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61" r:id="rId2"/>
  </p:sldMasterIdLst>
  <p:notesMasterIdLst>
    <p:notesMasterId r:id="rId31"/>
  </p:notesMasterIdLst>
  <p:sldIdLst>
    <p:sldId id="322" r:id="rId3"/>
    <p:sldId id="269" r:id="rId4"/>
    <p:sldId id="270" r:id="rId5"/>
    <p:sldId id="271" r:id="rId6"/>
    <p:sldId id="272" r:id="rId7"/>
    <p:sldId id="273" r:id="rId8"/>
    <p:sldId id="274" r:id="rId9"/>
    <p:sldId id="275" r:id="rId10"/>
    <p:sldId id="276" r:id="rId11"/>
    <p:sldId id="278" r:id="rId12"/>
    <p:sldId id="279" r:id="rId13"/>
    <p:sldId id="280" r:id="rId14"/>
    <p:sldId id="281" r:id="rId15"/>
    <p:sldId id="282" r:id="rId16"/>
    <p:sldId id="283" r:id="rId17"/>
    <p:sldId id="289" r:id="rId18"/>
    <p:sldId id="292" r:id="rId19"/>
    <p:sldId id="293" r:id="rId20"/>
    <p:sldId id="294" r:id="rId21"/>
    <p:sldId id="297" r:id="rId22"/>
    <p:sldId id="301" r:id="rId23"/>
    <p:sldId id="302" r:id="rId24"/>
    <p:sldId id="303" r:id="rId25"/>
    <p:sldId id="304" r:id="rId26"/>
    <p:sldId id="305" r:id="rId27"/>
    <p:sldId id="310" r:id="rId28"/>
    <p:sldId id="311" r:id="rId29"/>
    <p:sldId id="312" r:id="rId3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132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714753" y="685800"/>
            <a:ext cx="3429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 name="Shape 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569407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3" name="Shape 1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 name="Shape 2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2" name="Shape 2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0" name="Shape 2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7" name="Shape 2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4" name="Shape 2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2" name="Shape 2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9" name="Shape 2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6" name="Shape 29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Shape 315"/>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6" name="Shape 31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Shape 343"/>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4" name="Shape 34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Shape 350"/>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1" name="Shape 3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Shape 357"/>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8" name="Shape 3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Shape 364"/>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5" name="Shape 3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Shape 371"/>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2" name="Shape 3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Shape 402"/>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3" name="Shape 4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Shape 408"/>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9" name="Shape 4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Shape 416"/>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7" name="Shape 41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6" name="Shape 15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6" name="Shape 1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2" name="Shape 17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685800" y="2111123"/>
            <a:ext cx="7772400" cy="1546500"/>
          </a:xfrm>
          <a:prstGeom prst="rect">
            <a:avLst/>
          </a:prstGeom>
        </p:spPr>
        <p:txBody>
          <a:bodyPr lIns="91425" tIns="91425" rIns="91425" bIns="91425" anchor="b"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
        <p:nvSpPr>
          <p:cNvPr id="10" name="Shape 10"/>
          <p:cNvSpPr txBox="1">
            <a:spLocks noGrp="1"/>
          </p:cNvSpPr>
          <p:nvPr>
            <p:ph type="subTitle" idx="1"/>
          </p:nvPr>
        </p:nvSpPr>
        <p:spPr>
          <a:xfrm>
            <a:off x="685800" y="3786737"/>
            <a:ext cx="7772400" cy="1046400"/>
          </a:xfrm>
          <a:prstGeom prst="rect">
            <a:avLst/>
          </a:prstGeom>
        </p:spPr>
        <p:txBody>
          <a:bodyPr lIns="91425" tIns="91425" rIns="91425" bIns="91425" anchor="t" anchorCtr="0"/>
          <a:lstStyle>
            <a:lvl1pPr lvl="0" algn="ctr">
              <a:spcBef>
                <a:spcPts val="0"/>
              </a:spcBef>
              <a:buClr>
                <a:schemeClr val="dk2"/>
              </a:buClr>
              <a:buNone/>
              <a:defRPr>
                <a:solidFill>
                  <a:schemeClr val="dk2"/>
                </a:solidFill>
              </a:defRPr>
            </a:lvl1pPr>
            <a:lvl2pPr lvl="1" algn="ctr">
              <a:spcBef>
                <a:spcPts val="0"/>
              </a:spcBef>
              <a:buClr>
                <a:schemeClr val="dk2"/>
              </a:buClr>
              <a:buSzPct val="100000"/>
              <a:buNone/>
              <a:defRPr sz="3000">
                <a:solidFill>
                  <a:schemeClr val="dk2"/>
                </a:solidFill>
              </a:defRPr>
            </a:lvl2pPr>
            <a:lvl3pPr lvl="2" algn="ctr">
              <a:spcBef>
                <a:spcPts val="0"/>
              </a:spcBef>
              <a:buClr>
                <a:schemeClr val="dk2"/>
              </a:buClr>
              <a:buSzPct val="100000"/>
              <a:buNone/>
              <a:defRPr sz="3000">
                <a:solidFill>
                  <a:schemeClr val="dk2"/>
                </a:solidFill>
              </a:defRPr>
            </a:lvl3pPr>
            <a:lvl4pPr lvl="3" algn="ctr">
              <a:spcBef>
                <a:spcPts val="0"/>
              </a:spcBef>
              <a:buClr>
                <a:schemeClr val="dk2"/>
              </a:buClr>
              <a:buSzPct val="100000"/>
              <a:buNone/>
              <a:defRPr sz="3000">
                <a:solidFill>
                  <a:schemeClr val="dk2"/>
                </a:solidFill>
              </a:defRPr>
            </a:lvl4pPr>
            <a:lvl5pPr lvl="4" algn="ctr">
              <a:spcBef>
                <a:spcPts val="0"/>
              </a:spcBef>
              <a:buClr>
                <a:schemeClr val="dk2"/>
              </a:buClr>
              <a:buSzPct val="100000"/>
              <a:buNone/>
              <a:defRPr sz="3000">
                <a:solidFill>
                  <a:schemeClr val="dk2"/>
                </a:solidFill>
              </a:defRPr>
            </a:lvl5pPr>
            <a:lvl6pPr lvl="5" algn="ctr">
              <a:spcBef>
                <a:spcPts val="0"/>
              </a:spcBef>
              <a:buClr>
                <a:schemeClr val="dk2"/>
              </a:buClr>
              <a:buSzPct val="100000"/>
              <a:buNone/>
              <a:defRPr sz="3000">
                <a:solidFill>
                  <a:schemeClr val="dk2"/>
                </a:solidFill>
              </a:defRPr>
            </a:lvl6pPr>
            <a:lvl7pPr lvl="6" algn="ctr">
              <a:spcBef>
                <a:spcPts val="0"/>
              </a:spcBef>
              <a:buClr>
                <a:schemeClr val="dk2"/>
              </a:buClr>
              <a:buSzPct val="100000"/>
              <a:buNone/>
              <a:defRPr sz="3000">
                <a:solidFill>
                  <a:schemeClr val="dk2"/>
                </a:solidFill>
              </a:defRPr>
            </a:lvl7pPr>
            <a:lvl8pPr lvl="7" algn="ctr">
              <a:spcBef>
                <a:spcPts val="0"/>
              </a:spcBef>
              <a:buClr>
                <a:schemeClr val="dk2"/>
              </a:buClr>
              <a:buSzPct val="100000"/>
              <a:buNone/>
              <a:defRPr sz="3000">
                <a:solidFill>
                  <a:schemeClr val="dk2"/>
                </a:solidFill>
              </a:defRPr>
            </a:lvl8pPr>
            <a:lvl9pPr lvl="8" algn="ctr">
              <a:spcBef>
                <a:spcPts val="0"/>
              </a:spcBef>
              <a:buClr>
                <a:schemeClr val="dk2"/>
              </a:buClr>
              <a:buSzPct val="100000"/>
              <a:buNone/>
              <a:defRPr sz="3000">
                <a:solidFill>
                  <a:schemeClr val="dk2"/>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lvl="0" algn="l" rtl="0">
              <a:spcBef>
                <a:spcPts val="0"/>
              </a:spcBef>
              <a:buSzPct val="100000"/>
              <a:buFont typeface="Arial"/>
              <a:buNone/>
              <a:defRPr sz="3600" b="1">
                <a:solidFill>
                  <a:schemeClr val="dk1"/>
                </a:solidFill>
                <a:latin typeface="Arial"/>
                <a:ea typeface="Arial"/>
                <a:cs typeface="Arial"/>
                <a:sym typeface="Arial"/>
              </a:defRPr>
            </a:lvl1pPr>
            <a:lvl2pPr lvl="1" algn="l" rtl="0">
              <a:spcBef>
                <a:spcPts val="0"/>
              </a:spcBef>
              <a:buSzPct val="100000"/>
              <a:buFont typeface="Arial"/>
              <a:buNone/>
              <a:defRPr sz="3600" b="1">
                <a:solidFill>
                  <a:schemeClr val="dk1"/>
                </a:solidFill>
                <a:latin typeface="Arial"/>
                <a:ea typeface="Arial"/>
                <a:cs typeface="Arial"/>
                <a:sym typeface="Arial"/>
              </a:defRPr>
            </a:lvl2pPr>
            <a:lvl3pPr lvl="2" algn="l" rtl="0">
              <a:spcBef>
                <a:spcPts val="0"/>
              </a:spcBef>
              <a:buSzPct val="100000"/>
              <a:buFont typeface="Arial"/>
              <a:buNone/>
              <a:defRPr sz="3600" b="1">
                <a:solidFill>
                  <a:schemeClr val="dk1"/>
                </a:solidFill>
                <a:latin typeface="Arial"/>
                <a:ea typeface="Arial"/>
                <a:cs typeface="Arial"/>
                <a:sym typeface="Arial"/>
              </a:defRPr>
            </a:lvl3pPr>
            <a:lvl4pPr lvl="3" algn="l" rtl="0">
              <a:spcBef>
                <a:spcPts val="0"/>
              </a:spcBef>
              <a:buSzPct val="100000"/>
              <a:buFont typeface="Arial"/>
              <a:buNone/>
              <a:defRPr sz="3600" b="1">
                <a:solidFill>
                  <a:schemeClr val="dk1"/>
                </a:solidFill>
                <a:latin typeface="Arial"/>
                <a:ea typeface="Arial"/>
                <a:cs typeface="Arial"/>
                <a:sym typeface="Arial"/>
              </a:defRPr>
            </a:lvl4pPr>
            <a:lvl5pPr lvl="4" algn="l" rtl="0">
              <a:spcBef>
                <a:spcPts val="0"/>
              </a:spcBef>
              <a:buSzPct val="100000"/>
              <a:buFont typeface="Arial"/>
              <a:buNone/>
              <a:defRPr sz="3600" b="1">
                <a:solidFill>
                  <a:schemeClr val="dk1"/>
                </a:solidFill>
                <a:latin typeface="Arial"/>
                <a:ea typeface="Arial"/>
                <a:cs typeface="Arial"/>
                <a:sym typeface="Arial"/>
              </a:defRPr>
            </a:lvl5pPr>
            <a:lvl6pPr lvl="5" algn="l" rtl="0">
              <a:spcBef>
                <a:spcPts val="0"/>
              </a:spcBef>
              <a:buSzPct val="100000"/>
              <a:buFont typeface="Arial"/>
              <a:buNone/>
              <a:defRPr sz="3600" b="1">
                <a:solidFill>
                  <a:schemeClr val="dk1"/>
                </a:solidFill>
                <a:latin typeface="Arial"/>
                <a:ea typeface="Arial"/>
                <a:cs typeface="Arial"/>
                <a:sym typeface="Arial"/>
              </a:defRPr>
            </a:lvl6pPr>
            <a:lvl7pPr lvl="6" algn="l" rtl="0">
              <a:spcBef>
                <a:spcPts val="0"/>
              </a:spcBef>
              <a:buSzPct val="100000"/>
              <a:buFont typeface="Arial"/>
              <a:buNone/>
              <a:defRPr sz="3600" b="1">
                <a:solidFill>
                  <a:schemeClr val="dk1"/>
                </a:solidFill>
                <a:latin typeface="Arial"/>
                <a:ea typeface="Arial"/>
                <a:cs typeface="Arial"/>
                <a:sym typeface="Arial"/>
              </a:defRPr>
            </a:lvl7pPr>
            <a:lvl8pPr lvl="7" algn="l" rtl="0">
              <a:spcBef>
                <a:spcPts val="0"/>
              </a:spcBef>
              <a:buSzPct val="100000"/>
              <a:buFont typeface="Arial"/>
              <a:buNone/>
              <a:defRPr sz="3600" b="1">
                <a:solidFill>
                  <a:schemeClr val="dk1"/>
                </a:solidFill>
                <a:latin typeface="Arial"/>
                <a:ea typeface="Arial"/>
                <a:cs typeface="Arial"/>
                <a:sym typeface="Arial"/>
              </a:defRPr>
            </a:lvl8pPr>
            <a:lvl9pPr lvl="8"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aption">
    <p:spTree>
      <p:nvGrpSpPr>
        <p:cNvPr id="1" name="Shape 38"/>
        <p:cNvGrpSpPr/>
        <p:nvPr/>
      </p:nvGrpSpPr>
      <p:grpSpPr>
        <a:xfrm>
          <a:off x="0" y="0"/>
          <a:ext cx="0" cy="0"/>
          <a:chOff x="0" y="0"/>
          <a:chExt cx="0" cy="0"/>
        </a:xfrm>
      </p:grpSpPr>
      <p:sp>
        <p:nvSpPr>
          <p:cNvPr id="39" name="Shape 39"/>
          <p:cNvSpPr txBox="1">
            <a:spLocks noGrp="1"/>
          </p:cNvSpPr>
          <p:nvPr>
            <p:ph type="body" idx="1"/>
          </p:nvPr>
        </p:nvSpPr>
        <p:spPr>
          <a:xfrm>
            <a:off x="457200" y="5875078"/>
            <a:ext cx="8229600" cy="692700"/>
          </a:xfrm>
          <a:prstGeom prst="rect">
            <a:avLst/>
          </a:prstGeom>
          <a:noFill/>
          <a:ln>
            <a:noFill/>
          </a:ln>
        </p:spPr>
        <p:txBody>
          <a:bodyPr lIns="91425" tIns="91425" rIns="91425" bIns="91425" anchor="t" anchorCtr="0"/>
          <a:lstStyle>
            <a:lvl1pPr lvl="0" algn="ctr" rtl="0">
              <a:lnSpc>
                <a:spcPct val="100000"/>
              </a:lnSpc>
              <a:spcBef>
                <a:spcPts val="360"/>
              </a:spcBef>
              <a:spcAft>
                <a:spcPts val="0"/>
              </a:spcAft>
              <a:buClr>
                <a:schemeClr val="dk1"/>
              </a:buClr>
              <a:buSzPct val="100000"/>
              <a:buFont typeface="Arial"/>
              <a:buChar char="●"/>
              <a:defRPr sz="1800">
                <a:solidFill>
                  <a:schemeClr val="dk1"/>
                </a:solidFill>
              </a:defRPr>
            </a:lvl1pPr>
            <a:lvl2pPr lvl="1" algn="ctr" rtl="0">
              <a:lnSpc>
                <a:spcPct val="100000"/>
              </a:lnSpc>
              <a:spcBef>
                <a:spcPts val="360"/>
              </a:spcBef>
              <a:spcAft>
                <a:spcPts val="0"/>
              </a:spcAft>
              <a:buClr>
                <a:schemeClr val="dk1"/>
              </a:buClr>
              <a:buSzPct val="100000"/>
              <a:buFont typeface="Courier New"/>
              <a:buChar char="o"/>
              <a:defRPr sz="1800">
                <a:solidFill>
                  <a:schemeClr val="dk1"/>
                </a:solidFill>
              </a:defRPr>
            </a:lvl2pPr>
            <a:lvl3pPr lvl="2" algn="ctr" rtl="0">
              <a:lnSpc>
                <a:spcPct val="100000"/>
              </a:lnSpc>
              <a:spcBef>
                <a:spcPts val="360"/>
              </a:spcBef>
              <a:spcAft>
                <a:spcPts val="0"/>
              </a:spcAft>
              <a:buClr>
                <a:schemeClr val="dk1"/>
              </a:buClr>
              <a:buSzPct val="100000"/>
              <a:buFont typeface="Wingdings"/>
              <a:buChar char="§"/>
              <a:defRPr sz="1800">
                <a:solidFill>
                  <a:schemeClr val="dk1"/>
                </a:solidFill>
              </a:defRPr>
            </a:lvl3pPr>
            <a:lvl4pPr lvl="3" algn="ctr" rtl="0">
              <a:lnSpc>
                <a:spcPct val="100000"/>
              </a:lnSpc>
              <a:spcBef>
                <a:spcPts val="360"/>
              </a:spcBef>
              <a:spcAft>
                <a:spcPts val="0"/>
              </a:spcAft>
              <a:buClr>
                <a:schemeClr val="dk1"/>
              </a:buClr>
              <a:buSzPct val="100000"/>
              <a:buFont typeface="Arial"/>
              <a:buChar char="●"/>
              <a:defRPr sz="1800">
                <a:solidFill>
                  <a:schemeClr val="dk1"/>
                </a:solidFill>
              </a:defRPr>
            </a:lvl4pPr>
            <a:lvl5pPr lvl="4" algn="ctr" rtl="0">
              <a:lnSpc>
                <a:spcPct val="100000"/>
              </a:lnSpc>
              <a:spcBef>
                <a:spcPts val="360"/>
              </a:spcBef>
              <a:spcAft>
                <a:spcPts val="0"/>
              </a:spcAft>
              <a:buClr>
                <a:schemeClr val="dk1"/>
              </a:buClr>
              <a:buSzPct val="100000"/>
              <a:buFont typeface="Courier New"/>
              <a:buChar char="o"/>
              <a:defRPr sz="1800">
                <a:solidFill>
                  <a:schemeClr val="dk1"/>
                </a:solidFill>
              </a:defRPr>
            </a:lvl5pPr>
            <a:lvl6pPr lvl="5" algn="ctr" rtl="0">
              <a:lnSpc>
                <a:spcPct val="100000"/>
              </a:lnSpc>
              <a:spcBef>
                <a:spcPts val="360"/>
              </a:spcBef>
              <a:spcAft>
                <a:spcPts val="0"/>
              </a:spcAft>
              <a:buClr>
                <a:schemeClr val="dk1"/>
              </a:buClr>
              <a:buSzPct val="100000"/>
              <a:buFont typeface="Wingdings"/>
              <a:buChar char="§"/>
              <a:defRPr sz="1800">
                <a:solidFill>
                  <a:schemeClr val="dk1"/>
                </a:solidFill>
              </a:defRPr>
            </a:lvl6pPr>
            <a:lvl7pPr lvl="6" algn="ctr" rtl="0">
              <a:lnSpc>
                <a:spcPct val="100000"/>
              </a:lnSpc>
              <a:spcBef>
                <a:spcPts val="360"/>
              </a:spcBef>
              <a:spcAft>
                <a:spcPts val="0"/>
              </a:spcAft>
              <a:buClr>
                <a:schemeClr val="dk1"/>
              </a:buClr>
              <a:buSzPct val="100000"/>
              <a:buFont typeface="Arial"/>
              <a:buChar char="●"/>
              <a:defRPr sz="1800">
                <a:solidFill>
                  <a:schemeClr val="dk1"/>
                </a:solidFill>
              </a:defRPr>
            </a:lvl7pPr>
            <a:lvl8pPr lvl="7" algn="ctr" rtl="0">
              <a:lnSpc>
                <a:spcPct val="100000"/>
              </a:lnSpc>
              <a:spcBef>
                <a:spcPts val="360"/>
              </a:spcBef>
              <a:spcAft>
                <a:spcPts val="0"/>
              </a:spcAft>
              <a:buClr>
                <a:schemeClr val="dk1"/>
              </a:buClr>
              <a:buSzPct val="100000"/>
              <a:buFont typeface="Courier New"/>
              <a:buChar char="o"/>
              <a:defRPr sz="1800">
                <a:solidFill>
                  <a:schemeClr val="dk1"/>
                </a:solidFill>
              </a:defRPr>
            </a:lvl8pPr>
            <a:lvl9pPr lvl="8" algn="ctr" rtl="0">
              <a:lnSpc>
                <a:spcPct val="100000"/>
              </a:lnSpc>
              <a:spcBef>
                <a:spcPts val="360"/>
              </a:spcBef>
              <a:spcAft>
                <a:spcPts val="0"/>
              </a:spcAft>
              <a:buClr>
                <a:schemeClr val="dk1"/>
              </a:buClr>
              <a:buSzPct val="100000"/>
              <a:buFont typeface="Wingdings"/>
              <a:buChar char="§"/>
              <a:defRPr sz="1800">
                <a:solidFill>
                  <a:schemeClr val="dk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457200" y="274637"/>
            <a:ext cx="8229600" cy="11430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3" name="Shape 13"/>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457200" y="274637"/>
            <a:ext cx="8229600" cy="11430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6" name="Shape 16"/>
          <p:cNvSpPr txBox="1">
            <a:spLocks noGrp="1"/>
          </p:cNvSpPr>
          <p:nvPr>
            <p:ph type="body" idx="1"/>
          </p:nvPr>
        </p:nvSpPr>
        <p:spPr>
          <a:xfrm>
            <a:off x="457200" y="1600200"/>
            <a:ext cx="3994500" cy="4967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7" name="Shape 17"/>
          <p:cNvSpPr txBox="1">
            <a:spLocks noGrp="1"/>
          </p:cNvSpPr>
          <p:nvPr>
            <p:ph type="body" idx="2"/>
          </p:nvPr>
        </p:nvSpPr>
        <p:spPr>
          <a:xfrm>
            <a:off x="4692273" y="1600200"/>
            <a:ext cx="3994500" cy="4967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457200" y="274637"/>
            <a:ext cx="8229600" cy="11430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0"/>
        <p:cNvGrpSpPr/>
        <p:nvPr/>
      </p:nvGrpSpPr>
      <p:grpSpPr>
        <a:xfrm>
          <a:off x="0" y="0"/>
          <a:ext cx="0" cy="0"/>
          <a:chOff x="0" y="0"/>
          <a:chExt cx="0" cy="0"/>
        </a:xfrm>
      </p:grpSpPr>
      <p:sp>
        <p:nvSpPr>
          <p:cNvPr id="21" name="Shape 21"/>
          <p:cNvSpPr txBox="1">
            <a:spLocks noGrp="1"/>
          </p:cNvSpPr>
          <p:nvPr>
            <p:ph type="body" idx="1"/>
          </p:nvPr>
        </p:nvSpPr>
        <p:spPr>
          <a:xfrm>
            <a:off x="457200" y="5875078"/>
            <a:ext cx="8229600" cy="692700"/>
          </a:xfrm>
          <a:prstGeom prst="rect">
            <a:avLst/>
          </a:prstGeom>
        </p:spPr>
        <p:txBody>
          <a:bodyPr lIns="91425" tIns="91425" rIns="91425" bIns="91425" anchor="t" anchorCtr="0"/>
          <a:lstStyle>
            <a:lvl1pPr lvl="0" algn="ctr">
              <a:spcBef>
                <a:spcPts val="360"/>
              </a:spcBef>
              <a:buSzPct val="100000"/>
              <a:buNone/>
              <a:defRPr sz="1800"/>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6"/>
        <p:cNvGrpSpPr/>
        <p:nvPr/>
      </p:nvGrpSpPr>
      <p:grpSpPr>
        <a:xfrm>
          <a:off x="0" y="0"/>
          <a:ext cx="0" cy="0"/>
          <a:chOff x="0" y="0"/>
          <a:chExt cx="0" cy="0"/>
        </a:xfrm>
      </p:grpSpPr>
      <p:sp>
        <p:nvSpPr>
          <p:cNvPr id="27" name="Shape 27"/>
          <p:cNvSpPr txBox="1">
            <a:spLocks noGrp="1"/>
          </p:cNvSpPr>
          <p:nvPr>
            <p:ph type="ctrTitle"/>
          </p:nvPr>
        </p:nvSpPr>
        <p:spPr>
          <a:xfrm>
            <a:off x="685800" y="2111123"/>
            <a:ext cx="7772400" cy="1546499"/>
          </a:xfrm>
          <a:prstGeom prst="rect">
            <a:avLst/>
          </a:prstGeom>
          <a:noFill/>
          <a:ln>
            <a:noFill/>
          </a:ln>
        </p:spPr>
        <p:txBody>
          <a:bodyPr lIns="91425" tIns="91425" rIns="91425" bIns="91425" anchor="b" anchorCtr="0"/>
          <a:lstStyle>
            <a:lvl1pPr lvl="0" algn="ctr" rtl="0">
              <a:spcBef>
                <a:spcPts val="0"/>
              </a:spcBef>
              <a:buClr>
                <a:schemeClr val="dk1"/>
              </a:buClr>
              <a:buSzPct val="100000"/>
              <a:buFont typeface="Arial"/>
              <a:buNone/>
              <a:defRPr sz="4800" b="1" i="0" u="none" strike="noStrike" cap="none">
                <a:solidFill>
                  <a:schemeClr val="dk1"/>
                </a:solidFill>
                <a:latin typeface="Arial"/>
                <a:ea typeface="Arial"/>
                <a:cs typeface="Arial"/>
                <a:sym typeface="Arial"/>
              </a:defRPr>
            </a:lvl1pPr>
            <a:lvl2pPr lvl="1" algn="ctr" rtl="0">
              <a:spcBef>
                <a:spcPts val="0"/>
              </a:spcBef>
              <a:buClr>
                <a:schemeClr val="dk1"/>
              </a:buClr>
              <a:buSzPct val="100000"/>
              <a:buFont typeface="Arial"/>
              <a:buNone/>
              <a:defRPr sz="4800" b="1" i="0" u="none" strike="noStrike" cap="none">
                <a:solidFill>
                  <a:schemeClr val="dk1"/>
                </a:solidFill>
                <a:latin typeface="Arial"/>
                <a:ea typeface="Arial"/>
                <a:cs typeface="Arial"/>
                <a:sym typeface="Arial"/>
              </a:defRPr>
            </a:lvl2pPr>
            <a:lvl3pPr lvl="2" algn="ctr" rtl="0">
              <a:spcBef>
                <a:spcPts val="0"/>
              </a:spcBef>
              <a:buClr>
                <a:schemeClr val="dk1"/>
              </a:buClr>
              <a:buSzPct val="100000"/>
              <a:buFont typeface="Arial"/>
              <a:buNone/>
              <a:defRPr sz="4800" b="1" i="0" u="none" strike="noStrike" cap="none">
                <a:solidFill>
                  <a:schemeClr val="dk1"/>
                </a:solidFill>
                <a:latin typeface="Arial"/>
                <a:ea typeface="Arial"/>
                <a:cs typeface="Arial"/>
                <a:sym typeface="Arial"/>
              </a:defRPr>
            </a:lvl3pPr>
            <a:lvl4pPr lvl="3" algn="ctr" rtl="0">
              <a:spcBef>
                <a:spcPts val="0"/>
              </a:spcBef>
              <a:buClr>
                <a:schemeClr val="dk1"/>
              </a:buClr>
              <a:buSzPct val="100000"/>
              <a:buFont typeface="Arial"/>
              <a:buNone/>
              <a:defRPr sz="4800" b="1" i="0" u="none" strike="noStrike" cap="none">
                <a:solidFill>
                  <a:schemeClr val="dk1"/>
                </a:solidFill>
                <a:latin typeface="Arial"/>
                <a:ea typeface="Arial"/>
                <a:cs typeface="Arial"/>
                <a:sym typeface="Arial"/>
              </a:defRPr>
            </a:lvl4pPr>
            <a:lvl5pPr lvl="4" algn="ctr" rtl="0">
              <a:spcBef>
                <a:spcPts val="0"/>
              </a:spcBef>
              <a:buClr>
                <a:schemeClr val="dk1"/>
              </a:buClr>
              <a:buSzPct val="100000"/>
              <a:buFont typeface="Arial"/>
              <a:buNone/>
              <a:defRPr sz="4800" b="1" i="0" u="none" strike="noStrike" cap="none">
                <a:solidFill>
                  <a:schemeClr val="dk1"/>
                </a:solidFill>
                <a:latin typeface="Arial"/>
                <a:ea typeface="Arial"/>
                <a:cs typeface="Arial"/>
                <a:sym typeface="Arial"/>
              </a:defRPr>
            </a:lvl5pPr>
            <a:lvl6pPr lvl="5" algn="ctr" rtl="0">
              <a:spcBef>
                <a:spcPts val="0"/>
              </a:spcBef>
              <a:buClr>
                <a:schemeClr val="dk1"/>
              </a:buClr>
              <a:buSzPct val="100000"/>
              <a:buFont typeface="Arial"/>
              <a:buNone/>
              <a:defRPr sz="4800" b="1" i="0" u="none" strike="noStrike" cap="none">
                <a:solidFill>
                  <a:schemeClr val="dk1"/>
                </a:solidFill>
                <a:latin typeface="Arial"/>
                <a:ea typeface="Arial"/>
                <a:cs typeface="Arial"/>
                <a:sym typeface="Arial"/>
              </a:defRPr>
            </a:lvl6pPr>
            <a:lvl7pPr lvl="6" algn="ctr" rtl="0">
              <a:spcBef>
                <a:spcPts val="0"/>
              </a:spcBef>
              <a:buClr>
                <a:schemeClr val="dk1"/>
              </a:buClr>
              <a:buSzPct val="100000"/>
              <a:buFont typeface="Arial"/>
              <a:buNone/>
              <a:defRPr sz="4800" b="1" i="0" u="none" strike="noStrike" cap="none">
                <a:solidFill>
                  <a:schemeClr val="dk1"/>
                </a:solidFill>
                <a:latin typeface="Arial"/>
                <a:ea typeface="Arial"/>
                <a:cs typeface="Arial"/>
                <a:sym typeface="Arial"/>
              </a:defRPr>
            </a:lvl7pPr>
            <a:lvl8pPr lvl="7" algn="ctr" rtl="0">
              <a:spcBef>
                <a:spcPts val="0"/>
              </a:spcBef>
              <a:buClr>
                <a:schemeClr val="dk1"/>
              </a:buClr>
              <a:buSzPct val="100000"/>
              <a:buFont typeface="Arial"/>
              <a:buNone/>
              <a:defRPr sz="4800" b="1" i="0" u="none" strike="noStrike" cap="none">
                <a:solidFill>
                  <a:schemeClr val="dk1"/>
                </a:solidFill>
                <a:latin typeface="Arial"/>
                <a:ea typeface="Arial"/>
                <a:cs typeface="Arial"/>
                <a:sym typeface="Arial"/>
              </a:defRPr>
            </a:lvl8pPr>
            <a:lvl9pPr lvl="8" algn="ctr" rtl="0">
              <a:spcBef>
                <a:spcPts val="0"/>
              </a:spcBef>
              <a:buClr>
                <a:schemeClr val="dk1"/>
              </a:buClr>
              <a:buSzPct val="100000"/>
              <a:buFont typeface="Arial"/>
              <a:buNone/>
              <a:defRPr sz="4800" b="1"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subTitle" idx="1"/>
          </p:nvPr>
        </p:nvSpPr>
        <p:spPr>
          <a:xfrm>
            <a:off x="685800" y="3786737"/>
            <a:ext cx="7772400" cy="1046400"/>
          </a:xfrm>
          <a:prstGeom prst="rect">
            <a:avLst/>
          </a:prstGeom>
          <a:noFill/>
          <a:ln>
            <a:noFill/>
          </a:ln>
        </p:spPr>
        <p:txBody>
          <a:bodyPr lIns="91425" tIns="91425" rIns="91425" bIns="91425" anchor="t" anchorCtr="0"/>
          <a:lstStyle>
            <a:lvl1pPr lvl="0" algn="ctr" rtl="0">
              <a:lnSpc>
                <a:spcPct val="100000"/>
              </a:lnSpc>
              <a:spcBef>
                <a:spcPts val="0"/>
              </a:spcBef>
              <a:spcAft>
                <a:spcPts val="0"/>
              </a:spcAft>
              <a:buClr>
                <a:schemeClr val="dk2"/>
              </a:buClr>
              <a:buSzPct val="100000"/>
              <a:buFont typeface="Arial"/>
              <a:buNone/>
              <a:defRPr sz="3000" b="0" i="0" u="none" strike="noStrike" cap="none">
                <a:solidFill>
                  <a:schemeClr val="dk2"/>
                </a:solidFill>
                <a:latin typeface="Arial"/>
                <a:ea typeface="Arial"/>
                <a:cs typeface="Arial"/>
                <a:sym typeface="Arial"/>
              </a:defRPr>
            </a:lvl1pPr>
            <a:lvl2pPr lvl="1" algn="ctr" rtl="0">
              <a:lnSpc>
                <a:spcPct val="100000"/>
              </a:lnSpc>
              <a:spcBef>
                <a:spcPts val="0"/>
              </a:spcBef>
              <a:spcAft>
                <a:spcPts val="0"/>
              </a:spcAft>
              <a:buClr>
                <a:schemeClr val="dk2"/>
              </a:buClr>
              <a:buSzPct val="100000"/>
              <a:buFont typeface="Arial"/>
              <a:buNone/>
              <a:defRPr sz="3000" b="0" i="0" u="none" strike="noStrike" cap="none">
                <a:solidFill>
                  <a:schemeClr val="dk2"/>
                </a:solidFill>
                <a:latin typeface="Arial"/>
                <a:ea typeface="Arial"/>
                <a:cs typeface="Arial"/>
                <a:sym typeface="Arial"/>
              </a:defRPr>
            </a:lvl2pPr>
            <a:lvl3pPr lvl="2" algn="ctr" rtl="0">
              <a:lnSpc>
                <a:spcPct val="100000"/>
              </a:lnSpc>
              <a:spcBef>
                <a:spcPts val="0"/>
              </a:spcBef>
              <a:spcAft>
                <a:spcPts val="0"/>
              </a:spcAft>
              <a:buClr>
                <a:schemeClr val="dk2"/>
              </a:buClr>
              <a:buSzPct val="100000"/>
              <a:buFont typeface="Arial"/>
              <a:buNone/>
              <a:defRPr sz="3000" b="0" i="0" u="none" strike="noStrike" cap="none">
                <a:solidFill>
                  <a:schemeClr val="dk2"/>
                </a:solidFill>
                <a:latin typeface="Arial"/>
                <a:ea typeface="Arial"/>
                <a:cs typeface="Arial"/>
                <a:sym typeface="Arial"/>
              </a:defRPr>
            </a:lvl3pPr>
            <a:lvl4pPr lvl="3" algn="ctr" rtl="0">
              <a:lnSpc>
                <a:spcPct val="100000"/>
              </a:lnSpc>
              <a:spcBef>
                <a:spcPts val="0"/>
              </a:spcBef>
              <a:spcAft>
                <a:spcPts val="0"/>
              </a:spcAft>
              <a:buClr>
                <a:schemeClr val="dk2"/>
              </a:buClr>
              <a:buSzPct val="100000"/>
              <a:buFont typeface="Arial"/>
              <a:buNone/>
              <a:defRPr sz="3000" b="0" i="0" u="none" strike="noStrike" cap="none">
                <a:solidFill>
                  <a:schemeClr val="dk2"/>
                </a:solidFill>
                <a:latin typeface="Arial"/>
                <a:ea typeface="Arial"/>
                <a:cs typeface="Arial"/>
                <a:sym typeface="Arial"/>
              </a:defRPr>
            </a:lvl4pPr>
            <a:lvl5pPr lvl="4" algn="ctr" rtl="0">
              <a:lnSpc>
                <a:spcPct val="100000"/>
              </a:lnSpc>
              <a:spcBef>
                <a:spcPts val="0"/>
              </a:spcBef>
              <a:spcAft>
                <a:spcPts val="0"/>
              </a:spcAft>
              <a:buClr>
                <a:schemeClr val="dk2"/>
              </a:buClr>
              <a:buSzPct val="100000"/>
              <a:buFont typeface="Arial"/>
              <a:buNone/>
              <a:defRPr sz="3000" b="0" i="0" u="none" strike="noStrike" cap="none">
                <a:solidFill>
                  <a:schemeClr val="dk2"/>
                </a:solidFill>
                <a:latin typeface="Arial"/>
                <a:ea typeface="Arial"/>
                <a:cs typeface="Arial"/>
                <a:sym typeface="Arial"/>
              </a:defRPr>
            </a:lvl5pPr>
            <a:lvl6pPr lvl="5" algn="ctr" rtl="0">
              <a:lnSpc>
                <a:spcPct val="100000"/>
              </a:lnSpc>
              <a:spcBef>
                <a:spcPts val="0"/>
              </a:spcBef>
              <a:spcAft>
                <a:spcPts val="0"/>
              </a:spcAft>
              <a:buClr>
                <a:schemeClr val="dk2"/>
              </a:buClr>
              <a:buSzPct val="100000"/>
              <a:buFont typeface="Arial"/>
              <a:buNone/>
              <a:defRPr sz="3000" b="0" i="0" u="none" strike="noStrike" cap="none">
                <a:solidFill>
                  <a:schemeClr val="dk2"/>
                </a:solidFill>
                <a:latin typeface="Arial"/>
                <a:ea typeface="Arial"/>
                <a:cs typeface="Arial"/>
                <a:sym typeface="Arial"/>
              </a:defRPr>
            </a:lvl6pPr>
            <a:lvl7pPr lvl="6" algn="ctr" rtl="0">
              <a:lnSpc>
                <a:spcPct val="100000"/>
              </a:lnSpc>
              <a:spcBef>
                <a:spcPts val="0"/>
              </a:spcBef>
              <a:spcAft>
                <a:spcPts val="0"/>
              </a:spcAft>
              <a:buClr>
                <a:schemeClr val="dk2"/>
              </a:buClr>
              <a:buSzPct val="100000"/>
              <a:buFont typeface="Arial"/>
              <a:buNone/>
              <a:defRPr sz="3000" b="0" i="0" u="none" strike="noStrike" cap="none">
                <a:solidFill>
                  <a:schemeClr val="dk2"/>
                </a:solidFill>
                <a:latin typeface="Arial"/>
                <a:ea typeface="Arial"/>
                <a:cs typeface="Arial"/>
                <a:sym typeface="Arial"/>
              </a:defRPr>
            </a:lvl7pPr>
            <a:lvl8pPr lvl="7" algn="ctr" rtl="0">
              <a:lnSpc>
                <a:spcPct val="100000"/>
              </a:lnSpc>
              <a:spcBef>
                <a:spcPts val="0"/>
              </a:spcBef>
              <a:spcAft>
                <a:spcPts val="0"/>
              </a:spcAft>
              <a:buClr>
                <a:schemeClr val="dk2"/>
              </a:buClr>
              <a:buSzPct val="100000"/>
              <a:buFont typeface="Arial"/>
              <a:buNone/>
              <a:defRPr sz="3000" b="0" i="0" u="none" strike="noStrike" cap="none">
                <a:solidFill>
                  <a:schemeClr val="dk2"/>
                </a:solidFill>
                <a:latin typeface="Arial"/>
                <a:ea typeface="Arial"/>
                <a:cs typeface="Arial"/>
                <a:sym typeface="Arial"/>
              </a:defRPr>
            </a:lvl8pPr>
            <a:lvl9pPr lvl="8" algn="ctr" rtl="0">
              <a:lnSpc>
                <a:spcPct val="100000"/>
              </a:lnSpc>
              <a:spcBef>
                <a:spcPts val="0"/>
              </a:spcBef>
              <a:spcAft>
                <a:spcPts val="0"/>
              </a:spcAft>
              <a:buClr>
                <a:schemeClr val="dk2"/>
              </a:buClr>
              <a:buSzPct val="100000"/>
              <a:buFont typeface="Arial"/>
              <a:buNone/>
              <a:defRPr sz="30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lvl="0" algn="l" rtl="0">
              <a:spcBef>
                <a:spcPts val="0"/>
              </a:spcBef>
              <a:buSzPct val="100000"/>
              <a:buFont typeface="Arial"/>
              <a:buNone/>
              <a:defRPr sz="3600" b="1">
                <a:solidFill>
                  <a:schemeClr val="dk1"/>
                </a:solidFill>
                <a:latin typeface="Arial"/>
                <a:ea typeface="Arial"/>
                <a:cs typeface="Arial"/>
                <a:sym typeface="Arial"/>
              </a:defRPr>
            </a:lvl1pPr>
            <a:lvl2pPr lvl="1" algn="l" rtl="0">
              <a:spcBef>
                <a:spcPts val="0"/>
              </a:spcBef>
              <a:buSzPct val="100000"/>
              <a:buFont typeface="Arial"/>
              <a:buNone/>
              <a:defRPr sz="3600" b="1">
                <a:solidFill>
                  <a:schemeClr val="dk1"/>
                </a:solidFill>
                <a:latin typeface="Arial"/>
                <a:ea typeface="Arial"/>
                <a:cs typeface="Arial"/>
                <a:sym typeface="Arial"/>
              </a:defRPr>
            </a:lvl2pPr>
            <a:lvl3pPr lvl="2" algn="l" rtl="0">
              <a:spcBef>
                <a:spcPts val="0"/>
              </a:spcBef>
              <a:buSzPct val="100000"/>
              <a:buFont typeface="Arial"/>
              <a:buNone/>
              <a:defRPr sz="3600" b="1">
                <a:solidFill>
                  <a:schemeClr val="dk1"/>
                </a:solidFill>
                <a:latin typeface="Arial"/>
                <a:ea typeface="Arial"/>
                <a:cs typeface="Arial"/>
                <a:sym typeface="Arial"/>
              </a:defRPr>
            </a:lvl3pPr>
            <a:lvl4pPr lvl="3" algn="l" rtl="0">
              <a:spcBef>
                <a:spcPts val="0"/>
              </a:spcBef>
              <a:buSzPct val="100000"/>
              <a:buFont typeface="Arial"/>
              <a:buNone/>
              <a:defRPr sz="3600" b="1">
                <a:solidFill>
                  <a:schemeClr val="dk1"/>
                </a:solidFill>
                <a:latin typeface="Arial"/>
                <a:ea typeface="Arial"/>
                <a:cs typeface="Arial"/>
                <a:sym typeface="Arial"/>
              </a:defRPr>
            </a:lvl4pPr>
            <a:lvl5pPr lvl="4" algn="l" rtl="0">
              <a:spcBef>
                <a:spcPts val="0"/>
              </a:spcBef>
              <a:buSzPct val="100000"/>
              <a:buFont typeface="Arial"/>
              <a:buNone/>
              <a:defRPr sz="3600" b="1">
                <a:solidFill>
                  <a:schemeClr val="dk1"/>
                </a:solidFill>
                <a:latin typeface="Arial"/>
                <a:ea typeface="Arial"/>
                <a:cs typeface="Arial"/>
                <a:sym typeface="Arial"/>
              </a:defRPr>
            </a:lvl5pPr>
            <a:lvl6pPr lvl="5" algn="l" rtl="0">
              <a:spcBef>
                <a:spcPts val="0"/>
              </a:spcBef>
              <a:buSzPct val="100000"/>
              <a:buFont typeface="Arial"/>
              <a:buNone/>
              <a:defRPr sz="3600" b="1">
                <a:solidFill>
                  <a:schemeClr val="dk1"/>
                </a:solidFill>
                <a:latin typeface="Arial"/>
                <a:ea typeface="Arial"/>
                <a:cs typeface="Arial"/>
                <a:sym typeface="Arial"/>
              </a:defRPr>
            </a:lvl6pPr>
            <a:lvl7pPr lvl="6" algn="l" rtl="0">
              <a:spcBef>
                <a:spcPts val="0"/>
              </a:spcBef>
              <a:buSzPct val="100000"/>
              <a:buFont typeface="Arial"/>
              <a:buNone/>
              <a:defRPr sz="3600" b="1">
                <a:solidFill>
                  <a:schemeClr val="dk1"/>
                </a:solidFill>
                <a:latin typeface="Arial"/>
                <a:ea typeface="Arial"/>
                <a:cs typeface="Arial"/>
                <a:sym typeface="Arial"/>
              </a:defRPr>
            </a:lvl7pPr>
            <a:lvl8pPr lvl="7" algn="l" rtl="0">
              <a:spcBef>
                <a:spcPts val="0"/>
              </a:spcBef>
              <a:buSzPct val="100000"/>
              <a:buFont typeface="Arial"/>
              <a:buNone/>
              <a:defRPr sz="3600" b="1">
                <a:solidFill>
                  <a:schemeClr val="dk1"/>
                </a:solidFill>
                <a:latin typeface="Arial"/>
                <a:ea typeface="Arial"/>
                <a:cs typeface="Arial"/>
                <a:sym typeface="Arial"/>
              </a:defRPr>
            </a:lvl8pPr>
            <a:lvl9pPr lvl="8"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31" name="Shape 31"/>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lvl="0" algn="l" rtl="0">
              <a:spcBef>
                <a:spcPts val="0"/>
              </a:spcBef>
              <a:buSzPct val="100000"/>
              <a:buFont typeface="Arial"/>
              <a:buNone/>
              <a:defRPr sz="3600" b="1">
                <a:solidFill>
                  <a:schemeClr val="dk1"/>
                </a:solidFill>
                <a:latin typeface="Arial"/>
                <a:ea typeface="Arial"/>
                <a:cs typeface="Arial"/>
                <a:sym typeface="Arial"/>
              </a:defRPr>
            </a:lvl1pPr>
            <a:lvl2pPr lvl="1" algn="l" rtl="0">
              <a:spcBef>
                <a:spcPts val="0"/>
              </a:spcBef>
              <a:buSzPct val="100000"/>
              <a:buFont typeface="Arial"/>
              <a:buNone/>
              <a:defRPr sz="3600" b="1">
                <a:solidFill>
                  <a:schemeClr val="dk1"/>
                </a:solidFill>
                <a:latin typeface="Arial"/>
                <a:ea typeface="Arial"/>
                <a:cs typeface="Arial"/>
                <a:sym typeface="Arial"/>
              </a:defRPr>
            </a:lvl2pPr>
            <a:lvl3pPr lvl="2" algn="l" rtl="0">
              <a:spcBef>
                <a:spcPts val="0"/>
              </a:spcBef>
              <a:buSzPct val="100000"/>
              <a:buFont typeface="Arial"/>
              <a:buNone/>
              <a:defRPr sz="3600" b="1">
                <a:solidFill>
                  <a:schemeClr val="dk1"/>
                </a:solidFill>
                <a:latin typeface="Arial"/>
                <a:ea typeface="Arial"/>
                <a:cs typeface="Arial"/>
                <a:sym typeface="Arial"/>
              </a:defRPr>
            </a:lvl3pPr>
            <a:lvl4pPr lvl="3" algn="l" rtl="0">
              <a:spcBef>
                <a:spcPts val="0"/>
              </a:spcBef>
              <a:buSzPct val="100000"/>
              <a:buFont typeface="Arial"/>
              <a:buNone/>
              <a:defRPr sz="3600" b="1">
                <a:solidFill>
                  <a:schemeClr val="dk1"/>
                </a:solidFill>
                <a:latin typeface="Arial"/>
                <a:ea typeface="Arial"/>
                <a:cs typeface="Arial"/>
                <a:sym typeface="Arial"/>
              </a:defRPr>
            </a:lvl4pPr>
            <a:lvl5pPr lvl="4" algn="l" rtl="0">
              <a:spcBef>
                <a:spcPts val="0"/>
              </a:spcBef>
              <a:buSzPct val="100000"/>
              <a:buFont typeface="Arial"/>
              <a:buNone/>
              <a:defRPr sz="3600" b="1">
                <a:solidFill>
                  <a:schemeClr val="dk1"/>
                </a:solidFill>
                <a:latin typeface="Arial"/>
                <a:ea typeface="Arial"/>
                <a:cs typeface="Arial"/>
                <a:sym typeface="Arial"/>
              </a:defRPr>
            </a:lvl5pPr>
            <a:lvl6pPr lvl="5" algn="l" rtl="0">
              <a:spcBef>
                <a:spcPts val="0"/>
              </a:spcBef>
              <a:buSzPct val="100000"/>
              <a:buFont typeface="Arial"/>
              <a:buNone/>
              <a:defRPr sz="3600" b="1">
                <a:solidFill>
                  <a:schemeClr val="dk1"/>
                </a:solidFill>
                <a:latin typeface="Arial"/>
                <a:ea typeface="Arial"/>
                <a:cs typeface="Arial"/>
                <a:sym typeface="Arial"/>
              </a:defRPr>
            </a:lvl6pPr>
            <a:lvl7pPr lvl="6" algn="l" rtl="0">
              <a:spcBef>
                <a:spcPts val="0"/>
              </a:spcBef>
              <a:buSzPct val="100000"/>
              <a:buFont typeface="Arial"/>
              <a:buNone/>
              <a:defRPr sz="3600" b="1">
                <a:solidFill>
                  <a:schemeClr val="dk1"/>
                </a:solidFill>
                <a:latin typeface="Arial"/>
                <a:ea typeface="Arial"/>
                <a:cs typeface="Arial"/>
                <a:sym typeface="Arial"/>
              </a:defRPr>
            </a:lvl7pPr>
            <a:lvl8pPr lvl="7" algn="l" rtl="0">
              <a:spcBef>
                <a:spcPts val="0"/>
              </a:spcBef>
              <a:buSzPct val="100000"/>
              <a:buFont typeface="Arial"/>
              <a:buNone/>
              <a:defRPr sz="3600" b="1">
                <a:solidFill>
                  <a:schemeClr val="dk1"/>
                </a:solidFill>
                <a:latin typeface="Arial"/>
                <a:ea typeface="Arial"/>
                <a:cs typeface="Arial"/>
                <a:sym typeface="Arial"/>
              </a:defRPr>
            </a:lvl8pPr>
            <a:lvl9pPr lvl="8"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34" name="Shape 34"/>
          <p:cNvSpPr txBox="1">
            <a:spLocks noGrp="1"/>
          </p:cNvSpPr>
          <p:nvPr>
            <p:ph type="body" idx="1"/>
          </p:nvPr>
        </p:nvSpPr>
        <p:spPr>
          <a:xfrm>
            <a:off x="457200" y="1600200"/>
            <a:ext cx="3994500" cy="49677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a:endParaRPr/>
          </a:p>
        </p:txBody>
      </p:sp>
      <p:sp>
        <p:nvSpPr>
          <p:cNvPr id="35" name="Shape 35"/>
          <p:cNvSpPr txBox="1">
            <a:spLocks noGrp="1"/>
          </p:cNvSpPr>
          <p:nvPr>
            <p:ph type="body" idx="2"/>
          </p:nvPr>
        </p:nvSpPr>
        <p:spPr>
          <a:xfrm>
            <a:off x="4692273" y="1600200"/>
            <a:ext cx="3994500" cy="49677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lvl="0">
              <a:spcBef>
                <a:spcPts val="0"/>
              </a:spcBef>
              <a:buClr>
                <a:schemeClr val="dk1"/>
              </a:buClr>
              <a:buSzPct val="100000"/>
              <a:buNone/>
              <a:defRPr sz="3600" b="1">
                <a:solidFill>
                  <a:schemeClr val="dk1"/>
                </a:solidFill>
              </a:defRPr>
            </a:lvl1pPr>
            <a:lvl2pPr lvl="1">
              <a:spcBef>
                <a:spcPts val="0"/>
              </a:spcBef>
              <a:buClr>
                <a:schemeClr val="dk1"/>
              </a:buClr>
              <a:buSzPct val="100000"/>
              <a:buNone/>
              <a:defRPr sz="3600" b="1">
                <a:solidFill>
                  <a:schemeClr val="dk1"/>
                </a:solidFill>
              </a:defRPr>
            </a:lvl2pPr>
            <a:lvl3pPr lvl="2">
              <a:spcBef>
                <a:spcPts val="0"/>
              </a:spcBef>
              <a:buClr>
                <a:schemeClr val="dk1"/>
              </a:buClr>
              <a:buSzPct val="100000"/>
              <a:buNone/>
              <a:defRPr sz="3600" b="1">
                <a:solidFill>
                  <a:schemeClr val="dk1"/>
                </a:solidFill>
              </a:defRPr>
            </a:lvl3pPr>
            <a:lvl4pPr lvl="3">
              <a:spcBef>
                <a:spcPts val="0"/>
              </a:spcBef>
              <a:buClr>
                <a:schemeClr val="dk1"/>
              </a:buClr>
              <a:buSzPct val="100000"/>
              <a:buNone/>
              <a:defRPr sz="3600" b="1">
                <a:solidFill>
                  <a:schemeClr val="dk1"/>
                </a:solidFill>
              </a:defRPr>
            </a:lvl4pPr>
            <a:lvl5pPr lvl="4">
              <a:spcBef>
                <a:spcPts val="0"/>
              </a:spcBef>
              <a:buClr>
                <a:schemeClr val="dk1"/>
              </a:buClr>
              <a:buSzPct val="100000"/>
              <a:buNone/>
              <a:defRPr sz="3600" b="1">
                <a:solidFill>
                  <a:schemeClr val="dk1"/>
                </a:solidFill>
              </a:defRPr>
            </a:lvl5pPr>
            <a:lvl6pPr lvl="5">
              <a:spcBef>
                <a:spcPts val="0"/>
              </a:spcBef>
              <a:buClr>
                <a:schemeClr val="dk1"/>
              </a:buClr>
              <a:buSzPct val="100000"/>
              <a:buNone/>
              <a:defRPr sz="3600" b="1">
                <a:solidFill>
                  <a:schemeClr val="dk1"/>
                </a:solidFill>
              </a:defRPr>
            </a:lvl6pPr>
            <a:lvl7pPr lvl="6">
              <a:spcBef>
                <a:spcPts val="0"/>
              </a:spcBef>
              <a:buClr>
                <a:schemeClr val="dk1"/>
              </a:buClr>
              <a:buSzPct val="100000"/>
              <a:buNone/>
              <a:defRPr sz="3600" b="1">
                <a:solidFill>
                  <a:schemeClr val="dk1"/>
                </a:solidFill>
              </a:defRPr>
            </a:lvl7pPr>
            <a:lvl8pPr lvl="7">
              <a:spcBef>
                <a:spcPts val="0"/>
              </a:spcBef>
              <a:buClr>
                <a:schemeClr val="dk1"/>
              </a:buClr>
              <a:buSzPct val="100000"/>
              <a:buNone/>
              <a:defRPr sz="3600" b="1">
                <a:solidFill>
                  <a:schemeClr val="dk1"/>
                </a:solidFill>
              </a:defRPr>
            </a:lvl8pPr>
            <a:lvl9pPr lvl="8">
              <a:spcBef>
                <a:spcPts val="0"/>
              </a:spcBef>
              <a:buClr>
                <a:schemeClr val="dk1"/>
              </a:buClr>
              <a:buSzPct val="100000"/>
              <a:buNone/>
              <a:defRPr sz="3600" b="1">
                <a:solidFill>
                  <a:schemeClr val="dk1"/>
                </a:solidFill>
              </a:defRPr>
            </a:lvl9pPr>
          </a:lstStyle>
          <a:p>
            <a:endParaRPr/>
          </a:p>
        </p:txBody>
      </p:sp>
      <p:sp>
        <p:nvSpPr>
          <p:cNvPr id="7" name="Shape 7"/>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lvl="0" algn="l" rtl="0">
              <a:spcBef>
                <a:spcPts val="0"/>
              </a:spcBef>
              <a:buClr>
                <a:schemeClr val="dk1"/>
              </a:buClr>
              <a:buSzPct val="100000"/>
              <a:buFont typeface="Arial"/>
              <a:buNone/>
              <a:defRPr sz="3600" b="1" i="0" u="none" strike="noStrike" cap="none">
                <a:solidFill>
                  <a:schemeClr val="dk1"/>
                </a:solidFill>
                <a:latin typeface="Arial"/>
                <a:ea typeface="Arial"/>
                <a:cs typeface="Arial"/>
                <a:sym typeface="Arial"/>
              </a:defRPr>
            </a:lvl1pPr>
            <a:lvl2pPr lvl="1" algn="l" rtl="0">
              <a:spcBef>
                <a:spcPts val="0"/>
              </a:spcBef>
              <a:buClr>
                <a:schemeClr val="dk1"/>
              </a:buClr>
              <a:buSzPct val="100000"/>
              <a:buFont typeface="Arial"/>
              <a:buNone/>
              <a:defRPr sz="3600" b="1" i="0" u="none" strike="noStrike" cap="none">
                <a:solidFill>
                  <a:schemeClr val="dk1"/>
                </a:solidFill>
                <a:latin typeface="Arial"/>
                <a:ea typeface="Arial"/>
                <a:cs typeface="Arial"/>
                <a:sym typeface="Arial"/>
              </a:defRPr>
            </a:lvl2pPr>
            <a:lvl3pPr lvl="2" algn="l" rtl="0">
              <a:spcBef>
                <a:spcPts val="0"/>
              </a:spcBef>
              <a:buClr>
                <a:schemeClr val="dk1"/>
              </a:buClr>
              <a:buSzPct val="100000"/>
              <a:buFont typeface="Arial"/>
              <a:buNone/>
              <a:defRPr sz="3600" b="1" i="0" u="none" strike="noStrike" cap="none">
                <a:solidFill>
                  <a:schemeClr val="dk1"/>
                </a:solidFill>
                <a:latin typeface="Arial"/>
                <a:ea typeface="Arial"/>
                <a:cs typeface="Arial"/>
                <a:sym typeface="Arial"/>
              </a:defRPr>
            </a:lvl3pPr>
            <a:lvl4pPr lvl="3" algn="l" rtl="0">
              <a:spcBef>
                <a:spcPts val="0"/>
              </a:spcBef>
              <a:buClr>
                <a:schemeClr val="dk1"/>
              </a:buClr>
              <a:buSzPct val="100000"/>
              <a:buFont typeface="Arial"/>
              <a:buNone/>
              <a:defRPr sz="3600" b="1" i="0" u="none" strike="noStrike" cap="none">
                <a:solidFill>
                  <a:schemeClr val="dk1"/>
                </a:solidFill>
                <a:latin typeface="Arial"/>
                <a:ea typeface="Arial"/>
                <a:cs typeface="Arial"/>
                <a:sym typeface="Arial"/>
              </a:defRPr>
            </a:lvl4pPr>
            <a:lvl5pPr lvl="4" algn="l" rtl="0">
              <a:spcBef>
                <a:spcPts val="0"/>
              </a:spcBef>
              <a:buClr>
                <a:schemeClr val="dk1"/>
              </a:buClr>
              <a:buSzPct val="100000"/>
              <a:buFont typeface="Arial"/>
              <a:buNone/>
              <a:defRPr sz="3600" b="1" i="0" u="none" strike="noStrike" cap="none">
                <a:solidFill>
                  <a:schemeClr val="dk1"/>
                </a:solidFill>
                <a:latin typeface="Arial"/>
                <a:ea typeface="Arial"/>
                <a:cs typeface="Arial"/>
                <a:sym typeface="Arial"/>
              </a:defRPr>
            </a:lvl5pPr>
            <a:lvl6pPr lvl="5" algn="l" rtl="0">
              <a:spcBef>
                <a:spcPts val="0"/>
              </a:spcBef>
              <a:buClr>
                <a:schemeClr val="dk1"/>
              </a:buClr>
              <a:buSzPct val="100000"/>
              <a:buFont typeface="Arial"/>
              <a:buNone/>
              <a:defRPr sz="3600" b="1" i="0" u="none" strike="noStrike" cap="none">
                <a:solidFill>
                  <a:schemeClr val="dk1"/>
                </a:solidFill>
                <a:latin typeface="Arial"/>
                <a:ea typeface="Arial"/>
                <a:cs typeface="Arial"/>
                <a:sym typeface="Arial"/>
              </a:defRPr>
            </a:lvl6pPr>
            <a:lvl7pPr lvl="6" algn="l" rtl="0">
              <a:spcBef>
                <a:spcPts val="0"/>
              </a:spcBef>
              <a:buClr>
                <a:schemeClr val="dk1"/>
              </a:buClr>
              <a:buSzPct val="100000"/>
              <a:buFont typeface="Arial"/>
              <a:buNone/>
              <a:defRPr sz="3600" b="1" i="0" u="none" strike="noStrike" cap="none">
                <a:solidFill>
                  <a:schemeClr val="dk1"/>
                </a:solidFill>
                <a:latin typeface="Arial"/>
                <a:ea typeface="Arial"/>
                <a:cs typeface="Arial"/>
                <a:sym typeface="Arial"/>
              </a:defRPr>
            </a:lvl7pPr>
            <a:lvl8pPr lvl="7" algn="l" rtl="0">
              <a:spcBef>
                <a:spcPts val="0"/>
              </a:spcBef>
              <a:buClr>
                <a:schemeClr val="dk1"/>
              </a:buClr>
              <a:buSzPct val="100000"/>
              <a:buFont typeface="Arial"/>
              <a:buNone/>
              <a:defRPr sz="3600" b="1" i="0" u="none" strike="noStrike" cap="none">
                <a:solidFill>
                  <a:schemeClr val="dk1"/>
                </a:solidFill>
                <a:latin typeface="Arial"/>
                <a:ea typeface="Arial"/>
                <a:cs typeface="Arial"/>
                <a:sym typeface="Arial"/>
              </a:defRPr>
            </a:lvl8pPr>
            <a:lvl9pPr lvl="8" algn="l" rtl="0">
              <a:spcBef>
                <a:spcPts val="0"/>
              </a:spcBef>
              <a:buClr>
                <a:schemeClr val="dk1"/>
              </a:buClr>
              <a:buSzPct val="100000"/>
              <a:buFont typeface="Arial"/>
              <a:buNone/>
              <a:defRPr sz="3600" b="1" i="0" u="none" strike="noStrike" cap="none">
                <a:solidFill>
                  <a:schemeClr val="dk1"/>
                </a:solidFill>
                <a:latin typeface="Arial"/>
                <a:ea typeface="Arial"/>
                <a:cs typeface="Arial"/>
                <a:sym typeface="Arial"/>
              </a:defRPr>
            </a:lvl9pPr>
          </a:lstStyle>
          <a:p>
            <a:endParaRPr/>
          </a:p>
        </p:txBody>
      </p:sp>
      <p:sp>
        <p:nvSpPr>
          <p:cNvPr id="25" name="Shape 25"/>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lvl="0" algn="l" rtl="0">
              <a:spcBef>
                <a:spcPts val="600"/>
              </a:spcBef>
              <a:buClr>
                <a:schemeClr val="dk1"/>
              </a:buClr>
              <a:buSzPct val="100000"/>
              <a:buFont typeface="Arial"/>
              <a:buChar char="●"/>
              <a:defRPr sz="3000" b="0" i="0" u="none" strike="noStrike" cap="none">
                <a:solidFill>
                  <a:schemeClr val="dk1"/>
                </a:solidFill>
                <a:latin typeface="Arial"/>
                <a:ea typeface="Arial"/>
                <a:cs typeface="Arial"/>
                <a:sym typeface="Arial"/>
              </a:defRPr>
            </a:lvl1pPr>
            <a:lvl2pPr lvl="1" algn="l" rtl="0">
              <a:spcBef>
                <a:spcPts val="480"/>
              </a:spcBef>
              <a:buClr>
                <a:schemeClr val="dk1"/>
              </a:buClr>
              <a:buSzPct val="100000"/>
              <a:buFont typeface="Courier New"/>
              <a:buChar char="o"/>
              <a:defRPr sz="2400" b="0" i="0" u="none" strike="noStrike" cap="none">
                <a:solidFill>
                  <a:schemeClr val="dk1"/>
                </a:solidFill>
                <a:latin typeface="Arial"/>
                <a:ea typeface="Arial"/>
                <a:cs typeface="Arial"/>
                <a:sym typeface="Arial"/>
              </a:defRPr>
            </a:lvl2pPr>
            <a:lvl3pPr lvl="2" algn="l" rtl="0">
              <a:spcBef>
                <a:spcPts val="480"/>
              </a:spcBef>
              <a:buClr>
                <a:schemeClr val="dk1"/>
              </a:buClr>
              <a:buSzPct val="100000"/>
              <a:buFont typeface="Wingdings"/>
              <a:buChar char="§"/>
              <a:defRPr sz="2400" b="0" i="0" u="none" strike="noStrike" cap="none">
                <a:solidFill>
                  <a:schemeClr val="dk1"/>
                </a:solidFill>
                <a:latin typeface="Arial"/>
                <a:ea typeface="Arial"/>
                <a:cs typeface="Arial"/>
                <a:sym typeface="Arial"/>
              </a:defRPr>
            </a:lvl3pPr>
            <a:lvl4pPr lvl="3"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4pPr>
            <a:lvl5pPr lvl="4" algn="l" rtl="0">
              <a:spcBef>
                <a:spcPts val="360"/>
              </a:spcBef>
              <a:buClr>
                <a:schemeClr val="dk1"/>
              </a:buClr>
              <a:buSzPct val="100000"/>
              <a:buFont typeface="Courier New"/>
              <a:buChar char="o"/>
              <a:defRPr sz="1800" b="0" i="0" u="none" strike="noStrike" cap="none">
                <a:solidFill>
                  <a:schemeClr val="dk1"/>
                </a:solidFill>
                <a:latin typeface="Arial"/>
                <a:ea typeface="Arial"/>
                <a:cs typeface="Arial"/>
                <a:sym typeface="Arial"/>
              </a:defRPr>
            </a:lvl5pPr>
            <a:lvl6pPr lvl="5" algn="l" rtl="0">
              <a:spcBef>
                <a:spcPts val="360"/>
              </a:spcBef>
              <a:buClr>
                <a:schemeClr val="dk1"/>
              </a:buClr>
              <a:buSzPct val="100000"/>
              <a:buFont typeface="Wingdings"/>
              <a:buChar char="§"/>
              <a:defRPr sz="1800" b="0" i="0" u="none" strike="noStrike" cap="none">
                <a:solidFill>
                  <a:schemeClr val="dk1"/>
                </a:solidFill>
                <a:latin typeface="Arial"/>
                <a:ea typeface="Arial"/>
                <a:cs typeface="Arial"/>
                <a:sym typeface="Arial"/>
              </a:defRPr>
            </a:lvl6pPr>
            <a:lvl7pPr lvl="6"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lvl="7" algn="l" rtl="0">
              <a:spcBef>
                <a:spcPts val="360"/>
              </a:spcBef>
              <a:buClr>
                <a:schemeClr val="dk1"/>
              </a:buClr>
              <a:buSzPct val="100000"/>
              <a:buFont typeface="Courier New"/>
              <a:buChar char="o"/>
              <a:defRPr sz="1800" b="0" i="0" u="none" strike="noStrike" cap="none">
                <a:solidFill>
                  <a:schemeClr val="dk1"/>
                </a:solidFill>
                <a:latin typeface="Arial"/>
                <a:ea typeface="Arial"/>
                <a:cs typeface="Arial"/>
                <a:sym typeface="Arial"/>
              </a:defRPr>
            </a:lvl8pPr>
            <a:lvl9pPr lvl="8" algn="l" rtl="0">
              <a:spcBef>
                <a:spcPts val="360"/>
              </a:spcBef>
              <a:buClr>
                <a:schemeClr val="dk1"/>
              </a:buClr>
              <a:buSzPct val="100000"/>
              <a:buFont typeface="Wingdings"/>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hyperlink" Target="http://www.openintro.org/download.php?file=os2_extra_nonlinear_relationships&amp;referrer=os2-gdoc-slides-7-2" TargetMode="External"/><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8.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ctrTitle"/>
          </p:nvPr>
        </p:nvSpPr>
        <p:spPr>
          <a:xfrm>
            <a:off x="685800" y="2111125"/>
            <a:ext cx="7772400" cy="2281799"/>
          </a:xfrm>
          <a:prstGeom prst="rect">
            <a:avLst/>
          </a:prstGeom>
        </p:spPr>
        <p:txBody>
          <a:bodyPr lIns="91425" tIns="91425" rIns="91425" bIns="91425" anchor="b" anchorCtr="0">
            <a:noAutofit/>
          </a:bodyPr>
          <a:lstStyle/>
          <a:p>
            <a:pPr lvl="0" algn="l" rtl="0">
              <a:spcBef>
                <a:spcPts val="0"/>
              </a:spcBef>
              <a:buNone/>
            </a:pPr>
            <a:r>
              <a:rPr lang="en">
                <a:solidFill>
                  <a:schemeClr val="accent1"/>
                </a:solidFill>
              </a:rPr>
              <a:t>Fitting a line by least squares regression</a:t>
            </a:r>
          </a:p>
          <a:p>
            <a:pPr lvl="0" algn="l" rtl="0">
              <a:spcBef>
                <a:spcPts val="0"/>
              </a:spcBef>
              <a:buNone/>
            </a:pPr>
            <a:endParaRPr>
              <a:solidFill>
                <a:schemeClr val="accent1"/>
              </a:solidFill>
            </a:endParaRPr>
          </a:p>
        </p:txBody>
      </p:sp>
    </p:spTree>
    <p:extLst>
      <p:ext uri="{BB962C8B-B14F-4D97-AF65-F5344CB8AC3E}">
        <p14:creationId xmlns:p14="http://schemas.microsoft.com/office/powerpoint/2010/main" val="3857429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body" idx="1"/>
          </p:nvPr>
        </p:nvSpPr>
        <p:spPr>
          <a:xfrm flipH="1">
            <a:off x="457075" y="1305775"/>
            <a:ext cx="7822199" cy="4137899"/>
          </a:xfrm>
          <a:prstGeom prst="rect">
            <a:avLst/>
          </a:prstGeom>
        </p:spPr>
        <p:txBody>
          <a:bodyPr lIns="91425" tIns="91425" rIns="91425" bIns="91425" anchor="t" anchorCtr="0">
            <a:noAutofit/>
          </a:bodyPr>
          <a:lstStyle/>
          <a:p>
            <a:pPr marL="457200" lvl="0" indent="-368300" rtl="0">
              <a:lnSpc>
                <a:spcPct val="115000"/>
              </a:lnSpc>
              <a:spcBef>
                <a:spcPts val="0"/>
              </a:spcBef>
              <a:buSzPct val="100000"/>
              <a:buAutoNum type="alphaLcParenBoth"/>
            </a:pPr>
            <a:r>
              <a:rPr lang="en" sz="2200"/>
              <a:t>For each % point increase in HS graduate rate, % living in poverty is expected to increase on average by 64.68%.</a:t>
            </a:r>
          </a:p>
          <a:p>
            <a:pPr marL="457200" lvl="0" indent="-368300" rtl="0">
              <a:lnSpc>
                <a:spcPct val="115000"/>
              </a:lnSpc>
              <a:spcBef>
                <a:spcPts val="0"/>
              </a:spcBef>
              <a:buSzPct val="100000"/>
              <a:buAutoNum type="alphaLcParenBoth"/>
            </a:pPr>
            <a:r>
              <a:rPr lang="en" sz="2200"/>
              <a:t>For each % point decrease in HS graduate rate, % living in poverty is expected to increase on average by 64.68%.</a:t>
            </a:r>
          </a:p>
          <a:p>
            <a:pPr marL="457200" lvl="0" indent="-368300" rtl="0">
              <a:lnSpc>
                <a:spcPct val="115000"/>
              </a:lnSpc>
              <a:spcBef>
                <a:spcPts val="0"/>
              </a:spcBef>
              <a:buSzPct val="100000"/>
              <a:buAutoNum type="alphaLcParenBoth"/>
            </a:pPr>
            <a:r>
              <a:rPr lang="en" sz="2200"/>
              <a:t>Having no HS graduates leads to 64.68% of residents living below the poverty line.</a:t>
            </a:r>
          </a:p>
          <a:p>
            <a:pPr marL="457200" lvl="0" indent="-368300" rtl="0">
              <a:lnSpc>
                <a:spcPct val="115000"/>
              </a:lnSpc>
              <a:spcBef>
                <a:spcPts val="0"/>
              </a:spcBef>
              <a:buClr>
                <a:srgbClr val="FF9900"/>
              </a:buClr>
              <a:buSzPct val="100000"/>
              <a:buAutoNum type="alphaLcParenBoth"/>
            </a:pPr>
            <a:r>
              <a:rPr lang="en" sz="2200" i="1">
                <a:solidFill>
                  <a:srgbClr val="FF9900"/>
                </a:solidFill>
              </a:rPr>
              <a:t>States with no HS graduates are expected on average to have 64.68% of residents living below the poverty line.</a:t>
            </a:r>
          </a:p>
          <a:p>
            <a:pPr marL="457200" lvl="0" indent="-368300" rtl="0">
              <a:lnSpc>
                <a:spcPct val="115000"/>
              </a:lnSpc>
              <a:spcBef>
                <a:spcPts val="0"/>
              </a:spcBef>
              <a:buSzPct val="100000"/>
              <a:buAutoNum type="alphaLcParenBoth"/>
            </a:pPr>
            <a:r>
              <a:rPr lang="en" sz="2200"/>
              <a:t>In states with no HS graduates % living in poverty is expected to increase on average by 64.68%.</a:t>
            </a:r>
          </a:p>
        </p:txBody>
      </p:sp>
      <p:sp>
        <p:nvSpPr>
          <p:cNvPr id="196" name="Shape 196"/>
          <p:cNvSpPr txBox="1">
            <a:spLocks noGrp="1"/>
          </p:cNvSpPr>
          <p:nvPr>
            <p:ph type="title"/>
          </p:nvPr>
        </p:nvSpPr>
        <p:spPr>
          <a:xfrm>
            <a:off x="457200" y="16276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Which of the following is the correct interpretation of the intercept?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flipH="1">
            <a:off x="457075" y="1305775"/>
            <a:ext cx="7822199" cy="4137899"/>
          </a:xfrm>
          <a:prstGeom prst="rect">
            <a:avLst/>
          </a:prstGeom>
        </p:spPr>
        <p:txBody>
          <a:bodyPr lIns="91425" tIns="91425" rIns="91425" bIns="91425" anchor="t" anchorCtr="0">
            <a:noAutofit/>
          </a:bodyPr>
          <a:lstStyle/>
          <a:p>
            <a:pPr lvl="0" rtl="0">
              <a:lnSpc>
                <a:spcPct val="115000"/>
              </a:lnSpc>
              <a:spcBef>
                <a:spcPts val="0"/>
              </a:spcBef>
              <a:buNone/>
            </a:pPr>
            <a:r>
              <a:rPr lang="en" sz="2200"/>
              <a:t>Since there are no states in the dataset with no HS graduates, the intercept is of no interest, not very useful, and also not reliable since the predicted value of the intercept is so far from the bulk of the data.</a:t>
            </a:r>
          </a:p>
        </p:txBody>
      </p:sp>
      <p:sp>
        <p:nvSpPr>
          <p:cNvPr id="202" name="Shape 202"/>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More on the intercept</a:t>
            </a:r>
          </a:p>
        </p:txBody>
      </p:sp>
      <p:pic>
        <p:nvPicPr>
          <p:cNvPr id="203" name="Shape 203"/>
          <p:cNvPicPr preferRelativeResize="0"/>
          <p:nvPr/>
        </p:nvPicPr>
        <p:blipFill>
          <a:blip r:embed="rId3">
            <a:alphaModFix/>
          </a:blip>
          <a:stretch>
            <a:fillRect/>
          </a:stretch>
        </p:blipFill>
        <p:spPr>
          <a:xfrm>
            <a:off x="457075" y="3109324"/>
            <a:ext cx="8229600" cy="351046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Regression line</a:t>
            </a:r>
          </a:p>
        </p:txBody>
      </p:sp>
      <p:pic>
        <p:nvPicPr>
          <p:cNvPr id="209" name="Shape 209"/>
          <p:cNvPicPr preferRelativeResize="0"/>
          <p:nvPr/>
        </p:nvPicPr>
        <p:blipFill>
          <a:blip r:embed="rId3">
            <a:alphaModFix/>
          </a:blip>
          <a:stretch>
            <a:fillRect/>
          </a:stretch>
        </p:blipFill>
        <p:spPr>
          <a:xfrm>
            <a:off x="1828800" y="1192224"/>
            <a:ext cx="5875725" cy="5225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body" idx="1"/>
          </p:nvPr>
        </p:nvSpPr>
        <p:spPr>
          <a:xfrm flipH="1">
            <a:off x="457075" y="1305775"/>
            <a:ext cx="7822199" cy="4717499"/>
          </a:xfrm>
          <a:prstGeom prst="rect">
            <a:avLst/>
          </a:prstGeom>
        </p:spPr>
        <p:txBody>
          <a:bodyPr lIns="91425" tIns="91425" rIns="91425" bIns="91425" anchor="t" anchorCtr="0">
            <a:noAutofit/>
          </a:bodyPr>
          <a:lstStyle/>
          <a:p>
            <a:pPr marL="457200" lvl="0" indent="-368300" rtl="0">
              <a:lnSpc>
                <a:spcPct val="115000"/>
              </a:lnSpc>
              <a:spcBef>
                <a:spcPts val="0"/>
              </a:spcBef>
              <a:buClr>
                <a:schemeClr val="accent1"/>
              </a:buClr>
              <a:buSzPct val="100000"/>
            </a:pPr>
            <a:r>
              <a:rPr lang="en" sz="2200" i="1">
                <a:solidFill>
                  <a:schemeClr val="accent1"/>
                </a:solidFill>
              </a:rPr>
              <a:t>Intercept</a:t>
            </a:r>
            <a:r>
              <a:rPr lang="en" sz="2200">
                <a:solidFill>
                  <a:schemeClr val="accent1"/>
                </a:solidFill>
              </a:rPr>
              <a:t>: </a:t>
            </a:r>
            <a:r>
              <a:rPr lang="en" sz="2200"/>
              <a:t>When </a:t>
            </a:r>
            <a:r>
              <a:rPr lang="en" sz="2200" i="1"/>
              <a:t>x</a:t>
            </a:r>
            <a:r>
              <a:rPr lang="en" sz="2200"/>
              <a:t> = 0, </a:t>
            </a:r>
            <a:r>
              <a:rPr lang="en" sz="2200" i="1"/>
              <a:t>y</a:t>
            </a:r>
            <a:r>
              <a:rPr lang="en" sz="2200"/>
              <a:t> is</a:t>
            </a:r>
            <a:br>
              <a:rPr lang="en" sz="2200"/>
            </a:br>
            <a:r>
              <a:rPr lang="en" sz="2200"/>
              <a:t>expected to equal</a:t>
            </a:r>
            <a:br>
              <a:rPr lang="en" sz="2200"/>
            </a:br>
            <a:r>
              <a:rPr lang="en" sz="2200"/>
              <a:t>the intercept.</a:t>
            </a:r>
          </a:p>
          <a:p>
            <a:pPr lvl="0" rtl="0">
              <a:lnSpc>
                <a:spcPct val="115000"/>
              </a:lnSpc>
              <a:spcBef>
                <a:spcPts val="0"/>
              </a:spcBef>
              <a:buClr>
                <a:schemeClr val="dk1"/>
              </a:buClr>
              <a:buSzPct val="50000"/>
              <a:buFont typeface="Arial"/>
              <a:buNone/>
            </a:pPr>
            <a:endParaRPr sz="2200"/>
          </a:p>
          <a:p>
            <a:pPr marL="457200" lvl="0" indent="-368300" rtl="0">
              <a:lnSpc>
                <a:spcPct val="115000"/>
              </a:lnSpc>
              <a:spcBef>
                <a:spcPts val="0"/>
              </a:spcBef>
              <a:buClr>
                <a:schemeClr val="accent1"/>
              </a:buClr>
              <a:buSzPct val="100000"/>
            </a:pPr>
            <a:r>
              <a:rPr lang="en" sz="2200" i="1">
                <a:solidFill>
                  <a:schemeClr val="accent1"/>
                </a:solidFill>
              </a:rPr>
              <a:t>Slope</a:t>
            </a:r>
            <a:r>
              <a:rPr lang="en" sz="2200">
                <a:solidFill>
                  <a:schemeClr val="accent1"/>
                </a:solidFill>
              </a:rPr>
              <a:t>: </a:t>
            </a:r>
            <a:r>
              <a:rPr lang="en" sz="2200"/>
              <a:t>For each unit in x, y is</a:t>
            </a:r>
            <a:br>
              <a:rPr lang="en" sz="2200"/>
            </a:br>
            <a:r>
              <a:rPr lang="en" sz="2200"/>
              <a:t>expected to increase /</a:t>
            </a:r>
            <a:br>
              <a:rPr lang="en" sz="2200"/>
            </a:br>
            <a:r>
              <a:rPr lang="en" sz="2200"/>
              <a:t>decrease on average</a:t>
            </a:r>
            <a:br>
              <a:rPr lang="en" sz="2200"/>
            </a:br>
            <a:r>
              <a:rPr lang="en" sz="2200"/>
              <a:t>by the slope.</a:t>
            </a:r>
          </a:p>
          <a:p>
            <a:pPr lvl="0" rtl="0">
              <a:lnSpc>
                <a:spcPct val="115000"/>
              </a:lnSpc>
              <a:spcBef>
                <a:spcPts val="0"/>
              </a:spcBef>
              <a:buNone/>
            </a:pPr>
            <a:endParaRPr sz="2200"/>
          </a:p>
          <a:p>
            <a:pPr lvl="0" rtl="0">
              <a:lnSpc>
                <a:spcPct val="115000"/>
              </a:lnSpc>
              <a:spcBef>
                <a:spcPts val="0"/>
              </a:spcBef>
              <a:buNone/>
            </a:pPr>
            <a:endParaRPr sz="2200"/>
          </a:p>
          <a:p>
            <a:pPr lvl="0" rtl="0">
              <a:lnSpc>
                <a:spcPct val="115000"/>
              </a:lnSpc>
              <a:spcBef>
                <a:spcPts val="0"/>
              </a:spcBef>
              <a:buNone/>
            </a:pPr>
            <a:endParaRPr sz="2200"/>
          </a:p>
          <a:p>
            <a:pPr lvl="0" rtl="0">
              <a:lnSpc>
                <a:spcPct val="115000"/>
              </a:lnSpc>
              <a:spcBef>
                <a:spcPts val="0"/>
              </a:spcBef>
              <a:buNone/>
            </a:pPr>
            <a:r>
              <a:rPr lang="en" sz="1600" i="1">
                <a:solidFill>
                  <a:srgbClr val="FF0000"/>
                </a:solidFill>
              </a:rPr>
              <a:t>Note</a:t>
            </a:r>
            <a:r>
              <a:rPr lang="en" sz="1600"/>
              <a:t>: These statements are not causal, unless the study is a randomized controlled experiment.</a:t>
            </a:r>
          </a:p>
        </p:txBody>
      </p:sp>
      <p:sp>
        <p:nvSpPr>
          <p:cNvPr id="215" name="Shape 215"/>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Interpretation of slope and intercept</a:t>
            </a:r>
          </a:p>
        </p:txBody>
      </p:sp>
      <p:pic>
        <p:nvPicPr>
          <p:cNvPr id="216" name="Shape 216"/>
          <p:cNvPicPr preferRelativeResize="0"/>
          <p:nvPr/>
        </p:nvPicPr>
        <p:blipFill>
          <a:blip r:embed="rId3">
            <a:alphaModFix/>
          </a:blip>
          <a:stretch>
            <a:fillRect/>
          </a:stretch>
        </p:blipFill>
        <p:spPr>
          <a:xfrm>
            <a:off x="4754150" y="1903675"/>
            <a:ext cx="3996875" cy="2868474"/>
          </a:xfrm>
          <a:prstGeom prst="rect">
            <a:avLst/>
          </a:prstGeom>
          <a:noFill/>
          <a:ln>
            <a:noFill/>
          </a:ln>
        </p:spPr>
      </p:pic>
      <p:cxnSp>
        <p:nvCxnSpPr>
          <p:cNvPr id="217" name="Shape 217"/>
          <p:cNvCxnSpPr/>
          <p:nvPr/>
        </p:nvCxnSpPr>
        <p:spPr>
          <a:xfrm>
            <a:off x="537350" y="5519175"/>
            <a:ext cx="1238700" cy="0"/>
          </a:xfrm>
          <a:prstGeom prst="straightConnector1">
            <a:avLst/>
          </a:prstGeom>
          <a:noFill/>
          <a:ln w="9525" cap="flat" cmpd="sng">
            <a:solidFill>
              <a:schemeClr val="dk2"/>
            </a:solidFill>
            <a:prstDash val="solid"/>
            <a:round/>
            <a:headEnd type="none" w="lg" len="lg"/>
            <a:tailEnd type="none" w="lg" len="lg"/>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body" idx="1"/>
          </p:nvPr>
        </p:nvSpPr>
        <p:spPr>
          <a:xfrm flipH="1">
            <a:off x="457075" y="1305775"/>
            <a:ext cx="7822199" cy="4137899"/>
          </a:xfrm>
          <a:prstGeom prst="rect">
            <a:avLst/>
          </a:prstGeom>
        </p:spPr>
        <p:txBody>
          <a:bodyPr lIns="91425" tIns="91425" rIns="91425" bIns="91425" anchor="t" anchorCtr="0">
            <a:noAutofit/>
          </a:bodyPr>
          <a:lstStyle/>
          <a:p>
            <a:pPr marL="457200" lvl="0" indent="-349250" rtl="0">
              <a:lnSpc>
                <a:spcPct val="115000"/>
              </a:lnSpc>
              <a:spcBef>
                <a:spcPts val="0"/>
              </a:spcBef>
              <a:spcAft>
                <a:spcPts val="1000"/>
              </a:spcAft>
              <a:buSzPct val="100000"/>
            </a:pPr>
            <a:r>
              <a:rPr lang="en" sz="1900"/>
              <a:t>Using the linear model to predict the value of the response variable for a given value of the explanatory variable is called </a:t>
            </a:r>
            <a:r>
              <a:rPr lang="en" sz="1900" i="1">
                <a:solidFill>
                  <a:schemeClr val="accent1"/>
                </a:solidFill>
              </a:rPr>
              <a:t>prediction</a:t>
            </a:r>
            <a:r>
              <a:rPr lang="en" sz="1900"/>
              <a:t>, simply by plugging in the value of x in the linear model equation.</a:t>
            </a:r>
          </a:p>
          <a:p>
            <a:pPr marL="457200" lvl="0" indent="-349250" rtl="0">
              <a:lnSpc>
                <a:spcPct val="115000"/>
              </a:lnSpc>
              <a:spcBef>
                <a:spcPts val="0"/>
              </a:spcBef>
              <a:buSzPct val="100000"/>
            </a:pPr>
            <a:r>
              <a:rPr lang="en" sz="1900"/>
              <a:t>There will be some uncertainty associated with the predicted value.</a:t>
            </a:r>
          </a:p>
        </p:txBody>
      </p:sp>
      <p:sp>
        <p:nvSpPr>
          <p:cNvPr id="223" name="Shape 223"/>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Prediction</a:t>
            </a:r>
          </a:p>
        </p:txBody>
      </p:sp>
      <p:pic>
        <p:nvPicPr>
          <p:cNvPr id="224" name="Shape 224"/>
          <p:cNvPicPr preferRelativeResize="0"/>
          <p:nvPr/>
        </p:nvPicPr>
        <p:blipFill>
          <a:blip r:embed="rId3">
            <a:alphaModFix/>
          </a:blip>
          <a:stretch>
            <a:fillRect/>
          </a:stretch>
        </p:blipFill>
        <p:spPr>
          <a:xfrm>
            <a:off x="457200" y="2972937"/>
            <a:ext cx="7924800" cy="3343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body" idx="1"/>
          </p:nvPr>
        </p:nvSpPr>
        <p:spPr>
          <a:xfrm flipH="1">
            <a:off x="457075" y="1305775"/>
            <a:ext cx="7822199" cy="4137899"/>
          </a:xfrm>
          <a:prstGeom prst="rect">
            <a:avLst/>
          </a:prstGeom>
        </p:spPr>
        <p:txBody>
          <a:bodyPr lIns="91425" tIns="91425" rIns="91425" bIns="91425" anchor="t" anchorCtr="0">
            <a:noAutofit/>
          </a:bodyPr>
          <a:lstStyle/>
          <a:p>
            <a:pPr marL="457200" lvl="0" indent="-355600" rtl="0">
              <a:lnSpc>
                <a:spcPct val="115000"/>
              </a:lnSpc>
              <a:spcBef>
                <a:spcPts val="0"/>
              </a:spcBef>
              <a:spcAft>
                <a:spcPts val="1000"/>
              </a:spcAft>
              <a:buSzPct val="100000"/>
            </a:pPr>
            <a:r>
              <a:rPr lang="en" sz="2000"/>
              <a:t>Applying a model estimate to values outside of the realm of the original data is called </a:t>
            </a:r>
            <a:r>
              <a:rPr lang="en" sz="2000" i="1">
                <a:solidFill>
                  <a:schemeClr val="accent1"/>
                </a:solidFill>
              </a:rPr>
              <a:t>extrapolation</a:t>
            </a:r>
            <a:r>
              <a:rPr lang="en" sz="2000"/>
              <a:t>.</a:t>
            </a:r>
          </a:p>
          <a:p>
            <a:pPr marL="457200" lvl="0" indent="-355600" rtl="0">
              <a:lnSpc>
                <a:spcPct val="115000"/>
              </a:lnSpc>
              <a:spcBef>
                <a:spcPts val="0"/>
              </a:spcBef>
              <a:buSzPct val="100000"/>
            </a:pPr>
            <a:r>
              <a:rPr lang="en" sz="2000"/>
              <a:t>Sometimes the intercept might be an extrapolation.</a:t>
            </a:r>
          </a:p>
        </p:txBody>
      </p:sp>
      <p:sp>
        <p:nvSpPr>
          <p:cNvPr id="230" name="Shape 230"/>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Extrapolation</a:t>
            </a:r>
          </a:p>
        </p:txBody>
      </p:sp>
      <p:pic>
        <p:nvPicPr>
          <p:cNvPr id="231" name="Shape 231"/>
          <p:cNvPicPr preferRelativeResize="0"/>
          <p:nvPr/>
        </p:nvPicPr>
        <p:blipFill>
          <a:blip r:embed="rId3">
            <a:alphaModFix/>
          </a:blip>
          <a:stretch>
            <a:fillRect/>
          </a:stretch>
        </p:blipFill>
        <p:spPr>
          <a:xfrm>
            <a:off x="457200" y="2806275"/>
            <a:ext cx="8229599" cy="345285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Shape 266"/>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Conditions for the least squares line</a:t>
            </a:r>
          </a:p>
        </p:txBody>
      </p:sp>
      <p:sp>
        <p:nvSpPr>
          <p:cNvPr id="267" name="Shape 267"/>
          <p:cNvSpPr txBox="1">
            <a:spLocks noGrp="1"/>
          </p:cNvSpPr>
          <p:nvPr>
            <p:ph type="body" idx="1"/>
          </p:nvPr>
        </p:nvSpPr>
        <p:spPr>
          <a:xfrm flipH="1">
            <a:off x="457075" y="1305775"/>
            <a:ext cx="7822200" cy="4137900"/>
          </a:xfrm>
          <a:prstGeom prst="rect">
            <a:avLst/>
          </a:prstGeom>
        </p:spPr>
        <p:txBody>
          <a:bodyPr lIns="91425" tIns="91425" rIns="91425" bIns="91425" anchor="t" anchorCtr="0">
            <a:noAutofit/>
          </a:bodyPr>
          <a:lstStyle/>
          <a:p>
            <a:pPr marL="457200" lvl="0" indent="-368300" rtl="0">
              <a:lnSpc>
                <a:spcPct val="115000"/>
              </a:lnSpc>
              <a:spcBef>
                <a:spcPts val="0"/>
              </a:spcBef>
              <a:buSzPct val="100000"/>
              <a:buAutoNum type="arabicPeriod"/>
            </a:pPr>
            <a:r>
              <a:rPr lang="en" sz="2200"/>
              <a:t>Linearity</a:t>
            </a:r>
          </a:p>
          <a:p>
            <a:pPr marL="457200" lvl="0" indent="-368300" rtl="0">
              <a:lnSpc>
                <a:spcPct val="115000"/>
              </a:lnSpc>
              <a:spcBef>
                <a:spcPts val="0"/>
              </a:spcBef>
              <a:buSzPct val="100000"/>
              <a:buAutoNum type="arabicPeriod"/>
            </a:pPr>
            <a:r>
              <a:rPr lang="en" sz="2200"/>
              <a:t>Nearly normal residuals</a:t>
            </a:r>
          </a:p>
          <a:p>
            <a:pPr marL="457200" lvl="0" indent="-368300" rtl="0">
              <a:lnSpc>
                <a:spcPct val="115000"/>
              </a:lnSpc>
              <a:spcBef>
                <a:spcPts val="0"/>
              </a:spcBef>
              <a:buSzPct val="100000"/>
              <a:buAutoNum type="arabicPeriod"/>
            </a:pPr>
            <a:r>
              <a:rPr lang="en" sz="2200"/>
              <a:t>Constant variability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7">
                                            <p:txEl>
                                              <p:pRg st="0" end="0"/>
                                            </p:txEl>
                                          </p:spTgt>
                                        </p:tgtEl>
                                        <p:attrNameLst>
                                          <p:attrName>style.visibility</p:attrName>
                                        </p:attrNameLst>
                                      </p:cBhvr>
                                      <p:to>
                                        <p:strVal val="visible"/>
                                      </p:to>
                                    </p:set>
                                    <p:animEffect transition="in" filter="fade">
                                      <p:cBhvr>
                                        <p:cTn id="7" dur="1000"/>
                                        <p:tgtEl>
                                          <p:spTgt spid="2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7">
                                            <p:txEl>
                                              <p:pRg st="1" end="1"/>
                                            </p:txEl>
                                          </p:spTgt>
                                        </p:tgtEl>
                                        <p:attrNameLst>
                                          <p:attrName>style.visibility</p:attrName>
                                        </p:attrNameLst>
                                      </p:cBhvr>
                                      <p:to>
                                        <p:strVal val="visible"/>
                                      </p:to>
                                    </p:set>
                                    <p:animEffect transition="in" filter="fade">
                                      <p:cBhvr>
                                        <p:cTn id="12" dur="1000"/>
                                        <p:tgtEl>
                                          <p:spTgt spid="2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7">
                                            <p:txEl>
                                              <p:pRg st="2" end="2"/>
                                            </p:txEl>
                                          </p:spTgt>
                                        </p:tgtEl>
                                        <p:attrNameLst>
                                          <p:attrName>style.visibility</p:attrName>
                                        </p:attrNameLst>
                                      </p:cBhvr>
                                      <p:to>
                                        <p:strVal val="visible"/>
                                      </p:to>
                                    </p:set>
                                    <p:animEffect transition="in" filter="fade">
                                      <p:cBhvr>
                                        <p:cTn id="17" dur="1000"/>
                                        <p:tgtEl>
                                          <p:spTgt spid="2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a:spLocks noGrp="1"/>
          </p:cNvSpPr>
          <p:nvPr>
            <p:ph type="body" idx="1"/>
          </p:nvPr>
        </p:nvSpPr>
        <p:spPr>
          <a:xfrm flipH="1">
            <a:off x="457075" y="1305775"/>
            <a:ext cx="7822200" cy="4137900"/>
          </a:xfrm>
          <a:prstGeom prst="rect">
            <a:avLst/>
          </a:prstGeom>
        </p:spPr>
        <p:txBody>
          <a:bodyPr lIns="91425" tIns="91425" rIns="91425" bIns="91425" anchor="t" anchorCtr="0">
            <a:noAutofit/>
          </a:bodyPr>
          <a:lstStyle/>
          <a:p>
            <a:pPr marL="457200" lvl="0" indent="-349250" rtl="0">
              <a:lnSpc>
                <a:spcPct val="115000"/>
              </a:lnSpc>
              <a:spcBef>
                <a:spcPts val="0"/>
              </a:spcBef>
              <a:spcAft>
                <a:spcPts val="1000"/>
              </a:spcAft>
              <a:buSzPct val="100000"/>
            </a:pPr>
            <a:r>
              <a:rPr lang="en" sz="1900"/>
              <a:t>The relationship between the explanatory and the response variable should be linear.</a:t>
            </a:r>
          </a:p>
          <a:p>
            <a:pPr marL="457200" lvl="0" indent="-349250" rtl="0">
              <a:lnSpc>
                <a:spcPct val="115000"/>
              </a:lnSpc>
              <a:spcBef>
                <a:spcPts val="0"/>
              </a:spcBef>
              <a:spcAft>
                <a:spcPts val="1000"/>
              </a:spcAft>
              <a:buSzPct val="100000"/>
            </a:pPr>
            <a:r>
              <a:rPr lang="en" sz="1900"/>
              <a:t>Methods for fitting a model to non-linear relationships exist, but are beyond the scope of this class. If this topic is of interest, an </a:t>
            </a:r>
            <a:r>
              <a:rPr lang="en" sz="1900" u="sng">
                <a:solidFill>
                  <a:schemeClr val="hlink"/>
                </a:solidFill>
                <a:hlinkClick r:id="rId3"/>
              </a:rPr>
              <a:t>Online Extra is available on openintro.org</a:t>
            </a:r>
            <a:r>
              <a:rPr lang="en" sz="1900"/>
              <a:t> covering new techniques.</a:t>
            </a:r>
          </a:p>
          <a:p>
            <a:pPr marL="457200" lvl="0" indent="-349250" rtl="0">
              <a:lnSpc>
                <a:spcPct val="115000"/>
              </a:lnSpc>
              <a:spcBef>
                <a:spcPts val="0"/>
              </a:spcBef>
              <a:spcAft>
                <a:spcPts val="1000"/>
              </a:spcAft>
              <a:buSzPct val="100000"/>
            </a:pPr>
            <a:r>
              <a:rPr lang="en" sz="1900"/>
              <a:t>Check using a scatterplot of the data, or a </a:t>
            </a:r>
            <a:r>
              <a:rPr lang="en" sz="1900" i="1">
                <a:solidFill>
                  <a:schemeClr val="accent1"/>
                </a:solidFill>
              </a:rPr>
              <a:t>residuals plot</a:t>
            </a:r>
            <a:r>
              <a:rPr lang="en" sz="1900"/>
              <a:t>.</a:t>
            </a:r>
          </a:p>
        </p:txBody>
      </p:sp>
      <p:sp>
        <p:nvSpPr>
          <p:cNvPr id="285" name="Shape 285"/>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Conditions: (1) Linearity</a:t>
            </a:r>
          </a:p>
        </p:txBody>
      </p:sp>
      <p:pic>
        <p:nvPicPr>
          <p:cNvPr id="286" name="Shape 286"/>
          <p:cNvPicPr preferRelativeResize="0"/>
          <p:nvPr/>
        </p:nvPicPr>
        <p:blipFill>
          <a:blip r:embed="rId4">
            <a:alphaModFix/>
          </a:blip>
          <a:stretch>
            <a:fillRect/>
          </a:stretch>
        </p:blipFill>
        <p:spPr>
          <a:xfrm>
            <a:off x="1445175" y="3706923"/>
            <a:ext cx="5607074" cy="28121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Shape 291"/>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Anatomy of a residuals plot</a:t>
            </a:r>
          </a:p>
        </p:txBody>
      </p:sp>
      <p:pic>
        <p:nvPicPr>
          <p:cNvPr id="292" name="Shape 292"/>
          <p:cNvPicPr preferRelativeResize="0"/>
          <p:nvPr/>
        </p:nvPicPr>
        <p:blipFill>
          <a:blip r:embed="rId3">
            <a:alphaModFix/>
          </a:blip>
          <a:stretch>
            <a:fillRect/>
          </a:stretch>
        </p:blipFill>
        <p:spPr>
          <a:xfrm>
            <a:off x="457198" y="1412498"/>
            <a:ext cx="3749600" cy="4211089"/>
          </a:xfrm>
          <a:prstGeom prst="rect">
            <a:avLst/>
          </a:prstGeom>
          <a:noFill/>
          <a:ln>
            <a:noFill/>
          </a:ln>
        </p:spPr>
      </p:pic>
      <p:pic>
        <p:nvPicPr>
          <p:cNvPr id="293" name="Shape 293"/>
          <p:cNvPicPr preferRelativeResize="0"/>
          <p:nvPr/>
        </p:nvPicPr>
        <p:blipFill>
          <a:blip r:embed="rId4">
            <a:alphaModFix/>
          </a:blip>
          <a:stretch>
            <a:fillRect/>
          </a:stretch>
        </p:blipFill>
        <p:spPr>
          <a:xfrm>
            <a:off x="4303522" y="1412497"/>
            <a:ext cx="4538074" cy="22415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3"/>
                                        </p:tgtEl>
                                        <p:attrNameLst>
                                          <p:attrName>style.visibility</p:attrName>
                                        </p:attrNameLst>
                                      </p:cBhvr>
                                      <p:to>
                                        <p:strVal val="visible"/>
                                      </p:to>
                                    </p:set>
                                    <p:animEffect transition="in" filter="fade">
                                      <p:cBhvr>
                                        <p:cTn id="7" dur="1000"/>
                                        <p:tgtEl>
                                          <p:spTgt spid="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Anatomy of a residuals plot</a:t>
            </a:r>
          </a:p>
        </p:txBody>
      </p:sp>
      <p:pic>
        <p:nvPicPr>
          <p:cNvPr id="299" name="Shape 299"/>
          <p:cNvPicPr preferRelativeResize="0"/>
          <p:nvPr/>
        </p:nvPicPr>
        <p:blipFill>
          <a:blip r:embed="rId3">
            <a:alphaModFix/>
          </a:blip>
          <a:stretch>
            <a:fillRect/>
          </a:stretch>
        </p:blipFill>
        <p:spPr>
          <a:xfrm>
            <a:off x="457198" y="1412498"/>
            <a:ext cx="3749600" cy="4211089"/>
          </a:xfrm>
          <a:prstGeom prst="rect">
            <a:avLst/>
          </a:prstGeom>
          <a:noFill/>
          <a:ln>
            <a:noFill/>
          </a:ln>
        </p:spPr>
      </p:pic>
      <p:pic>
        <p:nvPicPr>
          <p:cNvPr id="300" name="Shape 300"/>
          <p:cNvPicPr preferRelativeResize="0"/>
          <p:nvPr/>
        </p:nvPicPr>
        <p:blipFill>
          <a:blip r:embed="rId4">
            <a:alphaModFix/>
          </a:blip>
          <a:stretch>
            <a:fillRect/>
          </a:stretch>
        </p:blipFill>
        <p:spPr>
          <a:xfrm>
            <a:off x="4303522" y="1412497"/>
            <a:ext cx="4538074" cy="2241525"/>
          </a:xfrm>
          <a:prstGeom prst="rect">
            <a:avLst/>
          </a:prstGeom>
          <a:noFill/>
          <a:ln>
            <a:noFill/>
          </a:ln>
        </p:spPr>
      </p:pic>
      <p:pic>
        <p:nvPicPr>
          <p:cNvPr id="301" name="Shape 301"/>
          <p:cNvPicPr preferRelativeResize="0"/>
          <p:nvPr/>
        </p:nvPicPr>
        <p:blipFill>
          <a:blip r:embed="rId5">
            <a:alphaModFix/>
          </a:blip>
          <a:stretch>
            <a:fillRect/>
          </a:stretch>
        </p:blipFill>
        <p:spPr>
          <a:xfrm>
            <a:off x="4303525" y="3654025"/>
            <a:ext cx="4634849" cy="242702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0"/>
                                        </p:tgtEl>
                                        <p:attrNameLst>
                                          <p:attrName>style.visibility</p:attrName>
                                        </p:attrNameLst>
                                      </p:cBhvr>
                                      <p:to>
                                        <p:strVal val="visible"/>
                                      </p:to>
                                    </p:set>
                                    <p:animEffect transition="in" filter="fade">
                                      <p:cBhvr>
                                        <p:cTn id="7" dur="1000"/>
                                        <p:tgtEl>
                                          <p:spTgt spid="3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1"/>
                                        </p:tgtEl>
                                        <p:attrNameLst>
                                          <p:attrName>style.visibility</p:attrName>
                                        </p:attrNameLst>
                                      </p:cBhvr>
                                      <p:to>
                                        <p:strVal val="visible"/>
                                      </p:to>
                                    </p:set>
                                    <p:animEffect transition="in" filter="fade">
                                      <p:cBhvr>
                                        <p:cTn id="12" dur="1000"/>
                                        <p:tgtEl>
                                          <p:spTgt spid="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flipH="1">
            <a:off x="457075" y="3265725"/>
            <a:ext cx="7822199" cy="2178000"/>
          </a:xfrm>
          <a:prstGeom prst="rect">
            <a:avLst/>
          </a:prstGeom>
        </p:spPr>
        <p:txBody>
          <a:bodyPr lIns="91425" tIns="91425" rIns="91425" bIns="91425" anchor="t" anchorCtr="0">
            <a:noAutofit/>
          </a:bodyPr>
          <a:lstStyle/>
          <a:p>
            <a:pPr lvl="0" rtl="0">
              <a:lnSpc>
                <a:spcPct val="115000"/>
              </a:lnSpc>
              <a:spcBef>
                <a:spcPts val="0"/>
              </a:spcBef>
              <a:buClr>
                <a:schemeClr val="dk1"/>
              </a:buClr>
              <a:buSzPct val="50000"/>
              <a:buFont typeface="Arial"/>
              <a:buNone/>
            </a:pPr>
            <a:r>
              <a:rPr lang="en" sz="2200">
                <a:solidFill>
                  <a:schemeClr val="accent1"/>
                </a:solidFill>
              </a:rPr>
              <a:t>Notation:</a:t>
            </a:r>
          </a:p>
          <a:p>
            <a:pPr marL="457200" lvl="0" indent="-368300" rtl="0">
              <a:lnSpc>
                <a:spcPct val="115000"/>
              </a:lnSpc>
              <a:spcBef>
                <a:spcPts val="0"/>
              </a:spcBef>
              <a:buClr>
                <a:srgbClr val="000000"/>
              </a:buClr>
              <a:buSzPct val="100000"/>
            </a:pPr>
            <a:r>
              <a:rPr lang="en" sz="2200">
                <a:solidFill>
                  <a:srgbClr val="000000"/>
                </a:solidFill>
              </a:rPr>
              <a:t>Intercept:</a:t>
            </a:r>
          </a:p>
          <a:p>
            <a:pPr marL="914400" lvl="0" indent="-368300" rtl="0">
              <a:lnSpc>
                <a:spcPct val="115000"/>
              </a:lnSpc>
              <a:spcBef>
                <a:spcPts val="0"/>
              </a:spcBef>
              <a:buSzPct val="100000"/>
            </a:pPr>
            <a:r>
              <a:rPr lang="en" sz="2200"/>
              <a:t>Parameter: </a:t>
            </a:r>
            <a:r>
              <a:rPr lang="en" sz="2200" i="1"/>
              <a:t>β</a:t>
            </a:r>
            <a:r>
              <a:rPr lang="en" sz="2200" i="1" baseline="-25000"/>
              <a:t>0</a:t>
            </a:r>
          </a:p>
          <a:p>
            <a:pPr marL="914400" lvl="0" indent="-368300" rtl="0">
              <a:lnSpc>
                <a:spcPct val="115000"/>
              </a:lnSpc>
              <a:spcBef>
                <a:spcPts val="0"/>
              </a:spcBef>
              <a:buSzPct val="100000"/>
            </a:pPr>
            <a:r>
              <a:rPr lang="en" sz="2200"/>
              <a:t>Point estimate: </a:t>
            </a:r>
            <a:r>
              <a:rPr lang="en" sz="2200" i="1"/>
              <a:t>b</a:t>
            </a:r>
            <a:r>
              <a:rPr lang="en" sz="2200" i="1" baseline="-25000"/>
              <a:t>0</a:t>
            </a:r>
          </a:p>
          <a:p>
            <a:pPr lvl="0" rtl="0">
              <a:lnSpc>
                <a:spcPct val="115000"/>
              </a:lnSpc>
              <a:spcBef>
                <a:spcPts val="0"/>
              </a:spcBef>
              <a:buClr>
                <a:schemeClr val="dk1"/>
              </a:buClr>
              <a:buSzPct val="50000"/>
              <a:buFont typeface="Arial"/>
              <a:buNone/>
            </a:pPr>
            <a:endParaRPr sz="2200"/>
          </a:p>
          <a:p>
            <a:pPr marL="457200" lvl="0" indent="-368300" rtl="0">
              <a:lnSpc>
                <a:spcPct val="115000"/>
              </a:lnSpc>
              <a:spcBef>
                <a:spcPts val="0"/>
              </a:spcBef>
              <a:buClr>
                <a:srgbClr val="000000"/>
              </a:buClr>
              <a:buSzPct val="100000"/>
            </a:pPr>
            <a:r>
              <a:rPr lang="en" sz="2200">
                <a:solidFill>
                  <a:srgbClr val="000000"/>
                </a:solidFill>
              </a:rPr>
              <a:t>Slope:</a:t>
            </a:r>
          </a:p>
          <a:p>
            <a:pPr marL="914400" lvl="0" indent="-368300" rtl="0">
              <a:lnSpc>
                <a:spcPct val="115000"/>
              </a:lnSpc>
              <a:spcBef>
                <a:spcPts val="0"/>
              </a:spcBef>
              <a:buSzPct val="100000"/>
            </a:pPr>
            <a:r>
              <a:rPr lang="en" sz="2200"/>
              <a:t>Parameter: </a:t>
            </a:r>
            <a:r>
              <a:rPr lang="en" sz="2200" i="1"/>
              <a:t>β</a:t>
            </a:r>
            <a:r>
              <a:rPr lang="en" sz="2200" i="1" baseline="-25000"/>
              <a:t>1</a:t>
            </a:r>
          </a:p>
          <a:p>
            <a:pPr marL="914400" lvl="0" indent="-368300" rtl="0">
              <a:lnSpc>
                <a:spcPct val="115000"/>
              </a:lnSpc>
              <a:spcBef>
                <a:spcPts val="0"/>
              </a:spcBef>
              <a:buSzPct val="100000"/>
            </a:pPr>
            <a:r>
              <a:rPr lang="en" sz="2200"/>
              <a:t>Point estimate: </a:t>
            </a:r>
            <a:r>
              <a:rPr lang="en" sz="2200" i="1"/>
              <a:t>b</a:t>
            </a:r>
            <a:r>
              <a:rPr lang="en" sz="2200" i="1" baseline="-25000"/>
              <a:t>1</a:t>
            </a:r>
          </a:p>
        </p:txBody>
      </p:sp>
      <p:sp>
        <p:nvSpPr>
          <p:cNvPr id="130" name="Shape 130"/>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The least squares line</a:t>
            </a:r>
          </a:p>
        </p:txBody>
      </p:sp>
      <p:pic>
        <p:nvPicPr>
          <p:cNvPr id="131" name="Shape 131"/>
          <p:cNvPicPr preferRelativeResize="0"/>
          <p:nvPr/>
        </p:nvPicPr>
        <p:blipFill>
          <a:blip r:embed="rId3">
            <a:alphaModFix/>
          </a:blip>
          <a:stretch>
            <a:fillRect/>
          </a:stretch>
        </p:blipFill>
        <p:spPr>
          <a:xfrm>
            <a:off x="609475" y="1222824"/>
            <a:ext cx="8045874" cy="189314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Shape 318"/>
          <p:cNvSpPr txBox="1">
            <a:spLocks noGrp="1"/>
          </p:cNvSpPr>
          <p:nvPr>
            <p:ph type="title"/>
          </p:nvPr>
        </p:nvSpPr>
        <p:spPr>
          <a:xfrm>
            <a:off x="457200" y="323620"/>
            <a:ext cx="8229600" cy="677400"/>
          </a:xfrm>
          <a:prstGeom prst="rect">
            <a:avLst/>
          </a:prstGeom>
        </p:spPr>
        <p:txBody>
          <a:bodyPr lIns="91425" tIns="91425" rIns="91425" bIns="91425" anchor="b" anchorCtr="0">
            <a:noAutofit/>
          </a:bodyPr>
          <a:lstStyle/>
          <a:p>
            <a:pPr lvl="0" rtl="0">
              <a:spcBef>
                <a:spcPts val="0"/>
              </a:spcBef>
              <a:buNone/>
            </a:pPr>
            <a:r>
              <a:rPr lang="en" sz="3000">
                <a:solidFill>
                  <a:schemeClr val="accent1"/>
                </a:solidFill>
              </a:rPr>
              <a:t>Conditions: (2) Nearly normal residuals</a:t>
            </a:r>
          </a:p>
        </p:txBody>
      </p:sp>
      <p:sp>
        <p:nvSpPr>
          <p:cNvPr id="319" name="Shape 319"/>
          <p:cNvSpPr txBox="1">
            <a:spLocks noGrp="1"/>
          </p:cNvSpPr>
          <p:nvPr>
            <p:ph type="body" idx="1"/>
          </p:nvPr>
        </p:nvSpPr>
        <p:spPr>
          <a:xfrm flipH="1">
            <a:off x="457075" y="1305775"/>
            <a:ext cx="7822200" cy="4137900"/>
          </a:xfrm>
          <a:prstGeom prst="rect">
            <a:avLst/>
          </a:prstGeom>
        </p:spPr>
        <p:txBody>
          <a:bodyPr lIns="91425" tIns="91425" rIns="91425" bIns="91425" anchor="t" anchorCtr="0">
            <a:noAutofit/>
          </a:bodyPr>
          <a:lstStyle/>
          <a:p>
            <a:pPr marL="457200" lvl="0" indent="-349250" rtl="0">
              <a:lnSpc>
                <a:spcPct val="115000"/>
              </a:lnSpc>
              <a:spcBef>
                <a:spcPts val="0"/>
              </a:spcBef>
              <a:spcAft>
                <a:spcPts val="1000"/>
              </a:spcAft>
              <a:buSzPct val="100000"/>
            </a:pPr>
            <a:r>
              <a:rPr lang="en" sz="1900"/>
              <a:t>The residuals should be nearly normal.</a:t>
            </a:r>
          </a:p>
          <a:p>
            <a:pPr marL="457200" lvl="0" indent="-349250" rtl="0">
              <a:lnSpc>
                <a:spcPct val="115000"/>
              </a:lnSpc>
              <a:spcBef>
                <a:spcPts val="0"/>
              </a:spcBef>
              <a:spcAft>
                <a:spcPts val="1000"/>
              </a:spcAft>
              <a:buSzPct val="100000"/>
            </a:pPr>
            <a:r>
              <a:rPr lang="en" sz="1900"/>
              <a:t>This condition may not be satisfied when there are unusual observations that don't follow the trend of the rest of the data.</a:t>
            </a:r>
          </a:p>
          <a:p>
            <a:pPr marL="457200" lvl="0" indent="-349250" rtl="0">
              <a:lnSpc>
                <a:spcPct val="115000"/>
              </a:lnSpc>
              <a:spcBef>
                <a:spcPts val="0"/>
              </a:spcBef>
              <a:spcAft>
                <a:spcPts val="1000"/>
              </a:spcAft>
              <a:buSzPct val="100000"/>
            </a:pPr>
            <a:r>
              <a:rPr lang="en" sz="1900"/>
              <a:t>Check using a histogram or normal probability plot of residuals.</a:t>
            </a:r>
          </a:p>
        </p:txBody>
      </p:sp>
      <p:pic>
        <p:nvPicPr>
          <p:cNvPr id="320" name="Shape 320"/>
          <p:cNvPicPr preferRelativeResize="0"/>
          <p:nvPr/>
        </p:nvPicPr>
        <p:blipFill>
          <a:blip r:embed="rId3">
            <a:alphaModFix/>
          </a:blip>
          <a:stretch>
            <a:fillRect/>
          </a:stretch>
        </p:blipFill>
        <p:spPr>
          <a:xfrm>
            <a:off x="457199" y="3075574"/>
            <a:ext cx="8229601" cy="334127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9">
                                            <p:txEl>
                                              <p:pRg st="0" end="0"/>
                                            </p:txEl>
                                          </p:spTgt>
                                        </p:tgtEl>
                                        <p:attrNameLst>
                                          <p:attrName>style.visibility</p:attrName>
                                        </p:attrNameLst>
                                      </p:cBhvr>
                                      <p:to>
                                        <p:strVal val="visible"/>
                                      </p:to>
                                    </p:set>
                                    <p:animEffect transition="in" filter="fade">
                                      <p:cBhvr>
                                        <p:cTn id="7" dur="1000"/>
                                        <p:tgtEl>
                                          <p:spTgt spid="3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9">
                                            <p:txEl>
                                              <p:pRg st="1" end="1"/>
                                            </p:txEl>
                                          </p:spTgt>
                                        </p:tgtEl>
                                        <p:attrNameLst>
                                          <p:attrName>style.visibility</p:attrName>
                                        </p:attrNameLst>
                                      </p:cBhvr>
                                      <p:to>
                                        <p:strVal val="visible"/>
                                      </p:to>
                                    </p:set>
                                    <p:animEffect transition="in" filter="fade">
                                      <p:cBhvr>
                                        <p:cTn id="12" dur="1000"/>
                                        <p:tgtEl>
                                          <p:spTgt spid="3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19">
                                            <p:txEl>
                                              <p:pRg st="2" end="2"/>
                                            </p:txEl>
                                          </p:spTgt>
                                        </p:tgtEl>
                                        <p:attrNameLst>
                                          <p:attrName>style.visibility</p:attrName>
                                        </p:attrNameLst>
                                      </p:cBhvr>
                                      <p:to>
                                        <p:strVal val="visible"/>
                                      </p:to>
                                    </p:set>
                                    <p:animEffect transition="in" filter="fade">
                                      <p:cBhvr>
                                        <p:cTn id="17" dur="1000"/>
                                        <p:tgtEl>
                                          <p:spTgt spid="3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20"/>
                                        </p:tgtEl>
                                        <p:attrNameLst>
                                          <p:attrName>style.visibility</p:attrName>
                                        </p:attrNameLst>
                                      </p:cBhvr>
                                      <p:to>
                                        <p:strVal val="visible"/>
                                      </p:to>
                                    </p:set>
                                    <p:animEffect transition="in" filter="fade">
                                      <p:cBhvr>
                                        <p:cTn id="22" dur="1000"/>
                                        <p:tgtEl>
                                          <p:spTgt spid="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flipH="1">
            <a:off x="4983300" y="1305775"/>
            <a:ext cx="3703500" cy="4137900"/>
          </a:xfrm>
          <a:prstGeom prst="rect">
            <a:avLst/>
          </a:prstGeom>
        </p:spPr>
        <p:txBody>
          <a:bodyPr lIns="91425" tIns="91425" rIns="91425" bIns="91425" anchor="t" anchorCtr="0">
            <a:noAutofit/>
          </a:bodyPr>
          <a:lstStyle/>
          <a:p>
            <a:pPr marL="457200" lvl="0" indent="-349250" rtl="0">
              <a:lnSpc>
                <a:spcPct val="115000"/>
              </a:lnSpc>
              <a:spcBef>
                <a:spcPts val="0"/>
              </a:spcBef>
              <a:spcAft>
                <a:spcPts val="1000"/>
              </a:spcAft>
              <a:buSzPct val="100000"/>
            </a:pPr>
            <a:r>
              <a:rPr lang="en" sz="1900"/>
              <a:t>The variability of points around the least squares line should be roughly constant.</a:t>
            </a:r>
          </a:p>
          <a:p>
            <a:pPr marL="457200" lvl="0" indent="-349250" rtl="0">
              <a:lnSpc>
                <a:spcPct val="115000"/>
              </a:lnSpc>
              <a:spcBef>
                <a:spcPts val="0"/>
              </a:spcBef>
              <a:spcAft>
                <a:spcPts val="1000"/>
              </a:spcAft>
              <a:buSzPct val="100000"/>
            </a:pPr>
            <a:r>
              <a:rPr lang="en" sz="1900"/>
              <a:t>This implies that the variability of residuals around the 0 line should be roughly constant as well.</a:t>
            </a:r>
          </a:p>
          <a:p>
            <a:pPr marL="457200" lvl="0" indent="-349250" rtl="0">
              <a:lnSpc>
                <a:spcPct val="115000"/>
              </a:lnSpc>
              <a:spcBef>
                <a:spcPts val="0"/>
              </a:spcBef>
              <a:spcAft>
                <a:spcPts val="1000"/>
              </a:spcAft>
              <a:buSzPct val="100000"/>
            </a:pPr>
            <a:r>
              <a:rPr lang="en" sz="1900"/>
              <a:t>Also called </a:t>
            </a:r>
            <a:r>
              <a:rPr lang="en" sz="1900" i="1">
                <a:solidFill>
                  <a:schemeClr val="accent1"/>
                </a:solidFill>
              </a:rPr>
              <a:t>homoscedasticity</a:t>
            </a:r>
            <a:r>
              <a:rPr lang="en" sz="1900"/>
              <a:t>.</a:t>
            </a:r>
          </a:p>
          <a:p>
            <a:pPr marL="457200" lvl="0" indent="-349250" rtl="0">
              <a:lnSpc>
                <a:spcPct val="115000"/>
              </a:lnSpc>
              <a:spcBef>
                <a:spcPts val="0"/>
              </a:spcBef>
              <a:spcAft>
                <a:spcPts val="1000"/>
              </a:spcAft>
              <a:buSzPct val="100000"/>
            </a:pPr>
            <a:r>
              <a:rPr lang="en" sz="1900"/>
              <a:t>Check using a histogram or normal probability plot of residuals.</a:t>
            </a:r>
          </a:p>
        </p:txBody>
      </p:sp>
      <p:sp>
        <p:nvSpPr>
          <p:cNvPr id="347" name="Shape 347"/>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Conditions: (3) Constant variability</a:t>
            </a:r>
          </a:p>
        </p:txBody>
      </p:sp>
      <p:pic>
        <p:nvPicPr>
          <p:cNvPr id="348" name="Shape 348"/>
          <p:cNvPicPr preferRelativeResize="0"/>
          <p:nvPr/>
        </p:nvPicPr>
        <p:blipFill>
          <a:blip r:embed="rId3">
            <a:alphaModFix/>
          </a:blip>
          <a:stretch>
            <a:fillRect/>
          </a:stretch>
        </p:blipFill>
        <p:spPr>
          <a:xfrm>
            <a:off x="457187" y="1407425"/>
            <a:ext cx="4391025" cy="4514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Shape 353"/>
          <p:cNvSpPr txBox="1">
            <a:spLocks noGrp="1"/>
          </p:cNvSpPr>
          <p:nvPr>
            <p:ph type="body" idx="1"/>
          </p:nvPr>
        </p:nvSpPr>
        <p:spPr>
          <a:xfrm flipH="1">
            <a:off x="456900" y="1305775"/>
            <a:ext cx="3759899" cy="4137899"/>
          </a:xfrm>
          <a:prstGeom prst="rect">
            <a:avLst/>
          </a:prstGeom>
        </p:spPr>
        <p:txBody>
          <a:bodyPr lIns="91425" tIns="91425" rIns="91425" bIns="91425" anchor="t" anchorCtr="0">
            <a:noAutofit/>
          </a:bodyPr>
          <a:lstStyle/>
          <a:p>
            <a:pPr lvl="0" rtl="0">
              <a:lnSpc>
                <a:spcPct val="115000"/>
              </a:lnSpc>
              <a:spcBef>
                <a:spcPts val="0"/>
              </a:spcBef>
              <a:buNone/>
            </a:pPr>
            <a:r>
              <a:rPr lang="en" sz="2200">
                <a:solidFill>
                  <a:schemeClr val="accent1"/>
                </a:solidFill>
              </a:rPr>
              <a:t>What condition is this linear model obviously violating?</a:t>
            </a:r>
          </a:p>
          <a:p>
            <a:pPr lvl="0" rtl="0">
              <a:lnSpc>
                <a:spcPct val="115000"/>
              </a:lnSpc>
              <a:spcBef>
                <a:spcPts val="0"/>
              </a:spcBef>
              <a:buNone/>
            </a:pPr>
            <a:endParaRPr sz="2200"/>
          </a:p>
          <a:p>
            <a:pPr marL="457200" lvl="0" indent="-368300" rtl="0">
              <a:lnSpc>
                <a:spcPct val="115000"/>
              </a:lnSpc>
              <a:spcBef>
                <a:spcPts val="0"/>
              </a:spcBef>
              <a:buSzPct val="100000"/>
              <a:buAutoNum type="alphaLcParenBoth"/>
            </a:pPr>
            <a:r>
              <a:rPr lang="en" sz="2200"/>
              <a:t>Constant variability</a:t>
            </a:r>
          </a:p>
          <a:p>
            <a:pPr marL="457200" lvl="0" indent="-368300" rtl="0">
              <a:lnSpc>
                <a:spcPct val="115000"/>
              </a:lnSpc>
              <a:spcBef>
                <a:spcPts val="0"/>
              </a:spcBef>
              <a:buSzPct val="100000"/>
              <a:buAutoNum type="alphaLcParenBoth"/>
            </a:pPr>
            <a:r>
              <a:rPr lang="en" sz="2200"/>
              <a:t>Linear relationship</a:t>
            </a:r>
          </a:p>
          <a:p>
            <a:pPr marL="457200" lvl="0" indent="-368300" rtl="0">
              <a:lnSpc>
                <a:spcPct val="115000"/>
              </a:lnSpc>
              <a:spcBef>
                <a:spcPts val="0"/>
              </a:spcBef>
              <a:buSzPct val="100000"/>
              <a:buAutoNum type="alphaLcParenBoth"/>
            </a:pPr>
            <a:r>
              <a:rPr lang="en" sz="2200"/>
              <a:t>Normal residuals</a:t>
            </a:r>
          </a:p>
          <a:p>
            <a:pPr marL="457200" lvl="0" indent="-368300" rtl="0">
              <a:lnSpc>
                <a:spcPct val="115000"/>
              </a:lnSpc>
              <a:spcBef>
                <a:spcPts val="0"/>
              </a:spcBef>
              <a:buSzPct val="100000"/>
              <a:buAutoNum type="alphaLcParenBoth"/>
            </a:pPr>
            <a:r>
              <a:rPr lang="en" sz="2200"/>
              <a:t>No extreme outliers</a:t>
            </a:r>
          </a:p>
        </p:txBody>
      </p:sp>
      <p:sp>
        <p:nvSpPr>
          <p:cNvPr id="354" name="Shape 354"/>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Checking conditions</a:t>
            </a:r>
          </a:p>
        </p:txBody>
      </p:sp>
      <p:pic>
        <p:nvPicPr>
          <p:cNvPr id="355" name="Shape 355"/>
          <p:cNvPicPr preferRelativeResize="0"/>
          <p:nvPr/>
        </p:nvPicPr>
        <p:blipFill>
          <a:blip r:embed="rId3">
            <a:alphaModFix/>
          </a:blip>
          <a:stretch>
            <a:fillRect/>
          </a:stretch>
        </p:blipFill>
        <p:spPr>
          <a:xfrm>
            <a:off x="4216787" y="1360700"/>
            <a:ext cx="4314825" cy="52006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Shape 360"/>
          <p:cNvSpPr txBox="1">
            <a:spLocks noGrp="1"/>
          </p:cNvSpPr>
          <p:nvPr>
            <p:ph type="body" idx="1"/>
          </p:nvPr>
        </p:nvSpPr>
        <p:spPr>
          <a:xfrm flipH="1">
            <a:off x="456900" y="1305775"/>
            <a:ext cx="3759899" cy="4137899"/>
          </a:xfrm>
          <a:prstGeom prst="rect">
            <a:avLst/>
          </a:prstGeom>
        </p:spPr>
        <p:txBody>
          <a:bodyPr lIns="91425" tIns="91425" rIns="91425" bIns="91425" anchor="t" anchorCtr="0">
            <a:noAutofit/>
          </a:bodyPr>
          <a:lstStyle/>
          <a:p>
            <a:pPr lvl="0" rtl="0">
              <a:lnSpc>
                <a:spcPct val="115000"/>
              </a:lnSpc>
              <a:spcBef>
                <a:spcPts val="0"/>
              </a:spcBef>
              <a:buNone/>
            </a:pPr>
            <a:r>
              <a:rPr lang="en" sz="2200">
                <a:solidFill>
                  <a:schemeClr val="accent1"/>
                </a:solidFill>
              </a:rPr>
              <a:t>What condition is this linear model obviously violating?</a:t>
            </a:r>
          </a:p>
          <a:p>
            <a:pPr lvl="0" rtl="0">
              <a:lnSpc>
                <a:spcPct val="115000"/>
              </a:lnSpc>
              <a:spcBef>
                <a:spcPts val="0"/>
              </a:spcBef>
              <a:buNone/>
            </a:pPr>
            <a:endParaRPr sz="2200"/>
          </a:p>
          <a:p>
            <a:pPr marL="457200" lvl="0" indent="-368300" rtl="0">
              <a:lnSpc>
                <a:spcPct val="115000"/>
              </a:lnSpc>
              <a:spcBef>
                <a:spcPts val="0"/>
              </a:spcBef>
              <a:buSzPct val="100000"/>
              <a:buAutoNum type="alphaLcParenBoth"/>
            </a:pPr>
            <a:r>
              <a:rPr lang="en" sz="2200"/>
              <a:t>Constant variability</a:t>
            </a:r>
          </a:p>
          <a:p>
            <a:pPr marL="457200" lvl="0" indent="-368300" rtl="0">
              <a:lnSpc>
                <a:spcPct val="115000"/>
              </a:lnSpc>
              <a:spcBef>
                <a:spcPts val="0"/>
              </a:spcBef>
              <a:buClr>
                <a:srgbClr val="FF9900"/>
              </a:buClr>
              <a:buSzPct val="100000"/>
              <a:buAutoNum type="alphaLcParenBoth"/>
            </a:pPr>
            <a:r>
              <a:rPr lang="en" sz="2200" i="1">
                <a:solidFill>
                  <a:srgbClr val="FF9900"/>
                </a:solidFill>
              </a:rPr>
              <a:t>Linear relationship</a:t>
            </a:r>
          </a:p>
          <a:p>
            <a:pPr marL="457200" lvl="0" indent="-368300" rtl="0">
              <a:lnSpc>
                <a:spcPct val="115000"/>
              </a:lnSpc>
              <a:spcBef>
                <a:spcPts val="0"/>
              </a:spcBef>
              <a:buSzPct val="100000"/>
              <a:buAutoNum type="alphaLcParenBoth"/>
            </a:pPr>
            <a:r>
              <a:rPr lang="en" sz="2200"/>
              <a:t>Normal residuals</a:t>
            </a:r>
          </a:p>
          <a:p>
            <a:pPr marL="457200" lvl="0" indent="-368300" rtl="0">
              <a:lnSpc>
                <a:spcPct val="115000"/>
              </a:lnSpc>
              <a:spcBef>
                <a:spcPts val="0"/>
              </a:spcBef>
              <a:buSzPct val="100000"/>
              <a:buAutoNum type="alphaLcParenBoth"/>
            </a:pPr>
            <a:r>
              <a:rPr lang="en" sz="2200"/>
              <a:t>No extreme outliers</a:t>
            </a:r>
          </a:p>
        </p:txBody>
      </p:sp>
      <p:sp>
        <p:nvSpPr>
          <p:cNvPr id="361" name="Shape 361"/>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Checking conditions</a:t>
            </a:r>
          </a:p>
        </p:txBody>
      </p:sp>
      <p:pic>
        <p:nvPicPr>
          <p:cNvPr id="362" name="Shape 362"/>
          <p:cNvPicPr preferRelativeResize="0"/>
          <p:nvPr/>
        </p:nvPicPr>
        <p:blipFill>
          <a:blip r:embed="rId3">
            <a:alphaModFix/>
          </a:blip>
          <a:stretch>
            <a:fillRect/>
          </a:stretch>
        </p:blipFill>
        <p:spPr>
          <a:xfrm>
            <a:off x="4216787" y="1360700"/>
            <a:ext cx="4314825" cy="52006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Shape 367"/>
          <p:cNvSpPr txBox="1">
            <a:spLocks noGrp="1"/>
          </p:cNvSpPr>
          <p:nvPr>
            <p:ph type="body" idx="1"/>
          </p:nvPr>
        </p:nvSpPr>
        <p:spPr>
          <a:xfrm flipH="1">
            <a:off x="457149" y="1305775"/>
            <a:ext cx="3461700" cy="4137899"/>
          </a:xfrm>
          <a:prstGeom prst="rect">
            <a:avLst/>
          </a:prstGeom>
        </p:spPr>
        <p:txBody>
          <a:bodyPr lIns="91425" tIns="91425" rIns="91425" bIns="91425" anchor="t" anchorCtr="0">
            <a:noAutofit/>
          </a:bodyPr>
          <a:lstStyle/>
          <a:p>
            <a:pPr lvl="0" rtl="0">
              <a:lnSpc>
                <a:spcPct val="115000"/>
              </a:lnSpc>
              <a:spcBef>
                <a:spcPts val="0"/>
              </a:spcBef>
              <a:buClr>
                <a:schemeClr val="dk1"/>
              </a:buClr>
              <a:buSzPct val="50000"/>
              <a:buFont typeface="Arial"/>
              <a:buNone/>
            </a:pPr>
            <a:r>
              <a:rPr lang="en" sz="2200">
                <a:solidFill>
                  <a:schemeClr val="accent1"/>
                </a:solidFill>
              </a:rPr>
              <a:t>What condition is this linear model obviously violating?</a:t>
            </a:r>
          </a:p>
          <a:p>
            <a:pPr lvl="0" rtl="0">
              <a:lnSpc>
                <a:spcPct val="115000"/>
              </a:lnSpc>
              <a:spcBef>
                <a:spcPts val="0"/>
              </a:spcBef>
              <a:buClr>
                <a:schemeClr val="dk1"/>
              </a:buClr>
              <a:buSzPct val="50000"/>
              <a:buFont typeface="Arial"/>
              <a:buNone/>
            </a:pPr>
            <a:endParaRPr sz="2200">
              <a:solidFill>
                <a:schemeClr val="accent1"/>
              </a:solidFill>
            </a:endParaRPr>
          </a:p>
          <a:p>
            <a:pPr marL="457200" lvl="0" indent="-368300" rtl="0">
              <a:lnSpc>
                <a:spcPct val="115000"/>
              </a:lnSpc>
              <a:spcBef>
                <a:spcPts val="0"/>
              </a:spcBef>
              <a:buSzPct val="100000"/>
              <a:buAutoNum type="alphaLcParenBoth"/>
            </a:pPr>
            <a:r>
              <a:rPr lang="en" sz="2200"/>
              <a:t>Constant variability</a:t>
            </a:r>
          </a:p>
          <a:p>
            <a:pPr marL="457200" lvl="0" indent="-368300" rtl="0">
              <a:lnSpc>
                <a:spcPct val="115000"/>
              </a:lnSpc>
              <a:spcBef>
                <a:spcPts val="0"/>
              </a:spcBef>
              <a:buSzPct val="100000"/>
              <a:buAutoNum type="alphaLcParenBoth"/>
            </a:pPr>
            <a:r>
              <a:rPr lang="en" sz="2200"/>
              <a:t>Linear relationship</a:t>
            </a:r>
          </a:p>
          <a:p>
            <a:pPr marL="457200" lvl="0" indent="-368300" rtl="0">
              <a:lnSpc>
                <a:spcPct val="115000"/>
              </a:lnSpc>
              <a:spcBef>
                <a:spcPts val="0"/>
              </a:spcBef>
              <a:buSzPct val="100000"/>
              <a:buAutoNum type="alphaLcParenBoth"/>
            </a:pPr>
            <a:r>
              <a:rPr lang="en" sz="2200"/>
              <a:t>Normal residuals</a:t>
            </a:r>
          </a:p>
          <a:p>
            <a:pPr marL="457200" lvl="0" indent="-368300" rtl="0">
              <a:lnSpc>
                <a:spcPct val="115000"/>
              </a:lnSpc>
              <a:spcBef>
                <a:spcPts val="0"/>
              </a:spcBef>
              <a:buSzPct val="100000"/>
              <a:buAutoNum type="alphaLcParenBoth"/>
            </a:pPr>
            <a:r>
              <a:rPr lang="en" sz="2200"/>
              <a:t>No extreme outliers</a:t>
            </a:r>
          </a:p>
        </p:txBody>
      </p:sp>
      <p:sp>
        <p:nvSpPr>
          <p:cNvPr id="368" name="Shape 368"/>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Checking conditions</a:t>
            </a:r>
          </a:p>
        </p:txBody>
      </p:sp>
      <p:pic>
        <p:nvPicPr>
          <p:cNvPr id="369" name="Shape 369"/>
          <p:cNvPicPr preferRelativeResize="0"/>
          <p:nvPr/>
        </p:nvPicPr>
        <p:blipFill>
          <a:blip r:embed="rId3">
            <a:alphaModFix/>
          </a:blip>
          <a:stretch>
            <a:fillRect/>
          </a:stretch>
        </p:blipFill>
        <p:spPr>
          <a:xfrm>
            <a:off x="3918837" y="1305775"/>
            <a:ext cx="4333875" cy="52387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Shape 374"/>
          <p:cNvSpPr txBox="1">
            <a:spLocks noGrp="1"/>
          </p:cNvSpPr>
          <p:nvPr>
            <p:ph type="body" idx="1"/>
          </p:nvPr>
        </p:nvSpPr>
        <p:spPr>
          <a:xfrm flipH="1">
            <a:off x="457149" y="1305775"/>
            <a:ext cx="3461700" cy="4137899"/>
          </a:xfrm>
          <a:prstGeom prst="rect">
            <a:avLst/>
          </a:prstGeom>
        </p:spPr>
        <p:txBody>
          <a:bodyPr lIns="91425" tIns="91425" rIns="91425" bIns="91425" anchor="t" anchorCtr="0">
            <a:noAutofit/>
          </a:bodyPr>
          <a:lstStyle/>
          <a:p>
            <a:pPr lvl="0" rtl="0">
              <a:lnSpc>
                <a:spcPct val="115000"/>
              </a:lnSpc>
              <a:spcBef>
                <a:spcPts val="0"/>
              </a:spcBef>
              <a:buNone/>
            </a:pPr>
            <a:r>
              <a:rPr lang="en" sz="2200">
                <a:solidFill>
                  <a:schemeClr val="accent1"/>
                </a:solidFill>
              </a:rPr>
              <a:t>What condition is this linear model obviously violating?</a:t>
            </a:r>
          </a:p>
          <a:p>
            <a:pPr lvl="0" rtl="0">
              <a:lnSpc>
                <a:spcPct val="115000"/>
              </a:lnSpc>
              <a:spcBef>
                <a:spcPts val="0"/>
              </a:spcBef>
              <a:buNone/>
            </a:pPr>
            <a:endParaRPr sz="2200"/>
          </a:p>
          <a:p>
            <a:pPr marL="457200" lvl="0" indent="-368300" rtl="0">
              <a:lnSpc>
                <a:spcPct val="115000"/>
              </a:lnSpc>
              <a:spcBef>
                <a:spcPts val="0"/>
              </a:spcBef>
              <a:buClr>
                <a:srgbClr val="FF9900"/>
              </a:buClr>
              <a:buSzPct val="100000"/>
              <a:buAutoNum type="alphaLcParenBoth"/>
            </a:pPr>
            <a:r>
              <a:rPr lang="en" sz="2200" i="1">
                <a:solidFill>
                  <a:srgbClr val="FF9900"/>
                </a:solidFill>
              </a:rPr>
              <a:t>Constant variability</a:t>
            </a:r>
          </a:p>
          <a:p>
            <a:pPr marL="457200" lvl="0" indent="-368300" rtl="0">
              <a:lnSpc>
                <a:spcPct val="115000"/>
              </a:lnSpc>
              <a:spcBef>
                <a:spcPts val="0"/>
              </a:spcBef>
              <a:buSzPct val="100000"/>
              <a:buAutoNum type="alphaLcParenBoth"/>
            </a:pPr>
            <a:r>
              <a:rPr lang="en" sz="2200"/>
              <a:t>Linear relationship</a:t>
            </a:r>
          </a:p>
          <a:p>
            <a:pPr marL="457200" lvl="0" indent="-368300" rtl="0">
              <a:lnSpc>
                <a:spcPct val="115000"/>
              </a:lnSpc>
              <a:spcBef>
                <a:spcPts val="0"/>
              </a:spcBef>
              <a:buSzPct val="100000"/>
              <a:buAutoNum type="alphaLcParenBoth"/>
            </a:pPr>
            <a:r>
              <a:rPr lang="en" sz="2200"/>
              <a:t>Normal residuals</a:t>
            </a:r>
          </a:p>
          <a:p>
            <a:pPr marL="457200" lvl="0" indent="-368300" rtl="0">
              <a:lnSpc>
                <a:spcPct val="115000"/>
              </a:lnSpc>
              <a:spcBef>
                <a:spcPts val="0"/>
              </a:spcBef>
              <a:buSzPct val="100000"/>
              <a:buAutoNum type="alphaLcParenBoth"/>
            </a:pPr>
            <a:r>
              <a:rPr lang="en" sz="2200"/>
              <a:t>No extreme outliers</a:t>
            </a:r>
          </a:p>
        </p:txBody>
      </p:sp>
      <p:sp>
        <p:nvSpPr>
          <p:cNvPr id="375" name="Shape 375"/>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Checking conditions</a:t>
            </a:r>
          </a:p>
        </p:txBody>
      </p:sp>
      <p:pic>
        <p:nvPicPr>
          <p:cNvPr id="376" name="Shape 376"/>
          <p:cNvPicPr preferRelativeResize="0"/>
          <p:nvPr/>
        </p:nvPicPr>
        <p:blipFill>
          <a:blip r:embed="rId3">
            <a:alphaModFix/>
          </a:blip>
          <a:stretch>
            <a:fillRect/>
          </a:stretch>
        </p:blipFill>
        <p:spPr>
          <a:xfrm>
            <a:off x="3918837" y="1305775"/>
            <a:ext cx="4333875" cy="52387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Shape 405"/>
          <p:cNvSpPr txBox="1">
            <a:spLocks noGrp="1"/>
          </p:cNvSpPr>
          <p:nvPr>
            <p:ph type="body" idx="1"/>
          </p:nvPr>
        </p:nvSpPr>
        <p:spPr>
          <a:xfrm flipH="1">
            <a:off x="457357" y="1305775"/>
            <a:ext cx="8267700" cy="4137900"/>
          </a:xfrm>
          <a:prstGeom prst="rect">
            <a:avLst/>
          </a:prstGeom>
        </p:spPr>
        <p:txBody>
          <a:bodyPr lIns="91425" tIns="91425" rIns="91425" bIns="91425" anchor="t" anchorCtr="0">
            <a:noAutofit/>
          </a:bodyPr>
          <a:lstStyle/>
          <a:p>
            <a:pPr marL="457200" lvl="0" indent="-368300" rtl="0">
              <a:lnSpc>
                <a:spcPct val="115000"/>
              </a:lnSpc>
              <a:spcBef>
                <a:spcPts val="0"/>
              </a:spcBef>
              <a:spcAft>
                <a:spcPts val="1000"/>
              </a:spcAft>
              <a:buSzPct val="100000"/>
            </a:pPr>
            <a:r>
              <a:rPr lang="en" sz="2200"/>
              <a:t>The strength of the fit of a linear model is most commonly evaluated using </a:t>
            </a:r>
            <a:r>
              <a:rPr lang="en" sz="2200" i="1">
                <a:solidFill>
                  <a:schemeClr val="accent1"/>
                </a:solidFill>
              </a:rPr>
              <a:t>R</a:t>
            </a:r>
            <a:r>
              <a:rPr lang="en" sz="2200" i="1" baseline="30000">
                <a:solidFill>
                  <a:schemeClr val="accent1"/>
                </a:solidFill>
              </a:rPr>
              <a:t>2</a:t>
            </a:r>
            <a:r>
              <a:rPr lang="en" sz="2200"/>
              <a:t>.</a:t>
            </a:r>
          </a:p>
          <a:p>
            <a:pPr marL="457200" lvl="0" indent="-368300" rtl="0">
              <a:lnSpc>
                <a:spcPct val="115000"/>
              </a:lnSpc>
              <a:spcBef>
                <a:spcPts val="0"/>
              </a:spcBef>
              <a:spcAft>
                <a:spcPts val="1000"/>
              </a:spcAft>
              <a:buSzPct val="100000"/>
            </a:pPr>
            <a:r>
              <a:rPr lang="en" sz="2200" i="1"/>
              <a:t>R</a:t>
            </a:r>
            <a:r>
              <a:rPr lang="en" sz="2200" i="1" baseline="30000"/>
              <a:t>2</a:t>
            </a:r>
            <a:r>
              <a:rPr lang="en" sz="2200"/>
              <a:t> is calculated as the square of the correlation coefficient.</a:t>
            </a:r>
          </a:p>
          <a:p>
            <a:pPr marL="457200" lvl="0" indent="-368300" rtl="0">
              <a:lnSpc>
                <a:spcPct val="115000"/>
              </a:lnSpc>
              <a:spcBef>
                <a:spcPts val="0"/>
              </a:spcBef>
              <a:spcAft>
                <a:spcPts val="1000"/>
              </a:spcAft>
              <a:buSzPct val="100000"/>
            </a:pPr>
            <a:r>
              <a:rPr lang="en" sz="2200"/>
              <a:t>It tells us what percent of variability in the response variable is explained by the model.</a:t>
            </a:r>
          </a:p>
          <a:p>
            <a:pPr marL="457200" lvl="0" indent="-368300" rtl="0">
              <a:lnSpc>
                <a:spcPct val="115000"/>
              </a:lnSpc>
              <a:spcBef>
                <a:spcPts val="0"/>
              </a:spcBef>
              <a:spcAft>
                <a:spcPts val="1000"/>
              </a:spcAft>
              <a:buSzPct val="100000"/>
            </a:pPr>
            <a:r>
              <a:rPr lang="en" sz="2200"/>
              <a:t>The remainder of the variability is explained by variables not included in the model or by inherent randomness in the data.</a:t>
            </a:r>
          </a:p>
          <a:p>
            <a:pPr marL="457200" lvl="0" indent="-368300" rtl="0">
              <a:lnSpc>
                <a:spcPct val="115000"/>
              </a:lnSpc>
              <a:spcBef>
                <a:spcPts val="0"/>
              </a:spcBef>
              <a:spcAft>
                <a:spcPts val="1000"/>
              </a:spcAft>
              <a:buSzPct val="100000"/>
            </a:pPr>
            <a:r>
              <a:rPr lang="en" sz="2200"/>
              <a:t>For the model we've been working with, </a:t>
            </a:r>
            <a:r>
              <a:rPr lang="en" sz="2200" i="1"/>
              <a:t>R</a:t>
            </a:r>
            <a:r>
              <a:rPr lang="en" sz="2200" i="1" baseline="30000"/>
              <a:t>2</a:t>
            </a:r>
            <a:r>
              <a:rPr lang="en" sz="2200"/>
              <a:t> = -0.62</a:t>
            </a:r>
            <a:r>
              <a:rPr lang="en" sz="2200" baseline="30000"/>
              <a:t>2</a:t>
            </a:r>
            <a:r>
              <a:rPr lang="en" sz="2200"/>
              <a:t> = 0.38.</a:t>
            </a:r>
          </a:p>
        </p:txBody>
      </p:sp>
      <p:sp>
        <p:nvSpPr>
          <p:cNvPr id="406" name="Shape 406"/>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R</a:t>
            </a:r>
            <a:r>
              <a:rPr lang="en" baseline="30000">
                <a:solidFill>
                  <a:schemeClr val="accent1"/>
                </a:solidFill>
              </a:rPr>
              <a:t>2</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Shape 411"/>
          <p:cNvSpPr txBox="1">
            <a:spLocks noGrp="1"/>
          </p:cNvSpPr>
          <p:nvPr>
            <p:ph type="body" idx="1"/>
          </p:nvPr>
        </p:nvSpPr>
        <p:spPr>
          <a:xfrm flipH="1">
            <a:off x="381000" y="1677212"/>
            <a:ext cx="5348700" cy="4050300"/>
          </a:xfrm>
          <a:prstGeom prst="rect">
            <a:avLst/>
          </a:prstGeom>
        </p:spPr>
        <p:txBody>
          <a:bodyPr lIns="91425" tIns="91425" rIns="91425" bIns="91425" anchor="t" anchorCtr="0">
            <a:noAutofit/>
          </a:bodyPr>
          <a:lstStyle/>
          <a:p>
            <a:pPr lvl="0" rtl="0">
              <a:lnSpc>
                <a:spcPct val="115000"/>
              </a:lnSpc>
              <a:spcBef>
                <a:spcPts val="0"/>
              </a:spcBef>
              <a:buClr>
                <a:schemeClr val="dk1"/>
              </a:buClr>
              <a:buSzPct val="50000"/>
              <a:buFont typeface="Arial"/>
              <a:buNone/>
            </a:pPr>
            <a:endParaRPr sz="2200"/>
          </a:p>
          <a:p>
            <a:pPr marL="457200" lvl="0" indent="-368300" rtl="0">
              <a:lnSpc>
                <a:spcPct val="115000"/>
              </a:lnSpc>
              <a:spcBef>
                <a:spcPts val="0"/>
              </a:spcBef>
              <a:buSzPct val="100000"/>
              <a:buAutoNum type="alphaLcParenBoth"/>
            </a:pPr>
            <a:r>
              <a:rPr lang="en" sz="2200"/>
              <a:t>38% of the variability in the % of HG graduates among the 51 states is explained by the model.</a:t>
            </a:r>
          </a:p>
          <a:p>
            <a:pPr marL="457200" lvl="0" indent="-368300" rtl="0">
              <a:lnSpc>
                <a:spcPct val="115000"/>
              </a:lnSpc>
              <a:spcBef>
                <a:spcPts val="0"/>
              </a:spcBef>
              <a:buSzPct val="100000"/>
              <a:buAutoNum type="alphaLcParenBoth"/>
            </a:pPr>
            <a:r>
              <a:rPr lang="en" sz="2200"/>
              <a:t>38% of the variability in the % of residents living in poverty among the 51 states is explained by the model.</a:t>
            </a:r>
          </a:p>
          <a:p>
            <a:pPr marL="457200" lvl="0" indent="-368300" rtl="0">
              <a:lnSpc>
                <a:spcPct val="115000"/>
              </a:lnSpc>
              <a:spcBef>
                <a:spcPts val="0"/>
              </a:spcBef>
              <a:buSzPct val="100000"/>
              <a:buAutoNum type="alphaLcParenBoth"/>
            </a:pPr>
            <a:r>
              <a:rPr lang="en" sz="2200"/>
              <a:t>38% of the time % HS graduates predict % living in poverty correctly.</a:t>
            </a:r>
          </a:p>
          <a:p>
            <a:pPr marL="457200" lvl="0" indent="-368300" rtl="0">
              <a:lnSpc>
                <a:spcPct val="115000"/>
              </a:lnSpc>
              <a:spcBef>
                <a:spcPts val="0"/>
              </a:spcBef>
              <a:buSzPct val="100000"/>
              <a:buAutoNum type="alphaLcParenBoth"/>
            </a:pPr>
            <a:r>
              <a:rPr lang="en" sz="2200"/>
              <a:t>62% of the variability in the % of residents living in poverty among the 51 states is explained by the model.</a:t>
            </a:r>
          </a:p>
        </p:txBody>
      </p:sp>
      <p:sp>
        <p:nvSpPr>
          <p:cNvPr id="412" name="Shape 412"/>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Interpretation of R</a:t>
            </a:r>
            <a:r>
              <a:rPr lang="en" baseline="30000">
                <a:solidFill>
                  <a:schemeClr val="accent1"/>
                </a:solidFill>
              </a:rPr>
              <a:t>2</a:t>
            </a:r>
          </a:p>
        </p:txBody>
      </p:sp>
      <p:pic>
        <p:nvPicPr>
          <p:cNvPr id="413" name="Shape 413"/>
          <p:cNvPicPr preferRelativeResize="0"/>
          <p:nvPr/>
        </p:nvPicPr>
        <p:blipFill>
          <a:blip r:embed="rId3">
            <a:alphaModFix/>
          </a:blip>
          <a:stretch>
            <a:fillRect/>
          </a:stretch>
        </p:blipFill>
        <p:spPr>
          <a:xfrm>
            <a:off x="5610212" y="2726037"/>
            <a:ext cx="3076575" cy="2409825"/>
          </a:xfrm>
          <a:prstGeom prst="rect">
            <a:avLst/>
          </a:prstGeom>
          <a:noFill/>
          <a:ln>
            <a:noFill/>
          </a:ln>
        </p:spPr>
      </p:pic>
      <p:sp>
        <p:nvSpPr>
          <p:cNvPr id="414" name="Shape 414"/>
          <p:cNvSpPr txBox="1"/>
          <p:nvPr/>
        </p:nvSpPr>
        <p:spPr>
          <a:xfrm>
            <a:off x="381000" y="228600"/>
            <a:ext cx="8588400" cy="3000000"/>
          </a:xfrm>
          <a:prstGeom prst="rect">
            <a:avLst/>
          </a:prstGeom>
          <a:noFill/>
          <a:ln>
            <a:noFill/>
          </a:ln>
        </p:spPr>
        <p:txBody>
          <a:bodyPr lIns="91425" tIns="91425" rIns="91425" bIns="91425" anchor="ctr" anchorCtr="0">
            <a:noAutofit/>
          </a:bodyPr>
          <a:lstStyle/>
          <a:p>
            <a:pPr lvl="0" rtl="0">
              <a:lnSpc>
                <a:spcPct val="115000"/>
              </a:lnSpc>
              <a:spcBef>
                <a:spcPts val="0"/>
              </a:spcBef>
              <a:buNone/>
            </a:pPr>
            <a:r>
              <a:rPr lang="en" sz="2000">
                <a:solidFill>
                  <a:schemeClr val="accent1"/>
                </a:solidFill>
              </a:rPr>
              <a:t>Which of the below is the correct interpretation of </a:t>
            </a:r>
            <a:r>
              <a:rPr lang="en" sz="2000" i="1">
                <a:solidFill>
                  <a:schemeClr val="accent1"/>
                </a:solidFill>
              </a:rPr>
              <a:t>R</a:t>
            </a:r>
            <a:r>
              <a:rPr lang="en" sz="2000">
                <a:solidFill>
                  <a:schemeClr val="accent1"/>
                </a:solidFill>
              </a:rPr>
              <a:t> = -0.62, </a:t>
            </a:r>
            <a:r>
              <a:rPr lang="en" sz="2000" i="1">
                <a:solidFill>
                  <a:schemeClr val="accent1"/>
                </a:solidFill>
              </a:rPr>
              <a:t>R</a:t>
            </a:r>
            <a:r>
              <a:rPr lang="en" sz="2000" i="1" baseline="30000">
                <a:solidFill>
                  <a:schemeClr val="accent1"/>
                </a:solidFill>
              </a:rPr>
              <a:t>2</a:t>
            </a:r>
            <a:r>
              <a:rPr lang="en" sz="2000">
                <a:solidFill>
                  <a:schemeClr val="accent1"/>
                </a:solidFill>
              </a:rPr>
              <a:t> = 0.38?</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Shape 419"/>
          <p:cNvSpPr txBox="1">
            <a:spLocks noGrp="1"/>
          </p:cNvSpPr>
          <p:nvPr>
            <p:ph type="body" idx="1"/>
          </p:nvPr>
        </p:nvSpPr>
        <p:spPr>
          <a:xfrm flipH="1">
            <a:off x="381000" y="1677212"/>
            <a:ext cx="5348700" cy="4050300"/>
          </a:xfrm>
          <a:prstGeom prst="rect">
            <a:avLst/>
          </a:prstGeom>
        </p:spPr>
        <p:txBody>
          <a:bodyPr lIns="91425" tIns="91425" rIns="91425" bIns="91425" anchor="t" anchorCtr="0">
            <a:noAutofit/>
          </a:bodyPr>
          <a:lstStyle/>
          <a:p>
            <a:pPr lvl="0" rtl="0">
              <a:lnSpc>
                <a:spcPct val="115000"/>
              </a:lnSpc>
              <a:spcBef>
                <a:spcPts val="0"/>
              </a:spcBef>
              <a:buClr>
                <a:schemeClr val="dk1"/>
              </a:buClr>
              <a:buSzPct val="50000"/>
              <a:buFont typeface="Arial"/>
              <a:buNone/>
            </a:pPr>
            <a:endParaRPr sz="2200"/>
          </a:p>
          <a:p>
            <a:pPr marL="457200" lvl="0" indent="-368300" rtl="0">
              <a:lnSpc>
                <a:spcPct val="115000"/>
              </a:lnSpc>
              <a:spcBef>
                <a:spcPts val="0"/>
              </a:spcBef>
              <a:buSzPct val="100000"/>
              <a:buAutoNum type="alphaLcParenBoth"/>
            </a:pPr>
            <a:r>
              <a:rPr lang="en" sz="2200"/>
              <a:t>38% of the variability in the % of HG graduates among the 51 states is explained by the model.</a:t>
            </a:r>
          </a:p>
          <a:p>
            <a:pPr marL="457200" lvl="0" indent="-368300" rtl="0">
              <a:lnSpc>
                <a:spcPct val="115000"/>
              </a:lnSpc>
              <a:spcBef>
                <a:spcPts val="0"/>
              </a:spcBef>
              <a:buClr>
                <a:srgbClr val="FF9900"/>
              </a:buClr>
              <a:buSzPct val="100000"/>
              <a:buAutoNum type="alphaLcParenBoth"/>
            </a:pPr>
            <a:r>
              <a:rPr lang="en" sz="2200" i="1">
                <a:solidFill>
                  <a:srgbClr val="FF9900"/>
                </a:solidFill>
              </a:rPr>
              <a:t>38% of the variability in the % of residents living in poverty among the 51 states is explained by the model.</a:t>
            </a:r>
          </a:p>
          <a:p>
            <a:pPr marL="457200" lvl="0" indent="-368300" rtl="0">
              <a:lnSpc>
                <a:spcPct val="115000"/>
              </a:lnSpc>
              <a:spcBef>
                <a:spcPts val="0"/>
              </a:spcBef>
              <a:buSzPct val="100000"/>
              <a:buAutoNum type="alphaLcParenBoth"/>
            </a:pPr>
            <a:r>
              <a:rPr lang="en" sz="2200"/>
              <a:t>38% of the time % HS graduates predict % living in poverty correctly.</a:t>
            </a:r>
          </a:p>
          <a:p>
            <a:pPr marL="457200" lvl="0" indent="-368300" rtl="0">
              <a:lnSpc>
                <a:spcPct val="115000"/>
              </a:lnSpc>
              <a:spcBef>
                <a:spcPts val="0"/>
              </a:spcBef>
              <a:buSzPct val="100000"/>
              <a:buAutoNum type="alphaLcParenBoth"/>
            </a:pPr>
            <a:r>
              <a:rPr lang="en" sz="2200"/>
              <a:t>62% of the variability in the % of residents living in poverty among the 51 states is explained by the model.</a:t>
            </a:r>
          </a:p>
        </p:txBody>
      </p:sp>
      <p:sp>
        <p:nvSpPr>
          <p:cNvPr id="420" name="Shape 420"/>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Interpretation of R</a:t>
            </a:r>
            <a:r>
              <a:rPr lang="en" baseline="30000">
                <a:solidFill>
                  <a:schemeClr val="accent1"/>
                </a:solidFill>
              </a:rPr>
              <a:t>2</a:t>
            </a:r>
          </a:p>
        </p:txBody>
      </p:sp>
      <p:pic>
        <p:nvPicPr>
          <p:cNvPr id="421" name="Shape 421"/>
          <p:cNvPicPr preferRelativeResize="0"/>
          <p:nvPr/>
        </p:nvPicPr>
        <p:blipFill>
          <a:blip r:embed="rId3">
            <a:alphaModFix/>
          </a:blip>
          <a:stretch>
            <a:fillRect/>
          </a:stretch>
        </p:blipFill>
        <p:spPr>
          <a:xfrm>
            <a:off x="5610212" y="2726037"/>
            <a:ext cx="3076575" cy="2409825"/>
          </a:xfrm>
          <a:prstGeom prst="rect">
            <a:avLst/>
          </a:prstGeom>
          <a:noFill/>
          <a:ln>
            <a:noFill/>
          </a:ln>
        </p:spPr>
      </p:pic>
      <p:sp>
        <p:nvSpPr>
          <p:cNvPr id="422" name="Shape 422"/>
          <p:cNvSpPr txBox="1"/>
          <p:nvPr/>
        </p:nvSpPr>
        <p:spPr>
          <a:xfrm>
            <a:off x="381000" y="228600"/>
            <a:ext cx="8588400" cy="3000000"/>
          </a:xfrm>
          <a:prstGeom prst="rect">
            <a:avLst/>
          </a:prstGeom>
          <a:noFill/>
          <a:ln>
            <a:noFill/>
          </a:ln>
        </p:spPr>
        <p:txBody>
          <a:bodyPr lIns="91425" tIns="91425" rIns="91425" bIns="91425" anchor="ctr" anchorCtr="0">
            <a:noAutofit/>
          </a:bodyPr>
          <a:lstStyle/>
          <a:p>
            <a:pPr lvl="0" rtl="0">
              <a:lnSpc>
                <a:spcPct val="115000"/>
              </a:lnSpc>
              <a:spcBef>
                <a:spcPts val="0"/>
              </a:spcBef>
              <a:buNone/>
            </a:pPr>
            <a:r>
              <a:rPr lang="en" sz="2000">
                <a:solidFill>
                  <a:schemeClr val="accent1"/>
                </a:solidFill>
              </a:rPr>
              <a:t>Which of the below is the correct interpretation of </a:t>
            </a:r>
            <a:r>
              <a:rPr lang="en" sz="2000" i="1">
                <a:solidFill>
                  <a:schemeClr val="accent1"/>
                </a:solidFill>
              </a:rPr>
              <a:t>R</a:t>
            </a:r>
            <a:r>
              <a:rPr lang="en" sz="2000">
                <a:solidFill>
                  <a:schemeClr val="accent1"/>
                </a:solidFill>
              </a:rPr>
              <a:t> = -0.62, </a:t>
            </a:r>
            <a:r>
              <a:rPr lang="en" sz="2000" i="1">
                <a:solidFill>
                  <a:schemeClr val="accent1"/>
                </a:solidFill>
              </a:rPr>
              <a:t>R</a:t>
            </a:r>
            <a:r>
              <a:rPr lang="en" sz="2000" i="1" baseline="30000">
                <a:solidFill>
                  <a:schemeClr val="accent1"/>
                </a:solidFill>
              </a:rPr>
              <a:t>2</a:t>
            </a:r>
            <a:r>
              <a:rPr lang="en" sz="2000">
                <a:solidFill>
                  <a:schemeClr val="accent1"/>
                </a:solidFill>
              </a:rPr>
              <a:t> = 0.38?</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Given...</a:t>
            </a:r>
          </a:p>
        </p:txBody>
      </p:sp>
      <p:pic>
        <p:nvPicPr>
          <p:cNvPr id="137" name="Shape 137"/>
          <p:cNvPicPr preferRelativeResize="0"/>
          <p:nvPr/>
        </p:nvPicPr>
        <p:blipFill>
          <a:blip r:embed="rId3">
            <a:alphaModFix/>
          </a:blip>
          <a:stretch>
            <a:fillRect/>
          </a:stretch>
        </p:blipFill>
        <p:spPr>
          <a:xfrm>
            <a:off x="391874" y="1339675"/>
            <a:ext cx="8229599" cy="2891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body" idx="1"/>
          </p:nvPr>
        </p:nvSpPr>
        <p:spPr>
          <a:xfrm flipH="1">
            <a:off x="457075" y="1305775"/>
            <a:ext cx="7822199" cy="1222200"/>
          </a:xfrm>
          <a:prstGeom prst="rect">
            <a:avLst/>
          </a:prstGeom>
        </p:spPr>
        <p:txBody>
          <a:bodyPr lIns="91425" tIns="91425" rIns="91425" bIns="91425" anchor="t" anchorCtr="0">
            <a:noAutofit/>
          </a:bodyPr>
          <a:lstStyle/>
          <a:p>
            <a:pPr lvl="0" rtl="0">
              <a:lnSpc>
                <a:spcPct val="115000"/>
              </a:lnSpc>
              <a:spcBef>
                <a:spcPts val="0"/>
              </a:spcBef>
              <a:buNone/>
            </a:pPr>
            <a:r>
              <a:rPr lang="en" sz="2200"/>
              <a:t>The slope of the regression can be calculated as</a:t>
            </a:r>
          </a:p>
        </p:txBody>
      </p:sp>
      <p:sp>
        <p:nvSpPr>
          <p:cNvPr id="143" name="Shape 143"/>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Slope</a:t>
            </a:r>
          </a:p>
        </p:txBody>
      </p:sp>
      <p:pic>
        <p:nvPicPr>
          <p:cNvPr id="144" name="Shape 144"/>
          <p:cNvPicPr preferRelativeResize="0"/>
          <p:nvPr/>
        </p:nvPicPr>
        <p:blipFill>
          <a:blip r:embed="rId3">
            <a:alphaModFix/>
          </a:blip>
          <a:stretch>
            <a:fillRect/>
          </a:stretch>
        </p:blipFill>
        <p:spPr>
          <a:xfrm>
            <a:off x="3720200" y="1854800"/>
            <a:ext cx="1333500" cy="838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body" idx="1"/>
          </p:nvPr>
        </p:nvSpPr>
        <p:spPr>
          <a:xfrm flipH="1">
            <a:off x="457075" y="1305775"/>
            <a:ext cx="7822200" cy="1222200"/>
          </a:xfrm>
          <a:prstGeom prst="rect">
            <a:avLst/>
          </a:prstGeom>
        </p:spPr>
        <p:txBody>
          <a:bodyPr lIns="91425" tIns="91425" rIns="91425" bIns="91425" anchor="t" anchorCtr="0">
            <a:noAutofit/>
          </a:bodyPr>
          <a:lstStyle/>
          <a:p>
            <a:pPr lvl="0" rtl="0">
              <a:lnSpc>
                <a:spcPct val="115000"/>
              </a:lnSpc>
              <a:spcBef>
                <a:spcPts val="0"/>
              </a:spcBef>
              <a:buNone/>
            </a:pPr>
            <a:r>
              <a:rPr lang="en" sz="2200"/>
              <a:t>The slope of the regression can be calculated as</a:t>
            </a:r>
          </a:p>
        </p:txBody>
      </p:sp>
      <p:sp>
        <p:nvSpPr>
          <p:cNvPr id="150" name="Shape 150"/>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Slope</a:t>
            </a:r>
          </a:p>
        </p:txBody>
      </p:sp>
      <p:pic>
        <p:nvPicPr>
          <p:cNvPr id="151" name="Shape 151"/>
          <p:cNvPicPr preferRelativeResize="0"/>
          <p:nvPr/>
        </p:nvPicPr>
        <p:blipFill>
          <a:blip r:embed="rId3">
            <a:alphaModFix/>
          </a:blip>
          <a:stretch>
            <a:fillRect/>
          </a:stretch>
        </p:blipFill>
        <p:spPr>
          <a:xfrm>
            <a:off x="3720200" y="1854800"/>
            <a:ext cx="1333500" cy="838200"/>
          </a:xfrm>
          <a:prstGeom prst="rect">
            <a:avLst/>
          </a:prstGeom>
          <a:noFill/>
          <a:ln>
            <a:noFill/>
          </a:ln>
        </p:spPr>
      </p:pic>
      <p:sp>
        <p:nvSpPr>
          <p:cNvPr id="152" name="Shape 152"/>
          <p:cNvSpPr txBox="1">
            <a:spLocks noGrp="1"/>
          </p:cNvSpPr>
          <p:nvPr>
            <p:ph type="body" idx="1"/>
          </p:nvPr>
        </p:nvSpPr>
        <p:spPr>
          <a:xfrm flipH="1">
            <a:off x="457075" y="2861225"/>
            <a:ext cx="7822200" cy="1222200"/>
          </a:xfrm>
          <a:prstGeom prst="rect">
            <a:avLst/>
          </a:prstGeom>
        </p:spPr>
        <p:txBody>
          <a:bodyPr lIns="91425" tIns="91425" rIns="91425" bIns="91425" anchor="t" anchorCtr="0">
            <a:noAutofit/>
          </a:bodyPr>
          <a:lstStyle/>
          <a:p>
            <a:pPr lvl="0" rtl="0">
              <a:lnSpc>
                <a:spcPct val="115000"/>
              </a:lnSpc>
              <a:spcBef>
                <a:spcPts val="0"/>
              </a:spcBef>
              <a:buNone/>
            </a:pPr>
            <a:r>
              <a:rPr lang="en" sz="2200" i="1">
                <a:solidFill>
                  <a:schemeClr val="accent1"/>
                </a:solidFill>
              </a:rPr>
              <a:t>In context...</a:t>
            </a:r>
          </a:p>
        </p:txBody>
      </p:sp>
      <p:pic>
        <p:nvPicPr>
          <p:cNvPr id="153" name="Shape 153"/>
          <p:cNvPicPr preferRelativeResize="0"/>
          <p:nvPr/>
        </p:nvPicPr>
        <p:blipFill>
          <a:blip r:embed="rId4">
            <a:alphaModFix/>
          </a:blip>
          <a:stretch>
            <a:fillRect/>
          </a:stretch>
        </p:blipFill>
        <p:spPr>
          <a:xfrm>
            <a:off x="2805787" y="3404800"/>
            <a:ext cx="3609975" cy="8382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fade">
                                      <p:cBhvr>
                                        <p:cTn id="7" dur="1000"/>
                                        <p:tgtEl>
                                          <p:spTgt spid="152"/>
                                        </p:tgtEl>
                                      </p:cBhvr>
                                    </p:animEffect>
                                  </p:childTnLst>
                                </p:cTn>
                              </p:par>
                              <p:par>
                                <p:cTn id="8" presetID="10" presetClass="entr" presetSubtype="0" fill="hold" nodeType="withEffect">
                                  <p:stCondLst>
                                    <p:cond delay="0"/>
                                  </p:stCondLst>
                                  <p:childTnLst>
                                    <p:set>
                                      <p:cBhvr>
                                        <p:cTn id="9" dur="1" fill="hold">
                                          <p:stCondLst>
                                            <p:cond delay="0"/>
                                          </p:stCondLst>
                                        </p:cTn>
                                        <p:tgtEl>
                                          <p:spTgt spid="153"/>
                                        </p:tgtEl>
                                        <p:attrNameLst>
                                          <p:attrName>style.visibility</p:attrName>
                                        </p:attrNameLst>
                                      </p:cBhvr>
                                      <p:to>
                                        <p:strVal val="visible"/>
                                      </p:to>
                                    </p:set>
                                    <p:animEffect transition="in" filter="fade">
                                      <p:cBhvr>
                                        <p:cTn id="10" dur="10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body" idx="1"/>
          </p:nvPr>
        </p:nvSpPr>
        <p:spPr>
          <a:xfrm flipH="1">
            <a:off x="457075" y="1305775"/>
            <a:ext cx="7822200" cy="1222200"/>
          </a:xfrm>
          <a:prstGeom prst="rect">
            <a:avLst/>
          </a:prstGeom>
        </p:spPr>
        <p:txBody>
          <a:bodyPr lIns="91425" tIns="91425" rIns="91425" bIns="91425" anchor="t" anchorCtr="0">
            <a:noAutofit/>
          </a:bodyPr>
          <a:lstStyle/>
          <a:p>
            <a:pPr lvl="0" rtl="0">
              <a:lnSpc>
                <a:spcPct val="115000"/>
              </a:lnSpc>
              <a:spcBef>
                <a:spcPts val="0"/>
              </a:spcBef>
              <a:buNone/>
            </a:pPr>
            <a:r>
              <a:rPr lang="en" sz="2200"/>
              <a:t>The slope of the regression can be calculated as</a:t>
            </a:r>
          </a:p>
        </p:txBody>
      </p:sp>
      <p:sp>
        <p:nvSpPr>
          <p:cNvPr id="159" name="Shape 159"/>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Slope</a:t>
            </a:r>
          </a:p>
        </p:txBody>
      </p:sp>
      <p:pic>
        <p:nvPicPr>
          <p:cNvPr id="160" name="Shape 160"/>
          <p:cNvPicPr preferRelativeResize="0"/>
          <p:nvPr/>
        </p:nvPicPr>
        <p:blipFill>
          <a:blip r:embed="rId3">
            <a:alphaModFix/>
          </a:blip>
          <a:stretch>
            <a:fillRect/>
          </a:stretch>
        </p:blipFill>
        <p:spPr>
          <a:xfrm>
            <a:off x="3720200" y="1854800"/>
            <a:ext cx="1333500" cy="838200"/>
          </a:xfrm>
          <a:prstGeom prst="rect">
            <a:avLst/>
          </a:prstGeom>
          <a:noFill/>
          <a:ln>
            <a:noFill/>
          </a:ln>
        </p:spPr>
      </p:pic>
      <p:sp>
        <p:nvSpPr>
          <p:cNvPr id="161" name="Shape 161"/>
          <p:cNvSpPr txBox="1">
            <a:spLocks noGrp="1"/>
          </p:cNvSpPr>
          <p:nvPr>
            <p:ph type="body" idx="1"/>
          </p:nvPr>
        </p:nvSpPr>
        <p:spPr>
          <a:xfrm flipH="1">
            <a:off x="457075" y="2861225"/>
            <a:ext cx="7822200" cy="1222200"/>
          </a:xfrm>
          <a:prstGeom prst="rect">
            <a:avLst/>
          </a:prstGeom>
        </p:spPr>
        <p:txBody>
          <a:bodyPr lIns="91425" tIns="91425" rIns="91425" bIns="91425" anchor="t" anchorCtr="0">
            <a:noAutofit/>
          </a:bodyPr>
          <a:lstStyle/>
          <a:p>
            <a:pPr lvl="0" rtl="0">
              <a:lnSpc>
                <a:spcPct val="115000"/>
              </a:lnSpc>
              <a:spcBef>
                <a:spcPts val="0"/>
              </a:spcBef>
              <a:buNone/>
            </a:pPr>
            <a:r>
              <a:rPr lang="en" sz="2200" i="1">
                <a:solidFill>
                  <a:schemeClr val="accent1"/>
                </a:solidFill>
              </a:rPr>
              <a:t>In context...</a:t>
            </a:r>
          </a:p>
        </p:txBody>
      </p:sp>
      <p:pic>
        <p:nvPicPr>
          <p:cNvPr id="162" name="Shape 162"/>
          <p:cNvPicPr preferRelativeResize="0"/>
          <p:nvPr/>
        </p:nvPicPr>
        <p:blipFill>
          <a:blip r:embed="rId4">
            <a:alphaModFix/>
          </a:blip>
          <a:stretch>
            <a:fillRect/>
          </a:stretch>
        </p:blipFill>
        <p:spPr>
          <a:xfrm>
            <a:off x="2805787" y="3404800"/>
            <a:ext cx="3609975" cy="838200"/>
          </a:xfrm>
          <a:prstGeom prst="rect">
            <a:avLst/>
          </a:prstGeom>
          <a:noFill/>
          <a:ln>
            <a:noFill/>
          </a:ln>
        </p:spPr>
      </p:pic>
      <p:sp>
        <p:nvSpPr>
          <p:cNvPr id="163" name="Shape 163"/>
          <p:cNvSpPr txBox="1">
            <a:spLocks noGrp="1"/>
          </p:cNvSpPr>
          <p:nvPr>
            <p:ph type="body" idx="1"/>
          </p:nvPr>
        </p:nvSpPr>
        <p:spPr>
          <a:xfrm flipH="1">
            <a:off x="457075" y="4416675"/>
            <a:ext cx="7822200" cy="1222200"/>
          </a:xfrm>
          <a:prstGeom prst="rect">
            <a:avLst/>
          </a:prstGeom>
        </p:spPr>
        <p:txBody>
          <a:bodyPr lIns="91425" tIns="91425" rIns="91425" bIns="91425" anchor="t" anchorCtr="0">
            <a:noAutofit/>
          </a:bodyPr>
          <a:lstStyle/>
          <a:p>
            <a:pPr lvl="0" rtl="0">
              <a:lnSpc>
                <a:spcPct val="115000"/>
              </a:lnSpc>
              <a:spcBef>
                <a:spcPts val="0"/>
              </a:spcBef>
              <a:buClr>
                <a:schemeClr val="dk1"/>
              </a:buClr>
              <a:buSzPct val="50000"/>
              <a:buFont typeface="Arial"/>
              <a:buNone/>
            </a:pPr>
            <a:r>
              <a:rPr lang="en" sz="2200" i="1">
                <a:solidFill>
                  <a:schemeClr val="accent1"/>
                </a:solidFill>
              </a:rPr>
              <a:t>Interpretation</a:t>
            </a:r>
          </a:p>
          <a:p>
            <a:pPr lvl="0" rtl="0">
              <a:lnSpc>
                <a:spcPct val="115000"/>
              </a:lnSpc>
              <a:spcBef>
                <a:spcPts val="0"/>
              </a:spcBef>
              <a:buClr>
                <a:schemeClr val="dk1"/>
              </a:buClr>
              <a:buSzPct val="50000"/>
              <a:buFont typeface="Arial"/>
              <a:buNone/>
            </a:pPr>
            <a:r>
              <a:rPr lang="en" sz="2200"/>
              <a:t>For each additional % point in HS graduate rate, we would expect the % living in poverty to be lower on average by 0.62% points.</a:t>
            </a:r>
          </a:p>
          <a:p>
            <a:pPr lvl="0" rtl="0">
              <a:lnSpc>
                <a:spcPct val="115000"/>
              </a:lnSpc>
              <a:spcBef>
                <a:spcPts val="0"/>
              </a:spcBef>
              <a:buNone/>
            </a:pPr>
            <a:endParaRPr sz="2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1"/>
                                        </p:tgtEl>
                                        <p:attrNameLst>
                                          <p:attrName>style.visibility</p:attrName>
                                        </p:attrNameLst>
                                      </p:cBhvr>
                                      <p:to>
                                        <p:strVal val="visible"/>
                                      </p:to>
                                    </p:set>
                                    <p:animEffect transition="in" filter="fade">
                                      <p:cBhvr>
                                        <p:cTn id="7" dur="1000"/>
                                        <p:tgtEl>
                                          <p:spTgt spid="161"/>
                                        </p:tgtEl>
                                      </p:cBhvr>
                                    </p:animEffect>
                                  </p:childTnLst>
                                </p:cTn>
                              </p:par>
                              <p:par>
                                <p:cTn id="8" presetID="10" presetClass="entr" presetSubtype="0" fill="hold" nodeType="withEffect">
                                  <p:stCondLst>
                                    <p:cond delay="0"/>
                                  </p:stCondLst>
                                  <p:childTnLst>
                                    <p:set>
                                      <p:cBhvr>
                                        <p:cTn id="9" dur="1" fill="hold">
                                          <p:stCondLst>
                                            <p:cond delay="0"/>
                                          </p:stCondLst>
                                        </p:cTn>
                                        <p:tgtEl>
                                          <p:spTgt spid="162"/>
                                        </p:tgtEl>
                                        <p:attrNameLst>
                                          <p:attrName>style.visibility</p:attrName>
                                        </p:attrNameLst>
                                      </p:cBhvr>
                                      <p:to>
                                        <p:strVal val="visible"/>
                                      </p:to>
                                    </p:set>
                                    <p:animEffect transition="in" filter="fade">
                                      <p:cBhvr>
                                        <p:cTn id="10" dur="1000"/>
                                        <p:tgtEl>
                                          <p:spTgt spid="16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63"/>
                                        </p:tgtEl>
                                        <p:attrNameLst>
                                          <p:attrName>style.visibility</p:attrName>
                                        </p:attrNameLst>
                                      </p:cBhvr>
                                      <p:to>
                                        <p:strVal val="visible"/>
                                      </p:to>
                                    </p:set>
                                    <p:animEffect transition="in" filter="fade">
                                      <p:cBhvr>
                                        <p:cTn id="15" dur="1000"/>
                                        <p:tgtEl>
                                          <p:spTgt spid="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body" idx="1"/>
          </p:nvPr>
        </p:nvSpPr>
        <p:spPr>
          <a:xfrm flipH="1">
            <a:off x="457075" y="1305775"/>
            <a:ext cx="7822199" cy="1790699"/>
          </a:xfrm>
          <a:prstGeom prst="rect">
            <a:avLst/>
          </a:prstGeom>
        </p:spPr>
        <p:txBody>
          <a:bodyPr lIns="91425" tIns="91425" rIns="91425" bIns="91425" anchor="t" anchorCtr="0">
            <a:noAutofit/>
          </a:bodyPr>
          <a:lstStyle/>
          <a:p>
            <a:pPr lvl="0" rtl="0">
              <a:lnSpc>
                <a:spcPct val="115000"/>
              </a:lnSpc>
              <a:spcBef>
                <a:spcPts val="0"/>
              </a:spcBef>
              <a:buClr>
                <a:schemeClr val="dk1"/>
              </a:buClr>
              <a:buSzPct val="50000"/>
              <a:buFont typeface="Arial"/>
              <a:buNone/>
            </a:pPr>
            <a:r>
              <a:rPr lang="en" sz="2200"/>
              <a:t>The intercept is where the regression line intersects the y-axis. The calculation of the intercept uses the fact the a regression line always passes through (</a:t>
            </a:r>
            <a:r>
              <a:rPr lang="en" sz="2200" i="1"/>
              <a:t>x̄, ȳ</a:t>
            </a:r>
            <a:r>
              <a:rPr lang="en" sz="2200"/>
              <a:t>).</a:t>
            </a:r>
          </a:p>
          <a:p>
            <a:pPr lvl="0" rtl="0">
              <a:lnSpc>
                <a:spcPct val="115000"/>
              </a:lnSpc>
              <a:spcBef>
                <a:spcPts val="0"/>
              </a:spcBef>
              <a:buClr>
                <a:schemeClr val="dk1"/>
              </a:buClr>
              <a:buSzPct val="50000"/>
              <a:buFont typeface="Arial"/>
              <a:buNone/>
            </a:pPr>
            <a:endParaRPr sz="2200"/>
          </a:p>
          <a:p>
            <a:pPr lvl="0" indent="457200" rtl="0">
              <a:lnSpc>
                <a:spcPct val="115000"/>
              </a:lnSpc>
              <a:spcBef>
                <a:spcPts val="0"/>
              </a:spcBef>
              <a:buNone/>
            </a:pPr>
            <a:r>
              <a:rPr lang="en" sz="2200" i="1"/>
              <a:t>                                  b</a:t>
            </a:r>
            <a:r>
              <a:rPr lang="en" sz="2200" i="1" baseline="-25000"/>
              <a:t>0</a:t>
            </a:r>
            <a:r>
              <a:rPr lang="en" sz="2200" i="1"/>
              <a:t> = ȳ - b</a:t>
            </a:r>
            <a:r>
              <a:rPr lang="en" sz="2200" i="1" baseline="-25000"/>
              <a:t>1</a:t>
            </a:r>
            <a:r>
              <a:rPr lang="en" sz="2200" i="1"/>
              <a:t> x̄</a:t>
            </a:r>
          </a:p>
          <a:p>
            <a:pPr lvl="0" rtl="0">
              <a:lnSpc>
                <a:spcPct val="115000"/>
              </a:lnSpc>
              <a:spcBef>
                <a:spcPts val="0"/>
              </a:spcBef>
              <a:buNone/>
            </a:pPr>
            <a:endParaRPr sz="2200"/>
          </a:p>
        </p:txBody>
      </p:sp>
      <p:sp>
        <p:nvSpPr>
          <p:cNvPr id="169" name="Shape 169"/>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Intercept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body" idx="1"/>
          </p:nvPr>
        </p:nvSpPr>
        <p:spPr>
          <a:xfrm flipH="1">
            <a:off x="457075" y="1305775"/>
            <a:ext cx="7822200" cy="1790700"/>
          </a:xfrm>
          <a:prstGeom prst="rect">
            <a:avLst/>
          </a:prstGeom>
        </p:spPr>
        <p:txBody>
          <a:bodyPr lIns="91425" tIns="91425" rIns="91425" bIns="91425" anchor="t" anchorCtr="0">
            <a:noAutofit/>
          </a:bodyPr>
          <a:lstStyle/>
          <a:p>
            <a:pPr lvl="0" rtl="0">
              <a:lnSpc>
                <a:spcPct val="115000"/>
              </a:lnSpc>
              <a:spcBef>
                <a:spcPts val="0"/>
              </a:spcBef>
              <a:buClr>
                <a:schemeClr val="dk1"/>
              </a:buClr>
              <a:buSzPct val="50000"/>
              <a:buFont typeface="Arial"/>
              <a:buNone/>
            </a:pPr>
            <a:r>
              <a:rPr lang="en" sz="2200"/>
              <a:t>The intercept is where the regression line intersects the y-axis. The calculation of the intercept uses the fact the a regression line always passes through (</a:t>
            </a:r>
            <a:r>
              <a:rPr lang="en" sz="2200" i="1"/>
              <a:t>x̄, ȳ</a:t>
            </a:r>
            <a:r>
              <a:rPr lang="en" sz="2200"/>
              <a:t>).</a:t>
            </a:r>
          </a:p>
          <a:p>
            <a:pPr lvl="0" rtl="0">
              <a:lnSpc>
                <a:spcPct val="115000"/>
              </a:lnSpc>
              <a:spcBef>
                <a:spcPts val="0"/>
              </a:spcBef>
              <a:buClr>
                <a:schemeClr val="dk1"/>
              </a:buClr>
              <a:buSzPct val="50000"/>
              <a:buFont typeface="Arial"/>
              <a:buNone/>
            </a:pPr>
            <a:endParaRPr sz="2200"/>
          </a:p>
          <a:p>
            <a:pPr lvl="0" indent="457200" rtl="0">
              <a:lnSpc>
                <a:spcPct val="115000"/>
              </a:lnSpc>
              <a:spcBef>
                <a:spcPts val="0"/>
              </a:spcBef>
              <a:buNone/>
            </a:pPr>
            <a:r>
              <a:rPr lang="en" sz="2200" i="1"/>
              <a:t>                                  b</a:t>
            </a:r>
            <a:r>
              <a:rPr lang="en" sz="2200" i="1" baseline="-25000"/>
              <a:t>0</a:t>
            </a:r>
            <a:r>
              <a:rPr lang="en" sz="2200" i="1"/>
              <a:t> = ȳ - b</a:t>
            </a:r>
            <a:r>
              <a:rPr lang="en" sz="2200" i="1" baseline="-25000"/>
              <a:t>1</a:t>
            </a:r>
            <a:r>
              <a:rPr lang="en" sz="2200" i="1"/>
              <a:t> x̄</a:t>
            </a:r>
          </a:p>
          <a:p>
            <a:pPr lvl="0" rtl="0">
              <a:lnSpc>
                <a:spcPct val="115000"/>
              </a:lnSpc>
              <a:spcBef>
                <a:spcPts val="0"/>
              </a:spcBef>
              <a:buNone/>
            </a:pPr>
            <a:endParaRPr sz="2200"/>
          </a:p>
        </p:txBody>
      </p:sp>
      <p:sp>
        <p:nvSpPr>
          <p:cNvPr id="175" name="Shape 175"/>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Intercept</a:t>
            </a:r>
          </a:p>
        </p:txBody>
      </p:sp>
      <p:pic>
        <p:nvPicPr>
          <p:cNvPr id="176" name="Shape 176"/>
          <p:cNvPicPr preferRelativeResize="0"/>
          <p:nvPr/>
        </p:nvPicPr>
        <p:blipFill>
          <a:blip r:embed="rId3">
            <a:alphaModFix/>
          </a:blip>
          <a:stretch>
            <a:fillRect/>
          </a:stretch>
        </p:blipFill>
        <p:spPr>
          <a:xfrm>
            <a:off x="457200" y="3792647"/>
            <a:ext cx="4935599" cy="210742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6"/>
                                        </p:tgtEl>
                                        <p:attrNameLst>
                                          <p:attrName>style.visibility</p:attrName>
                                        </p:attrNameLst>
                                      </p:cBhvr>
                                      <p:to>
                                        <p:strVal val="visible"/>
                                      </p:to>
                                    </p:set>
                                    <p:animEffect transition="in" filter="fade">
                                      <p:cBhvr>
                                        <p:cTn id="7" dur="1000"/>
                                        <p:tgtEl>
                                          <p:spTgt spid="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body" idx="1"/>
          </p:nvPr>
        </p:nvSpPr>
        <p:spPr>
          <a:xfrm flipH="1">
            <a:off x="457075" y="1305775"/>
            <a:ext cx="7822200" cy="1790700"/>
          </a:xfrm>
          <a:prstGeom prst="rect">
            <a:avLst/>
          </a:prstGeom>
        </p:spPr>
        <p:txBody>
          <a:bodyPr lIns="91425" tIns="91425" rIns="91425" bIns="91425" anchor="t" anchorCtr="0">
            <a:noAutofit/>
          </a:bodyPr>
          <a:lstStyle/>
          <a:p>
            <a:pPr lvl="0" rtl="0">
              <a:lnSpc>
                <a:spcPct val="115000"/>
              </a:lnSpc>
              <a:spcBef>
                <a:spcPts val="0"/>
              </a:spcBef>
              <a:buClr>
                <a:schemeClr val="dk1"/>
              </a:buClr>
              <a:buSzPct val="50000"/>
              <a:buFont typeface="Arial"/>
              <a:buNone/>
            </a:pPr>
            <a:r>
              <a:rPr lang="en" sz="2200"/>
              <a:t>The intercept is where the regression line intersects the y-axis. The calculation of the intercept uses the fact the a regression line always passes through (</a:t>
            </a:r>
            <a:r>
              <a:rPr lang="en" sz="2200" i="1"/>
              <a:t>x̄, ȳ</a:t>
            </a:r>
            <a:r>
              <a:rPr lang="en" sz="2200"/>
              <a:t>).</a:t>
            </a:r>
          </a:p>
          <a:p>
            <a:pPr lvl="0" rtl="0">
              <a:lnSpc>
                <a:spcPct val="115000"/>
              </a:lnSpc>
              <a:spcBef>
                <a:spcPts val="0"/>
              </a:spcBef>
              <a:buClr>
                <a:schemeClr val="dk1"/>
              </a:buClr>
              <a:buSzPct val="50000"/>
              <a:buFont typeface="Arial"/>
              <a:buNone/>
            </a:pPr>
            <a:endParaRPr sz="2200"/>
          </a:p>
          <a:p>
            <a:pPr lvl="0" indent="457200" rtl="0">
              <a:lnSpc>
                <a:spcPct val="115000"/>
              </a:lnSpc>
              <a:spcBef>
                <a:spcPts val="0"/>
              </a:spcBef>
              <a:buNone/>
            </a:pPr>
            <a:r>
              <a:rPr lang="en" sz="2200" i="1"/>
              <a:t>                                  b</a:t>
            </a:r>
            <a:r>
              <a:rPr lang="en" sz="2200" i="1" baseline="-25000"/>
              <a:t>0</a:t>
            </a:r>
            <a:r>
              <a:rPr lang="en" sz="2200" i="1"/>
              <a:t> = ȳ - b</a:t>
            </a:r>
            <a:r>
              <a:rPr lang="en" sz="2200" i="1" baseline="-25000"/>
              <a:t>1</a:t>
            </a:r>
            <a:r>
              <a:rPr lang="en" sz="2200" i="1"/>
              <a:t> x̄</a:t>
            </a:r>
          </a:p>
          <a:p>
            <a:pPr lvl="0" rtl="0">
              <a:lnSpc>
                <a:spcPct val="115000"/>
              </a:lnSpc>
              <a:spcBef>
                <a:spcPts val="0"/>
              </a:spcBef>
              <a:buNone/>
            </a:pPr>
            <a:endParaRPr sz="2200"/>
          </a:p>
        </p:txBody>
      </p:sp>
      <p:sp>
        <p:nvSpPr>
          <p:cNvPr id="182" name="Shape 182"/>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Intercept</a:t>
            </a:r>
          </a:p>
        </p:txBody>
      </p:sp>
      <p:sp>
        <p:nvSpPr>
          <p:cNvPr id="183" name="Shape 183"/>
          <p:cNvSpPr txBox="1">
            <a:spLocks noGrp="1"/>
          </p:cNvSpPr>
          <p:nvPr>
            <p:ph type="body" idx="1"/>
          </p:nvPr>
        </p:nvSpPr>
        <p:spPr>
          <a:xfrm flipH="1">
            <a:off x="5392800" y="4402250"/>
            <a:ext cx="3774900" cy="1790700"/>
          </a:xfrm>
          <a:prstGeom prst="rect">
            <a:avLst/>
          </a:prstGeom>
        </p:spPr>
        <p:txBody>
          <a:bodyPr lIns="91425" tIns="91425" rIns="91425" bIns="91425" anchor="t" anchorCtr="0">
            <a:noAutofit/>
          </a:bodyPr>
          <a:lstStyle/>
          <a:p>
            <a:pPr marL="0" lvl="0" indent="0" rtl="0">
              <a:lnSpc>
                <a:spcPct val="115000"/>
              </a:lnSpc>
              <a:spcBef>
                <a:spcPts val="0"/>
              </a:spcBef>
              <a:buNone/>
            </a:pPr>
            <a:r>
              <a:rPr lang="en" sz="2200" i="1"/>
              <a:t>b</a:t>
            </a:r>
            <a:r>
              <a:rPr lang="en" sz="2200" i="1" baseline="-25000"/>
              <a:t>0</a:t>
            </a:r>
            <a:r>
              <a:rPr lang="en" sz="2200"/>
              <a:t> = 11.35 - (-0.62) x 86.01</a:t>
            </a:r>
          </a:p>
          <a:p>
            <a:pPr marL="0" lvl="0" indent="0" rtl="0">
              <a:lnSpc>
                <a:spcPct val="115000"/>
              </a:lnSpc>
              <a:spcBef>
                <a:spcPts val="0"/>
              </a:spcBef>
              <a:buNone/>
            </a:pPr>
            <a:r>
              <a:rPr lang="en" sz="2200"/>
              <a:t>	= 64.68</a:t>
            </a:r>
          </a:p>
          <a:p>
            <a:pPr lvl="0" rtl="0">
              <a:lnSpc>
                <a:spcPct val="115000"/>
              </a:lnSpc>
              <a:spcBef>
                <a:spcPts val="0"/>
              </a:spcBef>
              <a:buNone/>
            </a:pPr>
            <a:endParaRPr sz="2200"/>
          </a:p>
        </p:txBody>
      </p:sp>
      <p:pic>
        <p:nvPicPr>
          <p:cNvPr id="184" name="Shape 184"/>
          <p:cNvPicPr preferRelativeResize="0"/>
          <p:nvPr/>
        </p:nvPicPr>
        <p:blipFill>
          <a:blip r:embed="rId3">
            <a:alphaModFix/>
          </a:blip>
          <a:stretch>
            <a:fillRect/>
          </a:stretch>
        </p:blipFill>
        <p:spPr>
          <a:xfrm>
            <a:off x="457200" y="3792647"/>
            <a:ext cx="4935599" cy="210742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4"/>
                                        </p:tgtEl>
                                        <p:attrNameLst>
                                          <p:attrName>style.visibility</p:attrName>
                                        </p:attrNameLst>
                                      </p:cBhvr>
                                      <p:to>
                                        <p:strVal val="visible"/>
                                      </p:to>
                                    </p:set>
                                    <p:animEffect transition="in" filter="fade">
                                      <p:cBhvr>
                                        <p:cTn id="7" dur="1000"/>
                                        <p:tgtEl>
                                          <p:spTgt spid="18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3"/>
                                        </p:tgtEl>
                                        <p:attrNameLst>
                                          <p:attrName>style.visibility</p:attrName>
                                        </p:attrNameLst>
                                      </p:cBhvr>
                                      <p:to>
                                        <p:strVal val="visible"/>
                                      </p:to>
                                    </p:set>
                                    <p:animEffect transition="in" filter="fade">
                                      <p:cBhvr>
                                        <p:cTn id="12" dur="1000"/>
                                        <p:tgtEl>
                                          <p:spTgt spid="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449</TotalTime>
  <Words>1054</Words>
  <Application>Microsoft Office PowerPoint</Application>
  <PresentationFormat>On-screen Show (4:3)</PresentationFormat>
  <Paragraphs>125</Paragraphs>
  <Slides>28</Slides>
  <Notes>28</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28</vt:i4>
      </vt:variant>
    </vt:vector>
  </HeadingPairs>
  <TitlesOfParts>
    <vt:vector size="33" baseType="lpstr">
      <vt:lpstr>Arial</vt:lpstr>
      <vt:lpstr>Courier New</vt:lpstr>
      <vt:lpstr>Wingdings</vt:lpstr>
      <vt:lpstr>simple-light</vt:lpstr>
      <vt:lpstr>Custom Theme</vt:lpstr>
      <vt:lpstr>Fitting a line by least squares regression </vt:lpstr>
      <vt:lpstr>The least squares line</vt:lpstr>
      <vt:lpstr>Given...</vt:lpstr>
      <vt:lpstr>Slope</vt:lpstr>
      <vt:lpstr>Slope</vt:lpstr>
      <vt:lpstr>Slope</vt:lpstr>
      <vt:lpstr>Intercept</vt:lpstr>
      <vt:lpstr>Intercept</vt:lpstr>
      <vt:lpstr>Intercept</vt:lpstr>
      <vt:lpstr>Which of the following is the correct interpretation of the intercept?</vt:lpstr>
      <vt:lpstr>More on the intercept</vt:lpstr>
      <vt:lpstr>Regression line</vt:lpstr>
      <vt:lpstr>Interpretation of slope and intercept</vt:lpstr>
      <vt:lpstr>Prediction</vt:lpstr>
      <vt:lpstr>Extrapolation</vt:lpstr>
      <vt:lpstr>Conditions for the least squares line</vt:lpstr>
      <vt:lpstr>Conditions: (1) Linearity</vt:lpstr>
      <vt:lpstr>Anatomy of a residuals plot</vt:lpstr>
      <vt:lpstr>Anatomy of a residuals plot</vt:lpstr>
      <vt:lpstr>Conditions: (2) Nearly normal residuals</vt:lpstr>
      <vt:lpstr>Conditions: (3) Constant variability</vt:lpstr>
      <vt:lpstr>Checking conditions</vt:lpstr>
      <vt:lpstr>Checking conditions</vt:lpstr>
      <vt:lpstr>Checking conditions</vt:lpstr>
      <vt:lpstr>Checking conditions</vt:lpstr>
      <vt:lpstr>R2</vt:lpstr>
      <vt:lpstr>Interpretation of R2</vt:lpstr>
      <vt:lpstr>Interpretation of R2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Fitting a line by least squares regression</dc:title>
  <dc:creator>Fotios Kokkotos</dc:creator>
  <cp:lastModifiedBy>Windows User</cp:lastModifiedBy>
  <cp:revision>14</cp:revision>
  <dcterms:modified xsi:type="dcterms:W3CDTF">2019-09-09T19:06:24Z</dcterms:modified>
</cp:coreProperties>
</file>