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5"/>
  </p:notesMasterIdLst>
  <p:sldIdLst>
    <p:sldId id="257" r:id="rId3"/>
    <p:sldId id="258" r:id="rId4"/>
    <p:sldId id="260" r:id="rId5"/>
    <p:sldId id="262" r:id="rId6"/>
    <p:sldId id="269" r:id="rId7"/>
    <p:sldId id="273" r:id="rId8"/>
    <p:sldId id="291" r:id="rId9"/>
    <p:sldId id="304" r:id="rId10"/>
    <p:sldId id="305" r:id="rId11"/>
    <p:sldId id="307" r:id="rId12"/>
    <p:sldId id="309" r:id="rId13"/>
    <p:sldId id="311" r:id="rId14"/>
    <p:sldId id="312" r:id="rId15"/>
    <p:sldId id="313" r:id="rId16"/>
    <p:sldId id="314" r:id="rId17"/>
    <p:sldId id="315" r:id="rId18"/>
    <p:sldId id="316" r:id="rId19"/>
    <p:sldId id="317" r:id="rId20"/>
    <p:sldId id="318" r:id="rId21"/>
    <p:sldId id="319" r:id="rId22"/>
    <p:sldId id="322" r:id="rId23"/>
    <p:sldId id="323"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9849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361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0046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857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1012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1766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42534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15516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910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7231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0110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83534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937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24962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5807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7" name="Shape 17"/>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99"/>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5" name="Shape 35"/>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www.cancer.org/cancer/cancerbasics/cancer-prevalence"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hyperlink" Target="http://www.ncbi.nlm.nih.gov/pmc/articles/PMC1360940" TargetMode="External"/><Relationship Id="rId4" Type="http://schemas.openxmlformats.org/officeDocument/2006/relationships/hyperlink" Target="http://ww5.komen.org/BreastCancer/AccuracyofMammogram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oswego.edu/~srp/stats/2_way_tbl_1.htm"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Inference for</a:t>
            </a:r>
          </a:p>
          <a:p>
            <a:pPr lvl="0" algn="l" rtl="0">
              <a:spcBef>
                <a:spcPts val="0"/>
              </a:spcBef>
              <a:buNone/>
            </a:pPr>
            <a:r>
              <a:rPr lang="en">
                <a:solidFill>
                  <a:schemeClr val="accent1"/>
                </a:solidFill>
              </a:rPr>
              <a:t>Linear Regression</a:t>
            </a:r>
          </a:p>
          <a:p>
            <a:pPr lvl="0" algn="l" rtl="0">
              <a:spcBef>
                <a:spcPts val="0"/>
              </a:spcBef>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57200" y="1264450"/>
            <a:ext cx="7898999" cy="8963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chemeClr val="accent1"/>
                </a:solidFill>
              </a:rPr>
              <a:t>What is the probability that a patient relapsed?</a:t>
            </a:r>
          </a:p>
        </p:txBody>
      </p:sp>
      <p:sp>
        <p:nvSpPr>
          <p:cNvPr id="55" name="Shape 5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Marginal probability</a:t>
            </a:r>
          </a:p>
        </p:txBody>
      </p:sp>
      <p:pic>
        <p:nvPicPr>
          <p:cNvPr id="56" name="Shape 56"/>
          <p:cNvPicPr preferRelativeResize="0"/>
          <p:nvPr/>
        </p:nvPicPr>
        <p:blipFill>
          <a:blip r:embed="rId3">
            <a:alphaModFix/>
          </a:blip>
          <a:stretch>
            <a:fillRect/>
          </a:stretch>
        </p:blipFill>
        <p:spPr>
          <a:xfrm>
            <a:off x="1069900" y="2160850"/>
            <a:ext cx="5284025" cy="2191274"/>
          </a:xfrm>
          <a:prstGeom prst="rect">
            <a:avLst/>
          </a:prstGeom>
          <a:noFill/>
          <a:ln>
            <a:noFill/>
          </a:ln>
        </p:spPr>
      </p:pic>
      <p:sp>
        <p:nvSpPr>
          <p:cNvPr id="57" name="Shape 57"/>
          <p:cNvSpPr txBox="1">
            <a:spLocks noGrp="1"/>
          </p:cNvSpPr>
          <p:nvPr>
            <p:ph type="body" idx="1"/>
          </p:nvPr>
        </p:nvSpPr>
        <p:spPr>
          <a:xfrm>
            <a:off x="541425" y="4866300"/>
            <a:ext cx="7898999" cy="8963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i="1">
                <a:solidFill>
                  <a:srgbClr val="000000"/>
                </a:solidFill>
              </a:rPr>
              <a:t>P(relapsed)</a:t>
            </a:r>
            <a:r>
              <a:rPr lang="en" sz="2100">
                <a:solidFill>
                  <a:srgbClr val="000000"/>
                </a:solidFill>
              </a:rPr>
              <a:t> = 48 / 72 ~ 0.67</a:t>
            </a:r>
          </a:p>
        </p:txBody>
      </p:sp>
      <p:sp>
        <p:nvSpPr>
          <p:cNvPr id="58" name="Shape 58"/>
          <p:cNvSpPr/>
          <p:nvPr/>
        </p:nvSpPr>
        <p:spPr>
          <a:xfrm>
            <a:off x="3299475" y="3892600"/>
            <a:ext cx="545399" cy="459600"/>
          </a:xfrm>
          <a:prstGeom prst="ellipse">
            <a:avLst/>
          </a:prstGeom>
          <a:noFill/>
          <a:ln w="28575"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5619700" y="3892600"/>
            <a:ext cx="545399" cy="459600"/>
          </a:xfrm>
          <a:prstGeom prst="ellipse">
            <a:avLst/>
          </a:prstGeom>
          <a:noFill/>
          <a:ln w="28575"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63626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200" y="1264450"/>
            <a:ext cx="7898999" cy="10701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chemeClr val="accent1"/>
                </a:solidFill>
              </a:rPr>
              <a:t>What is the probability that a patient received the antidepressant (desipramine) </a:t>
            </a:r>
            <a:r>
              <a:rPr lang="en" sz="2100" u="sng">
                <a:solidFill>
                  <a:schemeClr val="accent1"/>
                </a:solidFill>
              </a:rPr>
              <a:t>and</a:t>
            </a:r>
            <a:r>
              <a:rPr lang="en" sz="2100">
                <a:solidFill>
                  <a:schemeClr val="accent1"/>
                </a:solidFill>
              </a:rPr>
              <a:t> relapsed?</a:t>
            </a:r>
          </a:p>
        </p:txBody>
      </p:sp>
      <p:sp>
        <p:nvSpPr>
          <p:cNvPr id="72" name="Shape 7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Joint probability</a:t>
            </a:r>
          </a:p>
        </p:txBody>
      </p:sp>
      <p:pic>
        <p:nvPicPr>
          <p:cNvPr id="73" name="Shape 73"/>
          <p:cNvPicPr preferRelativeResize="0"/>
          <p:nvPr/>
        </p:nvPicPr>
        <p:blipFill>
          <a:blip r:embed="rId3">
            <a:alphaModFix/>
          </a:blip>
          <a:stretch>
            <a:fillRect/>
          </a:stretch>
        </p:blipFill>
        <p:spPr>
          <a:xfrm>
            <a:off x="1219925" y="2334550"/>
            <a:ext cx="4895425" cy="2030749"/>
          </a:xfrm>
          <a:prstGeom prst="rect">
            <a:avLst/>
          </a:prstGeom>
          <a:noFill/>
          <a:ln>
            <a:noFill/>
          </a:ln>
        </p:spPr>
      </p:pic>
      <p:sp>
        <p:nvSpPr>
          <p:cNvPr id="74" name="Shape 74"/>
          <p:cNvSpPr/>
          <p:nvPr/>
        </p:nvSpPr>
        <p:spPr>
          <a:xfrm>
            <a:off x="3285850" y="2979125"/>
            <a:ext cx="545399" cy="402300"/>
          </a:xfrm>
          <a:prstGeom prst="ellipse">
            <a:avLst/>
          </a:prstGeom>
          <a:noFill/>
          <a:ln w="28575"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5462925" y="3963025"/>
            <a:ext cx="484200" cy="402300"/>
          </a:xfrm>
          <a:prstGeom prst="ellipse">
            <a:avLst/>
          </a:prstGeom>
          <a:noFill/>
          <a:ln w="28575"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txBox="1">
            <a:spLocks noGrp="1"/>
          </p:cNvSpPr>
          <p:nvPr>
            <p:ph type="body" idx="1"/>
          </p:nvPr>
        </p:nvSpPr>
        <p:spPr>
          <a:xfrm>
            <a:off x="457200" y="4645125"/>
            <a:ext cx="8376899" cy="17768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i="1">
                <a:solidFill>
                  <a:srgbClr val="000000"/>
                </a:solidFill>
              </a:rPr>
              <a:t>P(relapsed and desipramine)</a:t>
            </a:r>
            <a:r>
              <a:rPr lang="en" sz="2100">
                <a:solidFill>
                  <a:srgbClr val="000000"/>
                </a:solidFill>
              </a:rPr>
              <a:t> = 10 / 72 ~ 0.14</a:t>
            </a:r>
          </a:p>
        </p:txBody>
      </p:sp>
    </p:spTree>
    <p:extLst>
      <p:ext uri="{BB962C8B-B14F-4D97-AF65-F5344CB8AC3E}">
        <p14:creationId xmlns:p14="http://schemas.microsoft.com/office/powerpoint/2010/main" val="186231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457200" y="1264450"/>
            <a:ext cx="7899000" cy="10470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rgbClr val="000000"/>
                </a:solidFill>
              </a:rPr>
              <a:t>The conditional probability of the outcome of interest A given condition B is calculated as</a:t>
            </a:r>
          </a:p>
        </p:txBody>
      </p:sp>
      <p:sp>
        <p:nvSpPr>
          <p:cNvPr id="89" name="Shape 8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Conditional probability</a:t>
            </a:r>
          </a:p>
        </p:txBody>
      </p:sp>
      <p:pic>
        <p:nvPicPr>
          <p:cNvPr id="90" name="Shape 90"/>
          <p:cNvPicPr preferRelativeResize="0"/>
          <p:nvPr/>
        </p:nvPicPr>
        <p:blipFill>
          <a:blip r:embed="rId3">
            <a:alphaModFix/>
          </a:blip>
          <a:stretch>
            <a:fillRect/>
          </a:stretch>
        </p:blipFill>
        <p:spPr>
          <a:xfrm>
            <a:off x="457200" y="3786975"/>
            <a:ext cx="4643199" cy="1926074"/>
          </a:xfrm>
          <a:prstGeom prst="rect">
            <a:avLst/>
          </a:prstGeom>
          <a:noFill/>
          <a:ln>
            <a:noFill/>
          </a:ln>
        </p:spPr>
      </p:pic>
      <p:pic>
        <p:nvPicPr>
          <p:cNvPr id="91" name="Shape 91"/>
          <p:cNvPicPr preferRelativeResize="0"/>
          <p:nvPr/>
        </p:nvPicPr>
        <p:blipFill>
          <a:blip r:embed="rId4">
            <a:alphaModFix/>
          </a:blip>
          <a:stretch>
            <a:fillRect/>
          </a:stretch>
        </p:blipFill>
        <p:spPr>
          <a:xfrm>
            <a:off x="1250475" y="2311447"/>
            <a:ext cx="2318749" cy="650450"/>
          </a:xfrm>
          <a:prstGeom prst="rect">
            <a:avLst/>
          </a:prstGeom>
          <a:noFill/>
          <a:ln>
            <a:noFill/>
          </a:ln>
        </p:spPr>
      </p:pic>
      <p:pic>
        <p:nvPicPr>
          <p:cNvPr id="92" name="Shape 92"/>
          <p:cNvPicPr preferRelativeResize="0"/>
          <p:nvPr/>
        </p:nvPicPr>
        <p:blipFill>
          <a:blip r:embed="rId5">
            <a:alphaModFix/>
          </a:blip>
          <a:stretch>
            <a:fillRect/>
          </a:stretch>
        </p:blipFill>
        <p:spPr>
          <a:xfrm>
            <a:off x="5502123" y="3114673"/>
            <a:ext cx="3361924" cy="1047000"/>
          </a:xfrm>
          <a:prstGeom prst="rect">
            <a:avLst/>
          </a:prstGeom>
          <a:noFill/>
          <a:ln>
            <a:noFill/>
          </a:ln>
        </p:spPr>
      </p:pic>
    </p:spTree>
    <p:extLst>
      <p:ext uri="{BB962C8B-B14F-4D97-AF65-F5344CB8AC3E}">
        <p14:creationId xmlns:p14="http://schemas.microsoft.com/office/powerpoint/2010/main" val="324697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457200" y="1264450"/>
            <a:ext cx="7899000" cy="10470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rgbClr val="000000"/>
                </a:solidFill>
              </a:rPr>
              <a:t>The conditional probability of the outcome of interest A given condition B is calculated as</a:t>
            </a:r>
          </a:p>
        </p:txBody>
      </p:sp>
      <p:sp>
        <p:nvSpPr>
          <p:cNvPr id="119" name="Shape 11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Conditional probability</a:t>
            </a:r>
          </a:p>
        </p:txBody>
      </p:sp>
      <p:pic>
        <p:nvPicPr>
          <p:cNvPr id="120" name="Shape 120"/>
          <p:cNvPicPr preferRelativeResize="0"/>
          <p:nvPr/>
        </p:nvPicPr>
        <p:blipFill>
          <a:blip r:embed="rId3">
            <a:alphaModFix/>
          </a:blip>
          <a:stretch>
            <a:fillRect/>
          </a:stretch>
        </p:blipFill>
        <p:spPr>
          <a:xfrm>
            <a:off x="457200" y="3786975"/>
            <a:ext cx="4643199" cy="1926074"/>
          </a:xfrm>
          <a:prstGeom prst="rect">
            <a:avLst/>
          </a:prstGeom>
          <a:noFill/>
          <a:ln>
            <a:noFill/>
          </a:ln>
        </p:spPr>
      </p:pic>
      <p:pic>
        <p:nvPicPr>
          <p:cNvPr id="121" name="Shape 121"/>
          <p:cNvPicPr preferRelativeResize="0"/>
          <p:nvPr/>
        </p:nvPicPr>
        <p:blipFill>
          <a:blip r:embed="rId4">
            <a:alphaModFix/>
          </a:blip>
          <a:stretch>
            <a:fillRect/>
          </a:stretch>
        </p:blipFill>
        <p:spPr>
          <a:xfrm>
            <a:off x="1250475" y="2311447"/>
            <a:ext cx="2318749" cy="650450"/>
          </a:xfrm>
          <a:prstGeom prst="rect">
            <a:avLst/>
          </a:prstGeom>
          <a:noFill/>
          <a:ln>
            <a:noFill/>
          </a:ln>
        </p:spPr>
      </p:pic>
      <p:pic>
        <p:nvPicPr>
          <p:cNvPr id="122" name="Shape 122"/>
          <p:cNvPicPr preferRelativeResize="0"/>
          <p:nvPr/>
        </p:nvPicPr>
        <p:blipFill>
          <a:blip r:embed="rId5">
            <a:alphaModFix/>
          </a:blip>
          <a:stretch>
            <a:fillRect/>
          </a:stretch>
        </p:blipFill>
        <p:spPr>
          <a:xfrm>
            <a:off x="5502123" y="3114673"/>
            <a:ext cx="3361924" cy="1047000"/>
          </a:xfrm>
          <a:prstGeom prst="rect">
            <a:avLst/>
          </a:prstGeom>
          <a:noFill/>
          <a:ln>
            <a:noFill/>
          </a:ln>
        </p:spPr>
      </p:pic>
      <p:pic>
        <p:nvPicPr>
          <p:cNvPr id="123" name="Shape 123"/>
          <p:cNvPicPr preferRelativeResize="0"/>
          <p:nvPr/>
        </p:nvPicPr>
        <p:blipFill>
          <a:blip r:embed="rId6">
            <a:alphaModFix/>
          </a:blip>
          <a:stretch>
            <a:fillRect/>
          </a:stretch>
        </p:blipFill>
        <p:spPr>
          <a:xfrm>
            <a:off x="5502125" y="5713050"/>
            <a:ext cx="784875" cy="279400"/>
          </a:xfrm>
          <a:prstGeom prst="rect">
            <a:avLst/>
          </a:prstGeom>
          <a:noFill/>
          <a:ln>
            <a:noFill/>
          </a:ln>
        </p:spPr>
      </p:pic>
      <p:pic>
        <p:nvPicPr>
          <p:cNvPr id="124" name="Shape 124"/>
          <p:cNvPicPr preferRelativeResize="0"/>
          <p:nvPr/>
        </p:nvPicPr>
        <p:blipFill>
          <a:blip r:embed="rId7">
            <a:alphaModFix/>
          </a:blip>
          <a:stretch>
            <a:fillRect/>
          </a:stretch>
        </p:blipFill>
        <p:spPr>
          <a:xfrm>
            <a:off x="5502112" y="4964275"/>
            <a:ext cx="662549" cy="650449"/>
          </a:xfrm>
          <a:prstGeom prst="rect">
            <a:avLst/>
          </a:prstGeom>
          <a:noFill/>
          <a:ln>
            <a:noFill/>
          </a:ln>
        </p:spPr>
      </p:pic>
      <p:pic>
        <p:nvPicPr>
          <p:cNvPr id="125" name="Shape 125"/>
          <p:cNvPicPr preferRelativeResize="0"/>
          <p:nvPr/>
        </p:nvPicPr>
        <p:blipFill>
          <a:blip r:embed="rId8">
            <a:alphaModFix/>
          </a:blip>
          <a:stretch>
            <a:fillRect/>
          </a:stretch>
        </p:blipFill>
        <p:spPr>
          <a:xfrm>
            <a:off x="5502122" y="4215497"/>
            <a:ext cx="979275" cy="650450"/>
          </a:xfrm>
          <a:prstGeom prst="rect">
            <a:avLst/>
          </a:prstGeom>
          <a:noFill/>
          <a:ln>
            <a:noFill/>
          </a:ln>
        </p:spPr>
      </p:pic>
    </p:spTree>
    <p:extLst>
      <p:ext uri="{BB962C8B-B14F-4D97-AF65-F5344CB8AC3E}">
        <p14:creationId xmlns:p14="http://schemas.microsoft.com/office/powerpoint/2010/main" val="381842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10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10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1000"/>
                                        <p:tgtEl>
                                          <p:spTgt spid="1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457200" y="4210500"/>
            <a:ext cx="7898999" cy="20316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i="1">
                <a:solidFill>
                  <a:srgbClr val="000000"/>
                </a:solidFill>
              </a:rPr>
              <a:t>P(relapse | desipramine)</a:t>
            </a:r>
            <a:r>
              <a:rPr lang="en" sz="2100">
                <a:solidFill>
                  <a:srgbClr val="000000"/>
                </a:solidFill>
              </a:rPr>
              <a:t> = 10 / 24 ~ 0.42</a:t>
            </a:r>
          </a:p>
          <a:p>
            <a:pPr lvl="0" algn="l" rtl="0">
              <a:lnSpc>
                <a:spcPct val="115000"/>
              </a:lnSpc>
              <a:spcBef>
                <a:spcPts val="0"/>
              </a:spcBef>
              <a:spcAft>
                <a:spcPts val="0"/>
              </a:spcAft>
              <a:buNone/>
            </a:pPr>
            <a:endParaRPr sz="1200">
              <a:solidFill>
                <a:srgbClr val="000000"/>
              </a:solidFill>
            </a:endParaRPr>
          </a:p>
          <a:p>
            <a:pPr lvl="0" algn="l" rtl="0">
              <a:lnSpc>
                <a:spcPct val="115000"/>
              </a:lnSpc>
              <a:spcBef>
                <a:spcPts val="0"/>
              </a:spcBef>
              <a:spcAft>
                <a:spcPts val="0"/>
              </a:spcAft>
              <a:buNone/>
            </a:pPr>
            <a:r>
              <a:rPr lang="en" sz="2100" i="1">
                <a:solidFill>
                  <a:srgbClr val="000000"/>
                </a:solidFill>
              </a:rPr>
              <a:t>P(relapse | lithium)</a:t>
            </a:r>
            <a:r>
              <a:rPr lang="en" sz="2100">
                <a:solidFill>
                  <a:srgbClr val="000000"/>
                </a:solidFill>
              </a:rPr>
              <a:t> = 18 / 24 ~ 0.75</a:t>
            </a:r>
          </a:p>
          <a:p>
            <a:pPr lvl="0" algn="l" rtl="0">
              <a:lnSpc>
                <a:spcPct val="115000"/>
              </a:lnSpc>
              <a:spcBef>
                <a:spcPts val="0"/>
              </a:spcBef>
              <a:spcAft>
                <a:spcPts val="0"/>
              </a:spcAft>
              <a:buNone/>
            </a:pPr>
            <a:endParaRPr sz="1200">
              <a:solidFill>
                <a:srgbClr val="000000"/>
              </a:solidFill>
            </a:endParaRPr>
          </a:p>
          <a:p>
            <a:pPr lvl="0" algn="l" rtl="0">
              <a:lnSpc>
                <a:spcPct val="115000"/>
              </a:lnSpc>
              <a:spcBef>
                <a:spcPts val="0"/>
              </a:spcBef>
              <a:spcAft>
                <a:spcPts val="0"/>
              </a:spcAft>
              <a:buNone/>
            </a:pPr>
            <a:r>
              <a:rPr lang="en" sz="2100" i="1">
                <a:solidFill>
                  <a:srgbClr val="000000"/>
                </a:solidFill>
              </a:rPr>
              <a:t>P(relapse | placebo)</a:t>
            </a:r>
            <a:r>
              <a:rPr lang="en" sz="2100">
                <a:solidFill>
                  <a:srgbClr val="000000"/>
                </a:solidFill>
              </a:rPr>
              <a:t> = 20 / 24 ~ 0.83</a:t>
            </a:r>
          </a:p>
        </p:txBody>
      </p:sp>
      <p:sp>
        <p:nvSpPr>
          <p:cNvPr id="148" name="Shape 148"/>
          <p:cNvSpPr txBox="1">
            <a:spLocks noGrp="1"/>
          </p:cNvSpPr>
          <p:nvPr>
            <p:ph type="body" idx="1"/>
          </p:nvPr>
        </p:nvSpPr>
        <p:spPr>
          <a:xfrm>
            <a:off x="457200" y="1264450"/>
            <a:ext cx="7898999" cy="9273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rgbClr val="000000"/>
                </a:solidFill>
              </a:rPr>
              <a:t>If we know that a patient received the antidepressant (desipramine), what is the probability that they relapsed?</a:t>
            </a:r>
          </a:p>
        </p:txBody>
      </p:sp>
      <p:sp>
        <p:nvSpPr>
          <p:cNvPr id="149" name="Shape 14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Conditional probability (cont.)</a:t>
            </a:r>
          </a:p>
        </p:txBody>
      </p:sp>
      <p:pic>
        <p:nvPicPr>
          <p:cNvPr id="150" name="Shape 150"/>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51" name="Shape 151"/>
          <p:cNvSpPr/>
          <p:nvPr/>
        </p:nvSpPr>
        <p:spPr>
          <a:xfrm>
            <a:off x="1270650" y="2767575"/>
            <a:ext cx="4711200" cy="4437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2751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457200" y="4210500"/>
            <a:ext cx="7899000" cy="20316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i="1">
                <a:solidFill>
                  <a:srgbClr val="000000"/>
                </a:solidFill>
              </a:rPr>
              <a:t>P(desipramine | relapse)</a:t>
            </a:r>
            <a:r>
              <a:rPr lang="en" sz="2100">
                <a:solidFill>
                  <a:srgbClr val="000000"/>
                </a:solidFill>
              </a:rPr>
              <a:t> = 10 / 48 ~ 0.21</a:t>
            </a:r>
          </a:p>
          <a:p>
            <a:pPr lvl="0" algn="l" rtl="0">
              <a:lnSpc>
                <a:spcPct val="115000"/>
              </a:lnSpc>
              <a:spcBef>
                <a:spcPts val="0"/>
              </a:spcBef>
              <a:spcAft>
                <a:spcPts val="0"/>
              </a:spcAft>
              <a:buNone/>
            </a:pPr>
            <a:endParaRPr sz="1200">
              <a:solidFill>
                <a:srgbClr val="000000"/>
              </a:solidFill>
            </a:endParaRPr>
          </a:p>
          <a:p>
            <a:pPr lvl="0" algn="l" rtl="0">
              <a:lnSpc>
                <a:spcPct val="115000"/>
              </a:lnSpc>
              <a:spcBef>
                <a:spcPts val="0"/>
              </a:spcBef>
              <a:spcAft>
                <a:spcPts val="0"/>
              </a:spcAft>
              <a:buNone/>
            </a:pPr>
            <a:r>
              <a:rPr lang="en" sz="2100" i="1">
                <a:solidFill>
                  <a:srgbClr val="000000"/>
                </a:solidFill>
              </a:rPr>
              <a:t>P(lithium | relapse) </a:t>
            </a:r>
            <a:r>
              <a:rPr lang="en" sz="2100">
                <a:solidFill>
                  <a:srgbClr val="000000"/>
                </a:solidFill>
              </a:rPr>
              <a:t>= 18 / 48 ~ 0.38</a:t>
            </a:r>
          </a:p>
          <a:p>
            <a:pPr lvl="0" algn="l" rtl="0">
              <a:lnSpc>
                <a:spcPct val="115000"/>
              </a:lnSpc>
              <a:spcBef>
                <a:spcPts val="0"/>
              </a:spcBef>
              <a:spcAft>
                <a:spcPts val="0"/>
              </a:spcAft>
              <a:buNone/>
            </a:pPr>
            <a:endParaRPr sz="1200">
              <a:solidFill>
                <a:srgbClr val="000000"/>
              </a:solidFill>
            </a:endParaRPr>
          </a:p>
          <a:p>
            <a:pPr lvl="0" algn="l" rtl="0">
              <a:lnSpc>
                <a:spcPct val="115000"/>
              </a:lnSpc>
              <a:spcBef>
                <a:spcPts val="0"/>
              </a:spcBef>
              <a:spcAft>
                <a:spcPts val="0"/>
              </a:spcAft>
              <a:buNone/>
            </a:pPr>
            <a:r>
              <a:rPr lang="en" sz="2100" i="1">
                <a:solidFill>
                  <a:srgbClr val="000000"/>
                </a:solidFill>
              </a:rPr>
              <a:t>P(placebo | relapse)</a:t>
            </a:r>
            <a:r>
              <a:rPr lang="en" sz="2100">
                <a:solidFill>
                  <a:srgbClr val="000000"/>
                </a:solidFill>
              </a:rPr>
              <a:t> = 20 / 48 ~ 0.42</a:t>
            </a:r>
          </a:p>
        </p:txBody>
      </p:sp>
      <p:sp>
        <p:nvSpPr>
          <p:cNvPr id="173" name="Shape 173"/>
          <p:cNvSpPr txBox="1">
            <a:spLocks noGrp="1"/>
          </p:cNvSpPr>
          <p:nvPr>
            <p:ph type="body" idx="1"/>
          </p:nvPr>
        </p:nvSpPr>
        <p:spPr>
          <a:xfrm>
            <a:off x="457200" y="1264450"/>
            <a:ext cx="7899000" cy="9273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chemeClr val="accent1"/>
                </a:solidFill>
              </a:rPr>
              <a:t>If we know that a patient relapsed, what is the probability that they received the antidepressant (desipramine)?</a:t>
            </a:r>
          </a:p>
        </p:txBody>
      </p:sp>
      <p:sp>
        <p:nvSpPr>
          <p:cNvPr id="174" name="Shape 17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Conditional probability (cont.)</a:t>
            </a:r>
          </a:p>
        </p:txBody>
      </p:sp>
      <p:pic>
        <p:nvPicPr>
          <p:cNvPr id="175" name="Shape 175"/>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76" name="Shape 176"/>
          <p:cNvSpPr/>
          <p:nvPr/>
        </p:nvSpPr>
        <p:spPr>
          <a:xfrm>
            <a:off x="2795000" y="2081550"/>
            <a:ext cx="1404600" cy="2145000"/>
          </a:xfrm>
          <a:prstGeom prst="ellipse">
            <a:avLst/>
          </a:prstGeom>
          <a:noFill/>
          <a:ln w="1905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0392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0" end="0"/>
                                            </p:txEl>
                                          </p:spTgt>
                                        </p:tgtEl>
                                        <p:attrNameLst>
                                          <p:attrName>style.visibility</p:attrName>
                                        </p:attrNameLst>
                                      </p:cBhvr>
                                      <p:to>
                                        <p:strVal val="visible"/>
                                      </p:to>
                                    </p:set>
                                    <p:animEffect transition="in" filter="fade">
                                      <p:cBhvr>
                                        <p:cTn id="12" dur="1000"/>
                                        <p:tgtEl>
                                          <p:spTgt spid="1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1" end="1"/>
                                            </p:txEl>
                                          </p:spTgt>
                                        </p:tgtEl>
                                        <p:attrNameLst>
                                          <p:attrName>style.visibility</p:attrName>
                                        </p:attrNameLst>
                                      </p:cBhvr>
                                      <p:to>
                                        <p:strVal val="visible"/>
                                      </p:to>
                                    </p:set>
                                    <p:animEffect transition="in" filter="fade">
                                      <p:cBhvr>
                                        <p:cTn id="17" dur="1000"/>
                                        <p:tgtEl>
                                          <p:spTgt spid="1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2" end="2"/>
                                            </p:txEl>
                                          </p:spTgt>
                                        </p:tgtEl>
                                        <p:attrNameLst>
                                          <p:attrName>style.visibility</p:attrName>
                                        </p:attrNameLst>
                                      </p:cBhvr>
                                      <p:to>
                                        <p:strVal val="visible"/>
                                      </p:to>
                                    </p:set>
                                    <p:animEffect transition="in" filter="fade">
                                      <p:cBhvr>
                                        <p:cTn id="22" dur="1000"/>
                                        <p:tgtEl>
                                          <p:spTgt spid="17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xEl>
                                              <p:pRg st="3" end="3"/>
                                            </p:txEl>
                                          </p:spTgt>
                                        </p:tgtEl>
                                        <p:attrNameLst>
                                          <p:attrName>style.visibility</p:attrName>
                                        </p:attrNameLst>
                                      </p:cBhvr>
                                      <p:to>
                                        <p:strVal val="visible"/>
                                      </p:to>
                                    </p:set>
                                    <p:animEffect transition="in" filter="fade">
                                      <p:cBhvr>
                                        <p:cTn id="27" dur="1000"/>
                                        <p:tgtEl>
                                          <p:spTgt spid="17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xEl>
                                              <p:pRg st="4" end="4"/>
                                            </p:txEl>
                                          </p:spTgt>
                                        </p:tgtEl>
                                        <p:attrNameLst>
                                          <p:attrName>style.visibility</p:attrName>
                                        </p:attrNameLst>
                                      </p:cBhvr>
                                      <p:to>
                                        <p:strVal val="visible"/>
                                      </p:to>
                                    </p:set>
                                    <p:animEffect transition="in" filter="fade">
                                      <p:cBhvr>
                                        <p:cTn id="32" dur="1000"/>
                                        <p:tgtEl>
                                          <p:spTgt spid="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200" y="1264450"/>
            <a:ext cx="7899000" cy="4973100"/>
          </a:xfrm>
          <a:prstGeom prst="rect">
            <a:avLst/>
          </a:prstGeom>
        </p:spPr>
        <p:txBody>
          <a:bodyPr lIns="91425" tIns="91425" rIns="91425" bIns="91425" anchor="t" anchorCtr="0">
            <a:noAutofit/>
          </a:bodyPr>
          <a:lstStyle/>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p>
        </p:txBody>
      </p:sp>
      <p:sp>
        <p:nvSpPr>
          <p:cNvPr id="195" name="Shape 19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General multiplication rule</a:t>
            </a:r>
          </a:p>
        </p:txBody>
      </p:sp>
      <p:sp>
        <p:nvSpPr>
          <p:cNvPr id="196" name="Shape 196"/>
          <p:cNvSpPr txBox="1">
            <a:spLocks noGrp="1"/>
          </p:cNvSpPr>
          <p:nvPr>
            <p:ph type="body" idx="1"/>
          </p:nvPr>
        </p:nvSpPr>
        <p:spPr>
          <a:xfrm>
            <a:off x="457200" y="2753025"/>
            <a:ext cx="7899000" cy="2934900"/>
          </a:xfrm>
          <a:prstGeom prst="rect">
            <a:avLst/>
          </a:prstGeom>
        </p:spPr>
        <p:txBody>
          <a:bodyPr lIns="91425" tIns="91425" rIns="91425" bIns="91425" anchor="t" anchorCtr="0">
            <a:noAutofit/>
          </a:bodyPr>
          <a:lstStyle/>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lang="en" sz="2100" i="1">
                <a:solidFill>
                  <a:srgbClr val="000000"/>
                </a:solidFill>
              </a:rPr>
              <a:t>P(A and B) = P(A | B) x P(B)</a:t>
            </a:r>
            <a:r>
              <a:rPr lang="en" sz="2100">
                <a:solidFill>
                  <a:srgbClr val="000000"/>
                </a:solidFill>
              </a:rPr>
              <a:t/>
            </a:r>
            <a:br>
              <a:rPr lang="en" sz="2100">
                <a:solidFill>
                  <a:srgbClr val="000000"/>
                </a:solidFill>
              </a:rPr>
            </a:br>
            <a:r>
              <a:rPr lang="en" sz="2100">
                <a:solidFill>
                  <a:srgbClr val="000000"/>
                </a:solidFill>
              </a:rPr>
              <a:t>Note that this formula is simply the conditional probability formula, rearranged.</a:t>
            </a:r>
          </a:p>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It is useful to think of A as the outcome of interest and B as the condition.</a:t>
            </a:r>
          </a:p>
        </p:txBody>
      </p:sp>
    </p:spTree>
    <p:extLst>
      <p:ext uri="{BB962C8B-B14F-4D97-AF65-F5344CB8AC3E}">
        <p14:creationId xmlns:p14="http://schemas.microsoft.com/office/powerpoint/2010/main" val="39133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1000"/>
                                        <p:tgtEl>
                                          <p:spTgt spid="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Effect transition="in" filter="fade">
                                      <p:cBhvr>
                                        <p:cTn id="12" dur="1000"/>
                                        <p:tgtEl>
                                          <p:spTgt spid="1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457200" y="4458475"/>
            <a:ext cx="7899000" cy="559200"/>
          </a:xfrm>
          <a:prstGeom prst="rect">
            <a:avLst/>
          </a:prstGeom>
        </p:spPr>
        <p:txBody>
          <a:bodyPr lIns="91425" tIns="91425" rIns="91425" bIns="91425" anchor="t" anchorCtr="0">
            <a:noAutofit/>
          </a:bodyPr>
          <a:lstStyle/>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The probability that a randomly selected student is a social science major given that they are female is</a:t>
            </a:r>
          </a:p>
        </p:txBody>
      </p:sp>
      <p:sp>
        <p:nvSpPr>
          <p:cNvPr id="247" name="Shape 247"/>
          <p:cNvSpPr txBox="1">
            <a:spLocks noGrp="1"/>
          </p:cNvSpPr>
          <p:nvPr>
            <p:ph type="body" idx="1"/>
          </p:nvPr>
        </p:nvSpPr>
        <p:spPr>
          <a:xfrm>
            <a:off x="457200" y="3775600"/>
            <a:ext cx="7899000" cy="829500"/>
          </a:xfrm>
          <a:prstGeom prst="rect">
            <a:avLst/>
          </a:prstGeom>
        </p:spPr>
        <p:txBody>
          <a:bodyPr lIns="91425" tIns="91425" rIns="91425" bIns="91425" anchor="t" anchorCtr="0">
            <a:noAutofit/>
          </a:bodyPr>
          <a:lstStyle/>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The probability that a randomly selected student is a social science major is</a:t>
            </a:r>
          </a:p>
        </p:txBody>
      </p:sp>
      <p:sp>
        <p:nvSpPr>
          <p:cNvPr id="248" name="Shape 248"/>
          <p:cNvSpPr txBox="1">
            <a:spLocks noGrp="1"/>
          </p:cNvSpPr>
          <p:nvPr>
            <p:ph type="body" idx="1"/>
          </p:nvPr>
        </p:nvSpPr>
        <p:spPr>
          <a:xfrm>
            <a:off x="457200" y="1453225"/>
            <a:ext cx="7899000" cy="8295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1900">
                <a:solidFill>
                  <a:srgbClr val="000000"/>
                </a:solidFill>
              </a:rPr>
              <a:t>Consider the following (hypothetical) distribution of gender and major of students in an introductory statistics class:</a:t>
            </a:r>
          </a:p>
        </p:txBody>
      </p:sp>
      <p:sp>
        <p:nvSpPr>
          <p:cNvPr id="249" name="Shape 249"/>
          <p:cNvSpPr txBox="1">
            <a:spLocks noGrp="1"/>
          </p:cNvSpPr>
          <p:nvPr>
            <p:ph type="title"/>
          </p:nvPr>
        </p:nvSpPr>
        <p:spPr>
          <a:xfrm>
            <a:off x="457200" y="3102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Independence and</a:t>
            </a:r>
          </a:p>
          <a:p>
            <a:pPr lvl="0" rtl="0">
              <a:spcBef>
                <a:spcPts val="0"/>
              </a:spcBef>
              <a:buNone/>
            </a:pPr>
            <a:r>
              <a:rPr lang="en">
                <a:solidFill>
                  <a:schemeClr val="accent1"/>
                </a:solidFill>
              </a:rPr>
              <a:t>conditional probabilities</a:t>
            </a:r>
          </a:p>
        </p:txBody>
      </p:sp>
      <p:pic>
        <p:nvPicPr>
          <p:cNvPr id="250" name="Shape 250"/>
          <p:cNvPicPr preferRelativeResize="0"/>
          <p:nvPr/>
        </p:nvPicPr>
        <p:blipFill>
          <a:blip r:embed="rId3">
            <a:alphaModFix/>
          </a:blip>
          <a:stretch>
            <a:fillRect/>
          </a:stretch>
        </p:blipFill>
        <p:spPr>
          <a:xfrm>
            <a:off x="1527650" y="2224724"/>
            <a:ext cx="4075349" cy="1462250"/>
          </a:xfrm>
          <a:prstGeom prst="rect">
            <a:avLst/>
          </a:prstGeom>
          <a:noFill/>
          <a:ln>
            <a:noFill/>
          </a:ln>
        </p:spPr>
      </p:pic>
      <p:sp>
        <p:nvSpPr>
          <p:cNvPr id="251" name="Shape 251"/>
          <p:cNvSpPr txBox="1"/>
          <p:nvPr/>
        </p:nvSpPr>
        <p:spPr>
          <a:xfrm>
            <a:off x="2958600" y="4234250"/>
            <a:ext cx="2324700" cy="436500"/>
          </a:xfrm>
          <a:prstGeom prst="rect">
            <a:avLst/>
          </a:prstGeom>
          <a:noFill/>
          <a:ln>
            <a:noFill/>
          </a:ln>
        </p:spPr>
        <p:txBody>
          <a:bodyPr lIns="91425" tIns="91425" rIns="91425" bIns="91425" anchor="t" anchorCtr="0">
            <a:noAutofit/>
          </a:bodyPr>
          <a:lstStyle/>
          <a:p>
            <a:pPr lvl="0" rtl="0">
              <a:spcBef>
                <a:spcPts val="0"/>
              </a:spcBef>
              <a:buNone/>
            </a:pPr>
            <a:r>
              <a:rPr lang="en" sz="2100"/>
              <a:t>60 / 100 = 0.6.</a:t>
            </a:r>
          </a:p>
        </p:txBody>
      </p:sp>
      <p:sp>
        <p:nvSpPr>
          <p:cNvPr id="252" name="Shape 252"/>
          <p:cNvSpPr txBox="1"/>
          <p:nvPr/>
        </p:nvSpPr>
        <p:spPr>
          <a:xfrm>
            <a:off x="6108625" y="4920225"/>
            <a:ext cx="2385900" cy="559200"/>
          </a:xfrm>
          <a:prstGeom prst="rect">
            <a:avLst/>
          </a:prstGeom>
          <a:noFill/>
          <a:ln>
            <a:noFill/>
          </a:ln>
        </p:spPr>
        <p:txBody>
          <a:bodyPr lIns="91425" tIns="91425" rIns="91425" bIns="91425" anchor="t" anchorCtr="0">
            <a:noAutofit/>
          </a:bodyPr>
          <a:lstStyle/>
          <a:p>
            <a:pPr lvl="0" rtl="0">
              <a:spcBef>
                <a:spcPts val="0"/>
              </a:spcBef>
              <a:buNone/>
            </a:pPr>
            <a:r>
              <a:rPr lang="en" sz="2100"/>
              <a:t>30 / 50 = 0.6.</a:t>
            </a:r>
          </a:p>
        </p:txBody>
      </p:sp>
      <p:sp>
        <p:nvSpPr>
          <p:cNvPr id="253" name="Shape 253"/>
          <p:cNvSpPr txBox="1">
            <a:spLocks noGrp="1"/>
          </p:cNvSpPr>
          <p:nvPr>
            <p:ph type="body" idx="1"/>
          </p:nvPr>
        </p:nvSpPr>
        <p:spPr>
          <a:xfrm>
            <a:off x="457200" y="5148375"/>
            <a:ext cx="7899000" cy="829500"/>
          </a:xfrm>
          <a:prstGeom prst="rect">
            <a:avLst/>
          </a:prstGeom>
        </p:spPr>
        <p:txBody>
          <a:bodyPr lIns="91425" tIns="91425" rIns="91425" bIns="91425" anchor="t" anchorCtr="0">
            <a:noAutofit/>
          </a:bodyPr>
          <a:lstStyle/>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Since </a:t>
            </a:r>
            <a:r>
              <a:rPr lang="en" sz="2100" i="1">
                <a:solidFill>
                  <a:srgbClr val="000000"/>
                </a:solidFill>
              </a:rPr>
              <a:t>P(SS | M)</a:t>
            </a:r>
            <a:r>
              <a:rPr lang="en" sz="2100">
                <a:solidFill>
                  <a:srgbClr val="000000"/>
                </a:solidFill>
              </a:rPr>
              <a:t> also equals 0.6, major of students in this class does not depend on their gender: </a:t>
            </a:r>
            <a:r>
              <a:rPr lang="en" sz="2100" i="1">
                <a:solidFill>
                  <a:srgbClr val="000000"/>
                </a:solidFill>
              </a:rPr>
              <a:t>P(SS | F) = P(SS)</a:t>
            </a:r>
            <a:r>
              <a:rPr lang="en" sz="2100">
                <a:solidFill>
                  <a:srgbClr val="000000"/>
                </a:solidFill>
              </a:rPr>
              <a:t>.</a:t>
            </a:r>
          </a:p>
        </p:txBody>
      </p:sp>
    </p:spTree>
    <p:extLst>
      <p:ext uri="{BB962C8B-B14F-4D97-AF65-F5344CB8AC3E}">
        <p14:creationId xmlns:p14="http://schemas.microsoft.com/office/powerpoint/2010/main" val="402597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gtEl>
                                        <p:attrNameLst>
                                          <p:attrName>style.visibility</p:attrName>
                                        </p:attrNameLst>
                                      </p:cBhvr>
                                      <p:to>
                                        <p:strVal val="visible"/>
                                      </p:to>
                                    </p:set>
                                    <p:animEffect transition="in" filter="fade">
                                      <p:cBhvr>
                                        <p:cTn id="12" dur="1000"/>
                                        <p:tgtEl>
                                          <p:spTgt spid="2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6"/>
                                        </p:tgtEl>
                                        <p:attrNameLst>
                                          <p:attrName>style.visibility</p:attrName>
                                        </p:attrNameLst>
                                      </p:cBhvr>
                                      <p:to>
                                        <p:strVal val="visible"/>
                                      </p:to>
                                    </p:set>
                                    <p:animEffect transition="in" filter="fade">
                                      <p:cBhvr>
                                        <p:cTn id="17" dur="1000"/>
                                        <p:tgtEl>
                                          <p:spTgt spid="2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fade">
                                      <p:cBhvr>
                                        <p:cTn id="22" dur="1000"/>
                                        <p:tgtEl>
                                          <p:spTgt spid="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457200" y="2923725"/>
            <a:ext cx="7898999" cy="1143000"/>
          </a:xfrm>
          <a:prstGeom prst="rect">
            <a:avLst/>
          </a:prstGeom>
        </p:spPr>
        <p:txBody>
          <a:bodyPr lIns="91425" tIns="91425" rIns="91425" bIns="91425" anchor="t" anchorCtr="0">
            <a:noAutofit/>
          </a:bodyPr>
          <a:lstStyle/>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Mathematically: We know that if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independent, </a:t>
            </a:r>
            <a:r>
              <a:rPr lang="en" sz="2100" i="1">
                <a:solidFill>
                  <a:srgbClr val="000000"/>
                </a:solidFill>
              </a:rPr>
              <a:t>P(A and B) = P(A) x P(B)</a:t>
            </a:r>
            <a:r>
              <a:rPr lang="en" sz="2100">
                <a:solidFill>
                  <a:srgbClr val="000000"/>
                </a:solidFill>
              </a:rPr>
              <a:t>. Then,</a:t>
            </a:r>
            <a:br>
              <a:rPr lang="en" sz="2100">
                <a:solidFill>
                  <a:srgbClr val="000000"/>
                </a:solidFill>
              </a:rPr>
            </a:br>
            <a:endParaRPr lang="en" sz="2100">
              <a:solidFill>
                <a:srgbClr val="000000"/>
              </a:solidFill>
            </a:endParaRPr>
          </a:p>
        </p:txBody>
      </p:sp>
      <p:sp>
        <p:nvSpPr>
          <p:cNvPr id="272" name="Shape 272"/>
          <p:cNvSpPr txBox="1">
            <a:spLocks noGrp="1"/>
          </p:cNvSpPr>
          <p:nvPr>
            <p:ph type="body" idx="1"/>
          </p:nvPr>
        </p:nvSpPr>
        <p:spPr>
          <a:xfrm>
            <a:off x="457200" y="2364525"/>
            <a:ext cx="7898999" cy="559199"/>
          </a:xfrm>
          <a:prstGeom prst="rect">
            <a:avLst/>
          </a:prstGeom>
        </p:spPr>
        <p:txBody>
          <a:bodyPr lIns="91425" tIns="91425" rIns="91425" bIns="91425" anchor="t" anchorCtr="0">
            <a:noAutofit/>
          </a:bodyPr>
          <a:lstStyle/>
          <a:p>
            <a:pPr marL="457200" lvl="0" indent="-361950" algn="l" rtl="0">
              <a:lnSpc>
                <a:spcPct val="115000"/>
              </a:lnSpc>
              <a:spcBef>
                <a:spcPts val="0"/>
              </a:spcBef>
              <a:spcAft>
                <a:spcPts val="1000"/>
              </a:spcAft>
              <a:buClr>
                <a:srgbClr val="000000"/>
              </a:buClr>
              <a:buSzPct val="100000"/>
              <a:buChar char="●"/>
            </a:pPr>
            <a:r>
              <a:rPr lang="en" sz="2100">
                <a:solidFill>
                  <a:srgbClr val="000000"/>
                </a:solidFill>
              </a:rPr>
              <a:t>Conceptually: Giving </a:t>
            </a:r>
            <a:r>
              <a:rPr lang="en" sz="2100" i="1">
                <a:solidFill>
                  <a:srgbClr val="000000"/>
                </a:solidFill>
              </a:rPr>
              <a:t>B</a:t>
            </a:r>
            <a:r>
              <a:rPr lang="en" sz="2100">
                <a:solidFill>
                  <a:srgbClr val="000000"/>
                </a:solidFill>
              </a:rPr>
              <a:t> doesn’t tell us anything about </a:t>
            </a:r>
            <a:r>
              <a:rPr lang="en" sz="2100" i="1">
                <a:solidFill>
                  <a:srgbClr val="000000"/>
                </a:solidFill>
              </a:rPr>
              <a:t>A</a:t>
            </a:r>
            <a:r>
              <a:rPr lang="en" sz="2100">
                <a:solidFill>
                  <a:srgbClr val="000000"/>
                </a:solidFill>
              </a:rPr>
              <a:t>.</a:t>
            </a:r>
          </a:p>
        </p:txBody>
      </p:sp>
      <p:sp>
        <p:nvSpPr>
          <p:cNvPr id="273" name="Shape 273"/>
          <p:cNvSpPr txBox="1">
            <a:spLocks noGrp="1"/>
          </p:cNvSpPr>
          <p:nvPr>
            <p:ph type="body" idx="1"/>
          </p:nvPr>
        </p:nvSpPr>
        <p:spPr>
          <a:xfrm>
            <a:off x="457200" y="1453225"/>
            <a:ext cx="7898999" cy="829499"/>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p>
        </p:txBody>
      </p:sp>
      <p:sp>
        <p:nvSpPr>
          <p:cNvPr id="274" name="Shape 274"/>
          <p:cNvSpPr txBox="1">
            <a:spLocks noGrp="1"/>
          </p:cNvSpPr>
          <p:nvPr>
            <p:ph type="title"/>
          </p:nvPr>
        </p:nvSpPr>
        <p:spPr>
          <a:xfrm>
            <a:off x="457200" y="3102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Independence and</a:t>
            </a:r>
          </a:p>
          <a:p>
            <a:pPr lvl="0" rtl="0">
              <a:spcBef>
                <a:spcPts val="0"/>
              </a:spcBef>
              <a:buNone/>
            </a:pPr>
            <a:r>
              <a:rPr lang="en">
                <a:solidFill>
                  <a:schemeClr val="accent1"/>
                </a:solidFill>
              </a:rPr>
              <a:t>conditional probabilities (cont.)</a:t>
            </a:r>
          </a:p>
        </p:txBody>
      </p:sp>
      <p:pic>
        <p:nvPicPr>
          <p:cNvPr id="275" name="Shape 275"/>
          <p:cNvPicPr preferRelativeResize="0"/>
          <p:nvPr/>
        </p:nvPicPr>
        <p:blipFill>
          <a:blip r:embed="rId3">
            <a:alphaModFix/>
          </a:blip>
          <a:stretch>
            <a:fillRect/>
          </a:stretch>
        </p:blipFill>
        <p:spPr>
          <a:xfrm>
            <a:off x="1311325" y="3943997"/>
            <a:ext cx="5319299" cy="765949"/>
          </a:xfrm>
          <a:prstGeom prst="rect">
            <a:avLst/>
          </a:prstGeom>
          <a:noFill/>
          <a:ln>
            <a:noFill/>
          </a:ln>
        </p:spPr>
      </p:pic>
    </p:spTree>
    <p:extLst>
      <p:ext uri="{BB962C8B-B14F-4D97-AF65-F5344CB8AC3E}">
        <p14:creationId xmlns:p14="http://schemas.microsoft.com/office/powerpoint/2010/main" val="1521331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457200" y="1264450"/>
            <a:ext cx="7898999" cy="3807299"/>
          </a:xfrm>
          <a:prstGeom prst="rect">
            <a:avLst/>
          </a:prstGeom>
        </p:spPr>
        <p:txBody>
          <a:bodyPr lIns="91425" tIns="91425" rIns="91425" bIns="91425" anchor="t" anchorCtr="0">
            <a:noAutofit/>
          </a:bodyPr>
          <a:lstStyle/>
          <a:p>
            <a:pPr marL="457200" lvl="0" indent="-349250" algn="l" rtl="0">
              <a:lnSpc>
                <a:spcPct val="115000"/>
              </a:lnSpc>
              <a:spcBef>
                <a:spcPts val="0"/>
              </a:spcBef>
              <a:spcAft>
                <a:spcPts val="1000"/>
              </a:spcAft>
              <a:buClr>
                <a:srgbClr val="000000"/>
              </a:buClr>
              <a:buSzPct val="100000"/>
              <a:buChar char="●"/>
            </a:pPr>
            <a:r>
              <a:rPr lang="en" sz="1900">
                <a:solidFill>
                  <a:srgbClr val="000000"/>
                </a:solidFill>
              </a:rPr>
              <a:t>American Cancer Society estimates that about 1.7% of women have breast cancer.</a:t>
            </a:r>
            <a:br>
              <a:rPr lang="en" sz="1900">
                <a:solidFill>
                  <a:srgbClr val="000000"/>
                </a:solidFill>
              </a:rPr>
            </a:br>
            <a:r>
              <a:rPr lang="en" sz="1900" i="1" u="sng">
                <a:solidFill>
                  <a:srgbClr val="000000"/>
                </a:solidFill>
                <a:hlinkClick r:id="rId3"/>
              </a:rPr>
              <a:t>http://www.cancer.org/cancer/cancerbasics/cancer-prevalence</a:t>
            </a:r>
          </a:p>
          <a:p>
            <a:pPr marL="457200" lvl="0" indent="-349250" rtl="0">
              <a:lnSpc>
                <a:spcPct val="115000"/>
              </a:lnSpc>
              <a:spcBef>
                <a:spcPts val="0"/>
              </a:spcBef>
              <a:spcAft>
                <a:spcPts val="1000"/>
              </a:spcAft>
              <a:buClr>
                <a:srgbClr val="000000"/>
              </a:buClr>
              <a:buSzPct val="100000"/>
              <a:buChar char="●"/>
            </a:pPr>
            <a:r>
              <a:rPr lang="en" sz="1900">
                <a:solidFill>
                  <a:srgbClr val="000000"/>
                </a:solidFill>
              </a:rPr>
              <a:t>Susan G. Komen For The Cure Foundation states that mammography correctly identifies about 78% of women who truly have breast cancer.</a:t>
            </a:r>
            <a:br>
              <a:rPr lang="en" sz="1900">
                <a:solidFill>
                  <a:srgbClr val="000000"/>
                </a:solidFill>
              </a:rPr>
            </a:br>
            <a:r>
              <a:rPr lang="en" sz="1900" i="1" u="sng">
                <a:solidFill>
                  <a:srgbClr val="000000"/>
                </a:solidFill>
                <a:hlinkClick r:id="rId4"/>
              </a:rPr>
              <a:t>http://ww5.komen.org/BreastCancer/AccuracyofMammograms.html</a:t>
            </a:r>
          </a:p>
          <a:p>
            <a:pPr marL="457200" lvl="0" indent="-349250" rtl="0">
              <a:lnSpc>
                <a:spcPct val="115000"/>
              </a:lnSpc>
              <a:spcBef>
                <a:spcPts val="0"/>
              </a:spcBef>
              <a:spcAft>
                <a:spcPts val="1000"/>
              </a:spcAft>
              <a:buClr>
                <a:srgbClr val="000000"/>
              </a:buClr>
              <a:buSzPct val="100000"/>
              <a:buChar char="●"/>
            </a:pPr>
            <a:r>
              <a:rPr lang="en" sz="1900">
                <a:solidFill>
                  <a:srgbClr val="000000"/>
                </a:solidFill>
              </a:rPr>
              <a:t>An article published in 2003 suggests that up to 10% of all mammograms result in false positives for patients who do not have cancer.</a:t>
            </a:r>
            <a:br>
              <a:rPr lang="en" sz="1900">
                <a:solidFill>
                  <a:srgbClr val="000000"/>
                </a:solidFill>
              </a:rPr>
            </a:br>
            <a:r>
              <a:rPr lang="en" sz="1900" i="1" u="sng">
                <a:solidFill>
                  <a:srgbClr val="000000"/>
                </a:solidFill>
                <a:hlinkClick r:id="rId5"/>
              </a:rPr>
              <a:t>http://www.ncbi.nlm.nih.gov/pmc/articles/PMC1360940</a:t>
            </a:r>
          </a:p>
        </p:txBody>
      </p:sp>
      <p:sp>
        <p:nvSpPr>
          <p:cNvPr id="281" name="Shape 28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Breast cancer screening</a:t>
            </a:r>
          </a:p>
        </p:txBody>
      </p:sp>
      <p:sp>
        <p:nvSpPr>
          <p:cNvPr id="282" name="Shape 282"/>
          <p:cNvSpPr txBox="1">
            <a:spLocks noGrp="1"/>
          </p:cNvSpPr>
          <p:nvPr>
            <p:ph type="body" idx="1"/>
          </p:nvPr>
        </p:nvSpPr>
        <p:spPr>
          <a:xfrm>
            <a:off x="457200" y="5694200"/>
            <a:ext cx="7899000" cy="7719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1500" i="1">
                <a:solidFill>
                  <a:srgbClr val="FF0000"/>
                </a:solidFill>
              </a:rPr>
              <a:t>Note</a:t>
            </a:r>
            <a:r>
              <a:rPr lang="en" sz="1500" i="1">
                <a:solidFill>
                  <a:srgbClr val="000000"/>
                </a:solidFill>
              </a:rPr>
              <a:t>: These percentages are approximate, and very difficult to estimate.</a:t>
            </a:r>
          </a:p>
        </p:txBody>
      </p:sp>
      <p:cxnSp>
        <p:nvCxnSpPr>
          <p:cNvPr id="283" name="Shape 283"/>
          <p:cNvCxnSpPr/>
          <p:nvPr/>
        </p:nvCxnSpPr>
        <p:spPr>
          <a:xfrm>
            <a:off x="504775" y="5630875"/>
            <a:ext cx="1357800" cy="0"/>
          </a:xfrm>
          <a:prstGeom prst="straightConnector1">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408021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flipH="1">
            <a:off x="533275" y="1229575"/>
            <a:ext cx="7822200" cy="41856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5000"/>
              <a:buFont typeface="Arial"/>
              <a:buNone/>
            </a:pPr>
            <a:r>
              <a:rPr lang="en" sz="2000"/>
              <a:t>In 1966 Cyril Burt published a paper called "The genetic determination of differences in intelligence: A study of monozygotic twins reared apart?" The data consist of IQ scores for [an assumed random sample of] 27 identical twins, one raised by foster parents, the other by the biological parents.</a:t>
            </a:r>
          </a:p>
        </p:txBody>
      </p:sp>
      <p:sp>
        <p:nvSpPr>
          <p:cNvPr id="58" name="Shape 5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Nature or nurture?</a:t>
            </a:r>
          </a:p>
        </p:txBody>
      </p:sp>
      <p:pic>
        <p:nvPicPr>
          <p:cNvPr id="59" name="Shape 59"/>
          <p:cNvPicPr preferRelativeResize="0"/>
          <p:nvPr/>
        </p:nvPicPr>
        <p:blipFill>
          <a:blip r:embed="rId3">
            <a:alphaModFix/>
          </a:blip>
          <a:stretch>
            <a:fillRect/>
          </a:stretch>
        </p:blipFill>
        <p:spPr>
          <a:xfrm>
            <a:off x="1961362" y="3222225"/>
            <a:ext cx="4966025" cy="3315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457200" y="1264450"/>
            <a:ext cx="7899000" cy="38073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p>
        </p:txBody>
      </p:sp>
      <p:sp>
        <p:nvSpPr>
          <p:cNvPr id="341" name="Shape 34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Inverting probabilities</a:t>
            </a:r>
          </a:p>
        </p:txBody>
      </p:sp>
      <p:sp>
        <p:nvSpPr>
          <p:cNvPr id="342" name="Shape 342"/>
          <p:cNvSpPr txBox="1">
            <a:spLocks noGrp="1"/>
          </p:cNvSpPr>
          <p:nvPr>
            <p:ph type="body" idx="1"/>
          </p:nvPr>
        </p:nvSpPr>
        <p:spPr>
          <a:xfrm>
            <a:off x="457200" y="5697400"/>
            <a:ext cx="7899000" cy="5400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1500" i="1">
                <a:solidFill>
                  <a:srgbClr val="FF0000"/>
                </a:solidFill>
              </a:rPr>
              <a:t>Note</a:t>
            </a:r>
            <a:r>
              <a:rPr lang="en" sz="1500" i="1">
                <a:solidFill>
                  <a:srgbClr val="000000"/>
                </a:solidFill>
              </a:rPr>
              <a:t>: Tree diagrams are useful for inverting probabilities:</a:t>
            </a:r>
            <a:br>
              <a:rPr lang="en" sz="1500" i="1">
                <a:solidFill>
                  <a:srgbClr val="000000"/>
                </a:solidFill>
              </a:rPr>
            </a:br>
            <a:r>
              <a:rPr lang="en" sz="1500" i="1">
                <a:solidFill>
                  <a:srgbClr val="000000"/>
                </a:solidFill>
              </a:rPr>
              <a:t>we are given P(+|C) and asked for P(C|+).</a:t>
            </a:r>
          </a:p>
        </p:txBody>
      </p:sp>
      <p:pic>
        <p:nvPicPr>
          <p:cNvPr id="343" name="Shape 343"/>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44" name="Shape 344"/>
          <p:cNvPicPr preferRelativeResize="0"/>
          <p:nvPr/>
        </p:nvPicPr>
        <p:blipFill>
          <a:blip r:embed="rId4">
            <a:alphaModFix/>
          </a:blip>
          <a:stretch>
            <a:fillRect/>
          </a:stretch>
        </p:blipFill>
        <p:spPr>
          <a:xfrm>
            <a:off x="6235247" y="2894497"/>
            <a:ext cx="816050" cy="333924"/>
          </a:xfrm>
          <a:prstGeom prst="rect">
            <a:avLst/>
          </a:prstGeom>
          <a:noFill/>
          <a:ln>
            <a:noFill/>
          </a:ln>
        </p:spPr>
      </p:pic>
      <p:pic>
        <p:nvPicPr>
          <p:cNvPr id="345" name="Shape 345"/>
          <p:cNvPicPr preferRelativeResize="0"/>
          <p:nvPr/>
        </p:nvPicPr>
        <p:blipFill>
          <a:blip r:embed="rId5">
            <a:alphaModFix/>
          </a:blip>
          <a:stretch>
            <a:fillRect/>
          </a:stretch>
        </p:blipFill>
        <p:spPr>
          <a:xfrm>
            <a:off x="6235250" y="3228425"/>
            <a:ext cx="1655399" cy="665700"/>
          </a:xfrm>
          <a:prstGeom prst="rect">
            <a:avLst/>
          </a:prstGeom>
          <a:noFill/>
          <a:ln>
            <a:noFill/>
          </a:ln>
        </p:spPr>
      </p:pic>
      <p:pic>
        <p:nvPicPr>
          <p:cNvPr id="346" name="Shape 346"/>
          <p:cNvPicPr preferRelativeResize="0"/>
          <p:nvPr/>
        </p:nvPicPr>
        <p:blipFill>
          <a:blip r:embed="rId6">
            <a:alphaModFix/>
          </a:blip>
          <a:stretch>
            <a:fillRect/>
          </a:stretch>
        </p:blipFill>
        <p:spPr>
          <a:xfrm>
            <a:off x="6235247" y="3894122"/>
            <a:ext cx="1982949" cy="611149"/>
          </a:xfrm>
          <a:prstGeom prst="rect">
            <a:avLst/>
          </a:prstGeom>
          <a:noFill/>
          <a:ln>
            <a:noFill/>
          </a:ln>
        </p:spPr>
      </p:pic>
      <p:pic>
        <p:nvPicPr>
          <p:cNvPr id="347" name="Shape 347"/>
          <p:cNvPicPr preferRelativeResize="0"/>
          <p:nvPr/>
        </p:nvPicPr>
        <p:blipFill>
          <a:blip r:embed="rId7">
            <a:alphaModFix/>
          </a:blip>
          <a:stretch>
            <a:fillRect/>
          </a:stretch>
        </p:blipFill>
        <p:spPr>
          <a:xfrm>
            <a:off x="6197150" y="4571950"/>
            <a:ext cx="892249" cy="333924"/>
          </a:xfrm>
          <a:prstGeom prst="rect">
            <a:avLst/>
          </a:prstGeom>
          <a:noFill/>
          <a:ln>
            <a:noFill/>
          </a:ln>
        </p:spPr>
      </p:pic>
      <p:cxnSp>
        <p:nvCxnSpPr>
          <p:cNvPr id="348" name="Shape 348"/>
          <p:cNvCxnSpPr/>
          <p:nvPr/>
        </p:nvCxnSpPr>
        <p:spPr>
          <a:xfrm>
            <a:off x="496075" y="5709200"/>
            <a:ext cx="1453500" cy="0"/>
          </a:xfrm>
          <a:prstGeom prst="straightConnector1">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72755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4"/>
                                        </p:tgtEl>
                                        <p:attrNameLst>
                                          <p:attrName>style.visibility</p:attrName>
                                        </p:attrNameLst>
                                      </p:cBhvr>
                                      <p:to>
                                        <p:strVal val="visible"/>
                                      </p:to>
                                    </p:set>
                                    <p:animEffect transition="in" filter="fade">
                                      <p:cBhvr>
                                        <p:cTn id="12" dur="1000"/>
                                        <p:tgtEl>
                                          <p:spTgt spid="3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5"/>
                                        </p:tgtEl>
                                        <p:attrNameLst>
                                          <p:attrName>style.visibility</p:attrName>
                                        </p:attrNameLst>
                                      </p:cBhvr>
                                      <p:to>
                                        <p:strVal val="visible"/>
                                      </p:to>
                                    </p:set>
                                    <p:animEffect transition="in" filter="fade">
                                      <p:cBhvr>
                                        <p:cTn id="17" dur="1000"/>
                                        <p:tgtEl>
                                          <p:spTgt spid="3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6"/>
                                        </p:tgtEl>
                                        <p:attrNameLst>
                                          <p:attrName>style.visibility</p:attrName>
                                        </p:attrNameLst>
                                      </p:cBhvr>
                                      <p:to>
                                        <p:strVal val="visible"/>
                                      </p:to>
                                    </p:set>
                                    <p:animEffect transition="in" filter="fade">
                                      <p:cBhvr>
                                        <p:cTn id="22" dur="1000"/>
                                        <p:tgtEl>
                                          <p:spTgt spid="3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7"/>
                                        </p:tgtEl>
                                        <p:attrNameLst>
                                          <p:attrName>style.visibility</p:attrName>
                                        </p:attrNameLst>
                                      </p:cBhvr>
                                      <p:to>
                                        <p:strVal val="visible"/>
                                      </p:to>
                                    </p:set>
                                    <p:animEffect transition="in" filter="fade">
                                      <p:cBhvr>
                                        <p:cTn id="27" dur="1000"/>
                                        <p:tgtEl>
                                          <p:spTgt spid="3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fade">
                                      <p:cBhvr>
                                        <p:cTn id="32" dur="10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
        <p:nvSpPr>
          <p:cNvPr id="379" name="Shape 379"/>
          <p:cNvSpPr txBox="1">
            <a:spLocks noGrp="1"/>
          </p:cNvSpPr>
          <p:nvPr>
            <p:ph type="body" idx="1"/>
          </p:nvPr>
        </p:nvSpPr>
        <p:spPr>
          <a:xfrm>
            <a:off x="457200" y="1143000"/>
            <a:ext cx="7899000" cy="36519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2100">
                <a:solidFill>
                  <a:schemeClr val="accent1"/>
                </a:solidFill>
              </a:rPr>
              <a:t>What is the probability that this woman has cancer if this second mammogram also yielded a positive result?</a:t>
            </a:r>
          </a:p>
          <a:p>
            <a:pPr lvl="0" algn="l" rtl="0">
              <a:lnSpc>
                <a:spcPct val="115000"/>
              </a:lnSpc>
              <a:spcBef>
                <a:spcPts val="0"/>
              </a:spcBef>
              <a:spcAft>
                <a:spcPts val="1000"/>
              </a:spcAft>
              <a:buNone/>
            </a:pPr>
            <a:r>
              <a:rPr lang="en" sz="2100">
                <a:solidFill>
                  <a:srgbClr val="000000"/>
                </a:solidFill>
              </a:rPr>
              <a:t>(a) 0.0936</a:t>
            </a:r>
          </a:p>
          <a:p>
            <a:pPr lvl="0" algn="l" rtl="0">
              <a:lnSpc>
                <a:spcPct val="115000"/>
              </a:lnSpc>
              <a:spcBef>
                <a:spcPts val="0"/>
              </a:spcBef>
              <a:spcAft>
                <a:spcPts val="1000"/>
              </a:spcAft>
              <a:buNone/>
            </a:pPr>
            <a:r>
              <a:rPr lang="en" sz="2100">
                <a:solidFill>
                  <a:srgbClr val="000000"/>
                </a:solidFill>
              </a:rPr>
              <a:t>(b) 0.088</a:t>
            </a:r>
          </a:p>
          <a:p>
            <a:pPr lvl="0" algn="l" rtl="0">
              <a:lnSpc>
                <a:spcPct val="115000"/>
              </a:lnSpc>
              <a:spcBef>
                <a:spcPts val="0"/>
              </a:spcBef>
              <a:spcAft>
                <a:spcPts val="1000"/>
              </a:spcAft>
              <a:buNone/>
            </a:pPr>
            <a:r>
              <a:rPr lang="en" sz="2100">
                <a:solidFill>
                  <a:srgbClr val="000000"/>
                </a:solidFill>
              </a:rPr>
              <a:t>(c) 0.48</a:t>
            </a:r>
          </a:p>
          <a:p>
            <a:pPr lvl="0" algn="l" rtl="0">
              <a:lnSpc>
                <a:spcPct val="115000"/>
              </a:lnSpc>
              <a:spcBef>
                <a:spcPts val="0"/>
              </a:spcBef>
              <a:spcAft>
                <a:spcPts val="1000"/>
              </a:spcAft>
              <a:buNone/>
            </a:pPr>
            <a:r>
              <a:rPr lang="en" sz="2100" i="1">
                <a:solidFill>
                  <a:srgbClr val="FF9900"/>
                </a:solidFill>
              </a:rPr>
              <a:t>(d) 0.52</a:t>
            </a:r>
          </a:p>
        </p:txBody>
      </p:sp>
      <p:pic>
        <p:nvPicPr>
          <p:cNvPr id="380" name="Shape 380"/>
          <p:cNvPicPr preferRelativeResize="0"/>
          <p:nvPr/>
        </p:nvPicPr>
        <p:blipFill>
          <a:blip r:embed="rId3">
            <a:alphaModFix/>
          </a:blip>
          <a:stretch>
            <a:fillRect/>
          </a:stretch>
        </p:blipFill>
        <p:spPr>
          <a:xfrm>
            <a:off x="2290422" y="2260197"/>
            <a:ext cx="6065774" cy="2983225"/>
          </a:xfrm>
          <a:prstGeom prst="rect">
            <a:avLst/>
          </a:prstGeom>
          <a:noFill/>
          <a:ln>
            <a:noFill/>
          </a:ln>
        </p:spPr>
      </p:pic>
      <p:pic>
        <p:nvPicPr>
          <p:cNvPr id="381" name="Shape 381"/>
          <p:cNvPicPr preferRelativeResize="0"/>
          <p:nvPr/>
        </p:nvPicPr>
        <p:blipFill>
          <a:blip r:embed="rId4">
            <a:alphaModFix/>
          </a:blip>
          <a:stretch>
            <a:fillRect/>
          </a:stretch>
        </p:blipFill>
        <p:spPr>
          <a:xfrm>
            <a:off x="457200" y="5243421"/>
            <a:ext cx="5165575" cy="797524"/>
          </a:xfrm>
          <a:prstGeom prst="rect">
            <a:avLst/>
          </a:prstGeom>
          <a:noFill/>
          <a:ln>
            <a:noFill/>
          </a:ln>
        </p:spPr>
      </p:pic>
    </p:spTree>
    <p:extLst>
      <p:ext uri="{BB962C8B-B14F-4D97-AF65-F5344CB8AC3E}">
        <p14:creationId xmlns:p14="http://schemas.microsoft.com/office/powerpoint/2010/main" val="39298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457200" y="1143000"/>
            <a:ext cx="7898999" cy="3651900"/>
          </a:xfrm>
          <a:prstGeom prst="rect">
            <a:avLst/>
          </a:prstGeom>
        </p:spPr>
        <p:txBody>
          <a:bodyPr lIns="91425" tIns="91425" rIns="91425" bIns="91425" anchor="t" anchorCtr="0">
            <a:noAutofit/>
          </a:bodyPr>
          <a:lstStyle/>
          <a:p>
            <a:pPr lvl="0" algn="l" rtl="0">
              <a:lnSpc>
                <a:spcPct val="115000"/>
              </a:lnSpc>
              <a:spcBef>
                <a:spcPts val="0"/>
              </a:spcBef>
              <a:spcAft>
                <a:spcPts val="1000"/>
              </a:spcAft>
              <a:buNone/>
            </a:pPr>
            <a:r>
              <a:rPr lang="en" sz="2100">
                <a:solidFill>
                  <a:srgbClr val="000000"/>
                </a:solidFill>
              </a:rPr>
              <a:t>The conditional probability formula we have seen so far is a special case of the Bayes' Theorem, which is applicable even when events have more than just two outcomes.</a:t>
            </a:r>
          </a:p>
          <a:p>
            <a:pPr lvl="0" algn="l" rtl="0">
              <a:lnSpc>
                <a:spcPct val="115000"/>
              </a:lnSpc>
              <a:spcBef>
                <a:spcPts val="0"/>
              </a:spcBef>
              <a:spcAft>
                <a:spcPts val="1000"/>
              </a:spcAft>
              <a:buNone/>
            </a:pPr>
            <a:endParaRPr sz="2100">
              <a:solidFill>
                <a:srgbClr val="000000"/>
              </a:solidFill>
            </a:endParaRPr>
          </a:p>
          <a:p>
            <a:pPr lvl="0" algn="l" rtl="0">
              <a:lnSpc>
                <a:spcPct val="115000"/>
              </a:lnSpc>
              <a:spcBef>
                <a:spcPts val="0"/>
              </a:spcBef>
              <a:spcAft>
                <a:spcPts val="1000"/>
              </a:spcAft>
              <a:buNone/>
            </a:pPr>
            <a:r>
              <a:rPr lang="en" sz="2100">
                <a:solidFill>
                  <a:schemeClr val="accent1"/>
                </a:solidFill>
              </a:rPr>
              <a:t>Bayes’ Theorem</a:t>
            </a:r>
          </a:p>
        </p:txBody>
      </p:sp>
      <p:sp>
        <p:nvSpPr>
          <p:cNvPr id="393" name="Shape 39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Bayes' Theorem</a:t>
            </a:r>
          </a:p>
        </p:txBody>
      </p:sp>
      <p:pic>
        <p:nvPicPr>
          <p:cNvPr id="394" name="Shape 394"/>
          <p:cNvPicPr preferRelativeResize="0"/>
          <p:nvPr/>
        </p:nvPicPr>
        <p:blipFill>
          <a:blip r:embed="rId3">
            <a:alphaModFix/>
          </a:blip>
          <a:stretch>
            <a:fillRect/>
          </a:stretch>
        </p:blipFill>
        <p:spPr>
          <a:xfrm>
            <a:off x="914400" y="3384325"/>
            <a:ext cx="7457450" cy="2095550"/>
          </a:xfrm>
          <a:prstGeom prst="rect">
            <a:avLst/>
          </a:prstGeom>
          <a:noFill/>
          <a:ln>
            <a:noFill/>
          </a:ln>
        </p:spPr>
      </p:pic>
    </p:spTree>
    <p:extLst>
      <p:ext uri="{BB962C8B-B14F-4D97-AF65-F5344CB8AC3E}">
        <p14:creationId xmlns:p14="http://schemas.microsoft.com/office/powerpoint/2010/main" val="80842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flipH="1">
            <a:off x="457125" y="743875"/>
            <a:ext cx="7822199" cy="4348499"/>
          </a:xfrm>
          <a:prstGeom prst="rect">
            <a:avLst/>
          </a:prstGeom>
        </p:spPr>
        <p:txBody>
          <a:bodyPr lIns="91425" tIns="91425" rIns="91425" bIns="91425" anchor="t" anchorCtr="0">
            <a:noAutofit/>
          </a:bodyPr>
          <a:lstStyle/>
          <a:p>
            <a:pPr lvl="0" rtl="0">
              <a:lnSpc>
                <a:spcPct val="115000"/>
              </a:lnSpc>
              <a:spcBef>
                <a:spcPts val="0"/>
              </a:spcBef>
              <a:spcAft>
                <a:spcPts val="0"/>
              </a:spcAft>
              <a:buClr>
                <a:schemeClr val="dk1"/>
              </a:buClr>
              <a:buSzPct val="61111"/>
              <a:buFont typeface="Arial"/>
              <a:buNone/>
            </a:pPr>
            <a:r>
              <a:rPr lang="en" sz="1800" dirty="0">
                <a:latin typeface="Courier New"/>
                <a:ea typeface="Courier New"/>
                <a:cs typeface="Courier New"/>
                <a:sym typeface="Courier New"/>
              </a:rPr>
              <a:t>Coefficients:</a:t>
            </a:r>
          </a:p>
          <a:p>
            <a:pPr lvl="0" rtl="0">
              <a:lnSpc>
                <a:spcPct val="115000"/>
              </a:lnSpc>
              <a:spcBef>
                <a:spcPts val="0"/>
              </a:spcBef>
              <a:spcAft>
                <a:spcPts val="0"/>
              </a:spcAft>
              <a:buClr>
                <a:schemeClr val="dk1"/>
              </a:buClr>
              <a:buSzPct val="61111"/>
              <a:buFont typeface="Arial"/>
              <a:buNone/>
            </a:pPr>
            <a:r>
              <a:rPr lang="en" sz="1800" dirty="0">
                <a:latin typeface="Courier New"/>
                <a:ea typeface="Courier New"/>
                <a:cs typeface="Courier New"/>
                <a:sym typeface="Courier New"/>
              </a:rPr>
              <a:t>                 Estimate Std. Error t value Pr(&gt;|t|)    </a:t>
            </a:r>
          </a:p>
          <a:p>
            <a:pPr lvl="0" rtl="0">
              <a:lnSpc>
                <a:spcPct val="115000"/>
              </a:lnSpc>
              <a:spcBef>
                <a:spcPts val="0"/>
              </a:spcBef>
              <a:spcAft>
                <a:spcPts val="0"/>
              </a:spcAft>
              <a:buClr>
                <a:schemeClr val="dk1"/>
              </a:buClr>
              <a:buSzPct val="61111"/>
              <a:buFont typeface="Arial"/>
              <a:buNone/>
            </a:pPr>
            <a:r>
              <a:rPr lang="en" sz="1800" dirty="0">
                <a:latin typeface="Courier New"/>
                <a:ea typeface="Courier New"/>
                <a:cs typeface="Courier New"/>
                <a:sym typeface="Courier New"/>
              </a:rPr>
              <a:t>(Intercept)       9.20760    9.29990   0.990    0.332    </a:t>
            </a:r>
          </a:p>
          <a:p>
            <a:pPr lvl="0" rtl="0">
              <a:lnSpc>
                <a:spcPct val="115000"/>
              </a:lnSpc>
              <a:spcBef>
                <a:spcPts val="0"/>
              </a:spcBef>
              <a:spcAft>
                <a:spcPts val="0"/>
              </a:spcAft>
              <a:buClr>
                <a:schemeClr val="dk1"/>
              </a:buClr>
              <a:buSzPct val="61111"/>
              <a:buFont typeface="Arial"/>
              <a:buNone/>
            </a:pPr>
            <a:r>
              <a:rPr lang="en" sz="1800" dirty="0">
                <a:latin typeface="Courier New"/>
                <a:ea typeface="Courier New"/>
                <a:cs typeface="Courier New"/>
                <a:sym typeface="Courier New"/>
              </a:rPr>
              <a:t>bioIQ             0.90144    0.09633   9.358  1.2e-09</a:t>
            </a:r>
          </a:p>
          <a:p>
            <a:pPr lvl="0" rtl="0">
              <a:lnSpc>
                <a:spcPct val="115000"/>
              </a:lnSpc>
              <a:spcBef>
                <a:spcPts val="0"/>
              </a:spcBef>
              <a:spcAft>
                <a:spcPts val="0"/>
              </a:spcAft>
              <a:buClr>
                <a:schemeClr val="dk1"/>
              </a:buClr>
              <a:buSzPct val="61111"/>
              <a:buFont typeface="Arial"/>
              <a:buNone/>
            </a:pPr>
            <a:endParaRPr sz="1800" dirty="0">
              <a:latin typeface="Courier New"/>
              <a:ea typeface="Courier New"/>
              <a:cs typeface="Courier New"/>
              <a:sym typeface="Courier New"/>
            </a:endParaRPr>
          </a:p>
          <a:p>
            <a:pPr lvl="0" rtl="0">
              <a:lnSpc>
                <a:spcPct val="115000"/>
              </a:lnSpc>
              <a:spcBef>
                <a:spcPts val="0"/>
              </a:spcBef>
              <a:spcAft>
                <a:spcPts val="0"/>
              </a:spcAft>
              <a:buClr>
                <a:schemeClr val="dk1"/>
              </a:buClr>
              <a:buSzPct val="61111"/>
              <a:buFont typeface="Arial"/>
              <a:buNone/>
            </a:pPr>
            <a:r>
              <a:rPr lang="en" sz="1800" dirty="0">
                <a:latin typeface="Courier New"/>
                <a:ea typeface="Courier New"/>
                <a:cs typeface="Courier New"/>
                <a:sym typeface="Courier New"/>
              </a:rPr>
              <a:t>Residual standard error: 7.729 on 25 degrees of freedom</a:t>
            </a:r>
          </a:p>
          <a:p>
            <a:pPr lvl="0" rtl="0">
              <a:lnSpc>
                <a:spcPct val="115000"/>
              </a:lnSpc>
              <a:spcBef>
                <a:spcPts val="0"/>
              </a:spcBef>
              <a:spcAft>
                <a:spcPts val="0"/>
              </a:spcAft>
              <a:buClr>
                <a:schemeClr val="dk1"/>
              </a:buClr>
              <a:buSzPct val="61111"/>
              <a:buFont typeface="Arial"/>
              <a:buNone/>
            </a:pPr>
            <a:r>
              <a:rPr lang="en" sz="1800" dirty="0">
                <a:latin typeface="Courier New"/>
                <a:ea typeface="Courier New"/>
                <a:cs typeface="Courier New"/>
                <a:sym typeface="Courier New"/>
              </a:rPr>
              <a:t>Multiple R-squared: 0.7779,	Adjusted R-squared: 0.769 </a:t>
            </a:r>
          </a:p>
          <a:p>
            <a:pPr lvl="0" rtl="0">
              <a:lnSpc>
                <a:spcPct val="115000"/>
              </a:lnSpc>
              <a:spcBef>
                <a:spcPts val="0"/>
              </a:spcBef>
              <a:spcAft>
                <a:spcPts val="0"/>
              </a:spcAft>
              <a:buClr>
                <a:schemeClr val="dk1"/>
              </a:buClr>
              <a:buSzPct val="61111"/>
              <a:buFont typeface="Arial"/>
              <a:buNone/>
            </a:pPr>
            <a:r>
              <a:rPr lang="en" sz="1800" dirty="0">
                <a:latin typeface="Courier New"/>
                <a:ea typeface="Courier New"/>
                <a:cs typeface="Courier New"/>
                <a:sym typeface="Courier New"/>
              </a:rPr>
              <a:t>F-statistic: 87.56 on 1 and 25 DF,  p-value: 1.204e-09 </a:t>
            </a:r>
          </a:p>
          <a:p>
            <a:pPr marL="457200" lvl="0" indent="-349250" rtl="0">
              <a:lnSpc>
                <a:spcPct val="115000"/>
              </a:lnSpc>
              <a:spcBef>
                <a:spcPts val="0"/>
              </a:spcBef>
              <a:spcAft>
                <a:spcPts val="1000"/>
              </a:spcAft>
              <a:buClr>
                <a:srgbClr val="FF9900"/>
              </a:buClr>
              <a:buSzPct val="100000"/>
              <a:buAutoNum type="alphaLcParenBoth"/>
            </a:pPr>
            <a:endParaRPr lang="en" sz="1900" i="1" dirty="0">
              <a:solidFill>
                <a:srgbClr val="FF9900"/>
              </a:solidFill>
            </a:endParaRPr>
          </a:p>
          <a:p>
            <a:pPr marL="107950" lvl="0" rtl="0">
              <a:lnSpc>
                <a:spcPct val="115000"/>
              </a:lnSpc>
              <a:spcBef>
                <a:spcPts val="0"/>
              </a:spcBef>
              <a:spcAft>
                <a:spcPts val="1000"/>
              </a:spcAft>
              <a:buClr>
                <a:srgbClr val="FF9900"/>
              </a:buClr>
              <a:buSzPct val="100000"/>
              <a:buNone/>
            </a:pPr>
            <a:r>
              <a:rPr lang="en" sz="1900" i="1" dirty="0">
                <a:solidFill>
                  <a:srgbClr val="FF9900"/>
                </a:solidFill>
              </a:rPr>
              <a:t>Roughly 78% of the foster twins' IQs can be accurately predicted by the biological IQs</a:t>
            </a:r>
            <a:endParaRPr lang="en" sz="1900" dirty="0"/>
          </a:p>
        </p:txBody>
      </p:sp>
      <p:sp>
        <p:nvSpPr>
          <p:cNvPr id="72" name="Shape 72"/>
          <p:cNvSpPr txBox="1">
            <a:spLocks noGrp="1"/>
          </p:cNvSpPr>
          <p:nvPr>
            <p:ph type="title"/>
          </p:nvPr>
        </p:nvSpPr>
        <p:spPr>
          <a:xfrm>
            <a:off x="457250" y="-3991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flipH="1">
            <a:off x="457075" y="1305775"/>
            <a:ext cx="7822200" cy="41856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0000"/>
              <a:buFont typeface="Arial"/>
              <a:buNone/>
            </a:pPr>
            <a:r>
              <a:rPr lang="en" sz="2200">
                <a:solidFill>
                  <a:schemeClr val="accent1"/>
                </a:solidFill>
              </a:rPr>
              <a:t>Assuming that these 27 twins comprise a representative sample of all twins separated at birth, we would like to test if these data provide convincing evidence that the IQ of the biological twin is a significant predictor of IQ of the foster twin. What are the appropriate hypotheses?</a:t>
            </a:r>
          </a:p>
          <a:p>
            <a:pPr lvl="0" rtl="0">
              <a:lnSpc>
                <a:spcPct val="115000"/>
              </a:lnSpc>
              <a:spcBef>
                <a:spcPts val="0"/>
              </a:spcBef>
              <a:spcAft>
                <a:spcPts val="1000"/>
              </a:spcAft>
              <a:buClr>
                <a:schemeClr val="dk1"/>
              </a:buClr>
              <a:buSzPct val="91666"/>
              <a:buFont typeface="Arial"/>
              <a:buNone/>
            </a:pPr>
            <a:endParaRPr sz="1200"/>
          </a:p>
          <a:p>
            <a:pPr marL="457200" lvl="0" indent="-368300" rtl="0">
              <a:lnSpc>
                <a:spcPct val="115000"/>
              </a:lnSpc>
              <a:spcBef>
                <a:spcPts val="0"/>
              </a:spcBef>
              <a:spcAft>
                <a:spcPts val="1000"/>
              </a:spcAft>
              <a:buSzPct val="100000"/>
              <a:buAutoNum type="alphaLcParenBoth"/>
            </a:pPr>
            <a:r>
              <a:rPr lang="en" sz="2200" i="1">
                <a:solidFill>
                  <a:schemeClr val="accent1"/>
                </a:solidFill>
              </a:rPr>
              <a:t>H</a:t>
            </a:r>
            <a:r>
              <a:rPr lang="en" sz="2200" i="1" baseline="-25000">
                <a:solidFill>
                  <a:schemeClr val="accent1"/>
                </a:solidFill>
              </a:rPr>
              <a:t>0</a:t>
            </a:r>
            <a:r>
              <a:rPr lang="en" sz="2200"/>
              <a:t>: </a:t>
            </a:r>
            <a:r>
              <a:rPr lang="en" sz="2200" i="1"/>
              <a:t>b</a:t>
            </a:r>
            <a:r>
              <a:rPr lang="en" sz="2200" i="1" baseline="-25000"/>
              <a:t>0</a:t>
            </a:r>
            <a:r>
              <a:rPr lang="en" sz="2200"/>
              <a:t> = 0; </a:t>
            </a:r>
            <a:r>
              <a:rPr lang="en" sz="2200" i="1">
                <a:solidFill>
                  <a:schemeClr val="accent1"/>
                </a:solidFill>
              </a:rPr>
              <a:t>H</a:t>
            </a:r>
            <a:r>
              <a:rPr lang="en" sz="2200" i="1" baseline="-25000">
                <a:solidFill>
                  <a:schemeClr val="accent1"/>
                </a:solidFill>
              </a:rPr>
              <a:t>A</a:t>
            </a:r>
            <a:r>
              <a:rPr lang="en" sz="2200"/>
              <a:t>: </a:t>
            </a:r>
            <a:r>
              <a:rPr lang="en" sz="2200" i="1"/>
              <a:t>b</a:t>
            </a:r>
            <a:r>
              <a:rPr lang="en" sz="2200" i="1" baseline="-25000"/>
              <a:t>0</a:t>
            </a:r>
            <a:r>
              <a:rPr lang="en" sz="2200"/>
              <a:t> ≠ 0</a:t>
            </a:r>
          </a:p>
          <a:p>
            <a:pPr marL="457200" lvl="0" indent="-368300" rtl="0">
              <a:lnSpc>
                <a:spcPct val="115000"/>
              </a:lnSpc>
              <a:spcBef>
                <a:spcPts val="0"/>
              </a:spcBef>
              <a:spcAft>
                <a:spcPts val="1000"/>
              </a:spcAft>
              <a:buSzPct val="100000"/>
              <a:buAutoNum type="alphaLcParenBoth"/>
            </a:pPr>
            <a:r>
              <a:rPr lang="en" sz="2200" i="1">
                <a:solidFill>
                  <a:schemeClr val="accent1"/>
                </a:solidFill>
              </a:rPr>
              <a:t>H</a:t>
            </a:r>
            <a:r>
              <a:rPr lang="en" sz="2200" i="1" baseline="-25000">
                <a:solidFill>
                  <a:schemeClr val="accent1"/>
                </a:solidFill>
              </a:rPr>
              <a:t>0</a:t>
            </a:r>
            <a:r>
              <a:rPr lang="en" sz="2200"/>
              <a:t>: </a:t>
            </a:r>
            <a:r>
              <a:rPr lang="en" sz="2200" i="1"/>
              <a:t>β</a:t>
            </a:r>
            <a:r>
              <a:rPr lang="en" sz="2200" i="1" baseline="-25000"/>
              <a:t>0</a:t>
            </a:r>
            <a:r>
              <a:rPr lang="en" sz="2200"/>
              <a:t> = 0; </a:t>
            </a:r>
            <a:r>
              <a:rPr lang="en" sz="2200" i="1">
                <a:solidFill>
                  <a:schemeClr val="accent1"/>
                </a:solidFill>
              </a:rPr>
              <a:t>H</a:t>
            </a:r>
            <a:r>
              <a:rPr lang="en" sz="2200" i="1" baseline="-25000">
                <a:solidFill>
                  <a:schemeClr val="accent1"/>
                </a:solidFill>
              </a:rPr>
              <a:t>A</a:t>
            </a:r>
            <a:r>
              <a:rPr lang="en" sz="2200"/>
              <a:t>: </a:t>
            </a:r>
            <a:r>
              <a:rPr lang="en" sz="2200" i="1"/>
              <a:t>β</a:t>
            </a:r>
            <a:r>
              <a:rPr lang="en" sz="2200" i="1" baseline="-25000"/>
              <a:t>0</a:t>
            </a:r>
            <a:r>
              <a:rPr lang="en" sz="2200"/>
              <a:t> ≠ 0</a:t>
            </a:r>
          </a:p>
          <a:p>
            <a:pPr marL="457200" lvl="0" indent="-368300" rtl="0">
              <a:lnSpc>
                <a:spcPct val="115000"/>
              </a:lnSpc>
              <a:spcBef>
                <a:spcPts val="0"/>
              </a:spcBef>
              <a:spcAft>
                <a:spcPts val="1000"/>
              </a:spcAft>
              <a:buSzPct val="100000"/>
              <a:buAutoNum type="alphaLcParenBoth"/>
            </a:pPr>
            <a:r>
              <a:rPr lang="en" sz="2200" i="1">
                <a:solidFill>
                  <a:schemeClr val="accent1"/>
                </a:solidFill>
              </a:rPr>
              <a:t>H</a:t>
            </a:r>
            <a:r>
              <a:rPr lang="en" sz="2200" i="1" baseline="-25000">
                <a:solidFill>
                  <a:schemeClr val="accent1"/>
                </a:solidFill>
              </a:rPr>
              <a:t>0</a:t>
            </a:r>
            <a:r>
              <a:rPr lang="en" sz="2200"/>
              <a:t>: </a:t>
            </a:r>
            <a:r>
              <a:rPr lang="en" sz="2200" i="1"/>
              <a:t>b</a:t>
            </a:r>
            <a:r>
              <a:rPr lang="en" sz="2200" i="1" baseline="-25000"/>
              <a:t>1</a:t>
            </a:r>
            <a:r>
              <a:rPr lang="en" sz="2200"/>
              <a:t> = 0; </a:t>
            </a:r>
            <a:r>
              <a:rPr lang="en" sz="2200" i="1">
                <a:solidFill>
                  <a:schemeClr val="accent1"/>
                </a:solidFill>
              </a:rPr>
              <a:t>H</a:t>
            </a:r>
            <a:r>
              <a:rPr lang="en" sz="2200" i="1" baseline="-25000">
                <a:solidFill>
                  <a:schemeClr val="accent1"/>
                </a:solidFill>
              </a:rPr>
              <a:t>A</a:t>
            </a:r>
            <a:r>
              <a:rPr lang="en" sz="2200"/>
              <a:t>: </a:t>
            </a:r>
            <a:r>
              <a:rPr lang="en" sz="2200" i="1"/>
              <a:t>b</a:t>
            </a:r>
            <a:r>
              <a:rPr lang="en" sz="2200" i="1" baseline="-25000"/>
              <a:t>1</a:t>
            </a:r>
            <a:r>
              <a:rPr lang="en" sz="2200"/>
              <a:t> ≠ 0</a:t>
            </a:r>
          </a:p>
          <a:p>
            <a:pPr marL="457200" lvl="0" indent="-368300" rtl="0">
              <a:lnSpc>
                <a:spcPct val="115000"/>
              </a:lnSpc>
              <a:spcBef>
                <a:spcPts val="0"/>
              </a:spcBef>
              <a:spcAft>
                <a:spcPts val="1000"/>
              </a:spcAft>
              <a:buSzPct val="100000"/>
              <a:buAutoNum type="alphaLcParenBoth"/>
            </a:pPr>
            <a:r>
              <a:rPr lang="en" sz="2200" i="1">
                <a:solidFill>
                  <a:schemeClr val="accent1"/>
                </a:solidFill>
              </a:rPr>
              <a:t>H</a:t>
            </a:r>
            <a:r>
              <a:rPr lang="en" sz="2200" i="1" baseline="-25000">
                <a:solidFill>
                  <a:schemeClr val="accent1"/>
                </a:solidFill>
              </a:rPr>
              <a:t>0</a:t>
            </a:r>
            <a:r>
              <a:rPr lang="en" sz="2200"/>
              <a:t>: </a:t>
            </a:r>
            <a:r>
              <a:rPr lang="en" sz="2200" i="1">
                <a:solidFill>
                  <a:srgbClr val="FF9900"/>
                </a:solidFill>
              </a:rPr>
              <a:t>β</a:t>
            </a:r>
            <a:r>
              <a:rPr lang="en" sz="2200" i="1" baseline="-25000">
                <a:solidFill>
                  <a:srgbClr val="FF9900"/>
                </a:solidFill>
              </a:rPr>
              <a:t>1</a:t>
            </a:r>
            <a:r>
              <a:rPr lang="en" sz="2200">
                <a:solidFill>
                  <a:srgbClr val="FF9900"/>
                </a:solidFill>
              </a:rPr>
              <a:t> = 0</a:t>
            </a:r>
            <a:r>
              <a:rPr lang="en" sz="2200"/>
              <a:t>; </a:t>
            </a:r>
            <a:r>
              <a:rPr lang="en" sz="2200" i="1">
                <a:solidFill>
                  <a:schemeClr val="accent1"/>
                </a:solidFill>
              </a:rPr>
              <a:t>H</a:t>
            </a:r>
            <a:r>
              <a:rPr lang="en" sz="2200" i="1" baseline="-25000">
                <a:solidFill>
                  <a:schemeClr val="accent1"/>
                </a:solidFill>
              </a:rPr>
              <a:t>A</a:t>
            </a:r>
            <a:r>
              <a:rPr lang="en" sz="2200"/>
              <a:t>: </a:t>
            </a:r>
            <a:r>
              <a:rPr lang="en" sz="2200" i="1">
                <a:solidFill>
                  <a:srgbClr val="FF9900"/>
                </a:solidFill>
              </a:rPr>
              <a:t>β</a:t>
            </a:r>
            <a:r>
              <a:rPr lang="en" sz="2200" i="1" baseline="-25000">
                <a:solidFill>
                  <a:srgbClr val="FF9900"/>
                </a:solidFill>
              </a:rPr>
              <a:t>1</a:t>
            </a:r>
            <a:r>
              <a:rPr lang="en" sz="2200">
                <a:solidFill>
                  <a:srgbClr val="FF9900"/>
                </a:solidFill>
              </a:rPr>
              <a:t> ≠ 0</a:t>
            </a:r>
          </a:p>
        </p:txBody>
      </p:sp>
      <p:sp>
        <p:nvSpPr>
          <p:cNvPr id="85" name="Shape 8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Testing for the slope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flipH="1">
            <a:off x="457075" y="2406950"/>
            <a:ext cx="7822200" cy="3084300"/>
          </a:xfrm>
          <a:prstGeom prst="rect">
            <a:avLst/>
          </a:prstGeom>
        </p:spPr>
        <p:txBody>
          <a:bodyPr lIns="91425" tIns="91425" rIns="91425" bIns="91425" anchor="t" anchorCtr="0">
            <a:noAutofit/>
          </a:bodyPr>
          <a:lstStyle/>
          <a:p>
            <a:pPr marL="457200" lvl="0" indent="-368300" rtl="0">
              <a:lnSpc>
                <a:spcPct val="115000"/>
              </a:lnSpc>
              <a:spcBef>
                <a:spcPts val="0"/>
              </a:spcBef>
              <a:spcAft>
                <a:spcPts val="1000"/>
              </a:spcAft>
              <a:buSzPct val="100000"/>
            </a:pPr>
            <a:r>
              <a:rPr lang="en" sz="2200"/>
              <a:t>We always use a t-test in inference for regression.</a:t>
            </a:r>
          </a:p>
          <a:p>
            <a:pPr lvl="0" indent="387350" rtl="0">
              <a:lnSpc>
                <a:spcPct val="115000"/>
              </a:lnSpc>
              <a:spcBef>
                <a:spcPts val="0"/>
              </a:spcBef>
              <a:spcAft>
                <a:spcPts val="1000"/>
              </a:spcAft>
              <a:buClr>
                <a:schemeClr val="dk1"/>
              </a:buClr>
              <a:buSzPct val="68750"/>
              <a:buFont typeface="Arial"/>
              <a:buNone/>
            </a:pPr>
            <a:r>
              <a:rPr lang="en" sz="1600">
                <a:solidFill>
                  <a:srgbClr val="FF9900"/>
                </a:solidFill>
              </a:rPr>
              <a:t>Remember:</a:t>
            </a:r>
            <a:r>
              <a:rPr lang="en" sz="1600"/>
              <a:t> test statistic </a:t>
            </a:r>
            <a:r>
              <a:rPr lang="en" sz="1600" i="1"/>
              <a:t>T</a:t>
            </a:r>
            <a:r>
              <a:rPr lang="en" sz="1600"/>
              <a:t> = (point estimate - null value) / SE</a:t>
            </a:r>
          </a:p>
          <a:p>
            <a:pPr marL="457200" lvl="0" indent="-368300" rtl="0">
              <a:lnSpc>
                <a:spcPct val="115000"/>
              </a:lnSpc>
              <a:spcBef>
                <a:spcPts val="0"/>
              </a:spcBef>
              <a:spcAft>
                <a:spcPts val="1000"/>
              </a:spcAft>
              <a:buSzPct val="100000"/>
            </a:pPr>
            <a:r>
              <a:rPr lang="en" sz="2200"/>
              <a:t>Point estimate = </a:t>
            </a:r>
            <a:r>
              <a:rPr lang="en" sz="2200" i="1"/>
              <a:t>b</a:t>
            </a:r>
            <a:r>
              <a:rPr lang="en" sz="2200" i="1" baseline="-25000"/>
              <a:t>1</a:t>
            </a:r>
            <a:r>
              <a:rPr lang="en" sz="2200"/>
              <a:t> is the observed slope.</a:t>
            </a:r>
          </a:p>
          <a:p>
            <a:pPr marL="457200" lvl="0" indent="-368300" rtl="0">
              <a:lnSpc>
                <a:spcPct val="115000"/>
              </a:lnSpc>
              <a:spcBef>
                <a:spcPts val="0"/>
              </a:spcBef>
              <a:spcAft>
                <a:spcPts val="1000"/>
              </a:spcAft>
              <a:buSzPct val="100000"/>
            </a:pPr>
            <a:r>
              <a:rPr lang="en" sz="2200" i="1"/>
              <a:t>SE</a:t>
            </a:r>
            <a:r>
              <a:rPr lang="en" sz="2200" i="1" baseline="-25000"/>
              <a:t>b1</a:t>
            </a:r>
            <a:r>
              <a:rPr lang="en" sz="2200"/>
              <a:t> is the standard error associated with the slope.</a:t>
            </a:r>
          </a:p>
          <a:p>
            <a:pPr marL="457200" lvl="0" indent="-368300" rtl="0">
              <a:lnSpc>
                <a:spcPct val="115000"/>
              </a:lnSpc>
              <a:spcBef>
                <a:spcPts val="0"/>
              </a:spcBef>
              <a:spcAft>
                <a:spcPts val="1000"/>
              </a:spcAft>
              <a:buSzPct val="100000"/>
            </a:pPr>
            <a:r>
              <a:rPr lang="en" sz="2200"/>
              <a:t>Degrees of freedom associated with the slope is </a:t>
            </a:r>
            <a:r>
              <a:rPr lang="en" sz="2200" i="1"/>
              <a:t>df = n</a:t>
            </a:r>
            <a:r>
              <a:rPr lang="en" sz="2200"/>
              <a:t> - 2, where </a:t>
            </a:r>
            <a:r>
              <a:rPr lang="en" sz="2200" i="1"/>
              <a:t>n</a:t>
            </a:r>
            <a:r>
              <a:rPr lang="en" sz="2200"/>
              <a:t> is the sample size.</a:t>
            </a:r>
          </a:p>
          <a:p>
            <a:pPr marL="457200" lvl="0" indent="-69850" rtl="0">
              <a:lnSpc>
                <a:spcPct val="115000"/>
              </a:lnSpc>
              <a:spcBef>
                <a:spcPts val="0"/>
              </a:spcBef>
              <a:spcAft>
                <a:spcPts val="1000"/>
              </a:spcAft>
              <a:buClr>
                <a:schemeClr val="dk1"/>
              </a:buClr>
              <a:buSzPct val="68750"/>
              <a:buFont typeface="Arial"/>
              <a:buNone/>
            </a:pPr>
            <a:r>
              <a:rPr lang="en" sz="1600">
                <a:solidFill>
                  <a:srgbClr val="FF9900"/>
                </a:solidFill>
              </a:rPr>
              <a:t>Remember:</a:t>
            </a:r>
            <a:r>
              <a:rPr lang="en" sz="1600"/>
              <a:t> we lose 1 degree of freedom for each parameter we estimate, and in simple linear regression we estimate 2 parameters, </a:t>
            </a:r>
            <a:r>
              <a:rPr lang="en" sz="1600" i="1"/>
              <a:t>β</a:t>
            </a:r>
            <a:r>
              <a:rPr lang="en" sz="1600" i="1" baseline="-25000"/>
              <a:t>0</a:t>
            </a:r>
            <a:r>
              <a:rPr lang="en" sz="1600"/>
              <a:t> and </a:t>
            </a:r>
            <a:r>
              <a:rPr lang="en" sz="1600" i="1"/>
              <a:t>β</a:t>
            </a:r>
            <a:r>
              <a:rPr lang="en" sz="1600" i="1" baseline="-25000"/>
              <a:t>1</a:t>
            </a:r>
            <a:r>
              <a:rPr lang="en" sz="1600"/>
              <a:t>.</a:t>
            </a:r>
          </a:p>
          <a:p>
            <a:pPr lvl="0" rtl="0">
              <a:lnSpc>
                <a:spcPct val="115000"/>
              </a:lnSpc>
              <a:spcBef>
                <a:spcPts val="0"/>
              </a:spcBef>
              <a:spcAft>
                <a:spcPts val="1000"/>
              </a:spcAft>
              <a:buClr>
                <a:schemeClr val="dk1"/>
              </a:buClr>
              <a:buSzPct val="50000"/>
              <a:buFont typeface="Arial"/>
              <a:buNone/>
            </a:pPr>
            <a:endParaRPr sz="2200"/>
          </a:p>
        </p:txBody>
      </p:sp>
      <p:sp>
        <p:nvSpPr>
          <p:cNvPr id="132" name="Shape 13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Testing for the slope (cont.)</a:t>
            </a:r>
          </a:p>
        </p:txBody>
      </p:sp>
      <p:pic>
        <p:nvPicPr>
          <p:cNvPr id="133" name="Shape 133"/>
          <p:cNvPicPr preferRelativeResize="0"/>
          <p:nvPr/>
        </p:nvPicPr>
        <p:blipFill>
          <a:blip r:embed="rId3">
            <a:alphaModFix/>
          </a:blip>
          <a:stretch>
            <a:fillRect/>
          </a:stretch>
        </p:blipFill>
        <p:spPr>
          <a:xfrm>
            <a:off x="1407937" y="1254412"/>
            <a:ext cx="6257925" cy="107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10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10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10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10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1000"/>
                                        <p:tgtEl>
                                          <p:spTgt spid="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
                                            <p:txEl>
                                              <p:pRg st="5" end="5"/>
                                            </p:txEl>
                                          </p:spTgt>
                                        </p:tgtEl>
                                        <p:attrNameLst>
                                          <p:attrName>style.visibility</p:attrName>
                                        </p:attrNameLst>
                                      </p:cBhvr>
                                      <p:to>
                                        <p:strVal val="visible"/>
                                      </p:to>
                                    </p:set>
                                    <p:animEffect transition="in" filter="fade">
                                      <p:cBhvr>
                                        <p:cTn id="32" dur="1000"/>
                                        <p:tgtEl>
                                          <p:spTgt spid="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1">
                                            <p:txEl>
                                              <p:pRg st="6" end="6"/>
                                            </p:txEl>
                                          </p:spTgt>
                                        </p:tgtEl>
                                        <p:attrNameLst>
                                          <p:attrName>style.visibility</p:attrName>
                                        </p:attrNameLst>
                                      </p:cBhvr>
                                      <p:to>
                                        <p:strVal val="visible"/>
                                      </p:to>
                                    </p:set>
                                    <p:animEffect transition="in" filter="fade">
                                      <p:cBhvr>
                                        <p:cTn id="37" dur="1000"/>
                                        <p:tgtEl>
                                          <p:spTgt spid="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Testing for the slope (cont.)</a:t>
            </a:r>
          </a:p>
        </p:txBody>
      </p:sp>
      <p:pic>
        <p:nvPicPr>
          <p:cNvPr id="160" name="Shape 160"/>
          <p:cNvPicPr preferRelativeResize="0"/>
          <p:nvPr/>
        </p:nvPicPr>
        <p:blipFill>
          <a:blip r:embed="rId3">
            <a:alphaModFix/>
          </a:blip>
          <a:stretch>
            <a:fillRect/>
          </a:stretch>
        </p:blipFill>
        <p:spPr>
          <a:xfrm>
            <a:off x="1079762" y="1462175"/>
            <a:ext cx="6734175" cy="1162050"/>
          </a:xfrm>
          <a:prstGeom prst="rect">
            <a:avLst/>
          </a:prstGeom>
          <a:noFill/>
          <a:ln>
            <a:noFill/>
          </a:ln>
        </p:spPr>
      </p:pic>
      <p:pic>
        <p:nvPicPr>
          <p:cNvPr id="161" name="Shape 161"/>
          <p:cNvPicPr preferRelativeResize="0"/>
          <p:nvPr/>
        </p:nvPicPr>
        <p:blipFill>
          <a:blip r:embed="rId4">
            <a:alphaModFix/>
          </a:blip>
          <a:stretch>
            <a:fillRect/>
          </a:stretch>
        </p:blipFill>
        <p:spPr>
          <a:xfrm>
            <a:off x="2832375" y="3983050"/>
            <a:ext cx="3905250" cy="361950"/>
          </a:xfrm>
          <a:prstGeom prst="rect">
            <a:avLst/>
          </a:prstGeom>
          <a:noFill/>
          <a:ln>
            <a:noFill/>
          </a:ln>
        </p:spPr>
      </p:pic>
      <p:pic>
        <p:nvPicPr>
          <p:cNvPr id="162" name="Shape 162"/>
          <p:cNvPicPr preferRelativeResize="0"/>
          <p:nvPr/>
        </p:nvPicPr>
        <p:blipFill>
          <a:blip r:embed="rId5">
            <a:alphaModFix/>
          </a:blip>
          <a:stretch>
            <a:fillRect/>
          </a:stretch>
        </p:blipFill>
        <p:spPr>
          <a:xfrm>
            <a:off x="2832362" y="2925762"/>
            <a:ext cx="3533775" cy="752475"/>
          </a:xfrm>
          <a:prstGeom prst="rect">
            <a:avLst/>
          </a:prstGeom>
          <a:noFill/>
          <a:ln>
            <a:noFill/>
          </a:ln>
        </p:spPr>
      </p:pic>
      <p:pic>
        <p:nvPicPr>
          <p:cNvPr id="163" name="Shape 163"/>
          <p:cNvPicPr preferRelativeResize="0"/>
          <p:nvPr/>
        </p:nvPicPr>
        <p:blipFill>
          <a:blip r:embed="rId6">
            <a:alphaModFix/>
          </a:blip>
          <a:stretch>
            <a:fillRect/>
          </a:stretch>
        </p:blipFill>
        <p:spPr>
          <a:xfrm>
            <a:off x="1975125" y="4573587"/>
            <a:ext cx="4762500" cy="523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fade">
                                      <p:cBhvr>
                                        <p:cTn id="17"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flipH="1">
            <a:off x="457075" y="3096325"/>
            <a:ext cx="7822200" cy="967500"/>
          </a:xfrm>
          <a:prstGeom prst="rect">
            <a:avLst/>
          </a:prstGeom>
        </p:spPr>
        <p:txBody>
          <a:bodyPr lIns="91425" tIns="91425" rIns="91425" bIns="91425" anchor="t" anchorCtr="0">
            <a:noAutofit/>
          </a:bodyPr>
          <a:lstStyle/>
          <a:p>
            <a:pPr marL="914400" lvl="0" indent="-349250" rtl="0">
              <a:lnSpc>
                <a:spcPct val="115000"/>
              </a:lnSpc>
              <a:spcBef>
                <a:spcPts val="0"/>
              </a:spcBef>
              <a:spcAft>
                <a:spcPts val="1000"/>
              </a:spcAft>
              <a:buSzPct val="100000"/>
            </a:pPr>
            <a:r>
              <a:rPr lang="en" sz="1900"/>
              <a:t>Confidence interval:</a:t>
            </a:r>
          </a:p>
        </p:txBody>
      </p:sp>
      <p:sp>
        <p:nvSpPr>
          <p:cNvPr id="317" name="Shape 317"/>
          <p:cNvSpPr txBox="1">
            <a:spLocks noGrp="1"/>
          </p:cNvSpPr>
          <p:nvPr>
            <p:ph type="body" idx="1"/>
          </p:nvPr>
        </p:nvSpPr>
        <p:spPr>
          <a:xfrm flipH="1">
            <a:off x="457075" y="1802275"/>
            <a:ext cx="7822200" cy="967500"/>
          </a:xfrm>
          <a:prstGeom prst="rect">
            <a:avLst/>
          </a:prstGeom>
        </p:spPr>
        <p:txBody>
          <a:bodyPr lIns="91425" tIns="91425" rIns="91425" bIns="91425" anchor="t" anchorCtr="0">
            <a:noAutofit/>
          </a:bodyPr>
          <a:lstStyle/>
          <a:p>
            <a:pPr marL="914400" lvl="0" indent="-349250" rtl="0">
              <a:lnSpc>
                <a:spcPct val="115000"/>
              </a:lnSpc>
              <a:spcBef>
                <a:spcPts val="0"/>
              </a:spcBef>
              <a:spcAft>
                <a:spcPts val="1000"/>
              </a:spcAft>
              <a:buSzPct val="100000"/>
            </a:pPr>
            <a:r>
              <a:rPr lang="en" sz="1900"/>
              <a:t>Hypothesis test:</a:t>
            </a:r>
          </a:p>
        </p:txBody>
      </p:sp>
      <p:sp>
        <p:nvSpPr>
          <p:cNvPr id="318" name="Shape 318"/>
          <p:cNvSpPr txBox="1">
            <a:spLocks noGrp="1"/>
          </p:cNvSpPr>
          <p:nvPr>
            <p:ph type="body" idx="1"/>
          </p:nvPr>
        </p:nvSpPr>
        <p:spPr>
          <a:xfrm flipH="1">
            <a:off x="457075" y="1153375"/>
            <a:ext cx="7822200" cy="496500"/>
          </a:xfrm>
          <a:prstGeom prst="rect">
            <a:avLst/>
          </a:prstGeom>
        </p:spPr>
        <p:txBody>
          <a:bodyPr lIns="91425" tIns="91425" rIns="91425" bIns="91425" anchor="t" anchorCtr="0">
            <a:noAutofit/>
          </a:bodyPr>
          <a:lstStyle/>
          <a:p>
            <a:pPr marL="457200" lvl="0" indent="-349250" rtl="0">
              <a:lnSpc>
                <a:spcPct val="115000"/>
              </a:lnSpc>
              <a:spcBef>
                <a:spcPts val="0"/>
              </a:spcBef>
              <a:spcAft>
                <a:spcPts val="1000"/>
              </a:spcAft>
              <a:buSzPct val="100000"/>
            </a:pPr>
            <a:r>
              <a:rPr lang="en" sz="1900"/>
              <a:t>Inference for the slope for a single-predictor linear regression model:</a:t>
            </a:r>
          </a:p>
        </p:txBody>
      </p:sp>
      <p:sp>
        <p:nvSpPr>
          <p:cNvPr id="319" name="Shape 31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Recap</a:t>
            </a:r>
          </a:p>
        </p:txBody>
      </p:sp>
      <p:sp>
        <p:nvSpPr>
          <p:cNvPr id="320" name="Shape 320"/>
          <p:cNvSpPr txBox="1">
            <a:spLocks noGrp="1"/>
          </p:cNvSpPr>
          <p:nvPr>
            <p:ph type="body" idx="1"/>
          </p:nvPr>
        </p:nvSpPr>
        <p:spPr>
          <a:xfrm flipH="1">
            <a:off x="457075" y="4063825"/>
            <a:ext cx="7822200" cy="967500"/>
          </a:xfrm>
          <a:prstGeom prst="rect">
            <a:avLst/>
          </a:prstGeom>
        </p:spPr>
        <p:txBody>
          <a:bodyPr lIns="91425" tIns="91425" rIns="91425" bIns="91425" anchor="t" anchorCtr="0">
            <a:noAutofit/>
          </a:bodyPr>
          <a:lstStyle/>
          <a:p>
            <a:pPr marL="457200" lvl="0" indent="-349250" rtl="0">
              <a:lnSpc>
                <a:spcPct val="115000"/>
              </a:lnSpc>
              <a:spcBef>
                <a:spcPts val="0"/>
              </a:spcBef>
              <a:spcAft>
                <a:spcPts val="1000"/>
              </a:spcAft>
              <a:buSzPct val="100000"/>
            </a:pPr>
            <a:r>
              <a:rPr lang="en" sz="1900"/>
              <a:t>The null value is often 0 since we are usually checking for </a:t>
            </a:r>
            <a:r>
              <a:rPr lang="en" sz="1900" i="1">
                <a:solidFill>
                  <a:schemeClr val="accent1"/>
                </a:solidFill>
              </a:rPr>
              <a:t>any</a:t>
            </a:r>
            <a:r>
              <a:rPr lang="en" sz="1900"/>
              <a:t> relationship between the explanatory and the response variable.</a:t>
            </a:r>
          </a:p>
          <a:p>
            <a:pPr marL="457200" lvl="0" indent="-349250" rtl="0">
              <a:lnSpc>
                <a:spcPct val="115000"/>
              </a:lnSpc>
              <a:spcBef>
                <a:spcPts val="0"/>
              </a:spcBef>
              <a:spcAft>
                <a:spcPts val="1000"/>
              </a:spcAft>
              <a:buSzPct val="100000"/>
            </a:pPr>
            <a:r>
              <a:rPr lang="en" sz="1900"/>
              <a:t>The regression output gives </a:t>
            </a:r>
            <a:r>
              <a:rPr lang="en" sz="1900" i="1"/>
              <a:t>b</a:t>
            </a:r>
            <a:r>
              <a:rPr lang="en" sz="1900" i="1" baseline="-25000"/>
              <a:t>1</a:t>
            </a:r>
            <a:r>
              <a:rPr lang="en" sz="1900"/>
              <a:t>, </a:t>
            </a:r>
            <a:r>
              <a:rPr lang="en" sz="1900" i="1"/>
              <a:t>SE</a:t>
            </a:r>
            <a:r>
              <a:rPr lang="en" sz="1900" i="1" baseline="-25000"/>
              <a:t>b1</a:t>
            </a:r>
            <a:r>
              <a:rPr lang="en" sz="1900"/>
              <a:t>, and </a:t>
            </a:r>
            <a:r>
              <a:rPr lang="en" sz="1900" i="1">
                <a:solidFill>
                  <a:schemeClr val="accent1"/>
                </a:solidFill>
              </a:rPr>
              <a:t>two-tailed</a:t>
            </a:r>
            <a:r>
              <a:rPr lang="en" sz="1900"/>
              <a:t> p-value for the t-test for the slope where the null value is 0.</a:t>
            </a:r>
          </a:p>
          <a:p>
            <a:pPr marL="457200" lvl="0" indent="-349250" rtl="0">
              <a:lnSpc>
                <a:spcPct val="115000"/>
              </a:lnSpc>
              <a:spcBef>
                <a:spcPts val="0"/>
              </a:spcBef>
              <a:spcAft>
                <a:spcPts val="1000"/>
              </a:spcAft>
              <a:buSzPct val="100000"/>
            </a:pPr>
            <a:r>
              <a:rPr lang="en" sz="1900"/>
              <a:t>We rarely do inference on the intercept, so we'll be focusing on the estimates and inference for the slope.</a:t>
            </a:r>
          </a:p>
          <a:p>
            <a:pPr lvl="0" rtl="0">
              <a:lnSpc>
                <a:spcPct val="115000"/>
              </a:lnSpc>
              <a:spcBef>
                <a:spcPts val="0"/>
              </a:spcBef>
              <a:spcAft>
                <a:spcPts val="1000"/>
              </a:spcAft>
              <a:buClr>
                <a:schemeClr val="dk1"/>
              </a:buClr>
              <a:buSzPct val="57894"/>
              <a:buFont typeface="Arial"/>
              <a:buNone/>
            </a:pPr>
            <a:endParaRPr sz="1900"/>
          </a:p>
        </p:txBody>
      </p:sp>
      <p:pic>
        <p:nvPicPr>
          <p:cNvPr id="321" name="Shape 321"/>
          <p:cNvPicPr preferRelativeResize="0"/>
          <p:nvPr/>
        </p:nvPicPr>
        <p:blipFill>
          <a:blip r:embed="rId3">
            <a:alphaModFix/>
          </a:blip>
          <a:stretch>
            <a:fillRect/>
          </a:stretch>
        </p:blipFill>
        <p:spPr>
          <a:xfrm>
            <a:off x="2684550" y="2269312"/>
            <a:ext cx="4038600" cy="790575"/>
          </a:xfrm>
          <a:prstGeom prst="rect">
            <a:avLst/>
          </a:prstGeom>
          <a:noFill/>
          <a:ln>
            <a:noFill/>
          </a:ln>
        </p:spPr>
      </p:pic>
      <p:pic>
        <p:nvPicPr>
          <p:cNvPr id="322" name="Shape 322"/>
          <p:cNvPicPr preferRelativeResize="0"/>
          <p:nvPr/>
        </p:nvPicPr>
        <p:blipFill>
          <a:blip r:embed="rId4">
            <a:alphaModFix/>
          </a:blip>
          <a:stretch>
            <a:fillRect/>
          </a:stretch>
        </p:blipFill>
        <p:spPr>
          <a:xfrm>
            <a:off x="3598950" y="3526950"/>
            <a:ext cx="1828800"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par>
                                <p:cTn id="8" presetID="10" presetClass="entr" presetSubtype="0" fill="hold" nodeType="withEffect">
                                  <p:stCondLst>
                                    <p:cond delay="0"/>
                                  </p:stCondLst>
                                  <p:childTnLst>
                                    <p:set>
                                      <p:cBhvr>
                                        <p:cTn id="9" dur="1" fill="hold">
                                          <p:stCondLst>
                                            <p:cond delay="0"/>
                                          </p:stCondLst>
                                        </p:cTn>
                                        <p:tgtEl>
                                          <p:spTgt spid="321"/>
                                        </p:tgtEl>
                                        <p:attrNameLst>
                                          <p:attrName>style.visibility</p:attrName>
                                        </p:attrNameLst>
                                      </p:cBhvr>
                                      <p:to>
                                        <p:strVal val="visible"/>
                                      </p:to>
                                    </p:set>
                                    <p:animEffect transition="in" filter="fade">
                                      <p:cBhvr>
                                        <p:cTn id="10" dur="1000"/>
                                        <p:tgtEl>
                                          <p:spTgt spid="3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6"/>
                                        </p:tgtEl>
                                        <p:attrNameLst>
                                          <p:attrName>style.visibility</p:attrName>
                                        </p:attrNameLst>
                                      </p:cBhvr>
                                      <p:to>
                                        <p:strVal val="visible"/>
                                      </p:to>
                                    </p:set>
                                    <p:animEffect transition="in" filter="fade">
                                      <p:cBhvr>
                                        <p:cTn id="15" dur="1000"/>
                                        <p:tgtEl>
                                          <p:spTgt spid="316"/>
                                        </p:tgtEl>
                                      </p:cBhvr>
                                    </p:animEffect>
                                  </p:childTnLst>
                                </p:cTn>
                              </p:par>
                              <p:par>
                                <p:cTn id="16" presetID="10" presetClass="entr" presetSubtype="0" fill="hold" nodeType="withEffect">
                                  <p:stCondLst>
                                    <p:cond delay="0"/>
                                  </p:stCondLst>
                                  <p:childTnLst>
                                    <p:set>
                                      <p:cBhvr>
                                        <p:cTn id="17" dur="1" fill="hold">
                                          <p:stCondLst>
                                            <p:cond delay="0"/>
                                          </p:stCondLst>
                                        </p:cTn>
                                        <p:tgtEl>
                                          <p:spTgt spid="322"/>
                                        </p:tgtEl>
                                        <p:attrNameLst>
                                          <p:attrName>style.visibility</p:attrName>
                                        </p:attrNameLst>
                                      </p:cBhvr>
                                      <p:to>
                                        <p:strVal val="visible"/>
                                      </p:to>
                                    </p:set>
                                    <p:animEffect transition="in" filter="fade">
                                      <p:cBhvr>
                                        <p:cTn id="18" dur="1000"/>
                                        <p:tgtEl>
                                          <p:spTgt spid="3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animEffect transition="in" filter="fade">
                                      <p:cBhvr>
                                        <p:cTn id="23" dur="1000"/>
                                        <p:tgtEl>
                                          <p:spTgt spid="320">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0">
                                            <p:txEl>
                                              <p:pRg st="1" end="1"/>
                                            </p:txEl>
                                          </p:spTgt>
                                        </p:tgtEl>
                                        <p:attrNameLst>
                                          <p:attrName>style.visibility</p:attrName>
                                        </p:attrNameLst>
                                      </p:cBhvr>
                                      <p:to>
                                        <p:strVal val="visible"/>
                                      </p:to>
                                    </p:set>
                                    <p:animEffect transition="in" filter="fade">
                                      <p:cBhvr>
                                        <p:cTn id="28" dur="1000"/>
                                        <p:tgtEl>
                                          <p:spTgt spid="32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0">
                                            <p:txEl>
                                              <p:pRg st="2" end="2"/>
                                            </p:txEl>
                                          </p:spTgt>
                                        </p:tgtEl>
                                        <p:attrNameLst>
                                          <p:attrName>style.visibility</p:attrName>
                                        </p:attrNameLst>
                                      </p:cBhvr>
                                      <p:to>
                                        <p:strVal val="visible"/>
                                      </p:to>
                                    </p:set>
                                    <p:animEffect transition="in" filter="fade">
                                      <p:cBhvr>
                                        <p:cTn id="33" dur="1000"/>
                                        <p:tgtEl>
                                          <p:spTgt spid="320">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0">
                                            <p:txEl>
                                              <p:pRg st="3" end="3"/>
                                            </p:txEl>
                                          </p:spTgt>
                                        </p:tgtEl>
                                        <p:attrNameLst>
                                          <p:attrName>style.visibility</p:attrName>
                                        </p:attrNameLst>
                                      </p:cBhvr>
                                      <p:to>
                                        <p:strVal val="visible"/>
                                      </p:to>
                                    </p:set>
                                    <p:animEffect transition="in" filter="fade">
                                      <p:cBhvr>
                                        <p:cTn id="38" dur="1000"/>
                                        <p:tgtEl>
                                          <p:spTgt spid="3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Conditional</a:t>
            </a:r>
          </a:p>
          <a:p>
            <a:pPr lvl="0" algn="l" rtl="0">
              <a:spcBef>
                <a:spcPts val="0"/>
              </a:spcBef>
              <a:buNone/>
            </a:pPr>
            <a:r>
              <a:rPr lang="en">
                <a:solidFill>
                  <a:schemeClr val="accent1"/>
                </a:solidFill>
              </a:rPr>
              <a:t>Probability</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300754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264450"/>
            <a:ext cx="7898999" cy="1762200"/>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2100">
                <a:solidFill>
                  <a:srgbClr val="000000"/>
                </a:solidFill>
              </a:rPr>
              <a:t>Researchers randomly assigned 72 chronic users of cocaine into three groups: desipramine (antidepressant), lithium (standard treatment for cocaine) and placebo. Results of the study are summarized below.</a:t>
            </a:r>
          </a:p>
        </p:txBody>
      </p:sp>
      <p:sp>
        <p:nvSpPr>
          <p:cNvPr id="40" name="Shape 4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Relapse</a:t>
            </a:r>
          </a:p>
        </p:txBody>
      </p:sp>
      <p:sp>
        <p:nvSpPr>
          <p:cNvPr id="41" name="Shape 41"/>
          <p:cNvSpPr txBox="1">
            <a:spLocks noGrp="1"/>
          </p:cNvSpPr>
          <p:nvPr>
            <p:ph type="body" idx="1"/>
          </p:nvPr>
        </p:nvSpPr>
        <p:spPr>
          <a:xfrm>
            <a:off x="457200" y="5749525"/>
            <a:ext cx="8376899" cy="672599"/>
          </a:xfrm>
          <a:prstGeom prst="rect">
            <a:avLst/>
          </a:prstGeom>
        </p:spPr>
        <p:txBody>
          <a:bodyPr lIns="91425" tIns="91425" rIns="91425" bIns="91425" anchor="t" anchorCtr="0">
            <a:noAutofit/>
          </a:bodyPr>
          <a:lstStyle/>
          <a:p>
            <a:pPr lvl="0" algn="l" rtl="0">
              <a:lnSpc>
                <a:spcPct val="115000"/>
              </a:lnSpc>
              <a:spcBef>
                <a:spcPts val="0"/>
              </a:spcBef>
              <a:spcAft>
                <a:spcPts val="0"/>
              </a:spcAft>
              <a:buNone/>
            </a:pPr>
            <a:r>
              <a:rPr lang="en" sz="1500" i="1" u="sng">
                <a:solidFill>
                  <a:srgbClr val="000000"/>
                </a:solidFill>
                <a:hlinkClick r:id="rId3"/>
              </a:rPr>
              <a:t>http://www.oswego.edu/~srp/stats/2_way_tbl_1.htm</a:t>
            </a:r>
          </a:p>
        </p:txBody>
      </p:sp>
      <p:pic>
        <p:nvPicPr>
          <p:cNvPr id="42" name="Shape 42"/>
          <p:cNvPicPr preferRelativeResize="0"/>
          <p:nvPr/>
        </p:nvPicPr>
        <p:blipFill>
          <a:blip r:embed="rId4">
            <a:alphaModFix/>
          </a:blip>
          <a:stretch>
            <a:fillRect/>
          </a:stretch>
        </p:blipFill>
        <p:spPr>
          <a:xfrm>
            <a:off x="1179000" y="3026650"/>
            <a:ext cx="4895425" cy="2030749"/>
          </a:xfrm>
          <a:prstGeom prst="rect">
            <a:avLst/>
          </a:prstGeom>
          <a:noFill/>
          <a:ln>
            <a:noFill/>
          </a:ln>
        </p:spPr>
      </p:pic>
    </p:spTree>
    <p:extLst>
      <p:ext uri="{BB962C8B-B14F-4D97-AF65-F5344CB8AC3E}">
        <p14:creationId xmlns:p14="http://schemas.microsoft.com/office/powerpoint/2010/main" val="566400070"/>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999</Words>
  <Application>Microsoft Office PowerPoint</Application>
  <PresentationFormat>On-screen Show (4:3)</PresentationFormat>
  <Paragraphs>101</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Courier New</vt:lpstr>
      <vt:lpstr>Wingdings</vt:lpstr>
      <vt:lpstr>simple-light</vt:lpstr>
      <vt:lpstr>Custom Theme</vt:lpstr>
      <vt:lpstr>Inference for Linear Regression </vt:lpstr>
      <vt:lpstr>Nature or nurture?</vt:lpstr>
      <vt:lpstr>Practice</vt:lpstr>
      <vt:lpstr>Testing for the slope</vt:lpstr>
      <vt:lpstr>Testing for the slope (cont.)</vt:lpstr>
      <vt:lpstr>Testing for the slope (cont.)</vt:lpstr>
      <vt:lpstr>Recap</vt:lpstr>
      <vt:lpstr>Conditional Probability </vt:lpstr>
      <vt:lpstr>Relapse</vt:lpstr>
      <vt:lpstr>Marginal probability</vt:lpstr>
      <vt:lpstr>Joint probability</vt:lpstr>
      <vt:lpstr>Conditional probability</vt:lpstr>
      <vt:lpstr>Conditional probability</vt:lpstr>
      <vt:lpstr>Conditional probability (cont.)</vt:lpstr>
      <vt:lpstr>Conditional probability (cont.)</vt:lpstr>
      <vt:lpstr>General multiplication rule</vt:lpstr>
      <vt:lpstr>Independence and conditional probabilities</vt:lpstr>
      <vt:lpstr>Independence and conditional probabilities (cont.)</vt:lpstr>
      <vt:lpstr>Breast cancer screening</vt:lpstr>
      <vt:lpstr>Inverting probabilities</vt:lpstr>
      <vt:lpstr>Practice</vt:lpstr>
      <vt:lpstr>Bayes'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for Linear Regression</dc:title>
  <dc:creator>Fotios Kokkotos</dc:creator>
  <cp:lastModifiedBy>Windows User</cp:lastModifiedBy>
  <cp:revision>8</cp:revision>
  <dcterms:modified xsi:type="dcterms:W3CDTF">2017-10-13T00:07:34Z</dcterms:modified>
</cp:coreProperties>
</file>