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orbel" pitchFamily="34" charset="0"/>
      <p:regular r:id="rId12"/>
      <p:bold r:id="rId13"/>
      <p:italic r:id="rId14"/>
      <p:boldItalic r:id="rId15"/>
    </p:embeddedFont>
    <p:embeddedFont>
      <p:font typeface="Canva Sans" charset="0"/>
      <p:regular r:id="rId16"/>
    </p:embeddedFont>
    <p:embeddedFont>
      <p:font typeface="Open Sans Extra Bold" charset="0"/>
      <p:regular r:id="rId17"/>
      <p:bold r:id="rId18"/>
    </p:embeddedFont>
    <p:embeddedFont>
      <p:font typeface="Canva Sans Bold" charset="0"/>
      <p:regular r:id="rId19"/>
      <p:bold r:id="rId20"/>
    </p:embeddedFont>
    <p:embeddedFont>
      <p:font typeface="Wingdings 2" pitchFamily="18" charset="2"/>
      <p:regular r:id="rId21"/>
    </p:embeddedFont>
    <p:embeddedFont>
      <p:font typeface="Wingdings 3" pitchFamily="18" charset="2"/>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225" autoAdjust="0"/>
    <p:restoredTop sz="94625" autoAdjust="0"/>
  </p:normalViewPr>
  <p:slideViewPr>
    <p:cSldViewPr>
      <p:cViewPr varScale="1">
        <p:scale>
          <a:sx n="42" d="100"/>
          <a:sy n="42" d="100"/>
        </p:scale>
        <p:origin x="-868" y="-1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8287998" cy="7703145"/>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extLst/>
          </a:lstStyle>
          <a:p>
            <a:pPr algn="ctr" eaLnBrk="1" latinLnBrk="0" hangingPunct="1"/>
            <a:endParaRPr kumimoji="0" lang="en-US"/>
          </a:p>
        </p:txBody>
      </p:sp>
      <p:sp>
        <p:nvSpPr>
          <p:cNvPr id="2" name="Title 1"/>
          <p:cNvSpPr>
            <a:spLocks noGrp="1"/>
          </p:cNvSpPr>
          <p:nvPr>
            <p:ph type="ctrTitle"/>
          </p:nvPr>
        </p:nvSpPr>
        <p:spPr>
          <a:xfrm>
            <a:off x="1371600" y="5033772"/>
            <a:ext cx="16154400" cy="2510028"/>
          </a:xfrm>
        </p:spPr>
        <p:txBody>
          <a:bodyPr vert="horz" lIns="163284" tIns="0" rIns="81642" bIns="0" rtlCol="0" anchor="t">
            <a:normAutofit/>
            <a:scene3d>
              <a:camera prst="orthographicFront"/>
              <a:lightRig rig="threePt" dir="t">
                <a:rot lat="0" lon="0" rev="4800000"/>
              </a:lightRig>
            </a:scene3d>
            <a:sp3d prstMaterial="matte">
              <a:bevelT w="50800" h="10160"/>
            </a:sp3d>
          </a:bodyPr>
          <a:lstStyle>
            <a:lvl1pPr algn="l">
              <a:defRPr sz="84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1371600" y="2743200"/>
            <a:ext cx="16154400" cy="2249424"/>
          </a:xfrm>
        </p:spPr>
        <p:txBody>
          <a:bodyPr lIns="212270" tIns="0" rIns="81642" bIns="0" anchor="b"/>
          <a:lstStyle>
            <a:lvl1pPr marL="0" indent="0" algn="l">
              <a:buNone/>
              <a:defRPr sz="3600">
                <a:solidFill>
                  <a:srgbClr val="FFFFFF"/>
                </a:solidFill>
              </a:defRPr>
            </a:lvl1pPr>
            <a:lvl2pPr marL="816422" indent="0" algn="ctr">
              <a:buNone/>
              <a:defRPr>
                <a:solidFill>
                  <a:schemeClr val="tx1">
                    <a:tint val="75000"/>
                  </a:schemeClr>
                </a:solidFill>
              </a:defRPr>
            </a:lvl2pPr>
            <a:lvl3pPr marL="1632844" indent="0" algn="ctr">
              <a:buNone/>
              <a:defRPr>
                <a:solidFill>
                  <a:schemeClr val="tx1">
                    <a:tint val="75000"/>
                  </a:schemeClr>
                </a:solidFill>
              </a:defRPr>
            </a:lvl3pPr>
            <a:lvl4pPr marL="2449266" indent="0" algn="ctr">
              <a:buNone/>
              <a:defRPr>
                <a:solidFill>
                  <a:schemeClr val="tx1">
                    <a:tint val="75000"/>
                  </a:schemeClr>
                </a:solidFill>
              </a:defRPr>
            </a:lvl4pPr>
            <a:lvl5pPr marL="3265688" indent="0" algn="ctr">
              <a:buNone/>
              <a:defRPr>
                <a:solidFill>
                  <a:schemeClr val="tx1">
                    <a:tint val="75000"/>
                  </a:schemeClr>
                </a:solidFill>
              </a:defRPr>
            </a:lvl5pPr>
            <a:lvl6pPr marL="4082110" indent="0" algn="ctr">
              <a:buNone/>
              <a:defRPr>
                <a:solidFill>
                  <a:schemeClr val="tx1">
                    <a:tint val="75000"/>
                  </a:schemeClr>
                </a:solidFill>
              </a:defRPr>
            </a:lvl6pPr>
            <a:lvl7pPr marL="4898532" indent="0" algn="ctr">
              <a:buNone/>
              <a:defRPr>
                <a:solidFill>
                  <a:schemeClr val="tx1">
                    <a:tint val="75000"/>
                  </a:schemeClr>
                </a:solidFill>
              </a:defRPr>
            </a:lvl7pPr>
            <a:lvl8pPr marL="5714954" indent="0" algn="ctr">
              <a:buNone/>
              <a:defRPr>
                <a:solidFill>
                  <a:schemeClr val="tx1">
                    <a:tint val="75000"/>
                  </a:schemeClr>
                </a:solidFill>
              </a:defRPr>
            </a:lvl8pPr>
            <a:lvl9pPr marL="6531376"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7692501"/>
            <a:ext cx="18288000" cy="6858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13197840" y="0"/>
            <a:ext cx="91440" cy="10287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extLst/>
          </a:lstStyle>
          <a:p>
            <a:pPr algn="ctr" eaLnBrk="1" latinLnBrk="0" hangingPunct="1"/>
            <a:endParaRPr kumimoji="0" lang="en-US"/>
          </a:p>
        </p:txBody>
      </p:sp>
      <p:sp>
        <p:nvSpPr>
          <p:cNvPr id="8" name="Rectangle 7"/>
          <p:cNvSpPr/>
          <p:nvPr/>
        </p:nvSpPr>
        <p:spPr bwMode="ltGray">
          <a:xfrm>
            <a:off x="13295375" y="0"/>
            <a:ext cx="5029202" cy="10287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13563600" y="411961"/>
            <a:ext cx="3810000" cy="8777288"/>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457201"/>
            <a:ext cx="12039600" cy="8777288"/>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7/22/2023</a:t>
            </a:fld>
            <a:endParaRPr lang="en-US"/>
          </a:p>
        </p:txBody>
      </p:sp>
      <p:sp>
        <p:nvSpPr>
          <p:cNvPr id="5" name="Footer Placeholder 4"/>
          <p:cNvSpPr>
            <a:spLocks noGrp="1"/>
          </p:cNvSpPr>
          <p:nvPr>
            <p:ph type="ftr" sz="quarter" idx="11"/>
          </p:nvPr>
        </p:nvSpPr>
        <p:spPr>
          <a:xfrm>
            <a:off x="5281194" y="9566189"/>
            <a:ext cx="7672808" cy="547688"/>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33172"/>
            <a:ext cx="16459200" cy="1879092"/>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2"/>
            <a:ext cx="18288000" cy="390378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extLst/>
          </a:lstStyle>
          <a:p>
            <a:pPr algn="ctr" eaLnBrk="1" latinLnBrk="0" hangingPunct="1"/>
            <a:endParaRPr kumimoji="0" lang="en-US"/>
          </a:p>
        </p:txBody>
      </p:sp>
      <p:sp>
        <p:nvSpPr>
          <p:cNvPr id="12" name="Rectangle 11"/>
          <p:cNvSpPr/>
          <p:nvPr/>
        </p:nvSpPr>
        <p:spPr bwMode="invGray">
          <a:xfrm>
            <a:off x="0" y="3903780"/>
            <a:ext cx="18288000" cy="6858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extLst/>
          </a:lstStyle>
          <a:p>
            <a:pPr algn="ctr" eaLnBrk="1" latinLnBrk="0" hangingPunct="1"/>
            <a:endParaRPr kumimoji="0" lang="en-US"/>
          </a:p>
        </p:txBody>
      </p:sp>
      <p:sp>
        <p:nvSpPr>
          <p:cNvPr id="2" name="Title 1"/>
          <p:cNvSpPr>
            <a:spLocks noGrp="1"/>
          </p:cNvSpPr>
          <p:nvPr>
            <p:ph type="title"/>
          </p:nvPr>
        </p:nvSpPr>
        <p:spPr>
          <a:xfrm>
            <a:off x="1499616" y="178308"/>
            <a:ext cx="16026384" cy="2455164"/>
          </a:xfrm>
        </p:spPr>
        <p:txBody>
          <a:bodyPr vert="horz" lIns="163284" tIns="0" rIns="163284" bIns="0" rtlCol="0" anchor="b">
            <a:normAutofit/>
            <a:scene3d>
              <a:camera prst="orthographicFront"/>
              <a:lightRig rig="threePt" dir="t">
                <a:rot lat="0" lon="0" rev="4800000"/>
              </a:lightRig>
            </a:scene3d>
            <a:sp3d prstMaterial="matte">
              <a:bevelT w="50800" h="10160"/>
            </a:sp3d>
          </a:bodyPr>
          <a:lstStyle>
            <a:lvl1pPr algn="l">
              <a:defRPr sz="84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481328" y="2743200"/>
            <a:ext cx="16044672" cy="1028700"/>
          </a:xfrm>
        </p:spPr>
        <p:txBody>
          <a:bodyPr lIns="261255" tIns="0" rIns="81642" bIns="0" anchor="t"/>
          <a:lstStyle>
            <a:lvl1pPr marL="0" indent="0">
              <a:buNone/>
              <a:defRPr sz="3600">
                <a:solidFill>
                  <a:srgbClr val="FFFFFF"/>
                </a:solidFill>
              </a:defRPr>
            </a:lvl1pPr>
            <a:lvl2pPr marL="816422" indent="0">
              <a:buNone/>
              <a:defRPr sz="3200">
                <a:solidFill>
                  <a:schemeClr val="tx1">
                    <a:tint val="75000"/>
                  </a:schemeClr>
                </a:solidFill>
              </a:defRPr>
            </a:lvl2pPr>
            <a:lvl3pPr marL="1632844" indent="0">
              <a:buNone/>
              <a:defRPr sz="2900">
                <a:solidFill>
                  <a:schemeClr val="tx1">
                    <a:tint val="75000"/>
                  </a:schemeClr>
                </a:solidFill>
              </a:defRPr>
            </a:lvl3pPr>
            <a:lvl4pPr marL="2449266" indent="0">
              <a:buNone/>
              <a:defRPr sz="2500">
                <a:solidFill>
                  <a:schemeClr val="tx1">
                    <a:tint val="75000"/>
                  </a:schemeClr>
                </a:solidFill>
              </a:defRPr>
            </a:lvl4pPr>
            <a:lvl5pPr marL="3265688" indent="0">
              <a:buNone/>
              <a:defRPr sz="2500">
                <a:solidFill>
                  <a:schemeClr val="tx1">
                    <a:tint val="75000"/>
                  </a:schemeClr>
                </a:solidFill>
              </a:defRPr>
            </a:lvl5pPr>
            <a:lvl6pPr marL="4082110" indent="0">
              <a:buNone/>
              <a:defRPr sz="2500">
                <a:solidFill>
                  <a:schemeClr val="tx1">
                    <a:tint val="75000"/>
                  </a:schemeClr>
                </a:solidFill>
              </a:defRPr>
            </a:lvl6pPr>
            <a:lvl7pPr marL="4898532" indent="0">
              <a:buNone/>
              <a:defRPr sz="2500">
                <a:solidFill>
                  <a:schemeClr val="tx1">
                    <a:tint val="75000"/>
                  </a:schemeClr>
                </a:solidFill>
              </a:defRPr>
            </a:lvl7pPr>
            <a:lvl8pPr marL="5714954" indent="0">
              <a:buNone/>
              <a:defRPr sz="2500">
                <a:solidFill>
                  <a:schemeClr val="tx1">
                    <a:tint val="75000"/>
                  </a:schemeClr>
                </a:solidFill>
              </a:defRPr>
            </a:lvl8pPr>
            <a:lvl9pPr marL="6531376" indent="0">
              <a:buNone/>
              <a:defRPr sz="25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914400" y="2660904"/>
            <a:ext cx="8077200" cy="6935724"/>
          </a:xfrm>
        </p:spPr>
        <p:txBody>
          <a:bodyPr lIns="163284"/>
          <a:lstStyle>
            <a:lvl1pPr>
              <a:defRPr sz="5000"/>
            </a:lvl1pPr>
            <a:lvl2pPr>
              <a:defRPr sz="4300"/>
            </a:lvl2pPr>
            <a:lvl3pPr>
              <a:defRPr sz="3600"/>
            </a:lvl3pPr>
            <a:lvl4pPr>
              <a:defRPr sz="3200"/>
            </a:lvl4pPr>
            <a:lvl5pPr>
              <a:defRPr sz="3200"/>
            </a:lvl5pPr>
            <a:lvl6pPr>
              <a:defRPr sz="3200"/>
            </a:lvl6pPr>
            <a:lvl7pPr>
              <a:defRPr sz="3200"/>
            </a:lvl7pPr>
            <a:lvl8pPr>
              <a:defRPr sz="3200"/>
            </a:lvl8pPr>
            <a:lvl9pPr>
              <a:defRPr sz="32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9296400" y="2660904"/>
            <a:ext cx="8077200" cy="6935724"/>
          </a:xfrm>
        </p:spPr>
        <p:txBody>
          <a:bodyPr/>
          <a:lstStyle>
            <a:lvl1pPr>
              <a:defRPr sz="5000"/>
            </a:lvl1pPr>
            <a:lvl2pPr>
              <a:defRPr sz="4300"/>
            </a:lvl2pPr>
            <a:lvl3pPr>
              <a:defRPr sz="3600"/>
            </a:lvl3pPr>
            <a:lvl4pPr>
              <a:defRPr sz="3200"/>
            </a:lvl4pPr>
            <a:lvl5pPr>
              <a:defRPr sz="3200"/>
            </a:lvl5pPr>
            <a:lvl6pPr>
              <a:defRPr sz="3200"/>
            </a:lvl6pPr>
            <a:lvl7pPr>
              <a:defRPr sz="3200"/>
            </a:lvl7pPr>
            <a:lvl8pPr>
              <a:defRPr sz="3200"/>
            </a:lvl8pPr>
            <a:lvl9pPr>
              <a:defRPr sz="32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2548481"/>
            <a:ext cx="8080376" cy="1073033"/>
          </a:xfrm>
        </p:spPr>
        <p:txBody>
          <a:bodyPr lIns="261255" anchor="ctr"/>
          <a:lstStyle>
            <a:lvl1pPr marL="0" indent="0">
              <a:buNone/>
              <a:defRPr sz="4100" b="1" cap="all" baseline="0"/>
            </a:lvl1pPr>
            <a:lvl2pPr marL="816422" indent="0">
              <a:buNone/>
              <a:defRPr sz="3600" b="1"/>
            </a:lvl2pPr>
            <a:lvl3pPr marL="1632844" indent="0">
              <a:buNone/>
              <a:defRPr sz="3200" b="1"/>
            </a:lvl3pPr>
            <a:lvl4pPr marL="2449266" indent="0">
              <a:buNone/>
              <a:defRPr sz="2900" b="1"/>
            </a:lvl4pPr>
            <a:lvl5pPr marL="3265688" indent="0">
              <a:buNone/>
              <a:defRPr sz="2900" b="1"/>
            </a:lvl5pPr>
            <a:lvl6pPr marL="4082110" indent="0">
              <a:buNone/>
              <a:defRPr sz="2900" b="1"/>
            </a:lvl6pPr>
            <a:lvl7pPr marL="4898532" indent="0">
              <a:buNone/>
              <a:defRPr sz="2900" b="1"/>
            </a:lvl7pPr>
            <a:lvl8pPr marL="5714954" indent="0">
              <a:buNone/>
              <a:defRPr sz="2900" b="1"/>
            </a:lvl8pPr>
            <a:lvl9pPr marL="6531376" indent="0">
              <a:buNone/>
              <a:defRPr sz="29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914400" y="3674268"/>
            <a:ext cx="8080376" cy="5926932"/>
          </a:xfrm>
        </p:spPr>
        <p:txBody>
          <a:bodyPr/>
          <a:lstStyle>
            <a:lvl1pPr>
              <a:defRPr sz="4300"/>
            </a:lvl1pPr>
            <a:lvl2pPr>
              <a:defRPr sz="3600"/>
            </a:lvl2pPr>
            <a:lvl3pPr>
              <a:defRPr sz="3200"/>
            </a:lvl3pPr>
            <a:lvl4pPr>
              <a:defRPr sz="2900"/>
            </a:lvl4pPr>
            <a:lvl5pPr>
              <a:defRPr sz="2900"/>
            </a:lvl5pPr>
            <a:lvl6pPr>
              <a:defRPr sz="2900"/>
            </a:lvl6pPr>
            <a:lvl7pPr>
              <a:defRPr sz="2900"/>
            </a:lvl7pPr>
            <a:lvl8pPr>
              <a:defRPr sz="2900"/>
            </a:lvl8pPr>
            <a:lvl9pPr>
              <a:defRPr sz="29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9290051" y="2548481"/>
            <a:ext cx="8083550" cy="1073033"/>
          </a:xfrm>
        </p:spPr>
        <p:txBody>
          <a:bodyPr lIns="261255" anchor="ctr"/>
          <a:lstStyle>
            <a:lvl1pPr marL="0" indent="0">
              <a:buNone/>
              <a:defRPr sz="4100" b="1" cap="all" baseline="0"/>
            </a:lvl1pPr>
            <a:lvl2pPr marL="816422" indent="0">
              <a:buNone/>
              <a:defRPr sz="3600" b="1"/>
            </a:lvl2pPr>
            <a:lvl3pPr marL="1632844" indent="0">
              <a:buNone/>
              <a:defRPr sz="3200" b="1"/>
            </a:lvl3pPr>
            <a:lvl4pPr marL="2449266" indent="0">
              <a:buNone/>
              <a:defRPr sz="2900" b="1"/>
            </a:lvl4pPr>
            <a:lvl5pPr marL="3265688" indent="0">
              <a:buNone/>
              <a:defRPr sz="2900" b="1"/>
            </a:lvl5pPr>
            <a:lvl6pPr marL="4082110" indent="0">
              <a:buNone/>
              <a:defRPr sz="2900" b="1"/>
            </a:lvl6pPr>
            <a:lvl7pPr marL="4898532" indent="0">
              <a:buNone/>
              <a:defRPr sz="2900" b="1"/>
            </a:lvl7pPr>
            <a:lvl8pPr marL="5714954" indent="0">
              <a:buNone/>
              <a:defRPr sz="2900" b="1"/>
            </a:lvl8pPr>
            <a:lvl9pPr marL="6531376" indent="0">
              <a:buNone/>
              <a:defRPr sz="29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9290051" y="3674268"/>
            <a:ext cx="8083550" cy="5926932"/>
          </a:xfrm>
        </p:spPr>
        <p:txBody>
          <a:bodyPr/>
          <a:lstStyle>
            <a:lvl1pPr>
              <a:defRPr sz="4300"/>
            </a:lvl1pPr>
            <a:lvl2pPr>
              <a:defRPr sz="3600"/>
            </a:lvl2pPr>
            <a:lvl3pPr>
              <a:defRPr sz="3200"/>
            </a:lvl3pPr>
            <a:lvl4pPr>
              <a:defRPr sz="2900"/>
            </a:lvl4pPr>
            <a:lvl5pPr>
              <a:defRPr sz="2900"/>
            </a:lvl5pPr>
            <a:lvl6pPr>
              <a:defRPr sz="2900"/>
            </a:lvl6pPr>
            <a:lvl7pPr>
              <a:defRPr sz="2900"/>
            </a:lvl7pPr>
            <a:lvl8pPr>
              <a:defRPr sz="2900"/>
            </a:lvl8pPr>
            <a:lvl9pPr>
              <a:defRPr sz="29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7/22/2023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35676" y="228600"/>
            <a:ext cx="5047488" cy="1467612"/>
          </a:xfrm>
        </p:spPr>
        <p:txBody>
          <a:bodyPr vert="horz" lIns="130628" rIns="81642" bIns="0" rtlCol="0" anchor="b">
            <a:normAutofit/>
            <a:sp3d prstMaterial="matte"/>
          </a:bodyPr>
          <a:lstStyle>
            <a:lvl1pPr algn="l">
              <a:defRPr sz="36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6038755" y="2614700"/>
            <a:ext cx="11841282" cy="6838328"/>
          </a:xfrm>
        </p:spPr>
        <p:txBody>
          <a:bodyPr/>
          <a:lstStyle>
            <a:lvl1pPr>
              <a:defRPr sz="5700"/>
            </a:lvl1pPr>
            <a:lvl2pPr>
              <a:defRPr sz="5000"/>
            </a:lvl2pPr>
            <a:lvl3pPr>
              <a:defRPr sz="4300"/>
            </a:lvl3pPr>
            <a:lvl4pPr>
              <a:defRPr sz="3600"/>
            </a:lvl4pPr>
            <a:lvl5pPr>
              <a:defRPr sz="3600"/>
            </a:lvl5pPr>
            <a:lvl6pPr>
              <a:defRPr sz="3600"/>
            </a:lvl6pPr>
            <a:lvl7pPr>
              <a:defRPr sz="3600"/>
            </a:lvl7pPr>
            <a:lvl8pPr>
              <a:defRPr sz="3600"/>
            </a:lvl8pPr>
            <a:lvl9pPr>
              <a:defRPr sz="3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335676" y="2595027"/>
            <a:ext cx="4937760" cy="6858000"/>
          </a:xfrm>
        </p:spPr>
        <p:txBody>
          <a:bodyPr/>
          <a:lstStyle>
            <a:lvl1pPr marL="0" indent="0">
              <a:buNone/>
              <a:defRPr sz="2500"/>
            </a:lvl1pPr>
            <a:lvl2pPr marL="816422" indent="0">
              <a:buNone/>
              <a:defRPr sz="2100"/>
            </a:lvl2pPr>
            <a:lvl3pPr marL="1632844" indent="0">
              <a:buNone/>
              <a:defRPr sz="1800"/>
            </a:lvl3pPr>
            <a:lvl4pPr marL="2449266" indent="0">
              <a:buNone/>
              <a:defRPr sz="1600"/>
            </a:lvl4pPr>
            <a:lvl5pPr marL="3265688" indent="0">
              <a:buNone/>
              <a:defRPr sz="1600"/>
            </a:lvl5pPr>
            <a:lvl6pPr marL="4082110" indent="0">
              <a:buNone/>
              <a:defRPr sz="1600"/>
            </a:lvl6pPr>
            <a:lvl7pPr marL="4898532" indent="0">
              <a:buNone/>
              <a:defRPr sz="1600"/>
            </a:lvl7pPr>
            <a:lvl8pPr marL="5714954" indent="0">
              <a:buNone/>
              <a:defRPr sz="1600"/>
            </a:lvl8pPr>
            <a:lvl9pPr marL="6531376" indent="0">
              <a:buNone/>
              <a:defRPr sz="16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5711474" y="0"/>
            <a:ext cx="91440" cy="2180844"/>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extLst/>
          </a:lstStyle>
          <a:p>
            <a:pPr algn="ctr" eaLnBrk="1" latinLnBrk="0" hangingPunct="1"/>
            <a:endParaRPr kumimoji="0" lang="en-US"/>
          </a:p>
        </p:txBody>
      </p:sp>
      <p:sp>
        <p:nvSpPr>
          <p:cNvPr id="9" name="Rectangle 8"/>
          <p:cNvSpPr/>
          <p:nvPr/>
        </p:nvSpPr>
        <p:spPr bwMode="invGray">
          <a:xfrm>
            <a:off x="5711474" y="0"/>
            <a:ext cx="91440" cy="2180844"/>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9184" y="233172"/>
            <a:ext cx="5050300" cy="1467612"/>
          </a:xfrm>
        </p:spPr>
        <p:txBody>
          <a:bodyPr lIns="130628" bIns="0" anchor="b">
            <a:sp3d prstMaterial="matte"/>
          </a:bodyPr>
          <a:lstStyle>
            <a:lvl1pPr algn="l">
              <a:defRPr sz="36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5807611" y="2227212"/>
            <a:ext cx="12494794" cy="8059788"/>
          </a:xfrm>
          <a:solidFill>
            <a:schemeClr val="bg2">
              <a:shade val="75000"/>
            </a:schemeClr>
          </a:solidFill>
        </p:spPr>
        <p:txBody>
          <a:bodyPr/>
          <a:lstStyle>
            <a:lvl1pPr marL="0" indent="0">
              <a:buNone/>
              <a:defRPr sz="5700"/>
            </a:lvl1pPr>
            <a:lvl2pPr marL="816422" indent="0">
              <a:buNone/>
              <a:defRPr sz="5000"/>
            </a:lvl2pPr>
            <a:lvl3pPr marL="1632844" indent="0">
              <a:buNone/>
              <a:defRPr sz="4300"/>
            </a:lvl3pPr>
            <a:lvl4pPr marL="2449266" indent="0">
              <a:buNone/>
              <a:defRPr sz="3600"/>
            </a:lvl4pPr>
            <a:lvl5pPr marL="3265688" indent="0">
              <a:buNone/>
              <a:defRPr sz="3600"/>
            </a:lvl5pPr>
            <a:lvl6pPr marL="4082110" indent="0">
              <a:buNone/>
              <a:defRPr sz="3600"/>
            </a:lvl6pPr>
            <a:lvl7pPr marL="4898532" indent="0">
              <a:buNone/>
              <a:defRPr sz="3600"/>
            </a:lvl7pPr>
            <a:lvl8pPr marL="5714954" indent="0">
              <a:buNone/>
              <a:defRPr sz="3600"/>
            </a:lvl8pPr>
            <a:lvl9pPr marL="6531376" indent="0">
              <a:buNone/>
              <a:defRPr sz="36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29184" y="2592324"/>
            <a:ext cx="4937760" cy="6858000"/>
          </a:xfrm>
        </p:spPr>
        <p:txBody>
          <a:bodyPr/>
          <a:lstStyle>
            <a:lvl1pPr marL="0" indent="0">
              <a:buNone/>
              <a:defRPr sz="2500"/>
            </a:lvl1pPr>
            <a:lvl2pPr marL="816422" indent="0">
              <a:buNone/>
              <a:defRPr sz="2100"/>
            </a:lvl2pPr>
            <a:lvl3pPr marL="1632844" indent="0">
              <a:buNone/>
              <a:defRPr sz="1800"/>
            </a:lvl3pPr>
            <a:lvl4pPr marL="2449266" indent="0">
              <a:buNone/>
              <a:defRPr sz="1600"/>
            </a:lvl4pPr>
            <a:lvl5pPr marL="3265688" indent="0">
              <a:buNone/>
              <a:defRPr sz="1600"/>
            </a:lvl5pPr>
            <a:lvl6pPr marL="4082110" indent="0">
              <a:buNone/>
              <a:defRPr sz="1600"/>
            </a:lvl6pPr>
            <a:lvl7pPr marL="4898532" indent="0">
              <a:buNone/>
              <a:defRPr sz="1600"/>
            </a:lvl7pPr>
            <a:lvl8pPr marL="5714954" indent="0">
              <a:buNone/>
              <a:defRPr sz="1600"/>
            </a:lvl8pPr>
            <a:lvl9pPr marL="6531376" indent="0">
              <a:buNone/>
              <a:defRPr sz="16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329184" y="1755648"/>
            <a:ext cx="5047488" cy="301752"/>
          </a:xfrm>
        </p:spPr>
        <p:txBody>
          <a:bodyPr/>
          <a:lstStyle/>
          <a:p>
            <a:fld id="{1D8BD707-D9CF-40AE-B4C6-C98DA3205C09}" type="datetimeFigureOut">
              <a:rPr lang="en-US" smtClean="0"/>
              <a:pPr/>
              <a:t>7/22/2023</a:t>
            </a:fld>
            <a:endParaRPr lang="en-US"/>
          </a:p>
        </p:txBody>
      </p:sp>
      <p:sp>
        <p:nvSpPr>
          <p:cNvPr id="11" name="Rectangle 10"/>
          <p:cNvSpPr/>
          <p:nvPr/>
        </p:nvSpPr>
        <p:spPr>
          <a:xfrm>
            <a:off x="5711474" y="0"/>
            <a:ext cx="91440" cy="10287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extLst/>
          </a:lstStyle>
          <a:p>
            <a:pPr algn="ctr" eaLnBrk="1" latinLnBrk="0" hangingPunct="1"/>
            <a:endParaRPr kumimoji="0" lang="en-US"/>
          </a:p>
        </p:txBody>
      </p:sp>
      <p:sp>
        <p:nvSpPr>
          <p:cNvPr id="9" name="Rectangle 8"/>
          <p:cNvSpPr/>
          <p:nvPr/>
        </p:nvSpPr>
        <p:spPr bwMode="invGray">
          <a:xfrm>
            <a:off x="5711474" y="0"/>
            <a:ext cx="91440" cy="10287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6071616" y="1755648"/>
            <a:ext cx="10387584" cy="301752"/>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16678656" y="1755648"/>
            <a:ext cx="1467728" cy="301752"/>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2153843"/>
            <a:ext cx="18288000" cy="6858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extLst/>
          </a:lstStyle>
          <a:p>
            <a:pPr algn="ctr" eaLnBrk="1" latinLnBrk="0" hangingPunct="1"/>
            <a:endParaRPr kumimoji="0" lang="en-US"/>
          </a:p>
        </p:txBody>
      </p:sp>
      <p:sp>
        <p:nvSpPr>
          <p:cNvPr id="7" name="Rectangle 6"/>
          <p:cNvSpPr/>
          <p:nvPr/>
        </p:nvSpPr>
        <p:spPr bwMode="ltGray">
          <a:xfrm>
            <a:off x="1" y="1"/>
            <a:ext cx="18287998" cy="21506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extLst/>
          </a:lstStyle>
          <a:p>
            <a:pPr algn="ctr" eaLnBrk="1" latinLnBrk="0" hangingPunct="1"/>
            <a:endParaRPr kumimoji="0" lang="en-US"/>
          </a:p>
        </p:txBody>
      </p:sp>
      <p:sp>
        <p:nvSpPr>
          <p:cNvPr id="2" name="Title Placeholder 1"/>
          <p:cNvSpPr>
            <a:spLocks noGrp="1"/>
          </p:cNvSpPr>
          <p:nvPr>
            <p:ph type="title"/>
          </p:nvPr>
        </p:nvSpPr>
        <p:spPr>
          <a:xfrm>
            <a:off x="914400" y="228600"/>
            <a:ext cx="16459200" cy="1876593"/>
          </a:xfrm>
          <a:prstGeom prst="rect">
            <a:avLst/>
          </a:prstGeom>
        </p:spPr>
        <p:txBody>
          <a:bodyPr vert="horz" lIns="163284" tIns="81642" rIns="81642" bIns="81642"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2662787"/>
            <a:ext cx="16459200" cy="6938414"/>
          </a:xfrm>
          <a:prstGeom prst="rect">
            <a:avLst/>
          </a:prstGeom>
        </p:spPr>
        <p:txBody>
          <a:bodyPr vert="horz" lIns="97971" tIns="163284" rIns="163284" bIns="81642"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914400" y="9715499"/>
            <a:ext cx="4267200" cy="411480"/>
          </a:xfrm>
          <a:prstGeom prst="rect">
            <a:avLst/>
          </a:prstGeom>
        </p:spPr>
        <p:txBody>
          <a:bodyPr vert="horz" lIns="195941" tIns="81642" rIns="81642" bIns="0" rtlCol="0" anchor="b"/>
          <a:lstStyle>
            <a:lvl1pPr algn="l" eaLnBrk="1" latinLnBrk="0" hangingPunct="1">
              <a:defRPr kumimoji="0" sz="2100">
                <a:solidFill>
                  <a:schemeClr val="tx1">
                    <a:tint val="95000"/>
                  </a:schemeClr>
                </a:solidFill>
              </a:defRPr>
            </a:lvl1pPr>
            <a:extLst/>
          </a:lstStyle>
          <a:p>
            <a:fld id="{1D8BD707-D9CF-40AE-B4C6-C98DA3205C09}" type="datetimeFigureOut">
              <a:rPr lang="en-US" smtClean="0"/>
              <a:pPr/>
              <a:t>7/22/2023</a:t>
            </a:fld>
            <a:endParaRPr lang="en-US"/>
          </a:p>
        </p:txBody>
      </p:sp>
      <p:sp>
        <p:nvSpPr>
          <p:cNvPr id="5" name="Footer Placeholder 4"/>
          <p:cNvSpPr>
            <a:spLocks noGrp="1"/>
          </p:cNvSpPr>
          <p:nvPr>
            <p:ph type="ftr" sz="quarter" idx="3"/>
          </p:nvPr>
        </p:nvSpPr>
        <p:spPr>
          <a:xfrm>
            <a:off x="5281193" y="9715499"/>
            <a:ext cx="11015438" cy="411480"/>
          </a:xfrm>
          <a:prstGeom prst="rect">
            <a:avLst/>
          </a:prstGeom>
        </p:spPr>
        <p:txBody>
          <a:bodyPr vert="horz" lIns="81642" tIns="81642" rIns="81642" bIns="0" rtlCol="0" anchor="b"/>
          <a:lstStyle>
            <a:lvl1pPr algn="l" eaLnBrk="1" latinLnBrk="0" hangingPunct="1">
              <a:defRPr kumimoji="0" sz="21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16408792" y="9715499"/>
            <a:ext cx="1467728" cy="411480"/>
          </a:xfrm>
          <a:prstGeom prst="rect">
            <a:avLst/>
          </a:prstGeom>
        </p:spPr>
        <p:txBody>
          <a:bodyPr vert="horz" lIns="163284" tIns="81642" rIns="163284" bIns="0" rtlCol="0" anchor="b"/>
          <a:lstStyle>
            <a:lvl1pPr algn="r" eaLnBrk="1" latinLnBrk="0" hangingPunct="1">
              <a:defRPr kumimoji="0" sz="21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8000" b="1" kern="1200">
          <a:solidFill>
            <a:schemeClr val="accent1">
              <a:satMod val="150000"/>
            </a:schemeClr>
          </a:solidFill>
          <a:effectLst/>
          <a:latin typeface="+mj-lt"/>
          <a:ea typeface="+mj-ea"/>
          <a:cs typeface="+mj-cs"/>
        </a:defRPr>
      </a:lvl1pPr>
      <a:extLst/>
    </p:titleStyle>
    <p:bodyStyle>
      <a:lvl1pPr marL="783765" indent="-571495" algn="l" rtl="0" eaLnBrk="1" latinLnBrk="0" hangingPunct="1">
        <a:spcBef>
          <a:spcPts val="0"/>
        </a:spcBef>
        <a:buClr>
          <a:schemeClr val="accent1"/>
        </a:buClr>
        <a:buSzPct val="80000"/>
        <a:buFont typeface="Wingdings 2"/>
        <a:buChar char=""/>
        <a:defRPr kumimoji="0" sz="5700" kern="1200">
          <a:solidFill>
            <a:schemeClr val="tx1"/>
          </a:solidFill>
          <a:latin typeface="+mn-lt"/>
          <a:ea typeface="+mn-ea"/>
          <a:cs typeface="+mn-cs"/>
        </a:defRPr>
      </a:lvl1pPr>
      <a:lvl2pPr marL="1306275" indent="-489853" algn="l" rtl="0" eaLnBrk="1" latinLnBrk="0" hangingPunct="1">
        <a:spcBef>
          <a:spcPct val="20000"/>
        </a:spcBef>
        <a:buClr>
          <a:schemeClr val="accent2"/>
        </a:buClr>
        <a:buSzPct val="90000"/>
        <a:buFont typeface="Wingdings"/>
        <a:buChar char=""/>
        <a:defRPr kumimoji="0" sz="5000" kern="1200">
          <a:solidFill>
            <a:schemeClr val="tx1"/>
          </a:solidFill>
          <a:latin typeface="+mn-lt"/>
          <a:ea typeface="+mn-ea"/>
          <a:cs typeface="+mn-cs"/>
        </a:defRPr>
      </a:lvl2pPr>
      <a:lvl3pPr marL="1779800" indent="-408211" algn="l" rtl="0" eaLnBrk="1" latinLnBrk="0" hangingPunct="1">
        <a:spcBef>
          <a:spcPct val="20000"/>
        </a:spcBef>
        <a:buClr>
          <a:schemeClr val="accent3"/>
        </a:buClr>
        <a:buFont typeface="Arial"/>
        <a:buChar char="▪"/>
        <a:defRPr kumimoji="0" sz="4300" kern="1200">
          <a:solidFill>
            <a:schemeClr val="tx1"/>
          </a:solidFill>
          <a:latin typeface="+mn-lt"/>
          <a:ea typeface="+mn-ea"/>
          <a:cs typeface="+mn-cs"/>
        </a:defRPr>
      </a:lvl3pPr>
      <a:lvl4pPr marL="2171683" indent="-326569" algn="l" rtl="0" eaLnBrk="1" latinLnBrk="0" hangingPunct="1">
        <a:spcBef>
          <a:spcPct val="20000"/>
        </a:spcBef>
        <a:buClr>
          <a:schemeClr val="accent4"/>
        </a:buClr>
        <a:buFont typeface="Arial"/>
        <a:buChar char="▪"/>
        <a:defRPr kumimoji="0" sz="3600" kern="1200">
          <a:solidFill>
            <a:schemeClr val="tx1"/>
          </a:solidFill>
          <a:latin typeface="+mn-lt"/>
          <a:ea typeface="+mn-ea"/>
          <a:cs typeface="+mn-cs"/>
        </a:defRPr>
      </a:lvl4pPr>
      <a:lvl5pPr marL="2547237" indent="-326569" algn="l" rtl="0" eaLnBrk="1" latinLnBrk="0" hangingPunct="1">
        <a:spcBef>
          <a:spcPct val="20000"/>
        </a:spcBef>
        <a:buClr>
          <a:schemeClr val="accent5"/>
        </a:buClr>
        <a:buFont typeface="Wingdings 3"/>
        <a:buChar char=""/>
        <a:defRPr kumimoji="0" lang="en-US" sz="3600" kern="1200" smtClean="0">
          <a:solidFill>
            <a:schemeClr val="tx1"/>
          </a:solidFill>
          <a:latin typeface="+mn-lt"/>
          <a:ea typeface="+mn-ea"/>
          <a:cs typeface="+mn-cs"/>
        </a:defRPr>
      </a:lvl5pPr>
      <a:lvl6pPr marL="2906462" indent="-326569" algn="l" rtl="0" eaLnBrk="1" latinLnBrk="0" hangingPunct="1">
        <a:spcBef>
          <a:spcPct val="20000"/>
        </a:spcBef>
        <a:buClr>
          <a:schemeClr val="accent6"/>
        </a:buClr>
        <a:buSzPct val="100000"/>
        <a:buFont typeface="Wingdings 2"/>
        <a:buChar char=""/>
        <a:defRPr kumimoji="0" sz="3600" kern="1200">
          <a:solidFill>
            <a:schemeClr val="tx1"/>
          </a:solidFill>
          <a:latin typeface="+mn-lt"/>
          <a:ea typeface="+mn-ea"/>
          <a:cs typeface="+mn-cs"/>
        </a:defRPr>
      </a:lvl6pPr>
      <a:lvl7pPr marL="3265688" indent="-326569" algn="l" rtl="0" eaLnBrk="1" latinLnBrk="0" hangingPunct="1">
        <a:spcBef>
          <a:spcPct val="20000"/>
        </a:spcBef>
        <a:buClr>
          <a:schemeClr val="accent1"/>
        </a:buClr>
        <a:buSzPct val="100000"/>
        <a:buFont typeface="Wingdings 2"/>
        <a:buChar char=""/>
        <a:defRPr kumimoji="0" sz="3200" kern="1200">
          <a:solidFill>
            <a:schemeClr val="tx1"/>
          </a:solidFill>
          <a:latin typeface="+mn-lt"/>
          <a:ea typeface="+mn-ea"/>
          <a:cs typeface="+mn-cs"/>
        </a:defRPr>
      </a:lvl7pPr>
      <a:lvl8pPr marL="3624914" indent="-326569" algn="l" rtl="0" eaLnBrk="1" latinLnBrk="0" hangingPunct="1">
        <a:spcBef>
          <a:spcPct val="20000"/>
        </a:spcBef>
        <a:buClr>
          <a:schemeClr val="accent2"/>
        </a:buClr>
        <a:buFont typeface="Wingdings 2" pitchFamily="18" charset="2"/>
        <a:buChar char=""/>
        <a:defRPr kumimoji="0" sz="3200" kern="1200">
          <a:solidFill>
            <a:schemeClr val="tx1"/>
          </a:solidFill>
          <a:latin typeface="+mn-lt"/>
          <a:ea typeface="+mn-ea"/>
          <a:cs typeface="+mn-cs"/>
        </a:defRPr>
      </a:lvl8pPr>
      <a:lvl9pPr marL="3984140" indent="-326569" algn="l" rtl="0" eaLnBrk="1" latinLnBrk="0" hangingPunct="1">
        <a:spcBef>
          <a:spcPct val="20000"/>
        </a:spcBef>
        <a:buClr>
          <a:schemeClr val="accent3"/>
        </a:buClr>
        <a:buFont typeface="Wingdings 2" pitchFamily="18" charset="2"/>
        <a:buChar char=""/>
        <a:defRPr kumimoji="0" sz="32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816422" algn="l" rtl="0" eaLnBrk="1" latinLnBrk="0" hangingPunct="1">
        <a:defRPr kumimoji="0" kern="1200">
          <a:solidFill>
            <a:schemeClr val="tx1"/>
          </a:solidFill>
          <a:latin typeface="+mn-lt"/>
          <a:ea typeface="+mn-ea"/>
          <a:cs typeface="+mn-cs"/>
        </a:defRPr>
      </a:lvl2pPr>
      <a:lvl3pPr marL="1632844" algn="l" rtl="0" eaLnBrk="1" latinLnBrk="0" hangingPunct="1">
        <a:defRPr kumimoji="0" kern="1200">
          <a:solidFill>
            <a:schemeClr val="tx1"/>
          </a:solidFill>
          <a:latin typeface="+mn-lt"/>
          <a:ea typeface="+mn-ea"/>
          <a:cs typeface="+mn-cs"/>
        </a:defRPr>
      </a:lvl3pPr>
      <a:lvl4pPr marL="2449266" algn="l" rtl="0" eaLnBrk="1" latinLnBrk="0" hangingPunct="1">
        <a:defRPr kumimoji="0" kern="1200">
          <a:solidFill>
            <a:schemeClr val="tx1"/>
          </a:solidFill>
          <a:latin typeface="+mn-lt"/>
          <a:ea typeface="+mn-ea"/>
          <a:cs typeface="+mn-cs"/>
        </a:defRPr>
      </a:lvl4pPr>
      <a:lvl5pPr marL="3265688" algn="l" rtl="0" eaLnBrk="1" latinLnBrk="0" hangingPunct="1">
        <a:defRPr kumimoji="0" kern="1200">
          <a:solidFill>
            <a:schemeClr val="tx1"/>
          </a:solidFill>
          <a:latin typeface="+mn-lt"/>
          <a:ea typeface="+mn-ea"/>
          <a:cs typeface="+mn-cs"/>
        </a:defRPr>
      </a:lvl5pPr>
      <a:lvl6pPr marL="4082110" algn="l" rtl="0" eaLnBrk="1" latinLnBrk="0" hangingPunct="1">
        <a:defRPr kumimoji="0" kern="1200">
          <a:solidFill>
            <a:schemeClr val="tx1"/>
          </a:solidFill>
          <a:latin typeface="+mn-lt"/>
          <a:ea typeface="+mn-ea"/>
          <a:cs typeface="+mn-cs"/>
        </a:defRPr>
      </a:lvl6pPr>
      <a:lvl7pPr marL="4898532" algn="l" rtl="0" eaLnBrk="1" latinLnBrk="0" hangingPunct="1">
        <a:defRPr kumimoji="0" kern="1200">
          <a:solidFill>
            <a:schemeClr val="tx1"/>
          </a:solidFill>
          <a:latin typeface="+mn-lt"/>
          <a:ea typeface="+mn-ea"/>
          <a:cs typeface="+mn-cs"/>
        </a:defRPr>
      </a:lvl7pPr>
      <a:lvl8pPr marL="5714954" algn="l" rtl="0" eaLnBrk="1" latinLnBrk="0" hangingPunct="1">
        <a:defRPr kumimoji="0" kern="1200">
          <a:solidFill>
            <a:schemeClr val="tx1"/>
          </a:solidFill>
          <a:latin typeface="+mn-lt"/>
          <a:ea typeface="+mn-ea"/>
          <a:cs typeface="+mn-cs"/>
        </a:defRPr>
      </a:lvl8pPr>
      <a:lvl9pPr marL="6531376"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7"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E1340"/>
        </a:solidFill>
        <a:effectLst/>
      </p:bgPr>
    </p:bg>
    <p:spTree>
      <p:nvGrpSpPr>
        <p:cNvPr id="1" name=""/>
        <p:cNvGrpSpPr/>
        <p:nvPr/>
      </p:nvGrpSpPr>
      <p:grpSpPr>
        <a:xfrm>
          <a:off x="0" y="0"/>
          <a:ext cx="0" cy="0"/>
          <a:chOff x="0" y="0"/>
          <a:chExt cx="0" cy="0"/>
        </a:xfrm>
      </p:grpSpPr>
      <p:grpSp>
        <p:nvGrpSpPr>
          <p:cNvPr id="5" name="Group 5"/>
          <p:cNvGrpSpPr/>
          <p:nvPr/>
        </p:nvGrpSpPr>
        <p:grpSpPr>
          <a:xfrm>
            <a:off x="7732775" y="8541496"/>
            <a:ext cx="6285098" cy="980434"/>
            <a:chOff x="0" y="0"/>
            <a:chExt cx="1655334" cy="258221"/>
          </a:xfrm>
        </p:grpSpPr>
        <p:sp>
          <p:nvSpPr>
            <p:cNvPr id="6" name="Freeform 6"/>
            <p:cNvSpPr/>
            <p:nvPr/>
          </p:nvSpPr>
          <p:spPr>
            <a:xfrm>
              <a:off x="0" y="0"/>
              <a:ext cx="1655334" cy="258221"/>
            </a:xfrm>
            <a:custGeom>
              <a:avLst/>
              <a:gdLst/>
              <a:ahLst/>
              <a:cxnLst/>
              <a:rect l="l" t="t" r="r" b="b"/>
              <a:pathLst>
                <a:path w="1655334" h="258221">
                  <a:moveTo>
                    <a:pt x="62821" y="0"/>
                  </a:moveTo>
                  <a:lnTo>
                    <a:pt x="1592513" y="0"/>
                  </a:lnTo>
                  <a:cubicBezTo>
                    <a:pt x="1627208" y="0"/>
                    <a:pt x="1655334" y="28126"/>
                    <a:pt x="1655334" y="62821"/>
                  </a:cubicBezTo>
                  <a:lnTo>
                    <a:pt x="1655334" y="195400"/>
                  </a:lnTo>
                  <a:cubicBezTo>
                    <a:pt x="1655334" y="212061"/>
                    <a:pt x="1648716" y="228040"/>
                    <a:pt x="1636935" y="239822"/>
                  </a:cubicBezTo>
                  <a:cubicBezTo>
                    <a:pt x="1625153" y="251603"/>
                    <a:pt x="1609174" y="258221"/>
                    <a:pt x="1592513" y="258221"/>
                  </a:cubicBezTo>
                  <a:lnTo>
                    <a:pt x="62821" y="258221"/>
                  </a:lnTo>
                  <a:cubicBezTo>
                    <a:pt x="46160" y="258221"/>
                    <a:pt x="30181" y="251603"/>
                    <a:pt x="18400" y="239822"/>
                  </a:cubicBezTo>
                  <a:cubicBezTo>
                    <a:pt x="6619" y="228040"/>
                    <a:pt x="0" y="212061"/>
                    <a:pt x="0" y="195400"/>
                  </a:cubicBezTo>
                  <a:lnTo>
                    <a:pt x="0" y="62821"/>
                  </a:lnTo>
                  <a:cubicBezTo>
                    <a:pt x="0" y="46160"/>
                    <a:pt x="6619" y="30181"/>
                    <a:pt x="18400" y="18400"/>
                  </a:cubicBezTo>
                  <a:cubicBezTo>
                    <a:pt x="30181" y="6619"/>
                    <a:pt x="46160" y="0"/>
                    <a:pt x="62821" y="0"/>
                  </a:cubicBezTo>
                  <a:close/>
                </a:path>
              </a:pathLst>
            </a:custGeom>
            <a:solidFill>
              <a:srgbClr val="FFFFFF"/>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7732775" y="7204637"/>
            <a:ext cx="2219090" cy="980434"/>
          </a:xfrm>
          <a:custGeom>
            <a:avLst/>
            <a:gdLst/>
            <a:ahLst/>
            <a:cxnLst/>
            <a:rect l="l" t="t" r="r" b="b"/>
            <a:pathLst>
              <a:path w="2219090" h="980434">
                <a:moveTo>
                  <a:pt x="0" y="0"/>
                </a:moveTo>
                <a:lnTo>
                  <a:pt x="2219090" y="0"/>
                </a:lnTo>
                <a:lnTo>
                  <a:pt x="2219090" y="980434"/>
                </a:lnTo>
                <a:lnTo>
                  <a:pt x="0" y="980434"/>
                </a:lnTo>
                <a:lnTo>
                  <a:pt x="0" y="0"/>
                </a:lnTo>
                <a:close/>
              </a:path>
            </a:pathLst>
          </a:custGeom>
          <a:blipFill>
            <a:blip r:embed="rId2" cstate="print">
              <a:extLst>
                <a:ext uri="{96DAC541-7B7A-43D3-8B79-37D633B846F1}">
                  <asvg:svgBlip xmlns="" xmlns:asvg="http://schemas.microsoft.com/office/drawing/2016/SVG/main" r:embed="rId6"/>
                </a:ext>
              </a:extLst>
            </a:blip>
            <a:stretch>
              <a:fillRect/>
            </a:stretch>
          </a:blipFill>
        </p:spPr>
      </p:sp>
      <p:sp>
        <p:nvSpPr>
          <p:cNvPr id="9" name="TextBox 9"/>
          <p:cNvSpPr txBox="1"/>
          <p:nvPr/>
        </p:nvSpPr>
        <p:spPr>
          <a:xfrm>
            <a:off x="11134204" y="8800674"/>
            <a:ext cx="2263395" cy="500137"/>
          </a:xfrm>
          <a:prstGeom prst="rect">
            <a:avLst/>
          </a:prstGeom>
        </p:spPr>
        <p:txBody>
          <a:bodyPr lIns="0" tIns="0" rIns="0" bIns="0" rtlCol="0" anchor="t">
            <a:spAutoFit/>
          </a:bodyPr>
          <a:lstStyle/>
          <a:p>
            <a:pPr algn="ctr">
              <a:lnSpc>
                <a:spcPts val="3931"/>
              </a:lnSpc>
            </a:pPr>
            <a:r>
              <a:rPr lang="en-US" sz="2807" dirty="0" smtClean="0">
                <a:solidFill>
                  <a:srgbClr val="FF9405"/>
                </a:solidFill>
                <a:latin typeface="Roca One"/>
              </a:rPr>
              <a:t>AAMOLIKA  </a:t>
            </a:r>
            <a:endParaRPr lang="en-US" sz="2807" dirty="0">
              <a:solidFill>
                <a:srgbClr val="FF9405"/>
              </a:solidFill>
              <a:latin typeface="Roca One"/>
            </a:endParaRPr>
          </a:p>
        </p:txBody>
      </p:sp>
      <p:sp>
        <p:nvSpPr>
          <p:cNvPr id="10" name="TextBox 10"/>
          <p:cNvSpPr txBox="1"/>
          <p:nvPr/>
        </p:nvSpPr>
        <p:spPr>
          <a:xfrm>
            <a:off x="8314639" y="8800674"/>
            <a:ext cx="2263395" cy="500137"/>
          </a:xfrm>
          <a:prstGeom prst="rect">
            <a:avLst/>
          </a:prstGeom>
        </p:spPr>
        <p:txBody>
          <a:bodyPr lIns="0" tIns="0" rIns="0" bIns="0" rtlCol="0" anchor="t">
            <a:spAutoFit/>
          </a:bodyPr>
          <a:lstStyle/>
          <a:p>
            <a:pPr algn="ctr">
              <a:lnSpc>
                <a:spcPts val="3931"/>
              </a:lnSpc>
            </a:pPr>
            <a:r>
              <a:rPr lang="en-IN" sz="2807" dirty="0" smtClean="0">
                <a:solidFill>
                  <a:srgbClr val="0E1340"/>
                </a:solidFill>
                <a:latin typeface="Roca One"/>
              </a:rPr>
              <a:t>Made  By:</a:t>
            </a:r>
            <a:endParaRPr lang="en-US" sz="2807" dirty="0">
              <a:solidFill>
                <a:srgbClr val="0E1340"/>
              </a:solidFill>
              <a:latin typeface="Roca One"/>
            </a:endParaRPr>
          </a:p>
        </p:txBody>
      </p:sp>
      <p:sp>
        <p:nvSpPr>
          <p:cNvPr id="11" name="TextBox 11"/>
          <p:cNvSpPr txBox="1"/>
          <p:nvPr/>
        </p:nvSpPr>
        <p:spPr>
          <a:xfrm>
            <a:off x="486405" y="917715"/>
            <a:ext cx="8169253" cy="2068130"/>
          </a:xfrm>
          <a:prstGeom prst="rect">
            <a:avLst/>
          </a:prstGeom>
        </p:spPr>
        <p:txBody>
          <a:bodyPr lIns="0" tIns="0" rIns="0" bIns="0" rtlCol="0" anchor="t">
            <a:spAutoFit/>
          </a:bodyPr>
          <a:lstStyle/>
          <a:p>
            <a:pPr>
              <a:lnSpc>
                <a:spcPts val="7905"/>
              </a:lnSpc>
            </a:pPr>
            <a:r>
              <a:rPr lang="en-IN" sz="7674" dirty="0" smtClean="0">
                <a:solidFill>
                  <a:srgbClr val="FFFFFF"/>
                </a:solidFill>
                <a:latin typeface="Roca One"/>
              </a:rPr>
              <a:t>HEART DISEASE PREDICTION</a:t>
            </a:r>
            <a:endParaRPr lang="en-US" sz="7674" dirty="0">
              <a:solidFill>
                <a:srgbClr val="FFFFFF"/>
              </a:solidFill>
              <a:latin typeface="Roca One"/>
            </a:endParaRPr>
          </a:p>
        </p:txBody>
      </p:sp>
      <p:sp>
        <p:nvSpPr>
          <p:cNvPr id="12" name="TextBox 12"/>
          <p:cNvSpPr txBox="1"/>
          <p:nvPr/>
        </p:nvSpPr>
        <p:spPr>
          <a:xfrm>
            <a:off x="486405" y="7072326"/>
            <a:ext cx="2589084" cy="3860031"/>
          </a:xfrm>
          <a:prstGeom prst="rect">
            <a:avLst/>
          </a:prstGeom>
        </p:spPr>
        <p:txBody>
          <a:bodyPr wrap="square" lIns="0" tIns="0" rIns="0" bIns="0" rtlCol="0" anchor="t">
            <a:spAutoFit/>
          </a:bodyPr>
          <a:lstStyle/>
          <a:p>
            <a:pPr algn="ctr">
              <a:lnSpc>
                <a:spcPts val="4320"/>
              </a:lnSpc>
            </a:pPr>
            <a:r>
              <a:rPr lang="en-US" sz="3085" dirty="0" smtClean="0">
                <a:solidFill>
                  <a:srgbClr val="FFFFFF"/>
                </a:solidFill>
                <a:latin typeface="Canva Sans"/>
              </a:rPr>
              <a:t>MENTOR:</a:t>
            </a:r>
          </a:p>
          <a:p>
            <a:pPr algn="ctr">
              <a:lnSpc>
                <a:spcPts val="4320"/>
              </a:lnSpc>
            </a:pPr>
            <a:r>
              <a:rPr lang="en-US" sz="3200" b="1" dirty="0" smtClean="0">
                <a:solidFill>
                  <a:schemeClr val="bg1"/>
                </a:solidFill>
              </a:rPr>
              <a:t>DR. SURENDRA KUMAR SHUKLA </a:t>
            </a:r>
            <a:endParaRPr lang="en-US" sz="3085" dirty="0">
              <a:solidFill>
                <a:schemeClr val="bg1"/>
              </a:solidFill>
              <a:latin typeface="Canva Sans"/>
            </a:endParaRPr>
          </a:p>
          <a:p>
            <a:pPr algn="ctr">
              <a:lnSpc>
                <a:spcPts val="4320"/>
              </a:lnSpc>
            </a:pPr>
            <a:endParaRPr lang="en-US" sz="3085" dirty="0">
              <a:solidFill>
                <a:srgbClr val="FFFFFF"/>
              </a:solidFill>
              <a:latin typeface="Canva Sans"/>
            </a:endParaRPr>
          </a:p>
          <a:p>
            <a:pPr>
              <a:lnSpc>
                <a:spcPts val="4320"/>
              </a:lnSpc>
            </a:pPr>
            <a:r>
              <a:rPr lang="en-US" sz="3085" dirty="0">
                <a:solidFill>
                  <a:srgbClr val="FFFFFF"/>
                </a:solidFill>
                <a:latin typeface="Canva Sans"/>
              </a:rPr>
              <a:t> </a:t>
            </a:r>
          </a:p>
        </p:txBody>
      </p:sp>
      <p:pic>
        <p:nvPicPr>
          <p:cNvPr id="13" name="Picture 12" descr="poto.jpg"/>
          <p:cNvPicPr>
            <a:picLocks noChangeAspect="1"/>
          </p:cNvPicPr>
          <p:nvPr/>
        </p:nvPicPr>
        <p:blipFill>
          <a:blip r:embed="rId7"/>
          <a:stretch>
            <a:fillRect/>
          </a:stretch>
        </p:blipFill>
        <p:spPr>
          <a:xfrm>
            <a:off x="7000860" y="2040412"/>
            <a:ext cx="10977554" cy="617487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E1340"/>
        </a:solidFill>
        <a:effectLst/>
      </p:bgPr>
    </p:bg>
    <p:spTree>
      <p:nvGrpSpPr>
        <p:cNvPr id="1" name=""/>
        <p:cNvGrpSpPr/>
        <p:nvPr/>
      </p:nvGrpSpPr>
      <p:grpSpPr>
        <a:xfrm>
          <a:off x="0" y="0"/>
          <a:ext cx="0" cy="0"/>
          <a:chOff x="0" y="0"/>
          <a:chExt cx="0" cy="0"/>
        </a:xfrm>
      </p:grpSpPr>
      <p:sp>
        <p:nvSpPr>
          <p:cNvPr id="2" name="TextBox 2"/>
          <p:cNvSpPr txBox="1"/>
          <p:nvPr/>
        </p:nvSpPr>
        <p:spPr>
          <a:xfrm>
            <a:off x="5683524" y="4912013"/>
            <a:ext cx="6920952" cy="1254458"/>
          </a:xfrm>
          <a:prstGeom prst="rect">
            <a:avLst/>
          </a:prstGeom>
        </p:spPr>
        <p:txBody>
          <a:bodyPr lIns="0" tIns="0" rIns="0" bIns="0" rtlCol="0" anchor="t">
            <a:spAutoFit/>
          </a:bodyPr>
          <a:lstStyle/>
          <a:p>
            <a:pPr algn="ctr">
              <a:lnSpc>
                <a:spcPts val="9774"/>
              </a:lnSpc>
            </a:pPr>
            <a:r>
              <a:rPr lang="en-US" sz="8805" dirty="0">
                <a:solidFill>
                  <a:srgbClr val="FFFFFF"/>
                </a:solidFill>
                <a:latin typeface="Roca One"/>
              </a:rPr>
              <a:t>Thanks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E1340"/>
        </a:solidFill>
        <a:effectLst/>
      </p:bgPr>
    </p:bg>
    <p:spTree>
      <p:nvGrpSpPr>
        <p:cNvPr id="1" name=""/>
        <p:cNvGrpSpPr/>
        <p:nvPr/>
      </p:nvGrpSpPr>
      <p:grpSpPr>
        <a:xfrm>
          <a:off x="0" y="0"/>
          <a:ext cx="0" cy="0"/>
          <a:chOff x="0" y="0"/>
          <a:chExt cx="0" cy="0"/>
        </a:xfrm>
      </p:grpSpPr>
      <p:grpSp>
        <p:nvGrpSpPr>
          <p:cNvPr id="3" name="Group 3"/>
          <p:cNvGrpSpPr/>
          <p:nvPr/>
        </p:nvGrpSpPr>
        <p:grpSpPr>
          <a:xfrm>
            <a:off x="1028700" y="1028700"/>
            <a:ext cx="16230600" cy="1239372"/>
            <a:chOff x="0" y="0"/>
            <a:chExt cx="4274726" cy="326419"/>
          </a:xfrm>
        </p:grpSpPr>
        <p:sp>
          <p:nvSpPr>
            <p:cNvPr id="4" name="Freeform 4"/>
            <p:cNvSpPr/>
            <p:nvPr/>
          </p:nvSpPr>
          <p:spPr>
            <a:xfrm>
              <a:off x="0" y="0"/>
              <a:ext cx="4274726" cy="326419"/>
            </a:xfrm>
            <a:custGeom>
              <a:avLst/>
              <a:gdLst/>
              <a:ahLst/>
              <a:cxnLst/>
              <a:rect l="l" t="t" r="r" b="b"/>
              <a:pathLst>
                <a:path w="4274726" h="326419">
                  <a:moveTo>
                    <a:pt x="47700" y="0"/>
                  </a:moveTo>
                  <a:lnTo>
                    <a:pt x="4227026" y="0"/>
                  </a:lnTo>
                  <a:cubicBezTo>
                    <a:pt x="4239677" y="0"/>
                    <a:pt x="4251809" y="5025"/>
                    <a:pt x="4260755" y="13971"/>
                  </a:cubicBezTo>
                  <a:cubicBezTo>
                    <a:pt x="4269700" y="22916"/>
                    <a:pt x="4274726" y="35049"/>
                    <a:pt x="4274726" y="47700"/>
                  </a:cubicBezTo>
                  <a:lnTo>
                    <a:pt x="4274726" y="278720"/>
                  </a:lnTo>
                  <a:cubicBezTo>
                    <a:pt x="4274726" y="291370"/>
                    <a:pt x="4269700" y="303503"/>
                    <a:pt x="4260755" y="312448"/>
                  </a:cubicBezTo>
                  <a:cubicBezTo>
                    <a:pt x="4251809" y="321394"/>
                    <a:pt x="4239677" y="326419"/>
                    <a:pt x="4227026" y="326419"/>
                  </a:cubicBezTo>
                  <a:lnTo>
                    <a:pt x="47700" y="326419"/>
                  </a:lnTo>
                  <a:cubicBezTo>
                    <a:pt x="35049" y="326419"/>
                    <a:pt x="22916" y="321394"/>
                    <a:pt x="13971" y="312448"/>
                  </a:cubicBezTo>
                  <a:cubicBezTo>
                    <a:pt x="5025" y="303503"/>
                    <a:pt x="0" y="291370"/>
                    <a:pt x="0" y="278720"/>
                  </a:cubicBezTo>
                  <a:lnTo>
                    <a:pt x="0" y="47700"/>
                  </a:lnTo>
                  <a:cubicBezTo>
                    <a:pt x="0" y="35049"/>
                    <a:pt x="5025" y="22916"/>
                    <a:pt x="13971" y="13971"/>
                  </a:cubicBezTo>
                  <a:cubicBezTo>
                    <a:pt x="22916" y="5025"/>
                    <a:pt x="35049" y="0"/>
                    <a:pt x="47700" y="0"/>
                  </a:cubicBezTo>
                  <a:close/>
                </a:path>
              </a:pathLst>
            </a:custGeom>
            <a:solidFill>
              <a:srgbClr val="FFFFFF"/>
            </a:solidFill>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r>
                <a:rPr lang="en-US" sz="1899">
                  <a:solidFill>
                    <a:srgbClr val="000000"/>
                  </a:solidFill>
                  <a:latin typeface="Open Sans Extra Bold"/>
                </a:rPr>
                <a:t>to</a:t>
              </a:r>
            </a:p>
          </p:txBody>
        </p:sp>
      </p:grpSp>
      <p:sp>
        <p:nvSpPr>
          <p:cNvPr id="8" name="TextBox 8"/>
          <p:cNvSpPr txBox="1"/>
          <p:nvPr/>
        </p:nvSpPr>
        <p:spPr>
          <a:xfrm>
            <a:off x="1683166" y="1464600"/>
            <a:ext cx="4614155" cy="519973"/>
          </a:xfrm>
          <a:prstGeom prst="rect">
            <a:avLst/>
          </a:prstGeom>
        </p:spPr>
        <p:txBody>
          <a:bodyPr lIns="0" tIns="0" rIns="0" bIns="0" rtlCol="0" anchor="t">
            <a:spAutoFit/>
          </a:bodyPr>
          <a:lstStyle/>
          <a:p>
            <a:pPr>
              <a:lnSpc>
                <a:spcPts val="3984"/>
              </a:lnSpc>
            </a:pPr>
            <a:r>
              <a:rPr lang="en-US" sz="3795">
                <a:solidFill>
                  <a:srgbClr val="FF9405"/>
                </a:solidFill>
                <a:latin typeface="Roca One"/>
              </a:rPr>
              <a:t>INTRODUCTION</a:t>
            </a:r>
          </a:p>
        </p:txBody>
      </p:sp>
      <p:sp>
        <p:nvSpPr>
          <p:cNvPr id="9" name="TextBox 9"/>
          <p:cNvSpPr txBox="1"/>
          <p:nvPr/>
        </p:nvSpPr>
        <p:spPr>
          <a:xfrm>
            <a:off x="11866185" y="1274100"/>
            <a:ext cx="4614155" cy="912237"/>
          </a:xfrm>
          <a:prstGeom prst="rect">
            <a:avLst/>
          </a:prstGeom>
        </p:spPr>
        <p:txBody>
          <a:bodyPr lIns="0" tIns="0" rIns="0" bIns="0" rtlCol="0" anchor="t">
            <a:spAutoFit/>
          </a:bodyPr>
          <a:lstStyle/>
          <a:p>
            <a:pPr algn="ctr">
              <a:lnSpc>
                <a:spcPts val="3459"/>
              </a:lnSpc>
            </a:pPr>
            <a:r>
              <a:rPr lang="en-IN" sz="3295" dirty="0" smtClean="0">
                <a:solidFill>
                  <a:srgbClr val="0E1340"/>
                </a:solidFill>
                <a:latin typeface="Roca One"/>
              </a:rPr>
              <a:t>Heart Disease Prediction</a:t>
            </a:r>
            <a:endParaRPr lang="en-US" sz="3295" dirty="0">
              <a:solidFill>
                <a:srgbClr val="0E1340"/>
              </a:solidFill>
              <a:latin typeface="Roca One"/>
            </a:endParaRPr>
          </a:p>
        </p:txBody>
      </p:sp>
      <p:sp>
        <p:nvSpPr>
          <p:cNvPr id="10" name="TextBox 10"/>
          <p:cNvSpPr txBox="1"/>
          <p:nvPr/>
        </p:nvSpPr>
        <p:spPr>
          <a:xfrm>
            <a:off x="271027" y="2357419"/>
            <a:ext cx="10066932" cy="8412559"/>
          </a:xfrm>
          <a:prstGeom prst="rect">
            <a:avLst/>
          </a:prstGeom>
        </p:spPr>
        <p:txBody>
          <a:bodyPr wrap="square" lIns="0" tIns="0" rIns="0" bIns="0" rtlCol="0" anchor="t">
            <a:spAutoFit/>
          </a:bodyPr>
          <a:lstStyle/>
          <a:p>
            <a:pPr>
              <a:lnSpc>
                <a:spcPts val="4122"/>
              </a:lnSpc>
            </a:pPr>
            <a:r>
              <a:rPr lang="en-US" sz="2000" b="1" dirty="0" smtClean="0">
                <a:solidFill>
                  <a:schemeClr val="bg1">
                    <a:lumMod val="95000"/>
                  </a:schemeClr>
                </a:solidFill>
              </a:rPr>
              <a:t>Heart sickness is a prime worldwide health problem, chargeable for a tremendous number of deaths internationally. Early detection and correct prediction of coronary heart disorder can significantly enhance patient consequences and reduce mortality rates. In latest years, device mastering techniques have proven promise in diverse scientific programs, including coronary heart disorder prediction. This task pursuits to increase a system gaining knowledge of model able to as it should be predicting the probability of coronary heart disorder based totally on a hard and fast of clinical and demographic functions. The proposed model can be educated on a comprehensive dataset comprising affected person facts and could leverage numerous category algorithms to obtain most excellent overall performance. The outcomes acquired from this examine have the capacity to assist healthcare carriers in figuring out high-hazard individuals and implementing well timed interventions to save you heart ailment development and related headaches, this project is made using the dataset of people and their important features, which will help the model to predict whether or not a person has a heart disease or </a:t>
            </a:r>
            <a:r>
              <a:rPr lang="en-US" sz="2000" b="1" dirty="0" err="1" smtClean="0">
                <a:solidFill>
                  <a:schemeClr val="bg1">
                    <a:lumMod val="95000"/>
                  </a:schemeClr>
                </a:solidFill>
              </a:rPr>
              <a:t>not,if</a:t>
            </a:r>
            <a:r>
              <a:rPr lang="en-US" sz="2000" b="1" dirty="0" smtClean="0">
                <a:solidFill>
                  <a:schemeClr val="bg1">
                    <a:lumMod val="95000"/>
                  </a:schemeClr>
                </a:solidFill>
              </a:rPr>
              <a:t> yes then output will be 1, otherwise it’ll be 0.</a:t>
            </a:r>
            <a:endParaRPr lang="en-US" sz="2000" dirty="0" smtClean="0">
              <a:solidFill>
                <a:schemeClr val="bg1">
                  <a:lumMod val="95000"/>
                </a:schemeClr>
              </a:solidFill>
            </a:endParaRPr>
          </a:p>
          <a:p>
            <a:pPr>
              <a:lnSpc>
                <a:spcPts val="4122"/>
              </a:lnSpc>
            </a:pPr>
            <a:endParaRPr lang="en-US" sz="2000" dirty="0">
              <a:solidFill>
                <a:schemeClr val="bg1">
                  <a:lumMod val="95000"/>
                </a:schemeClr>
              </a:solidFill>
              <a:latin typeface="Roca One"/>
            </a:endParaRPr>
          </a:p>
        </p:txBody>
      </p:sp>
      <p:pic>
        <p:nvPicPr>
          <p:cNvPr id="11" name="Picture 10" descr="2.jpg"/>
          <p:cNvPicPr>
            <a:picLocks noChangeAspect="1"/>
          </p:cNvPicPr>
          <p:nvPr/>
        </p:nvPicPr>
        <p:blipFill>
          <a:blip r:embed="rId2"/>
          <a:stretch>
            <a:fillRect/>
          </a:stretch>
        </p:blipFill>
        <p:spPr>
          <a:xfrm>
            <a:off x="10787074" y="2643170"/>
            <a:ext cx="7000924" cy="700092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E1340"/>
        </a:solidFill>
        <a:effectLst/>
      </p:bgPr>
    </p:bg>
    <p:spTree>
      <p:nvGrpSpPr>
        <p:cNvPr id="1" name=""/>
        <p:cNvGrpSpPr/>
        <p:nvPr/>
      </p:nvGrpSpPr>
      <p:grpSpPr>
        <a:xfrm>
          <a:off x="0" y="0"/>
          <a:ext cx="0" cy="0"/>
          <a:chOff x="0" y="0"/>
          <a:chExt cx="0" cy="0"/>
        </a:xfrm>
      </p:grpSpPr>
      <p:sp>
        <p:nvSpPr>
          <p:cNvPr id="2" name="Freeform 2"/>
          <p:cNvSpPr/>
          <p:nvPr/>
        </p:nvSpPr>
        <p:spPr>
          <a:xfrm>
            <a:off x="-7065937" y="2512921"/>
            <a:ext cx="15228862" cy="15228862"/>
          </a:xfrm>
          <a:custGeom>
            <a:avLst/>
            <a:gdLst/>
            <a:ahLst/>
            <a:cxnLst/>
            <a:rect l="l" t="t" r="r" b="b"/>
            <a:pathLst>
              <a:path w="15228862" h="15228862">
                <a:moveTo>
                  <a:pt x="0" y="0"/>
                </a:moveTo>
                <a:lnTo>
                  <a:pt x="15228862" y="0"/>
                </a:lnTo>
                <a:lnTo>
                  <a:pt x="15228862" y="15228863"/>
                </a:lnTo>
                <a:lnTo>
                  <a:pt x="0" y="15228863"/>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3" name="Group 3"/>
          <p:cNvGrpSpPr/>
          <p:nvPr/>
        </p:nvGrpSpPr>
        <p:grpSpPr>
          <a:xfrm>
            <a:off x="1028700" y="1028700"/>
            <a:ext cx="16230600" cy="1239372"/>
            <a:chOff x="0" y="0"/>
            <a:chExt cx="4274726" cy="326419"/>
          </a:xfrm>
        </p:grpSpPr>
        <p:sp>
          <p:nvSpPr>
            <p:cNvPr id="4" name="Freeform 4"/>
            <p:cNvSpPr/>
            <p:nvPr/>
          </p:nvSpPr>
          <p:spPr>
            <a:xfrm>
              <a:off x="0" y="0"/>
              <a:ext cx="4274726" cy="326419"/>
            </a:xfrm>
            <a:custGeom>
              <a:avLst/>
              <a:gdLst/>
              <a:ahLst/>
              <a:cxnLst/>
              <a:rect l="l" t="t" r="r" b="b"/>
              <a:pathLst>
                <a:path w="4274726" h="326419">
                  <a:moveTo>
                    <a:pt x="47700" y="0"/>
                  </a:moveTo>
                  <a:lnTo>
                    <a:pt x="4227026" y="0"/>
                  </a:lnTo>
                  <a:cubicBezTo>
                    <a:pt x="4239677" y="0"/>
                    <a:pt x="4251809" y="5025"/>
                    <a:pt x="4260755" y="13971"/>
                  </a:cubicBezTo>
                  <a:cubicBezTo>
                    <a:pt x="4269700" y="22916"/>
                    <a:pt x="4274726" y="35049"/>
                    <a:pt x="4274726" y="47700"/>
                  </a:cubicBezTo>
                  <a:lnTo>
                    <a:pt x="4274726" y="278720"/>
                  </a:lnTo>
                  <a:cubicBezTo>
                    <a:pt x="4274726" y="291370"/>
                    <a:pt x="4269700" y="303503"/>
                    <a:pt x="4260755" y="312448"/>
                  </a:cubicBezTo>
                  <a:cubicBezTo>
                    <a:pt x="4251809" y="321394"/>
                    <a:pt x="4239677" y="326419"/>
                    <a:pt x="4227026" y="326419"/>
                  </a:cubicBezTo>
                  <a:lnTo>
                    <a:pt x="47700" y="326419"/>
                  </a:lnTo>
                  <a:cubicBezTo>
                    <a:pt x="35049" y="326419"/>
                    <a:pt x="22916" y="321394"/>
                    <a:pt x="13971" y="312448"/>
                  </a:cubicBezTo>
                  <a:cubicBezTo>
                    <a:pt x="5025" y="303503"/>
                    <a:pt x="0" y="291370"/>
                    <a:pt x="0" y="278720"/>
                  </a:cubicBezTo>
                  <a:lnTo>
                    <a:pt x="0" y="47700"/>
                  </a:lnTo>
                  <a:cubicBezTo>
                    <a:pt x="0" y="35049"/>
                    <a:pt x="5025" y="22916"/>
                    <a:pt x="13971" y="13971"/>
                  </a:cubicBezTo>
                  <a:cubicBezTo>
                    <a:pt x="22916" y="5025"/>
                    <a:pt x="35049" y="0"/>
                    <a:pt x="47700" y="0"/>
                  </a:cubicBezTo>
                  <a:close/>
                </a:path>
              </a:pathLst>
            </a:custGeom>
            <a:solidFill>
              <a:srgbClr val="FFFFFF"/>
            </a:solidFill>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10293564" y="2576899"/>
            <a:ext cx="3086098" cy="3339256"/>
          </a:xfrm>
          <a:prstGeom prst="rect">
            <a:avLst/>
          </a:prstGeom>
        </p:spPr>
        <p:txBody>
          <a:bodyPr lIns="50800" tIns="50800" rIns="50800" bIns="50800" rtlCol="0" anchor="ctr"/>
          <a:lstStyle/>
          <a:p>
            <a:pPr algn="ctr">
              <a:lnSpc>
                <a:spcPts val="4339"/>
              </a:lnSpc>
            </a:pPr>
            <a:endParaRPr lang="en-US" sz="3099" dirty="0">
              <a:solidFill>
                <a:srgbClr val="FFFFFF"/>
              </a:solidFill>
              <a:latin typeface="Roca One"/>
            </a:endParaRPr>
          </a:p>
        </p:txBody>
      </p:sp>
      <p:sp>
        <p:nvSpPr>
          <p:cNvPr id="14" name="TextBox 14"/>
          <p:cNvSpPr txBox="1"/>
          <p:nvPr/>
        </p:nvSpPr>
        <p:spPr>
          <a:xfrm>
            <a:off x="13692360" y="2576899"/>
            <a:ext cx="3086100" cy="3339256"/>
          </a:xfrm>
          <a:prstGeom prst="rect">
            <a:avLst/>
          </a:prstGeom>
        </p:spPr>
        <p:txBody>
          <a:bodyPr lIns="50800" tIns="50800" rIns="50800" bIns="50800" rtlCol="0" anchor="ctr"/>
          <a:lstStyle/>
          <a:p>
            <a:pPr algn="ctr">
              <a:lnSpc>
                <a:spcPts val="4339"/>
              </a:lnSpc>
            </a:pPr>
            <a:endParaRPr lang="en-US" sz="3099" dirty="0">
              <a:solidFill>
                <a:srgbClr val="FF9405"/>
              </a:solidFill>
              <a:latin typeface="Roca One"/>
            </a:endParaRPr>
          </a:p>
        </p:txBody>
      </p:sp>
      <p:sp>
        <p:nvSpPr>
          <p:cNvPr id="17" name="TextBox 17"/>
          <p:cNvSpPr txBox="1"/>
          <p:nvPr/>
        </p:nvSpPr>
        <p:spPr>
          <a:xfrm>
            <a:off x="9144000" y="4072369"/>
            <a:ext cx="3086100" cy="3339256"/>
          </a:xfrm>
          <a:prstGeom prst="rect">
            <a:avLst/>
          </a:prstGeom>
        </p:spPr>
        <p:txBody>
          <a:bodyPr lIns="50800" tIns="50800" rIns="50800" bIns="50800" rtlCol="0" anchor="ctr"/>
          <a:lstStyle/>
          <a:p>
            <a:pPr algn="ctr">
              <a:lnSpc>
                <a:spcPts val="4339"/>
              </a:lnSpc>
            </a:pPr>
            <a:endParaRPr lang="en-US" sz="3099" dirty="0">
              <a:solidFill>
                <a:srgbClr val="FF9405"/>
              </a:solidFill>
              <a:latin typeface="Roca One"/>
            </a:endParaRPr>
          </a:p>
        </p:txBody>
      </p:sp>
      <p:sp>
        <p:nvSpPr>
          <p:cNvPr id="21" name="TextBox 21"/>
          <p:cNvSpPr txBox="1"/>
          <p:nvPr/>
        </p:nvSpPr>
        <p:spPr>
          <a:xfrm>
            <a:off x="8072430" y="4357682"/>
            <a:ext cx="9084529" cy="2308324"/>
          </a:xfrm>
          <a:prstGeom prst="rect">
            <a:avLst/>
          </a:prstGeom>
        </p:spPr>
        <p:txBody>
          <a:bodyPr wrap="square" lIns="0" tIns="0" rIns="0" bIns="0" rtlCol="0" anchor="t">
            <a:spAutoFit/>
          </a:bodyPr>
          <a:lstStyle/>
          <a:p>
            <a:pPr algn="just">
              <a:lnSpc>
                <a:spcPts val="3572"/>
              </a:lnSpc>
            </a:pPr>
            <a:r>
              <a:rPr lang="en-US" sz="2551" dirty="0">
                <a:solidFill>
                  <a:srgbClr val="FFFFFF"/>
                </a:solidFill>
                <a:latin typeface="Roca One"/>
              </a:rPr>
              <a:t>Design and develop a </a:t>
            </a:r>
            <a:r>
              <a:rPr lang="en-US" sz="2551" dirty="0" smtClean="0">
                <a:solidFill>
                  <a:srgbClr val="FFFFFF"/>
                </a:solidFill>
                <a:latin typeface="Roca One"/>
              </a:rPr>
              <a:t>Heart Disease Prediction  </a:t>
            </a:r>
            <a:r>
              <a:rPr lang="en-US" sz="2551" dirty="0">
                <a:solidFill>
                  <a:srgbClr val="FFFFFF"/>
                </a:solidFill>
                <a:latin typeface="Roca One"/>
              </a:rPr>
              <a:t>model using Machine Learning </a:t>
            </a:r>
            <a:r>
              <a:rPr lang="en-US" sz="2551" dirty="0" smtClean="0">
                <a:solidFill>
                  <a:srgbClr val="FFFFFF"/>
                </a:solidFill>
                <a:latin typeface="Roca One"/>
              </a:rPr>
              <a:t>to automatically tell whether or not a person is suffering from a heart disease,  it tells the output just with the help of some basic features provided by the user.</a:t>
            </a:r>
            <a:endParaRPr lang="en-US" sz="2551" dirty="0">
              <a:solidFill>
                <a:srgbClr val="FFFFFF"/>
              </a:solidFill>
              <a:latin typeface="Roca One"/>
            </a:endParaRPr>
          </a:p>
        </p:txBody>
      </p:sp>
      <p:sp>
        <p:nvSpPr>
          <p:cNvPr id="22" name="TextBox 22"/>
          <p:cNvSpPr txBox="1"/>
          <p:nvPr/>
        </p:nvSpPr>
        <p:spPr>
          <a:xfrm>
            <a:off x="1683166" y="1464600"/>
            <a:ext cx="4614155" cy="519973"/>
          </a:xfrm>
          <a:prstGeom prst="rect">
            <a:avLst/>
          </a:prstGeom>
        </p:spPr>
        <p:txBody>
          <a:bodyPr lIns="0" tIns="0" rIns="0" bIns="0" rtlCol="0" anchor="t">
            <a:spAutoFit/>
          </a:bodyPr>
          <a:lstStyle/>
          <a:p>
            <a:pPr>
              <a:lnSpc>
                <a:spcPts val="3984"/>
              </a:lnSpc>
            </a:pPr>
            <a:r>
              <a:rPr lang="en-US" sz="3795">
                <a:solidFill>
                  <a:srgbClr val="FF9405"/>
                </a:solidFill>
                <a:latin typeface="Roca One"/>
              </a:rPr>
              <a:t>Problem Statement </a:t>
            </a:r>
          </a:p>
        </p:txBody>
      </p:sp>
      <p:pic>
        <p:nvPicPr>
          <p:cNvPr id="23" name="Picture 22" descr="3.jpg"/>
          <p:cNvPicPr>
            <a:picLocks noChangeAspect="1"/>
          </p:cNvPicPr>
          <p:nvPr/>
        </p:nvPicPr>
        <p:blipFill>
          <a:blip r:embed="rId4"/>
          <a:stretch>
            <a:fillRect/>
          </a:stretch>
        </p:blipFill>
        <p:spPr>
          <a:xfrm>
            <a:off x="857192" y="2928922"/>
            <a:ext cx="6858000"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E134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1239372"/>
            <a:chOff x="0" y="0"/>
            <a:chExt cx="4274726" cy="326419"/>
          </a:xfrm>
        </p:grpSpPr>
        <p:sp>
          <p:nvSpPr>
            <p:cNvPr id="3" name="Freeform 3"/>
            <p:cNvSpPr/>
            <p:nvPr/>
          </p:nvSpPr>
          <p:spPr>
            <a:xfrm>
              <a:off x="0" y="0"/>
              <a:ext cx="4274726" cy="326419"/>
            </a:xfrm>
            <a:custGeom>
              <a:avLst/>
              <a:gdLst/>
              <a:ahLst/>
              <a:cxnLst/>
              <a:rect l="l" t="t" r="r" b="b"/>
              <a:pathLst>
                <a:path w="4274726" h="326419">
                  <a:moveTo>
                    <a:pt x="47700" y="0"/>
                  </a:moveTo>
                  <a:lnTo>
                    <a:pt x="4227026" y="0"/>
                  </a:lnTo>
                  <a:cubicBezTo>
                    <a:pt x="4239677" y="0"/>
                    <a:pt x="4251809" y="5025"/>
                    <a:pt x="4260755" y="13971"/>
                  </a:cubicBezTo>
                  <a:cubicBezTo>
                    <a:pt x="4269700" y="22916"/>
                    <a:pt x="4274726" y="35049"/>
                    <a:pt x="4274726" y="47700"/>
                  </a:cubicBezTo>
                  <a:lnTo>
                    <a:pt x="4274726" y="278720"/>
                  </a:lnTo>
                  <a:cubicBezTo>
                    <a:pt x="4274726" y="291370"/>
                    <a:pt x="4269700" y="303503"/>
                    <a:pt x="4260755" y="312448"/>
                  </a:cubicBezTo>
                  <a:cubicBezTo>
                    <a:pt x="4251809" y="321394"/>
                    <a:pt x="4239677" y="326419"/>
                    <a:pt x="4227026" y="326419"/>
                  </a:cubicBezTo>
                  <a:lnTo>
                    <a:pt x="47700" y="326419"/>
                  </a:lnTo>
                  <a:cubicBezTo>
                    <a:pt x="35049" y="326419"/>
                    <a:pt x="22916" y="321394"/>
                    <a:pt x="13971" y="312448"/>
                  </a:cubicBezTo>
                  <a:cubicBezTo>
                    <a:pt x="5025" y="303503"/>
                    <a:pt x="0" y="291370"/>
                    <a:pt x="0" y="278720"/>
                  </a:cubicBezTo>
                  <a:lnTo>
                    <a:pt x="0" y="47700"/>
                  </a:lnTo>
                  <a:cubicBezTo>
                    <a:pt x="0" y="35049"/>
                    <a:pt x="5025" y="22916"/>
                    <a:pt x="13971" y="13971"/>
                  </a:cubicBezTo>
                  <a:cubicBezTo>
                    <a:pt x="22916" y="5025"/>
                    <a:pt x="35049" y="0"/>
                    <a:pt x="47700" y="0"/>
                  </a:cubicBezTo>
                  <a:close/>
                </a:path>
              </a:pathLst>
            </a:custGeom>
            <a:solidFill>
              <a:srgbClr val="FFFFFF"/>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1683166" y="1464600"/>
            <a:ext cx="4614155" cy="519973"/>
          </a:xfrm>
          <a:prstGeom prst="rect">
            <a:avLst/>
          </a:prstGeom>
        </p:spPr>
        <p:txBody>
          <a:bodyPr lIns="0" tIns="0" rIns="0" bIns="0" rtlCol="0" anchor="t">
            <a:spAutoFit/>
          </a:bodyPr>
          <a:lstStyle/>
          <a:p>
            <a:pPr>
              <a:lnSpc>
                <a:spcPts val="3984"/>
              </a:lnSpc>
            </a:pPr>
            <a:r>
              <a:rPr lang="en-US" sz="3795">
                <a:solidFill>
                  <a:srgbClr val="FF9405"/>
                </a:solidFill>
                <a:latin typeface="Roca One"/>
              </a:rPr>
              <a:t>METHODOLOGY</a:t>
            </a:r>
          </a:p>
        </p:txBody>
      </p:sp>
      <p:sp>
        <p:nvSpPr>
          <p:cNvPr id="8" name="TextBox 8"/>
          <p:cNvSpPr txBox="1"/>
          <p:nvPr/>
        </p:nvSpPr>
        <p:spPr>
          <a:xfrm>
            <a:off x="7153913" y="2504021"/>
            <a:ext cx="10636541" cy="2000548"/>
          </a:xfrm>
          <a:prstGeom prst="rect">
            <a:avLst/>
          </a:prstGeom>
        </p:spPr>
        <p:txBody>
          <a:bodyPr lIns="0" tIns="0" rIns="0" bIns="0" rtlCol="0" anchor="t">
            <a:spAutoFit/>
          </a:bodyPr>
          <a:lstStyle/>
          <a:p>
            <a:pPr algn="ctr">
              <a:lnSpc>
                <a:spcPts val="5182"/>
              </a:lnSpc>
            </a:pPr>
            <a:r>
              <a:rPr lang="en-US" sz="3702" dirty="0">
                <a:solidFill>
                  <a:srgbClr val="FF9405"/>
                </a:solidFill>
                <a:latin typeface="Canva Sans"/>
              </a:rPr>
              <a:t>•To start the project we are going to follow the </a:t>
            </a:r>
            <a:r>
              <a:rPr lang="en-US" sz="3702" dirty="0" smtClean="0">
                <a:solidFill>
                  <a:srgbClr val="FF9405"/>
                </a:solidFill>
                <a:latin typeface="Canva Sans"/>
              </a:rPr>
              <a:t>Steps given below:</a:t>
            </a:r>
            <a:endParaRPr lang="en-US" sz="3702" dirty="0">
              <a:solidFill>
                <a:srgbClr val="FF9405"/>
              </a:solidFill>
              <a:latin typeface="Canva Sans"/>
            </a:endParaRPr>
          </a:p>
          <a:p>
            <a:pPr algn="ctr">
              <a:lnSpc>
                <a:spcPts val="5182"/>
              </a:lnSpc>
            </a:pPr>
            <a:endParaRPr lang="en-US" sz="3702" dirty="0">
              <a:solidFill>
                <a:srgbClr val="FF9405"/>
              </a:solidFill>
              <a:latin typeface="Canva Sans"/>
            </a:endParaRPr>
          </a:p>
        </p:txBody>
      </p:sp>
      <p:sp>
        <p:nvSpPr>
          <p:cNvPr id="9" name="TextBox 9"/>
          <p:cNvSpPr txBox="1"/>
          <p:nvPr/>
        </p:nvSpPr>
        <p:spPr>
          <a:xfrm>
            <a:off x="7153913" y="4227810"/>
            <a:ext cx="11134087" cy="6775253"/>
          </a:xfrm>
          <a:prstGeom prst="rect">
            <a:avLst/>
          </a:prstGeom>
        </p:spPr>
        <p:txBody>
          <a:bodyPr lIns="0" tIns="0" rIns="0" bIns="0" rtlCol="0" anchor="t">
            <a:spAutoFit/>
          </a:bodyPr>
          <a:lstStyle/>
          <a:p>
            <a:pPr marL="514350" lvl="0" indent="-514350">
              <a:lnSpc>
                <a:spcPts val="3358"/>
              </a:lnSpc>
              <a:buAutoNum type="arabicPeriod"/>
            </a:pPr>
            <a:r>
              <a:rPr lang="en-US" sz="2400" b="1" dirty="0" smtClean="0">
                <a:solidFill>
                  <a:schemeClr val="bg1"/>
                </a:solidFill>
              </a:rPr>
              <a:t>The very first step is to import the necessary libraries which are used in the code, which are pandas ,</a:t>
            </a:r>
            <a:r>
              <a:rPr lang="en-US" sz="2400" b="1" dirty="0" err="1" smtClean="0">
                <a:solidFill>
                  <a:schemeClr val="bg1"/>
                </a:solidFill>
              </a:rPr>
              <a:t>numpy</a:t>
            </a:r>
            <a:r>
              <a:rPr lang="en-US" sz="2400" b="1" dirty="0" smtClean="0">
                <a:solidFill>
                  <a:schemeClr val="bg1"/>
                </a:solidFill>
              </a:rPr>
              <a:t> ,</a:t>
            </a:r>
            <a:r>
              <a:rPr lang="en-US" sz="2400" b="1" dirty="0" err="1" smtClean="0">
                <a:solidFill>
                  <a:schemeClr val="bg1"/>
                </a:solidFill>
              </a:rPr>
              <a:t>sklearn</a:t>
            </a:r>
            <a:r>
              <a:rPr lang="en-US" sz="2400" b="1" dirty="0" smtClean="0">
                <a:solidFill>
                  <a:schemeClr val="bg1"/>
                </a:solidFill>
              </a:rPr>
              <a:t>, </a:t>
            </a:r>
            <a:r>
              <a:rPr lang="en-US" sz="2400" b="1" dirty="0" err="1" smtClean="0">
                <a:solidFill>
                  <a:schemeClr val="bg1"/>
                </a:solidFill>
              </a:rPr>
              <a:t>seaborn</a:t>
            </a:r>
            <a:r>
              <a:rPr lang="en-US" sz="2400" b="1" dirty="0" smtClean="0">
                <a:solidFill>
                  <a:schemeClr val="bg1"/>
                </a:solidFill>
              </a:rPr>
              <a:t>.</a:t>
            </a:r>
          </a:p>
          <a:p>
            <a:pPr marL="514350" lvl="0" indent="-514350">
              <a:lnSpc>
                <a:spcPts val="3358"/>
              </a:lnSpc>
            </a:pPr>
            <a:endParaRPr lang="en-US" sz="2400" b="1" dirty="0" smtClean="0">
              <a:solidFill>
                <a:schemeClr val="bg1"/>
              </a:solidFill>
            </a:endParaRPr>
          </a:p>
          <a:p>
            <a:pPr marL="514350" indent="-514350">
              <a:lnSpc>
                <a:spcPts val="3358"/>
              </a:lnSpc>
            </a:pPr>
            <a:r>
              <a:rPr lang="en-US" sz="2400" b="1" dirty="0" smtClean="0">
                <a:solidFill>
                  <a:schemeClr val="bg1"/>
                </a:solidFill>
              </a:rPr>
              <a:t>2. Now we are going to upload our dataset to our notebook. </a:t>
            </a:r>
          </a:p>
          <a:p>
            <a:pPr marL="514350" indent="-514350">
              <a:lnSpc>
                <a:spcPts val="3358"/>
              </a:lnSpc>
            </a:pPr>
            <a:endParaRPr lang="en-US" sz="2400" dirty="0" smtClean="0">
              <a:solidFill>
                <a:schemeClr val="bg1"/>
              </a:solidFill>
            </a:endParaRPr>
          </a:p>
          <a:p>
            <a:pPr lvl="0"/>
            <a:r>
              <a:rPr lang="en-IN" sz="2400" dirty="0" smtClean="0">
                <a:solidFill>
                  <a:schemeClr val="bg1"/>
                </a:solidFill>
              </a:rPr>
              <a:t>3. </a:t>
            </a:r>
            <a:r>
              <a:rPr lang="en-US" sz="2400" b="1" dirty="0" smtClean="0">
                <a:solidFill>
                  <a:schemeClr val="bg1"/>
                </a:solidFill>
              </a:rPr>
              <a:t>After uploading the .</a:t>
            </a:r>
            <a:r>
              <a:rPr lang="en-US" sz="2400" b="1" dirty="0" err="1" smtClean="0">
                <a:solidFill>
                  <a:schemeClr val="bg1"/>
                </a:solidFill>
              </a:rPr>
              <a:t>csv</a:t>
            </a:r>
            <a:r>
              <a:rPr lang="en-US" sz="2400" b="1" dirty="0" smtClean="0">
                <a:solidFill>
                  <a:schemeClr val="bg1"/>
                </a:solidFill>
              </a:rPr>
              <a:t> file, we check if our data set has null or missing values.</a:t>
            </a:r>
            <a:endParaRPr lang="en-US" sz="2400" dirty="0" smtClean="0">
              <a:solidFill>
                <a:schemeClr val="bg1"/>
              </a:solidFill>
            </a:endParaRPr>
          </a:p>
          <a:p>
            <a:r>
              <a:rPr lang="en-US" sz="2400" b="1" dirty="0" smtClean="0"/>
              <a:t> </a:t>
            </a:r>
            <a:endParaRPr lang="en-US" sz="2400" b="1" dirty="0" smtClean="0">
              <a:solidFill>
                <a:schemeClr val="bg1"/>
              </a:solidFill>
            </a:endParaRPr>
          </a:p>
          <a:p>
            <a:pPr lvl="0"/>
            <a:r>
              <a:rPr lang="en-IN" sz="2400" b="1" dirty="0" smtClean="0">
                <a:solidFill>
                  <a:schemeClr val="bg1"/>
                </a:solidFill>
              </a:rPr>
              <a:t>4.</a:t>
            </a:r>
            <a:r>
              <a:rPr lang="en-US" sz="2400" b="1" dirty="0" smtClean="0"/>
              <a:t> </a:t>
            </a:r>
            <a:r>
              <a:rPr lang="en-US" sz="2400" b="1" dirty="0" smtClean="0">
                <a:solidFill>
                  <a:schemeClr val="bg1"/>
                </a:solidFill>
              </a:rPr>
              <a:t>Data is balanced, as it  is essential for accurate results because by  data balancing graph we </a:t>
            </a:r>
            <a:endParaRPr lang="en-US" sz="2400" dirty="0" smtClean="0">
              <a:solidFill>
                <a:schemeClr val="bg1"/>
              </a:solidFill>
            </a:endParaRPr>
          </a:p>
          <a:p>
            <a:r>
              <a:rPr lang="en-US" sz="2400" b="1" dirty="0" smtClean="0">
                <a:solidFill>
                  <a:schemeClr val="bg1"/>
                </a:solidFill>
              </a:rPr>
              <a:t> </a:t>
            </a:r>
            <a:endParaRPr lang="en-US" sz="2400" dirty="0" smtClean="0">
              <a:solidFill>
                <a:schemeClr val="bg1"/>
              </a:solidFill>
            </a:endParaRPr>
          </a:p>
          <a:p>
            <a:r>
              <a:rPr lang="en-US" sz="2400" b="1" dirty="0" smtClean="0">
                <a:solidFill>
                  <a:schemeClr val="bg1"/>
                </a:solidFill>
              </a:rPr>
              <a:t>can see the difference between the count of the target classes ,the target classes where “0”</a:t>
            </a:r>
            <a:endParaRPr lang="en-US" sz="2400" dirty="0" smtClean="0">
              <a:solidFill>
                <a:schemeClr val="bg1"/>
              </a:solidFill>
            </a:endParaRPr>
          </a:p>
          <a:p>
            <a:r>
              <a:rPr lang="en-US" sz="2400" b="1" dirty="0" smtClean="0">
                <a:solidFill>
                  <a:schemeClr val="bg1"/>
                </a:solidFill>
              </a:rPr>
              <a:t> </a:t>
            </a:r>
            <a:endParaRPr lang="en-US" sz="2400" dirty="0" smtClean="0">
              <a:solidFill>
                <a:schemeClr val="bg1"/>
              </a:solidFill>
            </a:endParaRPr>
          </a:p>
          <a:p>
            <a:r>
              <a:rPr lang="en-US" sz="2400" b="1" dirty="0" smtClean="0">
                <a:solidFill>
                  <a:schemeClr val="bg1"/>
                </a:solidFill>
              </a:rPr>
              <a:t> represents no heart disease patient and “1” represents  heart disease patients</a:t>
            </a:r>
            <a:endParaRPr lang="en-US" sz="2400" dirty="0" smtClean="0">
              <a:solidFill>
                <a:schemeClr val="bg1"/>
              </a:solidFill>
            </a:endParaRPr>
          </a:p>
          <a:p>
            <a:pPr marL="514350" lvl="0" indent="-514350">
              <a:lnSpc>
                <a:spcPts val="3358"/>
              </a:lnSpc>
            </a:pPr>
            <a:endParaRPr lang="en-US" sz="2400" dirty="0" smtClean="0">
              <a:solidFill>
                <a:schemeClr val="bg1"/>
              </a:solidFill>
            </a:endParaRPr>
          </a:p>
          <a:p>
            <a:pPr marL="514350" lvl="0" indent="-514350">
              <a:lnSpc>
                <a:spcPts val="3358"/>
              </a:lnSpc>
            </a:pPr>
            <a:endParaRPr lang="en-US" sz="2400" dirty="0" smtClean="0">
              <a:solidFill>
                <a:schemeClr val="bg1"/>
              </a:solidFill>
            </a:endParaRPr>
          </a:p>
          <a:p>
            <a:pPr>
              <a:lnSpc>
                <a:spcPts val="3358"/>
              </a:lnSpc>
            </a:pPr>
            <a:endParaRPr lang="en-US" sz="2400" dirty="0" smtClean="0">
              <a:solidFill>
                <a:schemeClr val="bg1"/>
              </a:solidFill>
              <a:latin typeface="Times New Roman"/>
            </a:endParaRPr>
          </a:p>
        </p:txBody>
      </p:sp>
      <p:pic>
        <p:nvPicPr>
          <p:cNvPr id="10" name="Picture 9" descr="4.jpg"/>
          <p:cNvPicPr>
            <a:picLocks noChangeAspect="1"/>
          </p:cNvPicPr>
          <p:nvPr/>
        </p:nvPicPr>
        <p:blipFill>
          <a:blip r:embed="rId2"/>
          <a:stretch>
            <a:fillRect/>
          </a:stretch>
        </p:blipFill>
        <p:spPr>
          <a:xfrm>
            <a:off x="0" y="4071930"/>
            <a:ext cx="7028068" cy="550072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E1340"/>
        </a:solidFill>
        <a:effectLst/>
      </p:bgPr>
    </p:bg>
    <p:spTree>
      <p:nvGrpSpPr>
        <p:cNvPr id="1" name=""/>
        <p:cNvGrpSpPr/>
        <p:nvPr/>
      </p:nvGrpSpPr>
      <p:grpSpPr>
        <a:xfrm>
          <a:off x="0" y="0"/>
          <a:ext cx="0" cy="0"/>
          <a:chOff x="0" y="0"/>
          <a:chExt cx="0" cy="0"/>
        </a:xfrm>
      </p:grpSpPr>
      <p:sp>
        <p:nvSpPr>
          <p:cNvPr id="2" name="TextBox 2"/>
          <p:cNvSpPr txBox="1"/>
          <p:nvPr/>
        </p:nvSpPr>
        <p:spPr>
          <a:xfrm>
            <a:off x="1028700" y="952500"/>
            <a:ext cx="16230600" cy="10826041"/>
          </a:xfrm>
          <a:prstGeom prst="rect">
            <a:avLst/>
          </a:prstGeom>
        </p:spPr>
        <p:txBody>
          <a:bodyPr lIns="0" tIns="0" rIns="0" bIns="0" rtlCol="0" anchor="t">
            <a:spAutoFit/>
          </a:bodyPr>
          <a:lstStyle/>
          <a:p>
            <a:pPr lvl="0"/>
            <a:r>
              <a:rPr lang="en-US" sz="2400" b="1" dirty="0" smtClean="0">
                <a:solidFill>
                  <a:schemeClr val="bg1"/>
                </a:solidFill>
              </a:rPr>
              <a:t>5. Before creating the prediction model ,we will first of all separate features from the target.</a:t>
            </a:r>
            <a:endParaRPr lang="en-US" sz="2400" dirty="0" smtClean="0">
              <a:solidFill>
                <a:schemeClr val="bg1"/>
              </a:solidFill>
            </a:endParaRPr>
          </a:p>
          <a:p>
            <a:r>
              <a:rPr lang="en-US" sz="2400" b="1" dirty="0" smtClean="0">
                <a:solidFill>
                  <a:schemeClr val="bg1"/>
                </a:solidFill>
              </a:rPr>
              <a:t> </a:t>
            </a:r>
            <a:endParaRPr lang="en-US" sz="2400" dirty="0" smtClean="0">
              <a:solidFill>
                <a:schemeClr val="bg1"/>
              </a:solidFill>
            </a:endParaRPr>
          </a:p>
          <a:p>
            <a:pPr lvl="0"/>
            <a:r>
              <a:rPr lang="en-US" sz="2400" b="1" dirty="0" smtClean="0">
                <a:solidFill>
                  <a:schemeClr val="bg1"/>
                </a:solidFill>
              </a:rPr>
              <a:t>To start with the  predication, the system has to collect the data and then decide about the training </a:t>
            </a:r>
            <a:endParaRPr lang="en-US" sz="2400" dirty="0" smtClean="0">
              <a:solidFill>
                <a:schemeClr val="bg1"/>
              </a:solidFill>
            </a:endParaRPr>
          </a:p>
          <a:p>
            <a:r>
              <a:rPr lang="en-US" sz="2400" b="1" dirty="0" smtClean="0">
                <a:solidFill>
                  <a:schemeClr val="bg1"/>
                </a:solidFill>
              </a:rPr>
              <a:t> </a:t>
            </a:r>
            <a:endParaRPr lang="en-US" sz="2400" dirty="0" smtClean="0">
              <a:solidFill>
                <a:schemeClr val="bg1"/>
              </a:solidFill>
            </a:endParaRPr>
          </a:p>
          <a:p>
            <a:r>
              <a:rPr lang="en-US" sz="2400" b="1" dirty="0" smtClean="0">
                <a:solidFill>
                  <a:schemeClr val="bg1"/>
                </a:solidFill>
              </a:rPr>
              <a:t>and testing data. In this project we have used 70% for training  from the dataset and </a:t>
            </a:r>
            <a:endParaRPr lang="en-US" sz="2400" dirty="0" smtClean="0">
              <a:solidFill>
                <a:schemeClr val="bg1"/>
              </a:solidFill>
            </a:endParaRPr>
          </a:p>
          <a:p>
            <a:r>
              <a:rPr lang="en-US" sz="2400" b="1" dirty="0" smtClean="0">
                <a:solidFill>
                  <a:schemeClr val="bg1"/>
                </a:solidFill>
              </a:rPr>
              <a:t> </a:t>
            </a:r>
            <a:endParaRPr lang="en-US" sz="2400" dirty="0" smtClean="0">
              <a:solidFill>
                <a:schemeClr val="bg1"/>
              </a:solidFill>
            </a:endParaRPr>
          </a:p>
          <a:p>
            <a:r>
              <a:rPr lang="en-US" sz="2400" b="1" dirty="0" smtClean="0">
                <a:solidFill>
                  <a:schemeClr val="bg1"/>
                </a:solidFill>
              </a:rPr>
              <a:t>30%data from the  dataset is used for testing the data in the system. </a:t>
            </a:r>
            <a:endParaRPr lang="en-US" sz="2400" dirty="0" smtClean="0">
              <a:solidFill>
                <a:schemeClr val="bg1"/>
              </a:solidFill>
            </a:endParaRPr>
          </a:p>
          <a:p>
            <a:r>
              <a:rPr lang="en-US" sz="2400" b="1" dirty="0" smtClean="0">
                <a:solidFill>
                  <a:schemeClr val="bg1"/>
                </a:solidFill>
              </a:rPr>
              <a:t>	 </a:t>
            </a:r>
            <a:endParaRPr lang="en-US" sz="2400" dirty="0" smtClean="0">
              <a:solidFill>
                <a:schemeClr val="bg1"/>
              </a:solidFill>
            </a:endParaRPr>
          </a:p>
          <a:p>
            <a:r>
              <a:rPr lang="en-US" sz="2400" b="1" dirty="0" smtClean="0">
                <a:solidFill>
                  <a:schemeClr val="bg1"/>
                </a:solidFill>
              </a:rPr>
              <a:t> </a:t>
            </a:r>
            <a:endParaRPr lang="en-US" sz="2400" dirty="0" smtClean="0">
              <a:solidFill>
                <a:schemeClr val="bg1"/>
              </a:solidFill>
            </a:endParaRPr>
          </a:p>
          <a:p>
            <a:pPr lvl="0"/>
            <a:r>
              <a:rPr lang="en-US" sz="2400" b="1" dirty="0" smtClean="0">
                <a:solidFill>
                  <a:schemeClr val="bg1"/>
                </a:solidFill>
              </a:rPr>
              <a:t>6. Now we start with the algorithms, we apply different machine learning algorithms, like </a:t>
            </a:r>
            <a:endParaRPr lang="en-US" sz="2400" dirty="0" smtClean="0">
              <a:solidFill>
                <a:schemeClr val="bg1"/>
              </a:solidFill>
            </a:endParaRPr>
          </a:p>
          <a:p>
            <a:r>
              <a:rPr lang="en-US" sz="2400" b="1" dirty="0" smtClean="0">
                <a:solidFill>
                  <a:schemeClr val="bg1"/>
                </a:solidFill>
              </a:rPr>
              <a:t> </a:t>
            </a:r>
            <a:endParaRPr lang="en-US" sz="2400" dirty="0" smtClean="0">
              <a:solidFill>
                <a:schemeClr val="bg1"/>
              </a:solidFill>
            </a:endParaRPr>
          </a:p>
          <a:p>
            <a:r>
              <a:rPr lang="en-US" sz="2400" b="1" dirty="0" smtClean="0">
                <a:solidFill>
                  <a:schemeClr val="bg1"/>
                </a:solidFill>
              </a:rPr>
              <a:t>logistics regression, support vector algorithm, random forest, decision tree classifier.</a:t>
            </a:r>
            <a:endParaRPr lang="en-US" sz="2400" dirty="0" smtClean="0">
              <a:solidFill>
                <a:schemeClr val="bg1"/>
              </a:solidFill>
            </a:endParaRPr>
          </a:p>
          <a:p>
            <a:r>
              <a:rPr lang="en-US" sz="2400" b="1" dirty="0" smtClean="0">
                <a:solidFill>
                  <a:schemeClr val="bg1"/>
                </a:solidFill>
              </a:rPr>
              <a:t> </a:t>
            </a:r>
            <a:endParaRPr lang="en-US" sz="2400" dirty="0" smtClean="0">
              <a:solidFill>
                <a:schemeClr val="bg1"/>
              </a:solidFill>
            </a:endParaRPr>
          </a:p>
          <a:p>
            <a:pPr lvl="0"/>
            <a:r>
              <a:rPr lang="en-US" sz="2400" b="1" dirty="0" smtClean="0">
                <a:solidFill>
                  <a:schemeClr val="bg1"/>
                </a:solidFill>
              </a:rPr>
              <a:t>7. On the basis of the accuracy score we take the model of logistic regression, which helps </a:t>
            </a:r>
            <a:endParaRPr lang="en-US" sz="2400" dirty="0" smtClean="0">
              <a:solidFill>
                <a:schemeClr val="bg1"/>
              </a:solidFill>
            </a:endParaRPr>
          </a:p>
          <a:p>
            <a:r>
              <a:rPr lang="en-US" sz="2400" b="1" dirty="0" smtClean="0">
                <a:solidFill>
                  <a:schemeClr val="bg1"/>
                </a:solidFill>
              </a:rPr>
              <a:t> </a:t>
            </a:r>
            <a:endParaRPr lang="en-US" sz="2400" dirty="0" smtClean="0">
              <a:solidFill>
                <a:schemeClr val="bg1"/>
              </a:solidFill>
            </a:endParaRPr>
          </a:p>
          <a:p>
            <a:r>
              <a:rPr lang="en-US" sz="2400" b="1" dirty="0" smtClean="0">
                <a:solidFill>
                  <a:schemeClr val="bg1"/>
                </a:solidFill>
              </a:rPr>
              <a:t>predict whether or not a person has heart disease or not.</a:t>
            </a:r>
            <a:endParaRPr lang="en-US" sz="2400" dirty="0" smtClean="0">
              <a:solidFill>
                <a:schemeClr val="bg1"/>
              </a:solidFill>
            </a:endParaRPr>
          </a:p>
          <a:p>
            <a:r>
              <a:rPr lang="en-US" sz="2400" b="1" dirty="0" smtClean="0">
                <a:solidFill>
                  <a:schemeClr val="bg1"/>
                </a:solidFill>
              </a:rPr>
              <a:t> </a:t>
            </a:r>
            <a:endParaRPr lang="en-US" sz="2400" dirty="0" smtClean="0">
              <a:solidFill>
                <a:schemeClr val="bg1"/>
              </a:solidFill>
            </a:endParaRPr>
          </a:p>
          <a:p>
            <a:pPr lvl="0"/>
            <a:r>
              <a:rPr lang="en-US" sz="2400" b="1" dirty="0" smtClean="0">
                <a:solidFill>
                  <a:schemeClr val="bg1"/>
                </a:solidFill>
              </a:rPr>
              <a:t>8. Then we predict the data as the features are provided by the user in input, we have finally </a:t>
            </a:r>
            <a:endParaRPr lang="en-US" sz="2400" dirty="0" smtClean="0">
              <a:solidFill>
                <a:schemeClr val="bg1"/>
              </a:solidFill>
            </a:endParaRPr>
          </a:p>
          <a:p>
            <a:r>
              <a:rPr lang="en-US" sz="2400" b="1" dirty="0" smtClean="0">
                <a:solidFill>
                  <a:schemeClr val="bg1"/>
                </a:solidFill>
              </a:rPr>
              <a:t>created a  Heart Disease Predictor.</a:t>
            </a:r>
          </a:p>
          <a:p>
            <a:endParaRPr lang="en-US" sz="2400" dirty="0" smtClean="0">
              <a:solidFill>
                <a:schemeClr val="bg1"/>
              </a:solidFill>
            </a:endParaRPr>
          </a:p>
          <a:p>
            <a:r>
              <a:rPr lang="en-US" sz="2400" dirty="0" smtClean="0">
                <a:solidFill>
                  <a:schemeClr val="bg1"/>
                </a:solidFill>
              </a:rPr>
              <a:t> </a:t>
            </a:r>
          </a:p>
          <a:p>
            <a:r>
              <a:rPr lang="en-US" sz="2400" dirty="0" smtClean="0">
                <a:solidFill>
                  <a:schemeClr val="bg1"/>
                </a:solidFill>
              </a:rPr>
              <a:t> </a:t>
            </a:r>
          </a:p>
          <a:p>
            <a:r>
              <a:rPr lang="en-US" sz="2400" dirty="0" smtClean="0">
                <a:solidFill>
                  <a:schemeClr val="bg1"/>
                </a:solidFill>
              </a:rPr>
              <a:t> </a:t>
            </a:r>
          </a:p>
          <a:p>
            <a:r>
              <a:rPr lang="en-US" sz="2400" dirty="0" smtClean="0">
                <a:solidFill>
                  <a:schemeClr val="bg1"/>
                </a:solidFill>
              </a:rPr>
              <a:t> </a:t>
            </a:r>
          </a:p>
          <a:p>
            <a:pPr algn="just">
              <a:lnSpc>
                <a:spcPts val="5094"/>
              </a:lnSpc>
            </a:pPr>
            <a:r>
              <a:rPr lang="en-US" sz="2400" dirty="0" smtClean="0">
                <a:solidFill>
                  <a:schemeClr val="bg1"/>
                </a:solidFill>
                <a:latin typeface="Roca One"/>
              </a:rPr>
              <a:t>.</a:t>
            </a:r>
            <a:endParaRPr lang="en-US" sz="2400" dirty="0">
              <a:solidFill>
                <a:schemeClr val="bg1"/>
              </a:solidFill>
              <a:latin typeface="Roca One"/>
            </a:endParaRPr>
          </a:p>
          <a:p>
            <a:pPr algn="just">
              <a:lnSpc>
                <a:spcPts val="5094"/>
              </a:lnSpc>
            </a:pPr>
            <a:endParaRPr lang="en-US" sz="2400" dirty="0">
              <a:solidFill>
                <a:schemeClr val="bg1"/>
              </a:solidFill>
              <a:latin typeface="Roca One"/>
            </a:endParaRPr>
          </a:p>
          <a:p>
            <a:pPr>
              <a:lnSpc>
                <a:spcPts val="5094"/>
              </a:lnSpc>
              <a:spcBef>
                <a:spcPct val="0"/>
              </a:spcBef>
            </a:pPr>
            <a:endParaRPr lang="en-US" sz="2400" dirty="0">
              <a:solidFill>
                <a:schemeClr val="bg1"/>
              </a:solidFill>
              <a:latin typeface="Roca O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E134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1239372"/>
            <a:chOff x="0" y="0"/>
            <a:chExt cx="4274726" cy="326419"/>
          </a:xfrm>
        </p:grpSpPr>
        <p:sp>
          <p:nvSpPr>
            <p:cNvPr id="3" name="Freeform 3"/>
            <p:cNvSpPr/>
            <p:nvPr/>
          </p:nvSpPr>
          <p:spPr>
            <a:xfrm>
              <a:off x="0" y="0"/>
              <a:ext cx="4274726" cy="326419"/>
            </a:xfrm>
            <a:custGeom>
              <a:avLst/>
              <a:gdLst/>
              <a:ahLst/>
              <a:cxnLst/>
              <a:rect l="l" t="t" r="r" b="b"/>
              <a:pathLst>
                <a:path w="4274726" h="326419">
                  <a:moveTo>
                    <a:pt x="47700" y="0"/>
                  </a:moveTo>
                  <a:lnTo>
                    <a:pt x="4227026" y="0"/>
                  </a:lnTo>
                  <a:cubicBezTo>
                    <a:pt x="4239677" y="0"/>
                    <a:pt x="4251809" y="5025"/>
                    <a:pt x="4260755" y="13971"/>
                  </a:cubicBezTo>
                  <a:cubicBezTo>
                    <a:pt x="4269700" y="22916"/>
                    <a:pt x="4274726" y="35049"/>
                    <a:pt x="4274726" y="47700"/>
                  </a:cubicBezTo>
                  <a:lnTo>
                    <a:pt x="4274726" y="278720"/>
                  </a:lnTo>
                  <a:cubicBezTo>
                    <a:pt x="4274726" y="291370"/>
                    <a:pt x="4269700" y="303503"/>
                    <a:pt x="4260755" y="312448"/>
                  </a:cubicBezTo>
                  <a:cubicBezTo>
                    <a:pt x="4251809" y="321394"/>
                    <a:pt x="4239677" y="326419"/>
                    <a:pt x="4227026" y="326419"/>
                  </a:cubicBezTo>
                  <a:lnTo>
                    <a:pt x="47700" y="326419"/>
                  </a:lnTo>
                  <a:cubicBezTo>
                    <a:pt x="35049" y="326419"/>
                    <a:pt x="22916" y="321394"/>
                    <a:pt x="13971" y="312448"/>
                  </a:cubicBezTo>
                  <a:cubicBezTo>
                    <a:pt x="5025" y="303503"/>
                    <a:pt x="0" y="291370"/>
                    <a:pt x="0" y="278720"/>
                  </a:cubicBezTo>
                  <a:lnTo>
                    <a:pt x="0" y="47700"/>
                  </a:lnTo>
                  <a:cubicBezTo>
                    <a:pt x="0" y="35049"/>
                    <a:pt x="5025" y="22916"/>
                    <a:pt x="13971" y="13971"/>
                  </a:cubicBezTo>
                  <a:cubicBezTo>
                    <a:pt x="22916" y="5025"/>
                    <a:pt x="35049" y="0"/>
                    <a:pt x="47700" y="0"/>
                  </a:cubicBezTo>
                  <a:close/>
                </a:path>
              </a:pathLst>
            </a:custGeom>
            <a:solidFill>
              <a:srgbClr val="FFFFFF"/>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1683166" y="1464600"/>
            <a:ext cx="6393372" cy="519973"/>
          </a:xfrm>
          <a:prstGeom prst="rect">
            <a:avLst/>
          </a:prstGeom>
        </p:spPr>
        <p:txBody>
          <a:bodyPr lIns="0" tIns="0" rIns="0" bIns="0" rtlCol="0" anchor="t">
            <a:spAutoFit/>
          </a:bodyPr>
          <a:lstStyle/>
          <a:p>
            <a:pPr>
              <a:lnSpc>
                <a:spcPts val="3984"/>
              </a:lnSpc>
            </a:pPr>
            <a:r>
              <a:rPr lang="en-US" sz="3795">
                <a:solidFill>
                  <a:srgbClr val="FF9405"/>
                </a:solidFill>
                <a:latin typeface="Roca One"/>
              </a:rPr>
              <a:t>RESULT AND DISCUSSION </a:t>
            </a:r>
          </a:p>
        </p:txBody>
      </p:sp>
      <p:sp>
        <p:nvSpPr>
          <p:cNvPr id="8" name="TextBox 8"/>
          <p:cNvSpPr txBox="1"/>
          <p:nvPr/>
        </p:nvSpPr>
        <p:spPr>
          <a:xfrm>
            <a:off x="190504" y="2705050"/>
            <a:ext cx="10005195" cy="7343036"/>
          </a:xfrm>
          <a:prstGeom prst="rect">
            <a:avLst/>
          </a:prstGeom>
        </p:spPr>
        <p:txBody>
          <a:bodyPr lIns="0" tIns="0" rIns="0" bIns="0" rtlCol="0" anchor="t">
            <a:spAutoFit/>
          </a:bodyPr>
          <a:lstStyle/>
          <a:p>
            <a:r>
              <a:rPr lang="en-US" sz="2800" b="1" dirty="0" smtClean="0">
                <a:solidFill>
                  <a:schemeClr val="bg1"/>
                </a:solidFill>
              </a:rPr>
              <a:t>We have successfully built a Heart Disease Predictor model, using Logistic Regression </a:t>
            </a:r>
            <a:endParaRPr lang="en-US" sz="2800" dirty="0" smtClean="0">
              <a:solidFill>
                <a:schemeClr val="bg1"/>
              </a:solidFill>
            </a:endParaRPr>
          </a:p>
          <a:p>
            <a:r>
              <a:rPr lang="en-US" sz="2800" b="1" dirty="0" smtClean="0">
                <a:solidFill>
                  <a:schemeClr val="bg1"/>
                </a:solidFill>
              </a:rPr>
              <a:t> </a:t>
            </a:r>
            <a:endParaRPr lang="en-US" sz="2800" dirty="0" smtClean="0">
              <a:solidFill>
                <a:schemeClr val="bg1"/>
              </a:solidFill>
            </a:endParaRPr>
          </a:p>
          <a:p>
            <a:r>
              <a:rPr lang="en-US" sz="2800" b="1" dirty="0" smtClean="0">
                <a:solidFill>
                  <a:schemeClr val="bg1"/>
                </a:solidFill>
              </a:rPr>
              <a:t>Algorithm. Which takes input in the form of integers or float from the user, about age, sex, </a:t>
            </a:r>
            <a:endParaRPr lang="en-US" sz="2800" dirty="0" smtClean="0">
              <a:solidFill>
                <a:schemeClr val="bg1"/>
              </a:solidFill>
            </a:endParaRPr>
          </a:p>
          <a:p>
            <a:r>
              <a:rPr lang="en-US" sz="2800" b="1" dirty="0" smtClean="0">
                <a:solidFill>
                  <a:schemeClr val="bg1"/>
                </a:solidFill>
              </a:rPr>
              <a:t> </a:t>
            </a:r>
            <a:endParaRPr lang="en-US" sz="2800" dirty="0" smtClean="0">
              <a:solidFill>
                <a:schemeClr val="bg1"/>
              </a:solidFill>
            </a:endParaRPr>
          </a:p>
          <a:p>
            <a:r>
              <a:rPr lang="en-US" sz="2800" b="1" dirty="0" smtClean="0">
                <a:solidFill>
                  <a:schemeClr val="bg1"/>
                </a:solidFill>
              </a:rPr>
              <a:t>blood pressure, old peak, </a:t>
            </a:r>
            <a:r>
              <a:rPr lang="en-US" sz="2800" b="1" dirty="0" err="1" smtClean="0">
                <a:solidFill>
                  <a:schemeClr val="bg1"/>
                </a:solidFill>
              </a:rPr>
              <a:t>thal</a:t>
            </a:r>
            <a:r>
              <a:rPr lang="en-US" sz="2800" b="1" dirty="0" smtClean="0">
                <a:solidFill>
                  <a:schemeClr val="bg1"/>
                </a:solidFill>
              </a:rPr>
              <a:t>, etc. On the basis of these features it will help in prediction of 0 </a:t>
            </a:r>
            <a:endParaRPr lang="en-US" sz="2800" dirty="0" smtClean="0">
              <a:solidFill>
                <a:schemeClr val="bg1"/>
              </a:solidFill>
            </a:endParaRPr>
          </a:p>
          <a:p>
            <a:r>
              <a:rPr lang="en-US" sz="2800" b="1" dirty="0" smtClean="0">
                <a:solidFill>
                  <a:schemeClr val="bg1"/>
                </a:solidFill>
              </a:rPr>
              <a:t> </a:t>
            </a:r>
            <a:endParaRPr lang="en-US" sz="2800" dirty="0" smtClean="0">
              <a:solidFill>
                <a:schemeClr val="bg1"/>
              </a:solidFill>
            </a:endParaRPr>
          </a:p>
          <a:p>
            <a:r>
              <a:rPr lang="en-US" sz="2800" b="1" dirty="0" smtClean="0">
                <a:solidFill>
                  <a:schemeClr val="bg1"/>
                </a:solidFill>
              </a:rPr>
              <a:t>or 1,( WHICH WILL TELL US IF THE PERSON IS A HEART PATIENT OR NOT).</a:t>
            </a:r>
            <a:endParaRPr lang="en-US" sz="2800" dirty="0" smtClean="0">
              <a:solidFill>
                <a:schemeClr val="bg1"/>
              </a:solidFill>
            </a:endParaRPr>
          </a:p>
          <a:p>
            <a:r>
              <a:rPr lang="en-US" sz="2800" b="1" dirty="0" smtClean="0">
                <a:solidFill>
                  <a:schemeClr val="bg1"/>
                </a:solidFill>
              </a:rPr>
              <a:t> </a:t>
            </a:r>
            <a:endParaRPr lang="en-US" sz="2800" dirty="0" smtClean="0">
              <a:solidFill>
                <a:schemeClr val="bg1"/>
              </a:solidFill>
            </a:endParaRPr>
          </a:p>
          <a:p>
            <a:r>
              <a:rPr lang="en-US" sz="2800" b="1" dirty="0" smtClean="0">
                <a:solidFill>
                  <a:schemeClr val="bg1"/>
                </a:solidFill>
              </a:rPr>
              <a:t>First of all the model will convert all features into integer and then create a matrix and solve</a:t>
            </a:r>
            <a:endParaRPr lang="en-US" sz="2800" dirty="0" smtClean="0">
              <a:solidFill>
                <a:schemeClr val="bg1"/>
              </a:solidFill>
            </a:endParaRPr>
          </a:p>
          <a:p>
            <a:r>
              <a:rPr lang="en-US" sz="2800" b="1" dirty="0" smtClean="0">
                <a:solidFill>
                  <a:schemeClr val="bg1"/>
                </a:solidFill>
              </a:rPr>
              <a:t> </a:t>
            </a:r>
            <a:endParaRPr lang="en-US" sz="2800" dirty="0" smtClean="0">
              <a:solidFill>
                <a:schemeClr val="bg1"/>
              </a:solidFill>
            </a:endParaRPr>
          </a:p>
          <a:p>
            <a:r>
              <a:rPr lang="en-US" sz="2800" b="1" dirty="0" smtClean="0">
                <a:solidFill>
                  <a:schemeClr val="bg1"/>
                </a:solidFill>
              </a:rPr>
              <a:t>to find the target, and then declare yes or no.</a:t>
            </a:r>
            <a:endParaRPr lang="en-US" sz="2800" dirty="0" smtClean="0">
              <a:solidFill>
                <a:schemeClr val="bg1"/>
              </a:solidFill>
            </a:endParaRPr>
          </a:p>
          <a:p>
            <a:pPr>
              <a:lnSpc>
                <a:spcPts val="3459"/>
              </a:lnSpc>
              <a:spcBef>
                <a:spcPct val="0"/>
              </a:spcBef>
            </a:pPr>
            <a:endParaRPr lang="en-US" sz="2800" dirty="0">
              <a:solidFill>
                <a:schemeClr val="bg1"/>
              </a:solidFill>
              <a:latin typeface="Roca One"/>
            </a:endParaRPr>
          </a:p>
        </p:txBody>
      </p:sp>
      <p:sp>
        <p:nvSpPr>
          <p:cNvPr id="9" name="TextBox 9"/>
          <p:cNvSpPr txBox="1"/>
          <p:nvPr/>
        </p:nvSpPr>
        <p:spPr>
          <a:xfrm>
            <a:off x="864990" y="6966517"/>
            <a:ext cx="8029724" cy="1231106"/>
          </a:xfrm>
          <a:prstGeom prst="rect">
            <a:avLst/>
          </a:prstGeom>
        </p:spPr>
        <p:txBody>
          <a:bodyPr lIns="0" tIns="0" rIns="0" bIns="0" rtlCol="0" anchor="t">
            <a:spAutoFit/>
          </a:bodyPr>
          <a:lstStyle/>
          <a:p>
            <a:pPr algn="ctr">
              <a:lnSpc>
                <a:spcPts val="4759"/>
              </a:lnSpc>
            </a:pPr>
            <a:endParaRPr lang="en-US" sz="3399" dirty="0">
              <a:solidFill>
                <a:srgbClr val="FFFFFF"/>
              </a:solidFill>
              <a:latin typeface="Canva Sans"/>
            </a:endParaRPr>
          </a:p>
          <a:p>
            <a:pPr algn="ctr">
              <a:lnSpc>
                <a:spcPts val="4759"/>
              </a:lnSpc>
            </a:pPr>
            <a:endParaRPr lang="en-US" sz="3399" dirty="0">
              <a:solidFill>
                <a:srgbClr val="FFFFFF"/>
              </a:solidFill>
              <a:latin typeface="Canva Sans"/>
            </a:endParaRPr>
          </a:p>
        </p:txBody>
      </p:sp>
      <p:pic>
        <p:nvPicPr>
          <p:cNvPr id="11" name="Picture 10" descr="Screenshot 2023-07-22 010755.png"/>
          <p:cNvPicPr>
            <a:picLocks noChangeAspect="1"/>
          </p:cNvPicPr>
          <p:nvPr/>
        </p:nvPicPr>
        <p:blipFill>
          <a:blip r:embed="rId2"/>
          <a:stretch>
            <a:fillRect/>
          </a:stretch>
        </p:blipFill>
        <p:spPr>
          <a:xfrm>
            <a:off x="10929950" y="2500294"/>
            <a:ext cx="6785393" cy="3196766"/>
          </a:xfrm>
          <a:prstGeom prst="rect">
            <a:avLst/>
          </a:prstGeom>
        </p:spPr>
      </p:pic>
      <p:pic>
        <p:nvPicPr>
          <p:cNvPr id="12" name="Picture 11" descr="Screenshot 2023-07-22 010809.png"/>
          <p:cNvPicPr>
            <a:picLocks noChangeAspect="1"/>
          </p:cNvPicPr>
          <p:nvPr/>
        </p:nvPicPr>
        <p:blipFill>
          <a:blip r:embed="rId3"/>
          <a:stretch>
            <a:fillRect/>
          </a:stretch>
        </p:blipFill>
        <p:spPr>
          <a:xfrm>
            <a:off x="10841862" y="6143632"/>
            <a:ext cx="6932530" cy="314327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E1340"/>
        </a:solidFill>
        <a:effectLst/>
      </p:bgPr>
    </p:bg>
    <p:spTree>
      <p:nvGrpSpPr>
        <p:cNvPr id="1" name=""/>
        <p:cNvGrpSpPr/>
        <p:nvPr/>
      </p:nvGrpSpPr>
      <p:grpSpPr>
        <a:xfrm>
          <a:off x="0" y="0"/>
          <a:ext cx="0" cy="0"/>
          <a:chOff x="0" y="0"/>
          <a:chExt cx="0" cy="0"/>
        </a:xfrm>
      </p:grpSpPr>
      <p:pic>
        <p:nvPicPr>
          <p:cNvPr id="4" name="Picture 3" descr="Screenshot 2023-07-20 093948.png"/>
          <p:cNvPicPr>
            <a:picLocks noChangeAspect="1"/>
          </p:cNvPicPr>
          <p:nvPr/>
        </p:nvPicPr>
        <p:blipFill>
          <a:blip r:embed="rId2"/>
          <a:stretch>
            <a:fillRect/>
          </a:stretch>
        </p:blipFill>
        <p:spPr>
          <a:xfrm>
            <a:off x="1811993" y="382807"/>
            <a:ext cx="7117693" cy="7546775"/>
          </a:xfrm>
          <a:prstGeom prst="rect">
            <a:avLst/>
          </a:prstGeom>
        </p:spPr>
      </p:pic>
      <p:pic>
        <p:nvPicPr>
          <p:cNvPr id="5" name="Picture 4" descr="Screenshot 2023-07-20 093958.png"/>
          <p:cNvPicPr>
            <a:picLocks noChangeAspect="1"/>
          </p:cNvPicPr>
          <p:nvPr/>
        </p:nvPicPr>
        <p:blipFill>
          <a:blip r:embed="rId3"/>
          <a:stretch>
            <a:fillRect/>
          </a:stretch>
        </p:blipFill>
        <p:spPr>
          <a:xfrm>
            <a:off x="10209385" y="357154"/>
            <a:ext cx="7299471" cy="75009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E134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1239372"/>
            <a:chOff x="0" y="0"/>
            <a:chExt cx="4274726" cy="326419"/>
          </a:xfrm>
        </p:grpSpPr>
        <p:sp>
          <p:nvSpPr>
            <p:cNvPr id="3" name="Freeform 3"/>
            <p:cNvSpPr/>
            <p:nvPr/>
          </p:nvSpPr>
          <p:spPr>
            <a:xfrm>
              <a:off x="0" y="0"/>
              <a:ext cx="4274726" cy="326419"/>
            </a:xfrm>
            <a:custGeom>
              <a:avLst/>
              <a:gdLst/>
              <a:ahLst/>
              <a:cxnLst/>
              <a:rect l="l" t="t" r="r" b="b"/>
              <a:pathLst>
                <a:path w="4274726" h="326419">
                  <a:moveTo>
                    <a:pt x="47700" y="0"/>
                  </a:moveTo>
                  <a:lnTo>
                    <a:pt x="4227026" y="0"/>
                  </a:lnTo>
                  <a:cubicBezTo>
                    <a:pt x="4239677" y="0"/>
                    <a:pt x="4251809" y="5025"/>
                    <a:pt x="4260755" y="13971"/>
                  </a:cubicBezTo>
                  <a:cubicBezTo>
                    <a:pt x="4269700" y="22916"/>
                    <a:pt x="4274726" y="35049"/>
                    <a:pt x="4274726" y="47700"/>
                  </a:cubicBezTo>
                  <a:lnTo>
                    <a:pt x="4274726" y="278720"/>
                  </a:lnTo>
                  <a:cubicBezTo>
                    <a:pt x="4274726" y="291370"/>
                    <a:pt x="4269700" y="303503"/>
                    <a:pt x="4260755" y="312448"/>
                  </a:cubicBezTo>
                  <a:cubicBezTo>
                    <a:pt x="4251809" y="321394"/>
                    <a:pt x="4239677" y="326419"/>
                    <a:pt x="4227026" y="326419"/>
                  </a:cubicBezTo>
                  <a:lnTo>
                    <a:pt x="47700" y="326419"/>
                  </a:lnTo>
                  <a:cubicBezTo>
                    <a:pt x="35049" y="326419"/>
                    <a:pt x="22916" y="321394"/>
                    <a:pt x="13971" y="312448"/>
                  </a:cubicBezTo>
                  <a:cubicBezTo>
                    <a:pt x="5025" y="303503"/>
                    <a:pt x="0" y="291370"/>
                    <a:pt x="0" y="278720"/>
                  </a:cubicBezTo>
                  <a:lnTo>
                    <a:pt x="0" y="47700"/>
                  </a:lnTo>
                  <a:cubicBezTo>
                    <a:pt x="0" y="35049"/>
                    <a:pt x="5025" y="22916"/>
                    <a:pt x="13971" y="13971"/>
                  </a:cubicBezTo>
                  <a:cubicBezTo>
                    <a:pt x="22916" y="5025"/>
                    <a:pt x="35049" y="0"/>
                    <a:pt x="47700" y="0"/>
                  </a:cubicBezTo>
                  <a:close/>
                </a:path>
              </a:pathLst>
            </a:custGeom>
            <a:solidFill>
              <a:srgbClr val="FFFFFF"/>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1683166" y="1464600"/>
            <a:ext cx="7114518" cy="1024798"/>
          </a:xfrm>
          <a:prstGeom prst="rect">
            <a:avLst/>
          </a:prstGeom>
        </p:spPr>
        <p:txBody>
          <a:bodyPr lIns="0" tIns="0" rIns="0" bIns="0" rtlCol="0" anchor="t">
            <a:spAutoFit/>
          </a:bodyPr>
          <a:lstStyle/>
          <a:p>
            <a:pPr>
              <a:lnSpc>
                <a:spcPts val="3984"/>
              </a:lnSpc>
            </a:pPr>
            <a:r>
              <a:rPr lang="en-US" sz="3795">
                <a:solidFill>
                  <a:srgbClr val="FF9405"/>
                </a:solidFill>
                <a:latin typeface="Roca One"/>
              </a:rPr>
              <a:t>Conclusion and Future Work </a:t>
            </a:r>
          </a:p>
          <a:p>
            <a:pPr>
              <a:lnSpc>
                <a:spcPts val="3984"/>
              </a:lnSpc>
            </a:pPr>
            <a:endParaRPr lang="en-US" sz="3795">
              <a:solidFill>
                <a:srgbClr val="FF9405"/>
              </a:solidFill>
              <a:latin typeface="Roca One"/>
            </a:endParaRPr>
          </a:p>
        </p:txBody>
      </p:sp>
      <p:sp>
        <p:nvSpPr>
          <p:cNvPr id="9" name="TextBox 9"/>
          <p:cNvSpPr txBox="1"/>
          <p:nvPr/>
        </p:nvSpPr>
        <p:spPr>
          <a:xfrm>
            <a:off x="3214646" y="3214674"/>
            <a:ext cx="12607179" cy="7078861"/>
          </a:xfrm>
          <a:prstGeom prst="rect">
            <a:avLst/>
          </a:prstGeom>
        </p:spPr>
        <p:txBody>
          <a:bodyPr wrap="square" lIns="0" tIns="0" rIns="0" bIns="0" rtlCol="0" anchor="t">
            <a:spAutoFit/>
          </a:bodyPr>
          <a:lstStyle/>
          <a:p>
            <a:r>
              <a:rPr lang="en-US" sz="2000" dirty="0" smtClean="0">
                <a:solidFill>
                  <a:schemeClr val="bg1"/>
                </a:solidFill>
              </a:rPr>
              <a:t>In conclusion, the application of logistic regression to predict Heart disease provides a</a:t>
            </a:r>
          </a:p>
          <a:p>
            <a:r>
              <a:rPr lang="en-US" sz="2000" dirty="0" smtClean="0">
                <a:solidFill>
                  <a:schemeClr val="bg1"/>
                </a:solidFill>
              </a:rPr>
              <a:t> </a:t>
            </a:r>
          </a:p>
          <a:p>
            <a:r>
              <a:rPr lang="en-US" sz="2000" dirty="0" smtClean="0">
                <a:solidFill>
                  <a:schemeClr val="bg1"/>
                </a:solidFill>
              </a:rPr>
              <a:t> valuable approach to identify individuals at risk and guide preventive interventions. By</a:t>
            </a:r>
          </a:p>
          <a:p>
            <a:r>
              <a:rPr lang="en-US" sz="2000" dirty="0" smtClean="0">
                <a:solidFill>
                  <a:schemeClr val="bg1"/>
                </a:solidFill>
              </a:rPr>
              <a:t> </a:t>
            </a:r>
          </a:p>
          <a:p>
            <a:r>
              <a:rPr lang="en-US" sz="2000" dirty="0" smtClean="0">
                <a:solidFill>
                  <a:schemeClr val="bg1"/>
                </a:solidFill>
              </a:rPr>
              <a:t> leveraging, the model's interpretability, healthcare professionals can gain insights into the </a:t>
            </a:r>
          </a:p>
          <a:p>
            <a:r>
              <a:rPr lang="en-US" sz="2000" dirty="0" smtClean="0">
                <a:solidFill>
                  <a:schemeClr val="bg1"/>
                </a:solidFill>
              </a:rPr>
              <a:t> </a:t>
            </a:r>
          </a:p>
          <a:p>
            <a:r>
              <a:rPr lang="en-US" sz="2000" dirty="0" smtClean="0">
                <a:solidFill>
                  <a:schemeClr val="bg1"/>
                </a:solidFill>
              </a:rPr>
              <a:t>importance and impact of various risk factors on the likelihood of cardiovascular disease. </a:t>
            </a:r>
          </a:p>
          <a:p>
            <a:r>
              <a:rPr lang="en-US" sz="2000" dirty="0" smtClean="0">
                <a:solidFill>
                  <a:schemeClr val="bg1"/>
                </a:solidFill>
              </a:rPr>
              <a:t> </a:t>
            </a:r>
          </a:p>
          <a:p>
            <a:r>
              <a:rPr lang="en-US" sz="2000" dirty="0" smtClean="0">
                <a:solidFill>
                  <a:schemeClr val="bg1"/>
                </a:solidFill>
              </a:rPr>
              <a:t>Logistic regression provides, a transparent and intuitive framework that helps understand </a:t>
            </a:r>
          </a:p>
          <a:p>
            <a:r>
              <a:rPr lang="en-US" sz="2000" dirty="0" smtClean="0">
                <a:solidFill>
                  <a:schemeClr val="bg1"/>
                </a:solidFill>
              </a:rPr>
              <a:t> </a:t>
            </a:r>
          </a:p>
          <a:p>
            <a:r>
              <a:rPr lang="en-US" sz="2000" dirty="0" smtClean="0">
                <a:solidFill>
                  <a:schemeClr val="bg1"/>
                </a:solidFill>
              </a:rPr>
              <a:t>associations between predictors and, disease outcome. Furthermore, logistic regression</a:t>
            </a:r>
          </a:p>
          <a:p>
            <a:r>
              <a:rPr lang="en-US" sz="2000" dirty="0" smtClean="0">
                <a:solidFill>
                  <a:schemeClr val="bg1"/>
                </a:solidFill>
              </a:rPr>
              <a:t> </a:t>
            </a:r>
          </a:p>
          <a:p>
            <a:r>
              <a:rPr lang="en-US" sz="2000" dirty="0" smtClean="0">
                <a:solidFill>
                  <a:schemeClr val="bg1"/>
                </a:solidFill>
              </a:rPr>
              <a:t> integrates traditional and novel risk factors, enabling comprehensive assessment of </a:t>
            </a:r>
          </a:p>
          <a:p>
            <a:r>
              <a:rPr lang="en-US" sz="2000" dirty="0" smtClean="0">
                <a:solidFill>
                  <a:schemeClr val="bg1"/>
                </a:solidFill>
              </a:rPr>
              <a:t> </a:t>
            </a:r>
          </a:p>
          <a:p>
            <a:r>
              <a:rPr lang="en-US" sz="2000" dirty="0" smtClean="0">
                <a:solidFill>
                  <a:schemeClr val="bg1"/>
                </a:solidFill>
              </a:rPr>
              <a:t>cardiovascular risk Inclusion of emerging predictors such as, genetic markers, lifestyle </a:t>
            </a:r>
          </a:p>
          <a:p>
            <a:r>
              <a:rPr lang="en-US" sz="2000" dirty="0" smtClean="0">
                <a:solidFill>
                  <a:schemeClr val="bg1"/>
                </a:solidFill>
              </a:rPr>
              <a:t> </a:t>
            </a:r>
          </a:p>
          <a:p>
            <a:r>
              <a:rPr lang="en-US" sz="2000" dirty="0" smtClean="0">
                <a:solidFill>
                  <a:schemeClr val="bg1"/>
                </a:solidFill>
              </a:rPr>
              <a:t>choices, and socioeconomic factors, which furthermore  expands the scope of risk assessment </a:t>
            </a:r>
          </a:p>
          <a:p>
            <a:r>
              <a:rPr lang="en-US" sz="2000" dirty="0" smtClean="0">
                <a:solidFill>
                  <a:schemeClr val="bg1"/>
                </a:solidFill>
              </a:rPr>
              <a:t> </a:t>
            </a:r>
          </a:p>
          <a:p>
            <a:r>
              <a:rPr lang="en-US" sz="2000" dirty="0" smtClean="0">
                <a:solidFill>
                  <a:schemeClr val="bg1"/>
                </a:solidFill>
              </a:rPr>
              <a:t>and supports individualized approaches to preventive interventions.</a:t>
            </a:r>
          </a:p>
          <a:p>
            <a:r>
              <a:rPr lang="en-US" sz="2000" b="1" dirty="0" smtClean="0">
                <a:solidFill>
                  <a:schemeClr val="bg1"/>
                </a:solidFill>
              </a:rPr>
              <a:t> </a:t>
            </a:r>
            <a:endParaRPr lang="en-US" sz="2000" dirty="0" smtClean="0">
              <a:solidFill>
                <a:schemeClr val="bg1"/>
              </a:solidFill>
            </a:endParaRPr>
          </a:p>
          <a:p>
            <a:r>
              <a:rPr lang="en-US" sz="2000" b="1" dirty="0" smtClean="0">
                <a:solidFill>
                  <a:schemeClr val="bg1"/>
                </a:solidFill>
              </a:rPr>
              <a:t> </a:t>
            </a:r>
            <a:endParaRPr lang="en-US" sz="2000" dirty="0" smtClean="0">
              <a:solidFill>
                <a:schemeClr val="bg1"/>
              </a:solidFill>
            </a:endParaRPr>
          </a:p>
          <a:p>
            <a:pPr>
              <a:lnSpc>
                <a:spcPts val="4759"/>
              </a:lnSpc>
            </a:pPr>
            <a:endParaRPr lang="en-US" sz="2000" dirty="0">
              <a:solidFill>
                <a:schemeClr val="bg1"/>
              </a:solidFill>
              <a:latin typeface="Canv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E1340"/>
        </a:solidFill>
        <a:effectLst/>
      </p:bgPr>
    </p:bg>
    <p:spTree>
      <p:nvGrpSpPr>
        <p:cNvPr id="1" name=""/>
        <p:cNvGrpSpPr/>
        <p:nvPr/>
      </p:nvGrpSpPr>
      <p:grpSpPr>
        <a:xfrm>
          <a:off x="0" y="0"/>
          <a:ext cx="0" cy="0"/>
          <a:chOff x="0" y="0"/>
          <a:chExt cx="0" cy="0"/>
        </a:xfrm>
      </p:grpSpPr>
      <p:sp>
        <p:nvSpPr>
          <p:cNvPr id="3" name="TextBox 3"/>
          <p:cNvSpPr txBox="1"/>
          <p:nvPr/>
        </p:nvSpPr>
        <p:spPr>
          <a:xfrm>
            <a:off x="1028700" y="159703"/>
            <a:ext cx="7814370" cy="1566544"/>
          </a:xfrm>
          <a:prstGeom prst="rect">
            <a:avLst/>
          </a:prstGeom>
        </p:spPr>
        <p:txBody>
          <a:bodyPr lIns="0" tIns="0" rIns="0" bIns="0" rtlCol="0" anchor="t">
            <a:spAutoFit/>
          </a:bodyPr>
          <a:lstStyle/>
          <a:p>
            <a:pPr algn="ctr">
              <a:lnSpc>
                <a:spcPts val="12880"/>
              </a:lnSpc>
            </a:pPr>
            <a:r>
              <a:rPr lang="en-US" sz="9200">
                <a:solidFill>
                  <a:srgbClr val="FFFFFF"/>
                </a:solidFill>
                <a:latin typeface="Canva Sans Bold"/>
              </a:rPr>
              <a:t>Future Work:-</a:t>
            </a:r>
          </a:p>
        </p:txBody>
      </p:sp>
      <p:sp>
        <p:nvSpPr>
          <p:cNvPr id="4" name="TextBox 4"/>
          <p:cNvSpPr txBox="1"/>
          <p:nvPr/>
        </p:nvSpPr>
        <p:spPr>
          <a:xfrm>
            <a:off x="1028700" y="2566364"/>
            <a:ext cx="17259300" cy="7822654"/>
          </a:xfrm>
          <a:prstGeom prst="rect">
            <a:avLst/>
          </a:prstGeom>
        </p:spPr>
        <p:txBody>
          <a:bodyPr lIns="0" tIns="0" rIns="0" bIns="0" rtlCol="0" anchor="t">
            <a:spAutoFit/>
          </a:bodyPr>
          <a:lstStyle/>
          <a:p>
            <a:r>
              <a:rPr lang="en-US" sz="3200" b="1" dirty="0" smtClean="0">
                <a:solidFill>
                  <a:schemeClr val="bg1"/>
                </a:solidFill>
              </a:rPr>
              <a:t>[1]  Advanced feature engineering: Explore more sophisticated approaches to feature engineering, including interaction terms, polynomials, and feature selection algorithms This can help identify and add nonlinear relationships and interactions among predictors, thus increasing the predictive performance of logistic regression models. </a:t>
            </a:r>
          </a:p>
          <a:p>
            <a:endParaRPr lang="en-US" sz="3200" dirty="0" smtClean="0">
              <a:solidFill>
                <a:schemeClr val="bg1"/>
              </a:solidFill>
            </a:endParaRPr>
          </a:p>
          <a:p>
            <a:r>
              <a:rPr lang="en-US" sz="3200" b="1" dirty="0" smtClean="0">
                <a:solidFill>
                  <a:schemeClr val="bg1"/>
                </a:solidFill>
              </a:rPr>
              <a:t>[2]  Dealing with missing data: Robust strategies for handling missing data in the context of cardiovascular prognosis. Imputation techniques, such as multiple imputation or advanced machine learning algorithms, can be used to efficiently handle missing values and reduce the potential bias in predictions .</a:t>
            </a:r>
          </a:p>
          <a:p>
            <a:endParaRPr lang="en-US" sz="3200" dirty="0" smtClean="0">
              <a:solidFill>
                <a:schemeClr val="bg1"/>
              </a:solidFill>
            </a:endParaRPr>
          </a:p>
          <a:p>
            <a:r>
              <a:rPr lang="en-US" sz="3200" b="1" dirty="0" smtClean="0">
                <a:solidFill>
                  <a:schemeClr val="bg1"/>
                </a:solidFill>
              </a:rPr>
              <a:t>[3]  Dealing with imbalanced data: Address the issue of class imbalance in cardiovascular data using oversampling, </a:t>
            </a:r>
            <a:r>
              <a:rPr lang="en-US" sz="3200" b="1" dirty="0" err="1" smtClean="0">
                <a:solidFill>
                  <a:schemeClr val="bg1"/>
                </a:solidFill>
              </a:rPr>
              <a:t>undersampling</a:t>
            </a:r>
            <a:r>
              <a:rPr lang="en-US" sz="3200" b="1" dirty="0" smtClean="0">
                <a:solidFill>
                  <a:schemeClr val="bg1"/>
                </a:solidFill>
              </a:rPr>
              <a:t>, or hybrid techniques such as SMOTE (Synthetic Minority Over-sampling Technique). These techniques can help reduce the impact of information imbalances and improve the model’s ability to accurately predict cardiovascular disease.</a:t>
            </a:r>
            <a:endParaRPr lang="en-US" sz="3200" dirty="0" smtClean="0">
              <a:solidFill>
                <a:schemeClr val="bg1"/>
              </a:solidFill>
            </a:endParaRPr>
          </a:p>
          <a:p>
            <a:r>
              <a:rPr lang="en-US" sz="3200" b="1" dirty="0" smtClean="0">
                <a:solidFill>
                  <a:schemeClr val="bg1"/>
                </a:solidFill>
              </a:rPr>
              <a:t> </a:t>
            </a:r>
            <a:endParaRPr lang="en-US" sz="3200" dirty="0" smtClean="0">
              <a:solidFill>
                <a:schemeClr val="bg1"/>
              </a:solidFill>
            </a:endParaRPr>
          </a:p>
          <a:p>
            <a:pPr algn="ctr">
              <a:lnSpc>
                <a:spcPts val="3440"/>
              </a:lnSpc>
              <a:spcBef>
                <a:spcPct val="0"/>
              </a:spcBef>
            </a:pPr>
            <a:endParaRPr lang="en-US" sz="3200" dirty="0">
              <a:solidFill>
                <a:schemeClr val="bg1"/>
              </a:solidFill>
              <a:latin typeface="Roca One"/>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111</TotalTime>
  <Words>550</Words>
  <Application>Microsoft Macintosh PowerPoint</Application>
  <PresentationFormat>Custom</PresentationFormat>
  <Paragraphs>94</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Corbel</vt:lpstr>
      <vt:lpstr>Roca One</vt:lpstr>
      <vt:lpstr>Canva Sans</vt:lpstr>
      <vt:lpstr>Open Sans Extra Bold</vt:lpstr>
      <vt:lpstr>Times New Roman</vt:lpstr>
      <vt:lpstr>Canva Sans Bold</vt:lpstr>
      <vt:lpstr>Wingdings 2</vt:lpstr>
      <vt:lpstr>Wingdings</vt:lpstr>
      <vt:lpstr>Wingdings 3</vt:lpstr>
      <vt:lpstr>Module</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orange Artificial Intelligence modern presentation</dc:title>
  <dc:creator>Aamolika Puri</dc:creator>
  <cp:lastModifiedBy>user</cp:lastModifiedBy>
  <cp:revision>13</cp:revision>
  <dcterms:created xsi:type="dcterms:W3CDTF">2006-08-16T00:00:00Z</dcterms:created>
  <dcterms:modified xsi:type="dcterms:W3CDTF">2023-07-22T01:15:16Z</dcterms:modified>
  <dc:identifier>DAFpPJO-ecQ</dc:identifier>
</cp:coreProperties>
</file>