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orbel" pitchFamily="34" charset="0"/>
      <p:regular r:id="rId12"/>
      <p:bold r:id="rId13"/>
      <p:italic r:id="rId14"/>
      <p:boldItalic r:id="rId15"/>
    </p:embeddedFont>
    <p:embeddedFont>
      <p:font typeface="Canva Sans" charset="0"/>
      <p:regular r:id="rId16"/>
    </p:embeddedFont>
    <p:embeddedFont>
      <p:font typeface="Open Sans Extra Bold" charset="0"/>
      <p:regular r:id="rId17"/>
      <p:bold r:id="rId18"/>
    </p:embeddedFont>
    <p:embeddedFont>
      <p:font typeface="Canva Sans Bold" charset="0"/>
      <p:regular r:id="rId19"/>
      <p:bold r:id="rId20"/>
    </p:embeddedFont>
    <p:embeddedFont>
      <p:font typeface="Wingdings 2" pitchFamily="18" charset="2"/>
      <p:regular r:id="rId21"/>
    </p:embeddedFont>
    <p:embeddedFont>
      <p:font typeface="Wingdings 3" pitchFamily="18" charset="2"/>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225" autoAdjust="0"/>
    <p:restoredTop sz="94625" autoAdjust="0"/>
  </p:normalViewPr>
  <p:slideViewPr>
    <p:cSldViewPr>
      <p:cViewPr varScale="1">
        <p:scale>
          <a:sx n="41" d="100"/>
          <a:sy n="41" d="100"/>
        </p:scale>
        <p:origin x="-908"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8287998" cy="770314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Title 1"/>
          <p:cNvSpPr>
            <a:spLocks noGrp="1"/>
          </p:cNvSpPr>
          <p:nvPr>
            <p:ph type="ctrTitle"/>
          </p:nvPr>
        </p:nvSpPr>
        <p:spPr>
          <a:xfrm>
            <a:off x="1371600" y="5033772"/>
            <a:ext cx="16154400" cy="2510028"/>
          </a:xfrm>
        </p:spPr>
        <p:txBody>
          <a:bodyPr vert="horz" lIns="163284" tIns="0" rIns="81642" bIns="0" rtlCol="0" anchor="t">
            <a:normAutofit/>
            <a:scene3d>
              <a:camera prst="orthographicFront"/>
              <a:lightRig rig="threePt" dir="t">
                <a:rot lat="0" lon="0" rev="4800000"/>
              </a:lightRig>
            </a:scene3d>
            <a:sp3d prstMaterial="matte">
              <a:bevelT w="50800" h="10160"/>
            </a:sp3d>
          </a:bodyPr>
          <a:lstStyle>
            <a:lvl1pPr algn="l">
              <a:defRPr sz="84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1371600" y="2743200"/>
            <a:ext cx="16154400" cy="2249424"/>
          </a:xfrm>
        </p:spPr>
        <p:txBody>
          <a:bodyPr lIns="212270" tIns="0" rIns="81642" bIns="0" anchor="b"/>
          <a:lstStyle>
            <a:lvl1pPr marL="0" indent="0" algn="l">
              <a:buNone/>
              <a:defRPr sz="3600">
                <a:solidFill>
                  <a:srgbClr val="FFFFFF"/>
                </a:solidFill>
              </a:defRPr>
            </a:lvl1pPr>
            <a:lvl2pPr marL="816422" indent="0" algn="ctr">
              <a:buNone/>
              <a:defRPr>
                <a:solidFill>
                  <a:schemeClr val="tx1">
                    <a:tint val="75000"/>
                  </a:schemeClr>
                </a:solidFill>
              </a:defRPr>
            </a:lvl2pPr>
            <a:lvl3pPr marL="1632844" indent="0" algn="ctr">
              <a:buNone/>
              <a:defRPr>
                <a:solidFill>
                  <a:schemeClr val="tx1">
                    <a:tint val="75000"/>
                  </a:schemeClr>
                </a:solidFill>
              </a:defRPr>
            </a:lvl3pPr>
            <a:lvl4pPr marL="2449266" indent="0" algn="ctr">
              <a:buNone/>
              <a:defRPr>
                <a:solidFill>
                  <a:schemeClr val="tx1">
                    <a:tint val="75000"/>
                  </a:schemeClr>
                </a:solidFill>
              </a:defRPr>
            </a:lvl4pPr>
            <a:lvl5pPr marL="3265688" indent="0" algn="ctr">
              <a:buNone/>
              <a:defRPr>
                <a:solidFill>
                  <a:schemeClr val="tx1">
                    <a:tint val="75000"/>
                  </a:schemeClr>
                </a:solidFill>
              </a:defRPr>
            </a:lvl5pPr>
            <a:lvl6pPr marL="4082110" indent="0" algn="ctr">
              <a:buNone/>
              <a:defRPr>
                <a:solidFill>
                  <a:schemeClr val="tx1">
                    <a:tint val="75000"/>
                  </a:schemeClr>
                </a:solidFill>
              </a:defRPr>
            </a:lvl6pPr>
            <a:lvl7pPr marL="4898532" indent="0" algn="ctr">
              <a:buNone/>
              <a:defRPr>
                <a:solidFill>
                  <a:schemeClr val="tx1">
                    <a:tint val="75000"/>
                  </a:schemeClr>
                </a:solidFill>
              </a:defRPr>
            </a:lvl7pPr>
            <a:lvl8pPr marL="5714954" indent="0" algn="ctr">
              <a:buNone/>
              <a:defRPr>
                <a:solidFill>
                  <a:schemeClr val="tx1">
                    <a:tint val="75000"/>
                  </a:schemeClr>
                </a:solidFill>
              </a:defRPr>
            </a:lvl8pPr>
            <a:lvl9pPr marL="6531376"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7692501"/>
            <a:ext cx="18288000" cy="6858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13197840" y="0"/>
            <a:ext cx="91440" cy="10287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8" name="Rectangle 7"/>
          <p:cNvSpPr/>
          <p:nvPr/>
        </p:nvSpPr>
        <p:spPr bwMode="ltGray">
          <a:xfrm>
            <a:off x="13295375" y="0"/>
            <a:ext cx="5029202" cy="10287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13563600" y="411961"/>
            <a:ext cx="3810000" cy="8777288"/>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457201"/>
            <a:ext cx="12039600" cy="8777288"/>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a:xfrm>
            <a:off x="5281194" y="9566189"/>
            <a:ext cx="7672808" cy="547688"/>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33172"/>
            <a:ext cx="16459200" cy="187909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2"/>
            <a:ext cx="18288000" cy="390378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12" name="Rectangle 11"/>
          <p:cNvSpPr/>
          <p:nvPr/>
        </p:nvSpPr>
        <p:spPr bwMode="invGray">
          <a:xfrm>
            <a:off x="0" y="3903780"/>
            <a:ext cx="18288000" cy="6858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Title 1"/>
          <p:cNvSpPr>
            <a:spLocks noGrp="1"/>
          </p:cNvSpPr>
          <p:nvPr>
            <p:ph type="title"/>
          </p:nvPr>
        </p:nvSpPr>
        <p:spPr>
          <a:xfrm>
            <a:off x="1499616" y="178308"/>
            <a:ext cx="16026384" cy="2455164"/>
          </a:xfrm>
        </p:spPr>
        <p:txBody>
          <a:bodyPr vert="horz" lIns="163284" tIns="0" rIns="163284" bIns="0" rtlCol="0" anchor="b">
            <a:normAutofit/>
            <a:scene3d>
              <a:camera prst="orthographicFront"/>
              <a:lightRig rig="threePt" dir="t">
                <a:rot lat="0" lon="0" rev="4800000"/>
              </a:lightRig>
            </a:scene3d>
            <a:sp3d prstMaterial="matte">
              <a:bevelT w="50800" h="10160"/>
            </a:sp3d>
          </a:bodyPr>
          <a:lstStyle>
            <a:lvl1pPr algn="l">
              <a:defRPr sz="84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81328" y="2743200"/>
            <a:ext cx="16044672" cy="1028700"/>
          </a:xfrm>
        </p:spPr>
        <p:txBody>
          <a:bodyPr lIns="261255" tIns="0" rIns="81642" bIns="0" anchor="t"/>
          <a:lstStyle>
            <a:lvl1pPr marL="0" indent="0">
              <a:buNone/>
              <a:defRPr sz="3600">
                <a:solidFill>
                  <a:srgbClr val="FFFFFF"/>
                </a:solidFill>
              </a:defRPr>
            </a:lvl1pPr>
            <a:lvl2pPr marL="816422" indent="0">
              <a:buNone/>
              <a:defRPr sz="3200">
                <a:solidFill>
                  <a:schemeClr val="tx1">
                    <a:tint val="75000"/>
                  </a:schemeClr>
                </a:solidFill>
              </a:defRPr>
            </a:lvl2pPr>
            <a:lvl3pPr marL="1632844" indent="0">
              <a:buNone/>
              <a:defRPr sz="2900">
                <a:solidFill>
                  <a:schemeClr val="tx1">
                    <a:tint val="75000"/>
                  </a:schemeClr>
                </a:solidFill>
              </a:defRPr>
            </a:lvl3pPr>
            <a:lvl4pPr marL="2449266" indent="0">
              <a:buNone/>
              <a:defRPr sz="2500">
                <a:solidFill>
                  <a:schemeClr val="tx1">
                    <a:tint val="75000"/>
                  </a:schemeClr>
                </a:solidFill>
              </a:defRPr>
            </a:lvl4pPr>
            <a:lvl5pPr marL="3265688" indent="0">
              <a:buNone/>
              <a:defRPr sz="2500">
                <a:solidFill>
                  <a:schemeClr val="tx1">
                    <a:tint val="75000"/>
                  </a:schemeClr>
                </a:solidFill>
              </a:defRPr>
            </a:lvl5pPr>
            <a:lvl6pPr marL="4082110" indent="0">
              <a:buNone/>
              <a:defRPr sz="2500">
                <a:solidFill>
                  <a:schemeClr val="tx1">
                    <a:tint val="75000"/>
                  </a:schemeClr>
                </a:solidFill>
              </a:defRPr>
            </a:lvl6pPr>
            <a:lvl7pPr marL="4898532" indent="0">
              <a:buNone/>
              <a:defRPr sz="2500">
                <a:solidFill>
                  <a:schemeClr val="tx1">
                    <a:tint val="75000"/>
                  </a:schemeClr>
                </a:solidFill>
              </a:defRPr>
            </a:lvl7pPr>
            <a:lvl8pPr marL="5714954" indent="0">
              <a:buNone/>
              <a:defRPr sz="2500">
                <a:solidFill>
                  <a:schemeClr val="tx1">
                    <a:tint val="75000"/>
                  </a:schemeClr>
                </a:solidFill>
              </a:defRPr>
            </a:lvl8pPr>
            <a:lvl9pPr marL="6531376" indent="0">
              <a:buNone/>
              <a:defRPr sz="25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914400" y="2660904"/>
            <a:ext cx="8077200" cy="6935724"/>
          </a:xfrm>
        </p:spPr>
        <p:txBody>
          <a:bodyPr lIns="163284"/>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9296400" y="2660904"/>
            <a:ext cx="8077200" cy="6935724"/>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548481"/>
            <a:ext cx="8080376" cy="1073033"/>
          </a:xfrm>
        </p:spPr>
        <p:txBody>
          <a:bodyPr lIns="261255" anchor="ctr"/>
          <a:lstStyle>
            <a:lvl1pPr marL="0" indent="0">
              <a:buNone/>
              <a:defRPr sz="4100" b="1" cap="all" baseline="0"/>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914400" y="3674268"/>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9290051" y="2548481"/>
            <a:ext cx="8083550" cy="1073033"/>
          </a:xfrm>
        </p:spPr>
        <p:txBody>
          <a:bodyPr lIns="261255" anchor="ctr"/>
          <a:lstStyle>
            <a:lvl1pPr marL="0" indent="0">
              <a:buNone/>
              <a:defRPr sz="4100" b="1" cap="all" baseline="0"/>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9290051" y="3674268"/>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5676" y="228600"/>
            <a:ext cx="5047488" cy="1467612"/>
          </a:xfrm>
        </p:spPr>
        <p:txBody>
          <a:bodyPr vert="horz" lIns="130628" rIns="81642" bIns="0" rtlCol="0" anchor="b">
            <a:normAutofit/>
            <a:sp3d prstMaterial="matte"/>
          </a:bodyPr>
          <a:lstStyle>
            <a:lvl1pPr algn="l">
              <a:defRPr sz="36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6038755" y="2614700"/>
            <a:ext cx="11841282" cy="6838328"/>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335676" y="2595027"/>
            <a:ext cx="4937760" cy="6858000"/>
          </a:xfrm>
        </p:spPr>
        <p:txBody>
          <a:bodyPr/>
          <a:lstStyle>
            <a:lvl1pPr marL="0" indent="0">
              <a:buNone/>
              <a:defRPr sz="25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5711474" y="0"/>
            <a:ext cx="91440" cy="218084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9" name="Rectangle 8"/>
          <p:cNvSpPr/>
          <p:nvPr/>
        </p:nvSpPr>
        <p:spPr bwMode="invGray">
          <a:xfrm>
            <a:off x="5711474" y="0"/>
            <a:ext cx="91440" cy="218084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9184" y="233172"/>
            <a:ext cx="5050300" cy="1467612"/>
          </a:xfrm>
        </p:spPr>
        <p:txBody>
          <a:bodyPr lIns="130628" bIns="0" anchor="b">
            <a:sp3d prstMaterial="matte"/>
          </a:bodyPr>
          <a:lstStyle>
            <a:lvl1pPr algn="l">
              <a:defRPr sz="36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5807611" y="2227212"/>
            <a:ext cx="12494794" cy="8059788"/>
          </a:xfrm>
          <a:solidFill>
            <a:schemeClr val="bg2">
              <a:shade val="75000"/>
            </a:schemeClr>
          </a:solidFill>
        </p:spPr>
        <p:txBody>
          <a:bodyPr/>
          <a:lstStyle>
            <a:lvl1pPr marL="0" indent="0">
              <a:buNone/>
              <a:defRPr sz="5700"/>
            </a:lvl1pPr>
            <a:lvl2pPr marL="816422" indent="0">
              <a:buNone/>
              <a:defRPr sz="5000"/>
            </a:lvl2pPr>
            <a:lvl3pPr marL="1632844" indent="0">
              <a:buNone/>
              <a:defRPr sz="4300"/>
            </a:lvl3pPr>
            <a:lvl4pPr marL="2449266" indent="0">
              <a:buNone/>
              <a:defRPr sz="3600"/>
            </a:lvl4pPr>
            <a:lvl5pPr marL="3265688" indent="0">
              <a:buNone/>
              <a:defRPr sz="3600"/>
            </a:lvl5pPr>
            <a:lvl6pPr marL="4082110" indent="0">
              <a:buNone/>
              <a:defRPr sz="3600"/>
            </a:lvl6pPr>
            <a:lvl7pPr marL="4898532" indent="0">
              <a:buNone/>
              <a:defRPr sz="3600"/>
            </a:lvl7pPr>
            <a:lvl8pPr marL="5714954" indent="0">
              <a:buNone/>
              <a:defRPr sz="3600"/>
            </a:lvl8pPr>
            <a:lvl9pPr marL="6531376" indent="0">
              <a:buNone/>
              <a:defRPr sz="36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29184" y="2592324"/>
            <a:ext cx="4937760" cy="6858000"/>
          </a:xfrm>
        </p:spPr>
        <p:txBody>
          <a:bodyPr/>
          <a:lstStyle>
            <a:lvl1pPr marL="0" indent="0">
              <a:buNone/>
              <a:defRPr sz="25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329184" y="1755648"/>
            <a:ext cx="5047488" cy="301752"/>
          </a:xfrm>
        </p:spPr>
        <p:txBody>
          <a:bodyPr/>
          <a:lstStyle/>
          <a:p>
            <a:fld id="{1D8BD707-D9CF-40AE-B4C6-C98DA3205C09}" type="datetimeFigureOut">
              <a:rPr lang="en-US" smtClean="0"/>
              <a:pPr/>
              <a:t>1/13/2024</a:t>
            </a:fld>
            <a:endParaRPr lang="en-US"/>
          </a:p>
        </p:txBody>
      </p:sp>
      <p:sp>
        <p:nvSpPr>
          <p:cNvPr id="11" name="Rectangle 10"/>
          <p:cNvSpPr/>
          <p:nvPr/>
        </p:nvSpPr>
        <p:spPr>
          <a:xfrm>
            <a:off x="5711474" y="0"/>
            <a:ext cx="91440" cy="10287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9" name="Rectangle 8"/>
          <p:cNvSpPr/>
          <p:nvPr/>
        </p:nvSpPr>
        <p:spPr bwMode="invGray">
          <a:xfrm>
            <a:off x="5711474" y="0"/>
            <a:ext cx="91440" cy="10287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6071616" y="1755648"/>
            <a:ext cx="10387584" cy="301752"/>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6678656" y="1755648"/>
            <a:ext cx="1467728" cy="301752"/>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2153843"/>
            <a:ext cx="18288000" cy="6858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7" name="Rectangle 6"/>
          <p:cNvSpPr/>
          <p:nvPr/>
        </p:nvSpPr>
        <p:spPr bwMode="ltGray">
          <a:xfrm>
            <a:off x="1" y="1"/>
            <a:ext cx="18287998" cy="21506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Title Placeholder 1"/>
          <p:cNvSpPr>
            <a:spLocks noGrp="1"/>
          </p:cNvSpPr>
          <p:nvPr>
            <p:ph type="title"/>
          </p:nvPr>
        </p:nvSpPr>
        <p:spPr>
          <a:xfrm>
            <a:off x="914400" y="228600"/>
            <a:ext cx="16459200" cy="1876593"/>
          </a:xfrm>
          <a:prstGeom prst="rect">
            <a:avLst/>
          </a:prstGeom>
        </p:spPr>
        <p:txBody>
          <a:bodyPr vert="horz" lIns="163284" tIns="81642" rIns="81642" bIns="81642"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662787"/>
            <a:ext cx="16459200" cy="6938414"/>
          </a:xfrm>
          <a:prstGeom prst="rect">
            <a:avLst/>
          </a:prstGeom>
        </p:spPr>
        <p:txBody>
          <a:bodyPr vert="horz" lIns="97971" tIns="163284" rIns="163284" bIns="81642"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914400" y="9715499"/>
            <a:ext cx="4267200" cy="411480"/>
          </a:xfrm>
          <a:prstGeom prst="rect">
            <a:avLst/>
          </a:prstGeom>
        </p:spPr>
        <p:txBody>
          <a:bodyPr vert="horz" lIns="195941" tIns="81642" rIns="81642" bIns="0" rtlCol="0" anchor="b"/>
          <a:lstStyle>
            <a:lvl1pPr algn="l" eaLnBrk="1" latinLnBrk="0" hangingPunct="1">
              <a:defRPr kumimoji="0" sz="2100">
                <a:solidFill>
                  <a:schemeClr val="tx1">
                    <a:tint val="95000"/>
                  </a:schemeClr>
                </a:solidFill>
              </a:defRPr>
            </a:lvl1pPr>
            <a:extLst/>
          </a:lstStyle>
          <a:p>
            <a:fld id="{1D8BD707-D9CF-40AE-B4C6-C98DA3205C09}" type="datetimeFigureOut">
              <a:rPr lang="en-US" smtClean="0"/>
              <a:pPr/>
              <a:t>1/13/2024</a:t>
            </a:fld>
            <a:endParaRPr lang="en-US"/>
          </a:p>
        </p:txBody>
      </p:sp>
      <p:sp>
        <p:nvSpPr>
          <p:cNvPr id="5" name="Footer Placeholder 4"/>
          <p:cNvSpPr>
            <a:spLocks noGrp="1"/>
          </p:cNvSpPr>
          <p:nvPr>
            <p:ph type="ftr" sz="quarter" idx="3"/>
          </p:nvPr>
        </p:nvSpPr>
        <p:spPr>
          <a:xfrm>
            <a:off x="5281193" y="9715499"/>
            <a:ext cx="11015438" cy="411480"/>
          </a:xfrm>
          <a:prstGeom prst="rect">
            <a:avLst/>
          </a:prstGeom>
        </p:spPr>
        <p:txBody>
          <a:bodyPr vert="horz" lIns="81642" tIns="81642" rIns="81642" bIns="0" rtlCol="0" anchor="b"/>
          <a:lstStyle>
            <a:lvl1pPr algn="l" eaLnBrk="1" latinLnBrk="0" hangingPunct="1">
              <a:defRPr kumimoji="0" sz="21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6408792" y="9715499"/>
            <a:ext cx="1467728" cy="411480"/>
          </a:xfrm>
          <a:prstGeom prst="rect">
            <a:avLst/>
          </a:prstGeom>
        </p:spPr>
        <p:txBody>
          <a:bodyPr vert="horz" lIns="163284" tIns="81642" rIns="163284" bIns="0" rtlCol="0" anchor="b"/>
          <a:lstStyle>
            <a:lvl1pPr algn="r" eaLnBrk="1" latinLnBrk="0" hangingPunct="1">
              <a:defRPr kumimoji="0" sz="21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8000" b="1" kern="1200">
          <a:solidFill>
            <a:schemeClr val="accent1">
              <a:satMod val="150000"/>
            </a:schemeClr>
          </a:solidFill>
          <a:effectLst/>
          <a:latin typeface="+mj-lt"/>
          <a:ea typeface="+mj-ea"/>
          <a:cs typeface="+mj-cs"/>
        </a:defRPr>
      </a:lvl1pPr>
      <a:extLst/>
    </p:titleStyle>
    <p:bodyStyle>
      <a:lvl1pPr marL="783765" indent="-571495" algn="l" rtl="0" eaLnBrk="1" latinLnBrk="0" hangingPunct="1">
        <a:spcBef>
          <a:spcPts val="0"/>
        </a:spcBef>
        <a:buClr>
          <a:schemeClr val="accent1"/>
        </a:buClr>
        <a:buSzPct val="80000"/>
        <a:buFont typeface="Wingdings 2"/>
        <a:buChar char=""/>
        <a:defRPr kumimoji="0" sz="5700" kern="1200">
          <a:solidFill>
            <a:schemeClr val="tx1"/>
          </a:solidFill>
          <a:latin typeface="+mn-lt"/>
          <a:ea typeface="+mn-ea"/>
          <a:cs typeface="+mn-cs"/>
        </a:defRPr>
      </a:lvl1pPr>
      <a:lvl2pPr marL="1306275" indent="-489853" algn="l" rtl="0" eaLnBrk="1" latinLnBrk="0" hangingPunct="1">
        <a:spcBef>
          <a:spcPct val="20000"/>
        </a:spcBef>
        <a:buClr>
          <a:schemeClr val="accent2"/>
        </a:buClr>
        <a:buSzPct val="90000"/>
        <a:buFont typeface="Wingdings"/>
        <a:buChar char=""/>
        <a:defRPr kumimoji="0" sz="5000" kern="1200">
          <a:solidFill>
            <a:schemeClr val="tx1"/>
          </a:solidFill>
          <a:latin typeface="+mn-lt"/>
          <a:ea typeface="+mn-ea"/>
          <a:cs typeface="+mn-cs"/>
        </a:defRPr>
      </a:lvl2pPr>
      <a:lvl3pPr marL="1779800" indent="-408211" algn="l" rtl="0" eaLnBrk="1" latinLnBrk="0" hangingPunct="1">
        <a:spcBef>
          <a:spcPct val="20000"/>
        </a:spcBef>
        <a:buClr>
          <a:schemeClr val="accent3"/>
        </a:buClr>
        <a:buFont typeface="Arial"/>
        <a:buChar char="▪"/>
        <a:defRPr kumimoji="0" sz="4300" kern="1200">
          <a:solidFill>
            <a:schemeClr val="tx1"/>
          </a:solidFill>
          <a:latin typeface="+mn-lt"/>
          <a:ea typeface="+mn-ea"/>
          <a:cs typeface="+mn-cs"/>
        </a:defRPr>
      </a:lvl3pPr>
      <a:lvl4pPr marL="2171683" indent="-326569" algn="l" rtl="0" eaLnBrk="1" latinLnBrk="0" hangingPunct="1">
        <a:spcBef>
          <a:spcPct val="20000"/>
        </a:spcBef>
        <a:buClr>
          <a:schemeClr val="accent4"/>
        </a:buClr>
        <a:buFont typeface="Arial"/>
        <a:buChar char="▪"/>
        <a:defRPr kumimoji="0" sz="3600" kern="1200">
          <a:solidFill>
            <a:schemeClr val="tx1"/>
          </a:solidFill>
          <a:latin typeface="+mn-lt"/>
          <a:ea typeface="+mn-ea"/>
          <a:cs typeface="+mn-cs"/>
        </a:defRPr>
      </a:lvl4pPr>
      <a:lvl5pPr marL="2547237" indent="-326569" algn="l" rtl="0" eaLnBrk="1" latinLnBrk="0" hangingPunct="1">
        <a:spcBef>
          <a:spcPct val="20000"/>
        </a:spcBef>
        <a:buClr>
          <a:schemeClr val="accent5"/>
        </a:buClr>
        <a:buFont typeface="Wingdings 3"/>
        <a:buChar char=""/>
        <a:defRPr kumimoji="0" lang="en-US" sz="3600" kern="1200" smtClean="0">
          <a:solidFill>
            <a:schemeClr val="tx1"/>
          </a:solidFill>
          <a:latin typeface="+mn-lt"/>
          <a:ea typeface="+mn-ea"/>
          <a:cs typeface="+mn-cs"/>
        </a:defRPr>
      </a:lvl5pPr>
      <a:lvl6pPr marL="2906462" indent="-326569" algn="l" rtl="0" eaLnBrk="1" latinLnBrk="0" hangingPunct="1">
        <a:spcBef>
          <a:spcPct val="20000"/>
        </a:spcBef>
        <a:buClr>
          <a:schemeClr val="accent6"/>
        </a:buClr>
        <a:buSzPct val="100000"/>
        <a:buFont typeface="Wingdings 2"/>
        <a:buChar char=""/>
        <a:defRPr kumimoji="0" sz="3600" kern="1200">
          <a:solidFill>
            <a:schemeClr val="tx1"/>
          </a:solidFill>
          <a:latin typeface="+mn-lt"/>
          <a:ea typeface="+mn-ea"/>
          <a:cs typeface="+mn-cs"/>
        </a:defRPr>
      </a:lvl6pPr>
      <a:lvl7pPr marL="3265688" indent="-326569" algn="l" rtl="0" eaLnBrk="1" latinLnBrk="0" hangingPunct="1">
        <a:spcBef>
          <a:spcPct val="20000"/>
        </a:spcBef>
        <a:buClr>
          <a:schemeClr val="accent1"/>
        </a:buClr>
        <a:buSzPct val="100000"/>
        <a:buFont typeface="Wingdings 2"/>
        <a:buChar char=""/>
        <a:defRPr kumimoji="0" sz="3200" kern="1200">
          <a:solidFill>
            <a:schemeClr val="tx1"/>
          </a:solidFill>
          <a:latin typeface="+mn-lt"/>
          <a:ea typeface="+mn-ea"/>
          <a:cs typeface="+mn-cs"/>
        </a:defRPr>
      </a:lvl7pPr>
      <a:lvl8pPr marL="3624914" indent="-326569" algn="l" rtl="0" eaLnBrk="1" latinLnBrk="0" hangingPunct="1">
        <a:spcBef>
          <a:spcPct val="20000"/>
        </a:spcBef>
        <a:buClr>
          <a:schemeClr val="accent2"/>
        </a:buClr>
        <a:buFont typeface="Wingdings 2" pitchFamily="18" charset="2"/>
        <a:buChar char=""/>
        <a:defRPr kumimoji="0" sz="3200" kern="1200">
          <a:solidFill>
            <a:schemeClr val="tx1"/>
          </a:solidFill>
          <a:latin typeface="+mn-lt"/>
          <a:ea typeface="+mn-ea"/>
          <a:cs typeface="+mn-cs"/>
        </a:defRPr>
      </a:lvl8pPr>
      <a:lvl9pPr marL="3984140" indent="-326569" algn="l" rtl="0" eaLnBrk="1" latinLnBrk="0" hangingPunct="1">
        <a:spcBef>
          <a:spcPct val="20000"/>
        </a:spcBef>
        <a:buClr>
          <a:schemeClr val="accent3"/>
        </a:buClr>
        <a:buFont typeface="Wingdings 2" pitchFamily="18" charset="2"/>
        <a:buChar char=""/>
        <a:defRPr kumimoji="0" sz="3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Freeform 2"/>
          <p:cNvSpPr/>
          <p:nvPr/>
        </p:nvSpPr>
        <p:spPr>
          <a:xfrm>
            <a:off x="-8644062" y="214278"/>
            <a:ext cx="15228862" cy="15228862"/>
          </a:xfrm>
          <a:custGeom>
            <a:avLst/>
            <a:gdLst/>
            <a:ahLst/>
            <a:cxnLst/>
            <a:rect l="l" t="t" r="r" b="b"/>
            <a:pathLst>
              <a:path w="15228862" h="15228862">
                <a:moveTo>
                  <a:pt x="0" y="0"/>
                </a:moveTo>
                <a:lnTo>
                  <a:pt x="15228863" y="0"/>
                </a:lnTo>
                <a:lnTo>
                  <a:pt x="15228863" y="15228862"/>
                </a:lnTo>
                <a:lnTo>
                  <a:pt x="0" y="152288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5" name="Group 5"/>
          <p:cNvGrpSpPr/>
          <p:nvPr/>
        </p:nvGrpSpPr>
        <p:grpSpPr>
          <a:xfrm>
            <a:off x="7715240" y="8358210"/>
            <a:ext cx="6285098" cy="1357322"/>
            <a:chOff x="0" y="0"/>
            <a:chExt cx="1655334" cy="258221"/>
          </a:xfrm>
        </p:grpSpPr>
        <p:sp>
          <p:nvSpPr>
            <p:cNvPr id="6" name="Freeform 6"/>
            <p:cNvSpPr/>
            <p:nvPr/>
          </p:nvSpPr>
          <p:spPr>
            <a:xfrm>
              <a:off x="0" y="0"/>
              <a:ext cx="1655334" cy="258221"/>
            </a:xfrm>
            <a:custGeom>
              <a:avLst/>
              <a:gdLst/>
              <a:ahLst/>
              <a:cxnLst/>
              <a:rect l="l" t="t" r="r" b="b"/>
              <a:pathLst>
                <a:path w="1655334" h="258221">
                  <a:moveTo>
                    <a:pt x="62821" y="0"/>
                  </a:moveTo>
                  <a:lnTo>
                    <a:pt x="1592513" y="0"/>
                  </a:lnTo>
                  <a:cubicBezTo>
                    <a:pt x="1627208" y="0"/>
                    <a:pt x="1655334" y="28126"/>
                    <a:pt x="1655334" y="62821"/>
                  </a:cubicBezTo>
                  <a:lnTo>
                    <a:pt x="1655334" y="195400"/>
                  </a:lnTo>
                  <a:cubicBezTo>
                    <a:pt x="1655334" y="212061"/>
                    <a:pt x="1648716" y="228040"/>
                    <a:pt x="1636935" y="239822"/>
                  </a:cubicBezTo>
                  <a:cubicBezTo>
                    <a:pt x="1625153" y="251603"/>
                    <a:pt x="1609174" y="258221"/>
                    <a:pt x="1592513" y="258221"/>
                  </a:cubicBezTo>
                  <a:lnTo>
                    <a:pt x="62821" y="258221"/>
                  </a:lnTo>
                  <a:cubicBezTo>
                    <a:pt x="46160" y="258221"/>
                    <a:pt x="30181" y="251603"/>
                    <a:pt x="18400" y="239822"/>
                  </a:cubicBezTo>
                  <a:cubicBezTo>
                    <a:pt x="6619" y="228040"/>
                    <a:pt x="0" y="212061"/>
                    <a:pt x="0" y="195400"/>
                  </a:cubicBezTo>
                  <a:lnTo>
                    <a:pt x="0" y="62821"/>
                  </a:lnTo>
                  <a:cubicBezTo>
                    <a:pt x="0" y="46160"/>
                    <a:pt x="6619" y="30181"/>
                    <a:pt x="18400" y="18400"/>
                  </a:cubicBezTo>
                  <a:cubicBezTo>
                    <a:pt x="30181" y="6619"/>
                    <a:pt x="46160" y="0"/>
                    <a:pt x="62821" y="0"/>
                  </a:cubicBezTo>
                  <a:close/>
                </a:path>
              </a:pathLst>
            </a:custGeom>
            <a:solidFill>
              <a:srgbClr val="FFFFFF"/>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7732775" y="7204637"/>
            <a:ext cx="2219090" cy="980434"/>
          </a:xfrm>
          <a:custGeom>
            <a:avLst/>
            <a:gdLst/>
            <a:ahLst/>
            <a:cxnLst/>
            <a:rect l="l" t="t" r="r" b="b"/>
            <a:pathLst>
              <a:path w="2219090" h="980434">
                <a:moveTo>
                  <a:pt x="0" y="0"/>
                </a:moveTo>
                <a:lnTo>
                  <a:pt x="2219090" y="0"/>
                </a:lnTo>
                <a:lnTo>
                  <a:pt x="2219090" y="980434"/>
                </a:lnTo>
                <a:lnTo>
                  <a:pt x="0" y="980434"/>
                </a:lnTo>
                <a:lnTo>
                  <a:pt x="0" y="0"/>
                </a:lnTo>
                <a:close/>
              </a:path>
            </a:pathLst>
          </a:custGeom>
          <a:blipFill>
            <a:blip r:embed="rId4" cstate="print">
              <a:extLst>
                <a:ext uri="{96DAC541-7B7A-43D3-8B79-37D633B846F1}">
                  <asvg:svgBlip xmlns="" xmlns:asvg="http://schemas.microsoft.com/office/drawing/2016/SVG/main" r:embed="rId6"/>
                </a:ext>
              </a:extLst>
            </a:blip>
            <a:stretch>
              <a:fillRect/>
            </a:stretch>
          </a:blipFill>
        </p:spPr>
      </p:sp>
      <p:sp>
        <p:nvSpPr>
          <p:cNvPr id="9" name="TextBox 9"/>
          <p:cNvSpPr txBox="1"/>
          <p:nvPr/>
        </p:nvSpPr>
        <p:spPr>
          <a:xfrm>
            <a:off x="11134204" y="8572524"/>
            <a:ext cx="2263395" cy="1000274"/>
          </a:xfrm>
          <a:prstGeom prst="rect">
            <a:avLst/>
          </a:prstGeom>
        </p:spPr>
        <p:txBody>
          <a:bodyPr wrap="square" lIns="0" tIns="0" rIns="0" bIns="0" rtlCol="0" anchor="t">
            <a:spAutoFit/>
          </a:bodyPr>
          <a:lstStyle/>
          <a:p>
            <a:pPr algn="ctr">
              <a:lnSpc>
                <a:spcPts val="3931"/>
              </a:lnSpc>
            </a:pPr>
            <a:r>
              <a:rPr lang="en-US" sz="2807" dirty="0" smtClean="0">
                <a:solidFill>
                  <a:srgbClr val="FF9405"/>
                </a:solidFill>
                <a:latin typeface="Roca One"/>
              </a:rPr>
              <a:t>AAMOLIKA PURI  </a:t>
            </a:r>
            <a:endParaRPr lang="en-US" sz="2807" dirty="0">
              <a:solidFill>
                <a:srgbClr val="FF9405"/>
              </a:solidFill>
              <a:latin typeface="Roca One"/>
            </a:endParaRPr>
          </a:p>
        </p:txBody>
      </p:sp>
      <p:sp>
        <p:nvSpPr>
          <p:cNvPr id="10" name="TextBox 10"/>
          <p:cNvSpPr txBox="1"/>
          <p:nvPr/>
        </p:nvSpPr>
        <p:spPr>
          <a:xfrm>
            <a:off x="8314639" y="8800674"/>
            <a:ext cx="2263395" cy="500137"/>
          </a:xfrm>
          <a:prstGeom prst="rect">
            <a:avLst/>
          </a:prstGeom>
        </p:spPr>
        <p:txBody>
          <a:bodyPr lIns="0" tIns="0" rIns="0" bIns="0" rtlCol="0" anchor="t">
            <a:spAutoFit/>
          </a:bodyPr>
          <a:lstStyle/>
          <a:p>
            <a:pPr algn="ctr">
              <a:lnSpc>
                <a:spcPts val="3931"/>
              </a:lnSpc>
            </a:pPr>
            <a:r>
              <a:rPr lang="en-IN" sz="2807" dirty="0" smtClean="0">
                <a:solidFill>
                  <a:srgbClr val="0E1340"/>
                </a:solidFill>
                <a:latin typeface="Roca One"/>
              </a:rPr>
              <a:t>Made  By:</a:t>
            </a:r>
            <a:endParaRPr lang="en-US" sz="2807" dirty="0">
              <a:solidFill>
                <a:srgbClr val="0E1340"/>
              </a:solidFill>
              <a:latin typeface="Roca One"/>
            </a:endParaRPr>
          </a:p>
        </p:txBody>
      </p:sp>
      <p:sp>
        <p:nvSpPr>
          <p:cNvPr id="11" name="TextBox 11"/>
          <p:cNvSpPr txBox="1"/>
          <p:nvPr/>
        </p:nvSpPr>
        <p:spPr>
          <a:xfrm>
            <a:off x="486405" y="917715"/>
            <a:ext cx="8169253" cy="3039294"/>
          </a:xfrm>
          <a:prstGeom prst="rect">
            <a:avLst/>
          </a:prstGeom>
        </p:spPr>
        <p:txBody>
          <a:bodyPr lIns="0" tIns="0" rIns="0" bIns="0" rtlCol="0" anchor="t">
            <a:spAutoFit/>
          </a:bodyPr>
          <a:lstStyle/>
          <a:p>
            <a:pPr>
              <a:lnSpc>
                <a:spcPts val="7905"/>
              </a:lnSpc>
            </a:pPr>
            <a:r>
              <a:rPr lang="en-IN" sz="7674" dirty="0" smtClean="0">
                <a:solidFill>
                  <a:srgbClr val="FFFFFF"/>
                </a:solidFill>
                <a:latin typeface="Roca One"/>
              </a:rPr>
              <a:t>RAINFALL PREDICTION SYSTEM</a:t>
            </a:r>
            <a:endParaRPr lang="en-US" sz="7674" dirty="0">
              <a:solidFill>
                <a:srgbClr val="FFFFFF"/>
              </a:solidFill>
              <a:latin typeface="Roca One"/>
            </a:endParaRPr>
          </a:p>
        </p:txBody>
      </p:sp>
      <p:sp>
        <p:nvSpPr>
          <p:cNvPr id="12" name="TextBox 12"/>
          <p:cNvSpPr txBox="1"/>
          <p:nvPr/>
        </p:nvSpPr>
        <p:spPr>
          <a:xfrm>
            <a:off x="486405" y="7072326"/>
            <a:ext cx="2589084" cy="3308598"/>
          </a:xfrm>
          <a:prstGeom prst="rect">
            <a:avLst/>
          </a:prstGeom>
        </p:spPr>
        <p:txBody>
          <a:bodyPr wrap="square" lIns="0" tIns="0" rIns="0" bIns="0" rtlCol="0" anchor="t">
            <a:spAutoFit/>
          </a:bodyPr>
          <a:lstStyle/>
          <a:p>
            <a:pPr algn="ctr">
              <a:lnSpc>
                <a:spcPts val="4320"/>
              </a:lnSpc>
            </a:pPr>
            <a:r>
              <a:rPr lang="en-US" sz="3085" dirty="0" smtClean="0">
                <a:solidFill>
                  <a:srgbClr val="FFFFFF"/>
                </a:solidFill>
                <a:latin typeface="Canva Sans"/>
              </a:rPr>
              <a:t>MENTOR:</a:t>
            </a:r>
          </a:p>
          <a:p>
            <a:pPr algn="ctr">
              <a:lnSpc>
                <a:spcPts val="4320"/>
              </a:lnSpc>
            </a:pPr>
            <a:r>
              <a:rPr lang="en-US" sz="3200" b="1" dirty="0" smtClean="0"/>
              <a:t>MS</a:t>
            </a:r>
            <a:r>
              <a:rPr lang="en-US" sz="3200" b="1" dirty="0" smtClean="0"/>
              <a:t>. MEENAKSHI MAINDOLA</a:t>
            </a:r>
            <a:endParaRPr lang="en-US" sz="3085" dirty="0">
              <a:solidFill>
                <a:srgbClr val="FFFFFF"/>
              </a:solidFill>
              <a:latin typeface="Canva Sans"/>
            </a:endParaRPr>
          </a:p>
          <a:p>
            <a:pPr algn="ctr">
              <a:lnSpc>
                <a:spcPts val="4320"/>
              </a:lnSpc>
            </a:pPr>
            <a:endParaRPr lang="en-US" sz="3085" dirty="0">
              <a:solidFill>
                <a:srgbClr val="FFFFFF"/>
              </a:solidFill>
              <a:latin typeface="Canva Sans"/>
            </a:endParaRPr>
          </a:p>
          <a:p>
            <a:pPr>
              <a:lnSpc>
                <a:spcPts val="4320"/>
              </a:lnSpc>
            </a:pPr>
            <a:r>
              <a:rPr lang="en-US" sz="3085" dirty="0">
                <a:solidFill>
                  <a:srgbClr val="FFFFFF"/>
                </a:solidFill>
                <a:latin typeface="Canva Sans"/>
              </a:rPr>
              <a:t> </a:t>
            </a:r>
          </a:p>
        </p:txBody>
      </p:sp>
      <p:sp>
        <p:nvSpPr>
          <p:cNvPr id="10241" name="Rectangle 1"/>
          <p:cNvSpPr>
            <a:spLocks noChangeArrowheads="1"/>
          </p:cNvSpPr>
          <p:nvPr/>
        </p:nvSpPr>
        <p:spPr bwMode="auto">
          <a:xfrm>
            <a:off x="0" y="0"/>
            <a:ext cx="1828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0242" name="Rectangle 2"/>
          <p:cNvSpPr>
            <a:spLocks noChangeArrowheads="1"/>
          </p:cNvSpPr>
          <p:nvPr/>
        </p:nvSpPr>
        <p:spPr bwMode="auto">
          <a:xfrm>
            <a:off x="0" y="0"/>
            <a:ext cx="1828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0243" name="Rectangle 3"/>
          <p:cNvSpPr>
            <a:spLocks noChangeArrowheads="1"/>
          </p:cNvSpPr>
          <p:nvPr/>
        </p:nvSpPr>
        <p:spPr bwMode="auto">
          <a:xfrm>
            <a:off x="0" y="0"/>
            <a:ext cx="1828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10244" name="Picture 4"/>
          <p:cNvPicPr>
            <a:picLocks noChangeAspect="1" noChangeArrowheads="1"/>
          </p:cNvPicPr>
          <p:nvPr/>
        </p:nvPicPr>
        <p:blipFill>
          <a:blip r:embed="rId7"/>
          <a:srcRect/>
          <a:stretch>
            <a:fillRect/>
          </a:stretch>
        </p:blipFill>
        <p:spPr bwMode="auto">
          <a:xfrm>
            <a:off x="8752227" y="1071534"/>
            <a:ext cx="9467194" cy="585791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TextBox 2"/>
          <p:cNvSpPr txBox="1"/>
          <p:nvPr/>
        </p:nvSpPr>
        <p:spPr>
          <a:xfrm>
            <a:off x="5683524" y="4912013"/>
            <a:ext cx="6920952" cy="1254458"/>
          </a:xfrm>
          <a:prstGeom prst="rect">
            <a:avLst/>
          </a:prstGeom>
        </p:spPr>
        <p:txBody>
          <a:bodyPr lIns="0" tIns="0" rIns="0" bIns="0" rtlCol="0" anchor="t">
            <a:spAutoFit/>
          </a:bodyPr>
          <a:lstStyle/>
          <a:p>
            <a:pPr algn="ctr">
              <a:lnSpc>
                <a:spcPts val="9774"/>
              </a:lnSpc>
            </a:pPr>
            <a:r>
              <a:rPr lang="en-US" sz="8805" dirty="0">
                <a:solidFill>
                  <a:srgbClr val="FFFFFF"/>
                </a:solidFill>
                <a:latin typeface="Roca One"/>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Freeform 2"/>
          <p:cNvSpPr/>
          <p:nvPr/>
        </p:nvSpPr>
        <p:spPr>
          <a:xfrm>
            <a:off x="8865908" y="1209824"/>
            <a:ext cx="15228862" cy="15228862"/>
          </a:xfrm>
          <a:custGeom>
            <a:avLst/>
            <a:gdLst/>
            <a:ahLst/>
            <a:cxnLst/>
            <a:rect l="l" t="t" r="r" b="b"/>
            <a:pathLst>
              <a:path w="15228862" h="15228862">
                <a:moveTo>
                  <a:pt x="0" y="0"/>
                </a:moveTo>
                <a:lnTo>
                  <a:pt x="15228863" y="0"/>
                </a:lnTo>
                <a:lnTo>
                  <a:pt x="15228863" y="15228863"/>
                </a:lnTo>
                <a:lnTo>
                  <a:pt x="0" y="1522886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028700" y="1028700"/>
            <a:ext cx="16230600" cy="1239372"/>
            <a:chOff x="0" y="0"/>
            <a:chExt cx="4274726" cy="326419"/>
          </a:xfrm>
        </p:grpSpPr>
        <p:sp>
          <p:nvSpPr>
            <p:cNvPr id="4" name="Freeform 4"/>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r>
                <a:rPr lang="en-US" sz="1899">
                  <a:solidFill>
                    <a:srgbClr val="000000"/>
                  </a:solidFill>
                  <a:latin typeface="Open Sans Extra Bold"/>
                </a:rPr>
                <a:t>to</a:t>
              </a:r>
            </a:p>
          </p:txBody>
        </p:sp>
      </p:grpSp>
      <p:sp>
        <p:nvSpPr>
          <p:cNvPr id="8" name="TextBox 8"/>
          <p:cNvSpPr txBox="1"/>
          <p:nvPr/>
        </p:nvSpPr>
        <p:spPr>
          <a:xfrm>
            <a:off x="1683166" y="146460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INTRODUCTION</a:t>
            </a:r>
          </a:p>
        </p:txBody>
      </p:sp>
      <p:sp>
        <p:nvSpPr>
          <p:cNvPr id="9" name="TextBox 9"/>
          <p:cNvSpPr txBox="1"/>
          <p:nvPr/>
        </p:nvSpPr>
        <p:spPr>
          <a:xfrm>
            <a:off x="11866185" y="1274100"/>
            <a:ext cx="4614155" cy="897682"/>
          </a:xfrm>
          <a:prstGeom prst="rect">
            <a:avLst/>
          </a:prstGeom>
        </p:spPr>
        <p:txBody>
          <a:bodyPr lIns="0" tIns="0" rIns="0" bIns="0" rtlCol="0" anchor="t">
            <a:spAutoFit/>
          </a:bodyPr>
          <a:lstStyle/>
          <a:p>
            <a:pPr algn="ctr">
              <a:lnSpc>
                <a:spcPts val="3459"/>
              </a:lnSpc>
            </a:pPr>
            <a:r>
              <a:rPr lang="en-IN" sz="3295" dirty="0" smtClean="0">
                <a:solidFill>
                  <a:srgbClr val="0E1340"/>
                </a:solidFill>
                <a:latin typeface="Roca One"/>
              </a:rPr>
              <a:t>Rainfall</a:t>
            </a:r>
            <a:r>
              <a:rPr lang="en-IN" sz="3295" dirty="0" smtClean="0">
                <a:solidFill>
                  <a:srgbClr val="0E1340"/>
                </a:solidFill>
                <a:latin typeface="Roca One"/>
              </a:rPr>
              <a:t> Prediction System</a:t>
            </a:r>
            <a:endParaRPr lang="en-US" sz="3295" dirty="0">
              <a:solidFill>
                <a:srgbClr val="0E1340"/>
              </a:solidFill>
              <a:latin typeface="Roca One"/>
            </a:endParaRPr>
          </a:p>
        </p:txBody>
      </p:sp>
      <p:sp>
        <p:nvSpPr>
          <p:cNvPr id="10" name="TextBox 10"/>
          <p:cNvSpPr txBox="1"/>
          <p:nvPr/>
        </p:nvSpPr>
        <p:spPr>
          <a:xfrm>
            <a:off x="271027" y="2357419"/>
            <a:ext cx="10066932" cy="9378273"/>
          </a:xfrm>
          <a:prstGeom prst="rect">
            <a:avLst/>
          </a:prstGeom>
        </p:spPr>
        <p:txBody>
          <a:bodyPr wrap="square" lIns="0" tIns="0" rIns="0" bIns="0" rtlCol="0" anchor="t">
            <a:spAutoFit/>
          </a:bodyPr>
          <a:lstStyle/>
          <a:p>
            <a:r>
              <a:rPr lang="en-US" sz="2000" b="1" dirty="0" smtClean="0">
                <a:solidFill>
                  <a:schemeClr val="bg2">
                    <a:lumMod val="75000"/>
                  </a:schemeClr>
                </a:solidFill>
              </a:rPr>
              <a:t>In the field of meteorological phenomena, a great deal of data is produced, and because there are so many factors involved, forecasting future events becomes more challenging. Typically, probabilistic models are utilized for this, providing forecasts with a margin of error, meaning they are frequently not particularly accurate</a:t>
            </a:r>
            <a:r>
              <a:rPr lang="en-US" sz="2000" b="1" dirty="0" smtClean="0">
                <a:solidFill>
                  <a:schemeClr val="bg2">
                    <a:lumMod val="75000"/>
                  </a:schemeClr>
                </a:solidFill>
              </a:rPr>
              <a:t>.</a:t>
            </a:r>
          </a:p>
          <a:p>
            <a:endParaRPr lang="en-US" sz="2000" b="1" dirty="0" smtClean="0">
              <a:solidFill>
                <a:schemeClr val="bg2">
                  <a:lumMod val="75000"/>
                </a:schemeClr>
              </a:solidFill>
            </a:endParaRPr>
          </a:p>
          <a:p>
            <a:r>
              <a:rPr lang="en-US" sz="2000" b="1" dirty="0" smtClean="0">
                <a:solidFill>
                  <a:schemeClr val="bg2">
                    <a:lumMod val="75000"/>
                  </a:schemeClr>
                </a:solidFill>
              </a:rPr>
              <a:t>The application of machine learning algorithms can help to enhance forecasts because of the previously described circumstances</a:t>
            </a:r>
            <a:r>
              <a:rPr lang="en-US" sz="2000" b="1" dirty="0" smtClean="0">
                <a:solidFill>
                  <a:schemeClr val="bg2">
                    <a:lumMod val="75000"/>
                  </a:schemeClr>
                </a:solidFill>
              </a:rPr>
              <a:t>.</a:t>
            </a:r>
          </a:p>
          <a:p>
            <a:r>
              <a:rPr lang="en-US" sz="2000" b="1" dirty="0" smtClean="0">
                <a:solidFill>
                  <a:schemeClr val="bg2">
                    <a:lumMod val="75000"/>
                  </a:schemeClr>
                </a:solidFill>
              </a:rPr>
              <a:t>An </a:t>
            </a:r>
            <a:r>
              <a:rPr lang="en-US" sz="2000" b="1" dirty="0" smtClean="0">
                <a:solidFill>
                  <a:schemeClr val="bg2">
                    <a:lumMod val="75000"/>
                  </a:schemeClr>
                </a:solidFill>
              </a:rPr>
              <a:t>exploratory study on using machine learning to forecast the occurrence of rain is described in this article. In order to accomplish this, a set of data was used as an example, which explains the data collected on rainfall in the major cities of Australia </a:t>
            </a:r>
            <a:r>
              <a:rPr lang="en-US" sz="2000" b="1" dirty="0" smtClean="0">
                <a:solidFill>
                  <a:schemeClr val="bg2">
                    <a:lumMod val="75000"/>
                  </a:schemeClr>
                </a:solidFill>
              </a:rPr>
              <a:t>.</a:t>
            </a:r>
          </a:p>
          <a:p>
            <a:endParaRPr lang="en-US" sz="2000" dirty="0" smtClean="0">
              <a:solidFill>
                <a:schemeClr val="bg2">
                  <a:lumMod val="75000"/>
                </a:schemeClr>
              </a:solidFill>
            </a:endParaRPr>
          </a:p>
          <a:p>
            <a:r>
              <a:rPr lang="en-US" sz="2000" b="1" dirty="0" smtClean="0">
                <a:solidFill>
                  <a:schemeClr val="bg2">
                    <a:lumMod val="75000"/>
                  </a:schemeClr>
                </a:solidFill>
              </a:rPr>
              <a:t>In the past ten years, Australia has implemented several machine learning techniques, including neural networks, decision trees, random forests, and KNNs. The outcomes demonstrate that the neural network-based model is the best one</a:t>
            </a:r>
            <a:r>
              <a:rPr lang="en-US" sz="2000" b="1" dirty="0" smtClean="0">
                <a:solidFill>
                  <a:schemeClr val="bg2">
                    <a:lumMod val="75000"/>
                  </a:schemeClr>
                </a:solidFill>
              </a:rPr>
              <a:t>. </a:t>
            </a:r>
          </a:p>
          <a:p>
            <a:r>
              <a:rPr lang="en-US" sz="2000" b="1" dirty="0" smtClean="0">
                <a:solidFill>
                  <a:schemeClr val="bg2">
                    <a:lumMod val="75000"/>
                  </a:schemeClr>
                </a:solidFill>
              </a:rPr>
              <a:t> </a:t>
            </a:r>
            <a:r>
              <a:rPr lang="en-US" sz="2000" b="1" dirty="0" smtClean="0">
                <a:solidFill>
                  <a:schemeClr val="bg2">
                    <a:lumMod val="75000"/>
                  </a:schemeClr>
                </a:solidFill>
              </a:rPr>
              <a:t>Predicting rainfall is a crucial component of weather forecasting, with broad implications for disaster preparation, agriculture, and the management of water resources, among other socioeconomic activities</a:t>
            </a:r>
            <a:r>
              <a:rPr lang="en-US" sz="2000" b="1" dirty="0" smtClean="0">
                <a:solidFill>
                  <a:schemeClr val="bg2">
                    <a:lumMod val="75000"/>
                  </a:schemeClr>
                </a:solidFill>
              </a:rPr>
              <a:t>.</a:t>
            </a:r>
          </a:p>
          <a:p>
            <a:endParaRPr lang="en-US" sz="2000" dirty="0" smtClean="0">
              <a:solidFill>
                <a:schemeClr val="bg2">
                  <a:lumMod val="75000"/>
                </a:schemeClr>
              </a:solidFill>
            </a:endParaRPr>
          </a:p>
          <a:p>
            <a:r>
              <a:rPr lang="en-US" sz="2000" b="1" dirty="0" smtClean="0">
                <a:solidFill>
                  <a:schemeClr val="bg2">
                    <a:lumMod val="75000"/>
                  </a:schemeClr>
                </a:solidFill>
              </a:rPr>
              <a:t> Planning and decision-making can be aided by precise projections of rainfall. The goal of this project is to develop a Rainfall Prediction System that uses machine learning techniques to increase the accuracy and dependability of rainfall </a:t>
            </a:r>
            <a:r>
              <a:rPr lang="en-US" sz="2000" b="1" dirty="0" smtClean="0">
                <a:solidFill>
                  <a:schemeClr val="bg2">
                    <a:lumMod val="75000"/>
                  </a:schemeClr>
                </a:solidFill>
              </a:rPr>
              <a:t>predictions</a:t>
            </a:r>
            <a:r>
              <a:rPr lang="en-US" sz="2000" b="1" dirty="0" smtClean="0">
                <a:solidFill>
                  <a:schemeClr val="bg2">
                    <a:lumMod val="75000"/>
                  </a:schemeClr>
                </a:solidFill>
              </a:rPr>
              <a:t> For residents of smart cities to plan their activities appropriately, weather forecasting is essential. Precise and prompt rainfall forecasting is especially useful in smart cities for pre-planning and security measures related to aviation, agriculture, water reservoir systems, construction, and transportation.</a:t>
            </a:r>
            <a:endParaRPr lang="en-US" sz="2000" dirty="0" smtClean="0">
              <a:solidFill>
                <a:schemeClr val="bg2">
                  <a:lumMod val="75000"/>
                </a:schemeClr>
              </a:solidFill>
            </a:endParaRPr>
          </a:p>
          <a:p>
            <a:endParaRPr lang="en-US" sz="2000" b="1" dirty="0" smtClean="0">
              <a:solidFill>
                <a:schemeClr val="bg2">
                  <a:lumMod val="75000"/>
                </a:schemeClr>
              </a:solidFill>
            </a:endParaRPr>
          </a:p>
          <a:p>
            <a:endParaRPr lang="en-US" sz="2000" dirty="0" smtClean="0">
              <a:solidFill>
                <a:schemeClr val="bg2">
                  <a:lumMod val="75000"/>
                </a:schemeClr>
              </a:solidFill>
            </a:endParaRPr>
          </a:p>
          <a:p>
            <a:r>
              <a:rPr lang="en-US" sz="2000" b="1" dirty="0" smtClean="0">
                <a:solidFill>
                  <a:schemeClr val="bg2">
                    <a:lumMod val="75000"/>
                  </a:schemeClr>
                </a:solidFill>
              </a:rPr>
              <a:t> </a:t>
            </a:r>
            <a:endParaRPr lang="en-US" sz="2000" dirty="0" smtClean="0">
              <a:solidFill>
                <a:schemeClr val="bg2">
                  <a:lumMod val="75000"/>
                </a:schemeClr>
              </a:solidFill>
            </a:endParaRPr>
          </a:p>
          <a:p>
            <a:pPr>
              <a:lnSpc>
                <a:spcPts val="4122"/>
              </a:lnSpc>
            </a:pPr>
            <a:endParaRPr lang="en-US" sz="2000" dirty="0">
              <a:solidFill>
                <a:schemeClr val="bg2">
                  <a:lumMod val="75000"/>
                </a:schemeClr>
              </a:solidFill>
              <a:latin typeface="Roca One"/>
            </a:endParaRPr>
          </a:p>
        </p:txBody>
      </p:sp>
      <p:pic>
        <p:nvPicPr>
          <p:cNvPr id="11" name="Picture 10" descr="2.jpg"/>
          <p:cNvPicPr>
            <a:picLocks noChangeAspect="1"/>
          </p:cNvPicPr>
          <p:nvPr/>
        </p:nvPicPr>
        <p:blipFill>
          <a:blip r:embed="rId4"/>
          <a:stretch>
            <a:fillRect/>
          </a:stretch>
        </p:blipFill>
        <p:spPr>
          <a:xfrm>
            <a:off x="10787074" y="3071798"/>
            <a:ext cx="7000924" cy="67866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Freeform 2"/>
          <p:cNvSpPr/>
          <p:nvPr/>
        </p:nvSpPr>
        <p:spPr>
          <a:xfrm>
            <a:off x="-6072294" y="3000360"/>
            <a:ext cx="15228862" cy="15228862"/>
          </a:xfrm>
          <a:custGeom>
            <a:avLst/>
            <a:gdLst/>
            <a:ahLst/>
            <a:cxnLst/>
            <a:rect l="l" t="t" r="r" b="b"/>
            <a:pathLst>
              <a:path w="15228862" h="15228862">
                <a:moveTo>
                  <a:pt x="0" y="0"/>
                </a:moveTo>
                <a:lnTo>
                  <a:pt x="15228862" y="0"/>
                </a:lnTo>
                <a:lnTo>
                  <a:pt x="15228862" y="15228863"/>
                </a:lnTo>
                <a:lnTo>
                  <a:pt x="0" y="1522886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028700" y="1028700"/>
            <a:ext cx="16230600" cy="1239372"/>
            <a:chOff x="0" y="0"/>
            <a:chExt cx="4274726" cy="326419"/>
          </a:xfrm>
        </p:grpSpPr>
        <p:sp>
          <p:nvSpPr>
            <p:cNvPr id="4" name="Freeform 4"/>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0293564" y="2576899"/>
            <a:ext cx="3086098" cy="3339256"/>
          </a:xfrm>
          <a:prstGeom prst="rect">
            <a:avLst/>
          </a:prstGeom>
        </p:spPr>
        <p:txBody>
          <a:bodyPr lIns="50800" tIns="50800" rIns="50800" bIns="50800" rtlCol="0" anchor="ctr"/>
          <a:lstStyle/>
          <a:p>
            <a:pPr algn="ctr">
              <a:lnSpc>
                <a:spcPts val="4339"/>
              </a:lnSpc>
            </a:pPr>
            <a:endParaRPr lang="en-US" sz="3099" dirty="0">
              <a:solidFill>
                <a:srgbClr val="FFFFFF"/>
              </a:solidFill>
              <a:latin typeface="Roca One"/>
            </a:endParaRPr>
          </a:p>
        </p:txBody>
      </p:sp>
      <p:sp>
        <p:nvSpPr>
          <p:cNvPr id="14" name="TextBox 14"/>
          <p:cNvSpPr txBox="1"/>
          <p:nvPr/>
        </p:nvSpPr>
        <p:spPr>
          <a:xfrm>
            <a:off x="13692360" y="2576899"/>
            <a:ext cx="3086100" cy="3339256"/>
          </a:xfrm>
          <a:prstGeom prst="rect">
            <a:avLst/>
          </a:prstGeom>
        </p:spPr>
        <p:txBody>
          <a:bodyPr lIns="50800" tIns="50800" rIns="50800" bIns="50800" rtlCol="0" anchor="ctr"/>
          <a:lstStyle/>
          <a:p>
            <a:pPr algn="ctr">
              <a:lnSpc>
                <a:spcPts val="4339"/>
              </a:lnSpc>
            </a:pPr>
            <a:endParaRPr lang="en-US" sz="3099" dirty="0">
              <a:solidFill>
                <a:srgbClr val="FF9405"/>
              </a:solidFill>
              <a:latin typeface="Roca One"/>
            </a:endParaRPr>
          </a:p>
        </p:txBody>
      </p:sp>
      <p:sp>
        <p:nvSpPr>
          <p:cNvPr id="17" name="TextBox 17"/>
          <p:cNvSpPr txBox="1"/>
          <p:nvPr/>
        </p:nvSpPr>
        <p:spPr>
          <a:xfrm>
            <a:off x="9144000" y="4072369"/>
            <a:ext cx="3086100" cy="3339256"/>
          </a:xfrm>
          <a:prstGeom prst="rect">
            <a:avLst/>
          </a:prstGeom>
        </p:spPr>
        <p:txBody>
          <a:bodyPr lIns="50800" tIns="50800" rIns="50800" bIns="50800" rtlCol="0" anchor="ctr"/>
          <a:lstStyle/>
          <a:p>
            <a:pPr algn="ctr">
              <a:lnSpc>
                <a:spcPts val="4339"/>
              </a:lnSpc>
            </a:pPr>
            <a:endParaRPr lang="en-US" sz="3099" dirty="0">
              <a:solidFill>
                <a:srgbClr val="FF9405"/>
              </a:solidFill>
              <a:latin typeface="Roca One"/>
            </a:endParaRPr>
          </a:p>
        </p:txBody>
      </p:sp>
      <p:sp>
        <p:nvSpPr>
          <p:cNvPr id="21" name="TextBox 21"/>
          <p:cNvSpPr txBox="1"/>
          <p:nvPr/>
        </p:nvSpPr>
        <p:spPr>
          <a:xfrm>
            <a:off x="8072430" y="4357682"/>
            <a:ext cx="9084529" cy="1846659"/>
          </a:xfrm>
          <a:prstGeom prst="rect">
            <a:avLst/>
          </a:prstGeom>
        </p:spPr>
        <p:txBody>
          <a:bodyPr wrap="square" lIns="0" tIns="0" rIns="0" bIns="0" rtlCol="0" anchor="t">
            <a:spAutoFit/>
          </a:bodyPr>
          <a:lstStyle/>
          <a:p>
            <a:pPr algn="just">
              <a:lnSpc>
                <a:spcPts val="3572"/>
              </a:lnSpc>
            </a:pPr>
            <a:r>
              <a:rPr lang="en-US" sz="2551" dirty="0">
                <a:solidFill>
                  <a:srgbClr val="FFFFFF"/>
                </a:solidFill>
                <a:latin typeface="Roca One"/>
              </a:rPr>
              <a:t>Design and develop </a:t>
            </a:r>
            <a:r>
              <a:rPr lang="en-US" sz="2551" dirty="0" smtClean="0">
                <a:solidFill>
                  <a:srgbClr val="FFFFFF"/>
                </a:solidFill>
                <a:latin typeface="Roca One"/>
              </a:rPr>
              <a:t>Rainfall</a:t>
            </a:r>
            <a:r>
              <a:rPr lang="en-US" sz="2551" dirty="0" smtClean="0">
                <a:solidFill>
                  <a:srgbClr val="FFFFFF"/>
                </a:solidFill>
                <a:latin typeface="Roca One"/>
              </a:rPr>
              <a:t> </a:t>
            </a:r>
            <a:r>
              <a:rPr lang="en-US" sz="2551" dirty="0" smtClean="0">
                <a:solidFill>
                  <a:srgbClr val="FFFFFF"/>
                </a:solidFill>
                <a:latin typeface="Roca One"/>
              </a:rPr>
              <a:t>Prediction  </a:t>
            </a:r>
            <a:r>
              <a:rPr lang="en-US" sz="2551" dirty="0">
                <a:solidFill>
                  <a:srgbClr val="FFFFFF"/>
                </a:solidFill>
                <a:latin typeface="Roca One"/>
              </a:rPr>
              <a:t>model using Machine Learning </a:t>
            </a:r>
            <a:r>
              <a:rPr lang="en-US" sz="2551" dirty="0" smtClean="0">
                <a:solidFill>
                  <a:srgbClr val="FFFFFF"/>
                </a:solidFill>
                <a:latin typeface="Roca One"/>
              </a:rPr>
              <a:t>to automatically tell whether </a:t>
            </a:r>
            <a:r>
              <a:rPr lang="en-US" sz="2551" dirty="0" smtClean="0">
                <a:solidFill>
                  <a:srgbClr val="FFFFFF"/>
                </a:solidFill>
                <a:latin typeface="Roca One"/>
              </a:rPr>
              <a:t>or not it will be a sunny day or will it rain tomorrow,  </a:t>
            </a:r>
            <a:r>
              <a:rPr lang="en-US" sz="2551" dirty="0" smtClean="0">
                <a:solidFill>
                  <a:srgbClr val="FFFFFF"/>
                </a:solidFill>
                <a:latin typeface="Roca One"/>
              </a:rPr>
              <a:t>it tells the output just with the help of some basic features provided by the user.</a:t>
            </a:r>
            <a:endParaRPr lang="en-US" sz="2551" dirty="0">
              <a:solidFill>
                <a:srgbClr val="FFFFFF"/>
              </a:solidFill>
              <a:latin typeface="Roca One"/>
            </a:endParaRPr>
          </a:p>
        </p:txBody>
      </p:sp>
      <p:sp>
        <p:nvSpPr>
          <p:cNvPr id="22" name="TextBox 22"/>
          <p:cNvSpPr txBox="1"/>
          <p:nvPr/>
        </p:nvSpPr>
        <p:spPr>
          <a:xfrm>
            <a:off x="1683166" y="146460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Problem Statement </a:t>
            </a:r>
          </a:p>
        </p:txBody>
      </p:sp>
      <p:pic>
        <p:nvPicPr>
          <p:cNvPr id="23" name="Picture 22" descr="3.jpg"/>
          <p:cNvPicPr>
            <a:picLocks noChangeAspect="1"/>
          </p:cNvPicPr>
          <p:nvPr/>
        </p:nvPicPr>
        <p:blipFill>
          <a:blip r:embed="rId4"/>
          <a:stretch>
            <a:fillRect/>
          </a:stretch>
        </p:blipFill>
        <p:spPr>
          <a:xfrm>
            <a:off x="285688" y="3214674"/>
            <a:ext cx="7429504" cy="65008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239372"/>
            <a:chOff x="0" y="0"/>
            <a:chExt cx="4274726" cy="326419"/>
          </a:xfrm>
        </p:grpSpPr>
        <p:sp>
          <p:nvSpPr>
            <p:cNvPr id="3" name="Freeform 3"/>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005028" y="3772658"/>
            <a:ext cx="15228862" cy="15228862"/>
          </a:xfrm>
          <a:custGeom>
            <a:avLst/>
            <a:gdLst/>
            <a:ahLst/>
            <a:cxnLst/>
            <a:rect l="l" t="t" r="r" b="b"/>
            <a:pathLst>
              <a:path w="15228862" h="15228862">
                <a:moveTo>
                  <a:pt x="0" y="0"/>
                </a:moveTo>
                <a:lnTo>
                  <a:pt x="15228863" y="0"/>
                </a:lnTo>
                <a:lnTo>
                  <a:pt x="15228863" y="15228862"/>
                </a:lnTo>
                <a:lnTo>
                  <a:pt x="0" y="152288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TextBox 7"/>
          <p:cNvSpPr txBox="1"/>
          <p:nvPr/>
        </p:nvSpPr>
        <p:spPr>
          <a:xfrm>
            <a:off x="1683166" y="146460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METHODOLOGY</a:t>
            </a:r>
          </a:p>
        </p:txBody>
      </p:sp>
      <p:sp>
        <p:nvSpPr>
          <p:cNvPr id="8" name="TextBox 8"/>
          <p:cNvSpPr txBox="1"/>
          <p:nvPr/>
        </p:nvSpPr>
        <p:spPr>
          <a:xfrm>
            <a:off x="7153913" y="2504021"/>
            <a:ext cx="10636541" cy="2000548"/>
          </a:xfrm>
          <a:prstGeom prst="rect">
            <a:avLst/>
          </a:prstGeom>
        </p:spPr>
        <p:txBody>
          <a:bodyPr lIns="0" tIns="0" rIns="0" bIns="0" rtlCol="0" anchor="t">
            <a:spAutoFit/>
          </a:bodyPr>
          <a:lstStyle/>
          <a:p>
            <a:pPr algn="ctr">
              <a:lnSpc>
                <a:spcPts val="5182"/>
              </a:lnSpc>
            </a:pPr>
            <a:r>
              <a:rPr lang="en-US" sz="3702" dirty="0">
                <a:solidFill>
                  <a:srgbClr val="FF9405"/>
                </a:solidFill>
                <a:latin typeface="Canva Sans"/>
              </a:rPr>
              <a:t>•To start the project we are going to follow the </a:t>
            </a:r>
            <a:r>
              <a:rPr lang="en-US" sz="3702" dirty="0" smtClean="0">
                <a:solidFill>
                  <a:srgbClr val="FF9405"/>
                </a:solidFill>
                <a:latin typeface="Canva Sans"/>
              </a:rPr>
              <a:t>Steps given below:</a:t>
            </a:r>
            <a:endParaRPr lang="en-US" sz="3702" dirty="0">
              <a:solidFill>
                <a:srgbClr val="FF9405"/>
              </a:solidFill>
              <a:latin typeface="Canva Sans"/>
            </a:endParaRPr>
          </a:p>
          <a:p>
            <a:pPr algn="ctr">
              <a:lnSpc>
                <a:spcPts val="5182"/>
              </a:lnSpc>
            </a:pPr>
            <a:endParaRPr lang="en-US" sz="3702" dirty="0">
              <a:solidFill>
                <a:srgbClr val="FF9405"/>
              </a:solidFill>
              <a:latin typeface="Canva Sans"/>
            </a:endParaRPr>
          </a:p>
        </p:txBody>
      </p:sp>
      <p:sp>
        <p:nvSpPr>
          <p:cNvPr id="9" name="TextBox 9"/>
          <p:cNvSpPr txBox="1"/>
          <p:nvPr/>
        </p:nvSpPr>
        <p:spPr>
          <a:xfrm>
            <a:off x="7153913" y="4143368"/>
            <a:ext cx="11134087" cy="7786747"/>
          </a:xfrm>
          <a:prstGeom prst="rect">
            <a:avLst/>
          </a:prstGeom>
        </p:spPr>
        <p:txBody>
          <a:bodyPr lIns="0" tIns="0" rIns="0" bIns="0" rtlCol="0" anchor="t">
            <a:spAutoFit/>
          </a:bodyPr>
          <a:lstStyle/>
          <a:p>
            <a:pPr marL="514350" lvl="0" indent="-514350">
              <a:lnSpc>
                <a:spcPts val="3358"/>
              </a:lnSpc>
            </a:pPr>
            <a:r>
              <a:rPr lang="en-US" sz="2400" b="1" dirty="0" smtClean="0">
                <a:solidFill>
                  <a:schemeClr val="bg2">
                    <a:lumMod val="75000"/>
                  </a:schemeClr>
                </a:solidFill>
              </a:rPr>
              <a:t>The very first step is to import the necessary libraries which are used in the code, </a:t>
            </a:r>
            <a:r>
              <a:rPr lang="en-US" sz="2400" b="1" dirty="0" smtClean="0">
                <a:solidFill>
                  <a:schemeClr val="bg2">
                    <a:lumMod val="75000"/>
                  </a:schemeClr>
                </a:solidFill>
              </a:rPr>
              <a:t>like </a:t>
            </a:r>
            <a:r>
              <a:rPr lang="en-US" sz="2400" b="1" dirty="0" smtClean="0">
                <a:solidFill>
                  <a:schemeClr val="bg2">
                    <a:lumMod val="75000"/>
                  </a:schemeClr>
                </a:solidFill>
              </a:rPr>
              <a:t>pandas </a:t>
            </a:r>
            <a:r>
              <a:rPr lang="en-US" sz="2400" b="1" dirty="0" smtClean="0">
                <a:solidFill>
                  <a:schemeClr val="bg2">
                    <a:lumMod val="75000"/>
                  </a:schemeClr>
                </a:solidFill>
              </a:rPr>
              <a:t>,</a:t>
            </a:r>
            <a:r>
              <a:rPr lang="en-US" sz="2400" b="1" dirty="0" err="1" smtClean="0">
                <a:solidFill>
                  <a:schemeClr val="bg2">
                    <a:lumMod val="75000"/>
                  </a:schemeClr>
                </a:solidFill>
              </a:rPr>
              <a:t>numpy</a:t>
            </a:r>
            <a:r>
              <a:rPr lang="en-US" sz="2400" b="1" dirty="0" smtClean="0">
                <a:solidFill>
                  <a:schemeClr val="bg2">
                    <a:lumMod val="75000"/>
                  </a:schemeClr>
                </a:solidFill>
              </a:rPr>
              <a:t> ,</a:t>
            </a:r>
            <a:r>
              <a:rPr lang="en-US" sz="2400" b="1" dirty="0" err="1" smtClean="0">
                <a:solidFill>
                  <a:schemeClr val="bg2">
                    <a:lumMod val="75000"/>
                  </a:schemeClr>
                </a:solidFill>
              </a:rPr>
              <a:t>sklearn</a:t>
            </a:r>
            <a:r>
              <a:rPr lang="en-US" sz="2400" b="1" dirty="0" smtClean="0">
                <a:solidFill>
                  <a:schemeClr val="bg2">
                    <a:lumMod val="75000"/>
                  </a:schemeClr>
                </a:solidFill>
              </a:rPr>
              <a:t>, </a:t>
            </a:r>
            <a:r>
              <a:rPr lang="en-US" sz="2400" b="1" dirty="0" err="1" smtClean="0">
                <a:solidFill>
                  <a:schemeClr val="bg2">
                    <a:lumMod val="75000"/>
                  </a:schemeClr>
                </a:solidFill>
              </a:rPr>
              <a:t>seaborn</a:t>
            </a:r>
            <a:r>
              <a:rPr lang="en-US" sz="2400" b="1" dirty="0" smtClean="0">
                <a:solidFill>
                  <a:schemeClr val="bg2">
                    <a:lumMod val="75000"/>
                  </a:schemeClr>
                </a:solidFill>
              </a:rPr>
              <a:t>.</a:t>
            </a:r>
          </a:p>
          <a:p>
            <a:pPr marL="514350" indent="-514350">
              <a:lnSpc>
                <a:spcPts val="3358"/>
              </a:lnSpc>
            </a:pPr>
            <a:r>
              <a:rPr lang="en-US" sz="2400" b="1" dirty="0" smtClean="0">
                <a:solidFill>
                  <a:schemeClr val="bg2">
                    <a:lumMod val="75000"/>
                  </a:schemeClr>
                </a:solidFill>
              </a:rPr>
              <a:t>Now </a:t>
            </a:r>
            <a:r>
              <a:rPr lang="en-US" sz="2400" b="1" dirty="0" smtClean="0">
                <a:solidFill>
                  <a:schemeClr val="bg2">
                    <a:lumMod val="75000"/>
                  </a:schemeClr>
                </a:solidFill>
              </a:rPr>
              <a:t>we are going to upload our dataset to our notebook. </a:t>
            </a:r>
          </a:p>
          <a:p>
            <a:pPr lvl="0"/>
            <a:r>
              <a:rPr lang="en-US" sz="2400" b="1" dirty="0" smtClean="0">
                <a:solidFill>
                  <a:schemeClr val="bg2">
                    <a:lumMod val="75000"/>
                  </a:schemeClr>
                </a:solidFill>
              </a:rPr>
              <a:t>After </a:t>
            </a:r>
            <a:r>
              <a:rPr lang="en-US" sz="2400" b="1" dirty="0" smtClean="0">
                <a:solidFill>
                  <a:schemeClr val="bg2">
                    <a:lumMod val="75000"/>
                  </a:schemeClr>
                </a:solidFill>
              </a:rPr>
              <a:t>uploading the .</a:t>
            </a:r>
            <a:r>
              <a:rPr lang="en-US" sz="2400" b="1" dirty="0" err="1" smtClean="0">
                <a:solidFill>
                  <a:schemeClr val="bg2">
                    <a:lumMod val="75000"/>
                  </a:schemeClr>
                </a:solidFill>
              </a:rPr>
              <a:t>csv</a:t>
            </a:r>
            <a:r>
              <a:rPr lang="en-US" sz="2400" b="1" dirty="0" smtClean="0">
                <a:solidFill>
                  <a:schemeClr val="bg2">
                    <a:lumMod val="75000"/>
                  </a:schemeClr>
                </a:solidFill>
              </a:rPr>
              <a:t> file, we check if our data set has null or missing values.</a:t>
            </a:r>
            <a:endParaRPr lang="en-US" sz="2400" dirty="0" smtClean="0">
              <a:solidFill>
                <a:schemeClr val="bg2">
                  <a:lumMod val="75000"/>
                </a:schemeClr>
              </a:solidFill>
            </a:endParaRPr>
          </a:p>
          <a:p>
            <a:r>
              <a:rPr lang="en-US" sz="2400" b="1" dirty="0" smtClean="0">
                <a:solidFill>
                  <a:schemeClr val="bg2">
                    <a:lumMod val="75000"/>
                  </a:schemeClr>
                </a:solidFill>
              </a:rPr>
              <a:t> </a:t>
            </a:r>
            <a:r>
              <a:rPr lang="en-US" sz="2400" b="1" dirty="0" smtClean="0">
                <a:solidFill>
                  <a:schemeClr val="bg2">
                    <a:lumMod val="75000"/>
                  </a:schemeClr>
                </a:solidFill>
              </a:rPr>
              <a:t>To </a:t>
            </a:r>
            <a:r>
              <a:rPr lang="en-US" sz="2400" b="1" dirty="0" smtClean="0">
                <a:solidFill>
                  <a:schemeClr val="bg2">
                    <a:lumMod val="75000"/>
                  </a:schemeClr>
                </a:solidFill>
              </a:rPr>
              <a:t>get understanding of the dataset, a thorough analysis of the data is conducted. Distributions, correlations between variables, and statistical summaries are looked at. This stage informs subsequent preprocessing phases and helps identify trends and abnormalities. Preprocessing is done on the data in order to standardize or normalize numerical features, encode categorical variables, and account for missing values. Then, in order to facilitate the creation and assessment of models, the dataset is split into training and testing sets. Training and testing cannot be conducted directly using the collected data. We must preprocess the data first. Outlier-containing rows are removed, attributes that are not required to predict the outcome—in this case, the date—are removed from the dataset, and Python functions are used to assign values to missing variables. To replace unavailable values with the 'most common' value for that feature, I used Simple Imputer. </a:t>
            </a:r>
            <a:endParaRPr lang="en-US" sz="2400" dirty="0" smtClean="0">
              <a:solidFill>
                <a:schemeClr val="bg2">
                  <a:lumMod val="75000"/>
                </a:schemeClr>
              </a:solidFill>
            </a:endParaRPr>
          </a:p>
          <a:p>
            <a:r>
              <a:rPr lang="en-US" sz="2400" b="1" dirty="0" smtClean="0">
                <a:solidFill>
                  <a:schemeClr val="bg2">
                    <a:lumMod val="75000"/>
                  </a:schemeClr>
                </a:solidFill>
              </a:rPr>
              <a:t> </a:t>
            </a:r>
            <a:endParaRPr lang="en-US" sz="2400" dirty="0" smtClean="0">
              <a:solidFill>
                <a:schemeClr val="bg2">
                  <a:lumMod val="75000"/>
                </a:schemeClr>
              </a:solidFill>
            </a:endParaRPr>
          </a:p>
          <a:p>
            <a:pPr marL="514350" lvl="0" indent="-514350">
              <a:lnSpc>
                <a:spcPts val="3358"/>
              </a:lnSpc>
            </a:pPr>
            <a:endParaRPr lang="en-US" sz="2400" dirty="0" smtClean="0">
              <a:solidFill>
                <a:schemeClr val="bg2">
                  <a:lumMod val="75000"/>
                </a:schemeClr>
              </a:solidFill>
            </a:endParaRPr>
          </a:p>
          <a:p>
            <a:pPr marL="514350" lvl="0" indent="-514350">
              <a:lnSpc>
                <a:spcPts val="3358"/>
              </a:lnSpc>
            </a:pPr>
            <a:endParaRPr lang="en-US" sz="2400" dirty="0" smtClean="0">
              <a:solidFill>
                <a:schemeClr val="bg2">
                  <a:lumMod val="75000"/>
                </a:schemeClr>
              </a:solidFill>
            </a:endParaRPr>
          </a:p>
          <a:p>
            <a:pPr>
              <a:lnSpc>
                <a:spcPts val="3358"/>
              </a:lnSpc>
            </a:pPr>
            <a:endParaRPr lang="en-US" sz="2400" dirty="0" smtClean="0">
              <a:solidFill>
                <a:schemeClr val="bg2">
                  <a:lumMod val="75000"/>
                </a:schemeClr>
              </a:solidFill>
              <a:latin typeface="Times New Roman"/>
            </a:endParaRPr>
          </a:p>
        </p:txBody>
      </p:sp>
      <p:pic>
        <p:nvPicPr>
          <p:cNvPr id="11" name="Picture 10" descr="C:\Users\HP\OneDrive\Pictures\Preprocessing.png"/>
          <p:cNvPicPr/>
          <p:nvPr/>
        </p:nvPicPr>
        <p:blipFill>
          <a:blip r:embed="rId4"/>
          <a:stretch>
            <a:fillRect/>
          </a:stretch>
        </p:blipFill>
        <p:spPr bwMode="auto">
          <a:xfrm>
            <a:off x="357126" y="2428856"/>
            <a:ext cx="6143668" cy="70723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6230600" cy="8502328"/>
          </a:xfrm>
          <a:prstGeom prst="rect">
            <a:avLst/>
          </a:prstGeom>
        </p:spPr>
        <p:txBody>
          <a:bodyPr lIns="0" tIns="0" rIns="0" bIns="0" rtlCol="0" anchor="t">
            <a:spAutoFit/>
          </a:bodyPr>
          <a:lstStyle/>
          <a:p>
            <a:pPr>
              <a:lnSpc>
                <a:spcPts val="5094"/>
              </a:lnSpc>
              <a:spcBef>
                <a:spcPct val="0"/>
              </a:spcBef>
            </a:pPr>
            <a:r>
              <a:rPr lang="en-US" sz="2400" b="1" dirty="0" smtClean="0">
                <a:solidFill>
                  <a:schemeClr val="bg2">
                    <a:lumMod val="75000"/>
                  </a:schemeClr>
                </a:solidFill>
              </a:rPr>
              <a:t>Finding a suitable machine learning model that best meets our objective of providing a response to the problem statement is the next step in the technique. For the task, an appropriate machine learning algorithm is chosen. The classification abilities of the </a:t>
            </a:r>
            <a:r>
              <a:rPr lang="en-US" sz="2400" b="1" dirty="0" err="1" smtClean="0">
                <a:solidFill>
                  <a:schemeClr val="bg2">
                    <a:lumMod val="75000"/>
                  </a:schemeClr>
                </a:solidFill>
              </a:rPr>
              <a:t>Hist</a:t>
            </a:r>
            <a:r>
              <a:rPr lang="en-US" sz="2400" b="1" dirty="0" smtClean="0">
                <a:solidFill>
                  <a:schemeClr val="bg2">
                    <a:lumMod val="75000"/>
                  </a:schemeClr>
                </a:solidFill>
              </a:rPr>
              <a:t> Gradient Boosting Classifier are being examined in this context. It is possible to test a variety of algorithms to see which fits best. While Support Vector Machine and Random Forest Classifier models were also tested, </a:t>
            </a:r>
            <a:r>
              <a:rPr lang="en-US" sz="2400" b="1" dirty="0" err="1" smtClean="0">
                <a:solidFill>
                  <a:schemeClr val="bg2">
                    <a:lumMod val="75000"/>
                  </a:schemeClr>
                </a:solidFill>
              </a:rPr>
              <a:t>Hist</a:t>
            </a:r>
            <a:r>
              <a:rPr lang="en-US" sz="2400" b="1" dirty="0" smtClean="0">
                <a:solidFill>
                  <a:schemeClr val="bg2">
                    <a:lumMod val="75000"/>
                  </a:schemeClr>
                </a:solidFill>
              </a:rPr>
              <a:t> Gradient Boosting Classifier </a:t>
            </a:r>
            <a:r>
              <a:rPr lang="en-US" sz="2400" b="1" dirty="0" smtClean="0">
                <a:solidFill>
                  <a:schemeClr val="bg2">
                    <a:lumMod val="75000"/>
                  </a:schemeClr>
                </a:solidFill>
              </a:rPr>
              <a:t> and Cat Boost Classifier </a:t>
            </a:r>
            <a:r>
              <a:rPr lang="en-US" sz="2400" b="1" dirty="0" smtClean="0">
                <a:solidFill>
                  <a:schemeClr val="bg2">
                    <a:lumMod val="75000"/>
                  </a:schemeClr>
                </a:solidFill>
              </a:rPr>
              <a:t>outperformed them on the selected dataset. The model is utilized for real-time predictions if it works sufficiently. Systems are put in place to handle new data and generate precise forecasts in a timely manner.</a:t>
            </a:r>
            <a:r>
              <a:rPr lang="en-US" sz="2400" dirty="0" smtClean="0">
                <a:solidFill>
                  <a:schemeClr val="bg2">
                    <a:lumMod val="75000"/>
                  </a:schemeClr>
                </a:solidFill>
              </a:rPr>
              <a:t> </a:t>
            </a:r>
            <a:r>
              <a:rPr lang="en-US" sz="2400" b="1" dirty="0" smtClean="0">
                <a:solidFill>
                  <a:schemeClr val="bg2">
                    <a:lumMod val="75000"/>
                  </a:schemeClr>
                </a:solidFill>
              </a:rPr>
              <a:t>The model, a </a:t>
            </a:r>
            <a:r>
              <a:rPr lang="en-US" sz="2400" b="1" dirty="0" smtClean="0">
                <a:solidFill>
                  <a:schemeClr val="bg2">
                    <a:lumMod val="75000"/>
                  </a:schemeClr>
                </a:solidFill>
              </a:rPr>
              <a:t>Cat </a:t>
            </a:r>
            <a:r>
              <a:rPr lang="en-US" sz="2400" b="1" dirty="0" smtClean="0">
                <a:solidFill>
                  <a:schemeClr val="bg2">
                    <a:lumMod val="75000"/>
                  </a:schemeClr>
                </a:solidFill>
              </a:rPr>
              <a:t>boosting classifier </a:t>
            </a:r>
            <a:r>
              <a:rPr lang="en-US" sz="2400" b="1" dirty="0" smtClean="0">
                <a:solidFill>
                  <a:schemeClr val="bg2">
                    <a:lumMod val="75000"/>
                  </a:schemeClr>
                </a:solidFill>
              </a:rPr>
              <a:t>model.</a:t>
            </a:r>
          </a:p>
          <a:p>
            <a:pPr>
              <a:lnSpc>
                <a:spcPts val="5094"/>
              </a:lnSpc>
              <a:spcBef>
                <a:spcPct val="0"/>
              </a:spcBef>
            </a:pPr>
            <a:r>
              <a:rPr lang="en-US" sz="2400" b="1" dirty="0" smtClean="0">
                <a:solidFill>
                  <a:schemeClr val="bg2">
                    <a:lumMod val="75000"/>
                  </a:schemeClr>
                </a:solidFill>
              </a:rPr>
              <a:t>The training dataset is used to train the chosen model. Performance is enhanced by adjusting hyper parameters, and the resilience of the model is evaluated by cross-validation methods. The testing dataset is used to evaluate the model's performance. Its performance is assessed using metrics such as confusion matrix, F1 score, accuracy, precision, and recall. Possible issues related to either an under fit or an over fit are discussed. Approaches of deciphering and interpreting the model's decisions are explored, particularly in situations when model transparency is crucial. Methods like feature relevance checking are under investigation. </a:t>
            </a:r>
            <a:endParaRPr lang="en-US" sz="2400" dirty="0">
              <a:solidFill>
                <a:schemeClr val="bg2">
                  <a:lumMod val="75000"/>
                </a:schemeClr>
              </a:solidFill>
              <a:latin typeface="Roc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239372"/>
            <a:chOff x="0" y="0"/>
            <a:chExt cx="4274726" cy="326419"/>
          </a:xfrm>
        </p:grpSpPr>
        <p:sp>
          <p:nvSpPr>
            <p:cNvPr id="3" name="Freeform 3"/>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683166" y="1464600"/>
            <a:ext cx="6393372"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RESULT AND DISCUSSION </a:t>
            </a:r>
          </a:p>
        </p:txBody>
      </p:sp>
      <p:sp>
        <p:nvSpPr>
          <p:cNvPr id="8" name="TextBox 8"/>
          <p:cNvSpPr txBox="1"/>
          <p:nvPr/>
        </p:nvSpPr>
        <p:spPr>
          <a:xfrm>
            <a:off x="190504" y="2705050"/>
            <a:ext cx="10005195" cy="6019918"/>
          </a:xfrm>
          <a:prstGeom prst="rect">
            <a:avLst/>
          </a:prstGeom>
        </p:spPr>
        <p:txBody>
          <a:bodyPr lIns="0" tIns="0" rIns="0" bIns="0" rtlCol="0" anchor="t">
            <a:spAutoFit/>
          </a:bodyPr>
          <a:lstStyle/>
          <a:p>
            <a:r>
              <a:rPr lang="en-US" sz="2800" b="1" dirty="0" smtClean="0">
                <a:solidFill>
                  <a:schemeClr val="bg2">
                    <a:lumMod val="75000"/>
                  </a:schemeClr>
                </a:solidFill>
              </a:rPr>
              <a:t>After extensive implementation and evaluation, the </a:t>
            </a:r>
            <a:r>
              <a:rPr lang="en-US" sz="2800" b="1" dirty="0" err="1" smtClean="0">
                <a:solidFill>
                  <a:schemeClr val="bg2">
                    <a:lumMod val="75000"/>
                  </a:schemeClr>
                </a:solidFill>
              </a:rPr>
              <a:t>Hist</a:t>
            </a:r>
            <a:r>
              <a:rPr lang="en-US" sz="2800" b="1" dirty="0" smtClean="0">
                <a:solidFill>
                  <a:schemeClr val="bg2">
                    <a:lumMod val="75000"/>
                  </a:schemeClr>
                </a:solidFill>
              </a:rPr>
              <a:t> Gradient Boosting Classifier </a:t>
            </a:r>
            <a:r>
              <a:rPr lang="en-US" sz="2800" b="1" dirty="0" smtClean="0">
                <a:solidFill>
                  <a:schemeClr val="bg2">
                    <a:lumMod val="75000"/>
                  </a:schemeClr>
                </a:solidFill>
              </a:rPr>
              <a:t>algorithm and Cat boost classifier Algorithm </a:t>
            </a:r>
            <a:r>
              <a:rPr lang="en-US" sz="2800" b="1" dirty="0" smtClean="0">
                <a:solidFill>
                  <a:schemeClr val="bg2">
                    <a:lumMod val="75000"/>
                  </a:schemeClr>
                </a:solidFill>
              </a:rPr>
              <a:t>produced promising results for the Rainfall Prediction System. The algorithm makes an extremely accurate prediction about whether it will rain tomorrow based on historical weather data.</a:t>
            </a:r>
            <a:endParaRPr lang="en-US" sz="2800" dirty="0" smtClean="0">
              <a:solidFill>
                <a:schemeClr val="bg2">
                  <a:lumMod val="75000"/>
                </a:schemeClr>
              </a:solidFill>
            </a:endParaRPr>
          </a:p>
          <a:p>
            <a:r>
              <a:rPr lang="en-US" sz="2800" b="1" dirty="0" smtClean="0">
                <a:solidFill>
                  <a:schemeClr val="bg2">
                    <a:lumMod val="75000"/>
                  </a:schemeClr>
                </a:solidFill>
              </a:rPr>
              <a:t> </a:t>
            </a:r>
            <a:endParaRPr lang="en-US" sz="2800" dirty="0" smtClean="0">
              <a:solidFill>
                <a:schemeClr val="bg2">
                  <a:lumMod val="75000"/>
                </a:schemeClr>
              </a:solidFill>
            </a:endParaRPr>
          </a:p>
          <a:p>
            <a:r>
              <a:rPr lang="en-US" sz="2800" b="1" dirty="0" smtClean="0">
                <a:solidFill>
                  <a:schemeClr val="bg2">
                    <a:lumMod val="75000"/>
                  </a:schemeClr>
                </a:solidFill>
              </a:rPr>
              <a:t> Performance indicators such as accuracy and precision score demonstrate how well the model interprets the relationships and patterns in the data. Thanks to careful feature engineering and hyper parameter tuning, the system exhibits stability and generalizability and provides reliable predictions even on previously observed data.</a:t>
            </a:r>
            <a:endParaRPr lang="en-US" sz="2800" dirty="0" smtClean="0">
              <a:solidFill>
                <a:schemeClr val="bg2">
                  <a:lumMod val="75000"/>
                </a:schemeClr>
              </a:solidFill>
            </a:endParaRPr>
          </a:p>
          <a:p>
            <a:pPr>
              <a:lnSpc>
                <a:spcPts val="3459"/>
              </a:lnSpc>
              <a:spcBef>
                <a:spcPct val="0"/>
              </a:spcBef>
            </a:pPr>
            <a:endParaRPr lang="en-US" sz="2800" dirty="0">
              <a:solidFill>
                <a:schemeClr val="bg2">
                  <a:lumMod val="75000"/>
                </a:schemeClr>
              </a:solidFill>
              <a:latin typeface="Roca One"/>
            </a:endParaRPr>
          </a:p>
        </p:txBody>
      </p:sp>
      <p:sp>
        <p:nvSpPr>
          <p:cNvPr id="9" name="TextBox 9"/>
          <p:cNvSpPr txBox="1"/>
          <p:nvPr/>
        </p:nvSpPr>
        <p:spPr>
          <a:xfrm>
            <a:off x="1071506" y="8572524"/>
            <a:ext cx="8029724" cy="1180465"/>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The First model accuracy scores were:-</a:t>
            </a:r>
          </a:p>
          <a:p>
            <a:pPr algn="ctr">
              <a:lnSpc>
                <a:spcPts val="4759"/>
              </a:lnSpc>
            </a:pPr>
            <a:endParaRPr lang="en-US" sz="3399" dirty="0">
              <a:solidFill>
                <a:srgbClr val="FFFFFF"/>
              </a:solidFill>
              <a:latin typeface="Canva Sans"/>
            </a:endParaRPr>
          </a:p>
        </p:txBody>
      </p:sp>
      <p:pic>
        <p:nvPicPr>
          <p:cNvPr id="5121" name="Picture 1"/>
          <p:cNvPicPr>
            <a:picLocks noChangeAspect="1" noChangeArrowheads="1"/>
          </p:cNvPicPr>
          <p:nvPr/>
        </p:nvPicPr>
        <p:blipFill>
          <a:blip r:embed="rId2"/>
          <a:srcRect/>
          <a:stretch>
            <a:fillRect/>
          </a:stretch>
        </p:blipFill>
        <p:spPr bwMode="auto">
          <a:xfrm>
            <a:off x="11215702" y="2491775"/>
            <a:ext cx="6643734" cy="4182059"/>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11144264" y="7072326"/>
            <a:ext cx="6715172" cy="257176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pic>
        <p:nvPicPr>
          <p:cNvPr id="4" name="Picture 3" descr="Screenshot 2023-07-20 093948.png"/>
          <p:cNvPicPr>
            <a:picLocks noChangeAspect="1"/>
          </p:cNvPicPr>
          <p:nvPr/>
        </p:nvPicPr>
        <p:blipFill>
          <a:blip r:embed="rId2"/>
          <a:stretch>
            <a:fillRect/>
          </a:stretch>
        </p:blipFill>
        <p:spPr>
          <a:xfrm>
            <a:off x="1811993" y="879066"/>
            <a:ext cx="7117693" cy="6554256"/>
          </a:xfrm>
          <a:prstGeom prst="rect">
            <a:avLst/>
          </a:prstGeom>
        </p:spPr>
      </p:pic>
      <p:pic>
        <p:nvPicPr>
          <p:cNvPr id="4097" name="Picture 1"/>
          <p:cNvPicPr>
            <a:picLocks noChangeAspect="1" noChangeArrowheads="1"/>
          </p:cNvPicPr>
          <p:nvPr/>
        </p:nvPicPr>
        <p:blipFill>
          <a:blip r:embed="rId3"/>
          <a:srcRect/>
          <a:stretch>
            <a:fillRect/>
          </a:stretch>
        </p:blipFill>
        <p:spPr bwMode="auto">
          <a:xfrm>
            <a:off x="10501322" y="857220"/>
            <a:ext cx="6572296" cy="657229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239372"/>
            <a:chOff x="0" y="0"/>
            <a:chExt cx="4274726" cy="326419"/>
          </a:xfrm>
        </p:grpSpPr>
        <p:sp>
          <p:nvSpPr>
            <p:cNvPr id="3" name="Freeform 3"/>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683166" y="1464600"/>
            <a:ext cx="7114518" cy="1024798"/>
          </a:xfrm>
          <a:prstGeom prst="rect">
            <a:avLst/>
          </a:prstGeom>
        </p:spPr>
        <p:txBody>
          <a:bodyPr lIns="0" tIns="0" rIns="0" bIns="0" rtlCol="0" anchor="t">
            <a:spAutoFit/>
          </a:bodyPr>
          <a:lstStyle/>
          <a:p>
            <a:pPr>
              <a:lnSpc>
                <a:spcPts val="3984"/>
              </a:lnSpc>
            </a:pPr>
            <a:r>
              <a:rPr lang="en-US" sz="3795">
                <a:solidFill>
                  <a:srgbClr val="FF9405"/>
                </a:solidFill>
                <a:latin typeface="Roca One"/>
              </a:rPr>
              <a:t>Conclusion and Future Work </a:t>
            </a:r>
          </a:p>
          <a:p>
            <a:pPr>
              <a:lnSpc>
                <a:spcPts val="3984"/>
              </a:lnSpc>
            </a:pPr>
            <a:endParaRPr lang="en-US" sz="3795">
              <a:solidFill>
                <a:srgbClr val="FF9405"/>
              </a:solidFill>
              <a:latin typeface="Roca One"/>
            </a:endParaRPr>
          </a:p>
        </p:txBody>
      </p:sp>
      <p:sp>
        <p:nvSpPr>
          <p:cNvPr id="9" name="TextBox 9"/>
          <p:cNvSpPr txBox="1"/>
          <p:nvPr/>
        </p:nvSpPr>
        <p:spPr>
          <a:xfrm>
            <a:off x="3214646" y="3214674"/>
            <a:ext cx="12607179" cy="6450420"/>
          </a:xfrm>
          <a:prstGeom prst="rect">
            <a:avLst/>
          </a:prstGeom>
        </p:spPr>
        <p:txBody>
          <a:bodyPr wrap="square" lIns="0" tIns="0" rIns="0" bIns="0" rtlCol="0" anchor="t">
            <a:spAutoFit/>
          </a:bodyPr>
          <a:lstStyle/>
          <a:p>
            <a:r>
              <a:rPr lang="en-US" sz="2400" dirty="0" smtClean="0">
                <a:solidFill>
                  <a:schemeClr val="bg2">
                    <a:lumMod val="75000"/>
                  </a:schemeClr>
                </a:solidFill>
              </a:rPr>
              <a:t>In conclusion, the Rainfall Prediction System effectively applies machine learning methods to a practical weather forecasting issue. Based on historical weather data, the algorithm use the </a:t>
            </a:r>
            <a:r>
              <a:rPr lang="en-US" sz="2400" dirty="0" err="1" smtClean="0">
                <a:solidFill>
                  <a:schemeClr val="bg2">
                    <a:lumMod val="75000"/>
                  </a:schemeClr>
                </a:solidFill>
              </a:rPr>
              <a:t>Hist</a:t>
            </a:r>
            <a:r>
              <a:rPr lang="en-US" sz="2400" dirty="0" smtClean="0">
                <a:solidFill>
                  <a:schemeClr val="bg2">
                    <a:lumMod val="75000"/>
                  </a:schemeClr>
                </a:solidFill>
              </a:rPr>
              <a:t> Gradient Boosting Classifier to generate accurate forecasts. The efficacy and dependability of the system are guaranteed by the application of a thorough approach that includes steps like feature engineering, data preparation, and model validation. The model is a useful and significant tool for decision-makers in a variety of industries since it can be used to generate forecasts in real-time and can be integrated with monitoring systems.</a:t>
            </a:r>
          </a:p>
          <a:p>
            <a:r>
              <a:rPr lang="en-US" sz="2400" dirty="0" smtClean="0">
                <a:solidFill>
                  <a:schemeClr val="bg2">
                    <a:lumMod val="75000"/>
                  </a:schemeClr>
                </a:solidFill>
              </a:rPr>
              <a:t> </a:t>
            </a:r>
          </a:p>
          <a:p>
            <a:r>
              <a:rPr lang="en-US" sz="2400" dirty="0" smtClean="0">
                <a:solidFill>
                  <a:schemeClr val="bg2">
                    <a:lumMod val="75000"/>
                  </a:schemeClr>
                </a:solidFill>
              </a:rPr>
              <a:t>To maintain the system's functionality and applicability over time, ongoing monitoring, retraining, and documentation are necessary, much like in any machine learning effort. This endeavor highlights the potential for enhancing decision-making processes in domains affected by rainfall patterns and contributes to the growing field of machine learning applications in meteorology. Nonetheless, ongoing evaluation and modification are required to guarantee the model's reliability in practical settings</a:t>
            </a:r>
            <a:r>
              <a:rPr lang="en-US" sz="2400" dirty="0" smtClean="0">
                <a:solidFill>
                  <a:schemeClr val="bg2">
                    <a:lumMod val="75000"/>
                  </a:schemeClr>
                </a:solidFill>
              </a:rPr>
              <a:t>.</a:t>
            </a:r>
          </a:p>
          <a:p>
            <a:endParaRPr lang="en-US" sz="2400" dirty="0" smtClean="0">
              <a:solidFill>
                <a:schemeClr val="bg2">
                  <a:lumMod val="75000"/>
                </a:schemeClr>
              </a:solidFill>
            </a:endParaRPr>
          </a:p>
          <a:p>
            <a:endParaRPr lang="en-US" sz="2400" dirty="0" smtClean="0">
              <a:solidFill>
                <a:schemeClr val="bg2">
                  <a:lumMod val="75000"/>
                </a:schemeClr>
              </a:solidFill>
            </a:endParaRPr>
          </a:p>
          <a:p>
            <a:pPr>
              <a:lnSpc>
                <a:spcPts val="4759"/>
              </a:lnSpc>
            </a:pPr>
            <a:endParaRPr lang="en-US" sz="2400" dirty="0">
              <a:solidFill>
                <a:schemeClr val="bg2">
                  <a:lumMod val="75000"/>
                </a:schemeClr>
              </a:solidFill>
              <a:latin typeface="Canva Sans"/>
            </a:endParaRPr>
          </a:p>
        </p:txBody>
      </p:sp>
      <p:sp>
        <p:nvSpPr>
          <p:cNvPr id="3073" name="Rectangle 1"/>
          <p:cNvSpPr>
            <a:spLocks noChangeArrowheads="1"/>
          </p:cNvSpPr>
          <p:nvPr/>
        </p:nvSpPr>
        <p:spPr bwMode="auto">
          <a:xfrm>
            <a:off x="0" y="0"/>
            <a:ext cx="1828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Freeform 2"/>
          <p:cNvSpPr/>
          <p:nvPr/>
        </p:nvSpPr>
        <p:spPr>
          <a:xfrm>
            <a:off x="10673569" y="4648994"/>
            <a:ext cx="15228862" cy="15228862"/>
          </a:xfrm>
          <a:custGeom>
            <a:avLst/>
            <a:gdLst/>
            <a:ahLst/>
            <a:cxnLst/>
            <a:rect l="l" t="t" r="r" b="b"/>
            <a:pathLst>
              <a:path w="15228862" h="15228862">
                <a:moveTo>
                  <a:pt x="0" y="0"/>
                </a:moveTo>
                <a:lnTo>
                  <a:pt x="15228862" y="0"/>
                </a:lnTo>
                <a:lnTo>
                  <a:pt x="15228862" y="15228862"/>
                </a:lnTo>
                <a:lnTo>
                  <a:pt x="0" y="152288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700" y="159703"/>
            <a:ext cx="7814370" cy="1566544"/>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a:rPr>
              <a:t>Future Work:-</a:t>
            </a:r>
          </a:p>
        </p:txBody>
      </p:sp>
      <p:sp>
        <p:nvSpPr>
          <p:cNvPr id="4" name="TextBox 4"/>
          <p:cNvSpPr txBox="1"/>
          <p:nvPr/>
        </p:nvSpPr>
        <p:spPr>
          <a:xfrm>
            <a:off x="1028700" y="2566364"/>
            <a:ext cx="17259300" cy="6894195"/>
          </a:xfrm>
          <a:prstGeom prst="rect">
            <a:avLst/>
          </a:prstGeom>
        </p:spPr>
        <p:txBody>
          <a:bodyPr lIns="0" tIns="0" rIns="0" bIns="0" rtlCol="0" anchor="t">
            <a:spAutoFit/>
          </a:bodyPr>
          <a:lstStyle/>
          <a:p>
            <a:r>
              <a:rPr lang="en-US" sz="3200" dirty="0" smtClean="0">
                <a:solidFill>
                  <a:schemeClr val="bg2">
                    <a:lumMod val="75000"/>
                  </a:schemeClr>
                </a:solidFill>
              </a:rPr>
              <a:t>Lastly, the possibility of improving the results by changing the training data's quality and actual values was investigated, however the results did not improve over earlier analyses. Thus, this latest research enabled</a:t>
            </a:r>
          </a:p>
          <a:p>
            <a:r>
              <a:rPr lang="en-US" sz="3200" dirty="0" smtClean="0">
                <a:solidFill>
                  <a:schemeClr val="bg2">
                    <a:lumMod val="75000"/>
                  </a:schemeClr>
                </a:solidFill>
              </a:rPr>
              <a:t> </a:t>
            </a:r>
          </a:p>
          <a:p>
            <a:r>
              <a:rPr lang="en-US" sz="3200" dirty="0" smtClean="0">
                <a:solidFill>
                  <a:schemeClr val="bg2">
                    <a:lumMod val="75000"/>
                  </a:schemeClr>
                </a:solidFill>
              </a:rPr>
              <a:t>I'll sum up a few points here. On the one hand, the opportunities presented by machine learning techniques as substitutes for traditional rain forecasting methods (which also have some advantages over traditional forecasting methods, like the ability to estimate the results' </a:t>
            </a:r>
            <a:endParaRPr lang="en-US" sz="3200" dirty="0" smtClean="0">
              <a:solidFill>
                <a:schemeClr val="bg2">
                  <a:lumMod val="75000"/>
                </a:schemeClr>
              </a:solidFill>
            </a:endParaRPr>
          </a:p>
          <a:p>
            <a:r>
              <a:rPr lang="en-US" sz="3200" dirty="0" smtClean="0">
                <a:solidFill>
                  <a:schemeClr val="bg2">
                    <a:lumMod val="75000"/>
                  </a:schemeClr>
                </a:solidFill>
              </a:rPr>
              <a:t>reliability using indicators and performance keys, or the ability to modify the algorithms' performance by changing their input parameters, allowing them to be tailored to specific situations.</a:t>
            </a:r>
          </a:p>
          <a:p>
            <a:r>
              <a:rPr lang="en-US" sz="3200" dirty="0" smtClean="0">
                <a:solidFill>
                  <a:schemeClr val="bg2">
                    <a:lumMod val="75000"/>
                  </a:schemeClr>
                </a:solidFill>
              </a:rPr>
              <a:t>Similarly, it is evident that neural network-based algorithms are effective at modeling nonlinear natural processes. Lastly, by evaluating the data separately, the phenomenon's localization can be determined.</a:t>
            </a:r>
          </a:p>
          <a:p>
            <a:r>
              <a:rPr lang="en-US" sz="3200" dirty="0" smtClean="0">
                <a:solidFill>
                  <a:schemeClr val="bg2">
                    <a:lumMod val="75000"/>
                  </a:schemeClr>
                </a:solidFill>
              </a:rPr>
              <a:t> </a:t>
            </a:r>
          </a:p>
          <a:p>
            <a:r>
              <a:rPr lang="en-US" sz="3200" dirty="0" smtClean="0">
                <a:solidFill>
                  <a:schemeClr val="bg2">
                    <a:lumMod val="75000"/>
                  </a:schemeClr>
                </a:solidFill>
              </a:rPr>
              <a:t>The algorithms function and are more effective by city.</a:t>
            </a:r>
          </a:p>
          <a:p>
            <a:endParaRPr lang="en-US" sz="3200" dirty="0">
              <a:solidFill>
                <a:schemeClr val="bg2">
                  <a:lumMod val="75000"/>
                </a:schemeClr>
              </a:solidFill>
              <a:latin typeface="Roca One"/>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133</TotalTime>
  <Words>701</Words>
  <Application>Microsoft Macintosh PowerPoint</Application>
  <PresentationFormat>Custom</PresentationFormat>
  <Paragraphs>53</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Corbel</vt:lpstr>
      <vt:lpstr>Roca One</vt:lpstr>
      <vt:lpstr>Canva Sans</vt:lpstr>
      <vt:lpstr>Open Sans Extra Bold</vt:lpstr>
      <vt:lpstr>Times New Roman</vt:lpstr>
      <vt:lpstr>Canva Sans Bold</vt:lpstr>
      <vt:lpstr>Wingdings 2</vt:lpstr>
      <vt:lpstr>Wingdings</vt:lpstr>
      <vt:lpstr>Wingdings 3</vt:lpstr>
      <vt:lpstr>Module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orange Artificial Intelligence modern presentation</dc:title>
  <dc:creator>Aamolika Puri</dc:creator>
  <cp:lastModifiedBy>user</cp:lastModifiedBy>
  <cp:revision>17</cp:revision>
  <dcterms:created xsi:type="dcterms:W3CDTF">2006-08-16T00:00:00Z</dcterms:created>
  <dcterms:modified xsi:type="dcterms:W3CDTF">2024-01-13T01:10:51Z</dcterms:modified>
  <dc:identifier>DAFpPJO-ecQ</dc:identifier>
</cp:coreProperties>
</file>