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59" d="100"/>
          <a:sy n="59" d="100"/>
        </p:scale>
        <p:origin x="8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143B-CFBF-4EAF-B488-325A12406C7A}"/>
              </a:ext>
            </a:extLst>
          </p:cNvPr>
          <p:cNvSpPr>
            <a:spLocks noGrp="1"/>
          </p:cNvSpPr>
          <p:nvPr>
            <p:ph type="ctrTitle"/>
          </p:nvPr>
        </p:nvSpPr>
        <p:spPr>
          <a:xfrm>
            <a:off x="1524000" y="1122363"/>
            <a:ext cx="9144000" cy="2387600"/>
          </a:xfrm>
        </p:spPr>
        <p:txBody>
          <a:bodyPr anchor="b"/>
          <a:lstStyle>
            <a:lvl1pPr algn="ctr">
              <a:defRPr sz="6000">
                <a:latin typeface="Cambria Math" panose="02040503050406030204" pitchFamily="18" charset="0"/>
                <a:ea typeface="Cambria Math" panose="02040503050406030204" pitchFamily="18"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5BC56B9C-F930-46A7-AB2B-77050F3F3AAA}"/>
              </a:ext>
            </a:extLst>
          </p:cNvPr>
          <p:cNvSpPr>
            <a:spLocks noGrp="1"/>
          </p:cNvSpPr>
          <p:nvPr>
            <p:ph type="subTitle" idx="1"/>
          </p:nvPr>
        </p:nvSpPr>
        <p:spPr>
          <a:xfrm>
            <a:off x="1524000" y="3602038"/>
            <a:ext cx="9144000" cy="1655762"/>
          </a:xfrm>
        </p:spPr>
        <p:txBody>
          <a:bodyPr/>
          <a:lstStyle>
            <a:lvl1pPr marL="0" indent="0" algn="ctr">
              <a:buNone/>
              <a:defRPr sz="2400">
                <a:latin typeface="Cambria" panose="02040503050406030204" pitchFamily="18" charset="0"/>
                <a:ea typeface="Cambria" panose="02040503050406030204" pitchFamily="18"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E02BAD5-B4EC-4DFA-AC6B-C9AA16E037F2}"/>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5" name="Footer Placeholder 4">
            <a:extLst>
              <a:ext uri="{FF2B5EF4-FFF2-40B4-BE49-F238E27FC236}">
                <a16:creationId xmlns:a16="http://schemas.microsoft.com/office/drawing/2014/main" id="{2C23723A-868E-4F1B-9FF6-317E70019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59329-9E99-46DC-8B83-B08974A79467}"/>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48889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E344-C39E-4B83-8DA1-1FA23416AC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DC6D95-5EDA-44DE-9E9A-1BD14FFA8B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6C1CF-3610-4965-8B0F-822836CB7D19}"/>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5" name="Footer Placeholder 4">
            <a:extLst>
              <a:ext uri="{FF2B5EF4-FFF2-40B4-BE49-F238E27FC236}">
                <a16:creationId xmlns:a16="http://schemas.microsoft.com/office/drawing/2014/main" id="{5B0686A2-7114-4B9A-946C-D11447536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61D80-11AA-4DDE-859B-3F44610C5BD3}"/>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261591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BF4535-DA47-4BEF-BE0A-CA7EFC23FC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3E99D6-3A3D-4A63-8542-89080405E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6D909-D9F2-4C4C-9AA6-4CF4D5D506A5}"/>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5" name="Footer Placeholder 4">
            <a:extLst>
              <a:ext uri="{FF2B5EF4-FFF2-40B4-BE49-F238E27FC236}">
                <a16:creationId xmlns:a16="http://schemas.microsoft.com/office/drawing/2014/main" id="{4470002C-1530-43E7-8CFA-BD541A68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E296A-0B32-4AE1-8A1A-3B1A015DBDE1}"/>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421703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1415-8F1C-466E-B0CE-EE50860BE9C6}"/>
              </a:ext>
            </a:extLst>
          </p:cNvPr>
          <p:cNvSpPr>
            <a:spLocks noGrp="1"/>
          </p:cNvSpPr>
          <p:nvPr>
            <p:ph type="title"/>
          </p:nvPr>
        </p:nvSpPr>
        <p:spPr/>
        <p:txBody>
          <a:bodyPr/>
          <a:lstStyle>
            <a:lvl1pPr algn="ctr">
              <a:defRPr>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5427D1D-C615-4F90-A71A-B34A843C691F}"/>
              </a:ext>
            </a:extLst>
          </p:cNvPr>
          <p:cNvSpPr>
            <a:spLocks noGrp="1"/>
          </p:cNvSpPr>
          <p:nvPr>
            <p:ph idx="1"/>
          </p:nvPr>
        </p:nvSpPr>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DA1D5F-43E2-4B54-A3B2-2DB4BBA96BF2}"/>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5" name="Footer Placeholder 4">
            <a:extLst>
              <a:ext uri="{FF2B5EF4-FFF2-40B4-BE49-F238E27FC236}">
                <a16:creationId xmlns:a16="http://schemas.microsoft.com/office/drawing/2014/main" id="{70FA79DD-A0F6-4D6A-A176-F320004C9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DF3C2-09A0-4C1C-BFD1-B7C85B86B94C}"/>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316110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8806-898B-4EE0-9BFD-3568CB06F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382307-A06E-47E8-A094-5697CFD2A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9EC2C-BBF0-4F9B-849B-947BE4F4A6EC}"/>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5" name="Footer Placeholder 4">
            <a:extLst>
              <a:ext uri="{FF2B5EF4-FFF2-40B4-BE49-F238E27FC236}">
                <a16:creationId xmlns:a16="http://schemas.microsoft.com/office/drawing/2014/main" id="{8B018FC4-2F5D-4F68-88F4-0EE099123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31088-5025-46AE-A12A-4AB187158829}"/>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35014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347C-6A26-4F86-ABB8-E4376451C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2367F-3F9B-4E84-9B2D-55F49A8F4B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65858A-FD1A-41E8-95ED-270EA8799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F0AD7-3ACF-4EA9-8B39-3EBBD0BB0327}"/>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6" name="Footer Placeholder 5">
            <a:extLst>
              <a:ext uri="{FF2B5EF4-FFF2-40B4-BE49-F238E27FC236}">
                <a16:creationId xmlns:a16="http://schemas.microsoft.com/office/drawing/2014/main" id="{D20A8D97-1C91-4629-A8A3-85088DD82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22CA5-825F-43DF-BAD8-FAA637B648B8}"/>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471401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CF6D-9F98-4344-A91E-D0602580C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2F31E-1544-4250-BBB5-6799CA447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7ED95-7D5D-4F9B-85FD-BEC6C70E8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401388-8BF6-4425-A9E6-ABF652429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37D52-B6D4-44BD-9A97-CDD4627B3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F08BD-33E8-4545-8191-D9D427368615}"/>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8" name="Footer Placeholder 7">
            <a:extLst>
              <a:ext uri="{FF2B5EF4-FFF2-40B4-BE49-F238E27FC236}">
                <a16:creationId xmlns:a16="http://schemas.microsoft.com/office/drawing/2014/main" id="{0D354A98-9D89-4E1B-AB11-AE232DE0B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02F405-D181-44C3-843D-77603FE2478F}"/>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76019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758E-57EC-4FCC-9368-BC6B03D23E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CDBE5-D23A-455D-93BB-63725260AA42}"/>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4" name="Footer Placeholder 3">
            <a:extLst>
              <a:ext uri="{FF2B5EF4-FFF2-40B4-BE49-F238E27FC236}">
                <a16:creationId xmlns:a16="http://schemas.microsoft.com/office/drawing/2014/main" id="{F43C3C7C-4769-4A5D-B81B-197D5CE239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BD98BF-E898-4D97-ADBB-06FC3D0224B2}"/>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246576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76B87-060F-4706-AC7D-9950A1904E08}"/>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3" name="Footer Placeholder 2">
            <a:extLst>
              <a:ext uri="{FF2B5EF4-FFF2-40B4-BE49-F238E27FC236}">
                <a16:creationId xmlns:a16="http://schemas.microsoft.com/office/drawing/2014/main" id="{0C019972-0A1B-494D-B800-F1F98F1621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48FE99-EC4E-434C-AF84-85A3D4FF9304}"/>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52445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C424-AEBA-447F-A0FA-4381D3B33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D0059C-FDEC-41E6-8EE7-2C5A4E57B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433118-4B1A-4580-92E6-CED237F99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46089-CC80-4BE2-BB2B-DC9C69432C16}"/>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6" name="Footer Placeholder 5">
            <a:extLst>
              <a:ext uri="{FF2B5EF4-FFF2-40B4-BE49-F238E27FC236}">
                <a16:creationId xmlns:a16="http://schemas.microsoft.com/office/drawing/2014/main" id="{FE9BF617-3E73-44A1-8D41-30B2A0C08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0A52D-4392-4116-A0CF-9B41F654AB1C}"/>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274889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4910-8491-4F83-9C78-4E3B4F254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49EB0-B6DC-4796-BE37-3339F394D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9BE99-96A9-4FBE-B602-86BB5496A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59202-AED2-418E-8BA6-582D10E428FB}"/>
              </a:ext>
            </a:extLst>
          </p:cNvPr>
          <p:cNvSpPr>
            <a:spLocks noGrp="1"/>
          </p:cNvSpPr>
          <p:nvPr>
            <p:ph type="dt" sz="half" idx="10"/>
          </p:nvPr>
        </p:nvSpPr>
        <p:spPr/>
        <p:txBody>
          <a:bodyPr/>
          <a:lstStyle/>
          <a:p>
            <a:fld id="{C10158FE-C1F5-4EA0-ADD8-A8D10A4F36FD}" type="datetimeFigureOut">
              <a:rPr lang="en-US" smtClean="0"/>
              <a:t>7/5/2021</a:t>
            </a:fld>
            <a:endParaRPr lang="en-US"/>
          </a:p>
        </p:txBody>
      </p:sp>
      <p:sp>
        <p:nvSpPr>
          <p:cNvPr id="6" name="Footer Placeholder 5">
            <a:extLst>
              <a:ext uri="{FF2B5EF4-FFF2-40B4-BE49-F238E27FC236}">
                <a16:creationId xmlns:a16="http://schemas.microsoft.com/office/drawing/2014/main" id="{370E10E8-DA94-4A1A-B0A5-4F1B2B26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2CBED-4CEF-4B7E-8B2F-291E07193851}"/>
              </a:ext>
            </a:extLst>
          </p:cNvPr>
          <p:cNvSpPr>
            <a:spLocks noGrp="1"/>
          </p:cNvSpPr>
          <p:nvPr>
            <p:ph type="sldNum" sz="quarter" idx="12"/>
          </p:nvPr>
        </p:nvSpPr>
        <p:spPr/>
        <p:txBody>
          <a:bodyPr/>
          <a:lstStyle/>
          <a:p>
            <a:fld id="{10DEC5D7-18E9-4102-A780-7579F4EB420D}" type="slidenum">
              <a:rPr lang="en-US" smtClean="0"/>
              <a:t>‹#›</a:t>
            </a:fld>
            <a:endParaRPr lang="en-US"/>
          </a:p>
        </p:txBody>
      </p:sp>
    </p:spTree>
    <p:extLst>
      <p:ext uri="{BB962C8B-B14F-4D97-AF65-F5344CB8AC3E}">
        <p14:creationId xmlns:p14="http://schemas.microsoft.com/office/powerpoint/2010/main" val="117244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2BC1A-5734-49CF-97BA-A612BCA7B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410334-A8A5-43D3-B380-CB921AB6D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EE17B-81E4-4927-853E-FAECF19CE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158FE-C1F5-4EA0-ADD8-A8D10A4F36FD}" type="datetimeFigureOut">
              <a:rPr lang="en-US" smtClean="0"/>
              <a:t>7/5/2021</a:t>
            </a:fld>
            <a:endParaRPr lang="en-US"/>
          </a:p>
        </p:txBody>
      </p:sp>
      <p:sp>
        <p:nvSpPr>
          <p:cNvPr id="5" name="Footer Placeholder 4">
            <a:extLst>
              <a:ext uri="{FF2B5EF4-FFF2-40B4-BE49-F238E27FC236}">
                <a16:creationId xmlns:a16="http://schemas.microsoft.com/office/drawing/2014/main" id="{F55A3C03-FBF1-46AD-AE3D-4D5E6AC71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DC0A91-22E8-428A-AD19-2F68C2763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EC5D7-18E9-4102-A780-7579F4EB420D}" type="slidenum">
              <a:rPr lang="en-US" smtClean="0"/>
              <a:t>‹#›</a:t>
            </a:fld>
            <a:endParaRPr lang="en-US"/>
          </a:p>
        </p:txBody>
      </p:sp>
    </p:spTree>
    <p:extLst>
      <p:ext uri="{BB962C8B-B14F-4D97-AF65-F5344CB8AC3E}">
        <p14:creationId xmlns:p14="http://schemas.microsoft.com/office/powerpoint/2010/main" val="208274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xavya77/nhl04to18" TargetMode="External"/><Relationship Id="rId2" Type="http://schemas.openxmlformats.org/officeDocument/2006/relationships/hyperlink" Target="https://www.kaggle.com/kendallgillies/nflstatistics" TargetMode="External"/><Relationship Id="rId1" Type="http://schemas.openxmlformats.org/officeDocument/2006/relationships/slideLayout" Target="../slideLayouts/slideLayout2.xml"/><Relationship Id="rId5" Type="http://schemas.openxmlformats.org/officeDocument/2006/relationships/hyperlink" Target="http://www.seanlahman.com/baseball-archive/statistics/" TargetMode="External"/><Relationship Id="rId4" Type="http://schemas.openxmlformats.org/officeDocument/2006/relationships/hyperlink" Target="https://www.kaggle.com/drgilermo/nba-players-stat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C660-D313-4F33-974B-9C21E8FDAB3B}"/>
              </a:ext>
            </a:extLst>
          </p:cNvPr>
          <p:cNvSpPr>
            <a:spLocks noGrp="1"/>
          </p:cNvSpPr>
          <p:nvPr>
            <p:ph type="ctrTitle"/>
          </p:nvPr>
        </p:nvSpPr>
        <p:spPr>
          <a:xfrm>
            <a:off x="1524000" y="553403"/>
            <a:ext cx="9144000" cy="2387600"/>
          </a:xfrm>
        </p:spPr>
        <p:txBody>
          <a:bodyPr>
            <a:normAutofit fontScale="90000"/>
          </a:bodyPr>
          <a:lstStyle/>
          <a:p>
            <a:r>
              <a:rPr lang="en-US" dirty="0"/>
              <a:t>Predicting Professional Athlete Career Lifetimes with Machine Learning</a:t>
            </a:r>
          </a:p>
        </p:txBody>
      </p:sp>
      <p:sp>
        <p:nvSpPr>
          <p:cNvPr id="3" name="Subtitle 2">
            <a:extLst>
              <a:ext uri="{FF2B5EF4-FFF2-40B4-BE49-F238E27FC236}">
                <a16:creationId xmlns:a16="http://schemas.microsoft.com/office/drawing/2014/main" id="{1BDCE888-F1AC-4199-BE2D-034D236F6BC5}"/>
              </a:ext>
            </a:extLst>
          </p:cNvPr>
          <p:cNvSpPr>
            <a:spLocks noGrp="1"/>
          </p:cNvSpPr>
          <p:nvPr>
            <p:ph type="subTitle" idx="1"/>
          </p:nvPr>
        </p:nvSpPr>
        <p:spPr>
          <a:xfrm>
            <a:off x="1524000" y="4343718"/>
            <a:ext cx="9144000" cy="1655762"/>
          </a:xfrm>
        </p:spPr>
        <p:txBody>
          <a:bodyPr/>
          <a:lstStyle/>
          <a:p>
            <a:r>
              <a:rPr lang="en-US" dirty="0"/>
              <a:t>Alyssa Allende Motz, Matthew DeYoung, </a:t>
            </a:r>
          </a:p>
          <a:p>
            <a:r>
              <a:rPr lang="en-US" dirty="0"/>
              <a:t>Shihab Humayun, Peter Nielson</a:t>
            </a:r>
          </a:p>
        </p:txBody>
      </p:sp>
    </p:spTree>
    <p:extLst>
      <p:ext uri="{BB962C8B-B14F-4D97-AF65-F5344CB8AC3E}">
        <p14:creationId xmlns:p14="http://schemas.microsoft.com/office/powerpoint/2010/main" val="333547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4B67-A2FD-48FB-B988-041AA892C325}"/>
              </a:ext>
            </a:extLst>
          </p:cNvPr>
          <p:cNvSpPr>
            <a:spLocks noGrp="1"/>
          </p:cNvSpPr>
          <p:nvPr>
            <p:ph type="title"/>
          </p:nvPr>
        </p:nvSpPr>
        <p:spPr/>
        <p:txBody>
          <a:bodyPr/>
          <a:lstStyle/>
          <a:p>
            <a:pPr algn="ctr"/>
            <a:r>
              <a:rPr lang="en-US" dirty="0"/>
              <a:t>Summary of Selected Topic</a:t>
            </a:r>
          </a:p>
        </p:txBody>
      </p:sp>
      <p:sp>
        <p:nvSpPr>
          <p:cNvPr id="3" name="Content Placeholder 2">
            <a:extLst>
              <a:ext uri="{FF2B5EF4-FFF2-40B4-BE49-F238E27FC236}">
                <a16:creationId xmlns:a16="http://schemas.microsoft.com/office/drawing/2014/main" id="{D6C0AC1C-B3D0-44C5-8AA0-7A6738DA4812}"/>
              </a:ext>
            </a:extLst>
          </p:cNvPr>
          <p:cNvSpPr>
            <a:spLocks noGrp="1"/>
          </p:cNvSpPr>
          <p:nvPr>
            <p:ph idx="1"/>
          </p:nvPr>
        </p:nvSpPr>
        <p:spPr/>
        <p:txBody>
          <a:bodyPr/>
          <a:lstStyle/>
          <a:p>
            <a:pPr marL="0" indent="0">
              <a:buNone/>
            </a:pPr>
            <a:r>
              <a:rPr lang="en-US" dirty="0"/>
              <a:t>Our selected topic is on if we can determine the length of a professional athlete's career based on external factors, including the sport they play, their position, height, weight, and more!</a:t>
            </a:r>
          </a:p>
        </p:txBody>
      </p:sp>
    </p:spTree>
    <p:extLst>
      <p:ext uri="{BB962C8B-B14F-4D97-AF65-F5344CB8AC3E}">
        <p14:creationId xmlns:p14="http://schemas.microsoft.com/office/powerpoint/2010/main" val="43089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7756-339A-4AAC-8316-AFCB07B3897F}"/>
              </a:ext>
            </a:extLst>
          </p:cNvPr>
          <p:cNvSpPr>
            <a:spLocks noGrp="1"/>
          </p:cNvSpPr>
          <p:nvPr>
            <p:ph type="title"/>
          </p:nvPr>
        </p:nvSpPr>
        <p:spPr/>
        <p:txBody>
          <a:bodyPr/>
          <a:lstStyle/>
          <a:p>
            <a:r>
              <a:rPr lang="en-US" dirty="0"/>
              <a:t>Why We Chose This Topic</a:t>
            </a:r>
          </a:p>
        </p:txBody>
      </p:sp>
      <p:sp>
        <p:nvSpPr>
          <p:cNvPr id="3" name="Content Placeholder 2">
            <a:extLst>
              <a:ext uri="{FF2B5EF4-FFF2-40B4-BE49-F238E27FC236}">
                <a16:creationId xmlns:a16="http://schemas.microsoft.com/office/drawing/2014/main" id="{C15EB5E8-2354-4AC2-A148-F5BBA3CB0F03}"/>
              </a:ext>
            </a:extLst>
          </p:cNvPr>
          <p:cNvSpPr>
            <a:spLocks noGrp="1"/>
          </p:cNvSpPr>
          <p:nvPr>
            <p:ph idx="1"/>
          </p:nvPr>
        </p:nvSpPr>
        <p:spPr/>
        <p:txBody>
          <a:bodyPr/>
          <a:lstStyle/>
          <a:p>
            <a:pPr marL="0" indent="0">
              <a:buNone/>
            </a:pPr>
            <a:r>
              <a:rPr lang="en-US" dirty="0"/>
              <a:t>We selected this topic because we think there is a lot of potential knowledge in the comparison of career length between each sport, position, and body type. It has the potential to be of use in a ‘real-world’ context: being able to predict an athlete’s career length could be of use to team managers, recruiters and fans alike! </a:t>
            </a:r>
          </a:p>
        </p:txBody>
      </p:sp>
    </p:spTree>
    <p:extLst>
      <p:ext uri="{BB962C8B-B14F-4D97-AF65-F5344CB8AC3E}">
        <p14:creationId xmlns:p14="http://schemas.microsoft.com/office/powerpoint/2010/main" val="370948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F855-EF94-4CA3-8366-07485BD45A76}"/>
              </a:ext>
            </a:extLst>
          </p:cNvPr>
          <p:cNvSpPr>
            <a:spLocks noGrp="1"/>
          </p:cNvSpPr>
          <p:nvPr>
            <p:ph type="title"/>
          </p:nvPr>
        </p:nvSpPr>
        <p:spPr/>
        <p:txBody>
          <a:bodyPr/>
          <a:lstStyle/>
          <a:p>
            <a:r>
              <a:rPr lang="en-US" dirty="0"/>
              <a:t>Questions We Hope to Answer</a:t>
            </a:r>
          </a:p>
        </p:txBody>
      </p:sp>
      <p:sp>
        <p:nvSpPr>
          <p:cNvPr id="3" name="Content Placeholder 2">
            <a:extLst>
              <a:ext uri="{FF2B5EF4-FFF2-40B4-BE49-F238E27FC236}">
                <a16:creationId xmlns:a16="http://schemas.microsoft.com/office/drawing/2014/main" id="{33A3DC89-5896-4B26-8AAD-216BEA4BE4DD}"/>
              </a:ext>
            </a:extLst>
          </p:cNvPr>
          <p:cNvSpPr>
            <a:spLocks noGrp="1"/>
          </p:cNvSpPr>
          <p:nvPr>
            <p:ph idx="1"/>
          </p:nvPr>
        </p:nvSpPr>
        <p:spPr/>
        <p:txBody>
          <a:bodyPr/>
          <a:lstStyle/>
          <a:p>
            <a:pPr marL="0" indent="0">
              <a:buNone/>
            </a:pPr>
            <a:r>
              <a:rPr lang="en-US" dirty="0"/>
              <a:t>The main question we hope to answer is: can we predict how long a given professional athlete’s career will last based upon some input parameters (</a:t>
            </a:r>
            <a:r>
              <a:rPr lang="en-US" dirty="0" err="1"/>
              <a:t>eg</a:t>
            </a:r>
            <a:r>
              <a:rPr lang="en-US" dirty="0"/>
              <a:t> position, body type, location and more)</a:t>
            </a:r>
          </a:p>
          <a:p>
            <a:pPr lvl="1"/>
            <a:endParaRPr lang="en-US" dirty="0"/>
          </a:p>
          <a:p>
            <a:pPr lvl="1"/>
            <a:r>
              <a:rPr lang="en-US" dirty="0"/>
              <a:t>We may also be able to answer what if any, factors have the largest influence on career length</a:t>
            </a:r>
          </a:p>
          <a:p>
            <a:pPr lvl="1"/>
            <a:r>
              <a:rPr lang="en-US" dirty="0"/>
              <a:t>We will also be answering whether the answer to our main question is general or sport specific by looking at data from four different types of professional sports</a:t>
            </a:r>
          </a:p>
        </p:txBody>
      </p:sp>
    </p:spTree>
    <p:extLst>
      <p:ext uri="{BB962C8B-B14F-4D97-AF65-F5344CB8AC3E}">
        <p14:creationId xmlns:p14="http://schemas.microsoft.com/office/powerpoint/2010/main" val="62982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A324-92A6-46F8-9A5A-9EEE41DC31B8}"/>
              </a:ext>
            </a:extLst>
          </p:cNvPr>
          <p:cNvSpPr>
            <a:spLocks noGrp="1"/>
          </p:cNvSpPr>
          <p:nvPr>
            <p:ph type="title"/>
          </p:nvPr>
        </p:nvSpPr>
        <p:spPr/>
        <p:txBody>
          <a:bodyPr/>
          <a:lstStyle/>
          <a:p>
            <a:r>
              <a:rPr lang="en-US" dirty="0"/>
              <a:t>Source Data</a:t>
            </a:r>
          </a:p>
        </p:txBody>
      </p:sp>
      <p:sp>
        <p:nvSpPr>
          <p:cNvPr id="3" name="Content Placeholder 2">
            <a:extLst>
              <a:ext uri="{FF2B5EF4-FFF2-40B4-BE49-F238E27FC236}">
                <a16:creationId xmlns:a16="http://schemas.microsoft.com/office/drawing/2014/main" id="{14E946FC-7D83-4F8B-A015-D9DA12979F59}"/>
              </a:ext>
            </a:extLst>
          </p:cNvPr>
          <p:cNvSpPr>
            <a:spLocks noGrp="1"/>
          </p:cNvSpPr>
          <p:nvPr>
            <p:ph idx="1"/>
          </p:nvPr>
        </p:nvSpPr>
        <p:spPr>
          <a:xfrm>
            <a:off x="838200" y="1358264"/>
            <a:ext cx="10515600" cy="5357495"/>
          </a:xfrm>
        </p:spPr>
        <p:txBody>
          <a:bodyPr>
            <a:normAutofit/>
          </a:bodyPr>
          <a:lstStyle/>
          <a:p>
            <a:pPr marL="0" indent="0">
              <a:buNone/>
            </a:pPr>
            <a:r>
              <a:rPr lang="en-US" dirty="0"/>
              <a:t>We have found four adequate sources of data for professional football, hockey, basketball and baseball.</a:t>
            </a:r>
          </a:p>
          <a:p>
            <a:r>
              <a:rPr lang="en-US" sz="1800" dirty="0"/>
              <a:t>NFL: (</a:t>
            </a:r>
            <a:r>
              <a:rPr lang="en-US" sz="1800" dirty="0">
                <a:hlinkClick r:id="rId2"/>
              </a:rPr>
              <a:t>https://www.kaggle.com/kendallgillies/nflstatistics</a:t>
            </a:r>
            <a:r>
              <a:rPr lang="en-US" sz="1800" dirty="0"/>
              <a:t>) </a:t>
            </a:r>
          </a:p>
          <a:p>
            <a:pPr lvl="1"/>
            <a:r>
              <a:rPr lang="en-US" sz="1800" dirty="0"/>
              <a:t>The dataset contains data of players past and up to 2017. Initial cleaning of the data in Excel remove the extra characters from the Experience column to reflect just the number of seasons. </a:t>
            </a:r>
          </a:p>
          <a:p>
            <a:r>
              <a:rPr lang="en-US" sz="1800" dirty="0"/>
              <a:t>NHL: (</a:t>
            </a:r>
            <a:r>
              <a:rPr lang="en-US" sz="1800" dirty="0">
                <a:hlinkClick r:id="rId3"/>
              </a:rPr>
              <a:t>NHL Player Stats 2004 - 2018 | Kaggle</a:t>
            </a:r>
            <a:r>
              <a:rPr lang="en-US" sz="1800" dirty="0"/>
              <a:t>) </a:t>
            </a:r>
          </a:p>
          <a:p>
            <a:pPr lvl="1"/>
            <a:r>
              <a:rPr lang="en-US" sz="1800" dirty="0"/>
              <a:t>This dataset contains regular and "advanced" statistics for all NHL skaters from the 2004 through the 2018 season.</a:t>
            </a:r>
          </a:p>
          <a:p>
            <a:r>
              <a:rPr lang="en-US" sz="1800" dirty="0"/>
              <a:t>NBA: (</a:t>
            </a:r>
            <a:r>
              <a:rPr lang="en-US" sz="1800" dirty="0">
                <a:hlinkClick r:id="rId4"/>
              </a:rPr>
              <a:t>https://www.kaggle.com/drgilermo/nba-players-stats</a:t>
            </a:r>
            <a:r>
              <a:rPr lang="en-US" sz="1800" dirty="0"/>
              <a:t>) </a:t>
            </a:r>
          </a:p>
          <a:p>
            <a:pPr lvl="1"/>
            <a:r>
              <a:rPr lang="en-US" sz="1800" dirty="0"/>
              <a:t>The data-set contains aggregate individual statistics for 67 NBA seasons.</a:t>
            </a:r>
          </a:p>
          <a:p>
            <a:r>
              <a:rPr lang="en-US" sz="1800" dirty="0"/>
              <a:t>MLB: (</a:t>
            </a:r>
            <a:r>
              <a:rPr lang="en-US" sz="1800" dirty="0">
                <a:hlinkClick r:id="rId5"/>
              </a:rPr>
              <a:t>Download </a:t>
            </a:r>
            <a:r>
              <a:rPr lang="en-US" sz="1800" dirty="0" err="1">
                <a:hlinkClick r:id="rId5"/>
              </a:rPr>
              <a:t>Lahman’s</a:t>
            </a:r>
            <a:r>
              <a:rPr lang="en-US" sz="1800" dirty="0">
                <a:hlinkClick r:id="rId5"/>
              </a:rPr>
              <a:t> Baseball Database – SeanLahman.com</a:t>
            </a:r>
            <a:r>
              <a:rPr lang="en-US" sz="1800" dirty="0"/>
              <a:t>) </a:t>
            </a:r>
          </a:p>
          <a:p>
            <a:pPr lvl="1"/>
            <a:r>
              <a:rPr lang="en-US" sz="1800" dirty="0" err="1"/>
              <a:t>Lahman’s</a:t>
            </a:r>
            <a:r>
              <a:rPr lang="en-US" sz="1800" dirty="0"/>
              <a:t> data set contains complete batting and pitching statistics from 1871 to 2020, plus fielding statistics, standings, team stats, managerial records, post-season data, and more.</a:t>
            </a:r>
          </a:p>
          <a:p>
            <a:pPr lvl="1" algn="ctr"/>
            <a:endParaRPr lang="en-US" sz="1800" dirty="0">
              <a:solidFill>
                <a:srgbClr val="FF0000"/>
              </a:solidFill>
            </a:endParaRPr>
          </a:p>
          <a:p>
            <a:pPr marL="0" indent="0" algn="ctr">
              <a:buNone/>
            </a:pPr>
            <a:r>
              <a:rPr lang="en-US" sz="2200" dirty="0">
                <a:solidFill>
                  <a:srgbClr val="FF0000"/>
                </a:solidFill>
              </a:rPr>
              <a:t>All of these data sets can be found in the ‘</a:t>
            </a:r>
            <a:r>
              <a:rPr lang="en-US" sz="2200" dirty="0" err="1">
                <a:solidFill>
                  <a:srgbClr val="FF0000"/>
                </a:solidFill>
              </a:rPr>
              <a:t>DataSets</a:t>
            </a:r>
            <a:r>
              <a:rPr lang="en-US" sz="2200" dirty="0">
                <a:solidFill>
                  <a:srgbClr val="FF0000"/>
                </a:solidFill>
              </a:rPr>
              <a:t>’ folder of our main repository.</a:t>
            </a:r>
          </a:p>
        </p:txBody>
      </p:sp>
    </p:spTree>
    <p:extLst>
      <p:ext uri="{BB962C8B-B14F-4D97-AF65-F5344CB8AC3E}">
        <p14:creationId xmlns:p14="http://schemas.microsoft.com/office/powerpoint/2010/main" val="183014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1700-1197-4FCA-8754-6EB2FF19E37A}"/>
              </a:ext>
            </a:extLst>
          </p:cNvPr>
          <p:cNvSpPr>
            <a:spLocks noGrp="1"/>
          </p:cNvSpPr>
          <p:nvPr>
            <p:ph type="title"/>
          </p:nvPr>
        </p:nvSpPr>
        <p:spPr/>
        <p:txBody>
          <a:bodyPr/>
          <a:lstStyle/>
          <a:p>
            <a:r>
              <a:rPr lang="en-US" dirty="0"/>
              <a:t>Provisional Database</a:t>
            </a:r>
          </a:p>
        </p:txBody>
      </p:sp>
      <p:pic>
        <p:nvPicPr>
          <p:cNvPr id="5" name="Content Placeholder 4" descr="Graphical user interface, application&#10;&#10;Description automatically generated">
            <a:extLst>
              <a:ext uri="{FF2B5EF4-FFF2-40B4-BE49-F238E27FC236}">
                <a16:creationId xmlns:a16="http://schemas.microsoft.com/office/drawing/2014/main" id="{629C1A7B-976B-4D0C-B1DD-7B923B9564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013" y="2123441"/>
            <a:ext cx="9939974" cy="3694746"/>
          </a:xfrm>
        </p:spPr>
      </p:pic>
    </p:spTree>
    <p:extLst>
      <p:ext uri="{BB962C8B-B14F-4D97-AF65-F5344CB8AC3E}">
        <p14:creationId xmlns:p14="http://schemas.microsoft.com/office/powerpoint/2010/main" val="116975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1700-1197-4FCA-8754-6EB2FF19E37A}"/>
              </a:ext>
            </a:extLst>
          </p:cNvPr>
          <p:cNvSpPr>
            <a:spLocks noGrp="1"/>
          </p:cNvSpPr>
          <p:nvPr>
            <p:ph type="title"/>
          </p:nvPr>
        </p:nvSpPr>
        <p:spPr/>
        <p:txBody>
          <a:bodyPr/>
          <a:lstStyle/>
          <a:p>
            <a:r>
              <a:rPr lang="en-US" dirty="0"/>
              <a:t>Provisional Database</a:t>
            </a:r>
          </a:p>
        </p:txBody>
      </p:sp>
      <p:sp>
        <p:nvSpPr>
          <p:cNvPr id="4" name="Content Placeholder 3">
            <a:extLst>
              <a:ext uri="{FF2B5EF4-FFF2-40B4-BE49-F238E27FC236}">
                <a16:creationId xmlns:a16="http://schemas.microsoft.com/office/drawing/2014/main" id="{8B1CE3B4-E855-47F7-A517-D4C35C47D4BD}"/>
              </a:ext>
            </a:extLst>
          </p:cNvPr>
          <p:cNvSpPr>
            <a:spLocks noGrp="1"/>
          </p:cNvSpPr>
          <p:nvPr>
            <p:ph idx="1"/>
          </p:nvPr>
        </p:nvSpPr>
        <p:spPr/>
        <p:txBody>
          <a:bodyPr/>
          <a:lstStyle/>
          <a:p>
            <a:pPr marL="0" indent="0">
              <a:buNone/>
            </a:pPr>
            <a:r>
              <a:rPr lang="en-US" dirty="0"/>
              <a:t>Please see the ‘Deliverable 1’ repository for our provisional database. The file is named ‘layout alpha.csv’ and includes aggregate data from all 4 of our raw datasets combined with the following headings:</a:t>
            </a:r>
          </a:p>
        </p:txBody>
      </p:sp>
      <p:pic>
        <p:nvPicPr>
          <p:cNvPr id="6" name="Picture 5">
            <a:extLst>
              <a:ext uri="{FF2B5EF4-FFF2-40B4-BE49-F238E27FC236}">
                <a16:creationId xmlns:a16="http://schemas.microsoft.com/office/drawing/2014/main" id="{9B8CB7C1-AE85-4C97-8C35-34BA56AB47C9}"/>
              </a:ext>
            </a:extLst>
          </p:cNvPr>
          <p:cNvPicPr>
            <a:picLocks noChangeAspect="1"/>
          </p:cNvPicPr>
          <p:nvPr/>
        </p:nvPicPr>
        <p:blipFill rotWithShape="1">
          <a:blip r:embed="rId2"/>
          <a:srcRect l="2858" t="48095" r="3303" b="15873"/>
          <a:stretch/>
        </p:blipFill>
        <p:spPr>
          <a:xfrm>
            <a:off x="375556" y="3840841"/>
            <a:ext cx="11440887" cy="2471059"/>
          </a:xfrm>
          <a:prstGeom prst="rect">
            <a:avLst/>
          </a:prstGeom>
        </p:spPr>
      </p:pic>
    </p:spTree>
    <p:extLst>
      <p:ext uri="{BB962C8B-B14F-4D97-AF65-F5344CB8AC3E}">
        <p14:creationId xmlns:p14="http://schemas.microsoft.com/office/powerpoint/2010/main" val="379498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E92A-C9D7-4839-9393-85364876FA31}"/>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D264CE5F-337D-484A-910F-E634B4D32F44}"/>
              </a:ext>
            </a:extLst>
          </p:cNvPr>
          <p:cNvSpPr>
            <a:spLocks noGrp="1"/>
          </p:cNvSpPr>
          <p:nvPr>
            <p:ph idx="1"/>
          </p:nvPr>
        </p:nvSpPr>
        <p:spPr/>
        <p:txBody>
          <a:bodyPr/>
          <a:lstStyle/>
          <a:p>
            <a:pPr marL="0" indent="0">
              <a:buNone/>
            </a:pPr>
            <a:r>
              <a:rPr lang="en-US" dirty="0"/>
              <a:t>Please see the MachineLearningSummary.md file in the ‘Deliverable 1’ folder  for a more in-depth description of our approach.</a:t>
            </a:r>
          </a:p>
        </p:txBody>
      </p:sp>
    </p:spTree>
    <p:extLst>
      <p:ext uri="{BB962C8B-B14F-4D97-AF65-F5344CB8AC3E}">
        <p14:creationId xmlns:p14="http://schemas.microsoft.com/office/powerpoint/2010/main" val="3700043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483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Cambria Math</vt:lpstr>
      <vt:lpstr>Office Theme</vt:lpstr>
      <vt:lpstr>Predicting Professional Athlete Career Lifetimes with Machine Learning</vt:lpstr>
      <vt:lpstr>Summary of Selected Topic</vt:lpstr>
      <vt:lpstr>Why We Chose This Topic</vt:lpstr>
      <vt:lpstr>Questions We Hope to Answer</vt:lpstr>
      <vt:lpstr>Source Data</vt:lpstr>
      <vt:lpstr>Provisional Database</vt:lpstr>
      <vt:lpstr>Provisional Database</vt:lpstr>
      <vt:lpstr>Machine Learning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Alyssa Allende Motz</dc:creator>
  <cp:lastModifiedBy>Alyssa Allende Motz</cp:lastModifiedBy>
  <cp:revision>11</cp:revision>
  <dcterms:created xsi:type="dcterms:W3CDTF">2021-07-04T19:43:46Z</dcterms:created>
  <dcterms:modified xsi:type="dcterms:W3CDTF">2021-07-05T17:17:54Z</dcterms:modified>
</cp:coreProperties>
</file>