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>
        <p:scale>
          <a:sx n="66" d="100"/>
          <a:sy n="66" d="100"/>
        </p:scale>
        <p:origin x="60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143B-CFBF-4EAF-B488-325A12406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56B9C-F930-46A7-AB2B-77050F3F3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BAD5-B4EC-4DFA-AC6B-C9AA16E0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723A-868E-4F1B-9FF6-317E7001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9329-9E99-46DC-8B83-B08974A7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E344-C39E-4B83-8DA1-1FA23416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C6D95-5EDA-44DE-9E9A-1BD14FFA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C1CF-3610-4965-8B0F-822836CB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86A2-7114-4B9A-946C-D1144753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1D80-11AA-4DDE-859B-3F44610C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F4535-DA47-4BEF-BE0A-CA7EFC23F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E99D6-3A3D-4A63-8542-89080405E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D909-D9F2-4C4C-9AA6-4CF4D5D5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002C-1530-43E7-8CFA-BD541A68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296A-0B32-4AE1-8A1A-3B1A015D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3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1415-8F1C-466E-B0CE-EE50860B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7D1D-C615-4F90-A71A-B34A843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1D5F-43E2-4B54-A3B2-2DB4BBA9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79DD-A0F6-4D6A-A176-F320004C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F3C2-09A0-4C1C-BFD1-B7C85B86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8806-898B-4EE0-9BFD-3568CB06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2307-A06E-47E8-A094-5697CFD2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EC2C-BBF0-4F9B-849B-947BE4F4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8FC4-2F5D-4F68-88F4-0EE09912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088-5025-46AE-A12A-4AB18715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347C-6A26-4F86-ABB8-E437645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367F-3F9B-4E84-9B2D-55F49A8F4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5858A-FD1A-41E8-95ED-270EA879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F0AD7-3ACF-4EA9-8B39-3EBBD0BB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8D97-1C91-4629-A8A3-85088DD8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22CA5-825F-43DF-BAD8-FAA637B6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CF6D-9F98-4344-A91E-D0602580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F31E-1544-4250-BBB5-6799CA44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7ED95-7D5D-4F9B-85FD-BEC6C70E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01388-8BF6-4425-A9E6-ABF652429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37D52-B6D4-44BD-9A97-CDD4627B3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F08BD-33E8-4545-8191-D9D42736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54A98-9D89-4E1B-AB11-AE232DE0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2F405-D181-44C3-843D-77603FE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758E-57EC-4FCC-9368-BC6B03D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CDBE5-D23A-455D-93BB-63725260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C3C7C-4769-4A5D-B81B-197D5CE2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98BF-E898-4D97-ADBB-06FC3D02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76B87-060F-4706-AC7D-9950A19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19972-0A1B-494D-B800-F1F98F16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8FE99-EC4E-434C-AF84-85A3D4FF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C424-AEBA-447F-A0FA-4381D3B3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059C-FDEC-41E6-8EE7-2C5A4E57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33118-4B1A-4580-92E6-CED237F9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46089-CC80-4BE2-BB2B-DC9C6943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F617-3E73-44A1-8D41-30B2A0C0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A52D-4392-4116-A0CF-9B41F654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4910-8491-4F83-9C78-4E3B4F25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49EB0-B6DC-4796-BE37-3339F394D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9BE99-96A9-4FBE-B602-86BB5496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59202-AED2-418E-8BA6-582D10E4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E10E8-DA94-4A1A-B0A5-4F1B2B2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2CBED-4CEF-4B7E-8B2F-291E0719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accent3">
                <a:lumMod val="40000"/>
                <a:lumOff val="60000"/>
              </a:schemeClr>
            </a:gs>
            <a:gs pos="38000">
              <a:schemeClr val="accent3">
                <a:lumMod val="95000"/>
                <a:lumOff val="5000"/>
              </a:schemeClr>
            </a:gs>
            <a:gs pos="69000">
              <a:srgbClr val="868686"/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2BC1A-5734-49CF-97BA-A612BCA7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10334-A8A5-43D3-B380-CB921AB6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E17B-81E4-4927-853E-FAECF19CE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A3C03-FBF1-46AD-AE3D-4D5E6AC71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0A91-22E8-428A-AD19-2F68C2763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matthew.deyoung/viz/NHLDashboard_16266142750160/Dashboard1?publish=y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xavya77/nhl04to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C660-D313-4F33-974B-9C21E8FDA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615"/>
            <a:ext cx="12191999" cy="12590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820000"/>
                </a:solidFill>
              </a:rPr>
              <a:t>P</a:t>
            </a:r>
            <a:r>
              <a:rPr lang="en-US" sz="3600" dirty="0"/>
              <a:t>redicting </a:t>
            </a:r>
            <a:r>
              <a:rPr lang="en-US" sz="3600" dirty="0">
                <a:solidFill>
                  <a:srgbClr val="820000"/>
                </a:solidFill>
              </a:rPr>
              <a:t>N</a:t>
            </a:r>
            <a:r>
              <a:rPr lang="en-US" sz="3600" dirty="0"/>
              <a:t>ational</a:t>
            </a:r>
            <a:r>
              <a:rPr lang="en-US" sz="3600" dirty="0">
                <a:solidFill>
                  <a:srgbClr val="820000"/>
                </a:solidFill>
              </a:rPr>
              <a:t> H</a:t>
            </a:r>
            <a:r>
              <a:rPr lang="en-US" sz="3600" dirty="0"/>
              <a:t>ockey</a:t>
            </a:r>
            <a:r>
              <a:rPr lang="en-US" sz="3600" dirty="0">
                <a:solidFill>
                  <a:srgbClr val="820000"/>
                </a:solidFill>
              </a:rPr>
              <a:t> L</a:t>
            </a:r>
            <a:r>
              <a:rPr lang="en-US" sz="3600" dirty="0"/>
              <a:t>eague </a:t>
            </a:r>
            <a:r>
              <a:rPr lang="en-US" sz="3600" dirty="0">
                <a:solidFill>
                  <a:srgbClr val="820000"/>
                </a:solidFill>
              </a:rPr>
              <a:t>C</a:t>
            </a:r>
            <a:r>
              <a:rPr lang="en-US" sz="3600" dirty="0"/>
              <a:t>areer </a:t>
            </a:r>
            <a:r>
              <a:rPr lang="en-US" sz="3600" dirty="0">
                <a:solidFill>
                  <a:srgbClr val="820000"/>
                </a:solidFill>
              </a:rPr>
              <a:t>L</a:t>
            </a:r>
            <a:r>
              <a:rPr lang="en-US" sz="3600" dirty="0"/>
              <a:t>ifetime 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dirty="0">
                <a:solidFill>
                  <a:srgbClr val="820000"/>
                </a:solidFill>
              </a:rPr>
              <a:t>N</a:t>
            </a:r>
            <a:r>
              <a:rPr lang="en-US" sz="3600" dirty="0"/>
              <a:t>eural</a:t>
            </a:r>
            <a:r>
              <a:rPr lang="en-US" sz="3600" dirty="0">
                <a:solidFill>
                  <a:srgbClr val="820000"/>
                </a:solidFill>
              </a:rPr>
              <a:t> N</a:t>
            </a:r>
            <a:r>
              <a:rPr lang="en-US" sz="3600" dirty="0"/>
              <a:t>etwork </a:t>
            </a:r>
            <a:r>
              <a:rPr lang="en-US" sz="3600" dirty="0">
                <a:solidFill>
                  <a:srgbClr val="820000"/>
                </a:solidFill>
              </a:rPr>
              <a:t>M</a:t>
            </a:r>
            <a:r>
              <a:rPr lang="en-US" sz="3600" dirty="0"/>
              <a:t>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E888-F1AC-4199-BE2D-034D236F6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54618"/>
            <a:ext cx="12192000" cy="503382"/>
          </a:xfrm>
        </p:spPr>
        <p:txBody>
          <a:bodyPr>
            <a:normAutofit/>
          </a:bodyPr>
          <a:lstStyle/>
          <a:p>
            <a:r>
              <a:rPr lang="en-US" dirty="0"/>
              <a:t>Alyssa Allende Motz, Matthew DeYoung, Shihab Humayun, Peter Nielson</a:t>
            </a:r>
          </a:p>
        </p:txBody>
      </p:sp>
      <p:pic>
        <p:nvPicPr>
          <p:cNvPr id="1028" name="Picture 4" descr="Joe Sakic Wallpaper">
            <a:extLst>
              <a:ext uri="{FF2B5EF4-FFF2-40B4-BE49-F238E27FC236}">
                <a16:creationId xmlns:a16="http://schemas.microsoft.com/office/drawing/2014/main" id="{DF8F8FD8-553F-40B5-893C-B7B63BCD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16" y="1816155"/>
            <a:ext cx="6663555" cy="37454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7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Story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Current Draft: </a:t>
            </a:r>
            <a:r>
              <a:rPr lang="en-US" dirty="0"/>
              <a:t>We will use tableau to build our dashboard. A </a:t>
            </a:r>
            <a:r>
              <a:rPr lang="en-US" dirty="0" err="1"/>
              <a:t>storyboad</a:t>
            </a:r>
            <a:r>
              <a:rPr lang="en-US" dirty="0"/>
              <a:t> is shown below with a description of the elements included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7134717B-B7E4-4AE2-9351-4F7D22D5B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17" y="2277263"/>
            <a:ext cx="3895162" cy="4256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C123C-DE54-473A-8186-E0FE2C7786D9}"/>
              </a:ext>
            </a:extLst>
          </p:cNvPr>
          <p:cNvSpPr txBox="1"/>
          <p:nvPr/>
        </p:nvSpPr>
        <p:spPr>
          <a:xfrm>
            <a:off x="1213970" y="2296760"/>
            <a:ext cx="240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of project with brief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2B180-23C0-420B-9544-AE9846C054DE}"/>
              </a:ext>
            </a:extLst>
          </p:cNvPr>
          <p:cNvSpPr txBox="1"/>
          <p:nvPr/>
        </p:nvSpPr>
        <p:spPr>
          <a:xfrm>
            <a:off x="1213970" y="3383382"/>
            <a:ext cx="2408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Panel showing the average starting age of all positions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692D4-9337-4B0C-9A9F-32C482083941}"/>
              </a:ext>
            </a:extLst>
          </p:cNvPr>
          <p:cNvSpPr txBox="1"/>
          <p:nvPr/>
        </p:nvSpPr>
        <p:spPr>
          <a:xfrm>
            <a:off x="1213970" y="4747004"/>
            <a:ext cx="2408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players by position, with interactive element (user selects position and graph updates accordingly)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7D2F6-EE4A-47D3-8CCD-A49DC8F7FFCC}"/>
              </a:ext>
            </a:extLst>
          </p:cNvPr>
          <p:cNvSpPr txBox="1"/>
          <p:nvPr/>
        </p:nvSpPr>
        <p:spPr>
          <a:xfrm>
            <a:off x="9094667" y="2253610"/>
            <a:ext cx="24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NHL Logo for aesthetics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41F6A-2CA2-4754-9BE7-FFC20FB44EE3}"/>
              </a:ext>
            </a:extLst>
          </p:cNvPr>
          <p:cNvSpPr txBox="1"/>
          <p:nvPr/>
        </p:nvSpPr>
        <p:spPr>
          <a:xfrm>
            <a:off x="8524396" y="3027194"/>
            <a:ext cx="2979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Average years played according to starting position, with interactive element (user can hover over graphs for a popup with more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9CF97-E74C-41EB-B585-93931078E094}"/>
              </a:ext>
            </a:extLst>
          </p:cNvPr>
          <p:cNvSpPr txBox="1"/>
          <p:nvPr/>
        </p:nvSpPr>
        <p:spPr>
          <a:xfrm>
            <a:off x="8416413" y="5185771"/>
            <a:ext cx="3087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Number of players by starting age, graph with interactive element (user can hover over graphs for a popup with more details)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BED7-D270-4D2D-A9B9-8CC69A5ECB42}"/>
              </a:ext>
            </a:extLst>
          </p:cNvPr>
          <p:cNvCxnSpPr>
            <a:cxnSpLocks/>
          </p:cNvCxnSpPr>
          <p:nvPr/>
        </p:nvCxnSpPr>
        <p:spPr>
          <a:xfrm>
            <a:off x="3216560" y="2607053"/>
            <a:ext cx="81262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1C125D-9018-4ED1-A787-58834B8DF246}"/>
              </a:ext>
            </a:extLst>
          </p:cNvPr>
          <p:cNvCxnSpPr>
            <a:cxnSpLocks/>
          </p:cNvCxnSpPr>
          <p:nvPr/>
        </p:nvCxnSpPr>
        <p:spPr>
          <a:xfrm>
            <a:off x="3216560" y="3529474"/>
            <a:ext cx="81262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70FF14-4DE4-4DDC-A1B5-48B95EA2EBB9}"/>
              </a:ext>
            </a:extLst>
          </p:cNvPr>
          <p:cNvCxnSpPr>
            <a:cxnSpLocks/>
          </p:cNvCxnSpPr>
          <p:nvPr/>
        </p:nvCxnSpPr>
        <p:spPr>
          <a:xfrm flipV="1">
            <a:off x="3216560" y="3773103"/>
            <a:ext cx="2086960" cy="126593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8237B6-C777-4B0C-84B1-1BF122B5440A}"/>
              </a:ext>
            </a:extLst>
          </p:cNvPr>
          <p:cNvCxnSpPr>
            <a:cxnSpLocks/>
          </p:cNvCxnSpPr>
          <p:nvPr/>
        </p:nvCxnSpPr>
        <p:spPr>
          <a:xfrm flipH="1">
            <a:off x="8227841" y="2438276"/>
            <a:ext cx="866826" cy="58891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FAD2A-F649-48D4-8751-8D0319B068CC}"/>
              </a:ext>
            </a:extLst>
          </p:cNvPr>
          <p:cNvCxnSpPr>
            <a:cxnSpLocks/>
          </p:cNvCxnSpPr>
          <p:nvPr/>
        </p:nvCxnSpPr>
        <p:spPr>
          <a:xfrm flipH="1">
            <a:off x="8227841" y="4405398"/>
            <a:ext cx="81262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5A70E-9F45-4E1D-8AFF-E2AA6B4FD038}"/>
              </a:ext>
            </a:extLst>
          </p:cNvPr>
          <p:cNvCxnSpPr>
            <a:cxnSpLocks/>
          </p:cNvCxnSpPr>
          <p:nvPr/>
        </p:nvCxnSpPr>
        <p:spPr>
          <a:xfrm flipH="1">
            <a:off x="8227841" y="5624167"/>
            <a:ext cx="628364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Current Draft: </a:t>
            </a:r>
            <a:r>
              <a:rPr lang="en-US" dirty="0"/>
              <a:t>the initial dashboard as it appears is shown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https://public.tableau.com/app/profile/matthew.deyoung/viz/NHLDashboard_16266142750160/Dashboard1?publish=yes</a:t>
            </a:r>
            <a:endParaRPr lang="en-US" sz="14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057A3-68E7-460B-B9BC-98AECC6A2A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16" t="22596" r="26263" b="2738"/>
          <a:stretch/>
        </p:blipFill>
        <p:spPr>
          <a:xfrm>
            <a:off x="3752247" y="2001504"/>
            <a:ext cx="4687502" cy="41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24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Our selected topic: </a:t>
            </a:r>
            <a:r>
              <a:rPr lang="en-US" dirty="0"/>
              <a:t>we will predict the average career length of National Hockey League professional athletes based upon the position they play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We will implement a neural network learning model to predict career longevity of NHL players based upon four positions: defenseman, left/right wing or center (goalies will not be considered as they are immortal)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 analysis will include data from 2004 to the present date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We will use aggregate career data from the National Hockey League as a basis for a neural network model which will predict career length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Why we selected this topic: </a:t>
            </a:r>
            <a:r>
              <a:rPr lang="en-US" dirty="0"/>
              <a:t>Professional hockey universally enjoyed by many, and in addition to being entertaining, there are several dimensions that are intriguing from the data science perspective.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Our results will be real-world applicable and have interest across disciplines, including sports recruiters, team managers, sports fans and athletes alike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There is a vast amount of easy to access, and accurate data available for NHL professionals 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 combination of the topic and the data set available represent a case which is straightforward to represent in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dirty="0"/>
              <a:t>eural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dirty="0"/>
              <a:t>etwork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dirty="0"/>
              <a:t>odel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NNM</a:t>
            </a:r>
            <a:r>
              <a:rPr lang="en-US" dirty="0"/>
              <a:t>)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Questions we hope to answer: </a:t>
            </a:r>
            <a:r>
              <a:rPr lang="en-US" dirty="0"/>
              <a:t>apart from the main topic, we anticipate our model may also provide insight into the following questions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Does the athlete’s age at the start of their career have an influence on career length?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Do the career lengths follow a statistical model (</a:t>
            </a:r>
            <a:r>
              <a:rPr lang="en-US" dirty="0" err="1"/>
              <a:t>eg</a:t>
            </a:r>
            <a:r>
              <a:rPr lang="en-US" dirty="0"/>
              <a:t> a bell curve)? Are the different positions similar or not in this sense?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Are there any interesting outlier data points? What does this add to the story?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820000"/>
                </a:solidFill>
              </a:rPr>
              <a:t>Data Source: </a:t>
            </a:r>
            <a:r>
              <a:rPr lang="en-US" sz="3000" dirty="0"/>
              <a:t>This dataset comes from Kaggle, and summarizes statistics for all NHL skaters from the 2004 through the 2018 season </a:t>
            </a: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https://www.kaggle.com/xavya77/nhl04to18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BCF053-52E8-4819-AD5C-CD45DE069E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6" t="17044" r="8711" b="11111"/>
          <a:stretch/>
        </p:blipFill>
        <p:spPr>
          <a:xfrm>
            <a:off x="1771071" y="2095481"/>
            <a:ext cx="8649853" cy="41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Summary: </a:t>
            </a:r>
            <a:r>
              <a:rPr lang="en-US" dirty="0"/>
              <a:t>Our initial analysis of the data included answering the following questions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Initial import of data: what is the general structure (</a:t>
            </a:r>
            <a:r>
              <a:rPr lang="en-US" dirty="0" err="1"/>
              <a:t>ie</a:t>
            </a:r>
            <a:r>
              <a:rPr lang="en-US" dirty="0"/>
              <a:t>, how many columns and what is contained in each column)? How many players are included? Will there be enough data points to form a basis for machine learning? 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Inspection of data: are there null entries, or duplicate entries, or any entries that should be removed for any reason?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Data visualization: are there any interesting outlier data points? Do they add to the story, or should they be removed?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Summary: </a:t>
            </a:r>
            <a:r>
              <a:rPr lang="en-US" dirty="0"/>
              <a:t>in order to prepare the data for our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NNM</a:t>
            </a:r>
            <a:r>
              <a:rPr lang="en-US" dirty="0"/>
              <a:t>, the following was performed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Remove players who played before 2004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Delete all but the necessary columns (Player name, age, position, season)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Calculate the years played: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Group players by their youngest age in 2005 (group A)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Group players by their oldest age in 2018 (group B)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Years played = Group B – Group A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Reformat columns to desired output (Player, </a:t>
            </a:r>
            <a:r>
              <a:rPr lang="en-US" dirty="0" err="1"/>
              <a:t>Posn</a:t>
            </a:r>
            <a:r>
              <a:rPr lang="en-US" dirty="0"/>
              <a:t>, Start age, years played)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8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Summary: </a:t>
            </a:r>
            <a:r>
              <a:rPr lang="en-US" dirty="0"/>
              <a:t>in order to prepare the data for our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NNM</a:t>
            </a:r>
            <a:r>
              <a:rPr lang="en-US" dirty="0"/>
              <a:t>, the following was performed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Delete players who played multiple positions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Encode positions to binary: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add four columns for each position (C, D, LW, RW)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Add 0 or 1 for true or false, one true value for the position the player played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Export data set 1 (start age) to csv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Use years played to calculate retire age and career length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Export data set 2 (retire age) to csv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Story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Selected Platform: </a:t>
            </a:r>
            <a:r>
              <a:rPr lang="en-US" dirty="0"/>
              <a:t>We will use tableau to design and present our dashboard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There is a vast amount of easy to access, and accurate data available for NHL professionals 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 combination of the topic and the data set available represent a case which is straightforward to represent in a neural network model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851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Predicting National Hockey League Career Lifetime  with Neural Network Modeling</vt:lpstr>
      <vt:lpstr>   Overview</vt:lpstr>
      <vt:lpstr>   Motivation</vt:lpstr>
      <vt:lpstr>   Premise</vt:lpstr>
      <vt:lpstr>   Source Data</vt:lpstr>
      <vt:lpstr>   Data Exploration</vt:lpstr>
      <vt:lpstr>   Data Analysis</vt:lpstr>
      <vt:lpstr>   Data Analysis (cont.)</vt:lpstr>
      <vt:lpstr>   Story Board</vt:lpstr>
      <vt:lpstr>   Story Board</vt:lpstr>
      <vt:lpstr>  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Allende Motz</dc:creator>
  <cp:lastModifiedBy>Alyssa Allende Motz</cp:lastModifiedBy>
  <cp:revision>101</cp:revision>
  <dcterms:created xsi:type="dcterms:W3CDTF">2021-07-04T19:43:46Z</dcterms:created>
  <dcterms:modified xsi:type="dcterms:W3CDTF">2021-07-18T22:15:43Z</dcterms:modified>
</cp:coreProperties>
</file>