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7" r:id="rId5"/>
    <p:sldId id="268" r:id="rId6"/>
    <p:sldId id="280" r:id="rId7"/>
    <p:sldId id="283" r:id="rId8"/>
    <p:sldId id="281" r:id="rId9"/>
    <p:sldId id="278" r:id="rId10"/>
    <p:sldId id="277" r:id="rId11"/>
    <p:sldId id="269" r:id="rId12"/>
    <p:sldId id="270" r:id="rId13"/>
    <p:sldId id="286" r:id="rId14"/>
    <p:sldId id="285" r:id="rId15"/>
    <p:sldId id="289" r:id="rId16"/>
    <p:sldId id="287" r:id="rId17"/>
    <p:sldId id="274" r:id="rId18"/>
    <p:sldId id="275" r:id="rId19"/>
    <p:sldId id="276" r:id="rId20"/>
    <p:sldId id="288" r:id="rId21"/>
    <p:sldId id="28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6" autoAdjust="0"/>
    <p:restoredTop sz="94660"/>
  </p:normalViewPr>
  <p:slideViewPr>
    <p:cSldViewPr snapToGrid="0">
      <p:cViewPr varScale="1">
        <p:scale>
          <a:sx n="69" d="100"/>
          <a:sy n="69" d="100"/>
        </p:scale>
        <p:origin x="49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5143B-CFBF-4EAF-B488-325A12406C7A}"/>
              </a:ext>
            </a:extLst>
          </p:cNvPr>
          <p:cNvSpPr>
            <a:spLocks noGrp="1"/>
          </p:cNvSpPr>
          <p:nvPr>
            <p:ph type="ctrTitle"/>
          </p:nvPr>
        </p:nvSpPr>
        <p:spPr>
          <a:xfrm>
            <a:off x="1524000" y="1122363"/>
            <a:ext cx="9144000" cy="2387600"/>
          </a:xfrm>
        </p:spPr>
        <p:txBody>
          <a:bodyPr anchor="b"/>
          <a:lstStyle>
            <a:lvl1pPr algn="ctr">
              <a:defRPr sz="6000">
                <a:latin typeface="Cambria Math" panose="02040503050406030204" pitchFamily="18" charset="0"/>
                <a:ea typeface="Cambria Math" panose="02040503050406030204" pitchFamily="18" charset="0"/>
                <a:cs typeface="Arial" panose="020B06040202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5BC56B9C-F930-46A7-AB2B-77050F3F3AAA}"/>
              </a:ext>
            </a:extLst>
          </p:cNvPr>
          <p:cNvSpPr>
            <a:spLocks noGrp="1"/>
          </p:cNvSpPr>
          <p:nvPr>
            <p:ph type="subTitle" idx="1"/>
          </p:nvPr>
        </p:nvSpPr>
        <p:spPr>
          <a:xfrm>
            <a:off x="1524000" y="3602038"/>
            <a:ext cx="9144000" cy="1655762"/>
          </a:xfrm>
        </p:spPr>
        <p:txBody>
          <a:bodyPr/>
          <a:lstStyle>
            <a:lvl1pPr marL="0" indent="0" algn="ctr">
              <a:buNone/>
              <a:defRPr sz="2400">
                <a:latin typeface="Cambria" panose="02040503050406030204" pitchFamily="18" charset="0"/>
                <a:ea typeface="Cambria" panose="02040503050406030204" pitchFamily="18"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E02BAD5-B4EC-4DFA-AC6B-C9AA16E037F2}"/>
              </a:ext>
            </a:extLst>
          </p:cNvPr>
          <p:cNvSpPr>
            <a:spLocks noGrp="1"/>
          </p:cNvSpPr>
          <p:nvPr>
            <p:ph type="dt" sz="half" idx="10"/>
          </p:nvPr>
        </p:nvSpPr>
        <p:spPr/>
        <p:txBody>
          <a:bodyPr/>
          <a:lstStyle/>
          <a:p>
            <a:fld id="{C10158FE-C1F5-4EA0-ADD8-A8D10A4F36FD}" type="datetimeFigureOut">
              <a:rPr lang="en-US" smtClean="0"/>
              <a:t>8/3/2021</a:t>
            </a:fld>
            <a:endParaRPr lang="en-US"/>
          </a:p>
        </p:txBody>
      </p:sp>
      <p:sp>
        <p:nvSpPr>
          <p:cNvPr id="5" name="Footer Placeholder 4">
            <a:extLst>
              <a:ext uri="{FF2B5EF4-FFF2-40B4-BE49-F238E27FC236}">
                <a16:creationId xmlns:a16="http://schemas.microsoft.com/office/drawing/2014/main" id="{2C23723A-868E-4F1B-9FF6-317E70019F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459329-9E99-46DC-8B83-B08974A79467}"/>
              </a:ext>
            </a:extLst>
          </p:cNvPr>
          <p:cNvSpPr>
            <a:spLocks noGrp="1"/>
          </p:cNvSpPr>
          <p:nvPr>
            <p:ph type="sldNum" sz="quarter" idx="12"/>
          </p:nvPr>
        </p:nvSpPr>
        <p:spPr/>
        <p:txBody>
          <a:bodyPr/>
          <a:lstStyle/>
          <a:p>
            <a:fld id="{10DEC5D7-18E9-4102-A780-7579F4EB420D}" type="slidenum">
              <a:rPr lang="en-US" smtClean="0"/>
              <a:t>‹#›</a:t>
            </a:fld>
            <a:endParaRPr lang="en-US"/>
          </a:p>
        </p:txBody>
      </p:sp>
    </p:spTree>
    <p:extLst>
      <p:ext uri="{BB962C8B-B14F-4D97-AF65-F5344CB8AC3E}">
        <p14:creationId xmlns:p14="http://schemas.microsoft.com/office/powerpoint/2010/main" val="1488898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8E344-C39E-4B83-8DA1-1FA23416AC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DC6D95-5EDA-44DE-9E9A-1BD14FFA8B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96C1CF-3610-4965-8B0F-822836CB7D19}"/>
              </a:ext>
            </a:extLst>
          </p:cNvPr>
          <p:cNvSpPr>
            <a:spLocks noGrp="1"/>
          </p:cNvSpPr>
          <p:nvPr>
            <p:ph type="dt" sz="half" idx="10"/>
          </p:nvPr>
        </p:nvSpPr>
        <p:spPr/>
        <p:txBody>
          <a:bodyPr/>
          <a:lstStyle/>
          <a:p>
            <a:fld id="{C10158FE-C1F5-4EA0-ADD8-A8D10A4F36FD}" type="datetimeFigureOut">
              <a:rPr lang="en-US" smtClean="0"/>
              <a:t>8/3/2021</a:t>
            </a:fld>
            <a:endParaRPr lang="en-US"/>
          </a:p>
        </p:txBody>
      </p:sp>
      <p:sp>
        <p:nvSpPr>
          <p:cNvPr id="5" name="Footer Placeholder 4">
            <a:extLst>
              <a:ext uri="{FF2B5EF4-FFF2-40B4-BE49-F238E27FC236}">
                <a16:creationId xmlns:a16="http://schemas.microsoft.com/office/drawing/2014/main" id="{5B0686A2-7114-4B9A-946C-D114475368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61D80-11AA-4DDE-859B-3F44610C5BD3}"/>
              </a:ext>
            </a:extLst>
          </p:cNvPr>
          <p:cNvSpPr>
            <a:spLocks noGrp="1"/>
          </p:cNvSpPr>
          <p:nvPr>
            <p:ph type="sldNum" sz="quarter" idx="12"/>
          </p:nvPr>
        </p:nvSpPr>
        <p:spPr/>
        <p:txBody>
          <a:bodyPr/>
          <a:lstStyle/>
          <a:p>
            <a:fld id="{10DEC5D7-18E9-4102-A780-7579F4EB420D}" type="slidenum">
              <a:rPr lang="en-US" smtClean="0"/>
              <a:t>‹#›</a:t>
            </a:fld>
            <a:endParaRPr lang="en-US"/>
          </a:p>
        </p:txBody>
      </p:sp>
    </p:spTree>
    <p:extLst>
      <p:ext uri="{BB962C8B-B14F-4D97-AF65-F5344CB8AC3E}">
        <p14:creationId xmlns:p14="http://schemas.microsoft.com/office/powerpoint/2010/main" val="2615912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BF4535-DA47-4BEF-BE0A-CA7EFC23FC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3E99D6-3A3D-4A63-8542-89080405E6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F6D909-D9F2-4C4C-9AA6-4CF4D5D506A5}"/>
              </a:ext>
            </a:extLst>
          </p:cNvPr>
          <p:cNvSpPr>
            <a:spLocks noGrp="1"/>
          </p:cNvSpPr>
          <p:nvPr>
            <p:ph type="dt" sz="half" idx="10"/>
          </p:nvPr>
        </p:nvSpPr>
        <p:spPr/>
        <p:txBody>
          <a:bodyPr/>
          <a:lstStyle/>
          <a:p>
            <a:fld id="{C10158FE-C1F5-4EA0-ADD8-A8D10A4F36FD}" type="datetimeFigureOut">
              <a:rPr lang="en-US" smtClean="0"/>
              <a:t>8/3/2021</a:t>
            </a:fld>
            <a:endParaRPr lang="en-US"/>
          </a:p>
        </p:txBody>
      </p:sp>
      <p:sp>
        <p:nvSpPr>
          <p:cNvPr id="5" name="Footer Placeholder 4">
            <a:extLst>
              <a:ext uri="{FF2B5EF4-FFF2-40B4-BE49-F238E27FC236}">
                <a16:creationId xmlns:a16="http://schemas.microsoft.com/office/drawing/2014/main" id="{4470002C-1530-43E7-8CFA-BD541A687C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BE296A-0B32-4AE1-8A1A-3B1A015DBDE1}"/>
              </a:ext>
            </a:extLst>
          </p:cNvPr>
          <p:cNvSpPr>
            <a:spLocks noGrp="1"/>
          </p:cNvSpPr>
          <p:nvPr>
            <p:ph type="sldNum" sz="quarter" idx="12"/>
          </p:nvPr>
        </p:nvSpPr>
        <p:spPr/>
        <p:txBody>
          <a:bodyPr/>
          <a:lstStyle/>
          <a:p>
            <a:fld id="{10DEC5D7-18E9-4102-A780-7579F4EB420D}" type="slidenum">
              <a:rPr lang="en-US" smtClean="0"/>
              <a:t>‹#›</a:t>
            </a:fld>
            <a:endParaRPr lang="en-US"/>
          </a:p>
        </p:txBody>
      </p:sp>
    </p:spTree>
    <p:extLst>
      <p:ext uri="{BB962C8B-B14F-4D97-AF65-F5344CB8AC3E}">
        <p14:creationId xmlns:p14="http://schemas.microsoft.com/office/powerpoint/2010/main" val="4217033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B1415-8F1C-466E-B0CE-EE50860BE9C6}"/>
              </a:ext>
            </a:extLst>
          </p:cNvPr>
          <p:cNvSpPr>
            <a:spLocks noGrp="1"/>
          </p:cNvSpPr>
          <p:nvPr>
            <p:ph type="title"/>
          </p:nvPr>
        </p:nvSpPr>
        <p:spPr/>
        <p:txBody>
          <a:bodyPr/>
          <a:lstStyle>
            <a:lvl1pPr algn="ctr">
              <a:defRPr>
                <a:latin typeface="Cambria" panose="02040503050406030204" pitchFamily="18" charset="0"/>
                <a:ea typeface="Cambria" panose="020405030504060302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E5427D1D-C615-4F90-A71A-B34A843C691F}"/>
              </a:ext>
            </a:extLst>
          </p:cNvPr>
          <p:cNvSpPr>
            <a:spLocks noGrp="1"/>
          </p:cNvSpPr>
          <p:nvPr>
            <p:ph idx="1"/>
          </p:nvPr>
        </p:nvSpPr>
        <p:spPr/>
        <p:txBody>
          <a:bodyPr/>
          <a:lstStyle>
            <a:lvl1pPr>
              <a:defRPr>
                <a:latin typeface="Cambria" panose="02040503050406030204" pitchFamily="18" charset="0"/>
                <a:ea typeface="Cambria" panose="02040503050406030204" pitchFamily="18" charset="0"/>
              </a:defRPr>
            </a:lvl1pPr>
            <a:lvl2pPr>
              <a:defRPr>
                <a:latin typeface="Cambria" panose="02040503050406030204" pitchFamily="18" charset="0"/>
                <a:ea typeface="Cambria" panose="02040503050406030204" pitchFamily="18" charset="0"/>
              </a:defRPr>
            </a:lvl2pPr>
            <a:lvl3pPr>
              <a:defRPr>
                <a:latin typeface="Cambria" panose="02040503050406030204" pitchFamily="18" charset="0"/>
                <a:ea typeface="Cambria" panose="02040503050406030204" pitchFamily="18" charset="0"/>
              </a:defRPr>
            </a:lvl3pPr>
            <a:lvl4pPr>
              <a:defRPr>
                <a:latin typeface="Cambria" panose="02040503050406030204" pitchFamily="18" charset="0"/>
                <a:ea typeface="Cambria" panose="02040503050406030204" pitchFamily="18" charset="0"/>
              </a:defRPr>
            </a:lvl4pPr>
            <a:lvl5pPr>
              <a:defRPr>
                <a:latin typeface="Cambria" panose="02040503050406030204" pitchFamily="18" charset="0"/>
                <a:ea typeface="Cambria" panose="020405030504060302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ADA1D5F-43E2-4B54-A3B2-2DB4BBA96BF2}"/>
              </a:ext>
            </a:extLst>
          </p:cNvPr>
          <p:cNvSpPr>
            <a:spLocks noGrp="1"/>
          </p:cNvSpPr>
          <p:nvPr>
            <p:ph type="dt" sz="half" idx="10"/>
          </p:nvPr>
        </p:nvSpPr>
        <p:spPr/>
        <p:txBody>
          <a:bodyPr/>
          <a:lstStyle/>
          <a:p>
            <a:fld id="{C10158FE-C1F5-4EA0-ADD8-A8D10A4F36FD}" type="datetimeFigureOut">
              <a:rPr lang="en-US" smtClean="0"/>
              <a:t>8/3/2021</a:t>
            </a:fld>
            <a:endParaRPr lang="en-US"/>
          </a:p>
        </p:txBody>
      </p:sp>
      <p:sp>
        <p:nvSpPr>
          <p:cNvPr id="5" name="Footer Placeholder 4">
            <a:extLst>
              <a:ext uri="{FF2B5EF4-FFF2-40B4-BE49-F238E27FC236}">
                <a16:creationId xmlns:a16="http://schemas.microsoft.com/office/drawing/2014/main" id="{70FA79DD-A0F6-4D6A-A176-F320004C99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0DF3C2-09A0-4C1C-BFD1-B7C85B86B94C}"/>
              </a:ext>
            </a:extLst>
          </p:cNvPr>
          <p:cNvSpPr>
            <a:spLocks noGrp="1"/>
          </p:cNvSpPr>
          <p:nvPr>
            <p:ph type="sldNum" sz="quarter" idx="12"/>
          </p:nvPr>
        </p:nvSpPr>
        <p:spPr/>
        <p:txBody>
          <a:bodyPr/>
          <a:lstStyle/>
          <a:p>
            <a:fld id="{10DEC5D7-18E9-4102-A780-7579F4EB420D}" type="slidenum">
              <a:rPr lang="en-US" smtClean="0"/>
              <a:t>‹#›</a:t>
            </a:fld>
            <a:endParaRPr lang="en-US"/>
          </a:p>
        </p:txBody>
      </p:sp>
    </p:spTree>
    <p:extLst>
      <p:ext uri="{BB962C8B-B14F-4D97-AF65-F5344CB8AC3E}">
        <p14:creationId xmlns:p14="http://schemas.microsoft.com/office/powerpoint/2010/main" val="3161109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08806-898B-4EE0-9BFD-3568CB06F6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382307-A06E-47E8-A094-5697CFD2A0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79EC2C-BBF0-4F9B-849B-947BE4F4A6EC}"/>
              </a:ext>
            </a:extLst>
          </p:cNvPr>
          <p:cNvSpPr>
            <a:spLocks noGrp="1"/>
          </p:cNvSpPr>
          <p:nvPr>
            <p:ph type="dt" sz="half" idx="10"/>
          </p:nvPr>
        </p:nvSpPr>
        <p:spPr/>
        <p:txBody>
          <a:bodyPr/>
          <a:lstStyle/>
          <a:p>
            <a:fld id="{C10158FE-C1F5-4EA0-ADD8-A8D10A4F36FD}" type="datetimeFigureOut">
              <a:rPr lang="en-US" smtClean="0"/>
              <a:t>8/3/2021</a:t>
            </a:fld>
            <a:endParaRPr lang="en-US"/>
          </a:p>
        </p:txBody>
      </p:sp>
      <p:sp>
        <p:nvSpPr>
          <p:cNvPr id="5" name="Footer Placeholder 4">
            <a:extLst>
              <a:ext uri="{FF2B5EF4-FFF2-40B4-BE49-F238E27FC236}">
                <a16:creationId xmlns:a16="http://schemas.microsoft.com/office/drawing/2014/main" id="{8B018FC4-2F5D-4F68-88F4-0EE0991236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131088-5025-46AE-A12A-4AB187158829}"/>
              </a:ext>
            </a:extLst>
          </p:cNvPr>
          <p:cNvSpPr>
            <a:spLocks noGrp="1"/>
          </p:cNvSpPr>
          <p:nvPr>
            <p:ph type="sldNum" sz="quarter" idx="12"/>
          </p:nvPr>
        </p:nvSpPr>
        <p:spPr/>
        <p:txBody>
          <a:bodyPr/>
          <a:lstStyle/>
          <a:p>
            <a:fld id="{10DEC5D7-18E9-4102-A780-7579F4EB420D}" type="slidenum">
              <a:rPr lang="en-US" smtClean="0"/>
              <a:t>‹#›</a:t>
            </a:fld>
            <a:endParaRPr lang="en-US"/>
          </a:p>
        </p:txBody>
      </p:sp>
    </p:spTree>
    <p:extLst>
      <p:ext uri="{BB962C8B-B14F-4D97-AF65-F5344CB8AC3E}">
        <p14:creationId xmlns:p14="http://schemas.microsoft.com/office/powerpoint/2010/main" val="1350140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2347C-6A26-4F86-ABB8-E4376451C0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82367F-3F9B-4E84-9B2D-55F49A8F4B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65858A-FD1A-41E8-95ED-270EA87998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9F0AD7-3ACF-4EA9-8B39-3EBBD0BB0327}"/>
              </a:ext>
            </a:extLst>
          </p:cNvPr>
          <p:cNvSpPr>
            <a:spLocks noGrp="1"/>
          </p:cNvSpPr>
          <p:nvPr>
            <p:ph type="dt" sz="half" idx="10"/>
          </p:nvPr>
        </p:nvSpPr>
        <p:spPr/>
        <p:txBody>
          <a:bodyPr/>
          <a:lstStyle/>
          <a:p>
            <a:fld id="{C10158FE-C1F5-4EA0-ADD8-A8D10A4F36FD}" type="datetimeFigureOut">
              <a:rPr lang="en-US" smtClean="0"/>
              <a:t>8/3/2021</a:t>
            </a:fld>
            <a:endParaRPr lang="en-US"/>
          </a:p>
        </p:txBody>
      </p:sp>
      <p:sp>
        <p:nvSpPr>
          <p:cNvPr id="6" name="Footer Placeholder 5">
            <a:extLst>
              <a:ext uri="{FF2B5EF4-FFF2-40B4-BE49-F238E27FC236}">
                <a16:creationId xmlns:a16="http://schemas.microsoft.com/office/drawing/2014/main" id="{D20A8D97-1C91-4629-A8A3-85088DD822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B22CA5-825F-43DF-BAD8-FAA637B648B8}"/>
              </a:ext>
            </a:extLst>
          </p:cNvPr>
          <p:cNvSpPr>
            <a:spLocks noGrp="1"/>
          </p:cNvSpPr>
          <p:nvPr>
            <p:ph type="sldNum" sz="quarter" idx="12"/>
          </p:nvPr>
        </p:nvSpPr>
        <p:spPr/>
        <p:txBody>
          <a:bodyPr/>
          <a:lstStyle/>
          <a:p>
            <a:fld id="{10DEC5D7-18E9-4102-A780-7579F4EB420D}" type="slidenum">
              <a:rPr lang="en-US" smtClean="0"/>
              <a:t>‹#›</a:t>
            </a:fld>
            <a:endParaRPr lang="en-US"/>
          </a:p>
        </p:txBody>
      </p:sp>
    </p:spTree>
    <p:extLst>
      <p:ext uri="{BB962C8B-B14F-4D97-AF65-F5344CB8AC3E}">
        <p14:creationId xmlns:p14="http://schemas.microsoft.com/office/powerpoint/2010/main" val="1471401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ECF6D-9F98-4344-A91E-D0602580C0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22F31E-1544-4250-BBB5-6799CA4470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17ED95-7D5D-4F9B-85FD-BEC6C70E88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401388-8BF6-4425-A9E6-ABF652429A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A37D52-B6D4-44BD-9A97-CDD4627B32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0F08BD-33E8-4545-8191-D9D427368615}"/>
              </a:ext>
            </a:extLst>
          </p:cNvPr>
          <p:cNvSpPr>
            <a:spLocks noGrp="1"/>
          </p:cNvSpPr>
          <p:nvPr>
            <p:ph type="dt" sz="half" idx="10"/>
          </p:nvPr>
        </p:nvSpPr>
        <p:spPr/>
        <p:txBody>
          <a:bodyPr/>
          <a:lstStyle/>
          <a:p>
            <a:fld id="{C10158FE-C1F5-4EA0-ADD8-A8D10A4F36FD}" type="datetimeFigureOut">
              <a:rPr lang="en-US" smtClean="0"/>
              <a:t>8/3/2021</a:t>
            </a:fld>
            <a:endParaRPr lang="en-US"/>
          </a:p>
        </p:txBody>
      </p:sp>
      <p:sp>
        <p:nvSpPr>
          <p:cNvPr id="8" name="Footer Placeholder 7">
            <a:extLst>
              <a:ext uri="{FF2B5EF4-FFF2-40B4-BE49-F238E27FC236}">
                <a16:creationId xmlns:a16="http://schemas.microsoft.com/office/drawing/2014/main" id="{0D354A98-9D89-4E1B-AB11-AE232DE0B1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02F405-D181-44C3-843D-77603FE2478F}"/>
              </a:ext>
            </a:extLst>
          </p:cNvPr>
          <p:cNvSpPr>
            <a:spLocks noGrp="1"/>
          </p:cNvSpPr>
          <p:nvPr>
            <p:ph type="sldNum" sz="quarter" idx="12"/>
          </p:nvPr>
        </p:nvSpPr>
        <p:spPr/>
        <p:txBody>
          <a:bodyPr/>
          <a:lstStyle/>
          <a:p>
            <a:fld id="{10DEC5D7-18E9-4102-A780-7579F4EB420D}" type="slidenum">
              <a:rPr lang="en-US" smtClean="0"/>
              <a:t>‹#›</a:t>
            </a:fld>
            <a:endParaRPr lang="en-US"/>
          </a:p>
        </p:txBody>
      </p:sp>
    </p:spTree>
    <p:extLst>
      <p:ext uri="{BB962C8B-B14F-4D97-AF65-F5344CB8AC3E}">
        <p14:creationId xmlns:p14="http://schemas.microsoft.com/office/powerpoint/2010/main" val="1760193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B758E-57EC-4FCC-9368-BC6B03D23E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8CDBE5-D23A-455D-93BB-63725260AA42}"/>
              </a:ext>
            </a:extLst>
          </p:cNvPr>
          <p:cNvSpPr>
            <a:spLocks noGrp="1"/>
          </p:cNvSpPr>
          <p:nvPr>
            <p:ph type="dt" sz="half" idx="10"/>
          </p:nvPr>
        </p:nvSpPr>
        <p:spPr/>
        <p:txBody>
          <a:bodyPr/>
          <a:lstStyle/>
          <a:p>
            <a:fld id="{C10158FE-C1F5-4EA0-ADD8-A8D10A4F36FD}" type="datetimeFigureOut">
              <a:rPr lang="en-US" smtClean="0"/>
              <a:t>8/3/2021</a:t>
            </a:fld>
            <a:endParaRPr lang="en-US"/>
          </a:p>
        </p:txBody>
      </p:sp>
      <p:sp>
        <p:nvSpPr>
          <p:cNvPr id="4" name="Footer Placeholder 3">
            <a:extLst>
              <a:ext uri="{FF2B5EF4-FFF2-40B4-BE49-F238E27FC236}">
                <a16:creationId xmlns:a16="http://schemas.microsoft.com/office/drawing/2014/main" id="{F43C3C7C-4769-4A5D-B81B-197D5CE239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BD98BF-E898-4D97-ADBB-06FC3D0224B2}"/>
              </a:ext>
            </a:extLst>
          </p:cNvPr>
          <p:cNvSpPr>
            <a:spLocks noGrp="1"/>
          </p:cNvSpPr>
          <p:nvPr>
            <p:ph type="sldNum" sz="quarter" idx="12"/>
          </p:nvPr>
        </p:nvSpPr>
        <p:spPr/>
        <p:txBody>
          <a:bodyPr/>
          <a:lstStyle/>
          <a:p>
            <a:fld id="{10DEC5D7-18E9-4102-A780-7579F4EB420D}" type="slidenum">
              <a:rPr lang="en-US" smtClean="0"/>
              <a:t>‹#›</a:t>
            </a:fld>
            <a:endParaRPr lang="en-US"/>
          </a:p>
        </p:txBody>
      </p:sp>
    </p:spTree>
    <p:extLst>
      <p:ext uri="{BB962C8B-B14F-4D97-AF65-F5344CB8AC3E}">
        <p14:creationId xmlns:p14="http://schemas.microsoft.com/office/powerpoint/2010/main" val="2465767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376B87-060F-4706-AC7D-9950A1904E08}"/>
              </a:ext>
            </a:extLst>
          </p:cNvPr>
          <p:cNvSpPr>
            <a:spLocks noGrp="1"/>
          </p:cNvSpPr>
          <p:nvPr>
            <p:ph type="dt" sz="half" idx="10"/>
          </p:nvPr>
        </p:nvSpPr>
        <p:spPr/>
        <p:txBody>
          <a:bodyPr/>
          <a:lstStyle/>
          <a:p>
            <a:fld id="{C10158FE-C1F5-4EA0-ADD8-A8D10A4F36FD}" type="datetimeFigureOut">
              <a:rPr lang="en-US" smtClean="0"/>
              <a:t>8/3/2021</a:t>
            </a:fld>
            <a:endParaRPr lang="en-US"/>
          </a:p>
        </p:txBody>
      </p:sp>
      <p:sp>
        <p:nvSpPr>
          <p:cNvPr id="3" name="Footer Placeholder 2">
            <a:extLst>
              <a:ext uri="{FF2B5EF4-FFF2-40B4-BE49-F238E27FC236}">
                <a16:creationId xmlns:a16="http://schemas.microsoft.com/office/drawing/2014/main" id="{0C019972-0A1B-494D-B800-F1F98F1621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48FE99-EC4E-434C-AF84-85A3D4FF9304}"/>
              </a:ext>
            </a:extLst>
          </p:cNvPr>
          <p:cNvSpPr>
            <a:spLocks noGrp="1"/>
          </p:cNvSpPr>
          <p:nvPr>
            <p:ph type="sldNum" sz="quarter" idx="12"/>
          </p:nvPr>
        </p:nvSpPr>
        <p:spPr/>
        <p:txBody>
          <a:bodyPr/>
          <a:lstStyle/>
          <a:p>
            <a:fld id="{10DEC5D7-18E9-4102-A780-7579F4EB420D}" type="slidenum">
              <a:rPr lang="en-US" smtClean="0"/>
              <a:t>‹#›</a:t>
            </a:fld>
            <a:endParaRPr lang="en-US"/>
          </a:p>
        </p:txBody>
      </p:sp>
    </p:spTree>
    <p:extLst>
      <p:ext uri="{BB962C8B-B14F-4D97-AF65-F5344CB8AC3E}">
        <p14:creationId xmlns:p14="http://schemas.microsoft.com/office/powerpoint/2010/main" val="524459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5C424-AEBA-447F-A0FA-4381D3B336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D0059C-FDEC-41E6-8EE7-2C5A4E57BD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433118-4B1A-4580-92E6-CED237F992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646089-CC80-4BE2-BB2B-DC9C69432C16}"/>
              </a:ext>
            </a:extLst>
          </p:cNvPr>
          <p:cNvSpPr>
            <a:spLocks noGrp="1"/>
          </p:cNvSpPr>
          <p:nvPr>
            <p:ph type="dt" sz="half" idx="10"/>
          </p:nvPr>
        </p:nvSpPr>
        <p:spPr/>
        <p:txBody>
          <a:bodyPr/>
          <a:lstStyle/>
          <a:p>
            <a:fld id="{C10158FE-C1F5-4EA0-ADD8-A8D10A4F36FD}" type="datetimeFigureOut">
              <a:rPr lang="en-US" smtClean="0"/>
              <a:t>8/3/2021</a:t>
            </a:fld>
            <a:endParaRPr lang="en-US"/>
          </a:p>
        </p:txBody>
      </p:sp>
      <p:sp>
        <p:nvSpPr>
          <p:cNvPr id="6" name="Footer Placeholder 5">
            <a:extLst>
              <a:ext uri="{FF2B5EF4-FFF2-40B4-BE49-F238E27FC236}">
                <a16:creationId xmlns:a16="http://schemas.microsoft.com/office/drawing/2014/main" id="{FE9BF617-3E73-44A1-8D41-30B2A0C08B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50A52D-4392-4116-A0CF-9B41F654AB1C}"/>
              </a:ext>
            </a:extLst>
          </p:cNvPr>
          <p:cNvSpPr>
            <a:spLocks noGrp="1"/>
          </p:cNvSpPr>
          <p:nvPr>
            <p:ph type="sldNum" sz="quarter" idx="12"/>
          </p:nvPr>
        </p:nvSpPr>
        <p:spPr/>
        <p:txBody>
          <a:bodyPr/>
          <a:lstStyle/>
          <a:p>
            <a:fld id="{10DEC5D7-18E9-4102-A780-7579F4EB420D}" type="slidenum">
              <a:rPr lang="en-US" smtClean="0"/>
              <a:t>‹#›</a:t>
            </a:fld>
            <a:endParaRPr lang="en-US"/>
          </a:p>
        </p:txBody>
      </p:sp>
    </p:spTree>
    <p:extLst>
      <p:ext uri="{BB962C8B-B14F-4D97-AF65-F5344CB8AC3E}">
        <p14:creationId xmlns:p14="http://schemas.microsoft.com/office/powerpoint/2010/main" val="2748891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44910-8491-4F83-9C78-4E3B4F2547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949EB0-B6DC-4796-BE37-3339F394D1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999BE99-96A9-4FBE-B602-86BB5496A8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A59202-AED2-418E-8BA6-582D10E428FB}"/>
              </a:ext>
            </a:extLst>
          </p:cNvPr>
          <p:cNvSpPr>
            <a:spLocks noGrp="1"/>
          </p:cNvSpPr>
          <p:nvPr>
            <p:ph type="dt" sz="half" idx="10"/>
          </p:nvPr>
        </p:nvSpPr>
        <p:spPr/>
        <p:txBody>
          <a:bodyPr/>
          <a:lstStyle/>
          <a:p>
            <a:fld id="{C10158FE-C1F5-4EA0-ADD8-A8D10A4F36FD}" type="datetimeFigureOut">
              <a:rPr lang="en-US" smtClean="0"/>
              <a:t>8/3/2021</a:t>
            </a:fld>
            <a:endParaRPr lang="en-US"/>
          </a:p>
        </p:txBody>
      </p:sp>
      <p:sp>
        <p:nvSpPr>
          <p:cNvPr id="6" name="Footer Placeholder 5">
            <a:extLst>
              <a:ext uri="{FF2B5EF4-FFF2-40B4-BE49-F238E27FC236}">
                <a16:creationId xmlns:a16="http://schemas.microsoft.com/office/drawing/2014/main" id="{370E10E8-DA94-4A1A-B0A5-4F1B2B2643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62CBED-4CEF-4B7E-8B2F-291E07193851}"/>
              </a:ext>
            </a:extLst>
          </p:cNvPr>
          <p:cNvSpPr>
            <a:spLocks noGrp="1"/>
          </p:cNvSpPr>
          <p:nvPr>
            <p:ph type="sldNum" sz="quarter" idx="12"/>
          </p:nvPr>
        </p:nvSpPr>
        <p:spPr/>
        <p:txBody>
          <a:bodyPr/>
          <a:lstStyle/>
          <a:p>
            <a:fld id="{10DEC5D7-18E9-4102-A780-7579F4EB420D}" type="slidenum">
              <a:rPr lang="en-US" smtClean="0"/>
              <a:t>‹#›</a:t>
            </a:fld>
            <a:endParaRPr lang="en-US"/>
          </a:p>
        </p:txBody>
      </p:sp>
    </p:spTree>
    <p:extLst>
      <p:ext uri="{BB962C8B-B14F-4D97-AF65-F5344CB8AC3E}">
        <p14:creationId xmlns:p14="http://schemas.microsoft.com/office/powerpoint/2010/main" val="1172444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000">
              <a:schemeClr val="accent3">
                <a:lumMod val="40000"/>
                <a:lumOff val="60000"/>
              </a:schemeClr>
            </a:gs>
            <a:gs pos="38000">
              <a:schemeClr val="accent3">
                <a:lumMod val="95000"/>
                <a:lumOff val="5000"/>
              </a:schemeClr>
            </a:gs>
            <a:gs pos="69000">
              <a:srgbClr val="868686"/>
            </a:gs>
            <a:gs pos="100000">
              <a:schemeClr val="accent3">
                <a:lumMod val="6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72BC1A-5734-49CF-97BA-A612BCA7B9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410334-A8A5-43D3-B380-CB921AB6D4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9EE17B-81E4-4927-853E-FAECF19CEC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0158FE-C1F5-4EA0-ADD8-A8D10A4F36FD}" type="datetimeFigureOut">
              <a:rPr lang="en-US" smtClean="0"/>
              <a:t>8/3/2021</a:t>
            </a:fld>
            <a:endParaRPr lang="en-US"/>
          </a:p>
        </p:txBody>
      </p:sp>
      <p:sp>
        <p:nvSpPr>
          <p:cNvPr id="5" name="Footer Placeholder 4">
            <a:extLst>
              <a:ext uri="{FF2B5EF4-FFF2-40B4-BE49-F238E27FC236}">
                <a16:creationId xmlns:a16="http://schemas.microsoft.com/office/drawing/2014/main" id="{F55A3C03-FBF1-46AD-AE3D-4D5E6AC717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DC0A91-22E8-428A-AD19-2F68C2763C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DEC5D7-18E9-4102-A780-7579F4EB420D}" type="slidenum">
              <a:rPr lang="en-US" smtClean="0"/>
              <a:t>‹#›</a:t>
            </a:fld>
            <a:endParaRPr lang="en-US"/>
          </a:p>
        </p:txBody>
      </p:sp>
    </p:spTree>
    <p:extLst>
      <p:ext uri="{BB962C8B-B14F-4D97-AF65-F5344CB8AC3E}">
        <p14:creationId xmlns:p14="http://schemas.microsoft.com/office/powerpoint/2010/main" val="2082742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kaggle.com/xavya77/nhl04to18" TargetMode="External"/><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public.tableau.com/app/profile/matthew.deyoung/viz/SportsBreakdownDashboard/Dashboard1" TargetMode="Externa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sv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public.tableau.com/app/profile/matthew.deyoung/viz/NHLDashboard_16266142750160/Dashboard1?publish=yes" TargetMode="External"/><Relationship Id="rId1" Type="http://schemas.openxmlformats.org/officeDocument/2006/relationships/slideLayout" Target="../slideLayouts/slideLayout2.xml"/><Relationship Id="rId6" Type="http://schemas.openxmlformats.org/officeDocument/2006/relationships/image" Target="../media/image26.jpg"/><Relationship Id="rId5" Type="http://schemas.openxmlformats.org/officeDocument/2006/relationships/image" Target="../media/image25.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seanlahman.com/baseball-archive/statistics/"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kendallgillies/nflstatistics" TargetMode="External"/><Relationship Id="rId2" Type="http://schemas.openxmlformats.org/officeDocument/2006/relationships/hyperlink" Target="https://www.kaggle.com/xavya77/nhl04to18" TargetMode="Externa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drgilermo/nba-players-stats" TargetMode="External"/><Relationship Id="rId2" Type="http://schemas.openxmlformats.org/officeDocument/2006/relationships/hyperlink" Target="https://www.kaggle.com/xavya77/nhl04to18"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kaggle.com/xavya77/nhl04to18" TargetMode="Externa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14.svg"/><Relationship Id="rId7"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9C660-D313-4F33-974B-9C21E8FDAB3B}"/>
              </a:ext>
            </a:extLst>
          </p:cNvPr>
          <p:cNvSpPr>
            <a:spLocks noGrp="1"/>
          </p:cNvSpPr>
          <p:nvPr>
            <p:ph type="ctrTitle"/>
          </p:nvPr>
        </p:nvSpPr>
        <p:spPr>
          <a:xfrm>
            <a:off x="0" y="160615"/>
            <a:ext cx="12191999" cy="1259035"/>
          </a:xfrm>
        </p:spPr>
        <p:txBody>
          <a:bodyPr>
            <a:normAutofit/>
          </a:bodyPr>
          <a:lstStyle/>
          <a:p>
            <a:r>
              <a:rPr lang="en-US" sz="3600" dirty="0">
                <a:solidFill>
                  <a:srgbClr val="820000"/>
                </a:solidFill>
              </a:rPr>
              <a:t>P</a:t>
            </a:r>
            <a:r>
              <a:rPr lang="en-US" sz="3600" dirty="0"/>
              <a:t>redicting </a:t>
            </a:r>
            <a:r>
              <a:rPr lang="en-US" sz="3600" dirty="0">
                <a:solidFill>
                  <a:srgbClr val="820000"/>
                </a:solidFill>
              </a:rPr>
              <a:t>P</a:t>
            </a:r>
            <a:r>
              <a:rPr lang="en-US" sz="3600" dirty="0"/>
              <a:t>rofessional</a:t>
            </a:r>
            <a:r>
              <a:rPr lang="en-US" sz="3600" dirty="0">
                <a:solidFill>
                  <a:srgbClr val="820000"/>
                </a:solidFill>
              </a:rPr>
              <a:t> A</a:t>
            </a:r>
            <a:r>
              <a:rPr lang="en-US" sz="3600" dirty="0"/>
              <a:t>thlete</a:t>
            </a:r>
            <a:r>
              <a:rPr lang="en-US" sz="3600" dirty="0">
                <a:solidFill>
                  <a:srgbClr val="820000"/>
                </a:solidFill>
              </a:rPr>
              <a:t> C</a:t>
            </a:r>
            <a:r>
              <a:rPr lang="en-US" sz="3600" dirty="0"/>
              <a:t>areer </a:t>
            </a:r>
            <a:r>
              <a:rPr lang="en-US" sz="3600" dirty="0">
                <a:solidFill>
                  <a:srgbClr val="820000"/>
                </a:solidFill>
              </a:rPr>
              <a:t>L</a:t>
            </a:r>
            <a:r>
              <a:rPr lang="en-US" sz="3600" dirty="0"/>
              <a:t>ifetime </a:t>
            </a:r>
            <a:br>
              <a:rPr lang="en-US" sz="3600" dirty="0"/>
            </a:br>
            <a:r>
              <a:rPr lang="en-US" sz="3600" dirty="0"/>
              <a:t>with </a:t>
            </a:r>
            <a:r>
              <a:rPr lang="en-US" sz="3600" dirty="0">
                <a:solidFill>
                  <a:srgbClr val="820000"/>
                </a:solidFill>
              </a:rPr>
              <a:t>N</a:t>
            </a:r>
            <a:r>
              <a:rPr lang="en-US" sz="3600" dirty="0"/>
              <a:t>eural</a:t>
            </a:r>
            <a:r>
              <a:rPr lang="en-US" sz="3600" dirty="0">
                <a:solidFill>
                  <a:srgbClr val="820000"/>
                </a:solidFill>
              </a:rPr>
              <a:t> N</a:t>
            </a:r>
            <a:r>
              <a:rPr lang="en-US" sz="3600" dirty="0"/>
              <a:t>etwork </a:t>
            </a:r>
            <a:r>
              <a:rPr lang="en-US" sz="3600" dirty="0">
                <a:solidFill>
                  <a:srgbClr val="820000"/>
                </a:solidFill>
              </a:rPr>
              <a:t>M</a:t>
            </a:r>
            <a:r>
              <a:rPr lang="en-US" sz="3600" dirty="0"/>
              <a:t>odeling</a:t>
            </a:r>
          </a:p>
        </p:txBody>
      </p:sp>
      <p:sp>
        <p:nvSpPr>
          <p:cNvPr id="3" name="Subtitle 2">
            <a:extLst>
              <a:ext uri="{FF2B5EF4-FFF2-40B4-BE49-F238E27FC236}">
                <a16:creationId xmlns:a16="http://schemas.microsoft.com/office/drawing/2014/main" id="{1BDCE888-F1AC-4199-BE2D-034D236F6BC5}"/>
              </a:ext>
            </a:extLst>
          </p:cNvPr>
          <p:cNvSpPr>
            <a:spLocks noGrp="1"/>
          </p:cNvSpPr>
          <p:nvPr>
            <p:ph type="subTitle" idx="1"/>
          </p:nvPr>
        </p:nvSpPr>
        <p:spPr>
          <a:xfrm>
            <a:off x="0" y="6354618"/>
            <a:ext cx="12192000" cy="503382"/>
          </a:xfrm>
        </p:spPr>
        <p:txBody>
          <a:bodyPr>
            <a:normAutofit/>
          </a:bodyPr>
          <a:lstStyle/>
          <a:p>
            <a:r>
              <a:rPr lang="en-US" dirty="0"/>
              <a:t>Alyssa Allende Motz, Matthew DeYoung, Shihab Humayun, Peter Nielson</a:t>
            </a:r>
          </a:p>
        </p:txBody>
      </p:sp>
      <p:pic>
        <p:nvPicPr>
          <p:cNvPr id="5" name="Picture 4" descr="A group of people wearing helmets and holding a hockey stick&#10;&#10;Description automatically generated with low confidence">
            <a:extLst>
              <a:ext uri="{FF2B5EF4-FFF2-40B4-BE49-F238E27FC236}">
                <a16:creationId xmlns:a16="http://schemas.microsoft.com/office/drawing/2014/main" id="{4228FD6F-A33F-4120-8582-FAEC130143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0542" y="1534160"/>
            <a:ext cx="5690914" cy="4705948"/>
          </a:xfrm>
          <a:prstGeom prst="ellipse">
            <a:avLst/>
          </a:prstGeom>
          <a:ln>
            <a:noFill/>
          </a:ln>
          <a:effectLst>
            <a:softEdge rad="112500"/>
          </a:effectLst>
        </p:spPr>
      </p:pic>
    </p:spTree>
    <p:extLst>
      <p:ext uri="{BB962C8B-B14F-4D97-AF65-F5344CB8AC3E}">
        <p14:creationId xmlns:p14="http://schemas.microsoft.com/office/powerpoint/2010/main" val="3335476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4B67-A2FD-48FB-B988-041AA892C325}"/>
              </a:ext>
            </a:extLst>
          </p:cNvPr>
          <p:cNvSpPr>
            <a:spLocks noGrp="1"/>
          </p:cNvSpPr>
          <p:nvPr>
            <p:ph type="title"/>
          </p:nvPr>
        </p:nvSpPr>
        <p:spPr>
          <a:xfrm>
            <a:off x="0" y="0"/>
            <a:ext cx="12191999" cy="872360"/>
          </a:xfr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algn="l"/>
            <a:r>
              <a:rPr lang="en-US" dirty="0">
                <a:solidFill>
                  <a:schemeClr val="bg2">
                    <a:lumMod val="90000"/>
                  </a:schemeClr>
                </a:solidFill>
              </a:rPr>
              <a:t>   Source Data</a:t>
            </a:r>
          </a:p>
        </p:txBody>
      </p:sp>
      <p:sp>
        <p:nvSpPr>
          <p:cNvPr id="3" name="Content Placeholder 2">
            <a:extLst>
              <a:ext uri="{FF2B5EF4-FFF2-40B4-BE49-F238E27FC236}">
                <a16:creationId xmlns:a16="http://schemas.microsoft.com/office/drawing/2014/main" id="{D6C0AC1C-B3D0-44C5-8AA0-7A6738DA4812}"/>
              </a:ext>
            </a:extLst>
          </p:cNvPr>
          <p:cNvSpPr>
            <a:spLocks noGrp="1"/>
          </p:cNvSpPr>
          <p:nvPr>
            <p:ph idx="1"/>
          </p:nvPr>
        </p:nvSpPr>
        <p:spPr>
          <a:xfrm>
            <a:off x="688426" y="1253330"/>
            <a:ext cx="10815145" cy="5604670"/>
          </a:xfrm>
        </p:spPr>
        <p:txBody>
          <a:bodyPr>
            <a:normAutofit/>
          </a:bodyPr>
          <a:lstStyle/>
          <a:p>
            <a:pPr marL="0" indent="0">
              <a:buNone/>
            </a:pPr>
            <a:r>
              <a:rPr lang="en-US" dirty="0">
                <a:solidFill>
                  <a:srgbClr val="820000"/>
                </a:solidFill>
              </a:rPr>
              <a:t>Database:</a:t>
            </a:r>
            <a:endParaRPr lang="en-US" dirty="0"/>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457200" lvl="1" indent="0">
              <a:buNone/>
            </a:pPr>
            <a:endParaRPr lang="en-US" dirty="0"/>
          </a:p>
        </p:txBody>
      </p:sp>
      <p:pic>
        <p:nvPicPr>
          <p:cNvPr id="1026" name="Picture 2">
            <a:extLst>
              <a:ext uri="{FF2B5EF4-FFF2-40B4-BE49-F238E27FC236}">
                <a16:creationId xmlns:a16="http://schemas.microsoft.com/office/drawing/2014/main" id="{290F339F-BCF2-4E13-81C3-C3BA93F45C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4930" y="1854468"/>
            <a:ext cx="9802136" cy="4552633"/>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a:extLst>
              <a:ext uri="{FF2B5EF4-FFF2-40B4-BE49-F238E27FC236}">
                <a16:creationId xmlns:a16="http://schemas.microsoft.com/office/drawing/2014/main" id="{35ECF20A-4C43-4C9C-9B17-565968A7501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78205" y="98855"/>
            <a:ext cx="1256182" cy="704088"/>
          </a:xfrm>
          <a:prstGeom prst="rect">
            <a:avLst/>
          </a:prstGeom>
        </p:spPr>
      </p:pic>
    </p:spTree>
    <p:extLst>
      <p:ext uri="{BB962C8B-B14F-4D97-AF65-F5344CB8AC3E}">
        <p14:creationId xmlns:p14="http://schemas.microsoft.com/office/powerpoint/2010/main" val="2936042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4B67-A2FD-48FB-B988-041AA892C325}"/>
              </a:ext>
            </a:extLst>
          </p:cNvPr>
          <p:cNvSpPr>
            <a:spLocks noGrp="1"/>
          </p:cNvSpPr>
          <p:nvPr>
            <p:ph type="title"/>
          </p:nvPr>
        </p:nvSpPr>
        <p:spPr>
          <a:xfrm>
            <a:off x="0" y="0"/>
            <a:ext cx="12191999" cy="872360"/>
          </a:xfr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algn="l"/>
            <a:r>
              <a:rPr lang="en-US" dirty="0">
                <a:solidFill>
                  <a:schemeClr val="bg2">
                    <a:lumMod val="90000"/>
                  </a:schemeClr>
                </a:solidFill>
              </a:rPr>
              <a:t>   Data Exploration</a:t>
            </a:r>
          </a:p>
        </p:txBody>
      </p:sp>
      <p:sp>
        <p:nvSpPr>
          <p:cNvPr id="3" name="Content Placeholder 2">
            <a:extLst>
              <a:ext uri="{FF2B5EF4-FFF2-40B4-BE49-F238E27FC236}">
                <a16:creationId xmlns:a16="http://schemas.microsoft.com/office/drawing/2014/main" id="{D6C0AC1C-B3D0-44C5-8AA0-7A6738DA4812}"/>
              </a:ext>
            </a:extLst>
          </p:cNvPr>
          <p:cNvSpPr>
            <a:spLocks noGrp="1"/>
          </p:cNvSpPr>
          <p:nvPr>
            <p:ph idx="1"/>
          </p:nvPr>
        </p:nvSpPr>
        <p:spPr>
          <a:xfrm>
            <a:off x="688426" y="1253330"/>
            <a:ext cx="10815145" cy="5604670"/>
          </a:xfrm>
        </p:spPr>
        <p:txBody>
          <a:bodyPr>
            <a:normAutofit/>
          </a:bodyPr>
          <a:lstStyle/>
          <a:p>
            <a:pPr marL="0" indent="0">
              <a:buNone/>
            </a:pPr>
            <a:r>
              <a:rPr lang="en-US" dirty="0">
                <a:solidFill>
                  <a:srgbClr val="820000"/>
                </a:solidFill>
              </a:rPr>
              <a:t>Summary: </a:t>
            </a:r>
            <a:r>
              <a:rPr lang="en-US" dirty="0"/>
              <a:t>Our initial analysis of the data included answering the following questions</a:t>
            </a:r>
          </a:p>
          <a:p>
            <a:pPr marL="914400" lvl="1" indent="-457200">
              <a:buFont typeface="Cambria Math" panose="02040503050406030204" pitchFamily="18" charset="0"/>
              <a:buChar char="→"/>
            </a:pPr>
            <a:endParaRPr lang="en-US" dirty="0"/>
          </a:p>
          <a:p>
            <a:pPr marL="914400" lvl="1" indent="-457200">
              <a:buFont typeface="Cambria Math" panose="02040503050406030204" pitchFamily="18" charset="0"/>
              <a:buChar char="→"/>
            </a:pPr>
            <a:r>
              <a:rPr lang="en-US" dirty="0"/>
              <a:t>Initial import of data: what is the general structure (</a:t>
            </a:r>
            <a:r>
              <a:rPr lang="en-US" dirty="0" err="1"/>
              <a:t>ie</a:t>
            </a:r>
            <a:r>
              <a:rPr lang="en-US" dirty="0"/>
              <a:t>, how many columns and what is contained in each column)? How many players are included? Will there be enough data points to form a basis for machine learning? </a:t>
            </a:r>
          </a:p>
          <a:p>
            <a:pPr marL="914400" lvl="1" indent="-457200">
              <a:buFont typeface="Cambria Math" panose="02040503050406030204" pitchFamily="18" charset="0"/>
              <a:buChar char="→"/>
            </a:pPr>
            <a:endParaRPr lang="en-US" dirty="0"/>
          </a:p>
          <a:p>
            <a:pPr marL="914400" lvl="1" indent="-457200">
              <a:buFont typeface="Cambria Math" panose="02040503050406030204" pitchFamily="18" charset="0"/>
              <a:buChar char="→"/>
            </a:pPr>
            <a:r>
              <a:rPr lang="en-US" dirty="0"/>
              <a:t>Inspection of data: are there null entries, or duplicate entries, or any entries that should be removed for any reason?</a:t>
            </a:r>
          </a:p>
          <a:p>
            <a:pPr marL="914400" lvl="1" indent="-457200">
              <a:buFont typeface="Cambria Math" panose="02040503050406030204" pitchFamily="18" charset="0"/>
              <a:buChar char="→"/>
            </a:pPr>
            <a:endParaRPr lang="en-US" dirty="0"/>
          </a:p>
          <a:p>
            <a:pPr marL="914400" lvl="1" indent="-457200">
              <a:buFont typeface="Cambria Math" panose="02040503050406030204" pitchFamily="18" charset="0"/>
              <a:buChar char="→"/>
            </a:pPr>
            <a:r>
              <a:rPr lang="en-US" dirty="0"/>
              <a:t>Data visualization: are there any interesting outlier data points? Do they add to the story, or should they be removed?</a:t>
            </a:r>
          </a:p>
          <a:p>
            <a:pPr marL="914400" lvl="1" indent="-457200">
              <a:buFont typeface="Cambria Math" panose="02040503050406030204" pitchFamily="18" charset="0"/>
              <a:buChar char="→"/>
            </a:pPr>
            <a:endParaRPr lang="en-US" dirty="0"/>
          </a:p>
          <a:p>
            <a:pPr marL="914400" lvl="1" indent="-457200">
              <a:buFont typeface="Cambria Math" panose="02040503050406030204" pitchFamily="18" charset="0"/>
              <a:buChar char="→"/>
            </a:pPr>
            <a:endParaRPr lang="en-US" dirty="0"/>
          </a:p>
          <a:p>
            <a:pPr marL="914400" lvl="1" indent="-457200">
              <a:buFont typeface="Cambria Math" panose="02040503050406030204" pitchFamily="18" charset="0"/>
              <a:buChar char="→"/>
            </a:pPr>
            <a:endParaRPr lang="en-US" dirty="0"/>
          </a:p>
          <a:p>
            <a:pPr marL="0" indent="0">
              <a:buNone/>
            </a:pPr>
            <a:endParaRPr lang="en-US" dirty="0"/>
          </a:p>
          <a:p>
            <a:pPr marL="0" indent="0">
              <a:buNone/>
            </a:pPr>
            <a:endParaRPr lang="en-US" dirty="0"/>
          </a:p>
          <a:p>
            <a:pPr marL="457200" lvl="1" indent="0">
              <a:buNone/>
            </a:pPr>
            <a:endParaRPr lang="en-US" dirty="0"/>
          </a:p>
        </p:txBody>
      </p:sp>
      <p:pic>
        <p:nvPicPr>
          <p:cNvPr id="5" name="Picture 4" descr="Logo, icon&#10;&#10;Description automatically generated">
            <a:extLst>
              <a:ext uri="{FF2B5EF4-FFF2-40B4-BE49-F238E27FC236}">
                <a16:creationId xmlns:a16="http://schemas.microsoft.com/office/drawing/2014/main" id="{FBF77062-E959-428B-B49F-5C3E8B8736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3571" y="84136"/>
            <a:ext cx="341688" cy="704088"/>
          </a:xfrm>
          <a:prstGeom prst="rect">
            <a:avLst/>
          </a:prstGeom>
        </p:spPr>
      </p:pic>
    </p:spTree>
    <p:extLst>
      <p:ext uri="{BB962C8B-B14F-4D97-AF65-F5344CB8AC3E}">
        <p14:creationId xmlns:p14="http://schemas.microsoft.com/office/powerpoint/2010/main" val="498593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4B67-A2FD-48FB-B988-041AA892C325}"/>
              </a:ext>
            </a:extLst>
          </p:cNvPr>
          <p:cNvSpPr>
            <a:spLocks noGrp="1"/>
          </p:cNvSpPr>
          <p:nvPr>
            <p:ph type="title"/>
          </p:nvPr>
        </p:nvSpPr>
        <p:spPr>
          <a:xfrm>
            <a:off x="0" y="0"/>
            <a:ext cx="12191999" cy="872360"/>
          </a:xfr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algn="l"/>
            <a:r>
              <a:rPr lang="en-US" dirty="0">
                <a:solidFill>
                  <a:schemeClr val="bg2">
                    <a:lumMod val="90000"/>
                  </a:schemeClr>
                </a:solidFill>
              </a:rPr>
              <a:t>   Data Analysis</a:t>
            </a:r>
          </a:p>
        </p:txBody>
      </p:sp>
      <p:sp>
        <p:nvSpPr>
          <p:cNvPr id="3" name="Content Placeholder 2">
            <a:extLst>
              <a:ext uri="{FF2B5EF4-FFF2-40B4-BE49-F238E27FC236}">
                <a16:creationId xmlns:a16="http://schemas.microsoft.com/office/drawing/2014/main" id="{D6C0AC1C-B3D0-44C5-8AA0-7A6738DA4812}"/>
              </a:ext>
            </a:extLst>
          </p:cNvPr>
          <p:cNvSpPr>
            <a:spLocks noGrp="1"/>
          </p:cNvSpPr>
          <p:nvPr>
            <p:ph idx="1"/>
          </p:nvPr>
        </p:nvSpPr>
        <p:spPr>
          <a:xfrm>
            <a:off x="688426" y="1253330"/>
            <a:ext cx="10815145" cy="5604670"/>
          </a:xfrm>
        </p:spPr>
        <p:txBody>
          <a:bodyPr>
            <a:normAutofit/>
          </a:bodyPr>
          <a:lstStyle/>
          <a:p>
            <a:pPr marL="0" indent="0">
              <a:buNone/>
            </a:pPr>
            <a:r>
              <a:rPr lang="en-US" dirty="0">
                <a:solidFill>
                  <a:srgbClr val="820000"/>
                </a:solidFill>
              </a:rPr>
              <a:t>Summary: </a:t>
            </a:r>
            <a:r>
              <a:rPr lang="en-US" dirty="0"/>
              <a:t>in order to prepare the data for our </a:t>
            </a:r>
            <a:r>
              <a:rPr lang="en-US" dirty="0">
                <a:solidFill>
                  <a:schemeClr val="accent6">
                    <a:lumMod val="50000"/>
                  </a:schemeClr>
                </a:solidFill>
              </a:rPr>
              <a:t>NNM</a:t>
            </a:r>
            <a:r>
              <a:rPr lang="en-US" dirty="0"/>
              <a:t>, the following was performed</a:t>
            </a:r>
          </a:p>
          <a:p>
            <a:pPr marL="0" indent="0">
              <a:buNone/>
            </a:pPr>
            <a:endParaRPr lang="en-US" dirty="0"/>
          </a:p>
          <a:p>
            <a:pPr marL="914400" lvl="1" indent="-457200">
              <a:buFont typeface="Cambria Math" panose="02040503050406030204" pitchFamily="18" charset="0"/>
              <a:buChar char="→"/>
            </a:pPr>
            <a:r>
              <a:rPr lang="en-US" dirty="0"/>
              <a:t>Remove players who played before 2004 and after 2018, and players with less than 2 years experience</a:t>
            </a:r>
          </a:p>
          <a:p>
            <a:pPr marL="914400" lvl="1" indent="-457200">
              <a:buFont typeface="Cambria Math" panose="02040503050406030204" pitchFamily="18" charset="0"/>
              <a:buChar char="→"/>
            </a:pPr>
            <a:endParaRPr lang="en-US" dirty="0"/>
          </a:p>
          <a:p>
            <a:pPr marL="914400" lvl="1" indent="-457200">
              <a:buFont typeface="Cambria Math" panose="02040503050406030204" pitchFamily="18" charset="0"/>
              <a:buChar char="→"/>
            </a:pPr>
            <a:r>
              <a:rPr lang="en-US" dirty="0"/>
              <a:t>Delete all but the necessary columns (Player name, age, position, season)</a:t>
            </a:r>
          </a:p>
          <a:p>
            <a:pPr marL="914400" lvl="2" indent="0">
              <a:buNone/>
            </a:pPr>
            <a:endParaRPr lang="en-US" dirty="0"/>
          </a:p>
          <a:p>
            <a:pPr marL="914400" lvl="1" indent="-457200">
              <a:buFont typeface="Cambria Math" panose="02040503050406030204" pitchFamily="18" charset="0"/>
              <a:buChar char="→"/>
            </a:pPr>
            <a:r>
              <a:rPr lang="en-US" dirty="0"/>
              <a:t>Reformat columns to desired output (Player, </a:t>
            </a:r>
            <a:r>
              <a:rPr lang="en-US" dirty="0" err="1"/>
              <a:t>Posn</a:t>
            </a:r>
            <a:r>
              <a:rPr lang="en-US" dirty="0"/>
              <a:t>, Start age, years played)</a:t>
            </a:r>
          </a:p>
          <a:p>
            <a:pPr marL="914400" lvl="1" indent="-457200">
              <a:buFont typeface="Cambria Math" panose="02040503050406030204" pitchFamily="18" charset="0"/>
              <a:buChar char="→"/>
            </a:pPr>
            <a:endParaRPr lang="en-US" dirty="0"/>
          </a:p>
          <a:p>
            <a:pPr marL="914400" lvl="1" indent="-457200">
              <a:buFont typeface="Cambria Math" panose="02040503050406030204" pitchFamily="18" charset="0"/>
              <a:buChar char="→"/>
            </a:pPr>
            <a:r>
              <a:rPr lang="en-US" dirty="0"/>
              <a:t>Drop retirement data</a:t>
            </a:r>
          </a:p>
          <a:p>
            <a:pPr marL="914400" lvl="2" indent="0">
              <a:buNone/>
            </a:pPr>
            <a:endParaRPr lang="en-US" dirty="0"/>
          </a:p>
          <a:p>
            <a:pPr marL="914400" lvl="2" indent="0">
              <a:buNone/>
            </a:pPr>
            <a:endParaRPr lang="en-US" dirty="0"/>
          </a:p>
          <a:p>
            <a:pPr lvl="2">
              <a:buFont typeface="Wingdings" panose="05000000000000000000" pitchFamily="2" charset="2"/>
              <a:buChar char="§"/>
            </a:pPr>
            <a:endParaRPr lang="en-US" dirty="0"/>
          </a:p>
          <a:p>
            <a:pPr marL="914400" lvl="1" indent="-457200">
              <a:buFont typeface="Cambria Math" panose="02040503050406030204" pitchFamily="18" charset="0"/>
              <a:buChar char="→"/>
            </a:pPr>
            <a:endParaRPr lang="en-US" dirty="0"/>
          </a:p>
        </p:txBody>
      </p:sp>
      <p:pic>
        <p:nvPicPr>
          <p:cNvPr id="5" name="Graphic 4">
            <a:extLst>
              <a:ext uri="{FF2B5EF4-FFF2-40B4-BE49-F238E27FC236}">
                <a16:creationId xmlns:a16="http://schemas.microsoft.com/office/drawing/2014/main" id="{CB1B9473-FCA5-4F8A-953E-CAA42CD2A3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503571" y="84136"/>
            <a:ext cx="529475" cy="704088"/>
          </a:xfrm>
          <a:prstGeom prst="rect">
            <a:avLst/>
          </a:prstGeom>
        </p:spPr>
      </p:pic>
    </p:spTree>
    <p:extLst>
      <p:ext uri="{BB962C8B-B14F-4D97-AF65-F5344CB8AC3E}">
        <p14:creationId xmlns:p14="http://schemas.microsoft.com/office/powerpoint/2010/main" val="3106280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4B67-A2FD-48FB-B988-041AA892C325}"/>
              </a:ext>
            </a:extLst>
          </p:cNvPr>
          <p:cNvSpPr>
            <a:spLocks noGrp="1"/>
          </p:cNvSpPr>
          <p:nvPr>
            <p:ph type="title"/>
          </p:nvPr>
        </p:nvSpPr>
        <p:spPr>
          <a:xfrm>
            <a:off x="0" y="0"/>
            <a:ext cx="12191999" cy="872360"/>
          </a:xfr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algn="l"/>
            <a:r>
              <a:rPr lang="en-US" dirty="0">
                <a:solidFill>
                  <a:schemeClr val="bg2">
                    <a:lumMod val="90000"/>
                  </a:schemeClr>
                </a:solidFill>
              </a:rPr>
              <a:t>Neural Network Model</a:t>
            </a:r>
          </a:p>
        </p:txBody>
      </p:sp>
      <p:sp>
        <p:nvSpPr>
          <p:cNvPr id="3" name="Content Placeholder 2">
            <a:extLst>
              <a:ext uri="{FF2B5EF4-FFF2-40B4-BE49-F238E27FC236}">
                <a16:creationId xmlns:a16="http://schemas.microsoft.com/office/drawing/2014/main" id="{D6C0AC1C-B3D0-44C5-8AA0-7A6738DA4812}"/>
              </a:ext>
            </a:extLst>
          </p:cNvPr>
          <p:cNvSpPr>
            <a:spLocks noGrp="1"/>
          </p:cNvSpPr>
          <p:nvPr>
            <p:ph idx="1"/>
          </p:nvPr>
        </p:nvSpPr>
        <p:spPr>
          <a:xfrm>
            <a:off x="688426" y="1253330"/>
            <a:ext cx="10815145" cy="5604670"/>
          </a:xfrm>
        </p:spPr>
        <p:txBody>
          <a:bodyPr>
            <a:normAutofit/>
          </a:bodyPr>
          <a:lstStyle/>
          <a:p>
            <a:pPr marL="0" indent="0">
              <a:buNone/>
            </a:pPr>
            <a:r>
              <a:rPr lang="en-US" dirty="0">
                <a:solidFill>
                  <a:srgbClr val="820000"/>
                </a:solidFill>
              </a:rPr>
              <a:t>Summary: </a:t>
            </a:r>
            <a:r>
              <a:rPr lang="en-US" dirty="0">
                <a:solidFill>
                  <a:schemeClr val="tx1"/>
                </a:solidFill>
              </a:rPr>
              <a:t>We used the One-Hot encoder because it allows the representation of categorical data, which is the positions of each sport to be more expressive. The neural network model cannot work with categorical data directly</a:t>
            </a:r>
            <a:r>
              <a:rPr lang="en-US" b="0" i="0" dirty="0">
                <a:solidFill>
                  <a:schemeClr val="tx1"/>
                </a:solidFill>
                <a:effectLst/>
              </a:rPr>
              <a:t>.</a:t>
            </a:r>
          </a:p>
          <a:p>
            <a:pPr marL="0" indent="0">
              <a:buNone/>
            </a:pPr>
            <a:endParaRPr lang="en-US" dirty="0"/>
          </a:p>
          <a:p>
            <a:pPr marL="0" indent="0">
              <a:buNone/>
            </a:pPr>
            <a:endParaRPr lang="en-US" b="0" i="0" dirty="0">
              <a:solidFill>
                <a:schemeClr val="tx1"/>
              </a:solidFill>
              <a:effectLst/>
            </a:endParaRPr>
          </a:p>
          <a:p>
            <a:endParaRPr lang="en-US" b="0" i="0" dirty="0">
              <a:solidFill>
                <a:schemeClr val="tx1"/>
              </a:solidFill>
              <a:effectLst/>
            </a:endParaRPr>
          </a:p>
          <a:p>
            <a:pPr marL="0" indent="0">
              <a:buNone/>
            </a:pPr>
            <a:endParaRPr lang="en-US" dirty="0"/>
          </a:p>
          <a:p>
            <a:pPr marL="457200" lvl="1" indent="0">
              <a:buNone/>
            </a:pPr>
            <a:endParaRPr lang="en-US" dirty="0"/>
          </a:p>
          <a:p>
            <a:pPr marL="457200" lvl="1" indent="0">
              <a:buNone/>
            </a:pPr>
            <a:endParaRPr lang="en-US" dirty="0"/>
          </a:p>
          <a:p>
            <a:pPr marL="914400" lvl="1" indent="-457200">
              <a:buFont typeface="Cambria Math" panose="02040503050406030204" pitchFamily="18" charset="0"/>
              <a:buChar char="→"/>
            </a:pPr>
            <a:endParaRPr lang="en-US" dirty="0"/>
          </a:p>
          <a:p>
            <a:pPr marL="914400" lvl="1" indent="-457200">
              <a:buFont typeface="Cambria Math" panose="02040503050406030204" pitchFamily="18" charset="0"/>
              <a:buChar char="→"/>
            </a:pPr>
            <a:endParaRPr lang="en-US" dirty="0"/>
          </a:p>
          <a:p>
            <a:pPr lvl="2">
              <a:buFont typeface="Wingdings" panose="05000000000000000000" pitchFamily="2" charset="2"/>
              <a:buChar char="§"/>
            </a:pPr>
            <a:endParaRPr lang="en-US" dirty="0"/>
          </a:p>
          <a:p>
            <a:pPr marL="914400" lvl="1" indent="-457200">
              <a:buFont typeface="Cambria Math" panose="02040503050406030204" pitchFamily="18" charset="0"/>
              <a:buChar char="→"/>
            </a:pPr>
            <a:endParaRPr lang="en-US" dirty="0"/>
          </a:p>
        </p:txBody>
      </p:sp>
      <p:pic>
        <p:nvPicPr>
          <p:cNvPr id="7" name="Picture 6">
            <a:extLst>
              <a:ext uri="{FF2B5EF4-FFF2-40B4-BE49-F238E27FC236}">
                <a16:creationId xmlns:a16="http://schemas.microsoft.com/office/drawing/2014/main" id="{D75E225B-5F7C-4ACB-976C-FB1CAC218100}"/>
              </a:ext>
            </a:extLst>
          </p:cNvPr>
          <p:cNvPicPr>
            <a:picLocks noChangeAspect="1"/>
          </p:cNvPicPr>
          <p:nvPr/>
        </p:nvPicPr>
        <p:blipFill>
          <a:blip r:embed="rId2"/>
          <a:stretch>
            <a:fillRect/>
          </a:stretch>
        </p:blipFill>
        <p:spPr>
          <a:xfrm>
            <a:off x="1328070" y="3022802"/>
            <a:ext cx="9535856" cy="3334215"/>
          </a:xfrm>
          <a:prstGeom prst="rect">
            <a:avLst/>
          </a:prstGeom>
        </p:spPr>
      </p:pic>
      <p:pic>
        <p:nvPicPr>
          <p:cNvPr id="8" name="Graphic 7">
            <a:extLst>
              <a:ext uri="{FF2B5EF4-FFF2-40B4-BE49-F238E27FC236}">
                <a16:creationId xmlns:a16="http://schemas.microsoft.com/office/drawing/2014/main" id="{188542E0-41D4-4023-A570-0242F41C05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503571" y="84136"/>
            <a:ext cx="529475" cy="704088"/>
          </a:xfrm>
          <a:prstGeom prst="rect">
            <a:avLst/>
          </a:prstGeom>
        </p:spPr>
      </p:pic>
    </p:spTree>
    <p:extLst>
      <p:ext uri="{BB962C8B-B14F-4D97-AF65-F5344CB8AC3E}">
        <p14:creationId xmlns:p14="http://schemas.microsoft.com/office/powerpoint/2010/main" val="2728558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4B67-A2FD-48FB-B988-041AA892C325}"/>
              </a:ext>
            </a:extLst>
          </p:cNvPr>
          <p:cNvSpPr>
            <a:spLocks noGrp="1"/>
          </p:cNvSpPr>
          <p:nvPr>
            <p:ph type="title"/>
          </p:nvPr>
        </p:nvSpPr>
        <p:spPr>
          <a:xfrm>
            <a:off x="0" y="0"/>
            <a:ext cx="12191999" cy="872360"/>
          </a:xfr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algn="l"/>
            <a:r>
              <a:rPr lang="en-US" dirty="0">
                <a:solidFill>
                  <a:schemeClr val="bg2">
                    <a:lumMod val="90000"/>
                  </a:schemeClr>
                </a:solidFill>
              </a:rPr>
              <a:t>Neural Network Model</a:t>
            </a:r>
          </a:p>
        </p:txBody>
      </p:sp>
      <p:sp>
        <p:nvSpPr>
          <p:cNvPr id="3" name="Content Placeholder 2">
            <a:extLst>
              <a:ext uri="{FF2B5EF4-FFF2-40B4-BE49-F238E27FC236}">
                <a16:creationId xmlns:a16="http://schemas.microsoft.com/office/drawing/2014/main" id="{D6C0AC1C-B3D0-44C5-8AA0-7A6738DA4812}"/>
              </a:ext>
            </a:extLst>
          </p:cNvPr>
          <p:cNvSpPr>
            <a:spLocks noGrp="1"/>
          </p:cNvSpPr>
          <p:nvPr>
            <p:ph idx="1"/>
          </p:nvPr>
        </p:nvSpPr>
        <p:spPr>
          <a:xfrm>
            <a:off x="688426" y="1253330"/>
            <a:ext cx="10815145" cy="5604670"/>
          </a:xfrm>
        </p:spPr>
        <p:txBody>
          <a:bodyPr>
            <a:normAutofit/>
          </a:bodyPr>
          <a:lstStyle/>
          <a:p>
            <a:pPr marL="0" indent="0">
              <a:buNone/>
            </a:pPr>
            <a:r>
              <a:rPr lang="en-US" dirty="0">
                <a:solidFill>
                  <a:srgbClr val="820000"/>
                </a:solidFill>
              </a:rPr>
              <a:t>Summary: </a:t>
            </a:r>
            <a:r>
              <a:rPr lang="en-US" b="0" i="0" dirty="0">
                <a:solidFill>
                  <a:schemeClr val="tx1"/>
                </a:solidFill>
                <a:effectLst/>
              </a:rPr>
              <a:t>Our group will be implementing the neural network learning model in order to predict athletes career longevity from the NBA, NHL, NFL and MLB.</a:t>
            </a:r>
          </a:p>
          <a:p>
            <a:pPr marL="0" indent="0">
              <a:buNone/>
            </a:pPr>
            <a:endParaRPr lang="en-US" dirty="0"/>
          </a:p>
          <a:p>
            <a:pPr marL="0" indent="0">
              <a:buNone/>
            </a:pPr>
            <a:endParaRPr lang="en-US" b="0" i="0" dirty="0">
              <a:solidFill>
                <a:schemeClr val="tx1"/>
              </a:solidFill>
              <a:effectLst/>
            </a:endParaRPr>
          </a:p>
          <a:p>
            <a:endParaRPr lang="en-US" b="0" i="0" dirty="0">
              <a:solidFill>
                <a:schemeClr val="tx1"/>
              </a:solidFill>
              <a:effectLst/>
            </a:endParaRPr>
          </a:p>
          <a:p>
            <a:pPr marL="0" indent="0">
              <a:buNone/>
            </a:pPr>
            <a:endParaRPr lang="en-US" dirty="0"/>
          </a:p>
          <a:p>
            <a:pPr marL="457200" lvl="1" indent="0">
              <a:buNone/>
            </a:pPr>
            <a:endParaRPr lang="en-US" dirty="0"/>
          </a:p>
          <a:p>
            <a:pPr marL="457200" lvl="1" indent="0">
              <a:buNone/>
            </a:pPr>
            <a:endParaRPr lang="en-US" dirty="0"/>
          </a:p>
          <a:p>
            <a:pPr marL="914400" lvl="1" indent="-457200">
              <a:buFont typeface="Cambria Math" panose="02040503050406030204" pitchFamily="18" charset="0"/>
              <a:buChar char="→"/>
            </a:pPr>
            <a:endParaRPr lang="en-US" dirty="0"/>
          </a:p>
          <a:p>
            <a:pPr marL="914400" lvl="1" indent="-457200">
              <a:buFont typeface="Cambria Math" panose="02040503050406030204" pitchFamily="18" charset="0"/>
              <a:buChar char="→"/>
            </a:pPr>
            <a:endParaRPr lang="en-US" dirty="0"/>
          </a:p>
          <a:p>
            <a:pPr lvl="2">
              <a:buFont typeface="Wingdings" panose="05000000000000000000" pitchFamily="2" charset="2"/>
              <a:buChar char="§"/>
            </a:pPr>
            <a:endParaRPr lang="en-US" dirty="0"/>
          </a:p>
          <a:p>
            <a:pPr marL="914400" lvl="1" indent="-457200">
              <a:buFont typeface="Cambria Math" panose="02040503050406030204" pitchFamily="18" charset="0"/>
              <a:buChar char="→"/>
            </a:pPr>
            <a:endParaRPr lang="en-US" dirty="0"/>
          </a:p>
        </p:txBody>
      </p:sp>
      <p:pic>
        <p:nvPicPr>
          <p:cNvPr id="5" name="Picture 4">
            <a:extLst>
              <a:ext uri="{FF2B5EF4-FFF2-40B4-BE49-F238E27FC236}">
                <a16:creationId xmlns:a16="http://schemas.microsoft.com/office/drawing/2014/main" id="{FCB9601B-6EF0-483C-BA72-6E06CCA6597E}"/>
              </a:ext>
            </a:extLst>
          </p:cNvPr>
          <p:cNvPicPr>
            <a:picLocks noChangeAspect="1"/>
          </p:cNvPicPr>
          <p:nvPr/>
        </p:nvPicPr>
        <p:blipFill>
          <a:blip r:embed="rId2"/>
          <a:stretch>
            <a:fillRect/>
          </a:stretch>
        </p:blipFill>
        <p:spPr>
          <a:xfrm>
            <a:off x="5883037" y="2910555"/>
            <a:ext cx="5620534" cy="2791215"/>
          </a:xfrm>
          <a:prstGeom prst="rect">
            <a:avLst/>
          </a:prstGeom>
        </p:spPr>
      </p:pic>
      <p:sp>
        <p:nvSpPr>
          <p:cNvPr id="4" name="TextBox 3">
            <a:extLst>
              <a:ext uri="{FF2B5EF4-FFF2-40B4-BE49-F238E27FC236}">
                <a16:creationId xmlns:a16="http://schemas.microsoft.com/office/drawing/2014/main" id="{6EBC1216-F1C4-4829-8231-B86BF27E70F8}"/>
              </a:ext>
            </a:extLst>
          </p:cNvPr>
          <p:cNvSpPr txBox="1"/>
          <p:nvPr/>
        </p:nvSpPr>
        <p:spPr>
          <a:xfrm>
            <a:off x="688426" y="2910555"/>
            <a:ext cx="4759063" cy="3200876"/>
          </a:xfrm>
          <a:prstGeom prst="rect">
            <a:avLst/>
          </a:prstGeom>
          <a:noFill/>
        </p:spPr>
        <p:txBody>
          <a:bodyPr wrap="square" rtlCol="0">
            <a:spAutoFit/>
          </a:bodyPr>
          <a:lstStyle/>
          <a:p>
            <a:pPr>
              <a:buFont typeface="Wingdings" panose="05000000000000000000" pitchFamily="2" charset="2"/>
              <a:buChar char="§"/>
            </a:pPr>
            <a:r>
              <a:rPr lang="en-US" sz="2000" b="0" i="0" dirty="0">
                <a:solidFill>
                  <a:schemeClr val="tx1"/>
                </a:solidFill>
                <a:effectLst/>
                <a:latin typeface="Cambria" panose="02040503050406030204" pitchFamily="18" charset="0"/>
                <a:ea typeface="Cambria" panose="02040503050406030204" pitchFamily="18" charset="0"/>
              </a:rPr>
              <a:t>  The independent variable for the first model will be when the player first started in the league. The y-value for the neural network model will be the years played of each athlete.</a:t>
            </a:r>
          </a:p>
          <a:p>
            <a:pPr>
              <a:buFont typeface="Wingdings" panose="05000000000000000000" pitchFamily="2" charset="2"/>
              <a:buChar char="§"/>
            </a:pPr>
            <a:endParaRPr lang="en-US" sz="2000" b="0" i="0" dirty="0">
              <a:solidFill>
                <a:schemeClr val="tx1"/>
              </a:solidFill>
              <a:effectLst/>
              <a:latin typeface="Cambria" panose="02040503050406030204" pitchFamily="18" charset="0"/>
              <a:ea typeface="Cambria" panose="02040503050406030204" pitchFamily="18" charset="0"/>
            </a:endParaRPr>
          </a:p>
          <a:p>
            <a:pPr>
              <a:buFont typeface="Wingdings" panose="05000000000000000000" pitchFamily="2" charset="2"/>
              <a:buChar char="§"/>
            </a:pPr>
            <a:r>
              <a:rPr lang="en-US" sz="2000" b="0" i="0" dirty="0">
                <a:solidFill>
                  <a:schemeClr val="tx1"/>
                </a:solidFill>
                <a:effectLst/>
                <a:latin typeface="Cambria" panose="02040503050406030204" pitchFamily="18" charset="0"/>
                <a:ea typeface="Cambria" panose="02040503050406030204" pitchFamily="18" charset="0"/>
              </a:rPr>
              <a:t>  To increase the accuracy of the model, we must test and experiment with the loss and optimizers</a:t>
            </a:r>
            <a:r>
              <a:rPr lang="en-US" sz="2400" b="0" i="0" dirty="0">
                <a:solidFill>
                  <a:schemeClr val="tx1"/>
                </a:solidFill>
                <a:effectLst/>
              </a:rPr>
              <a:t>.</a:t>
            </a:r>
          </a:p>
          <a:p>
            <a:endParaRPr lang="en-US" dirty="0"/>
          </a:p>
        </p:txBody>
      </p:sp>
      <p:pic>
        <p:nvPicPr>
          <p:cNvPr id="7" name="Picture 6" descr="Logo, icon&#10;&#10;Description automatically generated">
            <a:extLst>
              <a:ext uri="{FF2B5EF4-FFF2-40B4-BE49-F238E27FC236}">
                <a16:creationId xmlns:a16="http://schemas.microsoft.com/office/drawing/2014/main" id="{A54F959E-B581-4CEA-8D9A-63C29AC6E3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03571" y="84136"/>
            <a:ext cx="341688" cy="704088"/>
          </a:xfrm>
          <a:prstGeom prst="rect">
            <a:avLst/>
          </a:prstGeom>
        </p:spPr>
      </p:pic>
    </p:spTree>
    <p:extLst>
      <p:ext uri="{BB962C8B-B14F-4D97-AF65-F5344CB8AC3E}">
        <p14:creationId xmlns:p14="http://schemas.microsoft.com/office/powerpoint/2010/main" val="1045937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4B67-A2FD-48FB-B988-041AA892C325}"/>
              </a:ext>
            </a:extLst>
          </p:cNvPr>
          <p:cNvSpPr>
            <a:spLocks noGrp="1"/>
          </p:cNvSpPr>
          <p:nvPr>
            <p:ph type="title"/>
          </p:nvPr>
        </p:nvSpPr>
        <p:spPr>
          <a:xfrm>
            <a:off x="0" y="0"/>
            <a:ext cx="12191999" cy="872360"/>
          </a:xfr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algn="l"/>
            <a:r>
              <a:rPr lang="en-US" dirty="0">
                <a:solidFill>
                  <a:schemeClr val="bg2">
                    <a:lumMod val="90000"/>
                  </a:schemeClr>
                </a:solidFill>
              </a:rPr>
              <a:t>Neural Network Model</a:t>
            </a:r>
          </a:p>
        </p:txBody>
      </p:sp>
      <p:sp>
        <p:nvSpPr>
          <p:cNvPr id="3" name="Content Placeholder 2">
            <a:extLst>
              <a:ext uri="{FF2B5EF4-FFF2-40B4-BE49-F238E27FC236}">
                <a16:creationId xmlns:a16="http://schemas.microsoft.com/office/drawing/2014/main" id="{D6C0AC1C-B3D0-44C5-8AA0-7A6738DA4812}"/>
              </a:ext>
            </a:extLst>
          </p:cNvPr>
          <p:cNvSpPr>
            <a:spLocks noGrp="1"/>
          </p:cNvSpPr>
          <p:nvPr>
            <p:ph idx="1"/>
          </p:nvPr>
        </p:nvSpPr>
        <p:spPr>
          <a:xfrm>
            <a:off x="688426" y="1253330"/>
            <a:ext cx="10815145" cy="5604670"/>
          </a:xfrm>
        </p:spPr>
        <p:txBody>
          <a:bodyPr>
            <a:normAutofit/>
          </a:bodyPr>
          <a:lstStyle/>
          <a:p>
            <a:pPr marL="0" indent="0">
              <a:buNone/>
            </a:pPr>
            <a:r>
              <a:rPr lang="en-US" dirty="0">
                <a:solidFill>
                  <a:srgbClr val="820000"/>
                </a:solidFill>
              </a:rPr>
              <a:t>Layers:</a:t>
            </a:r>
            <a:endParaRPr lang="en-US" dirty="0"/>
          </a:p>
          <a:p>
            <a:pPr marL="0" indent="0">
              <a:buNone/>
            </a:pPr>
            <a:endParaRPr lang="en-US" b="0" i="0" dirty="0">
              <a:solidFill>
                <a:schemeClr val="tx1"/>
              </a:solidFill>
              <a:effectLst/>
            </a:endParaRPr>
          </a:p>
          <a:p>
            <a:endParaRPr lang="en-US" b="0" i="0" dirty="0">
              <a:solidFill>
                <a:schemeClr val="tx1"/>
              </a:solidFill>
              <a:effectLst/>
            </a:endParaRPr>
          </a:p>
          <a:p>
            <a:pPr marL="0" indent="0">
              <a:buNone/>
            </a:pPr>
            <a:endParaRPr lang="en-US" dirty="0"/>
          </a:p>
          <a:p>
            <a:pPr marL="457200" lvl="1" indent="0">
              <a:buNone/>
            </a:pPr>
            <a:endParaRPr lang="en-US" dirty="0"/>
          </a:p>
          <a:p>
            <a:pPr marL="457200" lvl="1" indent="0">
              <a:buNone/>
            </a:pPr>
            <a:endParaRPr lang="en-US" dirty="0"/>
          </a:p>
          <a:p>
            <a:pPr marL="914400" lvl="1" indent="-457200">
              <a:buFont typeface="Cambria Math" panose="02040503050406030204" pitchFamily="18" charset="0"/>
              <a:buChar char="→"/>
            </a:pPr>
            <a:endParaRPr lang="en-US" dirty="0"/>
          </a:p>
          <a:p>
            <a:pPr marL="914400" lvl="1" indent="-457200">
              <a:buFont typeface="Cambria Math" panose="02040503050406030204" pitchFamily="18" charset="0"/>
              <a:buChar char="→"/>
            </a:pPr>
            <a:endParaRPr lang="en-US" dirty="0"/>
          </a:p>
          <a:p>
            <a:pPr lvl="2">
              <a:buFont typeface="Wingdings" panose="05000000000000000000" pitchFamily="2" charset="2"/>
              <a:buChar char="§"/>
            </a:pPr>
            <a:endParaRPr lang="en-US" dirty="0"/>
          </a:p>
          <a:p>
            <a:pPr marL="914400" lvl="1" indent="-457200">
              <a:buFont typeface="Cambria Math" panose="02040503050406030204" pitchFamily="18" charset="0"/>
              <a:buChar char="→"/>
            </a:pPr>
            <a:endParaRPr lang="en-US" dirty="0"/>
          </a:p>
        </p:txBody>
      </p:sp>
      <p:pic>
        <p:nvPicPr>
          <p:cNvPr id="8" name="Graphic 7">
            <a:extLst>
              <a:ext uri="{FF2B5EF4-FFF2-40B4-BE49-F238E27FC236}">
                <a16:creationId xmlns:a16="http://schemas.microsoft.com/office/drawing/2014/main" id="{188542E0-41D4-4023-A570-0242F41C05D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503571" y="84136"/>
            <a:ext cx="529475" cy="704088"/>
          </a:xfrm>
          <a:prstGeom prst="rect">
            <a:avLst/>
          </a:prstGeom>
        </p:spPr>
      </p:pic>
      <p:sp>
        <p:nvSpPr>
          <p:cNvPr id="5" name="AutoShape 4">
            <a:extLst>
              <a:ext uri="{FF2B5EF4-FFF2-40B4-BE49-F238E27FC236}">
                <a16:creationId xmlns:a16="http://schemas.microsoft.com/office/drawing/2014/main" id="{D6549B59-F834-426A-AC8F-49192287F5A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descr="Graphical user interface, text, application&#10;&#10;Description automatically generated">
            <a:extLst>
              <a:ext uri="{FF2B5EF4-FFF2-40B4-BE49-F238E27FC236}">
                <a16:creationId xmlns:a16="http://schemas.microsoft.com/office/drawing/2014/main" id="{E22F840C-9FA3-44CE-92EC-54801BA52F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5035" y="2004220"/>
            <a:ext cx="7781925" cy="3600450"/>
          </a:xfrm>
          <a:prstGeom prst="rect">
            <a:avLst/>
          </a:prstGeom>
        </p:spPr>
      </p:pic>
    </p:spTree>
    <p:extLst>
      <p:ext uri="{BB962C8B-B14F-4D97-AF65-F5344CB8AC3E}">
        <p14:creationId xmlns:p14="http://schemas.microsoft.com/office/powerpoint/2010/main" val="4060158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4B67-A2FD-48FB-B988-041AA892C325}"/>
              </a:ext>
            </a:extLst>
          </p:cNvPr>
          <p:cNvSpPr>
            <a:spLocks noGrp="1"/>
          </p:cNvSpPr>
          <p:nvPr>
            <p:ph type="title"/>
          </p:nvPr>
        </p:nvSpPr>
        <p:spPr>
          <a:xfrm>
            <a:off x="0" y="0"/>
            <a:ext cx="12191999" cy="872360"/>
          </a:xfr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algn="l"/>
            <a:r>
              <a:rPr lang="en-US" dirty="0">
                <a:solidFill>
                  <a:schemeClr val="bg2">
                    <a:lumMod val="90000"/>
                  </a:schemeClr>
                </a:solidFill>
              </a:rPr>
              <a:t>Neural Network Model</a:t>
            </a:r>
          </a:p>
        </p:txBody>
      </p:sp>
      <p:sp>
        <p:nvSpPr>
          <p:cNvPr id="3" name="Content Placeholder 2">
            <a:extLst>
              <a:ext uri="{FF2B5EF4-FFF2-40B4-BE49-F238E27FC236}">
                <a16:creationId xmlns:a16="http://schemas.microsoft.com/office/drawing/2014/main" id="{D6C0AC1C-B3D0-44C5-8AA0-7A6738DA4812}"/>
              </a:ext>
            </a:extLst>
          </p:cNvPr>
          <p:cNvSpPr>
            <a:spLocks noGrp="1"/>
          </p:cNvSpPr>
          <p:nvPr>
            <p:ph idx="1"/>
          </p:nvPr>
        </p:nvSpPr>
        <p:spPr>
          <a:xfrm>
            <a:off x="688426" y="1253330"/>
            <a:ext cx="10815145" cy="5604670"/>
          </a:xfrm>
        </p:spPr>
        <p:txBody>
          <a:bodyPr>
            <a:normAutofit/>
          </a:bodyPr>
          <a:lstStyle/>
          <a:p>
            <a:pPr marL="0" indent="0" algn="l">
              <a:buNone/>
            </a:pPr>
            <a:r>
              <a:rPr lang="en-US" dirty="0">
                <a:solidFill>
                  <a:srgbClr val="820000"/>
                </a:solidFill>
              </a:rPr>
              <a:t>Summary: </a:t>
            </a:r>
            <a:r>
              <a:rPr lang="en-US" b="0" i="0" dirty="0">
                <a:solidFill>
                  <a:schemeClr val="tx1"/>
                </a:solidFill>
                <a:effectLst/>
              </a:rPr>
              <a:t>Training and accuracy</a:t>
            </a:r>
          </a:p>
          <a:p>
            <a:pPr marL="0" indent="0">
              <a:buNone/>
            </a:pPr>
            <a:endParaRPr lang="en-US" dirty="0"/>
          </a:p>
          <a:p>
            <a:pPr marL="0" indent="0">
              <a:buNone/>
            </a:pPr>
            <a:endParaRPr lang="en-US" b="0" i="0" dirty="0">
              <a:solidFill>
                <a:schemeClr val="tx1"/>
              </a:solidFill>
              <a:effectLst/>
            </a:endParaRPr>
          </a:p>
          <a:p>
            <a:endParaRPr lang="en-US" b="0" i="0" dirty="0">
              <a:solidFill>
                <a:schemeClr val="tx1"/>
              </a:solidFill>
              <a:effectLst/>
            </a:endParaRPr>
          </a:p>
          <a:p>
            <a:pPr marL="0" indent="0">
              <a:buNone/>
            </a:pPr>
            <a:endParaRPr lang="en-US" dirty="0"/>
          </a:p>
          <a:p>
            <a:pPr marL="457200" lvl="1" indent="0">
              <a:buNone/>
            </a:pPr>
            <a:endParaRPr lang="en-US" sz="2800" dirty="0"/>
          </a:p>
          <a:p>
            <a:pPr marL="457200" lvl="1" indent="0">
              <a:buNone/>
            </a:pPr>
            <a:endParaRPr lang="en-US" sz="2800" dirty="0"/>
          </a:p>
          <a:p>
            <a:pPr marL="914400" lvl="1" indent="-457200">
              <a:buFont typeface="Cambria Math" panose="02040503050406030204" pitchFamily="18" charset="0"/>
              <a:buChar char="→"/>
            </a:pPr>
            <a:endParaRPr lang="en-US" sz="2800" dirty="0"/>
          </a:p>
          <a:p>
            <a:pPr marL="914400" lvl="1" indent="-457200">
              <a:buFont typeface="Cambria Math" panose="02040503050406030204" pitchFamily="18" charset="0"/>
              <a:buChar char="→"/>
            </a:pPr>
            <a:endParaRPr lang="en-US" sz="2800" dirty="0"/>
          </a:p>
          <a:p>
            <a:pPr lvl="2">
              <a:buFont typeface="Wingdings" panose="05000000000000000000" pitchFamily="2" charset="2"/>
              <a:buChar char="§"/>
            </a:pPr>
            <a:endParaRPr lang="en-US" sz="2800" dirty="0"/>
          </a:p>
          <a:p>
            <a:pPr marL="914400" lvl="1" indent="-457200">
              <a:buFont typeface="Cambria Math" panose="02040503050406030204" pitchFamily="18" charset="0"/>
              <a:buChar char="→"/>
            </a:pPr>
            <a:endParaRPr lang="en-US" sz="2800" dirty="0"/>
          </a:p>
        </p:txBody>
      </p:sp>
      <p:pic>
        <p:nvPicPr>
          <p:cNvPr id="10" name="Graphic 9">
            <a:extLst>
              <a:ext uri="{FF2B5EF4-FFF2-40B4-BE49-F238E27FC236}">
                <a16:creationId xmlns:a16="http://schemas.microsoft.com/office/drawing/2014/main" id="{6B612F53-7CA4-4F17-8582-561DFACE508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91068" y="84476"/>
            <a:ext cx="620109" cy="703407"/>
          </a:xfrm>
          <a:prstGeom prst="rect">
            <a:avLst/>
          </a:prstGeom>
        </p:spPr>
      </p:pic>
      <p:sp>
        <p:nvSpPr>
          <p:cNvPr id="4" name="TextBox 3">
            <a:extLst>
              <a:ext uri="{FF2B5EF4-FFF2-40B4-BE49-F238E27FC236}">
                <a16:creationId xmlns:a16="http://schemas.microsoft.com/office/drawing/2014/main" id="{70FF37D5-BB32-4ADB-9AAB-98E787058804}"/>
              </a:ext>
            </a:extLst>
          </p:cNvPr>
          <p:cNvSpPr txBox="1"/>
          <p:nvPr/>
        </p:nvSpPr>
        <p:spPr>
          <a:xfrm>
            <a:off x="510139" y="2184935"/>
            <a:ext cx="5178392" cy="4893647"/>
          </a:xfrm>
          <a:prstGeom prst="rect">
            <a:avLst/>
          </a:prstGeom>
          <a:noFill/>
        </p:spPr>
        <p:txBody>
          <a:bodyPr wrap="square" rtlCol="0">
            <a:spAutoFit/>
          </a:bodyPr>
          <a:lstStyle/>
          <a:p>
            <a:pPr marL="800100" lvl="1" indent="-342900" algn="l">
              <a:buFont typeface="Wingdings" panose="05000000000000000000" pitchFamily="2" charset="2"/>
              <a:buChar char="§"/>
            </a:pPr>
            <a:r>
              <a:rPr lang="en-US" sz="2400" b="0" i="0" dirty="0">
                <a:solidFill>
                  <a:schemeClr val="tx1"/>
                </a:solidFill>
                <a:effectLst/>
                <a:latin typeface="Cambria" panose="02040503050406030204" pitchFamily="18" charset="0"/>
                <a:ea typeface="Cambria" panose="02040503050406030204" pitchFamily="18" charset="0"/>
              </a:rPr>
              <a:t>We will train the neural network learning model by using 75/25 proportion of the learning/testing data.</a:t>
            </a:r>
          </a:p>
          <a:p>
            <a:pPr marL="800100" lvl="1" indent="-342900" algn="l">
              <a:buFont typeface="Wingdings" panose="05000000000000000000" pitchFamily="2" charset="2"/>
              <a:buChar char="§"/>
            </a:pPr>
            <a:endParaRPr lang="en-US" sz="2400" b="0" i="0" dirty="0">
              <a:solidFill>
                <a:schemeClr val="tx1"/>
              </a:solidFill>
              <a:effectLst/>
              <a:latin typeface="Cambria" panose="02040503050406030204" pitchFamily="18" charset="0"/>
              <a:ea typeface="Cambria" panose="02040503050406030204" pitchFamily="18" charset="0"/>
            </a:endParaRPr>
          </a:p>
          <a:p>
            <a:pPr marL="800100" lvl="1" indent="-342900" algn="l">
              <a:buFont typeface="Wingdings" panose="05000000000000000000" pitchFamily="2" charset="2"/>
              <a:buChar char="§"/>
            </a:pPr>
            <a:r>
              <a:rPr lang="en-US" sz="2400" b="0" i="0" dirty="0">
                <a:solidFill>
                  <a:schemeClr val="tx1"/>
                </a:solidFill>
                <a:effectLst/>
                <a:latin typeface="Cambria" panose="02040503050406030204" pitchFamily="18" charset="0"/>
                <a:ea typeface="Cambria" panose="02040503050406030204" pitchFamily="18" charset="0"/>
              </a:rPr>
              <a:t>Model Accuracy Goal:</a:t>
            </a:r>
          </a:p>
          <a:p>
            <a:pPr marL="1257300" lvl="2" indent="-342900">
              <a:buFont typeface="Cambria Math" panose="02040503050406030204" pitchFamily="18" charset="0"/>
              <a:buChar char="→"/>
            </a:pPr>
            <a:r>
              <a:rPr lang="en-US" sz="2400" b="0" i="0" dirty="0">
                <a:solidFill>
                  <a:schemeClr val="tx1"/>
                </a:solidFill>
                <a:effectLst/>
                <a:latin typeface="Cambria" panose="02040503050406030204" pitchFamily="18" charset="0"/>
                <a:ea typeface="Cambria" panose="02040503050406030204" pitchFamily="18" charset="0"/>
              </a:rPr>
              <a:t>Our goal for this project to achieve a 60% accuracy on our neural network model.</a:t>
            </a:r>
          </a:p>
          <a:p>
            <a:pPr marL="1257300" lvl="2" indent="-342900">
              <a:buFont typeface="Cambria Math" panose="02040503050406030204" pitchFamily="18" charset="0"/>
              <a:buChar char="→"/>
            </a:pPr>
            <a:endParaRPr lang="en-US" sz="2400" b="0" i="0" dirty="0">
              <a:solidFill>
                <a:schemeClr val="tx1"/>
              </a:solidFill>
              <a:effectLst/>
              <a:latin typeface="Cambria" panose="02040503050406030204" pitchFamily="18" charset="0"/>
              <a:ea typeface="Cambria" panose="02040503050406030204" pitchFamily="18" charset="0"/>
            </a:endParaRPr>
          </a:p>
          <a:p>
            <a:pPr marL="800100" lvl="1" indent="-342900">
              <a:buFont typeface="Arial" panose="020B0604020202020204" pitchFamily="34" charset="0"/>
              <a:buChar char="•"/>
            </a:pPr>
            <a:r>
              <a:rPr lang="en-US" sz="2400" dirty="0">
                <a:solidFill>
                  <a:schemeClr val="tx1"/>
                </a:solidFill>
                <a:latin typeface="Cambria" panose="02040503050406030204" pitchFamily="18" charset="0"/>
                <a:ea typeface="Cambria" panose="02040503050406030204" pitchFamily="18" charset="0"/>
              </a:rPr>
              <a:t>Initial accuracy was 22% current: 24.44%</a:t>
            </a:r>
          </a:p>
          <a:p>
            <a:endParaRPr lang="en-US" sz="2400" dirty="0">
              <a:latin typeface="Cambria" panose="02040503050406030204" pitchFamily="18" charset="0"/>
              <a:ea typeface="Cambria" panose="02040503050406030204" pitchFamily="18" charset="0"/>
            </a:endParaRPr>
          </a:p>
        </p:txBody>
      </p:sp>
      <p:pic>
        <p:nvPicPr>
          <p:cNvPr id="8" name="Picture 7">
            <a:extLst>
              <a:ext uri="{FF2B5EF4-FFF2-40B4-BE49-F238E27FC236}">
                <a16:creationId xmlns:a16="http://schemas.microsoft.com/office/drawing/2014/main" id="{229037CA-641C-4C2C-B569-C3824FD5405A}"/>
              </a:ext>
            </a:extLst>
          </p:cNvPr>
          <p:cNvPicPr>
            <a:picLocks noChangeAspect="1"/>
          </p:cNvPicPr>
          <p:nvPr/>
        </p:nvPicPr>
        <p:blipFill>
          <a:blip r:embed="rId4"/>
          <a:stretch>
            <a:fillRect/>
          </a:stretch>
        </p:blipFill>
        <p:spPr>
          <a:xfrm>
            <a:off x="5866818" y="2184935"/>
            <a:ext cx="5956076" cy="3967990"/>
          </a:xfrm>
          <a:prstGeom prst="rect">
            <a:avLst/>
          </a:prstGeom>
        </p:spPr>
      </p:pic>
    </p:spTree>
    <p:extLst>
      <p:ext uri="{BB962C8B-B14F-4D97-AF65-F5344CB8AC3E}">
        <p14:creationId xmlns:p14="http://schemas.microsoft.com/office/powerpoint/2010/main" val="3030888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4B67-A2FD-48FB-B988-041AA892C325}"/>
              </a:ext>
            </a:extLst>
          </p:cNvPr>
          <p:cNvSpPr>
            <a:spLocks noGrp="1"/>
          </p:cNvSpPr>
          <p:nvPr>
            <p:ph type="title"/>
          </p:nvPr>
        </p:nvSpPr>
        <p:spPr>
          <a:xfrm>
            <a:off x="0" y="0"/>
            <a:ext cx="12191999" cy="872360"/>
          </a:xfr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algn="l"/>
            <a:r>
              <a:rPr lang="en-US" dirty="0">
                <a:solidFill>
                  <a:schemeClr val="bg2">
                    <a:lumMod val="90000"/>
                  </a:schemeClr>
                </a:solidFill>
              </a:rPr>
              <a:t>   Story Board</a:t>
            </a:r>
          </a:p>
        </p:txBody>
      </p:sp>
      <p:sp>
        <p:nvSpPr>
          <p:cNvPr id="3" name="Content Placeholder 2">
            <a:extLst>
              <a:ext uri="{FF2B5EF4-FFF2-40B4-BE49-F238E27FC236}">
                <a16:creationId xmlns:a16="http://schemas.microsoft.com/office/drawing/2014/main" id="{D6C0AC1C-B3D0-44C5-8AA0-7A6738DA4812}"/>
              </a:ext>
            </a:extLst>
          </p:cNvPr>
          <p:cNvSpPr>
            <a:spLocks noGrp="1"/>
          </p:cNvSpPr>
          <p:nvPr>
            <p:ph idx="1"/>
          </p:nvPr>
        </p:nvSpPr>
        <p:spPr>
          <a:xfrm>
            <a:off x="688426" y="1253330"/>
            <a:ext cx="10815145" cy="5604670"/>
          </a:xfrm>
        </p:spPr>
        <p:txBody>
          <a:bodyPr>
            <a:normAutofit/>
          </a:bodyPr>
          <a:lstStyle/>
          <a:p>
            <a:pPr marL="0" indent="0">
              <a:buNone/>
            </a:pPr>
            <a:r>
              <a:rPr lang="en-US" dirty="0">
                <a:solidFill>
                  <a:srgbClr val="820000"/>
                </a:solidFill>
              </a:rPr>
              <a:t>Selected Platform: </a:t>
            </a:r>
            <a:r>
              <a:rPr lang="en-US" dirty="0"/>
              <a:t>We will use tableau to design and present our dashboard</a:t>
            </a:r>
          </a:p>
          <a:p>
            <a:pPr marL="914400" lvl="1" indent="-457200">
              <a:buFont typeface="Cambria Math" panose="02040503050406030204" pitchFamily="18" charset="0"/>
              <a:buChar char="→"/>
            </a:pPr>
            <a:endParaRPr lang="en-US" dirty="0"/>
          </a:p>
          <a:p>
            <a:pPr marL="914400" lvl="1" indent="-457200">
              <a:buFont typeface="Cambria Math" panose="02040503050406030204" pitchFamily="18" charset="0"/>
              <a:buChar char="→"/>
            </a:pPr>
            <a:r>
              <a:rPr lang="en-US" dirty="0"/>
              <a:t>There is a vast amount of easy to access, and accurate data available for NHL professionals </a:t>
            </a:r>
          </a:p>
          <a:p>
            <a:pPr lvl="1">
              <a:buFont typeface="Cambria Math" panose="02040503050406030204" pitchFamily="18" charset="0"/>
              <a:buChar char="→"/>
            </a:pPr>
            <a:endParaRPr lang="en-US" dirty="0"/>
          </a:p>
          <a:p>
            <a:pPr marL="914400" lvl="1" indent="-457200">
              <a:buFont typeface="Cambria Math" panose="02040503050406030204" pitchFamily="18" charset="0"/>
              <a:buChar char="→"/>
            </a:pPr>
            <a:r>
              <a:rPr lang="en-US" dirty="0"/>
              <a:t>The combination of the topic and the data set available represent a case which is straightforward to represent in a neural network model</a:t>
            </a:r>
          </a:p>
          <a:p>
            <a:pPr marL="914400" lvl="1" indent="-457200">
              <a:buFont typeface="Cambria Math" panose="02040503050406030204" pitchFamily="18" charset="0"/>
              <a:buChar char="→"/>
            </a:pPr>
            <a:endParaRPr lang="en-US" dirty="0"/>
          </a:p>
        </p:txBody>
      </p:sp>
      <p:pic>
        <p:nvPicPr>
          <p:cNvPr id="5" name="Graphic 4">
            <a:extLst>
              <a:ext uri="{FF2B5EF4-FFF2-40B4-BE49-F238E27FC236}">
                <a16:creationId xmlns:a16="http://schemas.microsoft.com/office/drawing/2014/main" id="{D89040E2-0E75-44BE-B803-48B23C03D7D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78205" y="98855"/>
            <a:ext cx="1256182" cy="704088"/>
          </a:xfrm>
          <a:prstGeom prst="rect">
            <a:avLst/>
          </a:prstGeom>
        </p:spPr>
      </p:pic>
    </p:spTree>
    <p:extLst>
      <p:ext uri="{BB962C8B-B14F-4D97-AF65-F5344CB8AC3E}">
        <p14:creationId xmlns:p14="http://schemas.microsoft.com/office/powerpoint/2010/main" val="3460426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4B67-A2FD-48FB-B988-041AA892C325}"/>
              </a:ext>
            </a:extLst>
          </p:cNvPr>
          <p:cNvSpPr>
            <a:spLocks noGrp="1"/>
          </p:cNvSpPr>
          <p:nvPr>
            <p:ph type="title"/>
          </p:nvPr>
        </p:nvSpPr>
        <p:spPr>
          <a:xfrm>
            <a:off x="0" y="0"/>
            <a:ext cx="12191999" cy="872360"/>
          </a:xfr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algn="l"/>
            <a:r>
              <a:rPr lang="en-US" dirty="0">
                <a:solidFill>
                  <a:schemeClr val="bg2">
                    <a:lumMod val="90000"/>
                  </a:schemeClr>
                </a:solidFill>
              </a:rPr>
              <a:t>   Story Board</a:t>
            </a:r>
          </a:p>
        </p:txBody>
      </p:sp>
      <p:sp>
        <p:nvSpPr>
          <p:cNvPr id="3" name="Content Placeholder 2">
            <a:extLst>
              <a:ext uri="{FF2B5EF4-FFF2-40B4-BE49-F238E27FC236}">
                <a16:creationId xmlns:a16="http://schemas.microsoft.com/office/drawing/2014/main" id="{D6C0AC1C-B3D0-44C5-8AA0-7A6738DA4812}"/>
              </a:ext>
            </a:extLst>
          </p:cNvPr>
          <p:cNvSpPr>
            <a:spLocks noGrp="1"/>
          </p:cNvSpPr>
          <p:nvPr>
            <p:ph idx="1"/>
          </p:nvPr>
        </p:nvSpPr>
        <p:spPr>
          <a:xfrm>
            <a:off x="688426" y="1253330"/>
            <a:ext cx="10815145" cy="5604670"/>
          </a:xfrm>
        </p:spPr>
        <p:txBody>
          <a:bodyPr>
            <a:normAutofit/>
          </a:bodyPr>
          <a:lstStyle/>
          <a:p>
            <a:pPr marL="0" indent="0">
              <a:buNone/>
            </a:pPr>
            <a:r>
              <a:rPr lang="en-US" dirty="0">
                <a:solidFill>
                  <a:srgbClr val="820000"/>
                </a:solidFill>
              </a:rPr>
              <a:t>Draft: </a:t>
            </a:r>
            <a:r>
              <a:rPr lang="en-US" dirty="0"/>
              <a:t>We will use tableau to build our dashboard. A storyboard is shown below with a description of the elements</a:t>
            </a:r>
          </a:p>
          <a:p>
            <a:pPr marL="914400" lvl="1" indent="-457200">
              <a:buFont typeface="Cambria Math" panose="02040503050406030204" pitchFamily="18" charset="0"/>
              <a:buChar char="→"/>
            </a:pPr>
            <a:endParaRPr lang="en-US" dirty="0"/>
          </a:p>
          <a:p>
            <a:pPr marL="457200" lvl="1" indent="0">
              <a:buNone/>
            </a:pPr>
            <a:endParaRPr lang="en-US" dirty="0"/>
          </a:p>
          <a:p>
            <a:pPr marL="457200" lvl="1" indent="0">
              <a:buNone/>
            </a:pPr>
            <a:endParaRPr lang="en-US" dirty="0"/>
          </a:p>
        </p:txBody>
      </p:sp>
      <p:pic>
        <p:nvPicPr>
          <p:cNvPr id="5" name="Picture 4" descr="Chart, treemap chart&#10;&#10;Description automatically generated">
            <a:extLst>
              <a:ext uri="{FF2B5EF4-FFF2-40B4-BE49-F238E27FC236}">
                <a16:creationId xmlns:a16="http://schemas.microsoft.com/office/drawing/2014/main" id="{7134717B-B7E4-4AE2-9351-4F7D22D5BE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8417" y="2277263"/>
            <a:ext cx="3895162" cy="4256271"/>
          </a:xfrm>
          <a:prstGeom prst="rect">
            <a:avLst/>
          </a:prstGeom>
        </p:spPr>
      </p:pic>
      <p:sp>
        <p:nvSpPr>
          <p:cNvPr id="6" name="TextBox 5">
            <a:extLst>
              <a:ext uri="{FF2B5EF4-FFF2-40B4-BE49-F238E27FC236}">
                <a16:creationId xmlns:a16="http://schemas.microsoft.com/office/drawing/2014/main" id="{5CEC123C-DE54-473A-8186-E0FE2C7786D9}"/>
              </a:ext>
            </a:extLst>
          </p:cNvPr>
          <p:cNvSpPr txBox="1"/>
          <p:nvPr/>
        </p:nvSpPr>
        <p:spPr>
          <a:xfrm>
            <a:off x="1213970" y="2296760"/>
            <a:ext cx="2408903" cy="646331"/>
          </a:xfrm>
          <a:prstGeom prst="rect">
            <a:avLst/>
          </a:prstGeom>
          <a:noFill/>
        </p:spPr>
        <p:txBody>
          <a:bodyPr wrap="square" rtlCol="0">
            <a:spAutoFit/>
          </a:bodyPr>
          <a:lstStyle/>
          <a:p>
            <a:r>
              <a:rPr lang="en-US" dirty="0"/>
              <a:t>Title of project with brief description</a:t>
            </a:r>
          </a:p>
        </p:txBody>
      </p:sp>
      <p:sp>
        <p:nvSpPr>
          <p:cNvPr id="8" name="TextBox 7">
            <a:extLst>
              <a:ext uri="{FF2B5EF4-FFF2-40B4-BE49-F238E27FC236}">
                <a16:creationId xmlns:a16="http://schemas.microsoft.com/office/drawing/2014/main" id="{BF12B180-23C0-420B-9544-AE9846C054DE}"/>
              </a:ext>
            </a:extLst>
          </p:cNvPr>
          <p:cNvSpPr txBox="1"/>
          <p:nvPr/>
        </p:nvSpPr>
        <p:spPr>
          <a:xfrm>
            <a:off x="1213970" y="3383382"/>
            <a:ext cx="2408903" cy="923330"/>
          </a:xfrm>
          <a:prstGeom prst="rect">
            <a:avLst/>
          </a:prstGeom>
          <a:noFill/>
        </p:spPr>
        <p:txBody>
          <a:bodyPr wrap="square" rtlCol="0">
            <a:spAutoFit/>
          </a:bodyPr>
          <a:lstStyle/>
          <a:p>
            <a:r>
              <a:rPr lang="en-US" dirty="0"/>
              <a:t>Panel showing the average starting age of all positions</a:t>
            </a:r>
          </a:p>
        </p:txBody>
      </p:sp>
      <p:sp>
        <p:nvSpPr>
          <p:cNvPr id="9" name="TextBox 8">
            <a:extLst>
              <a:ext uri="{FF2B5EF4-FFF2-40B4-BE49-F238E27FC236}">
                <a16:creationId xmlns:a16="http://schemas.microsoft.com/office/drawing/2014/main" id="{EFD692D4-9337-4B0C-9A9F-32C482083941}"/>
              </a:ext>
            </a:extLst>
          </p:cNvPr>
          <p:cNvSpPr txBox="1"/>
          <p:nvPr/>
        </p:nvSpPr>
        <p:spPr>
          <a:xfrm>
            <a:off x="1213970" y="4747004"/>
            <a:ext cx="2408903" cy="1754326"/>
          </a:xfrm>
          <a:prstGeom prst="rect">
            <a:avLst/>
          </a:prstGeom>
          <a:noFill/>
        </p:spPr>
        <p:txBody>
          <a:bodyPr wrap="square" rtlCol="0">
            <a:spAutoFit/>
          </a:bodyPr>
          <a:lstStyle/>
          <a:p>
            <a:r>
              <a:rPr lang="en-US" dirty="0"/>
              <a:t>Total players by position, with interactive element (user selects position and graph updates accordingly)</a:t>
            </a:r>
          </a:p>
        </p:txBody>
      </p:sp>
      <p:sp>
        <p:nvSpPr>
          <p:cNvPr id="11" name="TextBox 10">
            <a:extLst>
              <a:ext uri="{FF2B5EF4-FFF2-40B4-BE49-F238E27FC236}">
                <a16:creationId xmlns:a16="http://schemas.microsoft.com/office/drawing/2014/main" id="{7107D2F6-EE4A-47D3-8CCD-A49DC8F7FFCC}"/>
              </a:ext>
            </a:extLst>
          </p:cNvPr>
          <p:cNvSpPr txBox="1"/>
          <p:nvPr/>
        </p:nvSpPr>
        <p:spPr>
          <a:xfrm>
            <a:off x="9094667" y="2253610"/>
            <a:ext cx="2408903" cy="369332"/>
          </a:xfrm>
          <a:prstGeom prst="rect">
            <a:avLst/>
          </a:prstGeom>
          <a:noFill/>
        </p:spPr>
        <p:txBody>
          <a:bodyPr wrap="square" rtlCol="0">
            <a:spAutoFit/>
          </a:bodyPr>
          <a:lstStyle/>
          <a:p>
            <a:pPr algn="ctr"/>
            <a:r>
              <a:rPr lang="en-US" dirty="0"/>
              <a:t>NHL Logo for aesthetics</a:t>
            </a:r>
          </a:p>
        </p:txBody>
      </p:sp>
      <p:sp>
        <p:nvSpPr>
          <p:cNvPr id="12" name="TextBox 11">
            <a:extLst>
              <a:ext uri="{FF2B5EF4-FFF2-40B4-BE49-F238E27FC236}">
                <a16:creationId xmlns:a16="http://schemas.microsoft.com/office/drawing/2014/main" id="{06041F6A-2CA2-4754-9BE7-FFC20FB44EE3}"/>
              </a:ext>
            </a:extLst>
          </p:cNvPr>
          <p:cNvSpPr txBox="1"/>
          <p:nvPr/>
        </p:nvSpPr>
        <p:spPr>
          <a:xfrm>
            <a:off x="8524396" y="3027194"/>
            <a:ext cx="2979174" cy="1754326"/>
          </a:xfrm>
          <a:prstGeom prst="rect">
            <a:avLst/>
          </a:prstGeom>
          <a:noFill/>
        </p:spPr>
        <p:txBody>
          <a:bodyPr wrap="square" rtlCol="0">
            <a:spAutoFit/>
          </a:bodyPr>
          <a:lstStyle/>
          <a:p>
            <a:pPr algn="r"/>
            <a:r>
              <a:rPr lang="en-US" dirty="0"/>
              <a:t>Average years played according to starting position, with interactive element (user can hover over graphs for a popup with more details)</a:t>
            </a:r>
          </a:p>
        </p:txBody>
      </p:sp>
      <p:sp>
        <p:nvSpPr>
          <p:cNvPr id="13" name="TextBox 12">
            <a:extLst>
              <a:ext uri="{FF2B5EF4-FFF2-40B4-BE49-F238E27FC236}">
                <a16:creationId xmlns:a16="http://schemas.microsoft.com/office/drawing/2014/main" id="{F249CF97-E74C-41EB-B585-93931078E094}"/>
              </a:ext>
            </a:extLst>
          </p:cNvPr>
          <p:cNvSpPr txBox="1"/>
          <p:nvPr/>
        </p:nvSpPr>
        <p:spPr>
          <a:xfrm>
            <a:off x="8416413" y="5185771"/>
            <a:ext cx="3087157" cy="1477328"/>
          </a:xfrm>
          <a:prstGeom prst="rect">
            <a:avLst/>
          </a:prstGeom>
          <a:noFill/>
        </p:spPr>
        <p:txBody>
          <a:bodyPr wrap="square" rtlCol="0">
            <a:spAutoFit/>
          </a:bodyPr>
          <a:lstStyle/>
          <a:p>
            <a:pPr algn="r"/>
            <a:r>
              <a:rPr lang="en-US" dirty="0"/>
              <a:t>Number of players by starting age, graph with interactive element (user can hover over graphs for a popup with more details)</a:t>
            </a:r>
          </a:p>
        </p:txBody>
      </p:sp>
      <p:cxnSp>
        <p:nvCxnSpPr>
          <p:cNvPr id="14" name="Straight Arrow Connector 13">
            <a:extLst>
              <a:ext uri="{FF2B5EF4-FFF2-40B4-BE49-F238E27FC236}">
                <a16:creationId xmlns:a16="http://schemas.microsoft.com/office/drawing/2014/main" id="{D1F1BED7-D270-4D2D-A9B9-8CC69A5ECB42}"/>
              </a:ext>
            </a:extLst>
          </p:cNvPr>
          <p:cNvCxnSpPr>
            <a:cxnSpLocks/>
          </p:cNvCxnSpPr>
          <p:nvPr/>
        </p:nvCxnSpPr>
        <p:spPr>
          <a:xfrm>
            <a:off x="3216560" y="2607053"/>
            <a:ext cx="812626" cy="0"/>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51C125D-9018-4ED1-A787-58834B8DF246}"/>
              </a:ext>
            </a:extLst>
          </p:cNvPr>
          <p:cNvCxnSpPr>
            <a:cxnSpLocks/>
          </p:cNvCxnSpPr>
          <p:nvPr/>
        </p:nvCxnSpPr>
        <p:spPr>
          <a:xfrm>
            <a:off x="3216560" y="3529474"/>
            <a:ext cx="812626" cy="0"/>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C70FF14-4DE4-4DDC-A1B5-48B95EA2EBB9}"/>
              </a:ext>
            </a:extLst>
          </p:cNvPr>
          <p:cNvCxnSpPr>
            <a:cxnSpLocks/>
          </p:cNvCxnSpPr>
          <p:nvPr/>
        </p:nvCxnSpPr>
        <p:spPr>
          <a:xfrm flipV="1">
            <a:off x="3216560" y="3773103"/>
            <a:ext cx="2086960" cy="1265933"/>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F8237B6-C777-4B0C-84B1-1BF122B5440A}"/>
              </a:ext>
            </a:extLst>
          </p:cNvPr>
          <p:cNvCxnSpPr>
            <a:cxnSpLocks/>
          </p:cNvCxnSpPr>
          <p:nvPr/>
        </p:nvCxnSpPr>
        <p:spPr>
          <a:xfrm flipH="1">
            <a:off x="8227841" y="2438276"/>
            <a:ext cx="866826" cy="588918"/>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0BFAD2A-F649-48D4-8751-8D0319B068CC}"/>
              </a:ext>
            </a:extLst>
          </p:cNvPr>
          <p:cNvCxnSpPr>
            <a:cxnSpLocks/>
          </p:cNvCxnSpPr>
          <p:nvPr/>
        </p:nvCxnSpPr>
        <p:spPr>
          <a:xfrm flipH="1">
            <a:off x="8227841" y="4405398"/>
            <a:ext cx="812626" cy="0"/>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9E5A70E-9F45-4E1D-8AFF-E2AA6B4FD038}"/>
              </a:ext>
            </a:extLst>
          </p:cNvPr>
          <p:cNvCxnSpPr>
            <a:cxnSpLocks/>
          </p:cNvCxnSpPr>
          <p:nvPr/>
        </p:nvCxnSpPr>
        <p:spPr>
          <a:xfrm flipH="1">
            <a:off x="8227841" y="5624167"/>
            <a:ext cx="628364" cy="0"/>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descr="Logo, icon&#10;&#10;Description automatically generated">
            <a:extLst>
              <a:ext uri="{FF2B5EF4-FFF2-40B4-BE49-F238E27FC236}">
                <a16:creationId xmlns:a16="http://schemas.microsoft.com/office/drawing/2014/main" id="{F4B2C210-FC85-4D91-9029-1ABB700AA4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03571" y="84136"/>
            <a:ext cx="341688" cy="704088"/>
          </a:xfrm>
          <a:prstGeom prst="rect">
            <a:avLst/>
          </a:prstGeom>
        </p:spPr>
      </p:pic>
    </p:spTree>
    <p:extLst>
      <p:ext uri="{BB962C8B-B14F-4D97-AF65-F5344CB8AC3E}">
        <p14:creationId xmlns:p14="http://schemas.microsoft.com/office/powerpoint/2010/main" val="66029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4B67-A2FD-48FB-B988-041AA892C325}"/>
              </a:ext>
            </a:extLst>
          </p:cNvPr>
          <p:cNvSpPr>
            <a:spLocks noGrp="1"/>
          </p:cNvSpPr>
          <p:nvPr>
            <p:ph type="title"/>
          </p:nvPr>
        </p:nvSpPr>
        <p:spPr>
          <a:xfrm>
            <a:off x="0" y="0"/>
            <a:ext cx="12191999" cy="872360"/>
          </a:xfr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algn="l"/>
            <a:r>
              <a:rPr lang="en-US" dirty="0">
                <a:solidFill>
                  <a:schemeClr val="bg2">
                    <a:lumMod val="90000"/>
                  </a:schemeClr>
                </a:solidFill>
              </a:rPr>
              <a:t>   Dashboard</a:t>
            </a:r>
          </a:p>
        </p:txBody>
      </p:sp>
      <p:sp>
        <p:nvSpPr>
          <p:cNvPr id="3" name="Content Placeholder 2">
            <a:extLst>
              <a:ext uri="{FF2B5EF4-FFF2-40B4-BE49-F238E27FC236}">
                <a16:creationId xmlns:a16="http://schemas.microsoft.com/office/drawing/2014/main" id="{D6C0AC1C-B3D0-44C5-8AA0-7A6738DA4812}"/>
              </a:ext>
            </a:extLst>
          </p:cNvPr>
          <p:cNvSpPr>
            <a:spLocks noGrp="1"/>
          </p:cNvSpPr>
          <p:nvPr>
            <p:ph idx="1"/>
          </p:nvPr>
        </p:nvSpPr>
        <p:spPr>
          <a:xfrm>
            <a:off x="688426" y="1253330"/>
            <a:ext cx="10815145" cy="5604670"/>
          </a:xfrm>
        </p:spPr>
        <p:txBody>
          <a:bodyPr>
            <a:normAutofit/>
          </a:bodyPr>
          <a:lstStyle/>
          <a:p>
            <a:pPr marL="0" indent="0">
              <a:buNone/>
            </a:pPr>
            <a:r>
              <a:rPr lang="en-US" dirty="0">
                <a:solidFill>
                  <a:srgbClr val="820000"/>
                </a:solidFill>
              </a:rPr>
              <a:t>Current: </a:t>
            </a:r>
            <a:r>
              <a:rPr lang="en-US" dirty="0"/>
              <a:t>the dashboard as it appears is shown in the image below</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914400" lvl="1" indent="-457200">
              <a:buFont typeface="Cambria Math" panose="02040503050406030204" pitchFamily="18" charset="0"/>
              <a:buChar char="→"/>
            </a:pPr>
            <a:endParaRPr lang="en-US" dirty="0"/>
          </a:p>
          <a:p>
            <a:pPr marL="457200" lvl="1" indent="0">
              <a:buNone/>
            </a:pPr>
            <a:endParaRPr lang="en-US" dirty="0"/>
          </a:p>
          <a:p>
            <a:pPr marL="457200" lvl="1" indent="0">
              <a:buNone/>
            </a:pPr>
            <a:endParaRPr lang="en-US" sz="1400" dirty="0"/>
          </a:p>
          <a:p>
            <a:pPr marL="457200" lvl="1" indent="0" algn="ctr">
              <a:buNone/>
            </a:pPr>
            <a:r>
              <a:rPr lang="en-US" sz="1400" dirty="0">
                <a:hlinkClick r:id="rId2"/>
              </a:rPr>
              <a:t>https://public.tableau.com/app/profile/matthew.deyoung/viz/SportsBreakdownDashboard/Dashboard1</a:t>
            </a:r>
            <a:endParaRPr lang="en-US" sz="1400" dirty="0"/>
          </a:p>
        </p:txBody>
      </p:sp>
      <p:pic>
        <p:nvPicPr>
          <p:cNvPr id="6" name="Graphic 5">
            <a:extLst>
              <a:ext uri="{FF2B5EF4-FFF2-40B4-BE49-F238E27FC236}">
                <a16:creationId xmlns:a16="http://schemas.microsoft.com/office/drawing/2014/main" id="{A8B58CCD-E29B-4892-84B1-8229F6A7655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503571" y="84136"/>
            <a:ext cx="529475" cy="704088"/>
          </a:xfrm>
          <a:prstGeom prst="rect">
            <a:avLst/>
          </a:prstGeom>
        </p:spPr>
      </p:pic>
      <p:pic>
        <p:nvPicPr>
          <p:cNvPr id="9" name="Picture 8">
            <a:extLst>
              <a:ext uri="{FF2B5EF4-FFF2-40B4-BE49-F238E27FC236}">
                <a16:creationId xmlns:a16="http://schemas.microsoft.com/office/drawing/2014/main" id="{5577EF9D-9463-4586-B2E5-6D9819EA40AA}"/>
              </a:ext>
            </a:extLst>
          </p:cNvPr>
          <p:cNvPicPr>
            <a:picLocks noChangeAspect="1"/>
          </p:cNvPicPr>
          <p:nvPr/>
        </p:nvPicPr>
        <p:blipFill rotWithShape="1">
          <a:blip r:embed="rId5"/>
          <a:srcRect l="26333" t="14349" r="27000" b="11078"/>
          <a:stretch/>
        </p:blipFill>
        <p:spPr>
          <a:xfrm>
            <a:off x="3688080" y="1845816"/>
            <a:ext cx="4815840" cy="4341623"/>
          </a:xfrm>
          <a:prstGeom prst="rect">
            <a:avLst/>
          </a:prstGeom>
        </p:spPr>
      </p:pic>
    </p:spTree>
    <p:extLst>
      <p:ext uri="{BB962C8B-B14F-4D97-AF65-F5344CB8AC3E}">
        <p14:creationId xmlns:p14="http://schemas.microsoft.com/office/powerpoint/2010/main" val="3484235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4B67-A2FD-48FB-B988-041AA892C325}"/>
              </a:ext>
            </a:extLst>
          </p:cNvPr>
          <p:cNvSpPr>
            <a:spLocks noGrp="1"/>
          </p:cNvSpPr>
          <p:nvPr>
            <p:ph type="title"/>
          </p:nvPr>
        </p:nvSpPr>
        <p:spPr>
          <a:xfrm>
            <a:off x="0" y="0"/>
            <a:ext cx="12191999" cy="872360"/>
          </a:xfr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algn="l"/>
            <a:r>
              <a:rPr lang="en-US" dirty="0">
                <a:solidFill>
                  <a:schemeClr val="bg2">
                    <a:lumMod val="90000"/>
                  </a:schemeClr>
                </a:solidFill>
              </a:rPr>
              <a:t>   Overview</a:t>
            </a:r>
          </a:p>
        </p:txBody>
      </p:sp>
      <p:sp>
        <p:nvSpPr>
          <p:cNvPr id="3" name="Content Placeholder 2">
            <a:extLst>
              <a:ext uri="{FF2B5EF4-FFF2-40B4-BE49-F238E27FC236}">
                <a16:creationId xmlns:a16="http://schemas.microsoft.com/office/drawing/2014/main" id="{D6C0AC1C-B3D0-44C5-8AA0-7A6738DA4812}"/>
              </a:ext>
            </a:extLst>
          </p:cNvPr>
          <p:cNvSpPr>
            <a:spLocks noGrp="1"/>
          </p:cNvSpPr>
          <p:nvPr>
            <p:ph idx="1"/>
          </p:nvPr>
        </p:nvSpPr>
        <p:spPr>
          <a:xfrm>
            <a:off x="688426" y="1253330"/>
            <a:ext cx="10815145" cy="5242063"/>
          </a:xfrm>
        </p:spPr>
        <p:txBody>
          <a:bodyPr>
            <a:normAutofit/>
          </a:bodyPr>
          <a:lstStyle/>
          <a:p>
            <a:pPr marL="0" indent="0">
              <a:buNone/>
            </a:pPr>
            <a:r>
              <a:rPr lang="en-US" dirty="0">
                <a:solidFill>
                  <a:srgbClr val="820000"/>
                </a:solidFill>
              </a:rPr>
              <a:t>Our selected topic: </a:t>
            </a:r>
            <a:r>
              <a:rPr lang="en-US" dirty="0"/>
              <a:t>we will predict the average career length of MLB, NBA, NFL, and NHL professional athletes based upon their position</a:t>
            </a:r>
          </a:p>
          <a:p>
            <a:pPr marL="0" indent="0">
              <a:buNone/>
            </a:pPr>
            <a:endParaRPr lang="en-US" dirty="0"/>
          </a:p>
          <a:p>
            <a:pPr marL="914400" lvl="1" indent="-457200">
              <a:buFont typeface="Cambria Math" panose="02040503050406030204" pitchFamily="18" charset="0"/>
              <a:buChar char="→"/>
            </a:pPr>
            <a:r>
              <a:rPr lang="en-US" dirty="0"/>
              <a:t>We will implement a neural network learning model to predict career longevity of professional athletes based upon the position they play</a:t>
            </a:r>
          </a:p>
          <a:p>
            <a:pPr lvl="1">
              <a:buFont typeface="Cambria Math" panose="02040503050406030204" pitchFamily="18" charset="0"/>
              <a:buChar char="→"/>
            </a:pPr>
            <a:endParaRPr lang="en-US" dirty="0"/>
          </a:p>
          <a:p>
            <a:pPr marL="914400" lvl="1" indent="-457200">
              <a:buFont typeface="Cambria Math" panose="02040503050406030204" pitchFamily="18" charset="0"/>
              <a:buChar char="→"/>
            </a:pPr>
            <a:r>
              <a:rPr lang="en-US" dirty="0"/>
              <a:t>The analysis will include data from 2004 to the present date</a:t>
            </a:r>
          </a:p>
          <a:p>
            <a:pPr lvl="1">
              <a:buFont typeface="Cambria Math" panose="02040503050406030204" pitchFamily="18" charset="0"/>
              <a:buChar char="→"/>
            </a:pPr>
            <a:endParaRPr lang="en-US" dirty="0"/>
          </a:p>
          <a:p>
            <a:pPr marL="914400" lvl="1" indent="-457200">
              <a:buFont typeface="Cambria Math" panose="02040503050406030204" pitchFamily="18" charset="0"/>
              <a:buChar char="→"/>
            </a:pPr>
            <a:r>
              <a:rPr lang="en-US" dirty="0"/>
              <a:t>We will use aggregate career data from the National Hockey League as a basis for a neural network model which will predict career length</a:t>
            </a:r>
          </a:p>
          <a:p>
            <a:pPr marL="914400" lvl="1" indent="-457200">
              <a:buFont typeface="Cambria Math" panose="02040503050406030204" pitchFamily="18" charset="0"/>
              <a:buChar char="→"/>
            </a:pPr>
            <a:endParaRPr lang="en-US" dirty="0"/>
          </a:p>
        </p:txBody>
      </p:sp>
      <p:pic>
        <p:nvPicPr>
          <p:cNvPr id="10" name="Graphic 9">
            <a:extLst>
              <a:ext uri="{FF2B5EF4-FFF2-40B4-BE49-F238E27FC236}">
                <a16:creationId xmlns:a16="http://schemas.microsoft.com/office/drawing/2014/main" id="{6B612F53-7CA4-4F17-8582-561DFACE508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61734" y="5816175"/>
            <a:ext cx="806116" cy="848116"/>
          </a:xfrm>
          <a:prstGeom prst="rect">
            <a:avLst/>
          </a:prstGeom>
        </p:spPr>
      </p:pic>
      <p:pic>
        <p:nvPicPr>
          <p:cNvPr id="7" name="Graphic 6">
            <a:extLst>
              <a:ext uri="{FF2B5EF4-FFF2-40B4-BE49-F238E27FC236}">
                <a16:creationId xmlns:a16="http://schemas.microsoft.com/office/drawing/2014/main" id="{812FFFF3-ACD2-45EB-B105-6B4DFEF9017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39152" y="5783033"/>
            <a:ext cx="687630" cy="914400"/>
          </a:xfrm>
          <a:prstGeom prst="rect">
            <a:avLst/>
          </a:prstGeom>
        </p:spPr>
      </p:pic>
      <p:pic>
        <p:nvPicPr>
          <p:cNvPr id="9" name="Picture 8" descr="Logo, icon&#10;&#10;Description automatically generated">
            <a:extLst>
              <a:ext uri="{FF2B5EF4-FFF2-40B4-BE49-F238E27FC236}">
                <a16:creationId xmlns:a16="http://schemas.microsoft.com/office/drawing/2014/main" id="{4D81FF86-35DC-4690-B396-6F5BF78CFF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02802" y="5816175"/>
            <a:ext cx="411583" cy="848116"/>
          </a:xfrm>
          <a:prstGeom prst="rect">
            <a:avLst/>
          </a:prstGeom>
        </p:spPr>
      </p:pic>
      <p:pic>
        <p:nvPicPr>
          <p:cNvPr id="12" name="Graphic 11">
            <a:extLst>
              <a:ext uri="{FF2B5EF4-FFF2-40B4-BE49-F238E27FC236}">
                <a16:creationId xmlns:a16="http://schemas.microsoft.com/office/drawing/2014/main" id="{4E7919FD-0EDF-4AD0-8BBF-8B77D864C8B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349338" y="5783033"/>
            <a:ext cx="1631405" cy="914400"/>
          </a:xfrm>
          <a:prstGeom prst="rect">
            <a:avLst/>
          </a:prstGeom>
        </p:spPr>
      </p:pic>
    </p:spTree>
    <p:extLst>
      <p:ext uri="{BB962C8B-B14F-4D97-AF65-F5344CB8AC3E}">
        <p14:creationId xmlns:p14="http://schemas.microsoft.com/office/powerpoint/2010/main" val="430898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4B67-A2FD-48FB-B988-041AA892C325}"/>
              </a:ext>
            </a:extLst>
          </p:cNvPr>
          <p:cNvSpPr>
            <a:spLocks noGrp="1"/>
          </p:cNvSpPr>
          <p:nvPr>
            <p:ph type="title"/>
          </p:nvPr>
        </p:nvSpPr>
        <p:spPr>
          <a:xfrm>
            <a:off x="0" y="0"/>
            <a:ext cx="12191999" cy="872360"/>
          </a:xfr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algn="l"/>
            <a:r>
              <a:rPr lang="en-US" dirty="0">
                <a:solidFill>
                  <a:schemeClr val="bg2">
                    <a:lumMod val="90000"/>
                  </a:schemeClr>
                </a:solidFill>
              </a:rPr>
              <a:t>Conclusion</a:t>
            </a:r>
          </a:p>
        </p:txBody>
      </p:sp>
      <p:sp>
        <p:nvSpPr>
          <p:cNvPr id="3" name="Content Placeholder 2">
            <a:extLst>
              <a:ext uri="{FF2B5EF4-FFF2-40B4-BE49-F238E27FC236}">
                <a16:creationId xmlns:a16="http://schemas.microsoft.com/office/drawing/2014/main" id="{D6C0AC1C-B3D0-44C5-8AA0-7A6738DA4812}"/>
              </a:ext>
            </a:extLst>
          </p:cNvPr>
          <p:cNvSpPr>
            <a:spLocks noGrp="1"/>
          </p:cNvSpPr>
          <p:nvPr>
            <p:ph idx="1"/>
          </p:nvPr>
        </p:nvSpPr>
        <p:spPr>
          <a:xfrm>
            <a:off x="688426" y="1253330"/>
            <a:ext cx="10815145" cy="5604670"/>
          </a:xfrm>
        </p:spPr>
        <p:txBody>
          <a:bodyPr>
            <a:normAutofit/>
          </a:bodyPr>
          <a:lstStyle/>
          <a:p>
            <a:pPr marL="0" indent="0">
              <a:buNone/>
            </a:pPr>
            <a:r>
              <a:rPr lang="en-US" dirty="0">
                <a:solidFill>
                  <a:srgbClr val="820000"/>
                </a:solidFill>
              </a:rPr>
              <a:t>Summary: </a:t>
            </a:r>
            <a:r>
              <a:rPr lang="en-US" dirty="0"/>
              <a:t>did not achieve our goal, however experience was still very insightful. Most likely due to diversity of data sets and/or lack of uniform type of distribution between different data sets</a:t>
            </a:r>
          </a:p>
          <a:p>
            <a:pPr marL="0" indent="0">
              <a:buNone/>
            </a:pPr>
            <a:endParaRPr lang="en-US" dirty="0"/>
          </a:p>
          <a:p>
            <a:pPr marL="0" indent="0">
              <a:buNone/>
            </a:pPr>
            <a:r>
              <a:rPr lang="en-US" dirty="0">
                <a:solidFill>
                  <a:srgbClr val="820000"/>
                </a:solidFill>
              </a:rPr>
              <a:t>Recommendations and Future Direction: </a:t>
            </a:r>
            <a:r>
              <a:rPr lang="en-US" dirty="0"/>
              <a:t>We would recommend exploring different datasets, grouping by other types of independent variables, going more in depth with data cleaning, and trying different types of machine </a:t>
            </a:r>
            <a:r>
              <a:rPr lang="en-US"/>
              <a:t>learning approaches</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7" name="Graphic 6">
            <a:extLst>
              <a:ext uri="{FF2B5EF4-FFF2-40B4-BE49-F238E27FC236}">
                <a16:creationId xmlns:a16="http://schemas.microsoft.com/office/drawing/2014/main" id="{FF35DFBD-83C7-4701-8D7F-572703B4C4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91068" y="84476"/>
            <a:ext cx="620109" cy="703407"/>
          </a:xfrm>
          <a:prstGeom prst="rect">
            <a:avLst/>
          </a:prstGeom>
        </p:spPr>
      </p:pic>
    </p:spTree>
    <p:extLst>
      <p:ext uri="{BB962C8B-B14F-4D97-AF65-F5344CB8AC3E}">
        <p14:creationId xmlns:p14="http://schemas.microsoft.com/office/powerpoint/2010/main" val="218490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4B67-A2FD-48FB-B988-041AA892C325}"/>
              </a:ext>
            </a:extLst>
          </p:cNvPr>
          <p:cNvSpPr>
            <a:spLocks noGrp="1"/>
          </p:cNvSpPr>
          <p:nvPr>
            <p:ph type="title"/>
          </p:nvPr>
        </p:nvSpPr>
        <p:spPr>
          <a:xfrm>
            <a:off x="0" y="0"/>
            <a:ext cx="12191999" cy="872360"/>
          </a:xfr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algn="l"/>
            <a:r>
              <a:rPr lang="en-US" dirty="0">
                <a:solidFill>
                  <a:schemeClr val="bg2">
                    <a:lumMod val="90000"/>
                  </a:schemeClr>
                </a:solidFill>
              </a:rPr>
              <a:t>   Dashboard</a:t>
            </a:r>
          </a:p>
        </p:txBody>
      </p:sp>
      <p:sp>
        <p:nvSpPr>
          <p:cNvPr id="3" name="Content Placeholder 2">
            <a:extLst>
              <a:ext uri="{FF2B5EF4-FFF2-40B4-BE49-F238E27FC236}">
                <a16:creationId xmlns:a16="http://schemas.microsoft.com/office/drawing/2014/main" id="{D6C0AC1C-B3D0-44C5-8AA0-7A6738DA4812}"/>
              </a:ext>
            </a:extLst>
          </p:cNvPr>
          <p:cNvSpPr>
            <a:spLocks noGrp="1"/>
          </p:cNvSpPr>
          <p:nvPr>
            <p:ph idx="1"/>
          </p:nvPr>
        </p:nvSpPr>
        <p:spPr>
          <a:xfrm>
            <a:off x="688426" y="1253330"/>
            <a:ext cx="10815145" cy="5604670"/>
          </a:xfrm>
        </p:spPr>
        <p:txBody>
          <a:bodyPr>
            <a:normAutofit/>
          </a:bodyPr>
          <a:lstStyle/>
          <a:p>
            <a:pPr marL="0" indent="0">
              <a:buNone/>
            </a:pPr>
            <a:r>
              <a:rPr lang="en-US" dirty="0">
                <a:solidFill>
                  <a:srgbClr val="820000"/>
                </a:solidFill>
              </a:rPr>
              <a:t>Current Draft: </a:t>
            </a:r>
            <a:r>
              <a:rPr lang="en-US" dirty="0"/>
              <a:t>the initial dashboard as it appears is shown below</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914400" lvl="1" indent="-457200">
              <a:buFont typeface="Cambria Math" panose="02040503050406030204" pitchFamily="18" charset="0"/>
              <a:buChar char="→"/>
            </a:pPr>
            <a:endParaRPr lang="en-US" dirty="0"/>
          </a:p>
          <a:p>
            <a:pPr marL="457200" lvl="1" indent="0">
              <a:buNone/>
            </a:pPr>
            <a:endParaRPr lang="en-US" dirty="0"/>
          </a:p>
          <a:p>
            <a:pPr marL="457200" lvl="1" indent="0">
              <a:buNone/>
            </a:pPr>
            <a:endParaRPr lang="en-US" sz="1400" dirty="0"/>
          </a:p>
          <a:p>
            <a:pPr marL="457200" lvl="1" indent="0">
              <a:buNone/>
            </a:pPr>
            <a:r>
              <a:rPr lang="en-US" sz="1400" dirty="0">
                <a:hlinkClick r:id="rId2"/>
              </a:rPr>
              <a:t>https://public.tableau.com/app/profile/matthew.deyoung/viz/NHLDashboard_16266142750160/Dashboard1?publish=yes</a:t>
            </a:r>
            <a:endParaRPr lang="en-US" sz="1400" dirty="0"/>
          </a:p>
        </p:txBody>
      </p:sp>
      <p:pic>
        <p:nvPicPr>
          <p:cNvPr id="10" name="Graphic 9">
            <a:extLst>
              <a:ext uri="{FF2B5EF4-FFF2-40B4-BE49-F238E27FC236}">
                <a16:creationId xmlns:a16="http://schemas.microsoft.com/office/drawing/2014/main" id="{6B612F53-7CA4-4F17-8582-561DFACE50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91068" y="84476"/>
            <a:ext cx="620109" cy="703407"/>
          </a:xfrm>
          <a:prstGeom prst="rect">
            <a:avLst/>
          </a:prstGeom>
        </p:spPr>
      </p:pic>
      <p:pic>
        <p:nvPicPr>
          <p:cNvPr id="4" name="Picture 3">
            <a:extLst>
              <a:ext uri="{FF2B5EF4-FFF2-40B4-BE49-F238E27FC236}">
                <a16:creationId xmlns:a16="http://schemas.microsoft.com/office/drawing/2014/main" id="{810057A3-68E7-460B-B9BC-98AECC6A2A70}"/>
              </a:ext>
            </a:extLst>
          </p:cNvPr>
          <p:cNvPicPr>
            <a:picLocks noChangeAspect="1"/>
          </p:cNvPicPr>
          <p:nvPr/>
        </p:nvPicPr>
        <p:blipFill rotWithShape="1">
          <a:blip r:embed="rId5"/>
          <a:srcRect l="25816" t="22596" r="26263" b="2738"/>
          <a:stretch/>
        </p:blipFill>
        <p:spPr>
          <a:xfrm>
            <a:off x="3752247" y="2001504"/>
            <a:ext cx="4687502" cy="4108322"/>
          </a:xfrm>
          <a:prstGeom prst="rect">
            <a:avLst/>
          </a:prstGeom>
        </p:spPr>
      </p:pic>
      <p:pic>
        <p:nvPicPr>
          <p:cNvPr id="6" name="Picture 5" descr="A picture containing text, athletic game, orange, surface&#10;&#10;Description automatically generated">
            <a:extLst>
              <a:ext uri="{FF2B5EF4-FFF2-40B4-BE49-F238E27FC236}">
                <a16:creationId xmlns:a16="http://schemas.microsoft.com/office/drawing/2014/main" id="{3B196883-B451-448E-900B-5DFAEB2A81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Box 8">
            <a:extLst>
              <a:ext uri="{FF2B5EF4-FFF2-40B4-BE49-F238E27FC236}">
                <a16:creationId xmlns:a16="http://schemas.microsoft.com/office/drawing/2014/main" id="{605BEF75-84D9-4F34-BD0C-31CABB9F231C}"/>
              </a:ext>
            </a:extLst>
          </p:cNvPr>
          <p:cNvSpPr txBox="1"/>
          <p:nvPr/>
        </p:nvSpPr>
        <p:spPr>
          <a:xfrm>
            <a:off x="2701380" y="837831"/>
            <a:ext cx="6097604" cy="830997"/>
          </a:xfrm>
          <a:prstGeom prst="rect">
            <a:avLst/>
          </a:prstGeom>
          <a:noFill/>
        </p:spPr>
        <p:txBody>
          <a:bodyPr wrap="square">
            <a:spAutoFit/>
          </a:bodyPr>
          <a:lstStyle/>
          <a:p>
            <a:pPr algn="ctr"/>
            <a:r>
              <a:rPr lang="en-US" sz="4800" dirty="0">
                <a:solidFill>
                  <a:schemeClr val="bg2">
                    <a:lumMod val="90000"/>
                  </a:schemeClr>
                </a:solidFill>
                <a:latin typeface="Cambria" panose="02040503050406030204" pitchFamily="18" charset="0"/>
                <a:ea typeface="Cambria" panose="02040503050406030204" pitchFamily="18" charset="0"/>
              </a:rPr>
              <a:t> Questions?</a:t>
            </a:r>
            <a:endParaRPr lang="en-US" sz="4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72868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4B67-A2FD-48FB-B988-041AA892C325}"/>
              </a:ext>
            </a:extLst>
          </p:cNvPr>
          <p:cNvSpPr>
            <a:spLocks noGrp="1"/>
          </p:cNvSpPr>
          <p:nvPr>
            <p:ph type="title"/>
          </p:nvPr>
        </p:nvSpPr>
        <p:spPr>
          <a:xfrm>
            <a:off x="0" y="0"/>
            <a:ext cx="12191999" cy="872360"/>
          </a:xfr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algn="l"/>
            <a:r>
              <a:rPr lang="en-US" dirty="0">
                <a:solidFill>
                  <a:schemeClr val="bg2">
                    <a:lumMod val="90000"/>
                  </a:schemeClr>
                </a:solidFill>
              </a:rPr>
              <a:t>   Motivation</a:t>
            </a:r>
          </a:p>
        </p:txBody>
      </p:sp>
      <p:sp>
        <p:nvSpPr>
          <p:cNvPr id="3" name="Content Placeholder 2">
            <a:extLst>
              <a:ext uri="{FF2B5EF4-FFF2-40B4-BE49-F238E27FC236}">
                <a16:creationId xmlns:a16="http://schemas.microsoft.com/office/drawing/2014/main" id="{D6C0AC1C-B3D0-44C5-8AA0-7A6738DA4812}"/>
              </a:ext>
            </a:extLst>
          </p:cNvPr>
          <p:cNvSpPr>
            <a:spLocks noGrp="1"/>
          </p:cNvSpPr>
          <p:nvPr>
            <p:ph idx="1"/>
          </p:nvPr>
        </p:nvSpPr>
        <p:spPr>
          <a:xfrm>
            <a:off x="688426" y="1253330"/>
            <a:ext cx="10815145" cy="5604670"/>
          </a:xfrm>
        </p:spPr>
        <p:txBody>
          <a:bodyPr>
            <a:normAutofit/>
          </a:bodyPr>
          <a:lstStyle/>
          <a:p>
            <a:pPr marL="0" indent="0">
              <a:buNone/>
            </a:pPr>
            <a:r>
              <a:rPr lang="en-US" dirty="0">
                <a:solidFill>
                  <a:srgbClr val="820000"/>
                </a:solidFill>
              </a:rPr>
              <a:t>Why we selected this topic: </a:t>
            </a:r>
            <a:r>
              <a:rPr lang="en-US" dirty="0"/>
              <a:t>Professional sports are universally enjoyed by many, and in addition to being entertaining, there are several dimensions that are intriguing from the data science perspective.</a:t>
            </a:r>
          </a:p>
          <a:p>
            <a:pPr marL="0" indent="0">
              <a:buNone/>
            </a:pPr>
            <a:endParaRPr lang="en-US" dirty="0"/>
          </a:p>
          <a:p>
            <a:pPr marL="914400" lvl="1" indent="-457200">
              <a:buFont typeface="Cambria Math" panose="02040503050406030204" pitchFamily="18" charset="0"/>
              <a:buChar char="→"/>
            </a:pPr>
            <a:r>
              <a:rPr lang="en-US" dirty="0"/>
              <a:t>Our results will be real-world applicable and have interest across disciplines, including sports recruiters, team managers, sports fans and athletes alike</a:t>
            </a:r>
          </a:p>
          <a:p>
            <a:pPr marL="914400" lvl="1" indent="-457200">
              <a:buFont typeface="Cambria Math" panose="02040503050406030204" pitchFamily="18" charset="0"/>
              <a:buChar char="→"/>
            </a:pPr>
            <a:endParaRPr lang="en-US" dirty="0"/>
          </a:p>
          <a:p>
            <a:pPr marL="914400" lvl="1" indent="-457200">
              <a:buFont typeface="Cambria Math" panose="02040503050406030204" pitchFamily="18" charset="0"/>
              <a:buChar char="→"/>
            </a:pPr>
            <a:r>
              <a:rPr lang="en-US" dirty="0"/>
              <a:t>There is a vast amount of easy to access, and accurate data available for NHL professionals </a:t>
            </a:r>
          </a:p>
          <a:p>
            <a:pPr lvl="1">
              <a:buFont typeface="Cambria Math" panose="02040503050406030204" pitchFamily="18" charset="0"/>
              <a:buChar char="→"/>
            </a:pPr>
            <a:endParaRPr lang="en-US" dirty="0"/>
          </a:p>
          <a:p>
            <a:pPr marL="914400" lvl="1" indent="-457200">
              <a:buFont typeface="Cambria Math" panose="02040503050406030204" pitchFamily="18" charset="0"/>
              <a:buChar char="→"/>
            </a:pPr>
            <a:r>
              <a:rPr lang="en-US" dirty="0"/>
              <a:t>The combination of the topic and the data set available represent a case which is straightforward to represent in a </a:t>
            </a:r>
            <a:r>
              <a:rPr lang="en-US" dirty="0">
                <a:solidFill>
                  <a:schemeClr val="accent6">
                    <a:lumMod val="50000"/>
                  </a:schemeClr>
                </a:solidFill>
              </a:rPr>
              <a:t>N</a:t>
            </a:r>
            <a:r>
              <a:rPr lang="en-US" dirty="0"/>
              <a:t>eural </a:t>
            </a:r>
            <a:r>
              <a:rPr lang="en-US" dirty="0">
                <a:solidFill>
                  <a:schemeClr val="accent6">
                    <a:lumMod val="50000"/>
                  </a:schemeClr>
                </a:solidFill>
              </a:rPr>
              <a:t>N</a:t>
            </a:r>
            <a:r>
              <a:rPr lang="en-US" dirty="0"/>
              <a:t>etwork </a:t>
            </a:r>
            <a:r>
              <a:rPr lang="en-US" dirty="0">
                <a:solidFill>
                  <a:schemeClr val="accent6">
                    <a:lumMod val="50000"/>
                  </a:schemeClr>
                </a:solidFill>
              </a:rPr>
              <a:t>M</a:t>
            </a:r>
            <a:r>
              <a:rPr lang="en-US" dirty="0"/>
              <a:t>odel (</a:t>
            </a:r>
            <a:r>
              <a:rPr lang="en-US" dirty="0">
                <a:solidFill>
                  <a:schemeClr val="accent6">
                    <a:lumMod val="50000"/>
                  </a:schemeClr>
                </a:solidFill>
              </a:rPr>
              <a:t>NNM</a:t>
            </a:r>
            <a:r>
              <a:rPr lang="en-US" dirty="0"/>
              <a:t>)</a:t>
            </a:r>
          </a:p>
          <a:p>
            <a:pPr marL="914400" lvl="1" indent="-457200">
              <a:buFont typeface="Cambria Math" panose="02040503050406030204" pitchFamily="18" charset="0"/>
              <a:buChar char="→"/>
            </a:pPr>
            <a:endParaRPr lang="en-US" dirty="0"/>
          </a:p>
        </p:txBody>
      </p:sp>
      <p:pic>
        <p:nvPicPr>
          <p:cNvPr id="7" name="Graphic 6">
            <a:extLst>
              <a:ext uri="{FF2B5EF4-FFF2-40B4-BE49-F238E27FC236}">
                <a16:creationId xmlns:a16="http://schemas.microsoft.com/office/drawing/2014/main" id="{C9D3FE1F-5D48-482C-A80A-50F1EBE60F1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78205" y="84136"/>
            <a:ext cx="1256182" cy="704088"/>
          </a:xfrm>
          <a:prstGeom prst="rect">
            <a:avLst/>
          </a:prstGeom>
        </p:spPr>
      </p:pic>
    </p:spTree>
    <p:extLst>
      <p:ext uri="{BB962C8B-B14F-4D97-AF65-F5344CB8AC3E}">
        <p14:creationId xmlns:p14="http://schemas.microsoft.com/office/powerpoint/2010/main" val="2245731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4B67-A2FD-48FB-B988-041AA892C325}"/>
              </a:ext>
            </a:extLst>
          </p:cNvPr>
          <p:cNvSpPr>
            <a:spLocks noGrp="1"/>
          </p:cNvSpPr>
          <p:nvPr>
            <p:ph type="title"/>
          </p:nvPr>
        </p:nvSpPr>
        <p:spPr>
          <a:xfrm>
            <a:off x="0" y="0"/>
            <a:ext cx="12191999" cy="872360"/>
          </a:xfr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algn="l"/>
            <a:r>
              <a:rPr lang="en-US" dirty="0">
                <a:solidFill>
                  <a:schemeClr val="bg2">
                    <a:lumMod val="90000"/>
                  </a:schemeClr>
                </a:solidFill>
              </a:rPr>
              <a:t>   Premise</a:t>
            </a:r>
          </a:p>
        </p:txBody>
      </p:sp>
      <p:sp>
        <p:nvSpPr>
          <p:cNvPr id="3" name="Content Placeholder 2">
            <a:extLst>
              <a:ext uri="{FF2B5EF4-FFF2-40B4-BE49-F238E27FC236}">
                <a16:creationId xmlns:a16="http://schemas.microsoft.com/office/drawing/2014/main" id="{D6C0AC1C-B3D0-44C5-8AA0-7A6738DA4812}"/>
              </a:ext>
            </a:extLst>
          </p:cNvPr>
          <p:cNvSpPr>
            <a:spLocks noGrp="1"/>
          </p:cNvSpPr>
          <p:nvPr>
            <p:ph idx="1"/>
          </p:nvPr>
        </p:nvSpPr>
        <p:spPr>
          <a:xfrm>
            <a:off x="688426" y="1253330"/>
            <a:ext cx="10815145" cy="5604670"/>
          </a:xfrm>
        </p:spPr>
        <p:txBody>
          <a:bodyPr>
            <a:normAutofit/>
          </a:bodyPr>
          <a:lstStyle/>
          <a:p>
            <a:pPr marL="0" indent="0">
              <a:buNone/>
            </a:pPr>
            <a:r>
              <a:rPr lang="en-US" dirty="0">
                <a:solidFill>
                  <a:srgbClr val="820000"/>
                </a:solidFill>
              </a:rPr>
              <a:t>Questions we hope to answer: </a:t>
            </a:r>
            <a:r>
              <a:rPr lang="en-US" dirty="0"/>
              <a:t>apart from the main topic, we anticipate our model may also provide insight into the following questions</a:t>
            </a:r>
          </a:p>
          <a:p>
            <a:pPr marL="0" indent="0">
              <a:buNone/>
            </a:pPr>
            <a:endParaRPr lang="en-US" dirty="0"/>
          </a:p>
          <a:p>
            <a:pPr marL="914400" lvl="1" indent="-457200">
              <a:buFont typeface="Cambria Math" panose="02040503050406030204" pitchFamily="18" charset="0"/>
              <a:buChar char="→"/>
            </a:pPr>
            <a:r>
              <a:rPr lang="en-US" dirty="0"/>
              <a:t>Does the athlete’s age at the start of their career have an influence on career length?</a:t>
            </a:r>
          </a:p>
          <a:p>
            <a:pPr marL="914400" lvl="1" indent="-457200">
              <a:buFont typeface="Cambria Math" panose="02040503050406030204" pitchFamily="18" charset="0"/>
              <a:buChar char="→"/>
            </a:pPr>
            <a:endParaRPr lang="en-US" dirty="0"/>
          </a:p>
          <a:p>
            <a:pPr marL="914400" lvl="1" indent="-457200">
              <a:buFont typeface="Cambria Math" panose="02040503050406030204" pitchFamily="18" charset="0"/>
              <a:buChar char="→"/>
            </a:pPr>
            <a:r>
              <a:rPr lang="en-US" dirty="0"/>
              <a:t>Do the career lengths follow a statistical model (</a:t>
            </a:r>
            <a:r>
              <a:rPr lang="en-US" dirty="0" err="1"/>
              <a:t>eg</a:t>
            </a:r>
            <a:r>
              <a:rPr lang="en-US" dirty="0"/>
              <a:t> a bell curve)? Are the different positions similar or not in this sense?</a:t>
            </a:r>
          </a:p>
          <a:p>
            <a:pPr lvl="1">
              <a:buFont typeface="Cambria Math" panose="02040503050406030204" pitchFamily="18" charset="0"/>
              <a:buChar char="→"/>
            </a:pPr>
            <a:endParaRPr lang="en-US" dirty="0"/>
          </a:p>
          <a:p>
            <a:pPr marL="914400" lvl="1" indent="-457200">
              <a:buFont typeface="Cambria Math" panose="02040503050406030204" pitchFamily="18" charset="0"/>
              <a:buChar char="→"/>
            </a:pPr>
            <a:r>
              <a:rPr lang="en-US" dirty="0"/>
              <a:t>Are there any interesting outlier data points? What does this add to the story?</a:t>
            </a:r>
          </a:p>
          <a:p>
            <a:pPr marL="914400" lvl="1" indent="-457200">
              <a:buFont typeface="Cambria Math" panose="02040503050406030204" pitchFamily="18" charset="0"/>
              <a:buChar char="→"/>
            </a:pPr>
            <a:endParaRPr lang="en-US" dirty="0"/>
          </a:p>
        </p:txBody>
      </p:sp>
      <p:pic>
        <p:nvPicPr>
          <p:cNvPr id="5" name="Picture 4" descr="Logo, icon&#10;&#10;Description automatically generated">
            <a:extLst>
              <a:ext uri="{FF2B5EF4-FFF2-40B4-BE49-F238E27FC236}">
                <a16:creationId xmlns:a16="http://schemas.microsoft.com/office/drawing/2014/main" id="{1FD1E0B4-78FA-49C4-AA5A-37E2DE6215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3571" y="84136"/>
            <a:ext cx="341688" cy="704088"/>
          </a:xfrm>
          <a:prstGeom prst="rect">
            <a:avLst/>
          </a:prstGeom>
        </p:spPr>
      </p:pic>
    </p:spTree>
    <p:extLst>
      <p:ext uri="{BB962C8B-B14F-4D97-AF65-F5344CB8AC3E}">
        <p14:creationId xmlns:p14="http://schemas.microsoft.com/office/powerpoint/2010/main" val="562961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4B67-A2FD-48FB-B988-041AA892C325}"/>
              </a:ext>
            </a:extLst>
          </p:cNvPr>
          <p:cNvSpPr>
            <a:spLocks noGrp="1"/>
          </p:cNvSpPr>
          <p:nvPr>
            <p:ph type="title"/>
          </p:nvPr>
        </p:nvSpPr>
        <p:spPr>
          <a:xfrm>
            <a:off x="0" y="0"/>
            <a:ext cx="12191999" cy="872360"/>
          </a:xfr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algn="l"/>
            <a:r>
              <a:rPr lang="en-US" dirty="0">
                <a:solidFill>
                  <a:schemeClr val="bg2">
                    <a:lumMod val="90000"/>
                  </a:schemeClr>
                </a:solidFill>
              </a:rPr>
              <a:t>   Source Data</a:t>
            </a:r>
          </a:p>
        </p:txBody>
      </p:sp>
      <p:sp>
        <p:nvSpPr>
          <p:cNvPr id="3" name="Content Placeholder 2">
            <a:extLst>
              <a:ext uri="{FF2B5EF4-FFF2-40B4-BE49-F238E27FC236}">
                <a16:creationId xmlns:a16="http://schemas.microsoft.com/office/drawing/2014/main" id="{D6C0AC1C-B3D0-44C5-8AA0-7A6738DA4812}"/>
              </a:ext>
            </a:extLst>
          </p:cNvPr>
          <p:cNvSpPr>
            <a:spLocks noGrp="1"/>
          </p:cNvSpPr>
          <p:nvPr>
            <p:ph idx="1"/>
          </p:nvPr>
        </p:nvSpPr>
        <p:spPr>
          <a:xfrm>
            <a:off x="688426" y="1253330"/>
            <a:ext cx="10815145" cy="5604670"/>
          </a:xfrm>
        </p:spPr>
        <p:txBody>
          <a:bodyPr>
            <a:normAutofit fontScale="85000" lnSpcReduction="20000"/>
          </a:bodyPr>
          <a:lstStyle/>
          <a:p>
            <a:pPr marL="0" indent="0">
              <a:buNone/>
            </a:pPr>
            <a:r>
              <a:rPr lang="en-US" sz="3000" dirty="0">
                <a:solidFill>
                  <a:srgbClr val="820000"/>
                </a:solidFill>
              </a:rPr>
              <a:t>Data Source MLB: </a:t>
            </a:r>
            <a:r>
              <a:rPr lang="en-US" sz="3200" dirty="0" err="1"/>
              <a:t>Lahman’s</a:t>
            </a:r>
            <a:r>
              <a:rPr lang="en-US" sz="3200" dirty="0"/>
              <a:t> data set contains complete batting and pitching statistics from 1871 to 2020, plus fielding statistics, standings, team stats, managerial records, post-season data, and more</a:t>
            </a:r>
            <a:endParaRPr lang="en-US" sz="3000"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sz="2400" dirty="0">
                <a:hlinkClick r:id="rId2"/>
              </a:rPr>
              <a:t>http://www.seanlahman.com/baseball-archive/statistics/</a:t>
            </a:r>
            <a:endParaRPr lang="en-US" dirty="0"/>
          </a:p>
        </p:txBody>
      </p:sp>
      <p:pic>
        <p:nvPicPr>
          <p:cNvPr id="10" name="Graphic 9">
            <a:extLst>
              <a:ext uri="{FF2B5EF4-FFF2-40B4-BE49-F238E27FC236}">
                <a16:creationId xmlns:a16="http://schemas.microsoft.com/office/drawing/2014/main" id="{6B612F53-7CA4-4F17-8582-561DFACE50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91068" y="84476"/>
            <a:ext cx="620109" cy="703407"/>
          </a:xfrm>
          <a:prstGeom prst="rect">
            <a:avLst/>
          </a:prstGeom>
        </p:spPr>
      </p:pic>
      <p:pic>
        <p:nvPicPr>
          <p:cNvPr id="5" name="Picture 4">
            <a:extLst>
              <a:ext uri="{FF2B5EF4-FFF2-40B4-BE49-F238E27FC236}">
                <a16:creationId xmlns:a16="http://schemas.microsoft.com/office/drawing/2014/main" id="{A68DA0D3-2F5B-419D-80A8-9E272E3A7F6E}"/>
              </a:ext>
            </a:extLst>
          </p:cNvPr>
          <p:cNvPicPr>
            <a:picLocks noChangeAspect="1"/>
          </p:cNvPicPr>
          <p:nvPr/>
        </p:nvPicPr>
        <p:blipFill rotWithShape="1">
          <a:blip r:embed="rId5"/>
          <a:srcRect l="30209" t="21481" r="23959" b="11911"/>
          <a:stretch/>
        </p:blipFill>
        <p:spPr>
          <a:xfrm>
            <a:off x="3862002" y="2468222"/>
            <a:ext cx="4467995" cy="3652425"/>
          </a:xfrm>
          <a:prstGeom prst="rect">
            <a:avLst/>
          </a:prstGeom>
        </p:spPr>
      </p:pic>
    </p:spTree>
    <p:extLst>
      <p:ext uri="{BB962C8B-B14F-4D97-AF65-F5344CB8AC3E}">
        <p14:creationId xmlns:p14="http://schemas.microsoft.com/office/powerpoint/2010/main" val="532250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4B67-A2FD-48FB-B988-041AA892C325}"/>
              </a:ext>
            </a:extLst>
          </p:cNvPr>
          <p:cNvSpPr>
            <a:spLocks noGrp="1"/>
          </p:cNvSpPr>
          <p:nvPr>
            <p:ph type="title"/>
          </p:nvPr>
        </p:nvSpPr>
        <p:spPr>
          <a:xfrm>
            <a:off x="0" y="0"/>
            <a:ext cx="12191999" cy="872360"/>
          </a:xfr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algn="l"/>
            <a:r>
              <a:rPr lang="en-US" dirty="0">
                <a:solidFill>
                  <a:schemeClr val="bg2">
                    <a:lumMod val="90000"/>
                  </a:schemeClr>
                </a:solidFill>
              </a:rPr>
              <a:t>   Source Data</a:t>
            </a:r>
          </a:p>
        </p:txBody>
      </p:sp>
      <p:sp>
        <p:nvSpPr>
          <p:cNvPr id="3" name="Content Placeholder 2">
            <a:extLst>
              <a:ext uri="{FF2B5EF4-FFF2-40B4-BE49-F238E27FC236}">
                <a16:creationId xmlns:a16="http://schemas.microsoft.com/office/drawing/2014/main" id="{D6C0AC1C-B3D0-44C5-8AA0-7A6738DA4812}"/>
              </a:ext>
            </a:extLst>
          </p:cNvPr>
          <p:cNvSpPr>
            <a:spLocks noGrp="1"/>
          </p:cNvSpPr>
          <p:nvPr>
            <p:ph idx="1"/>
          </p:nvPr>
        </p:nvSpPr>
        <p:spPr>
          <a:xfrm>
            <a:off x="688426" y="1253330"/>
            <a:ext cx="10815145" cy="5604670"/>
          </a:xfrm>
        </p:spPr>
        <p:txBody>
          <a:bodyPr>
            <a:normAutofit/>
          </a:bodyPr>
          <a:lstStyle/>
          <a:p>
            <a:pPr marL="0" indent="0">
              <a:buNone/>
            </a:pPr>
            <a:r>
              <a:rPr lang="en-US" sz="3000" dirty="0">
                <a:solidFill>
                  <a:srgbClr val="820000"/>
                </a:solidFill>
              </a:rPr>
              <a:t>Data Source NFL: </a:t>
            </a:r>
            <a:r>
              <a:rPr lang="en-US" sz="3200" dirty="0"/>
              <a:t>The data-set contains career statistics of players past and up to 2017</a:t>
            </a:r>
            <a:endParaRPr lang="en-US" sz="3000" dirty="0"/>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0" indent="0" algn="ctr">
              <a:buNone/>
            </a:pPr>
            <a:r>
              <a:rPr lang="en-US" sz="2800" dirty="0">
                <a:hlinkClick r:id="rId3"/>
              </a:rPr>
              <a:t>https://www.kaggle.com/kendallgillies/nflstatistics</a:t>
            </a:r>
            <a:endParaRPr lang="en-US" dirty="0">
              <a:hlinkClick r:id="rId2"/>
            </a:endParaRPr>
          </a:p>
        </p:txBody>
      </p:sp>
      <p:pic>
        <p:nvPicPr>
          <p:cNvPr id="11" name="Picture 10">
            <a:extLst>
              <a:ext uri="{FF2B5EF4-FFF2-40B4-BE49-F238E27FC236}">
                <a16:creationId xmlns:a16="http://schemas.microsoft.com/office/drawing/2014/main" id="{81C4BF6A-B620-4EB2-A99A-9CB5670F439E}"/>
              </a:ext>
            </a:extLst>
          </p:cNvPr>
          <p:cNvPicPr>
            <a:picLocks noChangeAspect="1"/>
          </p:cNvPicPr>
          <p:nvPr/>
        </p:nvPicPr>
        <p:blipFill rotWithShape="1">
          <a:blip r:embed="rId4"/>
          <a:srcRect l="11293" t="13952" r="40639" b="13191"/>
          <a:stretch/>
        </p:blipFill>
        <p:spPr>
          <a:xfrm>
            <a:off x="3839685" y="2371758"/>
            <a:ext cx="4512626" cy="3847318"/>
          </a:xfrm>
          <a:prstGeom prst="rect">
            <a:avLst/>
          </a:prstGeom>
        </p:spPr>
      </p:pic>
      <p:pic>
        <p:nvPicPr>
          <p:cNvPr id="12" name="Graphic 11">
            <a:extLst>
              <a:ext uri="{FF2B5EF4-FFF2-40B4-BE49-F238E27FC236}">
                <a16:creationId xmlns:a16="http://schemas.microsoft.com/office/drawing/2014/main" id="{B7103FA9-3DAF-41C5-9A4D-6A54F2AFBC3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778205" y="84136"/>
            <a:ext cx="1256182" cy="704088"/>
          </a:xfrm>
          <a:prstGeom prst="rect">
            <a:avLst/>
          </a:prstGeom>
        </p:spPr>
      </p:pic>
    </p:spTree>
    <p:extLst>
      <p:ext uri="{BB962C8B-B14F-4D97-AF65-F5344CB8AC3E}">
        <p14:creationId xmlns:p14="http://schemas.microsoft.com/office/powerpoint/2010/main" val="854819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4B67-A2FD-48FB-B988-041AA892C325}"/>
              </a:ext>
            </a:extLst>
          </p:cNvPr>
          <p:cNvSpPr>
            <a:spLocks noGrp="1"/>
          </p:cNvSpPr>
          <p:nvPr>
            <p:ph type="title"/>
          </p:nvPr>
        </p:nvSpPr>
        <p:spPr>
          <a:xfrm>
            <a:off x="0" y="0"/>
            <a:ext cx="12191999" cy="872360"/>
          </a:xfr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algn="l"/>
            <a:r>
              <a:rPr lang="en-US" dirty="0">
                <a:solidFill>
                  <a:schemeClr val="bg2">
                    <a:lumMod val="90000"/>
                  </a:schemeClr>
                </a:solidFill>
              </a:rPr>
              <a:t>   Source Data</a:t>
            </a:r>
          </a:p>
        </p:txBody>
      </p:sp>
      <p:sp>
        <p:nvSpPr>
          <p:cNvPr id="3" name="Content Placeholder 2">
            <a:extLst>
              <a:ext uri="{FF2B5EF4-FFF2-40B4-BE49-F238E27FC236}">
                <a16:creationId xmlns:a16="http://schemas.microsoft.com/office/drawing/2014/main" id="{D6C0AC1C-B3D0-44C5-8AA0-7A6738DA4812}"/>
              </a:ext>
            </a:extLst>
          </p:cNvPr>
          <p:cNvSpPr>
            <a:spLocks noGrp="1"/>
          </p:cNvSpPr>
          <p:nvPr>
            <p:ph idx="1"/>
          </p:nvPr>
        </p:nvSpPr>
        <p:spPr>
          <a:xfrm>
            <a:off x="688426" y="1253330"/>
            <a:ext cx="10815145" cy="5604670"/>
          </a:xfrm>
        </p:spPr>
        <p:txBody>
          <a:bodyPr>
            <a:normAutofit fontScale="92500" lnSpcReduction="20000"/>
          </a:bodyPr>
          <a:lstStyle/>
          <a:p>
            <a:pPr marL="0" indent="0">
              <a:buNone/>
            </a:pPr>
            <a:r>
              <a:rPr lang="en-US" sz="3000" dirty="0">
                <a:solidFill>
                  <a:srgbClr val="820000"/>
                </a:solidFill>
              </a:rPr>
              <a:t>Data Source NBA: </a:t>
            </a:r>
            <a:r>
              <a:rPr lang="en-US" sz="3200" dirty="0"/>
              <a:t>The data-set contains aggregate individual statistics for 67 NBA seasons</a:t>
            </a:r>
            <a:endParaRPr lang="en-US" sz="3000" dirty="0"/>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0" indent="0" algn="ctr">
              <a:buNone/>
            </a:pPr>
            <a:r>
              <a:rPr lang="en-US" sz="2400" dirty="0">
                <a:hlinkClick r:id="rId3"/>
              </a:rPr>
              <a:t>https://www.kaggle.com/drgilermo/nba-players-stats</a:t>
            </a:r>
            <a:endParaRPr lang="en-US" dirty="0"/>
          </a:p>
        </p:txBody>
      </p:sp>
      <p:pic>
        <p:nvPicPr>
          <p:cNvPr id="5" name="Picture 4">
            <a:extLst>
              <a:ext uri="{FF2B5EF4-FFF2-40B4-BE49-F238E27FC236}">
                <a16:creationId xmlns:a16="http://schemas.microsoft.com/office/drawing/2014/main" id="{932B0DE5-0212-403E-8B38-8A06AA85EF65}"/>
              </a:ext>
            </a:extLst>
          </p:cNvPr>
          <p:cNvPicPr>
            <a:picLocks noChangeAspect="1"/>
          </p:cNvPicPr>
          <p:nvPr/>
        </p:nvPicPr>
        <p:blipFill rotWithShape="1">
          <a:blip r:embed="rId4"/>
          <a:srcRect l="3511" t="12720" r="50000" b="9503"/>
          <a:stretch/>
        </p:blipFill>
        <p:spPr>
          <a:xfrm>
            <a:off x="3896816" y="2158771"/>
            <a:ext cx="4031415" cy="3793787"/>
          </a:xfrm>
          <a:prstGeom prst="rect">
            <a:avLst/>
          </a:prstGeom>
        </p:spPr>
      </p:pic>
      <p:pic>
        <p:nvPicPr>
          <p:cNvPr id="6" name="Picture 5" descr="Logo, icon&#10;&#10;Description automatically generated">
            <a:extLst>
              <a:ext uri="{FF2B5EF4-FFF2-40B4-BE49-F238E27FC236}">
                <a16:creationId xmlns:a16="http://schemas.microsoft.com/office/drawing/2014/main" id="{54B095AB-EDED-4466-91AB-3643427874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03571" y="84136"/>
            <a:ext cx="341688" cy="704088"/>
          </a:xfrm>
          <a:prstGeom prst="rect">
            <a:avLst/>
          </a:prstGeom>
        </p:spPr>
      </p:pic>
    </p:spTree>
    <p:extLst>
      <p:ext uri="{BB962C8B-B14F-4D97-AF65-F5344CB8AC3E}">
        <p14:creationId xmlns:p14="http://schemas.microsoft.com/office/powerpoint/2010/main" val="1889632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4B67-A2FD-48FB-B988-041AA892C325}"/>
              </a:ext>
            </a:extLst>
          </p:cNvPr>
          <p:cNvSpPr>
            <a:spLocks noGrp="1"/>
          </p:cNvSpPr>
          <p:nvPr>
            <p:ph type="title"/>
          </p:nvPr>
        </p:nvSpPr>
        <p:spPr>
          <a:xfrm>
            <a:off x="0" y="0"/>
            <a:ext cx="12191999" cy="872360"/>
          </a:xfr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algn="l"/>
            <a:r>
              <a:rPr lang="en-US" dirty="0">
                <a:solidFill>
                  <a:schemeClr val="bg2">
                    <a:lumMod val="90000"/>
                  </a:schemeClr>
                </a:solidFill>
              </a:rPr>
              <a:t>   Source Data</a:t>
            </a:r>
          </a:p>
        </p:txBody>
      </p:sp>
      <p:sp>
        <p:nvSpPr>
          <p:cNvPr id="3" name="Content Placeholder 2">
            <a:extLst>
              <a:ext uri="{FF2B5EF4-FFF2-40B4-BE49-F238E27FC236}">
                <a16:creationId xmlns:a16="http://schemas.microsoft.com/office/drawing/2014/main" id="{D6C0AC1C-B3D0-44C5-8AA0-7A6738DA4812}"/>
              </a:ext>
            </a:extLst>
          </p:cNvPr>
          <p:cNvSpPr>
            <a:spLocks noGrp="1"/>
          </p:cNvSpPr>
          <p:nvPr>
            <p:ph idx="1"/>
          </p:nvPr>
        </p:nvSpPr>
        <p:spPr>
          <a:xfrm>
            <a:off x="688426" y="1253330"/>
            <a:ext cx="10815145" cy="5604670"/>
          </a:xfrm>
        </p:spPr>
        <p:txBody>
          <a:bodyPr>
            <a:normAutofit fontScale="92500" lnSpcReduction="20000"/>
          </a:bodyPr>
          <a:lstStyle/>
          <a:p>
            <a:pPr marL="0" indent="0">
              <a:buNone/>
            </a:pPr>
            <a:r>
              <a:rPr lang="en-US" sz="3000" dirty="0">
                <a:solidFill>
                  <a:srgbClr val="820000"/>
                </a:solidFill>
              </a:rPr>
              <a:t>Data Source NHL: </a:t>
            </a:r>
            <a:r>
              <a:rPr lang="en-US" sz="3000" dirty="0"/>
              <a:t>This dataset comes from Kaggle, and summarizes statistics for all NHL skaters from the 2004 through the 2018 season </a:t>
            </a:r>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0" indent="0" algn="ctr">
              <a:buNone/>
            </a:pPr>
            <a:endParaRPr lang="en-US" dirty="0">
              <a:hlinkClick r:id="rId2"/>
            </a:endParaRPr>
          </a:p>
          <a:p>
            <a:pPr marL="0" indent="0" algn="ctr">
              <a:buNone/>
            </a:pPr>
            <a:r>
              <a:rPr lang="en-US" sz="2400" dirty="0">
                <a:hlinkClick r:id="rId2"/>
              </a:rPr>
              <a:t>https://www.kaggle.com/xavya77/nhl04to18</a:t>
            </a:r>
            <a:endParaRPr lang="en-US" sz="2400" dirty="0"/>
          </a:p>
          <a:p>
            <a:pPr marL="457200" lvl="1" indent="0">
              <a:buNone/>
            </a:pPr>
            <a:endParaRPr lang="en-US" dirty="0"/>
          </a:p>
        </p:txBody>
      </p:sp>
      <p:pic>
        <p:nvPicPr>
          <p:cNvPr id="6" name="Picture 5">
            <a:extLst>
              <a:ext uri="{FF2B5EF4-FFF2-40B4-BE49-F238E27FC236}">
                <a16:creationId xmlns:a16="http://schemas.microsoft.com/office/drawing/2014/main" id="{98BCF053-52E8-4819-AD5C-CD45DE069E40}"/>
              </a:ext>
            </a:extLst>
          </p:cNvPr>
          <p:cNvPicPr>
            <a:picLocks noChangeAspect="1"/>
          </p:cNvPicPr>
          <p:nvPr/>
        </p:nvPicPr>
        <p:blipFill rotWithShape="1">
          <a:blip r:embed="rId3"/>
          <a:srcRect l="6516" t="17044" r="8711" b="11111"/>
          <a:stretch/>
        </p:blipFill>
        <p:spPr>
          <a:xfrm>
            <a:off x="1771071" y="2095481"/>
            <a:ext cx="8649853" cy="4123568"/>
          </a:xfrm>
          <a:prstGeom prst="rect">
            <a:avLst/>
          </a:prstGeom>
        </p:spPr>
      </p:pic>
      <p:pic>
        <p:nvPicPr>
          <p:cNvPr id="8" name="Graphic 7">
            <a:extLst>
              <a:ext uri="{FF2B5EF4-FFF2-40B4-BE49-F238E27FC236}">
                <a16:creationId xmlns:a16="http://schemas.microsoft.com/office/drawing/2014/main" id="{775F4D77-FB6F-40AC-BE77-D57D291BA80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91068" y="84476"/>
            <a:ext cx="620109" cy="703407"/>
          </a:xfrm>
          <a:prstGeom prst="rect">
            <a:avLst/>
          </a:prstGeom>
        </p:spPr>
      </p:pic>
    </p:spTree>
    <p:extLst>
      <p:ext uri="{BB962C8B-B14F-4D97-AF65-F5344CB8AC3E}">
        <p14:creationId xmlns:p14="http://schemas.microsoft.com/office/powerpoint/2010/main" val="971029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4B67-A2FD-48FB-B988-041AA892C325}"/>
              </a:ext>
            </a:extLst>
          </p:cNvPr>
          <p:cNvSpPr>
            <a:spLocks noGrp="1"/>
          </p:cNvSpPr>
          <p:nvPr>
            <p:ph type="title"/>
          </p:nvPr>
        </p:nvSpPr>
        <p:spPr>
          <a:xfrm>
            <a:off x="0" y="0"/>
            <a:ext cx="12191999" cy="872360"/>
          </a:xfr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algn="l"/>
            <a:r>
              <a:rPr lang="en-US" dirty="0">
                <a:solidFill>
                  <a:schemeClr val="bg2">
                    <a:lumMod val="90000"/>
                  </a:schemeClr>
                </a:solidFill>
              </a:rPr>
              <a:t>   Tools</a:t>
            </a:r>
          </a:p>
        </p:txBody>
      </p:sp>
      <p:sp>
        <p:nvSpPr>
          <p:cNvPr id="3" name="Content Placeholder 2">
            <a:extLst>
              <a:ext uri="{FF2B5EF4-FFF2-40B4-BE49-F238E27FC236}">
                <a16:creationId xmlns:a16="http://schemas.microsoft.com/office/drawing/2014/main" id="{D6C0AC1C-B3D0-44C5-8AA0-7A6738DA4812}"/>
              </a:ext>
            </a:extLst>
          </p:cNvPr>
          <p:cNvSpPr>
            <a:spLocks noGrp="1"/>
          </p:cNvSpPr>
          <p:nvPr>
            <p:ph idx="1"/>
          </p:nvPr>
        </p:nvSpPr>
        <p:spPr>
          <a:xfrm>
            <a:off x="688426" y="1253330"/>
            <a:ext cx="10815145" cy="5604670"/>
          </a:xfrm>
        </p:spPr>
        <p:txBody>
          <a:bodyPr>
            <a:normAutofit/>
          </a:bodyPr>
          <a:lstStyle/>
          <a:p>
            <a:pPr marL="0" indent="0">
              <a:buNone/>
            </a:pPr>
            <a:r>
              <a:rPr lang="en-US" dirty="0">
                <a:solidFill>
                  <a:srgbClr val="820000"/>
                </a:solidFill>
              </a:rPr>
              <a:t>Tools and technologies: </a:t>
            </a:r>
            <a:r>
              <a:rPr lang="en-US" dirty="0"/>
              <a:t>we will use the following technologies</a:t>
            </a:r>
          </a:p>
          <a:p>
            <a:pPr marL="0" indent="0">
              <a:buNone/>
            </a:pPr>
            <a:endParaRPr lang="en-US" dirty="0"/>
          </a:p>
          <a:p>
            <a:pPr marL="914400" lvl="1" indent="-457200">
              <a:buFont typeface="Cambria Math" panose="02040503050406030204" pitchFamily="18" charset="0"/>
              <a:buChar char="→"/>
            </a:pPr>
            <a:r>
              <a:rPr lang="en-US" dirty="0"/>
              <a:t>Python: implemented for cleaning of data, combining data sets into one and as well, running the NNM</a:t>
            </a:r>
          </a:p>
          <a:p>
            <a:pPr marL="914400" lvl="1" indent="-457200">
              <a:buFont typeface="Cambria Math" panose="02040503050406030204" pitchFamily="18" charset="0"/>
              <a:buChar char="→"/>
            </a:pPr>
            <a:endParaRPr lang="en-US" dirty="0"/>
          </a:p>
          <a:p>
            <a:pPr marL="914400" lvl="1" indent="-457200">
              <a:buFont typeface="Cambria Math" panose="02040503050406030204" pitchFamily="18" charset="0"/>
              <a:buChar char="→"/>
            </a:pPr>
            <a:r>
              <a:rPr lang="en-US" dirty="0"/>
              <a:t>SQL: implemented to hold database</a:t>
            </a:r>
          </a:p>
          <a:p>
            <a:pPr lvl="1">
              <a:buFont typeface="Cambria Math" panose="02040503050406030204" pitchFamily="18" charset="0"/>
              <a:buChar char="→"/>
            </a:pPr>
            <a:endParaRPr lang="en-US" dirty="0"/>
          </a:p>
          <a:p>
            <a:pPr marL="914400" lvl="1" indent="-457200">
              <a:buFont typeface="Cambria Math" panose="02040503050406030204" pitchFamily="18" charset="0"/>
              <a:buChar char="→"/>
            </a:pPr>
            <a:r>
              <a:rPr lang="en-US" dirty="0"/>
              <a:t>Tableau: implemented for dashboard visualization</a:t>
            </a:r>
          </a:p>
          <a:p>
            <a:pPr marL="914400" lvl="1" indent="-457200">
              <a:buFont typeface="Cambria Math" panose="02040503050406030204" pitchFamily="18" charset="0"/>
              <a:buChar char="→"/>
            </a:pPr>
            <a:endParaRPr lang="en-US" dirty="0"/>
          </a:p>
        </p:txBody>
      </p:sp>
      <p:pic>
        <p:nvPicPr>
          <p:cNvPr id="7" name="Graphic 6">
            <a:extLst>
              <a:ext uri="{FF2B5EF4-FFF2-40B4-BE49-F238E27FC236}">
                <a16:creationId xmlns:a16="http://schemas.microsoft.com/office/drawing/2014/main" id="{7F6BFA2F-D4FA-43AD-9ACA-37754A4CDC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360" y="4918870"/>
            <a:ext cx="1371600" cy="1371600"/>
          </a:xfrm>
          <a:prstGeom prst="rect">
            <a:avLst/>
          </a:prstGeom>
        </p:spPr>
      </p:pic>
      <p:pic>
        <p:nvPicPr>
          <p:cNvPr id="9" name="Graphic 8">
            <a:extLst>
              <a:ext uri="{FF2B5EF4-FFF2-40B4-BE49-F238E27FC236}">
                <a16:creationId xmlns:a16="http://schemas.microsoft.com/office/drawing/2014/main" id="{01E9CF52-0AC9-447C-8B8A-92533D81E85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43285" y="5000536"/>
            <a:ext cx="1330037" cy="1371600"/>
          </a:xfrm>
          <a:prstGeom prst="rect">
            <a:avLst/>
          </a:prstGeom>
        </p:spPr>
      </p:pic>
      <p:pic>
        <p:nvPicPr>
          <p:cNvPr id="12" name="Picture 11" descr="Logo&#10;&#10;Description automatically generated">
            <a:extLst>
              <a:ext uri="{FF2B5EF4-FFF2-40B4-BE49-F238E27FC236}">
                <a16:creationId xmlns:a16="http://schemas.microsoft.com/office/drawing/2014/main" id="{6F42B94B-2B64-4B48-A574-9366C3E1508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64647" y="5000536"/>
            <a:ext cx="6623421" cy="1371600"/>
          </a:xfrm>
          <a:prstGeom prst="rect">
            <a:avLst/>
          </a:prstGeom>
        </p:spPr>
      </p:pic>
      <p:pic>
        <p:nvPicPr>
          <p:cNvPr id="13" name="Graphic 12">
            <a:extLst>
              <a:ext uri="{FF2B5EF4-FFF2-40B4-BE49-F238E27FC236}">
                <a16:creationId xmlns:a16="http://schemas.microsoft.com/office/drawing/2014/main" id="{2B14DACE-CE2A-42BF-A5C5-DE00D244681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503571" y="84136"/>
            <a:ext cx="529475" cy="704088"/>
          </a:xfrm>
          <a:prstGeom prst="rect">
            <a:avLst/>
          </a:prstGeom>
        </p:spPr>
      </p:pic>
    </p:spTree>
    <p:extLst>
      <p:ext uri="{BB962C8B-B14F-4D97-AF65-F5344CB8AC3E}">
        <p14:creationId xmlns:p14="http://schemas.microsoft.com/office/powerpoint/2010/main" val="41232583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1320</TotalTime>
  <Words>1177</Words>
  <Application>Microsoft Office PowerPoint</Application>
  <PresentationFormat>Widescreen</PresentationFormat>
  <Paragraphs>222</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Cambria</vt:lpstr>
      <vt:lpstr>Cambria Math</vt:lpstr>
      <vt:lpstr>Wingdings</vt:lpstr>
      <vt:lpstr>Office Theme</vt:lpstr>
      <vt:lpstr>Predicting Professional Athlete Career Lifetime  with Neural Network Modeling</vt:lpstr>
      <vt:lpstr>   Overview</vt:lpstr>
      <vt:lpstr>   Motivation</vt:lpstr>
      <vt:lpstr>   Premise</vt:lpstr>
      <vt:lpstr>   Source Data</vt:lpstr>
      <vt:lpstr>   Source Data</vt:lpstr>
      <vt:lpstr>   Source Data</vt:lpstr>
      <vt:lpstr>   Source Data</vt:lpstr>
      <vt:lpstr>   Tools</vt:lpstr>
      <vt:lpstr>   Source Data</vt:lpstr>
      <vt:lpstr>   Data Exploration</vt:lpstr>
      <vt:lpstr>   Data Analysis</vt:lpstr>
      <vt:lpstr>Neural Network Model</vt:lpstr>
      <vt:lpstr>Neural Network Model</vt:lpstr>
      <vt:lpstr>Neural Network Model</vt:lpstr>
      <vt:lpstr>Neural Network Model</vt:lpstr>
      <vt:lpstr>   Story Board</vt:lpstr>
      <vt:lpstr>   Story Board</vt:lpstr>
      <vt:lpstr>   Dashboard</vt:lpstr>
      <vt:lpstr>Conclusion</vt:lpstr>
      <vt:lpstr>   Dashboard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Alyssa Allende Motz</dc:creator>
  <cp:lastModifiedBy>Alyssa Allende Motz</cp:lastModifiedBy>
  <cp:revision>142</cp:revision>
  <dcterms:created xsi:type="dcterms:W3CDTF">2021-07-04T19:43:46Z</dcterms:created>
  <dcterms:modified xsi:type="dcterms:W3CDTF">2021-08-03T15:18:45Z</dcterms:modified>
</cp:coreProperties>
</file>