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83" r:id="rId2"/>
    <p:sldId id="311" r:id="rId3"/>
    <p:sldId id="284" r:id="rId4"/>
    <p:sldId id="314" r:id="rId5"/>
    <p:sldId id="393" r:id="rId6"/>
    <p:sldId id="390" r:id="rId7"/>
    <p:sldId id="287" r:id="rId8"/>
    <p:sldId id="394" r:id="rId9"/>
    <p:sldId id="321" r:id="rId10"/>
    <p:sldId id="322" r:id="rId11"/>
    <p:sldId id="323" r:id="rId12"/>
    <p:sldId id="291" r:id="rId13"/>
    <p:sldId id="292" r:id="rId14"/>
    <p:sldId id="316" r:id="rId15"/>
    <p:sldId id="317" r:id="rId16"/>
    <p:sldId id="395" r:id="rId17"/>
    <p:sldId id="299" r:id="rId18"/>
    <p:sldId id="310" r:id="rId19"/>
    <p:sldId id="319" r:id="rId20"/>
    <p:sldId id="271" r:id="rId21"/>
    <p:sldId id="312" r:id="rId22"/>
    <p:sldId id="392" r:id="rId23"/>
    <p:sldId id="272" r:id="rId24"/>
    <p:sldId id="261" r:id="rId25"/>
    <p:sldId id="270" r:id="rId26"/>
    <p:sldId id="273" r:id="rId27"/>
    <p:sldId id="280" r:id="rId28"/>
    <p:sldId id="262" r:id="rId29"/>
    <p:sldId id="306" r:id="rId30"/>
    <p:sldId id="307" r:id="rId31"/>
    <p:sldId id="320" r:id="rId32"/>
    <p:sldId id="300" r:id="rId33"/>
    <p:sldId id="301" r:id="rId34"/>
    <p:sldId id="302" r:id="rId35"/>
    <p:sldId id="303" r:id="rId36"/>
    <p:sldId id="304" r:id="rId37"/>
    <p:sldId id="305" r:id="rId38"/>
    <p:sldId id="398" r:id="rId39"/>
    <p:sldId id="399" r:id="rId40"/>
    <p:sldId id="400" r:id="rId41"/>
    <p:sldId id="401" r:id="rId42"/>
    <p:sldId id="403" r:id="rId43"/>
    <p:sldId id="404" r:id="rId44"/>
    <p:sldId id="405" r:id="rId45"/>
    <p:sldId id="406" r:id="rId46"/>
    <p:sldId id="407" r:id="rId47"/>
    <p:sldId id="408" r:id="rId48"/>
    <p:sldId id="409" r:id="rId49"/>
    <p:sldId id="410" r:id="rId50"/>
    <p:sldId id="411" r:id="rId51"/>
    <p:sldId id="412" r:id="rId52"/>
    <p:sldId id="413" r:id="rId53"/>
    <p:sldId id="414" r:id="rId54"/>
    <p:sldId id="415" r:id="rId55"/>
    <p:sldId id="416" r:id="rId56"/>
    <p:sldId id="426" r:id="rId57"/>
    <p:sldId id="438" r:id="rId58"/>
    <p:sldId id="439" r:id="rId59"/>
  </p:sldIdLst>
  <p:sldSz cx="9144000" cy="6858000" type="screen4x3"/>
  <p:notesSz cx="6858000" cy="9180513"/>
  <p:defaultTextStyle>
    <a:defPPr>
      <a:defRPr lang="ko-KR"/>
    </a:defPPr>
    <a:lvl1pPr algn="l" rtl="0" fontAlgn="base" latinLnBrk="1">
      <a:spcBef>
        <a:spcPct val="0"/>
      </a:spcBef>
      <a:spcAft>
        <a:spcPct val="0"/>
      </a:spcAft>
      <a:defRPr kumimoji="1" b="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b="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b="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b="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b="1" kern="1200">
        <a:solidFill>
          <a:schemeClr val="tx1"/>
        </a:solidFill>
        <a:latin typeface="굴림" pitchFamily="34" charset="-127"/>
        <a:ea typeface="굴림" pitchFamily="34" charset="-127"/>
        <a:cs typeface="+mn-cs"/>
      </a:defRPr>
    </a:lvl5pPr>
    <a:lvl6pPr marL="2286000" algn="l" defTabSz="914400" rtl="0" eaLnBrk="1" latinLnBrk="0" hangingPunct="1">
      <a:defRPr kumimoji="1" b="1" kern="1200">
        <a:solidFill>
          <a:schemeClr val="tx1"/>
        </a:solidFill>
        <a:latin typeface="굴림" pitchFamily="34" charset="-127"/>
        <a:ea typeface="굴림" pitchFamily="34" charset="-127"/>
        <a:cs typeface="+mn-cs"/>
      </a:defRPr>
    </a:lvl6pPr>
    <a:lvl7pPr marL="2743200" algn="l" defTabSz="914400" rtl="0" eaLnBrk="1" latinLnBrk="0" hangingPunct="1">
      <a:defRPr kumimoji="1" b="1" kern="1200">
        <a:solidFill>
          <a:schemeClr val="tx1"/>
        </a:solidFill>
        <a:latin typeface="굴림" pitchFamily="34" charset="-127"/>
        <a:ea typeface="굴림" pitchFamily="34" charset="-127"/>
        <a:cs typeface="+mn-cs"/>
      </a:defRPr>
    </a:lvl7pPr>
    <a:lvl8pPr marL="3200400" algn="l" defTabSz="914400" rtl="0" eaLnBrk="1" latinLnBrk="0" hangingPunct="1">
      <a:defRPr kumimoji="1" b="1" kern="1200">
        <a:solidFill>
          <a:schemeClr val="tx1"/>
        </a:solidFill>
        <a:latin typeface="굴림" pitchFamily="34" charset="-127"/>
        <a:ea typeface="굴림" pitchFamily="34" charset="-127"/>
        <a:cs typeface="+mn-cs"/>
      </a:defRPr>
    </a:lvl8pPr>
    <a:lvl9pPr marL="3657600" algn="l" defTabSz="914400" rtl="0" eaLnBrk="1" latinLnBrk="0" hangingPunct="1">
      <a:defRPr kumimoji="1" b="1" kern="1200">
        <a:solidFill>
          <a:schemeClr val="tx1"/>
        </a:solidFill>
        <a:latin typeface="굴림" pitchFamily="34" charset="-127"/>
        <a:ea typeface="굴림"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0C0C0"/>
    <a:srgbClr val="969696"/>
    <a:srgbClr val="0033CC"/>
    <a:srgbClr val="993300"/>
    <a:srgbClr val="66FF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44"/>
      </p:cViewPr>
      <p:guideLst>
        <p:guide orient="horz" pos="4319"/>
        <p:guide pos="5759"/>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1"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9.wmf"/><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68" tIns="45034" rIns="90068" bIns="45034" numCol="1" anchor="t" anchorCtr="0" compatLnSpc="1">
            <a:prstTxWarp prst="textNoShape">
              <a:avLst/>
            </a:prstTxWarp>
          </a:bodyPr>
          <a:lstStyle>
            <a:lvl1pPr defTabSz="900113">
              <a:defRPr sz="1200" b="0" smtClean="0">
                <a:latin typeface="굴림" charset="0"/>
                <a:ea typeface="굴림" charset="0"/>
                <a:cs typeface="굴림" charset="0"/>
              </a:defRPr>
            </a:lvl1pPr>
          </a:lstStyle>
          <a:p>
            <a:pPr>
              <a:defRPr/>
            </a:pPr>
            <a:endParaRPr lang="en-US"/>
          </a:p>
        </p:txBody>
      </p:sp>
      <p:sp>
        <p:nvSpPr>
          <p:cNvPr id="52227" name="Rectangle 3"/>
          <p:cNvSpPr>
            <a:spLocks noGrp="1" noChangeArrowheads="1"/>
          </p:cNvSpPr>
          <p:nvPr>
            <p:ph type="dt" idx="1"/>
          </p:nvPr>
        </p:nvSpPr>
        <p:spPr bwMode="auto">
          <a:xfrm>
            <a:off x="3884613" y="0"/>
            <a:ext cx="29718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68" tIns="45034" rIns="90068" bIns="45034" numCol="1" anchor="t" anchorCtr="0" compatLnSpc="1">
            <a:prstTxWarp prst="textNoShape">
              <a:avLst/>
            </a:prstTxWarp>
          </a:bodyPr>
          <a:lstStyle>
            <a:lvl1pPr algn="r" defTabSz="900113">
              <a:defRPr sz="1200" b="0" smtClean="0">
                <a:latin typeface="굴림" charset="0"/>
                <a:ea typeface="굴림" charset="0"/>
                <a:cs typeface="굴림"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52229" name="Rectangle 5"/>
          <p:cNvSpPr>
            <a:spLocks noGrp="1" noChangeArrowheads="1"/>
          </p:cNvSpPr>
          <p:nvPr>
            <p:ph type="body" sz="quarter" idx="3"/>
          </p:nvPr>
        </p:nvSpPr>
        <p:spPr bwMode="auto">
          <a:xfrm>
            <a:off x="685800" y="4360863"/>
            <a:ext cx="5486400" cy="4130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68" tIns="45034" rIns="90068" bIns="4503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2230" name="Rectangle 6"/>
          <p:cNvSpPr>
            <a:spLocks noGrp="1" noChangeArrowheads="1"/>
          </p:cNvSpPr>
          <p:nvPr>
            <p:ph type="ftr" sz="quarter" idx="4"/>
          </p:nvPr>
        </p:nvSpPr>
        <p:spPr bwMode="auto">
          <a:xfrm>
            <a:off x="0" y="8720138"/>
            <a:ext cx="2971800"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68" tIns="45034" rIns="90068" bIns="45034" numCol="1" anchor="b" anchorCtr="0" compatLnSpc="1">
            <a:prstTxWarp prst="textNoShape">
              <a:avLst/>
            </a:prstTxWarp>
          </a:bodyPr>
          <a:lstStyle>
            <a:lvl1pPr defTabSz="900113">
              <a:defRPr sz="1200" b="0" smtClean="0">
                <a:latin typeface="굴림" charset="0"/>
                <a:ea typeface="굴림" charset="0"/>
                <a:cs typeface="굴림" charset="0"/>
              </a:defRPr>
            </a:lvl1pPr>
          </a:lstStyle>
          <a:p>
            <a:pPr>
              <a:defRPr/>
            </a:pPr>
            <a:endParaRPr lang="en-US"/>
          </a:p>
        </p:txBody>
      </p:sp>
      <p:sp>
        <p:nvSpPr>
          <p:cNvPr id="52231" name="Rectangle 7"/>
          <p:cNvSpPr>
            <a:spLocks noGrp="1" noChangeArrowheads="1"/>
          </p:cNvSpPr>
          <p:nvPr>
            <p:ph type="sldNum" sz="quarter" idx="5"/>
          </p:nvPr>
        </p:nvSpPr>
        <p:spPr bwMode="auto">
          <a:xfrm>
            <a:off x="3884613" y="8720138"/>
            <a:ext cx="2971800"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68" tIns="45034" rIns="90068" bIns="45034" numCol="1" anchor="b" anchorCtr="0" compatLnSpc="1">
            <a:prstTxWarp prst="textNoShape">
              <a:avLst/>
            </a:prstTxWarp>
          </a:bodyPr>
          <a:lstStyle>
            <a:lvl1pPr algn="r" defTabSz="900113">
              <a:defRPr sz="1200" b="0"/>
            </a:lvl1pPr>
          </a:lstStyle>
          <a:p>
            <a:fld id="{3E6B2C2B-0E33-49BB-8D36-1A9893E3A89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charset="0"/>
        <a:ea typeface="굴림" charset="0"/>
        <a:cs typeface="굴림" charset="0"/>
      </a:defRPr>
    </a:lvl1pPr>
    <a:lvl2pPr marL="457200" algn="l" rtl="0" eaLnBrk="0" fontAlgn="base" latinLnBrk="1" hangingPunct="0">
      <a:spcBef>
        <a:spcPct val="30000"/>
      </a:spcBef>
      <a:spcAft>
        <a:spcPct val="0"/>
      </a:spcAft>
      <a:defRPr kumimoji="1" sz="1200" kern="1200">
        <a:solidFill>
          <a:schemeClr val="tx1"/>
        </a:solidFill>
        <a:latin typeface="굴림" charset="0"/>
        <a:ea typeface="굴림" charset="0"/>
        <a:cs typeface="굴림" charset="0"/>
      </a:defRPr>
    </a:lvl2pPr>
    <a:lvl3pPr marL="914400" algn="l" rtl="0" eaLnBrk="0" fontAlgn="base" latinLnBrk="1" hangingPunct="0">
      <a:spcBef>
        <a:spcPct val="30000"/>
      </a:spcBef>
      <a:spcAft>
        <a:spcPct val="0"/>
      </a:spcAft>
      <a:defRPr kumimoji="1" sz="1200" kern="1200">
        <a:solidFill>
          <a:schemeClr val="tx1"/>
        </a:solidFill>
        <a:latin typeface="굴림" charset="0"/>
        <a:ea typeface="굴림" charset="0"/>
        <a:cs typeface="굴림" charset="0"/>
      </a:defRPr>
    </a:lvl3pPr>
    <a:lvl4pPr marL="1371600" algn="l" rtl="0" eaLnBrk="0" fontAlgn="base" latinLnBrk="1" hangingPunct="0">
      <a:spcBef>
        <a:spcPct val="30000"/>
      </a:spcBef>
      <a:spcAft>
        <a:spcPct val="0"/>
      </a:spcAft>
      <a:defRPr kumimoji="1" sz="1200" kern="1200">
        <a:solidFill>
          <a:schemeClr val="tx1"/>
        </a:solidFill>
        <a:latin typeface="굴림" charset="0"/>
        <a:ea typeface="굴림" charset="0"/>
        <a:cs typeface="굴림" charset="0"/>
      </a:defRPr>
    </a:lvl4pPr>
    <a:lvl5pPr marL="1828800" algn="l" rtl="0" eaLnBrk="0" fontAlgn="base" latinLnBrk="1" hangingPunct="0">
      <a:spcBef>
        <a:spcPct val="30000"/>
      </a:spcBef>
      <a:spcAft>
        <a:spcPct val="0"/>
      </a:spcAft>
      <a:defRPr kumimoji="1" sz="1200" kern="1200">
        <a:solidFill>
          <a:schemeClr val="tx1"/>
        </a:solidFill>
        <a:latin typeface="굴림" charset="0"/>
        <a:ea typeface="굴림" charset="0"/>
        <a:cs typeface="굴림"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F16576A0-C6F9-4D9D-A350-D24090DEEAC6}" type="slidenum">
              <a:rPr lang="en-US"/>
              <a:pPr/>
              <a:t>48</a:t>
            </a:fld>
            <a:endParaRPr lang="en-US"/>
          </a:p>
        </p:txBody>
      </p:sp>
      <p:sp>
        <p:nvSpPr>
          <p:cNvPr id="231426" name="Rectangle 2"/>
          <p:cNvSpPr>
            <a:spLocks noGrp="1" noRot="1" noChangeAspect="1" noChangeArrowheads="1" noTextEdit="1"/>
          </p:cNvSpPr>
          <p:nvPr>
            <p:ph type="sldImg"/>
          </p:nvPr>
        </p:nvSpPr>
        <p:spPr>
          <a:xfrm>
            <a:off x="1135063" y="688975"/>
            <a:ext cx="4589462" cy="3441700"/>
          </a:xfrm>
          <a:ln/>
          <a:extLst>
            <a:ext uri="{FAA26D3D-D897-4be2-8F04-BA451C77F1D7}">
              <ma14:placeholderFlag xmlns:ma14="http://schemas.microsoft.com/office/mac/drawingml/2011/main" xmlns="" val="1"/>
            </a:ext>
          </a:extLst>
        </p:spPr>
      </p:sp>
      <p:sp>
        <p:nvSpPr>
          <p:cNvPr id="231427" name="Rectangle 3"/>
          <p:cNvSpPr>
            <a:spLocks noGrp="1" noChangeArrowheads="1"/>
          </p:cNvSpPr>
          <p:nvPr>
            <p:ph type="body" idx="1"/>
          </p:nvPr>
        </p:nvSpPr>
        <p:spPr>
          <a:xfrm>
            <a:off x="914400" y="4360863"/>
            <a:ext cx="5029200" cy="4130675"/>
          </a:xfrm>
        </p:spPr>
        <p:txBody>
          <a:bodyPr/>
          <a:lstStyle/>
          <a:p>
            <a:pPr eaLnBrk="1" hangingPunct="1">
              <a:defRPr/>
            </a:pPr>
            <a:endParaRPr lang="en-US" b="1"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E329E8EF-DFD9-4DA5-A616-BC16E4DA2582}" type="slidenum">
              <a:rPr lang="en-US"/>
              <a:pPr/>
              <a:t>50</a:t>
            </a:fld>
            <a:endParaRPr lang="en-US"/>
          </a:p>
        </p:txBody>
      </p:sp>
      <p:sp>
        <p:nvSpPr>
          <p:cNvPr id="234498" name="Rectangle 2"/>
          <p:cNvSpPr>
            <a:spLocks noGrp="1" noRot="1" noChangeAspect="1" noChangeArrowheads="1" noTextEdit="1"/>
          </p:cNvSpPr>
          <p:nvPr>
            <p:ph type="sldImg"/>
          </p:nvPr>
        </p:nvSpPr>
        <p:spPr>
          <a:xfrm>
            <a:off x="1135063" y="688975"/>
            <a:ext cx="4589462" cy="3441700"/>
          </a:xfrm>
          <a:ln/>
          <a:extLst>
            <a:ext uri="{FAA26D3D-D897-4be2-8F04-BA451C77F1D7}">
              <ma14:placeholderFlag xmlns:ma14="http://schemas.microsoft.com/office/mac/drawingml/2011/main" xmlns="" val="1"/>
            </a:ext>
          </a:extLst>
        </p:spPr>
      </p:sp>
      <p:sp>
        <p:nvSpPr>
          <p:cNvPr id="234499" name="Rectangle 3"/>
          <p:cNvSpPr>
            <a:spLocks noGrp="1" noChangeArrowheads="1"/>
          </p:cNvSpPr>
          <p:nvPr>
            <p:ph type="body" idx="1"/>
          </p:nvPr>
        </p:nvSpPr>
        <p:spPr>
          <a:xfrm>
            <a:off x="914400" y="4360863"/>
            <a:ext cx="5029200" cy="4130675"/>
          </a:xfrm>
        </p:spPr>
        <p:txBody>
          <a:bodyPr/>
          <a:lstStyle/>
          <a:p>
            <a:pPr eaLnBrk="1" hangingPunct="1"/>
            <a:r>
              <a:rPr lang="en-US" smtClean="0">
                <a:latin typeface="굴림" pitchFamily="34" charset="-127"/>
                <a:ea typeface="굴림" pitchFamily="34" charset="-127"/>
              </a:rPr>
              <a:t>That</a:t>
            </a:r>
            <a:r>
              <a:rPr lang="en-US" altLang="en-US" smtClean="0">
                <a:latin typeface="Arial" pitchFamily="34" charset="0"/>
                <a:ea typeface="굴림" pitchFamily="34" charset="-127"/>
              </a:rPr>
              <a:t>’</a:t>
            </a:r>
            <a:r>
              <a:rPr lang="en-US" altLang="ja-JP" smtClean="0">
                <a:latin typeface="굴림" pitchFamily="34" charset="-127"/>
                <a:ea typeface="굴림" pitchFamily="34" charset="-127"/>
              </a:rPr>
              <a:t>s why Cellular phones are not allowed in a Hospitals</a:t>
            </a:r>
            <a:endParaRPr lang="en-US" smtClean="0">
              <a:latin typeface="굴림" pitchFamily="34" charset="-127"/>
              <a:ea typeface="굴림" pitchFamily="34"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7B0CBB15-29A1-458F-B7BB-1342410EFB43}" type="slidenum">
              <a:rPr lang="en-US"/>
              <a:pPr/>
              <a:t>56</a:t>
            </a:fld>
            <a:endParaRPr lang="en-US"/>
          </a:p>
        </p:txBody>
      </p:sp>
      <p:sp>
        <p:nvSpPr>
          <p:cNvPr id="253954" name="Rectangle 2"/>
          <p:cNvSpPr>
            <a:spLocks noGrp="1" noRot="1" noChangeAspect="1" noChangeArrowheads="1" noTextEdit="1"/>
          </p:cNvSpPr>
          <p:nvPr>
            <p:ph type="sldImg"/>
          </p:nvPr>
        </p:nvSpPr>
        <p:spPr>
          <a:xfrm>
            <a:off x="1135063" y="688975"/>
            <a:ext cx="4589462" cy="3441700"/>
          </a:xfrm>
          <a:ln/>
          <a:extLst>
            <a:ext uri="{FAA26D3D-D897-4be2-8F04-BA451C77F1D7}">
              <ma14:placeholderFlag xmlns:ma14="http://schemas.microsoft.com/office/mac/drawingml/2011/main" xmlns="" val="1"/>
            </a:ext>
          </a:extLst>
        </p:spPr>
      </p:sp>
      <p:sp>
        <p:nvSpPr>
          <p:cNvPr id="253955" name="Rectangle 3"/>
          <p:cNvSpPr>
            <a:spLocks noGrp="1" noChangeArrowheads="1"/>
          </p:cNvSpPr>
          <p:nvPr>
            <p:ph type="body" idx="1"/>
          </p:nvPr>
        </p:nvSpPr>
        <p:spPr>
          <a:xfrm>
            <a:off x="914400" y="4360863"/>
            <a:ext cx="5029200" cy="4130675"/>
          </a:xfrm>
        </p:spPr>
        <p:txBody>
          <a:bodyPr/>
          <a:lstStyle/>
          <a:p>
            <a:pPr eaLnBrk="1" hangingPunct="1">
              <a:defRPr/>
            </a:pPr>
            <a:r>
              <a:rPr lang="en-US" smtClean="0"/>
              <a:t>3 Physical layer Transmission techniques: 1 Infrared, 2 FHSS, 3. DSSS, using Indust. Scint, Medical band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fld id="{B441D23E-E875-4B8A-BD84-58A0A8F0DB91}" type="slidenum">
              <a:rPr lang="en-US" altLang="ko-K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fld id="{613A492A-9F97-48FA-9CC7-33F7BB07A776}" type="slidenum">
              <a:rPr lang="en-US" altLang="ko-K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fld id="{9F5405D1-B396-4D06-96E0-2FF837F3C7C4}" type="slidenum">
              <a:rPr lang="en-US" altLang="ko-K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fld id="{58656B22-7D07-48C6-A089-0B4B06C056F4}" type="slidenum">
              <a:rPr lang="en-US" altLang="ko-KR"/>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fld id="{44F10F78-3C57-4A35-B729-559AE922FAE3}" type="slidenum">
              <a:rPr lang="en-US" altLang="ko-KR"/>
              <a:pPr/>
              <a:t>‹#›</a:t>
            </a:fld>
            <a:endParaRPr lang="en-US" alt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8" name="Rectangle 6"/>
          <p:cNvSpPr>
            <a:spLocks noGrp="1" noChangeArrowheads="1"/>
          </p:cNvSpPr>
          <p:nvPr>
            <p:ph type="sldNum" sz="quarter" idx="12"/>
          </p:nvPr>
        </p:nvSpPr>
        <p:spPr>
          <a:ln/>
        </p:spPr>
        <p:txBody>
          <a:bodyPr/>
          <a:lstStyle>
            <a:lvl1pPr>
              <a:defRPr/>
            </a:lvl1pPr>
          </a:lstStyle>
          <a:p>
            <a:fld id="{33893D0F-B19A-4A75-8C09-B8D551419361}" type="slidenum">
              <a:rPr lang="en-US" altLang="ko-KR"/>
              <a:pPr/>
              <a:t>‹#›</a:t>
            </a:fld>
            <a:endParaRPr lang="en-US" alt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8" name="Rectangle 6"/>
          <p:cNvSpPr>
            <a:spLocks noGrp="1" noChangeArrowheads="1"/>
          </p:cNvSpPr>
          <p:nvPr>
            <p:ph type="sldNum" sz="quarter" idx="12"/>
          </p:nvPr>
        </p:nvSpPr>
        <p:spPr>
          <a:ln/>
        </p:spPr>
        <p:txBody>
          <a:bodyPr/>
          <a:lstStyle>
            <a:lvl1pPr>
              <a:defRPr/>
            </a:lvl1pPr>
          </a:lstStyle>
          <a:p>
            <a:fld id="{45E2F8FF-26EB-46AC-BE8A-1F3CAF54FC36}" type="slidenum">
              <a:rPr lang="en-US" altLang="ko-KR"/>
              <a:pPr/>
              <a:t>‹#›</a:t>
            </a:fld>
            <a:endParaRPr lang="en-US" altLang="ko-K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fld id="{DDADDFB8-851F-4603-BB6B-8D6002E2E717}" type="slidenum">
              <a:rPr lang="en-US" altLang="ko-K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fld id="{4D4CCFFB-CA34-4C41-8622-BC28A6A19765}" type="slidenum">
              <a:rPr lang="en-US" altLang="ko-K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fld id="{5251603E-F11A-4D8E-9EA3-3AF8ABA88678}" type="slidenum">
              <a:rPr lang="en-US" altLang="ko-K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fld id="{9B0C5934-C899-4DAD-82D7-CB55B5DE974D}" type="slidenum">
              <a:rPr lang="en-US" altLang="ko-K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fld id="{6DC7CA47-A4F9-4FC4-A18C-99439458E017}" type="slidenum">
              <a:rPr lang="en-US" altLang="ko-K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fld id="{59B26C9F-A8D7-467A-AC30-B6E782E6DD29}" type="slidenum">
              <a:rPr lang="en-US" altLang="ko-K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p:cNvSpPr>
            <a:spLocks noGrp="1" noChangeArrowheads="1"/>
          </p:cNvSpPr>
          <p:nvPr>
            <p:ph type="sldNum" sz="quarter" idx="12"/>
          </p:nvPr>
        </p:nvSpPr>
        <p:spPr>
          <a:ln/>
        </p:spPr>
        <p:txBody>
          <a:bodyPr/>
          <a:lstStyle>
            <a:lvl1pPr>
              <a:defRPr/>
            </a:lvl1pPr>
          </a:lstStyle>
          <a:p>
            <a:fld id="{49494AC9-F57E-4179-B68E-CFCD031FBCBE}" type="slidenum">
              <a:rPr lang="en-US" altLang="ko-K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fld id="{2F97B18D-0638-4A2B-B647-6DB51CBFA53E}" type="slidenum">
              <a:rPr lang="en-US" altLang="ko-K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fld id="{4E60DDB4-151C-4871-938A-BDE6513B40D1}" type="slidenum">
              <a:rPr lang="en-US" altLang="ko-K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ko-KR" altLang="en-US" smtClean="0"/>
              <a:t>마스터</a:t>
            </a:r>
            <a:r>
              <a:rPr lang="en-US" altLang="ko-KR" smtClean="0"/>
              <a:t> </a:t>
            </a:r>
            <a:r>
              <a:rPr lang="ko-KR" altLang="en-US" smtClean="0"/>
              <a:t>제목</a:t>
            </a:r>
            <a:r>
              <a:rPr lang="en-US" altLang="ko-KR" smtClean="0"/>
              <a:t> </a:t>
            </a:r>
            <a:r>
              <a:rPr lang="ko-KR" altLang="en-US" smtClean="0"/>
              <a:t>스타일</a:t>
            </a:r>
            <a:r>
              <a:rPr lang="en-US" altLang="ko-KR" smtClean="0"/>
              <a:t> </a:t>
            </a:r>
            <a:r>
              <a:rPr lang="ko-KR" altLang="en-US" smtClean="0"/>
              <a:t>편집</a:t>
            </a:r>
            <a:endParaRPr lang="en-US" altLang="ko-KR"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ko-KR" altLang="en-US" smtClean="0"/>
              <a:t>마스터</a:t>
            </a:r>
            <a:r>
              <a:rPr lang="en-US" altLang="ko-KR" smtClean="0"/>
              <a:t> </a:t>
            </a:r>
            <a:r>
              <a:rPr lang="ko-KR" altLang="en-US" smtClean="0"/>
              <a:t>텍스트</a:t>
            </a:r>
            <a:r>
              <a:rPr lang="en-US" altLang="ko-KR" smtClean="0"/>
              <a:t> </a:t>
            </a:r>
            <a:r>
              <a:rPr lang="ko-KR" altLang="en-US" smtClean="0"/>
              <a:t>스타일을</a:t>
            </a:r>
            <a:r>
              <a:rPr lang="en-US" altLang="ko-KR" smtClean="0"/>
              <a:t> </a:t>
            </a:r>
            <a:r>
              <a:rPr lang="ko-KR" altLang="en-US" smtClean="0"/>
              <a:t>편집합니다</a:t>
            </a:r>
            <a:endParaRPr lang="en-US" altLang="ko-KR" smtClean="0"/>
          </a:p>
          <a:p>
            <a:pPr lvl="1"/>
            <a:r>
              <a:rPr lang="ko-KR" altLang="en-US" smtClean="0"/>
              <a:t>둘째</a:t>
            </a:r>
            <a:r>
              <a:rPr lang="en-US" altLang="ko-KR" smtClean="0"/>
              <a:t> </a:t>
            </a:r>
            <a:r>
              <a:rPr lang="ko-KR" altLang="en-US" smtClean="0"/>
              <a:t>수준</a:t>
            </a:r>
            <a:endParaRPr lang="en-US" altLang="ko-KR" smtClean="0"/>
          </a:p>
          <a:p>
            <a:pPr lvl="2"/>
            <a:r>
              <a:rPr lang="ko-KR" altLang="en-US" smtClean="0"/>
              <a:t>셋째</a:t>
            </a:r>
            <a:r>
              <a:rPr lang="en-US" altLang="ko-KR" smtClean="0"/>
              <a:t> </a:t>
            </a:r>
            <a:r>
              <a:rPr lang="ko-KR" altLang="en-US" smtClean="0"/>
              <a:t>수준</a:t>
            </a:r>
            <a:endParaRPr lang="en-US" altLang="ko-KR" smtClean="0"/>
          </a:p>
          <a:p>
            <a:pPr lvl="3"/>
            <a:r>
              <a:rPr lang="ko-KR" altLang="en-US" smtClean="0"/>
              <a:t>넷째</a:t>
            </a:r>
            <a:r>
              <a:rPr lang="en-US" altLang="ko-KR" smtClean="0"/>
              <a:t> </a:t>
            </a:r>
            <a:r>
              <a:rPr lang="ko-KR" altLang="en-US" smtClean="0"/>
              <a:t>수준</a:t>
            </a:r>
            <a:endParaRPr lang="en-US" altLang="ko-KR" smtClean="0"/>
          </a:p>
          <a:p>
            <a:pPr lvl="4"/>
            <a:r>
              <a:rPr lang="ko-KR" altLang="en-US" smtClean="0"/>
              <a:t>다섯째</a:t>
            </a:r>
            <a:r>
              <a:rPr lang="en-US" altLang="ko-KR" smtClean="0"/>
              <a:t> </a:t>
            </a:r>
            <a:r>
              <a:rPr lang="ko-KR" altLang="en-US" smtClean="0"/>
              <a:t>수준</a:t>
            </a:r>
            <a:endParaRPr lang="en-US" altLang="ko-KR"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400" b="0" smtClean="0">
                <a:latin typeface="굴림" charset="0"/>
                <a:ea typeface="굴림" charset="0"/>
                <a:cs typeface="굴림" charset="0"/>
              </a:defRPr>
            </a:lvl1pPr>
          </a:lstStyle>
          <a:p>
            <a:pPr>
              <a:defRPr/>
            </a:pPr>
            <a:endParaRPr lang="en-US" altLang="ko-K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defRPr sz="1400" b="0" smtClean="0">
                <a:latin typeface="굴림" charset="0"/>
                <a:ea typeface="굴림" charset="0"/>
                <a:cs typeface="굴림" charset="0"/>
              </a:defRPr>
            </a:lvl1pPr>
          </a:lstStyle>
          <a:p>
            <a:pPr>
              <a:defRPr/>
            </a:pPr>
            <a:endParaRPr lang="en-US" altLang="ko-K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400" b="0"/>
            </a:lvl1pPr>
          </a:lstStyle>
          <a:p>
            <a:fld id="{92B01F85-CDD7-4795-A170-CED8EA6B21E0}" type="slidenum">
              <a:rPr lang="en-US" altLang="ko-KR"/>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Times New Roman" charset="0"/>
          <a:ea typeface="굴림" charset="0"/>
          <a:cs typeface="Times New Roman" charset="0"/>
        </a:defRPr>
      </a:lvl2pPr>
      <a:lvl3pPr algn="ctr" rtl="0" eaLnBrk="0" fontAlgn="base" latinLnBrk="1" hangingPunct="0">
        <a:spcBef>
          <a:spcPct val="0"/>
        </a:spcBef>
        <a:spcAft>
          <a:spcPct val="0"/>
        </a:spcAft>
        <a:defRPr kumimoji="1" sz="4400">
          <a:solidFill>
            <a:schemeClr val="tx2"/>
          </a:solidFill>
          <a:latin typeface="Times New Roman" charset="0"/>
          <a:ea typeface="굴림" charset="0"/>
          <a:cs typeface="Times New Roman" charset="0"/>
        </a:defRPr>
      </a:lvl3pPr>
      <a:lvl4pPr algn="ctr" rtl="0" eaLnBrk="0" fontAlgn="base" latinLnBrk="1" hangingPunct="0">
        <a:spcBef>
          <a:spcPct val="0"/>
        </a:spcBef>
        <a:spcAft>
          <a:spcPct val="0"/>
        </a:spcAft>
        <a:defRPr kumimoji="1" sz="4400">
          <a:solidFill>
            <a:schemeClr val="tx2"/>
          </a:solidFill>
          <a:latin typeface="Times New Roman" charset="0"/>
          <a:ea typeface="굴림" charset="0"/>
          <a:cs typeface="Times New Roman" charset="0"/>
        </a:defRPr>
      </a:lvl4pPr>
      <a:lvl5pPr algn="ctr" rtl="0" eaLnBrk="0" fontAlgn="base" latinLnBrk="1" hangingPunct="0">
        <a:spcBef>
          <a:spcPct val="0"/>
        </a:spcBef>
        <a:spcAft>
          <a:spcPct val="0"/>
        </a:spcAft>
        <a:defRPr kumimoji="1" sz="4400">
          <a:solidFill>
            <a:schemeClr val="tx2"/>
          </a:solidFill>
          <a:latin typeface="Times New Roman" charset="0"/>
          <a:ea typeface="굴림" charset="0"/>
          <a:cs typeface="Times New Roman" charset="0"/>
        </a:defRPr>
      </a:lvl5pPr>
      <a:lvl6pPr marL="457200" algn="ctr" rtl="0" fontAlgn="base" latinLnBrk="1">
        <a:spcBef>
          <a:spcPct val="0"/>
        </a:spcBef>
        <a:spcAft>
          <a:spcPct val="0"/>
        </a:spcAft>
        <a:defRPr kumimoji="1" sz="4400">
          <a:solidFill>
            <a:schemeClr val="tx2"/>
          </a:solidFill>
          <a:latin typeface="Times New Roman" charset="0"/>
          <a:ea typeface="굴림" charset="0"/>
          <a:cs typeface="Times New Roman" charset="0"/>
        </a:defRPr>
      </a:lvl6pPr>
      <a:lvl7pPr marL="914400" algn="ctr" rtl="0" fontAlgn="base" latinLnBrk="1">
        <a:spcBef>
          <a:spcPct val="0"/>
        </a:spcBef>
        <a:spcAft>
          <a:spcPct val="0"/>
        </a:spcAft>
        <a:defRPr kumimoji="1" sz="4400">
          <a:solidFill>
            <a:schemeClr val="tx2"/>
          </a:solidFill>
          <a:latin typeface="Times New Roman" charset="0"/>
          <a:ea typeface="굴림" charset="0"/>
          <a:cs typeface="Times New Roman" charset="0"/>
        </a:defRPr>
      </a:lvl7pPr>
      <a:lvl8pPr marL="1371600" algn="ctr" rtl="0" fontAlgn="base" latinLnBrk="1">
        <a:spcBef>
          <a:spcPct val="0"/>
        </a:spcBef>
        <a:spcAft>
          <a:spcPct val="0"/>
        </a:spcAft>
        <a:defRPr kumimoji="1" sz="4400">
          <a:solidFill>
            <a:schemeClr val="tx2"/>
          </a:solidFill>
          <a:latin typeface="Times New Roman" charset="0"/>
          <a:ea typeface="굴림" charset="0"/>
          <a:cs typeface="Times New Roman" charset="0"/>
        </a:defRPr>
      </a:lvl8pPr>
      <a:lvl9pPr marL="1828800" algn="ctr" rtl="0" fontAlgn="base" latinLnBrk="1">
        <a:spcBef>
          <a:spcPct val="0"/>
        </a:spcBef>
        <a:spcAft>
          <a:spcPct val="0"/>
        </a:spcAft>
        <a:defRPr kumimoji="1" sz="4400">
          <a:solidFill>
            <a:schemeClr val="tx2"/>
          </a:solidFill>
          <a:latin typeface="Times New Roman" charset="0"/>
          <a:ea typeface="굴림" charset="0"/>
          <a:cs typeface="Times New Roman" charset="0"/>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cs typeface="+mn-cs"/>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cs typeface="+mn-cs"/>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latinLnBrk="1">
        <a:spcBef>
          <a:spcPct val="20000"/>
        </a:spcBef>
        <a:spcAft>
          <a:spcPct val="0"/>
        </a:spcAft>
        <a:buChar char="»"/>
        <a:defRPr kumimoji="1" sz="2000">
          <a:solidFill>
            <a:schemeClr val="tx1"/>
          </a:solidFill>
          <a:latin typeface="+mn-lt"/>
          <a:ea typeface="+mn-ea"/>
          <a:cs typeface="+mn-cs"/>
        </a:defRPr>
      </a:lvl6pPr>
      <a:lvl7pPr marL="2971800" indent="-228600" algn="l" rtl="0" fontAlgn="base" latinLnBrk="1">
        <a:spcBef>
          <a:spcPct val="20000"/>
        </a:spcBef>
        <a:spcAft>
          <a:spcPct val="0"/>
        </a:spcAft>
        <a:buChar char="»"/>
        <a:defRPr kumimoji="1" sz="2000">
          <a:solidFill>
            <a:schemeClr val="tx1"/>
          </a:solidFill>
          <a:latin typeface="+mn-lt"/>
          <a:ea typeface="+mn-ea"/>
          <a:cs typeface="+mn-cs"/>
        </a:defRPr>
      </a:lvl7pPr>
      <a:lvl8pPr marL="3429000" indent="-228600" algn="l" rtl="0" fontAlgn="base" latinLnBrk="1">
        <a:spcBef>
          <a:spcPct val="20000"/>
        </a:spcBef>
        <a:spcAft>
          <a:spcPct val="0"/>
        </a:spcAft>
        <a:buChar char="»"/>
        <a:defRPr kumimoji="1" sz="2000">
          <a:solidFill>
            <a:schemeClr val="tx1"/>
          </a:solidFill>
          <a:latin typeface="+mn-lt"/>
          <a:ea typeface="+mn-ea"/>
          <a:cs typeface="+mn-cs"/>
        </a:defRPr>
      </a:lvl8pPr>
      <a:lvl9pPr marL="3886200" indent="-228600" algn="l" rtl="0" fontAlgn="base" latinLnBrk="1">
        <a:spcBef>
          <a:spcPct val="20000"/>
        </a:spcBef>
        <a:spcAft>
          <a:spcPct val="0"/>
        </a:spcAft>
        <a:buChar char="»"/>
        <a:defRPr kumimoji="1"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 Id="rId9"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2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oleObject" Target="../embeddings/oleObject23.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33.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5.xml"/><Relationship Id="rId1" Type="http://schemas.openxmlformats.org/officeDocument/2006/relationships/vmlDrawing" Target="../drawings/vmlDrawing15.vml"/><Relationship Id="rId4" Type="http://schemas.openxmlformats.org/officeDocument/2006/relationships/oleObject" Target="../embeddings/oleObject35.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oleObject" Target="../embeddings/oleObject37.bin"/></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38.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40.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46.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48.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52.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7.bin"/><Relationship Id="rId12"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56.bin"/><Relationship Id="rId11" Type="http://schemas.openxmlformats.org/officeDocument/2006/relationships/oleObject" Target="../embeddings/oleObject61.bin"/><Relationship Id="rId5" Type="http://schemas.openxmlformats.org/officeDocument/2006/relationships/oleObject" Target="../embeddings/oleObject55.bin"/><Relationship Id="rId10" Type="http://schemas.openxmlformats.org/officeDocument/2006/relationships/oleObject" Target="../embeddings/oleObject60.bin"/><Relationship Id="rId4" Type="http://schemas.openxmlformats.org/officeDocument/2006/relationships/oleObject" Target="../embeddings/oleObject54.bin"/><Relationship Id="rId9" Type="http://schemas.openxmlformats.org/officeDocument/2006/relationships/oleObject" Target="../embeddings/oleObject59.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66.bin"/><Relationship Id="rId5" Type="http://schemas.openxmlformats.org/officeDocument/2006/relationships/oleObject" Target="../embeddings/oleObject65.bin"/><Relationship Id="rId4" Type="http://schemas.openxmlformats.org/officeDocument/2006/relationships/oleObject" Target="../embeddings/oleObject64.bin"/></Relationships>
</file>

<file path=ppt/slides/_rels/slide42.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5.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3E22D886-A192-47C1-B27E-41DF16C2BBE7}" type="slidenum">
              <a:rPr lang="en-US" altLang="ko-KR"/>
              <a:pPr/>
              <a:t>1</a:t>
            </a:fld>
            <a:endParaRPr lang="en-US" altLang="ko-KR"/>
          </a:p>
        </p:txBody>
      </p:sp>
      <p:sp>
        <p:nvSpPr>
          <p:cNvPr id="53250" name="Rectangle 2"/>
          <p:cNvSpPr>
            <a:spLocks noGrp="1" noChangeArrowheads="1"/>
          </p:cNvSpPr>
          <p:nvPr>
            <p:ph type="title"/>
          </p:nvPr>
        </p:nvSpPr>
        <p:spPr>
          <a:xfrm>
            <a:off x="304800" y="0"/>
            <a:ext cx="8229600" cy="762000"/>
          </a:xfrm>
        </p:spPr>
        <p:txBody>
          <a:bodyPr/>
          <a:lstStyle/>
          <a:p>
            <a:pPr eaLnBrk="1" hangingPunct="1">
              <a:defRPr/>
            </a:pPr>
            <a:r>
              <a:rPr lang="en-US" sz="3200" b="1" dirty="0" smtClean="0">
                <a:solidFill>
                  <a:schemeClr val="accent2"/>
                </a:solidFill>
                <a:latin typeface="Comic Sans MS" charset="0"/>
              </a:rPr>
              <a:t>Lecture 2b.</a:t>
            </a:r>
            <a:r>
              <a:rPr lang="en-US" sz="3200" b="1" dirty="0" smtClean="0">
                <a:solidFill>
                  <a:schemeClr val="accent2"/>
                </a:solidFill>
              </a:rPr>
              <a:t> </a:t>
            </a:r>
            <a:r>
              <a:rPr lang="en-US" sz="3200" b="1" dirty="0" smtClean="0">
                <a:solidFill>
                  <a:schemeClr val="accent2"/>
                </a:solidFill>
                <a:latin typeface="Comic Sans MS" charset="0"/>
              </a:rPr>
              <a:t>Wireless Channels (01/17)</a:t>
            </a:r>
            <a:r>
              <a:rPr lang="en-US" sz="3600" b="1" dirty="0" smtClean="0">
                <a:solidFill>
                  <a:schemeClr val="accent2"/>
                </a:solidFill>
                <a:latin typeface="Comic Sans MS" charset="0"/>
              </a:rPr>
              <a:t> </a:t>
            </a:r>
            <a:endParaRPr lang="en-US" b="1" dirty="0" smtClean="0">
              <a:solidFill>
                <a:schemeClr val="accent2"/>
              </a:solidFill>
            </a:endParaRPr>
          </a:p>
        </p:txBody>
      </p:sp>
      <p:sp>
        <p:nvSpPr>
          <p:cNvPr id="53748" name="Rectangle 500"/>
          <p:cNvSpPr>
            <a:spLocks noChangeArrowheads="1"/>
          </p:cNvSpPr>
          <p:nvPr/>
        </p:nvSpPr>
        <p:spPr bwMode="auto">
          <a:xfrm>
            <a:off x="0" y="69151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b="0">
              <a:latin typeface="굴림" charset="0"/>
              <a:ea typeface="굴림" charset="0"/>
              <a:cs typeface="굴림" charset="0"/>
            </a:endParaRPr>
          </a:p>
        </p:txBody>
      </p:sp>
      <p:graphicFrame>
        <p:nvGraphicFramePr>
          <p:cNvPr id="53873" name="Group 625"/>
          <p:cNvGraphicFramePr>
            <a:graphicFrameLocks noGrp="1"/>
          </p:cNvGraphicFramePr>
          <p:nvPr>
            <p:ph idx="1"/>
          </p:nvPr>
        </p:nvGraphicFramePr>
        <p:xfrm>
          <a:off x="152400" y="762000"/>
          <a:ext cx="8763000" cy="4961509"/>
        </p:xfrm>
        <a:graphic>
          <a:graphicData uri="http://schemas.openxmlformats.org/drawingml/2006/table">
            <a:tbl>
              <a:tblPr/>
              <a:tblGrid>
                <a:gridCol w="4953000"/>
                <a:gridCol w="3810000"/>
              </a:tblGrid>
              <a:tr h="292100">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000" b="1" i="0" u="none" strike="noStrike" cap="none" normalizeH="0" baseline="0">
                          <a:ln>
                            <a:noFill/>
                          </a:ln>
                          <a:solidFill>
                            <a:srgbClr val="0033CC"/>
                          </a:solidFill>
                          <a:effectLst/>
                          <a:latin typeface="Comic Sans MS" charset="0"/>
                          <a:ea typeface="굴림" charset="0"/>
                          <a:cs typeface="Times New Roman" charset="0"/>
                        </a:rPr>
                        <a:t>1. Introduction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sz="1600" b="0" i="0" u="none" strike="noStrike" cap="none" normalizeH="0" baseline="0">
                        <a:ln>
                          <a:noFill/>
                        </a:ln>
                        <a:solidFill>
                          <a:schemeClr val="tx1"/>
                        </a:solidFill>
                        <a:effectLst/>
                        <a:latin typeface="Times New Roman" charset="0"/>
                        <a:ea typeface="굴림"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000" b="1" i="0" u="none" strike="noStrike" cap="none" normalizeH="0" baseline="0">
                          <a:ln>
                            <a:noFill/>
                          </a:ln>
                          <a:solidFill>
                            <a:srgbClr val="0033CC"/>
                          </a:solidFill>
                          <a:effectLst/>
                          <a:latin typeface="Comic Sans MS" charset="0"/>
                          <a:ea typeface="굴림" charset="0"/>
                          <a:cs typeface="Times New Roman" charset="0"/>
                        </a:rPr>
                        <a:t>2. Review of Modulation Techniques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1" hangingPunct="1">
                        <a:lnSpc>
                          <a:spcPct val="100000"/>
                        </a:lnSpc>
                        <a:spcBef>
                          <a:spcPct val="0"/>
                        </a:spcBef>
                        <a:spcAft>
                          <a:spcPct val="0"/>
                        </a:spcAft>
                        <a:buClrTx/>
                        <a:buSzTx/>
                        <a:buFontTx/>
                        <a:buNone/>
                        <a:tabLst/>
                      </a:pPr>
                      <a:r>
                        <a:rPr kumimoji="1" lang="en-US" altLang="ko-KR" sz="1600" b="1" i="0" u="none" strike="noStrike" cap="none" normalizeH="0" baseline="0" dirty="0">
                          <a:ln>
                            <a:noFill/>
                          </a:ln>
                          <a:solidFill>
                            <a:schemeClr val="hlink"/>
                          </a:solidFill>
                          <a:effectLst/>
                          <a:latin typeface="Times New Roman" charset="0"/>
                          <a:ea typeface="굴림" charset="0"/>
                          <a:cs typeface="Times New Roman" charset="0"/>
                        </a:rPr>
                        <a:t>a.  Principles of SS modulations </a:t>
                      </a:r>
                    </a:p>
                    <a:p>
                      <a:pPr marL="533400" marR="0" lvl="0" indent="-533400" algn="l" defTabSz="914400" rtl="0" eaLnBrk="1" fontAlgn="base" latinLnBrk="1" hangingPunct="1">
                        <a:lnSpc>
                          <a:spcPct val="100000"/>
                        </a:lnSpc>
                        <a:spcBef>
                          <a:spcPct val="0"/>
                        </a:spcBef>
                        <a:spcAft>
                          <a:spcPct val="0"/>
                        </a:spcAft>
                        <a:buClrTx/>
                        <a:buSzTx/>
                        <a:buFontTx/>
                        <a:buNone/>
                        <a:tabLst/>
                      </a:pPr>
                      <a:r>
                        <a:rPr kumimoji="1" lang="en-US" altLang="ko-KR" sz="1600" b="1" i="0" u="none" strike="noStrike" cap="none" normalizeH="0" baseline="0" dirty="0">
                          <a:ln>
                            <a:noFill/>
                          </a:ln>
                          <a:solidFill>
                            <a:schemeClr val="hlink"/>
                          </a:solidFill>
                          <a:effectLst/>
                          <a:latin typeface="Times New Roman" charset="0"/>
                          <a:ea typeface="굴림" charset="0"/>
                          <a:cs typeface="Times New Roman" charset="0"/>
                        </a:rPr>
                        <a:t>b. General model of DSSS modulation</a:t>
                      </a:r>
                    </a:p>
                    <a:p>
                      <a:pPr marL="533400" marR="0" lvl="0" indent="-533400" algn="l" defTabSz="914400" rtl="0" eaLnBrk="1" fontAlgn="base" latinLnBrk="1" hangingPunct="1">
                        <a:lnSpc>
                          <a:spcPct val="100000"/>
                        </a:lnSpc>
                        <a:spcBef>
                          <a:spcPct val="0"/>
                        </a:spcBef>
                        <a:spcAft>
                          <a:spcPct val="0"/>
                        </a:spcAft>
                        <a:buClrTx/>
                        <a:buSzTx/>
                        <a:buFontTx/>
                        <a:buNone/>
                        <a:tabLst/>
                      </a:pPr>
                      <a:r>
                        <a:rPr kumimoji="1" lang="en-US" altLang="ko-KR" sz="1600" b="1" i="0" u="none" strike="noStrike" cap="none" normalizeH="0" baseline="0" dirty="0">
                          <a:ln>
                            <a:noFill/>
                          </a:ln>
                          <a:solidFill>
                            <a:schemeClr val="hlink"/>
                          </a:solidFill>
                          <a:effectLst/>
                          <a:latin typeface="Times New Roman" charset="0"/>
                          <a:ea typeface="굴림" charset="0"/>
                          <a:cs typeface="Times New Roman" charset="0"/>
                        </a:rPr>
                        <a:t>c. Code </a:t>
                      </a:r>
                      <a:r>
                        <a:rPr kumimoji="1" lang="en-US" altLang="ko-KR" sz="1600" b="1" i="0" u="none" strike="noStrike" cap="none" normalizeH="0" baseline="0" dirty="0" err="1">
                          <a:ln>
                            <a:noFill/>
                          </a:ln>
                          <a:solidFill>
                            <a:schemeClr val="hlink"/>
                          </a:solidFill>
                          <a:effectLst/>
                          <a:latin typeface="Times New Roman" charset="0"/>
                          <a:ea typeface="굴림" charset="0"/>
                          <a:cs typeface="Times New Roman" charset="0"/>
                        </a:rPr>
                        <a:t>orthogonality</a:t>
                      </a:r>
                      <a:endParaRPr kumimoji="1" lang="en-US" altLang="ko-KR" sz="1600" b="1" i="0" u="none" strike="noStrike" cap="none" normalizeH="0" baseline="0" dirty="0">
                        <a:ln>
                          <a:noFill/>
                        </a:ln>
                        <a:solidFill>
                          <a:schemeClr val="hlink"/>
                        </a:solidFill>
                        <a:effectLst/>
                        <a:latin typeface="Times New Roman" charset="0"/>
                        <a:ea typeface="굴림" charset="0"/>
                        <a:cs typeface="Times New Roman" charset="0"/>
                      </a:endParaRPr>
                    </a:p>
                    <a:p>
                      <a:pPr marL="533400" marR="0" lvl="0" indent="-533400" algn="l" defTabSz="914400" rtl="0" eaLnBrk="1" fontAlgn="base" latinLnBrk="1" hangingPunct="1">
                        <a:lnSpc>
                          <a:spcPct val="100000"/>
                        </a:lnSpc>
                        <a:spcBef>
                          <a:spcPct val="0"/>
                        </a:spcBef>
                        <a:spcAft>
                          <a:spcPct val="0"/>
                        </a:spcAft>
                        <a:buClrTx/>
                        <a:buSzTx/>
                        <a:buFontTx/>
                        <a:buNone/>
                        <a:tabLst/>
                      </a:pPr>
                      <a:r>
                        <a:rPr kumimoji="1" lang="en-US" altLang="ko-KR" sz="1600" b="1" i="0" u="none" strike="noStrike" cap="none" normalizeH="0" baseline="0" dirty="0">
                          <a:ln>
                            <a:noFill/>
                          </a:ln>
                          <a:solidFill>
                            <a:schemeClr val="hlink"/>
                          </a:solidFill>
                          <a:effectLst/>
                          <a:latin typeface="Times New Roman" charset="0"/>
                          <a:ea typeface="굴림" charset="0"/>
                          <a:cs typeface="Times New Roman" charset="0"/>
                        </a:rPr>
                        <a:t>d. DSSS</a:t>
                      </a:r>
                    </a:p>
                    <a:p>
                      <a:pPr marL="533400" marR="0" lvl="0" indent="-533400" algn="l" defTabSz="914400" rtl="0" eaLnBrk="1" fontAlgn="base" latinLnBrk="1" hangingPunct="1">
                        <a:lnSpc>
                          <a:spcPct val="100000"/>
                        </a:lnSpc>
                        <a:spcBef>
                          <a:spcPct val="0"/>
                        </a:spcBef>
                        <a:spcAft>
                          <a:spcPct val="0"/>
                        </a:spcAft>
                        <a:buClrTx/>
                        <a:buSzTx/>
                        <a:buFontTx/>
                        <a:buNone/>
                        <a:tabLst/>
                      </a:pPr>
                      <a:r>
                        <a:rPr kumimoji="1" lang="en-US" altLang="ko-KR" sz="1600" b="1" i="0" u="none" strike="noStrike" cap="none" normalizeH="0" baseline="0" dirty="0">
                          <a:ln>
                            <a:noFill/>
                          </a:ln>
                          <a:solidFill>
                            <a:schemeClr val="hlink"/>
                          </a:solidFill>
                          <a:effectLst/>
                          <a:latin typeface="Times New Roman" charset="0"/>
                          <a:ea typeface="굴림" charset="0"/>
                          <a:cs typeface="Times New Roman" charset="0"/>
                        </a:rPr>
                        <a:t>E Spread spectrum in CDMA</a:t>
                      </a:r>
                      <a:endParaRPr kumimoji="1" lang="en-US" sz="1600" b="1" i="0" u="none" strike="noStrike" cap="none" normalizeH="0" baseline="0" dirty="0">
                        <a:ln>
                          <a:noFill/>
                        </a:ln>
                        <a:solidFill>
                          <a:schemeClr val="hlink"/>
                        </a:solidFill>
                        <a:effectLst/>
                        <a:latin typeface="Times New Roman" charset="0"/>
                        <a:ea typeface="굴림"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000" b="1" i="0" u="none" strike="noStrike" cap="none" normalizeH="0" baseline="0">
                          <a:ln>
                            <a:noFill/>
                          </a:ln>
                          <a:solidFill>
                            <a:srgbClr val="0033CC"/>
                          </a:solidFill>
                          <a:effectLst/>
                          <a:latin typeface="Comic Sans MS" charset="0"/>
                          <a:ea typeface="굴림" charset="0"/>
                          <a:cs typeface="Times New Roman" charset="0"/>
                        </a:rPr>
                        <a:t>3. Mobile Radio Propagation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1" hangingPunct="1">
                        <a:lnSpc>
                          <a:spcPct val="100000"/>
                        </a:lnSpc>
                        <a:spcBef>
                          <a:spcPct val="20000"/>
                        </a:spcBef>
                        <a:spcAft>
                          <a:spcPct val="0"/>
                        </a:spcAft>
                        <a:buClrTx/>
                        <a:buSzTx/>
                        <a:buFontTx/>
                        <a:buNone/>
                        <a:tabLst/>
                      </a:pPr>
                      <a:r>
                        <a:rPr kumimoji="1" lang="en-US" altLang="ko-KR" sz="1600" b="1" i="0" u="none" strike="noStrike" cap="none" normalizeH="0" baseline="0">
                          <a:ln>
                            <a:noFill/>
                          </a:ln>
                          <a:solidFill>
                            <a:schemeClr val="hlink"/>
                          </a:solidFill>
                          <a:effectLst/>
                          <a:latin typeface="Times New Roman" charset="0"/>
                          <a:ea typeface="굴림" charset="0"/>
                          <a:cs typeface="Times New Roman" charset="0"/>
                        </a:rPr>
                        <a:t>a. Propagation theory</a:t>
                      </a:r>
                    </a:p>
                    <a:p>
                      <a:pPr marL="533400" marR="0" lvl="0" indent="-53340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a:ln>
                            <a:noFill/>
                          </a:ln>
                          <a:solidFill>
                            <a:schemeClr val="hlink"/>
                          </a:solidFill>
                          <a:effectLst/>
                          <a:latin typeface="Times New Roman" charset="0"/>
                          <a:ea typeface="굴림" charset="0"/>
                          <a:cs typeface="Times New Roman" charset="0"/>
                        </a:rPr>
                        <a:t>b. Free space propagation </a:t>
                      </a:r>
                    </a:p>
                    <a:p>
                      <a:pPr marL="533400" marR="0" lvl="0" indent="-533400" algn="l" defTabSz="914400" rtl="0" eaLnBrk="1" fontAlgn="base" latinLnBrk="1" hangingPunct="1">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hlink"/>
                          </a:solidFill>
                          <a:effectLst/>
                          <a:latin typeface="Comic Sans MS" charset="0"/>
                          <a:ea typeface="굴림" charset="0"/>
                          <a:cs typeface="Times New Roman" charset="0"/>
                        </a:rPr>
                        <a:t>c. Wireless link power budget analysis</a:t>
                      </a:r>
                      <a:endParaRPr kumimoji="1" lang="en-US" sz="1600" b="0" i="0" u="none" strike="noStrike" cap="none" normalizeH="0" baseline="0">
                        <a:ln>
                          <a:noFill/>
                        </a:ln>
                        <a:solidFill>
                          <a:schemeClr val="hlink"/>
                        </a:solidFill>
                        <a:effectLst/>
                        <a:latin typeface="Comic Sans MS" charset="0"/>
                        <a:ea typeface="굴림"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000" b="1" i="0" u="none" strike="noStrike" cap="none" normalizeH="0" baseline="0">
                          <a:ln>
                            <a:noFill/>
                          </a:ln>
                          <a:solidFill>
                            <a:srgbClr val="0033CC"/>
                          </a:solidFill>
                          <a:effectLst/>
                          <a:latin typeface="Comic Sans MS" charset="0"/>
                          <a:ea typeface="굴림" charset="0"/>
                          <a:cs typeface="Times New Roman" charset="0"/>
                        </a:rPr>
                        <a:t>4. Basics of Antenna Theory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AutoNum type="alphaLcPeriod"/>
                        <a:tabLst/>
                      </a:pPr>
                      <a:endParaRPr kumimoji="1" lang="en-US" sz="2000" b="1" i="0" u="none" strike="noStrike" cap="none" normalizeH="0" baseline="0">
                        <a:ln>
                          <a:noFill/>
                        </a:ln>
                        <a:solidFill>
                          <a:srgbClr val="0033CC"/>
                        </a:solidFill>
                        <a:effectLst/>
                        <a:latin typeface="Comic Sans MS" charset="0"/>
                        <a:ea typeface="굴림"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000" b="1" i="0" u="none" strike="noStrike" cap="none" normalizeH="0" baseline="0">
                          <a:ln>
                            <a:noFill/>
                          </a:ln>
                          <a:solidFill>
                            <a:srgbClr val="0033CC"/>
                          </a:solidFill>
                          <a:effectLst/>
                          <a:latin typeface="Comic Sans MS" charset="0"/>
                          <a:ea typeface="굴림" charset="0"/>
                          <a:cs typeface="Times New Roman" charset="0"/>
                        </a:rPr>
                        <a:t>5. MAC in Wireless 802.11b LAN5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1600" b="1" i="0" u="none" strike="noStrike" cap="none" normalizeH="0" baseline="0">
                          <a:ln>
                            <a:noFill/>
                          </a:ln>
                          <a:solidFill>
                            <a:schemeClr val="hlink"/>
                          </a:solidFill>
                          <a:effectLst/>
                          <a:latin typeface="Times New Roman" charset="0"/>
                          <a:ea typeface="굴림" charset="0"/>
                          <a:cs typeface="Times New Roman" charset="0"/>
                        </a:rPr>
                        <a:t>a. Difference with wired Ethernet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000" b="1" i="0" u="none" strike="noStrike" cap="none" normalizeH="0" baseline="0">
                          <a:ln>
                            <a:noFill/>
                          </a:ln>
                          <a:solidFill>
                            <a:srgbClr val="0033CC"/>
                          </a:solidFill>
                          <a:effectLst/>
                          <a:latin typeface="Comic Sans MS" charset="0"/>
                          <a:ea typeface="굴림" charset="0"/>
                          <a:cs typeface="Times New Roman" charset="0"/>
                        </a:rPr>
                        <a:t>6. Random Access Protocols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sz="1600" b="1" i="0" u="none" strike="noStrike" cap="none" normalizeH="0" baseline="0">
                        <a:ln>
                          <a:noFill/>
                        </a:ln>
                        <a:solidFill>
                          <a:schemeClr val="hlink"/>
                        </a:solidFill>
                        <a:effectLst/>
                        <a:latin typeface="Times New Roman" charset="0"/>
                        <a:ea typeface="굴림"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000" b="1" i="0" u="none" strike="noStrike" cap="none" normalizeH="0" baseline="0">
                          <a:ln>
                            <a:noFill/>
                          </a:ln>
                          <a:solidFill>
                            <a:srgbClr val="0033CC"/>
                          </a:solidFill>
                          <a:effectLst/>
                          <a:latin typeface="Comic Sans MS" charset="0"/>
                          <a:ea typeface="굴림" charset="0"/>
                          <a:cs typeface="Times New Roman" charset="0"/>
                        </a:rPr>
                        <a:t>7. Motivation for a specialized MAC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a:ln>
                            <a:noFill/>
                          </a:ln>
                          <a:solidFill>
                            <a:schemeClr val="hlink"/>
                          </a:solidFill>
                          <a:effectLst/>
                          <a:latin typeface="Times New Roman" charset="0"/>
                          <a:ea typeface="굴림" charset="0"/>
                          <a:cs typeface="Times New Roman" charset="0"/>
                        </a:rPr>
                        <a:t>a. WACA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000" b="1" i="0" u="none" strike="noStrike" cap="none" normalizeH="0" baseline="0">
                          <a:ln>
                            <a:noFill/>
                          </a:ln>
                          <a:solidFill>
                            <a:srgbClr val="0033CC"/>
                          </a:solidFill>
                          <a:effectLst/>
                          <a:latin typeface="Comic Sans MS" charset="0"/>
                          <a:ea typeface="굴림" charset="0"/>
                          <a:cs typeface="Times New Roman" charset="0"/>
                        </a:rPr>
                        <a:t>8. MAC  802.11 Sub-layer Protocol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dirty="0">
                          <a:ln>
                            <a:noFill/>
                          </a:ln>
                          <a:solidFill>
                            <a:schemeClr val="hlink"/>
                          </a:solidFill>
                          <a:effectLst/>
                          <a:latin typeface="Times New Roman" charset="0"/>
                          <a:ea typeface="굴림" charset="0"/>
                          <a:cs typeface="Times New Roman" charset="0"/>
                        </a:rPr>
                        <a:t>a. 802.11 bottom layers protocol stack</a:t>
                      </a:r>
                    </a:p>
                    <a:p>
                      <a:pPr marL="533400" marR="0" lvl="0" indent="-53340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dirty="0">
                          <a:ln>
                            <a:noFill/>
                          </a:ln>
                          <a:solidFill>
                            <a:schemeClr val="hlink"/>
                          </a:solidFill>
                          <a:effectLst/>
                          <a:latin typeface="Times New Roman" charset="0"/>
                          <a:ea typeface="굴림" charset="0"/>
                          <a:cs typeface="Times New Roman" charset="0"/>
                        </a:rPr>
                        <a:t>b. 802.11 characteristics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DCD57A46-FA29-479D-B0D0-1B9671935BAB}" type="slidenum">
              <a:rPr lang="en-US" altLang="ko-KR"/>
              <a:pPr/>
              <a:t>10</a:t>
            </a:fld>
            <a:endParaRPr lang="en-US" altLang="ko-KR"/>
          </a:p>
        </p:txBody>
      </p:sp>
      <p:sp>
        <p:nvSpPr>
          <p:cNvPr id="128004" name="Rectangle 4"/>
          <p:cNvSpPr>
            <a:spLocks noChangeArrowheads="1"/>
          </p:cNvSpPr>
          <p:nvPr/>
        </p:nvSpPr>
        <p:spPr bwMode="auto">
          <a:xfrm>
            <a:off x="152400" y="0"/>
            <a:ext cx="8990013" cy="3440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2400">
                <a:solidFill>
                  <a:srgbClr val="FF0000"/>
                </a:solidFill>
                <a:latin typeface="Times New Roman" pitchFamily="18" charset="0"/>
              </a:rPr>
              <a:t>A</a:t>
            </a:r>
            <a:r>
              <a:rPr lang="en-US" sz="2400" b="0">
                <a:latin typeface="Times New Roman" pitchFamily="18" charset="0"/>
              </a:rPr>
              <a:t> and </a:t>
            </a:r>
            <a:r>
              <a:rPr lang="en-US" sz="2400">
                <a:solidFill>
                  <a:schemeClr val="accent2"/>
                </a:solidFill>
                <a:latin typeface="Times New Roman" pitchFamily="18" charset="0"/>
              </a:rPr>
              <a:t>B</a:t>
            </a:r>
            <a:r>
              <a:rPr lang="en-US" sz="2400" b="0">
                <a:latin typeface="Times New Roman" pitchFamily="18" charset="0"/>
              </a:rPr>
              <a:t>, want to send data, CDMA assigns the following unique and   </a:t>
            </a:r>
            <a:r>
              <a:rPr lang="en-US" sz="2800">
                <a:solidFill>
                  <a:srgbClr val="FF0000"/>
                </a:solidFill>
                <a:latin typeface="Times New Roman" pitchFamily="18" charset="0"/>
              </a:rPr>
              <a:t>orthogonal key sequences</a:t>
            </a:r>
            <a:r>
              <a:rPr lang="en-US" sz="2400" b="0">
                <a:latin typeface="Times New Roman" pitchFamily="18" charset="0"/>
              </a:rPr>
              <a:t>: </a:t>
            </a:r>
            <a:r>
              <a:rPr lang="en-US" sz="2400">
                <a:solidFill>
                  <a:schemeClr val="accent2"/>
                </a:solidFill>
                <a:latin typeface="Times New Roman" pitchFamily="18" charset="0"/>
              </a:rPr>
              <a:t>key  for sender</a:t>
            </a:r>
            <a:r>
              <a:rPr lang="en-US" sz="2400" b="0">
                <a:latin typeface="Times New Roman" pitchFamily="18" charset="0"/>
              </a:rPr>
              <a:t> </a:t>
            </a:r>
            <a:r>
              <a:rPr lang="en-US" sz="2400">
                <a:solidFill>
                  <a:srgbClr val="FF0000"/>
                </a:solidFill>
                <a:latin typeface="Times New Roman" pitchFamily="18" charset="0"/>
              </a:rPr>
              <a:t>A</a:t>
            </a:r>
            <a:r>
              <a:rPr lang="en-US" sz="2400" b="0">
                <a:latin typeface="Times New Roman" pitchFamily="18" charset="0"/>
              </a:rPr>
              <a:t>, </a:t>
            </a:r>
          </a:p>
          <a:p>
            <a:endParaRPr lang="en-US" sz="2400" b="0">
              <a:latin typeface="Times New Roman" pitchFamily="18" charset="0"/>
            </a:endParaRPr>
          </a:p>
          <a:p>
            <a:r>
              <a:rPr lang="en-US" sz="2400">
                <a:solidFill>
                  <a:schemeClr val="accent2"/>
                </a:solidFill>
                <a:latin typeface="Times New Roman" pitchFamily="18" charset="0"/>
              </a:rPr>
              <a:t>Key  for sender</a:t>
            </a:r>
            <a:r>
              <a:rPr lang="en-US" sz="2400" b="0">
                <a:latin typeface="Times New Roman" pitchFamily="18" charset="0"/>
              </a:rPr>
              <a:t> B.                    ; A wants to send the bit             , sender </a:t>
            </a:r>
            <a:r>
              <a:rPr lang="en-US" sz="2400">
                <a:solidFill>
                  <a:schemeClr val="accent2"/>
                </a:solidFill>
                <a:latin typeface="Times New Roman" pitchFamily="18" charset="0"/>
              </a:rPr>
              <a:t>B</a:t>
            </a:r>
            <a:r>
              <a:rPr lang="en-US" sz="2400" b="0">
                <a:latin typeface="Times New Roman" pitchFamily="18" charset="0"/>
              </a:rPr>
              <a:t> sends            . To illustrate this example, let us assume that we code a binary 0 as -1, and binary 1 as +1. We can then apply the standard         addition and multiplication rules. Both senders spread their signal using their </a:t>
            </a:r>
            <a:r>
              <a:rPr lang="en-US" sz="2400" b="0">
                <a:solidFill>
                  <a:schemeClr val="accent2"/>
                </a:solidFill>
                <a:latin typeface="Times New Roman" pitchFamily="18" charset="0"/>
              </a:rPr>
              <a:t>key</a:t>
            </a:r>
            <a:r>
              <a:rPr lang="en-US" sz="2400" b="0">
                <a:latin typeface="Times New Roman" pitchFamily="18" charset="0"/>
              </a:rPr>
              <a:t> as chipping sequence (the term </a:t>
            </a:r>
            <a:r>
              <a:rPr lang="en-US" altLang="en-US" sz="2400" b="0">
                <a:latin typeface="Times New Roman" pitchFamily="18" charset="0"/>
              </a:rPr>
              <a:t>“</a:t>
            </a:r>
            <a:r>
              <a:rPr lang="en-US" sz="2400" b="0">
                <a:latin typeface="Times New Roman" pitchFamily="18" charset="0"/>
              </a:rPr>
              <a:t>spreading</a:t>
            </a:r>
            <a:r>
              <a:rPr lang="en-US" altLang="en-US" sz="2400" b="0">
                <a:latin typeface="Times New Roman" pitchFamily="18" charset="0"/>
              </a:rPr>
              <a:t>”</a:t>
            </a:r>
            <a:r>
              <a:rPr lang="en-US" sz="2400" b="0">
                <a:latin typeface="Times New Roman" pitchFamily="18" charset="0"/>
              </a:rPr>
              <a:t> here refers to the multiplication on the data bit with the whole chipping sequence).</a:t>
            </a:r>
            <a:r>
              <a:rPr lang="en-US"/>
              <a:t> </a:t>
            </a:r>
          </a:p>
        </p:txBody>
      </p:sp>
      <p:sp>
        <p:nvSpPr>
          <p:cNvPr id="128006" name="Rectangle 6"/>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12292" name="Object 5"/>
          <p:cNvGraphicFramePr>
            <a:graphicFrameLocks noChangeAspect="1"/>
          </p:cNvGraphicFramePr>
          <p:nvPr/>
        </p:nvGraphicFramePr>
        <p:xfrm>
          <a:off x="7010400" y="457200"/>
          <a:ext cx="1600200" cy="457200"/>
        </p:xfrm>
        <a:graphic>
          <a:graphicData uri="http://schemas.openxmlformats.org/presentationml/2006/ole">
            <p:oleObj spid="_x0000_s12292" name="Equation" r:id="rId3" imgW="800100" imgH="228600" progId="Equation.3">
              <p:embed/>
            </p:oleObj>
          </a:graphicData>
        </a:graphic>
      </p:graphicFrame>
      <p:sp>
        <p:nvSpPr>
          <p:cNvPr id="12800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12294" name="Object 7"/>
          <p:cNvGraphicFramePr>
            <a:graphicFrameLocks noChangeAspect="1"/>
          </p:cNvGraphicFramePr>
          <p:nvPr/>
        </p:nvGraphicFramePr>
        <p:xfrm>
          <a:off x="2590800" y="1143000"/>
          <a:ext cx="1524000" cy="433388"/>
        </p:xfrm>
        <a:graphic>
          <a:graphicData uri="http://schemas.openxmlformats.org/presentationml/2006/ole">
            <p:oleObj spid="_x0000_s12294" name="Equation" r:id="rId4" imgW="800100" imgH="228600" progId="Equation.3">
              <p:embed/>
            </p:oleObj>
          </a:graphicData>
        </a:graphic>
      </p:graphicFrame>
      <p:sp>
        <p:nvSpPr>
          <p:cNvPr id="12801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12296" name="Object 9"/>
          <p:cNvGraphicFramePr>
            <a:graphicFrameLocks noChangeAspect="1"/>
          </p:cNvGraphicFramePr>
          <p:nvPr/>
        </p:nvGraphicFramePr>
        <p:xfrm>
          <a:off x="7239000" y="1219200"/>
          <a:ext cx="838200" cy="376238"/>
        </p:xfrm>
        <a:graphic>
          <a:graphicData uri="http://schemas.openxmlformats.org/presentationml/2006/ole">
            <p:oleObj spid="_x0000_s12296" name="Equation" r:id="rId5" imgW="419100" imgH="228600" progId="Equation.3">
              <p:embed/>
            </p:oleObj>
          </a:graphicData>
        </a:graphic>
      </p:graphicFrame>
      <p:sp>
        <p:nvSpPr>
          <p:cNvPr id="128012" name="Rectangle 12"/>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12298" name="Object 11"/>
          <p:cNvGraphicFramePr>
            <a:graphicFrameLocks noChangeAspect="1"/>
          </p:cNvGraphicFramePr>
          <p:nvPr/>
        </p:nvGraphicFramePr>
        <p:xfrm>
          <a:off x="1295400" y="1600200"/>
          <a:ext cx="762000" cy="390525"/>
        </p:xfrm>
        <a:graphic>
          <a:graphicData uri="http://schemas.openxmlformats.org/presentationml/2006/ole">
            <p:oleObj spid="_x0000_s12298" name="Equation" r:id="rId6" imgW="444307" imgH="228501" progId="Equation.3">
              <p:embed/>
            </p:oleObj>
          </a:graphicData>
        </a:graphic>
      </p:graphicFrame>
      <p:sp>
        <p:nvSpPr>
          <p:cNvPr id="128014" name="Rectangle 14"/>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12300" name="Object 13"/>
          <p:cNvGraphicFramePr>
            <a:graphicFrameLocks noChangeAspect="1"/>
          </p:cNvGraphicFramePr>
          <p:nvPr/>
        </p:nvGraphicFramePr>
        <p:xfrm>
          <a:off x="354013" y="3429000"/>
          <a:ext cx="8361362" cy="460375"/>
        </p:xfrm>
        <a:graphic>
          <a:graphicData uri="http://schemas.openxmlformats.org/presentationml/2006/ole">
            <p:oleObj spid="_x0000_s12300" name="Equation" r:id="rId7" imgW="3784600" imgH="228600" progId="Equation.3">
              <p:embed/>
            </p:oleObj>
          </a:graphicData>
        </a:graphic>
      </p:graphicFrame>
      <p:sp>
        <p:nvSpPr>
          <p:cNvPr id="128016" name="Rectangle 16"/>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12302" name="Object 15"/>
          <p:cNvGraphicFramePr>
            <a:graphicFrameLocks noChangeAspect="1"/>
          </p:cNvGraphicFramePr>
          <p:nvPr/>
        </p:nvGraphicFramePr>
        <p:xfrm>
          <a:off x="381000" y="4038600"/>
          <a:ext cx="8305800" cy="461963"/>
        </p:xfrm>
        <a:graphic>
          <a:graphicData uri="http://schemas.openxmlformats.org/presentationml/2006/ole">
            <p:oleObj spid="_x0000_s12302" name="Equation" r:id="rId8" imgW="3759200" imgH="228600" progId="Equation.3">
              <p:embed/>
            </p:oleObj>
          </a:graphicData>
        </a:graphic>
      </p:graphicFrame>
      <p:sp>
        <p:nvSpPr>
          <p:cNvPr id="128018" name="Rectangle 18"/>
          <p:cNvSpPr>
            <a:spLocks noChangeArrowheads="1"/>
          </p:cNvSpPr>
          <p:nvPr/>
        </p:nvSpPr>
        <p:spPr bwMode="auto">
          <a:xfrm>
            <a:off x="0" y="32893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12304" name="Object 17"/>
          <p:cNvGraphicFramePr>
            <a:graphicFrameLocks noChangeAspect="1"/>
          </p:cNvGraphicFramePr>
          <p:nvPr/>
        </p:nvGraphicFramePr>
        <p:xfrm>
          <a:off x="1798638" y="6096000"/>
          <a:ext cx="5089525" cy="760413"/>
        </p:xfrm>
        <a:graphic>
          <a:graphicData uri="http://schemas.openxmlformats.org/presentationml/2006/ole">
            <p:oleObj spid="_x0000_s12304" name="Equation" r:id="rId9" imgW="2146300" imgH="241300" progId="Equation.3">
              <p:embed/>
            </p:oleObj>
          </a:graphicData>
        </a:graphic>
      </p:graphicFrame>
      <p:sp>
        <p:nvSpPr>
          <p:cNvPr id="128021"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sp>
        <p:nvSpPr>
          <p:cNvPr id="128024" name="Text Box 24"/>
          <p:cNvSpPr txBox="1">
            <a:spLocks noChangeArrowheads="1"/>
          </p:cNvSpPr>
          <p:nvPr/>
        </p:nvSpPr>
        <p:spPr bwMode="auto">
          <a:xfrm>
            <a:off x="152400" y="4495800"/>
            <a:ext cx="8990013"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33CC"/>
                </a:solidFill>
                <a:latin typeface="Times New Roman" charset="0"/>
                <a:ea typeface="굴림" charset="0"/>
                <a:cs typeface="굴림" charset="0"/>
              </a:rPr>
              <a:t>Both signals are then transmitted at the same time using the same   frequency, the signals superimpose in space. (</a:t>
            </a:r>
            <a:r>
              <a:rPr lang="en-US" sz="2000">
                <a:solidFill>
                  <a:srgbClr val="0033CC"/>
                </a:solidFill>
                <a:latin typeface="Times New Roman" charset="0"/>
                <a:ea typeface="굴림" charset="0"/>
                <a:cs typeface="굴림" charset="0"/>
              </a:rPr>
              <a:t>No interference, no noise  from this simple example)</a:t>
            </a:r>
            <a:r>
              <a:rPr lang="en-US" sz="2400">
                <a:solidFill>
                  <a:srgbClr val="0033CC"/>
                </a:solidFill>
                <a:latin typeface="Times New Roman" charset="0"/>
                <a:ea typeface="굴림" charset="0"/>
                <a:cs typeface="굴림" charset="0"/>
              </a:rPr>
              <a:t>, If the signals have the same strength at the   receiver, the following signal </a:t>
            </a:r>
            <a:r>
              <a:rPr lang="en-US" sz="2400">
                <a:solidFill>
                  <a:srgbClr val="FF0000"/>
                </a:solidFill>
                <a:latin typeface="Times New Roman" charset="0"/>
                <a:ea typeface="굴림" charset="0"/>
                <a:cs typeface="굴림" charset="0"/>
              </a:rPr>
              <a:t>C</a:t>
            </a:r>
            <a:r>
              <a:rPr lang="en-US" sz="2400">
                <a:solidFill>
                  <a:srgbClr val="0033CC"/>
                </a:solidFill>
                <a:latin typeface="Times New Roman" charset="0"/>
                <a:ea typeface="굴림" charset="0"/>
                <a:cs typeface="굴림" charset="0"/>
              </a:rPr>
              <a:t> is received at a receiver</a:t>
            </a:r>
            <a:r>
              <a:rPr lang="en-US">
                <a:solidFill>
                  <a:srgbClr val="0033CC"/>
                </a:solidFill>
                <a:latin typeface="Times New Roman" charset="0"/>
                <a:ea typeface="굴림" charset="0"/>
                <a:cs typeface="굴림" charset="0"/>
              </a:rPr>
              <a:t> </a:t>
            </a:r>
          </a:p>
        </p:txBody>
      </p:sp>
      <p:sp>
        <p:nvSpPr>
          <p:cNvPr id="128026" name="Text Box 26"/>
          <p:cNvSpPr txBox="1">
            <a:spLocks noChangeArrowheads="1"/>
          </p:cNvSpPr>
          <p:nvPr/>
        </p:nvSpPr>
        <p:spPr bwMode="auto">
          <a:xfrm>
            <a:off x="8532813" y="5562600"/>
            <a:ext cx="611187"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a:spAutoFit/>
          </a:bodyPr>
          <a:lstStyle/>
          <a:p>
            <a:pPr>
              <a:spcBef>
                <a:spcPct val="50000"/>
              </a:spcBef>
              <a:defRPr/>
            </a:pPr>
            <a:r>
              <a:rPr lang="en-US" sz="2800">
                <a:solidFill>
                  <a:schemeClr val="folHlink"/>
                </a:solidFill>
                <a:latin typeface="굴림" charset="0"/>
                <a:ea typeface="굴림" charset="0"/>
                <a:cs typeface="굴림" charset="0"/>
              </a:rPr>
              <a:t>DSSS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61DDA7CD-CCAB-4431-A345-3F517482F140}" type="slidenum">
              <a:rPr lang="en-US" altLang="ko-KR"/>
              <a:pPr/>
              <a:t>11</a:t>
            </a:fld>
            <a:endParaRPr lang="en-US" altLang="ko-KR"/>
          </a:p>
        </p:txBody>
      </p:sp>
      <p:sp>
        <p:nvSpPr>
          <p:cNvPr id="129028" name="Text Box 4"/>
          <p:cNvSpPr txBox="1">
            <a:spLocks noChangeArrowheads="1"/>
          </p:cNvSpPr>
          <p:nvPr/>
        </p:nvSpPr>
        <p:spPr bwMode="auto">
          <a:xfrm>
            <a:off x="152400" y="3657600"/>
            <a:ext cx="8839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800" b="0">
                <a:latin typeface="Times New Roman" pitchFamily="18" charset="0"/>
              </a:rPr>
              <a:t>Tuning in to sender </a:t>
            </a:r>
            <a:r>
              <a:rPr lang="en-US" sz="2800">
                <a:solidFill>
                  <a:schemeClr val="accent2"/>
                </a:solidFill>
                <a:latin typeface="Times New Roman" pitchFamily="18" charset="0"/>
              </a:rPr>
              <a:t>B</a:t>
            </a:r>
            <a:r>
              <a:rPr lang="en-US" sz="2800" b="0">
                <a:latin typeface="Times New Roman" pitchFamily="18" charset="0"/>
              </a:rPr>
              <a:t>, i.e., applying </a:t>
            </a:r>
            <a:r>
              <a:rPr lang="en-US" sz="2800">
                <a:solidFill>
                  <a:schemeClr val="accent2"/>
                </a:solidFill>
                <a:latin typeface="Times New Roman" pitchFamily="18" charset="0"/>
              </a:rPr>
              <a:t>B</a:t>
            </a:r>
            <a:r>
              <a:rPr lang="en-US" altLang="en-US" sz="2800">
                <a:solidFill>
                  <a:schemeClr val="accent2"/>
                </a:solidFill>
                <a:latin typeface="Times New Roman" pitchFamily="18" charset="0"/>
              </a:rPr>
              <a:t>’</a:t>
            </a:r>
            <a:r>
              <a:rPr lang="en-US" sz="2800">
                <a:solidFill>
                  <a:schemeClr val="accent2"/>
                </a:solidFill>
                <a:latin typeface="Times New Roman" pitchFamily="18" charset="0"/>
              </a:rPr>
              <a:t>s</a:t>
            </a:r>
            <a:r>
              <a:rPr lang="en-US" sz="2800" b="0">
                <a:latin typeface="Times New Roman" pitchFamily="18" charset="0"/>
              </a:rPr>
              <a:t> code gives</a:t>
            </a:r>
            <a:r>
              <a:rPr lang="en-US" sz="2400" b="0">
                <a:latin typeface="Times New Roman" pitchFamily="18" charset="0"/>
              </a:rPr>
              <a:t> </a:t>
            </a:r>
          </a:p>
        </p:txBody>
      </p:sp>
      <p:sp>
        <p:nvSpPr>
          <p:cNvPr id="129030" name="Rectangle 6"/>
          <p:cNvSpPr>
            <a:spLocks noChangeArrowheads="1"/>
          </p:cNvSpPr>
          <p:nvPr/>
        </p:nvSpPr>
        <p:spPr bwMode="auto">
          <a:xfrm>
            <a:off x="0" y="33020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13316" name="Object 5"/>
          <p:cNvGraphicFramePr>
            <a:graphicFrameLocks noChangeAspect="1"/>
          </p:cNvGraphicFramePr>
          <p:nvPr/>
        </p:nvGraphicFramePr>
        <p:xfrm>
          <a:off x="152400" y="4495800"/>
          <a:ext cx="8839200" cy="609600"/>
        </p:xfrm>
        <a:graphic>
          <a:graphicData uri="http://schemas.openxmlformats.org/presentationml/2006/ole">
            <p:oleObj spid="_x0000_s13316" name="Equation" r:id="rId3" imgW="4610100" imgH="215900" progId="Equation.3">
              <p:embed/>
            </p:oleObj>
          </a:graphicData>
        </a:graphic>
      </p:graphicFrame>
      <p:sp>
        <p:nvSpPr>
          <p:cNvPr id="129031" name="Text Box 7"/>
          <p:cNvSpPr txBox="1">
            <a:spLocks noChangeArrowheads="1"/>
          </p:cNvSpPr>
          <p:nvPr/>
        </p:nvSpPr>
        <p:spPr bwMode="auto">
          <a:xfrm>
            <a:off x="914400" y="5410200"/>
            <a:ext cx="6934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b="0">
                <a:latin typeface="Times New Roman" charset="0"/>
                <a:ea typeface="굴림" charset="0"/>
                <a:cs typeface="굴림" charset="0"/>
              </a:rPr>
              <a:t>The result is negative, so a </a:t>
            </a:r>
            <a:r>
              <a:rPr lang="en-US" sz="2800">
                <a:solidFill>
                  <a:schemeClr val="accent2"/>
                </a:solidFill>
                <a:latin typeface="Times New Roman" charset="0"/>
                <a:ea typeface="굴림" charset="0"/>
                <a:cs typeface="굴림" charset="0"/>
              </a:rPr>
              <a:t>0</a:t>
            </a:r>
            <a:r>
              <a:rPr lang="en-US" sz="2800" b="0">
                <a:latin typeface="Times New Roman" charset="0"/>
                <a:ea typeface="굴림" charset="0"/>
                <a:cs typeface="굴림" charset="0"/>
              </a:rPr>
              <a:t> has been detected (</a:t>
            </a:r>
            <a:r>
              <a:rPr lang="en-US" sz="2800">
                <a:solidFill>
                  <a:schemeClr val="accent2"/>
                </a:solidFill>
                <a:latin typeface="Times New Roman" charset="0"/>
                <a:ea typeface="굴림" charset="0"/>
                <a:cs typeface="굴림" charset="0"/>
              </a:rPr>
              <a:t>B has  sent bit 0</a:t>
            </a:r>
            <a:r>
              <a:rPr lang="en-US" sz="2800" b="0">
                <a:latin typeface="Times New Roman" charset="0"/>
                <a:ea typeface="굴림" charset="0"/>
                <a:cs typeface="굴림" charset="0"/>
              </a:rPr>
              <a:t>).</a:t>
            </a:r>
          </a:p>
        </p:txBody>
      </p:sp>
      <p:sp>
        <p:nvSpPr>
          <p:cNvPr id="129032" name="Rectangle 8"/>
          <p:cNvSpPr>
            <a:spLocks noChangeArrowheads="1"/>
          </p:cNvSpPr>
          <p:nvPr/>
        </p:nvSpPr>
        <p:spPr bwMode="auto">
          <a:xfrm>
            <a:off x="152400" y="3048000"/>
            <a:ext cx="88106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50000"/>
              </a:spcBef>
              <a:defRPr/>
            </a:pPr>
            <a:r>
              <a:rPr lang="en-US" sz="2400" b="0">
                <a:latin typeface="Times New Roman" charset="0"/>
                <a:ea typeface="굴림" charset="0"/>
                <a:cs typeface="굴림" charset="0"/>
              </a:rPr>
              <a:t>It is much larger than 0, the receiver detects a binary </a:t>
            </a:r>
            <a:r>
              <a:rPr lang="en-US" sz="2400">
                <a:solidFill>
                  <a:srgbClr val="FF0000"/>
                </a:solidFill>
                <a:latin typeface="Times New Roman" charset="0"/>
                <a:ea typeface="굴림" charset="0"/>
                <a:cs typeface="굴림" charset="0"/>
              </a:rPr>
              <a:t>1</a:t>
            </a:r>
            <a:r>
              <a:rPr lang="en-US" sz="2400" b="0">
                <a:latin typeface="Times New Roman" charset="0"/>
                <a:ea typeface="굴림" charset="0"/>
                <a:cs typeface="굴림" charset="0"/>
              </a:rPr>
              <a:t> (</a:t>
            </a:r>
            <a:r>
              <a:rPr lang="en-US" sz="2400">
                <a:solidFill>
                  <a:srgbClr val="FF0000"/>
                </a:solidFill>
                <a:latin typeface="Times New Roman" charset="0"/>
                <a:ea typeface="굴림" charset="0"/>
                <a:cs typeface="굴림" charset="0"/>
              </a:rPr>
              <a:t>A has sent 1</a:t>
            </a:r>
            <a:r>
              <a:rPr lang="en-US" sz="2400" b="0">
                <a:latin typeface="Times New Roman" charset="0"/>
                <a:ea typeface="굴림" charset="0"/>
                <a:cs typeface="굴림" charset="0"/>
              </a:rPr>
              <a:t>).</a:t>
            </a:r>
            <a:r>
              <a:rPr lang="en-US" sz="2400">
                <a:latin typeface="Times New Roman" charset="0"/>
                <a:ea typeface="굴림" charset="0"/>
                <a:cs typeface="굴림" charset="0"/>
              </a:rPr>
              <a:t> </a:t>
            </a:r>
          </a:p>
        </p:txBody>
      </p:sp>
      <p:graphicFrame>
        <p:nvGraphicFramePr>
          <p:cNvPr id="13319" name="Object 9"/>
          <p:cNvGraphicFramePr>
            <a:graphicFrameLocks noChangeAspect="1"/>
          </p:cNvGraphicFramePr>
          <p:nvPr/>
        </p:nvGraphicFramePr>
        <p:xfrm>
          <a:off x="152400" y="2057400"/>
          <a:ext cx="8991600" cy="609600"/>
        </p:xfrm>
        <a:graphic>
          <a:graphicData uri="http://schemas.openxmlformats.org/presentationml/2006/ole">
            <p:oleObj spid="_x0000_s13319" name="Equation" r:id="rId4" imgW="4445000" imgH="215900" progId="Equation.3">
              <p:embed/>
            </p:oleObj>
          </a:graphicData>
        </a:graphic>
      </p:graphicFrame>
      <p:sp>
        <p:nvSpPr>
          <p:cNvPr id="129034" name="Text Box 10"/>
          <p:cNvSpPr txBox="1">
            <a:spLocks noChangeArrowheads="1"/>
          </p:cNvSpPr>
          <p:nvPr/>
        </p:nvSpPr>
        <p:spPr bwMode="auto">
          <a:xfrm>
            <a:off x="304800" y="381000"/>
            <a:ext cx="8382000" cy="1373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800" b="0">
                <a:latin typeface="Times New Roman" pitchFamily="18" charset="0"/>
              </a:rPr>
              <a:t>Receiver now wants to receive data from sender </a:t>
            </a:r>
            <a:r>
              <a:rPr lang="en-US" sz="2800">
                <a:solidFill>
                  <a:srgbClr val="FF0000"/>
                </a:solidFill>
                <a:latin typeface="Times New Roman" pitchFamily="18" charset="0"/>
              </a:rPr>
              <a:t>A</a:t>
            </a:r>
            <a:r>
              <a:rPr lang="en-US" sz="2800" b="0">
                <a:latin typeface="Times New Roman" pitchFamily="18" charset="0"/>
              </a:rPr>
              <a:t> and,            therefore, tunes in to the code of </a:t>
            </a:r>
            <a:r>
              <a:rPr lang="en-US" sz="2800">
                <a:solidFill>
                  <a:srgbClr val="FF0000"/>
                </a:solidFill>
                <a:latin typeface="Times New Roman" pitchFamily="18" charset="0"/>
              </a:rPr>
              <a:t>A</a:t>
            </a:r>
            <a:r>
              <a:rPr lang="en-US" sz="2800" b="0">
                <a:latin typeface="Times New Roman" pitchFamily="18" charset="0"/>
              </a:rPr>
              <a:t>, i.e., applies </a:t>
            </a:r>
            <a:r>
              <a:rPr lang="en-US" sz="2800">
                <a:solidFill>
                  <a:srgbClr val="FF0000"/>
                </a:solidFill>
                <a:latin typeface="Times New Roman" pitchFamily="18" charset="0"/>
              </a:rPr>
              <a:t>A</a:t>
            </a:r>
            <a:r>
              <a:rPr lang="en-US" altLang="en-US" sz="2800">
                <a:solidFill>
                  <a:srgbClr val="FF0000"/>
                </a:solidFill>
                <a:latin typeface="Times New Roman" pitchFamily="18" charset="0"/>
              </a:rPr>
              <a:t>’</a:t>
            </a:r>
            <a:r>
              <a:rPr lang="en-US" sz="2800">
                <a:solidFill>
                  <a:srgbClr val="FF0000"/>
                </a:solidFill>
                <a:latin typeface="Times New Roman" pitchFamily="18" charset="0"/>
              </a:rPr>
              <a:t>s </a:t>
            </a:r>
            <a:r>
              <a:rPr lang="en-US" sz="2800" b="0">
                <a:latin typeface="Times New Roman" pitchFamily="18" charset="0"/>
              </a:rPr>
              <a:t>code for   dispreading</a:t>
            </a:r>
            <a:r>
              <a:rPr lang="en-US" sz="2400" b="0">
                <a:latin typeface="Times New Roman" pitchFamily="18" charset="0"/>
              </a:rPr>
              <a:t>:</a:t>
            </a:r>
            <a:r>
              <a:rPr lang="en-US" b="0"/>
              <a:t> </a:t>
            </a:r>
          </a:p>
        </p:txBody>
      </p:sp>
      <p:sp>
        <p:nvSpPr>
          <p:cNvPr id="129036" name="Text Box 12"/>
          <p:cNvSpPr txBox="1">
            <a:spLocks noChangeArrowheads="1"/>
          </p:cNvSpPr>
          <p:nvPr/>
        </p:nvSpPr>
        <p:spPr bwMode="auto">
          <a:xfrm>
            <a:off x="8380413" y="533400"/>
            <a:ext cx="611187"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a:spAutoFit/>
          </a:bodyPr>
          <a:lstStyle/>
          <a:p>
            <a:pPr>
              <a:spcBef>
                <a:spcPct val="50000"/>
              </a:spcBef>
              <a:defRPr/>
            </a:pPr>
            <a:r>
              <a:rPr lang="en-US" sz="2800">
                <a:solidFill>
                  <a:schemeClr val="folHlink"/>
                </a:solidFill>
                <a:latin typeface="굴림" charset="0"/>
                <a:ea typeface="굴림" charset="0"/>
                <a:cs typeface="굴림" charset="0"/>
              </a:rPr>
              <a:t>DSSS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38F9779B-4269-4DA5-80B6-A4A2B8F003C6}" type="slidenum">
              <a:rPr lang="en-US" altLang="ko-KR"/>
              <a:pPr/>
              <a:t>12</a:t>
            </a:fld>
            <a:endParaRPr lang="en-US" altLang="ko-KR"/>
          </a:p>
        </p:txBody>
      </p:sp>
      <p:graphicFrame>
        <p:nvGraphicFramePr>
          <p:cNvPr id="14338" name="Object 4"/>
          <p:cNvGraphicFramePr>
            <a:graphicFrameLocks noChangeAspect="1"/>
          </p:cNvGraphicFramePr>
          <p:nvPr/>
        </p:nvGraphicFramePr>
        <p:xfrm>
          <a:off x="152400" y="228600"/>
          <a:ext cx="8839200" cy="6508750"/>
        </p:xfrm>
        <a:graphic>
          <a:graphicData uri="http://schemas.openxmlformats.org/presentationml/2006/ole">
            <p:oleObj spid="_x0000_s14338" name="Picture" r:id="rId3" imgW="5129784" imgH="4209288" progId="Word.Picture.8">
              <p:embed/>
            </p:oleObj>
          </a:graphicData>
        </a:graphic>
      </p:graphicFrame>
      <p:sp>
        <p:nvSpPr>
          <p:cNvPr id="62470" name="Text Box 6"/>
          <p:cNvSpPr txBox="1">
            <a:spLocks noChangeArrowheads="1"/>
          </p:cNvSpPr>
          <p:nvPr/>
        </p:nvSpPr>
        <p:spPr bwMode="auto">
          <a:xfrm>
            <a:off x="2514600" y="0"/>
            <a:ext cx="4800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0">
                <a:solidFill>
                  <a:schemeClr val="accent2"/>
                </a:solidFill>
                <a:latin typeface="굴림" charset="0"/>
                <a:ea typeface="굴림" charset="0"/>
                <a:cs typeface="굴림" charset="0"/>
              </a:rPr>
              <a:t>                  </a:t>
            </a:r>
            <a:r>
              <a:rPr lang="en-US" sz="3200">
                <a:solidFill>
                  <a:schemeClr val="accent2"/>
                </a:solidFill>
                <a:latin typeface="Comic Sans MS" charset="0"/>
                <a:ea typeface="굴림" charset="0"/>
                <a:cs typeface="굴림" charset="0"/>
              </a:rPr>
              <a:t>d. DSSS (Cont)</a:t>
            </a:r>
          </a:p>
        </p:txBody>
      </p:sp>
      <p:sp>
        <p:nvSpPr>
          <p:cNvPr id="62472" name="Text Box 8"/>
          <p:cNvSpPr txBox="1">
            <a:spLocks noChangeArrowheads="1"/>
          </p:cNvSpPr>
          <p:nvPr/>
        </p:nvSpPr>
        <p:spPr bwMode="auto">
          <a:xfrm>
            <a:off x="8382000" y="0"/>
            <a:ext cx="611188"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a:spAutoFit/>
          </a:bodyPr>
          <a:lstStyle/>
          <a:p>
            <a:pPr>
              <a:spcBef>
                <a:spcPct val="50000"/>
              </a:spcBef>
              <a:defRPr/>
            </a:pPr>
            <a:r>
              <a:rPr lang="en-US" sz="2800">
                <a:solidFill>
                  <a:schemeClr val="folHlink"/>
                </a:solidFill>
                <a:latin typeface="굴림" charset="0"/>
                <a:ea typeface="굴림" charset="0"/>
                <a:cs typeface="굴림" charset="0"/>
              </a:rPr>
              <a:t>DSSS</a:t>
            </a:r>
          </a:p>
        </p:txBody>
      </p:sp>
      <p:graphicFrame>
        <p:nvGraphicFramePr>
          <p:cNvPr id="14341" name="Object 9"/>
          <p:cNvGraphicFramePr>
            <a:graphicFrameLocks noChangeAspect="1"/>
          </p:cNvGraphicFramePr>
          <p:nvPr>
            <p:ph/>
          </p:nvPr>
        </p:nvGraphicFramePr>
        <p:xfrm>
          <a:off x="3962400" y="3810000"/>
          <a:ext cx="1752600" cy="542925"/>
        </p:xfrm>
        <a:graphic>
          <a:graphicData uri="http://schemas.openxmlformats.org/presentationml/2006/ole">
            <p:oleObj spid="_x0000_s14341" name="Equation" r:id="rId4" imgW="1397000" imgH="431800" progId="Equation.3">
              <p:embed/>
            </p:oleObj>
          </a:graphicData>
        </a:graphic>
      </p:graphicFrame>
      <p:sp>
        <p:nvSpPr>
          <p:cNvPr id="62475" name="Line 11"/>
          <p:cNvSpPr>
            <a:spLocks noChangeShapeType="1"/>
          </p:cNvSpPr>
          <p:nvPr/>
        </p:nvSpPr>
        <p:spPr bwMode="auto">
          <a:xfrm>
            <a:off x="3505200" y="1905000"/>
            <a:ext cx="1524000" cy="1905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62476" name="Line 12"/>
          <p:cNvSpPr>
            <a:spLocks noChangeShapeType="1"/>
          </p:cNvSpPr>
          <p:nvPr/>
        </p:nvSpPr>
        <p:spPr bwMode="auto">
          <a:xfrm flipH="1">
            <a:off x="5334000" y="1143000"/>
            <a:ext cx="1752600" cy="2971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7"/>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41BA6A85-4B29-423F-B9A0-CDEF3D2B29C2}" type="slidenum">
              <a:rPr lang="en-US" altLang="ko-KR"/>
              <a:pPr/>
              <a:t>13</a:t>
            </a:fld>
            <a:endParaRPr lang="en-US" altLang="ko-KR"/>
          </a:p>
        </p:txBody>
      </p:sp>
      <p:sp>
        <p:nvSpPr>
          <p:cNvPr id="63495" name="Rectangle 7"/>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15363" name="Object 6"/>
          <p:cNvGraphicFramePr>
            <a:graphicFrameLocks noChangeAspect="1"/>
          </p:cNvGraphicFramePr>
          <p:nvPr/>
        </p:nvGraphicFramePr>
        <p:xfrm>
          <a:off x="1447800" y="2438400"/>
          <a:ext cx="7391400" cy="4767263"/>
        </p:xfrm>
        <a:graphic>
          <a:graphicData uri="http://schemas.openxmlformats.org/presentationml/2006/ole">
            <p:oleObj spid="_x0000_s15363" name="Picture" r:id="rId3" imgW="5123688" imgH="2923032" progId="Word.Picture.8">
              <p:embed/>
            </p:oleObj>
          </a:graphicData>
        </a:graphic>
      </p:graphicFrame>
      <p:sp>
        <p:nvSpPr>
          <p:cNvPr id="63497" name="Text Box 9"/>
          <p:cNvSpPr txBox="1">
            <a:spLocks noChangeArrowheads="1"/>
          </p:cNvSpPr>
          <p:nvPr/>
        </p:nvSpPr>
        <p:spPr bwMode="auto">
          <a:xfrm>
            <a:off x="152400" y="0"/>
            <a:ext cx="8991600" cy="2651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defRPr/>
            </a:pPr>
            <a:r>
              <a:rPr lang="en-US" sz="3200">
                <a:solidFill>
                  <a:schemeClr val="accent2"/>
                </a:solidFill>
                <a:latin typeface="Comic Sans MS" charset="0"/>
                <a:ea typeface="굴림" charset="0"/>
                <a:cs typeface="굴림" charset="0"/>
              </a:rPr>
              <a:t>DSSS (Cont)</a:t>
            </a:r>
            <a:r>
              <a:rPr lang="en-US">
                <a:solidFill>
                  <a:schemeClr val="accent2"/>
                </a:solidFill>
                <a:latin typeface="굴림" charset="0"/>
                <a:ea typeface="굴림" charset="0"/>
                <a:cs typeface="굴림" charset="0"/>
              </a:rPr>
              <a:t> </a:t>
            </a:r>
          </a:p>
          <a:p>
            <a:pPr>
              <a:defRPr/>
            </a:pPr>
            <a:r>
              <a:rPr lang="en-US" sz="2800" i="1">
                <a:latin typeface="Times New Roman" charset="0"/>
                <a:ea typeface="굴림" charset="0"/>
                <a:cs typeface="굴림" charset="0"/>
              </a:rPr>
              <a:t>Gp</a:t>
            </a:r>
            <a:r>
              <a:rPr lang="en-US" sz="2800">
                <a:latin typeface="Times New Roman" charset="0"/>
                <a:ea typeface="굴림" charset="0"/>
                <a:cs typeface="굴림" charset="0"/>
              </a:rPr>
              <a:t> is determined from:</a:t>
            </a:r>
            <a:r>
              <a:rPr lang="en-US" sz="2400">
                <a:latin typeface="Times New Roman" charset="0"/>
                <a:ea typeface="굴림" charset="0"/>
                <a:cs typeface="굴림" charset="0"/>
              </a:rPr>
              <a:t> </a:t>
            </a:r>
            <a:r>
              <a:rPr lang="en-US" sz="2800">
                <a:solidFill>
                  <a:schemeClr val="accent2"/>
                </a:solidFill>
                <a:latin typeface="Times New Roman" charset="0"/>
                <a:ea typeface="굴림" charset="0"/>
                <a:cs typeface="굴림" charset="0"/>
              </a:rPr>
              <a:t>PN sequence bit rate</a:t>
            </a:r>
            <a:r>
              <a:rPr lang="en-US" sz="2800">
                <a:latin typeface="Times New Roman" charset="0"/>
                <a:ea typeface="굴림" charset="0"/>
                <a:cs typeface="굴림" charset="0"/>
              </a:rPr>
              <a:t> </a:t>
            </a:r>
            <a:r>
              <a:rPr lang="en-US" sz="2800">
                <a:solidFill>
                  <a:srgbClr val="FF0000"/>
                </a:solidFill>
                <a:latin typeface="Times New Roman" charset="0"/>
                <a:ea typeface="굴림" charset="0"/>
                <a:cs typeface="굴림" charset="0"/>
              </a:rPr>
              <a:t> </a:t>
            </a:r>
            <a:r>
              <a:rPr lang="en-US" sz="3200">
                <a:solidFill>
                  <a:srgbClr val="FF0000"/>
                </a:solidFill>
                <a:latin typeface="Times New Roman" charset="0"/>
                <a:ea typeface="굴림" charset="0"/>
                <a:cs typeface="굴림" charset="0"/>
              </a:rPr>
              <a:t>/</a:t>
            </a:r>
            <a:r>
              <a:rPr lang="en-US" sz="2800">
                <a:solidFill>
                  <a:srgbClr val="FF0000"/>
                </a:solidFill>
                <a:latin typeface="Times New Roman" charset="0"/>
                <a:ea typeface="굴림" charset="0"/>
                <a:cs typeface="굴림" charset="0"/>
              </a:rPr>
              <a:t> </a:t>
            </a:r>
            <a:r>
              <a:rPr lang="en-US" sz="2800">
                <a:latin typeface="Times New Roman" charset="0"/>
                <a:ea typeface="굴림" charset="0"/>
                <a:cs typeface="굴림" charset="0"/>
              </a:rPr>
              <a:t> </a:t>
            </a:r>
            <a:r>
              <a:rPr lang="en-US" sz="2800">
                <a:solidFill>
                  <a:schemeClr val="accent2"/>
                </a:solidFill>
                <a:latin typeface="Times New Roman" charset="0"/>
                <a:ea typeface="굴림" charset="0"/>
                <a:cs typeface="굴림" charset="0"/>
              </a:rPr>
              <a:t>the data   signal information rate.</a:t>
            </a:r>
            <a:r>
              <a:rPr lang="en-US" sz="2800">
                <a:latin typeface="Times New Roman" charset="0"/>
                <a:ea typeface="굴림" charset="0"/>
                <a:cs typeface="굴림" charset="0"/>
              </a:rPr>
              <a:t>  </a:t>
            </a:r>
          </a:p>
          <a:p>
            <a:pPr>
              <a:defRPr/>
            </a:pPr>
            <a:r>
              <a:rPr lang="en-US" sz="2400" i="1">
                <a:solidFill>
                  <a:schemeClr val="accent2"/>
                </a:solidFill>
                <a:latin typeface="Times New Roman" charset="0"/>
                <a:ea typeface="굴림" charset="0"/>
                <a:cs typeface="굴림" charset="0"/>
              </a:rPr>
              <a:t>For example:</a:t>
            </a:r>
            <a:r>
              <a:rPr lang="en-US" sz="2400">
                <a:latin typeface="Times New Roman" charset="0"/>
                <a:ea typeface="굴림" charset="0"/>
                <a:cs typeface="굴림" charset="0"/>
              </a:rPr>
              <a:t>  If the information signal is </a:t>
            </a:r>
            <a:r>
              <a:rPr lang="en-US" sz="2400">
                <a:solidFill>
                  <a:srgbClr val="FF0000"/>
                </a:solidFill>
                <a:latin typeface="Times New Roman" charset="0"/>
                <a:ea typeface="굴림" charset="0"/>
                <a:cs typeface="굴림" charset="0"/>
              </a:rPr>
              <a:t>transmitted</a:t>
            </a:r>
            <a:r>
              <a:rPr lang="en-US" sz="2400">
                <a:latin typeface="Times New Roman" charset="0"/>
                <a:ea typeface="굴림" charset="0"/>
                <a:cs typeface="굴림" charset="0"/>
              </a:rPr>
              <a:t> at  </a:t>
            </a:r>
            <a:r>
              <a:rPr lang="en-US" sz="2400">
                <a:solidFill>
                  <a:schemeClr val="accent2"/>
                </a:solidFill>
                <a:latin typeface="Times New Roman" charset="0"/>
                <a:ea typeface="굴림" charset="0"/>
                <a:cs typeface="굴림" charset="0"/>
              </a:rPr>
              <a:t>9600 bps</a:t>
            </a:r>
            <a:r>
              <a:rPr lang="en-US" sz="2400">
                <a:latin typeface="Times New Roman" charset="0"/>
                <a:ea typeface="굴림" charset="0"/>
                <a:cs typeface="굴림" charset="0"/>
              </a:rPr>
              <a:t>.  The </a:t>
            </a:r>
            <a:r>
              <a:rPr lang="en-US" sz="2400">
                <a:solidFill>
                  <a:srgbClr val="FF0000"/>
                </a:solidFill>
                <a:latin typeface="Times New Roman" charset="0"/>
                <a:ea typeface="굴림" charset="0"/>
                <a:cs typeface="굴림" charset="0"/>
              </a:rPr>
              <a:t>PN</a:t>
            </a:r>
            <a:r>
              <a:rPr lang="en-US" sz="2400">
                <a:latin typeface="Times New Roman" charset="0"/>
                <a:ea typeface="굴림" charset="0"/>
                <a:cs typeface="굴림" charset="0"/>
              </a:rPr>
              <a:t>  sequence has a bit rate of </a:t>
            </a:r>
            <a:r>
              <a:rPr lang="en-US" sz="2400">
                <a:solidFill>
                  <a:schemeClr val="accent2"/>
                </a:solidFill>
                <a:latin typeface="Times New Roman" charset="0"/>
                <a:ea typeface="굴림" charset="0"/>
                <a:cs typeface="굴림" charset="0"/>
              </a:rPr>
              <a:t>38,400 bps.</a:t>
            </a:r>
            <a:r>
              <a:rPr lang="en-US" sz="2400">
                <a:latin typeface="Times New Roman" charset="0"/>
                <a:ea typeface="굴림" charset="0"/>
                <a:cs typeface="굴림" charset="0"/>
              </a:rPr>
              <a:t>  The resulting,           transmitted bit rate is </a:t>
            </a:r>
            <a:r>
              <a:rPr lang="en-US" sz="2800">
                <a:latin typeface="Times New Roman" charset="0"/>
                <a:ea typeface="굴림" charset="0"/>
                <a:cs typeface="굴림" charset="0"/>
              </a:rPr>
              <a:t>38,400</a:t>
            </a:r>
            <a:r>
              <a:rPr lang="en-US" sz="2400">
                <a:latin typeface="Times New Roman" charset="0"/>
                <a:ea typeface="굴림" charset="0"/>
                <a:cs typeface="굴림" charset="0"/>
              </a:rPr>
              <a:t> bps, so</a:t>
            </a:r>
            <a:endParaRPr lang="en-US" sz="2400">
              <a:solidFill>
                <a:srgbClr val="FF0000"/>
              </a:solidFill>
              <a:latin typeface="Times New Roman" charset="0"/>
              <a:ea typeface="굴림" charset="0"/>
              <a:cs typeface="굴림" charset="0"/>
            </a:endParaRPr>
          </a:p>
        </p:txBody>
      </p:sp>
      <p:graphicFrame>
        <p:nvGraphicFramePr>
          <p:cNvPr id="15365" name="Object 12"/>
          <p:cNvGraphicFramePr>
            <a:graphicFrameLocks noChangeAspect="1"/>
          </p:cNvGraphicFramePr>
          <p:nvPr>
            <p:ph sz="quarter" idx="2"/>
          </p:nvPr>
        </p:nvGraphicFramePr>
        <p:xfrm>
          <a:off x="6477000" y="6110288"/>
          <a:ext cx="682625" cy="533400"/>
        </p:xfrm>
        <a:graphic>
          <a:graphicData uri="http://schemas.openxmlformats.org/presentationml/2006/ole">
            <p:oleObj spid="_x0000_s15365" name="Equation" r:id="rId4" imgW="291973" imgH="228501" progId="Equation.3">
              <p:embed/>
            </p:oleObj>
          </a:graphicData>
        </a:graphic>
      </p:graphicFrame>
      <p:graphicFrame>
        <p:nvGraphicFramePr>
          <p:cNvPr id="15366" name="Object 15"/>
          <p:cNvGraphicFramePr>
            <a:graphicFrameLocks noChangeAspect="1"/>
          </p:cNvGraphicFramePr>
          <p:nvPr>
            <p:ph sz="quarter" idx="3"/>
          </p:nvPr>
        </p:nvGraphicFramePr>
        <p:xfrm>
          <a:off x="3581400" y="6096000"/>
          <a:ext cx="685800" cy="528638"/>
        </p:xfrm>
        <a:graphic>
          <a:graphicData uri="http://schemas.openxmlformats.org/presentationml/2006/ole">
            <p:oleObj spid="_x0000_s15366" name="Equation" r:id="rId5" imgW="279279" imgH="215806" progId="Equation.3">
              <p:embed/>
            </p:oleObj>
          </a:graphicData>
        </a:graphic>
      </p:graphicFrame>
      <p:graphicFrame>
        <p:nvGraphicFramePr>
          <p:cNvPr id="15367" name="Object 19"/>
          <p:cNvGraphicFramePr>
            <a:graphicFrameLocks noChangeAspect="1"/>
          </p:cNvGraphicFramePr>
          <p:nvPr>
            <p:ph sz="half" idx="1"/>
          </p:nvPr>
        </p:nvGraphicFramePr>
        <p:xfrm>
          <a:off x="5334000" y="2209800"/>
          <a:ext cx="3124200" cy="874713"/>
        </p:xfrm>
        <a:graphic>
          <a:graphicData uri="http://schemas.openxmlformats.org/presentationml/2006/ole">
            <p:oleObj spid="_x0000_s15367" name="Equation" r:id="rId6" imgW="1397000" imgH="431800" progId="Equation.3">
              <p:embed/>
            </p:oleObj>
          </a:graphicData>
        </a:graphic>
      </p:graphicFrame>
      <p:sp>
        <p:nvSpPr>
          <p:cNvPr id="63510" name="Text Box 22"/>
          <p:cNvSpPr txBox="1">
            <a:spLocks noChangeArrowheads="1"/>
          </p:cNvSpPr>
          <p:nvPr/>
        </p:nvSpPr>
        <p:spPr bwMode="auto">
          <a:xfrm>
            <a:off x="0" y="2819400"/>
            <a:ext cx="2438400" cy="3444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mpd="dbl">
                <a:solidFill>
                  <a:srgbClr val="0033CC"/>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latin typeface="굴림" charset="0"/>
                <a:ea typeface="굴림" charset="0"/>
                <a:cs typeface="굴림" charset="0"/>
              </a:rPr>
              <a:t>In systems, where  </a:t>
            </a:r>
            <a:r>
              <a:rPr lang="en-US" sz="2000">
                <a:solidFill>
                  <a:schemeClr val="accent2"/>
                </a:solidFill>
                <a:latin typeface="굴림" charset="0"/>
                <a:ea typeface="굴림" charset="0"/>
                <a:cs typeface="굴림" charset="0"/>
              </a:rPr>
              <a:t>noise is small</a:t>
            </a:r>
            <a:r>
              <a:rPr lang="en-US" sz="2000">
                <a:latin typeface="굴림" charset="0"/>
                <a:ea typeface="굴림" charset="0"/>
                <a:cs typeface="굴림" charset="0"/>
              </a:rPr>
              <a:t>         relative to the          transmission  </a:t>
            </a:r>
            <a:r>
              <a:rPr lang="en-US" sz="2000">
                <a:solidFill>
                  <a:schemeClr val="accent2"/>
                </a:solidFill>
                <a:latin typeface="굴림" charset="0"/>
                <a:ea typeface="굴림" charset="0"/>
                <a:cs typeface="굴림" charset="0"/>
              </a:rPr>
              <a:t>signal power</a:t>
            </a:r>
            <a:r>
              <a:rPr lang="en-US" sz="2000">
                <a:latin typeface="굴림" charset="0"/>
                <a:ea typeface="굴림" charset="0"/>
                <a:cs typeface="굴림" charset="0"/>
              </a:rPr>
              <a:t> of each user, </a:t>
            </a:r>
            <a:r>
              <a:rPr lang="en-US" sz="2000">
                <a:solidFill>
                  <a:srgbClr val="FF0000"/>
                </a:solidFill>
                <a:latin typeface="굴림" charset="0"/>
                <a:ea typeface="굴림" charset="0"/>
                <a:cs typeface="굴림" charset="0"/>
              </a:rPr>
              <a:t>DSSS  </a:t>
            </a:r>
            <a:r>
              <a:rPr lang="en-US" sz="2000">
                <a:latin typeface="굴림" charset="0"/>
                <a:ea typeface="굴림" charset="0"/>
                <a:cs typeface="굴림" charset="0"/>
              </a:rPr>
              <a:t>can be        effective for reliable trans-mission of     </a:t>
            </a:r>
            <a:r>
              <a:rPr lang="en-US" sz="2000">
                <a:solidFill>
                  <a:srgbClr val="FF0000"/>
                </a:solidFill>
                <a:latin typeface="굴림" charset="0"/>
                <a:ea typeface="굴림" charset="0"/>
                <a:cs typeface="굴림" charset="0"/>
              </a:rPr>
              <a:t>several                   simultaneous         signals.</a:t>
            </a:r>
            <a:r>
              <a:rPr lang="en-US" sz="2000">
                <a:latin typeface="굴림" charset="0"/>
                <a:ea typeface="굴림" charset="0"/>
                <a:cs typeface="굴림" charset="0"/>
              </a:rPr>
              <a:t> </a:t>
            </a:r>
          </a:p>
        </p:txBody>
      </p:sp>
      <p:sp>
        <p:nvSpPr>
          <p:cNvPr id="63512" name="Text Box 24"/>
          <p:cNvSpPr txBox="1">
            <a:spLocks noChangeArrowheads="1"/>
          </p:cNvSpPr>
          <p:nvPr/>
        </p:nvSpPr>
        <p:spPr bwMode="auto">
          <a:xfrm>
            <a:off x="8305800" y="3810000"/>
            <a:ext cx="611188"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a:spAutoFit/>
          </a:bodyPr>
          <a:lstStyle/>
          <a:p>
            <a:pPr>
              <a:spcBef>
                <a:spcPct val="50000"/>
              </a:spcBef>
              <a:defRPr/>
            </a:pPr>
            <a:r>
              <a:rPr lang="en-US" sz="2800">
                <a:solidFill>
                  <a:schemeClr val="folHlink"/>
                </a:solidFill>
                <a:latin typeface="굴림" charset="0"/>
                <a:ea typeface="굴림" charset="0"/>
                <a:cs typeface="굴림" charset="0"/>
              </a:rPr>
              <a:t>DSSS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7C2A0114-D82F-4F08-8645-1B21897AC99F}" type="slidenum">
              <a:rPr lang="en-US" altLang="ko-KR"/>
              <a:pPr/>
              <a:t>14</a:t>
            </a:fld>
            <a:endParaRPr lang="en-US" altLang="ko-KR"/>
          </a:p>
        </p:txBody>
      </p:sp>
      <p:sp>
        <p:nvSpPr>
          <p:cNvPr id="117762" name="Rectangle 2"/>
          <p:cNvSpPr>
            <a:spLocks noGrp="1" noChangeArrowheads="1"/>
          </p:cNvSpPr>
          <p:nvPr>
            <p:ph type="title"/>
          </p:nvPr>
        </p:nvSpPr>
        <p:spPr>
          <a:xfrm>
            <a:off x="609600" y="152400"/>
            <a:ext cx="8077200" cy="792163"/>
          </a:xfrm>
        </p:spPr>
        <p:txBody>
          <a:bodyPr/>
          <a:lstStyle/>
          <a:p>
            <a:pPr eaLnBrk="1" hangingPunct="1">
              <a:defRPr/>
            </a:pPr>
            <a:r>
              <a:rPr lang="en-US" sz="3200" b="1" smtClean="0">
                <a:solidFill>
                  <a:schemeClr val="accent2"/>
                </a:solidFill>
                <a:latin typeface="Comic Sans MS" charset="0"/>
              </a:rPr>
              <a:t>e.Spread Spectrum in CDMA</a:t>
            </a:r>
            <a:r>
              <a:rPr lang="en-US" sz="3200" b="1" smtClean="0">
                <a:solidFill>
                  <a:schemeClr val="folHlink"/>
                </a:solidFill>
                <a:latin typeface="Comic Sans MS" charset="0"/>
              </a:rPr>
              <a:t> </a:t>
            </a:r>
          </a:p>
        </p:txBody>
      </p:sp>
      <p:sp>
        <p:nvSpPr>
          <p:cNvPr id="117763" name="Rectangle 3"/>
          <p:cNvSpPr>
            <a:spLocks noGrp="1" noChangeArrowheads="1"/>
          </p:cNvSpPr>
          <p:nvPr>
            <p:ph type="body" idx="1"/>
          </p:nvPr>
        </p:nvSpPr>
        <p:spPr>
          <a:xfrm>
            <a:off x="0" y="914400"/>
            <a:ext cx="8991600" cy="5867400"/>
          </a:xfrm>
        </p:spPr>
        <p:txBody>
          <a:bodyPr/>
          <a:lstStyle/>
          <a:p>
            <a:pPr eaLnBrk="1" hangingPunct="1"/>
            <a:r>
              <a:rPr lang="en-US" sz="2800" b="1" smtClean="0">
                <a:solidFill>
                  <a:srgbClr val="FF0033"/>
                </a:solidFill>
              </a:rPr>
              <a:t>CDMA</a:t>
            </a:r>
            <a:r>
              <a:rPr lang="en-US" sz="2800" smtClean="0"/>
              <a:t>: uses SS (</a:t>
            </a:r>
            <a:r>
              <a:rPr lang="en-US" sz="2800" smtClean="0">
                <a:solidFill>
                  <a:srgbClr val="FF0000"/>
                </a:solidFill>
              </a:rPr>
              <a:t>DSSS or FHSS</a:t>
            </a:r>
            <a:r>
              <a:rPr lang="en-US" sz="2800" smtClean="0"/>
              <a:t>) encoding scheme</a:t>
            </a:r>
          </a:p>
          <a:p>
            <a:pPr eaLnBrk="1" hangingPunct="1"/>
            <a:r>
              <a:rPr lang="en-US" sz="2800" smtClean="0"/>
              <a:t>Unique </a:t>
            </a:r>
            <a:r>
              <a:rPr lang="en-US" sz="2800" b="1" smtClean="0">
                <a:solidFill>
                  <a:srgbClr val="FF0000"/>
                </a:solidFill>
              </a:rPr>
              <a:t>code</a:t>
            </a:r>
            <a:r>
              <a:rPr lang="en-US" sz="2800" smtClean="0"/>
              <a:t> assigned to each user; (</a:t>
            </a:r>
            <a:r>
              <a:rPr lang="en-US" sz="2800" b="1" smtClean="0">
                <a:solidFill>
                  <a:srgbClr val="FF0033"/>
                </a:solidFill>
              </a:rPr>
              <a:t>code set</a:t>
            </a:r>
            <a:r>
              <a:rPr lang="en-US" sz="2800" smtClean="0"/>
              <a:t> partitioning) Used mostly in </a:t>
            </a:r>
            <a:r>
              <a:rPr lang="en-US" sz="2800" b="1" smtClean="0">
                <a:solidFill>
                  <a:srgbClr val="FF0033"/>
                </a:solidFill>
              </a:rPr>
              <a:t>wireless</a:t>
            </a:r>
            <a:r>
              <a:rPr lang="en-US" sz="2800" smtClean="0"/>
              <a:t> broadcast channels (cell., satellite)</a:t>
            </a:r>
          </a:p>
          <a:p>
            <a:pPr eaLnBrk="1" hangingPunct="1"/>
            <a:r>
              <a:rPr lang="en-US" sz="2800" smtClean="0"/>
              <a:t>All users in the same channel share the </a:t>
            </a:r>
            <a:r>
              <a:rPr lang="en-US" sz="2800" b="1" smtClean="0">
                <a:solidFill>
                  <a:srgbClr val="FF0033"/>
                </a:solidFill>
              </a:rPr>
              <a:t>same frequency</a:t>
            </a:r>
            <a:r>
              <a:rPr lang="en-US" sz="2800" smtClean="0"/>
              <a:t>,            but each user has </a:t>
            </a:r>
            <a:r>
              <a:rPr lang="en-US" sz="2800" b="1" smtClean="0"/>
              <a:t>own </a:t>
            </a:r>
            <a:r>
              <a:rPr lang="en-US" altLang="en-US" sz="2800" b="1" smtClean="0">
                <a:solidFill>
                  <a:srgbClr val="FF0033"/>
                </a:solidFill>
              </a:rPr>
              <a:t>“</a:t>
            </a:r>
            <a:r>
              <a:rPr lang="en-US" sz="2800" b="1" smtClean="0">
                <a:solidFill>
                  <a:srgbClr val="FF0033"/>
                </a:solidFill>
              </a:rPr>
              <a:t>chipping</a:t>
            </a:r>
            <a:r>
              <a:rPr lang="en-US" altLang="en-US" sz="2800" b="1" smtClean="0">
                <a:solidFill>
                  <a:srgbClr val="FF0033"/>
                </a:solidFill>
              </a:rPr>
              <a:t>”</a:t>
            </a:r>
            <a:r>
              <a:rPr lang="en-US" sz="2800" b="1" smtClean="0">
                <a:solidFill>
                  <a:srgbClr val="FF0033"/>
                </a:solidFill>
              </a:rPr>
              <a:t> sequence</a:t>
            </a:r>
            <a:r>
              <a:rPr lang="en-US" sz="2800" smtClean="0"/>
              <a:t> (i.e., code)</a:t>
            </a:r>
          </a:p>
          <a:p>
            <a:pPr eaLnBrk="1" hangingPunct="1"/>
            <a:r>
              <a:rPr lang="en-US" sz="2800" smtClean="0"/>
              <a:t>Chipping sequence like a </a:t>
            </a:r>
            <a:r>
              <a:rPr lang="en-US" sz="2800" b="1" smtClean="0">
                <a:solidFill>
                  <a:srgbClr val="FF0033"/>
                </a:solidFill>
              </a:rPr>
              <a:t>mask</a:t>
            </a:r>
            <a:r>
              <a:rPr lang="en-US" sz="2800" smtClean="0"/>
              <a:t>: used to </a:t>
            </a:r>
            <a:r>
              <a:rPr lang="en-US" sz="2800" b="1" smtClean="0">
                <a:solidFill>
                  <a:srgbClr val="FF0033"/>
                </a:solidFill>
              </a:rPr>
              <a:t>encode</a:t>
            </a:r>
            <a:r>
              <a:rPr lang="en-US" sz="2800" smtClean="0"/>
              <a:t> the signal</a:t>
            </a:r>
          </a:p>
          <a:p>
            <a:pPr eaLnBrk="1" hangingPunct="1"/>
            <a:r>
              <a:rPr lang="en-US" sz="2800" b="1" smtClean="0">
                <a:solidFill>
                  <a:srgbClr val="FF0033"/>
                </a:solidFill>
              </a:rPr>
              <a:t>Encoded signal</a:t>
            </a:r>
            <a:r>
              <a:rPr lang="en-US" sz="2800" smtClean="0"/>
              <a:t> =(</a:t>
            </a:r>
            <a:r>
              <a:rPr lang="en-US" sz="2800" b="1" smtClean="0">
                <a:solidFill>
                  <a:srgbClr val="0033CC"/>
                </a:solidFill>
              </a:rPr>
              <a:t>original signal</a:t>
            </a:r>
            <a:r>
              <a:rPr lang="en-US" sz="2800" smtClean="0"/>
              <a:t>) X (</a:t>
            </a:r>
            <a:r>
              <a:rPr lang="en-US" sz="2800" b="1" smtClean="0">
                <a:solidFill>
                  <a:srgbClr val="0033CC"/>
                </a:solidFill>
              </a:rPr>
              <a:t>chipping sequence</a:t>
            </a:r>
            <a:r>
              <a:rPr lang="en-US" sz="2800" smtClean="0"/>
              <a:t>)</a:t>
            </a:r>
          </a:p>
          <a:p>
            <a:pPr eaLnBrk="1" hangingPunct="1"/>
            <a:r>
              <a:rPr lang="en-US" sz="2800" smtClean="0"/>
              <a:t>To make CDMA work, chipping sequences must be chosen orthogonal to each other.</a:t>
            </a:r>
            <a:endParaRPr lang="en-US" smtClean="0"/>
          </a:p>
        </p:txBody>
      </p:sp>
      <p:sp>
        <p:nvSpPr>
          <p:cNvPr id="117765" name="Text Box 5"/>
          <p:cNvSpPr txBox="1">
            <a:spLocks noChangeArrowheads="1"/>
          </p:cNvSpPr>
          <p:nvPr/>
        </p:nvSpPr>
        <p:spPr bwMode="auto">
          <a:xfrm>
            <a:off x="533400" y="5867400"/>
            <a:ext cx="7086600" cy="528638"/>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993300"/>
                </a:solidFill>
                <a:latin typeface="Times New Roman" charset="0"/>
                <a:ea typeface="굴림" charset="0"/>
                <a:cs typeface="굴림" charset="0"/>
              </a:rPr>
              <a:t>Global System Mobile uses FM and TDMA</a:t>
            </a:r>
          </a:p>
        </p:txBody>
      </p:sp>
      <p:sp>
        <p:nvSpPr>
          <p:cNvPr id="117766" name="Text Box 6"/>
          <p:cNvSpPr txBox="1">
            <a:spLocks noChangeArrowheads="1"/>
          </p:cNvSpPr>
          <p:nvPr/>
        </p:nvSpPr>
        <p:spPr bwMode="auto">
          <a:xfrm>
            <a:off x="8382000" y="0"/>
            <a:ext cx="488950"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a:spAutoFit/>
          </a:bodyPr>
          <a:lstStyle/>
          <a:p>
            <a:pPr>
              <a:spcBef>
                <a:spcPct val="50000"/>
              </a:spcBef>
              <a:defRPr/>
            </a:pPr>
            <a:r>
              <a:rPr lang="en-US" sz="2000">
                <a:solidFill>
                  <a:schemeClr val="folHlink"/>
                </a:solidFill>
                <a:latin typeface="굴림" charset="0"/>
                <a:ea typeface="굴림" charset="0"/>
                <a:cs typeface="굴림" charset="0"/>
              </a:rPr>
              <a:t>CELLULAR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6EF378BE-263B-4550-9582-F01855FD14F1}" type="slidenum">
              <a:rPr lang="en-US" altLang="ko-KR"/>
              <a:pPr/>
              <a:t>15</a:t>
            </a:fld>
            <a:endParaRPr lang="en-US" altLang="ko-KR"/>
          </a:p>
        </p:txBody>
      </p:sp>
      <p:sp>
        <p:nvSpPr>
          <p:cNvPr id="118786" name="Rectangle 2"/>
          <p:cNvSpPr>
            <a:spLocks noGrp="1" noChangeArrowheads="1"/>
          </p:cNvSpPr>
          <p:nvPr>
            <p:ph type="title"/>
          </p:nvPr>
        </p:nvSpPr>
        <p:spPr>
          <a:xfrm>
            <a:off x="457200" y="152400"/>
            <a:ext cx="8229600" cy="685800"/>
          </a:xfrm>
        </p:spPr>
        <p:txBody>
          <a:bodyPr/>
          <a:lstStyle/>
          <a:p>
            <a:pPr eaLnBrk="1" hangingPunct="1">
              <a:defRPr/>
            </a:pPr>
            <a:r>
              <a:rPr lang="en-US" sz="3200" smtClean="0">
                <a:solidFill>
                  <a:schemeClr val="accent2"/>
                </a:solidFill>
                <a:latin typeface="Comic Sans MS" charset="0"/>
              </a:rPr>
              <a:t>CDMA: two-sender interference</a:t>
            </a:r>
          </a:p>
        </p:txBody>
      </p:sp>
      <p:pic>
        <p:nvPicPr>
          <p:cNvPr id="17411" name="Picture 3" descr="5"/>
          <p:cNvPicPr>
            <a:picLocks noChangeAspect="1" noChangeArrowheads="1"/>
          </p:cNvPicPr>
          <p:nvPr/>
        </p:nvPicPr>
        <p:blipFill>
          <a:blip r:embed="rId2"/>
          <a:srcRect/>
          <a:stretch>
            <a:fillRect/>
          </a:stretch>
        </p:blipFill>
        <p:spPr bwMode="auto">
          <a:xfrm>
            <a:off x="1143000" y="990600"/>
            <a:ext cx="6019800" cy="5791200"/>
          </a:xfrm>
          <a:prstGeom prst="rect">
            <a:avLst/>
          </a:prstGeom>
          <a:noFill/>
          <a:ln w="9525">
            <a:noFill/>
            <a:miter lim="800000"/>
            <a:headEnd/>
            <a:tailEnd/>
          </a:ln>
        </p:spPr>
      </p:pic>
      <p:sp>
        <p:nvSpPr>
          <p:cNvPr id="118789" name="Text Box 5"/>
          <p:cNvSpPr txBox="1">
            <a:spLocks noChangeArrowheads="1"/>
          </p:cNvSpPr>
          <p:nvPr/>
        </p:nvSpPr>
        <p:spPr bwMode="auto">
          <a:xfrm>
            <a:off x="228600" y="1600200"/>
            <a:ext cx="533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latin typeface="굴림" charset="0"/>
                <a:ea typeface="굴림" charset="0"/>
                <a:cs typeface="굴림" charset="0"/>
              </a:rPr>
              <a:t>1</a:t>
            </a:r>
          </a:p>
        </p:txBody>
      </p:sp>
      <p:sp>
        <p:nvSpPr>
          <p:cNvPr id="118790" name="Text Box 6"/>
          <p:cNvSpPr txBox="1">
            <a:spLocks noChangeArrowheads="1"/>
          </p:cNvSpPr>
          <p:nvPr/>
        </p:nvSpPr>
        <p:spPr bwMode="auto">
          <a:xfrm>
            <a:off x="228600" y="2819400"/>
            <a:ext cx="533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latin typeface="굴림" charset="0"/>
                <a:ea typeface="굴림" charset="0"/>
                <a:cs typeface="굴림" charset="0"/>
              </a:rPr>
              <a:t>2</a:t>
            </a:r>
          </a:p>
        </p:txBody>
      </p:sp>
      <p:sp>
        <p:nvSpPr>
          <p:cNvPr id="118792" name="Arc 8"/>
          <p:cNvSpPr>
            <a:spLocks/>
          </p:cNvSpPr>
          <p:nvPr/>
        </p:nvSpPr>
        <p:spPr bwMode="auto">
          <a:xfrm flipH="1" flipV="1">
            <a:off x="152400" y="3581400"/>
            <a:ext cx="1371600" cy="2514600"/>
          </a:xfrm>
          <a:custGeom>
            <a:avLst/>
            <a:gdLst>
              <a:gd name="T0" fmla="*/ 0 w 21600"/>
              <a:gd name="T1" fmla="*/ 0 h 21600"/>
              <a:gd name="T2" fmla="*/ 1371600 w 21600"/>
              <a:gd name="T3" fmla="*/ 2514600 h 21600"/>
              <a:gd name="T4" fmla="*/ 0 w 21600"/>
              <a:gd name="T5" fmla="*/ 25146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9525">
            <a:solidFill>
              <a:srgbClr val="FF0000"/>
            </a:solidFill>
            <a:prstDash val="dash"/>
            <a:round/>
            <a:headEnd type="arrow" w="med" len="med"/>
            <a:tailEnd/>
          </a:ln>
          <a:effectLst/>
        </p:spPr>
        <p:txBody>
          <a:bodyPr wrap="none" anchor="ctr"/>
          <a:lstStyle/>
          <a:p>
            <a:endParaRPr lang="en-US"/>
          </a:p>
        </p:txBody>
      </p:sp>
      <p:sp>
        <p:nvSpPr>
          <p:cNvPr id="118793" name="Arc 9"/>
          <p:cNvSpPr>
            <a:spLocks/>
          </p:cNvSpPr>
          <p:nvPr/>
        </p:nvSpPr>
        <p:spPr bwMode="auto">
          <a:xfrm flipH="1">
            <a:off x="152400" y="2057400"/>
            <a:ext cx="838200" cy="1600200"/>
          </a:xfrm>
          <a:custGeom>
            <a:avLst/>
            <a:gdLst>
              <a:gd name="T0" fmla="*/ 0 w 21600"/>
              <a:gd name="T1" fmla="*/ 0 h 21600"/>
              <a:gd name="T2" fmla="*/ 838200 w 21600"/>
              <a:gd name="T3" fmla="*/ 1600200 h 21600"/>
              <a:gd name="T4" fmla="*/ 0 w 21600"/>
              <a:gd name="T5" fmla="*/ 16002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9525">
            <a:solidFill>
              <a:srgbClr val="FF0000"/>
            </a:solidFill>
            <a:prstDash val="dash"/>
            <a:round/>
            <a:headEnd type="arrow" w="med" len="med"/>
            <a:tailEnd/>
          </a:ln>
          <a:effectLst/>
        </p:spPr>
        <p:txBody>
          <a:bodyPr wrap="none" anchor="ctr"/>
          <a:lstStyle/>
          <a:p>
            <a:endParaRPr lang="en-US"/>
          </a:p>
        </p:txBody>
      </p:sp>
      <p:sp>
        <p:nvSpPr>
          <p:cNvPr id="118794" name="Text Box 10"/>
          <p:cNvSpPr txBox="1">
            <a:spLocks noChangeArrowheads="1"/>
          </p:cNvSpPr>
          <p:nvPr/>
        </p:nvSpPr>
        <p:spPr bwMode="auto">
          <a:xfrm>
            <a:off x="8502650" y="533400"/>
            <a:ext cx="488950"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a:spAutoFit/>
          </a:bodyPr>
          <a:lstStyle/>
          <a:p>
            <a:pPr>
              <a:spcBef>
                <a:spcPct val="50000"/>
              </a:spcBef>
              <a:defRPr/>
            </a:pPr>
            <a:r>
              <a:rPr lang="en-US" sz="2000">
                <a:solidFill>
                  <a:schemeClr val="folHlink"/>
                </a:solidFill>
                <a:latin typeface="굴림" charset="0"/>
                <a:ea typeface="굴림" charset="0"/>
                <a:cs typeface="굴림" charset="0"/>
              </a:rPr>
              <a:t>CELLULAR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CDB8D4F3-5CD2-4C5C-9BDD-BC33945780CE}" type="slidenum">
              <a:rPr lang="en-US" altLang="ko-KR"/>
              <a:pPr/>
              <a:t>16</a:t>
            </a:fld>
            <a:endParaRPr lang="en-US" altLang="ko-KR"/>
          </a:p>
        </p:txBody>
      </p:sp>
      <p:sp>
        <p:nvSpPr>
          <p:cNvPr id="215045" name="Rectangle 5"/>
          <p:cNvSpPr>
            <a:spLocks noChangeArrowheads="1"/>
          </p:cNvSpPr>
          <p:nvPr/>
        </p:nvSpPr>
        <p:spPr bwMode="auto">
          <a:xfrm>
            <a:off x="0" y="18748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18435" name="Object 4"/>
          <p:cNvGraphicFramePr>
            <a:graphicFrameLocks noChangeAspect="1"/>
          </p:cNvGraphicFramePr>
          <p:nvPr/>
        </p:nvGraphicFramePr>
        <p:xfrm>
          <a:off x="228600" y="1371600"/>
          <a:ext cx="8686800" cy="5272088"/>
        </p:xfrm>
        <a:graphic>
          <a:graphicData uri="http://schemas.openxmlformats.org/presentationml/2006/ole">
            <p:oleObj spid="_x0000_s18435" name="Picture" r:id="rId3" imgW="5129784" imgH="3112008" progId="Word.Picture.8">
              <p:embed/>
            </p:oleObj>
          </a:graphicData>
        </a:graphic>
      </p:graphicFrame>
      <p:sp>
        <p:nvSpPr>
          <p:cNvPr id="215046" name="Text Box 6"/>
          <p:cNvSpPr txBox="1">
            <a:spLocks noChangeArrowheads="1"/>
          </p:cNvSpPr>
          <p:nvPr/>
        </p:nvSpPr>
        <p:spPr bwMode="auto">
          <a:xfrm>
            <a:off x="304800" y="152400"/>
            <a:ext cx="84582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3200">
                <a:solidFill>
                  <a:schemeClr val="accent2"/>
                </a:solidFill>
                <a:latin typeface="Comic Sans MS" charset="0"/>
                <a:ea typeface="굴림" charset="0"/>
                <a:cs typeface="굴림" charset="0"/>
              </a:rPr>
              <a:t>f. General model of FHSS modulation</a:t>
            </a:r>
            <a:r>
              <a:rPr lang="en-US" sz="3200">
                <a:latin typeface="굴림" charset="0"/>
                <a:ea typeface="굴림" charset="0"/>
                <a:cs typeface="굴림" charset="0"/>
              </a:rPr>
              <a:t> </a:t>
            </a:r>
          </a:p>
        </p:txBody>
      </p:sp>
      <p:sp>
        <p:nvSpPr>
          <p:cNvPr id="215047" name="Text Box 7"/>
          <p:cNvSpPr txBox="1">
            <a:spLocks noChangeArrowheads="1"/>
          </p:cNvSpPr>
          <p:nvPr/>
        </p:nvSpPr>
        <p:spPr bwMode="auto">
          <a:xfrm>
            <a:off x="5105400" y="3048000"/>
            <a:ext cx="1447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solidFill>
                  <a:srgbClr val="FF0000"/>
                </a:solidFill>
                <a:latin typeface="Arial" pitchFamily="34" charset="0"/>
              </a:rPr>
              <a:t>“</a:t>
            </a:r>
            <a:r>
              <a:rPr lang="en-US" altLang="ja-JP">
                <a:solidFill>
                  <a:srgbClr val="FF0000"/>
                </a:solidFill>
              </a:rPr>
              <a:t>chipping</a:t>
            </a:r>
            <a:r>
              <a:rPr lang="en-US" altLang="en-US">
                <a:solidFill>
                  <a:srgbClr val="FF0000"/>
                </a:solidFill>
                <a:latin typeface="Arial" pitchFamily="34" charset="0"/>
              </a:rPr>
              <a:t>”</a:t>
            </a:r>
            <a:r>
              <a:rPr lang="en-US" altLang="ja-JP">
                <a:solidFill>
                  <a:srgbClr val="FF0000"/>
                </a:solidFill>
              </a:rPr>
              <a:t>.</a:t>
            </a:r>
            <a:r>
              <a:rPr lang="en-US" altLang="ja-JP"/>
              <a:t> </a:t>
            </a:r>
            <a:endParaRPr lang="en-US"/>
          </a:p>
        </p:txBody>
      </p:sp>
      <p:sp>
        <p:nvSpPr>
          <p:cNvPr id="215048" name="Line 8"/>
          <p:cNvSpPr>
            <a:spLocks noChangeShapeType="1"/>
          </p:cNvSpPr>
          <p:nvPr/>
        </p:nvSpPr>
        <p:spPr bwMode="auto">
          <a:xfrm flipH="1" flipV="1">
            <a:off x="4191000" y="2438400"/>
            <a:ext cx="1066800" cy="609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D2072A7F-F2BA-4B93-B15F-830A2B2D7004}" type="slidenum">
              <a:rPr lang="en-US" altLang="ko-KR"/>
              <a:pPr/>
              <a:t>17</a:t>
            </a:fld>
            <a:endParaRPr lang="en-US" altLang="ko-KR"/>
          </a:p>
        </p:txBody>
      </p:sp>
      <p:sp>
        <p:nvSpPr>
          <p:cNvPr id="7680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19459" name="Object 4"/>
          <p:cNvGraphicFramePr>
            <a:graphicFrameLocks noChangeAspect="1"/>
          </p:cNvGraphicFramePr>
          <p:nvPr/>
        </p:nvGraphicFramePr>
        <p:xfrm>
          <a:off x="381000" y="381000"/>
          <a:ext cx="8229600" cy="4938713"/>
        </p:xfrm>
        <a:graphic>
          <a:graphicData uri="http://schemas.openxmlformats.org/presentationml/2006/ole">
            <p:oleObj spid="_x0000_s19459" name="Picture" r:id="rId3" imgW="4575048" imgH="2740152" progId="Word.Picture.8">
              <p:embed/>
            </p:oleObj>
          </a:graphicData>
        </a:graphic>
      </p:graphicFrame>
      <p:sp>
        <p:nvSpPr>
          <p:cNvPr id="76806" name="Text Box 6"/>
          <p:cNvSpPr txBox="1">
            <a:spLocks noChangeArrowheads="1"/>
          </p:cNvSpPr>
          <p:nvPr/>
        </p:nvSpPr>
        <p:spPr bwMode="auto">
          <a:xfrm>
            <a:off x="0" y="5257800"/>
            <a:ext cx="8915400" cy="1571625"/>
          </a:xfrm>
          <a:prstGeom prst="rect">
            <a:avLst/>
          </a:prstGeom>
          <a:noFill/>
          <a:ln w="19050">
            <a:solidFill>
              <a:srgbClr val="99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chemeClr val="accent2"/>
                </a:solidFill>
                <a:latin typeface="굴림" charset="0"/>
                <a:ea typeface="굴림" charset="0"/>
                <a:cs typeface="굴림" charset="0"/>
              </a:rPr>
              <a:t>During any one hop, the signal is vulnerable to noise in that       frequency band, but it will soon move to </a:t>
            </a:r>
            <a:r>
              <a:rPr lang="en-US" sz="2400">
                <a:solidFill>
                  <a:srgbClr val="FF0000"/>
                </a:solidFill>
                <a:latin typeface="굴림" charset="0"/>
                <a:ea typeface="굴림" charset="0"/>
                <a:cs typeface="굴림" charset="0"/>
              </a:rPr>
              <a:t>another frequency with  less noise</a:t>
            </a:r>
            <a:r>
              <a:rPr lang="en-US" sz="2400">
                <a:solidFill>
                  <a:schemeClr val="accent2"/>
                </a:solidFill>
                <a:latin typeface="굴림" charset="0"/>
                <a:ea typeface="굴림" charset="0"/>
                <a:cs typeface="굴림" charset="0"/>
              </a:rPr>
              <a:t>. This new band will be sufficiently removed from the  previous noisy  band</a:t>
            </a:r>
            <a:endParaRPr lang="en-US" sz="2400">
              <a:latin typeface="굴림" charset="0"/>
              <a:ea typeface="굴림" charset="0"/>
              <a:cs typeface="굴림" charset="0"/>
            </a:endParaRPr>
          </a:p>
        </p:txBody>
      </p:sp>
      <p:sp>
        <p:nvSpPr>
          <p:cNvPr id="76809" name="Text Box 9"/>
          <p:cNvSpPr txBox="1">
            <a:spLocks noChangeArrowheads="1"/>
          </p:cNvSpPr>
          <p:nvPr/>
        </p:nvSpPr>
        <p:spPr bwMode="auto">
          <a:xfrm>
            <a:off x="0" y="2209800"/>
            <a:ext cx="1905000" cy="2292350"/>
          </a:xfrm>
          <a:prstGeom prst="rect">
            <a:avLst/>
          </a:prstGeom>
          <a:noFill/>
          <a:ln w="9525">
            <a:solidFill>
              <a:srgbClr val="99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33CC"/>
                </a:solidFill>
                <a:latin typeface="Comic Sans MS" charset="0"/>
                <a:ea typeface="굴림" charset="0"/>
                <a:cs typeface="굴림" charset="0"/>
              </a:rPr>
              <a:t>FHSS is an ideal for a  WLAN      in a noisy             frequency     band !</a:t>
            </a:r>
          </a:p>
        </p:txBody>
      </p:sp>
      <p:sp>
        <p:nvSpPr>
          <p:cNvPr id="76810" name="Text Box 10"/>
          <p:cNvSpPr txBox="1">
            <a:spLocks noChangeArrowheads="1"/>
          </p:cNvSpPr>
          <p:nvPr/>
        </p:nvSpPr>
        <p:spPr bwMode="auto">
          <a:xfrm>
            <a:off x="5638800" y="152400"/>
            <a:ext cx="1676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chemeClr val="accent2"/>
                </a:solidFill>
                <a:latin typeface="Comic Sans MS" charset="0"/>
                <a:ea typeface="굴림" charset="0"/>
                <a:cs typeface="굴림" charset="0"/>
              </a:rPr>
              <a:t>FHSS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652D6E90-9E39-4114-8EC0-213188ED3494}" type="slidenum">
              <a:rPr lang="en-US" altLang="ko-KR"/>
              <a:pPr/>
              <a:t>18</a:t>
            </a:fld>
            <a:endParaRPr lang="en-US" altLang="ko-KR"/>
          </a:p>
        </p:txBody>
      </p:sp>
      <p:sp>
        <p:nvSpPr>
          <p:cNvPr id="90114" name="Rectangle 2"/>
          <p:cNvSpPr>
            <a:spLocks noGrp="1" noChangeArrowheads="1"/>
          </p:cNvSpPr>
          <p:nvPr>
            <p:ph type="title"/>
          </p:nvPr>
        </p:nvSpPr>
        <p:spPr>
          <a:xfrm>
            <a:off x="381000" y="152400"/>
            <a:ext cx="8229600" cy="639763"/>
          </a:xfrm>
        </p:spPr>
        <p:txBody>
          <a:bodyPr/>
          <a:lstStyle/>
          <a:p>
            <a:pPr eaLnBrk="1" hangingPunct="1">
              <a:defRPr/>
            </a:pPr>
            <a:r>
              <a:rPr lang="en-US" sz="3200" b="1" smtClean="0">
                <a:solidFill>
                  <a:schemeClr val="accent2"/>
                </a:solidFill>
                <a:latin typeface="Comic Sans MS" charset="0"/>
              </a:rPr>
              <a:t>FHSS hops</a:t>
            </a:r>
          </a:p>
        </p:txBody>
      </p:sp>
      <p:sp>
        <p:nvSpPr>
          <p:cNvPr id="90116" name="Line 4"/>
          <p:cNvSpPr>
            <a:spLocks noChangeShapeType="1"/>
          </p:cNvSpPr>
          <p:nvPr/>
        </p:nvSpPr>
        <p:spPr bwMode="auto">
          <a:xfrm>
            <a:off x="228600" y="6096000"/>
            <a:ext cx="3276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90117" name="Line 5"/>
          <p:cNvSpPr>
            <a:spLocks noChangeShapeType="1"/>
          </p:cNvSpPr>
          <p:nvPr/>
        </p:nvSpPr>
        <p:spPr bwMode="auto">
          <a:xfrm flipV="1">
            <a:off x="228600" y="4648200"/>
            <a:ext cx="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90118" name="Line 6"/>
          <p:cNvSpPr>
            <a:spLocks noChangeShapeType="1"/>
          </p:cNvSpPr>
          <p:nvPr/>
        </p:nvSpPr>
        <p:spPr bwMode="auto">
          <a:xfrm>
            <a:off x="762000" y="5715000"/>
            <a:ext cx="2209800" cy="0"/>
          </a:xfrm>
          <a:prstGeom prst="line">
            <a:avLst/>
          </a:prstGeom>
          <a:noFill/>
          <a:ln w="19050">
            <a:solidFill>
              <a:schemeClr val="tx1"/>
            </a:solidFill>
            <a:round/>
            <a:headEnd type="arrow" w="med" len="me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90119" name="Text Box 7"/>
          <p:cNvSpPr txBox="1">
            <a:spLocks noChangeArrowheads="1"/>
          </p:cNvSpPr>
          <p:nvPr/>
        </p:nvSpPr>
        <p:spPr bwMode="auto">
          <a:xfrm>
            <a:off x="457200" y="5181600"/>
            <a:ext cx="3048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FF0000"/>
                </a:solidFill>
                <a:latin typeface="굴림" charset="0"/>
                <a:ea typeface="굴림" charset="0"/>
                <a:cs typeface="굴림" charset="0"/>
              </a:rPr>
              <a:t>79</a:t>
            </a:r>
            <a:r>
              <a:rPr lang="en-US">
                <a:solidFill>
                  <a:schemeClr val="accent2"/>
                </a:solidFill>
                <a:latin typeface="굴림" charset="0"/>
                <a:ea typeface="굴림" charset="0"/>
                <a:cs typeface="굴림" charset="0"/>
              </a:rPr>
              <a:t> </a:t>
            </a:r>
            <a:r>
              <a:rPr lang="en-US">
                <a:latin typeface="굴림" charset="0"/>
                <a:ea typeface="굴림" charset="0"/>
                <a:cs typeface="굴림" charset="0"/>
              </a:rPr>
              <a:t>hops</a:t>
            </a:r>
            <a:r>
              <a:rPr lang="en-US">
                <a:solidFill>
                  <a:schemeClr val="accent2"/>
                </a:solidFill>
                <a:latin typeface="굴림" charset="0"/>
                <a:ea typeface="굴림" charset="0"/>
                <a:cs typeface="굴림" charset="0"/>
              </a:rPr>
              <a:t>, each</a:t>
            </a:r>
            <a:r>
              <a:rPr lang="en-US">
                <a:solidFill>
                  <a:srgbClr val="FF0000"/>
                </a:solidFill>
                <a:latin typeface="굴림" charset="0"/>
                <a:ea typeface="굴림" charset="0"/>
                <a:cs typeface="굴림" charset="0"/>
              </a:rPr>
              <a:t>1-MHz</a:t>
            </a:r>
            <a:r>
              <a:rPr lang="en-US">
                <a:latin typeface="굴림" charset="0"/>
                <a:ea typeface="굴림" charset="0"/>
                <a:cs typeface="굴림" charset="0"/>
              </a:rPr>
              <a:t> wide</a:t>
            </a:r>
          </a:p>
        </p:txBody>
      </p:sp>
      <p:sp>
        <p:nvSpPr>
          <p:cNvPr id="90120" name="Line 8"/>
          <p:cNvSpPr>
            <a:spLocks noChangeShapeType="1"/>
          </p:cNvSpPr>
          <p:nvPr/>
        </p:nvSpPr>
        <p:spPr bwMode="auto">
          <a:xfrm>
            <a:off x="2971800" y="6019800"/>
            <a:ext cx="0" cy="152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90121" name="Text Box 9"/>
          <p:cNvSpPr txBox="1">
            <a:spLocks noChangeArrowheads="1"/>
          </p:cNvSpPr>
          <p:nvPr/>
        </p:nvSpPr>
        <p:spPr bwMode="auto">
          <a:xfrm>
            <a:off x="457200" y="6248400"/>
            <a:ext cx="685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굴림" charset="0"/>
                <a:ea typeface="굴림" charset="0"/>
                <a:cs typeface="굴림" charset="0"/>
              </a:rPr>
              <a:t>2.4</a:t>
            </a:r>
          </a:p>
        </p:txBody>
      </p:sp>
      <p:sp>
        <p:nvSpPr>
          <p:cNvPr id="90123" name="Text Box 11"/>
          <p:cNvSpPr txBox="1">
            <a:spLocks noChangeArrowheads="1"/>
          </p:cNvSpPr>
          <p:nvPr/>
        </p:nvSpPr>
        <p:spPr bwMode="auto">
          <a:xfrm>
            <a:off x="3581400" y="6019800"/>
            <a:ext cx="685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굴림" charset="0"/>
                <a:ea typeface="굴림" charset="0"/>
                <a:cs typeface="굴림" charset="0"/>
              </a:rPr>
              <a:t>GHz</a:t>
            </a:r>
          </a:p>
        </p:txBody>
      </p:sp>
      <p:sp>
        <p:nvSpPr>
          <p:cNvPr id="90124" name="Text Box 12"/>
          <p:cNvSpPr txBox="1">
            <a:spLocks noChangeArrowheads="1"/>
          </p:cNvSpPr>
          <p:nvPr/>
        </p:nvSpPr>
        <p:spPr bwMode="auto">
          <a:xfrm>
            <a:off x="0" y="685800"/>
            <a:ext cx="3886200" cy="15621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굴림" charset="0"/>
                <a:ea typeface="굴림" charset="0"/>
                <a:cs typeface="굴림" charset="0"/>
              </a:rPr>
              <a:t>If stations use the same    seed of the PN  number,    they stay synchronized in   time.</a:t>
            </a:r>
          </a:p>
        </p:txBody>
      </p:sp>
      <p:sp>
        <p:nvSpPr>
          <p:cNvPr id="90125" name="Text Box 13"/>
          <p:cNvSpPr txBox="1">
            <a:spLocks noChangeArrowheads="1"/>
          </p:cNvSpPr>
          <p:nvPr/>
        </p:nvSpPr>
        <p:spPr bwMode="auto">
          <a:xfrm>
            <a:off x="914400" y="1828800"/>
            <a:ext cx="3124200" cy="1196975"/>
          </a:xfrm>
          <a:prstGeom prst="rect">
            <a:avLst/>
          </a:prstGeom>
          <a:noFill/>
          <a:ln w="9525">
            <a:solidFill>
              <a:srgbClr val="99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993300"/>
                </a:solidFill>
                <a:latin typeface="굴림" charset="0"/>
                <a:ea typeface="굴림" charset="0"/>
                <a:cs typeface="굴림" charset="0"/>
              </a:rPr>
              <a:t>They will hop to the  same   frequencies   simultaneously</a:t>
            </a:r>
            <a:r>
              <a:rPr lang="en-US">
                <a:solidFill>
                  <a:srgbClr val="993300"/>
                </a:solidFill>
                <a:latin typeface="굴림" charset="0"/>
                <a:ea typeface="굴림" charset="0"/>
                <a:cs typeface="굴림" charset="0"/>
              </a:rPr>
              <a:t> </a:t>
            </a:r>
          </a:p>
        </p:txBody>
      </p:sp>
      <p:sp>
        <p:nvSpPr>
          <p:cNvPr id="90126" name="Text Box 14"/>
          <p:cNvSpPr txBox="1">
            <a:spLocks noChangeArrowheads="1"/>
          </p:cNvSpPr>
          <p:nvPr/>
        </p:nvSpPr>
        <p:spPr bwMode="auto">
          <a:xfrm>
            <a:off x="4419600" y="914400"/>
            <a:ext cx="4191000" cy="1196975"/>
          </a:xfrm>
          <a:prstGeom prst="rect">
            <a:avLst/>
          </a:prstGeom>
          <a:noFill/>
          <a:ln w="9525">
            <a:solidFill>
              <a:srgbClr val="0033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굴림" charset="0"/>
                <a:ea typeface="굴림" charset="0"/>
                <a:cs typeface="굴림" charset="0"/>
              </a:rPr>
              <a:t>Dwell time, is an adjustable  parameter, but must less       than </a:t>
            </a:r>
            <a:r>
              <a:rPr lang="en-US" sz="2400">
                <a:solidFill>
                  <a:schemeClr val="accent2"/>
                </a:solidFill>
                <a:latin typeface="굴림" charset="0"/>
                <a:ea typeface="굴림" charset="0"/>
                <a:cs typeface="굴림" charset="0"/>
              </a:rPr>
              <a:t>400</a:t>
            </a:r>
            <a:r>
              <a:rPr lang="en-US" sz="2400">
                <a:solidFill>
                  <a:srgbClr val="FF0000"/>
                </a:solidFill>
                <a:latin typeface="굴림" charset="0"/>
                <a:ea typeface="굴림" charset="0"/>
                <a:cs typeface="굴림" charset="0"/>
              </a:rPr>
              <a:t> msec. </a:t>
            </a:r>
          </a:p>
        </p:txBody>
      </p:sp>
      <p:sp>
        <p:nvSpPr>
          <p:cNvPr id="90127" name="Text Box 15"/>
          <p:cNvSpPr txBox="1">
            <a:spLocks noChangeArrowheads="1"/>
          </p:cNvSpPr>
          <p:nvPr/>
        </p:nvSpPr>
        <p:spPr bwMode="auto">
          <a:xfrm>
            <a:off x="4953000" y="5410200"/>
            <a:ext cx="2743200" cy="1196975"/>
          </a:xfrm>
          <a:prstGeom prst="rect">
            <a:avLst/>
          </a:prstGeom>
          <a:noFill/>
          <a:ln w="9525">
            <a:solidFill>
              <a:srgbClr val="0033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33CC"/>
                </a:solidFill>
                <a:latin typeface="굴림" charset="0"/>
                <a:ea typeface="굴림" charset="0"/>
                <a:cs typeface="굴림" charset="0"/>
              </a:rPr>
              <a:t>FHSS offers good resistance to       multipath fading</a:t>
            </a:r>
            <a:r>
              <a:rPr lang="en-US">
                <a:latin typeface="굴림" charset="0"/>
                <a:ea typeface="굴림" charset="0"/>
                <a:cs typeface="굴림" charset="0"/>
              </a:rPr>
              <a:t> </a:t>
            </a:r>
          </a:p>
        </p:txBody>
      </p:sp>
      <p:sp>
        <p:nvSpPr>
          <p:cNvPr id="90128" name="Text Box 16"/>
          <p:cNvSpPr txBox="1">
            <a:spLocks noChangeArrowheads="1"/>
          </p:cNvSpPr>
          <p:nvPr/>
        </p:nvSpPr>
        <p:spPr bwMode="auto">
          <a:xfrm>
            <a:off x="4267200" y="2209800"/>
            <a:ext cx="4648200" cy="2854325"/>
          </a:xfrm>
          <a:prstGeom prst="rect">
            <a:avLst/>
          </a:prstGeom>
          <a:noFill/>
          <a:ln w="19050">
            <a:solidFill>
              <a:srgbClr val="99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2000">
                <a:solidFill>
                  <a:srgbClr val="FF0000"/>
                </a:solidFill>
              </a:rPr>
              <a:t> FHSS advantages for WLAN</a:t>
            </a:r>
          </a:p>
          <a:p>
            <a:pPr>
              <a:buFontTx/>
              <a:buChar char="•"/>
            </a:pPr>
            <a:r>
              <a:rPr lang="en-US" sz="2000"/>
              <a:t> </a:t>
            </a:r>
            <a:r>
              <a:rPr lang="en-US" sz="2000">
                <a:solidFill>
                  <a:schemeClr val="accent2"/>
                </a:solidFill>
              </a:rPr>
              <a:t>WLAN systems can overlap without       </a:t>
            </a:r>
          </a:p>
          <a:p>
            <a:r>
              <a:rPr lang="en-US" sz="2000">
                <a:solidFill>
                  <a:schemeClr val="accent2"/>
                </a:solidFill>
              </a:rPr>
              <a:t>  interference</a:t>
            </a:r>
          </a:p>
          <a:p>
            <a:r>
              <a:rPr lang="en-US" sz="2000">
                <a:solidFill>
                  <a:schemeClr val="accent2"/>
                </a:solidFill>
                <a:latin typeface="Arial" pitchFamily="34" charset="0"/>
              </a:rPr>
              <a:t>•</a:t>
            </a:r>
            <a:r>
              <a:rPr lang="en-US" sz="2000">
                <a:solidFill>
                  <a:schemeClr val="accent2"/>
                </a:solidFill>
              </a:rPr>
              <a:t> Immunity from noise and </a:t>
            </a:r>
          </a:p>
          <a:p>
            <a:r>
              <a:rPr lang="en-US" sz="2000">
                <a:solidFill>
                  <a:schemeClr val="accent2"/>
                </a:solidFill>
              </a:rPr>
              <a:t>  interference</a:t>
            </a:r>
          </a:p>
          <a:p>
            <a:r>
              <a:rPr lang="en-US" sz="2000">
                <a:solidFill>
                  <a:schemeClr val="accent2"/>
                </a:solidFill>
                <a:latin typeface="Arial" pitchFamily="34" charset="0"/>
              </a:rPr>
              <a:t>•</a:t>
            </a:r>
            <a:r>
              <a:rPr lang="en-US" sz="2000">
                <a:solidFill>
                  <a:schemeClr val="accent2"/>
                </a:solidFill>
              </a:rPr>
              <a:t> Resistance to radio reflections </a:t>
            </a:r>
          </a:p>
          <a:p>
            <a:r>
              <a:rPr lang="en-US" sz="2000">
                <a:solidFill>
                  <a:schemeClr val="accent2"/>
                </a:solidFill>
              </a:rPr>
              <a:t>  (multipath transmission)</a:t>
            </a:r>
          </a:p>
          <a:p>
            <a:r>
              <a:rPr lang="en-US" sz="2000">
                <a:solidFill>
                  <a:schemeClr val="accent2"/>
                </a:solidFill>
                <a:latin typeface="Arial" pitchFamily="34" charset="0"/>
              </a:rPr>
              <a:t>•</a:t>
            </a:r>
            <a:r>
              <a:rPr lang="en-US" sz="2000">
                <a:solidFill>
                  <a:schemeClr val="accent2"/>
                </a:solidFill>
              </a:rPr>
              <a:t> High data transfer capacity</a:t>
            </a:r>
          </a:p>
          <a:p>
            <a:r>
              <a:rPr lang="en-US" sz="2000">
                <a:solidFill>
                  <a:schemeClr val="accent2"/>
                </a:solidFill>
                <a:latin typeface="Arial" pitchFamily="34" charset="0"/>
              </a:rPr>
              <a:t>•</a:t>
            </a:r>
            <a:r>
              <a:rPr lang="en-US" sz="2000">
                <a:solidFill>
                  <a:schemeClr val="accent2"/>
                </a:solidFill>
              </a:rPr>
              <a:t> Low price for TR and R</a:t>
            </a:r>
            <a:r>
              <a:rPr lang="en-US"/>
              <a:t> </a:t>
            </a:r>
          </a:p>
        </p:txBody>
      </p:sp>
      <p:sp>
        <p:nvSpPr>
          <p:cNvPr id="90129" name="Text Box 17"/>
          <p:cNvSpPr txBox="1">
            <a:spLocks noChangeArrowheads="1"/>
          </p:cNvSpPr>
          <p:nvPr/>
        </p:nvSpPr>
        <p:spPr bwMode="auto">
          <a:xfrm>
            <a:off x="304800" y="4419600"/>
            <a:ext cx="533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굴림" charset="0"/>
                <a:ea typeface="굴림" charset="0"/>
                <a:cs typeface="굴림" charset="0"/>
              </a:rPr>
              <a:t>P</a:t>
            </a:r>
          </a:p>
        </p:txBody>
      </p:sp>
      <p:sp>
        <p:nvSpPr>
          <p:cNvPr id="90130" name="Line 18"/>
          <p:cNvSpPr>
            <a:spLocks noChangeShapeType="1"/>
          </p:cNvSpPr>
          <p:nvPr/>
        </p:nvSpPr>
        <p:spPr bwMode="auto">
          <a:xfrm>
            <a:off x="762000" y="5562600"/>
            <a:ext cx="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90131" name="Text Box 19"/>
          <p:cNvSpPr txBox="1">
            <a:spLocks noChangeArrowheads="1"/>
          </p:cNvSpPr>
          <p:nvPr/>
        </p:nvSpPr>
        <p:spPr bwMode="auto">
          <a:xfrm>
            <a:off x="152400" y="3124200"/>
            <a:ext cx="3962400" cy="120015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0033CC"/>
                </a:solidFill>
                <a:latin typeface="굴림" charset="0"/>
                <a:ea typeface="굴림" charset="0"/>
                <a:cs typeface="굴림" charset="0"/>
              </a:rPr>
              <a:t>FHSS provides a security since an    intruder, who does not know the       hopping sequence or dwell time       cannot overhear on transmissions.</a:t>
            </a:r>
            <a:r>
              <a:rPr lang="en-US">
                <a:latin typeface="굴림" charset="0"/>
                <a:ea typeface="굴림" charset="0"/>
                <a:cs typeface="굴림" charset="0"/>
              </a:rPr>
              <a:t> </a:t>
            </a:r>
          </a:p>
        </p:txBody>
      </p:sp>
      <p:sp>
        <p:nvSpPr>
          <p:cNvPr id="90132" name="Text Box 20"/>
          <p:cNvSpPr txBox="1">
            <a:spLocks noChangeArrowheads="1"/>
          </p:cNvSpPr>
          <p:nvPr/>
        </p:nvSpPr>
        <p:spPr bwMode="auto">
          <a:xfrm>
            <a:off x="2438400" y="6248400"/>
            <a:ext cx="990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굴림" charset="0"/>
                <a:ea typeface="굴림" charset="0"/>
                <a:cs typeface="굴림" charset="0"/>
              </a:rPr>
              <a:t>2.483</a:t>
            </a:r>
          </a:p>
        </p:txBody>
      </p:sp>
      <p:sp>
        <p:nvSpPr>
          <p:cNvPr id="90133" name="Line 21"/>
          <p:cNvSpPr>
            <a:spLocks noChangeShapeType="1"/>
          </p:cNvSpPr>
          <p:nvPr/>
        </p:nvSpPr>
        <p:spPr bwMode="auto">
          <a:xfrm>
            <a:off x="2971800" y="5562600"/>
            <a:ext cx="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90134" name="Text Box 22"/>
          <p:cNvSpPr txBox="1">
            <a:spLocks noChangeArrowheads="1"/>
          </p:cNvSpPr>
          <p:nvPr/>
        </p:nvSpPr>
        <p:spPr bwMode="auto">
          <a:xfrm>
            <a:off x="1143000" y="4648200"/>
            <a:ext cx="1600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0033CC"/>
                </a:solidFill>
                <a:latin typeface="굴림" charset="0"/>
                <a:ea typeface="굴림" charset="0"/>
                <a:cs typeface="굴림" charset="0"/>
              </a:rPr>
              <a:t>23 for Japan</a:t>
            </a:r>
          </a:p>
        </p:txBody>
      </p:sp>
      <p:sp>
        <p:nvSpPr>
          <p:cNvPr id="90135" name="Line 23"/>
          <p:cNvSpPr>
            <a:spLocks noChangeShapeType="1"/>
          </p:cNvSpPr>
          <p:nvPr/>
        </p:nvSpPr>
        <p:spPr bwMode="auto">
          <a:xfrm flipV="1">
            <a:off x="762000" y="4953000"/>
            <a:ext cx="457200" cy="2286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76AFF53C-6048-41EE-8759-AB184E9B1049}" type="slidenum">
              <a:rPr lang="en-US" altLang="ko-KR"/>
              <a:pPr/>
              <a:t>19</a:t>
            </a:fld>
            <a:endParaRPr lang="en-US" altLang="ko-KR"/>
          </a:p>
        </p:txBody>
      </p:sp>
      <p:sp>
        <p:nvSpPr>
          <p:cNvPr id="120834" name="Rectangle 2"/>
          <p:cNvSpPr>
            <a:spLocks noGrp="1" noChangeArrowheads="1"/>
          </p:cNvSpPr>
          <p:nvPr>
            <p:ph type="title"/>
          </p:nvPr>
        </p:nvSpPr>
        <p:spPr>
          <a:xfrm>
            <a:off x="457200" y="274638"/>
            <a:ext cx="8229600" cy="563562"/>
          </a:xfrm>
        </p:spPr>
        <p:txBody>
          <a:bodyPr/>
          <a:lstStyle/>
          <a:p>
            <a:pPr eaLnBrk="1" hangingPunct="1">
              <a:defRPr/>
            </a:pPr>
            <a:r>
              <a:rPr lang="en-US" sz="3200" b="1" smtClean="0">
                <a:solidFill>
                  <a:schemeClr val="accent2"/>
                </a:solidFill>
                <a:latin typeface="Comic Sans MS" charset="0"/>
              </a:rPr>
              <a:t>Example: Bluetooth Frequency Hopping</a:t>
            </a:r>
          </a:p>
        </p:txBody>
      </p:sp>
      <p:sp>
        <p:nvSpPr>
          <p:cNvPr id="120835" name="Rectangle 3"/>
          <p:cNvSpPr>
            <a:spLocks noGrp="1" noChangeArrowheads="1"/>
          </p:cNvSpPr>
          <p:nvPr>
            <p:ph type="body" idx="1"/>
          </p:nvPr>
        </p:nvSpPr>
        <p:spPr>
          <a:xfrm>
            <a:off x="152400" y="3048000"/>
            <a:ext cx="8990013" cy="3505200"/>
          </a:xfrm>
        </p:spPr>
        <p:txBody>
          <a:bodyPr/>
          <a:lstStyle/>
          <a:p>
            <a:pPr eaLnBrk="1" hangingPunct="1">
              <a:lnSpc>
                <a:spcPct val="90000"/>
              </a:lnSpc>
            </a:pPr>
            <a:r>
              <a:rPr lang="en-US" smtClean="0"/>
              <a:t>frequency hopping spread spectrum</a:t>
            </a:r>
          </a:p>
          <a:p>
            <a:pPr lvl="1" eaLnBrk="1" hangingPunct="1">
              <a:lnSpc>
                <a:spcPct val="90000"/>
              </a:lnSpc>
            </a:pPr>
            <a:r>
              <a:rPr lang="en-US" smtClean="0">
                <a:solidFill>
                  <a:srgbClr val="FF0033"/>
                </a:solidFill>
              </a:rPr>
              <a:t>2.402 GHz + k MHz, k=0, …, 78</a:t>
            </a:r>
          </a:p>
          <a:p>
            <a:pPr lvl="1" eaLnBrk="1" hangingPunct="1">
              <a:lnSpc>
                <a:spcPct val="90000"/>
              </a:lnSpc>
            </a:pPr>
            <a:r>
              <a:rPr lang="en-US" smtClean="0"/>
              <a:t>1,600 hops per second</a:t>
            </a:r>
          </a:p>
          <a:p>
            <a:pPr eaLnBrk="1" hangingPunct="1">
              <a:lnSpc>
                <a:spcPct val="90000"/>
              </a:lnSpc>
            </a:pPr>
            <a:r>
              <a:rPr lang="en-US" smtClean="0"/>
              <a:t>GFSK modulation</a:t>
            </a:r>
          </a:p>
          <a:p>
            <a:pPr lvl="1" eaLnBrk="1" hangingPunct="1">
              <a:lnSpc>
                <a:spcPct val="90000"/>
              </a:lnSpc>
            </a:pPr>
            <a:r>
              <a:rPr lang="en-US" smtClean="0"/>
              <a:t>1 Mb/s symbol rate</a:t>
            </a:r>
          </a:p>
          <a:p>
            <a:pPr eaLnBrk="1" hangingPunct="1">
              <a:lnSpc>
                <a:spcPct val="90000"/>
              </a:lnSpc>
            </a:pPr>
            <a:r>
              <a:rPr lang="en-US" smtClean="0"/>
              <a:t>transmit power</a:t>
            </a:r>
          </a:p>
          <a:p>
            <a:pPr lvl="1" eaLnBrk="1" hangingPunct="1">
              <a:lnSpc>
                <a:spcPct val="90000"/>
              </a:lnSpc>
            </a:pPr>
            <a:r>
              <a:rPr lang="en-US" smtClean="0"/>
              <a:t>0 dBm (up to 20 dBm with power control)</a:t>
            </a:r>
            <a:endParaRPr lang="en-US" sz="2000" smtClean="0"/>
          </a:p>
        </p:txBody>
      </p:sp>
      <p:sp>
        <p:nvSpPr>
          <p:cNvPr id="120836" name="AutoShape 4"/>
          <p:cNvSpPr>
            <a:spLocks noChangeArrowheads="1"/>
          </p:cNvSpPr>
          <p:nvPr/>
        </p:nvSpPr>
        <p:spPr bwMode="auto">
          <a:xfrm flipV="1">
            <a:off x="1330325" y="1822450"/>
            <a:ext cx="212725" cy="376238"/>
          </a:xfrm>
          <a:custGeom>
            <a:avLst/>
            <a:gdLst>
              <a:gd name="T0" fmla="*/ 186134 w 21600"/>
              <a:gd name="T1" fmla="*/ 188119 h 21600"/>
              <a:gd name="T2" fmla="*/ 106363 w 21600"/>
              <a:gd name="T3" fmla="*/ 376238 h 21600"/>
              <a:gd name="T4" fmla="*/ 26591 w 21600"/>
              <a:gd name="T5" fmla="*/ 188119 h 21600"/>
              <a:gd name="T6" fmla="*/ 10636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12700">
            <a:solidFill>
              <a:schemeClr val="bg2"/>
            </a:solidFill>
            <a:miter lim="800000"/>
            <a:headEnd/>
            <a:tailEnd/>
          </a:ln>
          <a:effectLst/>
        </p:spPr>
        <p:txBody>
          <a:bodyPr wrap="none" anchor="ctr">
            <a:spAutoFit/>
          </a:bodyPr>
          <a:lstStyle/>
          <a:p>
            <a:endParaRPr lang="en-US"/>
          </a:p>
        </p:txBody>
      </p:sp>
      <p:sp>
        <p:nvSpPr>
          <p:cNvPr id="120837" name="AutoShape 5"/>
          <p:cNvSpPr>
            <a:spLocks noChangeArrowheads="1"/>
          </p:cNvSpPr>
          <p:nvPr/>
        </p:nvSpPr>
        <p:spPr bwMode="auto">
          <a:xfrm flipV="1">
            <a:off x="1520825" y="1822450"/>
            <a:ext cx="212725" cy="376238"/>
          </a:xfrm>
          <a:custGeom>
            <a:avLst/>
            <a:gdLst>
              <a:gd name="T0" fmla="*/ 186134 w 21600"/>
              <a:gd name="T1" fmla="*/ 188119 h 21600"/>
              <a:gd name="T2" fmla="*/ 106363 w 21600"/>
              <a:gd name="T3" fmla="*/ 376238 h 21600"/>
              <a:gd name="T4" fmla="*/ 26591 w 21600"/>
              <a:gd name="T5" fmla="*/ 188119 h 21600"/>
              <a:gd name="T6" fmla="*/ 10636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12700">
            <a:solidFill>
              <a:schemeClr val="bg2"/>
            </a:solidFill>
            <a:miter lim="800000"/>
            <a:headEnd/>
            <a:tailEnd/>
          </a:ln>
          <a:effectLst/>
        </p:spPr>
        <p:txBody>
          <a:bodyPr wrap="none" anchor="ctr">
            <a:spAutoFit/>
          </a:bodyPr>
          <a:lstStyle/>
          <a:p>
            <a:endParaRPr lang="en-US"/>
          </a:p>
        </p:txBody>
      </p:sp>
      <p:sp>
        <p:nvSpPr>
          <p:cNvPr id="120838" name="AutoShape 6"/>
          <p:cNvSpPr>
            <a:spLocks noChangeArrowheads="1"/>
          </p:cNvSpPr>
          <p:nvPr/>
        </p:nvSpPr>
        <p:spPr bwMode="auto">
          <a:xfrm flipV="1">
            <a:off x="1720850" y="1824038"/>
            <a:ext cx="212725" cy="376237"/>
          </a:xfrm>
          <a:custGeom>
            <a:avLst/>
            <a:gdLst>
              <a:gd name="T0" fmla="*/ 186134 w 21600"/>
              <a:gd name="T1" fmla="*/ 188119 h 21600"/>
              <a:gd name="T2" fmla="*/ 106363 w 21600"/>
              <a:gd name="T3" fmla="*/ 376237 h 21600"/>
              <a:gd name="T4" fmla="*/ 26591 w 21600"/>
              <a:gd name="T5" fmla="*/ 188119 h 21600"/>
              <a:gd name="T6" fmla="*/ 10636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tx1"/>
          </a:solidFill>
          <a:ln w="12700">
            <a:solidFill>
              <a:schemeClr val="bg2"/>
            </a:solidFill>
            <a:miter lim="800000"/>
            <a:headEnd/>
            <a:tailEnd/>
          </a:ln>
          <a:effectLst/>
        </p:spPr>
        <p:txBody>
          <a:bodyPr wrap="none" anchor="ctr">
            <a:spAutoFit/>
          </a:bodyPr>
          <a:lstStyle/>
          <a:p>
            <a:endParaRPr lang="en-US"/>
          </a:p>
        </p:txBody>
      </p:sp>
      <p:sp>
        <p:nvSpPr>
          <p:cNvPr id="120839" name="AutoShape 7"/>
          <p:cNvSpPr>
            <a:spLocks noChangeArrowheads="1"/>
          </p:cNvSpPr>
          <p:nvPr/>
        </p:nvSpPr>
        <p:spPr bwMode="auto">
          <a:xfrm flipV="1">
            <a:off x="1924050" y="1824038"/>
            <a:ext cx="212725" cy="376237"/>
          </a:xfrm>
          <a:custGeom>
            <a:avLst/>
            <a:gdLst>
              <a:gd name="T0" fmla="*/ 186134 w 21600"/>
              <a:gd name="T1" fmla="*/ 188119 h 21600"/>
              <a:gd name="T2" fmla="*/ 106363 w 21600"/>
              <a:gd name="T3" fmla="*/ 376237 h 21600"/>
              <a:gd name="T4" fmla="*/ 26591 w 21600"/>
              <a:gd name="T5" fmla="*/ 188119 h 21600"/>
              <a:gd name="T6" fmla="*/ 10636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12700">
            <a:solidFill>
              <a:schemeClr val="bg2"/>
            </a:solidFill>
            <a:miter lim="800000"/>
            <a:headEnd/>
            <a:tailEnd/>
          </a:ln>
          <a:effectLst/>
        </p:spPr>
        <p:txBody>
          <a:bodyPr wrap="none" anchor="ctr">
            <a:spAutoFit/>
          </a:bodyPr>
          <a:lstStyle/>
          <a:p>
            <a:endParaRPr lang="en-US"/>
          </a:p>
        </p:txBody>
      </p:sp>
      <p:sp>
        <p:nvSpPr>
          <p:cNvPr id="120840" name="AutoShape 8"/>
          <p:cNvSpPr>
            <a:spLocks noChangeArrowheads="1"/>
          </p:cNvSpPr>
          <p:nvPr/>
        </p:nvSpPr>
        <p:spPr bwMode="auto">
          <a:xfrm flipV="1">
            <a:off x="2101850" y="1827213"/>
            <a:ext cx="212725" cy="376237"/>
          </a:xfrm>
          <a:custGeom>
            <a:avLst/>
            <a:gdLst>
              <a:gd name="T0" fmla="*/ 186134 w 21600"/>
              <a:gd name="T1" fmla="*/ 188119 h 21600"/>
              <a:gd name="T2" fmla="*/ 106363 w 21600"/>
              <a:gd name="T3" fmla="*/ 376237 h 21600"/>
              <a:gd name="T4" fmla="*/ 26591 w 21600"/>
              <a:gd name="T5" fmla="*/ 188119 h 21600"/>
              <a:gd name="T6" fmla="*/ 10636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12700">
            <a:solidFill>
              <a:schemeClr val="bg2"/>
            </a:solidFill>
            <a:miter lim="800000"/>
            <a:headEnd/>
            <a:tailEnd/>
          </a:ln>
          <a:effectLst/>
        </p:spPr>
        <p:txBody>
          <a:bodyPr wrap="none" anchor="ctr">
            <a:spAutoFit/>
          </a:bodyPr>
          <a:lstStyle/>
          <a:p>
            <a:endParaRPr lang="en-US"/>
          </a:p>
        </p:txBody>
      </p:sp>
      <p:sp>
        <p:nvSpPr>
          <p:cNvPr id="120841" name="AutoShape 9"/>
          <p:cNvSpPr>
            <a:spLocks noChangeArrowheads="1"/>
          </p:cNvSpPr>
          <p:nvPr/>
        </p:nvSpPr>
        <p:spPr bwMode="auto">
          <a:xfrm flipV="1">
            <a:off x="2289175" y="1827213"/>
            <a:ext cx="212725" cy="376237"/>
          </a:xfrm>
          <a:custGeom>
            <a:avLst/>
            <a:gdLst>
              <a:gd name="T0" fmla="*/ 186134 w 21600"/>
              <a:gd name="T1" fmla="*/ 188119 h 21600"/>
              <a:gd name="T2" fmla="*/ 106363 w 21600"/>
              <a:gd name="T3" fmla="*/ 376237 h 21600"/>
              <a:gd name="T4" fmla="*/ 26591 w 21600"/>
              <a:gd name="T5" fmla="*/ 188119 h 21600"/>
              <a:gd name="T6" fmla="*/ 10636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12700">
            <a:solidFill>
              <a:schemeClr val="bg2"/>
            </a:solidFill>
            <a:miter lim="800000"/>
            <a:headEnd/>
            <a:tailEnd/>
          </a:ln>
          <a:effectLst/>
        </p:spPr>
        <p:txBody>
          <a:bodyPr wrap="none" anchor="ctr">
            <a:spAutoFit/>
          </a:bodyPr>
          <a:lstStyle/>
          <a:p>
            <a:endParaRPr lang="en-US"/>
          </a:p>
        </p:txBody>
      </p:sp>
      <p:sp>
        <p:nvSpPr>
          <p:cNvPr id="120842" name="AutoShape 10"/>
          <p:cNvSpPr>
            <a:spLocks noChangeArrowheads="1"/>
          </p:cNvSpPr>
          <p:nvPr/>
        </p:nvSpPr>
        <p:spPr bwMode="auto">
          <a:xfrm flipV="1">
            <a:off x="2478088" y="1827213"/>
            <a:ext cx="212725" cy="376237"/>
          </a:xfrm>
          <a:custGeom>
            <a:avLst/>
            <a:gdLst>
              <a:gd name="T0" fmla="*/ 186134 w 21600"/>
              <a:gd name="T1" fmla="*/ 188119 h 21600"/>
              <a:gd name="T2" fmla="*/ 106363 w 21600"/>
              <a:gd name="T3" fmla="*/ 376237 h 21600"/>
              <a:gd name="T4" fmla="*/ 26591 w 21600"/>
              <a:gd name="T5" fmla="*/ 188119 h 21600"/>
              <a:gd name="T6" fmla="*/ 10636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hlink"/>
          </a:solidFill>
          <a:ln w="12700">
            <a:solidFill>
              <a:schemeClr val="bg2"/>
            </a:solidFill>
            <a:miter lim="800000"/>
            <a:headEnd/>
            <a:tailEnd/>
          </a:ln>
          <a:effectLst/>
        </p:spPr>
        <p:txBody>
          <a:bodyPr wrap="none" anchor="ctr">
            <a:spAutoFit/>
          </a:bodyPr>
          <a:lstStyle/>
          <a:p>
            <a:endParaRPr lang="en-US"/>
          </a:p>
        </p:txBody>
      </p:sp>
      <p:sp>
        <p:nvSpPr>
          <p:cNvPr id="120843" name="AutoShape 11"/>
          <p:cNvSpPr>
            <a:spLocks noChangeArrowheads="1"/>
          </p:cNvSpPr>
          <p:nvPr/>
        </p:nvSpPr>
        <p:spPr bwMode="auto">
          <a:xfrm flipV="1">
            <a:off x="2678113" y="1827213"/>
            <a:ext cx="212725" cy="376237"/>
          </a:xfrm>
          <a:custGeom>
            <a:avLst/>
            <a:gdLst>
              <a:gd name="T0" fmla="*/ 186134 w 21600"/>
              <a:gd name="T1" fmla="*/ 188119 h 21600"/>
              <a:gd name="T2" fmla="*/ 106363 w 21600"/>
              <a:gd name="T3" fmla="*/ 376237 h 21600"/>
              <a:gd name="T4" fmla="*/ 26591 w 21600"/>
              <a:gd name="T5" fmla="*/ 188119 h 21600"/>
              <a:gd name="T6" fmla="*/ 10636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folHlink"/>
          </a:solidFill>
          <a:ln w="12700">
            <a:solidFill>
              <a:schemeClr val="bg2"/>
            </a:solidFill>
            <a:miter lim="800000"/>
            <a:headEnd/>
            <a:tailEnd/>
          </a:ln>
          <a:effectLst/>
        </p:spPr>
        <p:txBody>
          <a:bodyPr wrap="none" anchor="ctr">
            <a:spAutoFit/>
          </a:bodyPr>
          <a:lstStyle/>
          <a:p>
            <a:endParaRPr lang="en-US"/>
          </a:p>
        </p:txBody>
      </p:sp>
      <p:grpSp>
        <p:nvGrpSpPr>
          <p:cNvPr id="21516" name="Group 12"/>
          <p:cNvGrpSpPr>
            <a:grpSpLocks/>
          </p:cNvGrpSpPr>
          <p:nvPr/>
        </p:nvGrpSpPr>
        <p:grpSpPr bwMode="auto">
          <a:xfrm>
            <a:off x="2886075" y="1824038"/>
            <a:ext cx="1560513" cy="381000"/>
            <a:chOff x="1770" y="2392"/>
            <a:chExt cx="983" cy="240"/>
          </a:xfrm>
        </p:grpSpPr>
        <p:sp>
          <p:nvSpPr>
            <p:cNvPr id="120845" name="AutoShape 13"/>
            <p:cNvSpPr>
              <a:spLocks noChangeArrowheads="1"/>
            </p:cNvSpPr>
            <p:nvPr/>
          </p:nvSpPr>
          <p:spPr bwMode="auto">
            <a:xfrm flipV="1">
              <a:off x="1770" y="2392"/>
              <a:ext cx="134" cy="237"/>
            </a:xfrm>
            <a:custGeom>
              <a:avLst/>
              <a:gdLst>
                <a:gd name="T0" fmla="*/ 117 w 21600"/>
                <a:gd name="T1" fmla="*/ 119 h 21600"/>
                <a:gd name="T2" fmla="*/ 67 w 21600"/>
                <a:gd name="T3" fmla="*/ 237 h 21600"/>
                <a:gd name="T4" fmla="*/ 17 w 21600"/>
                <a:gd name="T5" fmla="*/ 119 h 21600"/>
                <a:gd name="T6" fmla="*/ 67 w 21600"/>
                <a:gd name="T7" fmla="*/ 0 h 21600"/>
                <a:gd name="T8" fmla="*/ 0 60000 65536"/>
                <a:gd name="T9" fmla="*/ 0 60000 65536"/>
                <a:gd name="T10" fmla="*/ 0 60000 65536"/>
                <a:gd name="T11" fmla="*/ 0 60000 65536"/>
                <a:gd name="T12" fmla="*/ 4513 w 21600"/>
                <a:gd name="T13" fmla="*/ 4466 h 21600"/>
                <a:gd name="T14" fmla="*/ 17087 w 21600"/>
                <a:gd name="T15" fmla="*/ 1713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12700">
              <a:solidFill>
                <a:schemeClr val="bg2"/>
              </a:solidFill>
              <a:miter lim="800000"/>
              <a:headEnd/>
              <a:tailEnd/>
            </a:ln>
            <a:effectLst/>
          </p:spPr>
          <p:txBody>
            <a:bodyPr wrap="none" anchor="ctr">
              <a:spAutoFit/>
            </a:bodyPr>
            <a:lstStyle/>
            <a:p>
              <a:endParaRPr lang="en-US"/>
            </a:p>
          </p:txBody>
        </p:sp>
        <p:sp>
          <p:nvSpPr>
            <p:cNvPr id="120846" name="AutoShape 14"/>
            <p:cNvSpPr>
              <a:spLocks noChangeArrowheads="1"/>
            </p:cNvSpPr>
            <p:nvPr/>
          </p:nvSpPr>
          <p:spPr bwMode="auto">
            <a:xfrm flipV="1">
              <a:off x="1890" y="2392"/>
              <a:ext cx="134" cy="237"/>
            </a:xfrm>
            <a:custGeom>
              <a:avLst/>
              <a:gdLst>
                <a:gd name="T0" fmla="*/ 117 w 21600"/>
                <a:gd name="T1" fmla="*/ 119 h 21600"/>
                <a:gd name="T2" fmla="*/ 67 w 21600"/>
                <a:gd name="T3" fmla="*/ 237 h 21600"/>
                <a:gd name="T4" fmla="*/ 17 w 21600"/>
                <a:gd name="T5" fmla="*/ 119 h 21600"/>
                <a:gd name="T6" fmla="*/ 67 w 21600"/>
                <a:gd name="T7" fmla="*/ 0 h 21600"/>
                <a:gd name="T8" fmla="*/ 0 60000 65536"/>
                <a:gd name="T9" fmla="*/ 0 60000 65536"/>
                <a:gd name="T10" fmla="*/ 0 60000 65536"/>
                <a:gd name="T11" fmla="*/ 0 60000 65536"/>
                <a:gd name="T12" fmla="*/ 4513 w 21600"/>
                <a:gd name="T13" fmla="*/ 4466 h 21600"/>
                <a:gd name="T14" fmla="*/ 17087 w 21600"/>
                <a:gd name="T15" fmla="*/ 1713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12700">
              <a:solidFill>
                <a:schemeClr val="bg2"/>
              </a:solidFill>
              <a:miter lim="800000"/>
              <a:headEnd/>
              <a:tailEnd/>
            </a:ln>
            <a:effectLst/>
          </p:spPr>
          <p:txBody>
            <a:bodyPr wrap="none" anchor="ctr">
              <a:spAutoFit/>
            </a:bodyPr>
            <a:lstStyle/>
            <a:p>
              <a:endParaRPr lang="en-US"/>
            </a:p>
          </p:txBody>
        </p:sp>
        <p:sp>
          <p:nvSpPr>
            <p:cNvPr id="120847" name="AutoShape 15"/>
            <p:cNvSpPr>
              <a:spLocks noChangeArrowheads="1"/>
            </p:cNvSpPr>
            <p:nvPr/>
          </p:nvSpPr>
          <p:spPr bwMode="auto">
            <a:xfrm flipV="1">
              <a:off x="2016" y="2393"/>
              <a:ext cx="134" cy="237"/>
            </a:xfrm>
            <a:custGeom>
              <a:avLst/>
              <a:gdLst>
                <a:gd name="T0" fmla="*/ 117 w 21600"/>
                <a:gd name="T1" fmla="*/ 119 h 21600"/>
                <a:gd name="T2" fmla="*/ 67 w 21600"/>
                <a:gd name="T3" fmla="*/ 237 h 21600"/>
                <a:gd name="T4" fmla="*/ 17 w 21600"/>
                <a:gd name="T5" fmla="*/ 119 h 21600"/>
                <a:gd name="T6" fmla="*/ 67 w 21600"/>
                <a:gd name="T7" fmla="*/ 0 h 21600"/>
                <a:gd name="T8" fmla="*/ 0 60000 65536"/>
                <a:gd name="T9" fmla="*/ 0 60000 65536"/>
                <a:gd name="T10" fmla="*/ 0 60000 65536"/>
                <a:gd name="T11" fmla="*/ 0 60000 65536"/>
                <a:gd name="T12" fmla="*/ 4513 w 21600"/>
                <a:gd name="T13" fmla="*/ 4466 h 21600"/>
                <a:gd name="T14" fmla="*/ 17087 w 21600"/>
                <a:gd name="T15" fmla="*/ 1713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tx1"/>
            </a:solidFill>
            <a:ln w="12700">
              <a:solidFill>
                <a:schemeClr val="bg2"/>
              </a:solidFill>
              <a:miter lim="800000"/>
              <a:headEnd/>
              <a:tailEnd/>
            </a:ln>
            <a:effectLst/>
          </p:spPr>
          <p:txBody>
            <a:bodyPr wrap="none" anchor="ctr">
              <a:spAutoFit/>
            </a:bodyPr>
            <a:lstStyle/>
            <a:p>
              <a:endParaRPr lang="en-US"/>
            </a:p>
          </p:txBody>
        </p:sp>
        <p:sp>
          <p:nvSpPr>
            <p:cNvPr id="120848" name="AutoShape 16"/>
            <p:cNvSpPr>
              <a:spLocks noChangeArrowheads="1"/>
            </p:cNvSpPr>
            <p:nvPr/>
          </p:nvSpPr>
          <p:spPr bwMode="auto">
            <a:xfrm flipV="1">
              <a:off x="2144" y="2393"/>
              <a:ext cx="134" cy="237"/>
            </a:xfrm>
            <a:custGeom>
              <a:avLst/>
              <a:gdLst>
                <a:gd name="T0" fmla="*/ 117 w 21600"/>
                <a:gd name="T1" fmla="*/ 119 h 21600"/>
                <a:gd name="T2" fmla="*/ 67 w 21600"/>
                <a:gd name="T3" fmla="*/ 237 h 21600"/>
                <a:gd name="T4" fmla="*/ 17 w 21600"/>
                <a:gd name="T5" fmla="*/ 119 h 21600"/>
                <a:gd name="T6" fmla="*/ 67 w 21600"/>
                <a:gd name="T7" fmla="*/ 0 h 21600"/>
                <a:gd name="T8" fmla="*/ 0 60000 65536"/>
                <a:gd name="T9" fmla="*/ 0 60000 65536"/>
                <a:gd name="T10" fmla="*/ 0 60000 65536"/>
                <a:gd name="T11" fmla="*/ 0 60000 65536"/>
                <a:gd name="T12" fmla="*/ 4513 w 21600"/>
                <a:gd name="T13" fmla="*/ 4466 h 21600"/>
                <a:gd name="T14" fmla="*/ 17087 w 21600"/>
                <a:gd name="T15" fmla="*/ 1713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12700">
              <a:solidFill>
                <a:schemeClr val="bg2"/>
              </a:solidFill>
              <a:miter lim="800000"/>
              <a:headEnd/>
              <a:tailEnd/>
            </a:ln>
            <a:effectLst/>
          </p:spPr>
          <p:txBody>
            <a:bodyPr wrap="none" anchor="ctr">
              <a:spAutoFit/>
            </a:bodyPr>
            <a:lstStyle/>
            <a:p>
              <a:endParaRPr lang="en-US"/>
            </a:p>
          </p:txBody>
        </p:sp>
        <p:sp>
          <p:nvSpPr>
            <p:cNvPr id="120849" name="AutoShape 17"/>
            <p:cNvSpPr>
              <a:spLocks noChangeArrowheads="1"/>
            </p:cNvSpPr>
            <p:nvPr/>
          </p:nvSpPr>
          <p:spPr bwMode="auto">
            <a:xfrm flipV="1">
              <a:off x="2256" y="2395"/>
              <a:ext cx="134" cy="237"/>
            </a:xfrm>
            <a:custGeom>
              <a:avLst/>
              <a:gdLst>
                <a:gd name="T0" fmla="*/ 117 w 21600"/>
                <a:gd name="T1" fmla="*/ 119 h 21600"/>
                <a:gd name="T2" fmla="*/ 67 w 21600"/>
                <a:gd name="T3" fmla="*/ 237 h 21600"/>
                <a:gd name="T4" fmla="*/ 17 w 21600"/>
                <a:gd name="T5" fmla="*/ 119 h 21600"/>
                <a:gd name="T6" fmla="*/ 67 w 21600"/>
                <a:gd name="T7" fmla="*/ 0 h 21600"/>
                <a:gd name="T8" fmla="*/ 0 60000 65536"/>
                <a:gd name="T9" fmla="*/ 0 60000 65536"/>
                <a:gd name="T10" fmla="*/ 0 60000 65536"/>
                <a:gd name="T11" fmla="*/ 0 60000 65536"/>
                <a:gd name="T12" fmla="*/ 4513 w 21600"/>
                <a:gd name="T13" fmla="*/ 4466 h 21600"/>
                <a:gd name="T14" fmla="*/ 17087 w 21600"/>
                <a:gd name="T15" fmla="*/ 1713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12700">
              <a:solidFill>
                <a:schemeClr val="bg2"/>
              </a:solidFill>
              <a:miter lim="800000"/>
              <a:headEnd/>
              <a:tailEnd/>
            </a:ln>
            <a:effectLst/>
          </p:spPr>
          <p:txBody>
            <a:bodyPr wrap="none" anchor="ctr">
              <a:spAutoFit/>
            </a:bodyPr>
            <a:lstStyle/>
            <a:p>
              <a:endParaRPr lang="en-US"/>
            </a:p>
          </p:txBody>
        </p:sp>
        <p:sp>
          <p:nvSpPr>
            <p:cNvPr id="120850" name="AutoShape 18"/>
            <p:cNvSpPr>
              <a:spLocks noChangeArrowheads="1"/>
            </p:cNvSpPr>
            <p:nvPr/>
          </p:nvSpPr>
          <p:spPr bwMode="auto">
            <a:xfrm flipV="1">
              <a:off x="2374" y="2395"/>
              <a:ext cx="134" cy="237"/>
            </a:xfrm>
            <a:custGeom>
              <a:avLst/>
              <a:gdLst>
                <a:gd name="T0" fmla="*/ 117 w 21600"/>
                <a:gd name="T1" fmla="*/ 119 h 21600"/>
                <a:gd name="T2" fmla="*/ 67 w 21600"/>
                <a:gd name="T3" fmla="*/ 237 h 21600"/>
                <a:gd name="T4" fmla="*/ 17 w 21600"/>
                <a:gd name="T5" fmla="*/ 119 h 21600"/>
                <a:gd name="T6" fmla="*/ 67 w 21600"/>
                <a:gd name="T7" fmla="*/ 0 h 21600"/>
                <a:gd name="T8" fmla="*/ 0 60000 65536"/>
                <a:gd name="T9" fmla="*/ 0 60000 65536"/>
                <a:gd name="T10" fmla="*/ 0 60000 65536"/>
                <a:gd name="T11" fmla="*/ 0 60000 65536"/>
                <a:gd name="T12" fmla="*/ 4513 w 21600"/>
                <a:gd name="T13" fmla="*/ 4466 h 21600"/>
                <a:gd name="T14" fmla="*/ 17087 w 21600"/>
                <a:gd name="T15" fmla="*/ 1713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12700">
              <a:solidFill>
                <a:schemeClr val="bg2"/>
              </a:solidFill>
              <a:miter lim="800000"/>
              <a:headEnd/>
              <a:tailEnd/>
            </a:ln>
            <a:effectLst/>
          </p:spPr>
          <p:txBody>
            <a:bodyPr wrap="none" anchor="ctr">
              <a:spAutoFit/>
            </a:bodyPr>
            <a:lstStyle/>
            <a:p>
              <a:endParaRPr lang="en-US"/>
            </a:p>
          </p:txBody>
        </p:sp>
        <p:sp>
          <p:nvSpPr>
            <p:cNvPr id="120851" name="AutoShape 19"/>
            <p:cNvSpPr>
              <a:spLocks noChangeArrowheads="1"/>
            </p:cNvSpPr>
            <p:nvPr/>
          </p:nvSpPr>
          <p:spPr bwMode="auto">
            <a:xfrm flipV="1">
              <a:off x="2493" y="2395"/>
              <a:ext cx="134" cy="237"/>
            </a:xfrm>
            <a:custGeom>
              <a:avLst/>
              <a:gdLst>
                <a:gd name="T0" fmla="*/ 117 w 21600"/>
                <a:gd name="T1" fmla="*/ 119 h 21600"/>
                <a:gd name="T2" fmla="*/ 67 w 21600"/>
                <a:gd name="T3" fmla="*/ 237 h 21600"/>
                <a:gd name="T4" fmla="*/ 17 w 21600"/>
                <a:gd name="T5" fmla="*/ 119 h 21600"/>
                <a:gd name="T6" fmla="*/ 67 w 21600"/>
                <a:gd name="T7" fmla="*/ 0 h 21600"/>
                <a:gd name="T8" fmla="*/ 0 60000 65536"/>
                <a:gd name="T9" fmla="*/ 0 60000 65536"/>
                <a:gd name="T10" fmla="*/ 0 60000 65536"/>
                <a:gd name="T11" fmla="*/ 0 60000 65536"/>
                <a:gd name="T12" fmla="*/ 4513 w 21600"/>
                <a:gd name="T13" fmla="*/ 4466 h 21600"/>
                <a:gd name="T14" fmla="*/ 17087 w 21600"/>
                <a:gd name="T15" fmla="*/ 1713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hlink"/>
            </a:solidFill>
            <a:ln w="12700">
              <a:solidFill>
                <a:schemeClr val="bg2"/>
              </a:solidFill>
              <a:miter lim="800000"/>
              <a:headEnd/>
              <a:tailEnd/>
            </a:ln>
            <a:effectLst/>
          </p:spPr>
          <p:txBody>
            <a:bodyPr wrap="none" anchor="ctr">
              <a:spAutoFit/>
            </a:bodyPr>
            <a:lstStyle/>
            <a:p>
              <a:endParaRPr lang="en-US"/>
            </a:p>
          </p:txBody>
        </p:sp>
        <p:sp>
          <p:nvSpPr>
            <p:cNvPr id="120852" name="AutoShape 20"/>
            <p:cNvSpPr>
              <a:spLocks noChangeArrowheads="1"/>
            </p:cNvSpPr>
            <p:nvPr/>
          </p:nvSpPr>
          <p:spPr bwMode="auto">
            <a:xfrm flipV="1">
              <a:off x="2619" y="2395"/>
              <a:ext cx="134" cy="237"/>
            </a:xfrm>
            <a:custGeom>
              <a:avLst/>
              <a:gdLst>
                <a:gd name="T0" fmla="*/ 117 w 21600"/>
                <a:gd name="T1" fmla="*/ 119 h 21600"/>
                <a:gd name="T2" fmla="*/ 67 w 21600"/>
                <a:gd name="T3" fmla="*/ 237 h 21600"/>
                <a:gd name="T4" fmla="*/ 17 w 21600"/>
                <a:gd name="T5" fmla="*/ 119 h 21600"/>
                <a:gd name="T6" fmla="*/ 67 w 21600"/>
                <a:gd name="T7" fmla="*/ 0 h 21600"/>
                <a:gd name="T8" fmla="*/ 0 60000 65536"/>
                <a:gd name="T9" fmla="*/ 0 60000 65536"/>
                <a:gd name="T10" fmla="*/ 0 60000 65536"/>
                <a:gd name="T11" fmla="*/ 0 60000 65536"/>
                <a:gd name="T12" fmla="*/ 4513 w 21600"/>
                <a:gd name="T13" fmla="*/ 4466 h 21600"/>
                <a:gd name="T14" fmla="*/ 17087 w 21600"/>
                <a:gd name="T15" fmla="*/ 1713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folHlink"/>
            </a:solidFill>
            <a:ln w="12700">
              <a:solidFill>
                <a:schemeClr val="bg2"/>
              </a:solidFill>
              <a:miter lim="800000"/>
              <a:headEnd/>
              <a:tailEnd/>
            </a:ln>
            <a:effectLst/>
          </p:spPr>
          <p:txBody>
            <a:bodyPr wrap="none" anchor="ctr">
              <a:spAutoFit/>
            </a:bodyPr>
            <a:lstStyle/>
            <a:p>
              <a:endParaRPr lang="en-US"/>
            </a:p>
          </p:txBody>
        </p:sp>
      </p:grpSp>
      <p:grpSp>
        <p:nvGrpSpPr>
          <p:cNvPr id="21517" name="Group 21"/>
          <p:cNvGrpSpPr>
            <a:grpSpLocks/>
          </p:cNvGrpSpPr>
          <p:nvPr/>
        </p:nvGrpSpPr>
        <p:grpSpPr bwMode="auto">
          <a:xfrm>
            <a:off x="5945188" y="1817688"/>
            <a:ext cx="1560512" cy="381000"/>
            <a:chOff x="1770" y="2392"/>
            <a:chExt cx="983" cy="240"/>
          </a:xfrm>
        </p:grpSpPr>
        <p:sp>
          <p:nvSpPr>
            <p:cNvPr id="120854" name="AutoShape 22"/>
            <p:cNvSpPr>
              <a:spLocks noChangeArrowheads="1"/>
            </p:cNvSpPr>
            <p:nvPr/>
          </p:nvSpPr>
          <p:spPr bwMode="auto">
            <a:xfrm flipV="1">
              <a:off x="1770" y="2392"/>
              <a:ext cx="134" cy="237"/>
            </a:xfrm>
            <a:custGeom>
              <a:avLst/>
              <a:gdLst>
                <a:gd name="T0" fmla="*/ 117 w 21600"/>
                <a:gd name="T1" fmla="*/ 119 h 21600"/>
                <a:gd name="T2" fmla="*/ 67 w 21600"/>
                <a:gd name="T3" fmla="*/ 237 h 21600"/>
                <a:gd name="T4" fmla="*/ 17 w 21600"/>
                <a:gd name="T5" fmla="*/ 119 h 21600"/>
                <a:gd name="T6" fmla="*/ 67 w 21600"/>
                <a:gd name="T7" fmla="*/ 0 h 21600"/>
                <a:gd name="T8" fmla="*/ 0 60000 65536"/>
                <a:gd name="T9" fmla="*/ 0 60000 65536"/>
                <a:gd name="T10" fmla="*/ 0 60000 65536"/>
                <a:gd name="T11" fmla="*/ 0 60000 65536"/>
                <a:gd name="T12" fmla="*/ 4513 w 21600"/>
                <a:gd name="T13" fmla="*/ 4466 h 21600"/>
                <a:gd name="T14" fmla="*/ 17087 w 21600"/>
                <a:gd name="T15" fmla="*/ 1713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12700">
              <a:solidFill>
                <a:schemeClr val="bg2"/>
              </a:solidFill>
              <a:miter lim="800000"/>
              <a:headEnd/>
              <a:tailEnd/>
            </a:ln>
            <a:effectLst/>
          </p:spPr>
          <p:txBody>
            <a:bodyPr wrap="none" anchor="ctr">
              <a:spAutoFit/>
            </a:bodyPr>
            <a:lstStyle/>
            <a:p>
              <a:endParaRPr lang="en-US"/>
            </a:p>
          </p:txBody>
        </p:sp>
        <p:sp>
          <p:nvSpPr>
            <p:cNvPr id="120855" name="AutoShape 23"/>
            <p:cNvSpPr>
              <a:spLocks noChangeArrowheads="1"/>
            </p:cNvSpPr>
            <p:nvPr/>
          </p:nvSpPr>
          <p:spPr bwMode="auto">
            <a:xfrm flipV="1">
              <a:off x="1890" y="2392"/>
              <a:ext cx="134" cy="237"/>
            </a:xfrm>
            <a:custGeom>
              <a:avLst/>
              <a:gdLst>
                <a:gd name="T0" fmla="*/ 117 w 21600"/>
                <a:gd name="T1" fmla="*/ 119 h 21600"/>
                <a:gd name="T2" fmla="*/ 67 w 21600"/>
                <a:gd name="T3" fmla="*/ 237 h 21600"/>
                <a:gd name="T4" fmla="*/ 17 w 21600"/>
                <a:gd name="T5" fmla="*/ 119 h 21600"/>
                <a:gd name="T6" fmla="*/ 67 w 21600"/>
                <a:gd name="T7" fmla="*/ 0 h 21600"/>
                <a:gd name="T8" fmla="*/ 0 60000 65536"/>
                <a:gd name="T9" fmla="*/ 0 60000 65536"/>
                <a:gd name="T10" fmla="*/ 0 60000 65536"/>
                <a:gd name="T11" fmla="*/ 0 60000 65536"/>
                <a:gd name="T12" fmla="*/ 4513 w 21600"/>
                <a:gd name="T13" fmla="*/ 4466 h 21600"/>
                <a:gd name="T14" fmla="*/ 17087 w 21600"/>
                <a:gd name="T15" fmla="*/ 1713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12700">
              <a:solidFill>
                <a:schemeClr val="bg2"/>
              </a:solidFill>
              <a:miter lim="800000"/>
              <a:headEnd/>
              <a:tailEnd/>
            </a:ln>
            <a:effectLst/>
          </p:spPr>
          <p:txBody>
            <a:bodyPr wrap="none" anchor="ctr">
              <a:spAutoFit/>
            </a:bodyPr>
            <a:lstStyle/>
            <a:p>
              <a:endParaRPr lang="en-US"/>
            </a:p>
          </p:txBody>
        </p:sp>
        <p:sp>
          <p:nvSpPr>
            <p:cNvPr id="120856" name="AutoShape 24"/>
            <p:cNvSpPr>
              <a:spLocks noChangeArrowheads="1"/>
            </p:cNvSpPr>
            <p:nvPr/>
          </p:nvSpPr>
          <p:spPr bwMode="auto">
            <a:xfrm flipV="1">
              <a:off x="2016" y="2393"/>
              <a:ext cx="134" cy="237"/>
            </a:xfrm>
            <a:custGeom>
              <a:avLst/>
              <a:gdLst>
                <a:gd name="T0" fmla="*/ 117 w 21600"/>
                <a:gd name="T1" fmla="*/ 119 h 21600"/>
                <a:gd name="T2" fmla="*/ 67 w 21600"/>
                <a:gd name="T3" fmla="*/ 237 h 21600"/>
                <a:gd name="T4" fmla="*/ 17 w 21600"/>
                <a:gd name="T5" fmla="*/ 119 h 21600"/>
                <a:gd name="T6" fmla="*/ 67 w 21600"/>
                <a:gd name="T7" fmla="*/ 0 h 21600"/>
                <a:gd name="T8" fmla="*/ 0 60000 65536"/>
                <a:gd name="T9" fmla="*/ 0 60000 65536"/>
                <a:gd name="T10" fmla="*/ 0 60000 65536"/>
                <a:gd name="T11" fmla="*/ 0 60000 65536"/>
                <a:gd name="T12" fmla="*/ 4513 w 21600"/>
                <a:gd name="T13" fmla="*/ 4466 h 21600"/>
                <a:gd name="T14" fmla="*/ 17087 w 21600"/>
                <a:gd name="T15" fmla="*/ 1713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tx1"/>
            </a:solidFill>
            <a:ln w="12700">
              <a:solidFill>
                <a:schemeClr val="bg2"/>
              </a:solidFill>
              <a:miter lim="800000"/>
              <a:headEnd/>
              <a:tailEnd/>
            </a:ln>
            <a:effectLst/>
          </p:spPr>
          <p:txBody>
            <a:bodyPr wrap="none" anchor="ctr">
              <a:spAutoFit/>
            </a:bodyPr>
            <a:lstStyle/>
            <a:p>
              <a:endParaRPr lang="en-US"/>
            </a:p>
          </p:txBody>
        </p:sp>
        <p:sp>
          <p:nvSpPr>
            <p:cNvPr id="120857" name="AutoShape 25"/>
            <p:cNvSpPr>
              <a:spLocks noChangeArrowheads="1"/>
            </p:cNvSpPr>
            <p:nvPr/>
          </p:nvSpPr>
          <p:spPr bwMode="auto">
            <a:xfrm flipV="1">
              <a:off x="2144" y="2393"/>
              <a:ext cx="134" cy="237"/>
            </a:xfrm>
            <a:custGeom>
              <a:avLst/>
              <a:gdLst>
                <a:gd name="T0" fmla="*/ 117 w 21600"/>
                <a:gd name="T1" fmla="*/ 119 h 21600"/>
                <a:gd name="T2" fmla="*/ 67 w 21600"/>
                <a:gd name="T3" fmla="*/ 237 h 21600"/>
                <a:gd name="T4" fmla="*/ 17 w 21600"/>
                <a:gd name="T5" fmla="*/ 119 h 21600"/>
                <a:gd name="T6" fmla="*/ 67 w 21600"/>
                <a:gd name="T7" fmla="*/ 0 h 21600"/>
                <a:gd name="T8" fmla="*/ 0 60000 65536"/>
                <a:gd name="T9" fmla="*/ 0 60000 65536"/>
                <a:gd name="T10" fmla="*/ 0 60000 65536"/>
                <a:gd name="T11" fmla="*/ 0 60000 65536"/>
                <a:gd name="T12" fmla="*/ 4513 w 21600"/>
                <a:gd name="T13" fmla="*/ 4466 h 21600"/>
                <a:gd name="T14" fmla="*/ 17087 w 21600"/>
                <a:gd name="T15" fmla="*/ 1713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12700">
              <a:solidFill>
                <a:schemeClr val="bg2"/>
              </a:solidFill>
              <a:miter lim="800000"/>
              <a:headEnd/>
              <a:tailEnd/>
            </a:ln>
            <a:effectLst/>
          </p:spPr>
          <p:txBody>
            <a:bodyPr wrap="none" anchor="ctr">
              <a:spAutoFit/>
            </a:bodyPr>
            <a:lstStyle/>
            <a:p>
              <a:endParaRPr lang="en-US"/>
            </a:p>
          </p:txBody>
        </p:sp>
        <p:sp>
          <p:nvSpPr>
            <p:cNvPr id="120858" name="AutoShape 26"/>
            <p:cNvSpPr>
              <a:spLocks noChangeArrowheads="1"/>
            </p:cNvSpPr>
            <p:nvPr/>
          </p:nvSpPr>
          <p:spPr bwMode="auto">
            <a:xfrm flipV="1">
              <a:off x="2256" y="2395"/>
              <a:ext cx="134" cy="237"/>
            </a:xfrm>
            <a:custGeom>
              <a:avLst/>
              <a:gdLst>
                <a:gd name="T0" fmla="*/ 117 w 21600"/>
                <a:gd name="T1" fmla="*/ 119 h 21600"/>
                <a:gd name="T2" fmla="*/ 67 w 21600"/>
                <a:gd name="T3" fmla="*/ 237 h 21600"/>
                <a:gd name="T4" fmla="*/ 17 w 21600"/>
                <a:gd name="T5" fmla="*/ 119 h 21600"/>
                <a:gd name="T6" fmla="*/ 67 w 21600"/>
                <a:gd name="T7" fmla="*/ 0 h 21600"/>
                <a:gd name="T8" fmla="*/ 0 60000 65536"/>
                <a:gd name="T9" fmla="*/ 0 60000 65536"/>
                <a:gd name="T10" fmla="*/ 0 60000 65536"/>
                <a:gd name="T11" fmla="*/ 0 60000 65536"/>
                <a:gd name="T12" fmla="*/ 4513 w 21600"/>
                <a:gd name="T13" fmla="*/ 4466 h 21600"/>
                <a:gd name="T14" fmla="*/ 17087 w 21600"/>
                <a:gd name="T15" fmla="*/ 1713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12700">
              <a:solidFill>
                <a:schemeClr val="bg2"/>
              </a:solidFill>
              <a:miter lim="800000"/>
              <a:headEnd/>
              <a:tailEnd/>
            </a:ln>
            <a:effectLst/>
          </p:spPr>
          <p:txBody>
            <a:bodyPr wrap="none" anchor="ctr">
              <a:spAutoFit/>
            </a:bodyPr>
            <a:lstStyle/>
            <a:p>
              <a:endParaRPr lang="en-US"/>
            </a:p>
          </p:txBody>
        </p:sp>
        <p:sp>
          <p:nvSpPr>
            <p:cNvPr id="120859" name="AutoShape 27"/>
            <p:cNvSpPr>
              <a:spLocks noChangeArrowheads="1"/>
            </p:cNvSpPr>
            <p:nvPr/>
          </p:nvSpPr>
          <p:spPr bwMode="auto">
            <a:xfrm flipV="1">
              <a:off x="2374" y="2395"/>
              <a:ext cx="134" cy="237"/>
            </a:xfrm>
            <a:custGeom>
              <a:avLst/>
              <a:gdLst>
                <a:gd name="T0" fmla="*/ 117 w 21600"/>
                <a:gd name="T1" fmla="*/ 119 h 21600"/>
                <a:gd name="T2" fmla="*/ 67 w 21600"/>
                <a:gd name="T3" fmla="*/ 237 h 21600"/>
                <a:gd name="T4" fmla="*/ 17 w 21600"/>
                <a:gd name="T5" fmla="*/ 119 h 21600"/>
                <a:gd name="T6" fmla="*/ 67 w 21600"/>
                <a:gd name="T7" fmla="*/ 0 h 21600"/>
                <a:gd name="T8" fmla="*/ 0 60000 65536"/>
                <a:gd name="T9" fmla="*/ 0 60000 65536"/>
                <a:gd name="T10" fmla="*/ 0 60000 65536"/>
                <a:gd name="T11" fmla="*/ 0 60000 65536"/>
                <a:gd name="T12" fmla="*/ 4513 w 21600"/>
                <a:gd name="T13" fmla="*/ 4466 h 21600"/>
                <a:gd name="T14" fmla="*/ 17087 w 21600"/>
                <a:gd name="T15" fmla="*/ 1713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12700">
              <a:solidFill>
                <a:schemeClr val="bg2"/>
              </a:solidFill>
              <a:miter lim="800000"/>
              <a:headEnd/>
              <a:tailEnd/>
            </a:ln>
            <a:effectLst/>
          </p:spPr>
          <p:txBody>
            <a:bodyPr wrap="none" anchor="ctr">
              <a:spAutoFit/>
            </a:bodyPr>
            <a:lstStyle/>
            <a:p>
              <a:endParaRPr lang="en-US"/>
            </a:p>
          </p:txBody>
        </p:sp>
        <p:sp>
          <p:nvSpPr>
            <p:cNvPr id="120860" name="AutoShape 28"/>
            <p:cNvSpPr>
              <a:spLocks noChangeArrowheads="1"/>
            </p:cNvSpPr>
            <p:nvPr/>
          </p:nvSpPr>
          <p:spPr bwMode="auto">
            <a:xfrm flipV="1">
              <a:off x="2493" y="2395"/>
              <a:ext cx="134" cy="237"/>
            </a:xfrm>
            <a:custGeom>
              <a:avLst/>
              <a:gdLst>
                <a:gd name="T0" fmla="*/ 117 w 21600"/>
                <a:gd name="T1" fmla="*/ 119 h 21600"/>
                <a:gd name="T2" fmla="*/ 67 w 21600"/>
                <a:gd name="T3" fmla="*/ 237 h 21600"/>
                <a:gd name="T4" fmla="*/ 17 w 21600"/>
                <a:gd name="T5" fmla="*/ 119 h 21600"/>
                <a:gd name="T6" fmla="*/ 67 w 21600"/>
                <a:gd name="T7" fmla="*/ 0 h 21600"/>
                <a:gd name="T8" fmla="*/ 0 60000 65536"/>
                <a:gd name="T9" fmla="*/ 0 60000 65536"/>
                <a:gd name="T10" fmla="*/ 0 60000 65536"/>
                <a:gd name="T11" fmla="*/ 0 60000 65536"/>
                <a:gd name="T12" fmla="*/ 4513 w 21600"/>
                <a:gd name="T13" fmla="*/ 4466 h 21600"/>
                <a:gd name="T14" fmla="*/ 17087 w 21600"/>
                <a:gd name="T15" fmla="*/ 1713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hlink"/>
            </a:solidFill>
            <a:ln w="12700">
              <a:solidFill>
                <a:schemeClr val="bg2"/>
              </a:solidFill>
              <a:miter lim="800000"/>
              <a:headEnd/>
              <a:tailEnd/>
            </a:ln>
            <a:effectLst/>
          </p:spPr>
          <p:txBody>
            <a:bodyPr wrap="none" anchor="ctr">
              <a:spAutoFit/>
            </a:bodyPr>
            <a:lstStyle/>
            <a:p>
              <a:endParaRPr lang="en-US"/>
            </a:p>
          </p:txBody>
        </p:sp>
        <p:sp>
          <p:nvSpPr>
            <p:cNvPr id="120861" name="AutoShape 29"/>
            <p:cNvSpPr>
              <a:spLocks noChangeArrowheads="1"/>
            </p:cNvSpPr>
            <p:nvPr/>
          </p:nvSpPr>
          <p:spPr bwMode="auto">
            <a:xfrm flipV="1">
              <a:off x="2619" y="2395"/>
              <a:ext cx="134" cy="237"/>
            </a:xfrm>
            <a:custGeom>
              <a:avLst/>
              <a:gdLst>
                <a:gd name="T0" fmla="*/ 117 w 21600"/>
                <a:gd name="T1" fmla="*/ 119 h 21600"/>
                <a:gd name="T2" fmla="*/ 67 w 21600"/>
                <a:gd name="T3" fmla="*/ 237 h 21600"/>
                <a:gd name="T4" fmla="*/ 17 w 21600"/>
                <a:gd name="T5" fmla="*/ 119 h 21600"/>
                <a:gd name="T6" fmla="*/ 67 w 21600"/>
                <a:gd name="T7" fmla="*/ 0 h 21600"/>
                <a:gd name="T8" fmla="*/ 0 60000 65536"/>
                <a:gd name="T9" fmla="*/ 0 60000 65536"/>
                <a:gd name="T10" fmla="*/ 0 60000 65536"/>
                <a:gd name="T11" fmla="*/ 0 60000 65536"/>
                <a:gd name="T12" fmla="*/ 4513 w 21600"/>
                <a:gd name="T13" fmla="*/ 4466 h 21600"/>
                <a:gd name="T14" fmla="*/ 17087 w 21600"/>
                <a:gd name="T15" fmla="*/ 1713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folHlink"/>
            </a:solidFill>
            <a:ln w="12700">
              <a:solidFill>
                <a:schemeClr val="bg2"/>
              </a:solidFill>
              <a:miter lim="800000"/>
              <a:headEnd/>
              <a:tailEnd/>
            </a:ln>
            <a:effectLst/>
          </p:spPr>
          <p:txBody>
            <a:bodyPr wrap="none" anchor="ctr">
              <a:spAutoFit/>
            </a:bodyPr>
            <a:lstStyle/>
            <a:p>
              <a:endParaRPr lang="en-US"/>
            </a:p>
          </p:txBody>
        </p:sp>
      </p:grpSp>
      <p:sp>
        <p:nvSpPr>
          <p:cNvPr id="120862" name="Line 30"/>
          <p:cNvSpPr>
            <a:spLocks noChangeShapeType="1"/>
          </p:cNvSpPr>
          <p:nvPr/>
        </p:nvSpPr>
        <p:spPr bwMode="auto">
          <a:xfrm>
            <a:off x="1314450" y="1616075"/>
            <a:ext cx="0" cy="89058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굴림" charset="0"/>
              <a:ea typeface="굴림" charset="0"/>
              <a:cs typeface="굴림" charset="0"/>
            </a:endParaRPr>
          </a:p>
        </p:txBody>
      </p:sp>
      <p:sp>
        <p:nvSpPr>
          <p:cNvPr id="120863" name="Line 31"/>
          <p:cNvSpPr>
            <a:spLocks noChangeShapeType="1"/>
          </p:cNvSpPr>
          <p:nvPr/>
        </p:nvSpPr>
        <p:spPr bwMode="auto">
          <a:xfrm>
            <a:off x="1530350" y="1628775"/>
            <a:ext cx="0" cy="89058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굴림" charset="0"/>
              <a:ea typeface="굴림" charset="0"/>
              <a:cs typeface="굴림" charset="0"/>
            </a:endParaRPr>
          </a:p>
        </p:txBody>
      </p:sp>
      <p:sp>
        <p:nvSpPr>
          <p:cNvPr id="120864" name="Line 32"/>
          <p:cNvSpPr>
            <a:spLocks noChangeShapeType="1"/>
          </p:cNvSpPr>
          <p:nvPr/>
        </p:nvSpPr>
        <p:spPr bwMode="auto">
          <a:xfrm>
            <a:off x="1746250" y="1641475"/>
            <a:ext cx="0" cy="890588"/>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굴림" charset="0"/>
              <a:ea typeface="굴림" charset="0"/>
              <a:cs typeface="굴림" charset="0"/>
            </a:endParaRPr>
          </a:p>
        </p:txBody>
      </p:sp>
      <p:sp>
        <p:nvSpPr>
          <p:cNvPr id="120865" name="Text Box 33"/>
          <p:cNvSpPr txBox="1">
            <a:spLocks noChangeArrowheads="1"/>
          </p:cNvSpPr>
          <p:nvPr/>
        </p:nvSpPr>
        <p:spPr bwMode="auto">
          <a:xfrm>
            <a:off x="4622800" y="1943100"/>
            <a:ext cx="1003300" cy="366713"/>
          </a:xfrm>
          <a:prstGeom prst="rect">
            <a:avLst/>
          </a:prstGeom>
          <a:noFill/>
          <a:ln>
            <a:noFill/>
          </a:ln>
          <a:effectLst/>
          <a:extLst>
            <a:ext uri="{909E8E84-426E-40dd-AFC4-6F175D3DCCD1}">
              <a14:hiddenFill xmlns:a14="http://schemas.microsoft.com/office/drawing/2010/main" xmlns="">
                <a:solidFill>
                  <a:srgbClr val="F0FA24"/>
                </a:solidFill>
              </a14:hiddenFill>
            </a:ext>
            <a:ext uri="{91240B29-F687-4f45-9708-019B960494DF}">
              <a14:hiddenLine xmlns:a14="http://schemas.microsoft.com/office/drawing/2010/main" xmlns="" w="12700">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a:latin typeface="Courier New" charset="0"/>
                <a:ea typeface="굴림" charset="0"/>
                <a:cs typeface="굴림" charset="0"/>
              </a:rPr>
              <a:t>. . . </a:t>
            </a:r>
          </a:p>
        </p:txBody>
      </p:sp>
      <p:sp>
        <p:nvSpPr>
          <p:cNvPr id="120866" name="Text Box 34"/>
          <p:cNvSpPr txBox="1">
            <a:spLocks noChangeArrowheads="1"/>
          </p:cNvSpPr>
          <p:nvPr/>
        </p:nvSpPr>
        <p:spPr bwMode="auto">
          <a:xfrm>
            <a:off x="1362075" y="1109663"/>
            <a:ext cx="730250" cy="366712"/>
          </a:xfrm>
          <a:prstGeom prst="rect">
            <a:avLst/>
          </a:prstGeom>
          <a:noFill/>
          <a:ln>
            <a:noFill/>
          </a:ln>
          <a:effectLst/>
          <a:extLst>
            <a:ext uri="{909E8E84-426E-40dd-AFC4-6F175D3DCCD1}">
              <a14:hiddenFill xmlns:a14="http://schemas.microsoft.com/office/drawing/2010/main" xmlns="">
                <a:solidFill>
                  <a:srgbClr val="F0FA24"/>
                </a:solidFill>
              </a14:hiddenFill>
            </a:ext>
            <a:ext uri="{91240B29-F687-4f45-9708-019B960494DF}">
              <a14:hiddenLine xmlns:a14="http://schemas.microsoft.com/office/drawing/2010/main" xmlns="" w="12700">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a:latin typeface="Courier New" charset="0"/>
                <a:ea typeface="굴림" charset="0"/>
                <a:cs typeface="굴림" charset="0"/>
              </a:rPr>
              <a:t>1Mhz</a:t>
            </a:r>
          </a:p>
        </p:txBody>
      </p:sp>
      <p:sp>
        <p:nvSpPr>
          <p:cNvPr id="120867" name="Line 35"/>
          <p:cNvSpPr>
            <a:spLocks noChangeShapeType="1"/>
          </p:cNvSpPr>
          <p:nvPr/>
        </p:nvSpPr>
        <p:spPr bwMode="auto">
          <a:xfrm>
            <a:off x="1524000" y="1565275"/>
            <a:ext cx="249238"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굴림" charset="0"/>
              <a:ea typeface="굴림" charset="0"/>
              <a:cs typeface="굴림" charset="0"/>
            </a:endParaRPr>
          </a:p>
        </p:txBody>
      </p:sp>
      <p:sp>
        <p:nvSpPr>
          <p:cNvPr id="120868" name="Line 36"/>
          <p:cNvSpPr>
            <a:spLocks noChangeShapeType="1"/>
          </p:cNvSpPr>
          <p:nvPr/>
        </p:nvSpPr>
        <p:spPr bwMode="auto">
          <a:xfrm>
            <a:off x="1039813" y="2601913"/>
            <a:ext cx="6773862"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굴림" charset="0"/>
              <a:ea typeface="굴림" charset="0"/>
              <a:cs typeface="굴림" charset="0"/>
            </a:endParaRPr>
          </a:p>
        </p:txBody>
      </p:sp>
      <p:sp>
        <p:nvSpPr>
          <p:cNvPr id="120869" name="Text Box 37"/>
          <p:cNvSpPr txBox="1">
            <a:spLocks noChangeArrowheads="1"/>
          </p:cNvSpPr>
          <p:nvPr/>
        </p:nvSpPr>
        <p:spPr bwMode="auto">
          <a:xfrm>
            <a:off x="1292225" y="2293938"/>
            <a:ext cx="306388" cy="336550"/>
          </a:xfrm>
          <a:prstGeom prst="rect">
            <a:avLst/>
          </a:prstGeom>
          <a:noFill/>
          <a:ln>
            <a:noFill/>
          </a:ln>
          <a:effectLst/>
          <a:extLst>
            <a:ext uri="{909E8E84-426E-40dd-AFC4-6F175D3DCCD1}">
              <a14:hiddenFill xmlns:a14="http://schemas.microsoft.com/office/drawing/2010/main" xmlns="">
                <a:solidFill>
                  <a:srgbClr val="F0FA24"/>
                </a:solidFill>
              </a14:hiddenFill>
            </a:ext>
            <a:ext uri="{91240B29-F687-4f45-9708-019B960494DF}">
              <a14:hiddenLine xmlns:a14="http://schemas.microsoft.com/office/drawing/2010/main" xmlns="" w="12700">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1600">
                <a:latin typeface="Courier New" charset="0"/>
                <a:ea typeface="굴림" charset="0"/>
                <a:cs typeface="굴림" charset="0"/>
              </a:rPr>
              <a:t>1</a:t>
            </a:r>
          </a:p>
        </p:txBody>
      </p:sp>
      <p:sp>
        <p:nvSpPr>
          <p:cNvPr id="120870" name="Text Box 38"/>
          <p:cNvSpPr txBox="1">
            <a:spLocks noChangeArrowheads="1"/>
          </p:cNvSpPr>
          <p:nvPr/>
        </p:nvSpPr>
        <p:spPr bwMode="auto">
          <a:xfrm>
            <a:off x="1473200" y="2303463"/>
            <a:ext cx="306388" cy="336550"/>
          </a:xfrm>
          <a:prstGeom prst="rect">
            <a:avLst/>
          </a:prstGeom>
          <a:noFill/>
          <a:ln>
            <a:noFill/>
          </a:ln>
          <a:effectLst/>
          <a:extLst>
            <a:ext uri="{909E8E84-426E-40dd-AFC4-6F175D3DCCD1}">
              <a14:hiddenFill xmlns:a14="http://schemas.microsoft.com/office/drawing/2010/main" xmlns="">
                <a:solidFill>
                  <a:srgbClr val="F0FA24"/>
                </a:solidFill>
              </a14:hiddenFill>
            </a:ext>
            <a:ext uri="{91240B29-F687-4f45-9708-019B960494DF}">
              <a14:hiddenLine xmlns:a14="http://schemas.microsoft.com/office/drawing/2010/main" xmlns="" w="12700">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1600">
                <a:latin typeface="Courier New" charset="0"/>
                <a:ea typeface="굴림" charset="0"/>
                <a:cs typeface="굴림" charset="0"/>
              </a:rPr>
              <a:t>2</a:t>
            </a:r>
          </a:p>
        </p:txBody>
      </p:sp>
      <p:sp>
        <p:nvSpPr>
          <p:cNvPr id="120871" name="Text Box 39"/>
          <p:cNvSpPr txBox="1">
            <a:spLocks noChangeArrowheads="1"/>
          </p:cNvSpPr>
          <p:nvPr/>
        </p:nvSpPr>
        <p:spPr bwMode="auto">
          <a:xfrm>
            <a:off x="1711325" y="2312988"/>
            <a:ext cx="306388" cy="336550"/>
          </a:xfrm>
          <a:prstGeom prst="rect">
            <a:avLst/>
          </a:prstGeom>
          <a:noFill/>
          <a:ln>
            <a:noFill/>
          </a:ln>
          <a:effectLst/>
          <a:extLst>
            <a:ext uri="{909E8E84-426E-40dd-AFC4-6F175D3DCCD1}">
              <a14:hiddenFill xmlns:a14="http://schemas.microsoft.com/office/drawing/2010/main" xmlns="">
                <a:solidFill>
                  <a:srgbClr val="F0FA24"/>
                </a:solidFill>
              </a14:hiddenFill>
            </a:ext>
            <a:ext uri="{91240B29-F687-4f45-9708-019B960494DF}">
              <a14:hiddenLine xmlns:a14="http://schemas.microsoft.com/office/drawing/2010/main" xmlns="" w="12700">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1600">
                <a:latin typeface="Courier New" charset="0"/>
                <a:ea typeface="굴림" charset="0"/>
                <a:cs typeface="굴림" charset="0"/>
              </a:rPr>
              <a:t>3</a:t>
            </a:r>
          </a:p>
        </p:txBody>
      </p:sp>
      <p:sp>
        <p:nvSpPr>
          <p:cNvPr id="120872" name="Text Box 40"/>
          <p:cNvSpPr txBox="1">
            <a:spLocks noChangeArrowheads="1"/>
          </p:cNvSpPr>
          <p:nvPr/>
        </p:nvSpPr>
        <p:spPr bwMode="auto">
          <a:xfrm>
            <a:off x="7210425" y="2270125"/>
            <a:ext cx="428625" cy="336550"/>
          </a:xfrm>
          <a:prstGeom prst="rect">
            <a:avLst/>
          </a:prstGeom>
          <a:noFill/>
          <a:ln>
            <a:noFill/>
          </a:ln>
          <a:effectLst/>
          <a:extLst>
            <a:ext uri="{909E8E84-426E-40dd-AFC4-6F175D3DCCD1}">
              <a14:hiddenFill xmlns:a14="http://schemas.microsoft.com/office/drawing/2010/main" xmlns="">
                <a:solidFill>
                  <a:srgbClr val="F0FA24"/>
                </a:solidFill>
              </a14:hiddenFill>
            </a:ext>
            <a:ext uri="{91240B29-F687-4f45-9708-019B960494DF}">
              <a14:hiddenLine xmlns:a14="http://schemas.microsoft.com/office/drawing/2010/main" xmlns="" w="12700">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1600">
                <a:latin typeface="Courier New" charset="0"/>
                <a:ea typeface="굴림" charset="0"/>
                <a:cs typeface="굴림" charset="0"/>
              </a:rPr>
              <a:t>79</a:t>
            </a:r>
          </a:p>
        </p:txBody>
      </p:sp>
      <p:sp>
        <p:nvSpPr>
          <p:cNvPr id="120873" name="Line 41"/>
          <p:cNvSpPr>
            <a:spLocks noChangeShapeType="1"/>
          </p:cNvSpPr>
          <p:nvPr/>
        </p:nvSpPr>
        <p:spPr bwMode="auto">
          <a:xfrm>
            <a:off x="1050925" y="1249363"/>
            <a:ext cx="0" cy="1541462"/>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굴림" charset="0"/>
              <a:ea typeface="굴림" charset="0"/>
              <a:cs typeface="굴림" charset="0"/>
            </a:endParaRPr>
          </a:p>
        </p:txBody>
      </p:sp>
      <p:sp>
        <p:nvSpPr>
          <p:cNvPr id="120874" name="Line 42"/>
          <p:cNvSpPr>
            <a:spLocks noChangeShapeType="1"/>
          </p:cNvSpPr>
          <p:nvPr/>
        </p:nvSpPr>
        <p:spPr bwMode="auto">
          <a:xfrm>
            <a:off x="7797800" y="1316038"/>
            <a:ext cx="0" cy="1541462"/>
          </a:xfrm>
          <a:prstGeom prst="line">
            <a:avLst/>
          </a:prstGeom>
          <a:noFill/>
          <a:ln w="127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굴림" charset="0"/>
              <a:ea typeface="굴림" charset="0"/>
              <a:cs typeface="굴림" charset="0"/>
            </a:endParaRPr>
          </a:p>
        </p:txBody>
      </p:sp>
      <p:sp>
        <p:nvSpPr>
          <p:cNvPr id="120875" name="Text Box 43"/>
          <p:cNvSpPr txBox="1">
            <a:spLocks noChangeArrowheads="1"/>
          </p:cNvSpPr>
          <p:nvPr/>
        </p:nvSpPr>
        <p:spPr bwMode="auto">
          <a:xfrm>
            <a:off x="3648075" y="2566988"/>
            <a:ext cx="1276350" cy="366712"/>
          </a:xfrm>
          <a:prstGeom prst="rect">
            <a:avLst/>
          </a:prstGeom>
          <a:noFill/>
          <a:ln>
            <a:noFill/>
          </a:ln>
          <a:effectLst/>
          <a:extLst>
            <a:ext uri="{909E8E84-426E-40dd-AFC4-6F175D3DCCD1}">
              <a14:hiddenFill xmlns:a14="http://schemas.microsoft.com/office/drawing/2010/main" xmlns="">
                <a:solidFill>
                  <a:srgbClr val="F0FA24"/>
                </a:solidFill>
              </a14:hiddenFill>
            </a:ext>
            <a:ext uri="{91240B29-F687-4f45-9708-019B960494DF}">
              <a14:hiddenLine xmlns:a14="http://schemas.microsoft.com/office/drawing/2010/main" xmlns="" w="12700">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a:latin typeface="Courier New" charset="0"/>
                <a:ea typeface="굴림" charset="0"/>
                <a:cs typeface="굴림" charset="0"/>
              </a:rPr>
              <a:t>83.5 Mhz</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6DC56888-875D-43A7-A125-A681861A249C}" type="slidenum">
              <a:rPr lang="en-US" altLang="ko-KR"/>
              <a:pPr/>
              <a:t>2</a:t>
            </a:fld>
            <a:endParaRPr lang="en-US" altLang="ko-KR"/>
          </a:p>
        </p:txBody>
      </p:sp>
      <p:sp>
        <p:nvSpPr>
          <p:cNvPr id="102402" name="Rectangle 2"/>
          <p:cNvSpPr>
            <a:spLocks noGrp="1" noChangeArrowheads="1"/>
          </p:cNvSpPr>
          <p:nvPr>
            <p:ph type="title"/>
          </p:nvPr>
        </p:nvSpPr>
        <p:spPr>
          <a:xfrm>
            <a:off x="457200" y="0"/>
            <a:ext cx="8229600" cy="792163"/>
          </a:xfrm>
        </p:spPr>
        <p:txBody>
          <a:bodyPr/>
          <a:lstStyle/>
          <a:p>
            <a:pPr eaLnBrk="1" hangingPunct="1">
              <a:defRPr/>
            </a:pPr>
            <a:r>
              <a:rPr lang="en-US" sz="3600" b="1" smtClean="0">
                <a:solidFill>
                  <a:schemeClr val="accent2"/>
                </a:solidFill>
                <a:latin typeface="Comic Sans MS" charset="0"/>
              </a:rPr>
              <a:t>1.Introduction</a:t>
            </a:r>
          </a:p>
        </p:txBody>
      </p:sp>
      <p:sp>
        <p:nvSpPr>
          <p:cNvPr id="102403" name="Rectangle 3"/>
          <p:cNvSpPr>
            <a:spLocks noGrp="1" noChangeArrowheads="1"/>
          </p:cNvSpPr>
          <p:nvPr>
            <p:ph type="body" idx="1"/>
          </p:nvPr>
        </p:nvSpPr>
        <p:spPr>
          <a:xfrm>
            <a:off x="152400" y="685800"/>
            <a:ext cx="8839200" cy="5943600"/>
          </a:xfrm>
        </p:spPr>
        <p:txBody>
          <a:bodyPr/>
          <a:lstStyle/>
          <a:p>
            <a:pPr marL="609600" indent="-609600" eaLnBrk="1" hangingPunct="1">
              <a:lnSpc>
                <a:spcPct val="90000"/>
              </a:lnSpc>
            </a:pPr>
            <a:r>
              <a:rPr lang="en-US" sz="2400" b="1" smtClean="0">
                <a:solidFill>
                  <a:schemeClr val="accent2"/>
                </a:solidFill>
                <a:latin typeface="Comic Sans MS" pitchFamily="66" charset="0"/>
              </a:rPr>
              <a:t>The Electromagnetic Spectrum</a:t>
            </a:r>
          </a:p>
          <a:p>
            <a:pPr marL="609600" indent="-609600" eaLnBrk="1" hangingPunct="1">
              <a:lnSpc>
                <a:spcPct val="90000"/>
              </a:lnSpc>
            </a:pPr>
            <a:r>
              <a:rPr lang="en-US" sz="2400" b="1" u="sng" smtClean="0">
                <a:solidFill>
                  <a:schemeClr val="accent2"/>
                </a:solidFill>
                <a:latin typeface="Comic Sans MS" pitchFamily="66" charset="0"/>
              </a:rPr>
              <a:t>Radio Transmission</a:t>
            </a:r>
          </a:p>
          <a:p>
            <a:pPr marL="609600" indent="-609600" eaLnBrk="1" hangingPunct="1">
              <a:lnSpc>
                <a:spcPct val="90000"/>
              </a:lnSpc>
            </a:pPr>
            <a:r>
              <a:rPr lang="en-US" sz="2400" b="1" u="sng" smtClean="0">
                <a:solidFill>
                  <a:schemeClr val="accent2"/>
                </a:solidFill>
                <a:latin typeface="Comic Sans MS" pitchFamily="66" charset="0"/>
              </a:rPr>
              <a:t>Microwave Transmission</a:t>
            </a:r>
          </a:p>
          <a:p>
            <a:pPr marL="609600" indent="-609600" eaLnBrk="1" hangingPunct="1">
              <a:lnSpc>
                <a:spcPct val="90000"/>
              </a:lnSpc>
            </a:pPr>
            <a:r>
              <a:rPr lang="en-US" sz="2400" b="1" u="sng" smtClean="0">
                <a:solidFill>
                  <a:schemeClr val="accent2"/>
                </a:solidFill>
                <a:latin typeface="Comic Sans MS" pitchFamily="66" charset="0"/>
              </a:rPr>
              <a:t>Infrared and Millimeter Waves</a:t>
            </a:r>
          </a:p>
          <a:p>
            <a:pPr marL="609600" indent="-609600" eaLnBrk="1" hangingPunct="1">
              <a:lnSpc>
                <a:spcPct val="90000"/>
              </a:lnSpc>
            </a:pPr>
            <a:r>
              <a:rPr lang="en-US" sz="2400" b="1" u="sng" smtClean="0">
                <a:solidFill>
                  <a:schemeClr val="accent2"/>
                </a:solidFill>
                <a:latin typeface="Comic Sans MS" pitchFamily="66" charset="0"/>
              </a:rPr>
              <a:t>Lightwave Transmission</a:t>
            </a:r>
          </a:p>
          <a:p>
            <a:pPr marL="609600" indent="-609600" eaLnBrk="1" hangingPunct="1">
              <a:lnSpc>
                <a:spcPct val="90000"/>
              </a:lnSpc>
            </a:pPr>
            <a:r>
              <a:rPr lang="en-US" sz="2800" smtClean="0"/>
              <a:t>In vacuum, all electromagnetic waves travel at the same speed, no matter what their frequency. This speed is the speed of light-</a:t>
            </a:r>
            <a:r>
              <a:rPr lang="en-US" smtClean="0">
                <a:solidFill>
                  <a:srgbClr val="FF0000"/>
                </a:solidFill>
              </a:rPr>
              <a:t>c</a:t>
            </a:r>
            <a:r>
              <a:rPr lang="en-US" sz="2800" smtClean="0"/>
              <a:t>, is about 1 foot (30cm)/ns. In copper or fiber the speed slows to about </a:t>
            </a:r>
            <a:r>
              <a:rPr lang="en-US" sz="2800" smtClean="0">
                <a:solidFill>
                  <a:srgbClr val="FF0000"/>
                </a:solidFill>
              </a:rPr>
              <a:t>2/3 </a:t>
            </a:r>
            <a:r>
              <a:rPr lang="en-US" sz="2800" smtClean="0"/>
              <a:t>of this value and     is slightly frequency dependent. </a:t>
            </a:r>
          </a:p>
          <a:p>
            <a:pPr marL="609600" indent="-609600" eaLnBrk="1" hangingPunct="1">
              <a:lnSpc>
                <a:spcPct val="90000"/>
              </a:lnSpc>
            </a:pPr>
            <a:r>
              <a:rPr lang="en-US" sz="2800" smtClean="0"/>
              <a:t>The relation between frequency     , wavelength     , and speed –</a:t>
            </a:r>
            <a:r>
              <a:rPr lang="en-US" sz="2800" smtClean="0">
                <a:solidFill>
                  <a:srgbClr val="FF0000"/>
                </a:solidFill>
              </a:rPr>
              <a:t>c</a:t>
            </a:r>
            <a:r>
              <a:rPr lang="en-US" sz="2800" smtClean="0"/>
              <a:t> is                . </a:t>
            </a:r>
          </a:p>
          <a:p>
            <a:pPr marL="609600" indent="-609600" eaLnBrk="1" hangingPunct="1">
              <a:lnSpc>
                <a:spcPct val="90000"/>
              </a:lnSpc>
            </a:pPr>
            <a:r>
              <a:rPr lang="en-US" sz="2800" smtClean="0"/>
              <a:t>As  a rule of thumb, when      is in meters and      is in      MHz-                 .</a:t>
            </a:r>
          </a:p>
        </p:txBody>
      </p:sp>
      <p:sp>
        <p:nvSpPr>
          <p:cNvPr id="10240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4101" name="Object 4"/>
          <p:cNvGraphicFramePr>
            <a:graphicFrameLocks noChangeAspect="1"/>
          </p:cNvGraphicFramePr>
          <p:nvPr/>
        </p:nvGraphicFramePr>
        <p:xfrm>
          <a:off x="5410200" y="4800600"/>
          <a:ext cx="344488" cy="457200"/>
        </p:xfrm>
        <a:graphic>
          <a:graphicData uri="http://schemas.openxmlformats.org/presentationml/2006/ole">
            <p:oleObj spid="_x0000_s4101" name="Equation" r:id="rId3" imgW="152268" imgH="203024" progId="Equation.3">
              <p:embed/>
            </p:oleObj>
          </a:graphicData>
        </a:graphic>
      </p:graphicFrame>
      <p:sp>
        <p:nvSpPr>
          <p:cNvPr id="102407" name="Rectangle 7"/>
          <p:cNvSpPr>
            <a:spLocks noChangeArrowheads="1"/>
          </p:cNvSpPr>
          <p:nvPr/>
        </p:nvSpPr>
        <p:spPr bwMode="auto">
          <a:xfrm>
            <a:off x="0" y="33051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4103" name="Object 6"/>
          <p:cNvGraphicFramePr>
            <a:graphicFrameLocks noChangeAspect="1"/>
          </p:cNvGraphicFramePr>
          <p:nvPr/>
        </p:nvGraphicFramePr>
        <p:xfrm>
          <a:off x="7696200" y="4800600"/>
          <a:ext cx="363538" cy="457200"/>
        </p:xfrm>
        <a:graphic>
          <a:graphicData uri="http://schemas.openxmlformats.org/presentationml/2006/ole">
            <p:oleObj spid="_x0000_s4103" name="Equation" r:id="rId4" imgW="139579" imgH="177646" progId="Equation.3">
              <p:embed/>
            </p:oleObj>
          </a:graphicData>
        </a:graphic>
      </p:graphicFrame>
      <p:sp>
        <p:nvSpPr>
          <p:cNvPr id="102409" name="Rectangle 9"/>
          <p:cNvSpPr>
            <a:spLocks noChangeArrowheads="1"/>
          </p:cNvSpPr>
          <p:nvPr/>
        </p:nvSpPr>
        <p:spPr bwMode="auto">
          <a:xfrm>
            <a:off x="0" y="32861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4105" name="Object 8"/>
          <p:cNvGraphicFramePr>
            <a:graphicFrameLocks noChangeAspect="1"/>
          </p:cNvGraphicFramePr>
          <p:nvPr/>
        </p:nvGraphicFramePr>
        <p:xfrm>
          <a:off x="2743200" y="5181600"/>
          <a:ext cx="990600" cy="469900"/>
        </p:xfrm>
        <a:graphic>
          <a:graphicData uri="http://schemas.openxmlformats.org/presentationml/2006/ole">
            <p:oleObj spid="_x0000_s4105" name="Equation" r:id="rId5" imgW="431613" imgH="203112" progId="Equation.3">
              <p:embed/>
            </p:oleObj>
          </a:graphicData>
        </a:graphic>
      </p:graphicFrame>
      <p:sp>
        <p:nvSpPr>
          <p:cNvPr id="1024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4107" name="Object 12"/>
          <p:cNvGraphicFramePr>
            <a:graphicFrameLocks noChangeAspect="1"/>
          </p:cNvGraphicFramePr>
          <p:nvPr/>
        </p:nvGraphicFramePr>
        <p:xfrm>
          <a:off x="4648200" y="5638800"/>
          <a:ext cx="363538" cy="457200"/>
        </p:xfrm>
        <a:graphic>
          <a:graphicData uri="http://schemas.openxmlformats.org/presentationml/2006/ole">
            <p:oleObj spid="_x0000_s4107" name="Equation" r:id="rId6" imgW="139579" imgH="177646" progId="Equation.3">
              <p:embed/>
            </p:oleObj>
          </a:graphicData>
        </a:graphic>
      </p:graphicFrame>
      <p:sp>
        <p:nvSpPr>
          <p:cNvPr id="10241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4109" name="Object 14"/>
          <p:cNvGraphicFramePr>
            <a:graphicFrameLocks noChangeAspect="1"/>
          </p:cNvGraphicFramePr>
          <p:nvPr/>
        </p:nvGraphicFramePr>
        <p:xfrm>
          <a:off x="7391400" y="5638800"/>
          <a:ext cx="342900" cy="457200"/>
        </p:xfrm>
        <a:graphic>
          <a:graphicData uri="http://schemas.openxmlformats.org/presentationml/2006/ole">
            <p:oleObj spid="_x0000_s4109" name="Equation" r:id="rId7" imgW="152268" imgH="203024" progId="Equation.3">
              <p:embed/>
            </p:oleObj>
          </a:graphicData>
        </a:graphic>
      </p:graphicFrame>
      <p:sp>
        <p:nvSpPr>
          <p:cNvPr id="102417"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4111" name="Object 16"/>
          <p:cNvGraphicFramePr>
            <a:graphicFrameLocks noChangeAspect="1"/>
          </p:cNvGraphicFramePr>
          <p:nvPr/>
        </p:nvGraphicFramePr>
        <p:xfrm>
          <a:off x="2590800" y="6096000"/>
          <a:ext cx="1600200" cy="508000"/>
        </p:xfrm>
        <a:graphic>
          <a:graphicData uri="http://schemas.openxmlformats.org/presentationml/2006/ole">
            <p:oleObj spid="_x0000_s4111" name="Equation" r:id="rId8" imgW="672808" imgH="215806" progId="Equation.3">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45888EA1-C850-48CA-9ABA-CEF05DBF2E88}" type="slidenum">
              <a:rPr lang="en-US" altLang="ko-KR"/>
              <a:pPr/>
              <a:t>20</a:t>
            </a:fld>
            <a:endParaRPr lang="en-US" altLang="ko-KR"/>
          </a:p>
        </p:txBody>
      </p:sp>
      <p:sp>
        <p:nvSpPr>
          <p:cNvPr id="27650" name="Rectangle 2"/>
          <p:cNvSpPr>
            <a:spLocks noGrp="1" noChangeArrowheads="1"/>
          </p:cNvSpPr>
          <p:nvPr>
            <p:ph type="title"/>
          </p:nvPr>
        </p:nvSpPr>
        <p:spPr>
          <a:xfrm>
            <a:off x="457200" y="274638"/>
            <a:ext cx="8229600" cy="715962"/>
          </a:xfrm>
        </p:spPr>
        <p:txBody>
          <a:bodyPr/>
          <a:lstStyle/>
          <a:p>
            <a:pPr eaLnBrk="1" hangingPunct="1">
              <a:defRPr/>
            </a:pPr>
            <a:r>
              <a:rPr lang="en-US" sz="3600" b="1" smtClean="0">
                <a:solidFill>
                  <a:schemeClr val="accent2"/>
                </a:solidFill>
                <a:latin typeface="Comic Sans MS" charset="0"/>
              </a:rPr>
              <a:t>3. Mobile Radio Propagation</a:t>
            </a:r>
          </a:p>
        </p:txBody>
      </p:sp>
      <p:sp>
        <p:nvSpPr>
          <p:cNvPr id="27651" name="Rectangle 3"/>
          <p:cNvSpPr>
            <a:spLocks noGrp="1" noChangeArrowheads="1"/>
          </p:cNvSpPr>
          <p:nvPr>
            <p:ph type="body" idx="1"/>
          </p:nvPr>
        </p:nvSpPr>
        <p:spPr>
          <a:xfrm>
            <a:off x="2209800" y="1295400"/>
            <a:ext cx="4267200" cy="3581400"/>
          </a:xfrm>
        </p:spPr>
        <p:txBody>
          <a:bodyPr/>
          <a:lstStyle/>
          <a:p>
            <a:pPr eaLnBrk="1" hangingPunct="1">
              <a:defRPr/>
            </a:pPr>
            <a:r>
              <a:rPr lang="en-US" sz="4000" smtClean="0">
                <a:solidFill>
                  <a:srgbClr val="0033CC"/>
                </a:solidFill>
              </a:rPr>
              <a:t>Free space loss</a:t>
            </a:r>
          </a:p>
          <a:p>
            <a:pPr eaLnBrk="1" hangingPunct="1">
              <a:defRPr/>
            </a:pPr>
            <a:r>
              <a:rPr lang="en-US" sz="4000" smtClean="0">
                <a:solidFill>
                  <a:srgbClr val="0033CC"/>
                </a:solidFill>
              </a:rPr>
              <a:t>Two ray model</a:t>
            </a:r>
          </a:p>
          <a:p>
            <a:pPr eaLnBrk="1" hangingPunct="1">
              <a:defRPr/>
            </a:pPr>
            <a:r>
              <a:rPr lang="en-US" sz="4000" smtClean="0">
                <a:solidFill>
                  <a:srgbClr val="0033CC"/>
                </a:solidFill>
              </a:rPr>
              <a:t>Slow fading</a:t>
            </a:r>
          </a:p>
          <a:p>
            <a:pPr eaLnBrk="1" hangingPunct="1">
              <a:defRPr/>
            </a:pPr>
            <a:r>
              <a:rPr lang="en-US" sz="4000" smtClean="0">
                <a:solidFill>
                  <a:srgbClr val="0033CC"/>
                </a:solidFill>
              </a:rPr>
              <a:t>Fast fading</a:t>
            </a:r>
          </a:p>
          <a:p>
            <a:pPr eaLnBrk="1" hangingPunct="1">
              <a:defRPr/>
            </a:pPr>
            <a:r>
              <a:rPr lang="en-US" sz="4000" smtClean="0">
                <a:solidFill>
                  <a:srgbClr val="0033CC"/>
                </a:solidFill>
              </a:rPr>
              <a:t>Delay spread</a:t>
            </a:r>
          </a:p>
        </p:txBody>
      </p:sp>
      <p:sp>
        <p:nvSpPr>
          <p:cNvPr id="27652" name="Text Box 4"/>
          <p:cNvSpPr txBox="1">
            <a:spLocks noChangeArrowheads="1"/>
          </p:cNvSpPr>
          <p:nvPr/>
        </p:nvSpPr>
        <p:spPr bwMode="auto">
          <a:xfrm>
            <a:off x="685800" y="5334000"/>
            <a:ext cx="7848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33CC"/>
                </a:solidFill>
                <a:latin typeface="Comic Sans MS" charset="0"/>
                <a:ea typeface="굴림" charset="0"/>
                <a:cs typeface="굴림" charset="0"/>
              </a:rPr>
              <a:t>Ground, Space, Sky, and Satellite waves</a:t>
            </a:r>
            <a:r>
              <a:rPr lang="en-US">
                <a:latin typeface="굴림" charset="0"/>
                <a:ea typeface="굴림" charset="0"/>
                <a:cs typeface="굴림"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100193F5-C0B6-48D1-AB51-33C822A409C7}" type="slidenum">
              <a:rPr lang="en-US" altLang="ko-KR"/>
              <a:pPr/>
              <a:t>21</a:t>
            </a:fld>
            <a:endParaRPr lang="en-US" altLang="ko-KR"/>
          </a:p>
        </p:txBody>
      </p:sp>
      <p:sp>
        <p:nvSpPr>
          <p:cNvPr id="103426" name="Rectangle 2"/>
          <p:cNvSpPr>
            <a:spLocks noGrp="1" noChangeArrowheads="1"/>
          </p:cNvSpPr>
          <p:nvPr>
            <p:ph type="title"/>
          </p:nvPr>
        </p:nvSpPr>
        <p:spPr>
          <a:xfrm>
            <a:off x="381000" y="0"/>
            <a:ext cx="8229600" cy="868363"/>
          </a:xfrm>
        </p:spPr>
        <p:txBody>
          <a:bodyPr/>
          <a:lstStyle/>
          <a:p>
            <a:pPr eaLnBrk="1" hangingPunct="1">
              <a:defRPr/>
            </a:pPr>
            <a:r>
              <a:rPr lang="en-US" sz="3600" b="1" smtClean="0">
                <a:solidFill>
                  <a:schemeClr val="accent2"/>
                </a:solidFill>
                <a:latin typeface="Comic Sans MS" charset="0"/>
              </a:rPr>
              <a:t>Radio Transmission (cont)</a:t>
            </a:r>
          </a:p>
        </p:txBody>
      </p:sp>
      <p:sp>
        <p:nvSpPr>
          <p:cNvPr id="103427" name="Rectangle 3"/>
          <p:cNvSpPr>
            <a:spLocks noGrp="1" noChangeArrowheads="1"/>
          </p:cNvSpPr>
          <p:nvPr>
            <p:ph type="body" idx="1"/>
          </p:nvPr>
        </p:nvSpPr>
        <p:spPr>
          <a:xfrm>
            <a:off x="152400" y="4343400"/>
            <a:ext cx="8686800" cy="2133600"/>
          </a:xfrm>
        </p:spPr>
        <p:txBody>
          <a:bodyPr/>
          <a:lstStyle/>
          <a:p>
            <a:pPr marL="609600" indent="-609600" eaLnBrk="1" hangingPunct="1">
              <a:buFontTx/>
              <a:buNone/>
              <a:defRPr/>
            </a:pPr>
            <a:r>
              <a:rPr lang="en-US" sz="2800" smtClean="0">
                <a:solidFill>
                  <a:schemeClr val="accent2"/>
                </a:solidFill>
              </a:rPr>
              <a:t>(a)</a:t>
            </a:r>
            <a:r>
              <a:rPr lang="en-US" sz="2800" smtClean="0"/>
              <a:t> In the  </a:t>
            </a:r>
            <a:r>
              <a:rPr lang="en-US" sz="2800" b="1" smtClean="0">
                <a:solidFill>
                  <a:srgbClr val="0033CC"/>
                </a:solidFill>
              </a:rPr>
              <a:t>LF</a:t>
            </a:r>
            <a:r>
              <a:rPr lang="en-US" sz="2800" smtClean="0"/>
              <a:t> (        hertz), and </a:t>
            </a:r>
            <a:r>
              <a:rPr lang="en-US" sz="2800" b="1" smtClean="0">
                <a:solidFill>
                  <a:srgbClr val="0033CC"/>
                </a:solidFill>
              </a:rPr>
              <a:t>MF</a:t>
            </a:r>
            <a:r>
              <a:rPr lang="en-US" sz="2800" smtClean="0"/>
              <a:t> (        hertz)   bands,        radio waves follow the curvature of the earth (</a:t>
            </a:r>
            <a:r>
              <a:rPr lang="en-US" sz="2400" smtClean="0">
                <a:solidFill>
                  <a:srgbClr val="0033CC"/>
                </a:solidFill>
              </a:rPr>
              <a:t>ground</a:t>
            </a:r>
            <a:r>
              <a:rPr lang="en-US" sz="2800" smtClean="0"/>
              <a:t>).</a:t>
            </a:r>
          </a:p>
          <a:p>
            <a:pPr marL="609600" indent="-609600" eaLnBrk="1" hangingPunct="1">
              <a:buFontTx/>
              <a:buNone/>
              <a:defRPr/>
            </a:pPr>
            <a:r>
              <a:rPr lang="en-US" sz="2800" smtClean="0">
                <a:solidFill>
                  <a:schemeClr val="accent2"/>
                </a:solidFill>
              </a:rPr>
              <a:t>(b)</a:t>
            </a:r>
            <a:r>
              <a:rPr lang="en-US" sz="2800" smtClean="0"/>
              <a:t> In the </a:t>
            </a:r>
            <a:r>
              <a:rPr lang="en-US" sz="2800" b="1" smtClean="0">
                <a:solidFill>
                  <a:srgbClr val="0033CC"/>
                </a:solidFill>
              </a:rPr>
              <a:t>HF</a:t>
            </a:r>
            <a:r>
              <a:rPr lang="en-US" sz="2800" smtClean="0"/>
              <a:t> (          hertz)  band, they bounce off the           ionosphere (</a:t>
            </a:r>
            <a:r>
              <a:rPr lang="en-US" sz="2800" smtClean="0">
                <a:solidFill>
                  <a:srgbClr val="0033CC"/>
                </a:solidFill>
              </a:rPr>
              <a:t>space</a:t>
            </a:r>
            <a:r>
              <a:rPr lang="en-US" sz="2800" smtClean="0"/>
              <a:t>).</a:t>
            </a:r>
          </a:p>
        </p:txBody>
      </p:sp>
      <p:pic>
        <p:nvPicPr>
          <p:cNvPr id="23556" name="Picture 4" descr="2-12"/>
          <p:cNvPicPr>
            <a:picLocks noChangeAspect="1" noChangeArrowheads="1"/>
          </p:cNvPicPr>
          <p:nvPr/>
        </p:nvPicPr>
        <p:blipFill>
          <a:blip r:embed="rId3"/>
          <a:srcRect/>
          <a:stretch>
            <a:fillRect/>
          </a:stretch>
        </p:blipFill>
        <p:spPr bwMode="auto">
          <a:xfrm>
            <a:off x="0" y="1371600"/>
            <a:ext cx="8839200" cy="2395538"/>
          </a:xfrm>
          <a:prstGeom prst="rect">
            <a:avLst/>
          </a:prstGeom>
          <a:noFill/>
          <a:ln w="9525">
            <a:noFill/>
            <a:miter lim="800000"/>
            <a:headEnd/>
            <a:tailEnd/>
          </a:ln>
        </p:spPr>
      </p:pic>
      <p:graphicFrame>
        <p:nvGraphicFramePr>
          <p:cNvPr id="23557" name="Object 5"/>
          <p:cNvGraphicFramePr>
            <a:graphicFrameLocks noChangeAspect="1"/>
          </p:cNvGraphicFramePr>
          <p:nvPr/>
        </p:nvGraphicFramePr>
        <p:xfrm>
          <a:off x="2286000" y="4343400"/>
          <a:ext cx="762000" cy="508000"/>
        </p:xfrm>
        <a:graphic>
          <a:graphicData uri="http://schemas.openxmlformats.org/presentationml/2006/ole">
            <p:oleObj spid="_x0000_s23557" name="Equation" r:id="rId4" imgW="228501" imgH="203112" progId="Equation.3">
              <p:embed/>
            </p:oleObj>
          </a:graphicData>
        </a:graphic>
      </p:graphicFrame>
      <p:graphicFrame>
        <p:nvGraphicFramePr>
          <p:cNvPr id="23558" name="Object 13"/>
          <p:cNvGraphicFramePr>
            <a:graphicFrameLocks noChangeAspect="1"/>
          </p:cNvGraphicFramePr>
          <p:nvPr/>
        </p:nvGraphicFramePr>
        <p:xfrm>
          <a:off x="5410200" y="4368800"/>
          <a:ext cx="685800" cy="457200"/>
        </p:xfrm>
        <a:graphic>
          <a:graphicData uri="http://schemas.openxmlformats.org/presentationml/2006/ole">
            <p:oleObj spid="_x0000_s23558" name="Equation" r:id="rId5" imgW="241195" imgH="203112" progId="Equation.3">
              <p:embed/>
            </p:oleObj>
          </a:graphicData>
        </a:graphic>
      </p:graphicFrame>
      <p:graphicFrame>
        <p:nvGraphicFramePr>
          <p:cNvPr id="23559" name="Object 15"/>
          <p:cNvGraphicFramePr>
            <a:graphicFrameLocks noChangeAspect="1"/>
          </p:cNvGraphicFramePr>
          <p:nvPr/>
        </p:nvGraphicFramePr>
        <p:xfrm>
          <a:off x="2362200" y="5334000"/>
          <a:ext cx="685800" cy="457200"/>
        </p:xfrm>
        <a:graphic>
          <a:graphicData uri="http://schemas.openxmlformats.org/presentationml/2006/ole">
            <p:oleObj spid="_x0000_s23559" name="Equation" r:id="rId6" imgW="241195" imgH="203112" progId="Equation.3">
              <p:embed/>
            </p:oleObj>
          </a:graphicData>
        </a:graphic>
      </p:graphicFrame>
      <p:sp>
        <p:nvSpPr>
          <p:cNvPr id="103441" name="Rectangle 17"/>
          <p:cNvSpPr>
            <a:spLocks noChangeArrowheads="1"/>
          </p:cNvSpPr>
          <p:nvPr/>
        </p:nvSpPr>
        <p:spPr bwMode="auto">
          <a:xfrm>
            <a:off x="2209800" y="4343400"/>
            <a:ext cx="1676400" cy="533400"/>
          </a:xfrm>
          <a:prstGeom prst="rect">
            <a:avLst/>
          </a:prstGeom>
          <a:noFill/>
          <a:ln w="1905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103442" name="Rectangle 18"/>
          <p:cNvSpPr>
            <a:spLocks noChangeArrowheads="1"/>
          </p:cNvSpPr>
          <p:nvPr/>
        </p:nvSpPr>
        <p:spPr bwMode="auto">
          <a:xfrm>
            <a:off x="5257800" y="4343400"/>
            <a:ext cx="1752600" cy="533400"/>
          </a:xfrm>
          <a:prstGeom prst="rect">
            <a:avLst/>
          </a:prstGeom>
          <a:noFill/>
          <a:ln w="1905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103443" name="Rectangle 19"/>
          <p:cNvSpPr>
            <a:spLocks noChangeArrowheads="1"/>
          </p:cNvSpPr>
          <p:nvPr/>
        </p:nvSpPr>
        <p:spPr bwMode="auto">
          <a:xfrm>
            <a:off x="2209800" y="5334000"/>
            <a:ext cx="1828800" cy="533400"/>
          </a:xfrm>
          <a:prstGeom prst="rect">
            <a:avLst/>
          </a:prstGeom>
          <a:noFill/>
          <a:ln w="1905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103444" name="Text Box 20"/>
          <p:cNvSpPr txBox="1">
            <a:spLocks noChangeArrowheads="1"/>
          </p:cNvSpPr>
          <p:nvPr/>
        </p:nvSpPr>
        <p:spPr bwMode="auto">
          <a:xfrm rot="748889">
            <a:off x="6324600" y="838200"/>
            <a:ext cx="1676400" cy="425450"/>
          </a:xfrm>
          <a:prstGeom prst="rect">
            <a:avLst/>
          </a:prstGeom>
          <a:solidFill>
            <a:srgbClr val="C0C0C0"/>
          </a:solidFill>
          <a:ln w="28575">
            <a:solidFill>
              <a:schemeClr val="tx1"/>
            </a:solidFill>
            <a:prstDash val="dashDot"/>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latin typeface="굴림" charset="0"/>
                <a:ea typeface="굴림" charset="0"/>
                <a:cs typeface="굴림" charset="0"/>
              </a:rPr>
              <a:t>troposphere</a:t>
            </a:r>
          </a:p>
        </p:txBody>
      </p:sp>
      <p:sp>
        <p:nvSpPr>
          <p:cNvPr id="103447" name="Line 23"/>
          <p:cNvSpPr>
            <a:spLocks noChangeShapeType="1"/>
          </p:cNvSpPr>
          <p:nvPr/>
        </p:nvSpPr>
        <p:spPr bwMode="auto">
          <a:xfrm>
            <a:off x="7772400" y="1752600"/>
            <a:ext cx="1066800" cy="1981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103450" name="Text Box 26"/>
          <p:cNvSpPr txBox="1">
            <a:spLocks noChangeArrowheads="1"/>
          </p:cNvSpPr>
          <p:nvPr/>
        </p:nvSpPr>
        <p:spPr bwMode="auto">
          <a:xfrm>
            <a:off x="5791200" y="19812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굴림" charset="0"/>
                <a:cs typeface="굴림" charset="0"/>
              </a:rPr>
              <a:t>Sky</a:t>
            </a:r>
          </a:p>
        </p:txBody>
      </p:sp>
      <p:sp>
        <p:nvSpPr>
          <p:cNvPr id="103453" name="Arc 29"/>
          <p:cNvSpPr>
            <a:spLocks/>
          </p:cNvSpPr>
          <p:nvPr/>
        </p:nvSpPr>
        <p:spPr bwMode="auto">
          <a:xfrm rot="10800000" flipH="1" flipV="1">
            <a:off x="6858000" y="1295400"/>
            <a:ext cx="914400" cy="457200"/>
          </a:xfrm>
          <a:custGeom>
            <a:avLst/>
            <a:gdLst>
              <a:gd name="T0" fmla="*/ 0 w 21600"/>
              <a:gd name="T1" fmla="*/ 0 h 21600"/>
              <a:gd name="T2" fmla="*/ 914400 w 21600"/>
              <a:gd name="T3" fmla="*/ 457200 h 21600"/>
              <a:gd name="T4" fmla="*/ 0 w 21600"/>
              <a:gd name="T5" fmla="*/ 4572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9525">
            <a:solidFill>
              <a:schemeClr val="tx1"/>
            </a:solidFill>
            <a:prstDash val="dash"/>
            <a:round/>
            <a:headEnd/>
            <a:tailEnd/>
          </a:ln>
          <a:effectLst/>
        </p:spPr>
        <p:txBody>
          <a:bodyPr wrap="none" anchor="ctr"/>
          <a:lstStyle/>
          <a:p>
            <a:endParaRPr lang="en-US"/>
          </a:p>
        </p:txBody>
      </p:sp>
      <p:sp>
        <p:nvSpPr>
          <p:cNvPr id="103454" name="Arc 30"/>
          <p:cNvSpPr>
            <a:spLocks/>
          </p:cNvSpPr>
          <p:nvPr/>
        </p:nvSpPr>
        <p:spPr bwMode="auto">
          <a:xfrm flipH="1">
            <a:off x="6172200" y="1295400"/>
            <a:ext cx="685800" cy="381000"/>
          </a:xfrm>
          <a:custGeom>
            <a:avLst/>
            <a:gdLst>
              <a:gd name="T0" fmla="*/ 0 w 21600"/>
              <a:gd name="T1" fmla="*/ 0 h 21600"/>
              <a:gd name="T2" fmla="*/ 685800 w 21600"/>
              <a:gd name="T3" fmla="*/ 381000 h 21600"/>
              <a:gd name="T4" fmla="*/ 0 w 21600"/>
              <a:gd name="T5" fmla="*/ 3810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9525">
            <a:solidFill>
              <a:schemeClr val="tx1"/>
            </a:solidFill>
            <a:prstDash val="dash"/>
            <a:round/>
            <a:headEnd/>
            <a:tailEnd/>
          </a:ln>
          <a:effectLst/>
        </p:spPr>
        <p:txBody>
          <a:bodyPr wrap="none"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45E5EA2A-0BA5-4CC8-912B-6F97647EC46D}" type="slidenum">
              <a:rPr lang="en-US" altLang="ko-KR"/>
              <a:pPr/>
              <a:t>22</a:t>
            </a:fld>
            <a:endParaRPr lang="en-US" altLang="ko-KR"/>
          </a:p>
        </p:txBody>
      </p:sp>
      <p:sp>
        <p:nvSpPr>
          <p:cNvPr id="210946" name="Text Box 2"/>
          <p:cNvSpPr txBox="1">
            <a:spLocks noChangeArrowheads="1"/>
          </p:cNvSpPr>
          <p:nvPr/>
        </p:nvSpPr>
        <p:spPr bwMode="auto">
          <a:xfrm>
            <a:off x="144463" y="249238"/>
            <a:ext cx="20177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latinLnBrk="0"/>
            <a:r>
              <a:rPr kumimoji="0" lang="en-US" sz="3200" i="1">
                <a:effectLst>
                  <a:outerShdw blurRad="38100" dist="38100" dir="2700000" algn="tl">
                    <a:srgbClr val="C0C0C0"/>
                  </a:outerShdw>
                </a:effectLst>
                <a:latin typeface="Times New Roman" pitchFamily="18" charset="0"/>
              </a:rPr>
              <a:t>Example 1</a:t>
            </a:r>
          </a:p>
        </p:txBody>
      </p:sp>
      <p:sp>
        <p:nvSpPr>
          <p:cNvPr id="210947" name="Rectangle 3"/>
          <p:cNvSpPr>
            <a:spLocks noChangeArrowheads="1"/>
          </p:cNvSpPr>
          <p:nvPr/>
        </p:nvSpPr>
        <p:spPr bwMode="auto">
          <a:xfrm>
            <a:off x="2209800" y="152400"/>
            <a:ext cx="64770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0">
              <a:spcBef>
                <a:spcPct val="50000"/>
              </a:spcBef>
            </a:pPr>
            <a:r>
              <a:rPr kumimoji="0" lang="en-US" sz="2800" i="1">
                <a:latin typeface="Times" charset="0"/>
              </a:rPr>
              <a:t>What is the period of the moon according to Kepler</a:t>
            </a:r>
            <a:r>
              <a:rPr kumimoji="0" lang="en-US" altLang="en-US" sz="2800" i="1">
                <a:latin typeface="Times" charset="0"/>
              </a:rPr>
              <a:t>’</a:t>
            </a:r>
            <a:r>
              <a:rPr kumimoji="0" lang="en-US" sz="2800" i="1">
                <a:latin typeface="Times" charset="0"/>
              </a:rPr>
              <a:t>s law?</a:t>
            </a:r>
          </a:p>
        </p:txBody>
      </p:sp>
      <p:sp>
        <p:nvSpPr>
          <p:cNvPr id="210948" name="Text Box 4"/>
          <p:cNvSpPr txBox="1">
            <a:spLocks noChangeArrowheads="1"/>
          </p:cNvSpPr>
          <p:nvPr/>
        </p:nvSpPr>
        <p:spPr bwMode="auto">
          <a:xfrm>
            <a:off x="152400" y="1143000"/>
            <a:ext cx="1643063" cy="617538"/>
          </a:xfrm>
          <a:prstGeom prst="rect">
            <a:avLst/>
          </a:prstGeom>
          <a:solidFill>
            <a:schemeClr val="bg2"/>
          </a:solidFill>
          <a:ln w="38100">
            <a:solidFill>
              <a:srgbClr val="FF33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latinLnBrk="0"/>
            <a:r>
              <a:rPr kumimoji="0" lang="en-US" sz="3200" i="1">
                <a:solidFill>
                  <a:schemeClr val="bg1"/>
                </a:solidFill>
                <a:effectLst>
                  <a:outerShdw blurRad="38100" dist="38100" dir="2700000" algn="tl">
                    <a:srgbClr val="000000"/>
                  </a:outerShdw>
                </a:effectLst>
                <a:latin typeface="Times New Roman" pitchFamily="18" charset="0"/>
              </a:rPr>
              <a:t>Solution</a:t>
            </a:r>
          </a:p>
        </p:txBody>
      </p:sp>
      <p:sp>
        <p:nvSpPr>
          <p:cNvPr id="210949" name="Rectangle 5"/>
          <p:cNvSpPr>
            <a:spLocks noChangeArrowheads="1"/>
          </p:cNvSpPr>
          <p:nvPr/>
        </p:nvSpPr>
        <p:spPr bwMode="auto">
          <a:xfrm>
            <a:off x="1905000" y="1143000"/>
            <a:ext cx="6858000" cy="222726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latinLnBrk="0" hangingPunct="0">
              <a:defRPr/>
            </a:pPr>
            <a:r>
              <a:rPr kumimoji="0" lang="en-US" sz="2800" i="1">
                <a:solidFill>
                  <a:schemeClr val="accent2"/>
                </a:solidFill>
                <a:latin typeface="Times New Roman" charset="0"/>
                <a:ea typeface="굴림" charset="0"/>
                <a:cs typeface="굴림" charset="0"/>
              </a:rPr>
              <a:t>The moon is located approximately 384,000 km above the earth. The radius of the earth is 6378 km. Applying the formula, we get</a:t>
            </a:r>
          </a:p>
          <a:p>
            <a:pPr eaLnBrk="0" latinLnBrk="0" hangingPunct="0">
              <a:defRPr/>
            </a:pPr>
            <a:r>
              <a:rPr kumimoji="0" lang="en-US" sz="2800" i="1">
                <a:solidFill>
                  <a:schemeClr val="accent2"/>
                </a:solidFill>
                <a:latin typeface="Times New Roman" charset="0"/>
                <a:ea typeface="굴림" charset="0"/>
                <a:cs typeface="굴림" charset="0"/>
              </a:rPr>
              <a:t>Period = (1/100) (384,000 + 6378)</a:t>
            </a:r>
            <a:r>
              <a:rPr kumimoji="0" lang="en-US" sz="2800" i="1" baseline="30000">
                <a:solidFill>
                  <a:schemeClr val="accent2"/>
                </a:solidFill>
                <a:latin typeface="Times New Roman" charset="0"/>
                <a:ea typeface="굴림" charset="0"/>
                <a:cs typeface="굴림" charset="0"/>
              </a:rPr>
              <a:t>1.5</a:t>
            </a:r>
            <a:r>
              <a:rPr kumimoji="0" lang="en-US" sz="2800" i="1">
                <a:solidFill>
                  <a:schemeClr val="accent2"/>
                </a:solidFill>
                <a:latin typeface="Times New Roman" charset="0"/>
                <a:ea typeface="굴림" charset="0"/>
                <a:cs typeface="굴림" charset="0"/>
              </a:rPr>
              <a:t>  = 2,439,090 s   = 1 month</a:t>
            </a:r>
          </a:p>
        </p:txBody>
      </p:sp>
      <p:sp>
        <p:nvSpPr>
          <p:cNvPr id="210950" name="Rectangle 6"/>
          <p:cNvSpPr>
            <a:spLocks noChangeArrowheads="1"/>
          </p:cNvSpPr>
          <p:nvPr/>
        </p:nvSpPr>
        <p:spPr bwMode="auto">
          <a:xfrm>
            <a:off x="2057400" y="3352800"/>
            <a:ext cx="6934200" cy="1373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0">
              <a:spcBef>
                <a:spcPct val="50000"/>
              </a:spcBef>
            </a:pPr>
            <a:r>
              <a:rPr kumimoji="0" lang="en-US" sz="2800" i="1">
                <a:latin typeface="Times" charset="0"/>
              </a:rPr>
              <a:t>According to Kepler</a:t>
            </a:r>
            <a:r>
              <a:rPr kumimoji="0" lang="en-US" altLang="en-US" sz="2800" i="1">
                <a:latin typeface="Times" charset="0"/>
              </a:rPr>
              <a:t>’</a:t>
            </a:r>
            <a:r>
              <a:rPr kumimoji="0" lang="en-US" sz="2800" i="1">
                <a:latin typeface="Times" charset="0"/>
              </a:rPr>
              <a:t>s law, what is the period of a satellite that is located at an orbit approximately </a:t>
            </a:r>
            <a:r>
              <a:rPr kumimoji="0" lang="en-US" sz="2800" i="1">
                <a:solidFill>
                  <a:srgbClr val="FF0000"/>
                </a:solidFill>
                <a:latin typeface="Times" charset="0"/>
              </a:rPr>
              <a:t>35,786 km</a:t>
            </a:r>
            <a:r>
              <a:rPr kumimoji="0" lang="en-US" sz="2800" i="1">
                <a:latin typeface="Times" charset="0"/>
              </a:rPr>
              <a:t> above the earth?</a:t>
            </a:r>
          </a:p>
        </p:txBody>
      </p:sp>
      <p:sp>
        <p:nvSpPr>
          <p:cNvPr id="210951" name="Text Box 7"/>
          <p:cNvSpPr txBox="1">
            <a:spLocks noChangeArrowheads="1"/>
          </p:cNvSpPr>
          <p:nvPr/>
        </p:nvSpPr>
        <p:spPr bwMode="auto">
          <a:xfrm>
            <a:off x="0" y="3429000"/>
            <a:ext cx="2017713" cy="617538"/>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latinLnBrk="0"/>
            <a:r>
              <a:rPr kumimoji="0" lang="en-US" sz="3200" i="1">
                <a:effectLst>
                  <a:outerShdw blurRad="38100" dist="38100" dir="2700000" algn="tl">
                    <a:srgbClr val="C0C0C0"/>
                  </a:outerShdw>
                </a:effectLst>
                <a:latin typeface="Times New Roman" pitchFamily="18" charset="0"/>
              </a:rPr>
              <a:t>Example 2</a:t>
            </a:r>
          </a:p>
        </p:txBody>
      </p:sp>
      <p:sp>
        <p:nvSpPr>
          <p:cNvPr id="210952" name="Rectangle 8"/>
          <p:cNvSpPr>
            <a:spLocks noChangeArrowheads="1"/>
          </p:cNvSpPr>
          <p:nvPr/>
        </p:nvSpPr>
        <p:spPr bwMode="auto">
          <a:xfrm>
            <a:off x="1905000" y="4724400"/>
            <a:ext cx="7086600" cy="20415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latinLnBrk="0" hangingPunct="0">
              <a:defRPr/>
            </a:pPr>
            <a:r>
              <a:rPr kumimoji="0" lang="en-US" sz="2400" i="1">
                <a:solidFill>
                  <a:schemeClr val="accent2"/>
                </a:solidFill>
                <a:latin typeface="Times New Roman" charset="0"/>
                <a:ea typeface="굴림" charset="0"/>
                <a:cs typeface="굴림" charset="0"/>
              </a:rPr>
              <a:t>Applying the formula, we get</a:t>
            </a:r>
          </a:p>
          <a:p>
            <a:pPr eaLnBrk="0" latinLnBrk="0" hangingPunct="0">
              <a:defRPr/>
            </a:pPr>
            <a:r>
              <a:rPr kumimoji="0" lang="en-US" sz="2400" i="1">
                <a:solidFill>
                  <a:schemeClr val="accent2"/>
                </a:solidFill>
                <a:latin typeface="Times New Roman" charset="0"/>
                <a:ea typeface="굴림" charset="0"/>
                <a:cs typeface="굴림" charset="0"/>
              </a:rPr>
              <a:t>Period = (1/100) (</a:t>
            </a:r>
            <a:r>
              <a:rPr kumimoji="0" lang="en-US" sz="2400" i="1">
                <a:solidFill>
                  <a:srgbClr val="FF0000"/>
                </a:solidFill>
                <a:latin typeface="Times New Roman" charset="0"/>
                <a:ea typeface="굴림" charset="0"/>
                <a:cs typeface="굴림" charset="0"/>
              </a:rPr>
              <a:t>35,786</a:t>
            </a:r>
            <a:r>
              <a:rPr kumimoji="0" lang="en-US" sz="2400" i="1">
                <a:solidFill>
                  <a:schemeClr val="accent2"/>
                </a:solidFill>
                <a:latin typeface="Times New Roman" charset="0"/>
                <a:ea typeface="굴림" charset="0"/>
                <a:cs typeface="굴림" charset="0"/>
              </a:rPr>
              <a:t> + 6378)</a:t>
            </a:r>
            <a:r>
              <a:rPr kumimoji="0" lang="en-US" sz="2400" i="1" baseline="30000">
                <a:solidFill>
                  <a:schemeClr val="accent2"/>
                </a:solidFill>
                <a:latin typeface="Times New Roman" charset="0"/>
                <a:ea typeface="굴림" charset="0"/>
                <a:cs typeface="굴림" charset="0"/>
              </a:rPr>
              <a:t>1.5</a:t>
            </a:r>
            <a:r>
              <a:rPr kumimoji="0" lang="en-US" sz="2400" i="1">
                <a:solidFill>
                  <a:schemeClr val="accent2"/>
                </a:solidFill>
                <a:latin typeface="Times New Roman" charset="0"/>
                <a:ea typeface="굴림" charset="0"/>
                <a:cs typeface="굴림" charset="0"/>
              </a:rPr>
              <a:t> =   86,579 s =   24 h</a:t>
            </a:r>
          </a:p>
          <a:p>
            <a:pPr eaLnBrk="0" latinLnBrk="0" hangingPunct="0">
              <a:defRPr/>
            </a:pPr>
            <a:r>
              <a:rPr kumimoji="0" lang="en-US" sz="2400" i="1">
                <a:solidFill>
                  <a:schemeClr val="accent2"/>
                </a:solidFill>
                <a:latin typeface="Times New Roman" charset="0"/>
                <a:ea typeface="굴림" charset="0"/>
                <a:cs typeface="굴림" charset="0"/>
              </a:rPr>
              <a:t>A satellite like this is said to be stationary to the earth. The orbit, as we will see, is called a </a:t>
            </a:r>
            <a:r>
              <a:rPr kumimoji="0" lang="en-US" sz="2800" i="1">
                <a:solidFill>
                  <a:srgbClr val="FF0000"/>
                </a:solidFill>
                <a:latin typeface="Times New Roman" charset="0"/>
                <a:ea typeface="굴림" charset="0"/>
                <a:cs typeface="굴림" charset="0"/>
              </a:rPr>
              <a:t>geosynchronous orbit.</a:t>
            </a:r>
          </a:p>
        </p:txBody>
      </p:sp>
      <p:sp>
        <p:nvSpPr>
          <p:cNvPr id="210953" name="Text Box 9"/>
          <p:cNvSpPr txBox="1">
            <a:spLocks noChangeArrowheads="1"/>
          </p:cNvSpPr>
          <p:nvPr/>
        </p:nvSpPr>
        <p:spPr bwMode="auto">
          <a:xfrm>
            <a:off x="228600" y="4800600"/>
            <a:ext cx="1643063" cy="617538"/>
          </a:xfrm>
          <a:prstGeom prst="rect">
            <a:avLst/>
          </a:prstGeom>
          <a:solidFill>
            <a:schemeClr val="bg2"/>
          </a:solidFill>
          <a:ln w="38100">
            <a:solidFill>
              <a:srgbClr val="FF33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latinLnBrk="0"/>
            <a:r>
              <a:rPr kumimoji="0" lang="en-US" sz="3200" i="1">
                <a:solidFill>
                  <a:schemeClr val="bg1"/>
                </a:solidFill>
                <a:effectLst>
                  <a:outerShdw blurRad="38100" dist="38100" dir="2700000" algn="tl">
                    <a:srgbClr val="000000"/>
                  </a:outerShdw>
                </a:effectLst>
                <a:latin typeface="Times New Roman" pitchFamily="18" charset="0"/>
              </a:rPr>
              <a:t>Solution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2415268C-8E31-4671-936C-197866001FDA}" type="slidenum">
              <a:rPr lang="en-US" altLang="ko-KR"/>
              <a:pPr/>
              <a:t>23</a:t>
            </a:fld>
            <a:endParaRPr lang="en-US" altLang="ko-KR"/>
          </a:p>
        </p:txBody>
      </p:sp>
      <p:sp>
        <p:nvSpPr>
          <p:cNvPr id="29698" name="Rectangle 2"/>
          <p:cNvSpPr>
            <a:spLocks noGrp="1" noChangeArrowheads="1"/>
          </p:cNvSpPr>
          <p:nvPr>
            <p:ph type="title"/>
          </p:nvPr>
        </p:nvSpPr>
        <p:spPr>
          <a:xfrm>
            <a:off x="304800" y="152400"/>
            <a:ext cx="8229600" cy="868363"/>
          </a:xfrm>
        </p:spPr>
        <p:txBody>
          <a:bodyPr/>
          <a:lstStyle/>
          <a:p>
            <a:pPr eaLnBrk="1" hangingPunct="1">
              <a:defRPr/>
            </a:pPr>
            <a:r>
              <a:rPr lang="en-US" sz="3600" b="1" smtClean="0">
                <a:solidFill>
                  <a:schemeClr val="accent2"/>
                </a:solidFill>
                <a:latin typeface="Comic Sans MS" charset="0"/>
              </a:rPr>
              <a:t>a. Propagation mechanisms</a:t>
            </a:r>
          </a:p>
        </p:txBody>
      </p:sp>
      <p:sp>
        <p:nvSpPr>
          <p:cNvPr id="29699" name="Rectangle 3"/>
          <p:cNvSpPr>
            <a:spLocks noGrp="1" noChangeArrowheads="1"/>
          </p:cNvSpPr>
          <p:nvPr>
            <p:ph type="body" idx="1"/>
          </p:nvPr>
        </p:nvSpPr>
        <p:spPr>
          <a:xfrm>
            <a:off x="0" y="1066800"/>
            <a:ext cx="8839200" cy="5410200"/>
          </a:xfrm>
        </p:spPr>
        <p:txBody>
          <a:bodyPr/>
          <a:lstStyle/>
          <a:p>
            <a:pPr eaLnBrk="1" hangingPunct="1">
              <a:defRPr/>
            </a:pPr>
            <a:r>
              <a:rPr lang="en-US" b="1" smtClean="0">
                <a:solidFill>
                  <a:schemeClr val="accent2"/>
                </a:solidFill>
              </a:rPr>
              <a:t>Reflection:</a:t>
            </a:r>
            <a:r>
              <a:rPr lang="en-US" smtClean="0"/>
              <a:t> </a:t>
            </a:r>
            <a:r>
              <a:rPr lang="en-US" smtClean="0">
                <a:solidFill>
                  <a:srgbClr val="0033CC"/>
                </a:solidFill>
              </a:rPr>
              <a:t>propagation wave reflected by object  larger than wavelength results </a:t>
            </a:r>
            <a:r>
              <a:rPr lang="en-US" b="1" smtClean="0">
                <a:solidFill>
                  <a:srgbClr val="FF0000"/>
                </a:solidFill>
              </a:rPr>
              <a:t>Large-scale fading.</a:t>
            </a:r>
          </a:p>
          <a:p>
            <a:pPr eaLnBrk="1" hangingPunct="1">
              <a:buFontTx/>
              <a:buNone/>
              <a:defRPr/>
            </a:pPr>
            <a:endParaRPr lang="en-US" smtClean="0">
              <a:solidFill>
                <a:srgbClr val="FF0000"/>
              </a:solidFill>
            </a:endParaRPr>
          </a:p>
          <a:p>
            <a:pPr eaLnBrk="1" hangingPunct="1">
              <a:defRPr/>
            </a:pPr>
            <a:r>
              <a:rPr lang="en-US" b="1" smtClean="0">
                <a:solidFill>
                  <a:schemeClr val="accent2"/>
                </a:solidFill>
              </a:rPr>
              <a:t>Diffraction:</a:t>
            </a:r>
            <a:r>
              <a:rPr lang="en-US" smtClean="0"/>
              <a:t> </a:t>
            </a:r>
            <a:r>
              <a:rPr lang="en-US" smtClean="0">
                <a:solidFill>
                  <a:srgbClr val="0033CC"/>
                </a:solidFill>
              </a:rPr>
              <a:t>wave obstructed by surface with         sharp, irregular edges.</a:t>
            </a:r>
          </a:p>
          <a:p>
            <a:pPr eaLnBrk="1" hangingPunct="1">
              <a:defRPr/>
            </a:pPr>
            <a:r>
              <a:rPr lang="en-US" b="1" smtClean="0">
                <a:solidFill>
                  <a:schemeClr val="accent2"/>
                </a:solidFill>
              </a:rPr>
              <a:t>Scattering:</a:t>
            </a:r>
            <a:r>
              <a:rPr lang="en-US" smtClean="0"/>
              <a:t> </a:t>
            </a:r>
            <a:r>
              <a:rPr lang="en-US" smtClean="0">
                <a:solidFill>
                  <a:srgbClr val="0033CC"/>
                </a:solidFill>
              </a:rPr>
              <a:t>wave hits loose objects smaller  than wavelength; signal scattered in bunch of outgoing weaker signals are result </a:t>
            </a:r>
            <a:r>
              <a:rPr lang="en-US" b="1" smtClean="0">
                <a:solidFill>
                  <a:srgbClr val="FF0000"/>
                </a:solidFill>
              </a:rPr>
              <a:t>Small-scale fading.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1DF19DF8-6BFB-4ED8-805C-3E42997057B0}" type="slidenum">
              <a:rPr lang="en-US" altLang="ko-KR"/>
              <a:pPr/>
              <a:t>24</a:t>
            </a:fld>
            <a:endParaRPr lang="en-US" altLang="ko-KR"/>
          </a:p>
        </p:txBody>
      </p:sp>
      <p:sp>
        <p:nvSpPr>
          <p:cNvPr id="13314" name="Rectangle 2"/>
          <p:cNvSpPr>
            <a:spLocks noGrp="1" noChangeArrowheads="1"/>
          </p:cNvSpPr>
          <p:nvPr>
            <p:ph type="title"/>
          </p:nvPr>
        </p:nvSpPr>
        <p:spPr/>
        <p:txBody>
          <a:bodyPr/>
          <a:lstStyle/>
          <a:p>
            <a:pPr eaLnBrk="1" hangingPunct="1">
              <a:defRPr/>
            </a:pPr>
            <a:r>
              <a:rPr lang="en-US" sz="3600" smtClean="0">
                <a:solidFill>
                  <a:schemeClr val="accent2"/>
                </a:solidFill>
              </a:rPr>
              <a:t> </a:t>
            </a:r>
            <a:r>
              <a:rPr lang="en-US" sz="3600" b="1" smtClean="0">
                <a:solidFill>
                  <a:schemeClr val="accent2"/>
                </a:solidFill>
                <a:latin typeface="Comic Sans MS" charset="0"/>
              </a:rPr>
              <a:t>Reflection and diffraction of radio </a:t>
            </a:r>
            <a:br>
              <a:rPr lang="en-US" sz="3600" b="1" smtClean="0">
                <a:solidFill>
                  <a:schemeClr val="accent2"/>
                </a:solidFill>
                <a:latin typeface="Comic Sans MS" charset="0"/>
              </a:rPr>
            </a:br>
            <a:r>
              <a:rPr lang="en-US" sz="3600" b="1" smtClean="0">
                <a:solidFill>
                  <a:schemeClr val="accent2"/>
                </a:solidFill>
                <a:latin typeface="Comic Sans MS" charset="0"/>
              </a:rPr>
              <a:t>signals</a:t>
            </a:r>
          </a:p>
        </p:txBody>
      </p:sp>
      <p:pic>
        <p:nvPicPr>
          <p:cNvPr id="13315" name="Picture 3"/>
          <p:cNvPicPr>
            <a:picLocks noGrp="1" noChangeAspect="1" noChangeArrowheads="1"/>
          </p:cNvPicPr>
          <p:nvPr>
            <p:ph type="body" idx="1"/>
          </p:nvPr>
        </p:nvPicPr>
        <p:blipFill>
          <a:blip r:embed="rId2">
            <a:extLst>
              <a:ext uri="{28A0092B-C50C-407E-A947-70E740481C1C}">
                <a14:useLocalDpi xmlns:a14="http://schemas.microsoft.com/office/drawing/2010/main" xmlns="" val="0"/>
              </a:ext>
            </a:extLst>
          </a:blip>
          <a:srcRect/>
          <a:stretch>
            <a:fillRect/>
          </a:stretch>
        </p:blipFill>
        <p:spPr/>
      </p:pic>
      <p:sp>
        <p:nvSpPr>
          <p:cNvPr id="13317" name="Line 5"/>
          <p:cNvSpPr>
            <a:spLocks noChangeShapeType="1"/>
          </p:cNvSpPr>
          <p:nvPr/>
        </p:nvSpPr>
        <p:spPr bwMode="auto">
          <a:xfrm flipH="1">
            <a:off x="2895600" y="2209800"/>
            <a:ext cx="2362200" cy="1828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13318" name="Line 6"/>
          <p:cNvSpPr>
            <a:spLocks noChangeShapeType="1"/>
          </p:cNvSpPr>
          <p:nvPr/>
        </p:nvSpPr>
        <p:spPr bwMode="auto">
          <a:xfrm flipV="1">
            <a:off x="4343400" y="2362200"/>
            <a:ext cx="381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13319" name="Line 7"/>
          <p:cNvSpPr>
            <a:spLocks noChangeShapeType="1"/>
          </p:cNvSpPr>
          <p:nvPr/>
        </p:nvSpPr>
        <p:spPr bwMode="auto">
          <a:xfrm flipH="1">
            <a:off x="3886200" y="2895600"/>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13320" name="Line 8"/>
          <p:cNvSpPr>
            <a:spLocks noChangeShapeType="1"/>
          </p:cNvSpPr>
          <p:nvPr/>
        </p:nvSpPr>
        <p:spPr bwMode="auto">
          <a:xfrm flipH="1" flipV="1">
            <a:off x="3810000" y="25146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13321" name="Text Box 9"/>
          <p:cNvSpPr txBox="1">
            <a:spLocks noChangeArrowheads="1"/>
          </p:cNvSpPr>
          <p:nvPr/>
        </p:nvSpPr>
        <p:spPr bwMode="auto">
          <a:xfrm>
            <a:off x="3429000" y="2133600"/>
            <a:ext cx="1295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굴림" charset="0"/>
                <a:ea typeface="굴림" charset="0"/>
                <a:cs typeface="굴림" charset="0"/>
              </a:rPr>
              <a:t>Scattering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2F1FBC68-788F-40E1-BB83-29ACC31AC763}" type="slidenum">
              <a:rPr lang="en-US" altLang="ko-KR"/>
              <a:pPr/>
              <a:t>25</a:t>
            </a:fld>
            <a:endParaRPr lang="en-US" altLang="ko-KR"/>
          </a:p>
        </p:txBody>
      </p:sp>
      <p:sp>
        <p:nvSpPr>
          <p:cNvPr id="24578" name="Rectangle 2"/>
          <p:cNvSpPr>
            <a:spLocks noGrp="1" noChangeArrowheads="1"/>
          </p:cNvSpPr>
          <p:nvPr>
            <p:ph type="title"/>
          </p:nvPr>
        </p:nvSpPr>
        <p:spPr>
          <a:xfrm>
            <a:off x="152400" y="152400"/>
            <a:ext cx="8990013" cy="563563"/>
          </a:xfrm>
        </p:spPr>
        <p:txBody>
          <a:bodyPr/>
          <a:lstStyle/>
          <a:p>
            <a:pPr eaLnBrk="1" hangingPunct="1">
              <a:defRPr/>
            </a:pPr>
            <a:r>
              <a:rPr lang="en-US" b="1" smtClean="0">
                <a:solidFill>
                  <a:schemeClr val="accent2"/>
                </a:solidFill>
              </a:rPr>
              <a:t> </a:t>
            </a:r>
            <a:r>
              <a:rPr lang="en-US" sz="3600" b="1" smtClean="0">
                <a:solidFill>
                  <a:schemeClr val="accent2"/>
                </a:solidFill>
                <a:latin typeface="Comic Sans MS" charset="0"/>
              </a:rPr>
              <a:t> </a:t>
            </a:r>
            <a:r>
              <a:rPr lang="en-US" sz="2800" b="1" smtClean="0">
                <a:solidFill>
                  <a:schemeClr val="accent2"/>
                </a:solidFill>
                <a:latin typeface="Comic Sans MS" charset="0"/>
              </a:rPr>
              <a:t>multipath signals, Intersymbol interference</a:t>
            </a:r>
          </a:p>
        </p:txBody>
      </p:sp>
      <p:pic>
        <p:nvPicPr>
          <p:cNvPr id="24580" name="Picture 4"/>
          <p:cNvPicPr>
            <a:picLocks noGrp="1" noChangeAspect="1" noChangeArrowheads="1"/>
          </p:cNvPicPr>
          <p:nvPr>
            <p:ph type="body" idx="1"/>
          </p:nvPr>
        </p:nvPicPr>
        <p:blipFill>
          <a:blip r:embed="rId3">
            <a:extLst>
              <a:ext uri="{28A0092B-C50C-407E-A947-70E740481C1C}">
                <a14:useLocalDpi xmlns:a14="http://schemas.microsoft.com/office/drawing/2010/main" xmlns="" val="0"/>
              </a:ext>
            </a:extLst>
          </a:blip>
          <a:srcRect/>
          <a:stretch>
            <a:fillRect/>
          </a:stretch>
        </p:blipFill>
        <p:spPr>
          <a:xfrm>
            <a:off x="0" y="838200"/>
            <a:ext cx="8915400" cy="4876800"/>
          </a:xfrm>
        </p:spPr>
      </p:pic>
      <p:sp>
        <p:nvSpPr>
          <p:cNvPr id="24581" name="Text Box 5"/>
          <p:cNvSpPr txBox="1">
            <a:spLocks noChangeArrowheads="1"/>
          </p:cNvSpPr>
          <p:nvPr/>
        </p:nvSpPr>
        <p:spPr bwMode="auto">
          <a:xfrm>
            <a:off x="0" y="5791200"/>
            <a:ext cx="83820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latin typeface="굴림" charset="0"/>
                <a:ea typeface="굴림" charset="0"/>
                <a:cs typeface="굴림" charset="0"/>
              </a:rPr>
              <a:t>In a time-dispersive medium the transmission rate </a:t>
            </a:r>
            <a:r>
              <a:rPr lang="en-US" sz="2400">
                <a:solidFill>
                  <a:srgbClr val="FF0000"/>
                </a:solidFill>
                <a:latin typeface="굴림" charset="0"/>
                <a:ea typeface="굴림" charset="0"/>
                <a:cs typeface="굴림" charset="0"/>
              </a:rPr>
              <a:t>R</a:t>
            </a:r>
            <a:r>
              <a:rPr lang="en-US" sz="2400">
                <a:latin typeface="굴림" charset="0"/>
                <a:ea typeface="굴림" charset="0"/>
                <a:cs typeface="굴림" charset="0"/>
              </a:rPr>
              <a:t> for a    digital transmission is limited by the </a:t>
            </a:r>
            <a:r>
              <a:rPr lang="en-US" sz="2400">
                <a:solidFill>
                  <a:srgbClr val="FF0000"/>
                </a:solidFill>
                <a:latin typeface="굴림" charset="0"/>
                <a:ea typeface="굴림" charset="0"/>
                <a:cs typeface="굴림" charset="0"/>
              </a:rPr>
              <a:t>delay spread</a:t>
            </a:r>
            <a:endParaRPr lang="en-US">
              <a:latin typeface="굴림" charset="0"/>
              <a:ea typeface="굴림" charset="0"/>
              <a:cs typeface="굴림" charset="0"/>
            </a:endParaRPr>
          </a:p>
        </p:txBody>
      </p:sp>
      <p:sp>
        <p:nvSpPr>
          <p:cNvPr id="24583" name="Rectangle 7"/>
          <p:cNvSpPr>
            <a:spLocks noChangeArrowheads="1"/>
          </p:cNvSpPr>
          <p:nvPr/>
        </p:nvSpPr>
        <p:spPr bwMode="auto">
          <a:xfrm>
            <a:off x="0" y="31559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27654" name="Object 6"/>
          <p:cNvGraphicFramePr>
            <a:graphicFrameLocks noChangeAspect="1"/>
          </p:cNvGraphicFramePr>
          <p:nvPr/>
        </p:nvGraphicFramePr>
        <p:xfrm>
          <a:off x="4876800" y="1752600"/>
          <a:ext cx="1385888" cy="1012825"/>
        </p:xfrm>
        <a:graphic>
          <a:graphicData uri="http://schemas.openxmlformats.org/presentationml/2006/ole">
            <p:oleObj spid="_x0000_s27654" name="Equation" r:id="rId4" imgW="583947" imgH="431613" progId="Equation.3">
              <p:embed/>
            </p:oleObj>
          </a:graphicData>
        </a:graphic>
      </p:graphicFrame>
      <p:sp>
        <p:nvSpPr>
          <p:cNvPr id="24584" name="Line 8"/>
          <p:cNvSpPr>
            <a:spLocks noChangeShapeType="1"/>
          </p:cNvSpPr>
          <p:nvPr/>
        </p:nvSpPr>
        <p:spPr bwMode="auto">
          <a:xfrm>
            <a:off x="4191000" y="2514600"/>
            <a:ext cx="0" cy="3200400"/>
          </a:xfrm>
          <a:prstGeom prst="line">
            <a:avLst/>
          </a:prstGeom>
          <a:noFill/>
          <a:ln w="28575">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4585" name="Line 9"/>
          <p:cNvSpPr>
            <a:spLocks noChangeShapeType="1"/>
          </p:cNvSpPr>
          <p:nvPr/>
        </p:nvSpPr>
        <p:spPr bwMode="auto">
          <a:xfrm>
            <a:off x="4191000" y="5715000"/>
            <a:ext cx="2286000" cy="0"/>
          </a:xfrm>
          <a:prstGeom prst="line">
            <a:avLst/>
          </a:prstGeom>
          <a:noFill/>
          <a:ln w="28575">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4586" name="Line 10"/>
          <p:cNvSpPr>
            <a:spLocks noChangeShapeType="1"/>
          </p:cNvSpPr>
          <p:nvPr/>
        </p:nvSpPr>
        <p:spPr bwMode="auto">
          <a:xfrm flipV="1">
            <a:off x="6477000" y="2590800"/>
            <a:ext cx="76200" cy="3124200"/>
          </a:xfrm>
          <a:prstGeom prst="line">
            <a:avLst/>
          </a:prstGeom>
          <a:noFill/>
          <a:ln w="28575">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4587" name="Line 11"/>
          <p:cNvSpPr>
            <a:spLocks noChangeShapeType="1"/>
          </p:cNvSpPr>
          <p:nvPr/>
        </p:nvSpPr>
        <p:spPr bwMode="auto">
          <a:xfrm>
            <a:off x="4648200" y="2514600"/>
            <a:ext cx="0" cy="3276600"/>
          </a:xfrm>
          <a:prstGeom prst="line">
            <a:avLst/>
          </a:prstGeom>
          <a:noFill/>
          <a:ln w="28575">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4588" name="Line 12"/>
          <p:cNvSpPr>
            <a:spLocks noChangeShapeType="1"/>
          </p:cNvSpPr>
          <p:nvPr/>
        </p:nvSpPr>
        <p:spPr bwMode="auto">
          <a:xfrm>
            <a:off x="4191000" y="2667000"/>
            <a:ext cx="457200" cy="0"/>
          </a:xfrm>
          <a:prstGeom prst="line">
            <a:avLst/>
          </a:prstGeom>
          <a:noFill/>
          <a:ln w="28575">
            <a:solidFill>
              <a:schemeClr val="accent2"/>
            </a:solidFill>
            <a:round/>
            <a:headEnd type="arrow" w="med" len="me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4589" name="Arc 13"/>
          <p:cNvSpPr>
            <a:spLocks/>
          </p:cNvSpPr>
          <p:nvPr/>
        </p:nvSpPr>
        <p:spPr bwMode="auto">
          <a:xfrm flipH="1">
            <a:off x="4648200" y="2514600"/>
            <a:ext cx="2209800" cy="228600"/>
          </a:xfrm>
          <a:custGeom>
            <a:avLst/>
            <a:gdLst>
              <a:gd name="T0" fmla="*/ 987738 w 12222"/>
              <a:gd name="T1" fmla="*/ 0 h 20898"/>
              <a:gd name="T2" fmla="*/ 2209800 w 12222"/>
              <a:gd name="T3" fmla="*/ 33779 h 20898"/>
              <a:gd name="T4" fmla="*/ 0 w 12222"/>
              <a:gd name="T5" fmla="*/ 228600 h 20898"/>
              <a:gd name="T6" fmla="*/ 0 60000 65536"/>
              <a:gd name="T7" fmla="*/ 0 60000 65536"/>
              <a:gd name="T8" fmla="*/ 0 60000 65536"/>
            </a:gdLst>
            <a:ahLst/>
            <a:cxnLst>
              <a:cxn ang="T6">
                <a:pos x="T0" y="T1"/>
              </a:cxn>
              <a:cxn ang="T7">
                <a:pos x="T2" y="T3"/>
              </a:cxn>
              <a:cxn ang="T8">
                <a:pos x="T4" y="T5"/>
              </a:cxn>
            </a:cxnLst>
            <a:rect l="0" t="0" r="r" b="b"/>
            <a:pathLst>
              <a:path w="12222" h="20898" fill="none" extrusionOk="0">
                <a:moveTo>
                  <a:pt x="5462" y="0"/>
                </a:moveTo>
                <a:cubicBezTo>
                  <a:pt x="7877" y="631"/>
                  <a:pt x="10164" y="1676"/>
                  <a:pt x="12221" y="3088"/>
                </a:cubicBezTo>
              </a:path>
              <a:path w="12222" h="20898" stroke="0" extrusionOk="0">
                <a:moveTo>
                  <a:pt x="5462" y="0"/>
                </a:moveTo>
                <a:cubicBezTo>
                  <a:pt x="7877" y="631"/>
                  <a:pt x="10164" y="1676"/>
                  <a:pt x="12221" y="3088"/>
                </a:cubicBezTo>
                <a:lnTo>
                  <a:pt x="0" y="20898"/>
                </a:lnTo>
                <a:lnTo>
                  <a:pt x="5462" y="0"/>
                </a:lnTo>
                <a:close/>
              </a:path>
            </a:pathLst>
          </a:custGeom>
          <a:noFill/>
          <a:ln w="19050">
            <a:solidFill>
              <a:schemeClr val="accent2"/>
            </a:solidFill>
            <a:prstDash val="dash"/>
            <a:round/>
            <a:headEnd type="arrow" w="med" len="me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7"/>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91418D0B-2CD5-4E4A-B0D9-3094BA0D2502}" type="slidenum">
              <a:rPr lang="en-US" altLang="ko-KR"/>
              <a:pPr/>
              <a:t>26</a:t>
            </a:fld>
            <a:endParaRPr lang="en-US" altLang="ko-KR"/>
          </a:p>
        </p:txBody>
      </p:sp>
      <p:sp>
        <p:nvSpPr>
          <p:cNvPr id="30722" name="Rectangle 2"/>
          <p:cNvSpPr>
            <a:spLocks noGrp="1" noChangeArrowheads="1"/>
          </p:cNvSpPr>
          <p:nvPr>
            <p:ph type="title"/>
          </p:nvPr>
        </p:nvSpPr>
        <p:spPr>
          <a:xfrm>
            <a:off x="457200" y="152400"/>
            <a:ext cx="8229600" cy="792163"/>
          </a:xfrm>
        </p:spPr>
        <p:txBody>
          <a:bodyPr/>
          <a:lstStyle/>
          <a:p>
            <a:pPr eaLnBrk="1" hangingPunct="1">
              <a:defRPr/>
            </a:pPr>
            <a:r>
              <a:rPr lang="en-US" sz="3600" b="1" smtClean="0">
                <a:solidFill>
                  <a:schemeClr val="accent2"/>
                </a:solidFill>
                <a:latin typeface="Comic Sans MS" charset="0"/>
              </a:rPr>
              <a:t>b. Free space propagation</a:t>
            </a:r>
          </a:p>
        </p:txBody>
      </p:sp>
      <p:sp>
        <p:nvSpPr>
          <p:cNvPr id="30723" name="Rectangle 3"/>
          <p:cNvSpPr>
            <a:spLocks noGrp="1" noChangeArrowheads="1"/>
          </p:cNvSpPr>
          <p:nvPr>
            <p:ph type="body" sz="half" idx="1"/>
          </p:nvPr>
        </p:nvSpPr>
        <p:spPr>
          <a:xfrm>
            <a:off x="381000" y="990600"/>
            <a:ext cx="8229600" cy="3124200"/>
          </a:xfrm>
        </p:spPr>
        <p:txBody>
          <a:bodyPr/>
          <a:lstStyle/>
          <a:p>
            <a:pPr eaLnBrk="1" hangingPunct="1">
              <a:defRPr/>
            </a:pPr>
            <a:r>
              <a:rPr lang="en-US" sz="2800" smtClean="0"/>
              <a:t>Consider an isotropic point source with power </a:t>
            </a:r>
            <a:r>
              <a:rPr lang="en-US" sz="2800" b="1" smtClean="0">
                <a:solidFill>
                  <a:schemeClr val="accent2"/>
                </a:solidFill>
              </a:rPr>
              <a:t>P</a:t>
            </a:r>
            <a:r>
              <a:rPr lang="en-US" sz="2000" b="1" smtClean="0">
                <a:solidFill>
                  <a:schemeClr val="accent2"/>
                </a:solidFill>
              </a:rPr>
              <a:t>t</a:t>
            </a:r>
            <a:r>
              <a:rPr lang="en-US" sz="2800" smtClean="0"/>
              <a:t>. At distance </a:t>
            </a:r>
            <a:r>
              <a:rPr lang="en-US" sz="2800" b="1" smtClean="0">
                <a:solidFill>
                  <a:schemeClr val="accent2"/>
                </a:solidFill>
              </a:rPr>
              <a:t>d</a:t>
            </a:r>
            <a:r>
              <a:rPr lang="en-US" sz="2800" smtClean="0"/>
              <a:t> the radiated power is uniformly distributed over surface of a sphere.</a:t>
            </a:r>
          </a:p>
          <a:p>
            <a:pPr eaLnBrk="1" hangingPunct="1">
              <a:defRPr/>
            </a:pPr>
            <a:r>
              <a:rPr lang="en-US" sz="2800" smtClean="0"/>
              <a:t>Thus, received power </a:t>
            </a:r>
            <a:r>
              <a:rPr lang="en-US" sz="2800" b="1" smtClean="0">
                <a:solidFill>
                  <a:schemeClr val="accent2"/>
                </a:solidFill>
              </a:rPr>
              <a:t>P</a:t>
            </a:r>
            <a:r>
              <a:rPr lang="en-US" sz="2400" b="1" smtClean="0">
                <a:solidFill>
                  <a:schemeClr val="accent2"/>
                </a:solidFill>
              </a:rPr>
              <a:t>r</a:t>
            </a:r>
            <a:r>
              <a:rPr lang="en-US" sz="2800" smtClean="0"/>
              <a:t> at distance </a:t>
            </a:r>
            <a:r>
              <a:rPr lang="en-US" sz="2800" b="1" smtClean="0">
                <a:solidFill>
                  <a:schemeClr val="accent2"/>
                </a:solidFill>
              </a:rPr>
              <a:t>d</a:t>
            </a:r>
            <a:r>
              <a:rPr lang="en-US" sz="2800" smtClean="0"/>
              <a:t>:</a:t>
            </a:r>
          </a:p>
          <a:p>
            <a:pPr eaLnBrk="1" hangingPunct="1">
              <a:defRPr/>
            </a:pPr>
            <a:r>
              <a:rPr lang="en-US" sz="2800" b="1" smtClean="0">
                <a:solidFill>
                  <a:schemeClr val="accent2"/>
                </a:solidFill>
              </a:rPr>
              <a:t>A</a:t>
            </a:r>
            <a:r>
              <a:rPr lang="en-US" sz="2000" b="1" smtClean="0">
                <a:solidFill>
                  <a:schemeClr val="accent2"/>
                </a:solidFill>
              </a:rPr>
              <a:t>e</a:t>
            </a:r>
            <a:r>
              <a:rPr lang="en-US" sz="2800" smtClean="0"/>
              <a:t> = receiver antenna effective area</a:t>
            </a:r>
          </a:p>
          <a:p>
            <a:pPr eaLnBrk="1" hangingPunct="1">
              <a:defRPr/>
            </a:pPr>
            <a:r>
              <a:rPr lang="en-US" sz="2800" b="1" smtClean="0">
                <a:solidFill>
                  <a:schemeClr val="accent2"/>
                </a:solidFill>
              </a:rPr>
              <a:t>G</a:t>
            </a:r>
            <a:r>
              <a:rPr lang="en-US" sz="2000" b="1" smtClean="0">
                <a:solidFill>
                  <a:schemeClr val="accent2"/>
                </a:solidFill>
              </a:rPr>
              <a:t>t</a:t>
            </a:r>
            <a:r>
              <a:rPr lang="en-US" sz="2800" b="1" smtClean="0">
                <a:solidFill>
                  <a:schemeClr val="accent2"/>
                </a:solidFill>
              </a:rPr>
              <a:t> </a:t>
            </a:r>
            <a:r>
              <a:rPr lang="en-US" sz="2800" smtClean="0"/>
              <a:t>= transmitter antenna antenna gain</a:t>
            </a:r>
          </a:p>
        </p:txBody>
      </p:sp>
      <p:graphicFrame>
        <p:nvGraphicFramePr>
          <p:cNvPr id="28676" name="Object 6"/>
          <p:cNvGraphicFramePr>
            <a:graphicFrameLocks noChangeAspect="1"/>
          </p:cNvGraphicFramePr>
          <p:nvPr>
            <p:ph sz="quarter" idx="3"/>
          </p:nvPr>
        </p:nvGraphicFramePr>
        <p:xfrm>
          <a:off x="3124200" y="4191000"/>
          <a:ext cx="1522413" cy="1179513"/>
        </p:xfrm>
        <a:graphic>
          <a:graphicData uri="http://schemas.openxmlformats.org/presentationml/2006/ole">
            <p:oleObj spid="_x0000_s28676" name="Equation" r:id="rId3" imgW="507780" imgH="393529" progId="Equation.3">
              <p:embed/>
            </p:oleObj>
          </a:graphicData>
        </a:graphic>
      </p:graphicFrame>
      <p:graphicFrame>
        <p:nvGraphicFramePr>
          <p:cNvPr id="28677" name="Object 10"/>
          <p:cNvGraphicFramePr>
            <a:graphicFrameLocks noChangeAspect="1"/>
          </p:cNvGraphicFramePr>
          <p:nvPr/>
        </p:nvGraphicFramePr>
        <p:xfrm>
          <a:off x="1981200" y="4419600"/>
          <a:ext cx="1143000" cy="619125"/>
        </p:xfrm>
        <a:graphic>
          <a:graphicData uri="http://schemas.openxmlformats.org/presentationml/2006/ole">
            <p:oleObj spid="_x0000_s28677" name="Equation" r:id="rId4" imgW="304536" imgH="164957" progId="Equation.3">
              <p:embed/>
            </p:oleObj>
          </a:graphicData>
        </a:graphic>
      </p:graphicFrame>
      <p:sp>
        <p:nvSpPr>
          <p:cNvPr id="30732" name="Rectangle 12"/>
          <p:cNvSpPr>
            <a:spLocks noChangeArrowheads="1"/>
          </p:cNvSpPr>
          <p:nvPr/>
        </p:nvSpPr>
        <p:spPr bwMode="auto">
          <a:xfrm>
            <a:off x="1828800" y="4114800"/>
            <a:ext cx="3124200" cy="1371600"/>
          </a:xfrm>
          <a:prstGeom prst="rect">
            <a:avLst/>
          </a:prstGeom>
          <a:noFill/>
          <a:ln w="38100" cmpd="dbl">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6"/>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9009D24A-295B-4BD6-AA83-E0095DA909C6}" type="slidenum">
              <a:rPr lang="en-US" altLang="ko-KR"/>
              <a:pPr/>
              <a:t>27</a:t>
            </a:fld>
            <a:endParaRPr lang="en-US" altLang="ko-KR"/>
          </a:p>
        </p:txBody>
      </p:sp>
      <p:sp>
        <p:nvSpPr>
          <p:cNvPr id="43010" name="Rectangle 2"/>
          <p:cNvSpPr>
            <a:spLocks noGrp="1" noChangeArrowheads="1"/>
          </p:cNvSpPr>
          <p:nvPr>
            <p:ph type="title"/>
          </p:nvPr>
        </p:nvSpPr>
        <p:spPr>
          <a:xfrm>
            <a:off x="457200" y="152400"/>
            <a:ext cx="8229600" cy="639763"/>
          </a:xfrm>
        </p:spPr>
        <p:txBody>
          <a:bodyPr/>
          <a:lstStyle/>
          <a:p>
            <a:pPr eaLnBrk="1" hangingPunct="1">
              <a:defRPr/>
            </a:pPr>
            <a:r>
              <a:rPr lang="en-US" sz="3600" b="1" smtClean="0">
                <a:solidFill>
                  <a:schemeClr val="accent2"/>
                </a:solidFill>
                <a:latin typeface="Comic Sans MS" charset="0"/>
              </a:rPr>
              <a:t>Free Space Path loss</a:t>
            </a:r>
            <a:r>
              <a:rPr lang="en-US" smtClean="0"/>
              <a:t> </a:t>
            </a:r>
          </a:p>
        </p:txBody>
      </p:sp>
      <p:graphicFrame>
        <p:nvGraphicFramePr>
          <p:cNvPr id="29699" name="Object 4"/>
          <p:cNvGraphicFramePr>
            <a:graphicFrameLocks noChangeAspect="1"/>
          </p:cNvGraphicFramePr>
          <p:nvPr>
            <p:ph sz="half" idx="1"/>
          </p:nvPr>
        </p:nvGraphicFramePr>
        <p:xfrm>
          <a:off x="2819400" y="1600200"/>
          <a:ext cx="2133600" cy="1066800"/>
        </p:xfrm>
        <a:graphic>
          <a:graphicData uri="http://schemas.openxmlformats.org/presentationml/2006/ole">
            <p:oleObj spid="_x0000_s29699" name="Equation" r:id="rId3" imgW="914400" imgH="457200" progId="Equation.3">
              <p:embed/>
            </p:oleObj>
          </a:graphicData>
        </a:graphic>
      </p:graphicFrame>
      <p:sp>
        <p:nvSpPr>
          <p:cNvPr id="43014" name="Text Box 6"/>
          <p:cNvSpPr txBox="1">
            <a:spLocks noChangeArrowheads="1"/>
          </p:cNvSpPr>
          <p:nvPr/>
        </p:nvSpPr>
        <p:spPr bwMode="auto">
          <a:xfrm>
            <a:off x="152400" y="838200"/>
            <a:ext cx="87630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3200" b="0">
                <a:latin typeface="Times New Roman" charset="0"/>
                <a:ea typeface="굴림" charset="0"/>
                <a:cs typeface="굴림" charset="0"/>
              </a:rPr>
              <a:t>Expression of Path loss L:</a:t>
            </a:r>
          </a:p>
        </p:txBody>
      </p:sp>
      <p:sp>
        <p:nvSpPr>
          <p:cNvPr id="43015" name="Text Box 7"/>
          <p:cNvSpPr txBox="1">
            <a:spLocks noChangeArrowheads="1"/>
          </p:cNvSpPr>
          <p:nvPr/>
        </p:nvSpPr>
        <p:spPr bwMode="auto">
          <a:xfrm>
            <a:off x="228600" y="2971800"/>
            <a:ext cx="8763000" cy="588963"/>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3200" b="0">
                <a:latin typeface="Times New Roman" charset="0"/>
                <a:ea typeface="굴림" charset="0"/>
                <a:cs typeface="굴림" charset="0"/>
              </a:rPr>
              <a:t>Note: path loss increases with carrier frequency.</a:t>
            </a:r>
          </a:p>
        </p:txBody>
      </p:sp>
      <p:sp>
        <p:nvSpPr>
          <p:cNvPr id="43016" name="Text Box 8"/>
          <p:cNvSpPr txBox="1">
            <a:spLocks noChangeArrowheads="1"/>
          </p:cNvSpPr>
          <p:nvPr/>
        </p:nvSpPr>
        <p:spPr bwMode="auto">
          <a:xfrm>
            <a:off x="152400" y="3733800"/>
            <a:ext cx="8839200" cy="124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90000"/>
              </a:lnSpc>
              <a:spcBef>
                <a:spcPct val="20000"/>
              </a:spcBef>
              <a:defRPr/>
            </a:pPr>
            <a:r>
              <a:rPr lang="en-US" sz="2800">
                <a:solidFill>
                  <a:srgbClr val="FF0000"/>
                </a:solidFill>
                <a:latin typeface="Times New Roman" charset="0"/>
                <a:ea typeface="굴림" charset="0"/>
                <a:cs typeface="굴림" charset="0"/>
              </a:rPr>
              <a:t>Lp</a:t>
            </a:r>
            <a:r>
              <a:rPr lang="en-US" sz="2800" b="0">
                <a:latin typeface="Times New Roman" charset="0"/>
                <a:ea typeface="굴림" charset="0"/>
                <a:cs typeface="굴림" charset="0"/>
              </a:rPr>
              <a:t> = path loss (average propagation loss over wide area):   Determined by </a:t>
            </a:r>
            <a:r>
              <a:rPr lang="en-US" sz="2800">
                <a:solidFill>
                  <a:srgbClr val="FF0000"/>
                </a:solidFill>
                <a:latin typeface="Times New Roman" charset="0"/>
                <a:ea typeface="굴림" charset="0"/>
                <a:cs typeface="굴림" charset="0"/>
              </a:rPr>
              <a:t>distance</a:t>
            </a:r>
            <a:r>
              <a:rPr lang="en-US" sz="2800" b="0">
                <a:latin typeface="Times New Roman" charset="0"/>
                <a:ea typeface="굴림" charset="0"/>
                <a:cs typeface="굴림" charset="0"/>
              </a:rPr>
              <a:t>, </a:t>
            </a:r>
            <a:r>
              <a:rPr lang="en-US" sz="2800">
                <a:solidFill>
                  <a:srgbClr val="FF0000"/>
                </a:solidFill>
                <a:latin typeface="Times New Roman" charset="0"/>
                <a:ea typeface="굴림" charset="0"/>
                <a:cs typeface="굴림" charset="0"/>
              </a:rPr>
              <a:t>carrier frequency</a:t>
            </a:r>
            <a:r>
              <a:rPr lang="en-US" sz="2800" b="0">
                <a:latin typeface="Times New Roman" charset="0"/>
                <a:ea typeface="굴림" charset="0"/>
                <a:cs typeface="굴림" charset="0"/>
              </a:rPr>
              <a:t>, </a:t>
            </a:r>
            <a:r>
              <a:rPr lang="en-US" sz="2800">
                <a:solidFill>
                  <a:srgbClr val="FF0000"/>
                </a:solidFill>
                <a:latin typeface="Times New Roman" charset="0"/>
                <a:ea typeface="굴림" charset="0"/>
                <a:cs typeface="굴림" charset="0"/>
              </a:rPr>
              <a:t>land  profile</a:t>
            </a:r>
            <a:r>
              <a:rPr lang="en-US" sz="2800" b="0">
                <a:latin typeface="Times New Roman" charset="0"/>
                <a:ea typeface="굴림" charset="0"/>
                <a:cs typeface="굴림" charset="0"/>
              </a:rPr>
              <a:t>, </a:t>
            </a:r>
            <a:r>
              <a:rPr lang="en-US" sz="2800">
                <a:solidFill>
                  <a:srgbClr val="0033CC"/>
                </a:solidFill>
                <a:latin typeface="Times New Roman" charset="0"/>
                <a:ea typeface="굴림" charset="0"/>
                <a:cs typeface="굴림" charset="0"/>
              </a:rPr>
              <a:t>Free space path loss in decibels can be written as:</a:t>
            </a:r>
          </a:p>
        </p:txBody>
      </p:sp>
      <p:sp>
        <p:nvSpPr>
          <p:cNvPr id="43022" name="Rectangle 14"/>
          <p:cNvSpPr>
            <a:spLocks noChangeArrowheads="1"/>
          </p:cNvSpPr>
          <p:nvPr/>
        </p:nvSpPr>
        <p:spPr bwMode="auto">
          <a:xfrm>
            <a:off x="0" y="32607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29704" name="Object 13"/>
          <p:cNvGraphicFramePr>
            <a:graphicFrameLocks noChangeAspect="1"/>
          </p:cNvGraphicFramePr>
          <p:nvPr/>
        </p:nvGraphicFramePr>
        <p:xfrm>
          <a:off x="0" y="5257800"/>
          <a:ext cx="8772525" cy="742950"/>
        </p:xfrm>
        <a:graphic>
          <a:graphicData uri="http://schemas.openxmlformats.org/presentationml/2006/ole">
            <p:oleObj spid="_x0000_s29704" name="Equation" r:id="rId4" imgW="2870200" imgH="241300" progId="Equation.3">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4E0FC076-7491-4685-B650-D8141DD32F8A}" type="slidenum">
              <a:rPr lang="en-US" altLang="ko-KR"/>
              <a:pPr/>
              <a:t>28</a:t>
            </a:fld>
            <a:endParaRPr lang="en-US" altLang="ko-KR"/>
          </a:p>
        </p:txBody>
      </p:sp>
      <p:sp>
        <p:nvSpPr>
          <p:cNvPr id="14338" name="Rectangle 2"/>
          <p:cNvSpPr>
            <a:spLocks noGrp="1" noChangeArrowheads="1"/>
          </p:cNvSpPr>
          <p:nvPr>
            <p:ph type="title"/>
          </p:nvPr>
        </p:nvSpPr>
        <p:spPr>
          <a:xfrm>
            <a:off x="457200" y="0"/>
            <a:ext cx="8229600" cy="762000"/>
          </a:xfrm>
        </p:spPr>
        <p:txBody>
          <a:bodyPr/>
          <a:lstStyle/>
          <a:p>
            <a:pPr eaLnBrk="1" hangingPunct="1">
              <a:defRPr/>
            </a:pPr>
            <a:r>
              <a:rPr lang="en-US" smtClean="0">
                <a:solidFill>
                  <a:schemeClr val="accent2"/>
                </a:solidFill>
              </a:rPr>
              <a:t> </a:t>
            </a:r>
            <a:r>
              <a:rPr lang="en-US" sz="3600" b="1" smtClean="0">
                <a:solidFill>
                  <a:schemeClr val="accent2"/>
                </a:solidFill>
                <a:latin typeface="Comic Sans MS" charset="0"/>
              </a:rPr>
              <a:t>Free-space path loss (Cont)</a:t>
            </a:r>
          </a:p>
        </p:txBody>
      </p:sp>
      <p:pic>
        <p:nvPicPr>
          <p:cNvPr id="14339" name="Picture 3"/>
          <p:cNvPicPr>
            <a:picLocks noGrp="1" noChangeAspect="1" noChangeArrowheads="1"/>
          </p:cNvPicPr>
          <p:nvPr>
            <p:ph type="body" idx="1"/>
          </p:nvPr>
        </p:nvPicPr>
        <p:blipFill>
          <a:blip r:embed="rId3">
            <a:extLst>
              <a:ext uri="{28A0092B-C50C-407E-A947-70E740481C1C}">
                <a14:useLocalDpi xmlns:a14="http://schemas.microsoft.com/office/drawing/2010/main" xmlns="" val="0"/>
              </a:ext>
            </a:extLst>
          </a:blip>
          <a:srcRect/>
          <a:stretch>
            <a:fillRect/>
          </a:stretch>
        </p:blipFill>
        <p:spPr>
          <a:xfrm>
            <a:off x="228600" y="1828800"/>
            <a:ext cx="8610600" cy="4735513"/>
          </a:xfrm>
        </p:spPr>
      </p:pic>
      <p:sp>
        <p:nvSpPr>
          <p:cNvPr id="14340" name="Text Box 4"/>
          <p:cNvSpPr txBox="1">
            <a:spLocks noChangeArrowheads="1"/>
          </p:cNvSpPr>
          <p:nvPr/>
        </p:nvSpPr>
        <p:spPr bwMode="auto">
          <a:xfrm>
            <a:off x="6781800" y="1524000"/>
            <a:ext cx="1828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endParaRPr lang="en-US">
              <a:latin typeface="굴림" charset="0"/>
              <a:ea typeface="굴림" charset="0"/>
              <a:cs typeface="굴림" charset="0"/>
            </a:endParaRPr>
          </a:p>
        </p:txBody>
      </p:sp>
      <p:sp>
        <p:nvSpPr>
          <p:cNvPr id="14341" name="Text Box 5"/>
          <p:cNvSpPr txBox="1">
            <a:spLocks noChangeArrowheads="1"/>
          </p:cNvSpPr>
          <p:nvPr/>
        </p:nvSpPr>
        <p:spPr bwMode="auto">
          <a:xfrm>
            <a:off x="6934200" y="1676400"/>
            <a:ext cx="1371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0033CC"/>
                </a:solidFill>
                <a:latin typeface="굴림" charset="0"/>
                <a:ea typeface="굴림" charset="0"/>
                <a:cs typeface="굴림" charset="0"/>
              </a:rPr>
              <a:t>1500 MHz</a:t>
            </a:r>
          </a:p>
        </p:txBody>
      </p:sp>
      <p:sp>
        <p:nvSpPr>
          <p:cNvPr id="14342" name="Line 6"/>
          <p:cNvSpPr>
            <a:spLocks noChangeShapeType="1"/>
          </p:cNvSpPr>
          <p:nvPr/>
        </p:nvSpPr>
        <p:spPr bwMode="auto">
          <a:xfrm flipH="1">
            <a:off x="6629400" y="1905000"/>
            <a:ext cx="381000" cy="7620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14343" name="Text Box 7"/>
          <p:cNvSpPr txBox="1">
            <a:spLocks noChangeArrowheads="1"/>
          </p:cNvSpPr>
          <p:nvPr/>
        </p:nvSpPr>
        <p:spPr bwMode="auto">
          <a:xfrm>
            <a:off x="5181600" y="3962400"/>
            <a:ext cx="1143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0033CC"/>
                </a:solidFill>
                <a:latin typeface="굴림" charset="0"/>
                <a:ea typeface="굴림" charset="0"/>
                <a:cs typeface="굴림" charset="0"/>
              </a:rPr>
              <a:t>150 MHz</a:t>
            </a:r>
          </a:p>
        </p:txBody>
      </p:sp>
      <p:sp>
        <p:nvSpPr>
          <p:cNvPr id="14344" name="Line 8"/>
          <p:cNvSpPr>
            <a:spLocks noChangeShapeType="1"/>
          </p:cNvSpPr>
          <p:nvPr/>
        </p:nvSpPr>
        <p:spPr bwMode="auto">
          <a:xfrm flipH="1" flipV="1">
            <a:off x="4953000" y="3276600"/>
            <a:ext cx="381000" cy="68580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14346" name="Rectangle 10"/>
          <p:cNvSpPr>
            <a:spLocks noChangeArrowheads="1"/>
          </p:cNvSpPr>
          <p:nvPr/>
        </p:nvSpPr>
        <p:spPr bwMode="auto">
          <a:xfrm>
            <a:off x="0" y="32607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30730" name="Object 9"/>
          <p:cNvGraphicFramePr>
            <a:graphicFrameLocks noChangeAspect="1"/>
          </p:cNvGraphicFramePr>
          <p:nvPr/>
        </p:nvGraphicFramePr>
        <p:xfrm>
          <a:off x="1112838" y="838200"/>
          <a:ext cx="6919912" cy="585788"/>
        </p:xfrm>
        <a:graphic>
          <a:graphicData uri="http://schemas.openxmlformats.org/presentationml/2006/ole">
            <p:oleObj spid="_x0000_s30730" name="Equation" r:id="rId4" imgW="2870200" imgH="241300" progId="Equation.3">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BDF20F48-F30C-4013-BAB7-250AC00C4BD4}" type="slidenum">
              <a:rPr lang="en-US" altLang="ko-KR"/>
              <a:pPr/>
              <a:t>29</a:t>
            </a:fld>
            <a:endParaRPr lang="en-US" altLang="ko-KR"/>
          </a:p>
        </p:txBody>
      </p:sp>
      <p:sp>
        <p:nvSpPr>
          <p:cNvPr id="83970" name="Rectangle 2"/>
          <p:cNvSpPr>
            <a:spLocks noGrp="1" noChangeArrowheads="1"/>
          </p:cNvSpPr>
          <p:nvPr>
            <p:ph type="title"/>
          </p:nvPr>
        </p:nvSpPr>
        <p:spPr>
          <a:xfrm>
            <a:off x="457200" y="0"/>
            <a:ext cx="8229600" cy="715963"/>
          </a:xfrm>
        </p:spPr>
        <p:txBody>
          <a:bodyPr/>
          <a:lstStyle/>
          <a:p>
            <a:pPr eaLnBrk="1" hangingPunct="1">
              <a:defRPr/>
            </a:pPr>
            <a:r>
              <a:rPr lang="en-US" sz="3200" b="1" smtClean="0">
                <a:solidFill>
                  <a:schemeClr val="accent2"/>
                </a:solidFill>
                <a:latin typeface="Comic Sans MS" charset="0"/>
              </a:rPr>
              <a:t>c. Wireless Link Power Budget Analysis</a:t>
            </a:r>
            <a:r>
              <a:rPr lang="en-US" sz="4000" smtClean="0"/>
              <a:t> </a:t>
            </a:r>
          </a:p>
        </p:txBody>
      </p:sp>
      <p:sp>
        <p:nvSpPr>
          <p:cNvPr id="83973" name="Text Box 5"/>
          <p:cNvSpPr txBox="1">
            <a:spLocks noChangeArrowheads="1"/>
          </p:cNvSpPr>
          <p:nvPr/>
        </p:nvSpPr>
        <p:spPr bwMode="auto">
          <a:xfrm>
            <a:off x="228600" y="685800"/>
            <a:ext cx="868680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400" b="0">
                <a:solidFill>
                  <a:srgbClr val="993300"/>
                </a:solidFill>
                <a:latin typeface="Times New Roman" pitchFamily="18" charset="0"/>
              </a:rPr>
              <a:t>When operating at 3 Mbps, a WLAN system has transmission power of 15 dBm, and the receiver power must be at least –72 dBm.            The communication power budget is therefore:</a:t>
            </a:r>
          </a:p>
        </p:txBody>
      </p:sp>
      <p:sp>
        <p:nvSpPr>
          <p:cNvPr id="83975" name="Rectangle 7"/>
          <p:cNvSpPr>
            <a:spLocks noChangeArrowheads="1"/>
          </p:cNvSpPr>
          <p:nvPr/>
        </p:nvSpPr>
        <p:spPr bwMode="auto">
          <a:xfrm>
            <a:off x="0" y="3140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31749" name="Object 6"/>
          <p:cNvGraphicFramePr>
            <a:graphicFrameLocks noChangeAspect="1"/>
          </p:cNvGraphicFramePr>
          <p:nvPr/>
        </p:nvGraphicFramePr>
        <p:xfrm>
          <a:off x="457200" y="1905000"/>
          <a:ext cx="8153400" cy="1249363"/>
        </p:xfrm>
        <a:graphic>
          <a:graphicData uri="http://schemas.openxmlformats.org/presentationml/2006/ole">
            <p:oleObj spid="_x0000_s31749" name="Equation" r:id="rId3" imgW="3784600" imgH="571500" progId="Equation.3">
              <p:embed/>
            </p:oleObj>
          </a:graphicData>
        </a:graphic>
      </p:graphicFrame>
      <p:sp>
        <p:nvSpPr>
          <p:cNvPr id="83976" name="Text Box 8"/>
          <p:cNvSpPr txBox="1">
            <a:spLocks noChangeArrowheads="1"/>
          </p:cNvSpPr>
          <p:nvPr/>
        </p:nvSpPr>
        <p:spPr bwMode="auto">
          <a:xfrm>
            <a:off x="228600" y="3276600"/>
            <a:ext cx="8686800"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2400" b="0">
                <a:solidFill>
                  <a:srgbClr val="993300"/>
                </a:solidFill>
                <a:latin typeface="Times New Roman" pitchFamily="18" charset="0"/>
              </a:rPr>
              <a:t>To find how transmission distance and frequency affect the power    budget, we can calculate the free space isotropic loss. This is the path   loss incurred by an electromagnetic wave as it propagates in a            straight line through a vacuum from one isotropic antenna to another.</a:t>
            </a:r>
          </a:p>
          <a:p>
            <a:r>
              <a:rPr lang="en-US" sz="2400" b="0">
                <a:solidFill>
                  <a:srgbClr val="993300"/>
                </a:solidFill>
                <a:latin typeface="Times New Roman" pitchFamily="18" charset="0"/>
              </a:rPr>
              <a:t>At any point around the antenna, the power density is:</a:t>
            </a:r>
          </a:p>
        </p:txBody>
      </p:sp>
      <p:sp>
        <p:nvSpPr>
          <p:cNvPr id="83978" name="Rectangle 10"/>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31752" name="Object 9"/>
          <p:cNvGraphicFramePr>
            <a:graphicFrameLocks noChangeAspect="1"/>
          </p:cNvGraphicFramePr>
          <p:nvPr/>
        </p:nvGraphicFramePr>
        <p:xfrm>
          <a:off x="3505200" y="5334000"/>
          <a:ext cx="2819400" cy="1146175"/>
        </p:xfrm>
        <a:graphic>
          <a:graphicData uri="http://schemas.openxmlformats.org/presentationml/2006/ole">
            <p:oleObj spid="_x0000_s31752" name="Equation" r:id="rId4" imgW="1218671" imgH="495085" progId="Equation.3">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BCDE14FF-7802-4D28-BA35-EDA6B4CA885A}" type="slidenum">
              <a:rPr lang="en-US" altLang="ko-KR"/>
              <a:pPr/>
              <a:t>3</a:t>
            </a:fld>
            <a:endParaRPr lang="en-US" altLang="ko-KR"/>
          </a:p>
        </p:txBody>
      </p:sp>
      <p:sp>
        <p:nvSpPr>
          <p:cNvPr id="55298" name="Rectangle 2"/>
          <p:cNvSpPr>
            <a:spLocks noGrp="1" noChangeArrowheads="1"/>
          </p:cNvSpPr>
          <p:nvPr>
            <p:ph type="title"/>
          </p:nvPr>
        </p:nvSpPr>
        <p:spPr>
          <a:xfrm>
            <a:off x="0" y="0"/>
            <a:ext cx="3200400" cy="1828800"/>
          </a:xfrm>
        </p:spPr>
        <p:txBody>
          <a:bodyPr/>
          <a:lstStyle/>
          <a:p>
            <a:pPr eaLnBrk="1" hangingPunct="1"/>
            <a:r>
              <a:rPr lang="en-US" sz="3200" smtClean="0">
                <a:solidFill>
                  <a:schemeClr val="accent2"/>
                </a:solidFill>
              </a:rPr>
              <a:t>Radio frequencies in the 100 kHz to 10 GHz range</a:t>
            </a:r>
            <a:r>
              <a:rPr lang="en-US" sz="3200" smtClean="0"/>
              <a:t>.</a:t>
            </a:r>
            <a:r>
              <a:rPr lang="en-US" smtClean="0"/>
              <a:t> </a:t>
            </a:r>
          </a:p>
        </p:txBody>
      </p:sp>
      <p:sp>
        <p:nvSpPr>
          <p:cNvPr id="5530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5124" name="Object 4"/>
          <p:cNvGraphicFramePr>
            <a:graphicFrameLocks noChangeAspect="1"/>
          </p:cNvGraphicFramePr>
          <p:nvPr/>
        </p:nvGraphicFramePr>
        <p:xfrm>
          <a:off x="381000" y="0"/>
          <a:ext cx="5157788" cy="6705600"/>
        </p:xfrm>
        <a:graphic>
          <a:graphicData uri="http://schemas.openxmlformats.org/presentationml/2006/ole">
            <p:oleObj spid="_x0000_s5124" name="Picture" r:id="rId3" imgW="5495544" imgH="7132320" progId="Word.Picture.8">
              <p:embed/>
            </p:oleObj>
          </a:graphicData>
        </a:graphic>
      </p:graphicFrame>
      <p:sp>
        <p:nvSpPr>
          <p:cNvPr id="55304" name="AutoShape 8"/>
          <p:cNvSpPr>
            <a:spLocks/>
          </p:cNvSpPr>
          <p:nvPr/>
        </p:nvSpPr>
        <p:spPr bwMode="auto">
          <a:xfrm>
            <a:off x="5791200" y="5334000"/>
            <a:ext cx="152400" cy="1371600"/>
          </a:xfrm>
          <a:prstGeom prst="rightBrace">
            <a:avLst>
              <a:gd name="adj1" fmla="val 75000"/>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55305" name="Text Box 9"/>
          <p:cNvSpPr txBox="1">
            <a:spLocks noChangeArrowheads="1"/>
          </p:cNvSpPr>
          <p:nvPr/>
        </p:nvSpPr>
        <p:spPr bwMode="auto">
          <a:xfrm>
            <a:off x="6019800" y="5791200"/>
            <a:ext cx="1447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latin typeface="Times New Roman" charset="0"/>
                <a:ea typeface="굴림" charset="0"/>
                <a:cs typeface="굴림" charset="0"/>
              </a:rPr>
              <a:t>microwave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61D2F2C7-5B74-4575-8610-44A82768EAD7}" type="slidenum">
              <a:rPr lang="en-US" altLang="ko-KR"/>
              <a:pPr/>
              <a:t>30</a:t>
            </a:fld>
            <a:endParaRPr lang="en-US" altLang="ko-KR"/>
          </a:p>
        </p:txBody>
      </p:sp>
      <p:sp>
        <p:nvSpPr>
          <p:cNvPr id="84994" name="Rectangle 2"/>
          <p:cNvSpPr>
            <a:spLocks noGrp="1" noChangeArrowheads="1"/>
          </p:cNvSpPr>
          <p:nvPr>
            <p:ph type="title"/>
          </p:nvPr>
        </p:nvSpPr>
        <p:spPr>
          <a:xfrm>
            <a:off x="152400" y="0"/>
            <a:ext cx="8763000" cy="762000"/>
          </a:xfrm>
        </p:spPr>
        <p:txBody>
          <a:bodyPr/>
          <a:lstStyle/>
          <a:p>
            <a:pPr eaLnBrk="1" hangingPunct="1">
              <a:defRPr/>
            </a:pPr>
            <a:r>
              <a:rPr lang="en-US" sz="3200" b="1" smtClean="0">
                <a:solidFill>
                  <a:schemeClr val="accent2"/>
                </a:solidFill>
                <a:latin typeface="Comic Sans MS" charset="0"/>
              </a:rPr>
              <a:t>Wireless Link Power Budget Analysis (cont)</a:t>
            </a:r>
          </a:p>
        </p:txBody>
      </p:sp>
      <p:sp>
        <p:nvSpPr>
          <p:cNvPr id="84996" name="Text Box 4"/>
          <p:cNvSpPr txBox="1">
            <a:spLocks noChangeArrowheads="1"/>
          </p:cNvSpPr>
          <p:nvPr/>
        </p:nvSpPr>
        <p:spPr bwMode="auto">
          <a:xfrm>
            <a:off x="228600" y="685800"/>
            <a:ext cx="87630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400">
                <a:solidFill>
                  <a:srgbClr val="FF0000"/>
                </a:solidFill>
                <a:latin typeface="Times New Roman" pitchFamily="18" charset="0"/>
              </a:rPr>
              <a:t>The power received is the product of the receiving antenna</a:t>
            </a:r>
            <a:r>
              <a:rPr lang="en-US" altLang="en-US" sz="2400">
                <a:solidFill>
                  <a:srgbClr val="FF0000"/>
                </a:solidFill>
                <a:latin typeface="Times New Roman" pitchFamily="18" charset="0"/>
              </a:rPr>
              <a:t>’</a:t>
            </a:r>
            <a:r>
              <a:rPr lang="en-US" sz="2400">
                <a:solidFill>
                  <a:srgbClr val="FF0000"/>
                </a:solidFill>
                <a:latin typeface="Times New Roman" pitchFamily="18" charset="0"/>
              </a:rPr>
              <a:t>s        effective area and the power density:</a:t>
            </a:r>
          </a:p>
        </p:txBody>
      </p:sp>
      <p:sp>
        <p:nvSpPr>
          <p:cNvPr id="84998" name="Rectangle 6"/>
          <p:cNvSpPr>
            <a:spLocks noChangeArrowheads="1"/>
          </p:cNvSpPr>
          <p:nvPr/>
        </p:nvSpPr>
        <p:spPr bwMode="auto">
          <a:xfrm>
            <a:off x="0" y="2838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32773" name="Object 5"/>
          <p:cNvGraphicFramePr>
            <a:graphicFrameLocks noChangeAspect="1"/>
          </p:cNvGraphicFramePr>
          <p:nvPr/>
        </p:nvGraphicFramePr>
        <p:xfrm>
          <a:off x="1066800" y="1447800"/>
          <a:ext cx="6934200" cy="2189163"/>
        </p:xfrm>
        <a:graphic>
          <a:graphicData uri="http://schemas.openxmlformats.org/presentationml/2006/ole">
            <p:oleObj spid="_x0000_s32773" name="Equation" r:id="rId3" imgW="3746500" imgH="1181100" progId="Equation.3">
              <p:embed/>
            </p:oleObj>
          </a:graphicData>
        </a:graphic>
      </p:graphicFrame>
      <p:sp>
        <p:nvSpPr>
          <p:cNvPr id="84999" name="Text Box 7"/>
          <p:cNvSpPr txBox="1">
            <a:spLocks noChangeArrowheads="1"/>
          </p:cNvSpPr>
          <p:nvPr/>
        </p:nvSpPr>
        <p:spPr bwMode="auto">
          <a:xfrm>
            <a:off x="152400" y="3581400"/>
            <a:ext cx="87630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b="0">
                <a:solidFill>
                  <a:srgbClr val="993300"/>
                </a:solidFill>
                <a:latin typeface="Times New Roman" charset="0"/>
                <a:ea typeface="굴림" charset="0"/>
                <a:cs typeface="굴림" charset="0"/>
              </a:rPr>
              <a:t>The </a:t>
            </a:r>
            <a:r>
              <a:rPr lang="en-US" sz="2400" b="0" u="sng">
                <a:solidFill>
                  <a:srgbClr val="993300"/>
                </a:solidFill>
                <a:latin typeface="Times New Roman" charset="0"/>
                <a:ea typeface="굴림" charset="0"/>
                <a:cs typeface="굴림" charset="0"/>
              </a:rPr>
              <a:t>free space isotropic loss</a:t>
            </a:r>
            <a:r>
              <a:rPr lang="en-US" sz="2400" b="0">
                <a:solidFill>
                  <a:srgbClr val="993300"/>
                </a:solidFill>
                <a:latin typeface="Times New Roman" charset="0"/>
                <a:ea typeface="굴림" charset="0"/>
                <a:cs typeface="굴림" charset="0"/>
              </a:rPr>
              <a:t> is simply the inverse of the power, and is usually expressed in decibels:</a:t>
            </a:r>
          </a:p>
        </p:txBody>
      </p:sp>
      <p:sp>
        <p:nvSpPr>
          <p:cNvPr id="85001" name="Rectangle 9"/>
          <p:cNvSpPr>
            <a:spLocks noChangeArrowheads="1"/>
          </p:cNvSpPr>
          <p:nvPr/>
        </p:nvSpPr>
        <p:spPr bwMode="auto">
          <a:xfrm>
            <a:off x="0" y="2870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32776" name="Object 8"/>
          <p:cNvGraphicFramePr>
            <a:graphicFrameLocks noChangeAspect="1"/>
          </p:cNvGraphicFramePr>
          <p:nvPr/>
        </p:nvGraphicFramePr>
        <p:xfrm>
          <a:off x="228600" y="4419600"/>
          <a:ext cx="5029200" cy="2025650"/>
        </p:xfrm>
        <a:graphic>
          <a:graphicData uri="http://schemas.openxmlformats.org/presentationml/2006/ole">
            <p:oleObj spid="_x0000_s32776" name="Equation" r:id="rId4" imgW="2781300" imgH="1104900" progId="Equation.3">
              <p:embed/>
            </p:oleObj>
          </a:graphicData>
        </a:graphic>
      </p:graphicFrame>
      <p:sp>
        <p:nvSpPr>
          <p:cNvPr id="85002" name="Text Box 10"/>
          <p:cNvSpPr txBox="1">
            <a:spLocks noChangeArrowheads="1"/>
          </p:cNvSpPr>
          <p:nvPr/>
        </p:nvSpPr>
        <p:spPr bwMode="auto">
          <a:xfrm>
            <a:off x="5562600" y="4191000"/>
            <a:ext cx="3276600" cy="1562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400" b="0" i="1">
                <a:solidFill>
                  <a:srgbClr val="0033CC"/>
                </a:solidFill>
                <a:latin typeface="Times New Roman" charset="0"/>
                <a:ea typeface="굴림" charset="0"/>
                <a:cs typeface="굴림" charset="0"/>
              </a:rPr>
              <a:t>r</a:t>
            </a:r>
            <a:r>
              <a:rPr lang="en-US" sz="2400" b="0">
                <a:solidFill>
                  <a:srgbClr val="0033CC"/>
                </a:solidFill>
                <a:latin typeface="Times New Roman" charset="0"/>
                <a:ea typeface="굴림" charset="0"/>
                <a:cs typeface="굴림" charset="0"/>
              </a:rPr>
              <a:t>: distance in meters</a:t>
            </a:r>
          </a:p>
          <a:p>
            <a:pPr>
              <a:defRPr/>
            </a:pPr>
            <a:r>
              <a:rPr lang="en-US" sz="2400" b="0" i="1">
                <a:solidFill>
                  <a:srgbClr val="0033CC"/>
                </a:solidFill>
                <a:latin typeface="Times New Roman" charset="0"/>
                <a:ea typeface="굴림" charset="0"/>
                <a:cs typeface="굴림" charset="0"/>
                <a:sym typeface="Symbol" charset="0"/>
              </a:rPr>
              <a:t></a:t>
            </a:r>
            <a:r>
              <a:rPr lang="en-US" sz="2400" b="0">
                <a:solidFill>
                  <a:srgbClr val="0033CC"/>
                </a:solidFill>
                <a:latin typeface="Times New Roman" charset="0"/>
                <a:ea typeface="굴림" charset="0"/>
                <a:cs typeface="굴림" charset="0"/>
              </a:rPr>
              <a:t>: wavelength in meters</a:t>
            </a:r>
          </a:p>
          <a:p>
            <a:pPr>
              <a:defRPr/>
            </a:pPr>
            <a:r>
              <a:rPr lang="en-US" sz="2400" b="0" i="1">
                <a:solidFill>
                  <a:srgbClr val="0033CC"/>
                </a:solidFill>
                <a:latin typeface="Times New Roman" charset="0"/>
                <a:ea typeface="굴림" charset="0"/>
                <a:cs typeface="굴림" charset="0"/>
              </a:rPr>
              <a:t>f</a:t>
            </a:r>
            <a:r>
              <a:rPr lang="en-US" sz="2400" b="0">
                <a:solidFill>
                  <a:srgbClr val="0033CC"/>
                </a:solidFill>
                <a:latin typeface="Times New Roman" charset="0"/>
                <a:ea typeface="굴림" charset="0"/>
                <a:cs typeface="굴림" charset="0"/>
              </a:rPr>
              <a:t> : frequency in Hertz</a:t>
            </a:r>
          </a:p>
          <a:p>
            <a:pPr>
              <a:defRPr/>
            </a:pPr>
            <a:r>
              <a:rPr lang="en-US" sz="2400" b="0">
                <a:solidFill>
                  <a:srgbClr val="0033CC"/>
                </a:solidFill>
                <a:latin typeface="Times New Roman" charset="0"/>
                <a:ea typeface="굴림" charset="0"/>
                <a:cs typeface="굴림" charset="0"/>
              </a:rPr>
              <a:t>                   m/second.</a:t>
            </a:r>
          </a:p>
        </p:txBody>
      </p:sp>
      <p:graphicFrame>
        <p:nvGraphicFramePr>
          <p:cNvPr id="32778" name="Object 11"/>
          <p:cNvGraphicFramePr>
            <a:graphicFrameLocks noChangeAspect="1"/>
          </p:cNvGraphicFramePr>
          <p:nvPr>
            <p:ph idx="1"/>
          </p:nvPr>
        </p:nvGraphicFramePr>
        <p:xfrm>
          <a:off x="5562600" y="5715000"/>
          <a:ext cx="1447800" cy="454025"/>
        </p:xfrm>
        <a:graphic>
          <a:graphicData uri="http://schemas.openxmlformats.org/presentationml/2006/ole">
            <p:oleObj spid="_x0000_s32778" name="Equation" r:id="rId5" imgW="647419" imgH="203112" progId="Equation.3">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6F090E65-933B-49A0-8888-CF3AF9A8B8E5}" type="slidenum">
              <a:rPr lang="en-US" altLang="ko-KR"/>
              <a:pPr/>
              <a:t>31</a:t>
            </a:fld>
            <a:endParaRPr lang="en-US" altLang="ko-KR"/>
          </a:p>
        </p:txBody>
      </p:sp>
      <p:sp>
        <p:nvSpPr>
          <p:cNvPr id="122884" name="Rectangle 4"/>
          <p:cNvSpPr>
            <a:spLocks noChangeArrowheads="1"/>
          </p:cNvSpPr>
          <p:nvPr/>
        </p:nvSpPr>
        <p:spPr bwMode="auto">
          <a:xfrm>
            <a:off x="2819400" y="198438"/>
            <a:ext cx="4191000"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tabLst>
                <a:tab pos="457200" algn="l"/>
              </a:tabLst>
              <a:defRPr/>
            </a:pPr>
            <a:r>
              <a:rPr lang="en-US" altLang="ko-KR" sz="3200">
                <a:solidFill>
                  <a:schemeClr val="accent2"/>
                </a:solidFill>
                <a:latin typeface="Comic Sans MS" charset="0"/>
                <a:ea typeface="굴림" charset="0"/>
              </a:rPr>
              <a:t>Signal Loss Chart</a:t>
            </a:r>
            <a:endParaRPr lang="en-US" altLang="ko-KR" sz="3200">
              <a:solidFill>
                <a:schemeClr val="accent2"/>
              </a:solidFill>
              <a:latin typeface="Comic Sans MS" charset="0"/>
              <a:ea typeface="굴림" charset="0"/>
              <a:cs typeface="굴림" charset="0"/>
            </a:endParaRPr>
          </a:p>
        </p:txBody>
      </p:sp>
      <p:graphicFrame>
        <p:nvGraphicFramePr>
          <p:cNvPr id="123048" name="Group 168"/>
          <p:cNvGraphicFramePr>
            <a:graphicFrameLocks noGrp="1"/>
          </p:cNvGraphicFramePr>
          <p:nvPr/>
        </p:nvGraphicFramePr>
        <p:xfrm>
          <a:off x="533400" y="1828800"/>
          <a:ext cx="8458200" cy="3108325"/>
        </p:xfrm>
        <a:graphic>
          <a:graphicData uri="http://schemas.openxmlformats.org/drawingml/2006/table">
            <a:tbl>
              <a:tblPr/>
              <a:tblGrid>
                <a:gridCol w="3032125"/>
                <a:gridCol w="1768475"/>
                <a:gridCol w="1600200"/>
                <a:gridCol w="2057400"/>
              </a:tblGrid>
              <a:tr h="609600">
                <a:tc>
                  <a:txBody>
                    <a:bodyPr/>
                    <a:lstStyle/>
                    <a:p>
                      <a:pPr marL="0" marR="0" lvl="0" indent="0" algn="l" defTabSz="914400" rtl="0" eaLnBrk="1" fontAlgn="base" latinLnBrk="1" hangingPunct="1">
                        <a:lnSpc>
                          <a:spcPct val="100000"/>
                        </a:lnSpc>
                        <a:spcBef>
                          <a:spcPct val="0"/>
                        </a:spcBef>
                        <a:spcAft>
                          <a:spcPct val="0"/>
                        </a:spcAft>
                        <a:buClrTx/>
                        <a:buSzTx/>
                        <a:buFontTx/>
                        <a:buNone/>
                        <a:tabLst>
                          <a:tab pos="457200" algn="r"/>
                          <a:tab pos="2743200" algn="ctr"/>
                          <a:tab pos="5486400" algn="r"/>
                        </a:tabLst>
                      </a:pPr>
                      <a:r>
                        <a:rPr kumimoji="1" lang="en-US" altLang="ko-KR" sz="2400" b="1" i="0" u="none" strike="noStrike" cap="none" normalizeH="0" baseline="0">
                          <a:ln>
                            <a:noFill/>
                          </a:ln>
                          <a:solidFill>
                            <a:srgbClr val="0033CC"/>
                          </a:solidFill>
                          <a:effectLst/>
                          <a:latin typeface="Times New Roman" charset="0"/>
                          <a:ea typeface="굴림" charset="0"/>
                          <a:cs typeface="Times New Roman" charset="0"/>
                        </a:rPr>
                        <a:t>Obstruction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Additional</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Loss (dB)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Effective</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Range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Approximate</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Range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000" b="1" i="0" u="none" strike="noStrike" cap="none" normalizeH="0" baseline="0">
                          <a:ln>
                            <a:noFill/>
                          </a:ln>
                          <a:solidFill>
                            <a:srgbClr val="0033CC"/>
                          </a:solidFill>
                          <a:effectLst/>
                          <a:latin typeface="굴림" charset="0"/>
                          <a:ea typeface="굴림" charset="0"/>
                          <a:cs typeface="Times New Roman" charset="0"/>
                        </a:rPr>
                        <a:t>Open Space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tab pos="788988" algn="r"/>
                          <a:tab pos="2743200" algn="ctr"/>
                          <a:tab pos="5486400" algn="r"/>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	100 %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300 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000" b="1" i="0" u="none" strike="noStrike" cap="none" normalizeH="0" baseline="0">
                          <a:ln>
                            <a:noFill/>
                          </a:ln>
                          <a:solidFill>
                            <a:srgbClr val="0033CC"/>
                          </a:solidFill>
                          <a:effectLst/>
                          <a:latin typeface="굴림" charset="0"/>
                          <a:ea typeface="굴림" charset="0"/>
                          <a:cs typeface="Times New Roman" charset="0"/>
                        </a:rPr>
                        <a:t>Window (non-metallic)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tab pos="788988" algn="r"/>
                          <a:tab pos="2743200" algn="ctr"/>
                          <a:tab pos="5486400" algn="r"/>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	70 %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215 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000" b="1" i="0" u="none" strike="noStrike" cap="none" normalizeH="0" baseline="0">
                          <a:ln>
                            <a:noFill/>
                          </a:ln>
                          <a:solidFill>
                            <a:srgbClr val="0033CC"/>
                          </a:solidFill>
                          <a:effectLst/>
                          <a:latin typeface="굴림" charset="0"/>
                          <a:ea typeface="굴림" charset="0"/>
                          <a:cs typeface="Times New Roman" charset="0"/>
                        </a:rPr>
                        <a:t>Window (metallic tint)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tab pos="788988" algn="r"/>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	50 %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150 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000" b="1" i="0" u="none" strike="noStrike" cap="none" normalizeH="0" baseline="0">
                          <a:ln>
                            <a:noFill/>
                          </a:ln>
                          <a:solidFill>
                            <a:srgbClr val="0033CC"/>
                          </a:solidFill>
                          <a:effectLst/>
                          <a:latin typeface="굴림" charset="0"/>
                          <a:ea typeface="굴림" charset="0"/>
                          <a:cs typeface="Times New Roman" charset="0"/>
                        </a:rPr>
                        <a:t>Wall (dry wall)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tab pos="788988" algn="r"/>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	50 %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150 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000" b="1" i="0" u="none" strike="noStrike" cap="none" normalizeH="0" baseline="0">
                          <a:ln>
                            <a:noFill/>
                          </a:ln>
                          <a:solidFill>
                            <a:srgbClr val="0033CC"/>
                          </a:solidFill>
                          <a:effectLst/>
                          <a:latin typeface="굴림" charset="0"/>
                          <a:ea typeface="굴림" charset="0"/>
                          <a:cs typeface="Times New Roman" charset="0"/>
                        </a:rPr>
                        <a:t>Wall (wood)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tab pos="788988" algn="r"/>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	30 %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2400" b="0" i="0" u="none" strike="noStrike" cap="none" normalizeH="0" baseline="0">
                          <a:ln>
                            <a:noFill/>
                          </a:ln>
                          <a:solidFill>
                            <a:schemeClr val="tx1"/>
                          </a:solidFill>
                          <a:effectLst/>
                          <a:latin typeface="굴림" charset="0"/>
                          <a:ea typeface="굴림" charset="0"/>
                          <a:cs typeface="Times New Roman" charset="0"/>
                        </a:rPr>
                        <a:t>100 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C8DB1611-5192-4BBD-B822-D6B42DC0D63A}" type="slidenum">
              <a:rPr lang="en-US" altLang="ko-KR"/>
              <a:pPr/>
              <a:t>32</a:t>
            </a:fld>
            <a:endParaRPr lang="en-US" altLang="ko-KR"/>
          </a:p>
        </p:txBody>
      </p:sp>
      <p:sp>
        <p:nvSpPr>
          <p:cNvPr id="77826" name="Rectangle 2"/>
          <p:cNvSpPr>
            <a:spLocks noGrp="1" noChangeArrowheads="1"/>
          </p:cNvSpPr>
          <p:nvPr>
            <p:ph type="title"/>
          </p:nvPr>
        </p:nvSpPr>
        <p:spPr>
          <a:xfrm>
            <a:off x="457200" y="152400"/>
            <a:ext cx="8229600" cy="639763"/>
          </a:xfrm>
        </p:spPr>
        <p:txBody>
          <a:bodyPr/>
          <a:lstStyle/>
          <a:p>
            <a:pPr eaLnBrk="1" hangingPunct="1">
              <a:defRPr/>
            </a:pPr>
            <a:r>
              <a:rPr lang="en-US" sz="3200" b="1" smtClean="0">
                <a:solidFill>
                  <a:schemeClr val="accent2"/>
                </a:solidFill>
                <a:latin typeface="Comic Sans MS" charset="0"/>
              </a:rPr>
              <a:t>4. Basics of Antenna Theory</a:t>
            </a:r>
            <a:endParaRPr lang="en-US" sz="4000" smtClean="0">
              <a:solidFill>
                <a:schemeClr val="accent2"/>
              </a:solidFill>
            </a:endParaRPr>
          </a:p>
        </p:txBody>
      </p:sp>
      <p:sp>
        <p:nvSpPr>
          <p:cNvPr id="77827" name="Rectangle 3"/>
          <p:cNvSpPr>
            <a:spLocks noGrp="1" noChangeArrowheads="1"/>
          </p:cNvSpPr>
          <p:nvPr>
            <p:ph type="body" idx="1"/>
          </p:nvPr>
        </p:nvSpPr>
        <p:spPr>
          <a:xfrm>
            <a:off x="152400" y="838200"/>
            <a:ext cx="8839200" cy="5867400"/>
          </a:xfrm>
        </p:spPr>
        <p:txBody>
          <a:bodyPr/>
          <a:lstStyle/>
          <a:p>
            <a:pPr eaLnBrk="1" hangingPunct="1">
              <a:defRPr/>
            </a:pPr>
            <a:r>
              <a:rPr lang="en-US" u="sng" smtClean="0">
                <a:solidFill>
                  <a:srgbClr val="FF0000"/>
                </a:solidFill>
              </a:rPr>
              <a:t>Antenna reciprocity</a:t>
            </a:r>
            <a:r>
              <a:rPr lang="en-US" smtClean="0"/>
              <a:t> -A transmitting antenna will </a:t>
            </a:r>
          </a:p>
          <a:p>
            <a:pPr eaLnBrk="1" hangingPunct="1">
              <a:buFontTx/>
              <a:buNone/>
              <a:defRPr/>
            </a:pPr>
            <a:r>
              <a:rPr lang="en-US" smtClean="0"/>
              <a:t>   transfer energy to the atmosphere with the same </a:t>
            </a:r>
          </a:p>
          <a:p>
            <a:pPr eaLnBrk="1" hangingPunct="1">
              <a:buFontTx/>
              <a:buNone/>
              <a:defRPr/>
            </a:pPr>
            <a:r>
              <a:rPr lang="en-US" smtClean="0"/>
              <a:t>   efficiency with which it transfers energy from the atmosphere to its terminals, </a:t>
            </a:r>
            <a:r>
              <a:rPr lang="en-US" b="1" smtClean="0">
                <a:solidFill>
                  <a:srgbClr val="0033CC"/>
                </a:solidFill>
              </a:rPr>
              <a:t>Antenna reciprocity</a:t>
            </a:r>
            <a:r>
              <a:rPr lang="en-US" smtClean="0"/>
              <a:t>.  </a:t>
            </a:r>
          </a:p>
          <a:p>
            <a:pPr eaLnBrk="1" hangingPunct="1">
              <a:defRPr/>
            </a:pPr>
            <a:r>
              <a:rPr lang="en-US" u="sng" smtClean="0">
                <a:solidFill>
                  <a:srgbClr val="FF0000"/>
                </a:solidFill>
              </a:rPr>
              <a:t>Isotropic</a:t>
            </a:r>
            <a:r>
              <a:rPr lang="en-US" smtClean="0"/>
              <a:t> -If an antenna is a point source that         radiates power equally in all directions.</a:t>
            </a:r>
          </a:p>
          <a:p>
            <a:pPr eaLnBrk="1" hangingPunct="1">
              <a:defRPr/>
            </a:pPr>
            <a:r>
              <a:rPr lang="en-US" u="sng" smtClean="0">
                <a:solidFill>
                  <a:srgbClr val="FF0000"/>
                </a:solidFill>
              </a:rPr>
              <a:t>Power density</a:t>
            </a:r>
            <a:r>
              <a:rPr lang="en-US" smtClean="0"/>
              <a:t> at any point of sphere would be       total radiated power, divided by the area of this     sphere:  </a:t>
            </a:r>
          </a:p>
        </p:txBody>
      </p:sp>
      <p:sp>
        <p:nvSpPr>
          <p:cNvPr id="77829" name="Rectangle 5"/>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34821" name="Object 4"/>
          <p:cNvGraphicFramePr>
            <a:graphicFrameLocks noChangeAspect="1"/>
          </p:cNvGraphicFramePr>
          <p:nvPr/>
        </p:nvGraphicFramePr>
        <p:xfrm>
          <a:off x="2438400" y="5640388"/>
          <a:ext cx="2895600" cy="1141412"/>
        </p:xfrm>
        <a:graphic>
          <a:graphicData uri="http://schemas.openxmlformats.org/presentationml/2006/ole">
            <p:oleObj spid="_x0000_s34821" name="Equation" r:id="rId3" imgW="1256755" imgH="495085" progId="Equation.3">
              <p:embed/>
            </p:oleObj>
          </a:graphicData>
        </a:graphic>
      </p:graphicFrame>
      <p:sp>
        <p:nvSpPr>
          <p:cNvPr id="77830" name="Arc 6"/>
          <p:cNvSpPr>
            <a:spLocks/>
          </p:cNvSpPr>
          <p:nvPr/>
        </p:nvSpPr>
        <p:spPr bwMode="auto">
          <a:xfrm flipH="1" flipV="1">
            <a:off x="1524000" y="4648200"/>
            <a:ext cx="838200" cy="1600200"/>
          </a:xfrm>
          <a:custGeom>
            <a:avLst/>
            <a:gdLst>
              <a:gd name="T0" fmla="*/ 0 w 21600"/>
              <a:gd name="T1" fmla="*/ 0 h 21600"/>
              <a:gd name="T2" fmla="*/ 838200 w 21600"/>
              <a:gd name="T3" fmla="*/ 1600200 h 21600"/>
              <a:gd name="T4" fmla="*/ 0 w 21600"/>
              <a:gd name="T5" fmla="*/ 16002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19050">
            <a:solidFill>
              <a:schemeClr val="accent2"/>
            </a:solidFill>
            <a:prstDash val="dash"/>
            <a:round/>
            <a:headEnd type="arrow" w="med" len="med"/>
            <a:tailEnd/>
          </a:ln>
          <a:effectLst/>
        </p:spPr>
        <p:txBody>
          <a:bodyPr wrap="none" anchor="ct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9AD7DCEE-70EF-4F50-BE0A-051FB70F34E3}" type="slidenum">
              <a:rPr lang="en-US" altLang="ko-KR"/>
              <a:pPr/>
              <a:t>33</a:t>
            </a:fld>
            <a:endParaRPr lang="en-US" altLang="ko-KR"/>
          </a:p>
        </p:txBody>
      </p:sp>
      <p:sp>
        <p:nvSpPr>
          <p:cNvPr id="78850" name="Rectangle 2"/>
          <p:cNvSpPr>
            <a:spLocks noGrp="1" noChangeArrowheads="1"/>
          </p:cNvSpPr>
          <p:nvPr>
            <p:ph type="title"/>
          </p:nvPr>
        </p:nvSpPr>
        <p:spPr>
          <a:xfrm>
            <a:off x="304800" y="0"/>
            <a:ext cx="8229600" cy="1143000"/>
          </a:xfrm>
        </p:spPr>
        <p:txBody>
          <a:bodyPr/>
          <a:lstStyle/>
          <a:p>
            <a:pPr eaLnBrk="1" hangingPunct="1">
              <a:defRPr/>
            </a:pPr>
            <a:r>
              <a:rPr lang="en-US" sz="2800" b="1" smtClean="0">
                <a:solidFill>
                  <a:schemeClr val="accent2"/>
                </a:solidFill>
                <a:latin typeface="Comic Sans MS" charset="0"/>
              </a:rPr>
              <a:t>An isotropic antenna would radiate equally in all directions</a:t>
            </a:r>
            <a:r>
              <a:rPr lang="en-US" sz="4000" smtClean="0">
                <a:solidFill>
                  <a:schemeClr val="accent2"/>
                </a:solidFill>
              </a:rPr>
              <a:t> </a:t>
            </a:r>
          </a:p>
        </p:txBody>
      </p:sp>
      <p:sp>
        <p:nvSpPr>
          <p:cNvPr id="788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35844" name="Object 4"/>
          <p:cNvGraphicFramePr>
            <a:graphicFrameLocks noChangeAspect="1"/>
          </p:cNvGraphicFramePr>
          <p:nvPr/>
        </p:nvGraphicFramePr>
        <p:xfrm>
          <a:off x="0" y="838200"/>
          <a:ext cx="5791200" cy="3265488"/>
        </p:xfrm>
        <a:graphic>
          <a:graphicData uri="http://schemas.openxmlformats.org/presentationml/2006/ole">
            <p:oleObj spid="_x0000_s35844" name="Picture" r:id="rId3" imgW="3663696" imgH="2194560" progId="Word.Picture.8">
              <p:embed/>
            </p:oleObj>
          </a:graphicData>
        </a:graphic>
      </p:graphicFrame>
      <p:sp>
        <p:nvSpPr>
          <p:cNvPr id="78854" name="Text Box 6"/>
          <p:cNvSpPr txBox="1">
            <a:spLocks noChangeArrowheads="1"/>
          </p:cNvSpPr>
          <p:nvPr/>
        </p:nvSpPr>
        <p:spPr bwMode="auto">
          <a:xfrm>
            <a:off x="5410200" y="1066800"/>
            <a:ext cx="3733800" cy="1930400"/>
          </a:xfrm>
          <a:prstGeom prst="rect">
            <a:avLst/>
          </a:prstGeom>
          <a:noFill/>
          <a:ln w="9525">
            <a:solidFill>
              <a:srgbClr val="99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굴림" charset="0"/>
                <a:ea typeface="굴림" charset="0"/>
                <a:cs typeface="굴림" charset="0"/>
              </a:rPr>
              <a:t>For transmission antenna,</a:t>
            </a:r>
            <a:r>
              <a:rPr lang="en-US" sz="2000">
                <a:solidFill>
                  <a:srgbClr val="0033CC"/>
                </a:solidFill>
                <a:latin typeface="굴림" charset="0"/>
                <a:ea typeface="굴림" charset="0"/>
                <a:cs typeface="굴림" charset="0"/>
              </a:rPr>
              <a:t>        the </a:t>
            </a:r>
            <a:r>
              <a:rPr lang="en-US" sz="2000" u="sng">
                <a:solidFill>
                  <a:srgbClr val="0033CC"/>
                </a:solidFill>
                <a:latin typeface="굴림" charset="0"/>
                <a:ea typeface="굴림" charset="0"/>
                <a:cs typeface="굴림" charset="0"/>
              </a:rPr>
              <a:t>directivity</a:t>
            </a:r>
            <a:r>
              <a:rPr lang="en-US" sz="2000">
                <a:solidFill>
                  <a:srgbClr val="0033CC"/>
                </a:solidFill>
                <a:latin typeface="굴림" charset="0"/>
                <a:ea typeface="굴림" charset="0"/>
                <a:cs typeface="굴림" charset="0"/>
              </a:rPr>
              <a:t> of the antenna  is the ratio of max power  density to isotropic  power  density.     This ratio is usually  expressed in decibels:</a:t>
            </a:r>
          </a:p>
        </p:txBody>
      </p:sp>
      <p:sp>
        <p:nvSpPr>
          <p:cNvPr id="78856" name="Rectangle 8"/>
          <p:cNvSpPr>
            <a:spLocks noChangeArrowheads="1"/>
          </p:cNvSpPr>
          <p:nvPr/>
        </p:nvSpPr>
        <p:spPr bwMode="auto">
          <a:xfrm>
            <a:off x="0" y="28892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35847" name="Object 7"/>
          <p:cNvGraphicFramePr>
            <a:graphicFrameLocks noChangeAspect="1"/>
          </p:cNvGraphicFramePr>
          <p:nvPr/>
        </p:nvGraphicFramePr>
        <p:xfrm>
          <a:off x="3124200" y="3408363"/>
          <a:ext cx="5722938" cy="1979612"/>
        </p:xfrm>
        <a:graphic>
          <a:graphicData uri="http://schemas.openxmlformats.org/presentationml/2006/ole">
            <p:oleObj spid="_x0000_s35847" name="Equation" r:id="rId4" imgW="2336800" imgH="914400" progId="Equation.3">
              <p:embed/>
            </p:oleObj>
          </a:graphicData>
        </a:graphic>
      </p:graphicFrame>
      <p:sp>
        <p:nvSpPr>
          <p:cNvPr id="78857" name="Text Box 9"/>
          <p:cNvSpPr txBox="1">
            <a:spLocks noChangeArrowheads="1"/>
          </p:cNvSpPr>
          <p:nvPr/>
        </p:nvSpPr>
        <p:spPr bwMode="auto">
          <a:xfrm>
            <a:off x="0" y="5484813"/>
            <a:ext cx="914400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chemeClr val="accent2"/>
                </a:solidFill>
              </a:rPr>
              <a:t>The power density is always dependent on the orientation of the receiver,        which is measured in polar coordinates.  The direction of maximum power        density is assigned to </a:t>
            </a:r>
            <a:r>
              <a:rPr lang="en-US" sz="2000" i="1">
                <a:solidFill>
                  <a:srgbClr val="FF0000"/>
                </a:solidFill>
                <a:sym typeface="Symbol" pitchFamily="18" charset="2"/>
              </a:rPr>
              <a:t></a:t>
            </a:r>
            <a:r>
              <a:rPr lang="en-US" sz="2000">
                <a:solidFill>
                  <a:srgbClr val="FF0000"/>
                </a:solidFill>
                <a:latin typeface="Arial" pitchFamily="34" charset="0"/>
              </a:rPr>
              <a:t> </a:t>
            </a:r>
            <a:r>
              <a:rPr lang="en-US" sz="2000">
                <a:solidFill>
                  <a:srgbClr val="FF0000"/>
                </a:solidFill>
              </a:rPr>
              <a:t>=</a:t>
            </a:r>
            <a:r>
              <a:rPr lang="en-US" sz="2000">
                <a:solidFill>
                  <a:srgbClr val="FF0000"/>
                </a:solidFill>
                <a:latin typeface="Arial" pitchFamily="34" charset="0"/>
              </a:rPr>
              <a:t> </a:t>
            </a:r>
            <a:r>
              <a:rPr lang="en-US" sz="2000">
                <a:solidFill>
                  <a:srgbClr val="FF0000"/>
                </a:solidFill>
              </a:rPr>
              <a:t>0, </a:t>
            </a:r>
            <a:r>
              <a:rPr lang="en-US" sz="2000" i="1">
                <a:solidFill>
                  <a:srgbClr val="FF0000"/>
                </a:solidFill>
                <a:sym typeface="Symbol" pitchFamily="18" charset="2"/>
              </a:rPr>
              <a:t></a:t>
            </a:r>
            <a:r>
              <a:rPr lang="en-US" sz="2000">
                <a:solidFill>
                  <a:srgbClr val="FF0000"/>
                </a:solidFill>
                <a:latin typeface="Arial" pitchFamily="34" charset="0"/>
              </a:rPr>
              <a:t> </a:t>
            </a:r>
            <a:r>
              <a:rPr lang="en-US" sz="2000">
                <a:solidFill>
                  <a:srgbClr val="FF0000"/>
                </a:solidFill>
              </a:rPr>
              <a:t>=</a:t>
            </a:r>
            <a:r>
              <a:rPr lang="en-US" sz="2000">
                <a:solidFill>
                  <a:srgbClr val="FF0000"/>
                </a:solidFill>
                <a:latin typeface="Arial" pitchFamily="34" charset="0"/>
              </a:rPr>
              <a:t> </a:t>
            </a:r>
            <a:r>
              <a:rPr lang="en-US" sz="2000">
                <a:solidFill>
                  <a:srgbClr val="FF0000"/>
                </a:solidFill>
              </a:rPr>
              <a:t>0.</a:t>
            </a:r>
            <a:r>
              <a:rPr lang="en-US" sz="2000"/>
              <a:t>  </a:t>
            </a:r>
            <a:r>
              <a:rPr lang="en-US" sz="2000">
                <a:solidFill>
                  <a:srgbClr val="0033CC"/>
                </a:solidFill>
              </a:rPr>
              <a:t>This point is also called the</a:t>
            </a:r>
            <a:r>
              <a:rPr lang="en-US" sz="2000"/>
              <a:t> </a:t>
            </a:r>
            <a:r>
              <a:rPr lang="en-US" sz="2400" u="sng">
                <a:solidFill>
                  <a:srgbClr val="FF0000"/>
                </a:solidFill>
              </a:rPr>
              <a:t>foresight  </a:t>
            </a:r>
            <a:r>
              <a:rPr lang="en-US" sz="2000">
                <a:solidFill>
                  <a:srgbClr val="0033CC"/>
                </a:solidFill>
              </a:rPr>
              <a:t>of   the antenna.</a:t>
            </a:r>
            <a:r>
              <a:rPr lang="en-US"/>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C9091639-88FE-40A7-AD11-EB963DBC4074}" type="slidenum">
              <a:rPr lang="en-US" altLang="ko-KR"/>
              <a:pPr/>
              <a:t>34</a:t>
            </a:fld>
            <a:endParaRPr lang="en-US" altLang="ko-KR"/>
          </a:p>
        </p:txBody>
      </p:sp>
      <p:sp>
        <p:nvSpPr>
          <p:cNvPr id="7987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36867" name="Object 4"/>
          <p:cNvGraphicFramePr>
            <a:graphicFrameLocks noChangeAspect="1"/>
          </p:cNvGraphicFramePr>
          <p:nvPr/>
        </p:nvGraphicFramePr>
        <p:xfrm>
          <a:off x="0" y="152400"/>
          <a:ext cx="5486400" cy="6553200"/>
        </p:xfrm>
        <a:graphic>
          <a:graphicData uri="http://schemas.openxmlformats.org/presentationml/2006/ole">
            <p:oleObj spid="_x0000_s36867" name="Picture" r:id="rId3" imgW="3660648" imgH="4565904" progId="Word.Picture.8">
              <p:embed/>
            </p:oleObj>
          </a:graphicData>
        </a:graphic>
      </p:graphicFrame>
      <p:sp>
        <p:nvSpPr>
          <p:cNvPr id="79879" name="Rectangle 7"/>
          <p:cNvSpPr>
            <a:spLocks noChangeArrowheads="1"/>
          </p:cNvSpPr>
          <p:nvPr/>
        </p:nvSpPr>
        <p:spPr bwMode="auto">
          <a:xfrm>
            <a:off x="0" y="29019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36869" name="Object 6"/>
          <p:cNvGraphicFramePr>
            <a:graphicFrameLocks noChangeAspect="1"/>
          </p:cNvGraphicFramePr>
          <p:nvPr/>
        </p:nvGraphicFramePr>
        <p:xfrm>
          <a:off x="4343400" y="1014413"/>
          <a:ext cx="4800600" cy="1677987"/>
        </p:xfrm>
        <a:graphic>
          <a:graphicData uri="http://schemas.openxmlformats.org/presentationml/2006/ole">
            <p:oleObj spid="_x0000_s36869" name="Equation" r:id="rId4" imgW="2616200" imgH="914400" progId="Equation.3">
              <p:embed/>
            </p:oleObj>
          </a:graphicData>
        </a:graphic>
      </p:graphicFrame>
      <p:sp>
        <p:nvSpPr>
          <p:cNvPr id="79880" name="Text Box 8"/>
          <p:cNvSpPr txBox="1">
            <a:spLocks noChangeArrowheads="1"/>
          </p:cNvSpPr>
          <p:nvPr/>
        </p:nvSpPr>
        <p:spPr bwMode="auto">
          <a:xfrm>
            <a:off x="5257800" y="2819400"/>
            <a:ext cx="3886200" cy="3527425"/>
          </a:xfrm>
          <a:prstGeom prst="rect">
            <a:avLst/>
          </a:prstGeom>
          <a:noFill/>
          <a:ln w="19050">
            <a:solidFill>
              <a:srgbClr val="99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800">
                <a:solidFill>
                  <a:srgbClr val="FF0000"/>
                </a:solidFill>
                <a:latin typeface="Times New Roman" pitchFamily="18" charset="0"/>
              </a:rPr>
              <a:t>A </a:t>
            </a:r>
            <a:r>
              <a:rPr lang="en-US" sz="2800" u="sng">
                <a:solidFill>
                  <a:srgbClr val="FF0000"/>
                </a:solidFill>
                <a:latin typeface="Times New Roman" pitchFamily="18" charset="0"/>
              </a:rPr>
              <a:t>radiation diagram</a:t>
            </a:r>
            <a:r>
              <a:rPr lang="en-US" sz="2800" b="0">
                <a:latin typeface="Times New Roman" pitchFamily="18" charset="0"/>
              </a:rPr>
              <a:t>        </a:t>
            </a:r>
            <a:r>
              <a:rPr lang="en-US" sz="2800" b="0">
                <a:solidFill>
                  <a:srgbClr val="0033CC"/>
                </a:solidFill>
                <a:latin typeface="Times New Roman" pitchFamily="18" charset="0"/>
              </a:rPr>
              <a:t>describes the ratio of the antenna</a:t>
            </a:r>
            <a:r>
              <a:rPr lang="en-US" altLang="en-US" sz="2800" b="0">
                <a:solidFill>
                  <a:srgbClr val="0033CC"/>
                </a:solidFill>
                <a:latin typeface="Times New Roman" pitchFamily="18" charset="0"/>
              </a:rPr>
              <a:t>’</a:t>
            </a:r>
            <a:r>
              <a:rPr lang="en-US" sz="2800" b="0">
                <a:solidFill>
                  <a:srgbClr val="0033CC"/>
                </a:solidFill>
                <a:latin typeface="Times New Roman" pitchFamily="18" charset="0"/>
              </a:rPr>
              <a:t>s power density  at any orientation around the antenna to the             isotropic power density:  or </a:t>
            </a:r>
            <a:r>
              <a:rPr lang="en-US" sz="2800" u="sng">
                <a:solidFill>
                  <a:srgbClr val="FF0000"/>
                </a:solidFill>
                <a:latin typeface="Times New Roman" pitchFamily="18" charset="0"/>
              </a:rPr>
              <a:t>gain</a:t>
            </a:r>
            <a:r>
              <a:rPr lang="en-US" sz="2800" b="0">
                <a:latin typeface="Times New Roman" pitchFamily="18" charset="0"/>
              </a:rPr>
              <a:t> </a:t>
            </a:r>
            <a:r>
              <a:rPr lang="en-US" sz="2800" b="0">
                <a:solidFill>
                  <a:srgbClr val="0033CC"/>
                </a:solidFill>
                <a:latin typeface="Times New Roman" pitchFamily="18" charset="0"/>
              </a:rPr>
              <a:t>of the antenna in      this direction</a:t>
            </a:r>
            <a:r>
              <a:rPr lang="en-US" sz="2800" b="0">
                <a:latin typeface="Times New Roman" pitchFamily="18" charset="0"/>
              </a:rPr>
              <a:t>.</a:t>
            </a:r>
            <a:r>
              <a:rPr lang="en-US"/>
              <a:t> </a:t>
            </a:r>
          </a:p>
        </p:txBody>
      </p:sp>
      <p:sp>
        <p:nvSpPr>
          <p:cNvPr id="79881" name="Text Box 9"/>
          <p:cNvSpPr txBox="1">
            <a:spLocks noChangeArrowheads="1"/>
          </p:cNvSpPr>
          <p:nvPr/>
        </p:nvSpPr>
        <p:spPr bwMode="auto">
          <a:xfrm>
            <a:off x="3048000" y="152400"/>
            <a:ext cx="57912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chemeClr val="accent2"/>
                </a:solidFill>
                <a:latin typeface="Comic Sans MS" charset="0"/>
                <a:ea typeface="굴림" charset="0"/>
                <a:cs typeface="굴림" charset="0"/>
              </a:rPr>
              <a:t>Transmission antenna (cont)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E3D74334-A173-4064-B960-8518DDD098BB}" type="slidenum">
              <a:rPr lang="en-US" altLang="ko-KR"/>
              <a:pPr/>
              <a:t>35</a:t>
            </a:fld>
            <a:endParaRPr lang="en-US" altLang="ko-KR"/>
          </a:p>
        </p:txBody>
      </p:sp>
      <p:sp>
        <p:nvSpPr>
          <p:cNvPr id="80898" name="Rectangle 2"/>
          <p:cNvSpPr>
            <a:spLocks noGrp="1" noChangeArrowheads="1"/>
          </p:cNvSpPr>
          <p:nvPr>
            <p:ph type="title"/>
          </p:nvPr>
        </p:nvSpPr>
        <p:spPr>
          <a:xfrm>
            <a:off x="457200" y="152400"/>
            <a:ext cx="8229600" cy="639763"/>
          </a:xfrm>
        </p:spPr>
        <p:txBody>
          <a:bodyPr/>
          <a:lstStyle/>
          <a:p>
            <a:pPr eaLnBrk="1" hangingPunct="1">
              <a:defRPr/>
            </a:pPr>
            <a:r>
              <a:rPr lang="en-US" sz="3200" b="1" smtClean="0">
                <a:solidFill>
                  <a:schemeClr val="accent2"/>
                </a:solidFill>
                <a:latin typeface="Comic Sans MS" charset="0"/>
              </a:rPr>
              <a:t>Receiving antenna (cont)</a:t>
            </a:r>
          </a:p>
        </p:txBody>
      </p:sp>
      <p:sp>
        <p:nvSpPr>
          <p:cNvPr id="80899" name="Rectangle 3"/>
          <p:cNvSpPr>
            <a:spLocks noGrp="1" noChangeArrowheads="1"/>
          </p:cNvSpPr>
          <p:nvPr>
            <p:ph type="body" idx="1"/>
          </p:nvPr>
        </p:nvSpPr>
        <p:spPr>
          <a:xfrm>
            <a:off x="152400" y="838200"/>
            <a:ext cx="8991600" cy="3733800"/>
          </a:xfrm>
        </p:spPr>
        <p:txBody>
          <a:bodyPr/>
          <a:lstStyle/>
          <a:p>
            <a:pPr eaLnBrk="1" hangingPunct="1">
              <a:defRPr/>
            </a:pPr>
            <a:r>
              <a:rPr lang="en-US" sz="2800" b="1" u="sng" smtClean="0">
                <a:solidFill>
                  <a:srgbClr val="FF0000"/>
                </a:solidFill>
              </a:rPr>
              <a:t>Effective area</a:t>
            </a:r>
            <a:r>
              <a:rPr lang="en-US" sz="2800" smtClean="0"/>
              <a:t> </a:t>
            </a:r>
            <a:r>
              <a:rPr lang="en-US" sz="2800" smtClean="0">
                <a:solidFill>
                  <a:schemeClr val="accent2"/>
                </a:solidFill>
              </a:rPr>
              <a:t>of the antenna measures </a:t>
            </a:r>
            <a:r>
              <a:rPr lang="en-US" sz="2800" b="1" smtClean="0">
                <a:solidFill>
                  <a:schemeClr val="accent2"/>
                </a:solidFill>
              </a:rPr>
              <a:t>how well the        antenna captures power</a:t>
            </a:r>
            <a:r>
              <a:rPr lang="en-US" sz="2800" smtClean="0">
                <a:solidFill>
                  <a:schemeClr val="accent2"/>
                </a:solidFill>
              </a:rPr>
              <a:t>, and is simply the ratio of the      power received by the antenna</a:t>
            </a:r>
            <a:r>
              <a:rPr lang="en-US" sz="2800" smtClean="0"/>
              <a:t> </a:t>
            </a:r>
            <a:r>
              <a:rPr lang="en-US" sz="2800" b="1" smtClean="0">
                <a:solidFill>
                  <a:srgbClr val="FF0000"/>
                </a:solidFill>
              </a:rPr>
              <a:t>to</a:t>
            </a:r>
            <a:r>
              <a:rPr lang="en-US" sz="2800" smtClean="0"/>
              <a:t> </a:t>
            </a:r>
            <a:r>
              <a:rPr lang="en-US" sz="2800" smtClean="0">
                <a:solidFill>
                  <a:schemeClr val="accent2"/>
                </a:solidFill>
              </a:rPr>
              <a:t>the power density at the  point where the antenna is located.</a:t>
            </a:r>
          </a:p>
          <a:p>
            <a:pPr eaLnBrk="1" hangingPunct="1">
              <a:defRPr/>
            </a:pPr>
            <a:r>
              <a:rPr lang="en-US" sz="2800" b="1" smtClean="0">
                <a:solidFill>
                  <a:srgbClr val="FF0000"/>
                </a:solidFill>
              </a:rPr>
              <a:t>The effective area</a:t>
            </a:r>
            <a:r>
              <a:rPr lang="en-US" sz="2800" smtClean="0"/>
              <a:t> </a:t>
            </a:r>
            <a:r>
              <a:rPr lang="en-US" sz="2800" smtClean="0">
                <a:solidFill>
                  <a:schemeClr val="accent2"/>
                </a:solidFill>
              </a:rPr>
              <a:t>of the antenna can be much larger than   the antenna geometric area. Because of the principle of      reciprocity, the effective area of an antenna is related to the antenna  gain by the following formula:</a:t>
            </a:r>
          </a:p>
        </p:txBody>
      </p:sp>
      <p:sp>
        <p:nvSpPr>
          <p:cNvPr id="80901" name="Rectangle 5"/>
          <p:cNvSpPr>
            <a:spLocks noChangeArrowheads="1"/>
          </p:cNvSpPr>
          <p:nvPr/>
        </p:nvSpPr>
        <p:spPr bwMode="auto">
          <a:xfrm>
            <a:off x="0" y="31686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37893" name="Object 4"/>
          <p:cNvGraphicFramePr>
            <a:graphicFrameLocks noChangeAspect="1"/>
          </p:cNvGraphicFramePr>
          <p:nvPr/>
        </p:nvGraphicFramePr>
        <p:xfrm>
          <a:off x="285750" y="4646613"/>
          <a:ext cx="7639050" cy="1301750"/>
        </p:xfrm>
        <a:graphic>
          <a:graphicData uri="http://schemas.openxmlformats.org/presentationml/2006/ole">
            <p:oleObj spid="_x0000_s37893" name="Equation" r:id="rId3" imgW="2692400" imgH="457200" progId="Equation.3">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9E4F75B8-46F4-4FFD-BA3F-EBEBAB8740FD}" type="slidenum">
              <a:rPr lang="en-US" altLang="ko-KR"/>
              <a:pPr/>
              <a:t>36</a:t>
            </a:fld>
            <a:endParaRPr lang="en-US" altLang="ko-KR"/>
          </a:p>
        </p:txBody>
      </p:sp>
      <p:sp>
        <p:nvSpPr>
          <p:cNvPr id="81922" name="Rectangle 2"/>
          <p:cNvSpPr>
            <a:spLocks noGrp="1" noChangeArrowheads="1"/>
          </p:cNvSpPr>
          <p:nvPr>
            <p:ph type="title"/>
          </p:nvPr>
        </p:nvSpPr>
        <p:spPr>
          <a:xfrm>
            <a:off x="152400" y="152400"/>
            <a:ext cx="8991600" cy="639763"/>
          </a:xfrm>
        </p:spPr>
        <p:txBody>
          <a:bodyPr/>
          <a:lstStyle/>
          <a:p>
            <a:pPr eaLnBrk="1" hangingPunct="1">
              <a:defRPr/>
            </a:pPr>
            <a:r>
              <a:rPr lang="en-US" sz="3200" smtClean="0">
                <a:solidFill>
                  <a:schemeClr val="accent2"/>
                </a:solidFill>
                <a:latin typeface="Comic Sans MS" charset="0"/>
              </a:rPr>
              <a:t>The polarization of the electromagnetic wave</a:t>
            </a:r>
          </a:p>
        </p:txBody>
      </p:sp>
      <p:sp>
        <p:nvSpPr>
          <p:cNvPr id="81923" name="Rectangle 3"/>
          <p:cNvSpPr>
            <a:spLocks noGrp="1" noChangeArrowheads="1"/>
          </p:cNvSpPr>
          <p:nvPr>
            <p:ph type="body" idx="1"/>
          </p:nvPr>
        </p:nvSpPr>
        <p:spPr>
          <a:xfrm>
            <a:off x="304800" y="914400"/>
            <a:ext cx="4800600" cy="2667000"/>
          </a:xfrm>
        </p:spPr>
        <p:txBody>
          <a:bodyPr/>
          <a:lstStyle/>
          <a:p>
            <a:pPr eaLnBrk="1" hangingPunct="1">
              <a:buFontTx/>
              <a:buNone/>
              <a:defRPr/>
            </a:pPr>
            <a:r>
              <a:rPr lang="en-US" sz="2400" b="1" smtClean="0">
                <a:solidFill>
                  <a:srgbClr val="993300"/>
                </a:solidFill>
              </a:rPr>
              <a:t>Polarization describes the direction of   the electrical  field of the      electromagnetic wave</a:t>
            </a:r>
            <a:r>
              <a:rPr lang="en-US" sz="2400" smtClean="0">
                <a:solidFill>
                  <a:srgbClr val="993300"/>
                </a:solidFill>
              </a:rPr>
              <a:t> </a:t>
            </a:r>
          </a:p>
          <a:p>
            <a:pPr eaLnBrk="1" hangingPunct="1">
              <a:buFontTx/>
              <a:buNone/>
              <a:defRPr/>
            </a:pPr>
            <a:r>
              <a:rPr lang="en-US" sz="2400" smtClean="0">
                <a:solidFill>
                  <a:srgbClr val="993300"/>
                </a:solidFill>
              </a:rPr>
              <a:t>There is also a perpendicular            magnetic field, but we describe      polarization in terms of the            electric field.</a:t>
            </a:r>
            <a:r>
              <a:rPr lang="en-US" sz="2400" smtClean="0"/>
              <a:t>  </a:t>
            </a:r>
          </a:p>
        </p:txBody>
      </p:sp>
      <p:sp>
        <p:nvSpPr>
          <p:cNvPr id="81925" name="Rectangle 5"/>
          <p:cNvSpPr>
            <a:spLocks noChangeArrowheads="1"/>
          </p:cNvSpPr>
          <p:nvPr/>
        </p:nvSpPr>
        <p:spPr bwMode="auto">
          <a:xfrm>
            <a:off x="0" y="19653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38917" name="Object 4"/>
          <p:cNvGraphicFramePr>
            <a:graphicFrameLocks noChangeAspect="1"/>
          </p:cNvGraphicFramePr>
          <p:nvPr/>
        </p:nvGraphicFramePr>
        <p:xfrm>
          <a:off x="2971800" y="1524000"/>
          <a:ext cx="6172200" cy="3529013"/>
        </p:xfrm>
        <a:graphic>
          <a:graphicData uri="http://schemas.openxmlformats.org/presentationml/2006/ole">
            <p:oleObj spid="_x0000_s38917" name="Picture" r:id="rId3" imgW="5123688" imgH="2923032" progId="Word.Picture.8">
              <p:embed/>
            </p:oleObj>
          </a:graphicData>
        </a:graphic>
      </p:graphicFrame>
      <p:sp>
        <p:nvSpPr>
          <p:cNvPr id="81926" name="Text Box 6"/>
          <p:cNvSpPr txBox="1">
            <a:spLocks noChangeArrowheads="1"/>
          </p:cNvSpPr>
          <p:nvPr/>
        </p:nvSpPr>
        <p:spPr bwMode="auto">
          <a:xfrm>
            <a:off x="0" y="5486400"/>
            <a:ext cx="8153400" cy="1196975"/>
          </a:xfrm>
          <a:prstGeom prst="rect">
            <a:avLst/>
          </a:prstGeom>
          <a:noFill/>
          <a:ln w="9525">
            <a:solidFill>
              <a:srgbClr val="99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20000"/>
              </a:spcBef>
              <a:defRPr/>
            </a:pPr>
            <a:r>
              <a:rPr lang="en-US" sz="2400" b="0">
                <a:solidFill>
                  <a:srgbClr val="0033CC"/>
                </a:solidFill>
                <a:latin typeface="Times New Roman" charset="0"/>
                <a:ea typeface="굴림" charset="0"/>
                <a:cs typeface="굴림" charset="0"/>
              </a:rPr>
              <a:t>An antenna generally has a preferred polarization direction, and  it is important that the polarization of the transmitting antenna   </a:t>
            </a:r>
            <a:r>
              <a:rPr lang="en-US" sz="2400" b="0">
                <a:solidFill>
                  <a:srgbClr val="FF0000"/>
                </a:solidFill>
                <a:latin typeface="Times New Roman" charset="0"/>
                <a:ea typeface="굴림" charset="0"/>
                <a:cs typeface="굴림" charset="0"/>
              </a:rPr>
              <a:t>matches</a:t>
            </a:r>
            <a:r>
              <a:rPr lang="en-US" sz="2400" b="0">
                <a:solidFill>
                  <a:srgbClr val="0033CC"/>
                </a:solidFill>
                <a:latin typeface="Times New Roman" charset="0"/>
                <a:ea typeface="굴림" charset="0"/>
                <a:cs typeface="굴림" charset="0"/>
              </a:rPr>
              <a:t> the polarization quality of the receiving antenna.</a:t>
            </a:r>
            <a:endParaRPr lang="en-US">
              <a:latin typeface="굴림" charset="0"/>
              <a:ea typeface="굴림" charset="0"/>
              <a:cs typeface="굴림"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92BB8726-97A4-455C-9EEA-8AFF952B2899}" type="slidenum">
              <a:rPr lang="en-US" altLang="ko-KR"/>
              <a:pPr/>
              <a:t>37</a:t>
            </a:fld>
            <a:endParaRPr lang="en-US" altLang="ko-KR"/>
          </a:p>
        </p:txBody>
      </p:sp>
      <p:sp>
        <p:nvSpPr>
          <p:cNvPr id="8294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39939" name="Object 4"/>
          <p:cNvGraphicFramePr>
            <a:graphicFrameLocks noChangeAspect="1"/>
          </p:cNvGraphicFramePr>
          <p:nvPr/>
        </p:nvGraphicFramePr>
        <p:xfrm>
          <a:off x="0" y="0"/>
          <a:ext cx="7239000" cy="3514725"/>
        </p:xfrm>
        <a:graphic>
          <a:graphicData uri="http://schemas.openxmlformats.org/presentationml/2006/ole">
            <p:oleObj spid="_x0000_s39939" name="Picture" r:id="rId3" imgW="5123688" imgH="2374392" progId="Word.Picture.8">
              <p:embed/>
            </p:oleObj>
          </a:graphicData>
        </a:graphic>
      </p:graphicFrame>
      <p:sp>
        <p:nvSpPr>
          <p:cNvPr id="82951" name="Text Box 7"/>
          <p:cNvSpPr txBox="1">
            <a:spLocks noChangeArrowheads="1"/>
          </p:cNvSpPr>
          <p:nvPr/>
        </p:nvSpPr>
        <p:spPr bwMode="auto">
          <a:xfrm>
            <a:off x="6858000" y="228600"/>
            <a:ext cx="2286000" cy="2327275"/>
          </a:xfrm>
          <a:prstGeom prst="rect">
            <a:avLst/>
          </a:prstGeom>
          <a:noFill/>
          <a:ln w="9525">
            <a:solidFill>
              <a:srgbClr val="99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u="sng">
                <a:solidFill>
                  <a:srgbClr val="FF0000"/>
                </a:solidFill>
                <a:latin typeface="굴림" charset="0"/>
                <a:ea typeface="굴림" charset="0"/>
                <a:cs typeface="굴림" charset="0"/>
              </a:rPr>
              <a:t>Directional antenna radiation pattern</a:t>
            </a:r>
            <a:r>
              <a:rPr lang="en-US">
                <a:solidFill>
                  <a:srgbClr val="FF0000"/>
                </a:solidFill>
                <a:latin typeface="굴림" charset="0"/>
                <a:ea typeface="굴림" charset="0"/>
                <a:cs typeface="굴림" charset="0"/>
              </a:rPr>
              <a:t>.</a:t>
            </a:r>
            <a:r>
              <a:rPr lang="en-US">
                <a:solidFill>
                  <a:schemeClr val="accent2"/>
                </a:solidFill>
                <a:latin typeface="굴림" charset="0"/>
                <a:ea typeface="굴림" charset="0"/>
                <a:cs typeface="굴림" charset="0"/>
              </a:rPr>
              <a:t>   </a:t>
            </a:r>
          </a:p>
          <a:p>
            <a:pPr>
              <a:spcBef>
                <a:spcPct val="50000"/>
              </a:spcBef>
              <a:defRPr/>
            </a:pPr>
            <a:r>
              <a:rPr lang="en-US" sz="2000" u="sng">
                <a:solidFill>
                  <a:schemeClr val="accent2"/>
                </a:solidFill>
                <a:latin typeface="Times New Roman" charset="0"/>
                <a:ea typeface="굴림" charset="0"/>
                <a:cs typeface="굴림" charset="0"/>
              </a:rPr>
              <a:t>3 dB beamwidth</a:t>
            </a:r>
            <a:r>
              <a:rPr lang="en-US" sz="2000">
                <a:solidFill>
                  <a:schemeClr val="accent2"/>
                </a:solidFill>
                <a:latin typeface="Times New Roman" charset="0"/>
                <a:ea typeface="굴림" charset="0"/>
                <a:cs typeface="굴림" charset="0"/>
              </a:rPr>
              <a:t>,   the angle between points that are </a:t>
            </a:r>
            <a:r>
              <a:rPr lang="en-US" sz="2000">
                <a:solidFill>
                  <a:srgbClr val="FF0000"/>
                </a:solidFill>
                <a:latin typeface="Times New Roman" charset="0"/>
                <a:ea typeface="굴림" charset="0"/>
                <a:cs typeface="굴림" charset="0"/>
              </a:rPr>
              <a:t>3dB</a:t>
            </a:r>
            <a:r>
              <a:rPr lang="en-US" sz="2000">
                <a:solidFill>
                  <a:schemeClr val="accent2"/>
                </a:solidFill>
                <a:latin typeface="Times New Roman" charset="0"/>
                <a:ea typeface="굴림" charset="0"/>
                <a:cs typeface="굴림" charset="0"/>
              </a:rPr>
              <a:t> below the max       power output.</a:t>
            </a:r>
            <a:r>
              <a:rPr lang="en-US" sz="2000">
                <a:solidFill>
                  <a:srgbClr val="0033CC"/>
                </a:solidFill>
                <a:latin typeface="굴림" charset="0"/>
                <a:ea typeface="굴림" charset="0"/>
                <a:cs typeface="굴림" charset="0"/>
              </a:rPr>
              <a:t> </a:t>
            </a:r>
          </a:p>
        </p:txBody>
      </p:sp>
      <p:sp>
        <p:nvSpPr>
          <p:cNvPr id="82953" name="Rectangle 9"/>
          <p:cNvSpPr>
            <a:spLocks noChangeArrowheads="1"/>
          </p:cNvSpPr>
          <p:nvPr/>
        </p:nvSpPr>
        <p:spPr bwMode="auto">
          <a:xfrm>
            <a:off x="0" y="22415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39942" name="Object 8"/>
          <p:cNvGraphicFramePr>
            <a:graphicFrameLocks noChangeAspect="1"/>
          </p:cNvGraphicFramePr>
          <p:nvPr/>
        </p:nvGraphicFramePr>
        <p:xfrm>
          <a:off x="0" y="3414713"/>
          <a:ext cx="7315200" cy="3395662"/>
        </p:xfrm>
        <a:graphic>
          <a:graphicData uri="http://schemas.openxmlformats.org/presentationml/2006/ole">
            <p:oleObj spid="_x0000_s39942" name="Picture" r:id="rId4" imgW="5123688" imgH="2374392" progId="Word.Picture.8">
              <p:embed/>
            </p:oleObj>
          </a:graphicData>
        </a:graphic>
      </p:graphicFrame>
      <p:sp>
        <p:nvSpPr>
          <p:cNvPr id="82954" name="Line 10"/>
          <p:cNvSpPr>
            <a:spLocks noChangeShapeType="1"/>
          </p:cNvSpPr>
          <p:nvPr/>
        </p:nvSpPr>
        <p:spPr bwMode="auto">
          <a:xfrm flipH="1">
            <a:off x="6629400" y="457200"/>
            <a:ext cx="381000" cy="914400"/>
          </a:xfrm>
          <a:prstGeom prst="line">
            <a:avLst/>
          </a:prstGeom>
          <a:noFill/>
          <a:ln w="19050">
            <a:solidFill>
              <a:srgbClr val="99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82955" name="Text Box 11"/>
          <p:cNvSpPr txBox="1">
            <a:spLocks noChangeArrowheads="1"/>
          </p:cNvSpPr>
          <p:nvPr/>
        </p:nvSpPr>
        <p:spPr bwMode="auto">
          <a:xfrm>
            <a:off x="6705600" y="4191000"/>
            <a:ext cx="2286000" cy="925513"/>
          </a:xfrm>
          <a:prstGeom prst="rect">
            <a:avLst/>
          </a:prstGeom>
          <a:noFill/>
          <a:ln w="9525">
            <a:solidFill>
              <a:srgbClr val="99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u="sng">
                <a:solidFill>
                  <a:srgbClr val="FF0000"/>
                </a:solidFill>
                <a:latin typeface="굴림" charset="0"/>
                <a:ea typeface="굴림" charset="0"/>
                <a:cs typeface="굴림" charset="0"/>
              </a:rPr>
              <a:t>Omnidirectional      antenna radiation    pattern</a:t>
            </a:r>
            <a:r>
              <a:rPr lang="en-US">
                <a:solidFill>
                  <a:srgbClr val="FF0000"/>
                </a:solidFill>
                <a:latin typeface="굴림" charset="0"/>
                <a:ea typeface="굴림" charset="0"/>
                <a:cs typeface="굴림" charset="0"/>
              </a:rPr>
              <a:t> </a:t>
            </a:r>
          </a:p>
        </p:txBody>
      </p:sp>
      <p:sp>
        <p:nvSpPr>
          <p:cNvPr id="82956" name="Line 12"/>
          <p:cNvSpPr>
            <a:spLocks noChangeShapeType="1"/>
          </p:cNvSpPr>
          <p:nvPr/>
        </p:nvSpPr>
        <p:spPr bwMode="auto">
          <a:xfrm flipH="1">
            <a:off x="6019800" y="4419600"/>
            <a:ext cx="685800" cy="381000"/>
          </a:xfrm>
          <a:prstGeom prst="line">
            <a:avLst/>
          </a:prstGeom>
          <a:noFill/>
          <a:ln w="19050">
            <a:solidFill>
              <a:srgbClr val="99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42F59786-F53D-49F7-8E2E-158574CF29E2}" type="slidenum">
              <a:rPr lang="en-US" altLang="ko-KR"/>
              <a:pPr/>
              <a:t>38</a:t>
            </a:fld>
            <a:endParaRPr lang="en-US" altLang="ko-KR"/>
          </a:p>
        </p:txBody>
      </p:sp>
      <p:sp>
        <p:nvSpPr>
          <p:cNvPr id="219138" name="Rectangle 2"/>
          <p:cNvSpPr>
            <a:spLocks noChangeArrowheads="1"/>
          </p:cNvSpPr>
          <p:nvPr/>
        </p:nvSpPr>
        <p:spPr bwMode="auto">
          <a:xfrm>
            <a:off x="152400" y="228600"/>
            <a:ext cx="87630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3200">
                <a:solidFill>
                  <a:srgbClr val="FF0000"/>
                </a:solidFill>
                <a:latin typeface="Comic Sans MS" charset="0"/>
                <a:ea typeface="굴림" charset="0"/>
              </a:rPr>
              <a:t>5. 802.11 Wireless LAN </a:t>
            </a:r>
            <a:r>
              <a:rPr lang="en-US" sz="3200">
                <a:solidFill>
                  <a:srgbClr val="0033CC"/>
                </a:solidFill>
                <a:latin typeface="Comic Sans MS" charset="0"/>
                <a:ea typeface="굴림" charset="0"/>
              </a:rPr>
              <a:t>(WiFi)</a:t>
            </a:r>
            <a:r>
              <a:rPr lang="en-US" sz="3200">
                <a:solidFill>
                  <a:srgbClr val="FF0000"/>
                </a:solidFill>
                <a:latin typeface="Comic Sans MS" charset="0"/>
                <a:ea typeface="굴림" charset="0"/>
              </a:rPr>
              <a:t> </a:t>
            </a:r>
            <a:br>
              <a:rPr lang="en-US" sz="3200">
                <a:solidFill>
                  <a:srgbClr val="FF0000"/>
                </a:solidFill>
                <a:latin typeface="Comic Sans MS" charset="0"/>
                <a:ea typeface="굴림" charset="0"/>
              </a:rPr>
            </a:br>
            <a:r>
              <a:rPr lang="en-US" sz="3200">
                <a:solidFill>
                  <a:srgbClr val="FF0000"/>
                </a:solidFill>
                <a:latin typeface="Comic Sans MS" charset="0"/>
                <a:ea typeface="굴림" charset="0"/>
              </a:rPr>
              <a:t>Configurations</a:t>
            </a:r>
          </a:p>
        </p:txBody>
      </p:sp>
      <p:graphicFrame>
        <p:nvGraphicFramePr>
          <p:cNvPr id="40963" name="Object 3"/>
          <p:cNvGraphicFramePr>
            <a:graphicFrameLocks noChangeAspect="1"/>
          </p:cNvGraphicFramePr>
          <p:nvPr/>
        </p:nvGraphicFramePr>
        <p:xfrm>
          <a:off x="2070100" y="2133600"/>
          <a:ext cx="685800" cy="544513"/>
        </p:xfrm>
        <a:graphic>
          <a:graphicData uri="http://schemas.openxmlformats.org/presentationml/2006/ole">
            <p:oleObj spid="_x0000_s40963" name="ClipArt" r:id="rId3" imgW="4603467" imgH="3653898" progId="MS_ClipArt_Gallery.2">
              <p:embed/>
            </p:oleObj>
          </a:graphicData>
        </a:graphic>
      </p:graphicFrame>
      <p:graphicFrame>
        <p:nvGraphicFramePr>
          <p:cNvPr id="40964" name="Object 4"/>
          <p:cNvGraphicFramePr>
            <a:graphicFrameLocks noChangeAspect="1"/>
          </p:cNvGraphicFramePr>
          <p:nvPr/>
        </p:nvGraphicFramePr>
        <p:xfrm>
          <a:off x="469900" y="3135313"/>
          <a:ext cx="685800" cy="544512"/>
        </p:xfrm>
        <a:graphic>
          <a:graphicData uri="http://schemas.openxmlformats.org/presentationml/2006/ole">
            <p:oleObj spid="_x0000_s40964" name="ClipArt" r:id="rId4" imgW="4603467" imgH="3653898" progId="MS_ClipArt_Gallery.2">
              <p:embed/>
            </p:oleObj>
          </a:graphicData>
        </a:graphic>
      </p:graphicFrame>
      <p:graphicFrame>
        <p:nvGraphicFramePr>
          <p:cNvPr id="40965" name="Object 5"/>
          <p:cNvGraphicFramePr>
            <a:graphicFrameLocks noChangeAspect="1"/>
          </p:cNvGraphicFramePr>
          <p:nvPr/>
        </p:nvGraphicFramePr>
        <p:xfrm>
          <a:off x="3733800" y="3059113"/>
          <a:ext cx="685800" cy="544512"/>
        </p:xfrm>
        <a:graphic>
          <a:graphicData uri="http://schemas.openxmlformats.org/presentationml/2006/ole">
            <p:oleObj spid="_x0000_s40965" name="ClipArt" r:id="rId5" imgW="4603467" imgH="3653898" progId="MS_ClipArt_Gallery.2">
              <p:embed/>
            </p:oleObj>
          </a:graphicData>
        </a:graphic>
      </p:graphicFrame>
      <p:graphicFrame>
        <p:nvGraphicFramePr>
          <p:cNvPr id="40966" name="Object 6"/>
          <p:cNvGraphicFramePr>
            <a:graphicFrameLocks noChangeAspect="1"/>
          </p:cNvGraphicFramePr>
          <p:nvPr/>
        </p:nvGraphicFramePr>
        <p:xfrm>
          <a:off x="1155700" y="4800600"/>
          <a:ext cx="685800" cy="544513"/>
        </p:xfrm>
        <a:graphic>
          <a:graphicData uri="http://schemas.openxmlformats.org/presentationml/2006/ole">
            <p:oleObj spid="_x0000_s40966" name="ClipArt" r:id="rId6" imgW="4603467" imgH="3653898" progId="MS_ClipArt_Gallery.2">
              <p:embed/>
            </p:oleObj>
          </a:graphicData>
        </a:graphic>
      </p:graphicFrame>
      <p:graphicFrame>
        <p:nvGraphicFramePr>
          <p:cNvPr id="40967" name="Object 7"/>
          <p:cNvGraphicFramePr>
            <a:graphicFrameLocks noChangeAspect="1"/>
          </p:cNvGraphicFramePr>
          <p:nvPr/>
        </p:nvGraphicFramePr>
        <p:xfrm>
          <a:off x="3289300" y="4800600"/>
          <a:ext cx="685800" cy="544513"/>
        </p:xfrm>
        <a:graphic>
          <a:graphicData uri="http://schemas.openxmlformats.org/presentationml/2006/ole">
            <p:oleObj spid="_x0000_s40967" name="ClipArt" r:id="rId7" imgW="4603467" imgH="3653898" progId="MS_ClipArt_Gallery.2">
              <p:embed/>
            </p:oleObj>
          </a:graphicData>
        </a:graphic>
      </p:graphicFrame>
      <p:sp>
        <p:nvSpPr>
          <p:cNvPr id="219144" name="Line 8"/>
          <p:cNvSpPr>
            <a:spLocks noChangeShapeType="1"/>
          </p:cNvSpPr>
          <p:nvPr/>
        </p:nvSpPr>
        <p:spPr bwMode="auto">
          <a:xfrm flipH="1">
            <a:off x="1155700" y="2678113"/>
            <a:ext cx="1143000" cy="674687"/>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1143000" rIns="92075" bIns="46038" anchor="ctr"/>
          <a:lstStyle/>
          <a:p>
            <a:pPr>
              <a:defRPr/>
            </a:pPr>
            <a:endParaRPr lang="en-US">
              <a:latin typeface="굴림" charset="0"/>
              <a:ea typeface="굴림" charset="0"/>
              <a:cs typeface="굴림" charset="0"/>
            </a:endParaRPr>
          </a:p>
        </p:txBody>
      </p:sp>
      <p:sp>
        <p:nvSpPr>
          <p:cNvPr id="219145" name="Line 9"/>
          <p:cNvSpPr>
            <a:spLocks noChangeShapeType="1"/>
          </p:cNvSpPr>
          <p:nvPr/>
        </p:nvSpPr>
        <p:spPr bwMode="auto">
          <a:xfrm>
            <a:off x="2603500" y="2678113"/>
            <a:ext cx="1219200" cy="674687"/>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1143000" rIns="92075" bIns="46038" anchor="ctr"/>
          <a:lstStyle/>
          <a:p>
            <a:pPr>
              <a:defRPr/>
            </a:pPr>
            <a:endParaRPr lang="en-US">
              <a:latin typeface="굴림" charset="0"/>
              <a:ea typeface="굴림" charset="0"/>
              <a:cs typeface="굴림" charset="0"/>
            </a:endParaRPr>
          </a:p>
        </p:txBody>
      </p:sp>
      <p:sp>
        <p:nvSpPr>
          <p:cNvPr id="219146" name="Line 10"/>
          <p:cNvSpPr>
            <a:spLocks noChangeShapeType="1"/>
          </p:cNvSpPr>
          <p:nvPr/>
        </p:nvSpPr>
        <p:spPr bwMode="auto">
          <a:xfrm>
            <a:off x="850900" y="3679825"/>
            <a:ext cx="533400" cy="1120775"/>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1143000" rIns="92075" bIns="46038" anchor="ctr"/>
          <a:lstStyle/>
          <a:p>
            <a:pPr>
              <a:defRPr/>
            </a:pPr>
            <a:endParaRPr lang="en-US">
              <a:latin typeface="굴림" charset="0"/>
              <a:ea typeface="굴림" charset="0"/>
              <a:cs typeface="굴림" charset="0"/>
            </a:endParaRPr>
          </a:p>
        </p:txBody>
      </p:sp>
      <p:sp>
        <p:nvSpPr>
          <p:cNvPr id="219147" name="Line 11"/>
          <p:cNvSpPr>
            <a:spLocks noChangeShapeType="1"/>
          </p:cNvSpPr>
          <p:nvPr/>
        </p:nvSpPr>
        <p:spPr bwMode="auto">
          <a:xfrm flipH="1">
            <a:off x="3670300" y="3679825"/>
            <a:ext cx="381000" cy="1120775"/>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1143000" rIns="92075" bIns="46038" anchor="ctr"/>
          <a:lstStyle/>
          <a:p>
            <a:pPr>
              <a:defRPr/>
            </a:pPr>
            <a:endParaRPr lang="en-US">
              <a:latin typeface="굴림" charset="0"/>
              <a:ea typeface="굴림" charset="0"/>
              <a:cs typeface="굴림" charset="0"/>
            </a:endParaRPr>
          </a:p>
        </p:txBody>
      </p:sp>
      <p:sp>
        <p:nvSpPr>
          <p:cNvPr id="219148" name="Line 12"/>
          <p:cNvSpPr>
            <a:spLocks noChangeShapeType="1"/>
          </p:cNvSpPr>
          <p:nvPr/>
        </p:nvSpPr>
        <p:spPr bwMode="auto">
          <a:xfrm>
            <a:off x="1841500" y="5105400"/>
            <a:ext cx="1447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1143000" rIns="92075" bIns="46038" anchor="ctr"/>
          <a:lstStyle/>
          <a:p>
            <a:pPr>
              <a:defRPr/>
            </a:pPr>
            <a:endParaRPr lang="en-US">
              <a:latin typeface="굴림" charset="0"/>
              <a:ea typeface="굴림" charset="0"/>
              <a:cs typeface="굴림" charset="0"/>
            </a:endParaRPr>
          </a:p>
        </p:txBody>
      </p:sp>
      <p:sp>
        <p:nvSpPr>
          <p:cNvPr id="219149" name="Line 13"/>
          <p:cNvSpPr>
            <a:spLocks noChangeShapeType="1"/>
          </p:cNvSpPr>
          <p:nvPr/>
        </p:nvSpPr>
        <p:spPr bwMode="auto">
          <a:xfrm rot="87269" flipH="1">
            <a:off x="1727200" y="2678113"/>
            <a:ext cx="609600" cy="2122487"/>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1143000" rIns="92075" bIns="46038" anchor="ctr"/>
          <a:lstStyle/>
          <a:p>
            <a:pPr>
              <a:defRPr/>
            </a:pPr>
            <a:endParaRPr lang="en-US">
              <a:latin typeface="굴림" charset="0"/>
              <a:ea typeface="굴림" charset="0"/>
              <a:cs typeface="굴림" charset="0"/>
            </a:endParaRPr>
          </a:p>
        </p:txBody>
      </p:sp>
      <p:sp>
        <p:nvSpPr>
          <p:cNvPr id="219150" name="Line 14"/>
          <p:cNvSpPr>
            <a:spLocks noChangeShapeType="1"/>
          </p:cNvSpPr>
          <p:nvPr/>
        </p:nvSpPr>
        <p:spPr bwMode="auto">
          <a:xfrm>
            <a:off x="2451100" y="2678113"/>
            <a:ext cx="1219200" cy="2122487"/>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1143000" rIns="92075" bIns="46038" anchor="ctr"/>
          <a:lstStyle/>
          <a:p>
            <a:pPr>
              <a:defRPr/>
            </a:pPr>
            <a:endParaRPr lang="en-US">
              <a:latin typeface="굴림" charset="0"/>
              <a:ea typeface="굴림" charset="0"/>
              <a:cs typeface="굴림" charset="0"/>
            </a:endParaRPr>
          </a:p>
        </p:txBody>
      </p:sp>
      <p:sp>
        <p:nvSpPr>
          <p:cNvPr id="219151" name="Line 15"/>
          <p:cNvSpPr>
            <a:spLocks noChangeShapeType="1"/>
          </p:cNvSpPr>
          <p:nvPr/>
        </p:nvSpPr>
        <p:spPr bwMode="auto">
          <a:xfrm>
            <a:off x="1155700" y="3352800"/>
            <a:ext cx="26670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1143000" rIns="92075" bIns="46038" anchor="ctr"/>
          <a:lstStyle/>
          <a:p>
            <a:pPr>
              <a:defRPr/>
            </a:pPr>
            <a:endParaRPr lang="en-US">
              <a:latin typeface="굴림" charset="0"/>
              <a:ea typeface="굴림" charset="0"/>
              <a:cs typeface="굴림" charset="0"/>
            </a:endParaRPr>
          </a:p>
        </p:txBody>
      </p:sp>
      <p:sp>
        <p:nvSpPr>
          <p:cNvPr id="219152" name="Line 16"/>
          <p:cNvSpPr>
            <a:spLocks noChangeShapeType="1"/>
          </p:cNvSpPr>
          <p:nvPr/>
        </p:nvSpPr>
        <p:spPr bwMode="auto">
          <a:xfrm>
            <a:off x="1155700" y="3352800"/>
            <a:ext cx="2286000" cy="14478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1143000" rIns="92075" bIns="46038" anchor="ctr"/>
          <a:lstStyle/>
          <a:p>
            <a:pPr>
              <a:defRPr/>
            </a:pPr>
            <a:endParaRPr lang="en-US">
              <a:latin typeface="굴림" charset="0"/>
              <a:ea typeface="굴림" charset="0"/>
              <a:cs typeface="굴림" charset="0"/>
            </a:endParaRPr>
          </a:p>
        </p:txBody>
      </p:sp>
      <p:sp>
        <p:nvSpPr>
          <p:cNvPr id="219153" name="Line 17"/>
          <p:cNvSpPr>
            <a:spLocks noChangeShapeType="1"/>
          </p:cNvSpPr>
          <p:nvPr/>
        </p:nvSpPr>
        <p:spPr bwMode="auto">
          <a:xfrm flipV="1">
            <a:off x="1727200" y="3505200"/>
            <a:ext cx="2095500" cy="1295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1143000" rIns="92075" bIns="46038" anchor="ctr"/>
          <a:lstStyle/>
          <a:p>
            <a:pPr>
              <a:defRPr/>
            </a:pPr>
            <a:endParaRPr lang="en-US">
              <a:latin typeface="굴림" charset="0"/>
              <a:ea typeface="굴림" charset="0"/>
              <a:cs typeface="굴림" charset="0"/>
            </a:endParaRPr>
          </a:p>
        </p:txBody>
      </p:sp>
      <p:graphicFrame>
        <p:nvGraphicFramePr>
          <p:cNvPr id="40978" name="Object 18"/>
          <p:cNvGraphicFramePr>
            <a:graphicFrameLocks noChangeAspect="1"/>
          </p:cNvGraphicFramePr>
          <p:nvPr/>
        </p:nvGraphicFramePr>
        <p:xfrm>
          <a:off x="6400800" y="1981200"/>
          <a:ext cx="685800" cy="544513"/>
        </p:xfrm>
        <a:graphic>
          <a:graphicData uri="http://schemas.openxmlformats.org/presentationml/2006/ole">
            <p:oleObj spid="_x0000_s40978" name="ClipArt" r:id="rId8" imgW="4603467" imgH="3653898" progId="MS_ClipArt_Gallery.2">
              <p:embed/>
            </p:oleObj>
          </a:graphicData>
        </a:graphic>
      </p:graphicFrame>
      <p:graphicFrame>
        <p:nvGraphicFramePr>
          <p:cNvPr id="40979" name="Object 19"/>
          <p:cNvGraphicFramePr>
            <a:graphicFrameLocks noChangeAspect="1"/>
          </p:cNvGraphicFramePr>
          <p:nvPr/>
        </p:nvGraphicFramePr>
        <p:xfrm>
          <a:off x="4953000" y="3059113"/>
          <a:ext cx="685800" cy="544512"/>
        </p:xfrm>
        <a:graphic>
          <a:graphicData uri="http://schemas.openxmlformats.org/presentationml/2006/ole">
            <p:oleObj spid="_x0000_s40979" name="ClipArt" r:id="rId9" imgW="4603467" imgH="3653898" progId="MS_ClipArt_Gallery.2">
              <p:embed/>
            </p:oleObj>
          </a:graphicData>
        </a:graphic>
      </p:graphicFrame>
      <p:graphicFrame>
        <p:nvGraphicFramePr>
          <p:cNvPr id="40980" name="Object 20"/>
          <p:cNvGraphicFramePr>
            <a:graphicFrameLocks noChangeAspect="1"/>
          </p:cNvGraphicFramePr>
          <p:nvPr/>
        </p:nvGraphicFramePr>
        <p:xfrm>
          <a:off x="8001000" y="2960688"/>
          <a:ext cx="685800" cy="544512"/>
        </p:xfrm>
        <a:graphic>
          <a:graphicData uri="http://schemas.openxmlformats.org/presentationml/2006/ole">
            <p:oleObj spid="_x0000_s40980" name="ClipArt" r:id="rId10" imgW="4603467" imgH="3653898" progId="MS_ClipArt_Gallery.2">
              <p:embed/>
            </p:oleObj>
          </a:graphicData>
        </a:graphic>
      </p:graphicFrame>
      <p:graphicFrame>
        <p:nvGraphicFramePr>
          <p:cNvPr id="40981" name="Object 21"/>
          <p:cNvGraphicFramePr>
            <a:graphicFrameLocks noChangeAspect="1"/>
          </p:cNvGraphicFramePr>
          <p:nvPr/>
        </p:nvGraphicFramePr>
        <p:xfrm>
          <a:off x="5715000" y="4560888"/>
          <a:ext cx="685800" cy="544512"/>
        </p:xfrm>
        <a:graphic>
          <a:graphicData uri="http://schemas.openxmlformats.org/presentationml/2006/ole">
            <p:oleObj spid="_x0000_s40981" name="ClipArt" r:id="rId11" imgW="4603467" imgH="3653898" progId="MS_ClipArt_Gallery.2">
              <p:embed/>
            </p:oleObj>
          </a:graphicData>
        </a:graphic>
      </p:graphicFrame>
      <p:graphicFrame>
        <p:nvGraphicFramePr>
          <p:cNvPr id="40982" name="Object 22"/>
          <p:cNvGraphicFramePr>
            <a:graphicFrameLocks noChangeAspect="1"/>
          </p:cNvGraphicFramePr>
          <p:nvPr/>
        </p:nvGraphicFramePr>
        <p:xfrm>
          <a:off x="7620000" y="4560888"/>
          <a:ext cx="685800" cy="544512"/>
        </p:xfrm>
        <a:graphic>
          <a:graphicData uri="http://schemas.openxmlformats.org/presentationml/2006/ole">
            <p:oleObj spid="_x0000_s40982" name="ClipArt" r:id="rId12" imgW="4603467" imgH="3653898" progId="MS_ClipArt_Gallery.2">
              <p:embed/>
            </p:oleObj>
          </a:graphicData>
        </a:graphic>
      </p:graphicFrame>
      <p:sp>
        <p:nvSpPr>
          <p:cNvPr id="219159" name="Line 23"/>
          <p:cNvSpPr>
            <a:spLocks noChangeShapeType="1"/>
          </p:cNvSpPr>
          <p:nvPr/>
        </p:nvSpPr>
        <p:spPr bwMode="auto">
          <a:xfrm flipH="1">
            <a:off x="5715000" y="2525713"/>
            <a:ext cx="914400" cy="6096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1143000" rIns="92075" bIns="46038" anchor="ctr"/>
          <a:lstStyle/>
          <a:p>
            <a:pPr>
              <a:defRPr/>
            </a:pPr>
            <a:endParaRPr lang="en-US">
              <a:latin typeface="굴림" charset="0"/>
              <a:ea typeface="굴림" charset="0"/>
              <a:cs typeface="굴림" charset="0"/>
            </a:endParaRPr>
          </a:p>
        </p:txBody>
      </p:sp>
      <p:sp>
        <p:nvSpPr>
          <p:cNvPr id="219160" name="Line 24"/>
          <p:cNvSpPr>
            <a:spLocks noChangeShapeType="1"/>
          </p:cNvSpPr>
          <p:nvPr/>
        </p:nvSpPr>
        <p:spPr bwMode="auto">
          <a:xfrm>
            <a:off x="7086600" y="2525713"/>
            <a:ext cx="914400" cy="6096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1143000" rIns="92075" bIns="46038" anchor="ctr"/>
          <a:lstStyle/>
          <a:p>
            <a:pPr>
              <a:defRPr/>
            </a:pPr>
            <a:endParaRPr lang="en-US">
              <a:latin typeface="굴림" charset="0"/>
              <a:ea typeface="굴림" charset="0"/>
              <a:cs typeface="굴림" charset="0"/>
            </a:endParaRPr>
          </a:p>
        </p:txBody>
      </p:sp>
      <p:sp>
        <p:nvSpPr>
          <p:cNvPr id="219161" name="Line 25"/>
          <p:cNvSpPr>
            <a:spLocks noChangeShapeType="1"/>
          </p:cNvSpPr>
          <p:nvPr/>
        </p:nvSpPr>
        <p:spPr bwMode="auto">
          <a:xfrm flipH="1">
            <a:off x="6172200" y="2525713"/>
            <a:ext cx="609600" cy="2035175"/>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1143000" rIns="92075" bIns="46038" anchor="ctr"/>
          <a:lstStyle/>
          <a:p>
            <a:pPr>
              <a:defRPr/>
            </a:pPr>
            <a:endParaRPr lang="en-US">
              <a:latin typeface="굴림" charset="0"/>
              <a:ea typeface="굴림" charset="0"/>
              <a:cs typeface="굴림" charset="0"/>
            </a:endParaRPr>
          </a:p>
        </p:txBody>
      </p:sp>
      <p:sp>
        <p:nvSpPr>
          <p:cNvPr id="219162" name="Line 26"/>
          <p:cNvSpPr>
            <a:spLocks noChangeShapeType="1"/>
          </p:cNvSpPr>
          <p:nvPr/>
        </p:nvSpPr>
        <p:spPr bwMode="auto">
          <a:xfrm>
            <a:off x="6781800" y="2525713"/>
            <a:ext cx="1219200" cy="2035175"/>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1143000" rIns="92075" bIns="46038" anchor="ctr"/>
          <a:lstStyle/>
          <a:p>
            <a:pPr>
              <a:defRPr/>
            </a:pPr>
            <a:endParaRPr lang="en-US">
              <a:latin typeface="굴림" charset="0"/>
              <a:ea typeface="굴림" charset="0"/>
              <a:cs typeface="굴림" charset="0"/>
            </a:endParaRPr>
          </a:p>
        </p:txBody>
      </p:sp>
      <p:sp>
        <p:nvSpPr>
          <p:cNvPr id="219163" name="Oval 27"/>
          <p:cNvSpPr>
            <a:spLocks noChangeArrowheads="1"/>
          </p:cNvSpPr>
          <p:nvPr/>
        </p:nvSpPr>
        <p:spPr bwMode="auto">
          <a:xfrm>
            <a:off x="6108700" y="1485900"/>
            <a:ext cx="1447800" cy="1360488"/>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1143000" rIns="92075" bIns="46038" anchor="ctr"/>
          <a:lstStyle/>
          <a:p>
            <a:pPr>
              <a:defRPr/>
            </a:pPr>
            <a:endParaRPr lang="en-US">
              <a:latin typeface="굴림" charset="0"/>
              <a:ea typeface="굴림" charset="0"/>
              <a:cs typeface="굴림" charset="0"/>
            </a:endParaRPr>
          </a:p>
        </p:txBody>
      </p:sp>
      <p:sp>
        <p:nvSpPr>
          <p:cNvPr id="219164" name="Text Box 28"/>
          <p:cNvSpPr txBox="1">
            <a:spLocks noChangeArrowheads="1"/>
          </p:cNvSpPr>
          <p:nvPr/>
        </p:nvSpPr>
        <p:spPr bwMode="auto">
          <a:xfrm>
            <a:off x="6629400" y="1616075"/>
            <a:ext cx="45720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eaLnBrk="0" latinLnBrk="0" hangingPunct="0">
              <a:spcBef>
                <a:spcPct val="50000"/>
              </a:spcBef>
              <a:defRPr/>
            </a:pPr>
            <a:r>
              <a:rPr kumimoji="0" lang="en-US" sz="2400">
                <a:latin typeface="Times New Roman" charset="0"/>
                <a:ea typeface="굴림" charset="0"/>
                <a:cs typeface="굴림" charset="0"/>
              </a:rPr>
              <a:t>BS</a:t>
            </a:r>
            <a:endParaRPr kumimoji="0" lang="en-US" sz="2400" b="0">
              <a:latin typeface="Times New Roman" charset="0"/>
              <a:ea typeface="굴림" charset="0"/>
              <a:cs typeface="굴림" charset="0"/>
            </a:endParaRPr>
          </a:p>
        </p:txBody>
      </p:sp>
      <p:sp>
        <p:nvSpPr>
          <p:cNvPr id="219165" name="Text Box 29"/>
          <p:cNvSpPr txBox="1">
            <a:spLocks noChangeArrowheads="1"/>
          </p:cNvSpPr>
          <p:nvPr/>
        </p:nvSpPr>
        <p:spPr bwMode="auto">
          <a:xfrm>
            <a:off x="152400" y="5561013"/>
            <a:ext cx="8686800"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eaLnBrk="0" latinLnBrk="0" hangingPunct="0">
              <a:spcBef>
                <a:spcPct val="50000"/>
              </a:spcBef>
              <a:defRPr/>
            </a:pPr>
            <a:r>
              <a:rPr kumimoji="0" lang="en-US" sz="2400">
                <a:solidFill>
                  <a:schemeClr val="accent2"/>
                </a:solidFill>
                <a:latin typeface="Comic Sans MS" charset="0"/>
                <a:ea typeface="굴림" charset="0"/>
                <a:cs typeface="굴림" charset="0"/>
              </a:rPr>
              <a:t>To send an IP packet over the WLAN,                 Make </a:t>
            </a:r>
            <a:r>
              <a:rPr kumimoji="0" lang="en-US" sz="2400">
                <a:solidFill>
                  <a:srgbClr val="FF0000"/>
                </a:solidFill>
                <a:latin typeface="Comic Sans MS" charset="0"/>
                <a:ea typeface="굴림" charset="0"/>
                <a:cs typeface="굴림" charset="0"/>
              </a:rPr>
              <a:t>802.11</a:t>
            </a:r>
            <a:r>
              <a:rPr kumimoji="0" lang="en-US" sz="2400">
                <a:solidFill>
                  <a:schemeClr val="accent2"/>
                </a:solidFill>
                <a:latin typeface="Comic Sans MS" charset="0"/>
                <a:ea typeface="굴림" charset="0"/>
                <a:cs typeface="굴림" charset="0"/>
              </a:rPr>
              <a:t> compatible with Ethernet </a:t>
            </a:r>
            <a:r>
              <a:rPr kumimoji="0" lang="en-US" sz="2400" u="sng">
                <a:solidFill>
                  <a:schemeClr val="accent2"/>
                </a:solidFill>
                <a:latin typeface="Comic Sans MS" charset="0"/>
                <a:ea typeface="굴림" charset="0"/>
                <a:cs typeface="굴림" charset="0"/>
              </a:rPr>
              <a:t>above the DLL</a:t>
            </a:r>
            <a:r>
              <a:rPr kumimoji="0" lang="en-US" sz="2400">
                <a:solidFill>
                  <a:schemeClr val="accent2"/>
                </a:solidFill>
                <a:latin typeface="Comic Sans MS" charset="0"/>
                <a:ea typeface="굴림" charset="0"/>
                <a:cs typeface="굴림" charset="0"/>
              </a:rPr>
              <a:t>.</a:t>
            </a:r>
            <a:r>
              <a:rPr kumimoji="0" lang="en-US" sz="2400" b="0">
                <a:latin typeface="Times New Roman" charset="0"/>
                <a:ea typeface="굴림" charset="0"/>
                <a:cs typeface="굴림" charset="0"/>
              </a:rPr>
              <a:t> </a:t>
            </a:r>
          </a:p>
        </p:txBody>
      </p:sp>
      <p:sp>
        <p:nvSpPr>
          <p:cNvPr id="219166" name="Text Box 30"/>
          <p:cNvSpPr txBox="1">
            <a:spLocks noChangeArrowheads="1"/>
          </p:cNvSpPr>
          <p:nvPr/>
        </p:nvSpPr>
        <p:spPr bwMode="auto">
          <a:xfrm>
            <a:off x="304800" y="1143000"/>
            <a:ext cx="838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latinLnBrk="0" hangingPunct="0">
              <a:defRPr/>
            </a:pPr>
            <a:r>
              <a:rPr kumimoji="0" lang="en-US" sz="2400" b="0">
                <a:solidFill>
                  <a:srgbClr val="FF0066"/>
                </a:solidFill>
                <a:latin typeface="Times New Roman" charset="0"/>
                <a:ea typeface="굴림" charset="0"/>
                <a:cs typeface="굴림" charset="0"/>
              </a:rPr>
              <a:t>    </a:t>
            </a:r>
            <a:r>
              <a:rPr kumimoji="0" lang="en-US" sz="2400">
                <a:solidFill>
                  <a:srgbClr val="FF0066"/>
                </a:solidFill>
                <a:latin typeface="Times New Roman" charset="0"/>
                <a:ea typeface="굴림" charset="0"/>
                <a:cs typeface="굴림" charset="0"/>
              </a:rPr>
              <a:t>1. Ad-Hoc Networking </a:t>
            </a:r>
            <a:r>
              <a:rPr kumimoji="0" lang="en-US" sz="2400" b="0">
                <a:solidFill>
                  <a:srgbClr val="FF0066"/>
                </a:solidFill>
                <a:latin typeface="Times New Roman" charset="0"/>
                <a:ea typeface="굴림" charset="0"/>
                <a:cs typeface="굴림" charset="0"/>
              </a:rPr>
              <a:t>                </a:t>
            </a:r>
            <a:r>
              <a:rPr kumimoji="0" lang="en-US" sz="2400">
                <a:solidFill>
                  <a:srgbClr val="FF0066"/>
                </a:solidFill>
                <a:latin typeface="Times New Roman" charset="0"/>
                <a:ea typeface="굴림" charset="0"/>
                <a:cs typeface="굴림" charset="0"/>
              </a:rPr>
              <a:t> 2. Peer-to-peer Networking</a:t>
            </a:r>
          </a:p>
        </p:txBody>
      </p:sp>
      <p:sp>
        <p:nvSpPr>
          <p:cNvPr id="219167" name="Line 31"/>
          <p:cNvSpPr>
            <a:spLocks noChangeShapeType="1"/>
          </p:cNvSpPr>
          <p:nvPr/>
        </p:nvSpPr>
        <p:spPr bwMode="auto">
          <a:xfrm>
            <a:off x="304800" y="990600"/>
            <a:ext cx="8534400"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D5DA5F1D-DFC7-4582-8D41-C6B8FB551B7C}" type="slidenum">
              <a:rPr lang="en-US" altLang="ko-KR"/>
              <a:pPr/>
              <a:t>39</a:t>
            </a:fld>
            <a:endParaRPr lang="en-US" altLang="ko-KR"/>
          </a:p>
        </p:txBody>
      </p:sp>
      <p:sp>
        <p:nvSpPr>
          <p:cNvPr id="220162" name="Rectangle 2"/>
          <p:cNvSpPr>
            <a:spLocks noChangeArrowheads="1"/>
          </p:cNvSpPr>
          <p:nvPr/>
        </p:nvSpPr>
        <p:spPr bwMode="auto">
          <a:xfrm>
            <a:off x="304800" y="152400"/>
            <a:ext cx="83820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3200">
                <a:solidFill>
                  <a:schemeClr val="accent2"/>
                </a:solidFill>
                <a:latin typeface="Comic Sans MS" charset="0"/>
                <a:ea typeface="굴림" charset="0"/>
              </a:rPr>
              <a:t>CSMA (Carrier Sense Multiple Access)</a:t>
            </a:r>
          </a:p>
        </p:txBody>
      </p:sp>
      <p:sp>
        <p:nvSpPr>
          <p:cNvPr id="220163" name="Rectangle 3"/>
          <p:cNvSpPr>
            <a:spLocks noChangeArrowheads="1"/>
          </p:cNvSpPr>
          <p:nvPr/>
        </p:nvSpPr>
        <p:spPr bwMode="auto">
          <a:xfrm>
            <a:off x="228600" y="914400"/>
            <a:ext cx="8648700" cy="563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a:spcBef>
                <a:spcPct val="20000"/>
              </a:spcBef>
              <a:buFontTx/>
              <a:buChar char="•"/>
              <a:defRPr/>
            </a:pPr>
            <a:r>
              <a:rPr lang="en-US" sz="2800">
                <a:solidFill>
                  <a:srgbClr val="FF0066"/>
                </a:solidFill>
                <a:latin typeface="Times New Roman" charset="0"/>
                <a:ea typeface="굴림" charset="0"/>
              </a:rPr>
              <a:t>CSMA</a:t>
            </a:r>
            <a:r>
              <a:rPr lang="en-US" sz="2800" b="0">
                <a:latin typeface="Times New Roman" charset="0"/>
                <a:ea typeface="굴림" charset="0"/>
              </a:rPr>
              <a:t>: </a:t>
            </a:r>
            <a:r>
              <a:rPr lang="en-US" sz="2800">
                <a:solidFill>
                  <a:schemeClr val="accent2"/>
                </a:solidFill>
                <a:latin typeface="Times New Roman" charset="0"/>
                <a:ea typeface="굴림" charset="0"/>
              </a:rPr>
              <a:t>listen</a:t>
            </a:r>
            <a:r>
              <a:rPr lang="en-US" sz="2800" b="0">
                <a:latin typeface="Times New Roman" charset="0"/>
                <a:ea typeface="굴림" charset="0"/>
              </a:rPr>
              <a:t> before transmit. If channel is sensed        </a:t>
            </a:r>
            <a:r>
              <a:rPr lang="en-US" sz="2800">
                <a:solidFill>
                  <a:schemeClr val="accent2"/>
                </a:solidFill>
                <a:latin typeface="Times New Roman" charset="0"/>
                <a:ea typeface="굴림" charset="0"/>
              </a:rPr>
              <a:t>busy</a:t>
            </a:r>
            <a:r>
              <a:rPr lang="en-US" sz="2800" b="0">
                <a:latin typeface="Times New Roman" charset="0"/>
                <a:ea typeface="굴림" charset="0"/>
              </a:rPr>
              <a:t>, </a:t>
            </a:r>
            <a:r>
              <a:rPr lang="en-US" sz="2800">
                <a:solidFill>
                  <a:schemeClr val="accent2"/>
                </a:solidFill>
                <a:latin typeface="Times New Roman" charset="0"/>
                <a:ea typeface="굴림" charset="0"/>
              </a:rPr>
              <a:t>listens again. </a:t>
            </a:r>
            <a:r>
              <a:rPr lang="en-US" sz="2800">
                <a:solidFill>
                  <a:schemeClr val="accent2"/>
                </a:solidFill>
                <a:latin typeface="Comic Sans MS" charset="0"/>
                <a:ea typeface="굴림" charset="0"/>
              </a:rPr>
              <a:t>(</a:t>
            </a:r>
            <a:r>
              <a:rPr lang="en-US" sz="2800">
                <a:solidFill>
                  <a:srgbClr val="990033"/>
                </a:solidFill>
                <a:latin typeface="Comic Sans MS" charset="0"/>
                <a:ea typeface="굴림" charset="0"/>
              </a:rPr>
              <a:t>Kleinrock, 1975</a:t>
            </a:r>
            <a:r>
              <a:rPr lang="en-US" sz="2800">
                <a:solidFill>
                  <a:schemeClr val="accent2"/>
                </a:solidFill>
                <a:latin typeface="Comic Sans MS" charset="0"/>
                <a:ea typeface="굴림" charset="0"/>
              </a:rPr>
              <a:t>) </a:t>
            </a:r>
            <a:endParaRPr lang="en-US" sz="2800" b="0">
              <a:latin typeface="Times New Roman" charset="0"/>
              <a:ea typeface="굴림" charset="0"/>
            </a:endParaRPr>
          </a:p>
          <a:p>
            <a:pPr marL="342900" indent="-342900">
              <a:spcBef>
                <a:spcPct val="20000"/>
              </a:spcBef>
              <a:buFontTx/>
              <a:buChar char="•"/>
              <a:defRPr/>
            </a:pPr>
            <a:r>
              <a:rPr lang="en-US" sz="2800">
                <a:solidFill>
                  <a:srgbClr val="FF0066"/>
                </a:solidFill>
                <a:latin typeface="Times New Roman" charset="0"/>
                <a:ea typeface="굴림" charset="0"/>
              </a:rPr>
              <a:t>Persistent  CSMA</a:t>
            </a:r>
            <a:r>
              <a:rPr lang="en-US" sz="2800" b="0">
                <a:latin typeface="Times New Roman" charset="0"/>
                <a:ea typeface="굴림" charset="0"/>
              </a:rPr>
              <a:t>: retry immediately when </a:t>
            </a:r>
            <a:r>
              <a:rPr lang="en-US" sz="2800">
                <a:solidFill>
                  <a:schemeClr val="accent2"/>
                </a:solidFill>
                <a:latin typeface="Times New Roman" charset="0"/>
                <a:ea typeface="굴림" charset="0"/>
              </a:rPr>
              <a:t>collide</a:t>
            </a:r>
            <a:r>
              <a:rPr lang="en-US" sz="2800" b="0">
                <a:latin typeface="Times New Roman" charset="0"/>
                <a:ea typeface="굴림" charset="0"/>
              </a:rPr>
              <a:t>        (this may cause instability)</a:t>
            </a:r>
          </a:p>
          <a:p>
            <a:pPr marL="342900" indent="-342900">
              <a:spcBef>
                <a:spcPct val="20000"/>
              </a:spcBef>
              <a:buFontTx/>
              <a:buChar char="•"/>
              <a:defRPr/>
            </a:pPr>
            <a:r>
              <a:rPr lang="en-US" sz="2800">
                <a:solidFill>
                  <a:srgbClr val="FF0066"/>
                </a:solidFill>
                <a:latin typeface="Times New Roman" charset="0"/>
                <a:ea typeface="굴림" charset="0"/>
              </a:rPr>
              <a:t>Non persistent CSMA</a:t>
            </a:r>
            <a:r>
              <a:rPr lang="en-US" sz="2800" b="0">
                <a:solidFill>
                  <a:srgbClr val="FF0066"/>
                </a:solidFill>
                <a:latin typeface="Times New Roman" charset="0"/>
                <a:ea typeface="굴림" charset="0"/>
              </a:rPr>
              <a:t>:</a:t>
            </a:r>
            <a:r>
              <a:rPr lang="en-US" sz="2800" b="0">
                <a:latin typeface="Times New Roman" charset="0"/>
                <a:ea typeface="굴림" charset="0"/>
              </a:rPr>
              <a:t> retry after random interval</a:t>
            </a:r>
          </a:p>
          <a:p>
            <a:pPr marL="342900" indent="-342900">
              <a:spcBef>
                <a:spcPct val="20000"/>
              </a:spcBef>
              <a:buFontTx/>
              <a:buChar char="•"/>
              <a:defRPr/>
            </a:pPr>
            <a:r>
              <a:rPr lang="en-US" sz="2800" b="0">
                <a:latin typeface="Times New Roman" charset="0"/>
                <a:ea typeface="굴림" charset="0"/>
              </a:rPr>
              <a:t>Note: collisions may still exist, since two stations may   sense the channel idle at the same time</a:t>
            </a:r>
          </a:p>
          <a:p>
            <a:pPr marL="342900" indent="-342900">
              <a:spcBef>
                <a:spcPct val="20000"/>
              </a:spcBef>
              <a:buFontTx/>
              <a:buChar char="•"/>
              <a:defRPr/>
            </a:pPr>
            <a:r>
              <a:rPr lang="en-US" sz="2800" b="0">
                <a:latin typeface="Times New Roman" charset="0"/>
                <a:ea typeface="굴림" charset="0"/>
              </a:rPr>
              <a:t>In case of collision, transmission time is wasted </a:t>
            </a:r>
          </a:p>
          <a:p>
            <a:pPr marL="342900" indent="-342900">
              <a:spcBef>
                <a:spcPct val="20000"/>
              </a:spcBef>
              <a:defRPr/>
            </a:pPr>
            <a:endParaRPr lang="en-US" sz="2800" b="0">
              <a:latin typeface="Times New Roman" charset="0"/>
              <a:ea typeface="굴림" charset="0"/>
            </a:endParaRPr>
          </a:p>
          <a:p>
            <a:pPr marL="342900" indent="-342900">
              <a:spcBef>
                <a:spcPct val="20000"/>
              </a:spcBef>
              <a:buFontTx/>
              <a:buChar char="•"/>
              <a:defRPr/>
            </a:pPr>
            <a:r>
              <a:rPr lang="en-US" sz="2800">
                <a:solidFill>
                  <a:srgbClr val="FF0000"/>
                </a:solidFill>
                <a:latin typeface="Times New Roman" charset="0"/>
                <a:ea typeface="굴림" charset="0"/>
              </a:rPr>
              <a:t>CSMA</a:t>
            </a:r>
            <a:r>
              <a:rPr lang="en-US" sz="2800" b="0">
                <a:solidFill>
                  <a:srgbClr val="FF0000"/>
                </a:solidFill>
                <a:latin typeface="Times New Roman" charset="0"/>
                <a:ea typeface="굴림" charset="0"/>
              </a:rPr>
              <a:t> with Collision Avoidance </a:t>
            </a:r>
            <a:r>
              <a:rPr lang="en-US" sz="2800">
                <a:solidFill>
                  <a:srgbClr val="FF0000"/>
                </a:solidFill>
                <a:latin typeface="Times New Roman" charset="0"/>
                <a:ea typeface="굴림" charset="0"/>
              </a:rPr>
              <a:t>(CA)</a:t>
            </a:r>
            <a:r>
              <a:rPr lang="en-US" sz="2800" b="0">
                <a:latin typeface="Times New Roman" charset="0"/>
                <a:ea typeface="굴림" charset="0"/>
              </a:rPr>
              <a:t> access schemes used in wireless LANs. Here sensing the carrier              combined with a </a:t>
            </a:r>
            <a:r>
              <a:rPr lang="en-US" sz="3200">
                <a:solidFill>
                  <a:srgbClr val="FF0000"/>
                </a:solidFill>
                <a:latin typeface="Times New Roman" charset="0"/>
                <a:ea typeface="굴림" charset="0"/>
              </a:rPr>
              <a:t>back-off</a:t>
            </a:r>
            <a:r>
              <a:rPr lang="en-US" sz="2800" b="0">
                <a:latin typeface="Times New Roman" charset="0"/>
                <a:ea typeface="굴림" charset="0"/>
              </a:rPr>
              <a:t> scheme. </a:t>
            </a:r>
            <a:r>
              <a:rPr lang="en-US" sz="2800">
                <a:solidFill>
                  <a:schemeClr val="accent2"/>
                </a:solidFill>
                <a:latin typeface="Times New Roman" charset="0"/>
                <a:ea typeface="굴림" charset="0"/>
              </a:rPr>
              <a:t>(MACA)</a:t>
            </a:r>
          </a:p>
        </p:txBody>
      </p:sp>
      <p:sp>
        <p:nvSpPr>
          <p:cNvPr id="220164" name="Line 4"/>
          <p:cNvSpPr>
            <a:spLocks noChangeShapeType="1"/>
          </p:cNvSpPr>
          <p:nvPr/>
        </p:nvSpPr>
        <p:spPr bwMode="auto">
          <a:xfrm>
            <a:off x="152400" y="4953000"/>
            <a:ext cx="8534400" cy="0"/>
          </a:xfrm>
          <a:prstGeom prst="line">
            <a:avLst/>
          </a:prstGeom>
          <a:noFill/>
          <a:ln w="57150">
            <a:solidFill>
              <a:schemeClr val="tx1"/>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1D8D1705-CF89-48D0-B365-7501675FEA6B}" type="slidenum">
              <a:rPr lang="en-US" altLang="ko-KR"/>
              <a:pPr/>
              <a:t>4</a:t>
            </a:fld>
            <a:endParaRPr lang="en-US" altLang="ko-KR"/>
          </a:p>
        </p:txBody>
      </p:sp>
      <p:sp>
        <p:nvSpPr>
          <p:cNvPr id="107637" name="Rectangle 117"/>
          <p:cNvSpPr>
            <a:spLocks noChangeArrowheads="1"/>
          </p:cNvSpPr>
          <p:nvPr/>
        </p:nvSpPr>
        <p:spPr bwMode="auto">
          <a:xfrm>
            <a:off x="84138" y="228600"/>
            <a:ext cx="8990012" cy="5314950"/>
          </a:xfrm>
          <a:prstGeom prst="rect">
            <a:avLst/>
          </a:prstGeom>
          <a:noFill/>
          <a:ln w="38100" cmpd="dbl">
            <a:solidFill>
              <a:srgbClr val="0033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342900" indent="-342900">
              <a:defRPr/>
            </a:pPr>
            <a:r>
              <a:rPr lang="en-US" sz="3200">
                <a:solidFill>
                  <a:schemeClr val="accent2"/>
                </a:solidFill>
                <a:latin typeface="Comic Sans MS" charset="0"/>
                <a:ea typeface="굴림" charset="0"/>
                <a:cs typeface="굴림" charset="0"/>
              </a:rPr>
              <a:t>2. Review of Modulation Techniques</a:t>
            </a:r>
            <a:r>
              <a:rPr lang="en-US" sz="2800">
                <a:latin typeface="굴림" charset="0"/>
                <a:ea typeface="굴림" charset="0"/>
                <a:cs typeface="굴림" charset="0"/>
              </a:rPr>
              <a:t>  </a:t>
            </a:r>
          </a:p>
          <a:p>
            <a:pPr marL="342900" indent="-342900">
              <a:defRPr/>
            </a:pPr>
            <a:endParaRPr lang="en-US" sz="2800">
              <a:solidFill>
                <a:schemeClr val="accent2"/>
              </a:solidFill>
              <a:latin typeface="굴림" charset="0"/>
              <a:ea typeface="굴림" charset="0"/>
              <a:cs typeface="굴림" charset="0"/>
            </a:endParaRPr>
          </a:p>
          <a:p>
            <a:pPr marL="342900" indent="-342900">
              <a:defRPr/>
            </a:pPr>
            <a:r>
              <a:rPr lang="en-US" sz="2800">
                <a:solidFill>
                  <a:schemeClr val="accent2"/>
                </a:solidFill>
                <a:latin typeface="굴림" charset="0"/>
                <a:ea typeface="굴림" charset="0"/>
                <a:cs typeface="굴림" charset="0"/>
              </a:rPr>
              <a:t>1.   Microwave </a:t>
            </a:r>
            <a:r>
              <a:rPr lang="en-US" sz="2800" u="sng">
                <a:solidFill>
                  <a:schemeClr val="accent2"/>
                </a:solidFill>
                <a:latin typeface="굴림" charset="0"/>
                <a:ea typeface="굴림" charset="0"/>
                <a:cs typeface="굴림" charset="0"/>
              </a:rPr>
              <a:t>voice/data</a:t>
            </a:r>
            <a:r>
              <a:rPr lang="en-US" sz="2800">
                <a:solidFill>
                  <a:schemeClr val="accent2"/>
                </a:solidFill>
                <a:latin typeface="굴림" charset="0"/>
                <a:ea typeface="굴림" charset="0"/>
                <a:cs typeface="굴림" charset="0"/>
              </a:rPr>
              <a:t> transmissions:</a:t>
            </a:r>
            <a:r>
              <a:rPr lang="en-US" sz="2800">
                <a:solidFill>
                  <a:srgbClr val="FF0000"/>
                </a:solidFill>
                <a:latin typeface="굴림" charset="0"/>
                <a:ea typeface="굴림" charset="0"/>
                <a:cs typeface="굴림" charset="0"/>
              </a:rPr>
              <a:t>  </a:t>
            </a:r>
            <a:r>
              <a:rPr lang="en-US" sz="2800" u="sng">
                <a:solidFill>
                  <a:srgbClr val="FF0000"/>
                </a:solidFill>
                <a:latin typeface="굴림" charset="0"/>
                <a:ea typeface="굴림" charset="0"/>
                <a:cs typeface="굴림" charset="0"/>
              </a:rPr>
              <a:t>No  AM</a:t>
            </a:r>
            <a:r>
              <a:rPr lang="en-US" sz="2800" u="sng">
                <a:latin typeface="굴림" charset="0"/>
                <a:ea typeface="굴림" charset="0"/>
                <a:cs typeface="굴림" charset="0"/>
              </a:rPr>
              <a:t>.</a:t>
            </a:r>
            <a:r>
              <a:rPr lang="en-US" sz="2800">
                <a:solidFill>
                  <a:schemeClr val="accent2"/>
                </a:solidFill>
                <a:latin typeface="굴림" charset="0"/>
                <a:ea typeface="굴림" charset="0"/>
                <a:cs typeface="굴림" charset="0"/>
              </a:rPr>
              <a:t> </a:t>
            </a:r>
          </a:p>
          <a:p>
            <a:pPr marL="342900" indent="-342900">
              <a:defRPr/>
            </a:pPr>
            <a:endParaRPr lang="en-US" sz="2800">
              <a:solidFill>
                <a:schemeClr val="accent2"/>
              </a:solidFill>
              <a:latin typeface="굴림" charset="0"/>
              <a:ea typeface="굴림" charset="0"/>
              <a:cs typeface="굴림" charset="0"/>
            </a:endParaRPr>
          </a:p>
          <a:p>
            <a:pPr marL="342900" indent="-342900">
              <a:buFontTx/>
              <a:buAutoNum type="arabicPeriod" startAt="2"/>
              <a:defRPr/>
            </a:pPr>
            <a:r>
              <a:rPr lang="en-US" sz="2800" u="sng">
                <a:solidFill>
                  <a:srgbClr val="FF0000"/>
                </a:solidFill>
                <a:latin typeface="굴림" charset="0"/>
                <a:ea typeface="굴림" charset="0"/>
                <a:cs typeface="굴림" charset="0"/>
              </a:rPr>
              <a:t>Data</a:t>
            </a:r>
            <a:r>
              <a:rPr lang="en-US" sz="2800" u="sng">
                <a:solidFill>
                  <a:srgbClr val="993300"/>
                </a:solidFill>
                <a:latin typeface="굴림" charset="0"/>
                <a:ea typeface="굴림" charset="0"/>
                <a:cs typeface="굴림" charset="0"/>
              </a:rPr>
              <a:t>-modulate the carrier wave  using</a:t>
            </a:r>
            <a:r>
              <a:rPr lang="en-US" sz="2800">
                <a:solidFill>
                  <a:schemeClr val="accent2"/>
                </a:solidFill>
                <a:latin typeface="굴림" charset="0"/>
                <a:ea typeface="굴림" charset="0"/>
                <a:cs typeface="굴림" charset="0"/>
              </a:rPr>
              <a:t>:</a:t>
            </a:r>
            <a:r>
              <a:rPr lang="en-US" sz="2800">
                <a:latin typeface="굴림" charset="0"/>
                <a:ea typeface="굴림" charset="0"/>
                <a:cs typeface="굴림" charset="0"/>
              </a:rPr>
              <a:t> </a:t>
            </a:r>
          </a:p>
          <a:p>
            <a:pPr marL="342900" indent="-342900">
              <a:defRPr/>
            </a:pPr>
            <a:r>
              <a:rPr lang="en-US" sz="2800">
                <a:solidFill>
                  <a:srgbClr val="FF0000"/>
                </a:solidFill>
                <a:latin typeface="굴림" charset="0"/>
                <a:ea typeface="굴림" charset="0"/>
                <a:cs typeface="굴림" charset="0"/>
              </a:rPr>
              <a:t>   PM, FM,  and SS modulation techniques</a:t>
            </a:r>
            <a:r>
              <a:rPr lang="en-US" sz="2800">
                <a:latin typeface="굴림" charset="0"/>
                <a:ea typeface="굴림" charset="0"/>
                <a:cs typeface="굴림" charset="0"/>
              </a:rPr>
              <a:t>.        </a:t>
            </a:r>
          </a:p>
          <a:p>
            <a:pPr marL="342900" indent="-342900">
              <a:defRPr/>
            </a:pPr>
            <a:r>
              <a:rPr lang="en-US" sz="2800">
                <a:solidFill>
                  <a:schemeClr val="accent2"/>
                </a:solidFill>
                <a:latin typeface="굴림" charset="0"/>
                <a:ea typeface="굴림" charset="0"/>
                <a:cs typeface="굴림" charset="0"/>
              </a:rPr>
              <a:t>2a. Links (channels) are separated with:  </a:t>
            </a:r>
            <a:r>
              <a:rPr lang="en-US" sz="2800">
                <a:solidFill>
                  <a:srgbClr val="FF0000"/>
                </a:solidFill>
                <a:latin typeface="굴림" charset="0"/>
                <a:ea typeface="굴림" charset="0"/>
                <a:cs typeface="굴림" charset="0"/>
              </a:rPr>
              <a:t>FDMA.</a:t>
            </a:r>
            <a:r>
              <a:rPr lang="en-US" sz="2800">
                <a:latin typeface="굴림" charset="0"/>
                <a:ea typeface="굴림" charset="0"/>
                <a:cs typeface="굴림" charset="0"/>
              </a:rPr>
              <a:t>  </a:t>
            </a:r>
          </a:p>
          <a:p>
            <a:pPr marL="342900" indent="-342900">
              <a:defRPr/>
            </a:pPr>
            <a:endParaRPr lang="en-US" sz="2800">
              <a:solidFill>
                <a:schemeClr val="accent2"/>
              </a:solidFill>
              <a:latin typeface="굴림" charset="0"/>
              <a:ea typeface="굴림" charset="0"/>
              <a:cs typeface="굴림" charset="0"/>
            </a:endParaRPr>
          </a:p>
          <a:p>
            <a:pPr marL="342900" indent="-342900">
              <a:buFontTx/>
              <a:buAutoNum type="arabicPeriod" startAt="3"/>
              <a:defRPr/>
            </a:pPr>
            <a:r>
              <a:rPr lang="en-US" sz="2800">
                <a:solidFill>
                  <a:srgbClr val="FF0000"/>
                </a:solidFill>
                <a:latin typeface="굴림" charset="0"/>
                <a:ea typeface="굴림" charset="0"/>
                <a:cs typeface="굴림" charset="0"/>
              </a:rPr>
              <a:t>   </a:t>
            </a:r>
            <a:r>
              <a:rPr lang="en-US" sz="2800" u="sng">
                <a:solidFill>
                  <a:srgbClr val="FF0000"/>
                </a:solidFill>
                <a:latin typeface="굴림" charset="0"/>
                <a:ea typeface="굴림" charset="0"/>
                <a:cs typeface="굴림" charset="0"/>
              </a:rPr>
              <a:t>Voice</a:t>
            </a:r>
            <a:r>
              <a:rPr lang="en-US" sz="2800" u="sng">
                <a:solidFill>
                  <a:srgbClr val="993300"/>
                </a:solidFill>
                <a:latin typeface="굴림" charset="0"/>
                <a:ea typeface="굴림" charset="0"/>
                <a:cs typeface="굴림" charset="0"/>
              </a:rPr>
              <a:t> data-to encode signal digitally use:</a:t>
            </a:r>
            <a:r>
              <a:rPr lang="en-US" sz="2800">
                <a:solidFill>
                  <a:schemeClr val="accent2"/>
                </a:solidFill>
                <a:latin typeface="굴림" charset="0"/>
                <a:ea typeface="굴림" charset="0"/>
                <a:cs typeface="굴림" charset="0"/>
              </a:rPr>
              <a:t> </a:t>
            </a:r>
            <a:r>
              <a:rPr lang="en-US" sz="2800">
                <a:solidFill>
                  <a:srgbClr val="FF0000"/>
                </a:solidFill>
                <a:latin typeface="굴림" charset="0"/>
                <a:ea typeface="굴림" charset="0"/>
                <a:cs typeface="굴림" charset="0"/>
              </a:rPr>
              <a:t>PCM</a:t>
            </a:r>
            <a:endParaRPr lang="en-US" sz="2800">
              <a:solidFill>
                <a:schemeClr val="accent2"/>
              </a:solidFill>
              <a:latin typeface="굴림" charset="0"/>
              <a:ea typeface="굴림" charset="0"/>
              <a:cs typeface="굴림" charset="0"/>
            </a:endParaRPr>
          </a:p>
          <a:p>
            <a:pPr marL="342900" indent="-342900">
              <a:defRPr/>
            </a:pPr>
            <a:r>
              <a:rPr lang="en-US" sz="2800">
                <a:solidFill>
                  <a:schemeClr val="accent2"/>
                </a:solidFill>
                <a:latin typeface="굴림" charset="0"/>
                <a:ea typeface="굴림" charset="0"/>
                <a:cs typeface="굴림" charset="0"/>
              </a:rPr>
              <a:t> </a:t>
            </a:r>
          </a:p>
          <a:p>
            <a:pPr marL="342900" indent="-342900">
              <a:defRPr/>
            </a:pPr>
            <a:r>
              <a:rPr lang="en-US" sz="2800">
                <a:solidFill>
                  <a:schemeClr val="accent2"/>
                </a:solidFill>
                <a:latin typeface="굴림" charset="0"/>
                <a:ea typeface="굴림" charset="0"/>
                <a:cs typeface="굴림" charset="0"/>
              </a:rPr>
              <a:t>3a. Several voice signals in one channel </a:t>
            </a:r>
          </a:p>
          <a:p>
            <a:pPr marL="342900" indent="-342900">
              <a:defRPr/>
            </a:pPr>
            <a:r>
              <a:rPr lang="en-US" sz="2800">
                <a:solidFill>
                  <a:schemeClr val="accent2"/>
                </a:solidFill>
                <a:latin typeface="굴림" charset="0"/>
                <a:ea typeface="굴림" charset="0"/>
                <a:cs typeface="굴림" charset="0"/>
              </a:rPr>
              <a:t>                                   are separated by: </a:t>
            </a:r>
            <a:r>
              <a:rPr lang="en-US" sz="2800">
                <a:solidFill>
                  <a:srgbClr val="FF0000"/>
                </a:solidFill>
                <a:latin typeface="굴림" charset="0"/>
                <a:ea typeface="굴림" charset="0"/>
                <a:cs typeface="굴림" charset="0"/>
              </a:rPr>
              <a:t>TDMA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AD1ABA61-ADCA-40F3-9E8C-4BF5D50E7BAC}" type="slidenum">
              <a:rPr lang="en-US" altLang="ko-KR"/>
              <a:pPr/>
              <a:t>40</a:t>
            </a:fld>
            <a:endParaRPr lang="en-US" altLang="ko-KR"/>
          </a:p>
        </p:txBody>
      </p:sp>
      <p:sp>
        <p:nvSpPr>
          <p:cNvPr id="221186" name="Rectangle 2"/>
          <p:cNvSpPr>
            <a:spLocks noGrp="1" noChangeArrowheads="1"/>
          </p:cNvSpPr>
          <p:nvPr>
            <p:ph type="title"/>
          </p:nvPr>
        </p:nvSpPr>
        <p:spPr>
          <a:xfrm>
            <a:off x="685800" y="152400"/>
            <a:ext cx="7772400" cy="533400"/>
          </a:xfrm>
        </p:spPr>
        <p:txBody>
          <a:bodyPr/>
          <a:lstStyle/>
          <a:p>
            <a:pPr eaLnBrk="1" hangingPunct="1">
              <a:defRPr/>
            </a:pPr>
            <a:r>
              <a:rPr lang="en-US" sz="3200" b="1" smtClean="0">
                <a:solidFill>
                  <a:schemeClr val="accent2"/>
                </a:solidFill>
                <a:latin typeface="Comic Sans MS" charset="0"/>
              </a:rPr>
              <a:t>a. Differences with wired Ethernet</a:t>
            </a:r>
          </a:p>
        </p:txBody>
      </p:sp>
      <p:sp>
        <p:nvSpPr>
          <p:cNvPr id="221187" name="Rectangle 3"/>
          <p:cNvSpPr>
            <a:spLocks noGrp="1" noChangeArrowheads="1"/>
          </p:cNvSpPr>
          <p:nvPr>
            <p:ph type="body" idx="1"/>
          </p:nvPr>
        </p:nvSpPr>
        <p:spPr>
          <a:xfrm>
            <a:off x="152400" y="762000"/>
            <a:ext cx="8839200" cy="5943600"/>
          </a:xfrm>
        </p:spPr>
        <p:txBody>
          <a:bodyPr/>
          <a:lstStyle/>
          <a:p>
            <a:pPr eaLnBrk="1" hangingPunct="1">
              <a:lnSpc>
                <a:spcPct val="90000"/>
              </a:lnSpc>
              <a:defRPr/>
            </a:pPr>
            <a:r>
              <a:rPr lang="en-US" b="1" smtClean="0">
                <a:solidFill>
                  <a:schemeClr val="accent2"/>
                </a:solidFill>
              </a:rPr>
              <a:t>Ethernet</a:t>
            </a:r>
            <a:r>
              <a:rPr lang="en-US" smtClean="0">
                <a:solidFill>
                  <a:srgbClr val="FF0000"/>
                </a:solidFill>
              </a:rPr>
              <a:t> operates with </a:t>
            </a:r>
            <a:r>
              <a:rPr lang="en-US" b="1" smtClean="0">
                <a:solidFill>
                  <a:schemeClr val="accent2"/>
                </a:solidFill>
              </a:rPr>
              <a:t>CSMA/CD</a:t>
            </a:r>
            <a:r>
              <a:rPr lang="en-US" smtClean="0">
                <a:solidFill>
                  <a:srgbClr val="FF0000"/>
                </a:solidFill>
              </a:rPr>
              <a:t> protocol. </a:t>
            </a:r>
          </a:p>
          <a:p>
            <a:pPr eaLnBrk="1" hangingPunct="1">
              <a:lnSpc>
                <a:spcPct val="90000"/>
              </a:lnSpc>
              <a:defRPr/>
            </a:pPr>
            <a:r>
              <a:rPr lang="en-US" smtClean="0">
                <a:solidFill>
                  <a:srgbClr val="FF0000"/>
                </a:solidFill>
              </a:rPr>
              <a:t>With </a:t>
            </a:r>
            <a:r>
              <a:rPr lang="en-US" b="1" smtClean="0">
                <a:solidFill>
                  <a:schemeClr val="accent2"/>
                </a:solidFill>
              </a:rPr>
              <a:t>wireless LANs</a:t>
            </a:r>
            <a:r>
              <a:rPr lang="en-US" smtClean="0">
                <a:solidFill>
                  <a:srgbClr val="FF0000"/>
                </a:solidFill>
              </a:rPr>
              <a:t> that idea does not work well. </a:t>
            </a:r>
          </a:p>
          <a:p>
            <a:pPr eaLnBrk="1" hangingPunct="1">
              <a:lnSpc>
                <a:spcPct val="90000"/>
              </a:lnSpc>
              <a:buFontTx/>
              <a:buNone/>
              <a:defRPr/>
            </a:pPr>
            <a:r>
              <a:rPr lang="en-US" smtClean="0">
                <a:solidFill>
                  <a:srgbClr val="FF0000"/>
                </a:solidFill>
              </a:rPr>
              <a:t>1. Problems with </a:t>
            </a:r>
            <a:r>
              <a:rPr lang="en-US" b="1" smtClean="0">
                <a:solidFill>
                  <a:schemeClr val="accent2"/>
                </a:solidFill>
              </a:rPr>
              <a:t>multipath fading</a:t>
            </a:r>
            <a:r>
              <a:rPr lang="en-US" smtClean="0">
                <a:solidFill>
                  <a:srgbClr val="FF0000"/>
                </a:solidFill>
              </a:rPr>
              <a:t> of a radio signal</a:t>
            </a:r>
          </a:p>
          <a:p>
            <a:pPr eaLnBrk="1" hangingPunct="1">
              <a:lnSpc>
                <a:spcPct val="90000"/>
              </a:lnSpc>
              <a:buFontTx/>
              <a:buNone/>
              <a:defRPr/>
            </a:pPr>
            <a:r>
              <a:rPr lang="en-US" smtClean="0">
                <a:solidFill>
                  <a:srgbClr val="FF0000"/>
                </a:solidFill>
              </a:rPr>
              <a:t>2. Great deal of </a:t>
            </a:r>
            <a:r>
              <a:rPr lang="en-US" b="1" smtClean="0">
                <a:solidFill>
                  <a:schemeClr val="accent2"/>
                </a:solidFill>
              </a:rPr>
              <a:t>mobility</a:t>
            </a:r>
            <a:r>
              <a:rPr lang="en-US" smtClean="0">
                <a:solidFill>
                  <a:srgbClr val="FF0000"/>
                </a:solidFill>
              </a:rPr>
              <a:t>, by mobility of wireless     communication.</a:t>
            </a:r>
          </a:p>
          <a:p>
            <a:pPr eaLnBrk="1" hangingPunct="1">
              <a:lnSpc>
                <a:spcPct val="90000"/>
              </a:lnSpc>
              <a:buFontTx/>
              <a:buNone/>
              <a:defRPr/>
            </a:pPr>
            <a:r>
              <a:rPr lang="en-US" smtClean="0">
                <a:solidFill>
                  <a:srgbClr val="FF0000"/>
                </a:solidFill>
              </a:rPr>
              <a:t>3. base station-to-base station </a:t>
            </a:r>
            <a:r>
              <a:rPr lang="en-US" b="1" smtClean="0">
                <a:solidFill>
                  <a:schemeClr val="accent2"/>
                </a:solidFill>
              </a:rPr>
              <a:t>movement</a:t>
            </a:r>
            <a:r>
              <a:rPr lang="en-US" smtClean="0">
                <a:solidFill>
                  <a:srgbClr val="FF0000"/>
                </a:solidFill>
              </a:rPr>
              <a:t>. </a:t>
            </a:r>
          </a:p>
          <a:p>
            <a:pPr eaLnBrk="1" hangingPunct="1">
              <a:lnSpc>
                <a:spcPct val="90000"/>
              </a:lnSpc>
              <a:buFontTx/>
              <a:buNone/>
              <a:defRPr/>
            </a:pPr>
            <a:r>
              <a:rPr lang="en-US" smtClean="0">
                <a:solidFill>
                  <a:srgbClr val="FF0000"/>
                </a:solidFill>
              </a:rPr>
              <a:t>4. </a:t>
            </a:r>
            <a:r>
              <a:rPr lang="en-US" b="1" u="sng" smtClean="0">
                <a:solidFill>
                  <a:schemeClr val="accent2"/>
                </a:solidFill>
              </a:rPr>
              <a:t>Exposed</a:t>
            </a:r>
            <a:r>
              <a:rPr lang="en-US" b="1" smtClean="0">
                <a:solidFill>
                  <a:schemeClr val="accent2"/>
                </a:solidFill>
              </a:rPr>
              <a:t> and </a:t>
            </a:r>
            <a:r>
              <a:rPr lang="en-US" b="1" u="sng" smtClean="0">
                <a:solidFill>
                  <a:schemeClr val="accent2"/>
                </a:solidFill>
              </a:rPr>
              <a:t>hidden</a:t>
            </a:r>
            <a:r>
              <a:rPr lang="en-US" b="1" smtClean="0">
                <a:solidFill>
                  <a:schemeClr val="accent2"/>
                </a:solidFill>
              </a:rPr>
              <a:t> stations problems</a:t>
            </a:r>
          </a:p>
          <a:p>
            <a:pPr eaLnBrk="1" hangingPunct="1">
              <a:lnSpc>
                <a:spcPct val="90000"/>
              </a:lnSpc>
              <a:defRPr/>
            </a:pPr>
            <a:r>
              <a:rPr lang="en-US" smtClean="0">
                <a:solidFill>
                  <a:srgbClr val="FF0000"/>
                </a:solidFill>
              </a:rPr>
              <a:t>From the outside, the entire system should look     like a single Ethernet. </a:t>
            </a:r>
          </a:p>
          <a:p>
            <a:pPr eaLnBrk="1" hangingPunct="1">
              <a:lnSpc>
                <a:spcPct val="90000"/>
              </a:lnSpc>
              <a:defRPr/>
            </a:pPr>
            <a:r>
              <a:rPr lang="en-US" smtClean="0">
                <a:solidFill>
                  <a:srgbClr val="FF0000"/>
                </a:solidFill>
              </a:rPr>
              <a:t>The connection between the </a:t>
            </a:r>
            <a:r>
              <a:rPr lang="en-US" b="1" smtClean="0">
                <a:solidFill>
                  <a:schemeClr val="accent2"/>
                </a:solidFill>
              </a:rPr>
              <a:t>802.11</a:t>
            </a:r>
            <a:r>
              <a:rPr lang="en-US" smtClean="0">
                <a:solidFill>
                  <a:srgbClr val="FF0000"/>
                </a:solidFill>
              </a:rPr>
              <a:t> system and     the outside world is called </a:t>
            </a:r>
            <a:r>
              <a:rPr lang="en-US" b="1" u="sng" smtClean="0">
                <a:solidFill>
                  <a:schemeClr val="accent2"/>
                </a:solidFill>
              </a:rPr>
              <a:t>Portal.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A9834520-1B8A-4B5D-B63B-0F1000029BB9}" type="slidenum">
              <a:rPr lang="en-US" altLang="ko-KR"/>
              <a:pPr/>
              <a:t>41</a:t>
            </a:fld>
            <a:endParaRPr lang="en-US" altLang="ko-KR"/>
          </a:p>
        </p:txBody>
      </p:sp>
      <p:sp>
        <p:nvSpPr>
          <p:cNvPr id="222210" name="Rectangle 2"/>
          <p:cNvSpPr>
            <a:spLocks noChangeArrowheads="1"/>
          </p:cNvSpPr>
          <p:nvPr/>
        </p:nvSpPr>
        <p:spPr bwMode="auto">
          <a:xfrm>
            <a:off x="762000" y="4648200"/>
            <a:ext cx="3886200" cy="762000"/>
          </a:xfrm>
          <a:prstGeom prst="rect">
            <a:avLst/>
          </a:prstGeom>
          <a:solidFill>
            <a:srgbClr val="DADAF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2211" name="Rectangle 3"/>
          <p:cNvSpPr>
            <a:spLocks noChangeArrowheads="1"/>
          </p:cNvSpPr>
          <p:nvPr/>
        </p:nvSpPr>
        <p:spPr bwMode="auto">
          <a:xfrm>
            <a:off x="914400" y="0"/>
            <a:ext cx="70866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3600">
                <a:solidFill>
                  <a:schemeClr val="accent2"/>
                </a:solidFill>
                <a:latin typeface="Comic Sans MS" charset="0"/>
                <a:ea typeface="굴림" charset="0"/>
              </a:rPr>
              <a:t>IEEE standard 802.11</a:t>
            </a:r>
          </a:p>
        </p:txBody>
      </p:sp>
      <p:grpSp>
        <p:nvGrpSpPr>
          <p:cNvPr id="44036" name="Group 4"/>
          <p:cNvGrpSpPr>
            <a:grpSpLocks/>
          </p:cNvGrpSpPr>
          <p:nvPr/>
        </p:nvGrpSpPr>
        <p:grpSpPr bwMode="auto">
          <a:xfrm>
            <a:off x="533400" y="1676400"/>
            <a:ext cx="1362075" cy="1423988"/>
            <a:chOff x="2784" y="2784"/>
            <a:chExt cx="768" cy="897"/>
          </a:xfrm>
        </p:grpSpPr>
        <p:graphicFrame>
          <p:nvGraphicFramePr>
            <p:cNvPr id="44642" name="Object 5"/>
            <p:cNvGraphicFramePr>
              <a:graphicFrameLocks noChangeAspect="1"/>
            </p:cNvGraphicFramePr>
            <p:nvPr/>
          </p:nvGraphicFramePr>
          <p:xfrm>
            <a:off x="2784" y="3072"/>
            <a:ext cx="768" cy="609"/>
          </p:xfrm>
          <a:graphic>
            <a:graphicData uri="http://schemas.openxmlformats.org/presentationml/2006/ole">
              <p:oleObj spid="_x0000_s44642" name="Clip" r:id="rId3" imgW="4603467" imgH="3653898" progId="MS_ClipArt_Gallery.2">
                <p:embed/>
              </p:oleObj>
            </a:graphicData>
          </a:graphic>
        </p:graphicFrame>
        <p:sp>
          <p:nvSpPr>
            <p:cNvPr id="222214" name="Line 6"/>
            <p:cNvSpPr>
              <a:spLocks noChangeShapeType="1"/>
            </p:cNvSpPr>
            <p:nvPr/>
          </p:nvSpPr>
          <p:spPr bwMode="auto">
            <a:xfrm flipH="1">
              <a:off x="3072" y="2784"/>
              <a:ext cx="47" cy="2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grpSp>
      <p:grpSp>
        <p:nvGrpSpPr>
          <p:cNvPr id="44037" name="Group 7"/>
          <p:cNvGrpSpPr>
            <a:grpSpLocks/>
          </p:cNvGrpSpPr>
          <p:nvPr/>
        </p:nvGrpSpPr>
        <p:grpSpPr bwMode="auto">
          <a:xfrm rot="538595">
            <a:off x="1546225" y="1687513"/>
            <a:ext cx="2286000" cy="457200"/>
            <a:chOff x="1248" y="2736"/>
            <a:chExt cx="240" cy="192"/>
          </a:xfrm>
        </p:grpSpPr>
        <p:sp>
          <p:nvSpPr>
            <p:cNvPr id="222216" name="Line 8"/>
            <p:cNvSpPr>
              <a:spLocks noChangeShapeType="1"/>
            </p:cNvSpPr>
            <p:nvPr/>
          </p:nvSpPr>
          <p:spPr bwMode="auto">
            <a:xfrm flipV="1">
              <a:off x="1296" y="2736"/>
              <a:ext cx="192" cy="96"/>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2217" name="Line 9"/>
            <p:cNvSpPr>
              <a:spLocks noChangeShapeType="1"/>
            </p:cNvSpPr>
            <p:nvPr/>
          </p:nvSpPr>
          <p:spPr bwMode="auto">
            <a:xfrm flipH="1">
              <a:off x="1248" y="2832"/>
              <a:ext cx="192" cy="96"/>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2218" name="Line 10"/>
            <p:cNvSpPr>
              <a:spLocks noChangeShapeType="1"/>
            </p:cNvSpPr>
            <p:nvPr/>
          </p:nvSpPr>
          <p:spPr bwMode="auto">
            <a:xfrm>
              <a:off x="1296" y="2832"/>
              <a:ext cx="144" cy="0"/>
            </a:xfrm>
            <a:prstGeom prst="line">
              <a:avLst/>
            </a:prstGeom>
            <a:noFill/>
            <a:ln w="38100">
              <a:solidFill>
                <a:srgbClr val="FF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grpSp>
      <p:graphicFrame>
        <p:nvGraphicFramePr>
          <p:cNvPr id="44038" name="Object 11"/>
          <p:cNvGraphicFramePr>
            <a:graphicFrameLocks noChangeAspect="1"/>
          </p:cNvGraphicFramePr>
          <p:nvPr/>
        </p:nvGraphicFramePr>
        <p:xfrm>
          <a:off x="3886200" y="2362200"/>
          <a:ext cx="1095375" cy="368300"/>
        </p:xfrm>
        <a:graphic>
          <a:graphicData uri="http://schemas.openxmlformats.org/presentationml/2006/ole">
            <p:oleObj spid="_x0000_s44038" name="Clip" r:id="rId4" imgW="4396902" imgH="1653702" progId="MS_ClipArt_Gallery.2">
              <p:embed/>
            </p:oleObj>
          </a:graphicData>
        </a:graphic>
      </p:graphicFrame>
      <p:sp>
        <p:nvSpPr>
          <p:cNvPr id="222220" name="Line 12"/>
          <p:cNvSpPr>
            <a:spLocks noChangeShapeType="1"/>
          </p:cNvSpPr>
          <p:nvPr/>
        </p:nvSpPr>
        <p:spPr bwMode="auto">
          <a:xfrm flipV="1">
            <a:off x="4114800" y="1752600"/>
            <a:ext cx="0" cy="6858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2221" name="Line 13"/>
          <p:cNvSpPr>
            <a:spLocks noChangeShapeType="1"/>
          </p:cNvSpPr>
          <p:nvPr/>
        </p:nvSpPr>
        <p:spPr bwMode="auto">
          <a:xfrm>
            <a:off x="4343400" y="1981200"/>
            <a:ext cx="4419600" cy="0"/>
          </a:xfrm>
          <a:prstGeom prst="line">
            <a:avLst/>
          </a:prstGeom>
          <a:noFill/>
          <a:ln w="76200">
            <a:solidFill>
              <a:srgbClr val="99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2222" name="Line 14"/>
          <p:cNvSpPr>
            <a:spLocks noChangeShapeType="1"/>
          </p:cNvSpPr>
          <p:nvPr/>
        </p:nvSpPr>
        <p:spPr bwMode="auto">
          <a:xfrm flipV="1">
            <a:off x="4572000" y="1981200"/>
            <a:ext cx="0" cy="457200"/>
          </a:xfrm>
          <a:prstGeom prst="line">
            <a:avLst/>
          </a:prstGeom>
          <a:noFill/>
          <a:ln w="28575">
            <a:solidFill>
              <a:srgbClr val="99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2223" name="Line 15"/>
          <p:cNvSpPr>
            <a:spLocks noChangeShapeType="1"/>
          </p:cNvSpPr>
          <p:nvPr/>
        </p:nvSpPr>
        <p:spPr bwMode="auto">
          <a:xfrm flipV="1">
            <a:off x="5037138" y="1371600"/>
            <a:ext cx="0" cy="609600"/>
          </a:xfrm>
          <a:prstGeom prst="line">
            <a:avLst/>
          </a:prstGeom>
          <a:noFill/>
          <a:ln w="19050">
            <a:solidFill>
              <a:srgbClr val="99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2224" name="Line 16"/>
          <p:cNvSpPr>
            <a:spLocks noChangeShapeType="1"/>
          </p:cNvSpPr>
          <p:nvPr/>
        </p:nvSpPr>
        <p:spPr bwMode="auto">
          <a:xfrm flipV="1">
            <a:off x="6789738" y="1371600"/>
            <a:ext cx="0" cy="609600"/>
          </a:xfrm>
          <a:prstGeom prst="line">
            <a:avLst/>
          </a:prstGeom>
          <a:noFill/>
          <a:ln w="19050">
            <a:solidFill>
              <a:srgbClr val="99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grpSp>
        <p:nvGrpSpPr>
          <p:cNvPr id="44044" name="Group 17"/>
          <p:cNvGrpSpPr>
            <a:grpSpLocks/>
          </p:cNvGrpSpPr>
          <p:nvPr/>
        </p:nvGrpSpPr>
        <p:grpSpPr bwMode="auto">
          <a:xfrm>
            <a:off x="6408738" y="609600"/>
            <a:ext cx="857250" cy="795338"/>
            <a:chOff x="4520" y="866"/>
            <a:chExt cx="483" cy="501"/>
          </a:xfrm>
        </p:grpSpPr>
        <p:sp>
          <p:nvSpPr>
            <p:cNvPr id="44083" name="Freeform 18"/>
            <p:cNvSpPr>
              <a:spLocks/>
            </p:cNvSpPr>
            <p:nvPr/>
          </p:nvSpPr>
          <p:spPr bwMode="auto">
            <a:xfrm>
              <a:off x="4538" y="866"/>
              <a:ext cx="447" cy="376"/>
            </a:xfrm>
            <a:custGeom>
              <a:avLst/>
              <a:gdLst>
                <a:gd name="T0" fmla="*/ 442 w 10263"/>
                <a:gd name="T1" fmla="*/ 376 h 8644"/>
                <a:gd name="T2" fmla="*/ 443 w 10263"/>
                <a:gd name="T3" fmla="*/ 376 h 8644"/>
                <a:gd name="T4" fmla="*/ 444 w 10263"/>
                <a:gd name="T5" fmla="*/ 375 h 8644"/>
                <a:gd name="T6" fmla="*/ 445 w 10263"/>
                <a:gd name="T7" fmla="*/ 375 h 8644"/>
                <a:gd name="T8" fmla="*/ 446 w 10263"/>
                <a:gd name="T9" fmla="*/ 374 h 8644"/>
                <a:gd name="T10" fmla="*/ 446 w 10263"/>
                <a:gd name="T11" fmla="*/ 373 h 8644"/>
                <a:gd name="T12" fmla="*/ 447 w 10263"/>
                <a:gd name="T13" fmla="*/ 372 h 8644"/>
                <a:gd name="T14" fmla="*/ 447 w 10263"/>
                <a:gd name="T15" fmla="*/ 371 h 8644"/>
                <a:gd name="T16" fmla="*/ 447 w 10263"/>
                <a:gd name="T17" fmla="*/ 6 h 8644"/>
                <a:gd name="T18" fmla="*/ 447 w 10263"/>
                <a:gd name="T19" fmla="*/ 4 h 8644"/>
                <a:gd name="T20" fmla="*/ 447 w 10263"/>
                <a:gd name="T21" fmla="*/ 3 h 8644"/>
                <a:gd name="T22" fmla="*/ 446 w 10263"/>
                <a:gd name="T23" fmla="*/ 2 h 8644"/>
                <a:gd name="T24" fmla="*/ 445 w 10263"/>
                <a:gd name="T25" fmla="*/ 2 h 8644"/>
                <a:gd name="T26" fmla="*/ 445 w 10263"/>
                <a:gd name="T27" fmla="*/ 1 h 8644"/>
                <a:gd name="T28" fmla="*/ 444 w 10263"/>
                <a:gd name="T29" fmla="*/ 0 h 8644"/>
                <a:gd name="T30" fmla="*/ 443 w 10263"/>
                <a:gd name="T31" fmla="*/ 0 h 8644"/>
                <a:gd name="T32" fmla="*/ 441 w 10263"/>
                <a:gd name="T33" fmla="*/ 0 h 8644"/>
                <a:gd name="T34" fmla="*/ 5 w 10263"/>
                <a:gd name="T35" fmla="*/ 0 h 8644"/>
                <a:gd name="T36" fmla="*/ 4 w 10263"/>
                <a:gd name="T37" fmla="*/ 0 h 8644"/>
                <a:gd name="T38" fmla="*/ 3 w 10263"/>
                <a:gd name="T39" fmla="*/ 1 h 8644"/>
                <a:gd name="T40" fmla="*/ 2 w 10263"/>
                <a:gd name="T41" fmla="*/ 1 h 8644"/>
                <a:gd name="T42" fmla="*/ 1 w 10263"/>
                <a:gd name="T43" fmla="*/ 2 h 8644"/>
                <a:gd name="T44" fmla="*/ 1 w 10263"/>
                <a:gd name="T45" fmla="*/ 3 h 8644"/>
                <a:gd name="T46" fmla="*/ 0 w 10263"/>
                <a:gd name="T47" fmla="*/ 4 h 8644"/>
                <a:gd name="T48" fmla="*/ 0 w 10263"/>
                <a:gd name="T49" fmla="*/ 5 h 8644"/>
                <a:gd name="T50" fmla="*/ 0 w 10263"/>
                <a:gd name="T51" fmla="*/ 370 h 8644"/>
                <a:gd name="T52" fmla="*/ 0 w 10263"/>
                <a:gd name="T53" fmla="*/ 371 h 8644"/>
                <a:gd name="T54" fmla="*/ 0 w 10263"/>
                <a:gd name="T55" fmla="*/ 373 h 8644"/>
                <a:gd name="T56" fmla="*/ 1 w 10263"/>
                <a:gd name="T57" fmla="*/ 373 h 8644"/>
                <a:gd name="T58" fmla="*/ 2 w 10263"/>
                <a:gd name="T59" fmla="*/ 374 h 8644"/>
                <a:gd name="T60" fmla="*/ 2 w 10263"/>
                <a:gd name="T61" fmla="*/ 375 h 8644"/>
                <a:gd name="T62" fmla="*/ 3 w 10263"/>
                <a:gd name="T63" fmla="*/ 376 h 8644"/>
                <a:gd name="T64" fmla="*/ 4 w 10263"/>
                <a:gd name="T65" fmla="*/ 376 h 8644"/>
                <a:gd name="T66" fmla="*/ 6 w 10263"/>
                <a:gd name="T67" fmla="*/ 376 h 86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263" h="8644">
                  <a:moveTo>
                    <a:pt x="10135" y="8644"/>
                  </a:moveTo>
                  <a:lnTo>
                    <a:pt x="10148" y="8643"/>
                  </a:lnTo>
                  <a:lnTo>
                    <a:pt x="10160" y="8641"/>
                  </a:lnTo>
                  <a:lnTo>
                    <a:pt x="10172" y="8638"/>
                  </a:lnTo>
                  <a:lnTo>
                    <a:pt x="10185" y="8634"/>
                  </a:lnTo>
                  <a:lnTo>
                    <a:pt x="10195" y="8627"/>
                  </a:lnTo>
                  <a:lnTo>
                    <a:pt x="10206" y="8621"/>
                  </a:lnTo>
                  <a:lnTo>
                    <a:pt x="10215" y="8614"/>
                  </a:lnTo>
                  <a:lnTo>
                    <a:pt x="10225" y="8606"/>
                  </a:lnTo>
                  <a:lnTo>
                    <a:pt x="10233" y="8597"/>
                  </a:lnTo>
                  <a:lnTo>
                    <a:pt x="10240" y="8586"/>
                  </a:lnTo>
                  <a:lnTo>
                    <a:pt x="10246" y="8576"/>
                  </a:lnTo>
                  <a:lnTo>
                    <a:pt x="10252" y="8565"/>
                  </a:lnTo>
                  <a:lnTo>
                    <a:pt x="10257" y="8553"/>
                  </a:lnTo>
                  <a:lnTo>
                    <a:pt x="10260" y="8540"/>
                  </a:lnTo>
                  <a:lnTo>
                    <a:pt x="10262" y="8528"/>
                  </a:lnTo>
                  <a:lnTo>
                    <a:pt x="10263" y="8516"/>
                  </a:lnTo>
                  <a:lnTo>
                    <a:pt x="10263" y="128"/>
                  </a:lnTo>
                  <a:lnTo>
                    <a:pt x="10262" y="115"/>
                  </a:lnTo>
                  <a:lnTo>
                    <a:pt x="10260" y="102"/>
                  </a:lnTo>
                  <a:lnTo>
                    <a:pt x="10257" y="89"/>
                  </a:lnTo>
                  <a:lnTo>
                    <a:pt x="10252" y="78"/>
                  </a:lnTo>
                  <a:lnTo>
                    <a:pt x="10246" y="67"/>
                  </a:lnTo>
                  <a:lnTo>
                    <a:pt x="10240" y="57"/>
                  </a:lnTo>
                  <a:lnTo>
                    <a:pt x="10233" y="46"/>
                  </a:lnTo>
                  <a:lnTo>
                    <a:pt x="10225" y="37"/>
                  </a:lnTo>
                  <a:lnTo>
                    <a:pt x="10215" y="29"/>
                  </a:lnTo>
                  <a:lnTo>
                    <a:pt x="10206" y="22"/>
                  </a:lnTo>
                  <a:lnTo>
                    <a:pt x="10195" y="16"/>
                  </a:lnTo>
                  <a:lnTo>
                    <a:pt x="10185" y="9"/>
                  </a:lnTo>
                  <a:lnTo>
                    <a:pt x="10172" y="5"/>
                  </a:lnTo>
                  <a:lnTo>
                    <a:pt x="10160" y="2"/>
                  </a:lnTo>
                  <a:lnTo>
                    <a:pt x="10148" y="0"/>
                  </a:lnTo>
                  <a:lnTo>
                    <a:pt x="10135" y="0"/>
                  </a:lnTo>
                  <a:lnTo>
                    <a:pt x="128" y="0"/>
                  </a:lnTo>
                  <a:lnTo>
                    <a:pt x="115" y="0"/>
                  </a:lnTo>
                  <a:lnTo>
                    <a:pt x="101" y="2"/>
                  </a:lnTo>
                  <a:lnTo>
                    <a:pt x="89" y="5"/>
                  </a:lnTo>
                  <a:lnTo>
                    <a:pt x="78" y="9"/>
                  </a:lnTo>
                  <a:lnTo>
                    <a:pt x="66" y="16"/>
                  </a:lnTo>
                  <a:lnTo>
                    <a:pt x="56" y="22"/>
                  </a:lnTo>
                  <a:lnTo>
                    <a:pt x="46" y="29"/>
                  </a:lnTo>
                  <a:lnTo>
                    <a:pt x="37" y="37"/>
                  </a:lnTo>
                  <a:lnTo>
                    <a:pt x="28" y="46"/>
                  </a:lnTo>
                  <a:lnTo>
                    <a:pt x="21" y="57"/>
                  </a:lnTo>
                  <a:lnTo>
                    <a:pt x="15" y="67"/>
                  </a:lnTo>
                  <a:lnTo>
                    <a:pt x="9" y="78"/>
                  </a:lnTo>
                  <a:lnTo>
                    <a:pt x="5" y="89"/>
                  </a:lnTo>
                  <a:lnTo>
                    <a:pt x="2" y="102"/>
                  </a:lnTo>
                  <a:lnTo>
                    <a:pt x="0" y="115"/>
                  </a:lnTo>
                  <a:lnTo>
                    <a:pt x="0" y="128"/>
                  </a:lnTo>
                  <a:lnTo>
                    <a:pt x="0" y="8516"/>
                  </a:lnTo>
                  <a:lnTo>
                    <a:pt x="0" y="8528"/>
                  </a:lnTo>
                  <a:lnTo>
                    <a:pt x="2" y="8540"/>
                  </a:lnTo>
                  <a:lnTo>
                    <a:pt x="5" y="8553"/>
                  </a:lnTo>
                  <a:lnTo>
                    <a:pt x="9" y="8565"/>
                  </a:lnTo>
                  <a:lnTo>
                    <a:pt x="15" y="8576"/>
                  </a:lnTo>
                  <a:lnTo>
                    <a:pt x="21" y="8586"/>
                  </a:lnTo>
                  <a:lnTo>
                    <a:pt x="28" y="8597"/>
                  </a:lnTo>
                  <a:lnTo>
                    <a:pt x="37" y="8606"/>
                  </a:lnTo>
                  <a:lnTo>
                    <a:pt x="46" y="8614"/>
                  </a:lnTo>
                  <a:lnTo>
                    <a:pt x="56" y="8621"/>
                  </a:lnTo>
                  <a:lnTo>
                    <a:pt x="66" y="8627"/>
                  </a:lnTo>
                  <a:lnTo>
                    <a:pt x="78" y="8634"/>
                  </a:lnTo>
                  <a:lnTo>
                    <a:pt x="89" y="8638"/>
                  </a:lnTo>
                  <a:lnTo>
                    <a:pt x="101" y="8641"/>
                  </a:lnTo>
                  <a:lnTo>
                    <a:pt x="115" y="8643"/>
                  </a:lnTo>
                  <a:lnTo>
                    <a:pt x="128" y="8644"/>
                  </a:lnTo>
                  <a:lnTo>
                    <a:pt x="10135" y="8644"/>
                  </a:lnTo>
                  <a:close/>
                </a:path>
              </a:pathLst>
            </a:custGeom>
            <a:solidFill>
              <a:srgbClr val="993300"/>
            </a:solidFill>
            <a:ln w="0">
              <a:solidFill>
                <a:srgbClr val="000000"/>
              </a:solidFill>
              <a:prstDash val="solid"/>
              <a:round/>
              <a:headEnd/>
              <a:tailEnd/>
            </a:ln>
          </p:spPr>
          <p:txBody>
            <a:bodyPr/>
            <a:lstStyle/>
            <a:p>
              <a:endParaRPr lang="en-US"/>
            </a:p>
          </p:txBody>
        </p:sp>
        <p:sp>
          <p:nvSpPr>
            <p:cNvPr id="44084" name="Freeform 19"/>
            <p:cNvSpPr>
              <a:spLocks/>
            </p:cNvSpPr>
            <p:nvPr/>
          </p:nvSpPr>
          <p:spPr bwMode="auto">
            <a:xfrm>
              <a:off x="4581" y="905"/>
              <a:ext cx="361" cy="250"/>
            </a:xfrm>
            <a:custGeom>
              <a:avLst/>
              <a:gdLst>
                <a:gd name="T0" fmla="*/ 356 w 8322"/>
                <a:gd name="T1" fmla="*/ 250 h 5765"/>
                <a:gd name="T2" fmla="*/ 357 w 8322"/>
                <a:gd name="T3" fmla="*/ 250 h 5765"/>
                <a:gd name="T4" fmla="*/ 358 w 8322"/>
                <a:gd name="T5" fmla="*/ 249 h 5765"/>
                <a:gd name="T6" fmla="*/ 359 w 8322"/>
                <a:gd name="T7" fmla="*/ 249 h 5765"/>
                <a:gd name="T8" fmla="*/ 360 w 8322"/>
                <a:gd name="T9" fmla="*/ 248 h 5765"/>
                <a:gd name="T10" fmla="*/ 360 w 8322"/>
                <a:gd name="T11" fmla="*/ 247 h 5765"/>
                <a:gd name="T12" fmla="*/ 361 w 8322"/>
                <a:gd name="T13" fmla="*/ 246 h 5765"/>
                <a:gd name="T14" fmla="*/ 361 w 8322"/>
                <a:gd name="T15" fmla="*/ 245 h 5765"/>
                <a:gd name="T16" fmla="*/ 361 w 8322"/>
                <a:gd name="T17" fmla="*/ 6 h 5765"/>
                <a:gd name="T18" fmla="*/ 361 w 8322"/>
                <a:gd name="T19" fmla="*/ 4 h 5765"/>
                <a:gd name="T20" fmla="*/ 361 w 8322"/>
                <a:gd name="T21" fmla="*/ 3 h 5765"/>
                <a:gd name="T22" fmla="*/ 360 w 8322"/>
                <a:gd name="T23" fmla="*/ 2 h 5765"/>
                <a:gd name="T24" fmla="*/ 359 w 8322"/>
                <a:gd name="T25" fmla="*/ 2 h 5765"/>
                <a:gd name="T26" fmla="*/ 358 w 8322"/>
                <a:gd name="T27" fmla="*/ 1 h 5765"/>
                <a:gd name="T28" fmla="*/ 358 w 8322"/>
                <a:gd name="T29" fmla="*/ 0 h 5765"/>
                <a:gd name="T30" fmla="*/ 356 w 8322"/>
                <a:gd name="T31" fmla="*/ 0 h 5765"/>
                <a:gd name="T32" fmla="*/ 355 w 8322"/>
                <a:gd name="T33" fmla="*/ 0 h 5765"/>
                <a:gd name="T34" fmla="*/ 5 w 8322"/>
                <a:gd name="T35" fmla="*/ 0 h 5765"/>
                <a:gd name="T36" fmla="*/ 4 w 8322"/>
                <a:gd name="T37" fmla="*/ 0 h 5765"/>
                <a:gd name="T38" fmla="*/ 3 w 8322"/>
                <a:gd name="T39" fmla="*/ 1 h 5765"/>
                <a:gd name="T40" fmla="*/ 2 w 8322"/>
                <a:gd name="T41" fmla="*/ 1 h 5765"/>
                <a:gd name="T42" fmla="*/ 1 w 8322"/>
                <a:gd name="T43" fmla="*/ 2 h 5765"/>
                <a:gd name="T44" fmla="*/ 1 w 8322"/>
                <a:gd name="T45" fmla="*/ 3 h 5765"/>
                <a:gd name="T46" fmla="*/ 0 w 8322"/>
                <a:gd name="T47" fmla="*/ 4 h 5765"/>
                <a:gd name="T48" fmla="*/ 0 w 8322"/>
                <a:gd name="T49" fmla="*/ 5 h 5765"/>
                <a:gd name="T50" fmla="*/ 0 w 8322"/>
                <a:gd name="T51" fmla="*/ 244 h 5765"/>
                <a:gd name="T52" fmla="*/ 0 w 8322"/>
                <a:gd name="T53" fmla="*/ 246 h 5765"/>
                <a:gd name="T54" fmla="*/ 0 w 8322"/>
                <a:gd name="T55" fmla="*/ 247 h 5765"/>
                <a:gd name="T56" fmla="*/ 1 w 8322"/>
                <a:gd name="T57" fmla="*/ 248 h 5765"/>
                <a:gd name="T58" fmla="*/ 2 w 8322"/>
                <a:gd name="T59" fmla="*/ 248 h 5765"/>
                <a:gd name="T60" fmla="*/ 2 w 8322"/>
                <a:gd name="T61" fmla="*/ 249 h 5765"/>
                <a:gd name="T62" fmla="*/ 3 w 8322"/>
                <a:gd name="T63" fmla="*/ 250 h 5765"/>
                <a:gd name="T64" fmla="*/ 4 w 8322"/>
                <a:gd name="T65" fmla="*/ 250 h 5765"/>
                <a:gd name="T66" fmla="*/ 6 w 8322"/>
                <a:gd name="T67" fmla="*/ 250 h 57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322" h="5765">
                  <a:moveTo>
                    <a:pt x="8192" y="5765"/>
                  </a:moveTo>
                  <a:lnTo>
                    <a:pt x="8205" y="5764"/>
                  </a:lnTo>
                  <a:lnTo>
                    <a:pt x="8218" y="5762"/>
                  </a:lnTo>
                  <a:lnTo>
                    <a:pt x="8230" y="5759"/>
                  </a:lnTo>
                  <a:lnTo>
                    <a:pt x="8243" y="5755"/>
                  </a:lnTo>
                  <a:lnTo>
                    <a:pt x="8254" y="5750"/>
                  </a:lnTo>
                  <a:lnTo>
                    <a:pt x="8264" y="5743"/>
                  </a:lnTo>
                  <a:lnTo>
                    <a:pt x="8274" y="5735"/>
                  </a:lnTo>
                  <a:lnTo>
                    <a:pt x="8284" y="5727"/>
                  </a:lnTo>
                  <a:lnTo>
                    <a:pt x="8292" y="5719"/>
                  </a:lnTo>
                  <a:lnTo>
                    <a:pt x="8299" y="5709"/>
                  </a:lnTo>
                  <a:lnTo>
                    <a:pt x="8305" y="5699"/>
                  </a:lnTo>
                  <a:lnTo>
                    <a:pt x="8311" y="5687"/>
                  </a:lnTo>
                  <a:lnTo>
                    <a:pt x="8315" y="5676"/>
                  </a:lnTo>
                  <a:lnTo>
                    <a:pt x="8319" y="5664"/>
                  </a:lnTo>
                  <a:lnTo>
                    <a:pt x="8321" y="5650"/>
                  </a:lnTo>
                  <a:lnTo>
                    <a:pt x="8322" y="5638"/>
                  </a:lnTo>
                  <a:lnTo>
                    <a:pt x="8322" y="129"/>
                  </a:lnTo>
                  <a:lnTo>
                    <a:pt x="8321" y="115"/>
                  </a:lnTo>
                  <a:lnTo>
                    <a:pt x="8319" y="102"/>
                  </a:lnTo>
                  <a:lnTo>
                    <a:pt x="8315" y="90"/>
                  </a:lnTo>
                  <a:lnTo>
                    <a:pt x="8311" y="78"/>
                  </a:lnTo>
                  <a:lnTo>
                    <a:pt x="8305" y="67"/>
                  </a:lnTo>
                  <a:lnTo>
                    <a:pt x="8299" y="57"/>
                  </a:lnTo>
                  <a:lnTo>
                    <a:pt x="8292" y="46"/>
                  </a:lnTo>
                  <a:lnTo>
                    <a:pt x="8284" y="37"/>
                  </a:lnTo>
                  <a:lnTo>
                    <a:pt x="8274" y="29"/>
                  </a:lnTo>
                  <a:lnTo>
                    <a:pt x="8264" y="22"/>
                  </a:lnTo>
                  <a:lnTo>
                    <a:pt x="8254" y="16"/>
                  </a:lnTo>
                  <a:lnTo>
                    <a:pt x="8243" y="10"/>
                  </a:lnTo>
                  <a:lnTo>
                    <a:pt x="8230" y="5"/>
                  </a:lnTo>
                  <a:lnTo>
                    <a:pt x="8218" y="2"/>
                  </a:lnTo>
                  <a:lnTo>
                    <a:pt x="8205" y="0"/>
                  </a:lnTo>
                  <a:lnTo>
                    <a:pt x="8192" y="0"/>
                  </a:lnTo>
                  <a:lnTo>
                    <a:pt x="128" y="0"/>
                  </a:lnTo>
                  <a:lnTo>
                    <a:pt x="115" y="0"/>
                  </a:lnTo>
                  <a:lnTo>
                    <a:pt x="101" y="2"/>
                  </a:lnTo>
                  <a:lnTo>
                    <a:pt x="89" y="5"/>
                  </a:lnTo>
                  <a:lnTo>
                    <a:pt x="78" y="10"/>
                  </a:lnTo>
                  <a:lnTo>
                    <a:pt x="66" y="16"/>
                  </a:lnTo>
                  <a:lnTo>
                    <a:pt x="56" y="22"/>
                  </a:lnTo>
                  <a:lnTo>
                    <a:pt x="46" y="29"/>
                  </a:lnTo>
                  <a:lnTo>
                    <a:pt x="37" y="37"/>
                  </a:lnTo>
                  <a:lnTo>
                    <a:pt x="28" y="46"/>
                  </a:lnTo>
                  <a:lnTo>
                    <a:pt x="21" y="57"/>
                  </a:lnTo>
                  <a:lnTo>
                    <a:pt x="15" y="67"/>
                  </a:lnTo>
                  <a:lnTo>
                    <a:pt x="9" y="78"/>
                  </a:lnTo>
                  <a:lnTo>
                    <a:pt x="5" y="90"/>
                  </a:lnTo>
                  <a:lnTo>
                    <a:pt x="2" y="102"/>
                  </a:lnTo>
                  <a:lnTo>
                    <a:pt x="0" y="115"/>
                  </a:lnTo>
                  <a:lnTo>
                    <a:pt x="0" y="129"/>
                  </a:lnTo>
                  <a:lnTo>
                    <a:pt x="0" y="5638"/>
                  </a:lnTo>
                  <a:lnTo>
                    <a:pt x="0" y="5650"/>
                  </a:lnTo>
                  <a:lnTo>
                    <a:pt x="2" y="5664"/>
                  </a:lnTo>
                  <a:lnTo>
                    <a:pt x="5" y="5676"/>
                  </a:lnTo>
                  <a:lnTo>
                    <a:pt x="9" y="5687"/>
                  </a:lnTo>
                  <a:lnTo>
                    <a:pt x="15" y="5699"/>
                  </a:lnTo>
                  <a:lnTo>
                    <a:pt x="21" y="5709"/>
                  </a:lnTo>
                  <a:lnTo>
                    <a:pt x="28" y="5719"/>
                  </a:lnTo>
                  <a:lnTo>
                    <a:pt x="37" y="5727"/>
                  </a:lnTo>
                  <a:lnTo>
                    <a:pt x="46" y="5735"/>
                  </a:lnTo>
                  <a:lnTo>
                    <a:pt x="56" y="5743"/>
                  </a:lnTo>
                  <a:lnTo>
                    <a:pt x="66" y="5750"/>
                  </a:lnTo>
                  <a:lnTo>
                    <a:pt x="78" y="5755"/>
                  </a:lnTo>
                  <a:lnTo>
                    <a:pt x="89" y="5759"/>
                  </a:lnTo>
                  <a:lnTo>
                    <a:pt x="101" y="5762"/>
                  </a:lnTo>
                  <a:lnTo>
                    <a:pt x="115" y="5764"/>
                  </a:lnTo>
                  <a:lnTo>
                    <a:pt x="128" y="5765"/>
                  </a:lnTo>
                  <a:lnTo>
                    <a:pt x="8192" y="5765"/>
                  </a:lnTo>
                  <a:close/>
                </a:path>
              </a:pathLst>
            </a:custGeom>
            <a:solidFill>
              <a:srgbClr val="993300"/>
            </a:solidFill>
            <a:ln w="0">
              <a:solidFill>
                <a:srgbClr val="000000"/>
              </a:solidFill>
              <a:prstDash val="solid"/>
              <a:round/>
              <a:headEnd/>
              <a:tailEnd/>
            </a:ln>
          </p:spPr>
          <p:txBody>
            <a:bodyPr/>
            <a:lstStyle/>
            <a:p>
              <a:endParaRPr lang="en-US"/>
            </a:p>
          </p:txBody>
        </p:sp>
        <p:sp>
          <p:nvSpPr>
            <p:cNvPr id="44085" name="Freeform 20"/>
            <p:cNvSpPr>
              <a:spLocks/>
            </p:cNvSpPr>
            <p:nvPr/>
          </p:nvSpPr>
          <p:spPr bwMode="auto">
            <a:xfrm>
              <a:off x="4590" y="912"/>
              <a:ext cx="343" cy="238"/>
            </a:xfrm>
            <a:custGeom>
              <a:avLst/>
              <a:gdLst>
                <a:gd name="T0" fmla="*/ 338 w 7905"/>
                <a:gd name="T1" fmla="*/ 238 h 5478"/>
                <a:gd name="T2" fmla="*/ 339 w 7905"/>
                <a:gd name="T3" fmla="*/ 238 h 5478"/>
                <a:gd name="T4" fmla="*/ 340 w 7905"/>
                <a:gd name="T5" fmla="*/ 237 h 5478"/>
                <a:gd name="T6" fmla="*/ 341 w 7905"/>
                <a:gd name="T7" fmla="*/ 237 h 5478"/>
                <a:gd name="T8" fmla="*/ 342 w 7905"/>
                <a:gd name="T9" fmla="*/ 236 h 5478"/>
                <a:gd name="T10" fmla="*/ 342 w 7905"/>
                <a:gd name="T11" fmla="*/ 235 h 5478"/>
                <a:gd name="T12" fmla="*/ 343 w 7905"/>
                <a:gd name="T13" fmla="*/ 234 h 5478"/>
                <a:gd name="T14" fmla="*/ 343 w 7905"/>
                <a:gd name="T15" fmla="*/ 233 h 5478"/>
                <a:gd name="T16" fmla="*/ 343 w 7905"/>
                <a:gd name="T17" fmla="*/ 5 h 5478"/>
                <a:gd name="T18" fmla="*/ 343 w 7905"/>
                <a:gd name="T19" fmla="*/ 4 h 5478"/>
                <a:gd name="T20" fmla="*/ 343 w 7905"/>
                <a:gd name="T21" fmla="*/ 3 h 5478"/>
                <a:gd name="T22" fmla="*/ 342 w 7905"/>
                <a:gd name="T23" fmla="*/ 2 h 5478"/>
                <a:gd name="T24" fmla="*/ 341 w 7905"/>
                <a:gd name="T25" fmla="*/ 2 h 5478"/>
                <a:gd name="T26" fmla="*/ 341 w 7905"/>
                <a:gd name="T27" fmla="*/ 1 h 5478"/>
                <a:gd name="T28" fmla="*/ 340 w 7905"/>
                <a:gd name="T29" fmla="*/ 0 h 5478"/>
                <a:gd name="T30" fmla="*/ 339 w 7905"/>
                <a:gd name="T31" fmla="*/ 0 h 5478"/>
                <a:gd name="T32" fmla="*/ 338 w 7905"/>
                <a:gd name="T33" fmla="*/ 0 h 5478"/>
                <a:gd name="T34" fmla="*/ 5 w 7905"/>
                <a:gd name="T35" fmla="*/ 0 h 5478"/>
                <a:gd name="T36" fmla="*/ 4 w 7905"/>
                <a:gd name="T37" fmla="*/ 0 h 5478"/>
                <a:gd name="T38" fmla="*/ 3 w 7905"/>
                <a:gd name="T39" fmla="*/ 1 h 5478"/>
                <a:gd name="T40" fmla="*/ 2 w 7905"/>
                <a:gd name="T41" fmla="*/ 1 h 5478"/>
                <a:gd name="T42" fmla="*/ 1 w 7905"/>
                <a:gd name="T43" fmla="*/ 2 h 5478"/>
                <a:gd name="T44" fmla="*/ 1 w 7905"/>
                <a:gd name="T45" fmla="*/ 3 h 5478"/>
                <a:gd name="T46" fmla="*/ 0 w 7905"/>
                <a:gd name="T47" fmla="*/ 4 h 5478"/>
                <a:gd name="T48" fmla="*/ 0 w 7905"/>
                <a:gd name="T49" fmla="*/ 5 h 5478"/>
                <a:gd name="T50" fmla="*/ 0 w 7905"/>
                <a:gd name="T51" fmla="*/ 233 h 5478"/>
                <a:gd name="T52" fmla="*/ 0 w 7905"/>
                <a:gd name="T53" fmla="*/ 234 h 5478"/>
                <a:gd name="T54" fmla="*/ 0 w 7905"/>
                <a:gd name="T55" fmla="*/ 235 h 5478"/>
                <a:gd name="T56" fmla="*/ 1 w 7905"/>
                <a:gd name="T57" fmla="*/ 236 h 5478"/>
                <a:gd name="T58" fmla="*/ 2 w 7905"/>
                <a:gd name="T59" fmla="*/ 236 h 5478"/>
                <a:gd name="T60" fmla="*/ 2 w 7905"/>
                <a:gd name="T61" fmla="*/ 237 h 5478"/>
                <a:gd name="T62" fmla="*/ 3 w 7905"/>
                <a:gd name="T63" fmla="*/ 238 h 5478"/>
                <a:gd name="T64" fmla="*/ 4 w 7905"/>
                <a:gd name="T65" fmla="*/ 238 h 5478"/>
                <a:gd name="T66" fmla="*/ 5 w 7905"/>
                <a:gd name="T67" fmla="*/ 238 h 54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905" h="5478">
                  <a:moveTo>
                    <a:pt x="7783" y="5478"/>
                  </a:moveTo>
                  <a:lnTo>
                    <a:pt x="7795" y="5477"/>
                  </a:lnTo>
                  <a:lnTo>
                    <a:pt x="7808" y="5475"/>
                  </a:lnTo>
                  <a:lnTo>
                    <a:pt x="7819" y="5472"/>
                  </a:lnTo>
                  <a:lnTo>
                    <a:pt x="7830" y="5468"/>
                  </a:lnTo>
                  <a:lnTo>
                    <a:pt x="7841" y="5463"/>
                  </a:lnTo>
                  <a:lnTo>
                    <a:pt x="7851" y="5457"/>
                  </a:lnTo>
                  <a:lnTo>
                    <a:pt x="7860" y="5449"/>
                  </a:lnTo>
                  <a:lnTo>
                    <a:pt x="7869" y="5441"/>
                  </a:lnTo>
                  <a:lnTo>
                    <a:pt x="7876" y="5433"/>
                  </a:lnTo>
                  <a:lnTo>
                    <a:pt x="7884" y="5423"/>
                  </a:lnTo>
                  <a:lnTo>
                    <a:pt x="7890" y="5413"/>
                  </a:lnTo>
                  <a:lnTo>
                    <a:pt x="7895" y="5402"/>
                  </a:lnTo>
                  <a:lnTo>
                    <a:pt x="7899" y="5391"/>
                  </a:lnTo>
                  <a:lnTo>
                    <a:pt x="7902" y="5380"/>
                  </a:lnTo>
                  <a:lnTo>
                    <a:pt x="7904" y="5367"/>
                  </a:lnTo>
                  <a:lnTo>
                    <a:pt x="7905" y="5355"/>
                  </a:lnTo>
                  <a:lnTo>
                    <a:pt x="7905" y="121"/>
                  </a:lnTo>
                  <a:lnTo>
                    <a:pt x="7904" y="108"/>
                  </a:lnTo>
                  <a:lnTo>
                    <a:pt x="7902" y="97"/>
                  </a:lnTo>
                  <a:lnTo>
                    <a:pt x="7899" y="84"/>
                  </a:lnTo>
                  <a:lnTo>
                    <a:pt x="7895" y="74"/>
                  </a:lnTo>
                  <a:lnTo>
                    <a:pt x="7890" y="63"/>
                  </a:lnTo>
                  <a:lnTo>
                    <a:pt x="7884" y="54"/>
                  </a:lnTo>
                  <a:lnTo>
                    <a:pt x="7876" y="44"/>
                  </a:lnTo>
                  <a:lnTo>
                    <a:pt x="7869" y="35"/>
                  </a:lnTo>
                  <a:lnTo>
                    <a:pt x="7860" y="28"/>
                  </a:lnTo>
                  <a:lnTo>
                    <a:pt x="7851" y="21"/>
                  </a:lnTo>
                  <a:lnTo>
                    <a:pt x="7841" y="15"/>
                  </a:lnTo>
                  <a:lnTo>
                    <a:pt x="7830" y="10"/>
                  </a:lnTo>
                  <a:lnTo>
                    <a:pt x="7819" y="5"/>
                  </a:lnTo>
                  <a:lnTo>
                    <a:pt x="7808" y="2"/>
                  </a:lnTo>
                  <a:lnTo>
                    <a:pt x="7795" y="0"/>
                  </a:lnTo>
                  <a:lnTo>
                    <a:pt x="7783" y="0"/>
                  </a:lnTo>
                  <a:lnTo>
                    <a:pt x="121" y="0"/>
                  </a:lnTo>
                  <a:lnTo>
                    <a:pt x="108" y="0"/>
                  </a:lnTo>
                  <a:lnTo>
                    <a:pt x="97" y="2"/>
                  </a:lnTo>
                  <a:lnTo>
                    <a:pt x="84" y="5"/>
                  </a:lnTo>
                  <a:lnTo>
                    <a:pt x="74" y="10"/>
                  </a:lnTo>
                  <a:lnTo>
                    <a:pt x="63" y="15"/>
                  </a:lnTo>
                  <a:lnTo>
                    <a:pt x="53" y="21"/>
                  </a:lnTo>
                  <a:lnTo>
                    <a:pt x="44" y="28"/>
                  </a:lnTo>
                  <a:lnTo>
                    <a:pt x="35" y="35"/>
                  </a:lnTo>
                  <a:lnTo>
                    <a:pt x="28" y="44"/>
                  </a:lnTo>
                  <a:lnTo>
                    <a:pt x="21" y="54"/>
                  </a:lnTo>
                  <a:lnTo>
                    <a:pt x="14" y="63"/>
                  </a:lnTo>
                  <a:lnTo>
                    <a:pt x="9" y="74"/>
                  </a:lnTo>
                  <a:lnTo>
                    <a:pt x="5" y="84"/>
                  </a:lnTo>
                  <a:lnTo>
                    <a:pt x="2" y="97"/>
                  </a:lnTo>
                  <a:lnTo>
                    <a:pt x="0" y="108"/>
                  </a:lnTo>
                  <a:lnTo>
                    <a:pt x="0" y="121"/>
                  </a:lnTo>
                  <a:lnTo>
                    <a:pt x="0" y="5355"/>
                  </a:lnTo>
                  <a:lnTo>
                    <a:pt x="0" y="5367"/>
                  </a:lnTo>
                  <a:lnTo>
                    <a:pt x="2" y="5380"/>
                  </a:lnTo>
                  <a:lnTo>
                    <a:pt x="5" y="5391"/>
                  </a:lnTo>
                  <a:lnTo>
                    <a:pt x="9" y="5402"/>
                  </a:lnTo>
                  <a:lnTo>
                    <a:pt x="14" y="5413"/>
                  </a:lnTo>
                  <a:lnTo>
                    <a:pt x="21" y="5423"/>
                  </a:lnTo>
                  <a:lnTo>
                    <a:pt x="28" y="5433"/>
                  </a:lnTo>
                  <a:lnTo>
                    <a:pt x="35" y="5441"/>
                  </a:lnTo>
                  <a:lnTo>
                    <a:pt x="44" y="5449"/>
                  </a:lnTo>
                  <a:lnTo>
                    <a:pt x="53" y="5457"/>
                  </a:lnTo>
                  <a:lnTo>
                    <a:pt x="63" y="5463"/>
                  </a:lnTo>
                  <a:lnTo>
                    <a:pt x="74" y="5468"/>
                  </a:lnTo>
                  <a:lnTo>
                    <a:pt x="84" y="5472"/>
                  </a:lnTo>
                  <a:lnTo>
                    <a:pt x="97" y="5475"/>
                  </a:lnTo>
                  <a:lnTo>
                    <a:pt x="108" y="5477"/>
                  </a:lnTo>
                  <a:lnTo>
                    <a:pt x="121" y="5478"/>
                  </a:lnTo>
                  <a:lnTo>
                    <a:pt x="7783" y="5478"/>
                  </a:lnTo>
                  <a:close/>
                </a:path>
              </a:pathLst>
            </a:custGeom>
            <a:solidFill>
              <a:srgbClr val="993300"/>
            </a:solidFill>
            <a:ln w="0">
              <a:solidFill>
                <a:srgbClr val="000000"/>
              </a:solidFill>
              <a:prstDash val="solid"/>
              <a:round/>
              <a:headEnd/>
              <a:tailEnd/>
            </a:ln>
          </p:spPr>
          <p:txBody>
            <a:bodyPr/>
            <a:lstStyle/>
            <a:p>
              <a:endParaRPr lang="en-US"/>
            </a:p>
          </p:txBody>
        </p:sp>
        <p:sp>
          <p:nvSpPr>
            <p:cNvPr id="44086" name="Rectangle 21"/>
            <p:cNvSpPr>
              <a:spLocks noChangeArrowheads="1"/>
            </p:cNvSpPr>
            <p:nvPr/>
          </p:nvSpPr>
          <p:spPr bwMode="auto">
            <a:xfrm>
              <a:off x="4538" y="1199"/>
              <a:ext cx="307" cy="1"/>
            </a:xfrm>
            <a:prstGeom prst="rect">
              <a:avLst/>
            </a:prstGeom>
            <a:solidFill>
              <a:srgbClr val="993300"/>
            </a:solidFill>
            <a:ln w="0">
              <a:solidFill>
                <a:srgbClr val="000000"/>
              </a:solidFill>
              <a:miter lim="800000"/>
              <a:headEnd/>
              <a:tailEnd/>
            </a:ln>
          </p:spPr>
          <p:txBody>
            <a:bodyPr/>
            <a:lstStyle/>
            <a:p>
              <a:endParaRPr lang="en-US"/>
            </a:p>
          </p:txBody>
        </p:sp>
        <p:sp>
          <p:nvSpPr>
            <p:cNvPr id="44087" name="Freeform 22"/>
            <p:cNvSpPr>
              <a:spLocks/>
            </p:cNvSpPr>
            <p:nvPr/>
          </p:nvSpPr>
          <p:spPr bwMode="auto">
            <a:xfrm>
              <a:off x="4845" y="1199"/>
              <a:ext cx="139" cy="1"/>
            </a:xfrm>
            <a:custGeom>
              <a:avLst/>
              <a:gdLst>
                <a:gd name="T0" fmla="*/ 0 w 3198"/>
                <a:gd name="T1" fmla="*/ 0 h 1"/>
                <a:gd name="T2" fmla="*/ 139 w 3198"/>
                <a:gd name="T3" fmla="*/ 0 h 1"/>
                <a:gd name="T4" fmla="*/ 0 w 3198"/>
                <a:gd name="T5" fmla="*/ 0 h 1"/>
                <a:gd name="T6" fmla="*/ 0 60000 65536"/>
                <a:gd name="T7" fmla="*/ 0 60000 65536"/>
                <a:gd name="T8" fmla="*/ 0 60000 65536"/>
              </a:gdLst>
              <a:ahLst/>
              <a:cxnLst>
                <a:cxn ang="T6">
                  <a:pos x="T0" y="T1"/>
                </a:cxn>
                <a:cxn ang="T7">
                  <a:pos x="T2" y="T3"/>
                </a:cxn>
                <a:cxn ang="T8">
                  <a:pos x="T4" y="T5"/>
                </a:cxn>
              </a:cxnLst>
              <a:rect l="0" t="0" r="r" b="b"/>
              <a:pathLst>
                <a:path w="3198" h="1">
                  <a:moveTo>
                    <a:pt x="0" y="0"/>
                  </a:moveTo>
                  <a:lnTo>
                    <a:pt x="3198" y="0"/>
                  </a:lnTo>
                  <a:lnTo>
                    <a:pt x="0" y="0"/>
                  </a:lnTo>
                  <a:close/>
                </a:path>
              </a:pathLst>
            </a:custGeom>
            <a:solidFill>
              <a:srgbClr val="993300"/>
            </a:solidFill>
            <a:ln w="0">
              <a:solidFill>
                <a:srgbClr val="000000"/>
              </a:solidFill>
              <a:prstDash val="solid"/>
              <a:round/>
              <a:headEnd/>
              <a:tailEnd/>
            </a:ln>
          </p:spPr>
          <p:txBody>
            <a:bodyPr/>
            <a:lstStyle/>
            <a:p>
              <a:endParaRPr lang="en-US"/>
            </a:p>
          </p:txBody>
        </p:sp>
        <p:sp>
          <p:nvSpPr>
            <p:cNvPr id="44088" name="Rectangle 23"/>
            <p:cNvSpPr>
              <a:spLocks noChangeArrowheads="1"/>
            </p:cNvSpPr>
            <p:nvPr/>
          </p:nvSpPr>
          <p:spPr bwMode="auto">
            <a:xfrm>
              <a:off x="4845" y="1199"/>
              <a:ext cx="1" cy="43"/>
            </a:xfrm>
            <a:prstGeom prst="rect">
              <a:avLst/>
            </a:prstGeom>
            <a:solidFill>
              <a:srgbClr val="993300"/>
            </a:solidFill>
            <a:ln w="0">
              <a:solidFill>
                <a:srgbClr val="000000"/>
              </a:solidFill>
              <a:miter lim="800000"/>
              <a:headEnd/>
              <a:tailEnd/>
            </a:ln>
          </p:spPr>
          <p:txBody>
            <a:bodyPr/>
            <a:lstStyle/>
            <a:p>
              <a:endParaRPr lang="en-US"/>
            </a:p>
          </p:txBody>
        </p:sp>
        <p:sp>
          <p:nvSpPr>
            <p:cNvPr id="44089" name="Rectangle 24"/>
            <p:cNvSpPr>
              <a:spLocks noChangeArrowheads="1"/>
            </p:cNvSpPr>
            <p:nvPr/>
          </p:nvSpPr>
          <p:spPr bwMode="auto">
            <a:xfrm>
              <a:off x="4681" y="1200"/>
              <a:ext cx="0" cy="42"/>
            </a:xfrm>
            <a:prstGeom prst="rect">
              <a:avLst/>
            </a:prstGeom>
            <a:solidFill>
              <a:srgbClr val="993300"/>
            </a:solidFill>
            <a:ln w="0">
              <a:solidFill>
                <a:srgbClr val="000000"/>
              </a:solidFill>
              <a:miter lim="800000"/>
              <a:headEnd/>
              <a:tailEnd/>
            </a:ln>
          </p:spPr>
          <p:txBody>
            <a:bodyPr/>
            <a:lstStyle/>
            <a:p>
              <a:endParaRPr lang="en-US"/>
            </a:p>
          </p:txBody>
        </p:sp>
        <p:sp>
          <p:nvSpPr>
            <p:cNvPr id="44090" name="Rectangle 25"/>
            <p:cNvSpPr>
              <a:spLocks noChangeArrowheads="1"/>
            </p:cNvSpPr>
            <p:nvPr/>
          </p:nvSpPr>
          <p:spPr bwMode="auto">
            <a:xfrm>
              <a:off x="4683" y="1242"/>
              <a:ext cx="161" cy="17"/>
            </a:xfrm>
            <a:prstGeom prst="rect">
              <a:avLst/>
            </a:prstGeom>
            <a:solidFill>
              <a:srgbClr val="993300"/>
            </a:solidFill>
            <a:ln w="0">
              <a:solidFill>
                <a:srgbClr val="000000"/>
              </a:solidFill>
              <a:miter lim="800000"/>
              <a:headEnd/>
              <a:tailEnd/>
            </a:ln>
          </p:spPr>
          <p:txBody>
            <a:bodyPr/>
            <a:lstStyle/>
            <a:p>
              <a:endParaRPr lang="en-US"/>
            </a:p>
          </p:txBody>
        </p:sp>
        <p:sp>
          <p:nvSpPr>
            <p:cNvPr id="44091" name="Freeform 26"/>
            <p:cNvSpPr>
              <a:spLocks/>
            </p:cNvSpPr>
            <p:nvPr/>
          </p:nvSpPr>
          <p:spPr bwMode="auto">
            <a:xfrm>
              <a:off x="4520" y="1259"/>
              <a:ext cx="483" cy="108"/>
            </a:xfrm>
            <a:custGeom>
              <a:avLst/>
              <a:gdLst>
                <a:gd name="T0" fmla="*/ 479 w 11098"/>
                <a:gd name="T1" fmla="*/ 105 h 2475"/>
                <a:gd name="T2" fmla="*/ 479 w 11098"/>
                <a:gd name="T3" fmla="*/ 106 h 2475"/>
                <a:gd name="T4" fmla="*/ 478 w 11098"/>
                <a:gd name="T5" fmla="*/ 107 h 2475"/>
                <a:gd name="T6" fmla="*/ 478 w 11098"/>
                <a:gd name="T7" fmla="*/ 107 h 2475"/>
                <a:gd name="T8" fmla="*/ 478 w 11098"/>
                <a:gd name="T9" fmla="*/ 107 h 2475"/>
                <a:gd name="T10" fmla="*/ 477 w 11098"/>
                <a:gd name="T11" fmla="*/ 108 h 2475"/>
                <a:gd name="T12" fmla="*/ 477 w 11098"/>
                <a:gd name="T13" fmla="*/ 108 h 2475"/>
                <a:gd name="T14" fmla="*/ 476 w 11098"/>
                <a:gd name="T15" fmla="*/ 108 h 2475"/>
                <a:gd name="T16" fmla="*/ 7 w 11098"/>
                <a:gd name="T17" fmla="*/ 108 h 2475"/>
                <a:gd name="T18" fmla="*/ 7 w 11098"/>
                <a:gd name="T19" fmla="*/ 108 h 2475"/>
                <a:gd name="T20" fmla="*/ 6 w 11098"/>
                <a:gd name="T21" fmla="*/ 108 h 2475"/>
                <a:gd name="T22" fmla="*/ 6 w 11098"/>
                <a:gd name="T23" fmla="*/ 107 h 2475"/>
                <a:gd name="T24" fmla="*/ 5 w 11098"/>
                <a:gd name="T25" fmla="*/ 107 h 2475"/>
                <a:gd name="T26" fmla="*/ 5 w 11098"/>
                <a:gd name="T27" fmla="*/ 107 h 2475"/>
                <a:gd name="T28" fmla="*/ 5 w 11098"/>
                <a:gd name="T29" fmla="*/ 106 h 2475"/>
                <a:gd name="T30" fmla="*/ 4 w 11098"/>
                <a:gd name="T31" fmla="*/ 106 h 2475"/>
                <a:gd name="T32" fmla="*/ 4 w 11098"/>
                <a:gd name="T33" fmla="*/ 105 h 2475"/>
                <a:gd name="T34" fmla="*/ 2 w 11098"/>
                <a:gd name="T35" fmla="*/ 78 h 2475"/>
                <a:gd name="T36" fmla="*/ 0 w 11098"/>
                <a:gd name="T37" fmla="*/ 55 h 2475"/>
                <a:gd name="T38" fmla="*/ 0 w 11098"/>
                <a:gd name="T39" fmla="*/ 37 h 2475"/>
                <a:gd name="T40" fmla="*/ 1 w 11098"/>
                <a:gd name="T41" fmla="*/ 24 h 2475"/>
                <a:gd name="T42" fmla="*/ 2 w 11098"/>
                <a:gd name="T43" fmla="*/ 14 h 2475"/>
                <a:gd name="T44" fmla="*/ 3 w 11098"/>
                <a:gd name="T45" fmla="*/ 7 h 2475"/>
                <a:gd name="T46" fmla="*/ 4 w 11098"/>
                <a:gd name="T47" fmla="*/ 4 h 2475"/>
                <a:gd name="T48" fmla="*/ 4 w 11098"/>
                <a:gd name="T49" fmla="*/ 3 h 2475"/>
                <a:gd name="T50" fmla="*/ 4 w 11098"/>
                <a:gd name="T51" fmla="*/ 2 h 2475"/>
                <a:gd name="T52" fmla="*/ 5 w 11098"/>
                <a:gd name="T53" fmla="*/ 2 h 2475"/>
                <a:gd name="T54" fmla="*/ 5 w 11098"/>
                <a:gd name="T55" fmla="*/ 1 h 2475"/>
                <a:gd name="T56" fmla="*/ 5 w 11098"/>
                <a:gd name="T57" fmla="*/ 1 h 2475"/>
                <a:gd name="T58" fmla="*/ 6 w 11098"/>
                <a:gd name="T59" fmla="*/ 0 h 2475"/>
                <a:gd name="T60" fmla="*/ 6 w 11098"/>
                <a:gd name="T61" fmla="*/ 0 h 2475"/>
                <a:gd name="T62" fmla="*/ 7 w 11098"/>
                <a:gd name="T63" fmla="*/ 0 h 2475"/>
                <a:gd name="T64" fmla="*/ 7 w 11098"/>
                <a:gd name="T65" fmla="*/ 0 h 2475"/>
                <a:gd name="T66" fmla="*/ 476 w 11098"/>
                <a:gd name="T67" fmla="*/ 0 h 2475"/>
                <a:gd name="T68" fmla="*/ 477 w 11098"/>
                <a:gd name="T69" fmla="*/ 0 h 2475"/>
                <a:gd name="T70" fmla="*/ 477 w 11098"/>
                <a:gd name="T71" fmla="*/ 0 h 2475"/>
                <a:gd name="T72" fmla="*/ 478 w 11098"/>
                <a:gd name="T73" fmla="*/ 1 h 2475"/>
                <a:gd name="T74" fmla="*/ 478 w 11098"/>
                <a:gd name="T75" fmla="*/ 1 h 2475"/>
                <a:gd name="T76" fmla="*/ 478 w 11098"/>
                <a:gd name="T77" fmla="*/ 1 h 2475"/>
                <a:gd name="T78" fmla="*/ 479 w 11098"/>
                <a:gd name="T79" fmla="*/ 2 h 2475"/>
                <a:gd name="T80" fmla="*/ 479 w 11098"/>
                <a:gd name="T81" fmla="*/ 2 h 2475"/>
                <a:gd name="T82" fmla="*/ 479 w 11098"/>
                <a:gd name="T83" fmla="*/ 3 h 2475"/>
                <a:gd name="T84" fmla="*/ 479 w 11098"/>
                <a:gd name="T85" fmla="*/ 4 h 2475"/>
                <a:gd name="T86" fmla="*/ 480 w 11098"/>
                <a:gd name="T87" fmla="*/ 7 h 2475"/>
                <a:gd name="T88" fmla="*/ 481 w 11098"/>
                <a:gd name="T89" fmla="*/ 14 h 2475"/>
                <a:gd name="T90" fmla="*/ 482 w 11098"/>
                <a:gd name="T91" fmla="*/ 24 h 2475"/>
                <a:gd name="T92" fmla="*/ 483 w 11098"/>
                <a:gd name="T93" fmla="*/ 37 h 2475"/>
                <a:gd name="T94" fmla="*/ 483 w 11098"/>
                <a:gd name="T95" fmla="*/ 55 h 2475"/>
                <a:gd name="T96" fmla="*/ 482 w 11098"/>
                <a:gd name="T97" fmla="*/ 78 h 2475"/>
                <a:gd name="T98" fmla="*/ 479 w 11098"/>
                <a:gd name="T99" fmla="*/ 105 h 24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098" h="2475">
                  <a:moveTo>
                    <a:pt x="11002" y="2411"/>
                  </a:moveTo>
                  <a:lnTo>
                    <a:pt x="11001" y="2417"/>
                  </a:lnTo>
                  <a:lnTo>
                    <a:pt x="11000" y="2423"/>
                  </a:lnTo>
                  <a:lnTo>
                    <a:pt x="10999" y="2430"/>
                  </a:lnTo>
                  <a:lnTo>
                    <a:pt x="10997" y="2436"/>
                  </a:lnTo>
                  <a:lnTo>
                    <a:pt x="10994" y="2441"/>
                  </a:lnTo>
                  <a:lnTo>
                    <a:pt x="10991" y="2446"/>
                  </a:lnTo>
                  <a:lnTo>
                    <a:pt x="10987" y="2451"/>
                  </a:lnTo>
                  <a:lnTo>
                    <a:pt x="10982" y="2455"/>
                  </a:lnTo>
                  <a:lnTo>
                    <a:pt x="10978" y="2459"/>
                  </a:lnTo>
                  <a:lnTo>
                    <a:pt x="10973" y="2463"/>
                  </a:lnTo>
                  <a:lnTo>
                    <a:pt x="10968" y="2466"/>
                  </a:lnTo>
                  <a:lnTo>
                    <a:pt x="10962" y="2470"/>
                  </a:lnTo>
                  <a:lnTo>
                    <a:pt x="10956" y="2472"/>
                  </a:lnTo>
                  <a:lnTo>
                    <a:pt x="10950" y="2473"/>
                  </a:lnTo>
                  <a:lnTo>
                    <a:pt x="10943" y="2474"/>
                  </a:lnTo>
                  <a:lnTo>
                    <a:pt x="10937" y="2475"/>
                  </a:lnTo>
                  <a:lnTo>
                    <a:pt x="166" y="2475"/>
                  </a:lnTo>
                  <a:lnTo>
                    <a:pt x="159" y="2474"/>
                  </a:lnTo>
                  <a:lnTo>
                    <a:pt x="153" y="2473"/>
                  </a:lnTo>
                  <a:lnTo>
                    <a:pt x="147" y="2472"/>
                  </a:lnTo>
                  <a:lnTo>
                    <a:pt x="140" y="2470"/>
                  </a:lnTo>
                  <a:lnTo>
                    <a:pt x="134" y="2466"/>
                  </a:lnTo>
                  <a:lnTo>
                    <a:pt x="129" y="2463"/>
                  </a:lnTo>
                  <a:lnTo>
                    <a:pt x="124" y="2459"/>
                  </a:lnTo>
                  <a:lnTo>
                    <a:pt x="119" y="2455"/>
                  </a:lnTo>
                  <a:lnTo>
                    <a:pt x="115" y="2451"/>
                  </a:lnTo>
                  <a:lnTo>
                    <a:pt x="112" y="2446"/>
                  </a:lnTo>
                  <a:lnTo>
                    <a:pt x="108" y="2441"/>
                  </a:lnTo>
                  <a:lnTo>
                    <a:pt x="106" y="2436"/>
                  </a:lnTo>
                  <a:lnTo>
                    <a:pt x="102" y="2430"/>
                  </a:lnTo>
                  <a:lnTo>
                    <a:pt x="101" y="2423"/>
                  </a:lnTo>
                  <a:lnTo>
                    <a:pt x="100" y="2417"/>
                  </a:lnTo>
                  <a:lnTo>
                    <a:pt x="100" y="2411"/>
                  </a:lnTo>
                  <a:lnTo>
                    <a:pt x="62" y="2079"/>
                  </a:lnTo>
                  <a:lnTo>
                    <a:pt x="35" y="1778"/>
                  </a:lnTo>
                  <a:lnTo>
                    <a:pt x="16" y="1507"/>
                  </a:lnTo>
                  <a:lnTo>
                    <a:pt x="5" y="1262"/>
                  </a:lnTo>
                  <a:lnTo>
                    <a:pt x="0" y="1045"/>
                  </a:lnTo>
                  <a:lnTo>
                    <a:pt x="1" y="854"/>
                  </a:lnTo>
                  <a:lnTo>
                    <a:pt x="6" y="686"/>
                  </a:lnTo>
                  <a:lnTo>
                    <a:pt x="15" y="542"/>
                  </a:lnTo>
                  <a:lnTo>
                    <a:pt x="26" y="419"/>
                  </a:lnTo>
                  <a:lnTo>
                    <a:pt x="40" y="318"/>
                  </a:lnTo>
                  <a:lnTo>
                    <a:pt x="54" y="235"/>
                  </a:lnTo>
                  <a:lnTo>
                    <a:pt x="69" y="169"/>
                  </a:lnTo>
                  <a:lnTo>
                    <a:pt x="81" y="121"/>
                  </a:lnTo>
                  <a:lnTo>
                    <a:pt x="90" y="88"/>
                  </a:lnTo>
                  <a:lnTo>
                    <a:pt x="97" y="69"/>
                  </a:lnTo>
                  <a:lnTo>
                    <a:pt x="100" y="64"/>
                  </a:lnTo>
                  <a:lnTo>
                    <a:pt x="100" y="56"/>
                  </a:lnTo>
                  <a:lnTo>
                    <a:pt x="101" y="50"/>
                  </a:lnTo>
                  <a:lnTo>
                    <a:pt x="102" y="44"/>
                  </a:lnTo>
                  <a:lnTo>
                    <a:pt x="106" y="38"/>
                  </a:lnTo>
                  <a:lnTo>
                    <a:pt x="108" y="33"/>
                  </a:lnTo>
                  <a:lnTo>
                    <a:pt x="112" y="28"/>
                  </a:lnTo>
                  <a:lnTo>
                    <a:pt x="115" y="23"/>
                  </a:lnTo>
                  <a:lnTo>
                    <a:pt x="119" y="18"/>
                  </a:lnTo>
                  <a:lnTo>
                    <a:pt x="124" y="14"/>
                  </a:lnTo>
                  <a:lnTo>
                    <a:pt x="129" y="10"/>
                  </a:lnTo>
                  <a:lnTo>
                    <a:pt x="134" y="7"/>
                  </a:lnTo>
                  <a:lnTo>
                    <a:pt x="140" y="4"/>
                  </a:lnTo>
                  <a:lnTo>
                    <a:pt x="147" y="2"/>
                  </a:lnTo>
                  <a:lnTo>
                    <a:pt x="153" y="1"/>
                  </a:lnTo>
                  <a:lnTo>
                    <a:pt x="159" y="0"/>
                  </a:lnTo>
                  <a:lnTo>
                    <a:pt x="166" y="0"/>
                  </a:lnTo>
                  <a:lnTo>
                    <a:pt x="10937" y="0"/>
                  </a:lnTo>
                  <a:lnTo>
                    <a:pt x="10943" y="0"/>
                  </a:lnTo>
                  <a:lnTo>
                    <a:pt x="10950" y="1"/>
                  </a:lnTo>
                  <a:lnTo>
                    <a:pt x="10956" y="2"/>
                  </a:lnTo>
                  <a:lnTo>
                    <a:pt x="10962" y="4"/>
                  </a:lnTo>
                  <a:lnTo>
                    <a:pt x="10968" y="7"/>
                  </a:lnTo>
                  <a:lnTo>
                    <a:pt x="10973" y="10"/>
                  </a:lnTo>
                  <a:lnTo>
                    <a:pt x="10978" y="14"/>
                  </a:lnTo>
                  <a:lnTo>
                    <a:pt x="10982" y="18"/>
                  </a:lnTo>
                  <a:lnTo>
                    <a:pt x="10987" y="23"/>
                  </a:lnTo>
                  <a:lnTo>
                    <a:pt x="10991" y="28"/>
                  </a:lnTo>
                  <a:lnTo>
                    <a:pt x="10994" y="33"/>
                  </a:lnTo>
                  <a:lnTo>
                    <a:pt x="10997" y="38"/>
                  </a:lnTo>
                  <a:lnTo>
                    <a:pt x="10999" y="44"/>
                  </a:lnTo>
                  <a:lnTo>
                    <a:pt x="11000" y="50"/>
                  </a:lnTo>
                  <a:lnTo>
                    <a:pt x="11001" y="56"/>
                  </a:lnTo>
                  <a:lnTo>
                    <a:pt x="11002" y="64"/>
                  </a:lnTo>
                  <a:lnTo>
                    <a:pt x="10999" y="64"/>
                  </a:lnTo>
                  <a:lnTo>
                    <a:pt x="11001" y="69"/>
                  </a:lnTo>
                  <a:lnTo>
                    <a:pt x="11008" y="88"/>
                  </a:lnTo>
                  <a:lnTo>
                    <a:pt x="11017" y="121"/>
                  </a:lnTo>
                  <a:lnTo>
                    <a:pt x="11030" y="169"/>
                  </a:lnTo>
                  <a:lnTo>
                    <a:pt x="11044" y="235"/>
                  </a:lnTo>
                  <a:lnTo>
                    <a:pt x="11058" y="318"/>
                  </a:lnTo>
                  <a:lnTo>
                    <a:pt x="11072" y="419"/>
                  </a:lnTo>
                  <a:lnTo>
                    <a:pt x="11083" y="542"/>
                  </a:lnTo>
                  <a:lnTo>
                    <a:pt x="11092" y="686"/>
                  </a:lnTo>
                  <a:lnTo>
                    <a:pt x="11097" y="854"/>
                  </a:lnTo>
                  <a:lnTo>
                    <a:pt x="11098" y="1045"/>
                  </a:lnTo>
                  <a:lnTo>
                    <a:pt x="11093" y="1262"/>
                  </a:lnTo>
                  <a:lnTo>
                    <a:pt x="11082" y="1507"/>
                  </a:lnTo>
                  <a:lnTo>
                    <a:pt x="11064" y="1778"/>
                  </a:lnTo>
                  <a:lnTo>
                    <a:pt x="11036" y="2079"/>
                  </a:lnTo>
                  <a:lnTo>
                    <a:pt x="10999" y="2411"/>
                  </a:lnTo>
                  <a:lnTo>
                    <a:pt x="11002" y="2411"/>
                  </a:lnTo>
                  <a:close/>
                </a:path>
              </a:pathLst>
            </a:custGeom>
            <a:solidFill>
              <a:srgbClr val="993300"/>
            </a:solidFill>
            <a:ln w="0">
              <a:solidFill>
                <a:srgbClr val="000000"/>
              </a:solidFill>
              <a:prstDash val="solid"/>
              <a:round/>
              <a:headEnd/>
              <a:tailEnd/>
            </a:ln>
          </p:spPr>
          <p:txBody>
            <a:bodyPr/>
            <a:lstStyle/>
            <a:p>
              <a:endParaRPr lang="en-US"/>
            </a:p>
          </p:txBody>
        </p:sp>
        <p:sp>
          <p:nvSpPr>
            <p:cNvPr id="44092" name="Freeform 27"/>
            <p:cNvSpPr>
              <a:spLocks/>
            </p:cNvSpPr>
            <p:nvPr/>
          </p:nvSpPr>
          <p:spPr bwMode="auto">
            <a:xfrm>
              <a:off x="4523" y="1262"/>
              <a:ext cx="477" cy="97"/>
            </a:xfrm>
            <a:custGeom>
              <a:avLst/>
              <a:gdLst>
                <a:gd name="T0" fmla="*/ 473 w 10973"/>
                <a:gd name="T1" fmla="*/ 95 h 2227"/>
                <a:gd name="T2" fmla="*/ 473 w 10973"/>
                <a:gd name="T3" fmla="*/ 95 h 2227"/>
                <a:gd name="T4" fmla="*/ 473 w 10973"/>
                <a:gd name="T5" fmla="*/ 96 h 2227"/>
                <a:gd name="T6" fmla="*/ 472 w 10973"/>
                <a:gd name="T7" fmla="*/ 96 h 2227"/>
                <a:gd name="T8" fmla="*/ 472 w 10973"/>
                <a:gd name="T9" fmla="*/ 96 h 2227"/>
                <a:gd name="T10" fmla="*/ 472 w 10973"/>
                <a:gd name="T11" fmla="*/ 97 h 2227"/>
                <a:gd name="T12" fmla="*/ 471 w 10973"/>
                <a:gd name="T13" fmla="*/ 97 h 2227"/>
                <a:gd name="T14" fmla="*/ 471 w 10973"/>
                <a:gd name="T15" fmla="*/ 97 h 2227"/>
                <a:gd name="T16" fmla="*/ 7 w 10973"/>
                <a:gd name="T17" fmla="*/ 97 h 2227"/>
                <a:gd name="T18" fmla="*/ 6 w 10973"/>
                <a:gd name="T19" fmla="*/ 97 h 2227"/>
                <a:gd name="T20" fmla="*/ 6 w 10973"/>
                <a:gd name="T21" fmla="*/ 97 h 2227"/>
                <a:gd name="T22" fmla="*/ 5 w 10973"/>
                <a:gd name="T23" fmla="*/ 97 h 2227"/>
                <a:gd name="T24" fmla="*/ 5 w 10973"/>
                <a:gd name="T25" fmla="*/ 96 h 2227"/>
                <a:gd name="T26" fmla="*/ 5 w 10973"/>
                <a:gd name="T27" fmla="*/ 96 h 2227"/>
                <a:gd name="T28" fmla="*/ 4 w 10973"/>
                <a:gd name="T29" fmla="*/ 95 h 2227"/>
                <a:gd name="T30" fmla="*/ 4 w 10973"/>
                <a:gd name="T31" fmla="*/ 95 h 2227"/>
                <a:gd name="T32" fmla="*/ 4 w 10973"/>
                <a:gd name="T33" fmla="*/ 94 h 2227"/>
                <a:gd name="T34" fmla="*/ 1 w 10973"/>
                <a:gd name="T35" fmla="*/ 68 h 2227"/>
                <a:gd name="T36" fmla="*/ 0 w 10973"/>
                <a:gd name="T37" fmla="*/ 48 h 2227"/>
                <a:gd name="T38" fmla="*/ 0 w 10973"/>
                <a:gd name="T39" fmla="*/ 32 h 2227"/>
                <a:gd name="T40" fmla="*/ 1 w 10973"/>
                <a:gd name="T41" fmla="*/ 20 h 2227"/>
                <a:gd name="T42" fmla="*/ 2 w 10973"/>
                <a:gd name="T43" fmla="*/ 11 h 2227"/>
                <a:gd name="T44" fmla="*/ 3 w 10973"/>
                <a:gd name="T45" fmla="*/ 6 h 2227"/>
                <a:gd name="T46" fmla="*/ 4 w 10973"/>
                <a:gd name="T47" fmla="*/ 3 h 2227"/>
                <a:gd name="T48" fmla="*/ 4 w 10973"/>
                <a:gd name="T49" fmla="*/ 3 h 2227"/>
                <a:gd name="T50" fmla="*/ 4 w 10973"/>
                <a:gd name="T51" fmla="*/ 2 h 2227"/>
                <a:gd name="T52" fmla="*/ 4 w 10973"/>
                <a:gd name="T53" fmla="*/ 2 h 2227"/>
                <a:gd name="T54" fmla="*/ 5 w 10973"/>
                <a:gd name="T55" fmla="*/ 1 h 2227"/>
                <a:gd name="T56" fmla="*/ 5 w 10973"/>
                <a:gd name="T57" fmla="*/ 1 h 2227"/>
                <a:gd name="T58" fmla="*/ 5 w 10973"/>
                <a:gd name="T59" fmla="*/ 0 h 2227"/>
                <a:gd name="T60" fmla="*/ 6 w 10973"/>
                <a:gd name="T61" fmla="*/ 0 h 2227"/>
                <a:gd name="T62" fmla="*/ 6 w 10973"/>
                <a:gd name="T63" fmla="*/ 0 h 2227"/>
                <a:gd name="T64" fmla="*/ 7 w 10973"/>
                <a:gd name="T65" fmla="*/ 0 h 2227"/>
                <a:gd name="T66" fmla="*/ 471 w 10973"/>
                <a:gd name="T67" fmla="*/ 0 h 2227"/>
                <a:gd name="T68" fmla="*/ 471 w 10973"/>
                <a:gd name="T69" fmla="*/ 0 h 2227"/>
                <a:gd name="T70" fmla="*/ 472 w 10973"/>
                <a:gd name="T71" fmla="*/ 0 h 2227"/>
                <a:gd name="T72" fmla="*/ 472 w 10973"/>
                <a:gd name="T73" fmla="*/ 1 h 2227"/>
                <a:gd name="T74" fmla="*/ 472 w 10973"/>
                <a:gd name="T75" fmla="*/ 1 h 2227"/>
                <a:gd name="T76" fmla="*/ 473 w 10973"/>
                <a:gd name="T77" fmla="*/ 1 h 2227"/>
                <a:gd name="T78" fmla="*/ 473 w 10973"/>
                <a:gd name="T79" fmla="*/ 2 h 2227"/>
                <a:gd name="T80" fmla="*/ 473 w 10973"/>
                <a:gd name="T81" fmla="*/ 2 h 2227"/>
                <a:gd name="T82" fmla="*/ 473 w 10973"/>
                <a:gd name="T83" fmla="*/ 3 h 2227"/>
                <a:gd name="T84" fmla="*/ 473 w 10973"/>
                <a:gd name="T85" fmla="*/ 3 h 2227"/>
                <a:gd name="T86" fmla="*/ 474 w 10973"/>
                <a:gd name="T87" fmla="*/ 6 h 2227"/>
                <a:gd name="T88" fmla="*/ 475 w 10973"/>
                <a:gd name="T89" fmla="*/ 11 h 2227"/>
                <a:gd name="T90" fmla="*/ 476 w 10973"/>
                <a:gd name="T91" fmla="*/ 20 h 2227"/>
                <a:gd name="T92" fmla="*/ 477 w 10973"/>
                <a:gd name="T93" fmla="*/ 32 h 2227"/>
                <a:gd name="T94" fmla="*/ 477 w 10973"/>
                <a:gd name="T95" fmla="*/ 48 h 2227"/>
                <a:gd name="T96" fmla="*/ 476 w 10973"/>
                <a:gd name="T97" fmla="*/ 68 h 2227"/>
                <a:gd name="T98" fmla="*/ 473 w 10973"/>
                <a:gd name="T99" fmla="*/ 94 h 22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973" h="2227">
                  <a:moveTo>
                    <a:pt x="10881" y="2166"/>
                  </a:moveTo>
                  <a:lnTo>
                    <a:pt x="10880" y="2173"/>
                  </a:lnTo>
                  <a:lnTo>
                    <a:pt x="10879" y="2179"/>
                  </a:lnTo>
                  <a:lnTo>
                    <a:pt x="10878" y="2184"/>
                  </a:lnTo>
                  <a:lnTo>
                    <a:pt x="10876" y="2190"/>
                  </a:lnTo>
                  <a:lnTo>
                    <a:pt x="10873" y="2195"/>
                  </a:lnTo>
                  <a:lnTo>
                    <a:pt x="10871" y="2200"/>
                  </a:lnTo>
                  <a:lnTo>
                    <a:pt x="10867" y="2204"/>
                  </a:lnTo>
                  <a:lnTo>
                    <a:pt x="10863" y="2209"/>
                  </a:lnTo>
                  <a:lnTo>
                    <a:pt x="10859" y="2213"/>
                  </a:lnTo>
                  <a:lnTo>
                    <a:pt x="10855" y="2217"/>
                  </a:lnTo>
                  <a:lnTo>
                    <a:pt x="10850" y="2219"/>
                  </a:lnTo>
                  <a:lnTo>
                    <a:pt x="10844" y="2222"/>
                  </a:lnTo>
                  <a:lnTo>
                    <a:pt x="10838" y="2224"/>
                  </a:lnTo>
                  <a:lnTo>
                    <a:pt x="10833" y="2225"/>
                  </a:lnTo>
                  <a:lnTo>
                    <a:pt x="10827" y="2226"/>
                  </a:lnTo>
                  <a:lnTo>
                    <a:pt x="10821" y="2227"/>
                  </a:lnTo>
                  <a:lnTo>
                    <a:pt x="157" y="2227"/>
                  </a:lnTo>
                  <a:lnTo>
                    <a:pt x="150" y="2226"/>
                  </a:lnTo>
                  <a:lnTo>
                    <a:pt x="144" y="2225"/>
                  </a:lnTo>
                  <a:lnTo>
                    <a:pt x="139" y="2224"/>
                  </a:lnTo>
                  <a:lnTo>
                    <a:pt x="133" y="2222"/>
                  </a:lnTo>
                  <a:lnTo>
                    <a:pt x="128" y="2219"/>
                  </a:lnTo>
                  <a:lnTo>
                    <a:pt x="123" y="2217"/>
                  </a:lnTo>
                  <a:lnTo>
                    <a:pt x="118" y="2213"/>
                  </a:lnTo>
                  <a:lnTo>
                    <a:pt x="114" y="2209"/>
                  </a:lnTo>
                  <a:lnTo>
                    <a:pt x="110" y="2204"/>
                  </a:lnTo>
                  <a:lnTo>
                    <a:pt x="106" y="2200"/>
                  </a:lnTo>
                  <a:lnTo>
                    <a:pt x="104" y="2195"/>
                  </a:lnTo>
                  <a:lnTo>
                    <a:pt x="101" y="2190"/>
                  </a:lnTo>
                  <a:lnTo>
                    <a:pt x="99" y="2184"/>
                  </a:lnTo>
                  <a:lnTo>
                    <a:pt x="98" y="2179"/>
                  </a:lnTo>
                  <a:lnTo>
                    <a:pt x="97" y="2173"/>
                  </a:lnTo>
                  <a:lnTo>
                    <a:pt x="97" y="2166"/>
                  </a:lnTo>
                  <a:lnTo>
                    <a:pt x="61" y="1853"/>
                  </a:lnTo>
                  <a:lnTo>
                    <a:pt x="34" y="1571"/>
                  </a:lnTo>
                  <a:lnTo>
                    <a:pt x="17" y="1318"/>
                  </a:lnTo>
                  <a:lnTo>
                    <a:pt x="6" y="1095"/>
                  </a:lnTo>
                  <a:lnTo>
                    <a:pt x="0" y="899"/>
                  </a:lnTo>
                  <a:lnTo>
                    <a:pt x="1" y="728"/>
                  </a:lnTo>
                  <a:lnTo>
                    <a:pt x="7" y="580"/>
                  </a:lnTo>
                  <a:lnTo>
                    <a:pt x="16" y="454"/>
                  </a:lnTo>
                  <a:lnTo>
                    <a:pt x="27" y="349"/>
                  </a:lnTo>
                  <a:lnTo>
                    <a:pt x="39" y="264"/>
                  </a:lnTo>
                  <a:lnTo>
                    <a:pt x="53" y="195"/>
                  </a:lnTo>
                  <a:lnTo>
                    <a:pt x="66" y="143"/>
                  </a:lnTo>
                  <a:lnTo>
                    <a:pt x="78" y="105"/>
                  </a:lnTo>
                  <a:lnTo>
                    <a:pt x="88" y="79"/>
                  </a:lnTo>
                  <a:lnTo>
                    <a:pt x="94" y="66"/>
                  </a:lnTo>
                  <a:lnTo>
                    <a:pt x="97" y="62"/>
                  </a:lnTo>
                  <a:lnTo>
                    <a:pt x="97" y="55"/>
                  </a:lnTo>
                  <a:lnTo>
                    <a:pt x="98" y="49"/>
                  </a:lnTo>
                  <a:lnTo>
                    <a:pt x="99" y="44"/>
                  </a:lnTo>
                  <a:lnTo>
                    <a:pt x="101" y="37"/>
                  </a:lnTo>
                  <a:lnTo>
                    <a:pt x="104" y="32"/>
                  </a:lnTo>
                  <a:lnTo>
                    <a:pt x="106" y="27"/>
                  </a:lnTo>
                  <a:lnTo>
                    <a:pt x="110" y="22"/>
                  </a:lnTo>
                  <a:lnTo>
                    <a:pt x="114" y="18"/>
                  </a:lnTo>
                  <a:lnTo>
                    <a:pt x="118" y="14"/>
                  </a:lnTo>
                  <a:lnTo>
                    <a:pt x="123" y="11"/>
                  </a:lnTo>
                  <a:lnTo>
                    <a:pt x="128" y="8"/>
                  </a:lnTo>
                  <a:lnTo>
                    <a:pt x="133" y="5"/>
                  </a:lnTo>
                  <a:lnTo>
                    <a:pt x="139" y="2"/>
                  </a:lnTo>
                  <a:lnTo>
                    <a:pt x="144" y="1"/>
                  </a:lnTo>
                  <a:lnTo>
                    <a:pt x="150" y="0"/>
                  </a:lnTo>
                  <a:lnTo>
                    <a:pt x="157" y="0"/>
                  </a:lnTo>
                  <a:lnTo>
                    <a:pt x="10821" y="0"/>
                  </a:lnTo>
                  <a:lnTo>
                    <a:pt x="10827" y="0"/>
                  </a:lnTo>
                  <a:lnTo>
                    <a:pt x="10833" y="1"/>
                  </a:lnTo>
                  <a:lnTo>
                    <a:pt x="10838" y="2"/>
                  </a:lnTo>
                  <a:lnTo>
                    <a:pt x="10844" y="5"/>
                  </a:lnTo>
                  <a:lnTo>
                    <a:pt x="10850" y="8"/>
                  </a:lnTo>
                  <a:lnTo>
                    <a:pt x="10855" y="11"/>
                  </a:lnTo>
                  <a:lnTo>
                    <a:pt x="10859" y="14"/>
                  </a:lnTo>
                  <a:lnTo>
                    <a:pt x="10863" y="18"/>
                  </a:lnTo>
                  <a:lnTo>
                    <a:pt x="10867" y="22"/>
                  </a:lnTo>
                  <a:lnTo>
                    <a:pt x="10871" y="27"/>
                  </a:lnTo>
                  <a:lnTo>
                    <a:pt x="10873" y="32"/>
                  </a:lnTo>
                  <a:lnTo>
                    <a:pt x="10876" y="37"/>
                  </a:lnTo>
                  <a:lnTo>
                    <a:pt x="10878" y="44"/>
                  </a:lnTo>
                  <a:lnTo>
                    <a:pt x="10879" y="49"/>
                  </a:lnTo>
                  <a:lnTo>
                    <a:pt x="10880" y="55"/>
                  </a:lnTo>
                  <a:lnTo>
                    <a:pt x="10881" y="62"/>
                  </a:lnTo>
                  <a:lnTo>
                    <a:pt x="10878" y="62"/>
                  </a:lnTo>
                  <a:lnTo>
                    <a:pt x="10880" y="66"/>
                  </a:lnTo>
                  <a:lnTo>
                    <a:pt x="10887" y="79"/>
                  </a:lnTo>
                  <a:lnTo>
                    <a:pt x="10896" y="105"/>
                  </a:lnTo>
                  <a:lnTo>
                    <a:pt x="10908" y="143"/>
                  </a:lnTo>
                  <a:lnTo>
                    <a:pt x="10921" y="195"/>
                  </a:lnTo>
                  <a:lnTo>
                    <a:pt x="10935" y="264"/>
                  </a:lnTo>
                  <a:lnTo>
                    <a:pt x="10947" y="349"/>
                  </a:lnTo>
                  <a:lnTo>
                    <a:pt x="10958" y="454"/>
                  </a:lnTo>
                  <a:lnTo>
                    <a:pt x="10967" y="580"/>
                  </a:lnTo>
                  <a:lnTo>
                    <a:pt x="10972" y="728"/>
                  </a:lnTo>
                  <a:lnTo>
                    <a:pt x="10973" y="899"/>
                  </a:lnTo>
                  <a:lnTo>
                    <a:pt x="10969" y="1095"/>
                  </a:lnTo>
                  <a:lnTo>
                    <a:pt x="10957" y="1318"/>
                  </a:lnTo>
                  <a:lnTo>
                    <a:pt x="10940" y="1571"/>
                  </a:lnTo>
                  <a:lnTo>
                    <a:pt x="10913" y="1853"/>
                  </a:lnTo>
                  <a:lnTo>
                    <a:pt x="10878" y="2166"/>
                  </a:lnTo>
                  <a:lnTo>
                    <a:pt x="10881" y="2166"/>
                  </a:lnTo>
                  <a:close/>
                </a:path>
              </a:pathLst>
            </a:custGeom>
            <a:solidFill>
              <a:srgbClr val="993300"/>
            </a:solidFill>
            <a:ln w="0">
              <a:solidFill>
                <a:srgbClr val="000000"/>
              </a:solidFill>
              <a:prstDash val="solid"/>
              <a:round/>
              <a:headEnd/>
              <a:tailEnd/>
            </a:ln>
          </p:spPr>
          <p:txBody>
            <a:bodyPr/>
            <a:lstStyle/>
            <a:p>
              <a:endParaRPr lang="en-US"/>
            </a:p>
          </p:txBody>
        </p:sp>
        <p:sp>
          <p:nvSpPr>
            <p:cNvPr id="44093" name="Rectangle 28"/>
            <p:cNvSpPr>
              <a:spLocks noChangeArrowheads="1"/>
            </p:cNvSpPr>
            <p:nvPr/>
          </p:nvSpPr>
          <p:spPr bwMode="auto">
            <a:xfrm>
              <a:off x="4563" y="1264"/>
              <a:ext cx="3" cy="8"/>
            </a:xfrm>
            <a:prstGeom prst="rect">
              <a:avLst/>
            </a:prstGeom>
            <a:solidFill>
              <a:srgbClr val="993300"/>
            </a:solidFill>
            <a:ln w="0">
              <a:solidFill>
                <a:srgbClr val="000000"/>
              </a:solidFill>
              <a:miter lim="800000"/>
              <a:headEnd/>
              <a:tailEnd/>
            </a:ln>
          </p:spPr>
          <p:txBody>
            <a:bodyPr/>
            <a:lstStyle/>
            <a:p>
              <a:endParaRPr lang="en-US"/>
            </a:p>
          </p:txBody>
        </p:sp>
        <p:sp>
          <p:nvSpPr>
            <p:cNvPr id="44094" name="Rectangle 29"/>
            <p:cNvSpPr>
              <a:spLocks noChangeArrowheads="1"/>
            </p:cNvSpPr>
            <p:nvPr/>
          </p:nvSpPr>
          <p:spPr bwMode="auto">
            <a:xfrm>
              <a:off x="4545" y="1264"/>
              <a:ext cx="3" cy="8"/>
            </a:xfrm>
            <a:prstGeom prst="rect">
              <a:avLst/>
            </a:prstGeom>
            <a:solidFill>
              <a:srgbClr val="993300"/>
            </a:solidFill>
            <a:ln w="0">
              <a:solidFill>
                <a:srgbClr val="000000"/>
              </a:solidFill>
              <a:miter lim="800000"/>
              <a:headEnd/>
              <a:tailEnd/>
            </a:ln>
          </p:spPr>
          <p:txBody>
            <a:bodyPr/>
            <a:lstStyle/>
            <a:p>
              <a:endParaRPr lang="en-US"/>
            </a:p>
          </p:txBody>
        </p:sp>
        <p:sp>
          <p:nvSpPr>
            <p:cNvPr id="44095" name="Freeform 30"/>
            <p:cNvSpPr>
              <a:spLocks/>
            </p:cNvSpPr>
            <p:nvPr/>
          </p:nvSpPr>
          <p:spPr bwMode="auto">
            <a:xfrm>
              <a:off x="4558" y="1274"/>
              <a:ext cx="25" cy="12"/>
            </a:xfrm>
            <a:custGeom>
              <a:avLst/>
              <a:gdLst>
                <a:gd name="T0" fmla="*/ 22 w 589"/>
                <a:gd name="T1" fmla="*/ 12 h 282"/>
                <a:gd name="T2" fmla="*/ 23 w 589"/>
                <a:gd name="T3" fmla="*/ 12 h 282"/>
                <a:gd name="T4" fmla="*/ 23 w 589"/>
                <a:gd name="T5" fmla="*/ 12 h 282"/>
                <a:gd name="T6" fmla="*/ 24 w 589"/>
                <a:gd name="T7" fmla="*/ 11 h 282"/>
                <a:gd name="T8" fmla="*/ 24 w 589"/>
                <a:gd name="T9" fmla="*/ 11 h 282"/>
                <a:gd name="T10" fmla="*/ 25 w 589"/>
                <a:gd name="T11" fmla="*/ 11 h 282"/>
                <a:gd name="T12" fmla="*/ 25 w 589"/>
                <a:gd name="T13" fmla="*/ 10 h 282"/>
                <a:gd name="T14" fmla="*/ 25 w 589"/>
                <a:gd name="T15" fmla="*/ 9 h 282"/>
                <a:gd name="T16" fmla="*/ 24 w 589"/>
                <a:gd name="T17" fmla="*/ 3 h 282"/>
                <a:gd name="T18" fmla="*/ 24 w 589"/>
                <a:gd name="T19" fmla="*/ 2 h 282"/>
                <a:gd name="T20" fmla="*/ 24 w 589"/>
                <a:gd name="T21" fmla="*/ 2 h 282"/>
                <a:gd name="T22" fmla="*/ 24 w 589"/>
                <a:gd name="T23" fmla="*/ 1 h 282"/>
                <a:gd name="T24" fmla="*/ 23 w 589"/>
                <a:gd name="T25" fmla="*/ 1 h 282"/>
                <a:gd name="T26" fmla="*/ 23 w 589"/>
                <a:gd name="T27" fmla="*/ 0 h 282"/>
                <a:gd name="T28" fmla="*/ 23 w 589"/>
                <a:gd name="T29" fmla="*/ 0 h 282"/>
                <a:gd name="T30" fmla="*/ 22 w 589"/>
                <a:gd name="T31" fmla="*/ 0 h 282"/>
                <a:gd name="T32" fmla="*/ 22 w 589"/>
                <a:gd name="T33" fmla="*/ 0 h 282"/>
                <a:gd name="T34" fmla="*/ 3 w 589"/>
                <a:gd name="T35" fmla="*/ 0 h 282"/>
                <a:gd name="T36" fmla="*/ 3 w 589"/>
                <a:gd name="T37" fmla="*/ 0 h 282"/>
                <a:gd name="T38" fmla="*/ 2 w 589"/>
                <a:gd name="T39" fmla="*/ 0 h 282"/>
                <a:gd name="T40" fmla="*/ 2 w 589"/>
                <a:gd name="T41" fmla="*/ 1 h 282"/>
                <a:gd name="T42" fmla="*/ 1 w 589"/>
                <a:gd name="T43" fmla="*/ 1 h 282"/>
                <a:gd name="T44" fmla="*/ 1 w 589"/>
                <a:gd name="T45" fmla="*/ 1 h 282"/>
                <a:gd name="T46" fmla="*/ 1 w 589"/>
                <a:gd name="T47" fmla="*/ 2 h 282"/>
                <a:gd name="T48" fmla="*/ 1 w 589"/>
                <a:gd name="T49" fmla="*/ 3 h 282"/>
                <a:gd name="T50" fmla="*/ 0 w 589"/>
                <a:gd name="T51" fmla="*/ 9 h 282"/>
                <a:gd name="T52" fmla="*/ 0 w 589"/>
                <a:gd name="T53" fmla="*/ 10 h 282"/>
                <a:gd name="T54" fmla="*/ 0 w 589"/>
                <a:gd name="T55" fmla="*/ 10 h 282"/>
                <a:gd name="T56" fmla="*/ 1 w 589"/>
                <a:gd name="T57" fmla="*/ 11 h 282"/>
                <a:gd name="T58" fmla="*/ 1 w 589"/>
                <a:gd name="T59" fmla="*/ 11 h 282"/>
                <a:gd name="T60" fmla="*/ 2 w 589"/>
                <a:gd name="T61" fmla="*/ 11 h 282"/>
                <a:gd name="T62" fmla="*/ 2 w 589"/>
                <a:gd name="T63" fmla="*/ 12 h 282"/>
                <a:gd name="T64" fmla="*/ 3 w 589"/>
                <a:gd name="T65" fmla="*/ 12 h 282"/>
                <a:gd name="T66" fmla="*/ 3 w 589"/>
                <a:gd name="T67" fmla="*/ 12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89" h="282">
                  <a:moveTo>
                    <a:pt x="512" y="282"/>
                  </a:moveTo>
                  <a:lnTo>
                    <a:pt x="519" y="281"/>
                  </a:lnTo>
                  <a:lnTo>
                    <a:pt x="525" y="280"/>
                  </a:lnTo>
                  <a:lnTo>
                    <a:pt x="531" y="279"/>
                  </a:lnTo>
                  <a:lnTo>
                    <a:pt x="538" y="276"/>
                  </a:lnTo>
                  <a:lnTo>
                    <a:pt x="544" y="274"/>
                  </a:lnTo>
                  <a:lnTo>
                    <a:pt x="550" y="270"/>
                  </a:lnTo>
                  <a:lnTo>
                    <a:pt x="557" y="267"/>
                  </a:lnTo>
                  <a:lnTo>
                    <a:pt x="563" y="263"/>
                  </a:lnTo>
                  <a:lnTo>
                    <a:pt x="568" y="258"/>
                  </a:lnTo>
                  <a:lnTo>
                    <a:pt x="573" y="252"/>
                  </a:lnTo>
                  <a:lnTo>
                    <a:pt x="578" y="247"/>
                  </a:lnTo>
                  <a:lnTo>
                    <a:pt x="581" y="241"/>
                  </a:lnTo>
                  <a:lnTo>
                    <a:pt x="584" y="235"/>
                  </a:lnTo>
                  <a:lnTo>
                    <a:pt x="587" y="229"/>
                  </a:lnTo>
                  <a:lnTo>
                    <a:pt x="588" y="222"/>
                  </a:lnTo>
                  <a:lnTo>
                    <a:pt x="589" y="216"/>
                  </a:lnTo>
                  <a:lnTo>
                    <a:pt x="571" y="67"/>
                  </a:lnTo>
                  <a:lnTo>
                    <a:pt x="570" y="60"/>
                  </a:lnTo>
                  <a:lnTo>
                    <a:pt x="569" y="52"/>
                  </a:lnTo>
                  <a:lnTo>
                    <a:pt x="568" y="46"/>
                  </a:lnTo>
                  <a:lnTo>
                    <a:pt x="566" y="40"/>
                  </a:lnTo>
                  <a:lnTo>
                    <a:pt x="564" y="34"/>
                  </a:lnTo>
                  <a:lnTo>
                    <a:pt x="561" y="29"/>
                  </a:lnTo>
                  <a:lnTo>
                    <a:pt x="558" y="24"/>
                  </a:lnTo>
                  <a:lnTo>
                    <a:pt x="553" y="20"/>
                  </a:lnTo>
                  <a:lnTo>
                    <a:pt x="549" y="14"/>
                  </a:lnTo>
                  <a:lnTo>
                    <a:pt x="545" y="11"/>
                  </a:lnTo>
                  <a:lnTo>
                    <a:pt x="540" y="7"/>
                  </a:lnTo>
                  <a:lnTo>
                    <a:pt x="535" y="5"/>
                  </a:lnTo>
                  <a:lnTo>
                    <a:pt x="530" y="2"/>
                  </a:lnTo>
                  <a:lnTo>
                    <a:pt x="524" y="1"/>
                  </a:lnTo>
                  <a:lnTo>
                    <a:pt x="518" y="0"/>
                  </a:lnTo>
                  <a:lnTo>
                    <a:pt x="512" y="0"/>
                  </a:lnTo>
                  <a:lnTo>
                    <a:pt x="76" y="0"/>
                  </a:lnTo>
                  <a:lnTo>
                    <a:pt x="70" y="0"/>
                  </a:lnTo>
                  <a:lnTo>
                    <a:pt x="64" y="1"/>
                  </a:lnTo>
                  <a:lnTo>
                    <a:pt x="59" y="2"/>
                  </a:lnTo>
                  <a:lnTo>
                    <a:pt x="54" y="5"/>
                  </a:lnTo>
                  <a:lnTo>
                    <a:pt x="48" y="7"/>
                  </a:lnTo>
                  <a:lnTo>
                    <a:pt x="43" y="11"/>
                  </a:lnTo>
                  <a:lnTo>
                    <a:pt x="38" y="14"/>
                  </a:lnTo>
                  <a:lnTo>
                    <a:pt x="34" y="20"/>
                  </a:lnTo>
                  <a:lnTo>
                    <a:pt x="31" y="24"/>
                  </a:lnTo>
                  <a:lnTo>
                    <a:pt x="27" y="29"/>
                  </a:lnTo>
                  <a:lnTo>
                    <a:pt x="24" y="34"/>
                  </a:lnTo>
                  <a:lnTo>
                    <a:pt x="22" y="40"/>
                  </a:lnTo>
                  <a:lnTo>
                    <a:pt x="20" y="46"/>
                  </a:lnTo>
                  <a:lnTo>
                    <a:pt x="19" y="52"/>
                  </a:lnTo>
                  <a:lnTo>
                    <a:pt x="18" y="60"/>
                  </a:lnTo>
                  <a:lnTo>
                    <a:pt x="18" y="67"/>
                  </a:lnTo>
                  <a:lnTo>
                    <a:pt x="0" y="216"/>
                  </a:lnTo>
                  <a:lnTo>
                    <a:pt x="0" y="222"/>
                  </a:lnTo>
                  <a:lnTo>
                    <a:pt x="1" y="229"/>
                  </a:lnTo>
                  <a:lnTo>
                    <a:pt x="4" y="235"/>
                  </a:lnTo>
                  <a:lnTo>
                    <a:pt x="7" y="241"/>
                  </a:lnTo>
                  <a:lnTo>
                    <a:pt x="10" y="247"/>
                  </a:lnTo>
                  <a:lnTo>
                    <a:pt x="16" y="252"/>
                  </a:lnTo>
                  <a:lnTo>
                    <a:pt x="21" y="258"/>
                  </a:lnTo>
                  <a:lnTo>
                    <a:pt x="26" y="263"/>
                  </a:lnTo>
                  <a:lnTo>
                    <a:pt x="32" y="267"/>
                  </a:lnTo>
                  <a:lnTo>
                    <a:pt x="37" y="270"/>
                  </a:lnTo>
                  <a:lnTo>
                    <a:pt x="44" y="274"/>
                  </a:lnTo>
                  <a:lnTo>
                    <a:pt x="50" y="276"/>
                  </a:lnTo>
                  <a:lnTo>
                    <a:pt x="57" y="279"/>
                  </a:lnTo>
                  <a:lnTo>
                    <a:pt x="63" y="280"/>
                  </a:lnTo>
                  <a:lnTo>
                    <a:pt x="70" y="281"/>
                  </a:lnTo>
                  <a:lnTo>
                    <a:pt x="76" y="282"/>
                  </a:lnTo>
                  <a:lnTo>
                    <a:pt x="512" y="282"/>
                  </a:lnTo>
                  <a:close/>
                </a:path>
              </a:pathLst>
            </a:custGeom>
            <a:solidFill>
              <a:srgbClr val="993300"/>
            </a:solidFill>
            <a:ln w="0">
              <a:solidFill>
                <a:srgbClr val="000000"/>
              </a:solidFill>
              <a:prstDash val="solid"/>
              <a:round/>
              <a:headEnd/>
              <a:tailEnd/>
            </a:ln>
          </p:spPr>
          <p:txBody>
            <a:bodyPr/>
            <a:lstStyle/>
            <a:p>
              <a:endParaRPr lang="en-US"/>
            </a:p>
          </p:txBody>
        </p:sp>
        <p:sp>
          <p:nvSpPr>
            <p:cNvPr id="44096" name="Freeform 31"/>
            <p:cNvSpPr>
              <a:spLocks/>
            </p:cNvSpPr>
            <p:nvPr/>
          </p:nvSpPr>
          <p:spPr bwMode="auto">
            <a:xfrm>
              <a:off x="4558" y="1274"/>
              <a:ext cx="25" cy="12"/>
            </a:xfrm>
            <a:custGeom>
              <a:avLst/>
              <a:gdLst>
                <a:gd name="T0" fmla="*/ 22 w 560"/>
                <a:gd name="T1" fmla="*/ 12 h 269"/>
                <a:gd name="T2" fmla="*/ 23 w 560"/>
                <a:gd name="T3" fmla="*/ 12 h 269"/>
                <a:gd name="T4" fmla="*/ 23 w 560"/>
                <a:gd name="T5" fmla="*/ 12 h 269"/>
                <a:gd name="T6" fmla="*/ 24 w 560"/>
                <a:gd name="T7" fmla="*/ 11 h 269"/>
                <a:gd name="T8" fmla="*/ 24 w 560"/>
                <a:gd name="T9" fmla="*/ 11 h 269"/>
                <a:gd name="T10" fmla="*/ 25 w 560"/>
                <a:gd name="T11" fmla="*/ 10 h 269"/>
                <a:gd name="T12" fmla="*/ 25 w 560"/>
                <a:gd name="T13" fmla="*/ 10 h 269"/>
                <a:gd name="T14" fmla="*/ 25 w 560"/>
                <a:gd name="T15" fmla="*/ 9 h 269"/>
                <a:gd name="T16" fmla="*/ 24 w 560"/>
                <a:gd name="T17" fmla="*/ 3 h 269"/>
                <a:gd name="T18" fmla="*/ 24 w 560"/>
                <a:gd name="T19" fmla="*/ 2 h 269"/>
                <a:gd name="T20" fmla="*/ 24 w 560"/>
                <a:gd name="T21" fmla="*/ 2 h 269"/>
                <a:gd name="T22" fmla="*/ 24 w 560"/>
                <a:gd name="T23" fmla="*/ 1 h 269"/>
                <a:gd name="T24" fmla="*/ 23 w 560"/>
                <a:gd name="T25" fmla="*/ 1 h 269"/>
                <a:gd name="T26" fmla="*/ 23 w 560"/>
                <a:gd name="T27" fmla="*/ 0 h 269"/>
                <a:gd name="T28" fmla="*/ 23 w 560"/>
                <a:gd name="T29" fmla="*/ 0 h 269"/>
                <a:gd name="T30" fmla="*/ 22 w 560"/>
                <a:gd name="T31" fmla="*/ 0 h 269"/>
                <a:gd name="T32" fmla="*/ 22 w 560"/>
                <a:gd name="T33" fmla="*/ 0 h 269"/>
                <a:gd name="T34" fmla="*/ 3 w 560"/>
                <a:gd name="T35" fmla="*/ 0 h 269"/>
                <a:gd name="T36" fmla="*/ 2 w 560"/>
                <a:gd name="T37" fmla="*/ 0 h 269"/>
                <a:gd name="T38" fmla="*/ 2 w 560"/>
                <a:gd name="T39" fmla="*/ 0 h 269"/>
                <a:gd name="T40" fmla="*/ 2 w 560"/>
                <a:gd name="T41" fmla="*/ 1 h 269"/>
                <a:gd name="T42" fmla="*/ 1 w 560"/>
                <a:gd name="T43" fmla="*/ 1 h 269"/>
                <a:gd name="T44" fmla="*/ 1 w 560"/>
                <a:gd name="T45" fmla="*/ 1 h 269"/>
                <a:gd name="T46" fmla="*/ 1 w 560"/>
                <a:gd name="T47" fmla="*/ 2 h 269"/>
                <a:gd name="T48" fmla="*/ 1 w 560"/>
                <a:gd name="T49" fmla="*/ 3 h 269"/>
                <a:gd name="T50" fmla="*/ 0 w 560"/>
                <a:gd name="T51" fmla="*/ 9 h 269"/>
                <a:gd name="T52" fmla="*/ 0 w 560"/>
                <a:gd name="T53" fmla="*/ 10 h 269"/>
                <a:gd name="T54" fmla="*/ 0 w 560"/>
                <a:gd name="T55" fmla="*/ 10 h 269"/>
                <a:gd name="T56" fmla="*/ 1 w 560"/>
                <a:gd name="T57" fmla="*/ 11 h 269"/>
                <a:gd name="T58" fmla="*/ 1 w 560"/>
                <a:gd name="T59" fmla="*/ 11 h 269"/>
                <a:gd name="T60" fmla="*/ 2 w 560"/>
                <a:gd name="T61" fmla="*/ 12 h 269"/>
                <a:gd name="T62" fmla="*/ 2 w 560"/>
                <a:gd name="T63" fmla="*/ 12 h 269"/>
                <a:gd name="T64" fmla="*/ 3 w 560"/>
                <a:gd name="T65" fmla="*/ 12 h 269"/>
                <a:gd name="T66" fmla="*/ 3 w 560"/>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0" h="269">
                  <a:moveTo>
                    <a:pt x="487" y="269"/>
                  </a:moveTo>
                  <a:lnTo>
                    <a:pt x="492" y="268"/>
                  </a:lnTo>
                  <a:lnTo>
                    <a:pt x="498" y="267"/>
                  </a:lnTo>
                  <a:lnTo>
                    <a:pt x="505" y="266"/>
                  </a:lnTo>
                  <a:lnTo>
                    <a:pt x="511" y="264"/>
                  </a:lnTo>
                  <a:lnTo>
                    <a:pt x="517" y="261"/>
                  </a:lnTo>
                  <a:lnTo>
                    <a:pt x="523" y="258"/>
                  </a:lnTo>
                  <a:lnTo>
                    <a:pt x="529" y="254"/>
                  </a:lnTo>
                  <a:lnTo>
                    <a:pt x="534" y="250"/>
                  </a:lnTo>
                  <a:lnTo>
                    <a:pt x="539" y="245"/>
                  </a:lnTo>
                  <a:lnTo>
                    <a:pt x="545" y="240"/>
                  </a:lnTo>
                  <a:lnTo>
                    <a:pt x="549" y="235"/>
                  </a:lnTo>
                  <a:lnTo>
                    <a:pt x="553" y="229"/>
                  </a:lnTo>
                  <a:lnTo>
                    <a:pt x="556" y="223"/>
                  </a:lnTo>
                  <a:lnTo>
                    <a:pt x="558" y="217"/>
                  </a:lnTo>
                  <a:lnTo>
                    <a:pt x="559" y="211"/>
                  </a:lnTo>
                  <a:lnTo>
                    <a:pt x="560" y="204"/>
                  </a:lnTo>
                  <a:lnTo>
                    <a:pt x="544" y="64"/>
                  </a:lnTo>
                  <a:lnTo>
                    <a:pt x="543" y="57"/>
                  </a:lnTo>
                  <a:lnTo>
                    <a:pt x="542" y="51"/>
                  </a:lnTo>
                  <a:lnTo>
                    <a:pt x="540" y="44"/>
                  </a:lnTo>
                  <a:lnTo>
                    <a:pt x="538" y="38"/>
                  </a:lnTo>
                  <a:lnTo>
                    <a:pt x="536" y="33"/>
                  </a:lnTo>
                  <a:lnTo>
                    <a:pt x="533" y="28"/>
                  </a:lnTo>
                  <a:lnTo>
                    <a:pt x="530" y="23"/>
                  </a:lnTo>
                  <a:lnTo>
                    <a:pt x="526" y="18"/>
                  </a:lnTo>
                  <a:lnTo>
                    <a:pt x="522" y="14"/>
                  </a:lnTo>
                  <a:lnTo>
                    <a:pt x="518" y="11"/>
                  </a:lnTo>
                  <a:lnTo>
                    <a:pt x="514" y="7"/>
                  </a:lnTo>
                  <a:lnTo>
                    <a:pt x="509" y="4"/>
                  </a:lnTo>
                  <a:lnTo>
                    <a:pt x="504" y="2"/>
                  </a:lnTo>
                  <a:lnTo>
                    <a:pt x="497" y="1"/>
                  </a:lnTo>
                  <a:lnTo>
                    <a:pt x="492" y="0"/>
                  </a:lnTo>
                  <a:lnTo>
                    <a:pt x="487" y="0"/>
                  </a:lnTo>
                  <a:lnTo>
                    <a:pt x="72" y="0"/>
                  </a:lnTo>
                  <a:lnTo>
                    <a:pt x="66" y="0"/>
                  </a:lnTo>
                  <a:lnTo>
                    <a:pt x="61" y="1"/>
                  </a:lnTo>
                  <a:lnTo>
                    <a:pt x="55" y="2"/>
                  </a:lnTo>
                  <a:lnTo>
                    <a:pt x="50" y="4"/>
                  </a:lnTo>
                  <a:lnTo>
                    <a:pt x="45" y="7"/>
                  </a:lnTo>
                  <a:lnTo>
                    <a:pt x="41" y="11"/>
                  </a:lnTo>
                  <a:lnTo>
                    <a:pt x="36" y="14"/>
                  </a:lnTo>
                  <a:lnTo>
                    <a:pt x="32" y="18"/>
                  </a:lnTo>
                  <a:lnTo>
                    <a:pt x="28" y="23"/>
                  </a:lnTo>
                  <a:lnTo>
                    <a:pt x="25" y="28"/>
                  </a:lnTo>
                  <a:lnTo>
                    <a:pt x="22" y="33"/>
                  </a:lnTo>
                  <a:lnTo>
                    <a:pt x="20" y="38"/>
                  </a:lnTo>
                  <a:lnTo>
                    <a:pt x="18" y="44"/>
                  </a:lnTo>
                  <a:lnTo>
                    <a:pt x="17" y="51"/>
                  </a:lnTo>
                  <a:lnTo>
                    <a:pt x="16" y="57"/>
                  </a:lnTo>
                  <a:lnTo>
                    <a:pt x="16" y="64"/>
                  </a:lnTo>
                  <a:lnTo>
                    <a:pt x="0" y="204"/>
                  </a:lnTo>
                  <a:lnTo>
                    <a:pt x="0" y="211"/>
                  </a:lnTo>
                  <a:lnTo>
                    <a:pt x="1" y="217"/>
                  </a:lnTo>
                  <a:lnTo>
                    <a:pt x="3" y="223"/>
                  </a:lnTo>
                  <a:lnTo>
                    <a:pt x="6" y="229"/>
                  </a:lnTo>
                  <a:lnTo>
                    <a:pt x="10" y="235"/>
                  </a:lnTo>
                  <a:lnTo>
                    <a:pt x="14" y="240"/>
                  </a:lnTo>
                  <a:lnTo>
                    <a:pt x="19" y="245"/>
                  </a:lnTo>
                  <a:lnTo>
                    <a:pt x="24" y="250"/>
                  </a:lnTo>
                  <a:lnTo>
                    <a:pt x="29" y="254"/>
                  </a:lnTo>
                  <a:lnTo>
                    <a:pt x="35" y="258"/>
                  </a:lnTo>
                  <a:lnTo>
                    <a:pt x="42" y="261"/>
                  </a:lnTo>
                  <a:lnTo>
                    <a:pt x="48" y="264"/>
                  </a:lnTo>
                  <a:lnTo>
                    <a:pt x="54" y="266"/>
                  </a:lnTo>
                  <a:lnTo>
                    <a:pt x="60" y="267"/>
                  </a:lnTo>
                  <a:lnTo>
                    <a:pt x="66" y="268"/>
                  </a:lnTo>
                  <a:lnTo>
                    <a:pt x="72" y="269"/>
                  </a:lnTo>
                  <a:lnTo>
                    <a:pt x="487" y="269"/>
                  </a:lnTo>
                  <a:close/>
                </a:path>
              </a:pathLst>
            </a:custGeom>
            <a:solidFill>
              <a:srgbClr val="993300"/>
            </a:solidFill>
            <a:ln w="0">
              <a:solidFill>
                <a:srgbClr val="000000"/>
              </a:solidFill>
              <a:prstDash val="solid"/>
              <a:round/>
              <a:headEnd/>
              <a:tailEnd/>
            </a:ln>
          </p:spPr>
          <p:txBody>
            <a:bodyPr/>
            <a:lstStyle/>
            <a:p>
              <a:endParaRPr lang="en-US"/>
            </a:p>
          </p:txBody>
        </p:sp>
        <p:sp>
          <p:nvSpPr>
            <p:cNvPr id="44097" name="Freeform 32"/>
            <p:cNvSpPr>
              <a:spLocks/>
            </p:cNvSpPr>
            <p:nvPr/>
          </p:nvSpPr>
          <p:spPr bwMode="auto">
            <a:xfrm>
              <a:off x="4562" y="1279"/>
              <a:ext cx="18" cy="6"/>
            </a:xfrm>
            <a:custGeom>
              <a:avLst/>
              <a:gdLst>
                <a:gd name="T0" fmla="*/ 18 w 411"/>
                <a:gd name="T1" fmla="*/ 3 h 121"/>
                <a:gd name="T2" fmla="*/ 18 w 411"/>
                <a:gd name="T3" fmla="*/ 3 h 121"/>
                <a:gd name="T4" fmla="*/ 18 w 411"/>
                <a:gd name="T5" fmla="*/ 4 h 121"/>
                <a:gd name="T6" fmla="*/ 18 w 411"/>
                <a:gd name="T7" fmla="*/ 4 h 121"/>
                <a:gd name="T8" fmla="*/ 18 w 411"/>
                <a:gd name="T9" fmla="*/ 4 h 121"/>
                <a:gd name="T10" fmla="*/ 18 w 411"/>
                <a:gd name="T11" fmla="*/ 4 h 121"/>
                <a:gd name="T12" fmla="*/ 18 w 411"/>
                <a:gd name="T13" fmla="*/ 5 h 121"/>
                <a:gd name="T14" fmla="*/ 18 w 411"/>
                <a:gd name="T15" fmla="*/ 5 h 121"/>
                <a:gd name="T16" fmla="*/ 17 w 411"/>
                <a:gd name="T17" fmla="*/ 5 h 121"/>
                <a:gd name="T18" fmla="*/ 17 w 411"/>
                <a:gd name="T19" fmla="*/ 5 h 121"/>
                <a:gd name="T20" fmla="*/ 17 w 411"/>
                <a:gd name="T21" fmla="*/ 6 h 121"/>
                <a:gd name="T22" fmla="*/ 17 w 411"/>
                <a:gd name="T23" fmla="*/ 6 h 121"/>
                <a:gd name="T24" fmla="*/ 17 w 411"/>
                <a:gd name="T25" fmla="*/ 6 h 121"/>
                <a:gd name="T26" fmla="*/ 17 w 411"/>
                <a:gd name="T27" fmla="*/ 6 h 121"/>
                <a:gd name="T28" fmla="*/ 16 w 411"/>
                <a:gd name="T29" fmla="*/ 6 h 121"/>
                <a:gd name="T30" fmla="*/ 16 w 411"/>
                <a:gd name="T31" fmla="*/ 6 h 121"/>
                <a:gd name="T32" fmla="*/ 16 w 411"/>
                <a:gd name="T33" fmla="*/ 6 h 121"/>
                <a:gd name="T34" fmla="*/ 2 w 411"/>
                <a:gd name="T35" fmla="*/ 6 h 121"/>
                <a:gd name="T36" fmla="*/ 2 w 411"/>
                <a:gd name="T37" fmla="*/ 6 h 121"/>
                <a:gd name="T38" fmla="*/ 2 w 411"/>
                <a:gd name="T39" fmla="*/ 6 h 121"/>
                <a:gd name="T40" fmla="*/ 1 w 411"/>
                <a:gd name="T41" fmla="*/ 6 h 121"/>
                <a:gd name="T42" fmla="*/ 1 w 411"/>
                <a:gd name="T43" fmla="*/ 6 h 121"/>
                <a:gd name="T44" fmla="*/ 1 w 411"/>
                <a:gd name="T45" fmla="*/ 6 h 121"/>
                <a:gd name="T46" fmla="*/ 1 w 411"/>
                <a:gd name="T47" fmla="*/ 6 h 121"/>
                <a:gd name="T48" fmla="*/ 1 w 411"/>
                <a:gd name="T49" fmla="*/ 5 h 121"/>
                <a:gd name="T50" fmla="*/ 1 w 411"/>
                <a:gd name="T51" fmla="*/ 5 h 121"/>
                <a:gd name="T52" fmla="*/ 0 w 411"/>
                <a:gd name="T53" fmla="*/ 5 h 121"/>
                <a:gd name="T54" fmla="*/ 0 w 411"/>
                <a:gd name="T55" fmla="*/ 5 h 121"/>
                <a:gd name="T56" fmla="*/ 0 w 411"/>
                <a:gd name="T57" fmla="*/ 4 h 121"/>
                <a:gd name="T58" fmla="*/ 0 w 411"/>
                <a:gd name="T59" fmla="*/ 4 h 121"/>
                <a:gd name="T60" fmla="*/ 0 w 411"/>
                <a:gd name="T61" fmla="*/ 4 h 121"/>
                <a:gd name="T62" fmla="*/ 0 w 411"/>
                <a:gd name="T63" fmla="*/ 4 h 121"/>
                <a:gd name="T64" fmla="*/ 0 w 411"/>
                <a:gd name="T65" fmla="*/ 3 h 121"/>
                <a:gd name="T66" fmla="*/ 0 w 411"/>
                <a:gd name="T67" fmla="*/ 3 h 121"/>
                <a:gd name="T68" fmla="*/ 0 w 411"/>
                <a:gd name="T69" fmla="*/ 0 h 121"/>
                <a:gd name="T70" fmla="*/ 18 w 411"/>
                <a:gd name="T71" fmla="*/ 0 h 121"/>
                <a:gd name="T72" fmla="*/ 18 w 411"/>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1" h="121">
                  <a:moveTo>
                    <a:pt x="411" y="61"/>
                  </a:moveTo>
                  <a:lnTo>
                    <a:pt x="410" y="67"/>
                  </a:lnTo>
                  <a:lnTo>
                    <a:pt x="410" y="73"/>
                  </a:lnTo>
                  <a:lnTo>
                    <a:pt x="409" y="78"/>
                  </a:lnTo>
                  <a:lnTo>
                    <a:pt x="407" y="85"/>
                  </a:lnTo>
                  <a:lnTo>
                    <a:pt x="405" y="90"/>
                  </a:lnTo>
                  <a:lnTo>
                    <a:pt x="403" y="95"/>
                  </a:lnTo>
                  <a:lnTo>
                    <a:pt x="401" y="99"/>
                  </a:lnTo>
                  <a:lnTo>
                    <a:pt x="398" y="103"/>
                  </a:lnTo>
                  <a:lnTo>
                    <a:pt x="395" y="107"/>
                  </a:lnTo>
                  <a:lnTo>
                    <a:pt x="391" y="111"/>
                  </a:lnTo>
                  <a:lnTo>
                    <a:pt x="387" y="113"/>
                  </a:lnTo>
                  <a:lnTo>
                    <a:pt x="382" y="116"/>
                  </a:lnTo>
                  <a:lnTo>
                    <a:pt x="378" y="118"/>
                  </a:lnTo>
                  <a:lnTo>
                    <a:pt x="373" y="119"/>
                  </a:lnTo>
                  <a:lnTo>
                    <a:pt x="368" y="120"/>
                  </a:lnTo>
                  <a:lnTo>
                    <a:pt x="363" y="121"/>
                  </a:lnTo>
                  <a:lnTo>
                    <a:pt x="47" y="121"/>
                  </a:lnTo>
                  <a:lnTo>
                    <a:pt x="41" y="120"/>
                  </a:lnTo>
                  <a:lnTo>
                    <a:pt x="35" y="119"/>
                  </a:lnTo>
                  <a:lnTo>
                    <a:pt x="31" y="118"/>
                  </a:lnTo>
                  <a:lnTo>
                    <a:pt x="27" y="116"/>
                  </a:lnTo>
                  <a:lnTo>
                    <a:pt x="22"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8" y="0"/>
                  </a:lnTo>
                  <a:lnTo>
                    <a:pt x="411" y="61"/>
                  </a:lnTo>
                  <a:close/>
                </a:path>
              </a:pathLst>
            </a:custGeom>
            <a:solidFill>
              <a:srgbClr val="993300"/>
            </a:solidFill>
            <a:ln w="0">
              <a:solidFill>
                <a:srgbClr val="000000"/>
              </a:solidFill>
              <a:prstDash val="solid"/>
              <a:round/>
              <a:headEnd/>
              <a:tailEnd/>
            </a:ln>
          </p:spPr>
          <p:txBody>
            <a:bodyPr/>
            <a:lstStyle/>
            <a:p>
              <a:endParaRPr lang="en-US"/>
            </a:p>
          </p:txBody>
        </p:sp>
        <p:sp>
          <p:nvSpPr>
            <p:cNvPr id="44098" name="Freeform 33"/>
            <p:cNvSpPr>
              <a:spLocks/>
            </p:cNvSpPr>
            <p:nvPr/>
          </p:nvSpPr>
          <p:spPr bwMode="auto">
            <a:xfrm>
              <a:off x="4559" y="1276"/>
              <a:ext cx="2" cy="8"/>
            </a:xfrm>
            <a:custGeom>
              <a:avLst/>
              <a:gdLst>
                <a:gd name="T0" fmla="*/ 1 w 41"/>
                <a:gd name="T1" fmla="*/ 8 h 200"/>
                <a:gd name="T2" fmla="*/ 1 w 41"/>
                <a:gd name="T3" fmla="*/ 8 h 200"/>
                <a:gd name="T4" fmla="*/ 2 w 41"/>
                <a:gd name="T5" fmla="*/ 8 h 200"/>
                <a:gd name="T6" fmla="*/ 2 w 41"/>
                <a:gd name="T7" fmla="*/ 8 h 200"/>
                <a:gd name="T8" fmla="*/ 2 w 41"/>
                <a:gd name="T9" fmla="*/ 8 h 200"/>
                <a:gd name="T10" fmla="*/ 2 w 41"/>
                <a:gd name="T11" fmla="*/ 8 h 200"/>
                <a:gd name="T12" fmla="*/ 2 w 41"/>
                <a:gd name="T13" fmla="*/ 7 h 200"/>
                <a:gd name="T14" fmla="*/ 2 w 41"/>
                <a:gd name="T15" fmla="*/ 7 h 200"/>
                <a:gd name="T16" fmla="*/ 2 w 41"/>
                <a:gd name="T17" fmla="*/ 1 h 200"/>
                <a:gd name="T18" fmla="*/ 2 w 41"/>
                <a:gd name="T19" fmla="*/ 1 h 200"/>
                <a:gd name="T20" fmla="*/ 2 w 41"/>
                <a:gd name="T21" fmla="*/ 0 h 200"/>
                <a:gd name="T22" fmla="*/ 2 w 41"/>
                <a:gd name="T23" fmla="*/ 0 h 200"/>
                <a:gd name="T24" fmla="*/ 2 w 41"/>
                <a:gd name="T25" fmla="*/ 0 h 200"/>
                <a:gd name="T26" fmla="*/ 2 w 41"/>
                <a:gd name="T27" fmla="*/ 0 h 200"/>
                <a:gd name="T28" fmla="*/ 1 w 41"/>
                <a:gd name="T29" fmla="*/ 0 h 200"/>
                <a:gd name="T30" fmla="*/ 1 w 41"/>
                <a:gd name="T31" fmla="*/ 0 h 200"/>
                <a:gd name="T32" fmla="*/ 1 w 41"/>
                <a:gd name="T33" fmla="*/ 0 h 200"/>
                <a:gd name="T34" fmla="*/ 1 w 41"/>
                <a:gd name="T35" fmla="*/ 0 h 200"/>
                <a:gd name="T36" fmla="*/ 1 w 41"/>
                <a:gd name="T37" fmla="*/ 0 h 200"/>
                <a:gd name="T38" fmla="*/ 1 w 41"/>
                <a:gd name="T39" fmla="*/ 0 h 200"/>
                <a:gd name="T40" fmla="*/ 0 w 41"/>
                <a:gd name="T41" fmla="*/ 0 h 200"/>
                <a:gd name="T42" fmla="*/ 0 w 41"/>
                <a:gd name="T43" fmla="*/ 0 h 200"/>
                <a:gd name="T44" fmla="*/ 0 w 41"/>
                <a:gd name="T45" fmla="*/ 0 h 200"/>
                <a:gd name="T46" fmla="*/ 0 w 41"/>
                <a:gd name="T47" fmla="*/ 1 h 200"/>
                <a:gd name="T48" fmla="*/ 0 w 41"/>
                <a:gd name="T49" fmla="*/ 1 h 200"/>
                <a:gd name="T50" fmla="*/ 0 w 41"/>
                <a:gd name="T51" fmla="*/ 7 h 200"/>
                <a:gd name="T52" fmla="*/ 0 w 41"/>
                <a:gd name="T53" fmla="*/ 7 h 200"/>
                <a:gd name="T54" fmla="*/ 0 w 41"/>
                <a:gd name="T55" fmla="*/ 7 h 200"/>
                <a:gd name="T56" fmla="*/ 0 w 41"/>
                <a:gd name="T57" fmla="*/ 7 h 200"/>
                <a:gd name="T58" fmla="*/ 0 w 41"/>
                <a:gd name="T59" fmla="*/ 8 h 200"/>
                <a:gd name="T60" fmla="*/ 1 w 41"/>
                <a:gd name="T61" fmla="*/ 8 h 200"/>
                <a:gd name="T62" fmla="*/ 1 w 41"/>
                <a:gd name="T63" fmla="*/ 8 h 200"/>
                <a:gd name="T64" fmla="*/ 1 w 41"/>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200">
                  <a:moveTo>
                    <a:pt x="24" y="200"/>
                  </a:moveTo>
                  <a:lnTo>
                    <a:pt x="25" y="199"/>
                  </a:lnTo>
                  <a:lnTo>
                    <a:pt x="27" y="199"/>
                  </a:lnTo>
                  <a:lnTo>
                    <a:pt x="28" y="199"/>
                  </a:lnTo>
                  <a:lnTo>
                    <a:pt x="30" y="198"/>
                  </a:lnTo>
                  <a:lnTo>
                    <a:pt x="31" y="197"/>
                  </a:lnTo>
                  <a:lnTo>
                    <a:pt x="33" y="196"/>
                  </a:lnTo>
                  <a:lnTo>
                    <a:pt x="34" y="195"/>
                  </a:lnTo>
                  <a:lnTo>
                    <a:pt x="35" y="194"/>
                  </a:lnTo>
                  <a:lnTo>
                    <a:pt x="36" y="193"/>
                  </a:lnTo>
                  <a:lnTo>
                    <a:pt x="37" y="191"/>
                  </a:lnTo>
                  <a:lnTo>
                    <a:pt x="38" y="190"/>
                  </a:lnTo>
                  <a:lnTo>
                    <a:pt x="39" y="188"/>
                  </a:lnTo>
                  <a:lnTo>
                    <a:pt x="40" y="186"/>
                  </a:lnTo>
                  <a:lnTo>
                    <a:pt x="40" y="184"/>
                  </a:lnTo>
                  <a:lnTo>
                    <a:pt x="40" y="183"/>
                  </a:lnTo>
                  <a:lnTo>
                    <a:pt x="41" y="181"/>
                  </a:lnTo>
                  <a:lnTo>
                    <a:pt x="41" y="20"/>
                  </a:lnTo>
                  <a:lnTo>
                    <a:pt x="40" y="18"/>
                  </a:lnTo>
                  <a:lnTo>
                    <a:pt x="40" y="16"/>
                  </a:lnTo>
                  <a:lnTo>
                    <a:pt x="40" y="14"/>
                  </a:lnTo>
                  <a:lnTo>
                    <a:pt x="39" y="11"/>
                  </a:lnTo>
                  <a:lnTo>
                    <a:pt x="38" y="10"/>
                  </a:lnTo>
                  <a:lnTo>
                    <a:pt x="37" y="8"/>
                  </a:lnTo>
                  <a:lnTo>
                    <a:pt x="36" y="7"/>
                  </a:lnTo>
                  <a:lnTo>
                    <a:pt x="35" y="5"/>
                  </a:lnTo>
                  <a:lnTo>
                    <a:pt x="34" y="4"/>
                  </a:lnTo>
                  <a:lnTo>
                    <a:pt x="33" y="3"/>
                  </a:lnTo>
                  <a:lnTo>
                    <a:pt x="31" y="2"/>
                  </a:lnTo>
                  <a:lnTo>
                    <a:pt x="30" y="1"/>
                  </a:lnTo>
                  <a:lnTo>
                    <a:pt x="28" y="0"/>
                  </a:lnTo>
                  <a:lnTo>
                    <a:pt x="27" y="0"/>
                  </a:lnTo>
                  <a:lnTo>
                    <a:pt x="25" y="0"/>
                  </a:lnTo>
                  <a:lnTo>
                    <a:pt x="24" y="0"/>
                  </a:lnTo>
                  <a:lnTo>
                    <a:pt x="22" y="0"/>
                  </a:lnTo>
                  <a:lnTo>
                    <a:pt x="20" y="0"/>
                  </a:lnTo>
                  <a:lnTo>
                    <a:pt x="17" y="0"/>
                  </a:lnTo>
                  <a:lnTo>
                    <a:pt x="16" y="1"/>
                  </a:lnTo>
                  <a:lnTo>
                    <a:pt x="14" y="2"/>
                  </a:lnTo>
                  <a:lnTo>
                    <a:pt x="13" y="3"/>
                  </a:lnTo>
                  <a:lnTo>
                    <a:pt x="11" y="4"/>
                  </a:lnTo>
                  <a:lnTo>
                    <a:pt x="10" y="5"/>
                  </a:lnTo>
                  <a:lnTo>
                    <a:pt x="9" y="7"/>
                  </a:lnTo>
                  <a:lnTo>
                    <a:pt x="8" y="8"/>
                  </a:lnTo>
                  <a:lnTo>
                    <a:pt x="7" y="10"/>
                  </a:lnTo>
                  <a:lnTo>
                    <a:pt x="7" y="11"/>
                  </a:lnTo>
                  <a:lnTo>
                    <a:pt x="6" y="14"/>
                  </a:lnTo>
                  <a:lnTo>
                    <a:pt x="6" y="16"/>
                  </a:lnTo>
                  <a:lnTo>
                    <a:pt x="6" y="18"/>
                  </a:lnTo>
                  <a:lnTo>
                    <a:pt x="6"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3" y="194"/>
                  </a:lnTo>
                  <a:lnTo>
                    <a:pt x="15" y="196"/>
                  </a:lnTo>
                  <a:lnTo>
                    <a:pt x="17" y="197"/>
                  </a:lnTo>
                  <a:lnTo>
                    <a:pt x="20" y="199"/>
                  </a:lnTo>
                  <a:lnTo>
                    <a:pt x="22" y="199"/>
                  </a:lnTo>
                  <a:lnTo>
                    <a:pt x="24" y="200"/>
                  </a:lnTo>
                  <a:close/>
                </a:path>
              </a:pathLst>
            </a:custGeom>
            <a:solidFill>
              <a:srgbClr val="993300"/>
            </a:solidFill>
            <a:ln w="0">
              <a:solidFill>
                <a:srgbClr val="000000"/>
              </a:solidFill>
              <a:prstDash val="solid"/>
              <a:round/>
              <a:headEnd/>
              <a:tailEnd/>
            </a:ln>
          </p:spPr>
          <p:txBody>
            <a:bodyPr/>
            <a:lstStyle/>
            <a:p>
              <a:endParaRPr lang="en-US"/>
            </a:p>
          </p:txBody>
        </p:sp>
        <p:sp>
          <p:nvSpPr>
            <p:cNvPr id="44099" name="Freeform 34"/>
            <p:cNvSpPr>
              <a:spLocks/>
            </p:cNvSpPr>
            <p:nvPr/>
          </p:nvSpPr>
          <p:spPr bwMode="auto">
            <a:xfrm>
              <a:off x="4580" y="1275"/>
              <a:ext cx="2" cy="9"/>
            </a:xfrm>
            <a:custGeom>
              <a:avLst/>
              <a:gdLst>
                <a:gd name="T0" fmla="*/ 1 w 47"/>
                <a:gd name="T1" fmla="*/ 9 h 209"/>
                <a:gd name="T2" fmla="*/ 1 w 47"/>
                <a:gd name="T3" fmla="*/ 9 h 209"/>
                <a:gd name="T4" fmla="*/ 1 w 47"/>
                <a:gd name="T5" fmla="*/ 9 h 209"/>
                <a:gd name="T6" fmla="*/ 1 w 47"/>
                <a:gd name="T7" fmla="*/ 9 h 209"/>
                <a:gd name="T8" fmla="*/ 2 w 47"/>
                <a:gd name="T9" fmla="*/ 8 h 209"/>
                <a:gd name="T10" fmla="*/ 2 w 47"/>
                <a:gd name="T11" fmla="*/ 8 h 209"/>
                <a:gd name="T12" fmla="*/ 2 w 47"/>
                <a:gd name="T13" fmla="*/ 8 h 209"/>
                <a:gd name="T14" fmla="*/ 2 w 47"/>
                <a:gd name="T15" fmla="*/ 8 h 209"/>
                <a:gd name="T16" fmla="*/ 1 w 47"/>
                <a:gd name="T17" fmla="*/ 1 h 209"/>
                <a:gd name="T18" fmla="*/ 1 w 47"/>
                <a:gd name="T19" fmla="*/ 1 h 209"/>
                <a:gd name="T20" fmla="*/ 1 w 47"/>
                <a:gd name="T21" fmla="*/ 1 h 209"/>
                <a:gd name="T22" fmla="*/ 1 w 47"/>
                <a:gd name="T23" fmla="*/ 0 h 209"/>
                <a:gd name="T24" fmla="*/ 1 w 47"/>
                <a:gd name="T25" fmla="*/ 0 h 209"/>
                <a:gd name="T26" fmla="*/ 1 w 47"/>
                <a:gd name="T27" fmla="*/ 0 h 209"/>
                <a:gd name="T28" fmla="*/ 1 w 47"/>
                <a:gd name="T29" fmla="*/ 0 h 209"/>
                <a:gd name="T30" fmla="*/ 1 w 47"/>
                <a:gd name="T31" fmla="*/ 0 h 209"/>
                <a:gd name="T32" fmla="*/ 1 w 47"/>
                <a:gd name="T33" fmla="*/ 0 h 209"/>
                <a:gd name="T34" fmla="*/ 1 w 47"/>
                <a:gd name="T35" fmla="*/ 0 h 209"/>
                <a:gd name="T36" fmla="*/ 0 w 47"/>
                <a:gd name="T37" fmla="*/ 0 h 209"/>
                <a:gd name="T38" fmla="*/ 0 w 47"/>
                <a:gd name="T39" fmla="*/ 0 h 209"/>
                <a:gd name="T40" fmla="*/ 0 w 47"/>
                <a:gd name="T41" fmla="*/ 0 h 209"/>
                <a:gd name="T42" fmla="*/ 0 w 47"/>
                <a:gd name="T43" fmla="*/ 0 h 209"/>
                <a:gd name="T44" fmla="*/ 0 w 47"/>
                <a:gd name="T45" fmla="*/ 1 h 209"/>
                <a:gd name="T46" fmla="*/ 0 w 47"/>
                <a:gd name="T47" fmla="*/ 1 h 209"/>
                <a:gd name="T48" fmla="*/ 0 w 47"/>
                <a:gd name="T49" fmla="*/ 1 h 209"/>
                <a:gd name="T50" fmla="*/ 0 w 47"/>
                <a:gd name="T51" fmla="*/ 8 h 209"/>
                <a:gd name="T52" fmla="*/ 0 w 47"/>
                <a:gd name="T53" fmla="*/ 8 h 209"/>
                <a:gd name="T54" fmla="*/ 0 w 47"/>
                <a:gd name="T55" fmla="*/ 9 h 209"/>
                <a:gd name="T56" fmla="*/ 0 w 47"/>
                <a:gd name="T57" fmla="*/ 9 h 209"/>
                <a:gd name="T58" fmla="*/ 0 w 47"/>
                <a:gd name="T59" fmla="*/ 9 h 209"/>
                <a:gd name="T60" fmla="*/ 0 w 47"/>
                <a:gd name="T61" fmla="*/ 9 h 209"/>
                <a:gd name="T62" fmla="*/ 1 w 47"/>
                <a:gd name="T63" fmla="*/ 9 h 209"/>
                <a:gd name="T64" fmla="*/ 1 w 4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7" h="209">
                  <a:moveTo>
                    <a:pt x="18" y="209"/>
                  </a:moveTo>
                  <a:lnTo>
                    <a:pt x="19" y="208"/>
                  </a:lnTo>
                  <a:lnTo>
                    <a:pt x="22" y="208"/>
                  </a:lnTo>
                  <a:lnTo>
                    <a:pt x="24" y="206"/>
                  </a:lnTo>
                  <a:lnTo>
                    <a:pt x="26" y="205"/>
                  </a:lnTo>
                  <a:lnTo>
                    <a:pt x="28" y="203"/>
                  </a:lnTo>
                  <a:lnTo>
                    <a:pt x="31" y="201"/>
                  </a:lnTo>
                  <a:lnTo>
                    <a:pt x="33" y="199"/>
                  </a:lnTo>
                  <a:lnTo>
                    <a:pt x="35" y="197"/>
                  </a:lnTo>
                  <a:lnTo>
                    <a:pt x="37" y="194"/>
                  </a:lnTo>
                  <a:lnTo>
                    <a:pt x="39" y="191"/>
                  </a:lnTo>
                  <a:lnTo>
                    <a:pt x="41" y="189"/>
                  </a:lnTo>
                  <a:lnTo>
                    <a:pt x="44" y="186"/>
                  </a:lnTo>
                  <a:lnTo>
                    <a:pt x="45" y="184"/>
                  </a:lnTo>
                  <a:lnTo>
                    <a:pt x="46" y="181"/>
                  </a:lnTo>
                  <a:lnTo>
                    <a:pt x="46" y="178"/>
                  </a:lnTo>
                  <a:lnTo>
                    <a:pt x="47" y="176"/>
                  </a:lnTo>
                  <a:lnTo>
                    <a:pt x="35" y="21"/>
                  </a:lnTo>
                  <a:lnTo>
                    <a:pt x="34" y="17"/>
                  </a:lnTo>
                  <a:lnTo>
                    <a:pt x="34" y="15"/>
                  </a:lnTo>
                  <a:lnTo>
                    <a:pt x="34" y="14"/>
                  </a:lnTo>
                  <a:lnTo>
                    <a:pt x="33" y="12"/>
                  </a:lnTo>
                  <a:lnTo>
                    <a:pt x="33" y="10"/>
                  </a:lnTo>
                  <a:lnTo>
                    <a:pt x="32" y="8"/>
                  </a:lnTo>
                  <a:lnTo>
                    <a:pt x="31" y="7"/>
                  </a:lnTo>
                  <a:lnTo>
                    <a:pt x="30" y="5"/>
                  </a:lnTo>
                  <a:lnTo>
                    <a:pt x="29" y="4"/>
                  </a:lnTo>
                  <a:lnTo>
                    <a:pt x="27" y="3"/>
                  </a:lnTo>
                  <a:lnTo>
                    <a:pt x="26" y="2"/>
                  </a:lnTo>
                  <a:lnTo>
                    <a:pt x="24" y="1"/>
                  </a:lnTo>
                  <a:lnTo>
                    <a:pt x="23" y="0"/>
                  </a:lnTo>
                  <a:lnTo>
                    <a:pt x="21" y="0"/>
                  </a:lnTo>
                  <a:lnTo>
                    <a:pt x="19" y="0"/>
                  </a:lnTo>
                  <a:lnTo>
                    <a:pt x="18" y="0"/>
                  </a:lnTo>
                  <a:lnTo>
                    <a:pt x="16" y="0"/>
                  </a:lnTo>
                  <a:lnTo>
                    <a:pt x="14" y="0"/>
                  </a:lnTo>
                  <a:lnTo>
                    <a:pt x="13" y="0"/>
                  </a:lnTo>
                  <a:lnTo>
                    <a:pt x="11" y="1"/>
                  </a:lnTo>
                  <a:lnTo>
                    <a:pt x="10" y="2"/>
                  </a:lnTo>
                  <a:lnTo>
                    <a:pt x="8" y="3"/>
                  </a:lnTo>
                  <a:lnTo>
                    <a:pt x="7" y="4"/>
                  </a:lnTo>
                  <a:lnTo>
                    <a:pt x="6" y="6"/>
                  </a:lnTo>
                  <a:lnTo>
                    <a:pt x="5" y="7"/>
                  </a:lnTo>
                  <a:lnTo>
                    <a:pt x="3" y="9"/>
                  </a:lnTo>
                  <a:lnTo>
                    <a:pt x="2" y="11"/>
                  </a:lnTo>
                  <a:lnTo>
                    <a:pt x="1" y="13"/>
                  </a:lnTo>
                  <a:lnTo>
                    <a:pt x="0" y="15"/>
                  </a:lnTo>
                  <a:lnTo>
                    <a:pt x="0" y="17"/>
                  </a:lnTo>
                  <a:lnTo>
                    <a:pt x="0" y="19"/>
                  </a:lnTo>
                  <a:lnTo>
                    <a:pt x="0" y="23"/>
                  </a:lnTo>
                  <a:lnTo>
                    <a:pt x="0" y="192"/>
                  </a:lnTo>
                  <a:lnTo>
                    <a:pt x="0" y="193"/>
                  </a:lnTo>
                  <a:lnTo>
                    <a:pt x="0" y="195"/>
                  </a:lnTo>
                  <a:lnTo>
                    <a:pt x="0" y="196"/>
                  </a:lnTo>
                  <a:lnTo>
                    <a:pt x="1" y="198"/>
                  </a:lnTo>
                  <a:lnTo>
                    <a:pt x="2" y="199"/>
                  </a:lnTo>
                  <a:lnTo>
                    <a:pt x="3" y="200"/>
                  </a:lnTo>
                  <a:lnTo>
                    <a:pt x="5" y="202"/>
                  </a:lnTo>
                  <a:lnTo>
                    <a:pt x="6" y="203"/>
                  </a:lnTo>
                  <a:lnTo>
                    <a:pt x="7" y="204"/>
                  </a:lnTo>
                  <a:lnTo>
                    <a:pt x="8" y="205"/>
                  </a:lnTo>
                  <a:lnTo>
                    <a:pt x="10" y="206"/>
                  </a:lnTo>
                  <a:lnTo>
                    <a:pt x="11" y="207"/>
                  </a:lnTo>
                  <a:lnTo>
                    <a:pt x="13" y="208"/>
                  </a:lnTo>
                  <a:lnTo>
                    <a:pt x="14" y="208"/>
                  </a:lnTo>
                  <a:lnTo>
                    <a:pt x="16" y="208"/>
                  </a:lnTo>
                  <a:lnTo>
                    <a:pt x="18" y="209"/>
                  </a:lnTo>
                  <a:close/>
                </a:path>
              </a:pathLst>
            </a:custGeom>
            <a:solidFill>
              <a:srgbClr val="993300"/>
            </a:solidFill>
            <a:ln w="0">
              <a:solidFill>
                <a:srgbClr val="000000"/>
              </a:solidFill>
              <a:prstDash val="solid"/>
              <a:round/>
              <a:headEnd/>
              <a:tailEnd/>
            </a:ln>
          </p:spPr>
          <p:txBody>
            <a:bodyPr/>
            <a:lstStyle/>
            <a:p>
              <a:endParaRPr lang="en-US"/>
            </a:p>
          </p:txBody>
        </p:sp>
        <p:sp>
          <p:nvSpPr>
            <p:cNvPr id="44100" name="Freeform 35"/>
            <p:cNvSpPr>
              <a:spLocks/>
            </p:cNvSpPr>
            <p:nvPr/>
          </p:nvSpPr>
          <p:spPr bwMode="auto">
            <a:xfrm>
              <a:off x="4561" y="1275"/>
              <a:ext cx="19" cy="4"/>
            </a:xfrm>
            <a:custGeom>
              <a:avLst/>
              <a:gdLst>
                <a:gd name="T0" fmla="*/ 17 w 422"/>
                <a:gd name="T1" fmla="*/ 4 h 99"/>
                <a:gd name="T2" fmla="*/ 18 w 422"/>
                <a:gd name="T3" fmla="*/ 4 h 99"/>
                <a:gd name="T4" fmla="*/ 18 w 422"/>
                <a:gd name="T5" fmla="*/ 4 h 99"/>
                <a:gd name="T6" fmla="*/ 18 w 422"/>
                <a:gd name="T7" fmla="*/ 4 h 99"/>
                <a:gd name="T8" fmla="*/ 19 w 422"/>
                <a:gd name="T9" fmla="*/ 4 h 99"/>
                <a:gd name="T10" fmla="*/ 19 w 422"/>
                <a:gd name="T11" fmla="*/ 3 h 99"/>
                <a:gd name="T12" fmla="*/ 19 w 422"/>
                <a:gd name="T13" fmla="*/ 3 h 99"/>
                <a:gd name="T14" fmla="*/ 19 w 422"/>
                <a:gd name="T15" fmla="*/ 3 h 99"/>
                <a:gd name="T16" fmla="*/ 19 w 422"/>
                <a:gd name="T17" fmla="*/ 1 h 99"/>
                <a:gd name="T18" fmla="*/ 19 w 422"/>
                <a:gd name="T19" fmla="*/ 1 h 99"/>
                <a:gd name="T20" fmla="*/ 19 w 422"/>
                <a:gd name="T21" fmla="*/ 1 h 99"/>
                <a:gd name="T22" fmla="*/ 19 w 422"/>
                <a:gd name="T23" fmla="*/ 1 h 99"/>
                <a:gd name="T24" fmla="*/ 18 w 422"/>
                <a:gd name="T25" fmla="*/ 0 h 99"/>
                <a:gd name="T26" fmla="*/ 18 w 422"/>
                <a:gd name="T27" fmla="*/ 0 h 99"/>
                <a:gd name="T28" fmla="*/ 18 w 422"/>
                <a:gd name="T29" fmla="*/ 0 h 99"/>
                <a:gd name="T30" fmla="*/ 17 w 422"/>
                <a:gd name="T31" fmla="*/ 0 h 99"/>
                <a:gd name="T32" fmla="*/ 17 w 422"/>
                <a:gd name="T33" fmla="*/ 0 h 99"/>
                <a:gd name="T34" fmla="*/ 2 w 422"/>
                <a:gd name="T35" fmla="*/ 0 h 99"/>
                <a:gd name="T36" fmla="*/ 1 w 422"/>
                <a:gd name="T37" fmla="*/ 0 h 99"/>
                <a:gd name="T38" fmla="*/ 1 w 422"/>
                <a:gd name="T39" fmla="*/ 0 h 99"/>
                <a:gd name="T40" fmla="*/ 1 w 422"/>
                <a:gd name="T41" fmla="*/ 0 h 99"/>
                <a:gd name="T42" fmla="*/ 0 w 422"/>
                <a:gd name="T43" fmla="*/ 0 h 99"/>
                <a:gd name="T44" fmla="*/ 0 w 422"/>
                <a:gd name="T45" fmla="*/ 1 h 99"/>
                <a:gd name="T46" fmla="*/ 0 w 422"/>
                <a:gd name="T47" fmla="*/ 1 h 99"/>
                <a:gd name="T48" fmla="*/ 0 w 422"/>
                <a:gd name="T49" fmla="*/ 1 h 99"/>
                <a:gd name="T50" fmla="*/ 0 w 422"/>
                <a:gd name="T51" fmla="*/ 3 h 99"/>
                <a:gd name="T52" fmla="*/ 0 w 422"/>
                <a:gd name="T53" fmla="*/ 3 h 99"/>
                <a:gd name="T54" fmla="*/ 0 w 422"/>
                <a:gd name="T55" fmla="*/ 3 h 99"/>
                <a:gd name="T56" fmla="*/ 0 w 422"/>
                <a:gd name="T57" fmla="*/ 3 h 99"/>
                <a:gd name="T58" fmla="*/ 1 w 422"/>
                <a:gd name="T59" fmla="*/ 4 h 99"/>
                <a:gd name="T60" fmla="*/ 1 w 422"/>
                <a:gd name="T61" fmla="*/ 4 h 99"/>
                <a:gd name="T62" fmla="*/ 1 w 422"/>
                <a:gd name="T63" fmla="*/ 4 h 99"/>
                <a:gd name="T64" fmla="*/ 2 w 422"/>
                <a:gd name="T65" fmla="*/ 4 h 99"/>
                <a:gd name="T66" fmla="*/ 2 w 42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2" h="99">
                  <a:moveTo>
                    <a:pt x="377" y="99"/>
                  </a:moveTo>
                  <a:lnTo>
                    <a:pt x="381" y="98"/>
                  </a:lnTo>
                  <a:lnTo>
                    <a:pt x="386" y="98"/>
                  </a:lnTo>
                  <a:lnTo>
                    <a:pt x="390" y="97"/>
                  </a:lnTo>
                  <a:lnTo>
                    <a:pt x="395" y="96"/>
                  </a:lnTo>
                  <a:lnTo>
                    <a:pt x="399" y="95"/>
                  </a:lnTo>
                  <a:lnTo>
                    <a:pt x="402" y="93"/>
                  </a:lnTo>
                  <a:lnTo>
                    <a:pt x="406" y="91"/>
                  </a:lnTo>
                  <a:lnTo>
                    <a:pt x="409" y="89"/>
                  </a:lnTo>
                  <a:lnTo>
                    <a:pt x="412" y="87"/>
                  </a:lnTo>
                  <a:lnTo>
                    <a:pt x="414" y="85"/>
                  </a:lnTo>
                  <a:lnTo>
                    <a:pt x="416" y="82"/>
                  </a:lnTo>
                  <a:lnTo>
                    <a:pt x="418" y="80"/>
                  </a:lnTo>
                  <a:lnTo>
                    <a:pt x="420" y="77"/>
                  </a:lnTo>
                  <a:lnTo>
                    <a:pt x="421" y="74"/>
                  </a:lnTo>
                  <a:lnTo>
                    <a:pt x="421" y="70"/>
                  </a:lnTo>
                  <a:lnTo>
                    <a:pt x="422" y="67"/>
                  </a:lnTo>
                  <a:lnTo>
                    <a:pt x="422" y="33"/>
                  </a:lnTo>
                  <a:lnTo>
                    <a:pt x="421" y="28"/>
                  </a:lnTo>
                  <a:lnTo>
                    <a:pt x="421" y="25"/>
                  </a:lnTo>
                  <a:lnTo>
                    <a:pt x="420" y="22"/>
                  </a:lnTo>
                  <a:lnTo>
                    <a:pt x="418" y="19"/>
                  </a:lnTo>
                  <a:lnTo>
                    <a:pt x="416" y="16"/>
                  </a:lnTo>
                  <a:lnTo>
                    <a:pt x="414" y="13"/>
                  </a:lnTo>
                  <a:lnTo>
                    <a:pt x="412" y="11"/>
                  </a:lnTo>
                  <a:lnTo>
                    <a:pt x="409" y="9"/>
                  </a:lnTo>
                  <a:lnTo>
                    <a:pt x="406" y="7"/>
                  </a:lnTo>
                  <a:lnTo>
                    <a:pt x="402" y="5"/>
                  </a:lnTo>
                  <a:lnTo>
                    <a:pt x="399" y="3"/>
                  </a:lnTo>
                  <a:lnTo>
                    <a:pt x="395" y="2"/>
                  </a:lnTo>
                  <a:lnTo>
                    <a:pt x="390" y="1"/>
                  </a:lnTo>
                  <a:lnTo>
                    <a:pt x="386" y="0"/>
                  </a:lnTo>
                  <a:lnTo>
                    <a:pt x="381" y="0"/>
                  </a:lnTo>
                  <a:lnTo>
                    <a:pt x="377" y="0"/>
                  </a:lnTo>
                  <a:lnTo>
                    <a:pt x="45" y="0"/>
                  </a:lnTo>
                  <a:lnTo>
                    <a:pt x="40" y="0"/>
                  </a:lnTo>
                  <a:lnTo>
                    <a:pt x="36" y="0"/>
                  </a:lnTo>
                  <a:lnTo>
                    <a:pt x="32" y="1"/>
                  </a:lnTo>
                  <a:lnTo>
                    <a:pt x="28" y="2"/>
                  </a:lnTo>
                  <a:lnTo>
                    <a:pt x="24" y="3"/>
                  </a:lnTo>
                  <a:lnTo>
                    <a:pt x="20" y="5"/>
                  </a:lnTo>
                  <a:lnTo>
                    <a:pt x="17" y="7"/>
                  </a:lnTo>
                  <a:lnTo>
                    <a:pt x="14" y="9"/>
                  </a:lnTo>
                  <a:lnTo>
                    <a:pt x="11" y="11"/>
                  </a:lnTo>
                  <a:lnTo>
                    <a:pt x="8"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8" y="85"/>
                  </a:lnTo>
                  <a:lnTo>
                    <a:pt x="11" y="87"/>
                  </a:lnTo>
                  <a:lnTo>
                    <a:pt x="14" y="89"/>
                  </a:lnTo>
                  <a:lnTo>
                    <a:pt x="17" y="91"/>
                  </a:lnTo>
                  <a:lnTo>
                    <a:pt x="20" y="93"/>
                  </a:lnTo>
                  <a:lnTo>
                    <a:pt x="24" y="95"/>
                  </a:lnTo>
                  <a:lnTo>
                    <a:pt x="28" y="96"/>
                  </a:lnTo>
                  <a:lnTo>
                    <a:pt x="32" y="97"/>
                  </a:lnTo>
                  <a:lnTo>
                    <a:pt x="36" y="98"/>
                  </a:lnTo>
                  <a:lnTo>
                    <a:pt x="40" y="98"/>
                  </a:lnTo>
                  <a:lnTo>
                    <a:pt x="45" y="99"/>
                  </a:lnTo>
                  <a:lnTo>
                    <a:pt x="377" y="99"/>
                  </a:lnTo>
                  <a:close/>
                </a:path>
              </a:pathLst>
            </a:custGeom>
            <a:solidFill>
              <a:srgbClr val="993300"/>
            </a:solidFill>
            <a:ln w="0">
              <a:solidFill>
                <a:srgbClr val="000000"/>
              </a:solidFill>
              <a:prstDash val="solid"/>
              <a:round/>
              <a:headEnd/>
              <a:tailEnd/>
            </a:ln>
          </p:spPr>
          <p:txBody>
            <a:bodyPr/>
            <a:lstStyle/>
            <a:p>
              <a:endParaRPr lang="en-US"/>
            </a:p>
          </p:txBody>
        </p:sp>
        <p:sp>
          <p:nvSpPr>
            <p:cNvPr id="44101" name="Freeform 36"/>
            <p:cNvSpPr>
              <a:spLocks/>
            </p:cNvSpPr>
            <p:nvPr/>
          </p:nvSpPr>
          <p:spPr bwMode="auto">
            <a:xfrm>
              <a:off x="4827" y="1330"/>
              <a:ext cx="21" cy="12"/>
            </a:xfrm>
            <a:custGeom>
              <a:avLst/>
              <a:gdLst>
                <a:gd name="T0" fmla="*/ 18 w 478"/>
                <a:gd name="T1" fmla="*/ 12 h 283"/>
                <a:gd name="T2" fmla="*/ 19 w 478"/>
                <a:gd name="T3" fmla="*/ 12 h 283"/>
                <a:gd name="T4" fmla="*/ 19 w 478"/>
                <a:gd name="T5" fmla="*/ 12 h 283"/>
                <a:gd name="T6" fmla="*/ 20 w 478"/>
                <a:gd name="T7" fmla="*/ 11 h 283"/>
                <a:gd name="T8" fmla="*/ 20 w 478"/>
                <a:gd name="T9" fmla="*/ 11 h 283"/>
                <a:gd name="T10" fmla="*/ 21 w 478"/>
                <a:gd name="T11" fmla="*/ 11 h 283"/>
                <a:gd name="T12" fmla="*/ 21 w 478"/>
                <a:gd name="T13" fmla="*/ 10 h 283"/>
                <a:gd name="T14" fmla="*/ 21 w 478"/>
                <a:gd name="T15" fmla="*/ 9 h 283"/>
                <a:gd name="T16" fmla="*/ 20 w 478"/>
                <a:gd name="T17" fmla="*/ 3 h 283"/>
                <a:gd name="T18" fmla="*/ 20 w 478"/>
                <a:gd name="T19" fmla="*/ 2 h 283"/>
                <a:gd name="T20" fmla="*/ 20 w 478"/>
                <a:gd name="T21" fmla="*/ 2 h 283"/>
                <a:gd name="T22" fmla="*/ 20 w 478"/>
                <a:gd name="T23" fmla="*/ 1 h 283"/>
                <a:gd name="T24" fmla="*/ 20 w 478"/>
                <a:gd name="T25" fmla="*/ 1 h 283"/>
                <a:gd name="T26" fmla="*/ 19 w 478"/>
                <a:gd name="T27" fmla="*/ 0 h 283"/>
                <a:gd name="T28" fmla="*/ 19 w 478"/>
                <a:gd name="T29" fmla="*/ 0 h 283"/>
                <a:gd name="T30" fmla="*/ 19 w 478"/>
                <a:gd name="T31" fmla="*/ 0 h 283"/>
                <a:gd name="T32" fmla="*/ 18 w 478"/>
                <a:gd name="T33" fmla="*/ 0 h 283"/>
                <a:gd name="T34" fmla="*/ 3 w 478"/>
                <a:gd name="T35" fmla="*/ 0 h 283"/>
                <a:gd name="T36" fmla="*/ 2 w 478"/>
                <a:gd name="T37" fmla="*/ 0 h 283"/>
                <a:gd name="T38" fmla="*/ 2 w 478"/>
                <a:gd name="T39" fmla="*/ 0 h 283"/>
                <a:gd name="T40" fmla="*/ 1 w 478"/>
                <a:gd name="T41" fmla="*/ 1 h 283"/>
                <a:gd name="T42" fmla="*/ 1 w 478"/>
                <a:gd name="T43" fmla="*/ 1 h 283"/>
                <a:gd name="T44" fmla="*/ 1 w 478"/>
                <a:gd name="T45" fmla="*/ 2 h 283"/>
                <a:gd name="T46" fmla="*/ 1 w 478"/>
                <a:gd name="T47" fmla="*/ 2 h 283"/>
                <a:gd name="T48" fmla="*/ 1 w 478"/>
                <a:gd name="T49" fmla="*/ 3 h 283"/>
                <a:gd name="T50" fmla="*/ 0 w 478"/>
                <a:gd name="T51" fmla="*/ 9 h 283"/>
                <a:gd name="T52" fmla="*/ 0 w 478"/>
                <a:gd name="T53" fmla="*/ 10 h 283"/>
                <a:gd name="T54" fmla="*/ 0 w 478"/>
                <a:gd name="T55" fmla="*/ 10 h 283"/>
                <a:gd name="T56" fmla="*/ 1 w 478"/>
                <a:gd name="T57" fmla="*/ 11 h 283"/>
                <a:gd name="T58" fmla="*/ 1 w 478"/>
                <a:gd name="T59" fmla="*/ 11 h 283"/>
                <a:gd name="T60" fmla="*/ 1 w 478"/>
                <a:gd name="T61" fmla="*/ 11 h 283"/>
                <a:gd name="T62" fmla="*/ 2 w 478"/>
                <a:gd name="T63" fmla="*/ 12 h 283"/>
                <a:gd name="T64" fmla="*/ 2 w 478"/>
                <a:gd name="T65" fmla="*/ 12 h 283"/>
                <a:gd name="T66" fmla="*/ 3 w 478"/>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8" h="283">
                  <a:moveTo>
                    <a:pt x="416" y="283"/>
                  </a:moveTo>
                  <a:lnTo>
                    <a:pt x="420" y="282"/>
                  </a:lnTo>
                  <a:lnTo>
                    <a:pt x="425" y="281"/>
                  </a:lnTo>
                  <a:lnTo>
                    <a:pt x="430" y="280"/>
                  </a:lnTo>
                  <a:lnTo>
                    <a:pt x="435" y="277"/>
                  </a:lnTo>
                  <a:lnTo>
                    <a:pt x="441" y="275"/>
                  </a:lnTo>
                  <a:lnTo>
                    <a:pt x="446" y="271"/>
                  </a:lnTo>
                  <a:lnTo>
                    <a:pt x="451" y="268"/>
                  </a:lnTo>
                  <a:lnTo>
                    <a:pt x="456" y="264"/>
                  </a:lnTo>
                  <a:lnTo>
                    <a:pt x="460" y="259"/>
                  </a:lnTo>
                  <a:lnTo>
                    <a:pt x="464" y="254"/>
                  </a:lnTo>
                  <a:lnTo>
                    <a:pt x="468" y="248"/>
                  </a:lnTo>
                  <a:lnTo>
                    <a:pt x="471" y="242"/>
                  </a:lnTo>
                  <a:lnTo>
                    <a:pt x="473" y="236"/>
                  </a:lnTo>
                  <a:lnTo>
                    <a:pt x="475" y="230"/>
                  </a:lnTo>
                  <a:lnTo>
                    <a:pt x="477" y="223"/>
                  </a:lnTo>
                  <a:lnTo>
                    <a:pt x="478" y="217"/>
                  </a:lnTo>
                  <a:lnTo>
                    <a:pt x="463" y="69"/>
                  </a:lnTo>
                  <a:lnTo>
                    <a:pt x="462" y="62"/>
                  </a:lnTo>
                  <a:lnTo>
                    <a:pt x="462" y="55"/>
                  </a:lnTo>
                  <a:lnTo>
                    <a:pt x="460" y="48"/>
                  </a:lnTo>
                  <a:lnTo>
                    <a:pt x="459" y="41"/>
                  </a:lnTo>
                  <a:lnTo>
                    <a:pt x="457" y="36"/>
                  </a:lnTo>
                  <a:lnTo>
                    <a:pt x="455" y="30"/>
                  </a:lnTo>
                  <a:lnTo>
                    <a:pt x="452" y="25"/>
                  </a:lnTo>
                  <a:lnTo>
                    <a:pt x="449" y="20"/>
                  </a:lnTo>
                  <a:lnTo>
                    <a:pt x="446" y="16"/>
                  </a:lnTo>
                  <a:lnTo>
                    <a:pt x="442" y="11"/>
                  </a:lnTo>
                  <a:lnTo>
                    <a:pt x="438" y="8"/>
                  </a:lnTo>
                  <a:lnTo>
                    <a:pt x="433" y="5"/>
                  </a:lnTo>
                  <a:lnTo>
                    <a:pt x="429" y="3"/>
                  </a:lnTo>
                  <a:lnTo>
                    <a:pt x="425" y="1"/>
                  </a:lnTo>
                  <a:lnTo>
                    <a:pt x="420" y="0"/>
                  </a:lnTo>
                  <a:lnTo>
                    <a:pt x="416" y="0"/>
                  </a:lnTo>
                  <a:lnTo>
                    <a:pt x="63" y="0"/>
                  </a:lnTo>
                  <a:lnTo>
                    <a:pt x="58" y="0"/>
                  </a:lnTo>
                  <a:lnTo>
                    <a:pt x="53" y="1"/>
                  </a:lnTo>
                  <a:lnTo>
                    <a:pt x="48" y="3"/>
                  </a:lnTo>
                  <a:lnTo>
                    <a:pt x="43" y="5"/>
                  </a:lnTo>
                  <a:lnTo>
                    <a:pt x="39" y="8"/>
                  </a:lnTo>
                  <a:lnTo>
                    <a:pt x="35" y="11"/>
                  </a:lnTo>
                  <a:lnTo>
                    <a:pt x="32" y="16"/>
                  </a:lnTo>
                  <a:lnTo>
                    <a:pt x="28" y="20"/>
                  </a:lnTo>
                  <a:lnTo>
                    <a:pt x="25" y="25"/>
                  </a:lnTo>
                  <a:lnTo>
                    <a:pt x="23" y="30"/>
                  </a:lnTo>
                  <a:lnTo>
                    <a:pt x="20" y="36"/>
                  </a:lnTo>
                  <a:lnTo>
                    <a:pt x="18" y="41"/>
                  </a:lnTo>
                  <a:lnTo>
                    <a:pt x="17" y="48"/>
                  </a:lnTo>
                  <a:lnTo>
                    <a:pt x="15" y="55"/>
                  </a:lnTo>
                  <a:lnTo>
                    <a:pt x="15" y="62"/>
                  </a:lnTo>
                  <a:lnTo>
                    <a:pt x="15" y="69"/>
                  </a:lnTo>
                  <a:lnTo>
                    <a:pt x="0" y="217"/>
                  </a:lnTo>
                  <a:lnTo>
                    <a:pt x="0" y="223"/>
                  </a:lnTo>
                  <a:lnTo>
                    <a:pt x="1" y="230"/>
                  </a:lnTo>
                  <a:lnTo>
                    <a:pt x="3" y="236"/>
                  </a:lnTo>
                  <a:lnTo>
                    <a:pt x="5" y="242"/>
                  </a:lnTo>
                  <a:lnTo>
                    <a:pt x="8" y="248"/>
                  </a:lnTo>
                  <a:lnTo>
                    <a:pt x="13" y="254"/>
                  </a:lnTo>
                  <a:lnTo>
                    <a:pt x="17" y="259"/>
                  </a:lnTo>
                  <a:lnTo>
                    <a:pt x="21" y="264"/>
                  </a:lnTo>
                  <a:lnTo>
                    <a:pt x="26" y="268"/>
                  </a:lnTo>
                  <a:lnTo>
                    <a:pt x="31" y="271"/>
                  </a:lnTo>
                  <a:lnTo>
                    <a:pt x="36" y="275"/>
                  </a:lnTo>
                  <a:lnTo>
                    <a:pt x="41" y="277"/>
                  </a:lnTo>
                  <a:lnTo>
                    <a:pt x="46" y="280"/>
                  </a:lnTo>
                  <a:lnTo>
                    <a:pt x="52" y="281"/>
                  </a:lnTo>
                  <a:lnTo>
                    <a:pt x="58" y="282"/>
                  </a:lnTo>
                  <a:lnTo>
                    <a:pt x="63" y="283"/>
                  </a:lnTo>
                  <a:lnTo>
                    <a:pt x="416" y="283"/>
                  </a:lnTo>
                  <a:close/>
                </a:path>
              </a:pathLst>
            </a:custGeom>
            <a:solidFill>
              <a:srgbClr val="993300"/>
            </a:solidFill>
            <a:ln w="0">
              <a:solidFill>
                <a:srgbClr val="000000"/>
              </a:solidFill>
              <a:prstDash val="solid"/>
              <a:round/>
              <a:headEnd/>
              <a:tailEnd/>
            </a:ln>
          </p:spPr>
          <p:txBody>
            <a:bodyPr/>
            <a:lstStyle/>
            <a:p>
              <a:endParaRPr lang="en-US"/>
            </a:p>
          </p:txBody>
        </p:sp>
        <p:sp>
          <p:nvSpPr>
            <p:cNvPr id="44102" name="Freeform 37"/>
            <p:cNvSpPr>
              <a:spLocks/>
            </p:cNvSpPr>
            <p:nvPr/>
          </p:nvSpPr>
          <p:spPr bwMode="auto">
            <a:xfrm>
              <a:off x="4828" y="1330"/>
              <a:ext cx="19" cy="12"/>
            </a:xfrm>
            <a:custGeom>
              <a:avLst/>
              <a:gdLst>
                <a:gd name="T0" fmla="*/ 17 w 454"/>
                <a:gd name="T1" fmla="*/ 12 h 270"/>
                <a:gd name="T2" fmla="*/ 17 w 454"/>
                <a:gd name="T3" fmla="*/ 12 h 270"/>
                <a:gd name="T4" fmla="*/ 18 w 454"/>
                <a:gd name="T5" fmla="*/ 12 h 270"/>
                <a:gd name="T6" fmla="*/ 18 w 454"/>
                <a:gd name="T7" fmla="*/ 11 h 270"/>
                <a:gd name="T8" fmla="*/ 18 w 454"/>
                <a:gd name="T9" fmla="*/ 11 h 270"/>
                <a:gd name="T10" fmla="*/ 19 w 454"/>
                <a:gd name="T11" fmla="*/ 10 h 270"/>
                <a:gd name="T12" fmla="*/ 19 w 454"/>
                <a:gd name="T13" fmla="*/ 10 h 270"/>
                <a:gd name="T14" fmla="*/ 19 w 454"/>
                <a:gd name="T15" fmla="*/ 9 h 270"/>
                <a:gd name="T16" fmla="*/ 18 w 454"/>
                <a:gd name="T17" fmla="*/ 3 h 270"/>
                <a:gd name="T18" fmla="*/ 18 w 454"/>
                <a:gd name="T19" fmla="*/ 2 h 270"/>
                <a:gd name="T20" fmla="*/ 18 w 454"/>
                <a:gd name="T21" fmla="*/ 2 h 270"/>
                <a:gd name="T22" fmla="*/ 18 w 454"/>
                <a:gd name="T23" fmla="*/ 1 h 270"/>
                <a:gd name="T24" fmla="*/ 18 w 454"/>
                <a:gd name="T25" fmla="*/ 1 h 270"/>
                <a:gd name="T26" fmla="*/ 18 w 454"/>
                <a:gd name="T27" fmla="*/ 0 h 270"/>
                <a:gd name="T28" fmla="*/ 17 w 454"/>
                <a:gd name="T29" fmla="*/ 0 h 270"/>
                <a:gd name="T30" fmla="*/ 17 w 454"/>
                <a:gd name="T31" fmla="*/ 0 h 270"/>
                <a:gd name="T32" fmla="*/ 17 w 454"/>
                <a:gd name="T33" fmla="*/ 0 h 270"/>
                <a:gd name="T34" fmla="*/ 2 w 454"/>
                <a:gd name="T35" fmla="*/ 0 h 270"/>
                <a:gd name="T36" fmla="*/ 2 w 454"/>
                <a:gd name="T37" fmla="*/ 0 h 270"/>
                <a:gd name="T38" fmla="*/ 2 w 454"/>
                <a:gd name="T39" fmla="*/ 0 h 270"/>
                <a:gd name="T40" fmla="*/ 1 w 454"/>
                <a:gd name="T41" fmla="*/ 1 h 270"/>
                <a:gd name="T42" fmla="*/ 1 w 454"/>
                <a:gd name="T43" fmla="*/ 1 h 270"/>
                <a:gd name="T44" fmla="*/ 1 w 454"/>
                <a:gd name="T45" fmla="*/ 1 h 270"/>
                <a:gd name="T46" fmla="*/ 1 w 454"/>
                <a:gd name="T47" fmla="*/ 2 h 270"/>
                <a:gd name="T48" fmla="*/ 1 w 454"/>
                <a:gd name="T49" fmla="*/ 3 h 270"/>
                <a:gd name="T50" fmla="*/ 0 w 454"/>
                <a:gd name="T51" fmla="*/ 9 h 270"/>
                <a:gd name="T52" fmla="*/ 0 w 454"/>
                <a:gd name="T53" fmla="*/ 10 h 270"/>
                <a:gd name="T54" fmla="*/ 0 w 454"/>
                <a:gd name="T55" fmla="*/ 10 h 270"/>
                <a:gd name="T56" fmla="*/ 0 w 454"/>
                <a:gd name="T57" fmla="*/ 11 h 270"/>
                <a:gd name="T58" fmla="*/ 1 w 454"/>
                <a:gd name="T59" fmla="*/ 11 h 270"/>
                <a:gd name="T60" fmla="*/ 1 w 454"/>
                <a:gd name="T61" fmla="*/ 12 h 270"/>
                <a:gd name="T62" fmla="*/ 2 w 454"/>
                <a:gd name="T63" fmla="*/ 12 h 270"/>
                <a:gd name="T64" fmla="*/ 2 w 454"/>
                <a:gd name="T65" fmla="*/ 12 h 270"/>
                <a:gd name="T66" fmla="*/ 2 w 454"/>
                <a:gd name="T67" fmla="*/ 12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4" h="270">
                  <a:moveTo>
                    <a:pt x="395" y="270"/>
                  </a:moveTo>
                  <a:lnTo>
                    <a:pt x="399" y="269"/>
                  </a:lnTo>
                  <a:lnTo>
                    <a:pt x="404" y="268"/>
                  </a:lnTo>
                  <a:lnTo>
                    <a:pt x="409" y="267"/>
                  </a:lnTo>
                  <a:lnTo>
                    <a:pt x="414" y="265"/>
                  </a:lnTo>
                  <a:lnTo>
                    <a:pt x="419" y="262"/>
                  </a:lnTo>
                  <a:lnTo>
                    <a:pt x="423" y="259"/>
                  </a:lnTo>
                  <a:lnTo>
                    <a:pt x="429" y="255"/>
                  </a:lnTo>
                  <a:lnTo>
                    <a:pt x="434" y="251"/>
                  </a:lnTo>
                  <a:lnTo>
                    <a:pt x="438" y="247"/>
                  </a:lnTo>
                  <a:lnTo>
                    <a:pt x="441" y="241"/>
                  </a:lnTo>
                  <a:lnTo>
                    <a:pt x="445" y="236"/>
                  </a:lnTo>
                  <a:lnTo>
                    <a:pt x="448" y="231"/>
                  </a:lnTo>
                  <a:lnTo>
                    <a:pt x="450" y="225"/>
                  </a:lnTo>
                  <a:lnTo>
                    <a:pt x="452" y="219"/>
                  </a:lnTo>
                  <a:lnTo>
                    <a:pt x="453" y="213"/>
                  </a:lnTo>
                  <a:lnTo>
                    <a:pt x="454" y="207"/>
                  </a:lnTo>
                  <a:lnTo>
                    <a:pt x="440" y="65"/>
                  </a:lnTo>
                  <a:lnTo>
                    <a:pt x="439" y="58"/>
                  </a:lnTo>
                  <a:lnTo>
                    <a:pt x="439" y="52"/>
                  </a:lnTo>
                  <a:lnTo>
                    <a:pt x="437" y="45"/>
                  </a:lnTo>
                  <a:lnTo>
                    <a:pt x="436" y="39"/>
                  </a:lnTo>
                  <a:lnTo>
                    <a:pt x="434" y="33"/>
                  </a:lnTo>
                  <a:lnTo>
                    <a:pt x="432" y="28"/>
                  </a:lnTo>
                  <a:lnTo>
                    <a:pt x="429" y="23"/>
                  </a:lnTo>
                  <a:lnTo>
                    <a:pt x="427" y="19"/>
                  </a:lnTo>
                  <a:lnTo>
                    <a:pt x="422" y="15"/>
                  </a:lnTo>
                  <a:lnTo>
                    <a:pt x="419" y="11"/>
                  </a:lnTo>
                  <a:lnTo>
                    <a:pt x="415" y="8"/>
                  </a:lnTo>
                  <a:lnTo>
                    <a:pt x="412" y="4"/>
                  </a:lnTo>
                  <a:lnTo>
                    <a:pt x="407" y="2"/>
                  </a:lnTo>
                  <a:lnTo>
                    <a:pt x="403" y="1"/>
                  </a:lnTo>
                  <a:lnTo>
                    <a:pt x="399" y="0"/>
                  </a:lnTo>
                  <a:lnTo>
                    <a:pt x="395" y="0"/>
                  </a:lnTo>
                  <a:lnTo>
                    <a:pt x="58" y="0"/>
                  </a:lnTo>
                  <a:lnTo>
                    <a:pt x="53" y="0"/>
                  </a:lnTo>
                  <a:lnTo>
                    <a:pt x="49" y="1"/>
                  </a:lnTo>
                  <a:lnTo>
                    <a:pt x="45" y="2"/>
                  </a:lnTo>
                  <a:lnTo>
                    <a:pt x="41" y="4"/>
                  </a:lnTo>
                  <a:lnTo>
                    <a:pt x="36" y="8"/>
                  </a:lnTo>
                  <a:lnTo>
                    <a:pt x="32" y="11"/>
                  </a:lnTo>
                  <a:lnTo>
                    <a:pt x="29" y="15"/>
                  </a:lnTo>
                  <a:lnTo>
                    <a:pt x="26" y="19"/>
                  </a:lnTo>
                  <a:lnTo>
                    <a:pt x="23" y="23"/>
                  </a:lnTo>
                  <a:lnTo>
                    <a:pt x="20" y="28"/>
                  </a:lnTo>
                  <a:lnTo>
                    <a:pt x="18" y="33"/>
                  </a:lnTo>
                  <a:lnTo>
                    <a:pt x="16" y="39"/>
                  </a:lnTo>
                  <a:lnTo>
                    <a:pt x="15" y="45"/>
                  </a:lnTo>
                  <a:lnTo>
                    <a:pt x="13" y="52"/>
                  </a:lnTo>
                  <a:lnTo>
                    <a:pt x="13" y="58"/>
                  </a:lnTo>
                  <a:lnTo>
                    <a:pt x="13" y="65"/>
                  </a:lnTo>
                  <a:lnTo>
                    <a:pt x="0" y="207"/>
                  </a:lnTo>
                  <a:lnTo>
                    <a:pt x="0" y="213"/>
                  </a:lnTo>
                  <a:lnTo>
                    <a:pt x="1" y="219"/>
                  </a:lnTo>
                  <a:lnTo>
                    <a:pt x="3" y="225"/>
                  </a:lnTo>
                  <a:lnTo>
                    <a:pt x="5" y="231"/>
                  </a:lnTo>
                  <a:lnTo>
                    <a:pt x="8" y="236"/>
                  </a:lnTo>
                  <a:lnTo>
                    <a:pt x="11" y="241"/>
                  </a:lnTo>
                  <a:lnTo>
                    <a:pt x="15" y="247"/>
                  </a:lnTo>
                  <a:lnTo>
                    <a:pt x="19" y="251"/>
                  </a:lnTo>
                  <a:lnTo>
                    <a:pt x="23" y="255"/>
                  </a:lnTo>
                  <a:lnTo>
                    <a:pt x="28" y="259"/>
                  </a:lnTo>
                  <a:lnTo>
                    <a:pt x="33" y="262"/>
                  </a:lnTo>
                  <a:lnTo>
                    <a:pt x="38" y="265"/>
                  </a:lnTo>
                  <a:lnTo>
                    <a:pt x="43" y="267"/>
                  </a:lnTo>
                  <a:lnTo>
                    <a:pt x="48" y="268"/>
                  </a:lnTo>
                  <a:lnTo>
                    <a:pt x="53" y="269"/>
                  </a:lnTo>
                  <a:lnTo>
                    <a:pt x="58" y="270"/>
                  </a:lnTo>
                  <a:lnTo>
                    <a:pt x="395" y="270"/>
                  </a:lnTo>
                  <a:close/>
                </a:path>
              </a:pathLst>
            </a:custGeom>
            <a:solidFill>
              <a:srgbClr val="993300"/>
            </a:solidFill>
            <a:ln w="0">
              <a:solidFill>
                <a:srgbClr val="000000"/>
              </a:solidFill>
              <a:prstDash val="solid"/>
              <a:round/>
              <a:headEnd/>
              <a:tailEnd/>
            </a:ln>
          </p:spPr>
          <p:txBody>
            <a:bodyPr/>
            <a:lstStyle/>
            <a:p>
              <a:endParaRPr lang="en-US"/>
            </a:p>
          </p:txBody>
        </p:sp>
        <p:sp>
          <p:nvSpPr>
            <p:cNvPr id="44103" name="Freeform 38"/>
            <p:cNvSpPr>
              <a:spLocks/>
            </p:cNvSpPr>
            <p:nvPr/>
          </p:nvSpPr>
          <p:spPr bwMode="auto">
            <a:xfrm>
              <a:off x="4830" y="1335"/>
              <a:ext cx="15" cy="6"/>
            </a:xfrm>
            <a:custGeom>
              <a:avLst/>
              <a:gdLst>
                <a:gd name="T0" fmla="*/ 15 w 334"/>
                <a:gd name="T1" fmla="*/ 3 h 122"/>
                <a:gd name="T2" fmla="*/ 15 w 334"/>
                <a:gd name="T3" fmla="*/ 3 h 122"/>
                <a:gd name="T4" fmla="*/ 15 w 334"/>
                <a:gd name="T5" fmla="*/ 4 h 122"/>
                <a:gd name="T6" fmla="*/ 15 w 334"/>
                <a:gd name="T7" fmla="*/ 4 h 122"/>
                <a:gd name="T8" fmla="*/ 15 w 334"/>
                <a:gd name="T9" fmla="*/ 4 h 122"/>
                <a:gd name="T10" fmla="*/ 15 w 334"/>
                <a:gd name="T11" fmla="*/ 4 h 122"/>
                <a:gd name="T12" fmla="*/ 15 w 334"/>
                <a:gd name="T13" fmla="*/ 5 h 122"/>
                <a:gd name="T14" fmla="*/ 15 w 334"/>
                <a:gd name="T15" fmla="*/ 5 h 122"/>
                <a:gd name="T16" fmla="*/ 15 w 334"/>
                <a:gd name="T17" fmla="*/ 5 h 122"/>
                <a:gd name="T18" fmla="*/ 14 w 334"/>
                <a:gd name="T19" fmla="*/ 5 h 122"/>
                <a:gd name="T20" fmla="*/ 14 w 334"/>
                <a:gd name="T21" fmla="*/ 5 h 122"/>
                <a:gd name="T22" fmla="*/ 14 w 334"/>
                <a:gd name="T23" fmla="*/ 6 h 122"/>
                <a:gd name="T24" fmla="*/ 14 w 334"/>
                <a:gd name="T25" fmla="*/ 6 h 122"/>
                <a:gd name="T26" fmla="*/ 14 w 334"/>
                <a:gd name="T27" fmla="*/ 6 h 122"/>
                <a:gd name="T28" fmla="*/ 14 w 334"/>
                <a:gd name="T29" fmla="*/ 6 h 122"/>
                <a:gd name="T30" fmla="*/ 13 w 334"/>
                <a:gd name="T31" fmla="*/ 6 h 122"/>
                <a:gd name="T32" fmla="*/ 13 w 334"/>
                <a:gd name="T33" fmla="*/ 6 h 122"/>
                <a:gd name="T34" fmla="*/ 2 w 334"/>
                <a:gd name="T35" fmla="*/ 6 h 122"/>
                <a:gd name="T36" fmla="*/ 2 w 334"/>
                <a:gd name="T37" fmla="*/ 6 h 122"/>
                <a:gd name="T38" fmla="*/ 1 w 334"/>
                <a:gd name="T39" fmla="*/ 6 h 122"/>
                <a:gd name="T40" fmla="*/ 1 w 334"/>
                <a:gd name="T41" fmla="*/ 6 h 122"/>
                <a:gd name="T42" fmla="*/ 1 w 334"/>
                <a:gd name="T43" fmla="*/ 6 h 122"/>
                <a:gd name="T44" fmla="*/ 1 w 334"/>
                <a:gd name="T45" fmla="*/ 6 h 122"/>
                <a:gd name="T46" fmla="*/ 1 w 334"/>
                <a:gd name="T47" fmla="*/ 5 h 122"/>
                <a:gd name="T48" fmla="*/ 1 w 334"/>
                <a:gd name="T49" fmla="*/ 5 h 122"/>
                <a:gd name="T50" fmla="*/ 0 w 334"/>
                <a:gd name="T51" fmla="*/ 5 h 122"/>
                <a:gd name="T52" fmla="*/ 0 w 334"/>
                <a:gd name="T53" fmla="*/ 5 h 122"/>
                <a:gd name="T54" fmla="*/ 0 w 334"/>
                <a:gd name="T55" fmla="*/ 5 h 122"/>
                <a:gd name="T56" fmla="*/ 0 w 334"/>
                <a:gd name="T57" fmla="*/ 4 h 122"/>
                <a:gd name="T58" fmla="*/ 0 w 334"/>
                <a:gd name="T59" fmla="*/ 4 h 122"/>
                <a:gd name="T60" fmla="*/ 0 w 334"/>
                <a:gd name="T61" fmla="*/ 4 h 122"/>
                <a:gd name="T62" fmla="*/ 0 w 334"/>
                <a:gd name="T63" fmla="*/ 4 h 122"/>
                <a:gd name="T64" fmla="*/ 0 w 334"/>
                <a:gd name="T65" fmla="*/ 3 h 122"/>
                <a:gd name="T66" fmla="*/ 0 w 334"/>
                <a:gd name="T67" fmla="*/ 3 h 122"/>
                <a:gd name="T68" fmla="*/ 0 w 334"/>
                <a:gd name="T69" fmla="*/ 0 h 122"/>
                <a:gd name="T70" fmla="*/ 15 w 334"/>
                <a:gd name="T71" fmla="*/ 0 h 122"/>
                <a:gd name="T72" fmla="*/ 15 w 334"/>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4" h="122">
                  <a:moveTo>
                    <a:pt x="334" y="60"/>
                  </a:moveTo>
                  <a:lnTo>
                    <a:pt x="333" y="66"/>
                  </a:lnTo>
                  <a:lnTo>
                    <a:pt x="333" y="72"/>
                  </a:lnTo>
                  <a:lnTo>
                    <a:pt x="332" y="78"/>
                  </a:lnTo>
                  <a:lnTo>
                    <a:pt x="331" y="84"/>
                  </a:lnTo>
                  <a:lnTo>
                    <a:pt x="330" y="89"/>
                  </a:lnTo>
                  <a:lnTo>
                    <a:pt x="328" y="94"/>
                  </a:lnTo>
                  <a:lnTo>
                    <a:pt x="326" y="99"/>
                  </a:lnTo>
                  <a:lnTo>
                    <a:pt x="324" y="103"/>
                  </a:lnTo>
                  <a:lnTo>
                    <a:pt x="320" y="107"/>
                  </a:lnTo>
                  <a:lnTo>
                    <a:pt x="317" y="110"/>
                  </a:lnTo>
                  <a:lnTo>
                    <a:pt x="314" y="113"/>
                  </a:lnTo>
                  <a:lnTo>
                    <a:pt x="311" y="116"/>
                  </a:lnTo>
                  <a:lnTo>
                    <a:pt x="307" y="119"/>
                  </a:lnTo>
                  <a:lnTo>
                    <a:pt x="304" y="120"/>
                  </a:lnTo>
                  <a:lnTo>
                    <a:pt x="300" y="121"/>
                  </a:lnTo>
                  <a:lnTo>
                    <a:pt x="296" y="122"/>
                  </a:lnTo>
                  <a:lnTo>
                    <a:pt x="39" y="122"/>
                  </a:lnTo>
                  <a:lnTo>
                    <a:pt x="34" y="121"/>
                  </a:lnTo>
                  <a:lnTo>
                    <a:pt x="30" y="120"/>
                  </a:lnTo>
                  <a:lnTo>
                    <a:pt x="26" y="119"/>
                  </a:lnTo>
                  <a:lnTo>
                    <a:pt x="23" y="116"/>
                  </a:lnTo>
                  <a:lnTo>
                    <a:pt x="19" y="113"/>
                  </a:lnTo>
                  <a:lnTo>
                    <a:pt x="16" y="110"/>
                  </a:lnTo>
                  <a:lnTo>
                    <a:pt x="12" y="107"/>
                  </a:lnTo>
                  <a:lnTo>
                    <a:pt x="10" y="103"/>
                  </a:lnTo>
                  <a:lnTo>
                    <a:pt x="8" y="99"/>
                  </a:lnTo>
                  <a:lnTo>
                    <a:pt x="5" y="94"/>
                  </a:lnTo>
                  <a:lnTo>
                    <a:pt x="4" y="89"/>
                  </a:lnTo>
                  <a:lnTo>
                    <a:pt x="2" y="84"/>
                  </a:lnTo>
                  <a:lnTo>
                    <a:pt x="1" y="78"/>
                  </a:lnTo>
                  <a:lnTo>
                    <a:pt x="0" y="72"/>
                  </a:lnTo>
                  <a:lnTo>
                    <a:pt x="0" y="66"/>
                  </a:lnTo>
                  <a:lnTo>
                    <a:pt x="0" y="60"/>
                  </a:lnTo>
                  <a:lnTo>
                    <a:pt x="2" y="0"/>
                  </a:lnTo>
                  <a:lnTo>
                    <a:pt x="332" y="0"/>
                  </a:lnTo>
                  <a:lnTo>
                    <a:pt x="334" y="60"/>
                  </a:lnTo>
                  <a:close/>
                </a:path>
              </a:pathLst>
            </a:custGeom>
            <a:solidFill>
              <a:srgbClr val="993300"/>
            </a:solidFill>
            <a:ln w="0">
              <a:solidFill>
                <a:srgbClr val="000000"/>
              </a:solidFill>
              <a:prstDash val="solid"/>
              <a:round/>
              <a:headEnd/>
              <a:tailEnd/>
            </a:ln>
          </p:spPr>
          <p:txBody>
            <a:bodyPr/>
            <a:lstStyle/>
            <a:p>
              <a:endParaRPr lang="en-US"/>
            </a:p>
          </p:txBody>
        </p:sp>
        <p:sp>
          <p:nvSpPr>
            <p:cNvPr id="44104" name="Freeform 39"/>
            <p:cNvSpPr>
              <a:spLocks/>
            </p:cNvSpPr>
            <p:nvPr/>
          </p:nvSpPr>
          <p:spPr bwMode="auto">
            <a:xfrm>
              <a:off x="4828" y="1331"/>
              <a:ext cx="2" cy="9"/>
            </a:xfrm>
            <a:custGeom>
              <a:avLst/>
              <a:gdLst>
                <a:gd name="T0" fmla="*/ 1 w 32"/>
                <a:gd name="T1" fmla="*/ 9 h 201"/>
                <a:gd name="T2" fmla="*/ 1 w 32"/>
                <a:gd name="T3" fmla="*/ 9 h 201"/>
                <a:gd name="T4" fmla="*/ 2 w 32"/>
                <a:gd name="T5" fmla="*/ 9 h 201"/>
                <a:gd name="T6" fmla="*/ 2 w 32"/>
                <a:gd name="T7" fmla="*/ 9 h 201"/>
                <a:gd name="T8" fmla="*/ 2 w 32"/>
                <a:gd name="T9" fmla="*/ 9 h 201"/>
                <a:gd name="T10" fmla="*/ 2 w 32"/>
                <a:gd name="T11" fmla="*/ 9 h 201"/>
                <a:gd name="T12" fmla="*/ 2 w 32"/>
                <a:gd name="T13" fmla="*/ 8 h 201"/>
                <a:gd name="T14" fmla="*/ 2 w 32"/>
                <a:gd name="T15" fmla="*/ 8 h 201"/>
                <a:gd name="T16" fmla="*/ 2 w 32"/>
                <a:gd name="T17" fmla="*/ 1 h 201"/>
                <a:gd name="T18" fmla="*/ 2 w 32"/>
                <a:gd name="T19" fmla="*/ 1 h 201"/>
                <a:gd name="T20" fmla="*/ 2 w 32"/>
                <a:gd name="T21" fmla="*/ 1 h 201"/>
                <a:gd name="T22" fmla="*/ 2 w 32"/>
                <a:gd name="T23" fmla="*/ 0 h 201"/>
                <a:gd name="T24" fmla="*/ 2 w 32"/>
                <a:gd name="T25" fmla="*/ 0 h 201"/>
                <a:gd name="T26" fmla="*/ 2 w 32"/>
                <a:gd name="T27" fmla="*/ 0 h 201"/>
                <a:gd name="T28" fmla="*/ 1 w 32"/>
                <a:gd name="T29" fmla="*/ 0 h 201"/>
                <a:gd name="T30" fmla="*/ 1 w 32"/>
                <a:gd name="T31" fmla="*/ 0 h 201"/>
                <a:gd name="T32" fmla="*/ 1 w 32"/>
                <a:gd name="T33" fmla="*/ 0 h 201"/>
                <a:gd name="T34" fmla="*/ 1 w 32"/>
                <a:gd name="T35" fmla="*/ 0 h 201"/>
                <a:gd name="T36" fmla="*/ 1 w 32"/>
                <a:gd name="T37" fmla="*/ 0 h 201"/>
                <a:gd name="T38" fmla="*/ 1 w 32"/>
                <a:gd name="T39" fmla="*/ 0 h 201"/>
                <a:gd name="T40" fmla="*/ 1 w 32"/>
                <a:gd name="T41" fmla="*/ 0 h 201"/>
                <a:gd name="T42" fmla="*/ 0 w 32"/>
                <a:gd name="T43" fmla="*/ 0 h 201"/>
                <a:gd name="T44" fmla="*/ 0 w 32"/>
                <a:gd name="T45" fmla="*/ 1 h 201"/>
                <a:gd name="T46" fmla="*/ 0 w 32"/>
                <a:gd name="T47" fmla="*/ 1 h 201"/>
                <a:gd name="T48" fmla="*/ 0 w 32"/>
                <a:gd name="T49" fmla="*/ 1 h 201"/>
                <a:gd name="T50" fmla="*/ 0 w 32"/>
                <a:gd name="T51" fmla="*/ 8 h 201"/>
                <a:gd name="T52" fmla="*/ 0 w 32"/>
                <a:gd name="T53" fmla="*/ 8 h 201"/>
                <a:gd name="T54" fmla="*/ 0 w 32"/>
                <a:gd name="T55" fmla="*/ 8 h 201"/>
                <a:gd name="T56" fmla="*/ 0 w 32"/>
                <a:gd name="T57" fmla="*/ 8 h 201"/>
                <a:gd name="T58" fmla="*/ 0 w 32"/>
                <a:gd name="T59" fmla="*/ 9 h 201"/>
                <a:gd name="T60" fmla="*/ 1 w 32"/>
                <a:gd name="T61" fmla="*/ 9 h 201"/>
                <a:gd name="T62" fmla="*/ 1 w 32"/>
                <a:gd name="T63" fmla="*/ 9 h 201"/>
                <a:gd name="T64" fmla="*/ 1 w 32"/>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 h="201">
                  <a:moveTo>
                    <a:pt x="18" y="201"/>
                  </a:moveTo>
                  <a:lnTo>
                    <a:pt x="19" y="200"/>
                  </a:lnTo>
                  <a:lnTo>
                    <a:pt x="20" y="200"/>
                  </a:lnTo>
                  <a:lnTo>
                    <a:pt x="22" y="200"/>
                  </a:lnTo>
                  <a:lnTo>
                    <a:pt x="23" y="199"/>
                  </a:lnTo>
                  <a:lnTo>
                    <a:pt x="25" y="198"/>
                  </a:lnTo>
                  <a:lnTo>
                    <a:pt x="26" y="197"/>
                  </a:lnTo>
                  <a:lnTo>
                    <a:pt x="27" y="196"/>
                  </a:lnTo>
                  <a:lnTo>
                    <a:pt x="28" y="195"/>
                  </a:lnTo>
                  <a:lnTo>
                    <a:pt x="28" y="193"/>
                  </a:lnTo>
                  <a:lnTo>
                    <a:pt x="29" y="192"/>
                  </a:lnTo>
                  <a:lnTo>
                    <a:pt x="30" y="190"/>
                  </a:lnTo>
                  <a:lnTo>
                    <a:pt x="30" y="189"/>
                  </a:lnTo>
                  <a:lnTo>
                    <a:pt x="31" y="187"/>
                  </a:lnTo>
                  <a:lnTo>
                    <a:pt x="31" y="185"/>
                  </a:lnTo>
                  <a:lnTo>
                    <a:pt x="31" y="183"/>
                  </a:lnTo>
                  <a:lnTo>
                    <a:pt x="32" y="182"/>
                  </a:lnTo>
                  <a:lnTo>
                    <a:pt x="32" y="21"/>
                  </a:lnTo>
                  <a:lnTo>
                    <a:pt x="31" y="18"/>
                  </a:lnTo>
                  <a:lnTo>
                    <a:pt x="31" y="16"/>
                  </a:lnTo>
                  <a:lnTo>
                    <a:pt x="31" y="15"/>
                  </a:lnTo>
                  <a:lnTo>
                    <a:pt x="30" y="13"/>
                  </a:lnTo>
                  <a:lnTo>
                    <a:pt x="30" y="11"/>
                  </a:lnTo>
                  <a:lnTo>
                    <a:pt x="29" y="8"/>
                  </a:lnTo>
                  <a:lnTo>
                    <a:pt x="28" y="7"/>
                  </a:lnTo>
                  <a:lnTo>
                    <a:pt x="28" y="5"/>
                  </a:lnTo>
                  <a:lnTo>
                    <a:pt x="27" y="4"/>
                  </a:lnTo>
                  <a:lnTo>
                    <a:pt x="26" y="3"/>
                  </a:lnTo>
                  <a:lnTo>
                    <a:pt x="25" y="2"/>
                  </a:lnTo>
                  <a:lnTo>
                    <a:pt x="23" y="1"/>
                  </a:lnTo>
                  <a:lnTo>
                    <a:pt x="22"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1"/>
                  </a:lnTo>
                  <a:lnTo>
                    <a:pt x="5" y="13"/>
                  </a:lnTo>
                  <a:lnTo>
                    <a:pt x="4" y="15"/>
                  </a:lnTo>
                  <a:lnTo>
                    <a:pt x="4" y="16"/>
                  </a:lnTo>
                  <a:lnTo>
                    <a:pt x="4" y="18"/>
                  </a:lnTo>
                  <a:lnTo>
                    <a:pt x="4" y="21"/>
                  </a:lnTo>
                  <a:lnTo>
                    <a:pt x="0" y="168"/>
                  </a:lnTo>
                  <a:lnTo>
                    <a:pt x="0" y="171"/>
                  </a:lnTo>
                  <a:lnTo>
                    <a:pt x="0" y="173"/>
                  </a:lnTo>
                  <a:lnTo>
                    <a:pt x="0" y="176"/>
                  </a:lnTo>
                  <a:lnTo>
                    <a:pt x="1" y="178"/>
                  </a:lnTo>
                  <a:lnTo>
                    <a:pt x="2" y="181"/>
                  </a:lnTo>
                  <a:lnTo>
                    <a:pt x="3" y="183"/>
                  </a:lnTo>
                  <a:lnTo>
                    <a:pt x="4" y="186"/>
                  </a:lnTo>
                  <a:lnTo>
                    <a:pt x="6" y="189"/>
                  </a:lnTo>
                  <a:lnTo>
                    <a:pt x="7" y="191"/>
                  </a:lnTo>
                  <a:lnTo>
                    <a:pt x="8" y="193"/>
                  </a:lnTo>
                  <a:lnTo>
                    <a:pt x="10" y="195"/>
                  </a:lnTo>
                  <a:lnTo>
                    <a:pt x="11" y="197"/>
                  </a:lnTo>
                  <a:lnTo>
                    <a:pt x="13" y="198"/>
                  </a:lnTo>
                  <a:lnTo>
                    <a:pt x="14" y="200"/>
                  </a:lnTo>
                  <a:lnTo>
                    <a:pt x="16" y="200"/>
                  </a:lnTo>
                  <a:lnTo>
                    <a:pt x="18" y="201"/>
                  </a:lnTo>
                  <a:close/>
                </a:path>
              </a:pathLst>
            </a:custGeom>
            <a:solidFill>
              <a:srgbClr val="993300"/>
            </a:solidFill>
            <a:ln w="0">
              <a:solidFill>
                <a:srgbClr val="000000"/>
              </a:solidFill>
              <a:prstDash val="solid"/>
              <a:round/>
              <a:headEnd/>
              <a:tailEnd/>
            </a:ln>
          </p:spPr>
          <p:txBody>
            <a:bodyPr/>
            <a:lstStyle/>
            <a:p>
              <a:endParaRPr lang="en-US"/>
            </a:p>
          </p:txBody>
        </p:sp>
        <p:sp>
          <p:nvSpPr>
            <p:cNvPr id="44105" name="Freeform 40"/>
            <p:cNvSpPr>
              <a:spLocks/>
            </p:cNvSpPr>
            <p:nvPr/>
          </p:nvSpPr>
          <p:spPr bwMode="auto">
            <a:xfrm>
              <a:off x="4845" y="1331"/>
              <a:ext cx="2" cy="9"/>
            </a:xfrm>
            <a:custGeom>
              <a:avLst/>
              <a:gdLst>
                <a:gd name="T0" fmla="*/ 1 w 37"/>
                <a:gd name="T1" fmla="*/ 9 h 209"/>
                <a:gd name="T2" fmla="*/ 1 w 37"/>
                <a:gd name="T3" fmla="*/ 9 h 209"/>
                <a:gd name="T4" fmla="*/ 1 w 37"/>
                <a:gd name="T5" fmla="*/ 9 h 209"/>
                <a:gd name="T6" fmla="*/ 1 w 37"/>
                <a:gd name="T7" fmla="*/ 9 h 209"/>
                <a:gd name="T8" fmla="*/ 2 w 37"/>
                <a:gd name="T9" fmla="*/ 8 h 209"/>
                <a:gd name="T10" fmla="*/ 2 w 37"/>
                <a:gd name="T11" fmla="*/ 8 h 209"/>
                <a:gd name="T12" fmla="*/ 2 w 37"/>
                <a:gd name="T13" fmla="*/ 8 h 209"/>
                <a:gd name="T14" fmla="*/ 2 w 37"/>
                <a:gd name="T15" fmla="*/ 8 h 209"/>
                <a:gd name="T16" fmla="*/ 2 w 37"/>
                <a:gd name="T17" fmla="*/ 1 h 209"/>
                <a:gd name="T18" fmla="*/ 1 w 37"/>
                <a:gd name="T19" fmla="*/ 1 h 209"/>
                <a:gd name="T20" fmla="*/ 1 w 37"/>
                <a:gd name="T21" fmla="*/ 0 h 209"/>
                <a:gd name="T22" fmla="*/ 1 w 37"/>
                <a:gd name="T23" fmla="*/ 0 h 209"/>
                <a:gd name="T24" fmla="*/ 1 w 37"/>
                <a:gd name="T25" fmla="*/ 0 h 209"/>
                <a:gd name="T26" fmla="*/ 1 w 37"/>
                <a:gd name="T27" fmla="*/ 0 h 209"/>
                <a:gd name="T28" fmla="*/ 1 w 37"/>
                <a:gd name="T29" fmla="*/ 0 h 209"/>
                <a:gd name="T30" fmla="*/ 1 w 37"/>
                <a:gd name="T31" fmla="*/ 0 h 209"/>
                <a:gd name="T32" fmla="*/ 1 w 37"/>
                <a:gd name="T33" fmla="*/ 0 h 209"/>
                <a:gd name="T34" fmla="*/ 1 w 37"/>
                <a:gd name="T35" fmla="*/ 0 h 209"/>
                <a:gd name="T36" fmla="*/ 0 w 37"/>
                <a:gd name="T37" fmla="*/ 0 h 209"/>
                <a:gd name="T38" fmla="*/ 0 w 37"/>
                <a:gd name="T39" fmla="*/ 0 h 209"/>
                <a:gd name="T40" fmla="*/ 0 w 37"/>
                <a:gd name="T41" fmla="*/ 0 h 209"/>
                <a:gd name="T42" fmla="*/ 0 w 37"/>
                <a:gd name="T43" fmla="*/ 0 h 209"/>
                <a:gd name="T44" fmla="*/ 0 w 37"/>
                <a:gd name="T45" fmla="*/ 1 h 209"/>
                <a:gd name="T46" fmla="*/ 0 w 37"/>
                <a:gd name="T47" fmla="*/ 1 h 209"/>
                <a:gd name="T48" fmla="*/ 0 w 37"/>
                <a:gd name="T49" fmla="*/ 1 h 209"/>
                <a:gd name="T50" fmla="*/ 0 w 37"/>
                <a:gd name="T51" fmla="*/ 8 h 209"/>
                <a:gd name="T52" fmla="*/ 0 w 37"/>
                <a:gd name="T53" fmla="*/ 8 h 209"/>
                <a:gd name="T54" fmla="*/ 0 w 37"/>
                <a:gd name="T55" fmla="*/ 9 h 209"/>
                <a:gd name="T56" fmla="*/ 0 w 37"/>
                <a:gd name="T57" fmla="*/ 9 h 209"/>
                <a:gd name="T58" fmla="*/ 0 w 37"/>
                <a:gd name="T59" fmla="*/ 9 h 209"/>
                <a:gd name="T60" fmla="*/ 0 w 37"/>
                <a:gd name="T61" fmla="*/ 9 h 209"/>
                <a:gd name="T62" fmla="*/ 0 w 37"/>
                <a:gd name="T63" fmla="*/ 9 h 209"/>
                <a:gd name="T64" fmla="*/ 1 w 3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9">
                  <a:moveTo>
                    <a:pt x="14" y="209"/>
                  </a:moveTo>
                  <a:lnTo>
                    <a:pt x="15" y="208"/>
                  </a:lnTo>
                  <a:lnTo>
                    <a:pt x="16" y="208"/>
                  </a:lnTo>
                  <a:lnTo>
                    <a:pt x="18" y="206"/>
                  </a:lnTo>
                  <a:lnTo>
                    <a:pt x="21" y="205"/>
                  </a:lnTo>
                  <a:lnTo>
                    <a:pt x="23" y="203"/>
                  </a:lnTo>
                  <a:lnTo>
                    <a:pt x="25" y="201"/>
                  </a:lnTo>
                  <a:lnTo>
                    <a:pt x="26" y="199"/>
                  </a:lnTo>
                  <a:lnTo>
                    <a:pt x="28" y="197"/>
                  </a:lnTo>
                  <a:lnTo>
                    <a:pt x="30" y="194"/>
                  </a:lnTo>
                  <a:lnTo>
                    <a:pt x="31" y="192"/>
                  </a:lnTo>
                  <a:lnTo>
                    <a:pt x="33" y="189"/>
                  </a:lnTo>
                  <a:lnTo>
                    <a:pt x="34" y="187"/>
                  </a:lnTo>
                  <a:lnTo>
                    <a:pt x="35" y="184"/>
                  </a:lnTo>
                  <a:lnTo>
                    <a:pt x="36" y="182"/>
                  </a:lnTo>
                  <a:lnTo>
                    <a:pt x="36" y="179"/>
                  </a:lnTo>
                  <a:lnTo>
                    <a:pt x="37" y="178"/>
                  </a:lnTo>
                  <a:lnTo>
                    <a:pt x="28" y="21"/>
                  </a:lnTo>
                  <a:lnTo>
                    <a:pt x="27" y="18"/>
                  </a:lnTo>
                  <a:lnTo>
                    <a:pt x="27" y="15"/>
                  </a:lnTo>
                  <a:lnTo>
                    <a:pt x="27" y="13"/>
                  </a:lnTo>
                  <a:lnTo>
                    <a:pt x="26" y="11"/>
                  </a:lnTo>
                  <a:lnTo>
                    <a:pt x="26" y="10"/>
                  </a:lnTo>
                  <a:lnTo>
                    <a:pt x="25" y="8"/>
                  </a:lnTo>
                  <a:lnTo>
                    <a:pt x="24" y="6"/>
                  </a:lnTo>
                  <a:lnTo>
                    <a:pt x="24" y="5"/>
                  </a:lnTo>
                  <a:lnTo>
                    <a:pt x="23" y="4"/>
                  </a:lnTo>
                  <a:lnTo>
                    <a:pt x="22" y="3"/>
                  </a:lnTo>
                  <a:lnTo>
                    <a:pt x="21"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4" y="204"/>
                  </a:lnTo>
                  <a:lnTo>
                    <a:pt x="4" y="205"/>
                  </a:lnTo>
                  <a:lnTo>
                    <a:pt x="6" y="206"/>
                  </a:lnTo>
                  <a:lnTo>
                    <a:pt x="7" y="206"/>
                  </a:lnTo>
                  <a:lnTo>
                    <a:pt x="8" y="207"/>
                  </a:lnTo>
                  <a:lnTo>
                    <a:pt x="9" y="208"/>
                  </a:lnTo>
                  <a:lnTo>
                    <a:pt x="11" y="208"/>
                  </a:lnTo>
                  <a:lnTo>
                    <a:pt x="12" y="208"/>
                  </a:lnTo>
                  <a:lnTo>
                    <a:pt x="14" y="209"/>
                  </a:lnTo>
                  <a:close/>
                </a:path>
              </a:pathLst>
            </a:custGeom>
            <a:solidFill>
              <a:srgbClr val="993300"/>
            </a:solidFill>
            <a:ln w="0">
              <a:solidFill>
                <a:srgbClr val="000000"/>
              </a:solidFill>
              <a:prstDash val="solid"/>
              <a:round/>
              <a:headEnd/>
              <a:tailEnd/>
            </a:ln>
          </p:spPr>
          <p:txBody>
            <a:bodyPr/>
            <a:lstStyle/>
            <a:p>
              <a:endParaRPr lang="en-US"/>
            </a:p>
          </p:txBody>
        </p:sp>
        <p:sp>
          <p:nvSpPr>
            <p:cNvPr id="44106" name="Freeform 41"/>
            <p:cNvSpPr>
              <a:spLocks/>
            </p:cNvSpPr>
            <p:nvPr/>
          </p:nvSpPr>
          <p:spPr bwMode="auto">
            <a:xfrm>
              <a:off x="4830" y="1331"/>
              <a:ext cx="15" cy="4"/>
            </a:xfrm>
            <a:custGeom>
              <a:avLst/>
              <a:gdLst>
                <a:gd name="T0" fmla="*/ 14 w 342"/>
                <a:gd name="T1" fmla="*/ 4 h 100"/>
                <a:gd name="T2" fmla="*/ 14 w 342"/>
                <a:gd name="T3" fmla="*/ 4 h 100"/>
                <a:gd name="T4" fmla="*/ 14 w 342"/>
                <a:gd name="T5" fmla="*/ 4 h 100"/>
                <a:gd name="T6" fmla="*/ 14 w 342"/>
                <a:gd name="T7" fmla="*/ 4 h 100"/>
                <a:gd name="T8" fmla="*/ 15 w 342"/>
                <a:gd name="T9" fmla="*/ 4 h 100"/>
                <a:gd name="T10" fmla="*/ 15 w 342"/>
                <a:gd name="T11" fmla="*/ 3 h 100"/>
                <a:gd name="T12" fmla="*/ 15 w 342"/>
                <a:gd name="T13" fmla="*/ 3 h 100"/>
                <a:gd name="T14" fmla="*/ 15 w 342"/>
                <a:gd name="T15" fmla="*/ 3 h 100"/>
                <a:gd name="T16" fmla="*/ 15 w 342"/>
                <a:gd name="T17" fmla="*/ 1 h 100"/>
                <a:gd name="T18" fmla="*/ 15 w 342"/>
                <a:gd name="T19" fmla="*/ 1 h 100"/>
                <a:gd name="T20" fmla="*/ 15 w 342"/>
                <a:gd name="T21" fmla="*/ 1 h 100"/>
                <a:gd name="T22" fmla="*/ 15 w 342"/>
                <a:gd name="T23" fmla="*/ 1 h 100"/>
                <a:gd name="T24" fmla="*/ 15 w 342"/>
                <a:gd name="T25" fmla="*/ 0 h 100"/>
                <a:gd name="T26" fmla="*/ 14 w 342"/>
                <a:gd name="T27" fmla="*/ 0 h 100"/>
                <a:gd name="T28" fmla="*/ 14 w 342"/>
                <a:gd name="T29" fmla="*/ 0 h 100"/>
                <a:gd name="T30" fmla="*/ 14 w 342"/>
                <a:gd name="T31" fmla="*/ 0 h 100"/>
                <a:gd name="T32" fmla="*/ 13 w 342"/>
                <a:gd name="T33" fmla="*/ 0 h 100"/>
                <a:gd name="T34" fmla="*/ 1 w 342"/>
                <a:gd name="T35" fmla="*/ 0 h 100"/>
                <a:gd name="T36" fmla="*/ 1 w 342"/>
                <a:gd name="T37" fmla="*/ 0 h 100"/>
                <a:gd name="T38" fmla="*/ 1 w 342"/>
                <a:gd name="T39" fmla="*/ 0 h 100"/>
                <a:gd name="T40" fmla="*/ 1 w 342"/>
                <a:gd name="T41" fmla="*/ 0 h 100"/>
                <a:gd name="T42" fmla="*/ 0 w 342"/>
                <a:gd name="T43" fmla="*/ 0 h 100"/>
                <a:gd name="T44" fmla="*/ 0 w 342"/>
                <a:gd name="T45" fmla="*/ 1 h 100"/>
                <a:gd name="T46" fmla="*/ 0 w 342"/>
                <a:gd name="T47" fmla="*/ 1 h 100"/>
                <a:gd name="T48" fmla="*/ 0 w 342"/>
                <a:gd name="T49" fmla="*/ 1 h 100"/>
                <a:gd name="T50" fmla="*/ 0 w 342"/>
                <a:gd name="T51" fmla="*/ 3 h 100"/>
                <a:gd name="T52" fmla="*/ 0 w 342"/>
                <a:gd name="T53" fmla="*/ 3 h 100"/>
                <a:gd name="T54" fmla="*/ 0 w 342"/>
                <a:gd name="T55" fmla="*/ 3 h 100"/>
                <a:gd name="T56" fmla="*/ 0 w 342"/>
                <a:gd name="T57" fmla="*/ 3 h 100"/>
                <a:gd name="T58" fmla="*/ 0 w 342"/>
                <a:gd name="T59" fmla="*/ 4 h 100"/>
                <a:gd name="T60" fmla="*/ 1 w 342"/>
                <a:gd name="T61" fmla="*/ 4 h 100"/>
                <a:gd name="T62" fmla="*/ 1 w 342"/>
                <a:gd name="T63" fmla="*/ 4 h 100"/>
                <a:gd name="T64" fmla="*/ 1 w 342"/>
                <a:gd name="T65" fmla="*/ 4 h 100"/>
                <a:gd name="T66" fmla="*/ 2 w 342"/>
                <a:gd name="T67" fmla="*/ 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100">
                  <a:moveTo>
                    <a:pt x="306" y="100"/>
                  </a:moveTo>
                  <a:lnTo>
                    <a:pt x="309" y="99"/>
                  </a:lnTo>
                  <a:lnTo>
                    <a:pt x="312" y="99"/>
                  </a:lnTo>
                  <a:lnTo>
                    <a:pt x="316" y="98"/>
                  </a:lnTo>
                  <a:lnTo>
                    <a:pt x="319" y="97"/>
                  </a:lnTo>
                  <a:lnTo>
                    <a:pt x="322" y="96"/>
                  </a:lnTo>
                  <a:lnTo>
                    <a:pt x="325" y="94"/>
                  </a:lnTo>
                  <a:lnTo>
                    <a:pt x="328" y="92"/>
                  </a:lnTo>
                  <a:lnTo>
                    <a:pt x="331" y="90"/>
                  </a:lnTo>
                  <a:lnTo>
                    <a:pt x="333" y="88"/>
                  </a:lnTo>
                  <a:lnTo>
                    <a:pt x="335" y="86"/>
                  </a:lnTo>
                  <a:lnTo>
                    <a:pt x="337" y="83"/>
                  </a:lnTo>
                  <a:lnTo>
                    <a:pt x="339" y="80"/>
                  </a:lnTo>
                  <a:lnTo>
                    <a:pt x="340" y="77"/>
                  </a:lnTo>
                  <a:lnTo>
                    <a:pt x="341" y="74"/>
                  </a:lnTo>
                  <a:lnTo>
                    <a:pt x="341" y="71"/>
                  </a:lnTo>
                  <a:lnTo>
                    <a:pt x="342" y="67"/>
                  </a:lnTo>
                  <a:lnTo>
                    <a:pt x="342" y="33"/>
                  </a:lnTo>
                  <a:lnTo>
                    <a:pt x="341" y="29"/>
                  </a:lnTo>
                  <a:lnTo>
                    <a:pt x="341" y="25"/>
                  </a:lnTo>
                  <a:lnTo>
                    <a:pt x="340" y="22"/>
                  </a:lnTo>
                  <a:lnTo>
                    <a:pt x="339" y="19"/>
                  </a:lnTo>
                  <a:lnTo>
                    <a:pt x="337" y="16"/>
                  </a:lnTo>
                  <a:lnTo>
                    <a:pt x="335" y="13"/>
                  </a:lnTo>
                  <a:lnTo>
                    <a:pt x="333" y="11"/>
                  </a:lnTo>
                  <a:lnTo>
                    <a:pt x="331" y="9"/>
                  </a:lnTo>
                  <a:lnTo>
                    <a:pt x="328" y="7"/>
                  </a:lnTo>
                  <a:lnTo>
                    <a:pt x="325" y="5"/>
                  </a:lnTo>
                  <a:lnTo>
                    <a:pt x="322" y="3"/>
                  </a:lnTo>
                  <a:lnTo>
                    <a:pt x="319" y="2"/>
                  </a:lnTo>
                  <a:lnTo>
                    <a:pt x="316" y="1"/>
                  </a:lnTo>
                  <a:lnTo>
                    <a:pt x="312" y="0"/>
                  </a:lnTo>
                  <a:lnTo>
                    <a:pt x="309" y="0"/>
                  </a:lnTo>
                  <a:lnTo>
                    <a:pt x="306" y="0"/>
                  </a:lnTo>
                  <a:lnTo>
                    <a:pt x="37" y="0"/>
                  </a:lnTo>
                  <a:lnTo>
                    <a:pt x="33" y="0"/>
                  </a:lnTo>
                  <a:lnTo>
                    <a:pt x="29" y="0"/>
                  </a:lnTo>
                  <a:lnTo>
                    <a:pt x="26" y="1"/>
                  </a:lnTo>
                  <a:lnTo>
                    <a:pt x="22" y="2"/>
                  </a:lnTo>
                  <a:lnTo>
                    <a:pt x="18" y="3"/>
                  </a:lnTo>
                  <a:lnTo>
                    <a:pt x="15" y="5"/>
                  </a:lnTo>
                  <a:lnTo>
                    <a:pt x="13" y="7"/>
                  </a:lnTo>
                  <a:lnTo>
                    <a:pt x="10" y="9"/>
                  </a:lnTo>
                  <a:lnTo>
                    <a:pt x="8" y="11"/>
                  </a:lnTo>
                  <a:lnTo>
                    <a:pt x="6"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6" y="86"/>
                  </a:lnTo>
                  <a:lnTo>
                    <a:pt x="8" y="88"/>
                  </a:lnTo>
                  <a:lnTo>
                    <a:pt x="10" y="90"/>
                  </a:lnTo>
                  <a:lnTo>
                    <a:pt x="13" y="92"/>
                  </a:lnTo>
                  <a:lnTo>
                    <a:pt x="15" y="94"/>
                  </a:lnTo>
                  <a:lnTo>
                    <a:pt x="18" y="96"/>
                  </a:lnTo>
                  <a:lnTo>
                    <a:pt x="22" y="97"/>
                  </a:lnTo>
                  <a:lnTo>
                    <a:pt x="26" y="98"/>
                  </a:lnTo>
                  <a:lnTo>
                    <a:pt x="29" y="99"/>
                  </a:lnTo>
                  <a:lnTo>
                    <a:pt x="33" y="99"/>
                  </a:lnTo>
                  <a:lnTo>
                    <a:pt x="37" y="100"/>
                  </a:lnTo>
                  <a:lnTo>
                    <a:pt x="306" y="100"/>
                  </a:lnTo>
                  <a:close/>
                </a:path>
              </a:pathLst>
            </a:custGeom>
            <a:solidFill>
              <a:srgbClr val="993300"/>
            </a:solidFill>
            <a:ln w="0">
              <a:solidFill>
                <a:srgbClr val="000000"/>
              </a:solidFill>
              <a:prstDash val="solid"/>
              <a:round/>
              <a:headEnd/>
              <a:tailEnd/>
            </a:ln>
          </p:spPr>
          <p:txBody>
            <a:bodyPr/>
            <a:lstStyle/>
            <a:p>
              <a:endParaRPr lang="en-US"/>
            </a:p>
          </p:txBody>
        </p:sp>
        <p:sp>
          <p:nvSpPr>
            <p:cNvPr id="44107" name="Freeform 42"/>
            <p:cNvSpPr>
              <a:spLocks/>
            </p:cNvSpPr>
            <p:nvPr/>
          </p:nvSpPr>
          <p:spPr bwMode="auto">
            <a:xfrm>
              <a:off x="4805" y="1330"/>
              <a:ext cx="20" cy="12"/>
            </a:xfrm>
            <a:custGeom>
              <a:avLst/>
              <a:gdLst>
                <a:gd name="T0" fmla="*/ 18 w 477"/>
                <a:gd name="T1" fmla="*/ 12 h 283"/>
                <a:gd name="T2" fmla="*/ 18 w 477"/>
                <a:gd name="T3" fmla="*/ 12 h 283"/>
                <a:gd name="T4" fmla="*/ 18 w 477"/>
                <a:gd name="T5" fmla="*/ 12 h 283"/>
                <a:gd name="T6" fmla="*/ 19 w 477"/>
                <a:gd name="T7" fmla="*/ 11 h 283"/>
                <a:gd name="T8" fmla="*/ 19 w 477"/>
                <a:gd name="T9" fmla="*/ 11 h 283"/>
                <a:gd name="T10" fmla="*/ 20 w 477"/>
                <a:gd name="T11" fmla="*/ 11 h 283"/>
                <a:gd name="T12" fmla="*/ 20 w 477"/>
                <a:gd name="T13" fmla="*/ 10 h 283"/>
                <a:gd name="T14" fmla="*/ 20 w 477"/>
                <a:gd name="T15" fmla="*/ 9 h 283"/>
                <a:gd name="T16" fmla="*/ 19 w 477"/>
                <a:gd name="T17" fmla="*/ 3 h 283"/>
                <a:gd name="T18" fmla="*/ 19 w 477"/>
                <a:gd name="T19" fmla="*/ 2 h 283"/>
                <a:gd name="T20" fmla="*/ 19 w 477"/>
                <a:gd name="T21" fmla="*/ 2 h 283"/>
                <a:gd name="T22" fmla="*/ 19 w 477"/>
                <a:gd name="T23" fmla="*/ 1 h 283"/>
                <a:gd name="T24" fmla="*/ 19 w 477"/>
                <a:gd name="T25" fmla="*/ 1 h 283"/>
                <a:gd name="T26" fmla="*/ 18 w 477"/>
                <a:gd name="T27" fmla="*/ 0 h 283"/>
                <a:gd name="T28" fmla="*/ 18 w 477"/>
                <a:gd name="T29" fmla="*/ 0 h 283"/>
                <a:gd name="T30" fmla="*/ 18 w 477"/>
                <a:gd name="T31" fmla="*/ 0 h 283"/>
                <a:gd name="T32" fmla="*/ 17 w 477"/>
                <a:gd name="T33" fmla="*/ 0 h 283"/>
                <a:gd name="T34" fmla="*/ 2 w 477"/>
                <a:gd name="T35" fmla="*/ 0 h 283"/>
                <a:gd name="T36" fmla="*/ 2 w 477"/>
                <a:gd name="T37" fmla="*/ 0 h 283"/>
                <a:gd name="T38" fmla="*/ 2 w 477"/>
                <a:gd name="T39" fmla="*/ 0 h 283"/>
                <a:gd name="T40" fmla="*/ 1 w 477"/>
                <a:gd name="T41" fmla="*/ 1 h 283"/>
                <a:gd name="T42" fmla="*/ 1 w 477"/>
                <a:gd name="T43" fmla="*/ 1 h 283"/>
                <a:gd name="T44" fmla="*/ 1 w 477"/>
                <a:gd name="T45" fmla="*/ 2 h 283"/>
                <a:gd name="T46" fmla="*/ 1 w 477"/>
                <a:gd name="T47" fmla="*/ 2 h 283"/>
                <a:gd name="T48" fmla="*/ 1 w 477"/>
                <a:gd name="T49" fmla="*/ 3 h 283"/>
                <a:gd name="T50" fmla="*/ 0 w 477"/>
                <a:gd name="T51" fmla="*/ 9 h 283"/>
                <a:gd name="T52" fmla="*/ 0 w 477"/>
                <a:gd name="T53" fmla="*/ 10 h 283"/>
                <a:gd name="T54" fmla="*/ 0 w 477"/>
                <a:gd name="T55" fmla="*/ 10 h 283"/>
                <a:gd name="T56" fmla="*/ 1 w 477"/>
                <a:gd name="T57" fmla="*/ 11 h 283"/>
                <a:gd name="T58" fmla="*/ 1 w 477"/>
                <a:gd name="T59" fmla="*/ 11 h 283"/>
                <a:gd name="T60" fmla="*/ 1 w 477"/>
                <a:gd name="T61" fmla="*/ 11 h 283"/>
                <a:gd name="T62" fmla="*/ 2 w 477"/>
                <a:gd name="T63" fmla="*/ 12 h 283"/>
                <a:gd name="T64" fmla="*/ 2 w 477"/>
                <a:gd name="T65" fmla="*/ 12 h 283"/>
                <a:gd name="T66" fmla="*/ 3 w 477"/>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3">
                  <a:moveTo>
                    <a:pt x="415" y="283"/>
                  </a:moveTo>
                  <a:lnTo>
                    <a:pt x="419" y="282"/>
                  </a:lnTo>
                  <a:lnTo>
                    <a:pt x="425" y="281"/>
                  </a:lnTo>
                  <a:lnTo>
                    <a:pt x="430" y="280"/>
                  </a:lnTo>
                  <a:lnTo>
                    <a:pt x="435" y="277"/>
                  </a:lnTo>
                  <a:lnTo>
                    <a:pt x="440" y="275"/>
                  </a:lnTo>
                  <a:lnTo>
                    <a:pt x="445" y="271"/>
                  </a:lnTo>
                  <a:lnTo>
                    <a:pt x="451" y="268"/>
                  </a:lnTo>
                  <a:lnTo>
                    <a:pt x="456" y="264"/>
                  </a:lnTo>
                  <a:lnTo>
                    <a:pt x="460" y="259"/>
                  </a:lnTo>
                  <a:lnTo>
                    <a:pt x="464" y="254"/>
                  </a:lnTo>
                  <a:lnTo>
                    <a:pt x="468" y="248"/>
                  </a:lnTo>
                  <a:lnTo>
                    <a:pt x="471" y="242"/>
                  </a:lnTo>
                  <a:lnTo>
                    <a:pt x="473" y="236"/>
                  </a:lnTo>
                  <a:lnTo>
                    <a:pt x="475" y="230"/>
                  </a:lnTo>
                  <a:lnTo>
                    <a:pt x="476" y="223"/>
                  </a:lnTo>
                  <a:lnTo>
                    <a:pt x="477" y="217"/>
                  </a:lnTo>
                  <a:lnTo>
                    <a:pt x="463" y="69"/>
                  </a:lnTo>
                  <a:lnTo>
                    <a:pt x="462" y="62"/>
                  </a:lnTo>
                  <a:lnTo>
                    <a:pt x="462" y="55"/>
                  </a:lnTo>
                  <a:lnTo>
                    <a:pt x="460" y="48"/>
                  </a:lnTo>
                  <a:lnTo>
                    <a:pt x="459" y="41"/>
                  </a:lnTo>
                  <a:lnTo>
                    <a:pt x="457" y="36"/>
                  </a:lnTo>
                  <a:lnTo>
                    <a:pt x="454" y="30"/>
                  </a:lnTo>
                  <a:lnTo>
                    <a:pt x="452" y="25"/>
                  </a:lnTo>
                  <a:lnTo>
                    <a:pt x="448" y="20"/>
                  </a:lnTo>
                  <a:lnTo>
                    <a:pt x="444" y="16"/>
                  </a:lnTo>
                  <a:lnTo>
                    <a:pt x="441" y="11"/>
                  </a:lnTo>
                  <a:lnTo>
                    <a:pt x="437" y="8"/>
                  </a:lnTo>
                  <a:lnTo>
                    <a:pt x="433" y="5"/>
                  </a:lnTo>
                  <a:lnTo>
                    <a:pt x="428" y="3"/>
                  </a:lnTo>
                  <a:lnTo>
                    <a:pt x="424" y="1"/>
                  </a:lnTo>
                  <a:lnTo>
                    <a:pt x="419" y="0"/>
                  </a:lnTo>
                  <a:lnTo>
                    <a:pt x="415" y="0"/>
                  </a:lnTo>
                  <a:lnTo>
                    <a:pt x="61" y="0"/>
                  </a:lnTo>
                  <a:lnTo>
                    <a:pt x="56" y="0"/>
                  </a:lnTo>
                  <a:lnTo>
                    <a:pt x="51" y="1"/>
                  </a:lnTo>
                  <a:lnTo>
                    <a:pt x="47" y="3"/>
                  </a:lnTo>
                  <a:lnTo>
                    <a:pt x="43" y="5"/>
                  </a:lnTo>
                  <a:lnTo>
                    <a:pt x="39" y="8"/>
                  </a:lnTo>
                  <a:lnTo>
                    <a:pt x="35" y="11"/>
                  </a:lnTo>
                  <a:lnTo>
                    <a:pt x="31" y="16"/>
                  </a:lnTo>
                  <a:lnTo>
                    <a:pt x="28" y="20"/>
                  </a:lnTo>
                  <a:lnTo>
                    <a:pt x="25" y="25"/>
                  </a:lnTo>
                  <a:lnTo>
                    <a:pt x="21" y="30"/>
                  </a:lnTo>
                  <a:lnTo>
                    <a:pt x="19" y="36"/>
                  </a:lnTo>
                  <a:lnTo>
                    <a:pt x="17" y="41"/>
                  </a:lnTo>
                  <a:lnTo>
                    <a:pt x="16" y="48"/>
                  </a:lnTo>
                  <a:lnTo>
                    <a:pt x="14" y="55"/>
                  </a:lnTo>
                  <a:lnTo>
                    <a:pt x="14" y="62"/>
                  </a:lnTo>
                  <a:lnTo>
                    <a:pt x="14" y="69"/>
                  </a:lnTo>
                  <a:lnTo>
                    <a:pt x="0" y="217"/>
                  </a:lnTo>
                  <a:lnTo>
                    <a:pt x="0" y="223"/>
                  </a:lnTo>
                  <a:lnTo>
                    <a:pt x="1" y="230"/>
                  </a:lnTo>
                  <a:lnTo>
                    <a:pt x="3" y="236"/>
                  </a:lnTo>
                  <a:lnTo>
                    <a:pt x="5" y="242"/>
                  </a:lnTo>
                  <a:lnTo>
                    <a:pt x="8" y="248"/>
                  </a:lnTo>
                  <a:lnTo>
                    <a:pt x="12" y="254"/>
                  </a:lnTo>
                  <a:lnTo>
                    <a:pt x="16" y="259"/>
                  </a:lnTo>
                  <a:lnTo>
                    <a:pt x="20" y="264"/>
                  </a:lnTo>
                  <a:lnTo>
                    <a:pt x="26" y="268"/>
                  </a:lnTo>
                  <a:lnTo>
                    <a:pt x="31" y="271"/>
                  </a:lnTo>
                  <a:lnTo>
                    <a:pt x="36" y="275"/>
                  </a:lnTo>
                  <a:lnTo>
                    <a:pt x="41" y="277"/>
                  </a:lnTo>
                  <a:lnTo>
                    <a:pt x="46" y="280"/>
                  </a:lnTo>
                  <a:lnTo>
                    <a:pt x="51" y="281"/>
                  </a:lnTo>
                  <a:lnTo>
                    <a:pt x="56" y="282"/>
                  </a:lnTo>
                  <a:lnTo>
                    <a:pt x="61" y="283"/>
                  </a:lnTo>
                  <a:lnTo>
                    <a:pt x="415" y="283"/>
                  </a:lnTo>
                  <a:close/>
                </a:path>
              </a:pathLst>
            </a:custGeom>
            <a:solidFill>
              <a:srgbClr val="993300"/>
            </a:solidFill>
            <a:ln w="0">
              <a:solidFill>
                <a:srgbClr val="000000"/>
              </a:solidFill>
              <a:prstDash val="solid"/>
              <a:round/>
              <a:headEnd/>
              <a:tailEnd/>
            </a:ln>
          </p:spPr>
          <p:txBody>
            <a:bodyPr/>
            <a:lstStyle/>
            <a:p>
              <a:endParaRPr lang="en-US"/>
            </a:p>
          </p:txBody>
        </p:sp>
        <p:sp>
          <p:nvSpPr>
            <p:cNvPr id="44108" name="Freeform 43"/>
            <p:cNvSpPr>
              <a:spLocks/>
            </p:cNvSpPr>
            <p:nvPr/>
          </p:nvSpPr>
          <p:spPr bwMode="auto">
            <a:xfrm>
              <a:off x="4805" y="1330"/>
              <a:ext cx="20" cy="12"/>
            </a:xfrm>
            <a:custGeom>
              <a:avLst/>
              <a:gdLst>
                <a:gd name="T0" fmla="*/ 18 w 455"/>
                <a:gd name="T1" fmla="*/ 12 h 270"/>
                <a:gd name="T2" fmla="*/ 18 w 455"/>
                <a:gd name="T3" fmla="*/ 12 h 270"/>
                <a:gd name="T4" fmla="*/ 18 w 455"/>
                <a:gd name="T5" fmla="*/ 12 h 270"/>
                <a:gd name="T6" fmla="*/ 19 w 455"/>
                <a:gd name="T7" fmla="*/ 11 h 270"/>
                <a:gd name="T8" fmla="*/ 19 w 455"/>
                <a:gd name="T9" fmla="*/ 11 h 270"/>
                <a:gd name="T10" fmla="*/ 20 w 455"/>
                <a:gd name="T11" fmla="*/ 10 h 270"/>
                <a:gd name="T12" fmla="*/ 20 w 455"/>
                <a:gd name="T13" fmla="*/ 10 h 270"/>
                <a:gd name="T14" fmla="*/ 20 w 455"/>
                <a:gd name="T15" fmla="*/ 9 h 270"/>
                <a:gd name="T16" fmla="*/ 19 w 455"/>
                <a:gd name="T17" fmla="*/ 3 h 270"/>
                <a:gd name="T18" fmla="*/ 19 w 455"/>
                <a:gd name="T19" fmla="*/ 2 h 270"/>
                <a:gd name="T20" fmla="*/ 19 w 455"/>
                <a:gd name="T21" fmla="*/ 2 h 270"/>
                <a:gd name="T22" fmla="*/ 19 w 455"/>
                <a:gd name="T23" fmla="*/ 1 h 270"/>
                <a:gd name="T24" fmla="*/ 19 w 455"/>
                <a:gd name="T25" fmla="*/ 1 h 270"/>
                <a:gd name="T26" fmla="*/ 19 w 455"/>
                <a:gd name="T27" fmla="*/ 0 h 270"/>
                <a:gd name="T28" fmla="*/ 18 w 455"/>
                <a:gd name="T29" fmla="*/ 0 h 270"/>
                <a:gd name="T30" fmla="*/ 18 w 455"/>
                <a:gd name="T31" fmla="*/ 0 h 270"/>
                <a:gd name="T32" fmla="*/ 17 w 455"/>
                <a:gd name="T33" fmla="*/ 0 h 270"/>
                <a:gd name="T34" fmla="*/ 2 w 455"/>
                <a:gd name="T35" fmla="*/ 0 h 270"/>
                <a:gd name="T36" fmla="*/ 2 w 455"/>
                <a:gd name="T37" fmla="*/ 0 h 270"/>
                <a:gd name="T38" fmla="*/ 2 w 455"/>
                <a:gd name="T39" fmla="*/ 0 h 270"/>
                <a:gd name="T40" fmla="*/ 1 w 455"/>
                <a:gd name="T41" fmla="*/ 1 h 270"/>
                <a:gd name="T42" fmla="*/ 1 w 455"/>
                <a:gd name="T43" fmla="*/ 1 h 270"/>
                <a:gd name="T44" fmla="*/ 1 w 455"/>
                <a:gd name="T45" fmla="*/ 1 h 270"/>
                <a:gd name="T46" fmla="*/ 1 w 455"/>
                <a:gd name="T47" fmla="*/ 2 h 270"/>
                <a:gd name="T48" fmla="*/ 1 w 455"/>
                <a:gd name="T49" fmla="*/ 3 h 270"/>
                <a:gd name="T50" fmla="*/ 0 w 455"/>
                <a:gd name="T51" fmla="*/ 9 h 270"/>
                <a:gd name="T52" fmla="*/ 0 w 455"/>
                <a:gd name="T53" fmla="*/ 10 h 270"/>
                <a:gd name="T54" fmla="*/ 0 w 455"/>
                <a:gd name="T55" fmla="*/ 10 h 270"/>
                <a:gd name="T56" fmla="*/ 0 w 455"/>
                <a:gd name="T57" fmla="*/ 11 h 270"/>
                <a:gd name="T58" fmla="*/ 1 w 455"/>
                <a:gd name="T59" fmla="*/ 11 h 270"/>
                <a:gd name="T60" fmla="*/ 1 w 455"/>
                <a:gd name="T61" fmla="*/ 12 h 270"/>
                <a:gd name="T62" fmla="*/ 2 w 455"/>
                <a:gd name="T63" fmla="*/ 12 h 270"/>
                <a:gd name="T64" fmla="*/ 2 w 455"/>
                <a:gd name="T65" fmla="*/ 12 h 270"/>
                <a:gd name="T66" fmla="*/ 3 w 455"/>
                <a:gd name="T67" fmla="*/ 12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70">
                  <a:moveTo>
                    <a:pt x="395" y="270"/>
                  </a:moveTo>
                  <a:lnTo>
                    <a:pt x="399" y="269"/>
                  </a:lnTo>
                  <a:lnTo>
                    <a:pt x="405" y="268"/>
                  </a:lnTo>
                  <a:lnTo>
                    <a:pt x="410" y="267"/>
                  </a:lnTo>
                  <a:lnTo>
                    <a:pt x="415" y="265"/>
                  </a:lnTo>
                  <a:lnTo>
                    <a:pt x="420" y="262"/>
                  </a:lnTo>
                  <a:lnTo>
                    <a:pt x="425" y="259"/>
                  </a:lnTo>
                  <a:lnTo>
                    <a:pt x="429" y="255"/>
                  </a:lnTo>
                  <a:lnTo>
                    <a:pt x="434" y="251"/>
                  </a:lnTo>
                  <a:lnTo>
                    <a:pt x="438" y="247"/>
                  </a:lnTo>
                  <a:lnTo>
                    <a:pt x="443" y="241"/>
                  </a:lnTo>
                  <a:lnTo>
                    <a:pt x="446" y="236"/>
                  </a:lnTo>
                  <a:lnTo>
                    <a:pt x="449" y="231"/>
                  </a:lnTo>
                  <a:lnTo>
                    <a:pt x="451" y="225"/>
                  </a:lnTo>
                  <a:lnTo>
                    <a:pt x="453" y="219"/>
                  </a:lnTo>
                  <a:lnTo>
                    <a:pt x="454" y="213"/>
                  </a:lnTo>
                  <a:lnTo>
                    <a:pt x="455" y="207"/>
                  </a:lnTo>
                  <a:lnTo>
                    <a:pt x="442" y="65"/>
                  </a:lnTo>
                  <a:lnTo>
                    <a:pt x="441" y="58"/>
                  </a:lnTo>
                  <a:lnTo>
                    <a:pt x="441" y="52"/>
                  </a:lnTo>
                  <a:lnTo>
                    <a:pt x="438" y="45"/>
                  </a:lnTo>
                  <a:lnTo>
                    <a:pt x="437" y="39"/>
                  </a:lnTo>
                  <a:lnTo>
                    <a:pt x="435" y="33"/>
                  </a:lnTo>
                  <a:lnTo>
                    <a:pt x="433" y="28"/>
                  </a:lnTo>
                  <a:lnTo>
                    <a:pt x="430" y="23"/>
                  </a:lnTo>
                  <a:lnTo>
                    <a:pt x="427" y="19"/>
                  </a:lnTo>
                  <a:lnTo>
                    <a:pt x="424" y="15"/>
                  </a:lnTo>
                  <a:lnTo>
                    <a:pt x="421" y="11"/>
                  </a:lnTo>
                  <a:lnTo>
                    <a:pt x="417" y="8"/>
                  </a:lnTo>
                  <a:lnTo>
                    <a:pt x="413" y="4"/>
                  </a:lnTo>
                  <a:lnTo>
                    <a:pt x="409" y="2"/>
                  </a:lnTo>
                  <a:lnTo>
                    <a:pt x="405" y="1"/>
                  </a:lnTo>
                  <a:lnTo>
                    <a:pt x="399" y="0"/>
                  </a:lnTo>
                  <a:lnTo>
                    <a:pt x="395" y="0"/>
                  </a:lnTo>
                  <a:lnTo>
                    <a:pt x="60" y="0"/>
                  </a:lnTo>
                  <a:lnTo>
                    <a:pt x="55" y="0"/>
                  </a:lnTo>
                  <a:lnTo>
                    <a:pt x="49" y="1"/>
                  </a:lnTo>
                  <a:lnTo>
                    <a:pt x="45" y="2"/>
                  </a:lnTo>
                  <a:lnTo>
                    <a:pt x="41" y="4"/>
                  </a:lnTo>
                  <a:lnTo>
                    <a:pt x="37" y="8"/>
                  </a:lnTo>
                  <a:lnTo>
                    <a:pt x="33" y="11"/>
                  </a:lnTo>
                  <a:lnTo>
                    <a:pt x="30" y="15"/>
                  </a:lnTo>
                  <a:lnTo>
                    <a:pt x="27" y="19"/>
                  </a:lnTo>
                  <a:lnTo>
                    <a:pt x="24" y="23"/>
                  </a:lnTo>
                  <a:lnTo>
                    <a:pt x="21" y="28"/>
                  </a:lnTo>
                  <a:lnTo>
                    <a:pt x="19" y="33"/>
                  </a:lnTo>
                  <a:lnTo>
                    <a:pt x="17" y="39"/>
                  </a:lnTo>
                  <a:lnTo>
                    <a:pt x="16" y="45"/>
                  </a:lnTo>
                  <a:lnTo>
                    <a:pt x="14" y="52"/>
                  </a:lnTo>
                  <a:lnTo>
                    <a:pt x="14" y="58"/>
                  </a:lnTo>
                  <a:lnTo>
                    <a:pt x="14" y="65"/>
                  </a:lnTo>
                  <a:lnTo>
                    <a:pt x="0" y="207"/>
                  </a:lnTo>
                  <a:lnTo>
                    <a:pt x="0" y="213"/>
                  </a:lnTo>
                  <a:lnTo>
                    <a:pt x="1" y="219"/>
                  </a:lnTo>
                  <a:lnTo>
                    <a:pt x="3" y="225"/>
                  </a:lnTo>
                  <a:lnTo>
                    <a:pt x="5" y="231"/>
                  </a:lnTo>
                  <a:lnTo>
                    <a:pt x="8" y="236"/>
                  </a:lnTo>
                  <a:lnTo>
                    <a:pt x="11" y="241"/>
                  </a:lnTo>
                  <a:lnTo>
                    <a:pt x="16" y="247"/>
                  </a:lnTo>
                  <a:lnTo>
                    <a:pt x="20" y="251"/>
                  </a:lnTo>
                  <a:lnTo>
                    <a:pt x="25" y="255"/>
                  </a:lnTo>
                  <a:lnTo>
                    <a:pt x="29" y="259"/>
                  </a:lnTo>
                  <a:lnTo>
                    <a:pt x="34" y="262"/>
                  </a:lnTo>
                  <a:lnTo>
                    <a:pt x="39" y="265"/>
                  </a:lnTo>
                  <a:lnTo>
                    <a:pt x="44" y="267"/>
                  </a:lnTo>
                  <a:lnTo>
                    <a:pt x="49" y="268"/>
                  </a:lnTo>
                  <a:lnTo>
                    <a:pt x="55" y="269"/>
                  </a:lnTo>
                  <a:lnTo>
                    <a:pt x="60" y="270"/>
                  </a:lnTo>
                  <a:lnTo>
                    <a:pt x="395" y="270"/>
                  </a:lnTo>
                  <a:close/>
                </a:path>
              </a:pathLst>
            </a:custGeom>
            <a:solidFill>
              <a:srgbClr val="993300"/>
            </a:solidFill>
            <a:ln w="0">
              <a:solidFill>
                <a:srgbClr val="000000"/>
              </a:solidFill>
              <a:prstDash val="solid"/>
              <a:round/>
              <a:headEnd/>
              <a:tailEnd/>
            </a:ln>
          </p:spPr>
          <p:txBody>
            <a:bodyPr/>
            <a:lstStyle/>
            <a:p>
              <a:endParaRPr lang="en-US"/>
            </a:p>
          </p:txBody>
        </p:sp>
        <p:sp>
          <p:nvSpPr>
            <p:cNvPr id="44109" name="Freeform 44"/>
            <p:cNvSpPr>
              <a:spLocks/>
            </p:cNvSpPr>
            <p:nvPr/>
          </p:nvSpPr>
          <p:spPr bwMode="auto">
            <a:xfrm>
              <a:off x="4808" y="1335"/>
              <a:ext cx="14" cy="6"/>
            </a:xfrm>
            <a:custGeom>
              <a:avLst/>
              <a:gdLst>
                <a:gd name="T0" fmla="*/ 14 w 333"/>
                <a:gd name="T1" fmla="*/ 3 h 122"/>
                <a:gd name="T2" fmla="*/ 14 w 333"/>
                <a:gd name="T3" fmla="*/ 3 h 122"/>
                <a:gd name="T4" fmla="*/ 14 w 333"/>
                <a:gd name="T5" fmla="*/ 4 h 122"/>
                <a:gd name="T6" fmla="*/ 14 w 333"/>
                <a:gd name="T7" fmla="*/ 4 h 122"/>
                <a:gd name="T8" fmla="*/ 14 w 333"/>
                <a:gd name="T9" fmla="*/ 4 h 122"/>
                <a:gd name="T10" fmla="*/ 14 w 333"/>
                <a:gd name="T11" fmla="*/ 4 h 122"/>
                <a:gd name="T12" fmla="*/ 14 w 333"/>
                <a:gd name="T13" fmla="*/ 5 h 122"/>
                <a:gd name="T14" fmla="*/ 14 w 333"/>
                <a:gd name="T15" fmla="*/ 5 h 122"/>
                <a:gd name="T16" fmla="*/ 14 w 333"/>
                <a:gd name="T17" fmla="*/ 5 h 122"/>
                <a:gd name="T18" fmla="*/ 13 w 333"/>
                <a:gd name="T19" fmla="*/ 5 h 122"/>
                <a:gd name="T20" fmla="*/ 13 w 333"/>
                <a:gd name="T21" fmla="*/ 5 h 122"/>
                <a:gd name="T22" fmla="*/ 13 w 333"/>
                <a:gd name="T23" fmla="*/ 6 h 122"/>
                <a:gd name="T24" fmla="*/ 13 w 333"/>
                <a:gd name="T25" fmla="*/ 6 h 122"/>
                <a:gd name="T26" fmla="*/ 13 w 333"/>
                <a:gd name="T27" fmla="*/ 6 h 122"/>
                <a:gd name="T28" fmla="*/ 13 w 333"/>
                <a:gd name="T29" fmla="*/ 6 h 122"/>
                <a:gd name="T30" fmla="*/ 13 w 333"/>
                <a:gd name="T31" fmla="*/ 6 h 122"/>
                <a:gd name="T32" fmla="*/ 12 w 333"/>
                <a:gd name="T33" fmla="*/ 6 h 122"/>
                <a:gd name="T34" fmla="*/ 2 w 333"/>
                <a:gd name="T35" fmla="*/ 6 h 122"/>
                <a:gd name="T36" fmla="*/ 1 w 333"/>
                <a:gd name="T37" fmla="*/ 6 h 122"/>
                <a:gd name="T38" fmla="*/ 1 w 333"/>
                <a:gd name="T39" fmla="*/ 6 h 122"/>
                <a:gd name="T40" fmla="*/ 1 w 333"/>
                <a:gd name="T41" fmla="*/ 6 h 122"/>
                <a:gd name="T42" fmla="*/ 1 w 333"/>
                <a:gd name="T43" fmla="*/ 6 h 122"/>
                <a:gd name="T44" fmla="*/ 1 w 333"/>
                <a:gd name="T45" fmla="*/ 6 h 122"/>
                <a:gd name="T46" fmla="*/ 1 w 333"/>
                <a:gd name="T47" fmla="*/ 5 h 122"/>
                <a:gd name="T48" fmla="*/ 1 w 333"/>
                <a:gd name="T49" fmla="*/ 5 h 122"/>
                <a:gd name="T50" fmla="*/ 0 w 333"/>
                <a:gd name="T51" fmla="*/ 5 h 122"/>
                <a:gd name="T52" fmla="*/ 0 w 333"/>
                <a:gd name="T53" fmla="*/ 5 h 122"/>
                <a:gd name="T54" fmla="*/ 0 w 333"/>
                <a:gd name="T55" fmla="*/ 5 h 122"/>
                <a:gd name="T56" fmla="*/ 0 w 333"/>
                <a:gd name="T57" fmla="*/ 4 h 122"/>
                <a:gd name="T58" fmla="*/ 0 w 333"/>
                <a:gd name="T59" fmla="*/ 4 h 122"/>
                <a:gd name="T60" fmla="*/ 0 w 333"/>
                <a:gd name="T61" fmla="*/ 4 h 122"/>
                <a:gd name="T62" fmla="*/ 0 w 333"/>
                <a:gd name="T63" fmla="*/ 4 h 122"/>
                <a:gd name="T64" fmla="*/ 0 w 333"/>
                <a:gd name="T65" fmla="*/ 3 h 122"/>
                <a:gd name="T66" fmla="*/ 0 w 333"/>
                <a:gd name="T67" fmla="*/ 3 h 122"/>
                <a:gd name="T68" fmla="*/ 0 w 333"/>
                <a:gd name="T69" fmla="*/ 0 h 122"/>
                <a:gd name="T70" fmla="*/ 14 w 333"/>
                <a:gd name="T71" fmla="*/ 0 h 122"/>
                <a:gd name="T72" fmla="*/ 14 w 333"/>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22">
                  <a:moveTo>
                    <a:pt x="333" y="60"/>
                  </a:moveTo>
                  <a:lnTo>
                    <a:pt x="332" y="66"/>
                  </a:lnTo>
                  <a:lnTo>
                    <a:pt x="332" y="72"/>
                  </a:lnTo>
                  <a:lnTo>
                    <a:pt x="331" y="78"/>
                  </a:lnTo>
                  <a:lnTo>
                    <a:pt x="330" y="84"/>
                  </a:lnTo>
                  <a:lnTo>
                    <a:pt x="328" y="89"/>
                  </a:lnTo>
                  <a:lnTo>
                    <a:pt x="327" y="94"/>
                  </a:lnTo>
                  <a:lnTo>
                    <a:pt x="324" y="99"/>
                  </a:lnTo>
                  <a:lnTo>
                    <a:pt x="322" y="103"/>
                  </a:lnTo>
                  <a:lnTo>
                    <a:pt x="320" y="107"/>
                  </a:lnTo>
                  <a:lnTo>
                    <a:pt x="317" y="110"/>
                  </a:lnTo>
                  <a:lnTo>
                    <a:pt x="314" y="113"/>
                  </a:lnTo>
                  <a:lnTo>
                    <a:pt x="310" y="116"/>
                  </a:lnTo>
                  <a:lnTo>
                    <a:pt x="307" y="119"/>
                  </a:lnTo>
                  <a:lnTo>
                    <a:pt x="303" y="120"/>
                  </a:lnTo>
                  <a:lnTo>
                    <a:pt x="299" y="121"/>
                  </a:lnTo>
                  <a:lnTo>
                    <a:pt x="294" y="122"/>
                  </a:lnTo>
                  <a:lnTo>
                    <a:pt x="38" y="122"/>
                  </a:lnTo>
                  <a:lnTo>
                    <a:pt x="33" y="121"/>
                  </a:lnTo>
                  <a:lnTo>
                    <a:pt x="29" y="120"/>
                  </a:lnTo>
                  <a:lnTo>
                    <a:pt x="25" y="119"/>
                  </a:lnTo>
                  <a:lnTo>
                    <a:pt x="21" y="116"/>
                  </a:lnTo>
                  <a:lnTo>
                    <a:pt x="18" y="113"/>
                  </a:lnTo>
                  <a:lnTo>
                    <a:pt x="15" y="110"/>
                  </a:lnTo>
                  <a:lnTo>
                    <a:pt x="12" y="107"/>
                  </a:lnTo>
                  <a:lnTo>
                    <a:pt x="9" y="103"/>
                  </a:lnTo>
                  <a:lnTo>
                    <a:pt x="7" y="99"/>
                  </a:lnTo>
                  <a:lnTo>
                    <a:pt x="5" y="94"/>
                  </a:lnTo>
                  <a:lnTo>
                    <a:pt x="3" y="89"/>
                  </a:lnTo>
                  <a:lnTo>
                    <a:pt x="2" y="84"/>
                  </a:lnTo>
                  <a:lnTo>
                    <a:pt x="1" y="78"/>
                  </a:lnTo>
                  <a:lnTo>
                    <a:pt x="0" y="72"/>
                  </a:lnTo>
                  <a:lnTo>
                    <a:pt x="0" y="66"/>
                  </a:lnTo>
                  <a:lnTo>
                    <a:pt x="0" y="60"/>
                  </a:lnTo>
                  <a:lnTo>
                    <a:pt x="2" y="0"/>
                  </a:lnTo>
                  <a:lnTo>
                    <a:pt x="331" y="0"/>
                  </a:lnTo>
                  <a:lnTo>
                    <a:pt x="333" y="60"/>
                  </a:lnTo>
                  <a:close/>
                </a:path>
              </a:pathLst>
            </a:custGeom>
            <a:solidFill>
              <a:srgbClr val="993300"/>
            </a:solidFill>
            <a:ln w="0">
              <a:solidFill>
                <a:srgbClr val="000000"/>
              </a:solidFill>
              <a:prstDash val="solid"/>
              <a:round/>
              <a:headEnd/>
              <a:tailEnd/>
            </a:ln>
          </p:spPr>
          <p:txBody>
            <a:bodyPr/>
            <a:lstStyle/>
            <a:p>
              <a:endParaRPr lang="en-US"/>
            </a:p>
          </p:txBody>
        </p:sp>
        <p:sp>
          <p:nvSpPr>
            <p:cNvPr id="44110" name="Freeform 45"/>
            <p:cNvSpPr>
              <a:spLocks/>
            </p:cNvSpPr>
            <p:nvPr/>
          </p:nvSpPr>
          <p:spPr bwMode="auto">
            <a:xfrm>
              <a:off x="4806" y="1331"/>
              <a:ext cx="1" cy="9"/>
            </a:xfrm>
            <a:custGeom>
              <a:avLst/>
              <a:gdLst>
                <a:gd name="T0" fmla="*/ 1 w 32"/>
                <a:gd name="T1" fmla="*/ 9 h 201"/>
                <a:gd name="T2" fmla="*/ 1 w 32"/>
                <a:gd name="T3" fmla="*/ 9 h 201"/>
                <a:gd name="T4" fmla="*/ 1 w 32"/>
                <a:gd name="T5" fmla="*/ 9 h 201"/>
                <a:gd name="T6" fmla="*/ 1 w 32"/>
                <a:gd name="T7" fmla="*/ 9 h 201"/>
                <a:gd name="T8" fmla="*/ 1 w 32"/>
                <a:gd name="T9" fmla="*/ 9 h 201"/>
                <a:gd name="T10" fmla="*/ 1 w 32"/>
                <a:gd name="T11" fmla="*/ 9 h 201"/>
                <a:gd name="T12" fmla="*/ 1 w 32"/>
                <a:gd name="T13" fmla="*/ 8 h 201"/>
                <a:gd name="T14" fmla="*/ 1 w 32"/>
                <a:gd name="T15" fmla="*/ 8 h 201"/>
                <a:gd name="T16" fmla="*/ 1 w 32"/>
                <a:gd name="T17" fmla="*/ 1 h 201"/>
                <a:gd name="T18" fmla="*/ 1 w 32"/>
                <a:gd name="T19" fmla="*/ 1 h 201"/>
                <a:gd name="T20" fmla="*/ 1 w 32"/>
                <a:gd name="T21" fmla="*/ 1 h 201"/>
                <a:gd name="T22" fmla="*/ 1 w 32"/>
                <a:gd name="T23" fmla="*/ 0 h 201"/>
                <a:gd name="T24" fmla="*/ 1 w 32"/>
                <a:gd name="T25" fmla="*/ 0 h 201"/>
                <a:gd name="T26" fmla="*/ 1 w 32"/>
                <a:gd name="T27" fmla="*/ 0 h 201"/>
                <a:gd name="T28" fmla="*/ 1 w 32"/>
                <a:gd name="T29" fmla="*/ 0 h 201"/>
                <a:gd name="T30" fmla="*/ 1 w 32"/>
                <a:gd name="T31" fmla="*/ 0 h 201"/>
                <a:gd name="T32" fmla="*/ 1 w 32"/>
                <a:gd name="T33" fmla="*/ 0 h 201"/>
                <a:gd name="T34" fmla="*/ 0 w 32"/>
                <a:gd name="T35" fmla="*/ 0 h 201"/>
                <a:gd name="T36" fmla="*/ 0 w 32"/>
                <a:gd name="T37" fmla="*/ 0 h 201"/>
                <a:gd name="T38" fmla="*/ 0 w 32"/>
                <a:gd name="T39" fmla="*/ 0 h 201"/>
                <a:gd name="T40" fmla="*/ 0 w 32"/>
                <a:gd name="T41" fmla="*/ 0 h 201"/>
                <a:gd name="T42" fmla="*/ 0 w 32"/>
                <a:gd name="T43" fmla="*/ 0 h 201"/>
                <a:gd name="T44" fmla="*/ 0 w 32"/>
                <a:gd name="T45" fmla="*/ 1 h 201"/>
                <a:gd name="T46" fmla="*/ 0 w 32"/>
                <a:gd name="T47" fmla="*/ 1 h 201"/>
                <a:gd name="T48" fmla="*/ 0 w 32"/>
                <a:gd name="T49" fmla="*/ 1 h 201"/>
                <a:gd name="T50" fmla="*/ 0 w 32"/>
                <a:gd name="T51" fmla="*/ 8 h 201"/>
                <a:gd name="T52" fmla="*/ 0 w 32"/>
                <a:gd name="T53" fmla="*/ 8 h 201"/>
                <a:gd name="T54" fmla="*/ 0 w 32"/>
                <a:gd name="T55" fmla="*/ 8 h 201"/>
                <a:gd name="T56" fmla="*/ 0 w 32"/>
                <a:gd name="T57" fmla="*/ 8 h 201"/>
                <a:gd name="T58" fmla="*/ 0 w 32"/>
                <a:gd name="T59" fmla="*/ 9 h 201"/>
                <a:gd name="T60" fmla="*/ 0 w 32"/>
                <a:gd name="T61" fmla="*/ 9 h 201"/>
                <a:gd name="T62" fmla="*/ 0 w 32"/>
                <a:gd name="T63" fmla="*/ 9 h 201"/>
                <a:gd name="T64" fmla="*/ 1 w 32"/>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 h="201">
                  <a:moveTo>
                    <a:pt x="18" y="201"/>
                  </a:moveTo>
                  <a:lnTo>
                    <a:pt x="19" y="200"/>
                  </a:lnTo>
                  <a:lnTo>
                    <a:pt x="20" y="200"/>
                  </a:lnTo>
                  <a:lnTo>
                    <a:pt x="22" y="200"/>
                  </a:lnTo>
                  <a:lnTo>
                    <a:pt x="23" y="199"/>
                  </a:lnTo>
                  <a:lnTo>
                    <a:pt x="24" y="198"/>
                  </a:lnTo>
                  <a:lnTo>
                    <a:pt x="25" y="197"/>
                  </a:lnTo>
                  <a:lnTo>
                    <a:pt x="27" y="196"/>
                  </a:lnTo>
                  <a:lnTo>
                    <a:pt x="28" y="195"/>
                  </a:lnTo>
                  <a:lnTo>
                    <a:pt x="28" y="193"/>
                  </a:lnTo>
                  <a:lnTo>
                    <a:pt x="29" y="192"/>
                  </a:lnTo>
                  <a:lnTo>
                    <a:pt x="30" y="190"/>
                  </a:lnTo>
                  <a:lnTo>
                    <a:pt x="30" y="189"/>
                  </a:lnTo>
                  <a:lnTo>
                    <a:pt x="31" y="187"/>
                  </a:lnTo>
                  <a:lnTo>
                    <a:pt x="31" y="185"/>
                  </a:lnTo>
                  <a:lnTo>
                    <a:pt x="31" y="183"/>
                  </a:lnTo>
                  <a:lnTo>
                    <a:pt x="32" y="182"/>
                  </a:lnTo>
                  <a:lnTo>
                    <a:pt x="32" y="21"/>
                  </a:lnTo>
                  <a:lnTo>
                    <a:pt x="31" y="18"/>
                  </a:lnTo>
                  <a:lnTo>
                    <a:pt x="31" y="16"/>
                  </a:lnTo>
                  <a:lnTo>
                    <a:pt x="31" y="15"/>
                  </a:lnTo>
                  <a:lnTo>
                    <a:pt x="30" y="13"/>
                  </a:lnTo>
                  <a:lnTo>
                    <a:pt x="30" y="11"/>
                  </a:lnTo>
                  <a:lnTo>
                    <a:pt x="29" y="8"/>
                  </a:lnTo>
                  <a:lnTo>
                    <a:pt x="28" y="7"/>
                  </a:lnTo>
                  <a:lnTo>
                    <a:pt x="28" y="5"/>
                  </a:lnTo>
                  <a:lnTo>
                    <a:pt x="27" y="4"/>
                  </a:lnTo>
                  <a:lnTo>
                    <a:pt x="25" y="3"/>
                  </a:lnTo>
                  <a:lnTo>
                    <a:pt x="24" y="2"/>
                  </a:lnTo>
                  <a:lnTo>
                    <a:pt x="23" y="1"/>
                  </a:lnTo>
                  <a:lnTo>
                    <a:pt x="22" y="0"/>
                  </a:lnTo>
                  <a:lnTo>
                    <a:pt x="20" y="0"/>
                  </a:lnTo>
                  <a:lnTo>
                    <a:pt x="19" y="0"/>
                  </a:lnTo>
                  <a:lnTo>
                    <a:pt x="18" y="0"/>
                  </a:lnTo>
                  <a:lnTo>
                    <a:pt x="16" y="0"/>
                  </a:lnTo>
                  <a:lnTo>
                    <a:pt x="15" y="0"/>
                  </a:lnTo>
                  <a:lnTo>
                    <a:pt x="14" y="0"/>
                  </a:lnTo>
                  <a:lnTo>
                    <a:pt x="13" y="1"/>
                  </a:lnTo>
                  <a:lnTo>
                    <a:pt x="11" y="2"/>
                  </a:lnTo>
                  <a:lnTo>
                    <a:pt x="10" y="3"/>
                  </a:lnTo>
                  <a:lnTo>
                    <a:pt x="9" y="4"/>
                  </a:lnTo>
                  <a:lnTo>
                    <a:pt x="8" y="5"/>
                  </a:lnTo>
                  <a:lnTo>
                    <a:pt x="8" y="7"/>
                  </a:lnTo>
                  <a:lnTo>
                    <a:pt x="7" y="8"/>
                  </a:lnTo>
                  <a:lnTo>
                    <a:pt x="6" y="11"/>
                  </a:lnTo>
                  <a:lnTo>
                    <a:pt x="6" y="13"/>
                  </a:lnTo>
                  <a:lnTo>
                    <a:pt x="5" y="15"/>
                  </a:lnTo>
                  <a:lnTo>
                    <a:pt x="5" y="16"/>
                  </a:lnTo>
                  <a:lnTo>
                    <a:pt x="5" y="18"/>
                  </a:lnTo>
                  <a:lnTo>
                    <a:pt x="5" y="21"/>
                  </a:lnTo>
                  <a:lnTo>
                    <a:pt x="0" y="168"/>
                  </a:lnTo>
                  <a:lnTo>
                    <a:pt x="0" y="171"/>
                  </a:lnTo>
                  <a:lnTo>
                    <a:pt x="0" y="173"/>
                  </a:lnTo>
                  <a:lnTo>
                    <a:pt x="1" y="176"/>
                  </a:lnTo>
                  <a:lnTo>
                    <a:pt x="1" y="178"/>
                  </a:lnTo>
                  <a:lnTo>
                    <a:pt x="2" y="181"/>
                  </a:lnTo>
                  <a:lnTo>
                    <a:pt x="3" y="183"/>
                  </a:lnTo>
                  <a:lnTo>
                    <a:pt x="5" y="186"/>
                  </a:lnTo>
                  <a:lnTo>
                    <a:pt x="6" y="189"/>
                  </a:lnTo>
                  <a:lnTo>
                    <a:pt x="7" y="191"/>
                  </a:lnTo>
                  <a:lnTo>
                    <a:pt x="9" y="193"/>
                  </a:lnTo>
                  <a:lnTo>
                    <a:pt x="10" y="195"/>
                  </a:lnTo>
                  <a:lnTo>
                    <a:pt x="12" y="197"/>
                  </a:lnTo>
                  <a:lnTo>
                    <a:pt x="13" y="198"/>
                  </a:lnTo>
                  <a:lnTo>
                    <a:pt x="15" y="200"/>
                  </a:lnTo>
                  <a:lnTo>
                    <a:pt x="16" y="200"/>
                  </a:lnTo>
                  <a:lnTo>
                    <a:pt x="18" y="201"/>
                  </a:lnTo>
                  <a:close/>
                </a:path>
              </a:pathLst>
            </a:custGeom>
            <a:solidFill>
              <a:srgbClr val="993300"/>
            </a:solidFill>
            <a:ln w="0">
              <a:solidFill>
                <a:srgbClr val="000000"/>
              </a:solidFill>
              <a:prstDash val="solid"/>
              <a:round/>
              <a:headEnd/>
              <a:tailEnd/>
            </a:ln>
          </p:spPr>
          <p:txBody>
            <a:bodyPr/>
            <a:lstStyle/>
            <a:p>
              <a:endParaRPr lang="en-US"/>
            </a:p>
          </p:txBody>
        </p:sp>
        <p:sp>
          <p:nvSpPr>
            <p:cNvPr id="44111" name="Freeform 46"/>
            <p:cNvSpPr>
              <a:spLocks/>
            </p:cNvSpPr>
            <p:nvPr/>
          </p:nvSpPr>
          <p:spPr bwMode="auto">
            <a:xfrm>
              <a:off x="4823" y="1331"/>
              <a:ext cx="1" cy="9"/>
            </a:xfrm>
            <a:custGeom>
              <a:avLst/>
              <a:gdLst>
                <a:gd name="T0" fmla="*/ 0 w 37"/>
                <a:gd name="T1" fmla="*/ 9 h 209"/>
                <a:gd name="T2" fmla="*/ 0 w 37"/>
                <a:gd name="T3" fmla="*/ 9 h 209"/>
                <a:gd name="T4" fmla="*/ 1 w 37"/>
                <a:gd name="T5" fmla="*/ 9 h 209"/>
                <a:gd name="T6" fmla="*/ 1 w 37"/>
                <a:gd name="T7" fmla="*/ 9 h 209"/>
                <a:gd name="T8" fmla="*/ 1 w 37"/>
                <a:gd name="T9" fmla="*/ 8 h 209"/>
                <a:gd name="T10" fmla="*/ 1 w 37"/>
                <a:gd name="T11" fmla="*/ 8 h 209"/>
                <a:gd name="T12" fmla="*/ 1 w 37"/>
                <a:gd name="T13" fmla="*/ 8 h 209"/>
                <a:gd name="T14" fmla="*/ 1 w 37"/>
                <a:gd name="T15" fmla="*/ 8 h 209"/>
                <a:gd name="T16" fmla="*/ 1 w 37"/>
                <a:gd name="T17" fmla="*/ 1 h 209"/>
                <a:gd name="T18" fmla="*/ 1 w 37"/>
                <a:gd name="T19" fmla="*/ 1 h 209"/>
                <a:gd name="T20" fmla="*/ 1 w 37"/>
                <a:gd name="T21" fmla="*/ 0 h 209"/>
                <a:gd name="T22" fmla="*/ 1 w 37"/>
                <a:gd name="T23" fmla="*/ 0 h 209"/>
                <a:gd name="T24" fmla="*/ 1 w 37"/>
                <a:gd name="T25" fmla="*/ 0 h 209"/>
                <a:gd name="T26" fmla="*/ 1 w 37"/>
                <a:gd name="T27" fmla="*/ 0 h 209"/>
                <a:gd name="T28" fmla="*/ 0 w 37"/>
                <a:gd name="T29" fmla="*/ 0 h 209"/>
                <a:gd name="T30" fmla="*/ 0 w 37"/>
                <a:gd name="T31" fmla="*/ 0 h 209"/>
                <a:gd name="T32" fmla="*/ 0 w 37"/>
                <a:gd name="T33" fmla="*/ 0 h 209"/>
                <a:gd name="T34" fmla="*/ 0 w 37"/>
                <a:gd name="T35" fmla="*/ 0 h 209"/>
                <a:gd name="T36" fmla="*/ 0 w 37"/>
                <a:gd name="T37" fmla="*/ 0 h 209"/>
                <a:gd name="T38" fmla="*/ 0 w 37"/>
                <a:gd name="T39" fmla="*/ 0 h 209"/>
                <a:gd name="T40" fmla="*/ 0 w 37"/>
                <a:gd name="T41" fmla="*/ 0 h 209"/>
                <a:gd name="T42" fmla="*/ 0 w 37"/>
                <a:gd name="T43" fmla="*/ 0 h 209"/>
                <a:gd name="T44" fmla="*/ 0 w 37"/>
                <a:gd name="T45" fmla="*/ 1 h 209"/>
                <a:gd name="T46" fmla="*/ 0 w 37"/>
                <a:gd name="T47" fmla="*/ 1 h 209"/>
                <a:gd name="T48" fmla="*/ 0 w 37"/>
                <a:gd name="T49" fmla="*/ 1 h 209"/>
                <a:gd name="T50" fmla="*/ 0 w 37"/>
                <a:gd name="T51" fmla="*/ 8 h 209"/>
                <a:gd name="T52" fmla="*/ 0 w 37"/>
                <a:gd name="T53" fmla="*/ 8 h 209"/>
                <a:gd name="T54" fmla="*/ 0 w 37"/>
                <a:gd name="T55" fmla="*/ 9 h 209"/>
                <a:gd name="T56" fmla="*/ 0 w 37"/>
                <a:gd name="T57" fmla="*/ 9 h 209"/>
                <a:gd name="T58" fmla="*/ 0 w 37"/>
                <a:gd name="T59" fmla="*/ 9 h 209"/>
                <a:gd name="T60" fmla="*/ 0 w 37"/>
                <a:gd name="T61" fmla="*/ 9 h 209"/>
                <a:gd name="T62" fmla="*/ 0 w 37"/>
                <a:gd name="T63" fmla="*/ 9 h 209"/>
                <a:gd name="T64" fmla="*/ 0 w 3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9">
                  <a:moveTo>
                    <a:pt x="13" y="209"/>
                  </a:moveTo>
                  <a:lnTo>
                    <a:pt x="14" y="208"/>
                  </a:lnTo>
                  <a:lnTo>
                    <a:pt x="16" y="208"/>
                  </a:lnTo>
                  <a:lnTo>
                    <a:pt x="18" y="206"/>
                  </a:lnTo>
                  <a:lnTo>
                    <a:pt x="19" y="205"/>
                  </a:lnTo>
                  <a:lnTo>
                    <a:pt x="21" y="203"/>
                  </a:lnTo>
                  <a:lnTo>
                    <a:pt x="23" y="201"/>
                  </a:lnTo>
                  <a:lnTo>
                    <a:pt x="25" y="199"/>
                  </a:lnTo>
                  <a:lnTo>
                    <a:pt x="27" y="197"/>
                  </a:lnTo>
                  <a:lnTo>
                    <a:pt x="29" y="194"/>
                  </a:lnTo>
                  <a:lnTo>
                    <a:pt x="30" y="192"/>
                  </a:lnTo>
                  <a:lnTo>
                    <a:pt x="32" y="189"/>
                  </a:lnTo>
                  <a:lnTo>
                    <a:pt x="34" y="187"/>
                  </a:lnTo>
                  <a:lnTo>
                    <a:pt x="35" y="184"/>
                  </a:lnTo>
                  <a:lnTo>
                    <a:pt x="36" y="182"/>
                  </a:lnTo>
                  <a:lnTo>
                    <a:pt x="36" y="179"/>
                  </a:lnTo>
                  <a:lnTo>
                    <a:pt x="37" y="178"/>
                  </a:lnTo>
                  <a:lnTo>
                    <a:pt x="27" y="21"/>
                  </a:lnTo>
                  <a:lnTo>
                    <a:pt x="26" y="18"/>
                  </a:lnTo>
                  <a:lnTo>
                    <a:pt x="26" y="15"/>
                  </a:lnTo>
                  <a:lnTo>
                    <a:pt x="26" y="13"/>
                  </a:lnTo>
                  <a:lnTo>
                    <a:pt x="25" y="11"/>
                  </a:lnTo>
                  <a:lnTo>
                    <a:pt x="25" y="10"/>
                  </a:lnTo>
                  <a:lnTo>
                    <a:pt x="24" y="8"/>
                  </a:lnTo>
                  <a:lnTo>
                    <a:pt x="23" y="6"/>
                  </a:lnTo>
                  <a:lnTo>
                    <a:pt x="23" y="5"/>
                  </a:lnTo>
                  <a:lnTo>
                    <a:pt x="22" y="4"/>
                  </a:lnTo>
                  <a:lnTo>
                    <a:pt x="20" y="3"/>
                  </a:lnTo>
                  <a:lnTo>
                    <a:pt x="19" y="2"/>
                  </a:lnTo>
                  <a:lnTo>
                    <a:pt x="18" y="1"/>
                  </a:lnTo>
                  <a:lnTo>
                    <a:pt x="17" y="0"/>
                  </a:lnTo>
                  <a:lnTo>
                    <a:pt x="15" y="0"/>
                  </a:lnTo>
                  <a:lnTo>
                    <a:pt x="14" y="0"/>
                  </a:lnTo>
                  <a:lnTo>
                    <a:pt x="13" y="0"/>
                  </a:lnTo>
                  <a:lnTo>
                    <a:pt x="11" y="0"/>
                  </a:lnTo>
                  <a:lnTo>
                    <a:pt x="10" y="0"/>
                  </a:lnTo>
                  <a:lnTo>
                    <a:pt x="9" y="0"/>
                  </a:lnTo>
                  <a:lnTo>
                    <a:pt x="8" y="1"/>
                  </a:lnTo>
                  <a:lnTo>
                    <a:pt x="6" y="2"/>
                  </a:lnTo>
                  <a:lnTo>
                    <a:pt x="5" y="3"/>
                  </a:lnTo>
                  <a:lnTo>
                    <a:pt x="4" y="4"/>
                  </a:lnTo>
                  <a:lnTo>
                    <a:pt x="3"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3" y="204"/>
                  </a:lnTo>
                  <a:lnTo>
                    <a:pt x="4" y="205"/>
                  </a:lnTo>
                  <a:lnTo>
                    <a:pt x="5" y="206"/>
                  </a:lnTo>
                  <a:lnTo>
                    <a:pt x="6" y="206"/>
                  </a:lnTo>
                  <a:lnTo>
                    <a:pt x="8" y="207"/>
                  </a:lnTo>
                  <a:lnTo>
                    <a:pt x="9" y="208"/>
                  </a:lnTo>
                  <a:lnTo>
                    <a:pt x="10" y="208"/>
                  </a:lnTo>
                  <a:lnTo>
                    <a:pt x="11" y="208"/>
                  </a:lnTo>
                  <a:lnTo>
                    <a:pt x="13" y="209"/>
                  </a:lnTo>
                  <a:close/>
                </a:path>
              </a:pathLst>
            </a:custGeom>
            <a:solidFill>
              <a:srgbClr val="993300"/>
            </a:solidFill>
            <a:ln w="0">
              <a:solidFill>
                <a:srgbClr val="000000"/>
              </a:solidFill>
              <a:prstDash val="solid"/>
              <a:round/>
              <a:headEnd/>
              <a:tailEnd/>
            </a:ln>
          </p:spPr>
          <p:txBody>
            <a:bodyPr/>
            <a:lstStyle/>
            <a:p>
              <a:endParaRPr lang="en-US"/>
            </a:p>
          </p:txBody>
        </p:sp>
        <p:sp>
          <p:nvSpPr>
            <p:cNvPr id="44112" name="Freeform 47"/>
            <p:cNvSpPr>
              <a:spLocks/>
            </p:cNvSpPr>
            <p:nvPr/>
          </p:nvSpPr>
          <p:spPr bwMode="auto">
            <a:xfrm>
              <a:off x="4808" y="1331"/>
              <a:ext cx="15" cy="4"/>
            </a:xfrm>
            <a:custGeom>
              <a:avLst/>
              <a:gdLst>
                <a:gd name="T0" fmla="*/ 14 w 342"/>
                <a:gd name="T1" fmla="*/ 4 h 100"/>
                <a:gd name="T2" fmla="*/ 14 w 342"/>
                <a:gd name="T3" fmla="*/ 4 h 100"/>
                <a:gd name="T4" fmla="*/ 14 w 342"/>
                <a:gd name="T5" fmla="*/ 4 h 100"/>
                <a:gd name="T6" fmla="*/ 14 w 342"/>
                <a:gd name="T7" fmla="*/ 4 h 100"/>
                <a:gd name="T8" fmla="*/ 15 w 342"/>
                <a:gd name="T9" fmla="*/ 4 h 100"/>
                <a:gd name="T10" fmla="*/ 15 w 342"/>
                <a:gd name="T11" fmla="*/ 3 h 100"/>
                <a:gd name="T12" fmla="*/ 15 w 342"/>
                <a:gd name="T13" fmla="*/ 3 h 100"/>
                <a:gd name="T14" fmla="*/ 15 w 342"/>
                <a:gd name="T15" fmla="*/ 3 h 100"/>
                <a:gd name="T16" fmla="*/ 15 w 342"/>
                <a:gd name="T17" fmla="*/ 1 h 100"/>
                <a:gd name="T18" fmla="*/ 15 w 342"/>
                <a:gd name="T19" fmla="*/ 1 h 100"/>
                <a:gd name="T20" fmla="*/ 15 w 342"/>
                <a:gd name="T21" fmla="*/ 1 h 100"/>
                <a:gd name="T22" fmla="*/ 15 w 342"/>
                <a:gd name="T23" fmla="*/ 1 h 100"/>
                <a:gd name="T24" fmla="*/ 15 w 342"/>
                <a:gd name="T25" fmla="*/ 0 h 100"/>
                <a:gd name="T26" fmla="*/ 14 w 342"/>
                <a:gd name="T27" fmla="*/ 0 h 100"/>
                <a:gd name="T28" fmla="*/ 14 w 342"/>
                <a:gd name="T29" fmla="*/ 0 h 100"/>
                <a:gd name="T30" fmla="*/ 14 w 342"/>
                <a:gd name="T31" fmla="*/ 0 h 100"/>
                <a:gd name="T32" fmla="*/ 13 w 342"/>
                <a:gd name="T33" fmla="*/ 0 h 100"/>
                <a:gd name="T34" fmla="*/ 1 w 342"/>
                <a:gd name="T35" fmla="*/ 0 h 100"/>
                <a:gd name="T36" fmla="*/ 1 w 342"/>
                <a:gd name="T37" fmla="*/ 0 h 100"/>
                <a:gd name="T38" fmla="*/ 1 w 342"/>
                <a:gd name="T39" fmla="*/ 0 h 100"/>
                <a:gd name="T40" fmla="*/ 1 w 342"/>
                <a:gd name="T41" fmla="*/ 0 h 100"/>
                <a:gd name="T42" fmla="*/ 0 w 342"/>
                <a:gd name="T43" fmla="*/ 0 h 100"/>
                <a:gd name="T44" fmla="*/ 0 w 342"/>
                <a:gd name="T45" fmla="*/ 1 h 100"/>
                <a:gd name="T46" fmla="*/ 0 w 342"/>
                <a:gd name="T47" fmla="*/ 1 h 100"/>
                <a:gd name="T48" fmla="*/ 0 w 342"/>
                <a:gd name="T49" fmla="*/ 1 h 100"/>
                <a:gd name="T50" fmla="*/ 0 w 342"/>
                <a:gd name="T51" fmla="*/ 3 h 100"/>
                <a:gd name="T52" fmla="*/ 0 w 342"/>
                <a:gd name="T53" fmla="*/ 3 h 100"/>
                <a:gd name="T54" fmla="*/ 0 w 342"/>
                <a:gd name="T55" fmla="*/ 3 h 100"/>
                <a:gd name="T56" fmla="*/ 0 w 342"/>
                <a:gd name="T57" fmla="*/ 3 h 100"/>
                <a:gd name="T58" fmla="*/ 0 w 342"/>
                <a:gd name="T59" fmla="*/ 4 h 100"/>
                <a:gd name="T60" fmla="*/ 1 w 342"/>
                <a:gd name="T61" fmla="*/ 4 h 100"/>
                <a:gd name="T62" fmla="*/ 1 w 342"/>
                <a:gd name="T63" fmla="*/ 4 h 100"/>
                <a:gd name="T64" fmla="*/ 1 w 342"/>
                <a:gd name="T65" fmla="*/ 4 h 100"/>
                <a:gd name="T66" fmla="*/ 2 w 342"/>
                <a:gd name="T67" fmla="*/ 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100">
                  <a:moveTo>
                    <a:pt x="306" y="100"/>
                  </a:moveTo>
                  <a:lnTo>
                    <a:pt x="309" y="99"/>
                  </a:lnTo>
                  <a:lnTo>
                    <a:pt x="313" y="99"/>
                  </a:lnTo>
                  <a:lnTo>
                    <a:pt x="316" y="98"/>
                  </a:lnTo>
                  <a:lnTo>
                    <a:pt x="320" y="97"/>
                  </a:lnTo>
                  <a:lnTo>
                    <a:pt x="323" y="96"/>
                  </a:lnTo>
                  <a:lnTo>
                    <a:pt x="326" y="94"/>
                  </a:lnTo>
                  <a:lnTo>
                    <a:pt x="328" y="92"/>
                  </a:lnTo>
                  <a:lnTo>
                    <a:pt x="331" y="90"/>
                  </a:lnTo>
                  <a:lnTo>
                    <a:pt x="333" y="88"/>
                  </a:lnTo>
                  <a:lnTo>
                    <a:pt x="335" y="86"/>
                  </a:lnTo>
                  <a:lnTo>
                    <a:pt x="337" y="83"/>
                  </a:lnTo>
                  <a:lnTo>
                    <a:pt x="339" y="80"/>
                  </a:lnTo>
                  <a:lnTo>
                    <a:pt x="340" y="77"/>
                  </a:lnTo>
                  <a:lnTo>
                    <a:pt x="341" y="74"/>
                  </a:lnTo>
                  <a:lnTo>
                    <a:pt x="341" y="71"/>
                  </a:lnTo>
                  <a:lnTo>
                    <a:pt x="342" y="67"/>
                  </a:lnTo>
                  <a:lnTo>
                    <a:pt x="342" y="33"/>
                  </a:lnTo>
                  <a:lnTo>
                    <a:pt x="341" y="29"/>
                  </a:lnTo>
                  <a:lnTo>
                    <a:pt x="341" y="25"/>
                  </a:lnTo>
                  <a:lnTo>
                    <a:pt x="340" y="22"/>
                  </a:lnTo>
                  <a:lnTo>
                    <a:pt x="339" y="19"/>
                  </a:lnTo>
                  <a:lnTo>
                    <a:pt x="337" y="16"/>
                  </a:lnTo>
                  <a:lnTo>
                    <a:pt x="335" y="13"/>
                  </a:lnTo>
                  <a:lnTo>
                    <a:pt x="333" y="11"/>
                  </a:lnTo>
                  <a:lnTo>
                    <a:pt x="331" y="9"/>
                  </a:lnTo>
                  <a:lnTo>
                    <a:pt x="328" y="7"/>
                  </a:lnTo>
                  <a:lnTo>
                    <a:pt x="326" y="5"/>
                  </a:lnTo>
                  <a:lnTo>
                    <a:pt x="323" y="3"/>
                  </a:lnTo>
                  <a:lnTo>
                    <a:pt x="320" y="2"/>
                  </a:lnTo>
                  <a:lnTo>
                    <a:pt x="316" y="1"/>
                  </a:lnTo>
                  <a:lnTo>
                    <a:pt x="313" y="0"/>
                  </a:lnTo>
                  <a:lnTo>
                    <a:pt x="309" y="0"/>
                  </a:lnTo>
                  <a:lnTo>
                    <a:pt x="306" y="0"/>
                  </a:lnTo>
                  <a:lnTo>
                    <a:pt x="37" y="0"/>
                  </a:lnTo>
                  <a:lnTo>
                    <a:pt x="32" y="0"/>
                  </a:lnTo>
                  <a:lnTo>
                    <a:pt x="28" y="0"/>
                  </a:lnTo>
                  <a:lnTo>
                    <a:pt x="25" y="1"/>
                  </a:lnTo>
                  <a:lnTo>
                    <a:pt x="21" y="2"/>
                  </a:lnTo>
                  <a:lnTo>
                    <a:pt x="18" y="3"/>
                  </a:lnTo>
                  <a:lnTo>
                    <a:pt x="15" y="5"/>
                  </a:lnTo>
                  <a:lnTo>
                    <a:pt x="13" y="7"/>
                  </a:lnTo>
                  <a:lnTo>
                    <a:pt x="10" y="9"/>
                  </a:lnTo>
                  <a:lnTo>
                    <a:pt x="8" y="11"/>
                  </a:lnTo>
                  <a:lnTo>
                    <a:pt x="6"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6" y="86"/>
                  </a:lnTo>
                  <a:lnTo>
                    <a:pt x="8" y="88"/>
                  </a:lnTo>
                  <a:lnTo>
                    <a:pt x="10" y="90"/>
                  </a:lnTo>
                  <a:lnTo>
                    <a:pt x="13" y="92"/>
                  </a:lnTo>
                  <a:lnTo>
                    <a:pt x="15" y="94"/>
                  </a:lnTo>
                  <a:lnTo>
                    <a:pt x="18" y="96"/>
                  </a:lnTo>
                  <a:lnTo>
                    <a:pt x="21" y="97"/>
                  </a:lnTo>
                  <a:lnTo>
                    <a:pt x="25" y="98"/>
                  </a:lnTo>
                  <a:lnTo>
                    <a:pt x="28" y="99"/>
                  </a:lnTo>
                  <a:lnTo>
                    <a:pt x="32" y="99"/>
                  </a:lnTo>
                  <a:lnTo>
                    <a:pt x="37" y="100"/>
                  </a:lnTo>
                  <a:lnTo>
                    <a:pt x="306" y="100"/>
                  </a:lnTo>
                  <a:close/>
                </a:path>
              </a:pathLst>
            </a:custGeom>
            <a:solidFill>
              <a:srgbClr val="993300"/>
            </a:solidFill>
            <a:ln w="0">
              <a:solidFill>
                <a:srgbClr val="000000"/>
              </a:solidFill>
              <a:prstDash val="solid"/>
              <a:round/>
              <a:headEnd/>
              <a:tailEnd/>
            </a:ln>
          </p:spPr>
          <p:txBody>
            <a:bodyPr/>
            <a:lstStyle/>
            <a:p>
              <a:endParaRPr lang="en-US"/>
            </a:p>
          </p:txBody>
        </p:sp>
        <p:sp>
          <p:nvSpPr>
            <p:cNvPr id="44113" name="Freeform 48"/>
            <p:cNvSpPr>
              <a:spLocks/>
            </p:cNvSpPr>
            <p:nvPr/>
          </p:nvSpPr>
          <p:spPr bwMode="auto">
            <a:xfrm>
              <a:off x="4782" y="1330"/>
              <a:ext cx="21" cy="12"/>
            </a:xfrm>
            <a:custGeom>
              <a:avLst/>
              <a:gdLst>
                <a:gd name="T0" fmla="*/ 18 w 478"/>
                <a:gd name="T1" fmla="*/ 12 h 283"/>
                <a:gd name="T2" fmla="*/ 19 w 478"/>
                <a:gd name="T3" fmla="*/ 12 h 283"/>
                <a:gd name="T4" fmla="*/ 19 w 478"/>
                <a:gd name="T5" fmla="*/ 12 h 283"/>
                <a:gd name="T6" fmla="*/ 20 w 478"/>
                <a:gd name="T7" fmla="*/ 11 h 283"/>
                <a:gd name="T8" fmla="*/ 20 w 478"/>
                <a:gd name="T9" fmla="*/ 11 h 283"/>
                <a:gd name="T10" fmla="*/ 21 w 478"/>
                <a:gd name="T11" fmla="*/ 11 h 283"/>
                <a:gd name="T12" fmla="*/ 21 w 478"/>
                <a:gd name="T13" fmla="*/ 10 h 283"/>
                <a:gd name="T14" fmla="*/ 21 w 478"/>
                <a:gd name="T15" fmla="*/ 9 h 283"/>
                <a:gd name="T16" fmla="*/ 20 w 478"/>
                <a:gd name="T17" fmla="*/ 3 h 283"/>
                <a:gd name="T18" fmla="*/ 20 w 478"/>
                <a:gd name="T19" fmla="*/ 2 h 283"/>
                <a:gd name="T20" fmla="*/ 20 w 478"/>
                <a:gd name="T21" fmla="*/ 2 h 283"/>
                <a:gd name="T22" fmla="*/ 20 w 478"/>
                <a:gd name="T23" fmla="*/ 1 h 283"/>
                <a:gd name="T24" fmla="*/ 20 w 478"/>
                <a:gd name="T25" fmla="*/ 1 h 283"/>
                <a:gd name="T26" fmla="*/ 19 w 478"/>
                <a:gd name="T27" fmla="*/ 0 h 283"/>
                <a:gd name="T28" fmla="*/ 19 w 478"/>
                <a:gd name="T29" fmla="*/ 0 h 283"/>
                <a:gd name="T30" fmla="*/ 19 w 478"/>
                <a:gd name="T31" fmla="*/ 0 h 283"/>
                <a:gd name="T32" fmla="*/ 18 w 478"/>
                <a:gd name="T33" fmla="*/ 0 h 283"/>
                <a:gd name="T34" fmla="*/ 3 w 478"/>
                <a:gd name="T35" fmla="*/ 0 h 283"/>
                <a:gd name="T36" fmla="*/ 2 w 478"/>
                <a:gd name="T37" fmla="*/ 0 h 283"/>
                <a:gd name="T38" fmla="*/ 2 w 478"/>
                <a:gd name="T39" fmla="*/ 0 h 283"/>
                <a:gd name="T40" fmla="*/ 1 w 478"/>
                <a:gd name="T41" fmla="*/ 1 h 283"/>
                <a:gd name="T42" fmla="*/ 1 w 478"/>
                <a:gd name="T43" fmla="*/ 1 h 283"/>
                <a:gd name="T44" fmla="*/ 1 w 478"/>
                <a:gd name="T45" fmla="*/ 2 h 283"/>
                <a:gd name="T46" fmla="*/ 1 w 478"/>
                <a:gd name="T47" fmla="*/ 2 h 283"/>
                <a:gd name="T48" fmla="*/ 1 w 478"/>
                <a:gd name="T49" fmla="*/ 3 h 283"/>
                <a:gd name="T50" fmla="*/ 0 w 478"/>
                <a:gd name="T51" fmla="*/ 9 h 283"/>
                <a:gd name="T52" fmla="*/ 0 w 478"/>
                <a:gd name="T53" fmla="*/ 10 h 283"/>
                <a:gd name="T54" fmla="*/ 0 w 478"/>
                <a:gd name="T55" fmla="*/ 10 h 283"/>
                <a:gd name="T56" fmla="*/ 1 w 478"/>
                <a:gd name="T57" fmla="*/ 11 h 283"/>
                <a:gd name="T58" fmla="*/ 1 w 478"/>
                <a:gd name="T59" fmla="*/ 11 h 283"/>
                <a:gd name="T60" fmla="*/ 1 w 478"/>
                <a:gd name="T61" fmla="*/ 11 h 283"/>
                <a:gd name="T62" fmla="*/ 2 w 478"/>
                <a:gd name="T63" fmla="*/ 12 h 283"/>
                <a:gd name="T64" fmla="*/ 2 w 478"/>
                <a:gd name="T65" fmla="*/ 12 h 283"/>
                <a:gd name="T66" fmla="*/ 3 w 478"/>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8" h="283">
                  <a:moveTo>
                    <a:pt x="415" y="283"/>
                  </a:moveTo>
                  <a:lnTo>
                    <a:pt x="419" y="282"/>
                  </a:lnTo>
                  <a:lnTo>
                    <a:pt x="425" y="281"/>
                  </a:lnTo>
                  <a:lnTo>
                    <a:pt x="430" y="280"/>
                  </a:lnTo>
                  <a:lnTo>
                    <a:pt x="435" y="277"/>
                  </a:lnTo>
                  <a:lnTo>
                    <a:pt x="441" y="275"/>
                  </a:lnTo>
                  <a:lnTo>
                    <a:pt x="446" y="271"/>
                  </a:lnTo>
                  <a:lnTo>
                    <a:pt x="451" y="268"/>
                  </a:lnTo>
                  <a:lnTo>
                    <a:pt x="456" y="264"/>
                  </a:lnTo>
                  <a:lnTo>
                    <a:pt x="460" y="259"/>
                  </a:lnTo>
                  <a:lnTo>
                    <a:pt x="464" y="254"/>
                  </a:lnTo>
                  <a:lnTo>
                    <a:pt x="468" y="248"/>
                  </a:lnTo>
                  <a:lnTo>
                    <a:pt x="471" y="242"/>
                  </a:lnTo>
                  <a:lnTo>
                    <a:pt x="473" y="236"/>
                  </a:lnTo>
                  <a:lnTo>
                    <a:pt x="476" y="230"/>
                  </a:lnTo>
                  <a:lnTo>
                    <a:pt x="477" y="223"/>
                  </a:lnTo>
                  <a:lnTo>
                    <a:pt x="478" y="217"/>
                  </a:lnTo>
                  <a:lnTo>
                    <a:pt x="463" y="69"/>
                  </a:lnTo>
                  <a:lnTo>
                    <a:pt x="462" y="62"/>
                  </a:lnTo>
                  <a:lnTo>
                    <a:pt x="462" y="55"/>
                  </a:lnTo>
                  <a:lnTo>
                    <a:pt x="460" y="48"/>
                  </a:lnTo>
                  <a:lnTo>
                    <a:pt x="459" y="41"/>
                  </a:lnTo>
                  <a:lnTo>
                    <a:pt x="457" y="36"/>
                  </a:lnTo>
                  <a:lnTo>
                    <a:pt x="454" y="30"/>
                  </a:lnTo>
                  <a:lnTo>
                    <a:pt x="452" y="25"/>
                  </a:lnTo>
                  <a:lnTo>
                    <a:pt x="449" y="20"/>
                  </a:lnTo>
                  <a:lnTo>
                    <a:pt x="445" y="16"/>
                  </a:lnTo>
                  <a:lnTo>
                    <a:pt x="442" y="11"/>
                  </a:lnTo>
                  <a:lnTo>
                    <a:pt x="438" y="8"/>
                  </a:lnTo>
                  <a:lnTo>
                    <a:pt x="433" y="5"/>
                  </a:lnTo>
                  <a:lnTo>
                    <a:pt x="428" y="3"/>
                  </a:lnTo>
                  <a:lnTo>
                    <a:pt x="424" y="1"/>
                  </a:lnTo>
                  <a:lnTo>
                    <a:pt x="419" y="0"/>
                  </a:lnTo>
                  <a:lnTo>
                    <a:pt x="415" y="0"/>
                  </a:lnTo>
                  <a:lnTo>
                    <a:pt x="62" y="0"/>
                  </a:lnTo>
                  <a:lnTo>
                    <a:pt x="57" y="0"/>
                  </a:lnTo>
                  <a:lnTo>
                    <a:pt x="52" y="1"/>
                  </a:lnTo>
                  <a:lnTo>
                    <a:pt x="47" y="3"/>
                  </a:lnTo>
                  <a:lnTo>
                    <a:pt x="43" y="5"/>
                  </a:lnTo>
                  <a:lnTo>
                    <a:pt x="39" y="8"/>
                  </a:lnTo>
                  <a:lnTo>
                    <a:pt x="35" y="11"/>
                  </a:lnTo>
                  <a:lnTo>
                    <a:pt x="31" y="16"/>
                  </a:lnTo>
                  <a:lnTo>
                    <a:pt x="28" y="20"/>
                  </a:lnTo>
                  <a:lnTo>
                    <a:pt x="25" y="25"/>
                  </a:lnTo>
                  <a:lnTo>
                    <a:pt x="22" y="30"/>
                  </a:lnTo>
                  <a:lnTo>
                    <a:pt x="20" y="36"/>
                  </a:lnTo>
                  <a:lnTo>
                    <a:pt x="18" y="41"/>
                  </a:lnTo>
                  <a:lnTo>
                    <a:pt x="17" y="48"/>
                  </a:lnTo>
                  <a:lnTo>
                    <a:pt x="15" y="55"/>
                  </a:lnTo>
                  <a:lnTo>
                    <a:pt x="15" y="62"/>
                  </a:lnTo>
                  <a:lnTo>
                    <a:pt x="15" y="69"/>
                  </a:lnTo>
                  <a:lnTo>
                    <a:pt x="0" y="217"/>
                  </a:lnTo>
                  <a:lnTo>
                    <a:pt x="0" y="223"/>
                  </a:lnTo>
                  <a:lnTo>
                    <a:pt x="1" y="230"/>
                  </a:lnTo>
                  <a:lnTo>
                    <a:pt x="3" y="236"/>
                  </a:lnTo>
                  <a:lnTo>
                    <a:pt x="5" y="242"/>
                  </a:lnTo>
                  <a:lnTo>
                    <a:pt x="8" y="248"/>
                  </a:lnTo>
                  <a:lnTo>
                    <a:pt x="13" y="254"/>
                  </a:lnTo>
                  <a:lnTo>
                    <a:pt x="17" y="259"/>
                  </a:lnTo>
                  <a:lnTo>
                    <a:pt x="21" y="264"/>
                  </a:lnTo>
                  <a:lnTo>
                    <a:pt x="26" y="268"/>
                  </a:lnTo>
                  <a:lnTo>
                    <a:pt x="31" y="271"/>
                  </a:lnTo>
                  <a:lnTo>
                    <a:pt x="36" y="275"/>
                  </a:lnTo>
                  <a:lnTo>
                    <a:pt x="41" y="277"/>
                  </a:lnTo>
                  <a:lnTo>
                    <a:pt x="46" y="280"/>
                  </a:lnTo>
                  <a:lnTo>
                    <a:pt x="52" y="281"/>
                  </a:lnTo>
                  <a:lnTo>
                    <a:pt x="57" y="282"/>
                  </a:lnTo>
                  <a:lnTo>
                    <a:pt x="62" y="283"/>
                  </a:lnTo>
                  <a:lnTo>
                    <a:pt x="415" y="283"/>
                  </a:lnTo>
                  <a:close/>
                </a:path>
              </a:pathLst>
            </a:custGeom>
            <a:solidFill>
              <a:srgbClr val="993300"/>
            </a:solidFill>
            <a:ln w="0">
              <a:solidFill>
                <a:srgbClr val="000000"/>
              </a:solidFill>
              <a:prstDash val="solid"/>
              <a:round/>
              <a:headEnd/>
              <a:tailEnd/>
            </a:ln>
          </p:spPr>
          <p:txBody>
            <a:bodyPr/>
            <a:lstStyle/>
            <a:p>
              <a:endParaRPr lang="en-US"/>
            </a:p>
          </p:txBody>
        </p:sp>
        <p:sp>
          <p:nvSpPr>
            <p:cNvPr id="44114" name="Freeform 49"/>
            <p:cNvSpPr>
              <a:spLocks/>
            </p:cNvSpPr>
            <p:nvPr/>
          </p:nvSpPr>
          <p:spPr bwMode="auto">
            <a:xfrm>
              <a:off x="4782" y="1330"/>
              <a:ext cx="20" cy="12"/>
            </a:xfrm>
            <a:custGeom>
              <a:avLst/>
              <a:gdLst>
                <a:gd name="T0" fmla="*/ 18 w 454"/>
                <a:gd name="T1" fmla="*/ 12 h 270"/>
                <a:gd name="T2" fmla="*/ 18 w 454"/>
                <a:gd name="T3" fmla="*/ 12 h 270"/>
                <a:gd name="T4" fmla="*/ 18 w 454"/>
                <a:gd name="T5" fmla="*/ 12 h 270"/>
                <a:gd name="T6" fmla="*/ 19 w 454"/>
                <a:gd name="T7" fmla="*/ 11 h 270"/>
                <a:gd name="T8" fmla="*/ 19 w 454"/>
                <a:gd name="T9" fmla="*/ 11 h 270"/>
                <a:gd name="T10" fmla="*/ 20 w 454"/>
                <a:gd name="T11" fmla="*/ 10 h 270"/>
                <a:gd name="T12" fmla="*/ 20 w 454"/>
                <a:gd name="T13" fmla="*/ 10 h 270"/>
                <a:gd name="T14" fmla="*/ 20 w 454"/>
                <a:gd name="T15" fmla="*/ 9 h 270"/>
                <a:gd name="T16" fmla="*/ 19 w 454"/>
                <a:gd name="T17" fmla="*/ 3 h 270"/>
                <a:gd name="T18" fmla="*/ 19 w 454"/>
                <a:gd name="T19" fmla="*/ 2 h 270"/>
                <a:gd name="T20" fmla="*/ 19 w 454"/>
                <a:gd name="T21" fmla="*/ 2 h 270"/>
                <a:gd name="T22" fmla="*/ 19 w 454"/>
                <a:gd name="T23" fmla="*/ 1 h 270"/>
                <a:gd name="T24" fmla="*/ 19 w 454"/>
                <a:gd name="T25" fmla="*/ 1 h 270"/>
                <a:gd name="T26" fmla="*/ 19 w 454"/>
                <a:gd name="T27" fmla="*/ 0 h 270"/>
                <a:gd name="T28" fmla="*/ 18 w 454"/>
                <a:gd name="T29" fmla="*/ 0 h 270"/>
                <a:gd name="T30" fmla="*/ 18 w 454"/>
                <a:gd name="T31" fmla="*/ 0 h 270"/>
                <a:gd name="T32" fmla="*/ 17 w 454"/>
                <a:gd name="T33" fmla="*/ 0 h 270"/>
                <a:gd name="T34" fmla="*/ 2 w 454"/>
                <a:gd name="T35" fmla="*/ 0 h 270"/>
                <a:gd name="T36" fmla="*/ 2 w 454"/>
                <a:gd name="T37" fmla="*/ 0 h 270"/>
                <a:gd name="T38" fmla="*/ 2 w 454"/>
                <a:gd name="T39" fmla="*/ 0 h 270"/>
                <a:gd name="T40" fmla="*/ 1 w 454"/>
                <a:gd name="T41" fmla="*/ 1 h 270"/>
                <a:gd name="T42" fmla="*/ 1 w 454"/>
                <a:gd name="T43" fmla="*/ 1 h 270"/>
                <a:gd name="T44" fmla="*/ 1 w 454"/>
                <a:gd name="T45" fmla="*/ 1 h 270"/>
                <a:gd name="T46" fmla="*/ 1 w 454"/>
                <a:gd name="T47" fmla="*/ 2 h 270"/>
                <a:gd name="T48" fmla="*/ 1 w 454"/>
                <a:gd name="T49" fmla="*/ 3 h 270"/>
                <a:gd name="T50" fmla="*/ 0 w 454"/>
                <a:gd name="T51" fmla="*/ 9 h 270"/>
                <a:gd name="T52" fmla="*/ 0 w 454"/>
                <a:gd name="T53" fmla="*/ 10 h 270"/>
                <a:gd name="T54" fmla="*/ 0 w 454"/>
                <a:gd name="T55" fmla="*/ 10 h 270"/>
                <a:gd name="T56" fmla="*/ 0 w 454"/>
                <a:gd name="T57" fmla="*/ 11 h 270"/>
                <a:gd name="T58" fmla="*/ 1 w 454"/>
                <a:gd name="T59" fmla="*/ 11 h 270"/>
                <a:gd name="T60" fmla="*/ 1 w 454"/>
                <a:gd name="T61" fmla="*/ 12 h 270"/>
                <a:gd name="T62" fmla="*/ 2 w 454"/>
                <a:gd name="T63" fmla="*/ 12 h 270"/>
                <a:gd name="T64" fmla="*/ 2 w 454"/>
                <a:gd name="T65" fmla="*/ 12 h 270"/>
                <a:gd name="T66" fmla="*/ 3 w 454"/>
                <a:gd name="T67" fmla="*/ 12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4" h="270">
                  <a:moveTo>
                    <a:pt x="395" y="270"/>
                  </a:moveTo>
                  <a:lnTo>
                    <a:pt x="399" y="269"/>
                  </a:lnTo>
                  <a:lnTo>
                    <a:pt x="404" y="268"/>
                  </a:lnTo>
                  <a:lnTo>
                    <a:pt x="409" y="267"/>
                  </a:lnTo>
                  <a:lnTo>
                    <a:pt x="414" y="265"/>
                  </a:lnTo>
                  <a:lnTo>
                    <a:pt x="419" y="262"/>
                  </a:lnTo>
                  <a:lnTo>
                    <a:pt x="424" y="259"/>
                  </a:lnTo>
                  <a:lnTo>
                    <a:pt x="429" y="255"/>
                  </a:lnTo>
                  <a:lnTo>
                    <a:pt x="434" y="251"/>
                  </a:lnTo>
                  <a:lnTo>
                    <a:pt x="438" y="247"/>
                  </a:lnTo>
                  <a:lnTo>
                    <a:pt x="442" y="241"/>
                  </a:lnTo>
                  <a:lnTo>
                    <a:pt x="445" y="236"/>
                  </a:lnTo>
                  <a:lnTo>
                    <a:pt x="448" y="231"/>
                  </a:lnTo>
                  <a:lnTo>
                    <a:pt x="450" y="225"/>
                  </a:lnTo>
                  <a:lnTo>
                    <a:pt x="452" y="219"/>
                  </a:lnTo>
                  <a:lnTo>
                    <a:pt x="453" y="213"/>
                  </a:lnTo>
                  <a:lnTo>
                    <a:pt x="454" y="207"/>
                  </a:lnTo>
                  <a:lnTo>
                    <a:pt x="441" y="65"/>
                  </a:lnTo>
                  <a:lnTo>
                    <a:pt x="440" y="58"/>
                  </a:lnTo>
                  <a:lnTo>
                    <a:pt x="440" y="52"/>
                  </a:lnTo>
                  <a:lnTo>
                    <a:pt x="438" y="45"/>
                  </a:lnTo>
                  <a:lnTo>
                    <a:pt x="437" y="39"/>
                  </a:lnTo>
                  <a:lnTo>
                    <a:pt x="435" y="33"/>
                  </a:lnTo>
                  <a:lnTo>
                    <a:pt x="433" y="28"/>
                  </a:lnTo>
                  <a:lnTo>
                    <a:pt x="430" y="23"/>
                  </a:lnTo>
                  <a:lnTo>
                    <a:pt x="427" y="19"/>
                  </a:lnTo>
                  <a:lnTo>
                    <a:pt x="423" y="15"/>
                  </a:lnTo>
                  <a:lnTo>
                    <a:pt x="420" y="11"/>
                  </a:lnTo>
                  <a:lnTo>
                    <a:pt x="416" y="8"/>
                  </a:lnTo>
                  <a:lnTo>
                    <a:pt x="412" y="4"/>
                  </a:lnTo>
                  <a:lnTo>
                    <a:pt x="408" y="2"/>
                  </a:lnTo>
                  <a:lnTo>
                    <a:pt x="404" y="1"/>
                  </a:lnTo>
                  <a:lnTo>
                    <a:pt x="399" y="0"/>
                  </a:lnTo>
                  <a:lnTo>
                    <a:pt x="395" y="0"/>
                  </a:lnTo>
                  <a:lnTo>
                    <a:pt x="59" y="0"/>
                  </a:lnTo>
                  <a:lnTo>
                    <a:pt x="54" y="0"/>
                  </a:lnTo>
                  <a:lnTo>
                    <a:pt x="49" y="1"/>
                  </a:lnTo>
                  <a:lnTo>
                    <a:pt x="45" y="2"/>
                  </a:lnTo>
                  <a:lnTo>
                    <a:pt x="41" y="4"/>
                  </a:lnTo>
                  <a:lnTo>
                    <a:pt x="36" y="8"/>
                  </a:lnTo>
                  <a:lnTo>
                    <a:pt x="32" y="11"/>
                  </a:lnTo>
                  <a:lnTo>
                    <a:pt x="29" y="15"/>
                  </a:lnTo>
                  <a:lnTo>
                    <a:pt x="26" y="19"/>
                  </a:lnTo>
                  <a:lnTo>
                    <a:pt x="23" y="23"/>
                  </a:lnTo>
                  <a:lnTo>
                    <a:pt x="20" y="28"/>
                  </a:lnTo>
                  <a:lnTo>
                    <a:pt x="18" y="33"/>
                  </a:lnTo>
                  <a:lnTo>
                    <a:pt x="16" y="39"/>
                  </a:lnTo>
                  <a:lnTo>
                    <a:pt x="15" y="45"/>
                  </a:lnTo>
                  <a:lnTo>
                    <a:pt x="13" y="52"/>
                  </a:lnTo>
                  <a:lnTo>
                    <a:pt x="13" y="58"/>
                  </a:lnTo>
                  <a:lnTo>
                    <a:pt x="13" y="65"/>
                  </a:lnTo>
                  <a:lnTo>
                    <a:pt x="0" y="207"/>
                  </a:lnTo>
                  <a:lnTo>
                    <a:pt x="0" y="213"/>
                  </a:lnTo>
                  <a:lnTo>
                    <a:pt x="1" y="219"/>
                  </a:lnTo>
                  <a:lnTo>
                    <a:pt x="3" y="225"/>
                  </a:lnTo>
                  <a:lnTo>
                    <a:pt x="5" y="231"/>
                  </a:lnTo>
                  <a:lnTo>
                    <a:pt x="8" y="236"/>
                  </a:lnTo>
                  <a:lnTo>
                    <a:pt x="11" y="241"/>
                  </a:lnTo>
                  <a:lnTo>
                    <a:pt x="15" y="247"/>
                  </a:lnTo>
                  <a:lnTo>
                    <a:pt x="19" y="251"/>
                  </a:lnTo>
                  <a:lnTo>
                    <a:pt x="24" y="255"/>
                  </a:lnTo>
                  <a:lnTo>
                    <a:pt x="28" y="259"/>
                  </a:lnTo>
                  <a:lnTo>
                    <a:pt x="33" y="262"/>
                  </a:lnTo>
                  <a:lnTo>
                    <a:pt x="39" y="265"/>
                  </a:lnTo>
                  <a:lnTo>
                    <a:pt x="44" y="267"/>
                  </a:lnTo>
                  <a:lnTo>
                    <a:pt x="49" y="268"/>
                  </a:lnTo>
                  <a:lnTo>
                    <a:pt x="54" y="269"/>
                  </a:lnTo>
                  <a:lnTo>
                    <a:pt x="59" y="270"/>
                  </a:lnTo>
                  <a:lnTo>
                    <a:pt x="395" y="270"/>
                  </a:lnTo>
                  <a:close/>
                </a:path>
              </a:pathLst>
            </a:custGeom>
            <a:solidFill>
              <a:srgbClr val="993300"/>
            </a:solidFill>
            <a:ln w="0">
              <a:solidFill>
                <a:srgbClr val="000000"/>
              </a:solidFill>
              <a:prstDash val="solid"/>
              <a:round/>
              <a:headEnd/>
              <a:tailEnd/>
            </a:ln>
          </p:spPr>
          <p:txBody>
            <a:bodyPr/>
            <a:lstStyle/>
            <a:p>
              <a:endParaRPr lang="en-US"/>
            </a:p>
          </p:txBody>
        </p:sp>
        <p:sp>
          <p:nvSpPr>
            <p:cNvPr id="44115" name="Freeform 50"/>
            <p:cNvSpPr>
              <a:spLocks/>
            </p:cNvSpPr>
            <p:nvPr/>
          </p:nvSpPr>
          <p:spPr bwMode="auto">
            <a:xfrm>
              <a:off x="4785" y="1335"/>
              <a:ext cx="15" cy="6"/>
            </a:xfrm>
            <a:custGeom>
              <a:avLst/>
              <a:gdLst>
                <a:gd name="T0" fmla="*/ 15 w 334"/>
                <a:gd name="T1" fmla="*/ 3 h 122"/>
                <a:gd name="T2" fmla="*/ 15 w 334"/>
                <a:gd name="T3" fmla="*/ 3 h 122"/>
                <a:gd name="T4" fmla="*/ 15 w 334"/>
                <a:gd name="T5" fmla="*/ 4 h 122"/>
                <a:gd name="T6" fmla="*/ 15 w 334"/>
                <a:gd name="T7" fmla="*/ 4 h 122"/>
                <a:gd name="T8" fmla="*/ 15 w 334"/>
                <a:gd name="T9" fmla="*/ 4 h 122"/>
                <a:gd name="T10" fmla="*/ 15 w 334"/>
                <a:gd name="T11" fmla="*/ 4 h 122"/>
                <a:gd name="T12" fmla="*/ 15 w 334"/>
                <a:gd name="T13" fmla="*/ 5 h 122"/>
                <a:gd name="T14" fmla="*/ 15 w 334"/>
                <a:gd name="T15" fmla="*/ 5 h 122"/>
                <a:gd name="T16" fmla="*/ 14 w 334"/>
                <a:gd name="T17" fmla="*/ 5 h 122"/>
                <a:gd name="T18" fmla="*/ 14 w 334"/>
                <a:gd name="T19" fmla="*/ 5 h 122"/>
                <a:gd name="T20" fmla="*/ 14 w 334"/>
                <a:gd name="T21" fmla="*/ 5 h 122"/>
                <a:gd name="T22" fmla="*/ 14 w 334"/>
                <a:gd name="T23" fmla="*/ 6 h 122"/>
                <a:gd name="T24" fmla="*/ 14 w 334"/>
                <a:gd name="T25" fmla="*/ 6 h 122"/>
                <a:gd name="T26" fmla="*/ 14 w 334"/>
                <a:gd name="T27" fmla="*/ 6 h 122"/>
                <a:gd name="T28" fmla="*/ 14 w 334"/>
                <a:gd name="T29" fmla="*/ 6 h 122"/>
                <a:gd name="T30" fmla="*/ 13 w 334"/>
                <a:gd name="T31" fmla="*/ 6 h 122"/>
                <a:gd name="T32" fmla="*/ 13 w 334"/>
                <a:gd name="T33" fmla="*/ 6 h 122"/>
                <a:gd name="T34" fmla="*/ 2 w 334"/>
                <a:gd name="T35" fmla="*/ 6 h 122"/>
                <a:gd name="T36" fmla="*/ 2 w 334"/>
                <a:gd name="T37" fmla="*/ 6 h 122"/>
                <a:gd name="T38" fmla="*/ 1 w 334"/>
                <a:gd name="T39" fmla="*/ 6 h 122"/>
                <a:gd name="T40" fmla="*/ 1 w 334"/>
                <a:gd name="T41" fmla="*/ 6 h 122"/>
                <a:gd name="T42" fmla="*/ 1 w 334"/>
                <a:gd name="T43" fmla="*/ 6 h 122"/>
                <a:gd name="T44" fmla="*/ 1 w 334"/>
                <a:gd name="T45" fmla="*/ 6 h 122"/>
                <a:gd name="T46" fmla="*/ 1 w 334"/>
                <a:gd name="T47" fmla="*/ 5 h 122"/>
                <a:gd name="T48" fmla="*/ 1 w 334"/>
                <a:gd name="T49" fmla="*/ 5 h 122"/>
                <a:gd name="T50" fmla="*/ 0 w 334"/>
                <a:gd name="T51" fmla="*/ 5 h 122"/>
                <a:gd name="T52" fmla="*/ 0 w 334"/>
                <a:gd name="T53" fmla="*/ 5 h 122"/>
                <a:gd name="T54" fmla="*/ 0 w 334"/>
                <a:gd name="T55" fmla="*/ 5 h 122"/>
                <a:gd name="T56" fmla="*/ 0 w 334"/>
                <a:gd name="T57" fmla="*/ 4 h 122"/>
                <a:gd name="T58" fmla="*/ 0 w 334"/>
                <a:gd name="T59" fmla="*/ 4 h 122"/>
                <a:gd name="T60" fmla="*/ 0 w 334"/>
                <a:gd name="T61" fmla="*/ 4 h 122"/>
                <a:gd name="T62" fmla="*/ 0 w 334"/>
                <a:gd name="T63" fmla="*/ 4 h 122"/>
                <a:gd name="T64" fmla="*/ 0 w 334"/>
                <a:gd name="T65" fmla="*/ 3 h 122"/>
                <a:gd name="T66" fmla="*/ 0 w 334"/>
                <a:gd name="T67" fmla="*/ 3 h 122"/>
                <a:gd name="T68" fmla="*/ 0 w 334"/>
                <a:gd name="T69" fmla="*/ 0 h 122"/>
                <a:gd name="T70" fmla="*/ 15 w 334"/>
                <a:gd name="T71" fmla="*/ 0 h 122"/>
                <a:gd name="T72" fmla="*/ 15 w 334"/>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4" h="122">
                  <a:moveTo>
                    <a:pt x="334" y="60"/>
                  </a:moveTo>
                  <a:lnTo>
                    <a:pt x="333" y="66"/>
                  </a:lnTo>
                  <a:lnTo>
                    <a:pt x="333" y="72"/>
                  </a:lnTo>
                  <a:lnTo>
                    <a:pt x="332" y="78"/>
                  </a:lnTo>
                  <a:lnTo>
                    <a:pt x="331" y="84"/>
                  </a:lnTo>
                  <a:lnTo>
                    <a:pt x="329" y="89"/>
                  </a:lnTo>
                  <a:lnTo>
                    <a:pt x="328" y="94"/>
                  </a:lnTo>
                  <a:lnTo>
                    <a:pt x="325" y="99"/>
                  </a:lnTo>
                  <a:lnTo>
                    <a:pt x="322" y="103"/>
                  </a:lnTo>
                  <a:lnTo>
                    <a:pt x="320" y="107"/>
                  </a:lnTo>
                  <a:lnTo>
                    <a:pt x="317" y="110"/>
                  </a:lnTo>
                  <a:lnTo>
                    <a:pt x="314" y="113"/>
                  </a:lnTo>
                  <a:lnTo>
                    <a:pt x="310" y="116"/>
                  </a:lnTo>
                  <a:lnTo>
                    <a:pt x="307" y="119"/>
                  </a:lnTo>
                  <a:lnTo>
                    <a:pt x="303" y="120"/>
                  </a:lnTo>
                  <a:lnTo>
                    <a:pt x="299" y="121"/>
                  </a:lnTo>
                  <a:lnTo>
                    <a:pt x="295" y="122"/>
                  </a:lnTo>
                  <a:lnTo>
                    <a:pt x="39" y="122"/>
                  </a:lnTo>
                  <a:lnTo>
                    <a:pt x="34" y="121"/>
                  </a:lnTo>
                  <a:lnTo>
                    <a:pt x="30" y="120"/>
                  </a:lnTo>
                  <a:lnTo>
                    <a:pt x="26" y="119"/>
                  </a:lnTo>
                  <a:lnTo>
                    <a:pt x="22" y="116"/>
                  </a:lnTo>
                  <a:lnTo>
                    <a:pt x="19" y="113"/>
                  </a:lnTo>
                  <a:lnTo>
                    <a:pt x="16" y="110"/>
                  </a:lnTo>
                  <a:lnTo>
                    <a:pt x="12" y="107"/>
                  </a:lnTo>
                  <a:lnTo>
                    <a:pt x="10" y="103"/>
                  </a:lnTo>
                  <a:lnTo>
                    <a:pt x="7" y="99"/>
                  </a:lnTo>
                  <a:lnTo>
                    <a:pt x="5" y="94"/>
                  </a:lnTo>
                  <a:lnTo>
                    <a:pt x="3" y="89"/>
                  </a:lnTo>
                  <a:lnTo>
                    <a:pt x="2" y="84"/>
                  </a:lnTo>
                  <a:lnTo>
                    <a:pt x="1" y="78"/>
                  </a:lnTo>
                  <a:lnTo>
                    <a:pt x="0" y="72"/>
                  </a:lnTo>
                  <a:lnTo>
                    <a:pt x="0" y="66"/>
                  </a:lnTo>
                  <a:lnTo>
                    <a:pt x="0" y="60"/>
                  </a:lnTo>
                  <a:lnTo>
                    <a:pt x="2" y="0"/>
                  </a:lnTo>
                  <a:lnTo>
                    <a:pt x="332" y="0"/>
                  </a:lnTo>
                  <a:lnTo>
                    <a:pt x="334" y="60"/>
                  </a:lnTo>
                  <a:close/>
                </a:path>
              </a:pathLst>
            </a:custGeom>
            <a:solidFill>
              <a:srgbClr val="993300"/>
            </a:solidFill>
            <a:ln w="0">
              <a:solidFill>
                <a:srgbClr val="000000"/>
              </a:solidFill>
              <a:prstDash val="solid"/>
              <a:round/>
              <a:headEnd/>
              <a:tailEnd/>
            </a:ln>
          </p:spPr>
          <p:txBody>
            <a:bodyPr/>
            <a:lstStyle/>
            <a:p>
              <a:endParaRPr lang="en-US"/>
            </a:p>
          </p:txBody>
        </p:sp>
        <p:sp>
          <p:nvSpPr>
            <p:cNvPr id="44116" name="Freeform 51"/>
            <p:cNvSpPr>
              <a:spLocks/>
            </p:cNvSpPr>
            <p:nvPr/>
          </p:nvSpPr>
          <p:spPr bwMode="auto">
            <a:xfrm>
              <a:off x="4783" y="1331"/>
              <a:ext cx="1" cy="9"/>
            </a:xfrm>
            <a:custGeom>
              <a:avLst/>
              <a:gdLst>
                <a:gd name="T0" fmla="*/ 1 w 33"/>
                <a:gd name="T1" fmla="*/ 9 h 201"/>
                <a:gd name="T2" fmla="*/ 1 w 33"/>
                <a:gd name="T3" fmla="*/ 9 h 201"/>
                <a:gd name="T4" fmla="*/ 1 w 33"/>
                <a:gd name="T5" fmla="*/ 9 h 201"/>
                <a:gd name="T6" fmla="*/ 1 w 33"/>
                <a:gd name="T7" fmla="*/ 9 h 201"/>
                <a:gd name="T8" fmla="*/ 1 w 33"/>
                <a:gd name="T9" fmla="*/ 9 h 201"/>
                <a:gd name="T10" fmla="*/ 1 w 33"/>
                <a:gd name="T11" fmla="*/ 9 h 201"/>
                <a:gd name="T12" fmla="*/ 1 w 33"/>
                <a:gd name="T13" fmla="*/ 8 h 201"/>
                <a:gd name="T14" fmla="*/ 1 w 33"/>
                <a:gd name="T15" fmla="*/ 8 h 201"/>
                <a:gd name="T16" fmla="*/ 1 w 33"/>
                <a:gd name="T17" fmla="*/ 1 h 201"/>
                <a:gd name="T18" fmla="*/ 1 w 33"/>
                <a:gd name="T19" fmla="*/ 1 h 201"/>
                <a:gd name="T20" fmla="*/ 1 w 33"/>
                <a:gd name="T21" fmla="*/ 1 h 201"/>
                <a:gd name="T22" fmla="*/ 1 w 33"/>
                <a:gd name="T23" fmla="*/ 0 h 201"/>
                <a:gd name="T24" fmla="*/ 1 w 33"/>
                <a:gd name="T25" fmla="*/ 0 h 201"/>
                <a:gd name="T26" fmla="*/ 1 w 33"/>
                <a:gd name="T27" fmla="*/ 0 h 201"/>
                <a:gd name="T28" fmla="*/ 1 w 33"/>
                <a:gd name="T29" fmla="*/ 0 h 201"/>
                <a:gd name="T30" fmla="*/ 1 w 33"/>
                <a:gd name="T31" fmla="*/ 0 h 201"/>
                <a:gd name="T32" fmla="*/ 1 w 33"/>
                <a:gd name="T33" fmla="*/ 0 h 201"/>
                <a:gd name="T34" fmla="*/ 0 w 33"/>
                <a:gd name="T35" fmla="*/ 0 h 201"/>
                <a:gd name="T36" fmla="*/ 0 w 33"/>
                <a:gd name="T37" fmla="*/ 0 h 201"/>
                <a:gd name="T38" fmla="*/ 0 w 33"/>
                <a:gd name="T39" fmla="*/ 0 h 201"/>
                <a:gd name="T40" fmla="*/ 0 w 33"/>
                <a:gd name="T41" fmla="*/ 0 h 201"/>
                <a:gd name="T42" fmla="*/ 0 w 33"/>
                <a:gd name="T43" fmla="*/ 0 h 201"/>
                <a:gd name="T44" fmla="*/ 0 w 33"/>
                <a:gd name="T45" fmla="*/ 1 h 201"/>
                <a:gd name="T46" fmla="*/ 0 w 33"/>
                <a:gd name="T47" fmla="*/ 1 h 201"/>
                <a:gd name="T48" fmla="*/ 0 w 33"/>
                <a:gd name="T49" fmla="*/ 1 h 201"/>
                <a:gd name="T50" fmla="*/ 0 w 33"/>
                <a:gd name="T51" fmla="*/ 8 h 201"/>
                <a:gd name="T52" fmla="*/ 0 w 33"/>
                <a:gd name="T53" fmla="*/ 8 h 201"/>
                <a:gd name="T54" fmla="*/ 0 w 33"/>
                <a:gd name="T55" fmla="*/ 8 h 201"/>
                <a:gd name="T56" fmla="*/ 0 w 33"/>
                <a:gd name="T57" fmla="*/ 8 h 201"/>
                <a:gd name="T58" fmla="*/ 0 w 33"/>
                <a:gd name="T59" fmla="*/ 9 h 201"/>
                <a:gd name="T60" fmla="*/ 0 w 33"/>
                <a:gd name="T61" fmla="*/ 9 h 201"/>
                <a:gd name="T62" fmla="*/ 0 w 33"/>
                <a:gd name="T63" fmla="*/ 9 h 201"/>
                <a:gd name="T64" fmla="*/ 0 w 33"/>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1">
                  <a:moveTo>
                    <a:pt x="18" y="201"/>
                  </a:moveTo>
                  <a:lnTo>
                    <a:pt x="19" y="200"/>
                  </a:lnTo>
                  <a:lnTo>
                    <a:pt x="20" y="200"/>
                  </a:lnTo>
                  <a:lnTo>
                    <a:pt x="23" y="200"/>
                  </a:lnTo>
                  <a:lnTo>
                    <a:pt x="24" y="199"/>
                  </a:lnTo>
                  <a:lnTo>
                    <a:pt x="25" y="198"/>
                  </a:lnTo>
                  <a:lnTo>
                    <a:pt x="26" y="197"/>
                  </a:lnTo>
                  <a:lnTo>
                    <a:pt x="28" y="196"/>
                  </a:lnTo>
                  <a:lnTo>
                    <a:pt x="29" y="195"/>
                  </a:lnTo>
                  <a:lnTo>
                    <a:pt x="29" y="193"/>
                  </a:lnTo>
                  <a:lnTo>
                    <a:pt x="30" y="192"/>
                  </a:lnTo>
                  <a:lnTo>
                    <a:pt x="31" y="190"/>
                  </a:lnTo>
                  <a:lnTo>
                    <a:pt x="31" y="189"/>
                  </a:lnTo>
                  <a:lnTo>
                    <a:pt x="32" y="187"/>
                  </a:lnTo>
                  <a:lnTo>
                    <a:pt x="32" y="185"/>
                  </a:lnTo>
                  <a:lnTo>
                    <a:pt x="32" y="183"/>
                  </a:lnTo>
                  <a:lnTo>
                    <a:pt x="33" y="182"/>
                  </a:lnTo>
                  <a:lnTo>
                    <a:pt x="33" y="21"/>
                  </a:lnTo>
                  <a:lnTo>
                    <a:pt x="32" y="18"/>
                  </a:lnTo>
                  <a:lnTo>
                    <a:pt x="32" y="16"/>
                  </a:lnTo>
                  <a:lnTo>
                    <a:pt x="32" y="15"/>
                  </a:lnTo>
                  <a:lnTo>
                    <a:pt x="31" y="13"/>
                  </a:lnTo>
                  <a:lnTo>
                    <a:pt x="31" y="11"/>
                  </a:lnTo>
                  <a:lnTo>
                    <a:pt x="30" y="8"/>
                  </a:lnTo>
                  <a:lnTo>
                    <a:pt x="29" y="7"/>
                  </a:lnTo>
                  <a:lnTo>
                    <a:pt x="29" y="5"/>
                  </a:lnTo>
                  <a:lnTo>
                    <a:pt x="28" y="4"/>
                  </a:lnTo>
                  <a:lnTo>
                    <a:pt x="26" y="3"/>
                  </a:lnTo>
                  <a:lnTo>
                    <a:pt x="25" y="2"/>
                  </a:lnTo>
                  <a:lnTo>
                    <a:pt x="24" y="1"/>
                  </a:lnTo>
                  <a:lnTo>
                    <a:pt x="23" y="0"/>
                  </a:lnTo>
                  <a:lnTo>
                    <a:pt x="20" y="0"/>
                  </a:lnTo>
                  <a:lnTo>
                    <a:pt x="19" y="0"/>
                  </a:lnTo>
                  <a:lnTo>
                    <a:pt x="18" y="0"/>
                  </a:lnTo>
                  <a:lnTo>
                    <a:pt x="16" y="0"/>
                  </a:lnTo>
                  <a:lnTo>
                    <a:pt x="15" y="0"/>
                  </a:lnTo>
                  <a:lnTo>
                    <a:pt x="14" y="0"/>
                  </a:lnTo>
                  <a:lnTo>
                    <a:pt x="13" y="1"/>
                  </a:lnTo>
                  <a:lnTo>
                    <a:pt x="11" y="2"/>
                  </a:lnTo>
                  <a:lnTo>
                    <a:pt x="10" y="3"/>
                  </a:lnTo>
                  <a:lnTo>
                    <a:pt x="9" y="4"/>
                  </a:lnTo>
                  <a:lnTo>
                    <a:pt x="8" y="5"/>
                  </a:lnTo>
                  <a:lnTo>
                    <a:pt x="8" y="7"/>
                  </a:lnTo>
                  <a:lnTo>
                    <a:pt x="7" y="8"/>
                  </a:lnTo>
                  <a:lnTo>
                    <a:pt x="6" y="11"/>
                  </a:lnTo>
                  <a:lnTo>
                    <a:pt x="6" y="13"/>
                  </a:lnTo>
                  <a:lnTo>
                    <a:pt x="5" y="15"/>
                  </a:lnTo>
                  <a:lnTo>
                    <a:pt x="5" y="16"/>
                  </a:lnTo>
                  <a:lnTo>
                    <a:pt x="5" y="18"/>
                  </a:lnTo>
                  <a:lnTo>
                    <a:pt x="5" y="21"/>
                  </a:lnTo>
                  <a:lnTo>
                    <a:pt x="0" y="168"/>
                  </a:lnTo>
                  <a:lnTo>
                    <a:pt x="0" y="171"/>
                  </a:lnTo>
                  <a:lnTo>
                    <a:pt x="0" y="173"/>
                  </a:lnTo>
                  <a:lnTo>
                    <a:pt x="1" y="176"/>
                  </a:lnTo>
                  <a:lnTo>
                    <a:pt x="1" y="178"/>
                  </a:lnTo>
                  <a:lnTo>
                    <a:pt x="2" y="181"/>
                  </a:lnTo>
                  <a:lnTo>
                    <a:pt x="3" y="183"/>
                  </a:lnTo>
                  <a:lnTo>
                    <a:pt x="5" y="186"/>
                  </a:lnTo>
                  <a:lnTo>
                    <a:pt x="6" y="189"/>
                  </a:lnTo>
                  <a:lnTo>
                    <a:pt x="7" y="191"/>
                  </a:lnTo>
                  <a:lnTo>
                    <a:pt x="9" y="193"/>
                  </a:lnTo>
                  <a:lnTo>
                    <a:pt x="10" y="195"/>
                  </a:lnTo>
                  <a:lnTo>
                    <a:pt x="12" y="197"/>
                  </a:lnTo>
                  <a:lnTo>
                    <a:pt x="13" y="198"/>
                  </a:lnTo>
                  <a:lnTo>
                    <a:pt x="15" y="200"/>
                  </a:lnTo>
                  <a:lnTo>
                    <a:pt x="16" y="200"/>
                  </a:lnTo>
                  <a:lnTo>
                    <a:pt x="18" y="201"/>
                  </a:lnTo>
                  <a:close/>
                </a:path>
              </a:pathLst>
            </a:custGeom>
            <a:solidFill>
              <a:srgbClr val="993300"/>
            </a:solidFill>
            <a:ln w="0">
              <a:solidFill>
                <a:srgbClr val="000000"/>
              </a:solidFill>
              <a:prstDash val="solid"/>
              <a:round/>
              <a:headEnd/>
              <a:tailEnd/>
            </a:ln>
          </p:spPr>
          <p:txBody>
            <a:bodyPr/>
            <a:lstStyle/>
            <a:p>
              <a:endParaRPr lang="en-US"/>
            </a:p>
          </p:txBody>
        </p:sp>
        <p:sp>
          <p:nvSpPr>
            <p:cNvPr id="44117" name="Freeform 52"/>
            <p:cNvSpPr>
              <a:spLocks/>
            </p:cNvSpPr>
            <p:nvPr/>
          </p:nvSpPr>
          <p:spPr bwMode="auto">
            <a:xfrm>
              <a:off x="4800" y="1331"/>
              <a:ext cx="1" cy="9"/>
            </a:xfrm>
            <a:custGeom>
              <a:avLst/>
              <a:gdLst>
                <a:gd name="T0" fmla="*/ 0 w 37"/>
                <a:gd name="T1" fmla="*/ 9 h 209"/>
                <a:gd name="T2" fmla="*/ 0 w 37"/>
                <a:gd name="T3" fmla="*/ 9 h 209"/>
                <a:gd name="T4" fmla="*/ 1 w 37"/>
                <a:gd name="T5" fmla="*/ 9 h 209"/>
                <a:gd name="T6" fmla="*/ 1 w 37"/>
                <a:gd name="T7" fmla="*/ 9 h 209"/>
                <a:gd name="T8" fmla="*/ 1 w 37"/>
                <a:gd name="T9" fmla="*/ 8 h 209"/>
                <a:gd name="T10" fmla="*/ 1 w 37"/>
                <a:gd name="T11" fmla="*/ 8 h 209"/>
                <a:gd name="T12" fmla="*/ 1 w 37"/>
                <a:gd name="T13" fmla="*/ 8 h 209"/>
                <a:gd name="T14" fmla="*/ 1 w 37"/>
                <a:gd name="T15" fmla="*/ 8 h 209"/>
                <a:gd name="T16" fmla="*/ 1 w 37"/>
                <a:gd name="T17" fmla="*/ 1 h 209"/>
                <a:gd name="T18" fmla="*/ 1 w 37"/>
                <a:gd name="T19" fmla="*/ 1 h 209"/>
                <a:gd name="T20" fmla="*/ 1 w 37"/>
                <a:gd name="T21" fmla="*/ 0 h 209"/>
                <a:gd name="T22" fmla="*/ 1 w 37"/>
                <a:gd name="T23" fmla="*/ 0 h 209"/>
                <a:gd name="T24" fmla="*/ 1 w 37"/>
                <a:gd name="T25" fmla="*/ 0 h 209"/>
                <a:gd name="T26" fmla="*/ 1 w 37"/>
                <a:gd name="T27" fmla="*/ 0 h 209"/>
                <a:gd name="T28" fmla="*/ 0 w 37"/>
                <a:gd name="T29" fmla="*/ 0 h 209"/>
                <a:gd name="T30" fmla="*/ 0 w 37"/>
                <a:gd name="T31" fmla="*/ 0 h 209"/>
                <a:gd name="T32" fmla="*/ 0 w 37"/>
                <a:gd name="T33" fmla="*/ 0 h 209"/>
                <a:gd name="T34" fmla="*/ 0 w 37"/>
                <a:gd name="T35" fmla="*/ 0 h 209"/>
                <a:gd name="T36" fmla="*/ 0 w 37"/>
                <a:gd name="T37" fmla="*/ 0 h 209"/>
                <a:gd name="T38" fmla="*/ 0 w 37"/>
                <a:gd name="T39" fmla="*/ 0 h 209"/>
                <a:gd name="T40" fmla="*/ 0 w 37"/>
                <a:gd name="T41" fmla="*/ 0 h 209"/>
                <a:gd name="T42" fmla="*/ 0 w 37"/>
                <a:gd name="T43" fmla="*/ 0 h 209"/>
                <a:gd name="T44" fmla="*/ 0 w 37"/>
                <a:gd name="T45" fmla="*/ 1 h 209"/>
                <a:gd name="T46" fmla="*/ 0 w 37"/>
                <a:gd name="T47" fmla="*/ 1 h 209"/>
                <a:gd name="T48" fmla="*/ 0 w 37"/>
                <a:gd name="T49" fmla="*/ 1 h 209"/>
                <a:gd name="T50" fmla="*/ 0 w 37"/>
                <a:gd name="T51" fmla="*/ 8 h 209"/>
                <a:gd name="T52" fmla="*/ 0 w 37"/>
                <a:gd name="T53" fmla="*/ 8 h 209"/>
                <a:gd name="T54" fmla="*/ 0 w 37"/>
                <a:gd name="T55" fmla="*/ 9 h 209"/>
                <a:gd name="T56" fmla="*/ 0 w 37"/>
                <a:gd name="T57" fmla="*/ 9 h 209"/>
                <a:gd name="T58" fmla="*/ 0 w 37"/>
                <a:gd name="T59" fmla="*/ 9 h 209"/>
                <a:gd name="T60" fmla="*/ 0 w 37"/>
                <a:gd name="T61" fmla="*/ 9 h 209"/>
                <a:gd name="T62" fmla="*/ 0 w 37"/>
                <a:gd name="T63" fmla="*/ 9 h 209"/>
                <a:gd name="T64" fmla="*/ 0 w 3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9">
                  <a:moveTo>
                    <a:pt x="13" y="209"/>
                  </a:moveTo>
                  <a:lnTo>
                    <a:pt x="14" y="208"/>
                  </a:lnTo>
                  <a:lnTo>
                    <a:pt x="16" y="208"/>
                  </a:lnTo>
                  <a:lnTo>
                    <a:pt x="18" y="206"/>
                  </a:lnTo>
                  <a:lnTo>
                    <a:pt x="19" y="205"/>
                  </a:lnTo>
                  <a:lnTo>
                    <a:pt x="22" y="203"/>
                  </a:lnTo>
                  <a:lnTo>
                    <a:pt x="24" y="201"/>
                  </a:lnTo>
                  <a:lnTo>
                    <a:pt x="26" y="199"/>
                  </a:lnTo>
                  <a:lnTo>
                    <a:pt x="28" y="197"/>
                  </a:lnTo>
                  <a:lnTo>
                    <a:pt x="30" y="194"/>
                  </a:lnTo>
                  <a:lnTo>
                    <a:pt x="31" y="192"/>
                  </a:lnTo>
                  <a:lnTo>
                    <a:pt x="33" y="189"/>
                  </a:lnTo>
                  <a:lnTo>
                    <a:pt x="34" y="187"/>
                  </a:lnTo>
                  <a:lnTo>
                    <a:pt x="35" y="184"/>
                  </a:lnTo>
                  <a:lnTo>
                    <a:pt x="36" y="182"/>
                  </a:lnTo>
                  <a:lnTo>
                    <a:pt x="36" y="179"/>
                  </a:lnTo>
                  <a:lnTo>
                    <a:pt x="37" y="178"/>
                  </a:lnTo>
                  <a:lnTo>
                    <a:pt x="28" y="21"/>
                  </a:lnTo>
                  <a:lnTo>
                    <a:pt x="27" y="18"/>
                  </a:lnTo>
                  <a:lnTo>
                    <a:pt x="27" y="15"/>
                  </a:lnTo>
                  <a:lnTo>
                    <a:pt x="27" y="13"/>
                  </a:lnTo>
                  <a:lnTo>
                    <a:pt x="26" y="11"/>
                  </a:lnTo>
                  <a:lnTo>
                    <a:pt x="26" y="10"/>
                  </a:lnTo>
                  <a:lnTo>
                    <a:pt x="25" y="8"/>
                  </a:lnTo>
                  <a:lnTo>
                    <a:pt x="24" y="6"/>
                  </a:lnTo>
                  <a:lnTo>
                    <a:pt x="24" y="5"/>
                  </a:lnTo>
                  <a:lnTo>
                    <a:pt x="23" y="4"/>
                  </a:lnTo>
                  <a:lnTo>
                    <a:pt x="21" y="3"/>
                  </a:lnTo>
                  <a:lnTo>
                    <a:pt x="19" y="2"/>
                  </a:lnTo>
                  <a:lnTo>
                    <a:pt x="18" y="1"/>
                  </a:lnTo>
                  <a:lnTo>
                    <a:pt x="17" y="0"/>
                  </a:lnTo>
                  <a:lnTo>
                    <a:pt x="15" y="0"/>
                  </a:lnTo>
                  <a:lnTo>
                    <a:pt x="14" y="0"/>
                  </a:lnTo>
                  <a:lnTo>
                    <a:pt x="13" y="0"/>
                  </a:lnTo>
                  <a:lnTo>
                    <a:pt x="11" y="0"/>
                  </a:lnTo>
                  <a:lnTo>
                    <a:pt x="10" y="0"/>
                  </a:lnTo>
                  <a:lnTo>
                    <a:pt x="9" y="0"/>
                  </a:lnTo>
                  <a:lnTo>
                    <a:pt x="8" y="1"/>
                  </a:lnTo>
                  <a:lnTo>
                    <a:pt x="6" y="2"/>
                  </a:lnTo>
                  <a:lnTo>
                    <a:pt x="5" y="3"/>
                  </a:lnTo>
                  <a:lnTo>
                    <a:pt x="4" y="4"/>
                  </a:lnTo>
                  <a:lnTo>
                    <a:pt x="3"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3" y="204"/>
                  </a:lnTo>
                  <a:lnTo>
                    <a:pt x="4" y="205"/>
                  </a:lnTo>
                  <a:lnTo>
                    <a:pt x="5" y="206"/>
                  </a:lnTo>
                  <a:lnTo>
                    <a:pt x="6" y="206"/>
                  </a:lnTo>
                  <a:lnTo>
                    <a:pt x="8" y="207"/>
                  </a:lnTo>
                  <a:lnTo>
                    <a:pt x="9" y="208"/>
                  </a:lnTo>
                  <a:lnTo>
                    <a:pt x="10" y="208"/>
                  </a:lnTo>
                  <a:lnTo>
                    <a:pt x="11" y="208"/>
                  </a:lnTo>
                  <a:lnTo>
                    <a:pt x="13" y="209"/>
                  </a:lnTo>
                  <a:close/>
                </a:path>
              </a:pathLst>
            </a:custGeom>
            <a:solidFill>
              <a:srgbClr val="993300"/>
            </a:solidFill>
            <a:ln w="0">
              <a:solidFill>
                <a:srgbClr val="000000"/>
              </a:solidFill>
              <a:prstDash val="solid"/>
              <a:round/>
              <a:headEnd/>
              <a:tailEnd/>
            </a:ln>
          </p:spPr>
          <p:txBody>
            <a:bodyPr/>
            <a:lstStyle/>
            <a:p>
              <a:endParaRPr lang="en-US"/>
            </a:p>
          </p:txBody>
        </p:sp>
        <p:sp>
          <p:nvSpPr>
            <p:cNvPr id="44118" name="Freeform 53"/>
            <p:cNvSpPr>
              <a:spLocks/>
            </p:cNvSpPr>
            <p:nvPr/>
          </p:nvSpPr>
          <p:spPr bwMode="auto">
            <a:xfrm>
              <a:off x="4785" y="1331"/>
              <a:ext cx="15" cy="4"/>
            </a:xfrm>
            <a:custGeom>
              <a:avLst/>
              <a:gdLst>
                <a:gd name="T0" fmla="*/ 14 w 343"/>
                <a:gd name="T1" fmla="*/ 4 h 100"/>
                <a:gd name="T2" fmla="*/ 14 w 343"/>
                <a:gd name="T3" fmla="*/ 4 h 100"/>
                <a:gd name="T4" fmla="*/ 14 w 343"/>
                <a:gd name="T5" fmla="*/ 4 h 100"/>
                <a:gd name="T6" fmla="*/ 14 w 343"/>
                <a:gd name="T7" fmla="*/ 4 h 100"/>
                <a:gd name="T8" fmla="*/ 15 w 343"/>
                <a:gd name="T9" fmla="*/ 4 h 100"/>
                <a:gd name="T10" fmla="*/ 15 w 343"/>
                <a:gd name="T11" fmla="*/ 3 h 100"/>
                <a:gd name="T12" fmla="*/ 15 w 343"/>
                <a:gd name="T13" fmla="*/ 3 h 100"/>
                <a:gd name="T14" fmla="*/ 15 w 343"/>
                <a:gd name="T15" fmla="*/ 3 h 100"/>
                <a:gd name="T16" fmla="*/ 15 w 343"/>
                <a:gd name="T17" fmla="*/ 1 h 100"/>
                <a:gd name="T18" fmla="*/ 15 w 343"/>
                <a:gd name="T19" fmla="*/ 1 h 100"/>
                <a:gd name="T20" fmla="*/ 15 w 343"/>
                <a:gd name="T21" fmla="*/ 1 h 100"/>
                <a:gd name="T22" fmla="*/ 15 w 343"/>
                <a:gd name="T23" fmla="*/ 1 h 100"/>
                <a:gd name="T24" fmla="*/ 15 w 343"/>
                <a:gd name="T25" fmla="*/ 0 h 100"/>
                <a:gd name="T26" fmla="*/ 14 w 343"/>
                <a:gd name="T27" fmla="*/ 0 h 100"/>
                <a:gd name="T28" fmla="*/ 14 w 343"/>
                <a:gd name="T29" fmla="*/ 0 h 100"/>
                <a:gd name="T30" fmla="*/ 14 w 343"/>
                <a:gd name="T31" fmla="*/ 0 h 100"/>
                <a:gd name="T32" fmla="*/ 13 w 343"/>
                <a:gd name="T33" fmla="*/ 0 h 100"/>
                <a:gd name="T34" fmla="*/ 1 w 343"/>
                <a:gd name="T35" fmla="*/ 0 h 100"/>
                <a:gd name="T36" fmla="*/ 1 w 343"/>
                <a:gd name="T37" fmla="*/ 0 h 100"/>
                <a:gd name="T38" fmla="*/ 1 w 343"/>
                <a:gd name="T39" fmla="*/ 0 h 100"/>
                <a:gd name="T40" fmla="*/ 1 w 343"/>
                <a:gd name="T41" fmla="*/ 0 h 100"/>
                <a:gd name="T42" fmla="*/ 0 w 343"/>
                <a:gd name="T43" fmla="*/ 0 h 100"/>
                <a:gd name="T44" fmla="*/ 0 w 343"/>
                <a:gd name="T45" fmla="*/ 1 h 100"/>
                <a:gd name="T46" fmla="*/ 0 w 343"/>
                <a:gd name="T47" fmla="*/ 1 h 100"/>
                <a:gd name="T48" fmla="*/ 0 w 343"/>
                <a:gd name="T49" fmla="*/ 1 h 100"/>
                <a:gd name="T50" fmla="*/ 0 w 343"/>
                <a:gd name="T51" fmla="*/ 3 h 100"/>
                <a:gd name="T52" fmla="*/ 0 w 343"/>
                <a:gd name="T53" fmla="*/ 3 h 100"/>
                <a:gd name="T54" fmla="*/ 0 w 343"/>
                <a:gd name="T55" fmla="*/ 3 h 100"/>
                <a:gd name="T56" fmla="*/ 0 w 343"/>
                <a:gd name="T57" fmla="*/ 3 h 100"/>
                <a:gd name="T58" fmla="*/ 0 w 343"/>
                <a:gd name="T59" fmla="*/ 4 h 100"/>
                <a:gd name="T60" fmla="*/ 1 w 343"/>
                <a:gd name="T61" fmla="*/ 4 h 100"/>
                <a:gd name="T62" fmla="*/ 1 w 343"/>
                <a:gd name="T63" fmla="*/ 4 h 100"/>
                <a:gd name="T64" fmla="*/ 1 w 343"/>
                <a:gd name="T65" fmla="*/ 4 h 100"/>
                <a:gd name="T66" fmla="*/ 2 w 343"/>
                <a:gd name="T67" fmla="*/ 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3" h="100">
                  <a:moveTo>
                    <a:pt x="306" y="100"/>
                  </a:moveTo>
                  <a:lnTo>
                    <a:pt x="309" y="99"/>
                  </a:lnTo>
                  <a:lnTo>
                    <a:pt x="313" y="99"/>
                  </a:lnTo>
                  <a:lnTo>
                    <a:pt x="316" y="98"/>
                  </a:lnTo>
                  <a:lnTo>
                    <a:pt x="320" y="97"/>
                  </a:lnTo>
                  <a:lnTo>
                    <a:pt x="323" y="96"/>
                  </a:lnTo>
                  <a:lnTo>
                    <a:pt x="326" y="94"/>
                  </a:lnTo>
                  <a:lnTo>
                    <a:pt x="328" y="92"/>
                  </a:lnTo>
                  <a:lnTo>
                    <a:pt x="332" y="90"/>
                  </a:lnTo>
                  <a:lnTo>
                    <a:pt x="334" y="88"/>
                  </a:lnTo>
                  <a:lnTo>
                    <a:pt x="336" y="86"/>
                  </a:lnTo>
                  <a:lnTo>
                    <a:pt x="338" y="83"/>
                  </a:lnTo>
                  <a:lnTo>
                    <a:pt x="340" y="80"/>
                  </a:lnTo>
                  <a:lnTo>
                    <a:pt x="341" y="77"/>
                  </a:lnTo>
                  <a:lnTo>
                    <a:pt x="342" y="74"/>
                  </a:lnTo>
                  <a:lnTo>
                    <a:pt x="342" y="71"/>
                  </a:lnTo>
                  <a:lnTo>
                    <a:pt x="343" y="67"/>
                  </a:lnTo>
                  <a:lnTo>
                    <a:pt x="343" y="33"/>
                  </a:lnTo>
                  <a:lnTo>
                    <a:pt x="342" y="29"/>
                  </a:lnTo>
                  <a:lnTo>
                    <a:pt x="342" y="25"/>
                  </a:lnTo>
                  <a:lnTo>
                    <a:pt x="341" y="22"/>
                  </a:lnTo>
                  <a:lnTo>
                    <a:pt x="340" y="19"/>
                  </a:lnTo>
                  <a:lnTo>
                    <a:pt x="338" y="16"/>
                  </a:lnTo>
                  <a:lnTo>
                    <a:pt x="336" y="13"/>
                  </a:lnTo>
                  <a:lnTo>
                    <a:pt x="334" y="11"/>
                  </a:lnTo>
                  <a:lnTo>
                    <a:pt x="332" y="9"/>
                  </a:lnTo>
                  <a:lnTo>
                    <a:pt x="328" y="7"/>
                  </a:lnTo>
                  <a:lnTo>
                    <a:pt x="326" y="5"/>
                  </a:lnTo>
                  <a:lnTo>
                    <a:pt x="323" y="3"/>
                  </a:lnTo>
                  <a:lnTo>
                    <a:pt x="320" y="2"/>
                  </a:lnTo>
                  <a:lnTo>
                    <a:pt x="316" y="1"/>
                  </a:lnTo>
                  <a:lnTo>
                    <a:pt x="313" y="0"/>
                  </a:lnTo>
                  <a:lnTo>
                    <a:pt x="309" y="0"/>
                  </a:lnTo>
                  <a:lnTo>
                    <a:pt x="306" y="0"/>
                  </a:lnTo>
                  <a:lnTo>
                    <a:pt x="37" y="0"/>
                  </a:lnTo>
                  <a:lnTo>
                    <a:pt x="33" y="0"/>
                  </a:lnTo>
                  <a:lnTo>
                    <a:pt x="29" y="0"/>
                  </a:lnTo>
                  <a:lnTo>
                    <a:pt x="26" y="1"/>
                  </a:lnTo>
                  <a:lnTo>
                    <a:pt x="22" y="2"/>
                  </a:lnTo>
                  <a:lnTo>
                    <a:pt x="18" y="3"/>
                  </a:lnTo>
                  <a:lnTo>
                    <a:pt x="15" y="5"/>
                  </a:lnTo>
                  <a:lnTo>
                    <a:pt x="13" y="7"/>
                  </a:lnTo>
                  <a:lnTo>
                    <a:pt x="10" y="9"/>
                  </a:lnTo>
                  <a:lnTo>
                    <a:pt x="8" y="11"/>
                  </a:lnTo>
                  <a:lnTo>
                    <a:pt x="6"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6" y="86"/>
                  </a:lnTo>
                  <a:lnTo>
                    <a:pt x="8" y="88"/>
                  </a:lnTo>
                  <a:lnTo>
                    <a:pt x="10" y="90"/>
                  </a:lnTo>
                  <a:lnTo>
                    <a:pt x="13" y="92"/>
                  </a:lnTo>
                  <a:lnTo>
                    <a:pt x="15" y="94"/>
                  </a:lnTo>
                  <a:lnTo>
                    <a:pt x="18" y="96"/>
                  </a:lnTo>
                  <a:lnTo>
                    <a:pt x="22" y="97"/>
                  </a:lnTo>
                  <a:lnTo>
                    <a:pt x="26" y="98"/>
                  </a:lnTo>
                  <a:lnTo>
                    <a:pt x="29" y="99"/>
                  </a:lnTo>
                  <a:lnTo>
                    <a:pt x="33" y="99"/>
                  </a:lnTo>
                  <a:lnTo>
                    <a:pt x="37" y="100"/>
                  </a:lnTo>
                  <a:lnTo>
                    <a:pt x="306" y="100"/>
                  </a:lnTo>
                  <a:close/>
                </a:path>
              </a:pathLst>
            </a:custGeom>
            <a:solidFill>
              <a:srgbClr val="993300"/>
            </a:solidFill>
            <a:ln w="0">
              <a:solidFill>
                <a:srgbClr val="000000"/>
              </a:solidFill>
              <a:prstDash val="solid"/>
              <a:round/>
              <a:headEnd/>
              <a:tailEnd/>
            </a:ln>
          </p:spPr>
          <p:txBody>
            <a:bodyPr/>
            <a:lstStyle/>
            <a:p>
              <a:endParaRPr lang="en-US"/>
            </a:p>
          </p:txBody>
        </p:sp>
        <p:sp>
          <p:nvSpPr>
            <p:cNvPr id="44119" name="Freeform 54"/>
            <p:cNvSpPr>
              <a:spLocks/>
            </p:cNvSpPr>
            <p:nvPr/>
          </p:nvSpPr>
          <p:spPr bwMode="auto">
            <a:xfrm>
              <a:off x="4759" y="1330"/>
              <a:ext cx="21" cy="12"/>
            </a:xfrm>
            <a:custGeom>
              <a:avLst/>
              <a:gdLst>
                <a:gd name="T0" fmla="*/ 18 w 478"/>
                <a:gd name="T1" fmla="*/ 12 h 283"/>
                <a:gd name="T2" fmla="*/ 19 w 478"/>
                <a:gd name="T3" fmla="*/ 12 h 283"/>
                <a:gd name="T4" fmla="*/ 19 w 478"/>
                <a:gd name="T5" fmla="*/ 12 h 283"/>
                <a:gd name="T6" fmla="*/ 20 w 478"/>
                <a:gd name="T7" fmla="*/ 11 h 283"/>
                <a:gd name="T8" fmla="*/ 20 w 478"/>
                <a:gd name="T9" fmla="*/ 11 h 283"/>
                <a:gd name="T10" fmla="*/ 21 w 478"/>
                <a:gd name="T11" fmla="*/ 11 h 283"/>
                <a:gd name="T12" fmla="*/ 21 w 478"/>
                <a:gd name="T13" fmla="*/ 10 h 283"/>
                <a:gd name="T14" fmla="*/ 21 w 478"/>
                <a:gd name="T15" fmla="*/ 9 h 283"/>
                <a:gd name="T16" fmla="*/ 20 w 478"/>
                <a:gd name="T17" fmla="*/ 3 h 283"/>
                <a:gd name="T18" fmla="*/ 20 w 478"/>
                <a:gd name="T19" fmla="*/ 2 h 283"/>
                <a:gd name="T20" fmla="*/ 20 w 478"/>
                <a:gd name="T21" fmla="*/ 2 h 283"/>
                <a:gd name="T22" fmla="*/ 20 w 478"/>
                <a:gd name="T23" fmla="*/ 1 h 283"/>
                <a:gd name="T24" fmla="*/ 20 w 478"/>
                <a:gd name="T25" fmla="*/ 1 h 283"/>
                <a:gd name="T26" fmla="*/ 19 w 478"/>
                <a:gd name="T27" fmla="*/ 0 h 283"/>
                <a:gd name="T28" fmla="*/ 19 w 478"/>
                <a:gd name="T29" fmla="*/ 0 h 283"/>
                <a:gd name="T30" fmla="*/ 19 w 478"/>
                <a:gd name="T31" fmla="*/ 0 h 283"/>
                <a:gd name="T32" fmla="*/ 18 w 478"/>
                <a:gd name="T33" fmla="*/ 0 h 283"/>
                <a:gd name="T34" fmla="*/ 3 w 478"/>
                <a:gd name="T35" fmla="*/ 0 h 283"/>
                <a:gd name="T36" fmla="*/ 2 w 478"/>
                <a:gd name="T37" fmla="*/ 0 h 283"/>
                <a:gd name="T38" fmla="*/ 2 w 478"/>
                <a:gd name="T39" fmla="*/ 0 h 283"/>
                <a:gd name="T40" fmla="*/ 1 w 478"/>
                <a:gd name="T41" fmla="*/ 1 h 283"/>
                <a:gd name="T42" fmla="*/ 1 w 478"/>
                <a:gd name="T43" fmla="*/ 1 h 283"/>
                <a:gd name="T44" fmla="*/ 1 w 478"/>
                <a:gd name="T45" fmla="*/ 2 h 283"/>
                <a:gd name="T46" fmla="*/ 1 w 478"/>
                <a:gd name="T47" fmla="*/ 2 h 283"/>
                <a:gd name="T48" fmla="*/ 1 w 478"/>
                <a:gd name="T49" fmla="*/ 3 h 283"/>
                <a:gd name="T50" fmla="*/ 0 w 478"/>
                <a:gd name="T51" fmla="*/ 9 h 283"/>
                <a:gd name="T52" fmla="*/ 0 w 478"/>
                <a:gd name="T53" fmla="*/ 10 h 283"/>
                <a:gd name="T54" fmla="*/ 0 w 478"/>
                <a:gd name="T55" fmla="*/ 10 h 283"/>
                <a:gd name="T56" fmla="*/ 1 w 478"/>
                <a:gd name="T57" fmla="*/ 11 h 283"/>
                <a:gd name="T58" fmla="*/ 1 w 478"/>
                <a:gd name="T59" fmla="*/ 11 h 283"/>
                <a:gd name="T60" fmla="*/ 1 w 478"/>
                <a:gd name="T61" fmla="*/ 11 h 283"/>
                <a:gd name="T62" fmla="*/ 2 w 478"/>
                <a:gd name="T63" fmla="*/ 12 h 283"/>
                <a:gd name="T64" fmla="*/ 2 w 478"/>
                <a:gd name="T65" fmla="*/ 12 h 283"/>
                <a:gd name="T66" fmla="*/ 3 w 478"/>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8" h="283">
                  <a:moveTo>
                    <a:pt x="416" y="283"/>
                  </a:moveTo>
                  <a:lnTo>
                    <a:pt x="420" y="282"/>
                  </a:lnTo>
                  <a:lnTo>
                    <a:pt x="426" y="281"/>
                  </a:lnTo>
                  <a:lnTo>
                    <a:pt x="431" y="280"/>
                  </a:lnTo>
                  <a:lnTo>
                    <a:pt x="436" y="277"/>
                  </a:lnTo>
                  <a:lnTo>
                    <a:pt x="441" y="275"/>
                  </a:lnTo>
                  <a:lnTo>
                    <a:pt x="447" y="271"/>
                  </a:lnTo>
                  <a:lnTo>
                    <a:pt x="452" y="268"/>
                  </a:lnTo>
                  <a:lnTo>
                    <a:pt x="457" y="264"/>
                  </a:lnTo>
                  <a:lnTo>
                    <a:pt x="461" y="259"/>
                  </a:lnTo>
                  <a:lnTo>
                    <a:pt x="465" y="254"/>
                  </a:lnTo>
                  <a:lnTo>
                    <a:pt x="469" y="248"/>
                  </a:lnTo>
                  <a:lnTo>
                    <a:pt x="472" y="242"/>
                  </a:lnTo>
                  <a:lnTo>
                    <a:pt x="474" y="236"/>
                  </a:lnTo>
                  <a:lnTo>
                    <a:pt x="476" y="230"/>
                  </a:lnTo>
                  <a:lnTo>
                    <a:pt x="477" y="223"/>
                  </a:lnTo>
                  <a:lnTo>
                    <a:pt x="478" y="217"/>
                  </a:lnTo>
                  <a:lnTo>
                    <a:pt x="464" y="69"/>
                  </a:lnTo>
                  <a:lnTo>
                    <a:pt x="463" y="62"/>
                  </a:lnTo>
                  <a:lnTo>
                    <a:pt x="463" y="55"/>
                  </a:lnTo>
                  <a:lnTo>
                    <a:pt x="461" y="48"/>
                  </a:lnTo>
                  <a:lnTo>
                    <a:pt x="460" y="41"/>
                  </a:lnTo>
                  <a:lnTo>
                    <a:pt x="458" y="36"/>
                  </a:lnTo>
                  <a:lnTo>
                    <a:pt x="455" y="30"/>
                  </a:lnTo>
                  <a:lnTo>
                    <a:pt x="453" y="25"/>
                  </a:lnTo>
                  <a:lnTo>
                    <a:pt x="450" y="20"/>
                  </a:lnTo>
                  <a:lnTo>
                    <a:pt x="445" y="16"/>
                  </a:lnTo>
                  <a:lnTo>
                    <a:pt x="442" y="11"/>
                  </a:lnTo>
                  <a:lnTo>
                    <a:pt x="438" y="8"/>
                  </a:lnTo>
                  <a:lnTo>
                    <a:pt x="434" y="5"/>
                  </a:lnTo>
                  <a:lnTo>
                    <a:pt x="429" y="3"/>
                  </a:lnTo>
                  <a:lnTo>
                    <a:pt x="425" y="1"/>
                  </a:lnTo>
                  <a:lnTo>
                    <a:pt x="420" y="0"/>
                  </a:lnTo>
                  <a:lnTo>
                    <a:pt x="416" y="0"/>
                  </a:lnTo>
                  <a:lnTo>
                    <a:pt x="63" y="0"/>
                  </a:lnTo>
                  <a:lnTo>
                    <a:pt x="57" y="0"/>
                  </a:lnTo>
                  <a:lnTo>
                    <a:pt x="52" y="1"/>
                  </a:lnTo>
                  <a:lnTo>
                    <a:pt x="48" y="3"/>
                  </a:lnTo>
                  <a:lnTo>
                    <a:pt x="43" y="5"/>
                  </a:lnTo>
                  <a:lnTo>
                    <a:pt x="39" y="8"/>
                  </a:lnTo>
                  <a:lnTo>
                    <a:pt x="35" y="11"/>
                  </a:lnTo>
                  <a:lnTo>
                    <a:pt x="32" y="16"/>
                  </a:lnTo>
                  <a:lnTo>
                    <a:pt x="28" y="20"/>
                  </a:lnTo>
                  <a:lnTo>
                    <a:pt x="25" y="25"/>
                  </a:lnTo>
                  <a:lnTo>
                    <a:pt x="23" y="30"/>
                  </a:lnTo>
                  <a:lnTo>
                    <a:pt x="19" y="36"/>
                  </a:lnTo>
                  <a:lnTo>
                    <a:pt x="17" y="41"/>
                  </a:lnTo>
                  <a:lnTo>
                    <a:pt x="16" y="48"/>
                  </a:lnTo>
                  <a:lnTo>
                    <a:pt x="14" y="55"/>
                  </a:lnTo>
                  <a:lnTo>
                    <a:pt x="14" y="62"/>
                  </a:lnTo>
                  <a:lnTo>
                    <a:pt x="14" y="69"/>
                  </a:lnTo>
                  <a:lnTo>
                    <a:pt x="0" y="217"/>
                  </a:lnTo>
                  <a:lnTo>
                    <a:pt x="0" y="223"/>
                  </a:lnTo>
                  <a:lnTo>
                    <a:pt x="1" y="230"/>
                  </a:lnTo>
                  <a:lnTo>
                    <a:pt x="3" y="236"/>
                  </a:lnTo>
                  <a:lnTo>
                    <a:pt x="5" y="242"/>
                  </a:lnTo>
                  <a:lnTo>
                    <a:pt x="8" y="248"/>
                  </a:lnTo>
                  <a:lnTo>
                    <a:pt x="12" y="254"/>
                  </a:lnTo>
                  <a:lnTo>
                    <a:pt x="16" y="259"/>
                  </a:lnTo>
                  <a:lnTo>
                    <a:pt x="21" y="264"/>
                  </a:lnTo>
                  <a:lnTo>
                    <a:pt x="26" y="268"/>
                  </a:lnTo>
                  <a:lnTo>
                    <a:pt x="31" y="271"/>
                  </a:lnTo>
                  <a:lnTo>
                    <a:pt x="36" y="275"/>
                  </a:lnTo>
                  <a:lnTo>
                    <a:pt x="41" y="277"/>
                  </a:lnTo>
                  <a:lnTo>
                    <a:pt x="46" y="280"/>
                  </a:lnTo>
                  <a:lnTo>
                    <a:pt x="51" y="281"/>
                  </a:lnTo>
                  <a:lnTo>
                    <a:pt x="57" y="282"/>
                  </a:lnTo>
                  <a:lnTo>
                    <a:pt x="63" y="283"/>
                  </a:lnTo>
                  <a:lnTo>
                    <a:pt x="416" y="283"/>
                  </a:lnTo>
                  <a:close/>
                </a:path>
              </a:pathLst>
            </a:custGeom>
            <a:solidFill>
              <a:srgbClr val="993300"/>
            </a:solidFill>
            <a:ln w="0">
              <a:solidFill>
                <a:srgbClr val="000000"/>
              </a:solidFill>
              <a:prstDash val="solid"/>
              <a:round/>
              <a:headEnd/>
              <a:tailEnd/>
            </a:ln>
          </p:spPr>
          <p:txBody>
            <a:bodyPr/>
            <a:lstStyle/>
            <a:p>
              <a:endParaRPr lang="en-US"/>
            </a:p>
          </p:txBody>
        </p:sp>
        <p:sp>
          <p:nvSpPr>
            <p:cNvPr id="44120" name="Freeform 55"/>
            <p:cNvSpPr>
              <a:spLocks/>
            </p:cNvSpPr>
            <p:nvPr/>
          </p:nvSpPr>
          <p:spPr bwMode="auto">
            <a:xfrm>
              <a:off x="4760" y="1330"/>
              <a:ext cx="20" cy="12"/>
            </a:xfrm>
            <a:custGeom>
              <a:avLst/>
              <a:gdLst>
                <a:gd name="T0" fmla="*/ 18 w 455"/>
                <a:gd name="T1" fmla="*/ 12 h 270"/>
                <a:gd name="T2" fmla="*/ 18 w 455"/>
                <a:gd name="T3" fmla="*/ 12 h 270"/>
                <a:gd name="T4" fmla="*/ 18 w 455"/>
                <a:gd name="T5" fmla="*/ 12 h 270"/>
                <a:gd name="T6" fmla="*/ 19 w 455"/>
                <a:gd name="T7" fmla="*/ 11 h 270"/>
                <a:gd name="T8" fmla="*/ 19 w 455"/>
                <a:gd name="T9" fmla="*/ 11 h 270"/>
                <a:gd name="T10" fmla="*/ 20 w 455"/>
                <a:gd name="T11" fmla="*/ 10 h 270"/>
                <a:gd name="T12" fmla="*/ 20 w 455"/>
                <a:gd name="T13" fmla="*/ 10 h 270"/>
                <a:gd name="T14" fmla="*/ 20 w 455"/>
                <a:gd name="T15" fmla="*/ 9 h 270"/>
                <a:gd name="T16" fmla="*/ 19 w 455"/>
                <a:gd name="T17" fmla="*/ 3 h 270"/>
                <a:gd name="T18" fmla="*/ 19 w 455"/>
                <a:gd name="T19" fmla="*/ 2 h 270"/>
                <a:gd name="T20" fmla="*/ 19 w 455"/>
                <a:gd name="T21" fmla="*/ 2 h 270"/>
                <a:gd name="T22" fmla="*/ 19 w 455"/>
                <a:gd name="T23" fmla="*/ 1 h 270"/>
                <a:gd name="T24" fmla="*/ 19 w 455"/>
                <a:gd name="T25" fmla="*/ 1 h 270"/>
                <a:gd name="T26" fmla="*/ 19 w 455"/>
                <a:gd name="T27" fmla="*/ 0 h 270"/>
                <a:gd name="T28" fmla="*/ 18 w 455"/>
                <a:gd name="T29" fmla="*/ 0 h 270"/>
                <a:gd name="T30" fmla="*/ 18 w 455"/>
                <a:gd name="T31" fmla="*/ 0 h 270"/>
                <a:gd name="T32" fmla="*/ 17 w 455"/>
                <a:gd name="T33" fmla="*/ 0 h 270"/>
                <a:gd name="T34" fmla="*/ 2 w 455"/>
                <a:gd name="T35" fmla="*/ 0 h 270"/>
                <a:gd name="T36" fmla="*/ 2 w 455"/>
                <a:gd name="T37" fmla="*/ 0 h 270"/>
                <a:gd name="T38" fmla="*/ 2 w 455"/>
                <a:gd name="T39" fmla="*/ 0 h 270"/>
                <a:gd name="T40" fmla="*/ 1 w 455"/>
                <a:gd name="T41" fmla="*/ 1 h 270"/>
                <a:gd name="T42" fmla="*/ 1 w 455"/>
                <a:gd name="T43" fmla="*/ 1 h 270"/>
                <a:gd name="T44" fmla="*/ 1 w 455"/>
                <a:gd name="T45" fmla="*/ 1 h 270"/>
                <a:gd name="T46" fmla="*/ 1 w 455"/>
                <a:gd name="T47" fmla="*/ 2 h 270"/>
                <a:gd name="T48" fmla="*/ 1 w 455"/>
                <a:gd name="T49" fmla="*/ 3 h 270"/>
                <a:gd name="T50" fmla="*/ 0 w 455"/>
                <a:gd name="T51" fmla="*/ 9 h 270"/>
                <a:gd name="T52" fmla="*/ 0 w 455"/>
                <a:gd name="T53" fmla="*/ 10 h 270"/>
                <a:gd name="T54" fmla="*/ 0 w 455"/>
                <a:gd name="T55" fmla="*/ 10 h 270"/>
                <a:gd name="T56" fmla="*/ 1 w 455"/>
                <a:gd name="T57" fmla="*/ 11 h 270"/>
                <a:gd name="T58" fmla="*/ 1 w 455"/>
                <a:gd name="T59" fmla="*/ 11 h 270"/>
                <a:gd name="T60" fmla="*/ 1 w 455"/>
                <a:gd name="T61" fmla="*/ 12 h 270"/>
                <a:gd name="T62" fmla="*/ 2 w 455"/>
                <a:gd name="T63" fmla="*/ 12 h 270"/>
                <a:gd name="T64" fmla="*/ 2 w 455"/>
                <a:gd name="T65" fmla="*/ 12 h 270"/>
                <a:gd name="T66" fmla="*/ 3 w 455"/>
                <a:gd name="T67" fmla="*/ 12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70">
                  <a:moveTo>
                    <a:pt x="396" y="270"/>
                  </a:moveTo>
                  <a:lnTo>
                    <a:pt x="400" y="269"/>
                  </a:lnTo>
                  <a:lnTo>
                    <a:pt x="405" y="268"/>
                  </a:lnTo>
                  <a:lnTo>
                    <a:pt x="410" y="267"/>
                  </a:lnTo>
                  <a:lnTo>
                    <a:pt x="415" y="265"/>
                  </a:lnTo>
                  <a:lnTo>
                    <a:pt x="420" y="262"/>
                  </a:lnTo>
                  <a:lnTo>
                    <a:pt x="425" y="259"/>
                  </a:lnTo>
                  <a:lnTo>
                    <a:pt x="429" y="255"/>
                  </a:lnTo>
                  <a:lnTo>
                    <a:pt x="435" y="251"/>
                  </a:lnTo>
                  <a:lnTo>
                    <a:pt x="439" y="247"/>
                  </a:lnTo>
                  <a:lnTo>
                    <a:pt x="443" y="241"/>
                  </a:lnTo>
                  <a:lnTo>
                    <a:pt x="446" y="236"/>
                  </a:lnTo>
                  <a:lnTo>
                    <a:pt x="449" y="231"/>
                  </a:lnTo>
                  <a:lnTo>
                    <a:pt x="451" y="225"/>
                  </a:lnTo>
                  <a:lnTo>
                    <a:pt x="453" y="219"/>
                  </a:lnTo>
                  <a:lnTo>
                    <a:pt x="454" y="213"/>
                  </a:lnTo>
                  <a:lnTo>
                    <a:pt x="455" y="207"/>
                  </a:lnTo>
                  <a:lnTo>
                    <a:pt x="442" y="65"/>
                  </a:lnTo>
                  <a:lnTo>
                    <a:pt x="441" y="58"/>
                  </a:lnTo>
                  <a:lnTo>
                    <a:pt x="441" y="52"/>
                  </a:lnTo>
                  <a:lnTo>
                    <a:pt x="439" y="45"/>
                  </a:lnTo>
                  <a:lnTo>
                    <a:pt x="438" y="39"/>
                  </a:lnTo>
                  <a:lnTo>
                    <a:pt x="436" y="33"/>
                  </a:lnTo>
                  <a:lnTo>
                    <a:pt x="433" y="28"/>
                  </a:lnTo>
                  <a:lnTo>
                    <a:pt x="430" y="23"/>
                  </a:lnTo>
                  <a:lnTo>
                    <a:pt x="427" y="19"/>
                  </a:lnTo>
                  <a:lnTo>
                    <a:pt x="424" y="15"/>
                  </a:lnTo>
                  <a:lnTo>
                    <a:pt x="421" y="11"/>
                  </a:lnTo>
                  <a:lnTo>
                    <a:pt x="417" y="8"/>
                  </a:lnTo>
                  <a:lnTo>
                    <a:pt x="413" y="4"/>
                  </a:lnTo>
                  <a:lnTo>
                    <a:pt x="409" y="2"/>
                  </a:lnTo>
                  <a:lnTo>
                    <a:pt x="405" y="1"/>
                  </a:lnTo>
                  <a:lnTo>
                    <a:pt x="400" y="0"/>
                  </a:lnTo>
                  <a:lnTo>
                    <a:pt x="396" y="0"/>
                  </a:lnTo>
                  <a:lnTo>
                    <a:pt x="60" y="0"/>
                  </a:lnTo>
                  <a:lnTo>
                    <a:pt x="55" y="0"/>
                  </a:lnTo>
                  <a:lnTo>
                    <a:pt x="50" y="1"/>
                  </a:lnTo>
                  <a:lnTo>
                    <a:pt x="45" y="2"/>
                  </a:lnTo>
                  <a:lnTo>
                    <a:pt x="41" y="4"/>
                  </a:lnTo>
                  <a:lnTo>
                    <a:pt x="37" y="8"/>
                  </a:lnTo>
                  <a:lnTo>
                    <a:pt x="33" y="11"/>
                  </a:lnTo>
                  <a:lnTo>
                    <a:pt x="30" y="15"/>
                  </a:lnTo>
                  <a:lnTo>
                    <a:pt x="27" y="19"/>
                  </a:lnTo>
                  <a:lnTo>
                    <a:pt x="24" y="23"/>
                  </a:lnTo>
                  <a:lnTo>
                    <a:pt x="21" y="28"/>
                  </a:lnTo>
                  <a:lnTo>
                    <a:pt x="19" y="33"/>
                  </a:lnTo>
                  <a:lnTo>
                    <a:pt x="17" y="39"/>
                  </a:lnTo>
                  <a:lnTo>
                    <a:pt x="16" y="45"/>
                  </a:lnTo>
                  <a:lnTo>
                    <a:pt x="14" y="52"/>
                  </a:lnTo>
                  <a:lnTo>
                    <a:pt x="14" y="58"/>
                  </a:lnTo>
                  <a:lnTo>
                    <a:pt x="14" y="65"/>
                  </a:lnTo>
                  <a:lnTo>
                    <a:pt x="0" y="207"/>
                  </a:lnTo>
                  <a:lnTo>
                    <a:pt x="0" y="213"/>
                  </a:lnTo>
                  <a:lnTo>
                    <a:pt x="1" y="219"/>
                  </a:lnTo>
                  <a:lnTo>
                    <a:pt x="3" y="225"/>
                  </a:lnTo>
                  <a:lnTo>
                    <a:pt x="5" y="231"/>
                  </a:lnTo>
                  <a:lnTo>
                    <a:pt x="9" y="236"/>
                  </a:lnTo>
                  <a:lnTo>
                    <a:pt x="12" y="241"/>
                  </a:lnTo>
                  <a:lnTo>
                    <a:pt x="16" y="247"/>
                  </a:lnTo>
                  <a:lnTo>
                    <a:pt x="20" y="251"/>
                  </a:lnTo>
                  <a:lnTo>
                    <a:pt x="25" y="255"/>
                  </a:lnTo>
                  <a:lnTo>
                    <a:pt x="29" y="259"/>
                  </a:lnTo>
                  <a:lnTo>
                    <a:pt x="34" y="262"/>
                  </a:lnTo>
                  <a:lnTo>
                    <a:pt x="39" y="265"/>
                  </a:lnTo>
                  <a:lnTo>
                    <a:pt x="44" y="267"/>
                  </a:lnTo>
                  <a:lnTo>
                    <a:pt x="50" y="268"/>
                  </a:lnTo>
                  <a:lnTo>
                    <a:pt x="55" y="269"/>
                  </a:lnTo>
                  <a:lnTo>
                    <a:pt x="60" y="270"/>
                  </a:lnTo>
                  <a:lnTo>
                    <a:pt x="396" y="270"/>
                  </a:lnTo>
                  <a:close/>
                </a:path>
              </a:pathLst>
            </a:custGeom>
            <a:solidFill>
              <a:srgbClr val="993300"/>
            </a:solidFill>
            <a:ln w="0">
              <a:solidFill>
                <a:srgbClr val="000000"/>
              </a:solidFill>
              <a:prstDash val="solid"/>
              <a:round/>
              <a:headEnd/>
              <a:tailEnd/>
            </a:ln>
          </p:spPr>
          <p:txBody>
            <a:bodyPr/>
            <a:lstStyle/>
            <a:p>
              <a:endParaRPr lang="en-US"/>
            </a:p>
          </p:txBody>
        </p:sp>
        <p:sp>
          <p:nvSpPr>
            <p:cNvPr id="44121" name="Freeform 56"/>
            <p:cNvSpPr>
              <a:spLocks/>
            </p:cNvSpPr>
            <p:nvPr/>
          </p:nvSpPr>
          <p:spPr bwMode="auto">
            <a:xfrm>
              <a:off x="4763" y="1335"/>
              <a:ext cx="14" cy="6"/>
            </a:xfrm>
            <a:custGeom>
              <a:avLst/>
              <a:gdLst>
                <a:gd name="T0" fmla="*/ 14 w 333"/>
                <a:gd name="T1" fmla="*/ 3 h 122"/>
                <a:gd name="T2" fmla="*/ 14 w 333"/>
                <a:gd name="T3" fmla="*/ 3 h 122"/>
                <a:gd name="T4" fmla="*/ 14 w 333"/>
                <a:gd name="T5" fmla="*/ 4 h 122"/>
                <a:gd name="T6" fmla="*/ 14 w 333"/>
                <a:gd name="T7" fmla="*/ 4 h 122"/>
                <a:gd name="T8" fmla="*/ 14 w 333"/>
                <a:gd name="T9" fmla="*/ 4 h 122"/>
                <a:gd name="T10" fmla="*/ 14 w 333"/>
                <a:gd name="T11" fmla="*/ 4 h 122"/>
                <a:gd name="T12" fmla="*/ 14 w 333"/>
                <a:gd name="T13" fmla="*/ 5 h 122"/>
                <a:gd name="T14" fmla="*/ 14 w 333"/>
                <a:gd name="T15" fmla="*/ 5 h 122"/>
                <a:gd name="T16" fmla="*/ 14 w 333"/>
                <a:gd name="T17" fmla="*/ 5 h 122"/>
                <a:gd name="T18" fmla="*/ 13 w 333"/>
                <a:gd name="T19" fmla="*/ 5 h 122"/>
                <a:gd name="T20" fmla="*/ 13 w 333"/>
                <a:gd name="T21" fmla="*/ 5 h 122"/>
                <a:gd name="T22" fmla="*/ 13 w 333"/>
                <a:gd name="T23" fmla="*/ 6 h 122"/>
                <a:gd name="T24" fmla="*/ 13 w 333"/>
                <a:gd name="T25" fmla="*/ 6 h 122"/>
                <a:gd name="T26" fmla="*/ 13 w 333"/>
                <a:gd name="T27" fmla="*/ 6 h 122"/>
                <a:gd name="T28" fmla="*/ 13 w 333"/>
                <a:gd name="T29" fmla="*/ 6 h 122"/>
                <a:gd name="T30" fmla="*/ 13 w 333"/>
                <a:gd name="T31" fmla="*/ 6 h 122"/>
                <a:gd name="T32" fmla="*/ 12 w 333"/>
                <a:gd name="T33" fmla="*/ 6 h 122"/>
                <a:gd name="T34" fmla="*/ 2 w 333"/>
                <a:gd name="T35" fmla="*/ 6 h 122"/>
                <a:gd name="T36" fmla="*/ 1 w 333"/>
                <a:gd name="T37" fmla="*/ 6 h 122"/>
                <a:gd name="T38" fmla="*/ 1 w 333"/>
                <a:gd name="T39" fmla="*/ 6 h 122"/>
                <a:gd name="T40" fmla="*/ 1 w 333"/>
                <a:gd name="T41" fmla="*/ 6 h 122"/>
                <a:gd name="T42" fmla="*/ 1 w 333"/>
                <a:gd name="T43" fmla="*/ 6 h 122"/>
                <a:gd name="T44" fmla="*/ 1 w 333"/>
                <a:gd name="T45" fmla="*/ 6 h 122"/>
                <a:gd name="T46" fmla="*/ 1 w 333"/>
                <a:gd name="T47" fmla="*/ 5 h 122"/>
                <a:gd name="T48" fmla="*/ 1 w 333"/>
                <a:gd name="T49" fmla="*/ 5 h 122"/>
                <a:gd name="T50" fmla="*/ 0 w 333"/>
                <a:gd name="T51" fmla="*/ 5 h 122"/>
                <a:gd name="T52" fmla="*/ 0 w 333"/>
                <a:gd name="T53" fmla="*/ 5 h 122"/>
                <a:gd name="T54" fmla="*/ 0 w 333"/>
                <a:gd name="T55" fmla="*/ 5 h 122"/>
                <a:gd name="T56" fmla="*/ 0 w 333"/>
                <a:gd name="T57" fmla="*/ 4 h 122"/>
                <a:gd name="T58" fmla="*/ 0 w 333"/>
                <a:gd name="T59" fmla="*/ 4 h 122"/>
                <a:gd name="T60" fmla="*/ 0 w 333"/>
                <a:gd name="T61" fmla="*/ 4 h 122"/>
                <a:gd name="T62" fmla="*/ 0 w 333"/>
                <a:gd name="T63" fmla="*/ 4 h 122"/>
                <a:gd name="T64" fmla="*/ 0 w 333"/>
                <a:gd name="T65" fmla="*/ 3 h 122"/>
                <a:gd name="T66" fmla="*/ 0 w 333"/>
                <a:gd name="T67" fmla="*/ 3 h 122"/>
                <a:gd name="T68" fmla="*/ 0 w 333"/>
                <a:gd name="T69" fmla="*/ 0 h 122"/>
                <a:gd name="T70" fmla="*/ 14 w 333"/>
                <a:gd name="T71" fmla="*/ 0 h 122"/>
                <a:gd name="T72" fmla="*/ 14 w 333"/>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22">
                  <a:moveTo>
                    <a:pt x="333" y="60"/>
                  </a:moveTo>
                  <a:lnTo>
                    <a:pt x="332" y="66"/>
                  </a:lnTo>
                  <a:lnTo>
                    <a:pt x="332" y="72"/>
                  </a:lnTo>
                  <a:lnTo>
                    <a:pt x="330" y="78"/>
                  </a:lnTo>
                  <a:lnTo>
                    <a:pt x="329" y="84"/>
                  </a:lnTo>
                  <a:lnTo>
                    <a:pt x="328" y="89"/>
                  </a:lnTo>
                  <a:lnTo>
                    <a:pt x="326" y="94"/>
                  </a:lnTo>
                  <a:lnTo>
                    <a:pt x="324" y="99"/>
                  </a:lnTo>
                  <a:lnTo>
                    <a:pt x="322" y="103"/>
                  </a:lnTo>
                  <a:lnTo>
                    <a:pt x="319" y="107"/>
                  </a:lnTo>
                  <a:lnTo>
                    <a:pt x="316" y="110"/>
                  </a:lnTo>
                  <a:lnTo>
                    <a:pt x="313" y="113"/>
                  </a:lnTo>
                  <a:lnTo>
                    <a:pt x="310" y="116"/>
                  </a:lnTo>
                  <a:lnTo>
                    <a:pt x="306" y="119"/>
                  </a:lnTo>
                  <a:lnTo>
                    <a:pt x="303" y="120"/>
                  </a:lnTo>
                  <a:lnTo>
                    <a:pt x="299" y="121"/>
                  </a:lnTo>
                  <a:lnTo>
                    <a:pt x="295" y="122"/>
                  </a:lnTo>
                  <a:lnTo>
                    <a:pt x="38" y="122"/>
                  </a:lnTo>
                  <a:lnTo>
                    <a:pt x="33" y="121"/>
                  </a:lnTo>
                  <a:lnTo>
                    <a:pt x="29" y="120"/>
                  </a:lnTo>
                  <a:lnTo>
                    <a:pt x="26" y="119"/>
                  </a:lnTo>
                  <a:lnTo>
                    <a:pt x="21" y="116"/>
                  </a:lnTo>
                  <a:lnTo>
                    <a:pt x="18" y="113"/>
                  </a:lnTo>
                  <a:lnTo>
                    <a:pt x="15" y="110"/>
                  </a:lnTo>
                  <a:lnTo>
                    <a:pt x="12" y="107"/>
                  </a:lnTo>
                  <a:lnTo>
                    <a:pt x="9" y="103"/>
                  </a:lnTo>
                  <a:lnTo>
                    <a:pt x="7" y="99"/>
                  </a:lnTo>
                  <a:lnTo>
                    <a:pt x="5" y="94"/>
                  </a:lnTo>
                  <a:lnTo>
                    <a:pt x="3" y="89"/>
                  </a:lnTo>
                  <a:lnTo>
                    <a:pt x="2" y="84"/>
                  </a:lnTo>
                  <a:lnTo>
                    <a:pt x="1" y="78"/>
                  </a:lnTo>
                  <a:lnTo>
                    <a:pt x="0" y="72"/>
                  </a:lnTo>
                  <a:lnTo>
                    <a:pt x="0" y="66"/>
                  </a:lnTo>
                  <a:lnTo>
                    <a:pt x="0" y="60"/>
                  </a:lnTo>
                  <a:lnTo>
                    <a:pt x="2" y="0"/>
                  </a:lnTo>
                  <a:lnTo>
                    <a:pt x="330" y="0"/>
                  </a:lnTo>
                  <a:lnTo>
                    <a:pt x="333" y="60"/>
                  </a:lnTo>
                  <a:close/>
                </a:path>
              </a:pathLst>
            </a:custGeom>
            <a:solidFill>
              <a:srgbClr val="993300"/>
            </a:solidFill>
            <a:ln w="0">
              <a:solidFill>
                <a:srgbClr val="000000"/>
              </a:solidFill>
              <a:prstDash val="solid"/>
              <a:round/>
              <a:headEnd/>
              <a:tailEnd/>
            </a:ln>
          </p:spPr>
          <p:txBody>
            <a:bodyPr/>
            <a:lstStyle/>
            <a:p>
              <a:endParaRPr lang="en-US"/>
            </a:p>
          </p:txBody>
        </p:sp>
        <p:sp>
          <p:nvSpPr>
            <p:cNvPr id="44122" name="Freeform 57"/>
            <p:cNvSpPr>
              <a:spLocks/>
            </p:cNvSpPr>
            <p:nvPr/>
          </p:nvSpPr>
          <p:spPr bwMode="auto">
            <a:xfrm>
              <a:off x="4761" y="1331"/>
              <a:ext cx="1" cy="9"/>
            </a:xfrm>
            <a:custGeom>
              <a:avLst/>
              <a:gdLst>
                <a:gd name="T0" fmla="*/ 1 w 33"/>
                <a:gd name="T1" fmla="*/ 9 h 201"/>
                <a:gd name="T2" fmla="*/ 1 w 33"/>
                <a:gd name="T3" fmla="*/ 9 h 201"/>
                <a:gd name="T4" fmla="*/ 1 w 33"/>
                <a:gd name="T5" fmla="*/ 9 h 201"/>
                <a:gd name="T6" fmla="*/ 1 w 33"/>
                <a:gd name="T7" fmla="*/ 9 h 201"/>
                <a:gd name="T8" fmla="*/ 1 w 33"/>
                <a:gd name="T9" fmla="*/ 9 h 201"/>
                <a:gd name="T10" fmla="*/ 1 w 33"/>
                <a:gd name="T11" fmla="*/ 9 h 201"/>
                <a:gd name="T12" fmla="*/ 1 w 33"/>
                <a:gd name="T13" fmla="*/ 8 h 201"/>
                <a:gd name="T14" fmla="*/ 1 w 33"/>
                <a:gd name="T15" fmla="*/ 8 h 201"/>
                <a:gd name="T16" fmla="*/ 1 w 33"/>
                <a:gd name="T17" fmla="*/ 1 h 201"/>
                <a:gd name="T18" fmla="*/ 1 w 33"/>
                <a:gd name="T19" fmla="*/ 1 h 201"/>
                <a:gd name="T20" fmla="*/ 1 w 33"/>
                <a:gd name="T21" fmla="*/ 1 h 201"/>
                <a:gd name="T22" fmla="*/ 1 w 33"/>
                <a:gd name="T23" fmla="*/ 0 h 201"/>
                <a:gd name="T24" fmla="*/ 1 w 33"/>
                <a:gd name="T25" fmla="*/ 0 h 201"/>
                <a:gd name="T26" fmla="*/ 1 w 33"/>
                <a:gd name="T27" fmla="*/ 0 h 201"/>
                <a:gd name="T28" fmla="*/ 1 w 33"/>
                <a:gd name="T29" fmla="*/ 0 h 201"/>
                <a:gd name="T30" fmla="*/ 1 w 33"/>
                <a:gd name="T31" fmla="*/ 0 h 201"/>
                <a:gd name="T32" fmla="*/ 1 w 33"/>
                <a:gd name="T33" fmla="*/ 0 h 201"/>
                <a:gd name="T34" fmla="*/ 0 w 33"/>
                <a:gd name="T35" fmla="*/ 0 h 201"/>
                <a:gd name="T36" fmla="*/ 0 w 33"/>
                <a:gd name="T37" fmla="*/ 0 h 201"/>
                <a:gd name="T38" fmla="*/ 0 w 33"/>
                <a:gd name="T39" fmla="*/ 0 h 201"/>
                <a:gd name="T40" fmla="*/ 0 w 33"/>
                <a:gd name="T41" fmla="*/ 0 h 201"/>
                <a:gd name="T42" fmla="*/ 0 w 33"/>
                <a:gd name="T43" fmla="*/ 0 h 201"/>
                <a:gd name="T44" fmla="*/ 0 w 33"/>
                <a:gd name="T45" fmla="*/ 1 h 201"/>
                <a:gd name="T46" fmla="*/ 0 w 33"/>
                <a:gd name="T47" fmla="*/ 1 h 201"/>
                <a:gd name="T48" fmla="*/ 0 w 33"/>
                <a:gd name="T49" fmla="*/ 1 h 201"/>
                <a:gd name="T50" fmla="*/ 0 w 33"/>
                <a:gd name="T51" fmla="*/ 8 h 201"/>
                <a:gd name="T52" fmla="*/ 0 w 33"/>
                <a:gd name="T53" fmla="*/ 8 h 201"/>
                <a:gd name="T54" fmla="*/ 0 w 33"/>
                <a:gd name="T55" fmla="*/ 8 h 201"/>
                <a:gd name="T56" fmla="*/ 0 w 33"/>
                <a:gd name="T57" fmla="*/ 8 h 201"/>
                <a:gd name="T58" fmla="*/ 0 w 33"/>
                <a:gd name="T59" fmla="*/ 9 h 201"/>
                <a:gd name="T60" fmla="*/ 0 w 33"/>
                <a:gd name="T61" fmla="*/ 9 h 201"/>
                <a:gd name="T62" fmla="*/ 0 w 33"/>
                <a:gd name="T63" fmla="*/ 9 h 201"/>
                <a:gd name="T64" fmla="*/ 0 w 33"/>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1">
                  <a:moveTo>
                    <a:pt x="18" y="201"/>
                  </a:moveTo>
                  <a:lnTo>
                    <a:pt x="19" y="200"/>
                  </a:lnTo>
                  <a:lnTo>
                    <a:pt x="20" y="200"/>
                  </a:lnTo>
                  <a:lnTo>
                    <a:pt x="22" y="200"/>
                  </a:lnTo>
                  <a:lnTo>
                    <a:pt x="23" y="199"/>
                  </a:lnTo>
                  <a:lnTo>
                    <a:pt x="24" y="198"/>
                  </a:lnTo>
                  <a:lnTo>
                    <a:pt x="25" y="197"/>
                  </a:lnTo>
                  <a:lnTo>
                    <a:pt x="27" y="196"/>
                  </a:lnTo>
                  <a:lnTo>
                    <a:pt x="28" y="195"/>
                  </a:lnTo>
                  <a:lnTo>
                    <a:pt x="28" y="193"/>
                  </a:lnTo>
                  <a:lnTo>
                    <a:pt x="29" y="192"/>
                  </a:lnTo>
                  <a:lnTo>
                    <a:pt x="31" y="190"/>
                  </a:lnTo>
                  <a:lnTo>
                    <a:pt x="31" y="189"/>
                  </a:lnTo>
                  <a:lnTo>
                    <a:pt x="32" y="187"/>
                  </a:lnTo>
                  <a:lnTo>
                    <a:pt x="32" y="185"/>
                  </a:lnTo>
                  <a:lnTo>
                    <a:pt x="32" y="183"/>
                  </a:lnTo>
                  <a:lnTo>
                    <a:pt x="33" y="182"/>
                  </a:lnTo>
                  <a:lnTo>
                    <a:pt x="33" y="21"/>
                  </a:lnTo>
                  <a:lnTo>
                    <a:pt x="32" y="18"/>
                  </a:lnTo>
                  <a:lnTo>
                    <a:pt x="32" y="16"/>
                  </a:lnTo>
                  <a:lnTo>
                    <a:pt x="32" y="15"/>
                  </a:lnTo>
                  <a:lnTo>
                    <a:pt x="31" y="13"/>
                  </a:lnTo>
                  <a:lnTo>
                    <a:pt x="31" y="11"/>
                  </a:lnTo>
                  <a:lnTo>
                    <a:pt x="29" y="8"/>
                  </a:lnTo>
                  <a:lnTo>
                    <a:pt x="28" y="7"/>
                  </a:lnTo>
                  <a:lnTo>
                    <a:pt x="28" y="5"/>
                  </a:lnTo>
                  <a:lnTo>
                    <a:pt x="27" y="4"/>
                  </a:lnTo>
                  <a:lnTo>
                    <a:pt x="25" y="3"/>
                  </a:lnTo>
                  <a:lnTo>
                    <a:pt x="24" y="2"/>
                  </a:lnTo>
                  <a:lnTo>
                    <a:pt x="23" y="1"/>
                  </a:lnTo>
                  <a:lnTo>
                    <a:pt x="22"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1"/>
                  </a:lnTo>
                  <a:lnTo>
                    <a:pt x="5" y="13"/>
                  </a:lnTo>
                  <a:lnTo>
                    <a:pt x="4" y="15"/>
                  </a:lnTo>
                  <a:lnTo>
                    <a:pt x="4" y="16"/>
                  </a:lnTo>
                  <a:lnTo>
                    <a:pt x="4" y="18"/>
                  </a:lnTo>
                  <a:lnTo>
                    <a:pt x="4" y="21"/>
                  </a:lnTo>
                  <a:lnTo>
                    <a:pt x="0" y="168"/>
                  </a:lnTo>
                  <a:lnTo>
                    <a:pt x="0" y="171"/>
                  </a:lnTo>
                  <a:lnTo>
                    <a:pt x="0" y="173"/>
                  </a:lnTo>
                  <a:lnTo>
                    <a:pt x="0" y="176"/>
                  </a:lnTo>
                  <a:lnTo>
                    <a:pt x="1" y="178"/>
                  </a:lnTo>
                  <a:lnTo>
                    <a:pt x="2" y="181"/>
                  </a:lnTo>
                  <a:lnTo>
                    <a:pt x="3" y="183"/>
                  </a:lnTo>
                  <a:lnTo>
                    <a:pt x="4" y="186"/>
                  </a:lnTo>
                  <a:lnTo>
                    <a:pt x="6" y="189"/>
                  </a:lnTo>
                  <a:lnTo>
                    <a:pt x="7" y="191"/>
                  </a:lnTo>
                  <a:lnTo>
                    <a:pt x="8" y="193"/>
                  </a:lnTo>
                  <a:lnTo>
                    <a:pt x="10" y="195"/>
                  </a:lnTo>
                  <a:lnTo>
                    <a:pt x="11" y="197"/>
                  </a:lnTo>
                  <a:lnTo>
                    <a:pt x="13" y="198"/>
                  </a:lnTo>
                  <a:lnTo>
                    <a:pt x="14" y="200"/>
                  </a:lnTo>
                  <a:lnTo>
                    <a:pt x="16" y="200"/>
                  </a:lnTo>
                  <a:lnTo>
                    <a:pt x="18" y="201"/>
                  </a:lnTo>
                  <a:close/>
                </a:path>
              </a:pathLst>
            </a:custGeom>
            <a:solidFill>
              <a:srgbClr val="993300"/>
            </a:solidFill>
            <a:ln w="0">
              <a:solidFill>
                <a:srgbClr val="000000"/>
              </a:solidFill>
              <a:prstDash val="solid"/>
              <a:round/>
              <a:headEnd/>
              <a:tailEnd/>
            </a:ln>
          </p:spPr>
          <p:txBody>
            <a:bodyPr/>
            <a:lstStyle/>
            <a:p>
              <a:endParaRPr lang="en-US"/>
            </a:p>
          </p:txBody>
        </p:sp>
        <p:sp>
          <p:nvSpPr>
            <p:cNvPr id="44123" name="Freeform 58"/>
            <p:cNvSpPr>
              <a:spLocks/>
            </p:cNvSpPr>
            <p:nvPr/>
          </p:nvSpPr>
          <p:spPr bwMode="auto">
            <a:xfrm>
              <a:off x="4778" y="1331"/>
              <a:ext cx="1" cy="9"/>
            </a:xfrm>
            <a:custGeom>
              <a:avLst/>
              <a:gdLst>
                <a:gd name="T0" fmla="*/ 0 w 38"/>
                <a:gd name="T1" fmla="*/ 9 h 209"/>
                <a:gd name="T2" fmla="*/ 1 w 38"/>
                <a:gd name="T3" fmla="*/ 9 h 209"/>
                <a:gd name="T4" fmla="*/ 1 w 38"/>
                <a:gd name="T5" fmla="*/ 9 h 209"/>
                <a:gd name="T6" fmla="*/ 1 w 38"/>
                <a:gd name="T7" fmla="*/ 9 h 209"/>
                <a:gd name="T8" fmla="*/ 1 w 38"/>
                <a:gd name="T9" fmla="*/ 8 h 209"/>
                <a:gd name="T10" fmla="*/ 1 w 38"/>
                <a:gd name="T11" fmla="*/ 8 h 209"/>
                <a:gd name="T12" fmla="*/ 1 w 38"/>
                <a:gd name="T13" fmla="*/ 8 h 209"/>
                <a:gd name="T14" fmla="*/ 1 w 38"/>
                <a:gd name="T15" fmla="*/ 8 h 209"/>
                <a:gd name="T16" fmla="*/ 1 w 38"/>
                <a:gd name="T17" fmla="*/ 1 h 209"/>
                <a:gd name="T18" fmla="*/ 1 w 38"/>
                <a:gd name="T19" fmla="*/ 1 h 209"/>
                <a:gd name="T20" fmla="*/ 1 w 38"/>
                <a:gd name="T21" fmla="*/ 0 h 209"/>
                <a:gd name="T22" fmla="*/ 1 w 38"/>
                <a:gd name="T23" fmla="*/ 0 h 209"/>
                <a:gd name="T24" fmla="*/ 1 w 38"/>
                <a:gd name="T25" fmla="*/ 0 h 209"/>
                <a:gd name="T26" fmla="*/ 1 w 38"/>
                <a:gd name="T27" fmla="*/ 0 h 209"/>
                <a:gd name="T28" fmla="*/ 1 w 38"/>
                <a:gd name="T29" fmla="*/ 0 h 209"/>
                <a:gd name="T30" fmla="*/ 0 w 38"/>
                <a:gd name="T31" fmla="*/ 0 h 209"/>
                <a:gd name="T32" fmla="*/ 0 w 38"/>
                <a:gd name="T33" fmla="*/ 0 h 209"/>
                <a:gd name="T34" fmla="*/ 0 w 38"/>
                <a:gd name="T35" fmla="*/ 0 h 209"/>
                <a:gd name="T36" fmla="*/ 0 w 38"/>
                <a:gd name="T37" fmla="*/ 0 h 209"/>
                <a:gd name="T38" fmla="*/ 0 w 38"/>
                <a:gd name="T39" fmla="*/ 0 h 209"/>
                <a:gd name="T40" fmla="*/ 0 w 38"/>
                <a:gd name="T41" fmla="*/ 0 h 209"/>
                <a:gd name="T42" fmla="*/ 0 w 38"/>
                <a:gd name="T43" fmla="*/ 0 h 209"/>
                <a:gd name="T44" fmla="*/ 0 w 38"/>
                <a:gd name="T45" fmla="*/ 1 h 209"/>
                <a:gd name="T46" fmla="*/ 0 w 38"/>
                <a:gd name="T47" fmla="*/ 1 h 209"/>
                <a:gd name="T48" fmla="*/ 0 w 38"/>
                <a:gd name="T49" fmla="*/ 1 h 209"/>
                <a:gd name="T50" fmla="*/ 0 w 38"/>
                <a:gd name="T51" fmla="*/ 8 h 209"/>
                <a:gd name="T52" fmla="*/ 0 w 38"/>
                <a:gd name="T53" fmla="*/ 8 h 209"/>
                <a:gd name="T54" fmla="*/ 0 w 38"/>
                <a:gd name="T55" fmla="*/ 9 h 209"/>
                <a:gd name="T56" fmla="*/ 0 w 38"/>
                <a:gd name="T57" fmla="*/ 9 h 209"/>
                <a:gd name="T58" fmla="*/ 0 w 38"/>
                <a:gd name="T59" fmla="*/ 9 h 209"/>
                <a:gd name="T60" fmla="*/ 0 w 38"/>
                <a:gd name="T61" fmla="*/ 9 h 209"/>
                <a:gd name="T62" fmla="*/ 0 w 38"/>
                <a:gd name="T63" fmla="*/ 9 h 209"/>
                <a:gd name="T64" fmla="*/ 0 w 38"/>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209">
                  <a:moveTo>
                    <a:pt x="14" y="209"/>
                  </a:moveTo>
                  <a:lnTo>
                    <a:pt x="15" y="208"/>
                  </a:lnTo>
                  <a:lnTo>
                    <a:pt x="17" y="208"/>
                  </a:lnTo>
                  <a:lnTo>
                    <a:pt x="19" y="206"/>
                  </a:lnTo>
                  <a:lnTo>
                    <a:pt x="20" y="205"/>
                  </a:lnTo>
                  <a:lnTo>
                    <a:pt x="22" y="203"/>
                  </a:lnTo>
                  <a:lnTo>
                    <a:pt x="24" y="201"/>
                  </a:lnTo>
                  <a:lnTo>
                    <a:pt x="26" y="199"/>
                  </a:lnTo>
                  <a:lnTo>
                    <a:pt x="28" y="197"/>
                  </a:lnTo>
                  <a:lnTo>
                    <a:pt x="31" y="194"/>
                  </a:lnTo>
                  <a:lnTo>
                    <a:pt x="32" y="192"/>
                  </a:lnTo>
                  <a:lnTo>
                    <a:pt x="34" y="189"/>
                  </a:lnTo>
                  <a:lnTo>
                    <a:pt x="35" y="187"/>
                  </a:lnTo>
                  <a:lnTo>
                    <a:pt x="36" y="184"/>
                  </a:lnTo>
                  <a:lnTo>
                    <a:pt x="37" y="182"/>
                  </a:lnTo>
                  <a:lnTo>
                    <a:pt x="37" y="179"/>
                  </a:lnTo>
                  <a:lnTo>
                    <a:pt x="38" y="178"/>
                  </a:lnTo>
                  <a:lnTo>
                    <a:pt x="28" y="21"/>
                  </a:lnTo>
                  <a:lnTo>
                    <a:pt x="27" y="18"/>
                  </a:lnTo>
                  <a:lnTo>
                    <a:pt x="27" y="15"/>
                  </a:lnTo>
                  <a:lnTo>
                    <a:pt x="27" y="13"/>
                  </a:lnTo>
                  <a:lnTo>
                    <a:pt x="26" y="11"/>
                  </a:lnTo>
                  <a:lnTo>
                    <a:pt x="26" y="10"/>
                  </a:lnTo>
                  <a:lnTo>
                    <a:pt x="25" y="8"/>
                  </a:lnTo>
                  <a:lnTo>
                    <a:pt x="24" y="6"/>
                  </a:lnTo>
                  <a:lnTo>
                    <a:pt x="24" y="5"/>
                  </a:lnTo>
                  <a:lnTo>
                    <a:pt x="23" y="4"/>
                  </a:lnTo>
                  <a:lnTo>
                    <a:pt x="21" y="3"/>
                  </a:lnTo>
                  <a:lnTo>
                    <a:pt x="20" y="2"/>
                  </a:lnTo>
                  <a:lnTo>
                    <a:pt x="19" y="1"/>
                  </a:lnTo>
                  <a:lnTo>
                    <a:pt x="18" y="0"/>
                  </a:lnTo>
                  <a:lnTo>
                    <a:pt x="16" y="0"/>
                  </a:lnTo>
                  <a:lnTo>
                    <a:pt x="15" y="0"/>
                  </a:lnTo>
                  <a:lnTo>
                    <a:pt x="14" y="0"/>
                  </a:lnTo>
                  <a:lnTo>
                    <a:pt x="12" y="0"/>
                  </a:lnTo>
                  <a:lnTo>
                    <a:pt x="11" y="0"/>
                  </a:lnTo>
                  <a:lnTo>
                    <a:pt x="9" y="0"/>
                  </a:lnTo>
                  <a:lnTo>
                    <a:pt x="8" y="1"/>
                  </a:lnTo>
                  <a:lnTo>
                    <a:pt x="7" y="2"/>
                  </a:lnTo>
                  <a:lnTo>
                    <a:pt x="6" y="3"/>
                  </a:lnTo>
                  <a:lnTo>
                    <a:pt x="4" y="4"/>
                  </a:lnTo>
                  <a:lnTo>
                    <a:pt x="4"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4" y="204"/>
                  </a:lnTo>
                  <a:lnTo>
                    <a:pt x="4" y="205"/>
                  </a:lnTo>
                  <a:lnTo>
                    <a:pt x="6" y="206"/>
                  </a:lnTo>
                  <a:lnTo>
                    <a:pt x="7" y="206"/>
                  </a:lnTo>
                  <a:lnTo>
                    <a:pt x="8" y="207"/>
                  </a:lnTo>
                  <a:lnTo>
                    <a:pt x="9" y="208"/>
                  </a:lnTo>
                  <a:lnTo>
                    <a:pt x="11" y="208"/>
                  </a:lnTo>
                  <a:lnTo>
                    <a:pt x="12" y="208"/>
                  </a:lnTo>
                  <a:lnTo>
                    <a:pt x="14" y="209"/>
                  </a:lnTo>
                  <a:close/>
                </a:path>
              </a:pathLst>
            </a:custGeom>
            <a:solidFill>
              <a:srgbClr val="993300"/>
            </a:solidFill>
            <a:ln w="0">
              <a:solidFill>
                <a:srgbClr val="000000"/>
              </a:solidFill>
              <a:prstDash val="solid"/>
              <a:round/>
              <a:headEnd/>
              <a:tailEnd/>
            </a:ln>
          </p:spPr>
          <p:txBody>
            <a:bodyPr/>
            <a:lstStyle/>
            <a:p>
              <a:endParaRPr lang="en-US"/>
            </a:p>
          </p:txBody>
        </p:sp>
        <p:sp>
          <p:nvSpPr>
            <p:cNvPr id="44124" name="Freeform 59"/>
            <p:cNvSpPr>
              <a:spLocks/>
            </p:cNvSpPr>
            <p:nvPr/>
          </p:nvSpPr>
          <p:spPr bwMode="auto">
            <a:xfrm>
              <a:off x="4762" y="1331"/>
              <a:ext cx="15" cy="4"/>
            </a:xfrm>
            <a:custGeom>
              <a:avLst/>
              <a:gdLst>
                <a:gd name="T0" fmla="*/ 14 w 343"/>
                <a:gd name="T1" fmla="*/ 4 h 100"/>
                <a:gd name="T2" fmla="*/ 14 w 343"/>
                <a:gd name="T3" fmla="*/ 4 h 100"/>
                <a:gd name="T4" fmla="*/ 14 w 343"/>
                <a:gd name="T5" fmla="*/ 4 h 100"/>
                <a:gd name="T6" fmla="*/ 14 w 343"/>
                <a:gd name="T7" fmla="*/ 4 h 100"/>
                <a:gd name="T8" fmla="*/ 15 w 343"/>
                <a:gd name="T9" fmla="*/ 4 h 100"/>
                <a:gd name="T10" fmla="*/ 15 w 343"/>
                <a:gd name="T11" fmla="*/ 3 h 100"/>
                <a:gd name="T12" fmla="*/ 15 w 343"/>
                <a:gd name="T13" fmla="*/ 3 h 100"/>
                <a:gd name="T14" fmla="*/ 15 w 343"/>
                <a:gd name="T15" fmla="*/ 3 h 100"/>
                <a:gd name="T16" fmla="*/ 15 w 343"/>
                <a:gd name="T17" fmla="*/ 1 h 100"/>
                <a:gd name="T18" fmla="*/ 15 w 343"/>
                <a:gd name="T19" fmla="*/ 1 h 100"/>
                <a:gd name="T20" fmla="*/ 15 w 343"/>
                <a:gd name="T21" fmla="*/ 1 h 100"/>
                <a:gd name="T22" fmla="*/ 15 w 343"/>
                <a:gd name="T23" fmla="*/ 1 h 100"/>
                <a:gd name="T24" fmla="*/ 14 w 343"/>
                <a:gd name="T25" fmla="*/ 0 h 100"/>
                <a:gd name="T26" fmla="*/ 14 w 343"/>
                <a:gd name="T27" fmla="*/ 0 h 100"/>
                <a:gd name="T28" fmla="*/ 14 w 343"/>
                <a:gd name="T29" fmla="*/ 0 h 100"/>
                <a:gd name="T30" fmla="*/ 14 w 343"/>
                <a:gd name="T31" fmla="*/ 0 h 100"/>
                <a:gd name="T32" fmla="*/ 13 w 343"/>
                <a:gd name="T33" fmla="*/ 0 h 100"/>
                <a:gd name="T34" fmla="*/ 1 w 343"/>
                <a:gd name="T35" fmla="*/ 0 h 100"/>
                <a:gd name="T36" fmla="*/ 1 w 343"/>
                <a:gd name="T37" fmla="*/ 0 h 100"/>
                <a:gd name="T38" fmla="*/ 1 w 343"/>
                <a:gd name="T39" fmla="*/ 0 h 100"/>
                <a:gd name="T40" fmla="*/ 1 w 343"/>
                <a:gd name="T41" fmla="*/ 0 h 100"/>
                <a:gd name="T42" fmla="*/ 0 w 343"/>
                <a:gd name="T43" fmla="*/ 0 h 100"/>
                <a:gd name="T44" fmla="*/ 0 w 343"/>
                <a:gd name="T45" fmla="*/ 1 h 100"/>
                <a:gd name="T46" fmla="*/ 0 w 343"/>
                <a:gd name="T47" fmla="*/ 1 h 100"/>
                <a:gd name="T48" fmla="*/ 0 w 343"/>
                <a:gd name="T49" fmla="*/ 1 h 100"/>
                <a:gd name="T50" fmla="*/ 0 w 343"/>
                <a:gd name="T51" fmla="*/ 3 h 100"/>
                <a:gd name="T52" fmla="*/ 0 w 343"/>
                <a:gd name="T53" fmla="*/ 3 h 100"/>
                <a:gd name="T54" fmla="*/ 0 w 343"/>
                <a:gd name="T55" fmla="*/ 3 h 100"/>
                <a:gd name="T56" fmla="*/ 0 w 343"/>
                <a:gd name="T57" fmla="*/ 3 h 100"/>
                <a:gd name="T58" fmla="*/ 0 w 343"/>
                <a:gd name="T59" fmla="*/ 4 h 100"/>
                <a:gd name="T60" fmla="*/ 1 w 343"/>
                <a:gd name="T61" fmla="*/ 4 h 100"/>
                <a:gd name="T62" fmla="*/ 1 w 343"/>
                <a:gd name="T63" fmla="*/ 4 h 100"/>
                <a:gd name="T64" fmla="*/ 1 w 343"/>
                <a:gd name="T65" fmla="*/ 4 h 100"/>
                <a:gd name="T66" fmla="*/ 2 w 343"/>
                <a:gd name="T67" fmla="*/ 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3" h="100">
                  <a:moveTo>
                    <a:pt x="306" y="100"/>
                  </a:moveTo>
                  <a:lnTo>
                    <a:pt x="309" y="99"/>
                  </a:lnTo>
                  <a:lnTo>
                    <a:pt x="313" y="99"/>
                  </a:lnTo>
                  <a:lnTo>
                    <a:pt x="316" y="98"/>
                  </a:lnTo>
                  <a:lnTo>
                    <a:pt x="320" y="97"/>
                  </a:lnTo>
                  <a:lnTo>
                    <a:pt x="323" y="96"/>
                  </a:lnTo>
                  <a:lnTo>
                    <a:pt x="326" y="94"/>
                  </a:lnTo>
                  <a:lnTo>
                    <a:pt x="328" y="92"/>
                  </a:lnTo>
                  <a:lnTo>
                    <a:pt x="331" y="90"/>
                  </a:lnTo>
                  <a:lnTo>
                    <a:pt x="333" y="88"/>
                  </a:lnTo>
                  <a:lnTo>
                    <a:pt x="335" y="86"/>
                  </a:lnTo>
                  <a:lnTo>
                    <a:pt x="337" y="83"/>
                  </a:lnTo>
                  <a:lnTo>
                    <a:pt x="340" y="80"/>
                  </a:lnTo>
                  <a:lnTo>
                    <a:pt x="341" y="77"/>
                  </a:lnTo>
                  <a:lnTo>
                    <a:pt x="342" y="74"/>
                  </a:lnTo>
                  <a:lnTo>
                    <a:pt x="342" y="71"/>
                  </a:lnTo>
                  <a:lnTo>
                    <a:pt x="343" y="67"/>
                  </a:lnTo>
                  <a:lnTo>
                    <a:pt x="343" y="33"/>
                  </a:lnTo>
                  <a:lnTo>
                    <a:pt x="342" y="29"/>
                  </a:lnTo>
                  <a:lnTo>
                    <a:pt x="342" y="25"/>
                  </a:lnTo>
                  <a:lnTo>
                    <a:pt x="341" y="22"/>
                  </a:lnTo>
                  <a:lnTo>
                    <a:pt x="340" y="19"/>
                  </a:lnTo>
                  <a:lnTo>
                    <a:pt x="337" y="16"/>
                  </a:lnTo>
                  <a:lnTo>
                    <a:pt x="335" y="13"/>
                  </a:lnTo>
                  <a:lnTo>
                    <a:pt x="333" y="11"/>
                  </a:lnTo>
                  <a:lnTo>
                    <a:pt x="331" y="9"/>
                  </a:lnTo>
                  <a:lnTo>
                    <a:pt x="328" y="7"/>
                  </a:lnTo>
                  <a:lnTo>
                    <a:pt x="326" y="5"/>
                  </a:lnTo>
                  <a:lnTo>
                    <a:pt x="323" y="3"/>
                  </a:lnTo>
                  <a:lnTo>
                    <a:pt x="320" y="2"/>
                  </a:lnTo>
                  <a:lnTo>
                    <a:pt x="316" y="1"/>
                  </a:lnTo>
                  <a:lnTo>
                    <a:pt x="313" y="0"/>
                  </a:lnTo>
                  <a:lnTo>
                    <a:pt x="309" y="0"/>
                  </a:lnTo>
                  <a:lnTo>
                    <a:pt x="306" y="0"/>
                  </a:lnTo>
                  <a:lnTo>
                    <a:pt x="37" y="0"/>
                  </a:lnTo>
                  <a:lnTo>
                    <a:pt x="33" y="0"/>
                  </a:lnTo>
                  <a:lnTo>
                    <a:pt x="28" y="0"/>
                  </a:lnTo>
                  <a:lnTo>
                    <a:pt x="25" y="1"/>
                  </a:lnTo>
                  <a:lnTo>
                    <a:pt x="21" y="2"/>
                  </a:lnTo>
                  <a:lnTo>
                    <a:pt x="18" y="3"/>
                  </a:lnTo>
                  <a:lnTo>
                    <a:pt x="15" y="5"/>
                  </a:lnTo>
                  <a:lnTo>
                    <a:pt x="13" y="7"/>
                  </a:lnTo>
                  <a:lnTo>
                    <a:pt x="10" y="9"/>
                  </a:lnTo>
                  <a:lnTo>
                    <a:pt x="8" y="11"/>
                  </a:lnTo>
                  <a:lnTo>
                    <a:pt x="6"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6" y="86"/>
                  </a:lnTo>
                  <a:lnTo>
                    <a:pt x="8" y="88"/>
                  </a:lnTo>
                  <a:lnTo>
                    <a:pt x="10" y="90"/>
                  </a:lnTo>
                  <a:lnTo>
                    <a:pt x="13" y="92"/>
                  </a:lnTo>
                  <a:lnTo>
                    <a:pt x="15" y="94"/>
                  </a:lnTo>
                  <a:lnTo>
                    <a:pt x="18" y="96"/>
                  </a:lnTo>
                  <a:lnTo>
                    <a:pt x="21" y="97"/>
                  </a:lnTo>
                  <a:lnTo>
                    <a:pt x="25" y="98"/>
                  </a:lnTo>
                  <a:lnTo>
                    <a:pt x="28" y="99"/>
                  </a:lnTo>
                  <a:lnTo>
                    <a:pt x="33" y="99"/>
                  </a:lnTo>
                  <a:lnTo>
                    <a:pt x="37" y="100"/>
                  </a:lnTo>
                  <a:lnTo>
                    <a:pt x="306" y="100"/>
                  </a:lnTo>
                  <a:close/>
                </a:path>
              </a:pathLst>
            </a:custGeom>
            <a:solidFill>
              <a:srgbClr val="993300"/>
            </a:solidFill>
            <a:ln w="0">
              <a:solidFill>
                <a:srgbClr val="000000"/>
              </a:solidFill>
              <a:prstDash val="solid"/>
              <a:round/>
              <a:headEnd/>
              <a:tailEnd/>
            </a:ln>
          </p:spPr>
          <p:txBody>
            <a:bodyPr/>
            <a:lstStyle/>
            <a:p>
              <a:endParaRPr lang="en-US"/>
            </a:p>
          </p:txBody>
        </p:sp>
        <p:sp>
          <p:nvSpPr>
            <p:cNvPr id="44125" name="Freeform 60"/>
            <p:cNvSpPr>
              <a:spLocks/>
            </p:cNvSpPr>
            <p:nvPr/>
          </p:nvSpPr>
          <p:spPr bwMode="auto">
            <a:xfrm>
              <a:off x="4737" y="1330"/>
              <a:ext cx="21" cy="12"/>
            </a:xfrm>
            <a:custGeom>
              <a:avLst/>
              <a:gdLst>
                <a:gd name="T0" fmla="*/ 18 w 477"/>
                <a:gd name="T1" fmla="*/ 12 h 283"/>
                <a:gd name="T2" fmla="*/ 19 w 477"/>
                <a:gd name="T3" fmla="*/ 12 h 283"/>
                <a:gd name="T4" fmla="*/ 19 w 477"/>
                <a:gd name="T5" fmla="*/ 12 h 283"/>
                <a:gd name="T6" fmla="*/ 20 w 477"/>
                <a:gd name="T7" fmla="*/ 11 h 283"/>
                <a:gd name="T8" fmla="*/ 20 w 477"/>
                <a:gd name="T9" fmla="*/ 11 h 283"/>
                <a:gd name="T10" fmla="*/ 21 w 477"/>
                <a:gd name="T11" fmla="*/ 11 h 283"/>
                <a:gd name="T12" fmla="*/ 21 w 477"/>
                <a:gd name="T13" fmla="*/ 10 h 283"/>
                <a:gd name="T14" fmla="*/ 21 w 477"/>
                <a:gd name="T15" fmla="*/ 9 h 283"/>
                <a:gd name="T16" fmla="*/ 20 w 477"/>
                <a:gd name="T17" fmla="*/ 3 h 283"/>
                <a:gd name="T18" fmla="*/ 20 w 477"/>
                <a:gd name="T19" fmla="*/ 2 h 283"/>
                <a:gd name="T20" fmla="*/ 20 w 477"/>
                <a:gd name="T21" fmla="*/ 2 h 283"/>
                <a:gd name="T22" fmla="*/ 20 w 477"/>
                <a:gd name="T23" fmla="*/ 1 h 283"/>
                <a:gd name="T24" fmla="*/ 20 w 477"/>
                <a:gd name="T25" fmla="*/ 1 h 283"/>
                <a:gd name="T26" fmla="*/ 19 w 477"/>
                <a:gd name="T27" fmla="*/ 0 h 283"/>
                <a:gd name="T28" fmla="*/ 19 w 477"/>
                <a:gd name="T29" fmla="*/ 0 h 283"/>
                <a:gd name="T30" fmla="*/ 19 w 477"/>
                <a:gd name="T31" fmla="*/ 0 h 283"/>
                <a:gd name="T32" fmla="*/ 18 w 477"/>
                <a:gd name="T33" fmla="*/ 0 h 283"/>
                <a:gd name="T34" fmla="*/ 2 w 477"/>
                <a:gd name="T35" fmla="*/ 0 h 283"/>
                <a:gd name="T36" fmla="*/ 2 w 477"/>
                <a:gd name="T37" fmla="*/ 0 h 283"/>
                <a:gd name="T38" fmla="*/ 2 w 477"/>
                <a:gd name="T39" fmla="*/ 0 h 283"/>
                <a:gd name="T40" fmla="*/ 1 w 477"/>
                <a:gd name="T41" fmla="*/ 1 h 283"/>
                <a:gd name="T42" fmla="*/ 1 w 477"/>
                <a:gd name="T43" fmla="*/ 1 h 283"/>
                <a:gd name="T44" fmla="*/ 1 w 477"/>
                <a:gd name="T45" fmla="*/ 2 h 283"/>
                <a:gd name="T46" fmla="*/ 1 w 477"/>
                <a:gd name="T47" fmla="*/ 2 h 283"/>
                <a:gd name="T48" fmla="*/ 1 w 477"/>
                <a:gd name="T49" fmla="*/ 3 h 283"/>
                <a:gd name="T50" fmla="*/ 0 w 477"/>
                <a:gd name="T51" fmla="*/ 9 h 283"/>
                <a:gd name="T52" fmla="*/ 0 w 477"/>
                <a:gd name="T53" fmla="*/ 10 h 283"/>
                <a:gd name="T54" fmla="*/ 0 w 477"/>
                <a:gd name="T55" fmla="*/ 10 h 283"/>
                <a:gd name="T56" fmla="*/ 1 w 477"/>
                <a:gd name="T57" fmla="*/ 11 h 283"/>
                <a:gd name="T58" fmla="*/ 1 w 477"/>
                <a:gd name="T59" fmla="*/ 11 h 283"/>
                <a:gd name="T60" fmla="*/ 1 w 477"/>
                <a:gd name="T61" fmla="*/ 11 h 283"/>
                <a:gd name="T62" fmla="*/ 2 w 477"/>
                <a:gd name="T63" fmla="*/ 12 h 283"/>
                <a:gd name="T64" fmla="*/ 2 w 477"/>
                <a:gd name="T65" fmla="*/ 12 h 283"/>
                <a:gd name="T66" fmla="*/ 3 w 477"/>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3">
                  <a:moveTo>
                    <a:pt x="414" y="283"/>
                  </a:moveTo>
                  <a:lnTo>
                    <a:pt x="418" y="282"/>
                  </a:lnTo>
                  <a:lnTo>
                    <a:pt x="425" y="281"/>
                  </a:lnTo>
                  <a:lnTo>
                    <a:pt x="430" y="280"/>
                  </a:lnTo>
                  <a:lnTo>
                    <a:pt x="435" y="277"/>
                  </a:lnTo>
                  <a:lnTo>
                    <a:pt x="440" y="275"/>
                  </a:lnTo>
                  <a:lnTo>
                    <a:pt x="445" y="271"/>
                  </a:lnTo>
                  <a:lnTo>
                    <a:pt x="450" y="268"/>
                  </a:lnTo>
                  <a:lnTo>
                    <a:pt x="455" y="264"/>
                  </a:lnTo>
                  <a:lnTo>
                    <a:pt x="459" y="259"/>
                  </a:lnTo>
                  <a:lnTo>
                    <a:pt x="464" y="254"/>
                  </a:lnTo>
                  <a:lnTo>
                    <a:pt x="468" y="248"/>
                  </a:lnTo>
                  <a:lnTo>
                    <a:pt x="471" y="242"/>
                  </a:lnTo>
                  <a:lnTo>
                    <a:pt x="473" y="236"/>
                  </a:lnTo>
                  <a:lnTo>
                    <a:pt x="475" y="230"/>
                  </a:lnTo>
                  <a:lnTo>
                    <a:pt x="476" y="223"/>
                  </a:lnTo>
                  <a:lnTo>
                    <a:pt x="477" y="217"/>
                  </a:lnTo>
                  <a:lnTo>
                    <a:pt x="463" y="69"/>
                  </a:lnTo>
                  <a:lnTo>
                    <a:pt x="462" y="62"/>
                  </a:lnTo>
                  <a:lnTo>
                    <a:pt x="462" y="55"/>
                  </a:lnTo>
                  <a:lnTo>
                    <a:pt x="459" y="48"/>
                  </a:lnTo>
                  <a:lnTo>
                    <a:pt x="458" y="41"/>
                  </a:lnTo>
                  <a:lnTo>
                    <a:pt x="456" y="36"/>
                  </a:lnTo>
                  <a:lnTo>
                    <a:pt x="453" y="30"/>
                  </a:lnTo>
                  <a:lnTo>
                    <a:pt x="451" y="25"/>
                  </a:lnTo>
                  <a:lnTo>
                    <a:pt x="448" y="20"/>
                  </a:lnTo>
                  <a:lnTo>
                    <a:pt x="444" y="16"/>
                  </a:lnTo>
                  <a:lnTo>
                    <a:pt x="441" y="11"/>
                  </a:lnTo>
                  <a:lnTo>
                    <a:pt x="437" y="8"/>
                  </a:lnTo>
                  <a:lnTo>
                    <a:pt x="433" y="5"/>
                  </a:lnTo>
                  <a:lnTo>
                    <a:pt x="428" y="3"/>
                  </a:lnTo>
                  <a:lnTo>
                    <a:pt x="424" y="1"/>
                  </a:lnTo>
                  <a:lnTo>
                    <a:pt x="418" y="0"/>
                  </a:lnTo>
                  <a:lnTo>
                    <a:pt x="414" y="0"/>
                  </a:lnTo>
                  <a:lnTo>
                    <a:pt x="61" y="0"/>
                  </a:lnTo>
                  <a:lnTo>
                    <a:pt x="56" y="0"/>
                  </a:lnTo>
                  <a:lnTo>
                    <a:pt x="51" y="1"/>
                  </a:lnTo>
                  <a:lnTo>
                    <a:pt x="47" y="3"/>
                  </a:lnTo>
                  <a:lnTo>
                    <a:pt x="43" y="5"/>
                  </a:lnTo>
                  <a:lnTo>
                    <a:pt x="39" y="8"/>
                  </a:lnTo>
                  <a:lnTo>
                    <a:pt x="34" y="11"/>
                  </a:lnTo>
                  <a:lnTo>
                    <a:pt x="30" y="16"/>
                  </a:lnTo>
                  <a:lnTo>
                    <a:pt x="27" y="20"/>
                  </a:lnTo>
                  <a:lnTo>
                    <a:pt x="24" y="25"/>
                  </a:lnTo>
                  <a:lnTo>
                    <a:pt x="21" y="30"/>
                  </a:lnTo>
                  <a:lnTo>
                    <a:pt x="19" y="36"/>
                  </a:lnTo>
                  <a:lnTo>
                    <a:pt x="17" y="41"/>
                  </a:lnTo>
                  <a:lnTo>
                    <a:pt x="16" y="48"/>
                  </a:lnTo>
                  <a:lnTo>
                    <a:pt x="14" y="55"/>
                  </a:lnTo>
                  <a:lnTo>
                    <a:pt x="14" y="62"/>
                  </a:lnTo>
                  <a:lnTo>
                    <a:pt x="14" y="69"/>
                  </a:lnTo>
                  <a:lnTo>
                    <a:pt x="0" y="217"/>
                  </a:lnTo>
                  <a:lnTo>
                    <a:pt x="0" y="223"/>
                  </a:lnTo>
                  <a:lnTo>
                    <a:pt x="1" y="230"/>
                  </a:lnTo>
                  <a:lnTo>
                    <a:pt x="3" y="236"/>
                  </a:lnTo>
                  <a:lnTo>
                    <a:pt x="5" y="242"/>
                  </a:lnTo>
                  <a:lnTo>
                    <a:pt x="8" y="248"/>
                  </a:lnTo>
                  <a:lnTo>
                    <a:pt x="12" y="254"/>
                  </a:lnTo>
                  <a:lnTo>
                    <a:pt x="16" y="259"/>
                  </a:lnTo>
                  <a:lnTo>
                    <a:pt x="20" y="264"/>
                  </a:lnTo>
                  <a:lnTo>
                    <a:pt x="25" y="268"/>
                  </a:lnTo>
                  <a:lnTo>
                    <a:pt x="30" y="271"/>
                  </a:lnTo>
                  <a:lnTo>
                    <a:pt x="36" y="275"/>
                  </a:lnTo>
                  <a:lnTo>
                    <a:pt x="41" y="277"/>
                  </a:lnTo>
                  <a:lnTo>
                    <a:pt x="46" y="280"/>
                  </a:lnTo>
                  <a:lnTo>
                    <a:pt x="51" y="281"/>
                  </a:lnTo>
                  <a:lnTo>
                    <a:pt x="56" y="282"/>
                  </a:lnTo>
                  <a:lnTo>
                    <a:pt x="61" y="283"/>
                  </a:lnTo>
                  <a:lnTo>
                    <a:pt x="414" y="283"/>
                  </a:lnTo>
                  <a:close/>
                </a:path>
              </a:pathLst>
            </a:custGeom>
            <a:solidFill>
              <a:srgbClr val="993300"/>
            </a:solidFill>
            <a:ln w="0">
              <a:solidFill>
                <a:srgbClr val="000000"/>
              </a:solidFill>
              <a:prstDash val="solid"/>
              <a:round/>
              <a:headEnd/>
              <a:tailEnd/>
            </a:ln>
          </p:spPr>
          <p:txBody>
            <a:bodyPr/>
            <a:lstStyle/>
            <a:p>
              <a:endParaRPr lang="en-US"/>
            </a:p>
          </p:txBody>
        </p:sp>
        <p:sp>
          <p:nvSpPr>
            <p:cNvPr id="44126" name="Freeform 61"/>
            <p:cNvSpPr>
              <a:spLocks/>
            </p:cNvSpPr>
            <p:nvPr/>
          </p:nvSpPr>
          <p:spPr bwMode="auto">
            <a:xfrm>
              <a:off x="4737" y="1330"/>
              <a:ext cx="20" cy="12"/>
            </a:xfrm>
            <a:custGeom>
              <a:avLst/>
              <a:gdLst>
                <a:gd name="T0" fmla="*/ 18 w 455"/>
                <a:gd name="T1" fmla="*/ 12 h 270"/>
                <a:gd name="T2" fmla="*/ 18 w 455"/>
                <a:gd name="T3" fmla="*/ 12 h 270"/>
                <a:gd name="T4" fmla="*/ 18 w 455"/>
                <a:gd name="T5" fmla="*/ 12 h 270"/>
                <a:gd name="T6" fmla="*/ 19 w 455"/>
                <a:gd name="T7" fmla="*/ 11 h 270"/>
                <a:gd name="T8" fmla="*/ 19 w 455"/>
                <a:gd name="T9" fmla="*/ 11 h 270"/>
                <a:gd name="T10" fmla="*/ 20 w 455"/>
                <a:gd name="T11" fmla="*/ 10 h 270"/>
                <a:gd name="T12" fmla="*/ 20 w 455"/>
                <a:gd name="T13" fmla="*/ 10 h 270"/>
                <a:gd name="T14" fmla="*/ 20 w 455"/>
                <a:gd name="T15" fmla="*/ 9 h 270"/>
                <a:gd name="T16" fmla="*/ 19 w 455"/>
                <a:gd name="T17" fmla="*/ 3 h 270"/>
                <a:gd name="T18" fmla="*/ 19 w 455"/>
                <a:gd name="T19" fmla="*/ 2 h 270"/>
                <a:gd name="T20" fmla="*/ 19 w 455"/>
                <a:gd name="T21" fmla="*/ 2 h 270"/>
                <a:gd name="T22" fmla="*/ 19 w 455"/>
                <a:gd name="T23" fmla="*/ 1 h 270"/>
                <a:gd name="T24" fmla="*/ 19 w 455"/>
                <a:gd name="T25" fmla="*/ 1 h 270"/>
                <a:gd name="T26" fmla="*/ 19 w 455"/>
                <a:gd name="T27" fmla="*/ 0 h 270"/>
                <a:gd name="T28" fmla="*/ 18 w 455"/>
                <a:gd name="T29" fmla="*/ 0 h 270"/>
                <a:gd name="T30" fmla="*/ 18 w 455"/>
                <a:gd name="T31" fmla="*/ 0 h 270"/>
                <a:gd name="T32" fmla="*/ 17 w 455"/>
                <a:gd name="T33" fmla="*/ 0 h 270"/>
                <a:gd name="T34" fmla="*/ 2 w 455"/>
                <a:gd name="T35" fmla="*/ 0 h 270"/>
                <a:gd name="T36" fmla="*/ 2 w 455"/>
                <a:gd name="T37" fmla="*/ 0 h 270"/>
                <a:gd name="T38" fmla="*/ 2 w 455"/>
                <a:gd name="T39" fmla="*/ 0 h 270"/>
                <a:gd name="T40" fmla="*/ 1 w 455"/>
                <a:gd name="T41" fmla="*/ 1 h 270"/>
                <a:gd name="T42" fmla="*/ 1 w 455"/>
                <a:gd name="T43" fmla="*/ 1 h 270"/>
                <a:gd name="T44" fmla="*/ 1 w 455"/>
                <a:gd name="T45" fmla="*/ 1 h 270"/>
                <a:gd name="T46" fmla="*/ 1 w 455"/>
                <a:gd name="T47" fmla="*/ 2 h 270"/>
                <a:gd name="T48" fmla="*/ 1 w 455"/>
                <a:gd name="T49" fmla="*/ 3 h 270"/>
                <a:gd name="T50" fmla="*/ 0 w 455"/>
                <a:gd name="T51" fmla="*/ 9 h 270"/>
                <a:gd name="T52" fmla="*/ 0 w 455"/>
                <a:gd name="T53" fmla="*/ 10 h 270"/>
                <a:gd name="T54" fmla="*/ 0 w 455"/>
                <a:gd name="T55" fmla="*/ 10 h 270"/>
                <a:gd name="T56" fmla="*/ 0 w 455"/>
                <a:gd name="T57" fmla="*/ 11 h 270"/>
                <a:gd name="T58" fmla="*/ 1 w 455"/>
                <a:gd name="T59" fmla="*/ 11 h 270"/>
                <a:gd name="T60" fmla="*/ 1 w 455"/>
                <a:gd name="T61" fmla="*/ 12 h 270"/>
                <a:gd name="T62" fmla="*/ 2 w 455"/>
                <a:gd name="T63" fmla="*/ 12 h 270"/>
                <a:gd name="T64" fmla="*/ 2 w 455"/>
                <a:gd name="T65" fmla="*/ 12 h 270"/>
                <a:gd name="T66" fmla="*/ 3 w 455"/>
                <a:gd name="T67" fmla="*/ 12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70">
                  <a:moveTo>
                    <a:pt x="395" y="270"/>
                  </a:moveTo>
                  <a:lnTo>
                    <a:pt x="399" y="269"/>
                  </a:lnTo>
                  <a:lnTo>
                    <a:pt x="404" y="268"/>
                  </a:lnTo>
                  <a:lnTo>
                    <a:pt x="409" y="267"/>
                  </a:lnTo>
                  <a:lnTo>
                    <a:pt x="415" y="265"/>
                  </a:lnTo>
                  <a:lnTo>
                    <a:pt x="420" y="262"/>
                  </a:lnTo>
                  <a:lnTo>
                    <a:pt x="425" y="259"/>
                  </a:lnTo>
                  <a:lnTo>
                    <a:pt x="429" y="255"/>
                  </a:lnTo>
                  <a:lnTo>
                    <a:pt x="434" y="251"/>
                  </a:lnTo>
                  <a:lnTo>
                    <a:pt x="438" y="247"/>
                  </a:lnTo>
                  <a:lnTo>
                    <a:pt x="442" y="241"/>
                  </a:lnTo>
                  <a:lnTo>
                    <a:pt x="445" y="236"/>
                  </a:lnTo>
                  <a:lnTo>
                    <a:pt x="448" y="231"/>
                  </a:lnTo>
                  <a:lnTo>
                    <a:pt x="451" y="225"/>
                  </a:lnTo>
                  <a:lnTo>
                    <a:pt x="453" y="219"/>
                  </a:lnTo>
                  <a:lnTo>
                    <a:pt x="454" y="213"/>
                  </a:lnTo>
                  <a:lnTo>
                    <a:pt x="455" y="207"/>
                  </a:lnTo>
                  <a:lnTo>
                    <a:pt x="441" y="65"/>
                  </a:lnTo>
                  <a:lnTo>
                    <a:pt x="440" y="58"/>
                  </a:lnTo>
                  <a:lnTo>
                    <a:pt x="440" y="52"/>
                  </a:lnTo>
                  <a:lnTo>
                    <a:pt x="438" y="45"/>
                  </a:lnTo>
                  <a:lnTo>
                    <a:pt x="437" y="39"/>
                  </a:lnTo>
                  <a:lnTo>
                    <a:pt x="435" y="33"/>
                  </a:lnTo>
                  <a:lnTo>
                    <a:pt x="433" y="28"/>
                  </a:lnTo>
                  <a:lnTo>
                    <a:pt x="430" y="23"/>
                  </a:lnTo>
                  <a:lnTo>
                    <a:pt x="427" y="19"/>
                  </a:lnTo>
                  <a:lnTo>
                    <a:pt x="424" y="15"/>
                  </a:lnTo>
                  <a:lnTo>
                    <a:pt x="421" y="11"/>
                  </a:lnTo>
                  <a:lnTo>
                    <a:pt x="417" y="8"/>
                  </a:lnTo>
                  <a:lnTo>
                    <a:pt x="413" y="4"/>
                  </a:lnTo>
                  <a:lnTo>
                    <a:pt x="408" y="2"/>
                  </a:lnTo>
                  <a:lnTo>
                    <a:pt x="404" y="1"/>
                  </a:lnTo>
                  <a:lnTo>
                    <a:pt x="399" y="0"/>
                  </a:lnTo>
                  <a:lnTo>
                    <a:pt x="395" y="0"/>
                  </a:lnTo>
                  <a:lnTo>
                    <a:pt x="59" y="0"/>
                  </a:lnTo>
                  <a:lnTo>
                    <a:pt x="54" y="0"/>
                  </a:lnTo>
                  <a:lnTo>
                    <a:pt x="49" y="1"/>
                  </a:lnTo>
                  <a:lnTo>
                    <a:pt x="45" y="2"/>
                  </a:lnTo>
                  <a:lnTo>
                    <a:pt x="41" y="4"/>
                  </a:lnTo>
                  <a:lnTo>
                    <a:pt x="37" y="8"/>
                  </a:lnTo>
                  <a:lnTo>
                    <a:pt x="34" y="11"/>
                  </a:lnTo>
                  <a:lnTo>
                    <a:pt x="30" y="15"/>
                  </a:lnTo>
                  <a:lnTo>
                    <a:pt x="27" y="19"/>
                  </a:lnTo>
                  <a:lnTo>
                    <a:pt x="23" y="23"/>
                  </a:lnTo>
                  <a:lnTo>
                    <a:pt x="21" y="28"/>
                  </a:lnTo>
                  <a:lnTo>
                    <a:pt x="19" y="33"/>
                  </a:lnTo>
                  <a:lnTo>
                    <a:pt x="17" y="39"/>
                  </a:lnTo>
                  <a:lnTo>
                    <a:pt x="15" y="45"/>
                  </a:lnTo>
                  <a:lnTo>
                    <a:pt x="14" y="52"/>
                  </a:lnTo>
                  <a:lnTo>
                    <a:pt x="14" y="58"/>
                  </a:lnTo>
                  <a:lnTo>
                    <a:pt x="14" y="65"/>
                  </a:lnTo>
                  <a:lnTo>
                    <a:pt x="0" y="207"/>
                  </a:lnTo>
                  <a:lnTo>
                    <a:pt x="0" y="213"/>
                  </a:lnTo>
                  <a:lnTo>
                    <a:pt x="1" y="219"/>
                  </a:lnTo>
                  <a:lnTo>
                    <a:pt x="3" y="225"/>
                  </a:lnTo>
                  <a:lnTo>
                    <a:pt x="5" y="231"/>
                  </a:lnTo>
                  <a:lnTo>
                    <a:pt x="8" y="236"/>
                  </a:lnTo>
                  <a:lnTo>
                    <a:pt x="11" y="241"/>
                  </a:lnTo>
                  <a:lnTo>
                    <a:pt x="15" y="247"/>
                  </a:lnTo>
                  <a:lnTo>
                    <a:pt x="19" y="251"/>
                  </a:lnTo>
                  <a:lnTo>
                    <a:pt x="25" y="255"/>
                  </a:lnTo>
                  <a:lnTo>
                    <a:pt x="29" y="259"/>
                  </a:lnTo>
                  <a:lnTo>
                    <a:pt x="34" y="262"/>
                  </a:lnTo>
                  <a:lnTo>
                    <a:pt x="39" y="265"/>
                  </a:lnTo>
                  <a:lnTo>
                    <a:pt x="44" y="267"/>
                  </a:lnTo>
                  <a:lnTo>
                    <a:pt x="49" y="268"/>
                  </a:lnTo>
                  <a:lnTo>
                    <a:pt x="54" y="269"/>
                  </a:lnTo>
                  <a:lnTo>
                    <a:pt x="59" y="270"/>
                  </a:lnTo>
                  <a:lnTo>
                    <a:pt x="395" y="270"/>
                  </a:lnTo>
                  <a:close/>
                </a:path>
              </a:pathLst>
            </a:custGeom>
            <a:solidFill>
              <a:srgbClr val="993300"/>
            </a:solidFill>
            <a:ln w="0">
              <a:solidFill>
                <a:srgbClr val="000000"/>
              </a:solidFill>
              <a:prstDash val="solid"/>
              <a:round/>
              <a:headEnd/>
              <a:tailEnd/>
            </a:ln>
          </p:spPr>
          <p:txBody>
            <a:bodyPr/>
            <a:lstStyle/>
            <a:p>
              <a:endParaRPr lang="en-US"/>
            </a:p>
          </p:txBody>
        </p:sp>
        <p:sp>
          <p:nvSpPr>
            <p:cNvPr id="44127" name="Freeform 62"/>
            <p:cNvSpPr>
              <a:spLocks/>
            </p:cNvSpPr>
            <p:nvPr/>
          </p:nvSpPr>
          <p:spPr bwMode="auto">
            <a:xfrm>
              <a:off x="4740" y="1335"/>
              <a:ext cx="15" cy="6"/>
            </a:xfrm>
            <a:custGeom>
              <a:avLst/>
              <a:gdLst>
                <a:gd name="T0" fmla="*/ 15 w 333"/>
                <a:gd name="T1" fmla="*/ 3 h 122"/>
                <a:gd name="T2" fmla="*/ 15 w 333"/>
                <a:gd name="T3" fmla="*/ 3 h 122"/>
                <a:gd name="T4" fmla="*/ 15 w 333"/>
                <a:gd name="T5" fmla="*/ 4 h 122"/>
                <a:gd name="T6" fmla="*/ 15 w 333"/>
                <a:gd name="T7" fmla="*/ 4 h 122"/>
                <a:gd name="T8" fmla="*/ 15 w 333"/>
                <a:gd name="T9" fmla="*/ 4 h 122"/>
                <a:gd name="T10" fmla="*/ 15 w 333"/>
                <a:gd name="T11" fmla="*/ 4 h 122"/>
                <a:gd name="T12" fmla="*/ 15 w 333"/>
                <a:gd name="T13" fmla="*/ 5 h 122"/>
                <a:gd name="T14" fmla="*/ 15 w 333"/>
                <a:gd name="T15" fmla="*/ 5 h 122"/>
                <a:gd name="T16" fmla="*/ 15 w 333"/>
                <a:gd name="T17" fmla="*/ 5 h 122"/>
                <a:gd name="T18" fmla="*/ 14 w 333"/>
                <a:gd name="T19" fmla="*/ 5 h 122"/>
                <a:gd name="T20" fmla="*/ 14 w 333"/>
                <a:gd name="T21" fmla="*/ 5 h 122"/>
                <a:gd name="T22" fmla="*/ 14 w 333"/>
                <a:gd name="T23" fmla="*/ 6 h 122"/>
                <a:gd name="T24" fmla="*/ 14 w 333"/>
                <a:gd name="T25" fmla="*/ 6 h 122"/>
                <a:gd name="T26" fmla="*/ 14 w 333"/>
                <a:gd name="T27" fmla="*/ 6 h 122"/>
                <a:gd name="T28" fmla="*/ 14 w 333"/>
                <a:gd name="T29" fmla="*/ 6 h 122"/>
                <a:gd name="T30" fmla="*/ 13 w 333"/>
                <a:gd name="T31" fmla="*/ 6 h 122"/>
                <a:gd name="T32" fmla="*/ 13 w 333"/>
                <a:gd name="T33" fmla="*/ 6 h 122"/>
                <a:gd name="T34" fmla="*/ 2 w 333"/>
                <a:gd name="T35" fmla="*/ 6 h 122"/>
                <a:gd name="T36" fmla="*/ 1 w 333"/>
                <a:gd name="T37" fmla="*/ 6 h 122"/>
                <a:gd name="T38" fmla="*/ 1 w 333"/>
                <a:gd name="T39" fmla="*/ 6 h 122"/>
                <a:gd name="T40" fmla="*/ 1 w 333"/>
                <a:gd name="T41" fmla="*/ 6 h 122"/>
                <a:gd name="T42" fmla="*/ 1 w 333"/>
                <a:gd name="T43" fmla="*/ 6 h 122"/>
                <a:gd name="T44" fmla="*/ 1 w 333"/>
                <a:gd name="T45" fmla="*/ 6 h 122"/>
                <a:gd name="T46" fmla="*/ 1 w 333"/>
                <a:gd name="T47" fmla="*/ 5 h 122"/>
                <a:gd name="T48" fmla="*/ 1 w 333"/>
                <a:gd name="T49" fmla="*/ 5 h 122"/>
                <a:gd name="T50" fmla="*/ 0 w 333"/>
                <a:gd name="T51" fmla="*/ 5 h 122"/>
                <a:gd name="T52" fmla="*/ 0 w 333"/>
                <a:gd name="T53" fmla="*/ 5 h 122"/>
                <a:gd name="T54" fmla="*/ 0 w 333"/>
                <a:gd name="T55" fmla="*/ 5 h 122"/>
                <a:gd name="T56" fmla="*/ 0 w 333"/>
                <a:gd name="T57" fmla="*/ 4 h 122"/>
                <a:gd name="T58" fmla="*/ 0 w 333"/>
                <a:gd name="T59" fmla="*/ 4 h 122"/>
                <a:gd name="T60" fmla="*/ 0 w 333"/>
                <a:gd name="T61" fmla="*/ 4 h 122"/>
                <a:gd name="T62" fmla="*/ 0 w 333"/>
                <a:gd name="T63" fmla="*/ 4 h 122"/>
                <a:gd name="T64" fmla="*/ 0 w 333"/>
                <a:gd name="T65" fmla="*/ 3 h 122"/>
                <a:gd name="T66" fmla="*/ 0 w 333"/>
                <a:gd name="T67" fmla="*/ 3 h 122"/>
                <a:gd name="T68" fmla="*/ 0 w 333"/>
                <a:gd name="T69" fmla="*/ 0 h 122"/>
                <a:gd name="T70" fmla="*/ 15 w 333"/>
                <a:gd name="T71" fmla="*/ 0 h 122"/>
                <a:gd name="T72" fmla="*/ 15 w 333"/>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22">
                  <a:moveTo>
                    <a:pt x="333" y="60"/>
                  </a:moveTo>
                  <a:lnTo>
                    <a:pt x="332" y="66"/>
                  </a:lnTo>
                  <a:lnTo>
                    <a:pt x="332" y="72"/>
                  </a:lnTo>
                  <a:lnTo>
                    <a:pt x="331" y="78"/>
                  </a:lnTo>
                  <a:lnTo>
                    <a:pt x="330" y="84"/>
                  </a:lnTo>
                  <a:lnTo>
                    <a:pt x="328" y="89"/>
                  </a:lnTo>
                  <a:lnTo>
                    <a:pt x="327" y="94"/>
                  </a:lnTo>
                  <a:lnTo>
                    <a:pt x="324" y="99"/>
                  </a:lnTo>
                  <a:lnTo>
                    <a:pt x="322" y="103"/>
                  </a:lnTo>
                  <a:lnTo>
                    <a:pt x="320" y="107"/>
                  </a:lnTo>
                  <a:lnTo>
                    <a:pt x="317" y="110"/>
                  </a:lnTo>
                  <a:lnTo>
                    <a:pt x="314" y="113"/>
                  </a:lnTo>
                  <a:lnTo>
                    <a:pt x="310" y="116"/>
                  </a:lnTo>
                  <a:lnTo>
                    <a:pt x="306" y="119"/>
                  </a:lnTo>
                  <a:lnTo>
                    <a:pt x="302" y="120"/>
                  </a:lnTo>
                  <a:lnTo>
                    <a:pt x="298" y="121"/>
                  </a:lnTo>
                  <a:lnTo>
                    <a:pt x="294" y="122"/>
                  </a:lnTo>
                  <a:lnTo>
                    <a:pt x="39" y="122"/>
                  </a:lnTo>
                  <a:lnTo>
                    <a:pt x="33" y="121"/>
                  </a:lnTo>
                  <a:lnTo>
                    <a:pt x="29" y="120"/>
                  </a:lnTo>
                  <a:lnTo>
                    <a:pt x="25" y="119"/>
                  </a:lnTo>
                  <a:lnTo>
                    <a:pt x="21" y="116"/>
                  </a:lnTo>
                  <a:lnTo>
                    <a:pt x="18" y="113"/>
                  </a:lnTo>
                  <a:lnTo>
                    <a:pt x="15" y="110"/>
                  </a:lnTo>
                  <a:lnTo>
                    <a:pt x="12" y="107"/>
                  </a:lnTo>
                  <a:lnTo>
                    <a:pt x="10" y="103"/>
                  </a:lnTo>
                  <a:lnTo>
                    <a:pt x="7" y="99"/>
                  </a:lnTo>
                  <a:lnTo>
                    <a:pt x="5" y="94"/>
                  </a:lnTo>
                  <a:lnTo>
                    <a:pt x="3" y="89"/>
                  </a:lnTo>
                  <a:lnTo>
                    <a:pt x="2" y="84"/>
                  </a:lnTo>
                  <a:lnTo>
                    <a:pt x="1" y="78"/>
                  </a:lnTo>
                  <a:lnTo>
                    <a:pt x="0" y="72"/>
                  </a:lnTo>
                  <a:lnTo>
                    <a:pt x="0" y="66"/>
                  </a:lnTo>
                  <a:lnTo>
                    <a:pt x="0" y="60"/>
                  </a:lnTo>
                  <a:lnTo>
                    <a:pt x="2" y="0"/>
                  </a:lnTo>
                  <a:lnTo>
                    <a:pt x="331" y="0"/>
                  </a:lnTo>
                  <a:lnTo>
                    <a:pt x="333" y="60"/>
                  </a:lnTo>
                  <a:close/>
                </a:path>
              </a:pathLst>
            </a:custGeom>
            <a:solidFill>
              <a:srgbClr val="993300"/>
            </a:solidFill>
            <a:ln w="0">
              <a:solidFill>
                <a:srgbClr val="000000"/>
              </a:solidFill>
              <a:prstDash val="solid"/>
              <a:round/>
              <a:headEnd/>
              <a:tailEnd/>
            </a:ln>
          </p:spPr>
          <p:txBody>
            <a:bodyPr/>
            <a:lstStyle/>
            <a:p>
              <a:endParaRPr lang="en-US"/>
            </a:p>
          </p:txBody>
        </p:sp>
        <p:sp>
          <p:nvSpPr>
            <p:cNvPr id="44128" name="Freeform 63"/>
            <p:cNvSpPr>
              <a:spLocks/>
            </p:cNvSpPr>
            <p:nvPr/>
          </p:nvSpPr>
          <p:spPr bwMode="auto">
            <a:xfrm>
              <a:off x="4738" y="1331"/>
              <a:ext cx="2" cy="9"/>
            </a:xfrm>
            <a:custGeom>
              <a:avLst/>
              <a:gdLst>
                <a:gd name="T0" fmla="*/ 1 w 33"/>
                <a:gd name="T1" fmla="*/ 9 h 201"/>
                <a:gd name="T2" fmla="*/ 1 w 33"/>
                <a:gd name="T3" fmla="*/ 9 h 201"/>
                <a:gd name="T4" fmla="*/ 2 w 33"/>
                <a:gd name="T5" fmla="*/ 9 h 201"/>
                <a:gd name="T6" fmla="*/ 2 w 33"/>
                <a:gd name="T7" fmla="*/ 9 h 201"/>
                <a:gd name="T8" fmla="*/ 2 w 33"/>
                <a:gd name="T9" fmla="*/ 9 h 201"/>
                <a:gd name="T10" fmla="*/ 2 w 33"/>
                <a:gd name="T11" fmla="*/ 9 h 201"/>
                <a:gd name="T12" fmla="*/ 2 w 33"/>
                <a:gd name="T13" fmla="*/ 8 h 201"/>
                <a:gd name="T14" fmla="*/ 2 w 33"/>
                <a:gd name="T15" fmla="*/ 8 h 201"/>
                <a:gd name="T16" fmla="*/ 2 w 33"/>
                <a:gd name="T17" fmla="*/ 1 h 201"/>
                <a:gd name="T18" fmla="*/ 2 w 33"/>
                <a:gd name="T19" fmla="*/ 1 h 201"/>
                <a:gd name="T20" fmla="*/ 2 w 33"/>
                <a:gd name="T21" fmla="*/ 1 h 201"/>
                <a:gd name="T22" fmla="*/ 2 w 33"/>
                <a:gd name="T23" fmla="*/ 0 h 201"/>
                <a:gd name="T24" fmla="*/ 2 w 33"/>
                <a:gd name="T25" fmla="*/ 0 h 201"/>
                <a:gd name="T26" fmla="*/ 2 w 33"/>
                <a:gd name="T27" fmla="*/ 0 h 201"/>
                <a:gd name="T28" fmla="*/ 1 w 33"/>
                <a:gd name="T29" fmla="*/ 0 h 201"/>
                <a:gd name="T30" fmla="*/ 1 w 33"/>
                <a:gd name="T31" fmla="*/ 0 h 201"/>
                <a:gd name="T32" fmla="*/ 1 w 33"/>
                <a:gd name="T33" fmla="*/ 0 h 201"/>
                <a:gd name="T34" fmla="*/ 1 w 33"/>
                <a:gd name="T35" fmla="*/ 0 h 201"/>
                <a:gd name="T36" fmla="*/ 1 w 33"/>
                <a:gd name="T37" fmla="*/ 0 h 201"/>
                <a:gd name="T38" fmla="*/ 1 w 33"/>
                <a:gd name="T39" fmla="*/ 0 h 201"/>
                <a:gd name="T40" fmla="*/ 1 w 33"/>
                <a:gd name="T41" fmla="*/ 0 h 201"/>
                <a:gd name="T42" fmla="*/ 0 w 33"/>
                <a:gd name="T43" fmla="*/ 0 h 201"/>
                <a:gd name="T44" fmla="*/ 0 w 33"/>
                <a:gd name="T45" fmla="*/ 1 h 201"/>
                <a:gd name="T46" fmla="*/ 0 w 33"/>
                <a:gd name="T47" fmla="*/ 1 h 201"/>
                <a:gd name="T48" fmla="*/ 0 w 33"/>
                <a:gd name="T49" fmla="*/ 1 h 201"/>
                <a:gd name="T50" fmla="*/ 0 w 33"/>
                <a:gd name="T51" fmla="*/ 8 h 201"/>
                <a:gd name="T52" fmla="*/ 0 w 33"/>
                <a:gd name="T53" fmla="*/ 8 h 201"/>
                <a:gd name="T54" fmla="*/ 0 w 33"/>
                <a:gd name="T55" fmla="*/ 8 h 201"/>
                <a:gd name="T56" fmla="*/ 0 w 33"/>
                <a:gd name="T57" fmla="*/ 8 h 201"/>
                <a:gd name="T58" fmla="*/ 0 w 33"/>
                <a:gd name="T59" fmla="*/ 9 h 201"/>
                <a:gd name="T60" fmla="*/ 1 w 33"/>
                <a:gd name="T61" fmla="*/ 9 h 201"/>
                <a:gd name="T62" fmla="*/ 1 w 33"/>
                <a:gd name="T63" fmla="*/ 9 h 201"/>
                <a:gd name="T64" fmla="*/ 1 w 33"/>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1">
                  <a:moveTo>
                    <a:pt x="19" y="201"/>
                  </a:moveTo>
                  <a:lnTo>
                    <a:pt x="20" y="200"/>
                  </a:lnTo>
                  <a:lnTo>
                    <a:pt x="21" y="200"/>
                  </a:lnTo>
                  <a:lnTo>
                    <a:pt x="23" y="200"/>
                  </a:lnTo>
                  <a:lnTo>
                    <a:pt x="24" y="199"/>
                  </a:lnTo>
                  <a:lnTo>
                    <a:pt x="25" y="198"/>
                  </a:lnTo>
                  <a:lnTo>
                    <a:pt x="26" y="197"/>
                  </a:lnTo>
                  <a:lnTo>
                    <a:pt x="28" y="196"/>
                  </a:lnTo>
                  <a:lnTo>
                    <a:pt x="29" y="195"/>
                  </a:lnTo>
                  <a:lnTo>
                    <a:pt x="29" y="193"/>
                  </a:lnTo>
                  <a:lnTo>
                    <a:pt x="30" y="192"/>
                  </a:lnTo>
                  <a:lnTo>
                    <a:pt x="31" y="190"/>
                  </a:lnTo>
                  <a:lnTo>
                    <a:pt x="31" y="189"/>
                  </a:lnTo>
                  <a:lnTo>
                    <a:pt x="32" y="187"/>
                  </a:lnTo>
                  <a:lnTo>
                    <a:pt x="32" y="185"/>
                  </a:lnTo>
                  <a:lnTo>
                    <a:pt x="32" y="183"/>
                  </a:lnTo>
                  <a:lnTo>
                    <a:pt x="33" y="182"/>
                  </a:lnTo>
                  <a:lnTo>
                    <a:pt x="33" y="21"/>
                  </a:lnTo>
                  <a:lnTo>
                    <a:pt x="32" y="18"/>
                  </a:lnTo>
                  <a:lnTo>
                    <a:pt x="32" y="16"/>
                  </a:lnTo>
                  <a:lnTo>
                    <a:pt x="32" y="15"/>
                  </a:lnTo>
                  <a:lnTo>
                    <a:pt x="31" y="13"/>
                  </a:lnTo>
                  <a:lnTo>
                    <a:pt x="31" y="11"/>
                  </a:lnTo>
                  <a:lnTo>
                    <a:pt x="30" y="8"/>
                  </a:lnTo>
                  <a:lnTo>
                    <a:pt x="29" y="7"/>
                  </a:lnTo>
                  <a:lnTo>
                    <a:pt x="29" y="5"/>
                  </a:lnTo>
                  <a:lnTo>
                    <a:pt x="28" y="4"/>
                  </a:lnTo>
                  <a:lnTo>
                    <a:pt x="26" y="3"/>
                  </a:lnTo>
                  <a:lnTo>
                    <a:pt x="25" y="2"/>
                  </a:lnTo>
                  <a:lnTo>
                    <a:pt x="24" y="1"/>
                  </a:lnTo>
                  <a:lnTo>
                    <a:pt x="23" y="0"/>
                  </a:lnTo>
                  <a:lnTo>
                    <a:pt x="21" y="0"/>
                  </a:lnTo>
                  <a:lnTo>
                    <a:pt x="20" y="0"/>
                  </a:lnTo>
                  <a:lnTo>
                    <a:pt x="19" y="0"/>
                  </a:lnTo>
                  <a:lnTo>
                    <a:pt x="17" y="0"/>
                  </a:lnTo>
                  <a:lnTo>
                    <a:pt x="16" y="0"/>
                  </a:lnTo>
                  <a:lnTo>
                    <a:pt x="15" y="0"/>
                  </a:lnTo>
                  <a:lnTo>
                    <a:pt x="14" y="1"/>
                  </a:lnTo>
                  <a:lnTo>
                    <a:pt x="12" y="2"/>
                  </a:lnTo>
                  <a:lnTo>
                    <a:pt x="11" y="3"/>
                  </a:lnTo>
                  <a:lnTo>
                    <a:pt x="10" y="4"/>
                  </a:lnTo>
                  <a:lnTo>
                    <a:pt x="9" y="5"/>
                  </a:lnTo>
                  <a:lnTo>
                    <a:pt x="9" y="7"/>
                  </a:lnTo>
                  <a:lnTo>
                    <a:pt x="7" y="8"/>
                  </a:lnTo>
                  <a:lnTo>
                    <a:pt x="6" y="11"/>
                  </a:lnTo>
                  <a:lnTo>
                    <a:pt x="6" y="13"/>
                  </a:lnTo>
                  <a:lnTo>
                    <a:pt x="5" y="15"/>
                  </a:lnTo>
                  <a:lnTo>
                    <a:pt x="5" y="16"/>
                  </a:lnTo>
                  <a:lnTo>
                    <a:pt x="5" y="18"/>
                  </a:lnTo>
                  <a:lnTo>
                    <a:pt x="5" y="21"/>
                  </a:lnTo>
                  <a:lnTo>
                    <a:pt x="0" y="168"/>
                  </a:lnTo>
                  <a:lnTo>
                    <a:pt x="0" y="171"/>
                  </a:lnTo>
                  <a:lnTo>
                    <a:pt x="0" y="173"/>
                  </a:lnTo>
                  <a:lnTo>
                    <a:pt x="1" y="176"/>
                  </a:lnTo>
                  <a:lnTo>
                    <a:pt x="1" y="178"/>
                  </a:lnTo>
                  <a:lnTo>
                    <a:pt x="2" y="181"/>
                  </a:lnTo>
                  <a:lnTo>
                    <a:pt x="3" y="183"/>
                  </a:lnTo>
                  <a:lnTo>
                    <a:pt x="5" y="186"/>
                  </a:lnTo>
                  <a:lnTo>
                    <a:pt x="6" y="189"/>
                  </a:lnTo>
                  <a:lnTo>
                    <a:pt x="7" y="191"/>
                  </a:lnTo>
                  <a:lnTo>
                    <a:pt x="10" y="193"/>
                  </a:lnTo>
                  <a:lnTo>
                    <a:pt x="11" y="195"/>
                  </a:lnTo>
                  <a:lnTo>
                    <a:pt x="13" y="197"/>
                  </a:lnTo>
                  <a:lnTo>
                    <a:pt x="14" y="198"/>
                  </a:lnTo>
                  <a:lnTo>
                    <a:pt x="16" y="200"/>
                  </a:lnTo>
                  <a:lnTo>
                    <a:pt x="17" y="200"/>
                  </a:lnTo>
                  <a:lnTo>
                    <a:pt x="19" y="201"/>
                  </a:lnTo>
                  <a:close/>
                </a:path>
              </a:pathLst>
            </a:custGeom>
            <a:solidFill>
              <a:srgbClr val="993300"/>
            </a:solidFill>
            <a:ln w="0">
              <a:solidFill>
                <a:srgbClr val="000000"/>
              </a:solidFill>
              <a:prstDash val="solid"/>
              <a:round/>
              <a:headEnd/>
              <a:tailEnd/>
            </a:ln>
          </p:spPr>
          <p:txBody>
            <a:bodyPr/>
            <a:lstStyle/>
            <a:p>
              <a:endParaRPr lang="en-US"/>
            </a:p>
          </p:txBody>
        </p:sp>
        <p:sp>
          <p:nvSpPr>
            <p:cNvPr id="44129" name="Freeform 64"/>
            <p:cNvSpPr>
              <a:spLocks/>
            </p:cNvSpPr>
            <p:nvPr/>
          </p:nvSpPr>
          <p:spPr bwMode="auto">
            <a:xfrm>
              <a:off x="4755" y="1331"/>
              <a:ext cx="2" cy="9"/>
            </a:xfrm>
            <a:custGeom>
              <a:avLst/>
              <a:gdLst>
                <a:gd name="T0" fmla="*/ 1 w 37"/>
                <a:gd name="T1" fmla="*/ 9 h 209"/>
                <a:gd name="T2" fmla="*/ 1 w 37"/>
                <a:gd name="T3" fmla="*/ 9 h 209"/>
                <a:gd name="T4" fmla="*/ 1 w 37"/>
                <a:gd name="T5" fmla="*/ 9 h 209"/>
                <a:gd name="T6" fmla="*/ 1 w 37"/>
                <a:gd name="T7" fmla="*/ 9 h 209"/>
                <a:gd name="T8" fmla="*/ 2 w 37"/>
                <a:gd name="T9" fmla="*/ 8 h 209"/>
                <a:gd name="T10" fmla="*/ 2 w 37"/>
                <a:gd name="T11" fmla="*/ 8 h 209"/>
                <a:gd name="T12" fmla="*/ 2 w 37"/>
                <a:gd name="T13" fmla="*/ 8 h 209"/>
                <a:gd name="T14" fmla="*/ 2 w 37"/>
                <a:gd name="T15" fmla="*/ 8 h 209"/>
                <a:gd name="T16" fmla="*/ 2 w 37"/>
                <a:gd name="T17" fmla="*/ 1 h 209"/>
                <a:gd name="T18" fmla="*/ 1 w 37"/>
                <a:gd name="T19" fmla="*/ 1 h 209"/>
                <a:gd name="T20" fmla="*/ 1 w 37"/>
                <a:gd name="T21" fmla="*/ 0 h 209"/>
                <a:gd name="T22" fmla="*/ 1 w 37"/>
                <a:gd name="T23" fmla="*/ 0 h 209"/>
                <a:gd name="T24" fmla="*/ 1 w 37"/>
                <a:gd name="T25" fmla="*/ 0 h 209"/>
                <a:gd name="T26" fmla="*/ 1 w 37"/>
                <a:gd name="T27" fmla="*/ 0 h 209"/>
                <a:gd name="T28" fmla="*/ 1 w 37"/>
                <a:gd name="T29" fmla="*/ 0 h 209"/>
                <a:gd name="T30" fmla="*/ 1 w 37"/>
                <a:gd name="T31" fmla="*/ 0 h 209"/>
                <a:gd name="T32" fmla="*/ 1 w 37"/>
                <a:gd name="T33" fmla="*/ 0 h 209"/>
                <a:gd name="T34" fmla="*/ 1 w 37"/>
                <a:gd name="T35" fmla="*/ 0 h 209"/>
                <a:gd name="T36" fmla="*/ 0 w 37"/>
                <a:gd name="T37" fmla="*/ 0 h 209"/>
                <a:gd name="T38" fmla="*/ 0 w 37"/>
                <a:gd name="T39" fmla="*/ 0 h 209"/>
                <a:gd name="T40" fmla="*/ 0 w 37"/>
                <a:gd name="T41" fmla="*/ 0 h 209"/>
                <a:gd name="T42" fmla="*/ 0 w 37"/>
                <a:gd name="T43" fmla="*/ 0 h 209"/>
                <a:gd name="T44" fmla="*/ 0 w 37"/>
                <a:gd name="T45" fmla="*/ 1 h 209"/>
                <a:gd name="T46" fmla="*/ 0 w 37"/>
                <a:gd name="T47" fmla="*/ 1 h 209"/>
                <a:gd name="T48" fmla="*/ 0 w 37"/>
                <a:gd name="T49" fmla="*/ 1 h 209"/>
                <a:gd name="T50" fmla="*/ 0 w 37"/>
                <a:gd name="T51" fmla="*/ 8 h 209"/>
                <a:gd name="T52" fmla="*/ 0 w 37"/>
                <a:gd name="T53" fmla="*/ 8 h 209"/>
                <a:gd name="T54" fmla="*/ 0 w 37"/>
                <a:gd name="T55" fmla="*/ 9 h 209"/>
                <a:gd name="T56" fmla="*/ 0 w 37"/>
                <a:gd name="T57" fmla="*/ 9 h 209"/>
                <a:gd name="T58" fmla="*/ 0 w 37"/>
                <a:gd name="T59" fmla="*/ 9 h 209"/>
                <a:gd name="T60" fmla="*/ 0 w 37"/>
                <a:gd name="T61" fmla="*/ 9 h 209"/>
                <a:gd name="T62" fmla="*/ 1 w 37"/>
                <a:gd name="T63" fmla="*/ 9 h 209"/>
                <a:gd name="T64" fmla="*/ 1 w 3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9">
                  <a:moveTo>
                    <a:pt x="14" y="209"/>
                  </a:moveTo>
                  <a:lnTo>
                    <a:pt x="15" y="208"/>
                  </a:lnTo>
                  <a:lnTo>
                    <a:pt x="17" y="208"/>
                  </a:lnTo>
                  <a:lnTo>
                    <a:pt x="19" y="206"/>
                  </a:lnTo>
                  <a:lnTo>
                    <a:pt x="20" y="205"/>
                  </a:lnTo>
                  <a:lnTo>
                    <a:pt x="22" y="203"/>
                  </a:lnTo>
                  <a:lnTo>
                    <a:pt x="24" y="201"/>
                  </a:lnTo>
                  <a:lnTo>
                    <a:pt x="26" y="199"/>
                  </a:lnTo>
                  <a:lnTo>
                    <a:pt x="28" y="197"/>
                  </a:lnTo>
                  <a:lnTo>
                    <a:pt x="30" y="194"/>
                  </a:lnTo>
                  <a:lnTo>
                    <a:pt x="31" y="192"/>
                  </a:lnTo>
                  <a:lnTo>
                    <a:pt x="33" y="189"/>
                  </a:lnTo>
                  <a:lnTo>
                    <a:pt x="34" y="187"/>
                  </a:lnTo>
                  <a:lnTo>
                    <a:pt x="35" y="184"/>
                  </a:lnTo>
                  <a:lnTo>
                    <a:pt x="36" y="182"/>
                  </a:lnTo>
                  <a:lnTo>
                    <a:pt x="36" y="179"/>
                  </a:lnTo>
                  <a:lnTo>
                    <a:pt x="37" y="178"/>
                  </a:lnTo>
                  <a:lnTo>
                    <a:pt x="28" y="21"/>
                  </a:lnTo>
                  <a:lnTo>
                    <a:pt x="27" y="18"/>
                  </a:lnTo>
                  <a:lnTo>
                    <a:pt x="27" y="15"/>
                  </a:lnTo>
                  <a:lnTo>
                    <a:pt x="27" y="13"/>
                  </a:lnTo>
                  <a:lnTo>
                    <a:pt x="26" y="11"/>
                  </a:lnTo>
                  <a:lnTo>
                    <a:pt x="26" y="10"/>
                  </a:lnTo>
                  <a:lnTo>
                    <a:pt x="25" y="8"/>
                  </a:lnTo>
                  <a:lnTo>
                    <a:pt x="24" y="6"/>
                  </a:lnTo>
                  <a:lnTo>
                    <a:pt x="24" y="5"/>
                  </a:lnTo>
                  <a:lnTo>
                    <a:pt x="23" y="4"/>
                  </a:lnTo>
                  <a:lnTo>
                    <a:pt x="21" y="3"/>
                  </a:lnTo>
                  <a:lnTo>
                    <a:pt x="20" y="2"/>
                  </a:lnTo>
                  <a:lnTo>
                    <a:pt x="19" y="1"/>
                  </a:lnTo>
                  <a:lnTo>
                    <a:pt x="18" y="0"/>
                  </a:lnTo>
                  <a:lnTo>
                    <a:pt x="16" y="0"/>
                  </a:lnTo>
                  <a:lnTo>
                    <a:pt x="15" y="0"/>
                  </a:lnTo>
                  <a:lnTo>
                    <a:pt x="14" y="0"/>
                  </a:lnTo>
                  <a:lnTo>
                    <a:pt x="12" y="0"/>
                  </a:lnTo>
                  <a:lnTo>
                    <a:pt x="11" y="0"/>
                  </a:lnTo>
                  <a:lnTo>
                    <a:pt x="10" y="0"/>
                  </a:lnTo>
                  <a:lnTo>
                    <a:pt x="9" y="1"/>
                  </a:lnTo>
                  <a:lnTo>
                    <a:pt x="7" y="2"/>
                  </a:lnTo>
                  <a:lnTo>
                    <a:pt x="5" y="3"/>
                  </a:lnTo>
                  <a:lnTo>
                    <a:pt x="4" y="4"/>
                  </a:lnTo>
                  <a:lnTo>
                    <a:pt x="3"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3" y="204"/>
                  </a:lnTo>
                  <a:lnTo>
                    <a:pt x="4" y="205"/>
                  </a:lnTo>
                  <a:lnTo>
                    <a:pt x="5" y="206"/>
                  </a:lnTo>
                  <a:lnTo>
                    <a:pt x="7" y="206"/>
                  </a:lnTo>
                  <a:lnTo>
                    <a:pt x="9" y="207"/>
                  </a:lnTo>
                  <a:lnTo>
                    <a:pt x="10" y="208"/>
                  </a:lnTo>
                  <a:lnTo>
                    <a:pt x="11" y="208"/>
                  </a:lnTo>
                  <a:lnTo>
                    <a:pt x="12" y="208"/>
                  </a:lnTo>
                  <a:lnTo>
                    <a:pt x="14" y="209"/>
                  </a:lnTo>
                  <a:close/>
                </a:path>
              </a:pathLst>
            </a:custGeom>
            <a:solidFill>
              <a:srgbClr val="993300"/>
            </a:solidFill>
            <a:ln w="0">
              <a:solidFill>
                <a:srgbClr val="000000"/>
              </a:solidFill>
              <a:prstDash val="solid"/>
              <a:round/>
              <a:headEnd/>
              <a:tailEnd/>
            </a:ln>
          </p:spPr>
          <p:txBody>
            <a:bodyPr/>
            <a:lstStyle/>
            <a:p>
              <a:endParaRPr lang="en-US"/>
            </a:p>
          </p:txBody>
        </p:sp>
        <p:sp>
          <p:nvSpPr>
            <p:cNvPr id="44130" name="Freeform 65"/>
            <p:cNvSpPr>
              <a:spLocks/>
            </p:cNvSpPr>
            <p:nvPr/>
          </p:nvSpPr>
          <p:spPr bwMode="auto">
            <a:xfrm>
              <a:off x="4740" y="1331"/>
              <a:ext cx="15" cy="4"/>
            </a:xfrm>
            <a:custGeom>
              <a:avLst/>
              <a:gdLst>
                <a:gd name="T0" fmla="*/ 14 w 342"/>
                <a:gd name="T1" fmla="*/ 4 h 100"/>
                <a:gd name="T2" fmla="*/ 14 w 342"/>
                <a:gd name="T3" fmla="*/ 4 h 100"/>
                <a:gd name="T4" fmla="*/ 14 w 342"/>
                <a:gd name="T5" fmla="*/ 4 h 100"/>
                <a:gd name="T6" fmla="*/ 14 w 342"/>
                <a:gd name="T7" fmla="*/ 4 h 100"/>
                <a:gd name="T8" fmla="*/ 15 w 342"/>
                <a:gd name="T9" fmla="*/ 4 h 100"/>
                <a:gd name="T10" fmla="*/ 15 w 342"/>
                <a:gd name="T11" fmla="*/ 3 h 100"/>
                <a:gd name="T12" fmla="*/ 15 w 342"/>
                <a:gd name="T13" fmla="*/ 3 h 100"/>
                <a:gd name="T14" fmla="*/ 15 w 342"/>
                <a:gd name="T15" fmla="*/ 3 h 100"/>
                <a:gd name="T16" fmla="*/ 15 w 342"/>
                <a:gd name="T17" fmla="*/ 1 h 100"/>
                <a:gd name="T18" fmla="*/ 15 w 342"/>
                <a:gd name="T19" fmla="*/ 1 h 100"/>
                <a:gd name="T20" fmla="*/ 15 w 342"/>
                <a:gd name="T21" fmla="*/ 1 h 100"/>
                <a:gd name="T22" fmla="*/ 15 w 342"/>
                <a:gd name="T23" fmla="*/ 1 h 100"/>
                <a:gd name="T24" fmla="*/ 15 w 342"/>
                <a:gd name="T25" fmla="*/ 0 h 100"/>
                <a:gd name="T26" fmla="*/ 14 w 342"/>
                <a:gd name="T27" fmla="*/ 0 h 100"/>
                <a:gd name="T28" fmla="*/ 14 w 342"/>
                <a:gd name="T29" fmla="*/ 0 h 100"/>
                <a:gd name="T30" fmla="*/ 14 w 342"/>
                <a:gd name="T31" fmla="*/ 0 h 100"/>
                <a:gd name="T32" fmla="*/ 13 w 342"/>
                <a:gd name="T33" fmla="*/ 0 h 100"/>
                <a:gd name="T34" fmla="*/ 1 w 342"/>
                <a:gd name="T35" fmla="*/ 0 h 100"/>
                <a:gd name="T36" fmla="*/ 1 w 342"/>
                <a:gd name="T37" fmla="*/ 0 h 100"/>
                <a:gd name="T38" fmla="*/ 1 w 342"/>
                <a:gd name="T39" fmla="*/ 0 h 100"/>
                <a:gd name="T40" fmla="*/ 1 w 342"/>
                <a:gd name="T41" fmla="*/ 0 h 100"/>
                <a:gd name="T42" fmla="*/ 0 w 342"/>
                <a:gd name="T43" fmla="*/ 0 h 100"/>
                <a:gd name="T44" fmla="*/ 0 w 342"/>
                <a:gd name="T45" fmla="*/ 1 h 100"/>
                <a:gd name="T46" fmla="*/ 0 w 342"/>
                <a:gd name="T47" fmla="*/ 1 h 100"/>
                <a:gd name="T48" fmla="*/ 0 w 342"/>
                <a:gd name="T49" fmla="*/ 1 h 100"/>
                <a:gd name="T50" fmla="*/ 0 w 342"/>
                <a:gd name="T51" fmla="*/ 3 h 100"/>
                <a:gd name="T52" fmla="*/ 0 w 342"/>
                <a:gd name="T53" fmla="*/ 3 h 100"/>
                <a:gd name="T54" fmla="*/ 0 w 342"/>
                <a:gd name="T55" fmla="*/ 3 h 100"/>
                <a:gd name="T56" fmla="*/ 0 w 342"/>
                <a:gd name="T57" fmla="*/ 3 h 100"/>
                <a:gd name="T58" fmla="*/ 0 w 342"/>
                <a:gd name="T59" fmla="*/ 4 h 100"/>
                <a:gd name="T60" fmla="*/ 1 w 342"/>
                <a:gd name="T61" fmla="*/ 4 h 100"/>
                <a:gd name="T62" fmla="*/ 1 w 342"/>
                <a:gd name="T63" fmla="*/ 4 h 100"/>
                <a:gd name="T64" fmla="*/ 1 w 342"/>
                <a:gd name="T65" fmla="*/ 4 h 100"/>
                <a:gd name="T66" fmla="*/ 2 w 342"/>
                <a:gd name="T67" fmla="*/ 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100">
                  <a:moveTo>
                    <a:pt x="305" y="100"/>
                  </a:moveTo>
                  <a:lnTo>
                    <a:pt x="308" y="99"/>
                  </a:lnTo>
                  <a:lnTo>
                    <a:pt x="312" y="99"/>
                  </a:lnTo>
                  <a:lnTo>
                    <a:pt x="316" y="98"/>
                  </a:lnTo>
                  <a:lnTo>
                    <a:pt x="320" y="97"/>
                  </a:lnTo>
                  <a:lnTo>
                    <a:pt x="323" y="96"/>
                  </a:lnTo>
                  <a:lnTo>
                    <a:pt x="326" y="94"/>
                  </a:lnTo>
                  <a:lnTo>
                    <a:pt x="328" y="92"/>
                  </a:lnTo>
                  <a:lnTo>
                    <a:pt x="331" y="90"/>
                  </a:lnTo>
                  <a:lnTo>
                    <a:pt x="333" y="88"/>
                  </a:lnTo>
                  <a:lnTo>
                    <a:pt x="335" y="86"/>
                  </a:lnTo>
                  <a:lnTo>
                    <a:pt x="337" y="83"/>
                  </a:lnTo>
                  <a:lnTo>
                    <a:pt x="339" y="80"/>
                  </a:lnTo>
                  <a:lnTo>
                    <a:pt x="340" y="77"/>
                  </a:lnTo>
                  <a:lnTo>
                    <a:pt x="341" y="74"/>
                  </a:lnTo>
                  <a:lnTo>
                    <a:pt x="341" y="71"/>
                  </a:lnTo>
                  <a:lnTo>
                    <a:pt x="342" y="67"/>
                  </a:lnTo>
                  <a:lnTo>
                    <a:pt x="342" y="33"/>
                  </a:lnTo>
                  <a:lnTo>
                    <a:pt x="341" y="29"/>
                  </a:lnTo>
                  <a:lnTo>
                    <a:pt x="341" y="25"/>
                  </a:lnTo>
                  <a:lnTo>
                    <a:pt x="340" y="22"/>
                  </a:lnTo>
                  <a:lnTo>
                    <a:pt x="339" y="19"/>
                  </a:lnTo>
                  <a:lnTo>
                    <a:pt x="337" y="16"/>
                  </a:lnTo>
                  <a:lnTo>
                    <a:pt x="335" y="13"/>
                  </a:lnTo>
                  <a:lnTo>
                    <a:pt x="333" y="11"/>
                  </a:lnTo>
                  <a:lnTo>
                    <a:pt x="331" y="9"/>
                  </a:lnTo>
                  <a:lnTo>
                    <a:pt x="328" y="7"/>
                  </a:lnTo>
                  <a:lnTo>
                    <a:pt x="326" y="5"/>
                  </a:lnTo>
                  <a:lnTo>
                    <a:pt x="323" y="3"/>
                  </a:lnTo>
                  <a:lnTo>
                    <a:pt x="320" y="2"/>
                  </a:lnTo>
                  <a:lnTo>
                    <a:pt x="316" y="1"/>
                  </a:lnTo>
                  <a:lnTo>
                    <a:pt x="312" y="0"/>
                  </a:lnTo>
                  <a:lnTo>
                    <a:pt x="308" y="0"/>
                  </a:lnTo>
                  <a:lnTo>
                    <a:pt x="305" y="0"/>
                  </a:lnTo>
                  <a:lnTo>
                    <a:pt x="36" y="0"/>
                  </a:lnTo>
                  <a:lnTo>
                    <a:pt x="32" y="0"/>
                  </a:lnTo>
                  <a:lnTo>
                    <a:pt x="28" y="0"/>
                  </a:lnTo>
                  <a:lnTo>
                    <a:pt x="25" y="1"/>
                  </a:lnTo>
                  <a:lnTo>
                    <a:pt x="22" y="2"/>
                  </a:lnTo>
                  <a:lnTo>
                    <a:pt x="19" y="3"/>
                  </a:lnTo>
                  <a:lnTo>
                    <a:pt x="16" y="5"/>
                  </a:lnTo>
                  <a:lnTo>
                    <a:pt x="13" y="7"/>
                  </a:lnTo>
                  <a:lnTo>
                    <a:pt x="11" y="9"/>
                  </a:lnTo>
                  <a:lnTo>
                    <a:pt x="8" y="11"/>
                  </a:lnTo>
                  <a:lnTo>
                    <a:pt x="5"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5" y="86"/>
                  </a:lnTo>
                  <a:lnTo>
                    <a:pt x="8" y="88"/>
                  </a:lnTo>
                  <a:lnTo>
                    <a:pt x="11" y="90"/>
                  </a:lnTo>
                  <a:lnTo>
                    <a:pt x="13" y="92"/>
                  </a:lnTo>
                  <a:lnTo>
                    <a:pt x="16" y="94"/>
                  </a:lnTo>
                  <a:lnTo>
                    <a:pt x="19" y="96"/>
                  </a:lnTo>
                  <a:lnTo>
                    <a:pt x="22" y="97"/>
                  </a:lnTo>
                  <a:lnTo>
                    <a:pt x="25" y="98"/>
                  </a:lnTo>
                  <a:lnTo>
                    <a:pt x="28" y="99"/>
                  </a:lnTo>
                  <a:lnTo>
                    <a:pt x="32" y="99"/>
                  </a:lnTo>
                  <a:lnTo>
                    <a:pt x="36" y="100"/>
                  </a:lnTo>
                  <a:lnTo>
                    <a:pt x="305" y="100"/>
                  </a:lnTo>
                  <a:close/>
                </a:path>
              </a:pathLst>
            </a:custGeom>
            <a:solidFill>
              <a:srgbClr val="993300"/>
            </a:solidFill>
            <a:ln w="0">
              <a:solidFill>
                <a:srgbClr val="000000"/>
              </a:solidFill>
              <a:prstDash val="solid"/>
              <a:round/>
              <a:headEnd/>
              <a:tailEnd/>
            </a:ln>
          </p:spPr>
          <p:txBody>
            <a:bodyPr/>
            <a:lstStyle/>
            <a:p>
              <a:endParaRPr lang="en-US"/>
            </a:p>
          </p:txBody>
        </p:sp>
        <p:sp>
          <p:nvSpPr>
            <p:cNvPr id="44131" name="Freeform 66"/>
            <p:cNvSpPr>
              <a:spLocks/>
            </p:cNvSpPr>
            <p:nvPr/>
          </p:nvSpPr>
          <p:spPr bwMode="auto">
            <a:xfrm>
              <a:off x="4714" y="1330"/>
              <a:ext cx="21" cy="12"/>
            </a:xfrm>
            <a:custGeom>
              <a:avLst/>
              <a:gdLst>
                <a:gd name="T0" fmla="*/ 18 w 478"/>
                <a:gd name="T1" fmla="*/ 12 h 283"/>
                <a:gd name="T2" fmla="*/ 19 w 478"/>
                <a:gd name="T3" fmla="*/ 12 h 283"/>
                <a:gd name="T4" fmla="*/ 19 w 478"/>
                <a:gd name="T5" fmla="*/ 12 h 283"/>
                <a:gd name="T6" fmla="*/ 20 w 478"/>
                <a:gd name="T7" fmla="*/ 11 h 283"/>
                <a:gd name="T8" fmla="*/ 20 w 478"/>
                <a:gd name="T9" fmla="*/ 11 h 283"/>
                <a:gd name="T10" fmla="*/ 21 w 478"/>
                <a:gd name="T11" fmla="*/ 11 h 283"/>
                <a:gd name="T12" fmla="*/ 21 w 478"/>
                <a:gd name="T13" fmla="*/ 10 h 283"/>
                <a:gd name="T14" fmla="*/ 21 w 478"/>
                <a:gd name="T15" fmla="*/ 9 h 283"/>
                <a:gd name="T16" fmla="*/ 20 w 478"/>
                <a:gd name="T17" fmla="*/ 3 h 283"/>
                <a:gd name="T18" fmla="*/ 20 w 478"/>
                <a:gd name="T19" fmla="*/ 2 h 283"/>
                <a:gd name="T20" fmla="*/ 20 w 478"/>
                <a:gd name="T21" fmla="*/ 2 h 283"/>
                <a:gd name="T22" fmla="*/ 20 w 478"/>
                <a:gd name="T23" fmla="*/ 1 h 283"/>
                <a:gd name="T24" fmla="*/ 20 w 478"/>
                <a:gd name="T25" fmla="*/ 1 h 283"/>
                <a:gd name="T26" fmla="*/ 19 w 478"/>
                <a:gd name="T27" fmla="*/ 0 h 283"/>
                <a:gd name="T28" fmla="*/ 19 w 478"/>
                <a:gd name="T29" fmla="*/ 0 h 283"/>
                <a:gd name="T30" fmla="*/ 19 w 478"/>
                <a:gd name="T31" fmla="*/ 0 h 283"/>
                <a:gd name="T32" fmla="*/ 18 w 478"/>
                <a:gd name="T33" fmla="*/ 0 h 283"/>
                <a:gd name="T34" fmla="*/ 3 w 478"/>
                <a:gd name="T35" fmla="*/ 0 h 283"/>
                <a:gd name="T36" fmla="*/ 2 w 478"/>
                <a:gd name="T37" fmla="*/ 0 h 283"/>
                <a:gd name="T38" fmla="*/ 2 w 478"/>
                <a:gd name="T39" fmla="*/ 0 h 283"/>
                <a:gd name="T40" fmla="*/ 1 w 478"/>
                <a:gd name="T41" fmla="*/ 1 h 283"/>
                <a:gd name="T42" fmla="*/ 1 w 478"/>
                <a:gd name="T43" fmla="*/ 1 h 283"/>
                <a:gd name="T44" fmla="*/ 1 w 478"/>
                <a:gd name="T45" fmla="*/ 2 h 283"/>
                <a:gd name="T46" fmla="*/ 1 w 478"/>
                <a:gd name="T47" fmla="*/ 2 h 283"/>
                <a:gd name="T48" fmla="*/ 1 w 478"/>
                <a:gd name="T49" fmla="*/ 3 h 283"/>
                <a:gd name="T50" fmla="*/ 0 w 478"/>
                <a:gd name="T51" fmla="*/ 9 h 283"/>
                <a:gd name="T52" fmla="*/ 0 w 478"/>
                <a:gd name="T53" fmla="*/ 10 h 283"/>
                <a:gd name="T54" fmla="*/ 0 w 478"/>
                <a:gd name="T55" fmla="*/ 10 h 283"/>
                <a:gd name="T56" fmla="*/ 1 w 478"/>
                <a:gd name="T57" fmla="*/ 11 h 283"/>
                <a:gd name="T58" fmla="*/ 1 w 478"/>
                <a:gd name="T59" fmla="*/ 11 h 283"/>
                <a:gd name="T60" fmla="*/ 1 w 478"/>
                <a:gd name="T61" fmla="*/ 11 h 283"/>
                <a:gd name="T62" fmla="*/ 2 w 478"/>
                <a:gd name="T63" fmla="*/ 12 h 283"/>
                <a:gd name="T64" fmla="*/ 2 w 478"/>
                <a:gd name="T65" fmla="*/ 12 h 283"/>
                <a:gd name="T66" fmla="*/ 3 w 478"/>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8" h="283">
                  <a:moveTo>
                    <a:pt x="416" y="283"/>
                  </a:moveTo>
                  <a:lnTo>
                    <a:pt x="420" y="282"/>
                  </a:lnTo>
                  <a:lnTo>
                    <a:pt x="426" y="281"/>
                  </a:lnTo>
                  <a:lnTo>
                    <a:pt x="431" y="280"/>
                  </a:lnTo>
                  <a:lnTo>
                    <a:pt x="436" y="277"/>
                  </a:lnTo>
                  <a:lnTo>
                    <a:pt x="442" y="275"/>
                  </a:lnTo>
                  <a:lnTo>
                    <a:pt x="447" y="271"/>
                  </a:lnTo>
                  <a:lnTo>
                    <a:pt x="452" y="268"/>
                  </a:lnTo>
                  <a:lnTo>
                    <a:pt x="456" y="264"/>
                  </a:lnTo>
                  <a:lnTo>
                    <a:pt x="460" y="259"/>
                  </a:lnTo>
                  <a:lnTo>
                    <a:pt x="464" y="254"/>
                  </a:lnTo>
                  <a:lnTo>
                    <a:pt x="468" y="248"/>
                  </a:lnTo>
                  <a:lnTo>
                    <a:pt x="471" y="242"/>
                  </a:lnTo>
                  <a:lnTo>
                    <a:pt x="473" y="236"/>
                  </a:lnTo>
                  <a:lnTo>
                    <a:pt x="476" y="230"/>
                  </a:lnTo>
                  <a:lnTo>
                    <a:pt x="477" y="223"/>
                  </a:lnTo>
                  <a:lnTo>
                    <a:pt x="478" y="217"/>
                  </a:lnTo>
                  <a:lnTo>
                    <a:pt x="463" y="69"/>
                  </a:lnTo>
                  <a:lnTo>
                    <a:pt x="462" y="62"/>
                  </a:lnTo>
                  <a:lnTo>
                    <a:pt x="462" y="55"/>
                  </a:lnTo>
                  <a:lnTo>
                    <a:pt x="460" y="48"/>
                  </a:lnTo>
                  <a:lnTo>
                    <a:pt x="459" y="41"/>
                  </a:lnTo>
                  <a:lnTo>
                    <a:pt x="457" y="36"/>
                  </a:lnTo>
                  <a:lnTo>
                    <a:pt x="455" y="30"/>
                  </a:lnTo>
                  <a:lnTo>
                    <a:pt x="452" y="25"/>
                  </a:lnTo>
                  <a:lnTo>
                    <a:pt x="449" y="20"/>
                  </a:lnTo>
                  <a:lnTo>
                    <a:pt x="446" y="16"/>
                  </a:lnTo>
                  <a:lnTo>
                    <a:pt x="442" y="11"/>
                  </a:lnTo>
                  <a:lnTo>
                    <a:pt x="439" y="8"/>
                  </a:lnTo>
                  <a:lnTo>
                    <a:pt x="434" y="5"/>
                  </a:lnTo>
                  <a:lnTo>
                    <a:pt x="429" y="3"/>
                  </a:lnTo>
                  <a:lnTo>
                    <a:pt x="425" y="1"/>
                  </a:lnTo>
                  <a:lnTo>
                    <a:pt x="420" y="0"/>
                  </a:lnTo>
                  <a:lnTo>
                    <a:pt x="416" y="0"/>
                  </a:lnTo>
                  <a:lnTo>
                    <a:pt x="63" y="0"/>
                  </a:lnTo>
                  <a:lnTo>
                    <a:pt x="58" y="0"/>
                  </a:lnTo>
                  <a:lnTo>
                    <a:pt x="53" y="1"/>
                  </a:lnTo>
                  <a:lnTo>
                    <a:pt x="48" y="3"/>
                  </a:lnTo>
                  <a:lnTo>
                    <a:pt x="43" y="5"/>
                  </a:lnTo>
                  <a:lnTo>
                    <a:pt x="39" y="8"/>
                  </a:lnTo>
                  <a:lnTo>
                    <a:pt x="35" y="11"/>
                  </a:lnTo>
                  <a:lnTo>
                    <a:pt x="32" y="16"/>
                  </a:lnTo>
                  <a:lnTo>
                    <a:pt x="28" y="20"/>
                  </a:lnTo>
                  <a:lnTo>
                    <a:pt x="25" y="25"/>
                  </a:lnTo>
                  <a:lnTo>
                    <a:pt x="23" y="30"/>
                  </a:lnTo>
                  <a:lnTo>
                    <a:pt x="20" y="36"/>
                  </a:lnTo>
                  <a:lnTo>
                    <a:pt x="18" y="41"/>
                  </a:lnTo>
                  <a:lnTo>
                    <a:pt x="17" y="48"/>
                  </a:lnTo>
                  <a:lnTo>
                    <a:pt x="15" y="55"/>
                  </a:lnTo>
                  <a:lnTo>
                    <a:pt x="15" y="62"/>
                  </a:lnTo>
                  <a:lnTo>
                    <a:pt x="15" y="69"/>
                  </a:lnTo>
                  <a:lnTo>
                    <a:pt x="0" y="217"/>
                  </a:lnTo>
                  <a:lnTo>
                    <a:pt x="0" y="223"/>
                  </a:lnTo>
                  <a:lnTo>
                    <a:pt x="1" y="230"/>
                  </a:lnTo>
                  <a:lnTo>
                    <a:pt x="3" y="236"/>
                  </a:lnTo>
                  <a:lnTo>
                    <a:pt x="5" y="242"/>
                  </a:lnTo>
                  <a:lnTo>
                    <a:pt x="8" y="248"/>
                  </a:lnTo>
                  <a:lnTo>
                    <a:pt x="13" y="254"/>
                  </a:lnTo>
                  <a:lnTo>
                    <a:pt x="17" y="259"/>
                  </a:lnTo>
                  <a:lnTo>
                    <a:pt x="21" y="264"/>
                  </a:lnTo>
                  <a:lnTo>
                    <a:pt x="26" y="268"/>
                  </a:lnTo>
                  <a:lnTo>
                    <a:pt x="31" y="271"/>
                  </a:lnTo>
                  <a:lnTo>
                    <a:pt x="36" y="275"/>
                  </a:lnTo>
                  <a:lnTo>
                    <a:pt x="41" y="277"/>
                  </a:lnTo>
                  <a:lnTo>
                    <a:pt x="46" y="280"/>
                  </a:lnTo>
                  <a:lnTo>
                    <a:pt x="52" y="281"/>
                  </a:lnTo>
                  <a:lnTo>
                    <a:pt x="58" y="282"/>
                  </a:lnTo>
                  <a:lnTo>
                    <a:pt x="63" y="283"/>
                  </a:lnTo>
                  <a:lnTo>
                    <a:pt x="416" y="283"/>
                  </a:lnTo>
                  <a:close/>
                </a:path>
              </a:pathLst>
            </a:custGeom>
            <a:solidFill>
              <a:srgbClr val="993300"/>
            </a:solidFill>
            <a:ln w="0">
              <a:solidFill>
                <a:srgbClr val="000000"/>
              </a:solidFill>
              <a:prstDash val="solid"/>
              <a:round/>
              <a:headEnd/>
              <a:tailEnd/>
            </a:ln>
          </p:spPr>
          <p:txBody>
            <a:bodyPr/>
            <a:lstStyle/>
            <a:p>
              <a:endParaRPr lang="en-US"/>
            </a:p>
          </p:txBody>
        </p:sp>
        <p:sp>
          <p:nvSpPr>
            <p:cNvPr id="44132" name="Freeform 67"/>
            <p:cNvSpPr>
              <a:spLocks/>
            </p:cNvSpPr>
            <p:nvPr/>
          </p:nvSpPr>
          <p:spPr bwMode="auto">
            <a:xfrm>
              <a:off x="4715" y="1330"/>
              <a:ext cx="20" cy="12"/>
            </a:xfrm>
            <a:custGeom>
              <a:avLst/>
              <a:gdLst>
                <a:gd name="T0" fmla="*/ 18 w 454"/>
                <a:gd name="T1" fmla="*/ 12 h 270"/>
                <a:gd name="T2" fmla="*/ 18 w 454"/>
                <a:gd name="T3" fmla="*/ 12 h 270"/>
                <a:gd name="T4" fmla="*/ 18 w 454"/>
                <a:gd name="T5" fmla="*/ 12 h 270"/>
                <a:gd name="T6" fmla="*/ 19 w 454"/>
                <a:gd name="T7" fmla="*/ 11 h 270"/>
                <a:gd name="T8" fmla="*/ 19 w 454"/>
                <a:gd name="T9" fmla="*/ 11 h 270"/>
                <a:gd name="T10" fmla="*/ 20 w 454"/>
                <a:gd name="T11" fmla="*/ 10 h 270"/>
                <a:gd name="T12" fmla="*/ 20 w 454"/>
                <a:gd name="T13" fmla="*/ 10 h 270"/>
                <a:gd name="T14" fmla="*/ 20 w 454"/>
                <a:gd name="T15" fmla="*/ 9 h 270"/>
                <a:gd name="T16" fmla="*/ 19 w 454"/>
                <a:gd name="T17" fmla="*/ 3 h 270"/>
                <a:gd name="T18" fmla="*/ 19 w 454"/>
                <a:gd name="T19" fmla="*/ 2 h 270"/>
                <a:gd name="T20" fmla="*/ 19 w 454"/>
                <a:gd name="T21" fmla="*/ 2 h 270"/>
                <a:gd name="T22" fmla="*/ 19 w 454"/>
                <a:gd name="T23" fmla="*/ 1 h 270"/>
                <a:gd name="T24" fmla="*/ 19 w 454"/>
                <a:gd name="T25" fmla="*/ 1 h 270"/>
                <a:gd name="T26" fmla="*/ 18 w 454"/>
                <a:gd name="T27" fmla="*/ 0 h 270"/>
                <a:gd name="T28" fmla="*/ 18 w 454"/>
                <a:gd name="T29" fmla="*/ 0 h 270"/>
                <a:gd name="T30" fmla="*/ 18 w 454"/>
                <a:gd name="T31" fmla="*/ 0 h 270"/>
                <a:gd name="T32" fmla="*/ 17 w 454"/>
                <a:gd name="T33" fmla="*/ 0 h 270"/>
                <a:gd name="T34" fmla="*/ 2 w 454"/>
                <a:gd name="T35" fmla="*/ 0 h 270"/>
                <a:gd name="T36" fmla="*/ 2 w 454"/>
                <a:gd name="T37" fmla="*/ 0 h 270"/>
                <a:gd name="T38" fmla="*/ 2 w 454"/>
                <a:gd name="T39" fmla="*/ 0 h 270"/>
                <a:gd name="T40" fmla="*/ 1 w 454"/>
                <a:gd name="T41" fmla="*/ 1 h 270"/>
                <a:gd name="T42" fmla="*/ 1 w 454"/>
                <a:gd name="T43" fmla="*/ 1 h 270"/>
                <a:gd name="T44" fmla="*/ 1 w 454"/>
                <a:gd name="T45" fmla="*/ 1 h 270"/>
                <a:gd name="T46" fmla="*/ 1 w 454"/>
                <a:gd name="T47" fmla="*/ 2 h 270"/>
                <a:gd name="T48" fmla="*/ 1 w 454"/>
                <a:gd name="T49" fmla="*/ 3 h 270"/>
                <a:gd name="T50" fmla="*/ 0 w 454"/>
                <a:gd name="T51" fmla="*/ 9 h 270"/>
                <a:gd name="T52" fmla="*/ 0 w 454"/>
                <a:gd name="T53" fmla="*/ 10 h 270"/>
                <a:gd name="T54" fmla="*/ 0 w 454"/>
                <a:gd name="T55" fmla="*/ 10 h 270"/>
                <a:gd name="T56" fmla="*/ 0 w 454"/>
                <a:gd name="T57" fmla="*/ 11 h 270"/>
                <a:gd name="T58" fmla="*/ 1 w 454"/>
                <a:gd name="T59" fmla="*/ 11 h 270"/>
                <a:gd name="T60" fmla="*/ 1 w 454"/>
                <a:gd name="T61" fmla="*/ 12 h 270"/>
                <a:gd name="T62" fmla="*/ 2 w 454"/>
                <a:gd name="T63" fmla="*/ 12 h 270"/>
                <a:gd name="T64" fmla="*/ 2 w 454"/>
                <a:gd name="T65" fmla="*/ 12 h 270"/>
                <a:gd name="T66" fmla="*/ 3 w 454"/>
                <a:gd name="T67" fmla="*/ 12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4" h="270">
                  <a:moveTo>
                    <a:pt x="395" y="270"/>
                  </a:moveTo>
                  <a:lnTo>
                    <a:pt x="399" y="269"/>
                  </a:lnTo>
                  <a:lnTo>
                    <a:pt x="404" y="268"/>
                  </a:lnTo>
                  <a:lnTo>
                    <a:pt x="409" y="267"/>
                  </a:lnTo>
                  <a:lnTo>
                    <a:pt x="414" y="265"/>
                  </a:lnTo>
                  <a:lnTo>
                    <a:pt x="419" y="262"/>
                  </a:lnTo>
                  <a:lnTo>
                    <a:pt x="423" y="259"/>
                  </a:lnTo>
                  <a:lnTo>
                    <a:pt x="429" y="255"/>
                  </a:lnTo>
                  <a:lnTo>
                    <a:pt x="434" y="251"/>
                  </a:lnTo>
                  <a:lnTo>
                    <a:pt x="438" y="247"/>
                  </a:lnTo>
                  <a:lnTo>
                    <a:pt x="441" y="241"/>
                  </a:lnTo>
                  <a:lnTo>
                    <a:pt x="445" y="236"/>
                  </a:lnTo>
                  <a:lnTo>
                    <a:pt x="448" y="231"/>
                  </a:lnTo>
                  <a:lnTo>
                    <a:pt x="450" y="225"/>
                  </a:lnTo>
                  <a:lnTo>
                    <a:pt x="452" y="219"/>
                  </a:lnTo>
                  <a:lnTo>
                    <a:pt x="453" y="213"/>
                  </a:lnTo>
                  <a:lnTo>
                    <a:pt x="454" y="207"/>
                  </a:lnTo>
                  <a:lnTo>
                    <a:pt x="440" y="65"/>
                  </a:lnTo>
                  <a:lnTo>
                    <a:pt x="439" y="58"/>
                  </a:lnTo>
                  <a:lnTo>
                    <a:pt x="439" y="52"/>
                  </a:lnTo>
                  <a:lnTo>
                    <a:pt x="437" y="45"/>
                  </a:lnTo>
                  <a:lnTo>
                    <a:pt x="436" y="39"/>
                  </a:lnTo>
                  <a:lnTo>
                    <a:pt x="434" y="33"/>
                  </a:lnTo>
                  <a:lnTo>
                    <a:pt x="432" y="28"/>
                  </a:lnTo>
                  <a:lnTo>
                    <a:pt x="429" y="23"/>
                  </a:lnTo>
                  <a:lnTo>
                    <a:pt x="427" y="19"/>
                  </a:lnTo>
                  <a:lnTo>
                    <a:pt x="422" y="15"/>
                  </a:lnTo>
                  <a:lnTo>
                    <a:pt x="419" y="11"/>
                  </a:lnTo>
                  <a:lnTo>
                    <a:pt x="415" y="8"/>
                  </a:lnTo>
                  <a:lnTo>
                    <a:pt x="412" y="4"/>
                  </a:lnTo>
                  <a:lnTo>
                    <a:pt x="407" y="2"/>
                  </a:lnTo>
                  <a:lnTo>
                    <a:pt x="403" y="1"/>
                  </a:lnTo>
                  <a:lnTo>
                    <a:pt x="399" y="0"/>
                  </a:lnTo>
                  <a:lnTo>
                    <a:pt x="395" y="0"/>
                  </a:lnTo>
                  <a:lnTo>
                    <a:pt x="58" y="0"/>
                  </a:lnTo>
                  <a:lnTo>
                    <a:pt x="53" y="0"/>
                  </a:lnTo>
                  <a:lnTo>
                    <a:pt x="49" y="1"/>
                  </a:lnTo>
                  <a:lnTo>
                    <a:pt x="45" y="2"/>
                  </a:lnTo>
                  <a:lnTo>
                    <a:pt x="41" y="4"/>
                  </a:lnTo>
                  <a:lnTo>
                    <a:pt x="36" y="8"/>
                  </a:lnTo>
                  <a:lnTo>
                    <a:pt x="32" y="11"/>
                  </a:lnTo>
                  <a:lnTo>
                    <a:pt x="29" y="15"/>
                  </a:lnTo>
                  <a:lnTo>
                    <a:pt x="26" y="19"/>
                  </a:lnTo>
                  <a:lnTo>
                    <a:pt x="23" y="23"/>
                  </a:lnTo>
                  <a:lnTo>
                    <a:pt x="20" y="28"/>
                  </a:lnTo>
                  <a:lnTo>
                    <a:pt x="18" y="33"/>
                  </a:lnTo>
                  <a:lnTo>
                    <a:pt x="16" y="39"/>
                  </a:lnTo>
                  <a:lnTo>
                    <a:pt x="15" y="45"/>
                  </a:lnTo>
                  <a:lnTo>
                    <a:pt x="13" y="52"/>
                  </a:lnTo>
                  <a:lnTo>
                    <a:pt x="13" y="58"/>
                  </a:lnTo>
                  <a:lnTo>
                    <a:pt x="13" y="65"/>
                  </a:lnTo>
                  <a:lnTo>
                    <a:pt x="0" y="207"/>
                  </a:lnTo>
                  <a:lnTo>
                    <a:pt x="0" y="213"/>
                  </a:lnTo>
                  <a:lnTo>
                    <a:pt x="1" y="219"/>
                  </a:lnTo>
                  <a:lnTo>
                    <a:pt x="3" y="225"/>
                  </a:lnTo>
                  <a:lnTo>
                    <a:pt x="5" y="231"/>
                  </a:lnTo>
                  <a:lnTo>
                    <a:pt x="8" y="236"/>
                  </a:lnTo>
                  <a:lnTo>
                    <a:pt x="11" y="241"/>
                  </a:lnTo>
                  <a:lnTo>
                    <a:pt x="15" y="247"/>
                  </a:lnTo>
                  <a:lnTo>
                    <a:pt x="19" y="251"/>
                  </a:lnTo>
                  <a:lnTo>
                    <a:pt x="23" y="255"/>
                  </a:lnTo>
                  <a:lnTo>
                    <a:pt x="28" y="259"/>
                  </a:lnTo>
                  <a:lnTo>
                    <a:pt x="33" y="262"/>
                  </a:lnTo>
                  <a:lnTo>
                    <a:pt x="38" y="265"/>
                  </a:lnTo>
                  <a:lnTo>
                    <a:pt x="43" y="267"/>
                  </a:lnTo>
                  <a:lnTo>
                    <a:pt x="48" y="268"/>
                  </a:lnTo>
                  <a:lnTo>
                    <a:pt x="53" y="269"/>
                  </a:lnTo>
                  <a:lnTo>
                    <a:pt x="58" y="270"/>
                  </a:lnTo>
                  <a:lnTo>
                    <a:pt x="395" y="270"/>
                  </a:lnTo>
                  <a:close/>
                </a:path>
              </a:pathLst>
            </a:custGeom>
            <a:solidFill>
              <a:srgbClr val="993300"/>
            </a:solidFill>
            <a:ln w="0">
              <a:solidFill>
                <a:srgbClr val="000000"/>
              </a:solidFill>
              <a:prstDash val="solid"/>
              <a:round/>
              <a:headEnd/>
              <a:tailEnd/>
            </a:ln>
          </p:spPr>
          <p:txBody>
            <a:bodyPr/>
            <a:lstStyle/>
            <a:p>
              <a:endParaRPr lang="en-US"/>
            </a:p>
          </p:txBody>
        </p:sp>
        <p:sp>
          <p:nvSpPr>
            <p:cNvPr id="44133" name="Freeform 68"/>
            <p:cNvSpPr>
              <a:spLocks/>
            </p:cNvSpPr>
            <p:nvPr/>
          </p:nvSpPr>
          <p:spPr bwMode="auto">
            <a:xfrm>
              <a:off x="4718" y="1335"/>
              <a:ext cx="14" cy="6"/>
            </a:xfrm>
            <a:custGeom>
              <a:avLst/>
              <a:gdLst>
                <a:gd name="T0" fmla="*/ 14 w 334"/>
                <a:gd name="T1" fmla="*/ 3 h 122"/>
                <a:gd name="T2" fmla="*/ 14 w 334"/>
                <a:gd name="T3" fmla="*/ 3 h 122"/>
                <a:gd name="T4" fmla="*/ 14 w 334"/>
                <a:gd name="T5" fmla="*/ 4 h 122"/>
                <a:gd name="T6" fmla="*/ 14 w 334"/>
                <a:gd name="T7" fmla="*/ 4 h 122"/>
                <a:gd name="T8" fmla="*/ 14 w 334"/>
                <a:gd name="T9" fmla="*/ 4 h 122"/>
                <a:gd name="T10" fmla="*/ 14 w 334"/>
                <a:gd name="T11" fmla="*/ 4 h 122"/>
                <a:gd name="T12" fmla="*/ 14 w 334"/>
                <a:gd name="T13" fmla="*/ 5 h 122"/>
                <a:gd name="T14" fmla="*/ 14 w 334"/>
                <a:gd name="T15" fmla="*/ 5 h 122"/>
                <a:gd name="T16" fmla="*/ 14 w 334"/>
                <a:gd name="T17" fmla="*/ 5 h 122"/>
                <a:gd name="T18" fmla="*/ 13 w 334"/>
                <a:gd name="T19" fmla="*/ 5 h 122"/>
                <a:gd name="T20" fmla="*/ 13 w 334"/>
                <a:gd name="T21" fmla="*/ 5 h 122"/>
                <a:gd name="T22" fmla="*/ 13 w 334"/>
                <a:gd name="T23" fmla="*/ 6 h 122"/>
                <a:gd name="T24" fmla="*/ 13 w 334"/>
                <a:gd name="T25" fmla="*/ 6 h 122"/>
                <a:gd name="T26" fmla="*/ 13 w 334"/>
                <a:gd name="T27" fmla="*/ 6 h 122"/>
                <a:gd name="T28" fmla="*/ 13 w 334"/>
                <a:gd name="T29" fmla="*/ 6 h 122"/>
                <a:gd name="T30" fmla="*/ 13 w 334"/>
                <a:gd name="T31" fmla="*/ 6 h 122"/>
                <a:gd name="T32" fmla="*/ 12 w 334"/>
                <a:gd name="T33" fmla="*/ 6 h 122"/>
                <a:gd name="T34" fmla="*/ 2 w 334"/>
                <a:gd name="T35" fmla="*/ 6 h 122"/>
                <a:gd name="T36" fmla="*/ 1 w 334"/>
                <a:gd name="T37" fmla="*/ 6 h 122"/>
                <a:gd name="T38" fmla="*/ 1 w 334"/>
                <a:gd name="T39" fmla="*/ 6 h 122"/>
                <a:gd name="T40" fmla="*/ 1 w 334"/>
                <a:gd name="T41" fmla="*/ 6 h 122"/>
                <a:gd name="T42" fmla="*/ 1 w 334"/>
                <a:gd name="T43" fmla="*/ 6 h 122"/>
                <a:gd name="T44" fmla="*/ 1 w 334"/>
                <a:gd name="T45" fmla="*/ 6 h 122"/>
                <a:gd name="T46" fmla="*/ 1 w 334"/>
                <a:gd name="T47" fmla="*/ 5 h 122"/>
                <a:gd name="T48" fmla="*/ 1 w 334"/>
                <a:gd name="T49" fmla="*/ 5 h 122"/>
                <a:gd name="T50" fmla="*/ 0 w 334"/>
                <a:gd name="T51" fmla="*/ 5 h 122"/>
                <a:gd name="T52" fmla="*/ 0 w 334"/>
                <a:gd name="T53" fmla="*/ 5 h 122"/>
                <a:gd name="T54" fmla="*/ 0 w 334"/>
                <a:gd name="T55" fmla="*/ 5 h 122"/>
                <a:gd name="T56" fmla="*/ 0 w 334"/>
                <a:gd name="T57" fmla="*/ 4 h 122"/>
                <a:gd name="T58" fmla="*/ 0 w 334"/>
                <a:gd name="T59" fmla="*/ 4 h 122"/>
                <a:gd name="T60" fmla="*/ 0 w 334"/>
                <a:gd name="T61" fmla="*/ 4 h 122"/>
                <a:gd name="T62" fmla="*/ 0 w 334"/>
                <a:gd name="T63" fmla="*/ 4 h 122"/>
                <a:gd name="T64" fmla="*/ 0 w 334"/>
                <a:gd name="T65" fmla="*/ 3 h 122"/>
                <a:gd name="T66" fmla="*/ 0 w 334"/>
                <a:gd name="T67" fmla="*/ 3 h 122"/>
                <a:gd name="T68" fmla="*/ 0 w 334"/>
                <a:gd name="T69" fmla="*/ 0 h 122"/>
                <a:gd name="T70" fmla="*/ 14 w 334"/>
                <a:gd name="T71" fmla="*/ 0 h 122"/>
                <a:gd name="T72" fmla="*/ 14 w 334"/>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4" h="122">
                  <a:moveTo>
                    <a:pt x="334" y="60"/>
                  </a:moveTo>
                  <a:lnTo>
                    <a:pt x="333" y="66"/>
                  </a:lnTo>
                  <a:lnTo>
                    <a:pt x="333" y="72"/>
                  </a:lnTo>
                  <a:lnTo>
                    <a:pt x="332" y="78"/>
                  </a:lnTo>
                  <a:lnTo>
                    <a:pt x="331" y="84"/>
                  </a:lnTo>
                  <a:lnTo>
                    <a:pt x="330" y="89"/>
                  </a:lnTo>
                  <a:lnTo>
                    <a:pt x="328" y="94"/>
                  </a:lnTo>
                  <a:lnTo>
                    <a:pt x="326" y="99"/>
                  </a:lnTo>
                  <a:lnTo>
                    <a:pt x="324" y="103"/>
                  </a:lnTo>
                  <a:lnTo>
                    <a:pt x="320" y="107"/>
                  </a:lnTo>
                  <a:lnTo>
                    <a:pt x="317" y="110"/>
                  </a:lnTo>
                  <a:lnTo>
                    <a:pt x="314" y="113"/>
                  </a:lnTo>
                  <a:lnTo>
                    <a:pt x="311" y="116"/>
                  </a:lnTo>
                  <a:lnTo>
                    <a:pt x="307" y="119"/>
                  </a:lnTo>
                  <a:lnTo>
                    <a:pt x="304" y="120"/>
                  </a:lnTo>
                  <a:lnTo>
                    <a:pt x="300" y="121"/>
                  </a:lnTo>
                  <a:lnTo>
                    <a:pt x="296" y="122"/>
                  </a:lnTo>
                  <a:lnTo>
                    <a:pt x="39" y="122"/>
                  </a:lnTo>
                  <a:lnTo>
                    <a:pt x="34" y="121"/>
                  </a:lnTo>
                  <a:lnTo>
                    <a:pt x="30" y="120"/>
                  </a:lnTo>
                  <a:lnTo>
                    <a:pt x="26" y="119"/>
                  </a:lnTo>
                  <a:lnTo>
                    <a:pt x="23" y="116"/>
                  </a:lnTo>
                  <a:lnTo>
                    <a:pt x="19" y="113"/>
                  </a:lnTo>
                  <a:lnTo>
                    <a:pt x="16" y="110"/>
                  </a:lnTo>
                  <a:lnTo>
                    <a:pt x="12" y="107"/>
                  </a:lnTo>
                  <a:lnTo>
                    <a:pt x="10" y="103"/>
                  </a:lnTo>
                  <a:lnTo>
                    <a:pt x="8" y="99"/>
                  </a:lnTo>
                  <a:lnTo>
                    <a:pt x="5" y="94"/>
                  </a:lnTo>
                  <a:lnTo>
                    <a:pt x="4" y="89"/>
                  </a:lnTo>
                  <a:lnTo>
                    <a:pt x="2" y="84"/>
                  </a:lnTo>
                  <a:lnTo>
                    <a:pt x="1" y="78"/>
                  </a:lnTo>
                  <a:lnTo>
                    <a:pt x="0" y="72"/>
                  </a:lnTo>
                  <a:lnTo>
                    <a:pt x="0" y="66"/>
                  </a:lnTo>
                  <a:lnTo>
                    <a:pt x="0" y="60"/>
                  </a:lnTo>
                  <a:lnTo>
                    <a:pt x="3" y="0"/>
                  </a:lnTo>
                  <a:lnTo>
                    <a:pt x="332" y="0"/>
                  </a:lnTo>
                  <a:lnTo>
                    <a:pt x="334" y="60"/>
                  </a:lnTo>
                  <a:close/>
                </a:path>
              </a:pathLst>
            </a:custGeom>
            <a:solidFill>
              <a:srgbClr val="993300"/>
            </a:solidFill>
            <a:ln w="0">
              <a:solidFill>
                <a:srgbClr val="000000"/>
              </a:solidFill>
              <a:prstDash val="solid"/>
              <a:round/>
              <a:headEnd/>
              <a:tailEnd/>
            </a:ln>
          </p:spPr>
          <p:txBody>
            <a:bodyPr/>
            <a:lstStyle/>
            <a:p>
              <a:endParaRPr lang="en-US"/>
            </a:p>
          </p:txBody>
        </p:sp>
        <p:sp>
          <p:nvSpPr>
            <p:cNvPr id="44134" name="Freeform 69"/>
            <p:cNvSpPr>
              <a:spLocks/>
            </p:cNvSpPr>
            <p:nvPr/>
          </p:nvSpPr>
          <p:spPr bwMode="auto">
            <a:xfrm>
              <a:off x="4716" y="1331"/>
              <a:ext cx="1" cy="9"/>
            </a:xfrm>
            <a:custGeom>
              <a:avLst/>
              <a:gdLst>
                <a:gd name="T0" fmla="*/ 1 w 33"/>
                <a:gd name="T1" fmla="*/ 9 h 201"/>
                <a:gd name="T2" fmla="*/ 1 w 33"/>
                <a:gd name="T3" fmla="*/ 9 h 201"/>
                <a:gd name="T4" fmla="*/ 1 w 33"/>
                <a:gd name="T5" fmla="*/ 9 h 201"/>
                <a:gd name="T6" fmla="*/ 1 w 33"/>
                <a:gd name="T7" fmla="*/ 9 h 201"/>
                <a:gd name="T8" fmla="*/ 1 w 33"/>
                <a:gd name="T9" fmla="*/ 9 h 201"/>
                <a:gd name="T10" fmla="*/ 1 w 33"/>
                <a:gd name="T11" fmla="*/ 9 h 201"/>
                <a:gd name="T12" fmla="*/ 1 w 33"/>
                <a:gd name="T13" fmla="*/ 8 h 201"/>
                <a:gd name="T14" fmla="*/ 1 w 33"/>
                <a:gd name="T15" fmla="*/ 8 h 201"/>
                <a:gd name="T16" fmla="*/ 1 w 33"/>
                <a:gd name="T17" fmla="*/ 1 h 201"/>
                <a:gd name="T18" fmla="*/ 1 w 33"/>
                <a:gd name="T19" fmla="*/ 1 h 201"/>
                <a:gd name="T20" fmla="*/ 1 w 33"/>
                <a:gd name="T21" fmla="*/ 1 h 201"/>
                <a:gd name="T22" fmla="*/ 1 w 33"/>
                <a:gd name="T23" fmla="*/ 0 h 201"/>
                <a:gd name="T24" fmla="*/ 1 w 33"/>
                <a:gd name="T25" fmla="*/ 0 h 201"/>
                <a:gd name="T26" fmla="*/ 1 w 33"/>
                <a:gd name="T27" fmla="*/ 0 h 201"/>
                <a:gd name="T28" fmla="*/ 1 w 33"/>
                <a:gd name="T29" fmla="*/ 0 h 201"/>
                <a:gd name="T30" fmla="*/ 1 w 33"/>
                <a:gd name="T31" fmla="*/ 0 h 201"/>
                <a:gd name="T32" fmla="*/ 1 w 33"/>
                <a:gd name="T33" fmla="*/ 0 h 201"/>
                <a:gd name="T34" fmla="*/ 0 w 33"/>
                <a:gd name="T35" fmla="*/ 0 h 201"/>
                <a:gd name="T36" fmla="*/ 0 w 33"/>
                <a:gd name="T37" fmla="*/ 0 h 201"/>
                <a:gd name="T38" fmla="*/ 0 w 33"/>
                <a:gd name="T39" fmla="*/ 0 h 201"/>
                <a:gd name="T40" fmla="*/ 0 w 33"/>
                <a:gd name="T41" fmla="*/ 0 h 201"/>
                <a:gd name="T42" fmla="*/ 0 w 33"/>
                <a:gd name="T43" fmla="*/ 0 h 201"/>
                <a:gd name="T44" fmla="*/ 0 w 33"/>
                <a:gd name="T45" fmla="*/ 1 h 201"/>
                <a:gd name="T46" fmla="*/ 0 w 33"/>
                <a:gd name="T47" fmla="*/ 1 h 201"/>
                <a:gd name="T48" fmla="*/ 0 w 33"/>
                <a:gd name="T49" fmla="*/ 1 h 201"/>
                <a:gd name="T50" fmla="*/ 0 w 33"/>
                <a:gd name="T51" fmla="*/ 8 h 201"/>
                <a:gd name="T52" fmla="*/ 0 w 33"/>
                <a:gd name="T53" fmla="*/ 8 h 201"/>
                <a:gd name="T54" fmla="*/ 0 w 33"/>
                <a:gd name="T55" fmla="*/ 8 h 201"/>
                <a:gd name="T56" fmla="*/ 0 w 33"/>
                <a:gd name="T57" fmla="*/ 8 h 201"/>
                <a:gd name="T58" fmla="*/ 0 w 33"/>
                <a:gd name="T59" fmla="*/ 9 h 201"/>
                <a:gd name="T60" fmla="*/ 0 w 33"/>
                <a:gd name="T61" fmla="*/ 9 h 201"/>
                <a:gd name="T62" fmla="*/ 0 w 33"/>
                <a:gd name="T63" fmla="*/ 9 h 201"/>
                <a:gd name="T64" fmla="*/ 0 w 33"/>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1">
                  <a:moveTo>
                    <a:pt x="18" y="201"/>
                  </a:moveTo>
                  <a:lnTo>
                    <a:pt x="19" y="200"/>
                  </a:lnTo>
                  <a:lnTo>
                    <a:pt x="20" y="200"/>
                  </a:lnTo>
                  <a:lnTo>
                    <a:pt x="22" y="200"/>
                  </a:lnTo>
                  <a:lnTo>
                    <a:pt x="24" y="199"/>
                  </a:lnTo>
                  <a:lnTo>
                    <a:pt x="25" y="198"/>
                  </a:lnTo>
                  <a:lnTo>
                    <a:pt x="26" y="197"/>
                  </a:lnTo>
                  <a:lnTo>
                    <a:pt x="27" y="196"/>
                  </a:lnTo>
                  <a:lnTo>
                    <a:pt x="28" y="195"/>
                  </a:lnTo>
                  <a:lnTo>
                    <a:pt x="29" y="193"/>
                  </a:lnTo>
                  <a:lnTo>
                    <a:pt x="30" y="192"/>
                  </a:lnTo>
                  <a:lnTo>
                    <a:pt x="31" y="190"/>
                  </a:lnTo>
                  <a:lnTo>
                    <a:pt x="31" y="189"/>
                  </a:lnTo>
                  <a:lnTo>
                    <a:pt x="32" y="187"/>
                  </a:lnTo>
                  <a:lnTo>
                    <a:pt x="32" y="185"/>
                  </a:lnTo>
                  <a:lnTo>
                    <a:pt x="32" y="183"/>
                  </a:lnTo>
                  <a:lnTo>
                    <a:pt x="33" y="182"/>
                  </a:lnTo>
                  <a:lnTo>
                    <a:pt x="33" y="21"/>
                  </a:lnTo>
                  <a:lnTo>
                    <a:pt x="32" y="18"/>
                  </a:lnTo>
                  <a:lnTo>
                    <a:pt x="32" y="16"/>
                  </a:lnTo>
                  <a:lnTo>
                    <a:pt x="32" y="15"/>
                  </a:lnTo>
                  <a:lnTo>
                    <a:pt x="31" y="13"/>
                  </a:lnTo>
                  <a:lnTo>
                    <a:pt x="31" y="11"/>
                  </a:lnTo>
                  <a:lnTo>
                    <a:pt x="30" y="8"/>
                  </a:lnTo>
                  <a:lnTo>
                    <a:pt x="29" y="7"/>
                  </a:lnTo>
                  <a:lnTo>
                    <a:pt x="28" y="5"/>
                  </a:lnTo>
                  <a:lnTo>
                    <a:pt x="27" y="4"/>
                  </a:lnTo>
                  <a:lnTo>
                    <a:pt x="26" y="3"/>
                  </a:lnTo>
                  <a:lnTo>
                    <a:pt x="25" y="2"/>
                  </a:lnTo>
                  <a:lnTo>
                    <a:pt x="24" y="1"/>
                  </a:lnTo>
                  <a:lnTo>
                    <a:pt x="22"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1"/>
                  </a:lnTo>
                  <a:lnTo>
                    <a:pt x="5" y="13"/>
                  </a:lnTo>
                  <a:lnTo>
                    <a:pt x="4" y="15"/>
                  </a:lnTo>
                  <a:lnTo>
                    <a:pt x="4" y="16"/>
                  </a:lnTo>
                  <a:lnTo>
                    <a:pt x="4" y="18"/>
                  </a:lnTo>
                  <a:lnTo>
                    <a:pt x="4" y="21"/>
                  </a:lnTo>
                  <a:lnTo>
                    <a:pt x="0" y="168"/>
                  </a:lnTo>
                  <a:lnTo>
                    <a:pt x="0" y="171"/>
                  </a:lnTo>
                  <a:lnTo>
                    <a:pt x="0" y="173"/>
                  </a:lnTo>
                  <a:lnTo>
                    <a:pt x="0" y="176"/>
                  </a:lnTo>
                  <a:lnTo>
                    <a:pt x="1" y="178"/>
                  </a:lnTo>
                  <a:lnTo>
                    <a:pt x="2" y="181"/>
                  </a:lnTo>
                  <a:lnTo>
                    <a:pt x="3" y="183"/>
                  </a:lnTo>
                  <a:lnTo>
                    <a:pt x="4" y="186"/>
                  </a:lnTo>
                  <a:lnTo>
                    <a:pt x="6" y="189"/>
                  </a:lnTo>
                  <a:lnTo>
                    <a:pt x="7" y="191"/>
                  </a:lnTo>
                  <a:lnTo>
                    <a:pt x="8" y="193"/>
                  </a:lnTo>
                  <a:lnTo>
                    <a:pt x="10" y="195"/>
                  </a:lnTo>
                  <a:lnTo>
                    <a:pt x="11" y="197"/>
                  </a:lnTo>
                  <a:lnTo>
                    <a:pt x="13" y="198"/>
                  </a:lnTo>
                  <a:lnTo>
                    <a:pt x="14" y="200"/>
                  </a:lnTo>
                  <a:lnTo>
                    <a:pt x="16" y="200"/>
                  </a:lnTo>
                  <a:lnTo>
                    <a:pt x="18" y="201"/>
                  </a:lnTo>
                  <a:close/>
                </a:path>
              </a:pathLst>
            </a:custGeom>
            <a:solidFill>
              <a:srgbClr val="993300"/>
            </a:solidFill>
            <a:ln w="0">
              <a:solidFill>
                <a:srgbClr val="000000"/>
              </a:solidFill>
              <a:prstDash val="solid"/>
              <a:round/>
              <a:headEnd/>
              <a:tailEnd/>
            </a:ln>
          </p:spPr>
          <p:txBody>
            <a:bodyPr/>
            <a:lstStyle/>
            <a:p>
              <a:endParaRPr lang="en-US"/>
            </a:p>
          </p:txBody>
        </p:sp>
        <p:sp>
          <p:nvSpPr>
            <p:cNvPr id="44135" name="Freeform 70"/>
            <p:cNvSpPr>
              <a:spLocks/>
            </p:cNvSpPr>
            <p:nvPr/>
          </p:nvSpPr>
          <p:spPr bwMode="auto">
            <a:xfrm>
              <a:off x="4733" y="1331"/>
              <a:ext cx="1" cy="9"/>
            </a:xfrm>
            <a:custGeom>
              <a:avLst/>
              <a:gdLst>
                <a:gd name="T0" fmla="*/ 0 w 37"/>
                <a:gd name="T1" fmla="*/ 9 h 209"/>
                <a:gd name="T2" fmla="*/ 0 w 37"/>
                <a:gd name="T3" fmla="*/ 9 h 209"/>
                <a:gd name="T4" fmla="*/ 1 w 37"/>
                <a:gd name="T5" fmla="*/ 9 h 209"/>
                <a:gd name="T6" fmla="*/ 1 w 37"/>
                <a:gd name="T7" fmla="*/ 9 h 209"/>
                <a:gd name="T8" fmla="*/ 1 w 37"/>
                <a:gd name="T9" fmla="*/ 8 h 209"/>
                <a:gd name="T10" fmla="*/ 1 w 37"/>
                <a:gd name="T11" fmla="*/ 8 h 209"/>
                <a:gd name="T12" fmla="*/ 1 w 37"/>
                <a:gd name="T13" fmla="*/ 8 h 209"/>
                <a:gd name="T14" fmla="*/ 1 w 37"/>
                <a:gd name="T15" fmla="*/ 8 h 209"/>
                <a:gd name="T16" fmla="*/ 1 w 37"/>
                <a:gd name="T17" fmla="*/ 1 h 209"/>
                <a:gd name="T18" fmla="*/ 1 w 37"/>
                <a:gd name="T19" fmla="*/ 1 h 209"/>
                <a:gd name="T20" fmla="*/ 1 w 37"/>
                <a:gd name="T21" fmla="*/ 0 h 209"/>
                <a:gd name="T22" fmla="*/ 1 w 37"/>
                <a:gd name="T23" fmla="*/ 0 h 209"/>
                <a:gd name="T24" fmla="*/ 1 w 37"/>
                <a:gd name="T25" fmla="*/ 0 h 209"/>
                <a:gd name="T26" fmla="*/ 1 w 37"/>
                <a:gd name="T27" fmla="*/ 0 h 209"/>
                <a:gd name="T28" fmla="*/ 1 w 37"/>
                <a:gd name="T29" fmla="*/ 0 h 209"/>
                <a:gd name="T30" fmla="*/ 0 w 37"/>
                <a:gd name="T31" fmla="*/ 0 h 209"/>
                <a:gd name="T32" fmla="*/ 0 w 37"/>
                <a:gd name="T33" fmla="*/ 0 h 209"/>
                <a:gd name="T34" fmla="*/ 0 w 37"/>
                <a:gd name="T35" fmla="*/ 0 h 209"/>
                <a:gd name="T36" fmla="*/ 0 w 37"/>
                <a:gd name="T37" fmla="*/ 0 h 209"/>
                <a:gd name="T38" fmla="*/ 0 w 37"/>
                <a:gd name="T39" fmla="*/ 0 h 209"/>
                <a:gd name="T40" fmla="*/ 0 w 37"/>
                <a:gd name="T41" fmla="*/ 0 h 209"/>
                <a:gd name="T42" fmla="*/ 0 w 37"/>
                <a:gd name="T43" fmla="*/ 0 h 209"/>
                <a:gd name="T44" fmla="*/ 0 w 37"/>
                <a:gd name="T45" fmla="*/ 1 h 209"/>
                <a:gd name="T46" fmla="*/ 0 w 37"/>
                <a:gd name="T47" fmla="*/ 1 h 209"/>
                <a:gd name="T48" fmla="*/ 0 w 37"/>
                <a:gd name="T49" fmla="*/ 1 h 209"/>
                <a:gd name="T50" fmla="*/ 0 w 37"/>
                <a:gd name="T51" fmla="*/ 8 h 209"/>
                <a:gd name="T52" fmla="*/ 0 w 37"/>
                <a:gd name="T53" fmla="*/ 8 h 209"/>
                <a:gd name="T54" fmla="*/ 0 w 37"/>
                <a:gd name="T55" fmla="*/ 9 h 209"/>
                <a:gd name="T56" fmla="*/ 0 w 37"/>
                <a:gd name="T57" fmla="*/ 9 h 209"/>
                <a:gd name="T58" fmla="*/ 0 w 37"/>
                <a:gd name="T59" fmla="*/ 9 h 209"/>
                <a:gd name="T60" fmla="*/ 0 w 37"/>
                <a:gd name="T61" fmla="*/ 9 h 209"/>
                <a:gd name="T62" fmla="*/ 0 w 37"/>
                <a:gd name="T63" fmla="*/ 9 h 209"/>
                <a:gd name="T64" fmla="*/ 0 w 3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9">
                  <a:moveTo>
                    <a:pt x="14" y="209"/>
                  </a:moveTo>
                  <a:lnTo>
                    <a:pt x="15" y="208"/>
                  </a:lnTo>
                  <a:lnTo>
                    <a:pt x="16" y="208"/>
                  </a:lnTo>
                  <a:lnTo>
                    <a:pt x="18" y="206"/>
                  </a:lnTo>
                  <a:lnTo>
                    <a:pt x="21" y="205"/>
                  </a:lnTo>
                  <a:lnTo>
                    <a:pt x="23" y="203"/>
                  </a:lnTo>
                  <a:lnTo>
                    <a:pt x="25" y="201"/>
                  </a:lnTo>
                  <a:lnTo>
                    <a:pt x="26" y="199"/>
                  </a:lnTo>
                  <a:lnTo>
                    <a:pt x="28" y="197"/>
                  </a:lnTo>
                  <a:lnTo>
                    <a:pt x="30" y="194"/>
                  </a:lnTo>
                  <a:lnTo>
                    <a:pt x="31" y="192"/>
                  </a:lnTo>
                  <a:lnTo>
                    <a:pt x="33" y="189"/>
                  </a:lnTo>
                  <a:lnTo>
                    <a:pt x="34" y="187"/>
                  </a:lnTo>
                  <a:lnTo>
                    <a:pt x="35" y="184"/>
                  </a:lnTo>
                  <a:lnTo>
                    <a:pt x="36" y="182"/>
                  </a:lnTo>
                  <a:lnTo>
                    <a:pt x="36" y="179"/>
                  </a:lnTo>
                  <a:lnTo>
                    <a:pt x="37" y="178"/>
                  </a:lnTo>
                  <a:lnTo>
                    <a:pt x="29" y="21"/>
                  </a:lnTo>
                  <a:lnTo>
                    <a:pt x="28" y="18"/>
                  </a:lnTo>
                  <a:lnTo>
                    <a:pt x="28" y="15"/>
                  </a:lnTo>
                  <a:lnTo>
                    <a:pt x="28" y="13"/>
                  </a:lnTo>
                  <a:lnTo>
                    <a:pt x="27" y="11"/>
                  </a:lnTo>
                  <a:lnTo>
                    <a:pt x="27" y="10"/>
                  </a:lnTo>
                  <a:lnTo>
                    <a:pt x="26" y="8"/>
                  </a:lnTo>
                  <a:lnTo>
                    <a:pt x="25" y="6"/>
                  </a:lnTo>
                  <a:lnTo>
                    <a:pt x="24" y="5"/>
                  </a:lnTo>
                  <a:lnTo>
                    <a:pt x="23" y="4"/>
                  </a:lnTo>
                  <a:lnTo>
                    <a:pt x="22" y="3"/>
                  </a:lnTo>
                  <a:lnTo>
                    <a:pt x="21" y="2"/>
                  </a:lnTo>
                  <a:lnTo>
                    <a:pt x="19" y="1"/>
                  </a:lnTo>
                  <a:lnTo>
                    <a:pt x="17" y="0"/>
                  </a:lnTo>
                  <a:lnTo>
                    <a:pt x="16" y="0"/>
                  </a:lnTo>
                  <a:lnTo>
                    <a:pt x="15" y="0"/>
                  </a:lnTo>
                  <a:lnTo>
                    <a:pt x="14" y="0"/>
                  </a:lnTo>
                  <a:lnTo>
                    <a:pt x="12" y="0"/>
                  </a:lnTo>
                  <a:lnTo>
                    <a:pt x="11" y="0"/>
                  </a:lnTo>
                  <a:lnTo>
                    <a:pt x="9" y="0"/>
                  </a:lnTo>
                  <a:lnTo>
                    <a:pt x="8" y="1"/>
                  </a:lnTo>
                  <a:lnTo>
                    <a:pt x="7" y="2"/>
                  </a:lnTo>
                  <a:lnTo>
                    <a:pt x="6" y="3"/>
                  </a:lnTo>
                  <a:lnTo>
                    <a:pt x="4" y="4"/>
                  </a:lnTo>
                  <a:lnTo>
                    <a:pt x="4"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4" y="204"/>
                  </a:lnTo>
                  <a:lnTo>
                    <a:pt x="4" y="205"/>
                  </a:lnTo>
                  <a:lnTo>
                    <a:pt x="6" y="206"/>
                  </a:lnTo>
                  <a:lnTo>
                    <a:pt x="7" y="206"/>
                  </a:lnTo>
                  <a:lnTo>
                    <a:pt x="8" y="207"/>
                  </a:lnTo>
                  <a:lnTo>
                    <a:pt x="9" y="208"/>
                  </a:lnTo>
                  <a:lnTo>
                    <a:pt x="11" y="208"/>
                  </a:lnTo>
                  <a:lnTo>
                    <a:pt x="12" y="208"/>
                  </a:lnTo>
                  <a:lnTo>
                    <a:pt x="14" y="209"/>
                  </a:lnTo>
                  <a:close/>
                </a:path>
              </a:pathLst>
            </a:custGeom>
            <a:solidFill>
              <a:srgbClr val="993300"/>
            </a:solidFill>
            <a:ln w="0">
              <a:solidFill>
                <a:srgbClr val="000000"/>
              </a:solidFill>
              <a:prstDash val="solid"/>
              <a:round/>
              <a:headEnd/>
              <a:tailEnd/>
            </a:ln>
          </p:spPr>
          <p:txBody>
            <a:bodyPr/>
            <a:lstStyle/>
            <a:p>
              <a:endParaRPr lang="en-US"/>
            </a:p>
          </p:txBody>
        </p:sp>
        <p:sp>
          <p:nvSpPr>
            <p:cNvPr id="44136" name="Freeform 71"/>
            <p:cNvSpPr>
              <a:spLocks/>
            </p:cNvSpPr>
            <p:nvPr/>
          </p:nvSpPr>
          <p:spPr bwMode="auto">
            <a:xfrm>
              <a:off x="4717" y="1331"/>
              <a:ext cx="15" cy="4"/>
            </a:xfrm>
            <a:custGeom>
              <a:avLst/>
              <a:gdLst>
                <a:gd name="T0" fmla="*/ 14 w 342"/>
                <a:gd name="T1" fmla="*/ 4 h 100"/>
                <a:gd name="T2" fmla="*/ 14 w 342"/>
                <a:gd name="T3" fmla="*/ 4 h 100"/>
                <a:gd name="T4" fmla="*/ 14 w 342"/>
                <a:gd name="T5" fmla="*/ 4 h 100"/>
                <a:gd name="T6" fmla="*/ 14 w 342"/>
                <a:gd name="T7" fmla="*/ 4 h 100"/>
                <a:gd name="T8" fmla="*/ 15 w 342"/>
                <a:gd name="T9" fmla="*/ 4 h 100"/>
                <a:gd name="T10" fmla="*/ 15 w 342"/>
                <a:gd name="T11" fmla="*/ 3 h 100"/>
                <a:gd name="T12" fmla="*/ 15 w 342"/>
                <a:gd name="T13" fmla="*/ 3 h 100"/>
                <a:gd name="T14" fmla="*/ 15 w 342"/>
                <a:gd name="T15" fmla="*/ 3 h 100"/>
                <a:gd name="T16" fmla="*/ 15 w 342"/>
                <a:gd name="T17" fmla="*/ 1 h 100"/>
                <a:gd name="T18" fmla="*/ 15 w 342"/>
                <a:gd name="T19" fmla="*/ 1 h 100"/>
                <a:gd name="T20" fmla="*/ 15 w 342"/>
                <a:gd name="T21" fmla="*/ 1 h 100"/>
                <a:gd name="T22" fmla="*/ 15 w 342"/>
                <a:gd name="T23" fmla="*/ 1 h 100"/>
                <a:gd name="T24" fmla="*/ 15 w 342"/>
                <a:gd name="T25" fmla="*/ 0 h 100"/>
                <a:gd name="T26" fmla="*/ 14 w 342"/>
                <a:gd name="T27" fmla="*/ 0 h 100"/>
                <a:gd name="T28" fmla="*/ 14 w 342"/>
                <a:gd name="T29" fmla="*/ 0 h 100"/>
                <a:gd name="T30" fmla="*/ 14 w 342"/>
                <a:gd name="T31" fmla="*/ 0 h 100"/>
                <a:gd name="T32" fmla="*/ 13 w 342"/>
                <a:gd name="T33" fmla="*/ 0 h 100"/>
                <a:gd name="T34" fmla="*/ 1 w 342"/>
                <a:gd name="T35" fmla="*/ 0 h 100"/>
                <a:gd name="T36" fmla="*/ 1 w 342"/>
                <a:gd name="T37" fmla="*/ 0 h 100"/>
                <a:gd name="T38" fmla="*/ 1 w 342"/>
                <a:gd name="T39" fmla="*/ 0 h 100"/>
                <a:gd name="T40" fmla="*/ 1 w 342"/>
                <a:gd name="T41" fmla="*/ 0 h 100"/>
                <a:gd name="T42" fmla="*/ 0 w 342"/>
                <a:gd name="T43" fmla="*/ 0 h 100"/>
                <a:gd name="T44" fmla="*/ 0 w 342"/>
                <a:gd name="T45" fmla="*/ 1 h 100"/>
                <a:gd name="T46" fmla="*/ 0 w 342"/>
                <a:gd name="T47" fmla="*/ 1 h 100"/>
                <a:gd name="T48" fmla="*/ 0 w 342"/>
                <a:gd name="T49" fmla="*/ 1 h 100"/>
                <a:gd name="T50" fmla="*/ 0 w 342"/>
                <a:gd name="T51" fmla="*/ 3 h 100"/>
                <a:gd name="T52" fmla="*/ 0 w 342"/>
                <a:gd name="T53" fmla="*/ 3 h 100"/>
                <a:gd name="T54" fmla="*/ 0 w 342"/>
                <a:gd name="T55" fmla="*/ 3 h 100"/>
                <a:gd name="T56" fmla="*/ 0 w 342"/>
                <a:gd name="T57" fmla="*/ 3 h 100"/>
                <a:gd name="T58" fmla="*/ 0 w 342"/>
                <a:gd name="T59" fmla="*/ 4 h 100"/>
                <a:gd name="T60" fmla="*/ 1 w 342"/>
                <a:gd name="T61" fmla="*/ 4 h 100"/>
                <a:gd name="T62" fmla="*/ 1 w 342"/>
                <a:gd name="T63" fmla="*/ 4 h 100"/>
                <a:gd name="T64" fmla="*/ 1 w 342"/>
                <a:gd name="T65" fmla="*/ 4 h 100"/>
                <a:gd name="T66" fmla="*/ 2 w 342"/>
                <a:gd name="T67" fmla="*/ 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100">
                  <a:moveTo>
                    <a:pt x="306" y="100"/>
                  </a:moveTo>
                  <a:lnTo>
                    <a:pt x="309" y="99"/>
                  </a:lnTo>
                  <a:lnTo>
                    <a:pt x="312" y="99"/>
                  </a:lnTo>
                  <a:lnTo>
                    <a:pt x="316" y="98"/>
                  </a:lnTo>
                  <a:lnTo>
                    <a:pt x="319" y="97"/>
                  </a:lnTo>
                  <a:lnTo>
                    <a:pt x="322" y="96"/>
                  </a:lnTo>
                  <a:lnTo>
                    <a:pt x="325" y="94"/>
                  </a:lnTo>
                  <a:lnTo>
                    <a:pt x="328" y="92"/>
                  </a:lnTo>
                  <a:lnTo>
                    <a:pt x="331" y="90"/>
                  </a:lnTo>
                  <a:lnTo>
                    <a:pt x="333" y="88"/>
                  </a:lnTo>
                  <a:lnTo>
                    <a:pt x="335" y="86"/>
                  </a:lnTo>
                  <a:lnTo>
                    <a:pt x="337" y="83"/>
                  </a:lnTo>
                  <a:lnTo>
                    <a:pt x="339" y="80"/>
                  </a:lnTo>
                  <a:lnTo>
                    <a:pt x="340" y="77"/>
                  </a:lnTo>
                  <a:lnTo>
                    <a:pt x="341" y="74"/>
                  </a:lnTo>
                  <a:lnTo>
                    <a:pt x="341" y="71"/>
                  </a:lnTo>
                  <a:lnTo>
                    <a:pt x="342" y="67"/>
                  </a:lnTo>
                  <a:lnTo>
                    <a:pt x="342" y="33"/>
                  </a:lnTo>
                  <a:lnTo>
                    <a:pt x="341" y="29"/>
                  </a:lnTo>
                  <a:lnTo>
                    <a:pt x="341" y="25"/>
                  </a:lnTo>
                  <a:lnTo>
                    <a:pt x="340" y="22"/>
                  </a:lnTo>
                  <a:lnTo>
                    <a:pt x="339" y="19"/>
                  </a:lnTo>
                  <a:lnTo>
                    <a:pt x="337" y="16"/>
                  </a:lnTo>
                  <a:lnTo>
                    <a:pt x="335" y="13"/>
                  </a:lnTo>
                  <a:lnTo>
                    <a:pt x="333" y="11"/>
                  </a:lnTo>
                  <a:lnTo>
                    <a:pt x="331" y="9"/>
                  </a:lnTo>
                  <a:lnTo>
                    <a:pt x="328" y="7"/>
                  </a:lnTo>
                  <a:lnTo>
                    <a:pt x="325" y="5"/>
                  </a:lnTo>
                  <a:lnTo>
                    <a:pt x="322" y="3"/>
                  </a:lnTo>
                  <a:lnTo>
                    <a:pt x="319" y="2"/>
                  </a:lnTo>
                  <a:lnTo>
                    <a:pt x="316" y="1"/>
                  </a:lnTo>
                  <a:lnTo>
                    <a:pt x="312" y="0"/>
                  </a:lnTo>
                  <a:lnTo>
                    <a:pt x="309" y="0"/>
                  </a:lnTo>
                  <a:lnTo>
                    <a:pt x="306" y="0"/>
                  </a:lnTo>
                  <a:lnTo>
                    <a:pt x="37" y="0"/>
                  </a:lnTo>
                  <a:lnTo>
                    <a:pt x="33" y="0"/>
                  </a:lnTo>
                  <a:lnTo>
                    <a:pt x="29" y="0"/>
                  </a:lnTo>
                  <a:lnTo>
                    <a:pt x="26" y="1"/>
                  </a:lnTo>
                  <a:lnTo>
                    <a:pt x="22" y="2"/>
                  </a:lnTo>
                  <a:lnTo>
                    <a:pt x="18" y="3"/>
                  </a:lnTo>
                  <a:lnTo>
                    <a:pt x="15" y="5"/>
                  </a:lnTo>
                  <a:lnTo>
                    <a:pt x="13" y="7"/>
                  </a:lnTo>
                  <a:lnTo>
                    <a:pt x="10" y="9"/>
                  </a:lnTo>
                  <a:lnTo>
                    <a:pt x="8" y="11"/>
                  </a:lnTo>
                  <a:lnTo>
                    <a:pt x="6"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6" y="86"/>
                  </a:lnTo>
                  <a:lnTo>
                    <a:pt x="8" y="88"/>
                  </a:lnTo>
                  <a:lnTo>
                    <a:pt x="10" y="90"/>
                  </a:lnTo>
                  <a:lnTo>
                    <a:pt x="13" y="92"/>
                  </a:lnTo>
                  <a:lnTo>
                    <a:pt x="15" y="94"/>
                  </a:lnTo>
                  <a:lnTo>
                    <a:pt x="18" y="96"/>
                  </a:lnTo>
                  <a:lnTo>
                    <a:pt x="22" y="97"/>
                  </a:lnTo>
                  <a:lnTo>
                    <a:pt x="26" y="98"/>
                  </a:lnTo>
                  <a:lnTo>
                    <a:pt x="29" y="99"/>
                  </a:lnTo>
                  <a:lnTo>
                    <a:pt x="33" y="99"/>
                  </a:lnTo>
                  <a:lnTo>
                    <a:pt x="37" y="100"/>
                  </a:lnTo>
                  <a:lnTo>
                    <a:pt x="306" y="100"/>
                  </a:lnTo>
                  <a:close/>
                </a:path>
              </a:pathLst>
            </a:custGeom>
            <a:solidFill>
              <a:srgbClr val="993300"/>
            </a:solidFill>
            <a:ln w="0">
              <a:solidFill>
                <a:srgbClr val="000000"/>
              </a:solidFill>
              <a:prstDash val="solid"/>
              <a:round/>
              <a:headEnd/>
              <a:tailEnd/>
            </a:ln>
          </p:spPr>
          <p:txBody>
            <a:bodyPr/>
            <a:lstStyle/>
            <a:p>
              <a:endParaRPr lang="en-US"/>
            </a:p>
          </p:txBody>
        </p:sp>
        <p:sp>
          <p:nvSpPr>
            <p:cNvPr id="44137" name="Freeform 72"/>
            <p:cNvSpPr>
              <a:spLocks/>
            </p:cNvSpPr>
            <p:nvPr/>
          </p:nvSpPr>
          <p:spPr bwMode="auto">
            <a:xfrm>
              <a:off x="4692" y="1330"/>
              <a:ext cx="21" cy="12"/>
            </a:xfrm>
            <a:custGeom>
              <a:avLst/>
              <a:gdLst>
                <a:gd name="T0" fmla="*/ 18 w 477"/>
                <a:gd name="T1" fmla="*/ 12 h 283"/>
                <a:gd name="T2" fmla="*/ 19 w 477"/>
                <a:gd name="T3" fmla="*/ 12 h 283"/>
                <a:gd name="T4" fmla="*/ 19 w 477"/>
                <a:gd name="T5" fmla="*/ 12 h 283"/>
                <a:gd name="T6" fmla="*/ 20 w 477"/>
                <a:gd name="T7" fmla="*/ 11 h 283"/>
                <a:gd name="T8" fmla="*/ 20 w 477"/>
                <a:gd name="T9" fmla="*/ 11 h 283"/>
                <a:gd name="T10" fmla="*/ 21 w 477"/>
                <a:gd name="T11" fmla="*/ 11 h 283"/>
                <a:gd name="T12" fmla="*/ 21 w 477"/>
                <a:gd name="T13" fmla="*/ 10 h 283"/>
                <a:gd name="T14" fmla="*/ 21 w 477"/>
                <a:gd name="T15" fmla="*/ 9 h 283"/>
                <a:gd name="T16" fmla="*/ 20 w 477"/>
                <a:gd name="T17" fmla="*/ 3 h 283"/>
                <a:gd name="T18" fmla="*/ 20 w 477"/>
                <a:gd name="T19" fmla="*/ 2 h 283"/>
                <a:gd name="T20" fmla="*/ 20 w 477"/>
                <a:gd name="T21" fmla="*/ 2 h 283"/>
                <a:gd name="T22" fmla="*/ 20 w 477"/>
                <a:gd name="T23" fmla="*/ 1 h 283"/>
                <a:gd name="T24" fmla="*/ 20 w 477"/>
                <a:gd name="T25" fmla="*/ 1 h 283"/>
                <a:gd name="T26" fmla="*/ 19 w 477"/>
                <a:gd name="T27" fmla="*/ 0 h 283"/>
                <a:gd name="T28" fmla="*/ 19 w 477"/>
                <a:gd name="T29" fmla="*/ 0 h 283"/>
                <a:gd name="T30" fmla="*/ 19 w 477"/>
                <a:gd name="T31" fmla="*/ 0 h 283"/>
                <a:gd name="T32" fmla="*/ 18 w 477"/>
                <a:gd name="T33" fmla="*/ 0 h 283"/>
                <a:gd name="T34" fmla="*/ 3 w 477"/>
                <a:gd name="T35" fmla="*/ 0 h 283"/>
                <a:gd name="T36" fmla="*/ 2 w 477"/>
                <a:gd name="T37" fmla="*/ 0 h 283"/>
                <a:gd name="T38" fmla="*/ 2 w 477"/>
                <a:gd name="T39" fmla="*/ 0 h 283"/>
                <a:gd name="T40" fmla="*/ 1 w 477"/>
                <a:gd name="T41" fmla="*/ 1 h 283"/>
                <a:gd name="T42" fmla="*/ 1 w 477"/>
                <a:gd name="T43" fmla="*/ 1 h 283"/>
                <a:gd name="T44" fmla="*/ 1 w 477"/>
                <a:gd name="T45" fmla="*/ 2 h 283"/>
                <a:gd name="T46" fmla="*/ 1 w 477"/>
                <a:gd name="T47" fmla="*/ 2 h 283"/>
                <a:gd name="T48" fmla="*/ 1 w 477"/>
                <a:gd name="T49" fmla="*/ 3 h 283"/>
                <a:gd name="T50" fmla="*/ 0 w 477"/>
                <a:gd name="T51" fmla="*/ 9 h 283"/>
                <a:gd name="T52" fmla="*/ 0 w 477"/>
                <a:gd name="T53" fmla="*/ 10 h 283"/>
                <a:gd name="T54" fmla="*/ 0 w 477"/>
                <a:gd name="T55" fmla="*/ 10 h 283"/>
                <a:gd name="T56" fmla="*/ 1 w 477"/>
                <a:gd name="T57" fmla="*/ 11 h 283"/>
                <a:gd name="T58" fmla="*/ 1 w 477"/>
                <a:gd name="T59" fmla="*/ 11 h 283"/>
                <a:gd name="T60" fmla="*/ 1 w 477"/>
                <a:gd name="T61" fmla="*/ 11 h 283"/>
                <a:gd name="T62" fmla="*/ 2 w 477"/>
                <a:gd name="T63" fmla="*/ 12 h 283"/>
                <a:gd name="T64" fmla="*/ 2 w 477"/>
                <a:gd name="T65" fmla="*/ 12 h 283"/>
                <a:gd name="T66" fmla="*/ 3 w 477"/>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3">
                  <a:moveTo>
                    <a:pt x="416" y="283"/>
                  </a:moveTo>
                  <a:lnTo>
                    <a:pt x="420" y="282"/>
                  </a:lnTo>
                  <a:lnTo>
                    <a:pt x="425" y="281"/>
                  </a:lnTo>
                  <a:lnTo>
                    <a:pt x="430" y="280"/>
                  </a:lnTo>
                  <a:lnTo>
                    <a:pt x="435" y="277"/>
                  </a:lnTo>
                  <a:lnTo>
                    <a:pt x="440" y="275"/>
                  </a:lnTo>
                  <a:lnTo>
                    <a:pt x="446" y="271"/>
                  </a:lnTo>
                  <a:lnTo>
                    <a:pt x="451" y="268"/>
                  </a:lnTo>
                  <a:lnTo>
                    <a:pt x="456" y="264"/>
                  </a:lnTo>
                  <a:lnTo>
                    <a:pt x="460" y="259"/>
                  </a:lnTo>
                  <a:lnTo>
                    <a:pt x="464" y="254"/>
                  </a:lnTo>
                  <a:lnTo>
                    <a:pt x="468" y="248"/>
                  </a:lnTo>
                  <a:lnTo>
                    <a:pt x="471" y="242"/>
                  </a:lnTo>
                  <a:lnTo>
                    <a:pt x="473" y="236"/>
                  </a:lnTo>
                  <a:lnTo>
                    <a:pt x="475" y="230"/>
                  </a:lnTo>
                  <a:lnTo>
                    <a:pt x="476" y="223"/>
                  </a:lnTo>
                  <a:lnTo>
                    <a:pt x="477" y="217"/>
                  </a:lnTo>
                  <a:lnTo>
                    <a:pt x="463" y="69"/>
                  </a:lnTo>
                  <a:lnTo>
                    <a:pt x="462" y="62"/>
                  </a:lnTo>
                  <a:lnTo>
                    <a:pt x="462" y="55"/>
                  </a:lnTo>
                  <a:lnTo>
                    <a:pt x="460" y="48"/>
                  </a:lnTo>
                  <a:lnTo>
                    <a:pt x="459" y="41"/>
                  </a:lnTo>
                  <a:lnTo>
                    <a:pt x="457" y="36"/>
                  </a:lnTo>
                  <a:lnTo>
                    <a:pt x="455" y="30"/>
                  </a:lnTo>
                  <a:lnTo>
                    <a:pt x="452" y="25"/>
                  </a:lnTo>
                  <a:lnTo>
                    <a:pt x="449" y="20"/>
                  </a:lnTo>
                  <a:lnTo>
                    <a:pt x="446" y="16"/>
                  </a:lnTo>
                  <a:lnTo>
                    <a:pt x="441" y="11"/>
                  </a:lnTo>
                  <a:lnTo>
                    <a:pt x="437" y="8"/>
                  </a:lnTo>
                  <a:lnTo>
                    <a:pt x="433" y="5"/>
                  </a:lnTo>
                  <a:lnTo>
                    <a:pt x="429" y="3"/>
                  </a:lnTo>
                  <a:lnTo>
                    <a:pt x="425" y="1"/>
                  </a:lnTo>
                  <a:lnTo>
                    <a:pt x="420" y="0"/>
                  </a:lnTo>
                  <a:lnTo>
                    <a:pt x="416" y="0"/>
                  </a:lnTo>
                  <a:lnTo>
                    <a:pt x="63" y="0"/>
                  </a:lnTo>
                  <a:lnTo>
                    <a:pt x="57" y="0"/>
                  </a:lnTo>
                  <a:lnTo>
                    <a:pt x="52" y="1"/>
                  </a:lnTo>
                  <a:lnTo>
                    <a:pt x="48" y="3"/>
                  </a:lnTo>
                  <a:lnTo>
                    <a:pt x="43" y="5"/>
                  </a:lnTo>
                  <a:lnTo>
                    <a:pt x="39" y="8"/>
                  </a:lnTo>
                  <a:lnTo>
                    <a:pt x="35" y="11"/>
                  </a:lnTo>
                  <a:lnTo>
                    <a:pt x="32" y="16"/>
                  </a:lnTo>
                  <a:lnTo>
                    <a:pt x="28" y="20"/>
                  </a:lnTo>
                  <a:lnTo>
                    <a:pt x="25" y="25"/>
                  </a:lnTo>
                  <a:lnTo>
                    <a:pt x="23" y="30"/>
                  </a:lnTo>
                  <a:lnTo>
                    <a:pt x="20" y="36"/>
                  </a:lnTo>
                  <a:lnTo>
                    <a:pt x="17" y="41"/>
                  </a:lnTo>
                  <a:lnTo>
                    <a:pt x="16" y="48"/>
                  </a:lnTo>
                  <a:lnTo>
                    <a:pt x="14" y="55"/>
                  </a:lnTo>
                  <a:lnTo>
                    <a:pt x="14" y="62"/>
                  </a:lnTo>
                  <a:lnTo>
                    <a:pt x="14" y="69"/>
                  </a:lnTo>
                  <a:lnTo>
                    <a:pt x="0" y="217"/>
                  </a:lnTo>
                  <a:lnTo>
                    <a:pt x="0" y="223"/>
                  </a:lnTo>
                  <a:lnTo>
                    <a:pt x="1" y="230"/>
                  </a:lnTo>
                  <a:lnTo>
                    <a:pt x="3" y="236"/>
                  </a:lnTo>
                  <a:lnTo>
                    <a:pt x="5" y="242"/>
                  </a:lnTo>
                  <a:lnTo>
                    <a:pt x="8" y="248"/>
                  </a:lnTo>
                  <a:lnTo>
                    <a:pt x="12" y="254"/>
                  </a:lnTo>
                  <a:lnTo>
                    <a:pt x="16" y="259"/>
                  </a:lnTo>
                  <a:lnTo>
                    <a:pt x="21" y="264"/>
                  </a:lnTo>
                  <a:lnTo>
                    <a:pt x="26" y="268"/>
                  </a:lnTo>
                  <a:lnTo>
                    <a:pt x="31" y="271"/>
                  </a:lnTo>
                  <a:lnTo>
                    <a:pt x="36" y="275"/>
                  </a:lnTo>
                  <a:lnTo>
                    <a:pt x="41" y="277"/>
                  </a:lnTo>
                  <a:lnTo>
                    <a:pt x="46" y="280"/>
                  </a:lnTo>
                  <a:lnTo>
                    <a:pt x="51" y="281"/>
                  </a:lnTo>
                  <a:lnTo>
                    <a:pt x="57" y="282"/>
                  </a:lnTo>
                  <a:lnTo>
                    <a:pt x="63" y="283"/>
                  </a:lnTo>
                  <a:lnTo>
                    <a:pt x="416" y="283"/>
                  </a:lnTo>
                  <a:close/>
                </a:path>
              </a:pathLst>
            </a:custGeom>
            <a:solidFill>
              <a:srgbClr val="993300"/>
            </a:solidFill>
            <a:ln w="0">
              <a:solidFill>
                <a:srgbClr val="000000"/>
              </a:solidFill>
              <a:prstDash val="solid"/>
              <a:round/>
              <a:headEnd/>
              <a:tailEnd/>
            </a:ln>
          </p:spPr>
          <p:txBody>
            <a:bodyPr/>
            <a:lstStyle/>
            <a:p>
              <a:endParaRPr lang="en-US"/>
            </a:p>
          </p:txBody>
        </p:sp>
        <p:sp>
          <p:nvSpPr>
            <p:cNvPr id="44138" name="Freeform 73"/>
            <p:cNvSpPr>
              <a:spLocks/>
            </p:cNvSpPr>
            <p:nvPr/>
          </p:nvSpPr>
          <p:spPr bwMode="auto">
            <a:xfrm>
              <a:off x="4693" y="1330"/>
              <a:ext cx="19" cy="12"/>
            </a:xfrm>
            <a:custGeom>
              <a:avLst/>
              <a:gdLst>
                <a:gd name="T0" fmla="*/ 17 w 455"/>
                <a:gd name="T1" fmla="*/ 12 h 270"/>
                <a:gd name="T2" fmla="*/ 17 w 455"/>
                <a:gd name="T3" fmla="*/ 12 h 270"/>
                <a:gd name="T4" fmla="*/ 18 w 455"/>
                <a:gd name="T5" fmla="*/ 12 h 270"/>
                <a:gd name="T6" fmla="*/ 18 w 455"/>
                <a:gd name="T7" fmla="*/ 11 h 270"/>
                <a:gd name="T8" fmla="*/ 18 w 455"/>
                <a:gd name="T9" fmla="*/ 11 h 270"/>
                <a:gd name="T10" fmla="*/ 19 w 455"/>
                <a:gd name="T11" fmla="*/ 10 h 270"/>
                <a:gd name="T12" fmla="*/ 19 w 455"/>
                <a:gd name="T13" fmla="*/ 10 h 270"/>
                <a:gd name="T14" fmla="*/ 19 w 455"/>
                <a:gd name="T15" fmla="*/ 9 h 270"/>
                <a:gd name="T16" fmla="*/ 18 w 455"/>
                <a:gd name="T17" fmla="*/ 3 h 270"/>
                <a:gd name="T18" fmla="*/ 18 w 455"/>
                <a:gd name="T19" fmla="*/ 2 h 270"/>
                <a:gd name="T20" fmla="*/ 18 w 455"/>
                <a:gd name="T21" fmla="*/ 2 h 270"/>
                <a:gd name="T22" fmla="*/ 18 w 455"/>
                <a:gd name="T23" fmla="*/ 1 h 270"/>
                <a:gd name="T24" fmla="*/ 18 w 455"/>
                <a:gd name="T25" fmla="*/ 1 h 270"/>
                <a:gd name="T26" fmla="*/ 18 w 455"/>
                <a:gd name="T27" fmla="*/ 0 h 270"/>
                <a:gd name="T28" fmla="*/ 17 w 455"/>
                <a:gd name="T29" fmla="*/ 0 h 270"/>
                <a:gd name="T30" fmla="*/ 17 w 455"/>
                <a:gd name="T31" fmla="*/ 0 h 270"/>
                <a:gd name="T32" fmla="*/ 17 w 455"/>
                <a:gd name="T33" fmla="*/ 0 h 270"/>
                <a:gd name="T34" fmla="*/ 2 w 455"/>
                <a:gd name="T35" fmla="*/ 0 h 270"/>
                <a:gd name="T36" fmla="*/ 2 w 455"/>
                <a:gd name="T37" fmla="*/ 0 h 270"/>
                <a:gd name="T38" fmla="*/ 2 w 455"/>
                <a:gd name="T39" fmla="*/ 0 h 270"/>
                <a:gd name="T40" fmla="*/ 1 w 455"/>
                <a:gd name="T41" fmla="*/ 1 h 270"/>
                <a:gd name="T42" fmla="*/ 1 w 455"/>
                <a:gd name="T43" fmla="*/ 1 h 270"/>
                <a:gd name="T44" fmla="*/ 1 w 455"/>
                <a:gd name="T45" fmla="*/ 1 h 270"/>
                <a:gd name="T46" fmla="*/ 1 w 455"/>
                <a:gd name="T47" fmla="*/ 2 h 270"/>
                <a:gd name="T48" fmla="*/ 1 w 455"/>
                <a:gd name="T49" fmla="*/ 3 h 270"/>
                <a:gd name="T50" fmla="*/ 0 w 455"/>
                <a:gd name="T51" fmla="*/ 9 h 270"/>
                <a:gd name="T52" fmla="*/ 0 w 455"/>
                <a:gd name="T53" fmla="*/ 10 h 270"/>
                <a:gd name="T54" fmla="*/ 0 w 455"/>
                <a:gd name="T55" fmla="*/ 10 h 270"/>
                <a:gd name="T56" fmla="*/ 1 w 455"/>
                <a:gd name="T57" fmla="*/ 11 h 270"/>
                <a:gd name="T58" fmla="*/ 1 w 455"/>
                <a:gd name="T59" fmla="*/ 11 h 270"/>
                <a:gd name="T60" fmla="*/ 1 w 455"/>
                <a:gd name="T61" fmla="*/ 12 h 270"/>
                <a:gd name="T62" fmla="*/ 2 w 455"/>
                <a:gd name="T63" fmla="*/ 12 h 270"/>
                <a:gd name="T64" fmla="*/ 2 w 455"/>
                <a:gd name="T65" fmla="*/ 12 h 270"/>
                <a:gd name="T66" fmla="*/ 3 w 455"/>
                <a:gd name="T67" fmla="*/ 12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70">
                  <a:moveTo>
                    <a:pt x="397" y="270"/>
                  </a:moveTo>
                  <a:lnTo>
                    <a:pt x="401" y="269"/>
                  </a:lnTo>
                  <a:lnTo>
                    <a:pt x="406" y="268"/>
                  </a:lnTo>
                  <a:lnTo>
                    <a:pt x="411" y="267"/>
                  </a:lnTo>
                  <a:lnTo>
                    <a:pt x="416" y="265"/>
                  </a:lnTo>
                  <a:lnTo>
                    <a:pt x="420" y="262"/>
                  </a:lnTo>
                  <a:lnTo>
                    <a:pt x="425" y="259"/>
                  </a:lnTo>
                  <a:lnTo>
                    <a:pt x="430" y="255"/>
                  </a:lnTo>
                  <a:lnTo>
                    <a:pt x="435" y="251"/>
                  </a:lnTo>
                  <a:lnTo>
                    <a:pt x="439" y="247"/>
                  </a:lnTo>
                  <a:lnTo>
                    <a:pt x="443" y="241"/>
                  </a:lnTo>
                  <a:lnTo>
                    <a:pt x="446" y="236"/>
                  </a:lnTo>
                  <a:lnTo>
                    <a:pt x="449" y="231"/>
                  </a:lnTo>
                  <a:lnTo>
                    <a:pt x="451" y="225"/>
                  </a:lnTo>
                  <a:lnTo>
                    <a:pt x="453" y="219"/>
                  </a:lnTo>
                  <a:lnTo>
                    <a:pt x="454" y="213"/>
                  </a:lnTo>
                  <a:lnTo>
                    <a:pt x="455" y="207"/>
                  </a:lnTo>
                  <a:lnTo>
                    <a:pt x="442" y="65"/>
                  </a:lnTo>
                  <a:lnTo>
                    <a:pt x="441" y="58"/>
                  </a:lnTo>
                  <a:lnTo>
                    <a:pt x="441" y="52"/>
                  </a:lnTo>
                  <a:lnTo>
                    <a:pt x="439" y="45"/>
                  </a:lnTo>
                  <a:lnTo>
                    <a:pt x="438" y="39"/>
                  </a:lnTo>
                  <a:lnTo>
                    <a:pt x="436" y="33"/>
                  </a:lnTo>
                  <a:lnTo>
                    <a:pt x="433" y="28"/>
                  </a:lnTo>
                  <a:lnTo>
                    <a:pt x="430" y="23"/>
                  </a:lnTo>
                  <a:lnTo>
                    <a:pt x="428" y="19"/>
                  </a:lnTo>
                  <a:lnTo>
                    <a:pt x="424" y="15"/>
                  </a:lnTo>
                  <a:lnTo>
                    <a:pt x="421" y="11"/>
                  </a:lnTo>
                  <a:lnTo>
                    <a:pt x="417" y="8"/>
                  </a:lnTo>
                  <a:lnTo>
                    <a:pt x="414" y="4"/>
                  </a:lnTo>
                  <a:lnTo>
                    <a:pt x="409" y="2"/>
                  </a:lnTo>
                  <a:lnTo>
                    <a:pt x="405" y="1"/>
                  </a:lnTo>
                  <a:lnTo>
                    <a:pt x="401" y="0"/>
                  </a:lnTo>
                  <a:lnTo>
                    <a:pt x="397" y="0"/>
                  </a:lnTo>
                  <a:lnTo>
                    <a:pt x="60" y="0"/>
                  </a:lnTo>
                  <a:lnTo>
                    <a:pt x="55" y="0"/>
                  </a:lnTo>
                  <a:lnTo>
                    <a:pt x="51" y="1"/>
                  </a:lnTo>
                  <a:lnTo>
                    <a:pt x="46" y="2"/>
                  </a:lnTo>
                  <a:lnTo>
                    <a:pt x="42" y="4"/>
                  </a:lnTo>
                  <a:lnTo>
                    <a:pt x="38" y="8"/>
                  </a:lnTo>
                  <a:lnTo>
                    <a:pt x="34" y="11"/>
                  </a:lnTo>
                  <a:lnTo>
                    <a:pt x="31" y="15"/>
                  </a:lnTo>
                  <a:lnTo>
                    <a:pt x="28" y="19"/>
                  </a:lnTo>
                  <a:lnTo>
                    <a:pt x="25" y="23"/>
                  </a:lnTo>
                  <a:lnTo>
                    <a:pt x="22" y="28"/>
                  </a:lnTo>
                  <a:lnTo>
                    <a:pt x="20" y="33"/>
                  </a:lnTo>
                  <a:lnTo>
                    <a:pt x="18" y="39"/>
                  </a:lnTo>
                  <a:lnTo>
                    <a:pt x="17" y="45"/>
                  </a:lnTo>
                  <a:lnTo>
                    <a:pt x="15" y="52"/>
                  </a:lnTo>
                  <a:lnTo>
                    <a:pt x="15" y="58"/>
                  </a:lnTo>
                  <a:lnTo>
                    <a:pt x="15" y="65"/>
                  </a:lnTo>
                  <a:lnTo>
                    <a:pt x="0" y="207"/>
                  </a:lnTo>
                  <a:lnTo>
                    <a:pt x="0" y="213"/>
                  </a:lnTo>
                  <a:lnTo>
                    <a:pt x="1" y="219"/>
                  </a:lnTo>
                  <a:lnTo>
                    <a:pt x="3" y="225"/>
                  </a:lnTo>
                  <a:lnTo>
                    <a:pt x="5" y="231"/>
                  </a:lnTo>
                  <a:lnTo>
                    <a:pt x="9" y="236"/>
                  </a:lnTo>
                  <a:lnTo>
                    <a:pt x="13" y="241"/>
                  </a:lnTo>
                  <a:lnTo>
                    <a:pt x="16" y="247"/>
                  </a:lnTo>
                  <a:lnTo>
                    <a:pt x="21" y="251"/>
                  </a:lnTo>
                  <a:lnTo>
                    <a:pt x="25" y="255"/>
                  </a:lnTo>
                  <a:lnTo>
                    <a:pt x="30" y="259"/>
                  </a:lnTo>
                  <a:lnTo>
                    <a:pt x="34" y="262"/>
                  </a:lnTo>
                  <a:lnTo>
                    <a:pt x="39" y="265"/>
                  </a:lnTo>
                  <a:lnTo>
                    <a:pt x="44" y="267"/>
                  </a:lnTo>
                  <a:lnTo>
                    <a:pt x="50" y="268"/>
                  </a:lnTo>
                  <a:lnTo>
                    <a:pt x="55" y="269"/>
                  </a:lnTo>
                  <a:lnTo>
                    <a:pt x="60" y="270"/>
                  </a:lnTo>
                  <a:lnTo>
                    <a:pt x="397" y="270"/>
                  </a:lnTo>
                  <a:close/>
                </a:path>
              </a:pathLst>
            </a:custGeom>
            <a:solidFill>
              <a:srgbClr val="993300"/>
            </a:solidFill>
            <a:ln w="0">
              <a:solidFill>
                <a:srgbClr val="000000"/>
              </a:solidFill>
              <a:prstDash val="solid"/>
              <a:round/>
              <a:headEnd/>
              <a:tailEnd/>
            </a:ln>
          </p:spPr>
          <p:txBody>
            <a:bodyPr/>
            <a:lstStyle/>
            <a:p>
              <a:endParaRPr lang="en-US"/>
            </a:p>
          </p:txBody>
        </p:sp>
        <p:sp>
          <p:nvSpPr>
            <p:cNvPr id="44139" name="Freeform 74"/>
            <p:cNvSpPr>
              <a:spLocks/>
            </p:cNvSpPr>
            <p:nvPr/>
          </p:nvSpPr>
          <p:spPr bwMode="auto">
            <a:xfrm>
              <a:off x="4695" y="1335"/>
              <a:ext cx="15" cy="6"/>
            </a:xfrm>
            <a:custGeom>
              <a:avLst/>
              <a:gdLst>
                <a:gd name="T0" fmla="*/ 15 w 334"/>
                <a:gd name="T1" fmla="*/ 3 h 122"/>
                <a:gd name="T2" fmla="*/ 15 w 334"/>
                <a:gd name="T3" fmla="*/ 3 h 122"/>
                <a:gd name="T4" fmla="*/ 15 w 334"/>
                <a:gd name="T5" fmla="*/ 4 h 122"/>
                <a:gd name="T6" fmla="*/ 15 w 334"/>
                <a:gd name="T7" fmla="*/ 4 h 122"/>
                <a:gd name="T8" fmla="*/ 15 w 334"/>
                <a:gd name="T9" fmla="*/ 4 h 122"/>
                <a:gd name="T10" fmla="*/ 15 w 334"/>
                <a:gd name="T11" fmla="*/ 4 h 122"/>
                <a:gd name="T12" fmla="*/ 15 w 334"/>
                <a:gd name="T13" fmla="*/ 5 h 122"/>
                <a:gd name="T14" fmla="*/ 15 w 334"/>
                <a:gd name="T15" fmla="*/ 5 h 122"/>
                <a:gd name="T16" fmla="*/ 15 w 334"/>
                <a:gd name="T17" fmla="*/ 5 h 122"/>
                <a:gd name="T18" fmla="*/ 14 w 334"/>
                <a:gd name="T19" fmla="*/ 5 h 122"/>
                <a:gd name="T20" fmla="*/ 14 w 334"/>
                <a:gd name="T21" fmla="*/ 5 h 122"/>
                <a:gd name="T22" fmla="*/ 14 w 334"/>
                <a:gd name="T23" fmla="*/ 6 h 122"/>
                <a:gd name="T24" fmla="*/ 14 w 334"/>
                <a:gd name="T25" fmla="*/ 6 h 122"/>
                <a:gd name="T26" fmla="*/ 14 w 334"/>
                <a:gd name="T27" fmla="*/ 6 h 122"/>
                <a:gd name="T28" fmla="*/ 14 w 334"/>
                <a:gd name="T29" fmla="*/ 6 h 122"/>
                <a:gd name="T30" fmla="*/ 13 w 334"/>
                <a:gd name="T31" fmla="*/ 6 h 122"/>
                <a:gd name="T32" fmla="*/ 13 w 334"/>
                <a:gd name="T33" fmla="*/ 6 h 122"/>
                <a:gd name="T34" fmla="*/ 2 w 334"/>
                <a:gd name="T35" fmla="*/ 6 h 122"/>
                <a:gd name="T36" fmla="*/ 2 w 334"/>
                <a:gd name="T37" fmla="*/ 6 h 122"/>
                <a:gd name="T38" fmla="*/ 1 w 334"/>
                <a:gd name="T39" fmla="*/ 6 h 122"/>
                <a:gd name="T40" fmla="*/ 1 w 334"/>
                <a:gd name="T41" fmla="*/ 6 h 122"/>
                <a:gd name="T42" fmla="*/ 1 w 334"/>
                <a:gd name="T43" fmla="*/ 6 h 122"/>
                <a:gd name="T44" fmla="*/ 1 w 334"/>
                <a:gd name="T45" fmla="*/ 6 h 122"/>
                <a:gd name="T46" fmla="*/ 1 w 334"/>
                <a:gd name="T47" fmla="*/ 5 h 122"/>
                <a:gd name="T48" fmla="*/ 1 w 334"/>
                <a:gd name="T49" fmla="*/ 5 h 122"/>
                <a:gd name="T50" fmla="*/ 0 w 334"/>
                <a:gd name="T51" fmla="*/ 5 h 122"/>
                <a:gd name="T52" fmla="*/ 0 w 334"/>
                <a:gd name="T53" fmla="*/ 5 h 122"/>
                <a:gd name="T54" fmla="*/ 0 w 334"/>
                <a:gd name="T55" fmla="*/ 5 h 122"/>
                <a:gd name="T56" fmla="*/ 0 w 334"/>
                <a:gd name="T57" fmla="*/ 4 h 122"/>
                <a:gd name="T58" fmla="*/ 0 w 334"/>
                <a:gd name="T59" fmla="*/ 4 h 122"/>
                <a:gd name="T60" fmla="*/ 0 w 334"/>
                <a:gd name="T61" fmla="*/ 4 h 122"/>
                <a:gd name="T62" fmla="*/ 0 w 334"/>
                <a:gd name="T63" fmla="*/ 4 h 122"/>
                <a:gd name="T64" fmla="*/ 0 w 334"/>
                <a:gd name="T65" fmla="*/ 3 h 122"/>
                <a:gd name="T66" fmla="*/ 0 w 334"/>
                <a:gd name="T67" fmla="*/ 3 h 122"/>
                <a:gd name="T68" fmla="*/ 0 w 334"/>
                <a:gd name="T69" fmla="*/ 0 h 122"/>
                <a:gd name="T70" fmla="*/ 15 w 334"/>
                <a:gd name="T71" fmla="*/ 0 h 122"/>
                <a:gd name="T72" fmla="*/ 15 w 334"/>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4" h="122">
                  <a:moveTo>
                    <a:pt x="334" y="60"/>
                  </a:moveTo>
                  <a:lnTo>
                    <a:pt x="333" y="66"/>
                  </a:lnTo>
                  <a:lnTo>
                    <a:pt x="333" y="72"/>
                  </a:lnTo>
                  <a:lnTo>
                    <a:pt x="331" y="78"/>
                  </a:lnTo>
                  <a:lnTo>
                    <a:pt x="330" y="84"/>
                  </a:lnTo>
                  <a:lnTo>
                    <a:pt x="329" y="89"/>
                  </a:lnTo>
                  <a:lnTo>
                    <a:pt x="327" y="94"/>
                  </a:lnTo>
                  <a:lnTo>
                    <a:pt x="325" y="99"/>
                  </a:lnTo>
                  <a:lnTo>
                    <a:pt x="323" y="103"/>
                  </a:lnTo>
                  <a:lnTo>
                    <a:pt x="320" y="107"/>
                  </a:lnTo>
                  <a:lnTo>
                    <a:pt x="317" y="110"/>
                  </a:lnTo>
                  <a:lnTo>
                    <a:pt x="314" y="113"/>
                  </a:lnTo>
                  <a:lnTo>
                    <a:pt x="311" y="116"/>
                  </a:lnTo>
                  <a:lnTo>
                    <a:pt x="307" y="119"/>
                  </a:lnTo>
                  <a:lnTo>
                    <a:pt x="303" y="120"/>
                  </a:lnTo>
                  <a:lnTo>
                    <a:pt x="299" y="121"/>
                  </a:lnTo>
                  <a:lnTo>
                    <a:pt x="295" y="122"/>
                  </a:lnTo>
                  <a:lnTo>
                    <a:pt x="40" y="122"/>
                  </a:lnTo>
                  <a:lnTo>
                    <a:pt x="35" y="121"/>
                  </a:lnTo>
                  <a:lnTo>
                    <a:pt x="31" y="120"/>
                  </a:lnTo>
                  <a:lnTo>
                    <a:pt x="27" y="119"/>
                  </a:lnTo>
                  <a:lnTo>
                    <a:pt x="24" y="116"/>
                  </a:lnTo>
                  <a:lnTo>
                    <a:pt x="19" y="113"/>
                  </a:lnTo>
                  <a:lnTo>
                    <a:pt x="16" y="110"/>
                  </a:lnTo>
                  <a:lnTo>
                    <a:pt x="13" y="107"/>
                  </a:lnTo>
                  <a:lnTo>
                    <a:pt x="10" y="103"/>
                  </a:lnTo>
                  <a:lnTo>
                    <a:pt x="8" y="99"/>
                  </a:lnTo>
                  <a:lnTo>
                    <a:pt x="6" y="94"/>
                  </a:lnTo>
                  <a:lnTo>
                    <a:pt x="4" y="89"/>
                  </a:lnTo>
                  <a:lnTo>
                    <a:pt x="2" y="84"/>
                  </a:lnTo>
                  <a:lnTo>
                    <a:pt x="1" y="78"/>
                  </a:lnTo>
                  <a:lnTo>
                    <a:pt x="0" y="72"/>
                  </a:lnTo>
                  <a:lnTo>
                    <a:pt x="0" y="66"/>
                  </a:lnTo>
                  <a:lnTo>
                    <a:pt x="0" y="60"/>
                  </a:lnTo>
                  <a:lnTo>
                    <a:pt x="2" y="0"/>
                  </a:lnTo>
                  <a:lnTo>
                    <a:pt x="331" y="0"/>
                  </a:lnTo>
                  <a:lnTo>
                    <a:pt x="334" y="60"/>
                  </a:lnTo>
                  <a:close/>
                </a:path>
              </a:pathLst>
            </a:custGeom>
            <a:solidFill>
              <a:srgbClr val="993300"/>
            </a:solidFill>
            <a:ln w="0">
              <a:solidFill>
                <a:srgbClr val="000000"/>
              </a:solidFill>
              <a:prstDash val="solid"/>
              <a:round/>
              <a:headEnd/>
              <a:tailEnd/>
            </a:ln>
          </p:spPr>
          <p:txBody>
            <a:bodyPr/>
            <a:lstStyle/>
            <a:p>
              <a:endParaRPr lang="en-US"/>
            </a:p>
          </p:txBody>
        </p:sp>
        <p:sp>
          <p:nvSpPr>
            <p:cNvPr id="44140" name="Freeform 75"/>
            <p:cNvSpPr>
              <a:spLocks/>
            </p:cNvSpPr>
            <p:nvPr/>
          </p:nvSpPr>
          <p:spPr bwMode="auto">
            <a:xfrm>
              <a:off x="4693" y="1331"/>
              <a:ext cx="2" cy="9"/>
            </a:xfrm>
            <a:custGeom>
              <a:avLst/>
              <a:gdLst>
                <a:gd name="T0" fmla="*/ 1 w 33"/>
                <a:gd name="T1" fmla="*/ 9 h 201"/>
                <a:gd name="T2" fmla="*/ 1 w 33"/>
                <a:gd name="T3" fmla="*/ 9 h 201"/>
                <a:gd name="T4" fmla="*/ 2 w 33"/>
                <a:gd name="T5" fmla="*/ 9 h 201"/>
                <a:gd name="T6" fmla="*/ 2 w 33"/>
                <a:gd name="T7" fmla="*/ 9 h 201"/>
                <a:gd name="T8" fmla="*/ 2 w 33"/>
                <a:gd name="T9" fmla="*/ 9 h 201"/>
                <a:gd name="T10" fmla="*/ 2 w 33"/>
                <a:gd name="T11" fmla="*/ 9 h 201"/>
                <a:gd name="T12" fmla="*/ 2 w 33"/>
                <a:gd name="T13" fmla="*/ 8 h 201"/>
                <a:gd name="T14" fmla="*/ 2 w 33"/>
                <a:gd name="T15" fmla="*/ 8 h 201"/>
                <a:gd name="T16" fmla="*/ 2 w 33"/>
                <a:gd name="T17" fmla="*/ 1 h 201"/>
                <a:gd name="T18" fmla="*/ 2 w 33"/>
                <a:gd name="T19" fmla="*/ 1 h 201"/>
                <a:gd name="T20" fmla="*/ 2 w 33"/>
                <a:gd name="T21" fmla="*/ 1 h 201"/>
                <a:gd name="T22" fmla="*/ 2 w 33"/>
                <a:gd name="T23" fmla="*/ 0 h 201"/>
                <a:gd name="T24" fmla="*/ 2 w 33"/>
                <a:gd name="T25" fmla="*/ 0 h 201"/>
                <a:gd name="T26" fmla="*/ 2 w 33"/>
                <a:gd name="T27" fmla="*/ 0 h 201"/>
                <a:gd name="T28" fmla="*/ 1 w 33"/>
                <a:gd name="T29" fmla="*/ 0 h 201"/>
                <a:gd name="T30" fmla="*/ 1 w 33"/>
                <a:gd name="T31" fmla="*/ 0 h 201"/>
                <a:gd name="T32" fmla="*/ 1 w 33"/>
                <a:gd name="T33" fmla="*/ 0 h 201"/>
                <a:gd name="T34" fmla="*/ 1 w 33"/>
                <a:gd name="T35" fmla="*/ 0 h 201"/>
                <a:gd name="T36" fmla="*/ 1 w 33"/>
                <a:gd name="T37" fmla="*/ 0 h 201"/>
                <a:gd name="T38" fmla="*/ 1 w 33"/>
                <a:gd name="T39" fmla="*/ 0 h 201"/>
                <a:gd name="T40" fmla="*/ 1 w 33"/>
                <a:gd name="T41" fmla="*/ 0 h 201"/>
                <a:gd name="T42" fmla="*/ 0 w 33"/>
                <a:gd name="T43" fmla="*/ 0 h 201"/>
                <a:gd name="T44" fmla="*/ 0 w 33"/>
                <a:gd name="T45" fmla="*/ 1 h 201"/>
                <a:gd name="T46" fmla="*/ 0 w 33"/>
                <a:gd name="T47" fmla="*/ 1 h 201"/>
                <a:gd name="T48" fmla="*/ 0 w 33"/>
                <a:gd name="T49" fmla="*/ 1 h 201"/>
                <a:gd name="T50" fmla="*/ 0 w 33"/>
                <a:gd name="T51" fmla="*/ 8 h 201"/>
                <a:gd name="T52" fmla="*/ 0 w 33"/>
                <a:gd name="T53" fmla="*/ 8 h 201"/>
                <a:gd name="T54" fmla="*/ 0 w 33"/>
                <a:gd name="T55" fmla="*/ 8 h 201"/>
                <a:gd name="T56" fmla="*/ 0 w 33"/>
                <a:gd name="T57" fmla="*/ 8 h 201"/>
                <a:gd name="T58" fmla="*/ 0 w 33"/>
                <a:gd name="T59" fmla="*/ 9 h 201"/>
                <a:gd name="T60" fmla="*/ 1 w 33"/>
                <a:gd name="T61" fmla="*/ 9 h 201"/>
                <a:gd name="T62" fmla="*/ 1 w 33"/>
                <a:gd name="T63" fmla="*/ 9 h 201"/>
                <a:gd name="T64" fmla="*/ 1 w 33"/>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1">
                  <a:moveTo>
                    <a:pt x="19" y="201"/>
                  </a:moveTo>
                  <a:lnTo>
                    <a:pt x="20" y="200"/>
                  </a:lnTo>
                  <a:lnTo>
                    <a:pt x="21" y="200"/>
                  </a:lnTo>
                  <a:lnTo>
                    <a:pt x="22" y="200"/>
                  </a:lnTo>
                  <a:lnTo>
                    <a:pt x="23" y="199"/>
                  </a:lnTo>
                  <a:lnTo>
                    <a:pt x="25" y="198"/>
                  </a:lnTo>
                  <a:lnTo>
                    <a:pt x="26" y="197"/>
                  </a:lnTo>
                  <a:lnTo>
                    <a:pt x="27" y="196"/>
                  </a:lnTo>
                  <a:lnTo>
                    <a:pt x="28" y="195"/>
                  </a:lnTo>
                  <a:lnTo>
                    <a:pt x="28" y="193"/>
                  </a:lnTo>
                  <a:lnTo>
                    <a:pt x="29" y="192"/>
                  </a:lnTo>
                  <a:lnTo>
                    <a:pt x="31" y="190"/>
                  </a:lnTo>
                  <a:lnTo>
                    <a:pt x="31" y="189"/>
                  </a:lnTo>
                  <a:lnTo>
                    <a:pt x="32" y="187"/>
                  </a:lnTo>
                  <a:lnTo>
                    <a:pt x="32" y="185"/>
                  </a:lnTo>
                  <a:lnTo>
                    <a:pt x="32" y="183"/>
                  </a:lnTo>
                  <a:lnTo>
                    <a:pt x="33" y="182"/>
                  </a:lnTo>
                  <a:lnTo>
                    <a:pt x="33" y="21"/>
                  </a:lnTo>
                  <a:lnTo>
                    <a:pt x="32" y="18"/>
                  </a:lnTo>
                  <a:lnTo>
                    <a:pt x="32" y="16"/>
                  </a:lnTo>
                  <a:lnTo>
                    <a:pt x="32" y="15"/>
                  </a:lnTo>
                  <a:lnTo>
                    <a:pt x="31" y="13"/>
                  </a:lnTo>
                  <a:lnTo>
                    <a:pt x="31" y="11"/>
                  </a:lnTo>
                  <a:lnTo>
                    <a:pt x="29" y="8"/>
                  </a:lnTo>
                  <a:lnTo>
                    <a:pt x="28" y="7"/>
                  </a:lnTo>
                  <a:lnTo>
                    <a:pt x="28" y="5"/>
                  </a:lnTo>
                  <a:lnTo>
                    <a:pt x="27" y="4"/>
                  </a:lnTo>
                  <a:lnTo>
                    <a:pt x="26" y="3"/>
                  </a:lnTo>
                  <a:lnTo>
                    <a:pt x="25" y="2"/>
                  </a:lnTo>
                  <a:lnTo>
                    <a:pt x="23" y="1"/>
                  </a:lnTo>
                  <a:lnTo>
                    <a:pt x="22" y="0"/>
                  </a:lnTo>
                  <a:lnTo>
                    <a:pt x="21" y="0"/>
                  </a:lnTo>
                  <a:lnTo>
                    <a:pt x="20" y="0"/>
                  </a:lnTo>
                  <a:lnTo>
                    <a:pt x="19" y="0"/>
                  </a:lnTo>
                  <a:lnTo>
                    <a:pt x="17" y="0"/>
                  </a:lnTo>
                  <a:lnTo>
                    <a:pt x="16" y="0"/>
                  </a:lnTo>
                  <a:lnTo>
                    <a:pt x="14" y="0"/>
                  </a:lnTo>
                  <a:lnTo>
                    <a:pt x="13" y="1"/>
                  </a:lnTo>
                  <a:lnTo>
                    <a:pt x="12" y="2"/>
                  </a:lnTo>
                  <a:lnTo>
                    <a:pt x="11" y="3"/>
                  </a:lnTo>
                  <a:lnTo>
                    <a:pt x="9" y="4"/>
                  </a:lnTo>
                  <a:lnTo>
                    <a:pt x="9" y="5"/>
                  </a:lnTo>
                  <a:lnTo>
                    <a:pt x="8" y="7"/>
                  </a:lnTo>
                  <a:lnTo>
                    <a:pt x="7" y="8"/>
                  </a:lnTo>
                  <a:lnTo>
                    <a:pt x="6" y="11"/>
                  </a:lnTo>
                  <a:lnTo>
                    <a:pt x="6" y="13"/>
                  </a:lnTo>
                  <a:lnTo>
                    <a:pt x="5" y="15"/>
                  </a:lnTo>
                  <a:lnTo>
                    <a:pt x="5" y="16"/>
                  </a:lnTo>
                  <a:lnTo>
                    <a:pt x="5" y="18"/>
                  </a:lnTo>
                  <a:lnTo>
                    <a:pt x="5" y="21"/>
                  </a:lnTo>
                  <a:lnTo>
                    <a:pt x="0" y="168"/>
                  </a:lnTo>
                  <a:lnTo>
                    <a:pt x="0" y="171"/>
                  </a:lnTo>
                  <a:lnTo>
                    <a:pt x="0" y="173"/>
                  </a:lnTo>
                  <a:lnTo>
                    <a:pt x="1" y="176"/>
                  </a:lnTo>
                  <a:lnTo>
                    <a:pt x="1" y="178"/>
                  </a:lnTo>
                  <a:lnTo>
                    <a:pt x="2" y="181"/>
                  </a:lnTo>
                  <a:lnTo>
                    <a:pt x="3" y="183"/>
                  </a:lnTo>
                  <a:lnTo>
                    <a:pt x="5" y="186"/>
                  </a:lnTo>
                  <a:lnTo>
                    <a:pt x="6" y="189"/>
                  </a:lnTo>
                  <a:lnTo>
                    <a:pt x="7" y="191"/>
                  </a:lnTo>
                  <a:lnTo>
                    <a:pt x="9" y="193"/>
                  </a:lnTo>
                  <a:lnTo>
                    <a:pt x="11" y="195"/>
                  </a:lnTo>
                  <a:lnTo>
                    <a:pt x="12" y="197"/>
                  </a:lnTo>
                  <a:lnTo>
                    <a:pt x="14" y="198"/>
                  </a:lnTo>
                  <a:lnTo>
                    <a:pt x="15" y="200"/>
                  </a:lnTo>
                  <a:lnTo>
                    <a:pt x="17" y="200"/>
                  </a:lnTo>
                  <a:lnTo>
                    <a:pt x="19" y="201"/>
                  </a:lnTo>
                  <a:close/>
                </a:path>
              </a:pathLst>
            </a:custGeom>
            <a:solidFill>
              <a:srgbClr val="993300"/>
            </a:solidFill>
            <a:ln w="0">
              <a:solidFill>
                <a:srgbClr val="000000"/>
              </a:solidFill>
              <a:prstDash val="solid"/>
              <a:round/>
              <a:headEnd/>
              <a:tailEnd/>
            </a:ln>
          </p:spPr>
          <p:txBody>
            <a:bodyPr/>
            <a:lstStyle/>
            <a:p>
              <a:endParaRPr lang="en-US"/>
            </a:p>
          </p:txBody>
        </p:sp>
        <p:sp>
          <p:nvSpPr>
            <p:cNvPr id="44141" name="Freeform 76"/>
            <p:cNvSpPr>
              <a:spLocks/>
            </p:cNvSpPr>
            <p:nvPr/>
          </p:nvSpPr>
          <p:spPr bwMode="auto">
            <a:xfrm>
              <a:off x="4710" y="1331"/>
              <a:ext cx="2" cy="9"/>
            </a:xfrm>
            <a:custGeom>
              <a:avLst/>
              <a:gdLst>
                <a:gd name="T0" fmla="*/ 1 w 37"/>
                <a:gd name="T1" fmla="*/ 9 h 209"/>
                <a:gd name="T2" fmla="*/ 1 w 37"/>
                <a:gd name="T3" fmla="*/ 9 h 209"/>
                <a:gd name="T4" fmla="*/ 1 w 37"/>
                <a:gd name="T5" fmla="*/ 9 h 209"/>
                <a:gd name="T6" fmla="*/ 1 w 37"/>
                <a:gd name="T7" fmla="*/ 9 h 209"/>
                <a:gd name="T8" fmla="*/ 2 w 37"/>
                <a:gd name="T9" fmla="*/ 8 h 209"/>
                <a:gd name="T10" fmla="*/ 2 w 37"/>
                <a:gd name="T11" fmla="*/ 8 h 209"/>
                <a:gd name="T12" fmla="*/ 2 w 37"/>
                <a:gd name="T13" fmla="*/ 8 h 209"/>
                <a:gd name="T14" fmla="*/ 2 w 37"/>
                <a:gd name="T15" fmla="*/ 8 h 209"/>
                <a:gd name="T16" fmla="*/ 1 w 37"/>
                <a:gd name="T17" fmla="*/ 1 h 209"/>
                <a:gd name="T18" fmla="*/ 1 w 37"/>
                <a:gd name="T19" fmla="*/ 1 h 209"/>
                <a:gd name="T20" fmla="*/ 1 w 37"/>
                <a:gd name="T21" fmla="*/ 0 h 209"/>
                <a:gd name="T22" fmla="*/ 1 w 37"/>
                <a:gd name="T23" fmla="*/ 0 h 209"/>
                <a:gd name="T24" fmla="*/ 1 w 37"/>
                <a:gd name="T25" fmla="*/ 0 h 209"/>
                <a:gd name="T26" fmla="*/ 1 w 37"/>
                <a:gd name="T27" fmla="*/ 0 h 209"/>
                <a:gd name="T28" fmla="*/ 1 w 37"/>
                <a:gd name="T29" fmla="*/ 0 h 209"/>
                <a:gd name="T30" fmla="*/ 1 w 37"/>
                <a:gd name="T31" fmla="*/ 0 h 209"/>
                <a:gd name="T32" fmla="*/ 1 w 37"/>
                <a:gd name="T33" fmla="*/ 0 h 209"/>
                <a:gd name="T34" fmla="*/ 1 w 37"/>
                <a:gd name="T35" fmla="*/ 0 h 209"/>
                <a:gd name="T36" fmla="*/ 0 w 37"/>
                <a:gd name="T37" fmla="*/ 0 h 209"/>
                <a:gd name="T38" fmla="*/ 0 w 37"/>
                <a:gd name="T39" fmla="*/ 0 h 209"/>
                <a:gd name="T40" fmla="*/ 0 w 37"/>
                <a:gd name="T41" fmla="*/ 0 h 209"/>
                <a:gd name="T42" fmla="*/ 0 w 37"/>
                <a:gd name="T43" fmla="*/ 0 h 209"/>
                <a:gd name="T44" fmla="*/ 0 w 37"/>
                <a:gd name="T45" fmla="*/ 1 h 209"/>
                <a:gd name="T46" fmla="*/ 0 w 37"/>
                <a:gd name="T47" fmla="*/ 1 h 209"/>
                <a:gd name="T48" fmla="*/ 0 w 37"/>
                <a:gd name="T49" fmla="*/ 1 h 209"/>
                <a:gd name="T50" fmla="*/ 0 w 37"/>
                <a:gd name="T51" fmla="*/ 8 h 209"/>
                <a:gd name="T52" fmla="*/ 0 w 37"/>
                <a:gd name="T53" fmla="*/ 8 h 209"/>
                <a:gd name="T54" fmla="*/ 0 w 37"/>
                <a:gd name="T55" fmla="*/ 9 h 209"/>
                <a:gd name="T56" fmla="*/ 0 w 37"/>
                <a:gd name="T57" fmla="*/ 9 h 209"/>
                <a:gd name="T58" fmla="*/ 0 w 37"/>
                <a:gd name="T59" fmla="*/ 9 h 209"/>
                <a:gd name="T60" fmla="*/ 0 w 37"/>
                <a:gd name="T61" fmla="*/ 9 h 209"/>
                <a:gd name="T62" fmla="*/ 0 w 37"/>
                <a:gd name="T63" fmla="*/ 9 h 209"/>
                <a:gd name="T64" fmla="*/ 1 w 3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9">
                  <a:moveTo>
                    <a:pt x="14" y="209"/>
                  </a:moveTo>
                  <a:lnTo>
                    <a:pt x="15" y="208"/>
                  </a:lnTo>
                  <a:lnTo>
                    <a:pt x="16" y="208"/>
                  </a:lnTo>
                  <a:lnTo>
                    <a:pt x="18" y="206"/>
                  </a:lnTo>
                  <a:lnTo>
                    <a:pt x="20" y="205"/>
                  </a:lnTo>
                  <a:lnTo>
                    <a:pt x="22" y="203"/>
                  </a:lnTo>
                  <a:lnTo>
                    <a:pt x="24" y="201"/>
                  </a:lnTo>
                  <a:lnTo>
                    <a:pt x="25" y="199"/>
                  </a:lnTo>
                  <a:lnTo>
                    <a:pt x="27" y="197"/>
                  </a:lnTo>
                  <a:lnTo>
                    <a:pt x="30" y="194"/>
                  </a:lnTo>
                  <a:lnTo>
                    <a:pt x="31" y="192"/>
                  </a:lnTo>
                  <a:lnTo>
                    <a:pt x="33" y="189"/>
                  </a:lnTo>
                  <a:lnTo>
                    <a:pt x="34" y="187"/>
                  </a:lnTo>
                  <a:lnTo>
                    <a:pt x="35" y="184"/>
                  </a:lnTo>
                  <a:lnTo>
                    <a:pt x="36" y="182"/>
                  </a:lnTo>
                  <a:lnTo>
                    <a:pt x="36" y="179"/>
                  </a:lnTo>
                  <a:lnTo>
                    <a:pt x="37" y="178"/>
                  </a:lnTo>
                  <a:lnTo>
                    <a:pt x="27" y="21"/>
                  </a:lnTo>
                  <a:lnTo>
                    <a:pt x="26" y="18"/>
                  </a:lnTo>
                  <a:lnTo>
                    <a:pt x="26" y="15"/>
                  </a:lnTo>
                  <a:lnTo>
                    <a:pt x="26" y="13"/>
                  </a:lnTo>
                  <a:lnTo>
                    <a:pt x="25" y="11"/>
                  </a:lnTo>
                  <a:lnTo>
                    <a:pt x="25" y="10"/>
                  </a:lnTo>
                  <a:lnTo>
                    <a:pt x="24" y="8"/>
                  </a:lnTo>
                  <a:lnTo>
                    <a:pt x="23" y="6"/>
                  </a:lnTo>
                  <a:lnTo>
                    <a:pt x="23" y="5"/>
                  </a:lnTo>
                  <a:lnTo>
                    <a:pt x="22" y="4"/>
                  </a:lnTo>
                  <a:lnTo>
                    <a:pt x="21" y="3"/>
                  </a:lnTo>
                  <a:lnTo>
                    <a:pt x="20"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4" y="204"/>
                  </a:lnTo>
                  <a:lnTo>
                    <a:pt x="4" y="205"/>
                  </a:lnTo>
                  <a:lnTo>
                    <a:pt x="6" y="206"/>
                  </a:lnTo>
                  <a:lnTo>
                    <a:pt x="7" y="206"/>
                  </a:lnTo>
                  <a:lnTo>
                    <a:pt x="8" y="207"/>
                  </a:lnTo>
                  <a:lnTo>
                    <a:pt x="9" y="208"/>
                  </a:lnTo>
                  <a:lnTo>
                    <a:pt x="11" y="208"/>
                  </a:lnTo>
                  <a:lnTo>
                    <a:pt x="12" y="208"/>
                  </a:lnTo>
                  <a:lnTo>
                    <a:pt x="14" y="209"/>
                  </a:lnTo>
                  <a:close/>
                </a:path>
              </a:pathLst>
            </a:custGeom>
            <a:solidFill>
              <a:srgbClr val="993300"/>
            </a:solidFill>
            <a:ln w="0">
              <a:solidFill>
                <a:srgbClr val="000000"/>
              </a:solidFill>
              <a:prstDash val="solid"/>
              <a:round/>
              <a:headEnd/>
              <a:tailEnd/>
            </a:ln>
          </p:spPr>
          <p:txBody>
            <a:bodyPr/>
            <a:lstStyle/>
            <a:p>
              <a:endParaRPr lang="en-US"/>
            </a:p>
          </p:txBody>
        </p:sp>
        <p:sp>
          <p:nvSpPr>
            <p:cNvPr id="44142" name="Freeform 77"/>
            <p:cNvSpPr>
              <a:spLocks/>
            </p:cNvSpPr>
            <p:nvPr/>
          </p:nvSpPr>
          <p:spPr bwMode="auto">
            <a:xfrm>
              <a:off x="4695" y="1331"/>
              <a:ext cx="15" cy="4"/>
            </a:xfrm>
            <a:custGeom>
              <a:avLst/>
              <a:gdLst>
                <a:gd name="T0" fmla="*/ 14 w 342"/>
                <a:gd name="T1" fmla="*/ 4 h 100"/>
                <a:gd name="T2" fmla="*/ 14 w 342"/>
                <a:gd name="T3" fmla="*/ 4 h 100"/>
                <a:gd name="T4" fmla="*/ 14 w 342"/>
                <a:gd name="T5" fmla="*/ 4 h 100"/>
                <a:gd name="T6" fmla="*/ 14 w 342"/>
                <a:gd name="T7" fmla="*/ 4 h 100"/>
                <a:gd name="T8" fmla="*/ 15 w 342"/>
                <a:gd name="T9" fmla="*/ 4 h 100"/>
                <a:gd name="T10" fmla="*/ 15 w 342"/>
                <a:gd name="T11" fmla="*/ 3 h 100"/>
                <a:gd name="T12" fmla="*/ 15 w 342"/>
                <a:gd name="T13" fmla="*/ 3 h 100"/>
                <a:gd name="T14" fmla="*/ 15 w 342"/>
                <a:gd name="T15" fmla="*/ 3 h 100"/>
                <a:gd name="T16" fmla="*/ 15 w 342"/>
                <a:gd name="T17" fmla="*/ 1 h 100"/>
                <a:gd name="T18" fmla="*/ 15 w 342"/>
                <a:gd name="T19" fmla="*/ 1 h 100"/>
                <a:gd name="T20" fmla="*/ 15 w 342"/>
                <a:gd name="T21" fmla="*/ 1 h 100"/>
                <a:gd name="T22" fmla="*/ 15 w 342"/>
                <a:gd name="T23" fmla="*/ 1 h 100"/>
                <a:gd name="T24" fmla="*/ 14 w 342"/>
                <a:gd name="T25" fmla="*/ 0 h 100"/>
                <a:gd name="T26" fmla="*/ 14 w 342"/>
                <a:gd name="T27" fmla="*/ 0 h 100"/>
                <a:gd name="T28" fmla="*/ 14 w 342"/>
                <a:gd name="T29" fmla="*/ 0 h 100"/>
                <a:gd name="T30" fmla="*/ 14 w 342"/>
                <a:gd name="T31" fmla="*/ 0 h 100"/>
                <a:gd name="T32" fmla="*/ 13 w 342"/>
                <a:gd name="T33" fmla="*/ 0 h 100"/>
                <a:gd name="T34" fmla="*/ 1 w 342"/>
                <a:gd name="T35" fmla="*/ 0 h 100"/>
                <a:gd name="T36" fmla="*/ 1 w 342"/>
                <a:gd name="T37" fmla="*/ 0 h 100"/>
                <a:gd name="T38" fmla="*/ 1 w 342"/>
                <a:gd name="T39" fmla="*/ 0 h 100"/>
                <a:gd name="T40" fmla="*/ 1 w 342"/>
                <a:gd name="T41" fmla="*/ 0 h 100"/>
                <a:gd name="T42" fmla="*/ 0 w 342"/>
                <a:gd name="T43" fmla="*/ 0 h 100"/>
                <a:gd name="T44" fmla="*/ 0 w 342"/>
                <a:gd name="T45" fmla="*/ 1 h 100"/>
                <a:gd name="T46" fmla="*/ 0 w 342"/>
                <a:gd name="T47" fmla="*/ 1 h 100"/>
                <a:gd name="T48" fmla="*/ 0 w 342"/>
                <a:gd name="T49" fmla="*/ 1 h 100"/>
                <a:gd name="T50" fmla="*/ 0 w 342"/>
                <a:gd name="T51" fmla="*/ 3 h 100"/>
                <a:gd name="T52" fmla="*/ 0 w 342"/>
                <a:gd name="T53" fmla="*/ 3 h 100"/>
                <a:gd name="T54" fmla="*/ 0 w 342"/>
                <a:gd name="T55" fmla="*/ 3 h 100"/>
                <a:gd name="T56" fmla="*/ 0 w 342"/>
                <a:gd name="T57" fmla="*/ 3 h 100"/>
                <a:gd name="T58" fmla="*/ 0 w 342"/>
                <a:gd name="T59" fmla="*/ 4 h 100"/>
                <a:gd name="T60" fmla="*/ 1 w 342"/>
                <a:gd name="T61" fmla="*/ 4 h 100"/>
                <a:gd name="T62" fmla="*/ 1 w 342"/>
                <a:gd name="T63" fmla="*/ 4 h 100"/>
                <a:gd name="T64" fmla="*/ 1 w 342"/>
                <a:gd name="T65" fmla="*/ 4 h 100"/>
                <a:gd name="T66" fmla="*/ 2 w 342"/>
                <a:gd name="T67" fmla="*/ 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100">
                  <a:moveTo>
                    <a:pt x="306" y="100"/>
                  </a:moveTo>
                  <a:lnTo>
                    <a:pt x="309" y="99"/>
                  </a:lnTo>
                  <a:lnTo>
                    <a:pt x="312" y="99"/>
                  </a:lnTo>
                  <a:lnTo>
                    <a:pt x="316" y="98"/>
                  </a:lnTo>
                  <a:lnTo>
                    <a:pt x="319" y="97"/>
                  </a:lnTo>
                  <a:lnTo>
                    <a:pt x="322" y="96"/>
                  </a:lnTo>
                  <a:lnTo>
                    <a:pt x="325" y="94"/>
                  </a:lnTo>
                  <a:lnTo>
                    <a:pt x="328" y="92"/>
                  </a:lnTo>
                  <a:lnTo>
                    <a:pt x="330" y="90"/>
                  </a:lnTo>
                  <a:lnTo>
                    <a:pt x="332" y="88"/>
                  </a:lnTo>
                  <a:lnTo>
                    <a:pt x="334" y="86"/>
                  </a:lnTo>
                  <a:lnTo>
                    <a:pt x="336" y="83"/>
                  </a:lnTo>
                  <a:lnTo>
                    <a:pt x="339" y="80"/>
                  </a:lnTo>
                  <a:lnTo>
                    <a:pt x="340" y="77"/>
                  </a:lnTo>
                  <a:lnTo>
                    <a:pt x="341" y="74"/>
                  </a:lnTo>
                  <a:lnTo>
                    <a:pt x="341" y="71"/>
                  </a:lnTo>
                  <a:lnTo>
                    <a:pt x="342" y="67"/>
                  </a:lnTo>
                  <a:lnTo>
                    <a:pt x="342" y="33"/>
                  </a:lnTo>
                  <a:lnTo>
                    <a:pt x="341" y="29"/>
                  </a:lnTo>
                  <a:lnTo>
                    <a:pt x="341" y="25"/>
                  </a:lnTo>
                  <a:lnTo>
                    <a:pt x="340" y="22"/>
                  </a:lnTo>
                  <a:lnTo>
                    <a:pt x="339" y="19"/>
                  </a:lnTo>
                  <a:lnTo>
                    <a:pt x="336" y="16"/>
                  </a:lnTo>
                  <a:lnTo>
                    <a:pt x="334" y="13"/>
                  </a:lnTo>
                  <a:lnTo>
                    <a:pt x="332" y="11"/>
                  </a:lnTo>
                  <a:lnTo>
                    <a:pt x="330" y="9"/>
                  </a:lnTo>
                  <a:lnTo>
                    <a:pt x="328" y="7"/>
                  </a:lnTo>
                  <a:lnTo>
                    <a:pt x="325" y="5"/>
                  </a:lnTo>
                  <a:lnTo>
                    <a:pt x="322" y="3"/>
                  </a:lnTo>
                  <a:lnTo>
                    <a:pt x="319" y="2"/>
                  </a:lnTo>
                  <a:lnTo>
                    <a:pt x="316" y="1"/>
                  </a:lnTo>
                  <a:lnTo>
                    <a:pt x="312" y="0"/>
                  </a:lnTo>
                  <a:lnTo>
                    <a:pt x="309" y="0"/>
                  </a:lnTo>
                  <a:lnTo>
                    <a:pt x="306" y="0"/>
                  </a:lnTo>
                  <a:lnTo>
                    <a:pt x="37" y="0"/>
                  </a:lnTo>
                  <a:lnTo>
                    <a:pt x="33" y="0"/>
                  </a:lnTo>
                  <a:lnTo>
                    <a:pt x="29" y="0"/>
                  </a:lnTo>
                  <a:lnTo>
                    <a:pt x="25" y="1"/>
                  </a:lnTo>
                  <a:lnTo>
                    <a:pt x="22" y="2"/>
                  </a:lnTo>
                  <a:lnTo>
                    <a:pt x="19" y="3"/>
                  </a:lnTo>
                  <a:lnTo>
                    <a:pt x="16" y="5"/>
                  </a:lnTo>
                  <a:lnTo>
                    <a:pt x="13" y="7"/>
                  </a:lnTo>
                  <a:lnTo>
                    <a:pt x="10" y="9"/>
                  </a:lnTo>
                  <a:lnTo>
                    <a:pt x="8" y="11"/>
                  </a:lnTo>
                  <a:lnTo>
                    <a:pt x="6"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6" y="86"/>
                  </a:lnTo>
                  <a:lnTo>
                    <a:pt x="8" y="88"/>
                  </a:lnTo>
                  <a:lnTo>
                    <a:pt x="10" y="90"/>
                  </a:lnTo>
                  <a:lnTo>
                    <a:pt x="13" y="92"/>
                  </a:lnTo>
                  <a:lnTo>
                    <a:pt x="16" y="94"/>
                  </a:lnTo>
                  <a:lnTo>
                    <a:pt x="19" y="96"/>
                  </a:lnTo>
                  <a:lnTo>
                    <a:pt x="22" y="97"/>
                  </a:lnTo>
                  <a:lnTo>
                    <a:pt x="25" y="98"/>
                  </a:lnTo>
                  <a:lnTo>
                    <a:pt x="29" y="99"/>
                  </a:lnTo>
                  <a:lnTo>
                    <a:pt x="33" y="99"/>
                  </a:lnTo>
                  <a:lnTo>
                    <a:pt x="37" y="100"/>
                  </a:lnTo>
                  <a:lnTo>
                    <a:pt x="306" y="100"/>
                  </a:lnTo>
                  <a:close/>
                </a:path>
              </a:pathLst>
            </a:custGeom>
            <a:solidFill>
              <a:srgbClr val="993300"/>
            </a:solidFill>
            <a:ln w="0">
              <a:solidFill>
                <a:srgbClr val="000000"/>
              </a:solidFill>
              <a:prstDash val="solid"/>
              <a:round/>
              <a:headEnd/>
              <a:tailEnd/>
            </a:ln>
          </p:spPr>
          <p:txBody>
            <a:bodyPr/>
            <a:lstStyle/>
            <a:p>
              <a:endParaRPr lang="en-US"/>
            </a:p>
          </p:txBody>
        </p:sp>
        <p:sp>
          <p:nvSpPr>
            <p:cNvPr id="44143" name="Freeform 78"/>
            <p:cNvSpPr>
              <a:spLocks/>
            </p:cNvSpPr>
            <p:nvPr/>
          </p:nvSpPr>
          <p:spPr bwMode="auto">
            <a:xfrm>
              <a:off x="4670" y="1330"/>
              <a:ext cx="20" cy="12"/>
            </a:xfrm>
            <a:custGeom>
              <a:avLst/>
              <a:gdLst>
                <a:gd name="T0" fmla="*/ 18 w 478"/>
                <a:gd name="T1" fmla="*/ 12 h 283"/>
                <a:gd name="T2" fmla="*/ 18 w 478"/>
                <a:gd name="T3" fmla="*/ 12 h 283"/>
                <a:gd name="T4" fmla="*/ 18 w 478"/>
                <a:gd name="T5" fmla="*/ 12 h 283"/>
                <a:gd name="T6" fmla="*/ 19 w 478"/>
                <a:gd name="T7" fmla="*/ 11 h 283"/>
                <a:gd name="T8" fmla="*/ 19 w 478"/>
                <a:gd name="T9" fmla="*/ 11 h 283"/>
                <a:gd name="T10" fmla="*/ 20 w 478"/>
                <a:gd name="T11" fmla="*/ 11 h 283"/>
                <a:gd name="T12" fmla="*/ 20 w 478"/>
                <a:gd name="T13" fmla="*/ 10 h 283"/>
                <a:gd name="T14" fmla="*/ 20 w 478"/>
                <a:gd name="T15" fmla="*/ 9 h 283"/>
                <a:gd name="T16" fmla="*/ 19 w 478"/>
                <a:gd name="T17" fmla="*/ 3 h 283"/>
                <a:gd name="T18" fmla="*/ 19 w 478"/>
                <a:gd name="T19" fmla="*/ 2 h 283"/>
                <a:gd name="T20" fmla="*/ 19 w 478"/>
                <a:gd name="T21" fmla="*/ 2 h 283"/>
                <a:gd name="T22" fmla="*/ 19 w 478"/>
                <a:gd name="T23" fmla="*/ 1 h 283"/>
                <a:gd name="T24" fmla="*/ 19 w 478"/>
                <a:gd name="T25" fmla="*/ 1 h 283"/>
                <a:gd name="T26" fmla="*/ 18 w 478"/>
                <a:gd name="T27" fmla="*/ 0 h 283"/>
                <a:gd name="T28" fmla="*/ 18 w 478"/>
                <a:gd name="T29" fmla="*/ 0 h 283"/>
                <a:gd name="T30" fmla="*/ 18 w 478"/>
                <a:gd name="T31" fmla="*/ 0 h 283"/>
                <a:gd name="T32" fmla="*/ 17 w 478"/>
                <a:gd name="T33" fmla="*/ 0 h 283"/>
                <a:gd name="T34" fmla="*/ 2 w 478"/>
                <a:gd name="T35" fmla="*/ 0 h 283"/>
                <a:gd name="T36" fmla="*/ 2 w 478"/>
                <a:gd name="T37" fmla="*/ 0 h 283"/>
                <a:gd name="T38" fmla="*/ 2 w 478"/>
                <a:gd name="T39" fmla="*/ 0 h 283"/>
                <a:gd name="T40" fmla="*/ 1 w 478"/>
                <a:gd name="T41" fmla="*/ 1 h 283"/>
                <a:gd name="T42" fmla="*/ 1 w 478"/>
                <a:gd name="T43" fmla="*/ 1 h 283"/>
                <a:gd name="T44" fmla="*/ 1 w 478"/>
                <a:gd name="T45" fmla="*/ 2 h 283"/>
                <a:gd name="T46" fmla="*/ 1 w 478"/>
                <a:gd name="T47" fmla="*/ 2 h 283"/>
                <a:gd name="T48" fmla="*/ 1 w 478"/>
                <a:gd name="T49" fmla="*/ 3 h 283"/>
                <a:gd name="T50" fmla="*/ 0 w 478"/>
                <a:gd name="T51" fmla="*/ 9 h 283"/>
                <a:gd name="T52" fmla="*/ 0 w 478"/>
                <a:gd name="T53" fmla="*/ 10 h 283"/>
                <a:gd name="T54" fmla="*/ 0 w 478"/>
                <a:gd name="T55" fmla="*/ 10 h 283"/>
                <a:gd name="T56" fmla="*/ 1 w 478"/>
                <a:gd name="T57" fmla="*/ 11 h 283"/>
                <a:gd name="T58" fmla="*/ 1 w 478"/>
                <a:gd name="T59" fmla="*/ 11 h 283"/>
                <a:gd name="T60" fmla="*/ 1 w 478"/>
                <a:gd name="T61" fmla="*/ 11 h 283"/>
                <a:gd name="T62" fmla="*/ 2 w 478"/>
                <a:gd name="T63" fmla="*/ 12 h 283"/>
                <a:gd name="T64" fmla="*/ 2 w 478"/>
                <a:gd name="T65" fmla="*/ 12 h 283"/>
                <a:gd name="T66" fmla="*/ 3 w 478"/>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8" h="283">
                  <a:moveTo>
                    <a:pt x="415" y="283"/>
                  </a:moveTo>
                  <a:lnTo>
                    <a:pt x="419" y="282"/>
                  </a:lnTo>
                  <a:lnTo>
                    <a:pt x="426" y="281"/>
                  </a:lnTo>
                  <a:lnTo>
                    <a:pt x="431" y="280"/>
                  </a:lnTo>
                  <a:lnTo>
                    <a:pt x="436" y="277"/>
                  </a:lnTo>
                  <a:lnTo>
                    <a:pt x="441" y="275"/>
                  </a:lnTo>
                  <a:lnTo>
                    <a:pt x="446" y="271"/>
                  </a:lnTo>
                  <a:lnTo>
                    <a:pt x="451" y="268"/>
                  </a:lnTo>
                  <a:lnTo>
                    <a:pt x="456" y="264"/>
                  </a:lnTo>
                  <a:lnTo>
                    <a:pt x="461" y="259"/>
                  </a:lnTo>
                  <a:lnTo>
                    <a:pt x="465" y="254"/>
                  </a:lnTo>
                  <a:lnTo>
                    <a:pt x="469" y="248"/>
                  </a:lnTo>
                  <a:lnTo>
                    <a:pt x="472" y="242"/>
                  </a:lnTo>
                  <a:lnTo>
                    <a:pt x="474" y="236"/>
                  </a:lnTo>
                  <a:lnTo>
                    <a:pt x="476" y="230"/>
                  </a:lnTo>
                  <a:lnTo>
                    <a:pt x="477" y="223"/>
                  </a:lnTo>
                  <a:lnTo>
                    <a:pt x="478" y="217"/>
                  </a:lnTo>
                  <a:lnTo>
                    <a:pt x="464" y="69"/>
                  </a:lnTo>
                  <a:lnTo>
                    <a:pt x="463" y="62"/>
                  </a:lnTo>
                  <a:lnTo>
                    <a:pt x="463" y="55"/>
                  </a:lnTo>
                  <a:lnTo>
                    <a:pt x="461" y="48"/>
                  </a:lnTo>
                  <a:lnTo>
                    <a:pt x="460" y="41"/>
                  </a:lnTo>
                  <a:lnTo>
                    <a:pt x="457" y="36"/>
                  </a:lnTo>
                  <a:lnTo>
                    <a:pt x="454" y="30"/>
                  </a:lnTo>
                  <a:lnTo>
                    <a:pt x="452" y="25"/>
                  </a:lnTo>
                  <a:lnTo>
                    <a:pt x="449" y="20"/>
                  </a:lnTo>
                  <a:lnTo>
                    <a:pt x="445" y="16"/>
                  </a:lnTo>
                  <a:lnTo>
                    <a:pt x="442" y="11"/>
                  </a:lnTo>
                  <a:lnTo>
                    <a:pt x="438" y="8"/>
                  </a:lnTo>
                  <a:lnTo>
                    <a:pt x="434" y="5"/>
                  </a:lnTo>
                  <a:lnTo>
                    <a:pt x="429" y="3"/>
                  </a:lnTo>
                  <a:lnTo>
                    <a:pt x="425" y="1"/>
                  </a:lnTo>
                  <a:lnTo>
                    <a:pt x="419" y="0"/>
                  </a:lnTo>
                  <a:lnTo>
                    <a:pt x="415" y="0"/>
                  </a:lnTo>
                  <a:lnTo>
                    <a:pt x="63" y="0"/>
                  </a:lnTo>
                  <a:lnTo>
                    <a:pt x="58" y="0"/>
                  </a:lnTo>
                  <a:lnTo>
                    <a:pt x="53" y="1"/>
                  </a:lnTo>
                  <a:lnTo>
                    <a:pt x="48" y="3"/>
                  </a:lnTo>
                  <a:lnTo>
                    <a:pt x="44" y="5"/>
                  </a:lnTo>
                  <a:lnTo>
                    <a:pt x="40" y="8"/>
                  </a:lnTo>
                  <a:lnTo>
                    <a:pt x="36" y="11"/>
                  </a:lnTo>
                  <a:lnTo>
                    <a:pt x="31" y="16"/>
                  </a:lnTo>
                  <a:lnTo>
                    <a:pt x="28" y="20"/>
                  </a:lnTo>
                  <a:lnTo>
                    <a:pt x="25" y="25"/>
                  </a:lnTo>
                  <a:lnTo>
                    <a:pt x="22" y="30"/>
                  </a:lnTo>
                  <a:lnTo>
                    <a:pt x="19" y="36"/>
                  </a:lnTo>
                  <a:lnTo>
                    <a:pt x="17" y="41"/>
                  </a:lnTo>
                  <a:lnTo>
                    <a:pt x="16" y="48"/>
                  </a:lnTo>
                  <a:lnTo>
                    <a:pt x="14" y="55"/>
                  </a:lnTo>
                  <a:lnTo>
                    <a:pt x="14" y="62"/>
                  </a:lnTo>
                  <a:lnTo>
                    <a:pt x="14" y="69"/>
                  </a:lnTo>
                  <a:lnTo>
                    <a:pt x="0" y="217"/>
                  </a:lnTo>
                  <a:lnTo>
                    <a:pt x="0" y="223"/>
                  </a:lnTo>
                  <a:lnTo>
                    <a:pt x="1" y="230"/>
                  </a:lnTo>
                  <a:lnTo>
                    <a:pt x="3" y="236"/>
                  </a:lnTo>
                  <a:lnTo>
                    <a:pt x="6" y="242"/>
                  </a:lnTo>
                  <a:lnTo>
                    <a:pt x="9" y="248"/>
                  </a:lnTo>
                  <a:lnTo>
                    <a:pt x="12" y="254"/>
                  </a:lnTo>
                  <a:lnTo>
                    <a:pt x="16" y="259"/>
                  </a:lnTo>
                  <a:lnTo>
                    <a:pt x="21" y="264"/>
                  </a:lnTo>
                  <a:lnTo>
                    <a:pt x="25" y="268"/>
                  </a:lnTo>
                  <a:lnTo>
                    <a:pt x="30" y="271"/>
                  </a:lnTo>
                  <a:lnTo>
                    <a:pt x="37" y="275"/>
                  </a:lnTo>
                  <a:lnTo>
                    <a:pt x="42" y="277"/>
                  </a:lnTo>
                  <a:lnTo>
                    <a:pt x="47" y="280"/>
                  </a:lnTo>
                  <a:lnTo>
                    <a:pt x="52" y="281"/>
                  </a:lnTo>
                  <a:lnTo>
                    <a:pt x="58" y="282"/>
                  </a:lnTo>
                  <a:lnTo>
                    <a:pt x="63" y="283"/>
                  </a:lnTo>
                  <a:lnTo>
                    <a:pt x="415" y="283"/>
                  </a:lnTo>
                  <a:close/>
                </a:path>
              </a:pathLst>
            </a:custGeom>
            <a:solidFill>
              <a:srgbClr val="993300"/>
            </a:solidFill>
            <a:ln w="0">
              <a:solidFill>
                <a:srgbClr val="000000"/>
              </a:solidFill>
              <a:prstDash val="solid"/>
              <a:round/>
              <a:headEnd/>
              <a:tailEnd/>
            </a:ln>
          </p:spPr>
          <p:txBody>
            <a:bodyPr/>
            <a:lstStyle/>
            <a:p>
              <a:endParaRPr lang="en-US"/>
            </a:p>
          </p:txBody>
        </p:sp>
        <p:sp>
          <p:nvSpPr>
            <p:cNvPr id="44144" name="Freeform 79"/>
            <p:cNvSpPr>
              <a:spLocks/>
            </p:cNvSpPr>
            <p:nvPr/>
          </p:nvSpPr>
          <p:spPr bwMode="auto">
            <a:xfrm>
              <a:off x="4670" y="1330"/>
              <a:ext cx="20" cy="12"/>
            </a:xfrm>
            <a:custGeom>
              <a:avLst/>
              <a:gdLst>
                <a:gd name="T0" fmla="*/ 18 w 455"/>
                <a:gd name="T1" fmla="*/ 12 h 270"/>
                <a:gd name="T2" fmla="*/ 18 w 455"/>
                <a:gd name="T3" fmla="*/ 12 h 270"/>
                <a:gd name="T4" fmla="*/ 18 w 455"/>
                <a:gd name="T5" fmla="*/ 12 h 270"/>
                <a:gd name="T6" fmla="*/ 19 w 455"/>
                <a:gd name="T7" fmla="*/ 11 h 270"/>
                <a:gd name="T8" fmla="*/ 19 w 455"/>
                <a:gd name="T9" fmla="*/ 11 h 270"/>
                <a:gd name="T10" fmla="*/ 20 w 455"/>
                <a:gd name="T11" fmla="*/ 10 h 270"/>
                <a:gd name="T12" fmla="*/ 20 w 455"/>
                <a:gd name="T13" fmla="*/ 10 h 270"/>
                <a:gd name="T14" fmla="*/ 20 w 455"/>
                <a:gd name="T15" fmla="*/ 9 h 270"/>
                <a:gd name="T16" fmla="*/ 19 w 455"/>
                <a:gd name="T17" fmla="*/ 3 h 270"/>
                <a:gd name="T18" fmla="*/ 19 w 455"/>
                <a:gd name="T19" fmla="*/ 2 h 270"/>
                <a:gd name="T20" fmla="*/ 19 w 455"/>
                <a:gd name="T21" fmla="*/ 2 h 270"/>
                <a:gd name="T22" fmla="*/ 19 w 455"/>
                <a:gd name="T23" fmla="*/ 1 h 270"/>
                <a:gd name="T24" fmla="*/ 19 w 455"/>
                <a:gd name="T25" fmla="*/ 1 h 270"/>
                <a:gd name="T26" fmla="*/ 19 w 455"/>
                <a:gd name="T27" fmla="*/ 0 h 270"/>
                <a:gd name="T28" fmla="*/ 18 w 455"/>
                <a:gd name="T29" fmla="*/ 0 h 270"/>
                <a:gd name="T30" fmla="*/ 18 w 455"/>
                <a:gd name="T31" fmla="*/ 0 h 270"/>
                <a:gd name="T32" fmla="*/ 17 w 455"/>
                <a:gd name="T33" fmla="*/ 0 h 270"/>
                <a:gd name="T34" fmla="*/ 2 w 455"/>
                <a:gd name="T35" fmla="*/ 0 h 270"/>
                <a:gd name="T36" fmla="*/ 2 w 455"/>
                <a:gd name="T37" fmla="*/ 0 h 270"/>
                <a:gd name="T38" fmla="*/ 2 w 455"/>
                <a:gd name="T39" fmla="*/ 0 h 270"/>
                <a:gd name="T40" fmla="*/ 1 w 455"/>
                <a:gd name="T41" fmla="*/ 1 h 270"/>
                <a:gd name="T42" fmla="*/ 1 w 455"/>
                <a:gd name="T43" fmla="*/ 1 h 270"/>
                <a:gd name="T44" fmla="*/ 1 w 455"/>
                <a:gd name="T45" fmla="*/ 1 h 270"/>
                <a:gd name="T46" fmla="*/ 1 w 455"/>
                <a:gd name="T47" fmla="*/ 2 h 270"/>
                <a:gd name="T48" fmla="*/ 1 w 455"/>
                <a:gd name="T49" fmla="*/ 3 h 270"/>
                <a:gd name="T50" fmla="*/ 0 w 455"/>
                <a:gd name="T51" fmla="*/ 9 h 270"/>
                <a:gd name="T52" fmla="*/ 0 w 455"/>
                <a:gd name="T53" fmla="*/ 10 h 270"/>
                <a:gd name="T54" fmla="*/ 0 w 455"/>
                <a:gd name="T55" fmla="*/ 10 h 270"/>
                <a:gd name="T56" fmla="*/ 1 w 455"/>
                <a:gd name="T57" fmla="*/ 11 h 270"/>
                <a:gd name="T58" fmla="*/ 1 w 455"/>
                <a:gd name="T59" fmla="*/ 11 h 270"/>
                <a:gd name="T60" fmla="*/ 1 w 455"/>
                <a:gd name="T61" fmla="*/ 12 h 270"/>
                <a:gd name="T62" fmla="*/ 2 w 455"/>
                <a:gd name="T63" fmla="*/ 12 h 270"/>
                <a:gd name="T64" fmla="*/ 2 w 455"/>
                <a:gd name="T65" fmla="*/ 12 h 270"/>
                <a:gd name="T66" fmla="*/ 3 w 455"/>
                <a:gd name="T67" fmla="*/ 12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70">
                  <a:moveTo>
                    <a:pt x="395" y="270"/>
                  </a:moveTo>
                  <a:lnTo>
                    <a:pt x="399" y="269"/>
                  </a:lnTo>
                  <a:lnTo>
                    <a:pt x="404" y="268"/>
                  </a:lnTo>
                  <a:lnTo>
                    <a:pt x="410" y="267"/>
                  </a:lnTo>
                  <a:lnTo>
                    <a:pt x="415" y="265"/>
                  </a:lnTo>
                  <a:lnTo>
                    <a:pt x="420" y="262"/>
                  </a:lnTo>
                  <a:lnTo>
                    <a:pt x="425" y="259"/>
                  </a:lnTo>
                  <a:lnTo>
                    <a:pt x="429" y="255"/>
                  </a:lnTo>
                  <a:lnTo>
                    <a:pt x="434" y="251"/>
                  </a:lnTo>
                  <a:lnTo>
                    <a:pt x="438" y="247"/>
                  </a:lnTo>
                  <a:lnTo>
                    <a:pt x="442" y="241"/>
                  </a:lnTo>
                  <a:lnTo>
                    <a:pt x="445" y="236"/>
                  </a:lnTo>
                  <a:lnTo>
                    <a:pt x="449" y="231"/>
                  </a:lnTo>
                  <a:lnTo>
                    <a:pt x="451" y="225"/>
                  </a:lnTo>
                  <a:lnTo>
                    <a:pt x="453" y="219"/>
                  </a:lnTo>
                  <a:lnTo>
                    <a:pt x="454" y="213"/>
                  </a:lnTo>
                  <a:lnTo>
                    <a:pt x="455" y="207"/>
                  </a:lnTo>
                  <a:lnTo>
                    <a:pt x="441" y="65"/>
                  </a:lnTo>
                  <a:lnTo>
                    <a:pt x="440" y="58"/>
                  </a:lnTo>
                  <a:lnTo>
                    <a:pt x="440" y="52"/>
                  </a:lnTo>
                  <a:lnTo>
                    <a:pt x="438" y="45"/>
                  </a:lnTo>
                  <a:lnTo>
                    <a:pt x="437" y="39"/>
                  </a:lnTo>
                  <a:lnTo>
                    <a:pt x="435" y="33"/>
                  </a:lnTo>
                  <a:lnTo>
                    <a:pt x="433" y="28"/>
                  </a:lnTo>
                  <a:lnTo>
                    <a:pt x="430" y="23"/>
                  </a:lnTo>
                  <a:lnTo>
                    <a:pt x="427" y="19"/>
                  </a:lnTo>
                  <a:lnTo>
                    <a:pt x="424" y="15"/>
                  </a:lnTo>
                  <a:lnTo>
                    <a:pt x="421" y="11"/>
                  </a:lnTo>
                  <a:lnTo>
                    <a:pt x="417" y="8"/>
                  </a:lnTo>
                  <a:lnTo>
                    <a:pt x="413" y="4"/>
                  </a:lnTo>
                  <a:lnTo>
                    <a:pt x="409" y="2"/>
                  </a:lnTo>
                  <a:lnTo>
                    <a:pt x="404" y="1"/>
                  </a:lnTo>
                  <a:lnTo>
                    <a:pt x="399" y="0"/>
                  </a:lnTo>
                  <a:lnTo>
                    <a:pt x="395" y="0"/>
                  </a:lnTo>
                  <a:lnTo>
                    <a:pt x="61" y="0"/>
                  </a:lnTo>
                  <a:lnTo>
                    <a:pt x="55" y="0"/>
                  </a:lnTo>
                  <a:lnTo>
                    <a:pt x="50" y="1"/>
                  </a:lnTo>
                  <a:lnTo>
                    <a:pt x="46" y="2"/>
                  </a:lnTo>
                  <a:lnTo>
                    <a:pt x="42" y="4"/>
                  </a:lnTo>
                  <a:lnTo>
                    <a:pt x="38" y="8"/>
                  </a:lnTo>
                  <a:lnTo>
                    <a:pt x="34" y="11"/>
                  </a:lnTo>
                  <a:lnTo>
                    <a:pt x="30" y="15"/>
                  </a:lnTo>
                  <a:lnTo>
                    <a:pt x="27" y="19"/>
                  </a:lnTo>
                  <a:lnTo>
                    <a:pt x="24" y="23"/>
                  </a:lnTo>
                  <a:lnTo>
                    <a:pt x="20" y="28"/>
                  </a:lnTo>
                  <a:lnTo>
                    <a:pt x="18" y="33"/>
                  </a:lnTo>
                  <a:lnTo>
                    <a:pt x="16" y="39"/>
                  </a:lnTo>
                  <a:lnTo>
                    <a:pt x="15" y="45"/>
                  </a:lnTo>
                  <a:lnTo>
                    <a:pt x="13" y="52"/>
                  </a:lnTo>
                  <a:lnTo>
                    <a:pt x="13" y="58"/>
                  </a:lnTo>
                  <a:lnTo>
                    <a:pt x="13" y="65"/>
                  </a:lnTo>
                  <a:lnTo>
                    <a:pt x="0" y="207"/>
                  </a:lnTo>
                  <a:lnTo>
                    <a:pt x="0" y="213"/>
                  </a:lnTo>
                  <a:lnTo>
                    <a:pt x="1" y="219"/>
                  </a:lnTo>
                  <a:lnTo>
                    <a:pt x="3" y="225"/>
                  </a:lnTo>
                  <a:lnTo>
                    <a:pt x="5" y="231"/>
                  </a:lnTo>
                  <a:lnTo>
                    <a:pt x="8" y="236"/>
                  </a:lnTo>
                  <a:lnTo>
                    <a:pt x="12" y="241"/>
                  </a:lnTo>
                  <a:lnTo>
                    <a:pt x="15" y="247"/>
                  </a:lnTo>
                  <a:lnTo>
                    <a:pt x="20" y="251"/>
                  </a:lnTo>
                  <a:lnTo>
                    <a:pt x="25" y="255"/>
                  </a:lnTo>
                  <a:lnTo>
                    <a:pt x="30" y="259"/>
                  </a:lnTo>
                  <a:lnTo>
                    <a:pt x="35" y="262"/>
                  </a:lnTo>
                  <a:lnTo>
                    <a:pt x="40" y="265"/>
                  </a:lnTo>
                  <a:lnTo>
                    <a:pt x="45" y="267"/>
                  </a:lnTo>
                  <a:lnTo>
                    <a:pt x="50" y="268"/>
                  </a:lnTo>
                  <a:lnTo>
                    <a:pt x="55" y="269"/>
                  </a:lnTo>
                  <a:lnTo>
                    <a:pt x="61" y="270"/>
                  </a:lnTo>
                  <a:lnTo>
                    <a:pt x="395" y="270"/>
                  </a:lnTo>
                  <a:close/>
                </a:path>
              </a:pathLst>
            </a:custGeom>
            <a:solidFill>
              <a:srgbClr val="993300"/>
            </a:solidFill>
            <a:ln w="0">
              <a:solidFill>
                <a:srgbClr val="000000"/>
              </a:solidFill>
              <a:prstDash val="solid"/>
              <a:round/>
              <a:headEnd/>
              <a:tailEnd/>
            </a:ln>
          </p:spPr>
          <p:txBody>
            <a:bodyPr/>
            <a:lstStyle/>
            <a:p>
              <a:endParaRPr lang="en-US"/>
            </a:p>
          </p:txBody>
        </p:sp>
        <p:sp>
          <p:nvSpPr>
            <p:cNvPr id="44145" name="Freeform 80"/>
            <p:cNvSpPr>
              <a:spLocks/>
            </p:cNvSpPr>
            <p:nvPr/>
          </p:nvSpPr>
          <p:spPr bwMode="auto">
            <a:xfrm>
              <a:off x="4673" y="1335"/>
              <a:ext cx="14" cy="6"/>
            </a:xfrm>
            <a:custGeom>
              <a:avLst/>
              <a:gdLst>
                <a:gd name="T0" fmla="*/ 14 w 331"/>
                <a:gd name="T1" fmla="*/ 3 h 122"/>
                <a:gd name="T2" fmla="*/ 14 w 331"/>
                <a:gd name="T3" fmla="*/ 3 h 122"/>
                <a:gd name="T4" fmla="*/ 14 w 331"/>
                <a:gd name="T5" fmla="*/ 4 h 122"/>
                <a:gd name="T6" fmla="*/ 14 w 331"/>
                <a:gd name="T7" fmla="*/ 4 h 122"/>
                <a:gd name="T8" fmla="*/ 14 w 331"/>
                <a:gd name="T9" fmla="*/ 4 h 122"/>
                <a:gd name="T10" fmla="*/ 14 w 331"/>
                <a:gd name="T11" fmla="*/ 4 h 122"/>
                <a:gd name="T12" fmla="*/ 14 w 331"/>
                <a:gd name="T13" fmla="*/ 5 h 122"/>
                <a:gd name="T14" fmla="*/ 14 w 331"/>
                <a:gd name="T15" fmla="*/ 5 h 122"/>
                <a:gd name="T16" fmla="*/ 14 w 331"/>
                <a:gd name="T17" fmla="*/ 5 h 122"/>
                <a:gd name="T18" fmla="*/ 13 w 331"/>
                <a:gd name="T19" fmla="*/ 5 h 122"/>
                <a:gd name="T20" fmla="*/ 13 w 331"/>
                <a:gd name="T21" fmla="*/ 5 h 122"/>
                <a:gd name="T22" fmla="*/ 13 w 331"/>
                <a:gd name="T23" fmla="*/ 6 h 122"/>
                <a:gd name="T24" fmla="*/ 13 w 331"/>
                <a:gd name="T25" fmla="*/ 6 h 122"/>
                <a:gd name="T26" fmla="*/ 13 w 331"/>
                <a:gd name="T27" fmla="*/ 6 h 122"/>
                <a:gd name="T28" fmla="*/ 13 w 331"/>
                <a:gd name="T29" fmla="*/ 6 h 122"/>
                <a:gd name="T30" fmla="*/ 13 w 331"/>
                <a:gd name="T31" fmla="*/ 6 h 122"/>
                <a:gd name="T32" fmla="*/ 12 w 331"/>
                <a:gd name="T33" fmla="*/ 6 h 122"/>
                <a:gd name="T34" fmla="*/ 2 w 331"/>
                <a:gd name="T35" fmla="*/ 6 h 122"/>
                <a:gd name="T36" fmla="*/ 1 w 331"/>
                <a:gd name="T37" fmla="*/ 6 h 122"/>
                <a:gd name="T38" fmla="*/ 1 w 331"/>
                <a:gd name="T39" fmla="*/ 6 h 122"/>
                <a:gd name="T40" fmla="*/ 1 w 331"/>
                <a:gd name="T41" fmla="*/ 6 h 122"/>
                <a:gd name="T42" fmla="*/ 1 w 331"/>
                <a:gd name="T43" fmla="*/ 6 h 122"/>
                <a:gd name="T44" fmla="*/ 1 w 331"/>
                <a:gd name="T45" fmla="*/ 6 h 122"/>
                <a:gd name="T46" fmla="*/ 1 w 331"/>
                <a:gd name="T47" fmla="*/ 5 h 122"/>
                <a:gd name="T48" fmla="*/ 1 w 331"/>
                <a:gd name="T49" fmla="*/ 5 h 122"/>
                <a:gd name="T50" fmla="*/ 0 w 331"/>
                <a:gd name="T51" fmla="*/ 5 h 122"/>
                <a:gd name="T52" fmla="*/ 0 w 331"/>
                <a:gd name="T53" fmla="*/ 5 h 122"/>
                <a:gd name="T54" fmla="*/ 0 w 331"/>
                <a:gd name="T55" fmla="*/ 5 h 122"/>
                <a:gd name="T56" fmla="*/ 0 w 331"/>
                <a:gd name="T57" fmla="*/ 4 h 122"/>
                <a:gd name="T58" fmla="*/ 0 w 331"/>
                <a:gd name="T59" fmla="*/ 4 h 122"/>
                <a:gd name="T60" fmla="*/ 0 w 331"/>
                <a:gd name="T61" fmla="*/ 4 h 122"/>
                <a:gd name="T62" fmla="*/ 0 w 331"/>
                <a:gd name="T63" fmla="*/ 4 h 122"/>
                <a:gd name="T64" fmla="*/ 0 w 331"/>
                <a:gd name="T65" fmla="*/ 3 h 122"/>
                <a:gd name="T66" fmla="*/ 0 w 331"/>
                <a:gd name="T67" fmla="*/ 3 h 122"/>
                <a:gd name="T68" fmla="*/ 0 w 331"/>
                <a:gd name="T69" fmla="*/ 0 h 122"/>
                <a:gd name="T70" fmla="*/ 14 w 331"/>
                <a:gd name="T71" fmla="*/ 0 h 122"/>
                <a:gd name="T72" fmla="*/ 14 w 331"/>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1" h="122">
                  <a:moveTo>
                    <a:pt x="331" y="60"/>
                  </a:moveTo>
                  <a:lnTo>
                    <a:pt x="330" y="66"/>
                  </a:lnTo>
                  <a:lnTo>
                    <a:pt x="330" y="72"/>
                  </a:lnTo>
                  <a:lnTo>
                    <a:pt x="329" y="78"/>
                  </a:lnTo>
                  <a:lnTo>
                    <a:pt x="328" y="84"/>
                  </a:lnTo>
                  <a:lnTo>
                    <a:pt x="327" y="89"/>
                  </a:lnTo>
                  <a:lnTo>
                    <a:pt x="325" y="94"/>
                  </a:lnTo>
                  <a:lnTo>
                    <a:pt x="323" y="99"/>
                  </a:lnTo>
                  <a:lnTo>
                    <a:pt x="321" y="103"/>
                  </a:lnTo>
                  <a:lnTo>
                    <a:pt x="318" y="107"/>
                  </a:lnTo>
                  <a:lnTo>
                    <a:pt x="315" y="110"/>
                  </a:lnTo>
                  <a:lnTo>
                    <a:pt x="312" y="113"/>
                  </a:lnTo>
                  <a:lnTo>
                    <a:pt x="309" y="116"/>
                  </a:lnTo>
                  <a:lnTo>
                    <a:pt x="304" y="119"/>
                  </a:lnTo>
                  <a:lnTo>
                    <a:pt x="301" y="120"/>
                  </a:lnTo>
                  <a:lnTo>
                    <a:pt x="297" y="121"/>
                  </a:lnTo>
                  <a:lnTo>
                    <a:pt x="293" y="122"/>
                  </a:lnTo>
                  <a:lnTo>
                    <a:pt x="38" y="122"/>
                  </a:lnTo>
                  <a:lnTo>
                    <a:pt x="32" y="121"/>
                  </a:lnTo>
                  <a:lnTo>
                    <a:pt x="28" y="120"/>
                  </a:lnTo>
                  <a:lnTo>
                    <a:pt x="25" y="119"/>
                  </a:lnTo>
                  <a:lnTo>
                    <a:pt x="21" y="116"/>
                  </a:lnTo>
                  <a:lnTo>
                    <a:pt x="18" y="113"/>
                  </a:lnTo>
                  <a:lnTo>
                    <a:pt x="15" y="110"/>
                  </a:lnTo>
                  <a:lnTo>
                    <a:pt x="12" y="107"/>
                  </a:lnTo>
                  <a:lnTo>
                    <a:pt x="9" y="103"/>
                  </a:lnTo>
                  <a:lnTo>
                    <a:pt x="7" y="99"/>
                  </a:lnTo>
                  <a:lnTo>
                    <a:pt x="5" y="94"/>
                  </a:lnTo>
                  <a:lnTo>
                    <a:pt x="3" y="89"/>
                  </a:lnTo>
                  <a:lnTo>
                    <a:pt x="2" y="84"/>
                  </a:lnTo>
                  <a:lnTo>
                    <a:pt x="1" y="78"/>
                  </a:lnTo>
                  <a:lnTo>
                    <a:pt x="0" y="72"/>
                  </a:lnTo>
                  <a:lnTo>
                    <a:pt x="0" y="66"/>
                  </a:lnTo>
                  <a:lnTo>
                    <a:pt x="0" y="60"/>
                  </a:lnTo>
                  <a:lnTo>
                    <a:pt x="2" y="0"/>
                  </a:lnTo>
                  <a:lnTo>
                    <a:pt x="329" y="0"/>
                  </a:lnTo>
                  <a:lnTo>
                    <a:pt x="331" y="60"/>
                  </a:lnTo>
                  <a:close/>
                </a:path>
              </a:pathLst>
            </a:custGeom>
            <a:solidFill>
              <a:srgbClr val="993300"/>
            </a:solidFill>
            <a:ln w="0">
              <a:solidFill>
                <a:srgbClr val="000000"/>
              </a:solidFill>
              <a:prstDash val="solid"/>
              <a:round/>
              <a:headEnd/>
              <a:tailEnd/>
            </a:ln>
          </p:spPr>
          <p:txBody>
            <a:bodyPr/>
            <a:lstStyle/>
            <a:p>
              <a:endParaRPr lang="en-US"/>
            </a:p>
          </p:txBody>
        </p:sp>
        <p:sp>
          <p:nvSpPr>
            <p:cNvPr id="44146" name="Freeform 81"/>
            <p:cNvSpPr>
              <a:spLocks/>
            </p:cNvSpPr>
            <p:nvPr/>
          </p:nvSpPr>
          <p:spPr bwMode="auto">
            <a:xfrm>
              <a:off x="4671" y="1331"/>
              <a:ext cx="1" cy="9"/>
            </a:xfrm>
            <a:custGeom>
              <a:avLst/>
              <a:gdLst>
                <a:gd name="T0" fmla="*/ 1 w 34"/>
                <a:gd name="T1" fmla="*/ 9 h 201"/>
                <a:gd name="T2" fmla="*/ 1 w 34"/>
                <a:gd name="T3" fmla="*/ 9 h 201"/>
                <a:gd name="T4" fmla="*/ 1 w 34"/>
                <a:gd name="T5" fmla="*/ 9 h 201"/>
                <a:gd name="T6" fmla="*/ 1 w 34"/>
                <a:gd name="T7" fmla="*/ 9 h 201"/>
                <a:gd name="T8" fmla="*/ 1 w 34"/>
                <a:gd name="T9" fmla="*/ 9 h 201"/>
                <a:gd name="T10" fmla="*/ 1 w 34"/>
                <a:gd name="T11" fmla="*/ 9 h 201"/>
                <a:gd name="T12" fmla="*/ 1 w 34"/>
                <a:gd name="T13" fmla="*/ 8 h 201"/>
                <a:gd name="T14" fmla="*/ 1 w 34"/>
                <a:gd name="T15" fmla="*/ 8 h 201"/>
                <a:gd name="T16" fmla="*/ 1 w 34"/>
                <a:gd name="T17" fmla="*/ 1 h 201"/>
                <a:gd name="T18" fmla="*/ 1 w 34"/>
                <a:gd name="T19" fmla="*/ 1 h 201"/>
                <a:gd name="T20" fmla="*/ 1 w 34"/>
                <a:gd name="T21" fmla="*/ 1 h 201"/>
                <a:gd name="T22" fmla="*/ 1 w 34"/>
                <a:gd name="T23" fmla="*/ 0 h 201"/>
                <a:gd name="T24" fmla="*/ 1 w 34"/>
                <a:gd name="T25" fmla="*/ 0 h 201"/>
                <a:gd name="T26" fmla="*/ 1 w 34"/>
                <a:gd name="T27" fmla="*/ 0 h 201"/>
                <a:gd name="T28" fmla="*/ 1 w 34"/>
                <a:gd name="T29" fmla="*/ 0 h 201"/>
                <a:gd name="T30" fmla="*/ 1 w 34"/>
                <a:gd name="T31" fmla="*/ 0 h 201"/>
                <a:gd name="T32" fmla="*/ 1 w 34"/>
                <a:gd name="T33" fmla="*/ 0 h 201"/>
                <a:gd name="T34" fmla="*/ 1 w 34"/>
                <a:gd name="T35" fmla="*/ 0 h 201"/>
                <a:gd name="T36" fmla="*/ 0 w 34"/>
                <a:gd name="T37" fmla="*/ 0 h 201"/>
                <a:gd name="T38" fmla="*/ 0 w 34"/>
                <a:gd name="T39" fmla="*/ 0 h 201"/>
                <a:gd name="T40" fmla="*/ 0 w 34"/>
                <a:gd name="T41" fmla="*/ 0 h 201"/>
                <a:gd name="T42" fmla="*/ 0 w 34"/>
                <a:gd name="T43" fmla="*/ 0 h 201"/>
                <a:gd name="T44" fmla="*/ 0 w 34"/>
                <a:gd name="T45" fmla="*/ 1 h 201"/>
                <a:gd name="T46" fmla="*/ 0 w 34"/>
                <a:gd name="T47" fmla="*/ 1 h 201"/>
                <a:gd name="T48" fmla="*/ 0 w 34"/>
                <a:gd name="T49" fmla="*/ 1 h 201"/>
                <a:gd name="T50" fmla="*/ 0 w 34"/>
                <a:gd name="T51" fmla="*/ 8 h 201"/>
                <a:gd name="T52" fmla="*/ 0 w 34"/>
                <a:gd name="T53" fmla="*/ 8 h 201"/>
                <a:gd name="T54" fmla="*/ 0 w 34"/>
                <a:gd name="T55" fmla="*/ 8 h 201"/>
                <a:gd name="T56" fmla="*/ 0 w 34"/>
                <a:gd name="T57" fmla="*/ 8 h 201"/>
                <a:gd name="T58" fmla="*/ 0 w 34"/>
                <a:gd name="T59" fmla="*/ 9 h 201"/>
                <a:gd name="T60" fmla="*/ 0 w 34"/>
                <a:gd name="T61" fmla="*/ 9 h 201"/>
                <a:gd name="T62" fmla="*/ 0 w 34"/>
                <a:gd name="T63" fmla="*/ 9 h 201"/>
                <a:gd name="T64" fmla="*/ 1 w 34"/>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 h="201">
                  <a:moveTo>
                    <a:pt x="20" y="201"/>
                  </a:moveTo>
                  <a:lnTo>
                    <a:pt x="21" y="200"/>
                  </a:lnTo>
                  <a:lnTo>
                    <a:pt x="22" y="200"/>
                  </a:lnTo>
                  <a:lnTo>
                    <a:pt x="24" y="200"/>
                  </a:lnTo>
                  <a:lnTo>
                    <a:pt x="25" y="199"/>
                  </a:lnTo>
                  <a:lnTo>
                    <a:pt x="26" y="198"/>
                  </a:lnTo>
                  <a:lnTo>
                    <a:pt x="27" y="197"/>
                  </a:lnTo>
                  <a:lnTo>
                    <a:pt x="29" y="196"/>
                  </a:lnTo>
                  <a:lnTo>
                    <a:pt x="30" y="195"/>
                  </a:lnTo>
                  <a:lnTo>
                    <a:pt x="30" y="193"/>
                  </a:lnTo>
                  <a:lnTo>
                    <a:pt x="31" y="192"/>
                  </a:lnTo>
                  <a:lnTo>
                    <a:pt x="32" y="190"/>
                  </a:lnTo>
                  <a:lnTo>
                    <a:pt x="32" y="189"/>
                  </a:lnTo>
                  <a:lnTo>
                    <a:pt x="33" y="187"/>
                  </a:lnTo>
                  <a:lnTo>
                    <a:pt x="33" y="185"/>
                  </a:lnTo>
                  <a:lnTo>
                    <a:pt x="33" y="183"/>
                  </a:lnTo>
                  <a:lnTo>
                    <a:pt x="34" y="182"/>
                  </a:lnTo>
                  <a:lnTo>
                    <a:pt x="34" y="21"/>
                  </a:lnTo>
                  <a:lnTo>
                    <a:pt x="33" y="18"/>
                  </a:lnTo>
                  <a:lnTo>
                    <a:pt x="33" y="16"/>
                  </a:lnTo>
                  <a:lnTo>
                    <a:pt x="33" y="15"/>
                  </a:lnTo>
                  <a:lnTo>
                    <a:pt x="32" y="13"/>
                  </a:lnTo>
                  <a:lnTo>
                    <a:pt x="32" y="11"/>
                  </a:lnTo>
                  <a:lnTo>
                    <a:pt x="31" y="8"/>
                  </a:lnTo>
                  <a:lnTo>
                    <a:pt x="30" y="7"/>
                  </a:lnTo>
                  <a:lnTo>
                    <a:pt x="30" y="5"/>
                  </a:lnTo>
                  <a:lnTo>
                    <a:pt x="29" y="4"/>
                  </a:lnTo>
                  <a:lnTo>
                    <a:pt x="27" y="3"/>
                  </a:lnTo>
                  <a:lnTo>
                    <a:pt x="26" y="2"/>
                  </a:lnTo>
                  <a:lnTo>
                    <a:pt x="25" y="1"/>
                  </a:lnTo>
                  <a:lnTo>
                    <a:pt x="24" y="0"/>
                  </a:lnTo>
                  <a:lnTo>
                    <a:pt x="22" y="0"/>
                  </a:lnTo>
                  <a:lnTo>
                    <a:pt x="21" y="0"/>
                  </a:lnTo>
                  <a:lnTo>
                    <a:pt x="20" y="0"/>
                  </a:lnTo>
                  <a:lnTo>
                    <a:pt x="18" y="0"/>
                  </a:lnTo>
                  <a:lnTo>
                    <a:pt x="17" y="0"/>
                  </a:lnTo>
                  <a:lnTo>
                    <a:pt x="15" y="0"/>
                  </a:lnTo>
                  <a:lnTo>
                    <a:pt x="14" y="1"/>
                  </a:lnTo>
                  <a:lnTo>
                    <a:pt x="12" y="2"/>
                  </a:lnTo>
                  <a:lnTo>
                    <a:pt x="11" y="3"/>
                  </a:lnTo>
                  <a:lnTo>
                    <a:pt x="10" y="4"/>
                  </a:lnTo>
                  <a:lnTo>
                    <a:pt x="9" y="5"/>
                  </a:lnTo>
                  <a:lnTo>
                    <a:pt x="8" y="7"/>
                  </a:lnTo>
                  <a:lnTo>
                    <a:pt x="7" y="8"/>
                  </a:lnTo>
                  <a:lnTo>
                    <a:pt x="6" y="11"/>
                  </a:lnTo>
                  <a:lnTo>
                    <a:pt x="6" y="13"/>
                  </a:lnTo>
                  <a:lnTo>
                    <a:pt x="4" y="15"/>
                  </a:lnTo>
                  <a:lnTo>
                    <a:pt x="4" y="16"/>
                  </a:lnTo>
                  <a:lnTo>
                    <a:pt x="4" y="18"/>
                  </a:lnTo>
                  <a:lnTo>
                    <a:pt x="4" y="21"/>
                  </a:lnTo>
                  <a:lnTo>
                    <a:pt x="0" y="168"/>
                  </a:lnTo>
                  <a:lnTo>
                    <a:pt x="0" y="171"/>
                  </a:lnTo>
                  <a:lnTo>
                    <a:pt x="0" y="173"/>
                  </a:lnTo>
                  <a:lnTo>
                    <a:pt x="1" y="176"/>
                  </a:lnTo>
                  <a:lnTo>
                    <a:pt x="1" y="178"/>
                  </a:lnTo>
                  <a:lnTo>
                    <a:pt x="2" y="181"/>
                  </a:lnTo>
                  <a:lnTo>
                    <a:pt x="3" y="183"/>
                  </a:lnTo>
                  <a:lnTo>
                    <a:pt x="6" y="186"/>
                  </a:lnTo>
                  <a:lnTo>
                    <a:pt x="7" y="189"/>
                  </a:lnTo>
                  <a:lnTo>
                    <a:pt x="8" y="191"/>
                  </a:lnTo>
                  <a:lnTo>
                    <a:pt x="10" y="193"/>
                  </a:lnTo>
                  <a:lnTo>
                    <a:pt x="12" y="195"/>
                  </a:lnTo>
                  <a:lnTo>
                    <a:pt x="13" y="197"/>
                  </a:lnTo>
                  <a:lnTo>
                    <a:pt x="15" y="198"/>
                  </a:lnTo>
                  <a:lnTo>
                    <a:pt x="16" y="200"/>
                  </a:lnTo>
                  <a:lnTo>
                    <a:pt x="18" y="200"/>
                  </a:lnTo>
                  <a:lnTo>
                    <a:pt x="20" y="201"/>
                  </a:lnTo>
                  <a:close/>
                </a:path>
              </a:pathLst>
            </a:custGeom>
            <a:solidFill>
              <a:srgbClr val="993300"/>
            </a:solidFill>
            <a:ln w="0">
              <a:solidFill>
                <a:srgbClr val="000000"/>
              </a:solidFill>
              <a:prstDash val="solid"/>
              <a:round/>
              <a:headEnd/>
              <a:tailEnd/>
            </a:ln>
          </p:spPr>
          <p:txBody>
            <a:bodyPr/>
            <a:lstStyle/>
            <a:p>
              <a:endParaRPr lang="en-US"/>
            </a:p>
          </p:txBody>
        </p:sp>
        <p:sp>
          <p:nvSpPr>
            <p:cNvPr id="44147" name="Freeform 82"/>
            <p:cNvSpPr>
              <a:spLocks/>
            </p:cNvSpPr>
            <p:nvPr/>
          </p:nvSpPr>
          <p:spPr bwMode="auto">
            <a:xfrm>
              <a:off x="4688" y="1331"/>
              <a:ext cx="1" cy="9"/>
            </a:xfrm>
            <a:custGeom>
              <a:avLst/>
              <a:gdLst>
                <a:gd name="T0" fmla="*/ 0 w 38"/>
                <a:gd name="T1" fmla="*/ 9 h 209"/>
                <a:gd name="T2" fmla="*/ 1 w 38"/>
                <a:gd name="T3" fmla="*/ 9 h 209"/>
                <a:gd name="T4" fmla="*/ 1 w 38"/>
                <a:gd name="T5" fmla="*/ 9 h 209"/>
                <a:gd name="T6" fmla="*/ 1 w 38"/>
                <a:gd name="T7" fmla="*/ 9 h 209"/>
                <a:gd name="T8" fmla="*/ 1 w 38"/>
                <a:gd name="T9" fmla="*/ 8 h 209"/>
                <a:gd name="T10" fmla="*/ 1 w 38"/>
                <a:gd name="T11" fmla="*/ 8 h 209"/>
                <a:gd name="T12" fmla="*/ 1 w 38"/>
                <a:gd name="T13" fmla="*/ 8 h 209"/>
                <a:gd name="T14" fmla="*/ 1 w 38"/>
                <a:gd name="T15" fmla="*/ 8 h 209"/>
                <a:gd name="T16" fmla="*/ 1 w 38"/>
                <a:gd name="T17" fmla="*/ 1 h 209"/>
                <a:gd name="T18" fmla="*/ 1 w 38"/>
                <a:gd name="T19" fmla="*/ 1 h 209"/>
                <a:gd name="T20" fmla="*/ 1 w 38"/>
                <a:gd name="T21" fmla="*/ 0 h 209"/>
                <a:gd name="T22" fmla="*/ 1 w 38"/>
                <a:gd name="T23" fmla="*/ 0 h 209"/>
                <a:gd name="T24" fmla="*/ 1 w 38"/>
                <a:gd name="T25" fmla="*/ 0 h 209"/>
                <a:gd name="T26" fmla="*/ 1 w 38"/>
                <a:gd name="T27" fmla="*/ 0 h 209"/>
                <a:gd name="T28" fmla="*/ 1 w 38"/>
                <a:gd name="T29" fmla="*/ 0 h 209"/>
                <a:gd name="T30" fmla="*/ 0 w 38"/>
                <a:gd name="T31" fmla="*/ 0 h 209"/>
                <a:gd name="T32" fmla="*/ 0 w 38"/>
                <a:gd name="T33" fmla="*/ 0 h 209"/>
                <a:gd name="T34" fmla="*/ 0 w 38"/>
                <a:gd name="T35" fmla="*/ 0 h 209"/>
                <a:gd name="T36" fmla="*/ 0 w 38"/>
                <a:gd name="T37" fmla="*/ 0 h 209"/>
                <a:gd name="T38" fmla="*/ 0 w 38"/>
                <a:gd name="T39" fmla="*/ 0 h 209"/>
                <a:gd name="T40" fmla="*/ 0 w 38"/>
                <a:gd name="T41" fmla="*/ 0 h 209"/>
                <a:gd name="T42" fmla="*/ 0 w 38"/>
                <a:gd name="T43" fmla="*/ 0 h 209"/>
                <a:gd name="T44" fmla="*/ 0 w 38"/>
                <a:gd name="T45" fmla="*/ 1 h 209"/>
                <a:gd name="T46" fmla="*/ 0 w 38"/>
                <a:gd name="T47" fmla="*/ 1 h 209"/>
                <a:gd name="T48" fmla="*/ 0 w 38"/>
                <a:gd name="T49" fmla="*/ 1 h 209"/>
                <a:gd name="T50" fmla="*/ 0 w 38"/>
                <a:gd name="T51" fmla="*/ 8 h 209"/>
                <a:gd name="T52" fmla="*/ 0 w 38"/>
                <a:gd name="T53" fmla="*/ 8 h 209"/>
                <a:gd name="T54" fmla="*/ 0 w 38"/>
                <a:gd name="T55" fmla="*/ 9 h 209"/>
                <a:gd name="T56" fmla="*/ 0 w 38"/>
                <a:gd name="T57" fmla="*/ 9 h 209"/>
                <a:gd name="T58" fmla="*/ 0 w 38"/>
                <a:gd name="T59" fmla="*/ 9 h 209"/>
                <a:gd name="T60" fmla="*/ 0 w 38"/>
                <a:gd name="T61" fmla="*/ 9 h 209"/>
                <a:gd name="T62" fmla="*/ 0 w 38"/>
                <a:gd name="T63" fmla="*/ 9 h 209"/>
                <a:gd name="T64" fmla="*/ 0 w 38"/>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209">
                  <a:moveTo>
                    <a:pt x="15" y="209"/>
                  </a:moveTo>
                  <a:lnTo>
                    <a:pt x="16" y="208"/>
                  </a:lnTo>
                  <a:lnTo>
                    <a:pt x="18" y="208"/>
                  </a:lnTo>
                  <a:lnTo>
                    <a:pt x="20" y="206"/>
                  </a:lnTo>
                  <a:lnTo>
                    <a:pt x="21" y="205"/>
                  </a:lnTo>
                  <a:lnTo>
                    <a:pt x="23" y="203"/>
                  </a:lnTo>
                  <a:lnTo>
                    <a:pt x="25" y="201"/>
                  </a:lnTo>
                  <a:lnTo>
                    <a:pt x="27" y="199"/>
                  </a:lnTo>
                  <a:lnTo>
                    <a:pt x="29" y="197"/>
                  </a:lnTo>
                  <a:lnTo>
                    <a:pt x="31" y="194"/>
                  </a:lnTo>
                  <a:lnTo>
                    <a:pt x="32" y="192"/>
                  </a:lnTo>
                  <a:lnTo>
                    <a:pt x="34" y="189"/>
                  </a:lnTo>
                  <a:lnTo>
                    <a:pt x="35" y="187"/>
                  </a:lnTo>
                  <a:lnTo>
                    <a:pt x="36" y="184"/>
                  </a:lnTo>
                  <a:lnTo>
                    <a:pt x="37" y="182"/>
                  </a:lnTo>
                  <a:lnTo>
                    <a:pt x="37" y="179"/>
                  </a:lnTo>
                  <a:lnTo>
                    <a:pt x="38" y="178"/>
                  </a:lnTo>
                  <a:lnTo>
                    <a:pt x="29" y="21"/>
                  </a:lnTo>
                  <a:lnTo>
                    <a:pt x="28" y="18"/>
                  </a:lnTo>
                  <a:lnTo>
                    <a:pt x="28" y="15"/>
                  </a:lnTo>
                  <a:lnTo>
                    <a:pt x="28" y="13"/>
                  </a:lnTo>
                  <a:lnTo>
                    <a:pt x="27" y="11"/>
                  </a:lnTo>
                  <a:lnTo>
                    <a:pt x="27" y="10"/>
                  </a:lnTo>
                  <a:lnTo>
                    <a:pt x="26" y="8"/>
                  </a:lnTo>
                  <a:lnTo>
                    <a:pt x="25" y="6"/>
                  </a:lnTo>
                  <a:lnTo>
                    <a:pt x="25" y="5"/>
                  </a:lnTo>
                  <a:lnTo>
                    <a:pt x="24" y="4"/>
                  </a:lnTo>
                  <a:lnTo>
                    <a:pt x="22" y="3"/>
                  </a:lnTo>
                  <a:lnTo>
                    <a:pt x="21" y="2"/>
                  </a:lnTo>
                  <a:lnTo>
                    <a:pt x="20" y="1"/>
                  </a:lnTo>
                  <a:lnTo>
                    <a:pt x="19" y="0"/>
                  </a:lnTo>
                  <a:lnTo>
                    <a:pt x="17" y="0"/>
                  </a:lnTo>
                  <a:lnTo>
                    <a:pt x="16" y="0"/>
                  </a:lnTo>
                  <a:lnTo>
                    <a:pt x="15" y="0"/>
                  </a:lnTo>
                  <a:lnTo>
                    <a:pt x="13" y="0"/>
                  </a:lnTo>
                  <a:lnTo>
                    <a:pt x="12" y="0"/>
                  </a:lnTo>
                  <a:lnTo>
                    <a:pt x="10" y="0"/>
                  </a:lnTo>
                  <a:lnTo>
                    <a:pt x="9" y="1"/>
                  </a:lnTo>
                  <a:lnTo>
                    <a:pt x="8" y="2"/>
                  </a:lnTo>
                  <a:lnTo>
                    <a:pt x="7" y="3"/>
                  </a:lnTo>
                  <a:lnTo>
                    <a:pt x="5" y="4"/>
                  </a:lnTo>
                  <a:lnTo>
                    <a:pt x="5"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5" y="204"/>
                  </a:lnTo>
                  <a:lnTo>
                    <a:pt x="5" y="205"/>
                  </a:lnTo>
                  <a:lnTo>
                    <a:pt x="7" y="206"/>
                  </a:lnTo>
                  <a:lnTo>
                    <a:pt x="8" y="206"/>
                  </a:lnTo>
                  <a:lnTo>
                    <a:pt x="9" y="207"/>
                  </a:lnTo>
                  <a:lnTo>
                    <a:pt x="10" y="208"/>
                  </a:lnTo>
                  <a:lnTo>
                    <a:pt x="12" y="208"/>
                  </a:lnTo>
                  <a:lnTo>
                    <a:pt x="13" y="208"/>
                  </a:lnTo>
                  <a:lnTo>
                    <a:pt x="15" y="209"/>
                  </a:lnTo>
                  <a:close/>
                </a:path>
              </a:pathLst>
            </a:custGeom>
            <a:solidFill>
              <a:srgbClr val="993300"/>
            </a:solidFill>
            <a:ln w="0">
              <a:solidFill>
                <a:srgbClr val="000000"/>
              </a:solidFill>
              <a:prstDash val="solid"/>
              <a:round/>
              <a:headEnd/>
              <a:tailEnd/>
            </a:ln>
          </p:spPr>
          <p:txBody>
            <a:bodyPr/>
            <a:lstStyle/>
            <a:p>
              <a:endParaRPr lang="en-US"/>
            </a:p>
          </p:txBody>
        </p:sp>
        <p:sp>
          <p:nvSpPr>
            <p:cNvPr id="44148" name="Freeform 83"/>
            <p:cNvSpPr>
              <a:spLocks/>
            </p:cNvSpPr>
            <p:nvPr/>
          </p:nvSpPr>
          <p:spPr bwMode="auto">
            <a:xfrm>
              <a:off x="4673" y="1331"/>
              <a:ext cx="15" cy="4"/>
            </a:xfrm>
            <a:custGeom>
              <a:avLst/>
              <a:gdLst>
                <a:gd name="T0" fmla="*/ 14 w 342"/>
                <a:gd name="T1" fmla="*/ 4 h 100"/>
                <a:gd name="T2" fmla="*/ 14 w 342"/>
                <a:gd name="T3" fmla="*/ 4 h 100"/>
                <a:gd name="T4" fmla="*/ 14 w 342"/>
                <a:gd name="T5" fmla="*/ 4 h 100"/>
                <a:gd name="T6" fmla="*/ 14 w 342"/>
                <a:gd name="T7" fmla="*/ 4 h 100"/>
                <a:gd name="T8" fmla="*/ 15 w 342"/>
                <a:gd name="T9" fmla="*/ 4 h 100"/>
                <a:gd name="T10" fmla="*/ 15 w 342"/>
                <a:gd name="T11" fmla="*/ 3 h 100"/>
                <a:gd name="T12" fmla="*/ 15 w 342"/>
                <a:gd name="T13" fmla="*/ 3 h 100"/>
                <a:gd name="T14" fmla="*/ 15 w 342"/>
                <a:gd name="T15" fmla="*/ 3 h 100"/>
                <a:gd name="T16" fmla="*/ 15 w 342"/>
                <a:gd name="T17" fmla="*/ 1 h 100"/>
                <a:gd name="T18" fmla="*/ 15 w 342"/>
                <a:gd name="T19" fmla="*/ 1 h 100"/>
                <a:gd name="T20" fmla="*/ 15 w 342"/>
                <a:gd name="T21" fmla="*/ 1 h 100"/>
                <a:gd name="T22" fmla="*/ 15 w 342"/>
                <a:gd name="T23" fmla="*/ 1 h 100"/>
                <a:gd name="T24" fmla="*/ 15 w 342"/>
                <a:gd name="T25" fmla="*/ 0 h 100"/>
                <a:gd name="T26" fmla="*/ 14 w 342"/>
                <a:gd name="T27" fmla="*/ 0 h 100"/>
                <a:gd name="T28" fmla="*/ 14 w 342"/>
                <a:gd name="T29" fmla="*/ 0 h 100"/>
                <a:gd name="T30" fmla="*/ 14 w 342"/>
                <a:gd name="T31" fmla="*/ 0 h 100"/>
                <a:gd name="T32" fmla="*/ 13 w 342"/>
                <a:gd name="T33" fmla="*/ 0 h 100"/>
                <a:gd name="T34" fmla="*/ 1 w 342"/>
                <a:gd name="T35" fmla="*/ 0 h 100"/>
                <a:gd name="T36" fmla="*/ 1 w 342"/>
                <a:gd name="T37" fmla="*/ 0 h 100"/>
                <a:gd name="T38" fmla="*/ 1 w 342"/>
                <a:gd name="T39" fmla="*/ 0 h 100"/>
                <a:gd name="T40" fmla="*/ 1 w 342"/>
                <a:gd name="T41" fmla="*/ 0 h 100"/>
                <a:gd name="T42" fmla="*/ 0 w 342"/>
                <a:gd name="T43" fmla="*/ 0 h 100"/>
                <a:gd name="T44" fmla="*/ 0 w 342"/>
                <a:gd name="T45" fmla="*/ 1 h 100"/>
                <a:gd name="T46" fmla="*/ 0 w 342"/>
                <a:gd name="T47" fmla="*/ 1 h 100"/>
                <a:gd name="T48" fmla="*/ 0 w 342"/>
                <a:gd name="T49" fmla="*/ 1 h 100"/>
                <a:gd name="T50" fmla="*/ 0 w 342"/>
                <a:gd name="T51" fmla="*/ 3 h 100"/>
                <a:gd name="T52" fmla="*/ 0 w 342"/>
                <a:gd name="T53" fmla="*/ 3 h 100"/>
                <a:gd name="T54" fmla="*/ 0 w 342"/>
                <a:gd name="T55" fmla="*/ 3 h 100"/>
                <a:gd name="T56" fmla="*/ 0 w 342"/>
                <a:gd name="T57" fmla="*/ 3 h 100"/>
                <a:gd name="T58" fmla="*/ 0 w 342"/>
                <a:gd name="T59" fmla="*/ 4 h 100"/>
                <a:gd name="T60" fmla="*/ 1 w 342"/>
                <a:gd name="T61" fmla="*/ 4 h 100"/>
                <a:gd name="T62" fmla="*/ 1 w 342"/>
                <a:gd name="T63" fmla="*/ 4 h 100"/>
                <a:gd name="T64" fmla="*/ 1 w 342"/>
                <a:gd name="T65" fmla="*/ 4 h 100"/>
                <a:gd name="T66" fmla="*/ 2 w 342"/>
                <a:gd name="T67" fmla="*/ 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100">
                  <a:moveTo>
                    <a:pt x="305" y="100"/>
                  </a:moveTo>
                  <a:lnTo>
                    <a:pt x="308" y="99"/>
                  </a:lnTo>
                  <a:lnTo>
                    <a:pt x="312" y="99"/>
                  </a:lnTo>
                  <a:lnTo>
                    <a:pt x="316" y="98"/>
                  </a:lnTo>
                  <a:lnTo>
                    <a:pt x="320" y="97"/>
                  </a:lnTo>
                  <a:lnTo>
                    <a:pt x="323" y="96"/>
                  </a:lnTo>
                  <a:lnTo>
                    <a:pt x="326" y="94"/>
                  </a:lnTo>
                  <a:lnTo>
                    <a:pt x="328" y="92"/>
                  </a:lnTo>
                  <a:lnTo>
                    <a:pt x="331" y="90"/>
                  </a:lnTo>
                  <a:lnTo>
                    <a:pt x="333" y="88"/>
                  </a:lnTo>
                  <a:lnTo>
                    <a:pt x="335" y="86"/>
                  </a:lnTo>
                  <a:lnTo>
                    <a:pt x="337" y="83"/>
                  </a:lnTo>
                  <a:lnTo>
                    <a:pt x="339" y="80"/>
                  </a:lnTo>
                  <a:lnTo>
                    <a:pt x="340" y="77"/>
                  </a:lnTo>
                  <a:lnTo>
                    <a:pt x="341" y="74"/>
                  </a:lnTo>
                  <a:lnTo>
                    <a:pt x="341" y="71"/>
                  </a:lnTo>
                  <a:lnTo>
                    <a:pt x="342" y="67"/>
                  </a:lnTo>
                  <a:lnTo>
                    <a:pt x="342" y="33"/>
                  </a:lnTo>
                  <a:lnTo>
                    <a:pt x="341" y="29"/>
                  </a:lnTo>
                  <a:lnTo>
                    <a:pt x="341" y="25"/>
                  </a:lnTo>
                  <a:lnTo>
                    <a:pt x="340" y="22"/>
                  </a:lnTo>
                  <a:lnTo>
                    <a:pt x="339" y="19"/>
                  </a:lnTo>
                  <a:lnTo>
                    <a:pt x="337" y="16"/>
                  </a:lnTo>
                  <a:lnTo>
                    <a:pt x="335" y="13"/>
                  </a:lnTo>
                  <a:lnTo>
                    <a:pt x="333" y="11"/>
                  </a:lnTo>
                  <a:lnTo>
                    <a:pt x="331" y="9"/>
                  </a:lnTo>
                  <a:lnTo>
                    <a:pt x="328" y="7"/>
                  </a:lnTo>
                  <a:lnTo>
                    <a:pt x="326" y="5"/>
                  </a:lnTo>
                  <a:lnTo>
                    <a:pt x="323" y="3"/>
                  </a:lnTo>
                  <a:lnTo>
                    <a:pt x="320" y="2"/>
                  </a:lnTo>
                  <a:lnTo>
                    <a:pt x="316" y="1"/>
                  </a:lnTo>
                  <a:lnTo>
                    <a:pt x="312" y="0"/>
                  </a:lnTo>
                  <a:lnTo>
                    <a:pt x="308" y="0"/>
                  </a:lnTo>
                  <a:lnTo>
                    <a:pt x="305" y="0"/>
                  </a:lnTo>
                  <a:lnTo>
                    <a:pt x="37" y="0"/>
                  </a:lnTo>
                  <a:lnTo>
                    <a:pt x="33" y="0"/>
                  </a:lnTo>
                  <a:lnTo>
                    <a:pt x="29" y="0"/>
                  </a:lnTo>
                  <a:lnTo>
                    <a:pt x="26" y="1"/>
                  </a:lnTo>
                  <a:lnTo>
                    <a:pt x="22" y="2"/>
                  </a:lnTo>
                  <a:lnTo>
                    <a:pt x="19" y="3"/>
                  </a:lnTo>
                  <a:lnTo>
                    <a:pt x="16" y="5"/>
                  </a:lnTo>
                  <a:lnTo>
                    <a:pt x="14" y="7"/>
                  </a:lnTo>
                  <a:lnTo>
                    <a:pt x="11" y="9"/>
                  </a:lnTo>
                  <a:lnTo>
                    <a:pt x="9" y="11"/>
                  </a:lnTo>
                  <a:lnTo>
                    <a:pt x="7" y="13"/>
                  </a:lnTo>
                  <a:lnTo>
                    <a:pt x="5" y="16"/>
                  </a:lnTo>
                  <a:lnTo>
                    <a:pt x="2" y="19"/>
                  </a:lnTo>
                  <a:lnTo>
                    <a:pt x="1" y="22"/>
                  </a:lnTo>
                  <a:lnTo>
                    <a:pt x="0" y="25"/>
                  </a:lnTo>
                  <a:lnTo>
                    <a:pt x="0" y="29"/>
                  </a:lnTo>
                  <a:lnTo>
                    <a:pt x="0" y="33"/>
                  </a:lnTo>
                  <a:lnTo>
                    <a:pt x="0" y="67"/>
                  </a:lnTo>
                  <a:lnTo>
                    <a:pt x="0" y="71"/>
                  </a:lnTo>
                  <a:lnTo>
                    <a:pt x="0" y="74"/>
                  </a:lnTo>
                  <a:lnTo>
                    <a:pt x="1" y="77"/>
                  </a:lnTo>
                  <a:lnTo>
                    <a:pt x="2" y="80"/>
                  </a:lnTo>
                  <a:lnTo>
                    <a:pt x="5" y="83"/>
                  </a:lnTo>
                  <a:lnTo>
                    <a:pt x="7" y="86"/>
                  </a:lnTo>
                  <a:lnTo>
                    <a:pt x="9" y="88"/>
                  </a:lnTo>
                  <a:lnTo>
                    <a:pt x="11" y="90"/>
                  </a:lnTo>
                  <a:lnTo>
                    <a:pt x="14" y="92"/>
                  </a:lnTo>
                  <a:lnTo>
                    <a:pt x="16" y="94"/>
                  </a:lnTo>
                  <a:lnTo>
                    <a:pt x="19" y="96"/>
                  </a:lnTo>
                  <a:lnTo>
                    <a:pt x="22" y="97"/>
                  </a:lnTo>
                  <a:lnTo>
                    <a:pt x="26" y="98"/>
                  </a:lnTo>
                  <a:lnTo>
                    <a:pt x="29" y="99"/>
                  </a:lnTo>
                  <a:lnTo>
                    <a:pt x="33" y="99"/>
                  </a:lnTo>
                  <a:lnTo>
                    <a:pt x="37" y="100"/>
                  </a:lnTo>
                  <a:lnTo>
                    <a:pt x="305" y="100"/>
                  </a:lnTo>
                  <a:close/>
                </a:path>
              </a:pathLst>
            </a:custGeom>
            <a:solidFill>
              <a:srgbClr val="993300"/>
            </a:solidFill>
            <a:ln w="0">
              <a:solidFill>
                <a:srgbClr val="000000"/>
              </a:solidFill>
              <a:prstDash val="solid"/>
              <a:round/>
              <a:headEnd/>
              <a:tailEnd/>
            </a:ln>
          </p:spPr>
          <p:txBody>
            <a:bodyPr/>
            <a:lstStyle/>
            <a:p>
              <a:endParaRPr lang="en-US"/>
            </a:p>
          </p:txBody>
        </p:sp>
        <p:sp>
          <p:nvSpPr>
            <p:cNvPr id="44149" name="Freeform 84"/>
            <p:cNvSpPr>
              <a:spLocks/>
            </p:cNvSpPr>
            <p:nvPr/>
          </p:nvSpPr>
          <p:spPr bwMode="auto">
            <a:xfrm>
              <a:off x="4647" y="1330"/>
              <a:ext cx="20" cy="12"/>
            </a:xfrm>
            <a:custGeom>
              <a:avLst/>
              <a:gdLst>
                <a:gd name="T0" fmla="*/ 18 w 477"/>
                <a:gd name="T1" fmla="*/ 12 h 283"/>
                <a:gd name="T2" fmla="*/ 18 w 477"/>
                <a:gd name="T3" fmla="*/ 12 h 283"/>
                <a:gd name="T4" fmla="*/ 18 w 477"/>
                <a:gd name="T5" fmla="*/ 12 h 283"/>
                <a:gd name="T6" fmla="*/ 19 w 477"/>
                <a:gd name="T7" fmla="*/ 11 h 283"/>
                <a:gd name="T8" fmla="*/ 19 w 477"/>
                <a:gd name="T9" fmla="*/ 11 h 283"/>
                <a:gd name="T10" fmla="*/ 20 w 477"/>
                <a:gd name="T11" fmla="*/ 11 h 283"/>
                <a:gd name="T12" fmla="*/ 20 w 477"/>
                <a:gd name="T13" fmla="*/ 10 h 283"/>
                <a:gd name="T14" fmla="*/ 20 w 477"/>
                <a:gd name="T15" fmla="*/ 9 h 283"/>
                <a:gd name="T16" fmla="*/ 19 w 477"/>
                <a:gd name="T17" fmla="*/ 3 h 283"/>
                <a:gd name="T18" fmla="*/ 19 w 477"/>
                <a:gd name="T19" fmla="*/ 2 h 283"/>
                <a:gd name="T20" fmla="*/ 19 w 477"/>
                <a:gd name="T21" fmla="*/ 2 h 283"/>
                <a:gd name="T22" fmla="*/ 19 w 477"/>
                <a:gd name="T23" fmla="*/ 1 h 283"/>
                <a:gd name="T24" fmla="*/ 19 w 477"/>
                <a:gd name="T25" fmla="*/ 1 h 283"/>
                <a:gd name="T26" fmla="*/ 18 w 477"/>
                <a:gd name="T27" fmla="*/ 0 h 283"/>
                <a:gd name="T28" fmla="*/ 18 w 477"/>
                <a:gd name="T29" fmla="*/ 0 h 283"/>
                <a:gd name="T30" fmla="*/ 18 w 477"/>
                <a:gd name="T31" fmla="*/ 0 h 283"/>
                <a:gd name="T32" fmla="*/ 17 w 477"/>
                <a:gd name="T33" fmla="*/ 0 h 283"/>
                <a:gd name="T34" fmla="*/ 2 w 477"/>
                <a:gd name="T35" fmla="*/ 0 h 283"/>
                <a:gd name="T36" fmla="*/ 2 w 477"/>
                <a:gd name="T37" fmla="*/ 0 h 283"/>
                <a:gd name="T38" fmla="*/ 2 w 477"/>
                <a:gd name="T39" fmla="*/ 0 h 283"/>
                <a:gd name="T40" fmla="*/ 1 w 477"/>
                <a:gd name="T41" fmla="*/ 1 h 283"/>
                <a:gd name="T42" fmla="*/ 1 w 477"/>
                <a:gd name="T43" fmla="*/ 1 h 283"/>
                <a:gd name="T44" fmla="*/ 1 w 477"/>
                <a:gd name="T45" fmla="*/ 2 h 283"/>
                <a:gd name="T46" fmla="*/ 1 w 477"/>
                <a:gd name="T47" fmla="*/ 2 h 283"/>
                <a:gd name="T48" fmla="*/ 1 w 477"/>
                <a:gd name="T49" fmla="*/ 3 h 283"/>
                <a:gd name="T50" fmla="*/ 0 w 477"/>
                <a:gd name="T51" fmla="*/ 9 h 283"/>
                <a:gd name="T52" fmla="*/ 0 w 477"/>
                <a:gd name="T53" fmla="*/ 10 h 283"/>
                <a:gd name="T54" fmla="*/ 0 w 477"/>
                <a:gd name="T55" fmla="*/ 10 h 283"/>
                <a:gd name="T56" fmla="*/ 1 w 477"/>
                <a:gd name="T57" fmla="*/ 11 h 283"/>
                <a:gd name="T58" fmla="*/ 1 w 477"/>
                <a:gd name="T59" fmla="*/ 11 h 283"/>
                <a:gd name="T60" fmla="*/ 1 w 477"/>
                <a:gd name="T61" fmla="*/ 11 h 283"/>
                <a:gd name="T62" fmla="*/ 2 w 477"/>
                <a:gd name="T63" fmla="*/ 12 h 283"/>
                <a:gd name="T64" fmla="*/ 2 w 477"/>
                <a:gd name="T65" fmla="*/ 12 h 283"/>
                <a:gd name="T66" fmla="*/ 3 w 477"/>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3">
                  <a:moveTo>
                    <a:pt x="415" y="283"/>
                  </a:moveTo>
                  <a:lnTo>
                    <a:pt x="419" y="282"/>
                  </a:lnTo>
                  <a:lnTo>
                    <a:pt x="425" y="281"/>
                  </a:lnTo>
                  <a:lnTo>
                    <a:pt x="430" y="280"/>
                  </a:lnTo>
                  <a:lnTo>
                    <a:pt x="435" y="277"/>
                  </a:lnTo>
                  <a:lnTo>
                    <a:pt x="440" y="275"/>
                  </a:lnTo>
                  <a:lnTo>
                    <a:pt x="446" y="271"/>
                  </a:lnTo>
                  <a:lnTo>
                    <a:pt x="451" y="268"/>
                  </a:lnTo>
                  <a:lnTo>
                    <a:pt x="456" y="264"/>
                  </a:lnTo>
                  <a:lnTo>
                    <a:pt x="460" y="259"/>
                  </a:lnTo>
                  <a:lnTo>
                    <a:pt x="464" y="254"/>
                  </a:lnTo>
                  <a:lnTo>
                    <a:pt x="468" y="248"/>
                  </a:lnTo>
                  <a:lnTo>
                    <a:pt x="471" y="242"/>
                  </a:lnTo>
                  <a:lnTo>
                    <a:pt x="473" y="236"/>
                  </a:lnTo>
                  <a:lnTo>
                    <a:pt x="475" y="230"/>
                  </a:lnTo>
                  <a:lnTo>
                    <a:pt x="476" y="223"/>
                  </a:lnTo>
                  <a:lnTo>
                    <a:pt x="477" y="217"/>
                  </a:lnTo>
                  <a:lnTo>
                    <a:pt x="463" y="69"/>
                  </a:lnTo>
                  <a:lnTo>
                    <a:pt x="462" y="62"/>
                  </a:lnTo>
                  <a:lnTo>
                    <a:pt x="462" y="55"/>
                  </a:lnTo>
                  <a:lnTo>
                    <a:pt x="460" y="48"/>
                  </a:lnTo>
                  <a:lnTo>
                    <a:pt x="459" y="41"/>
                  </a:lnTo>
                  <a:lnTo>
                    <a:pt x="457" y="36"/>
                  </a:lnTo>
                  <a:lnTo>
                    <a:pt x="454" y="30"/>
                  </a:lnTo>
                  <a:lnTo>
                    <a:pt x="452" y="25"/>
                  </a:lnTo>
                  <a:lnTo>
                    <a:pt x="449" y="20"/>
                  </a:lnTo>
                  <a:lnTo>
                    <a:pt x="444" y="16"/>
                  </a:lnTo>
                  <a:lnTo>
                    <a:pt x="441" y="11"/>
                  </a:lnTo>
                  <a:lnTo>
                    <a:pt x="437" y="8"/>
                  </a:lnTo>
                  <a:lnTo>
                    <a:pt x="433" y="5"/>
                  </a:lnTo>
                  <a:lnTo>
                    <a:pt x="428" y="3"/>
                  </a:lnTo>
                  <a:lnTo>
                    <a:pt x="424" y="1"/>
                  </a:lnTo>
                  <a:lnTo>
                    <a:pt x="419" y="0"/>
                  </a:lnTo>
                  <a:lnTo>
                    <a:pt x="415" y="0"/>
                  </a:lnTo>
                  <a:lnTo>
                    <a:pt x="63" y="0"/>
                  </a:lnTo>
                  <a:lnTo>
                    <a:pt x="57" y="0"/>
                  </a:lnTo>
                  <a:lnTo>
                    <a:pt x="52" y="1"/>
                  </a:lnTo>
                  <a:lnTo>
                    <a:pt x="48" y="3"/>
                  </a:lnTo>
                  <a:lnTo>
                    <a:pt x="43" y="5"/>
                  </a:lnTo>
                  <a:lnTo>
                    <a:pt x="39" y="8"/>
                  </a:lnTo>
                  <a:lnTo>
                    <a:pt x="35" y="11"/>
                  </a:lnTo>
                  <a:lnTo>
                    <a:pt x="32" y="16"/>
                  </a:lnTo>
                  <a:lnTo>
                    <a:pt x="28" y="20"/>
                  </a:lnTo>
                  <a:lnTo>
                    <a:pt x="25" y="25"/>
                  </a:lnTo>
                  <a:lnTo>
                    <a:pt x="23" y="30"/>
                  </a:lnTo>
                  <a:lnTo>
                    <a:pt x="20" y="36"/>
                  </a:lnTo>
                  <a:lnTo>
                    <a:pt x="17" y="41"/>
                  </a:lnTo>
                  <a:lnTo>
                    <a:pt x="16" y="48"/>
                  </a:lnTo>
                  <a:lnTo>
                    <a:pt x="14" y="55"/>
                  </a:lnTo>
                  <a:lnTo>
                    <a:pt x="14" y="62"/>
                  </a:lnTo>
                  <a:lnTo>
                    <a:pt x="14" y="69"/>
                  </a:lnTo>
                  <a:lnTo>
                    <a:pt x="0" y="217"/>
                  </a:lnTo>
                  <a:lnTo>
                    <a:pt x="0" y="223"/>
                  </a:lnTo>
                  <a:lnTo>
                    <a:pt x="1" y="230"/>
                  </a:lnTo>
                  <a:lnTo>
                    <a:pt x="3" y="236"/>
                  </a:lnTo>
                  <a:lnTo>
                    <a:pt x="5" y="242"/>
                  </a:lnTo>
                  <a:lnTo>
                    <a:pt x="8" y="248"/>
                  </a:lnTo>
                  <a:lnTo>
                    <a:pt x="12" y="254"/>
                  </a:lnTo>
                  <a:lnTo>
                    <a:pt x="16" y="259"/>
                  </a:lnTo>
                  <a:lnTo>
                    <a:pt x="21" y="264"/>
                  </a:lnTo>
                  <a:lnTo>
                    <a:pt x="26" y="268"/>
                  </a:lnTo>
                  <a:lnTo>
                    <a:pt x="31" y="271"/>
                  </a:lnTo>
                  <a:lnTo>
                    <a:pt x="36" y="275"/>
                  </a:lnTo>
                  <a:lnTo>
                    <a:pt x="41" y="277"/>
                  </a:lnTo>
                  <a:lnTo>
                    <a:pt x="46" y="280"/>
                  </a:lnTo>
                  <a:lnTo>
                    <a:pt x="51" y="281"/>
                  </a:lnTo>
                  <a:lnTo>
                    <a:pt x="57" y="282"/>
                  </a:lnTo>
                  <a:lnTo>
                    <a:pt x="63" y="283"/>
                  </a:lnTo>
                  <a:lnTo>
                    <a:pt x="415" y="283"/>
                  </a:lnTo>
                  <a:close/>
                </a:path>
              </a:pathLst>
            </a:custGeom>
            <a:solidFill>
              <a:srgbClr val="993300"/>
            </a:solidFill>
            <a:ln w="0">
              <a:solidFill>
                <a:srgbClr val="000000"/>
              </a:solidFill>
              <a:prstDash val="solid"/>
              <a:round/>
              <a:headEnd/>
              <a:tailEnd/>
            </a:ln>
          </p:spPr>
          <p:txBody>
            <a:bodyPr/>
            <a:lstStyle/>
            <a:p>
              <a:endParaRPr lang="en-US"/>
            </a:p>
          </p:txBody>
        </p:sp>
        <p:sp>
          <p:nvSpPr>
            <p:cNvPr id="44150" name="Freeform 85"/>
            <p:cNvSpPr>
              <a:spLocks/>
            </p:cNvSpPr>
            <p:nvPr/>
          </p:nvSpPr>
          <p:spPr bwMode="auto">
            <a:xfrm>
              <a:off x="4647" y="1330"/>
              <a:ext cx="20" cy="12"/>
            </a:xfrm>
            <a:custGeom>
              <a:avLst/>
              <a:gdLst>
                <a:gd name="T0" fmla="*/ 18 w 454"/>
                <a:gd name="T1" fmla="*/ 12 h 270"/>
                <a:gd name="T2" fmla="*/ 18 w 454"/>
                <a:gd name="T3" fmla="*/ 12 h 270"/>
                <a:gd name="T4" fmla="*/ 18 w 454"/>
                <a:gd name="T5" fmla="*/ 12 h 270"/>
                <a:gd name="T6" fmla="*/ 19 w 454"/>
                <a:gd name="T7" fmla="*/ 11 h 270"/>
                <a:gd name="T8" fmla="*/ 19 w 454"/>
                <a:gd name="T9" fmla="*/ 11 h 270"/>
                <a:gd name="T10" fmla="*/ 20 w 454"/>
                <a:gd name="T11" fmla="*/ 10 h 270"/>
                <a:gd name="T12" fmla="*/ 20 w 454"/>
                <a:gd name="T13" fmla="*/ 10 h 270"/>
                <a:gd name="T14" fmla="*/ 20 w 454"/>
                <a:gd name="T15" fmla="*/ 9 h 270"/>
                <a:gd name="T16" fmla="*/ 19 w 454"/>
                <a:gd name="T17" fmla="*/ 3 h 270"/>
                <a:gd name="T18" fmla="*/ 19 w 454"/>
                <a:gd name="T19" fmla="*/ 2 h 270"/>
                <a:gd name="T20" fmla="*/ 19 w 454"/>
                <a:gd name="T21" fmla="*/ 2 h 270"/>
                <a:gd name="T22" fmla="*/ 19 w 454"/>
                <a:gd name="T23" fmla="*/ 1 h 270"/>
                <a:gd name="T24" fmla="*/ 19 w 454"/>
                <a:gd name="T25" fmla="*/ 1 h 270"/>
                <a:gd name="T26" fmla="*/ 19 w 454"/>
                <a:gd name="T27" fmla="*/ 0 h 270"/>
                <a:gd name="T28" fmla="*/ 18 w 454"/>
                <a:gd name="T29" fmla="*/ 0 h 270"/>
                <a:gd name="T30" fmla="*/ 18 w 454"/>
                <a:gd name="T31" fmla="*/ 0 h 270"/>
                <a:gd name="T32" fmla="*/ 17 w 454"/>
                <a:gd name="T33" fmla="*/ 0 h 270"/>
                <a:gd name="T34" fmla="*/ 2 w 454"/>
                <a:gd name="T35" fmla="*/ 0 h 270"/>
                <a:gd name="T36" fmla="*/ 2 w 454"/>
                <a:gd name="T37" fmla="*/ 0 h 270"/>
                <a:gd name="T38" fmla="*/ 2 w 454"/>
                <a:gd name="T39" fmla="*/ 0 h 270"/>
                <a:gd name="T40" fmla="*/ 1 w 454"/>
                <a:gd name="T41" fmla="*/ 1 h 270"/>
                <a:gd name="T42" fmla="*/ 1 w 454"/>
                <a:gd name="T43" fmla="*/ 1 h 270"/>
                <a:gd name="T44" fmla="*/ 1 w 454"/>
                <a:gd name="T45" fmla="*/ 1 h 270"/>
                <a:gd name="T46" fmla="*/ 1 w 454"/>
                <a:gd name="T47" fmla="*/ 2 h 270"/>
                <a:gd name="T48" fmla="*/ 1 w 454"/>
                <a:gd name="T49" fmla="*/ 3 h 270"/>
                <a:gd name="T50" fmla="*/ 0 w 454"/>
                <a:gd name="T51" fmla="*/ 9 h 270"/>
                <a:gd name="T52" fmla="*/ 0 w 454"/>
                <a:gd name="T53" fmla="*/ 10 h 270"/>
                <a:gd name="T54" fmla="*/ 0 w 454"/>
                <a:gd name="T55" fmla="*/ 10 h 270"/>
                <a:gd name="T56" fmla="*/ 1 w 454"/>
                <a:gd name="T57" fmla="*/ 11 h 270"/>
                <a:gd name="T58" fmla="*/ 1 w 454"/>
                <a:gd name="T59" fmla="*/ 11 h 270"/>
                <a:gd name="T60" fmla="*/ 1 w 454"/>
                <a:gd name="T61" fmla="*/ 12 h 270"/>
                <a:gd name="T62" fmla="*/ 2 w 454"/>
                <a:gd name="T63" fmla="*/ 12 h 270"/>
                <a:gd name="T64" fmla="*/ 2 w 454"/>
                <a:gd name="T65" fmla="*/ 12 h 270"/>
                <a:gd name="T66" fmla="*/ 3 w 454"/>
                <a:gd name="T67" fmla="*/ 12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4" h="270">
                  <a:moveTo>
                    <a:pt x="395" y="270"/>
                  </a:moveTo>
                  <a:lnTo>
                    <a:pt x="399" y="269"/>
                  </a:lnTo>
                  <a:lnTo>
                    <a:pt x="404" y="268"/>
                  </a:lnTo>
                  <a:lnTo>
                    <a:pt x="409" y="267"/>
                  </a:lnTo>
                  <a:lnTo>
                    <a:pt x="414" y="265"/>
                  </a:lnTo>
                  <a:lnTo>
                    <a:pt x="419" y="262"/>
                  </a:lnTo>
                  <a:lnTo>
                    <a:pt x="424" y="259"/>
                  </a:lnTo>
                  <a:lnTo>
                    <a:pt x="428" y="255"/>
                  </a:lnTo>
                  <a:lnTo>
                    <a:pt x="434" y="251"/>
                  </a:lnTo>
                  <a:lnTo>
                    <a:pt x="438" y="247"/>
                  </a:lnTo>
                  <a:lnTo>
                    <a:pt x="442" y="241"/>
                  </a:lnTo>
                  <a:lnTo>
                    <a:pt x="445" y="236"/>
                  </a:lnTo>
                  <a:lnTo>
                    <a:pt x="448" y="231"/>
                  </a:lnTo>
                  <a:lnTo>
                    <a:pt x="450" y="225"/>
                  </a:lnTo>
                  <a:lnTo>
                    <a:pt x="452" y="219"/>
                  </a:lnTo>
                  <a:lnTo>
                    <a:pt x="453" y="213"/>
                  </a:lnTo>
                  <a:lnTo>
                    <a:pt x="454" y="207"/>
                  </a:lnTo>
                  <a:lnTo>
                    <a:pt x="441" y="65"/>
                  </a:lnTo>
                  <a:lnTo>
                    <a:pt x="440" y="58"/>
                  </a:lnTo>
                  <a:lnTo>
                    <a:pt x="440" y="52"/>
                  </a:lnTo>
                  <a:lnTo>
                    <a:pt x="438" y="45"/>
                  </a:lnTo>
                  <a:lnTo>
                    <a:pt x="437" y="39"/>
                  </a:lnTo>
                  <a:lnTo>
                    <a:pt x="435" y="33"/>
                  </a:lnTo>
                  <a:lnTo>
                    <a:pt x="432" y="28"/>
                  </a:lnTo>
                  <a:lnTo>
                    <a:pt x="429" y="23"/>
                  </a:lnTo>
                  <a:lnTo>
                    <a:pt x="426" y="19"/>
                  </a:lnTo>
                  <a:lnTo>
                    <a:pt x="423" y="15"/>
                  </a:lnTo>
                  <a:lnTo>
                    <a:pt x="420" y="11"/>
                  </a:lnTo>
                  <a:lnTo>
                    <a:pt x="416" y="8"/>
                  </a:lnTo>
                  <a:lnTo>
                    <a:pt x="412" y="4"/>
                  </a:lnTo>
                  <a:lnTo>
                    <a:pt x="408" y="2"/>
                  </a:lnTo>
                  <a:lnTo>
                    <a:pt x="404" y="1"/>
                  </a:lnTo>
                  <a:lnTo>
                    <a:pt x="399" y="0"/>
                  </a:lnTo>
                  <a:lnTo>
                    <a:pt x="395" y="0"/>
                  </a:lnTo>
                  <a:lnTo>
                    <a:pt x="60" y="0"/>
                  </a:lnTo>
                  <a:lnTo>
                    <a:pt x="55" y="0"/>
                  </a:lnTo>
                  <a:lnTo>
                    <a:pt x="50" y="1"/>
                  </a:lnTo>
                  <a:lnTo>
                    <a:pt x="45" y="2"/>
                  </a:lnTo>
                  <a:lnTo>
                    <a:pt x="41" y="4"/>
                  </a:lnTo>
                  <a:lnTo>
                    <a:pt x="37" y="8"/>
                  </a:lnTo>
                  <a:lnTo>
                    <a:pt x="33" y="11"/>
                  </a:lnTo>
                  <a:lnTo>
                    <a:pt x="30" y="15"/>
                  </a:lnTo>
                  <a:lnTo>
                    <a:pt x="27" y="19"/>
                  </a:lnTo>
                  <a:lnTo>
                    <a:pt x="24" y="23"/>
                  </a:lnTo>
                  <a:lnTo>
                    <a:pt x="21" y="28"/>
                  </a:lnTo>
                  <a:lnTo>
                    <a:pt x="19" y="33"/>
                  </a:lnTo>
                  <a:lnTo>
                    <a:pt x="17" y="39"/>
                  </a:lnTo>
                  <a:lnTo>
                    <a:pt x="16" y="45"/>
                  </a:lnTo>
                  <a:lnTo>
                    <a:pt x="14" y="52"/>
                  </a:lnTo>
                  <a:lnTo>
                    <a:pt x="14" y="58"/>
                  </a:lnTo>
                  <a:lnTo>
                    <a:pt x="14" y="65"/>
                  </a:lnTo>
                  <a:lnTo>
                    <a:pt x="0" y="207"/>
                  </a:lnTo>
                  <a:lnTo>
                    <a:pt x="0" y="213"/>
                  </a:lnTo>
                  <a:lnTo>
                    <a:pt x="1" y="219"/>
                  </a:lnTo>
                  <a:lnTo>
                    <a:pt x="3" y="225"/>
                  </a:lnTo>
                  <a:lnTo>
                    <a:pt x="5" y="231"/>
                  </a:lnTo>
                  <a:lnTo>
                    <a:pt x="9" y="236"/>
                  </a:lnTo>
                  <a:lnTo>
                    <a:pt x="12" y="241"/>
                  </a:lnTo>
                  <a:lnTo>
                    <a:pt x="16" y="247"/>
                  </a:lnTo>
                  <a:lnTo>
                    <a:pt x="20" y="251"/>
                  </a:lnTo>
                  <a:lnTo>
                    <a:pt x="25" y="255"/>
                  </a:lnTo>
                  <a:lnTo>
                    <a:pt x="29" y="259"/>
                  </a:lnTo>
                  <a:lnTo>
                    <a:pt x="34" y="262"/>
                  </a:lnTo>
                  <a:lnTo>
                    <a:pt x="39" y="265"/>
                  </a:lnTo>
                  <a:lnTo>
                    <a:pt x="44" y="267"/>
                  </a:lnTo>
                  <a:lnTo>
                    <a:pt x="50" y="268"/>
                  </a:lnTo>
                  <a:lnTo>
                    <a:pt x="55" y="269"/>
                  </a:lnTo>
                  <a:lnTo>
                    <a:pt x="60" y="270"/>
                  </a:lnTo>
                  <a:lnTo>
                    <a:pt x="395" y="270"/>
                  </a:lnTo>
                  <a:close/>
                </a:path>
              </a:pathLst>
            </a:custGeom>
            <a:solidFill>
              <a:srgbClr val="993300"/>
            </a:solidFill>
            <a:ln w="0">
              <a:solidFill>
                <a:srgbClr val="000000"/>
              </a:solidFill>
              <a:prstDash val="solid"/>
              <a:round/>
              <a:headEnd/>
              <a:tailEnd/>
            </a:ln>
          </p:spPr>
          <p:txBody>
            <a:bodyPr/>
            <a:lstStyle/>
            <a:p>
              <a:endParaRPr lang="en-US"/>
            </a:p>
          </p:txBody>
        </p:sp>
        <p:sp>
          <p:nvSpPr>
            <p:cNvPr id="44151" name="Freeform 86"/>
            <p:cNvSpPr>
              <a:spLocks/>
            </p:cNvSpPr>
            <p:nvPr/>
          </p:nvSpPr>
          <p:spPr bwMode="auto">
            <a:xfrm>
              <a:off x="4650" y="1335"/>
              <a:ext cx="14" cy="6"/>
            </a:xfrm>
            <a:custGeom>
              <a:avLst/>
              <a:gdLst>
                <a:gd name="T0" fmla="*/ 14 w 333"/>
                <a:gd name="T1" fmla="*/ 3 h 122"/>
                <a:gd name="T2" fmla="*/ 14 w 333"/>
                <a:gd name="T3" fmla="*/ 3 h 122"/>
                <a:gd name="T4" fmla="*/ 14 w 333"/>
                <a:gd name="T5" fmla="*/ 4 h 122"/>
                <a:gd name="T6" fmla="*/ 14 w 333"/>
                <a:gd name="T7" fmla="*/ 4 h 122"/>
                <a:gd name="T8" fmla="*/ 14 w 333"/>
                <a:gd name="T9" fmla="*/ 4 h 122"/>
                <a:gd name="T10" fmla="*/ 14 w 333"/>
                <a:gd name="T11" fmla="*/ 4 h 122"/>
                <a:gd name="T12" fmla="*/ 14 w 333"/>
                <a:gd name="T13" fmla="*/ 5 h 122"/>
                <a:gd name="T14" fmla="*/ 14 w 333"/>
                <a:gd name="T15" fmla="*/ 5 h 122"/>
                <a:gd name="T16" fmla="*/ 13 w 333"/>
                <a:gd name="T17" fmla="*/ 5 h 122"/>
                <a:gd name="T18" fmla="*/ 13 w 333"/>
                <a:gd name="T19" fmla="*/ 5 h 122"/>
                <a:gd name="T20" fmla="*/ 13 w 333"/>
                <a:gd name="T21" fmla="*/ 5 h 122"/>
                <a:gd name="T22" fmla="*/ 13 w 333"/>
                <a:gd name="T23" fmla="*/ 6 h 122"/>
                <a:gd name="T24" fmla="*/ 13 w 333"/>
                <a:gd name="T25" fmla="*/ 6 h 122"/>
                <a:gd name="T26" fmla="*/ 13 w 333"/>
                <a:gd name="T27" fmla="*/ 6 h 122"/>
                <a:gd name="T28" fmla="*/ 13 w 333"/>
                <a:gd name="T29" fmla="*/ 6 h 122"/>
                <a:gd name="T30" fmla="*/ 13 w 333"/>
                <a:gd name="T31" fmla="*/ 6 h 122"/>
                <a:gd name="T32" fmla="*/ 12 w 333"/>
                <a:gd name="T33" fmla="*/ 6 h 122"/>
                <a:gd name="T34" fmla="*/ 2 w 333"/>
                <a:gd name="T35" fmla="*/ 6 h 122"/>
                <a:gd name="T36" fmla="*/ 1 w 333"/>
                <a:gd name="T37" fmla="*/ 6 h 122"/>
                <a:gd name="T38" fmla="*/ 1 w 333"/>
                <a:gd name="T39" fmla="*/ 6 h 122"/>
                <a:gd name="T40" fmla="*/ 1 w 333"/>
                <a:gd name="T41" fmla="*/ 6 h 122"/>
                <a:gd name="T42" fmla="*/ 1 w 333"/>
                <a:gd name="T43" fmla="*/ 6 h 122"/>
                <a:gd name="T44" fmla="*/ 1 w 333"/>
                <a:gd name="T45" fmla="*/ 6 h 122"/>
                <a:gd name="T46" fmla="*/ 1 w 333"/>
                <a:gd name="T47" fmla="*/ 5 h 122"/>
                <a:gd name="T48" fmla="*/ 1 w 333"/>
                <a:gd name="T49" fmla="*/ 5 h 122"/>
                <a:gd name="T50" fmla="*/ 0 w 333"/>
                <a:gd name="T51" fmla="*/ 5 h 122"/>
                <a:gd name="T52" fmla="*/ 0 w 333"/>
                <a:gd name="T53" fmla="*/ 5 h 122"/>
                <a:gd name="T54" fmla="*/ 0 w 333"/>
                <a:gd name="T55" fmla="*/ 5 h 122"/>
                <a:gd name="T56" fmla="*/ 0 w 333"/>
                <a:gd name="T57" fmla="*/ 4 h 122"/>
                <a:gd name="T58" fmla="*/ 0 w 333"/>
                <a:gd name="T59" fmla="*/ 4 h 122"/>
                <a:gd name="T60" fmla="*/ 0 w 333"/>
                <a:gd name="T61" fmla="*/ 4 h 122"/>
                <a:gd name="T62" fmla="*/ 0 w 333"/>
                <a:gd name="T63" fmla="*/ 4 h 122"/>
                <a:gd name="T64" fmla="*/ 0 w 333"/>
                <a:gd name="T65" fmla="*/ 3 h 122"/>
                <a:gd name="T66" fmla="*/ 0 w 333"/>
                <a:gd name="T67" fmla="*/ 3 h 122"/>
                <a:gd name="T68" fmla="*/ 0 w 333"/>
                <a:gd name="T69" fmla="*/ 0 h 122"/>
                <a:gd name="T70" fmla="*/ 14 w 333"/>
                <a:gd name="T71" fmla="*/ 0 h 122"/>
                <a:gd name="T72" fmla="*/ 14 w 333"/>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22">
                  <a:moveTo>
                    <a:pt x="333" y="60"/>
                  </a:moveTo>
                  <a:lnTo>
                    <a:pt x="332" y="66"/>
                  </a:lnTo>
                  <a:lnTo>
                    <a:pt x="332" y="72"/>
                  </a:lnTo>
                  <a:lnTo>
                    <a:pt x="331" y="78"/>
                  </a:lnTo>
                  <a:lnTo>
                    <a:pt x="329" y="84"/>
                  </a:lnTo>
                  <a:lnTo>
                    <a:pt x="327" y="89"/>
                  </a:lnTo>
                  <a:lnTo>
                    <a:pt x="326" y="94"/>
                  </a:lnTo>
                  <a:lnTo>
                    <a:pt x="323" y="99"/>
                  </a:lnTo>
                  <a:lnTo>
                    <a:pt x="321" y="103"/>
                  </a:lnTo>
                  <a:lnTo>
                    <a:pt x="319" y="107"/>
                  </a:lnTo>
                  <a:lnTo>
                    <a:pt x="316" y="110"/>
                  </a:lnTo>
                  <a:lnTo>
                    <a:pt x="313" y="113"/>
                  </a:lnTo>
                  <a:lnTo>
                    <a:pt x="309" y="116"/>
                  </a:lnTo>
                  <a:lnTo>
                    <a:pt x="306" y="119"/>
                  </a:lnTo>
                  <a:lnTo>
                    <a:pt x="302" y="120"/>
                  </a:lnTo>
                  <a:lnTo>
                    <a:pt x="298" y="121"/>
                  </a:lnTo>
                  <a:lnTo>
                    <a:pt x="294" y="122"/>
                  </a:lnTo>
                  <a:lnTo>
                    <a:pt x="38" y="122"/>
                  </a:lnTo>
                  <a:lnTo>
                    <a:pt x="33" y="121"/>
                  </a:lnTo>
                  <a:lnTo>
                    <a:pt x="29" y="120"/>
                  </a:lnTo>
                  <a:lnTo>
                    <a:pt x="26" y="119"/>
                  </a:lnTo>
                  <a:lnTo>
                    <a:pt x="22" y="116"/>
                  </a:lnTo>
                  <a:lnTo>
                    <a:pt x="18" y="113"/>
                  </a:lnTo>
                  <a:lnTo>
                    <a:pt x="15" y="110"/>
                  </a:lnTo>
                  <a:lnTo>
                    <a:pt x="12" y="107"/>
                  </a:lnTo>
                  <a:lnTo>
                    <a:pt x="9" y="103"/>
                  </a:lnTo>
                  <a:lnTo>
                    <a:pt x="7" y="99"/>
                  </a:lnTo>
                  <a:lnTo>
                    <a:pt x="5" y="94"/>
                  </a:lnTo>
                  <a:lnTo>
                    <a:pt x="3" y="89"/>
                  </a:lnTo>
                  <a:lnTo>
                    <a:pt x="2" y="84"/>
                  </a:lnTo>
                  <a:lnTo>
                    <a:pt x="1" y="78"/>
                  </a:lnTo>
                  <a:lnTo>
                    <a:pt x="0" y="72"/>
                  </a:lnTo>
                  <a:lnTo>
                    <a:pt x="0" y="66"/>
                  </a:lnTo>
                  <a:lnTo>
                    <a:pt x="0" y="60"/>
                  </a:lnTo>
                  <a:lnTo>
                    <a:pt x="2" y="0"/>
                  </a:lnTo>
                  <a:lnTo>
                    <a:pt x="329" y="0"/>
                  </a:lnTo>
                  <a:lnTo>
                    <a:pt x="333" y="60"/>
                  </a:lnTo>
                  <a:close/>
                </a:path>
              </a:pathLst>
            </a:custGeom>
            <a:solidFill>
              <a:srgbClr val="993300"/>
            </a:solidFill>
            <a:ln w="0">
              <a:solidFill>
                <a:srgbClr val="000000"/>
              </a:solidFill>
              <a:prstDash val="solid"/>
              <a:round/>
              <a:headEnd/>
              <a:tailEnd/>
            </a:ln>
          </p:spPr>
          <p:txBody>
            <a:bodyPr/>
            <a:lstStyle/>
            <a:p>
              <a:endParaRPr lang="en-US"/>
            </a:p>
          </p:txBody>
        </p:sp>
        <p:sp>
          <p:nvSpPr>
            <p:cNvPr id="44152" name="Freeform 87"/>
            <p:cNvSpPr>
              <a:spLocks/>
            </p:cNvSpPr>
            <p:nvPr/>
          </p:nvSpPr>
          <p:spPr bwMode="auto">
            <a:xfrm>
              <a:off x="4648" y="1331"/>
              <a:ext cx="1" cy="9"/>
            </a:xfrm>
            <a:custGeom>
              <a:avLst/>
              <a:gdLst>
                <a:gd name="T0" fmla="*/ 1 w 33"/>
                <a:gd name="T1" fmla="*/ 9 h 201"/>
                <a:gd name="T2" fmla="*/ 1 w 33"/>
                <a:gd name="T3" fmla="*/ 9 h 201"/>
                <a:gd name="T4" fmla="*/ 1 w 33"/>
                <a:gd name="T5" fmla="*/ 9 h 201"/>
                <a:gd name="T6" fmla="*/ 1 w 33"/>
                <a:gd name="T7" fmla="*/ 9 h 201"/>
                <a:gd name="T8" fmla="*/ 1 w 33"/>
                <a:gd name="T9" fmla="*/ 9 h 201"/>
                <a:gd name="T10" fmla="*/ 1 w 33"/>
                <a:gd name="T11" fmla="*/ 9 h 201"/>
                <a:gd name="T12" fmla="*/ 1 w 33"/>
                <a:gd name="T13" fmla="*/ 8 h 201"/>
                <a:gd name="T14" fmla="*/ 1 w 33"/>
                <a:gd name="T15" fmla="*/ 8 h 201"/>
                <a:gd name="T16" fmla="*/ 1 w 33"/>
                <a:gd name="T17" fmla="*/ 1 h 201"/>
                <a:gd name="T18" fmla="*/ 1 w 33"/>
                <a:gd name="T19" fmla="*/ 1 h 201"/>
                <a:gd name="T20" fmla="*/ 1 w 33"/>
                <a:gd name="T21" fmla="*/ 1 h 201"/>
                <a:gd name="T22" fmla="*/ 1 w 33"/>
                <a:gd name="T23" fmla="*/ 0 h 201"/>
                <a:gd name="T24" fmla="*/ 1 w 33"/>
                <a:gd name="T25" fmla="*/ 0 h 201"/>
                <a:gd name="T26" fmla="*/ 1 w 33"/>
                <a:gd name="T27" fmla="*/ 0 h 201"/>
                <a:gd name="T28" fmla="*/ 1 w 33"/>
                <a:gd name="T29" fmla="*/ 0 h 201"/>
                <a:gd name="T30" fmla="*/ 1 w 33"/>
                <a:gd name="T31" fmla="*/ 0 h 201"/>
                <a:gd name="T32" fmla="*/ 1 w 33"/>
                <a:gd name="T33" fmla="*/ 0 h 201"/>
                <a:gd name="T34" fmla="*/ 0 w 33"/>
                <a:gd name="T35" fmla="*/ 0 h 201"/>
                <a:gd name="T36" fmla="*/ 0 w 33"/>
                <a:gd name="T37" fmla="*/ 0 h 201"/>
                <a:gd name="T38" fmla="*/ 0 w 33"/>
                <a:gd name="T39" fmla="*/ 0 h 201"/>
                <a:gd name="T40" fmla="*/ 0 w 33"/>
                <a:gd name="T41" fmla="*/ 0 h 201"/>
                <a:gd name="T42" fmla="*/ 0 w 33"/>
                <a:gd name="T43" fmla="*/ 0 h 201"/>
                <a:gd name="T44" fmla="*/ 0 w 33"/>
                <a:gd name="T45" fmla="*/ 1 h 201"/>
                <a:gd name="T46" fmla="*/ 0 w 33"/>
                <a:gd name="T47" fmla="*/ 1 h 201"/>
                <a:gd name="T48" fmla="*/ 0 w 33"/>
                <a:gd name="T49" fmla="*/ 1 h 201"/>
                <a:gd name="T50" fmla="*/ 0 w 33"/>
                <a:gd name="T51" fmla="*/ 8 h 201"/>
                <a:gd name="T52" fmla="*/ 0 w 33"/>
                <a:gd name="T53" fmla="*/ 8 h 201"/>
                <a:gd name="T54" fmla="*/ 0 w 33"/>
                <a:gd name="T55" fmla="*/ 8 h 201"/>
                <a:gd name="T56" fmla="*/ 0 w 33"/>
                <a:gd name="T57" fmla="*/ 8 h 201"/>
                <a:gd name="T58" fmla="*/ 0 w 33"/>
                <a:gd name="T59" fmla="*/ 9 h 201"/>
                <a:gd name="T60" fmla="*/ 0 w 33"/>
                <a:gd name="T61" fmla="*/ 9 h 201"/>
                <a:gd name="T62" fmla="*/ 0 w 33"/>
                <a:gd name="T63" fmla="*/ 9 h 201"/>
                <a:gd name="T64" fmla="*/ 0 w 33"/>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1">
                  <a:moveTo>
                    <a:pt x="18" y="201"/>
                  </a:moveTo>
                  <a:lnTo>
                    <a:pt x="19" y="200"/>
                  </a:lnTo>
                  <a:lnTo>
                    <a:pt x="20" y="200"/>
                  </a:lnTo>
                  <a:lnTo>
                    <a:pt x="22" y="200"/>
                  </a:lnTo>
                  <a:lnTo>
                    <a:pt x="23" y="199"/>
                  </a:lnTo>
                  <a:lnTo>
                    <a:pt x="24" y="198"/>
                  </a:lnTo>
                  <a:lnTo>
                    <a:pt x="25" y="197"/>
                  </a:lnTo>
                  <a:lnTo>
                    <a:pt x="27" y="196"/>
                  </a:lnTo>
                  <a:lnTo>
                    <a:pt x="28" y="195"/>
                  </a:lnTo>
                  <a:lnTo>
                    <a:pt x="28" y="193"/>
                  </a:lnTo>
                  <a:lnTo>
                    <a:pt x="30" y="192"/>
                  </a:lnTo>
                  <a:lnTo>
                    <a:pt x="31" y="190"/>
                  </a:lnTo>
                  <a:lnTo>
                    <a:pt x="31" y="189"/>
                  </a:lnTo>
                  <a:lnTo>
                    <a:pt x="32" y="187"/>
                  </a:lnTo>
                  <a:lnTo>
                    <a:pt x="32" y="185"/>
                  </a:lnTo>
                  <a:lnTo>
                    <a:pt x="32" y="183"/>
                  </a:lnTo>
                  <a:lnTo>
                    <a:pt x="33" y="182"/>
                  </a:lnTo>
                  <a:lnTo>
                    <a:pt x="33" y="21"/>
                  </a:lnTo>
                  <a:lnTo>
                    <a:pt x="32" y="18"/>
                  </a:lnTo>
                  <a:lnTo>
                    <a:pt x="32" y="16"/>
                  </a:lnTo>
                  <a:lnTo>
                    <a:pt x="32" y="15"/>
                  </a:lnTo>
                  <a:lnTo>
                    <a:pt x="31" y="13"/>
                  </a:lnTo>
                  <a:lnTo>
                    <a:pt x="31" y="11"/>
                  </a:lnTo>
                  <a:lnTo>
                    <a:pt x="30" y="8"/>
                  </a:lnTo>
                  <a:lnTo>
                    <a:pt x="28" y="7"/>
                  </a:lnTo>
                  <a:lnTo>
                    <a:pt x="28" y="5"/>
                  </a:lnTo>
                  <a:lnTo>
                    <a:pt x="27" y="4"/>
                  </a:lnTo>
                  <a:lnTo>
                    <a:pt x="25" y="3"/>
                  </a:lnTo>
                  <a:lnTo>
                    <a:pt x="24" y="2"/>
                  </a:lnTo>
                  <a:lnTo>
                    <a:pt x="23" y="1"/>
                  </a:lnTo>
                  <a:lnTo>
                    <a:pt x="22"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1"/>
                  </a:lnTo>
                  <a:lnTo>
                    <a:pt x="5" y="13"/>
                  </a:lnTo>
                  <a:lnTo>
                    <a:pt x="4" y="15"/>
                  </a:lnTo>
                  <a:lnTo>
                    <a:pt x="4" y="16"/>
                  </a:lnTo>
                  <a:lnTo>
                    <a:pt x="4" y="18"/>
                  </a:lnTo>
                  <a:lnTo>
                    <a:pt x="4" y="21"/>
                  </a:lnTo>
                  <a:lnTo>
                    <a:pt x="0" y="168"/>
                  </a:lnTo>
                  <a:lnTo>
                    <a:pt x="0" y="171"/>
                  </a:lnTo>
                  <a:lnTo>
                    <a:pt x="0" y="173"/>
                  </a:lnTo>
                  <a:lnTo>
                    <a:pt x="0" y="176"/>
                  </a:lnTo>
                  <a:lnTo>
                    <a:pt x="1" y="178"/>
                  </a:lnTo>
                  <a:lnTo>
                    <a:pt x="2" y="181"/>
                  </a:lnTo>
                  <a:lnTo>
                    <a:pt x="3" y="183"/>
                  </a:lnTo>
                  <a:lnTo>
                    <a:pt x="4" y="186"/>
                  </a:lnTo>
                  <a:lnTo>
                    <a:pt x="6" y="189"/>
                  </a:lnTo>
                  <a:lnTo>
                    <a:pt x="7" y="191"/>
                  </a:lnTo>
                  <a:lnTo>
                    <a:pt x="8" y="193"/>
                  </a:lnTo>
                  <a:lnTo>
                    <a:pt x="10" y="195"/>
                  </a:lnTo>
                  <a:lnTo>
                    <a:pt x="11" y="197"/>
                  </a:lnTo>
                  <a:lnTo>
                    <a:pt x="13" y="198"/>
                  </a:lnTo>
                  <a:lnTo>
                    <a:pt x="14" y="200"/>
                  </a:lnTo>
                  <a:lnTo>
                    <a:pt x="16" y="200"/>
                  </a:lnTo>
                  <a:lnTo>
                    <a:pt x="18" y="201"/>
                  </a:lnTo>
                  <a:close/>
                </a:path>
              </a:pathLst>
            </a:custGeom>
            <a:solidFill>
              <a:srgbClr val="993300"/>
            </a:solidFill>
            <a:ln w="0">
              <a:solidFill>
                <a:srgbClr val="000000"/>
              </a:solidFill>
              <a:prstDash val="solid"/>
              <a:round/>
              <a:headEnd/>
              <a:tailEnd/>
            </a:ln>
          </p:spPr>
          <p:txBody>
            <a:bodyPr/>
            <a:lstStyle/>
            <a:p>
              <a:endParaRPr lang="en-US"/>
            </a:p>
          </p:txBody>
        </p:sp>
        <p:sp>
          <p:nvSpPr>
            <p:cNvPr id="44153" name="Freeform 88"/>
            <p:cNvSpPr>
              <a:spLocks/>
            </p:cNvSpPr>
            <p:nvPr/>
          </p:nvSpPr>
          <p:spPr bwMode="auto">
            <a:xfrm>
              <a:off x="4665" y="1331"/>
              <a:ext cx="1" cy="9"/>
            </a:xfrm>
            <a:custGeom>
              <a:avLst/>
              <a:gdLst>
                <a:gd name="T0" fmla="*/ 0 w 38"/>
                <a:gd name="T1" fmla="*/ 9 h 209"/>
                <a:gd name="T2" fmla="*/ 1 w 38"/>
                <a:gd name="T3" fmla="*/ 9 h 209"/>
                <a:gd name="T4" fmla="*/ 1 w 38"/>
                <a:gd name="T5" fmla="*/ 9 h 209"/>
                <a:gd name="T6" fmla="*/ 1 w 38"/>
                <a:gd name="T7" fmla="*/ 9 h 209"/>
                <a:gd name="T8" fmla="*/ 1 w 38"/>
                <a:gd name="T9" fmla="*/ 8 h 209"/>
                <a:gd name="T10" fmla="*/ 1 w 38"/>
                <a:gd name="T11" fmla="*/ 8 h 209"/>
                <a:gd name="T12" fmla="*/ 1 w 38"/>
                <a:gd name="T13" fmla="*/ 8 h 209"/>
                <a:gd name="T14" fmla="*/ 1 w 38"/>
                <a:gd name="T15" fmla="*/ 8 h 209"/>
                <a:gd name="T16" fmla="*/ 1 w 38"/>
                <a:gd name="T17" fmla="*/ 1 h 209"/>
                <a:gd name="T18" fmla="*/ 1 w 38"/>
                <a:gd name="T19" fmla="*/ 1 h 209"/>
                <a:gd name="T20" fmla="*/ 1 w 38"/>
                <a:gd name="T21" fmla="*/ 0 h 209"/>
                <a:gd name="T22" fmla="*/ 1 w 38"/>
                <a:gd name="T23" fmla="*/ 0 h 209"/>
                <a:gd name="T24" fmla="*/ 1 w 38"/>
                <a:gd name="T25" fmla="*/ 0 h 209"/>
                <a:gd name="T26" fmla="*/ 1 w 38"/>
                <a:gd name="T27" fmla="*/ 0 h 209"/>
                <a:gd name="T28" fmla="*/ 1 w 38"/>
                <a:gd name="T29" fmla="*/ 0 h 209"/>
                <a:gd name="T30" fmla="*/ 0 w 38"/>
                <a:gd name="T31" fmla="*/ 0 h 209"/>
                <a:gd name="T32" fmla="*/ 0 w 38"/>
                <a:gd name="T33" fmla="*/ 0 h 209"/>
                <a:gd name="T34" fmla="*/ 0 w 38"/>
                <a:gd name="T35" fmla="*/ 0 h 209"/>
                <a:gd name="T36" fmla="*/ 0 w 38"/>
                <a:gd name="T37" fmla="*/ 0 h 209"/>
                <a:gd name="T38" fmla="*/ 0 w 38"/>
                <a:gd name="T39" fmla="*/ 0 h 209"/>
                <a:gd name="T40" fmla="*/ 0 w 38"/>
                <a:gd name="T41" fmla="*/ 0 h 209"/>
                <a:gd name="T42" fmla="*/ 0 w 38"/>
                <a:gd name="T43" fmla="*/ 0 h 209"/>
                <a:gd name="T44" fmla="*/ 0 w 38"/>
                <a:gd name="T45" fmla="*/ 1 h 209"/>
                <a:gd name="T46" fmla="*/ 0 w 38"/>
                <a:gd name="T47" fmla="*/ 1 h 209"/>
                <a:gd name="T48" fmla="*/ 0 w 38"/>
                <a:gd name="T49" fmla="*/ 1 h 209"/>
                <a:gd name="T50" fmla="*/ 0 w 38"/>
                <a:gd name="T51" fmla="*/ 8 h 209"/>
                <a:gd name="T52" fmla="*/ 0 w 38"/>
                <a:gd name="T53" fmla="*/ 8 h 209"/>
                <a:gd name="T54" fmla="*/ 0 w 38"/>
                <a:gd name="T55" fmla="*/ 9 h 209"/>
                <a:gd name="T56" fmla="*/ 0 w 38"/>
                <a:gd name="T57" fmla="*/ 9 h 209"/>
                <a:gd name="T58" fmla="*/ 0 w 38"/>
                <a:gd name="T59" fmla="*/ 9 h 209"/>
                <a:gd name="T60" fmla="*/ 0 w 38"/>
                <a:gd name="T61" fmla="*/ 9 h 209"/>
                <a:gd name="T62" fmla="*/ 0 w 38"/>
                <a:gd name="T63" fmla="*/ 9 h 209"/>
                <a:gd name="T64" fmla="*/ 0 w 38"/>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209">
                  <a:moveTo>
                    <a:pt x="14" y="209"/>
                  </a:moveTo>
                  <a:lnTo>
                    <a:pt x="15" y="208"/>
                  </a:lnTo>
                  <a:lnTo>
                    <a:pt x="17" y="208"/>
                  </a:lnTo>
                  <a:lnTo>
                    <a:pt x="19" y="206"/>
                  </a:lnTo>
                  <a:lnTo>
                    <a:pt x="20" y="205"/>
                  </a:lnTo>
                  <a:lnTo>
                    <a:pt x="22" y="203"/>
                  </a:lnTo>
                  <a:lnTo>
                    <a:pt x="24" y="201"/>
                  </a:lnTo>
                  <a:lnTo>
                    <a:pt x="26" y="199"/>
                  </a:lnTo>
                  <a:lnTo>
                    <a:pt x="28" y="197"/>
                  </a:lnTo>
                  <a:lnTo>
                    <a:pt x="31" y="194"/>
                  </a:lnTo>
                  <a:lnTo>
                    <a:pt x="32" y="192"/>
                  </a:lnTo>
                  <a:lnTo>
                    <a:pt x="34" y="189"/>
                  </a:lnTo>
                  <a:lnTo>
                    <a:pt x="35" y="187"/>
                  </a:lnTo>
                  <a:lnTo>
                    <a:pt x="36" y="184"/>
                  </a:lnTo>
                  <a:lnTo>
                    <a:pt x="37" y="182"/>
                  </a:lnTo>
                  <a:lnTo>
                    <a:pt x="37" y="179"/>
                  </a:lnTo>
                  <a:lnTo>
                    <a:pt x="38" y="178"/>
                  </a:lnTo>
                  <a:lnTo>
                    <a:pt x="28" y="21"/>
                  </a:lnTo>
                  <a:lnTo>
                    <a:pt x="27" y="18"/>
                  </a:lnTo>
                  <a:lnTo>
                    <a:pt x="27" y="15"/>
                  </a:lnTo>
                  <a:lnTo>
                    <a:pt x="27" y="13"/>
                  </a:lnTo>
                  <a:lnTo>
                    <a:pt x="26" y="11"/>
                  </a:lnTo>
                  <a:lnTo>
                    <a:pt x="26" y="10"/>
                  </a:lnTo>
                  <a:lnTo>
                    <a:pt x="25" y="8"/>
                  </a:lnTo>
                  <a:lnTo>
                    <a:pt x="24" y="6"/>
                  </a:lnTo>
                  <a:lnTo>
                    <a:pt x="24" y="5"/>
                  </a:lnTo>
                  <a:lnTo>
                    <a:pt x="23" y="4"/>
                  </a:lnTo>
                  <a:lnTo>
                    <a:pt x="21" y="3"/>
                  </a:lnTo>
                  <a:lnTo>
                    <a:pt x="20" y="2"/>
                  </a:lnTo>
                  <a:lnTo>
                    <a:pt x="19" y="1"/>
                  </a:lnTo>
                  <a:lnTo>
                    <a:pt x="18" y="0"/>
                  </a:lnTo>
                  <a:lnTo>
                    <a:pt x="16" y="0"/>
                  </a:lnTo>
                  <a:lnTo>
                    <a:pt x="15" y="0"/>
                  </a:lnTo>
                  <a:lnTo>
                    <a:pt x="14" y="0"/>
                  </a:lnTo>
                  <a:lnTo>
                    <a:pt x="12" y="0"/>
                  </a:lnTo>
                  <a:lnTo>
                    <a:pt x="11" y="0"/>
                  </a:lnTo>
                  <a:lnTo>
                    <a:pt x="9" y="0"/>
                  </a:lnTo>
                  <a:lnTo>
                    <a:pt x="8" y="1"/>
                  </a:lnTo>
                  <a:lnTo>
                    <a:pt x="7" y="2"/>
                  </a:lnTo>
                  <a:lnTo>
                    <a:pt x="6" y="3"/>
                  </a:lnTo>
                  <a:lnTo>
                    <a:pt x="4" y="4"/>
                  </a:lnTo>
                  <a:lnTo>
                    <a:pt x="4"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4" y="204"/>
                  </a:lnTo>
                  <a:lnTo>
                    <a:pt x="4" y="205"/>
                  </a:lnTo>
                  <a:lnTo>
                    <a:pt x="6" y="206"/>
                  </a:lnTo>
                  <a:lnTo>
                    <a:pt x="7" y="206"/>
                  </a:lnTo>
                  <a:lnTo>
                    <a:pt x="8" y="207"/>
                  </a:lnTo>
                  <a:lnTo>
                    <a:pt x="9" y="208"/>
                  </a:lnTo>
                  <a:lnTo>
                    <a:pt x="11" y="208"/>
                  </a:lnTo>
                  <a:lnTo>
                    <a:pt x="12" y="208"/>
                  </a:lnTo>
                  <a:lnTo>
                    <a:pt x="14" y="209"/>
                  </a:lnTo>
                  <a:close/>
                </a:path>
              </a:pathLst>
            </a:custGeom>
            <a:solidFill>
              <a:srgbClr val="993300"/>
            </a:solidFill>
            <a:ln w="0">
              <a:solidFill>
                <a:srgbClr val="000000"/>
              </a:solidFill>
              <a:prstDash val="solid"/>
              <a:round/>
              <a:headEnd/>
              <a:tailEnd/>
            </a:ln>
          </p:spPr>
          <p:txBody>
            <a:bodyPr/>
            <a:lstStyle/>
            <a:p>
              <a:endParaRPr lang="en-US"/>
            </a:p>
          </p:txBody>
        </p:sp>
        <p:sp>
          <p:nvSpPr>
            <p:cNvPr id="44154" name="Freeform 89"/>
            <p:cNvSpPr>
              <a:spLocks/>
            </p:cNvSpPr>
            <p:nvPr/>
          </p:nvSpPr>
          <p:spPr bwMode="auto">
            <a:xfrm>
              <a:off x="4650" y="1331"/>
              <a:ext cx="15" cy="4"/>
            </a:xfrm>
            <a:custGeom>
              <a:avLst/>
              <a:gdLst>
                <a:gd name="T0" fmla="*/ 14 w 342"/>
                <a:gd name="T1" fmla="*/ 4 h 100"/>
                <a:gd name="T2" fmla="*/ 14 w 342"/>
                <a:gd name="T3" fmla="*/ 4 h 100"/>
                <a:gd name="T4" fmla="*/ 14 w 342"/>
                <a:gd name="T5" fmla="*/ 4 h 100"/>
                <a:gd name="T6" fmla="*/ 14 w 342"/>
                <a:gd name="T7" fmla="*/ 4 h 100"/>
                <a:gd name="T8" fmla="*/ 15 w 342"/>
                <a:gd name="T9" fmla="*/ 4 h 100"/>
                <a:gd name="T10" fmla="*/ 15 w 342"/>
                <a:gd name="T11" fmla="*/ 3 h 100"/>
                <a:gd name="T12" fmla="*/ 15 w 342"/>
                <a:gd name="T13" fmla="*/ 3 h 100"/>
                <a:gd name="T14" fmla="*/ 15 w 342"/>
                <a:gd name="T15" fmla="*/ 3 h 100"/>
                <a:gd name="T16" fmla="*/ 15 w 342"/>
                <a:gd name="T17" fmla="*/ 1 h 100"/>
                <a:gd name="T18" fmla="*/ 15 w 342"/>
                <a:gd name="T19" fmla="*/ 1 h 100"/>
                <a:gd name="T20" fmla="*/ 15 w 342"/>
                <a:gd name="T21" fmla="*/ 1 h 100"/>
                <a:gd name="T22" fmla="*/ 15 w 342"/>
                <a:gd name="T23" fmla="*/ 1 h 100"/>
                <a:gd name="T24" fmla="*/ 14 w 342"/>
                <a:gd name="T25" fmla="*/ 0 h 100"/>
                <a:gd name="T26" fmla="*/ 14 w 342"/>
                <a:gd name="T27" fmla="*/ 0 h 100"/>
                <a:gd name="T28" fmla="*/ 14 w 342"/>
                <a:gd name="T29" fmla="*/ 0 h 100"/>
                <a:gd name="T30" fmla="*/ 14 w 342"/>
                <a:gd name="T31" fmla="*/ 0 h 100"/>
                <a:gd name="T32" fmla="*/ 13 w 342"/>
                <a:gd name="T33" fmla="*/ 0 h 100"/>
                <a:gd name="T34" fmla="*/ 1 w 342"/>
                <a:gd name="T35" fmla="*/ 0 h 100"/>
                <a:gd name="T36" fmla="*/ 1 w 342"/>
                <a:gd name="T37" fmla="*/ 0 h 100"/>
                <a:gd name="T38" fmla="*/ 1 w 342"/>
                <a:gd name="T39" fmla="*/ 0 h 100"/>
                <a:gd name="T40" fmla="*/ 1 w 342"/>
                <a:gd name="T41" fmla="*/ 0 h 100"/>
                <a:gd name="T42" fmla="*/ 0 w 342"/>
                <a:gd name="T43" fmla="*/ 0 h 100"/>
                <a:gd name="T44" fmla="*/ 0 w 342"/>
                <a:gd name="T45" fmla="*/ 1 h 100"/>
                <a:gd name="T46" fmla="*/ 0 w 342"/>
                <a:gd name="T47" fmla="*/ 1 h 100"/>
                <a:gd name="T48" fmla="*/ 0 w 342"/>
                <a:gd name="T49" fmla="*/ 1 h 100"/>
                <a:gd name="T50" fmla="*/ 0 w 342"/>
                <a:gd name="T51" fmla="*/ 3 h 100"/>
                <a:gd name="T52" fmla="*/ 0 w 342"/>
                <a:gd name="T53" fmla="*/ 3 h 100"/>
                <a:gd name="T54" fmla="*/ 0 w 342"/>
                <a:gd name="T55" fmla="*/ 3 h 100"/>
                <a:gd name="T56" fmla="*/ 0 w 342"/>
                <a:gd name="T57" fmla="*/ 3 h 100"/>
                <a:gd name="T58" fmla="*/ 0 w 342"/>
                <a:gd name="T59" fmla="*/ 4 h 100"/>
                <a:gd name="T60" fmla="*/ 1 w 342"/>
                <a:gd name="T61" fmla="*/ 4 h 100"/>
                <a:gd name="T62" fmla="*/ 1 w 342"/>
                <a:gd name="T63" fmla="*/ 4 h 100"/>
                <a:gd name="T64" fmla="*/ 1 w 342"/>
                <a:gd name="T65" fmla="*/ 4 h 100"/>
                <a:gd name="T66" fmla="*/ 2 w 342"/>
                <a:gd name="T67" fmla="*/ 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100">
                  <a:moveTo>
                    <a:pt x="305" y="100"/>
                  </a:moveTo>
                  <a:lnTo>
                    <a:pt x="308" y="99"/>
                  </a:lnTo>
                  <a:lnTo>
                    <a:pt x="312" y="99"/>
                  </a:lnTo>
                  <a:lnTo>
                    <a:pt x="315" y="98"/>
                  </a:lnTo>
                  <a:lnTo>
                    <a:pt x="319" y="97"/>
                  </a:lnTo>
                  <a:lnTo>
                    <a:pt x="322" y="96"/>
                  </a:lnTo>
                  <a:lnTo>
                    <a:pt x="325" y="94"/>
                  </a:lnTo>
                  <a:lnTo>
                    <a:pt x="327" y="92"/>
                  </a:lnTo>
                  <a:lnTo>
                    <a:pt x="330" y="90"/>
                  </a:lnTo>
                  <a:lnTo>
                    <a:pt x="332" y="88"/>
                  </a:lnTo>
                  <a:lnTo>
                    <a:pt x="334" y="86"/>
                  </a:lnTo>
                  <a:lnTo>
                    <a:pt x="336" y="83"/>
                  </a:lnTo>
                  <a:lnTo>
                    <a:pt x="339" y="80"/>
                  </a:lnTo>
                  <a:lnTo>
                    <a:pt x="340" y="77"/>
                  </a:lnTo>
                  <a:lnTo>
                    <a:pt x="341" y="74"/>
                  </a:lnTo>
                  <a:lnTo>
                    <a:pt x="341" y="71"/>
                  </a:lnTo>
                  <a:lnTo>
                    <a:pt x="342" y="67"/>
                  </a:lnTo>
                  <a:lnTo>
                    <a:pt x="342" y="33"/>
                  </a:lnTo>
                  <a:lnTo>
                    <a:pt x="341" y="29"/>
                  </a:lnTo>
                  <a:lnTo>
                    <a:pt x="341" y="25"/>
                  </a:lnTo>
                  <a:lnTo>
                    <a:pt x="340" y="22"/>
                  </a:lnTo>
                  <a:lnTo>
                    <a:pt x="339" y="19"/>
                  </a:lnTo>
                  <a:lnTo>
                    <a:pt x="336" y="16"/>
                  </a:lnTo>
                  <a:lnTo>
                    <a:pt x="334" y="13"/>
                  </a:lnTo>
                  <a:lnTo>
                    <a:pt x="332" y="11"/>
                  </a:lnTo>
                  <a:lnTo>
                    <a:pt x="330" y="9"/>
                  </a:lnTo>
                  <a:lnTo>
                    <a:pt x="327" y="7"/>
                  </a:lnTo>
                  <a:lnTo>
                    <a:pt x="325" y="5"/>
                  </a:lnTo>
                  <a:lnTo>
                    <a:pt x="322" y="3"/>
                  </a:lnTo>
                  <a:lnTo>
                    <a:pt x="319" y="2"/>
                  </a:lnTo>
                  <a:lnTo>
                    <a:pt x="315" y="1"/>
                  </a:lnTo>
                  <a:lnTo>
                    <a:pt x="312" y="0"/>
                  </a:lnTo>
                  <a:lnTo>
                    <a:pt x="308" y="0"/>
                  </a:lnTo>
                  <a:lnTo>
                    <a:pt x="305" y="0"/>
                  </a:lnTo>
                  <a:lnTo>
                    <a:pt x="37" y="0"/>
                  </a:lnTo>
                  <a:lnTo>
                    <a:pt x="33" y="0"/>
                  </a:lnTo>
                  <a:lnTo>
                    <a:pt x="29" y="0"/>
                  </a:lnTo>
                  <a:lnTo>
                    <a:pt x="25" y="1"/>
                  </a:lnTo>
                  <a:lnTo>
                    <a:pt x="21" y="2"/>
                  </a:lnTo>
                  <a:lnTo>
                    <a:pt x="18" y="3"/>
                  </a:lnTo>
                  <a:lnTo>
                    <a:pt x="15" y="5"/>
                  </a:lnTo>
                  <a:lnTo>
                    <a:pt x="13" y="7"/>
                  </a:lnTo>
                  <a:lnTo>
                    <a:pt x="10" y="9"/>
                  </a:lnTo>
                  <a:lnTo>
                    <a:pt x="8" y="11"/>
                  </a:lnTo>
                  <a:lnTo>
                    <a:pt x="6"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6" y="86"/>
                  </a:lnTo>
                  <a:lnTo>
                    <a:pt x="8" y="88"/>
                  </a:lnTo>
                  <a:lnTo>
                    <a:pt x="10" y="90"/>
                  </a:lnTo>
                  <a:lnTo>
                    <a:pt x="13" y="92"/>
                  </a:lnTo>
                  <a:lnTo>
                    <a:pt x="15" y="94"/>
                  </a:lnTo>
                  <a:lnTo>
                    <a:pt x="18" y="96"/>
                  </a:lnTo>
                  <a:lnTo>
                    <a:pt x="21" y="97"/>
                  </a:lnTo>
                  <a:lnTo>
                    <a:pt x="25" y="98"/>
                  </a:lnTo>
                  <a:lnTo>
                    <a:pt x="29" y="99"/>
                  </a:lnTo>
                  <a:lnTo>
                    <a:pt x="33" y="99"/>
                  </a:lnTo>
                  <a:lnTo>
                    <a:pt x="37" y="100"/>
                  </a:lnTo>
                  <a:lnTo>
                    <a:pt x="305" y="100"/>
                  </a:lnTo>
                  <a:close/>
                </a:path>
              </a:pathLst>
            </a:custGeom>
            <a:solidFill>
              <a:srgbClr val="993300"/>
            </a:solidFill>
            <a:ln w="0">
              <a:solidFill>
                <a:srgbClr val="000000"/>
              </a:solidFill>
              <a:prstDash val="solid"/>
              <a:round/>
              <a:headEnd/>
              <a:tailEnd/>
            </a:ln>
          </p:spPr>
          <p:txBody>
            <a:bodyPr/>
            <a:lstStyle/>
            <a:p>
              <a:endParaRPr lang="en-US"/>
            </a:p>
          </p:txBody>
        </p:sp>
        <p:sp>
          <p:nvSpPr>
            <p:cNvPr id="44155" name="Freeform 90"/>
            <p:cNvSpPr>
              <a:spLocks/>
            </p:cNvSpPr>
            <p:nvPr/>
          </p:nvSpPr>
          <p:spPr bwMode="auto">
            <a:xfrm>
              <a:off x="4624" y="1330"/>
              <a:ext cx="21" cy="12"/>
            </a:xfrm>
            <a:custGeom>
              <a:avLst/>
              <a:gdLst>
                <a:gd name="T0" fmla="*/ 18 w 476"/>
                <a:gd name="T1" fmla="*/ 12 h 283"/>
                <a:gd name="T2" fmla="*/ 19 w 476"/>
                <a:gd name="T3" fmla="*/ 12 h 283"/>
                <a:gd name="T4" fmla="*/ 19 w 476"/>
                <a:gd name="T5" fmla="*/ 12 h 283"/>
                <a:gd name="T6" fmla="*/ 20 w 476"/>
                <a:gd name="T7" fmla="*/ 11 h 283"/>
                <a:gd name="T8" fmla="*/ 20 w 476"/>
                <a:gd name="T9" fmla="*/ 11 h 283"/>
                <a:gd name="T10" fmla="*/ 21 w 476"/>
                <a:gd name="T11" fmla="*/ 11 h 283"/>
                <a:gd name="T12" fmla="*/ 21 w 476"/>
                <a:gd name="T13" fmla="*/ 10 h 283"/>
                <a:gd name="T14" fmla="*/ 21 w 476"/>
                <a:gd name="T15" fmla="*/ 9 h 283"/>
                <a:gd name="T16" fmla="*/ 20 w 476"/>
                <a:gd name="T17" fmla="*/ 3 h 283"/>
                <a:gd name="T18" fmla="*/ 20 w 476"/>
                <a:gd name="T19" fmla="*/ 2 h 283"/>
                <a:gd name="T20" fmla="*/ 20 w 476"/>
                <a:gd name="T21" fmla="*/ 2 h 283"/>
                <a:gd name="T22" fmla="*/ 20 w 476"/>
                <a:gd name="T23" fmla="*/ 1 h 283"/>
                <a:gd name="T24" fmla="*/ 20 w 476"/>
                <a:gd name="T25" fmla="*/ 1 h 283"/>
                <a:gd name="T26" fmla="*/ 19 w 476"/>
                <a:gd name="T27" fmla="*/ 0 h 283"/>
                <a:gd name="T28" fmla="*/ 19 w 476"/>
                <a:gd name="T29" fmla="*/ 0 h 283"/>
                <a:gd name="T30" fmla="*/ 19 w 476"/>
                <a:gd name="T31" fmla="*/ 0 h 283"/>
                <a:gd name="T32" fmla="*/ 18 w 476"/>
                <a:gd name="T33" fmla="*/ 0 h 283"/>
                <a:gd name="T34" fmla="*/ 3 w 476"/>
                <a:gd name="T35" fmla="*/ 0 h 283"/>
                <a:gd name="T36" fmla="*/ 2 w 476"/>
                <a:gd name="T37" fmla="*/ 0 h 283"/>
                <a:gd name="T38" fmla="*/ 2 w 476"/>
                <a:gd name="T39" fmla="*/ 0 h 283"/>
                <a:gd name="T40" fmla="*/ 1 w 476"/>
                <a:gd name="T41" fmla="*/ 1 h 283"/>
                <a:gd name="T42" fmla="*/ 1 w 476"/>
                <a:gd name="T43" fmla="*/ 1 h 283"/>
                <a:gd name="T44" fmla="*/ 1 w 476"/>
                <a:gd name="T45" fmla="*/ 2 h 283"/>
                <a:gd name="T46" fmla="*/ 1 w 476"/>
                <a:gd name="T47" fmla="*/ 2 h 283"/>
                <a:gd name="T48" fmla="*/ 1 w 476"/>
                <a:gd name="T49" fmla="*/ 3 h 283"/>
                <a:gd name="T50" fmla="*/ 0 w 476"/>
                <a:gd name="T51" fmla="*/ 9 h 283"/>
                <a:gd name="T52" fmla="*/ 0 w 476"/>
                <a:gd name="T53" fmla="*/ 10 h 283"/>
                <a:gd name="T54" fmla="*/ 0 w 476"/>
                <a:gd name="T55" fmla="*/ 10 h 283"/>
                <a:gd name="T56" fmla="*/ 1 w 476"/>
                <a:gd name="T57" fmla="*/ 11 h 283"/>
                <a:gd name="T58" fmla="*/ 1 w 476"/>
                <a:gd name="T59" fmla="*/ 11 h 283"/>
                <a:gd name="T60" fmla="*/ 1 w 476"/>
                <a:gd name="T61" fmla="*/ 11 h 283"/>
                <a:gd name="T62" fmla="*/ 2 w 476"/>
                <a:gd name="T63" fmla="*/ 12 h 283"/>
                <a:gd name="T64" fmla="*/ 2 w 476"/>
                <a:gd name="T65" fmla="*/ 12 h 283"/>
                <a:gd name="T66" fmla="*/ 3 w 476"/>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6" h="283">
                  <a:moveTo>
                    <a:pt x="414" y="283"/>
                  </a:moveTo>
                  <a:lnTo>
                    <a:pt x="419" y="282"/>
                  </a:lnTo>
                  <a:lnTo>
                    <a:pt x="425" y="281"/>
                  </a:lnTo>
                  <a:lnTo>
                    <a:pt x="430" y="280"/>
                  </a:lnTo>
                  <a:lnTo>
                    <a:pt x="435" y="277"/>
                  </a:lnTo>
                  <a:lnTo>
                    <a:pt x="440" y="275"/>
                  </a:lnTo>
                  <a:lnTo>
                    <a:pt x="445" y="271"/>
                  </a:lnTo>
                  <a:lnTo>
                    <a:pt x="450" y="268"/>
                  </a:lnTo>
                  <a:lnTo>
                    <a:pt x="455" y="264"/>
                  </a:lnTo>
                  <a:lnTo>
                    <a:pt x="459" y="259"/>
                  </a:lnTo>
                  <a:lnTo>
                    <a:pt x="463" y="254"/>
                  </a:lnTo>
                  <a:lnTo>
                    <a:pt x="467" y="248"/>
                  </a:lnTo>
                  <a:lnTo>
                    <a:pt x="470" y="242"/>
                  </a:lnTo>
                  <a:lnTo>
                    <a:pt x="472" y="236"/>
                  </a:lnTo>
                  <a:lnTo>
                    <a:pt x="474" y="230"/>
                  </a:lnTo>
                  <a:lnTo>
                    <a:pt x="475" y="223"/>
                  </a:lnTo>
                  <a:lnTo>
                    <a:pt x="476" y="217"/>
                  </a:lnTo>
                  <a:lnTo>
                    <a:pt x="462" y="69"/>
                  </a:lnTo>
                  <a:lnTo>
                    <a:pt x="461" y="62"/>
                  </a:lnTo>
                  <a:lnTo>
                    <a:pt x="461" y="55"/>
                  </a:lnTo>
                  <a:lnTo>
                    <a:pt x="459" y="48"/>
                  </a:lnTo>
                  <a:lnTo>
                    <a:pt x="458" y="41"/>
                  </a:lnTo>
                  <a:lnTo>
                    <a:pt x="456" y="36"/>
                  </a:lnTo>
                  <a:lnTo>
                    <a:pt x="453" y="30"/>
                  </a:lnTo>
                  <a:lnTo>
                    <a:pt x="450" y="25"/>
                  </a:lnTo>
                  <a:lnTo>
                    <a:pt x="447" y="20"/>
                  </a:lnTo>
                  <a:lnTo>
                    <a:pt x="444" y="16"/>
                  </a:lnTo>
                  <a:lnTo>
                    <a:pt x="440" y="11"/>
                  </a:lnTo>
                  <a:lnTo>
                    <a:pt x="437" y="8"/>
                  </a:lnTo>
                  <a:lnTo>
                    <a:pt x="433" y="5"/>
                  </a:lnTo>
                  <a:lnTo>
                    <a:pt x="428" y="3"/>
                  </a:lnTo>
                  <a:lnTo>
                    <a:pt x="424" y="1"/>
                  </a:lnTo>
                  <a:lnTo>
                    <a:pt x="419" y="0"/>
                  </a:lnTo>
                  <a:lnTo>
                    <a:pt x="414" y="0"/>
                  </a:lnTo>
                  <a:lnTo>
                    <a:pt x="62" y="0"/>
                  </a:lnTo>
                  <a:lnTo>
                    <a:pt x="57" y="0"/>
                  </a:lnTo>
                  <a:lnTo>
                    <a:pt x="52" y="1"/>
                  </a:lnTo>
                  <a:lnTo>
                    <a:pt x="48" y="3"/>
                  </a:lnTo>
                  <a:lnTo>
                    <a:pt x="43" y="5"/>
                  </a:lnTo>
                  <a:lnTo>
                    <a:pt x="39" y="8"/>
                  </a:lnTo>
                  <a:lnTo>
                    <a:pt x="35" y="11"/>
                  </a:lnTo>
                  <a:lnTo>
                    <a:pt x="32" y="16"/>
                  </a:lnTo>
                  <a:lnTo>
                    <a:pt x="27" y="20"/>
                  </a:lnTo>
                  <a:lnTo>
                    <a:pt x="24" y="25"/>
                  </a:lnTo>
                  <a:lnTo>
                    <a:pt x="22" y="30"/>
                  </a:lnTo>
                  <a:lnTo>
                    <a:pt x="19" y="36"/>
                  </a:lnTo>
                  <a:lnTo>
                    <a:pt x="17" y="41"/>
                  </a:lnTo>
                  <a:lnTo>
                    <a:pt x="16" y="48"/>
                  </a:lnTo>
                  <a:lnTo>
                    <a:pt x="14" y="55"/>
                  </a:lnTo>
                  <a:lnTo>
                    <a:pt x="14" y="62"/>
                  </a:lnTo>
                  <a:lnTo>
                    <a:pt x="14" y="69"/>
                  </a:lnTo>
                  <a:lnTo>
                    <a:pt x="0" y="217"/>
                  </a:lnTo>
                  <a:lnTo>
                    <a:pt x="0" y="223"/>
                  </a:lnTo>
                  <a:lnTo>
                    <a:pt x="1" y="230"/>
                  </a:lnTo>
                  <a:lnTo>
                    <a:pt x="3" y="236"/>
                  </a:lnTo>
                  <a:lnTo>
                    <a:pt x="5" y="242"/>
                  </a:lnTo>
                  <a:lnTo>
                    <a:pt x="8" y="248"/>
                  </a:lnTo>
                  <a:lnTo>
                    <a:pt x="12" y="254"/>
                  </a:lnTo>
                  <a:lnTo>
                    <a:pt x="16" y="259"/>
                  </a:lnTo>
                  <a:lnTo>
                    <a:pt x="20" y="264"/>
                  </a:lnTo>
                  <a:lnTo>
                    <a:pt x="25" y="268"/>
                  </a:lnTo>
                  <a:lnTo>
                    <a:pt x="31" y="271"/>
                  </a:lnTo>
                  <a:lnTo>
                    <a:pt x="36" y="275"/>
                  </a:lnTo>
                  <a:lnTo>
                    <a:pt x="41" y="277"/>
                  </a:lnTo>
                  <a:lnTo>
                    <a:pt x="46" y="280"/>
                  </a:lnTo>
                  <a:lnTo>
                    <a:pt x="51" y="281"/>
                  </a:lnTo>
                  <a:lnTo>
                    <a:pt x="57" y="282"/>
                  </a:lnTo>
                  <a:lnTo>
                    <a:pt x="62" y="283"/>
                  </a:lnTo>
                  <a:lnTo>
                    <a:pt x="414" y="283"/>
                  </a:lnTo>
                  <a:close/>
                </a:path>
              </a:pathLst>
            </a:custGeom>
            <a:solidFill>
              <a:srgbClr val="993300"/>
            </a:solidFill>
            <a:ln w="0">
              <a:solidFill>
                <a:srgbClr val="000000"/>
              </a:solidFill>
              <a:prstDash val="solid"/>
              <a:round/>
              <a:headEnd/>
              <a:tailEnd/>
            </a:ln>
          </p:spPr>
          <p:txBody>
            <a:bodyPr/>
            <a:lstStyle/>
            <a:p>
              <a:endParaRPr lang="en-US"/>
            </a:p>
          </p:txBody>
        </p:sp>
        <p:sp>
          <p:nvSpPr>
            <p:cNvPr id="44156" name="Freeform 91"/>
            <p:cNvSpPr>
              <a:spLocks/>
            </p:cNvSpPr>
            <p:nvPr/>
          </p:nvSpPr>
          <p:spPr bwMode="auto">
            <a:xfrm>
              <a:off x="4625" y="1330"/>
              <a:ext cx="20" cy="12"/>
            </a:xfrm>
            <a:custGeom>
              <a:avLst/>
              <a:gdLst>
                <a:gd name="T0" fmla="*/ 18 w 454"/>
                <a:gd name="T1" fmla="*/ 12 h 270"/>
                <a:gd name="T2" fmla="*/ 18 w 454"/>
                <a:gd name="T3" fmla="*/ 12 h 270"/>
                <a:gd name="T4" fmla="*/ 18 w 454"/>
                <a:gd name="T5" fmla="*/ 12 h 270"/>
                <a:gd name="T6" fmla="*/ 19 w 454"/>
                <a:gd name="T7" fmla="*/ 11 h 270"/>
                <a:gd name="T8" fmla="*/ 19 w 454"/>
                <a:gd name="T9" fmla="*/ 11 h 270"/>
                <a:gd name="T10" fmla="*/ 20 w 454"/>
                <a:gd name="T11" fmla="*/ 10 h 270"/>
                <a:gd name="T12" fmla="*/ 20 w 454"/>
                <a:gd name="T13" fmla="*/ 10 h 270"/>
                <a:gd name="T14" fmla="*/ 20 w 454"/>
                <a:gd name="T15" fmla="*/ 9 h 270"/>
                <a:gd name="T16" fmla="*/ 19 w 454"/>
                <a:gd name="T17" fmla="*/ 3 h 270"/>
                <a:gd name="T18" fmla="*/ 19 w 454"/>
                <a:gd name="T19" fmla="*/ 2 h 270"/>
                <a:gd name="T20" fmla="*/ 19 w 454"/>
                <a:gd name="T21" fmla="*/ 2 h 270"/>
                <a:gd name="T22" fmla="*/ 19 w 454"/>
                <a:gd name="T23" fmla="*/ 1 h 270"/>
                <a:gd name="T24" fmla="*/ 19 w 454"/>
                <a:gd name="T25" fmla="*/ 1 h 270"/>
                <a:gd name="T26" fmla="*/ 18 w 454"/>
                <a:gd name="T27" fmla="*/ 0 h 270"/>
                <a:gd name="T28" fmla="*/ 18 w 454"/>
                <a:gd name="T29" fmla="*/ 0 h 270"/>
                <a:gd name="T30" fmla="*/ 18 w 454"/>
                <a:gd name="T31" fmla="*/ 0 h 270"/>
                <a:gd name="T32" fmla="*/ 17 w 454"/>
                <a:gd name="T33" fmla="*/ 0 h 270"/>
                <a:gd name="T34" fmla="*/ 2 w 454"/>
                <a:gd name="T35" fmla="*/ 0 h 270"/>
                <a:gd name="T36" fmla="*/ 2 w 454"/>
                <a:gd name="T37" fmla="*/ 0 h 270"/>
                <a:gd name="T38" fmla="*/ 2 w 454"/>
                <a:gd name="T39" fmla="*/ 0 h 270"/>
                <a:gd name="T40" fmla="*/ 1 w 454"/>
                <a:gd name="T41" fmla="*/ 1 h 270"/>
                <a:gd name="T42" fmla="*/ 1 w 454"/>
                <a:gd name="T43" fmla="*/ 1 h 270"/>
                <a:gd name="T44" fmla="*/ 1 w 454"/>
                <a:gd name="T45" fmla="*/ 1 h 270"/>
                <a:gd name="T46" fmla="*/ 1 w 454"/>
                <a:gd name="T47" fmla="*/ 2 h 270"/>
                <a:gd name="T48" fmla="*/ 1 w 454"/>
                <a:gd name="T49" fmla="*/ 3 h 270"/>
                <a:gd name="T50" fmla="*/ 0 w 454"/>
                <a:gd name="T51" fmla="*/ 9 h 270"/>
                <a:gd name="T52" fmla="*/ 0 w 454"/>
                <a:gd name="T53" fmla="*/ 10 h 270"/>
                <a:gd name="T54" fmla="*/ 0 w 454"/>
                <a:gd name="T55" fmla="*/ 10 h 270"/>
                <a:gd name="T56" fmla="*/ 0 w 454"/>
                <a:gd name="T57" fmla="*/ 11 h 270"/>
                <a:gd name="T58" fmla="*/ 1 w 454"/>
                <a:gd name="T59" fmla="*/ 11 h 270"/>
                <a:gd name="T60" fmla="*/ 1 w 454"/>
                <a:gd name="T61" fmla="*/ 12 h 270"/>
                <a:gd name="T62" fmla="*/ 2 w 454"/>
                <a:gd name="T63" fmla="*/ 12 h 270"/>
                <a:gd name="T64" fmla="*/ 2 w 454"/>
                <a:gd name="T65" fmla="*/ 12 h 270"/>
                <a:gd name="T66" fmla="*/ 3 w 454"/>
                <a:gd name="T67" fmla="*/ 12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4" h="270">
                  <a:moveTo>
                    <a:pt x="394" y="270"/>
                  </a:moveTo>
                  <a:lnTo>
                    <a:pt x="398" y="269"/>
                  </a:lnTo>
                  <a:lnTo>
                    <a:pt x="404" y="268"/>
                  </a:lnTo>
                  <a:lnTo>
                    <a:pt x="409" y="267"/>
                  </a:lnTo>
                  <a:lnTo>
                    <a:pt x="414" y="265"/>
                  </a:lnTo>
                  <a:lnTo>
                    <a:pt x="419" y="262"/>
                  </a:lnTo>
                  <a:lnTo>
                    <a:pt x="423" y="259"/>
                  </a:lnTo>
                  <a:lnTo>
                    <a:pt x="428" y="255"/>
                  </a:lnTo>
                  <a:lnTo>
                    <a:pt x="433" y="251"/>
                  </a:lnTo>
                  <a:lnTo>
                    <a:pt x="437" y="247"/>
                  </a:lnTo>
                  <a:lnTo>
                    <a:pt x="440" y="241"/>
                  </a:lnTo>
                  <a:lnTo>
                    <a:pt x="445" y="236"/>
                  </a:lnTo>
                  <a:lnTo>
                    <a:pt x="448" y="231"/>
                  </a:lnTo>
                  <a:lnTo>
                    <a:pt x="450" y="225"/>
                  </a:lnTo>
                  <a:lnTo>
                    <a:pt x="452" y="219"/>
                  </a:lnTo>
                  <a:lnTo>
                    <a:pt x="453" y="213"/>
                  </a:lnTo>
                  <a:lnTo>
                    <a:pt x="454" y="207"/>
                  </a:lnTo>
                  <a:lnTo>
                    <a:pt x="439" y="65"/>
                  </a:lnTo>
                  <a:lnTo>
                    <a:pt x="438" y="58"/>
                  </a:lnTo>
                  <a:lnTo>
                    <a:pt x="438" y="52"/>
                  </a:lnTo>
                  <a:lnTo>
                    <a:pt x="436" y="45"/>
                  </a:lnTo>
                  <a:lnTo>
                    <a:pt x="435" y="39"/>
                  </a:lnTo>
                  <a:lnTo>
                    <a:pt x="433" y="33"/>
                  </a:lnTo>
                  <a:lnTo>
                    <a:pt x="431" y="28"/>
                  </a:lnTo>
                  <a:lnTo>
                    <a:pt x="428" y="23"/>
                  </a:lnTo>
                  <a:lnTo>
                    <a:pt x="426" y="19"/>
                  </a:lnTo>
                  <a:lnTo>
                    <a:pt x="422" y="15"/>
                  </a:lnTo>
                  <a:lnTo>
                    <a:pt x="419" y="11"/>
                  </a:lnTo>
                  <a:lnTo>
                    <a:pt x="415" y="8"/>
                  </a:lnTo>
                  <a:lnTo>
                    <a:pt x="412" y="4"/>
                  </a:lnTo>
                  <a:lnTo>
                    <a:pt x="407" y="2"/>
                  </a:lnTo>
                  <a:lnTo>
                    <a:pt x="402" y="1"/>
                  </a:lnTo>
                  <a:lnTo>
                    <a:pt x="398" y="0"/>
                  </a:lnTo>
                  <a:lnTo>
                    <a:pt x="394" y="0"/>
                  </a:lnTo>
                  <a:lnTo>
                    <a:pt x="59" y="0"/>
                  </a:lnTo>
                  <a:lnTo>
                    <a:pt x="53" y="0"/>
                  </a:lnTo>
                  <a:lnTo>
                    <a:pt x="49" y="1"/>
                  </a:lnTo>
                  <a:lnTo>
                    <a:pt x="45" y="2"/>
                  </a:lnTo>
                  <a:lnTo>
                    <a:pt x="41" y="4"/>
                  </a:lnTo>
                  <a:lnTo>
                    <a:pt x="37" y="8"/>
                  </a:lnTo>
                  <a:lnTo>
                    <a:pt x="33" y="11"/>
                  </a:lnTo>
                  <a:lnTo>
                    <a:pt x="30" y="15"/>
                  </a:lnTo>
                  <a:lnTo>
                    <a:pt x="27" y="19"/>
                  </a:lnTo>
                  <a:lnTo>
                    <a:pt x="24" y="23"/>
                  </a:lnTo>
                  <a:lnTo>
                    <a:pt x="21" y="28"/>
                  </a:lnTo>
                  <a:lnTo>
                    <a:pt x="19" y="33"/>
                  </a:lnTo>
                  <a:lnTo>
                    <a:pt x="17" y="39"/>
                  </a:lnTo>
                  <a:lnTo>
                    <a:pt x="15" y="45"/>
                  </a:lnTo>
                  <a:lnTo>
                    <a:pt x="13" y="52"/>
                  </a:lnTo>
                  <a:lnTo>
                    <a:pt x="13" y="58"/>
                  </a:lnTo>
                  <a:lnTo>
                    <a:pt x="13" y="65"/>
                  </a:lnTo>
                  <a:lnTo>
                    <a:pt x="0" y="207"/>
                  </a:lnTo>
                  <a:lnTo>
                    <a:pt x="0" y="213"/>
                  </a:lnTo>
                  <a:lnTo>
                    <a:pt x="1" y="219"/>
                  </a:lnTo>
                  <a:lnTo>
                    <a:pt x="3" y="225"/>
                  </a:lnTo>
                  <a:lnTo>
                    <a:pt x="5" y="231"/>
                  </a:lnTo>
                  <a:lnTo>
                    <a:pt x="8" y="236"/>
                  </a:lnTo>
                  <a:lnTo>
                    <a:pt x="11" y="241"/>
                  </a:lnTo>
                  <a:lnTo>
                    <a:pt x="15" y="247"/>
                  </a:lnTo>
                  <a:lnTo>
                    <a:pt x="20" y="251"/>
                  </a:lnTo>
                  <a:lnTo>
                    <a:pt x="24" y="255"/>
                  </a:lnTo>
                  <a:lnTo>
                    <a:pt x="29" y="259"/>
                  </a:lnTo>
                  <a:lnTo>
                    <a:pt x="34" y="262"/>
                  </a:lnTo>
                  <a:lnTo>
                    <a:pt x="38" y="265"/>
                  </a:lnTo>
                  <a:lnTo>
                    <a:pt x="43" y="267"/>
                  </a:lnTo>
                  <a:lnTo>
                    <a:pt x="48" y="268"/>
                  </a:lnTo>
                  <a:lnTo>
                    <a:pt x="53" y="269"/>
                  </a:lnTo>
                  <a:lnTo>
                    <a:pt x="59" y="270"/>
                  </a:lnTo>
                  <a:lnTo>
                    <a:pt x="394" y="270"/>
                  </a:lnTo>
                  <a:close/>
                </a:path>
              </a:pathLst>
            </a:custGeom>
            <a:solidFill>
              <a:srgbClr val="993300"/>
            </a:solidFill>
            <a:ln w="0">
              <a:solidFill>
                <a:srgbClr val="000000"/>
              </a:solidFill>
              <a:prstDash val="solid"/>
              <a:round/>
              <a:headEnd/>
              <a:tailEnd/>
            </a:ln>
          </p:spPr>
          <p:txBody>
            <a:bodyPr/>
            <a:lstStyle/>
            <a:p>
              <a:endParaRPr lang="en-US"/>
            </a:p>
          </p:txBody>
        </p:sp>
        <p:sp>
          <p:nvSpPr>
            <p:cNvPr id="44157" name="Freeform 92"/>
            <p:cNvSpPr>
              <a:spLocks/>
            </p:cNvSpPr>
            <p:nvPr/>
          </p:nvSpPr>
          <p:spPr bwMode="auto">
            <a:xfrm>
              <a:off x="4628" y="1335"/>
              <a:ext cx="14" cy="6"/>
            </a:xfrm>
            <a:custGeom>
              <a:avLst/>
              <a:gdLst>
                <a:gd name="T0" fmla="*/ 14 w 332"/>
                <a:gd name="T1" fmla="*/ 3 h 122"/>
                <a:gd name="T2" fmla="*/ 14 w 332"/>
                <a:gd name="T3" fmla="*/ 3 h 122"/>
                <a:gd name="T4" fmla="*/ 14 w 332"/>
                <a:gd name="T5" fmla="*/ 4 h 122"/>
                <a:gd name="T6" fmla="*/ 14 w 332"/>
                <a:gd name="T7" fmla="*/ 4 h 122"/>
                <a:gd name="T8" fmla="*/ 14 w 332"/>
                <a:gd name="T9" fmla="*/ 4 h 122"/>
                <a:gd name="T10" fmla="*/ 14 w 332"/>
                <a:gd name="T11" fmla="*/ 4 h 122"/>
                <a:gd name="T12" fmla="*/ 14 w 332"/>
                <a:gd name="T13" fmla="*/ 5 h 122"/>
                <a:gd name="T14" fmla="*/ 14 w 332"/>
                <a:gd name="T15" fmla="*/ 5 h 122"/>
                <a:gd name="T16" fmla="*/ 14 w 332"/>
                <a:gd name="T17" fmla="*/ 5 h 122"/>
                <a:gd name="T18" fmla="*/ 13 w 332"/>
                <a:gd name="T19" fmla="*/ 5 h 122"/>
                <a:gd name="T20" fmla="*/ 13 w 332"/>
                <a:gd name="T21" fmla="*/ 5 h 122"/>
                <a:gd name="T22" fmla="*/ 13 w 332"/>
                <a:gd name="T23" fmla="*/ 6 h 122"/>
                <a:gd name="T24" fmla="*/ 13 w 332"/>
                <a:gd name="T25" fmla="*/ 6 h 122"/>
                <a:gd name="T26" fmla="*/ 13 w 332"/>
                <a:gd name="T27" fmla="*/ 6 h 122"/>
                <a:gd name="T28" fmla="*/ 13 w 332"/>
                <a:gd name="T29" fmla="*/ 6 h 122"/>
                <a:gd name="T30" fmla="*/ 13 w 332"/>
                <a:gd name="T31" fmla="*/ 6 h 122"/>
                <a:gd name="T32" fmla="*/ 12 w 332"/>
                <a:gd name="T33" fmla="*/ 6 h 122"/>
                <a:gd name="T34" fmla="*/ 2 w 332"/>
                <a:gd name="T35" fmla="*/ 6 h 122"/>
                <a:gd name="T36" fmla="*/ 1 w 332"/>
                <a:gd name="T37" fmla="*/ 6 h 122"/>
                <a:gd name="T38" fmla="*/ 1 w 332"/>
                <a:gd name="T39" fmla="*/ 6 h 122"/>
                <a:gd name="T40" fmla="*/ 1 w 332"/>
                <a:gd name="T41" fmla="*/ 6 h 122"/>
                <a:gd name="T42" fmla="*/ 1 w 332"/>
                <a:gd name="T43" fmla="*/ 6 h 122"/>
                <a:gd name="T44" fmla="*/ 1 w 332"/>
                <a:gd name="T45" fmla="*/ 6 h 122"/>
                <a:gd name="T46" fmla="*/ 1 w 332"/>
                <a:gd name="T47" fmla="*/ 5 h 122"/>
                <a:gd name="T48" fmla="*/ 1 w 332"/>
                <a:gd name="T49" fmla="*/ 5 h 122"/>
                <a:gd name="T50" fmla="*/ 0 w 332"/>
                <a:gd name="T51" fmla="*/ 5 h 122"/>
                <a:gd name="T52" fmla="*/ 0 w 332"/>
                <a:gd name="T53" fmla="*/ 5 h 122"/>
                <a:gd name="T54" fmla="*/ 0 w 332"/>
                <a:gd name="T55" fmla="*/ 5 h 122"/>
                <a:gd name="T56" fmla="*/ 0 w 332"/>
                <a:gd name="T57" fmla="*/ 4 h 122"/>
                <a:gd name="T58" fmla="*/ 0 w 332"/>
                <a:gd name="T59" fmla="*/ 4 h 122"/>
                <a:gd name="T60" fmla="*/ 0 w 332"/>
                <a:gd name="T61" fmla="*/ 4 h 122"/>
                <a:gd name="T62" fmla="*/ 0 w 332"/>
                <a:gd name="T63" fmla="*/ 4 h 122"/>
                <a:gd name="T64" fmla="*/ 0 w 332"/>
                <a:gd name="T65" fmla="*/ 3 h 122"/>
                <a:gd name="T66" fmla="*/ 0 w 332"/>
                <a:gd name="T67" fmla="*/ 3 h 122"/>
                <a:gd name="T68" fmla="*/ 0 w 332"/>
                <a:gd name="T69" fmla="*/ 0 h 122"/>
                <a:gd name="T70" fmla="*/ 14 w 332"/>
                <a:gd name="T71" fmla="*/ 0 h 122"/>
                <a:gd name="T72" fmla="*/ 14 w 332"/>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2" h="122">
                  <a:moveTo>
                    <a:pt x="332" y="60"/>
                  </a:moveTo>
                  <a:lnTo>
                    <a:pt x="331" y="66"/>
                  </a:lnTo>
                  <a:lnTo>
                    <a:pt x="331" y="72"/>
                  </a:lnTo>
                  <a:lnTo>
                    <a:pt x="330" y="78"/>
                  </a:lnTo>
                  <a:lnTo>
                    <a:pt x="329" y="84"/>
                  </a:lnTo>
                  <a:lnTo>
                    <a:pt x="328" y="89"/>
                  </a:lnTo>
                  <a:lnTo>
                    <a:pt x="326" y="94"/>
                  </a:lnTo>
                  <a:lnTo>
                    <a:pt x="324" y="99"/>
                  </a:lnTo>
                  <a:lnTo>
                    <a:pt x="322" y="103"/>
                  </a:lnTo>
                  <a:lnTo>
                    <a:pt x="319" y="107"/>
                  </a:lnTo>
                  <a:lnTo>
                    <a:pt x="316" y="110"/>
                  </a:lnTo>
                  <a:lnTo>
                    <a:pt x="313" y="113"/>
                  </a:lnTo>
                  <a:lnTo>
                    <a:pt x="310" y="116"/>
                  </a:lnTo>
                  <a:lnTo>
                    <a:pt x="306" y="119"/>
                  </a:lnTo>
                  <a:lnTo>
                    <a:pt x="303" y="120"/>
                  </a:lnTo>
                  <a:lnTo>
                    <a:pt x="298" y="121"/>
                  </a:lnTo>
                  <a:lnTo>
                    <a:pt x="294" y="122"/>
                  </a:lnTo>
                  <a:lnTo>
                    <a:pt x="39" y="122"/>
                  </a:lnTo>
                  <a:lnTo>
                    <a:pt x="34" y="121"/>
                  </a:lnTo>
                  <a:lnTo>
                    <a:pt x="29" y="120"/>
                  </a:lnTo>
                  <a:lnTo>
                    <a:pt x="25" y="119"/>
                  </a:lnTo>
                  <a:lnTo>
                    <a:pt x="22" y="116"/>
                  </a:lnTo>
                  <a:lnTo>
                    <a:pt x="18" y="113"/>
                  </a:lnTo>
                  <a:lnTo>
                    <a:pt x="15" y="110"/>
                  </a:lnTo>
                  <a:lnTo>
                    <a:pt x="12" y="107"/>
                  </a:lnTo>
                  <a:lnTo>
                    <a:pt x="10" y="103"/>
                  </a:lnTo>
                  <a:lnTo>
                    <a:pt x="8" y="99"/>
                  </a:lnTo>
                  <a:lnTo>
                    <a:pt x="5" y="94"/>
                  </a:lnTo>
                  <a:lnTo>
                    <a:pt x="4" y="89"/>
                  </a:lnTo>
                  <a:lnTo>
                    <a:pt x="2" y="84"/>
                  </a:lnTo>
                  <a:lnTo>
                    <a:pt x="1" y="78"/>
                  </a:lnTo>
                  <a:lnTo>
                    <a:pt x="0" y="72"/>
                  </a:lnTo>
                  <a:lnTo>
                    <a:pt x="0" y="66"/>
                  </a:lnTo>
                  <a:lnTo>
                    <a:pt x="0" y="60"/>
                  </a:lnTo>
                  <a:lnTo>
                    <a:pt x="3" y="0"/>
                  </a:lnTo>
                  <a:lnTo>
                    <a:pt x="330" y="0"/>
                  </a:lnTo>
                  <a:lnTo>
                    <a:pt x="332" y="60"/>
                  </a:lnTo>
                  <a:close/>
                </a:path>
              </a:pathLst>
            </a:custGeom>
            <a:solidFill>
              <a:srgbClr val="993300"/>
            </a:solidFill>
            <a:ln w="0">
              <a:solidFill>
                <a:srgbClr val="000000"/>
              </a:solidFill>
              <a:prstDash val="solid"/>
              <a:round/>
              <a:headEnd/>
              <a:tailEnd/>
            </a:ln>
          </p:spPr>
          <p:txBody>
            <a:bodyPr/>
            <a:lstStyle/>
            <a:p>
              <a:endParaRPr lang="en-US"/>
            </a:p>
          </p:txBody>
        </p:sp>
        <p:sp>
          <p:nvSpPr>
            <p:cNvPr id="44158" name="Freeform 93"/>
            <p:cNvSpPr>
              <a:spLocks/>
            </p:cNvSpPr>
            <p:nvPr/>
          </p:nvSpPr>
          <p:spPr bwMode="auto">
            <a:xfrm>
              <a:off x="4626" y="1331"/>
              <a:ext cx="1" cy="9"/>
            </a:xfrm>
            <a:custGeom>
              <a:avLst/>
              <a:gdLst>
                <a:gd name="T0" fmla="*/ 1 w 32"/>
                <a:gd name="T1" fmla="*/ 9 h 201"/>
                <a:gd name="T2" fmla="*/ 1 w 32"/>
                <a:gd name="T3" fmla="*/ 9 h 201"/>
                <a:gd name="T4" fmla="*/ 1 w 32"/>
                <a:gd name="T5" fmla="*/ 9 h 201"/>
                <a:gd name="T6" fmla="*/ 1 w 32"/>
                <a:gd name="T7" fmla="*/ 9 h 201"/>
                <a:gd name="T8" fmla="*/ 1 w 32"/>
                <a:gd name="T9" fmla="*/ 9 h 201"/>
                <a:gd name="T10" fmla="*/ 1 w 32"/>
                <a:gd name="T11" fmla="*/ 9 h 201"/>
                <a:gd name="T12" fmla="*/ 1 w 32"/>
                <a:gd name="T13" fmla="*/ 8 h 201"/>
                <a:gd name="T14" fmla="*/ 1 w 32"/>
                <a:gd name="T15" fmla="*/ 8 h 201"/>
                <a:gd name="T16" fmla="*/ 1 w 32"/>
                <a:gd name="T17" fmla="*/ 1 h 201"/>
                <a:gd name="T18" fmla="*/ 1 w 32"/>
                <a:gd name="T19" fmla="*/ 1 h 201"/>
                <a:gd name="T20" fmla="*/ 1 w 32"/>
                <a:gd name="T21" fmla="*/ 1 h 201"/>
                <a:gd name="T22" fmla="*/ 1 w 32"/>
                <a:gd name="T23" fmla="*/ 0 h 201"/>
                <a:gd name="T24" fmla="*/ 1 w 32"/>
                <a:gd name="T25" fmla="*/ 0 h 201"/>
                <a:gd name="T26" fmla="*/ 1 w 32"/>
                <a:gd name="T27" fmla="*/ 0 h 201"/>
                <a:gd name="T28" fmla="*/ 1 w 32"/>
                <a:gd name="T29" fmla="*/ 0 h 201"/>
                <a:gd name="T30" fmla="*/ 1 w 32"/>
                <a:gd name="T31" fmla="*/ 0 h 201"/>
                <a:gd name="T32" fmla="*/ 1 w 32"/>
                <a:gd name="T33" fmla="*/ 0 h 201"/>
                <a:gd name="T34" fmla="*/ 0 w 32"/>
                <a:gd name="T35" fmla="*/ 0 h 201"/>
                <a:gd name="T36" fmla="*/ 0 w 32"/>
                <a:gd name="T37" fmla="*/ 0 h 201"/>
                <a:gd name="T38" fmla="*/ 0 w 32"/>
                <a:gd name="T39" fmla="*/ 0 h 201"/>
                <a:gd name="T40" fmla="*/ 0 w 32"/>
                <a:gd name="T41" fmla="*/ 0 h 201"/>
                <a:gd name="T42" fmla="*/ 0 w 32"/>
                <a:gd name="T43" fmla="*/ 0 h 201"/>
                <a:gd name="T44" fmla="*/ 0 w 32"/>
                <a:gd name="T45" fmla="*/ 1 h 201"/>
                <a:gd name="T46" fmla="*/ 0 w 32"/>
                <a:gd name="T47" fmla="*/ 1 h 201"/>
                <a:gd name="T48" fmla="*/ 0 w 32"/>
                <a:gd name="T49" fmla="*/ 1 h 201"/>
                <a:gd name="T50" fmla="*/ 0 w 32"/>
                <a:gd name="T51" fmla="*/ 8 h 201"/>
                <a:gd name="T52" fmla="*/ 0 w 32"/>
                <a:gd name="T53" fmla="*/ 8 h 201"/>
                <a:gd name="T54" fmla="*/ 0 w 32"/>
                <a:gd name="T55" fmla="*/ 8 h 201"/>
                <a:gd name="T56" fmla="*/ 0 w 32"/>
                <a:gd name="T57" fmla="*/ 8 h 201"/>
                <a:gd name="T58" fmla="*/ 0 w 32"/>
                <a:gd name="T59" fmla="*/ 9 h 201"/>
                <a:gd name="T60" fmla="*/ 0 w 32"/>
                <a:gd name="T61" fmla="*/ 9 h 201"/>
                <a:gd name="T62" fmla="*/ 0 w 32"/>
                <a:gd name="T63" fmla="*/ 9 h 201"/>
                <a:gd name="T64" fmla="*/ 1 w 32"/>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 h="201">
                  <a:moveTo>
                    <a:pt x="18" y="201"/>
                  </a:moveTo>
                  <a:lnTo>
                    <a:pt x="19" y="200"/>
                  </a:lnTo>
                  <a:lnTo>
                    <a:pt x="20" y="200"/>
                  </a:lnTo>
                  <a:lnTo>
                    <a:pt x="21" y="200"/>
                  </a:lnTo>
                  <a:lnTo>
                    <a:pt x="23" y="199"/>
                  </a:lnTo>
                  <a:lnTo>
                    <a:pt x="24" y="198"/>
                  </a:lnTo>
                  <a:lnTo>
                    <a:pt x="25" y="197"/>
                  </a:lnTo>
                  <a:lnTo>
                    <a:pt x="26" y="196"/>
                  </a:lnTo>
                  <a:lnTo>
                    <a:pt x="27" y="195"/>
                  </a:lnTo>
                  <a:lnTo>
                    <a:pt x="28" y="193"/>
                  </a:lnTo>
                  <a:lnTo>
                    <a:pt x="29" y="192"/>
                  </a:lnTo>
                  <a:lnTo>
                    <a:pt x="30" y="190"/>
                  </a:lnTo>
                  <a:lnTo>
                    <a:pt x="30" y="189"/>
                  </a:lnTo>
                  <a:lnTo>
                    <a:pt x="31" y="187"/>
                  </a:lnTo>
                  <a:lnTo>
                    <a:pt x="31" y="185"/>
                  </a:lnTo>
                  <a:lnTo>
                    <a:pt x="31" y="183"/>
                  </a:lnTo>
                  <a:lnTo>
                    <a:pt x="32" y="182"/>
                  </a:lnTo>
                  <a:lnTo>
                    <a:pt x="32" y="21"/>
                  </a:lnTo>
                  <a:lnTo>
                    <a:pt x="31" y="18"/>
                  </a:lnTo>
                  <a:lnTo>
                    <a:pt x="31" y="16"/>
                  </a:lnTo>
                  <a:lnTo>
                    <a:pt x="31" y="15"/>
                  </a:lnTo>
                  <a:lnTo>
                    <a:pt x="30" y="13"/>
                  </a:lnTo>
                  <a:lnTo>
                    <a:pt x="30" y="11"/>
                  </a:lnTo>
                  <a:lnTo>
                    <a:pt x="29" y="8"/>
                  </a:lnTo>
                  <a:lnTo>
                    <a:pt x="28" y="7"/>
                  </a:lnTo>
                  <a:lnTo>
                    <a:pt x="27" y="5"/>
                  </a:lnTo>
                  <a:lnTo>
                    <a:pt x="26" y="4"/>
                  </a:lnTo>
                  <a:lnTo>
                    <a:pt x="25" y="3"/>
                  </a:lnTo>
                  <a:lnTo>
                    <a:pt x="24" y="2"/>
                  </a:lnTo>
                  <a:lnTo>
                    <a:pt x="23" y="1"/>
                  </a:lnTo>
                  <a:lnTo>
                    <a:pt x="21"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1"/>
                  </a:lnTo>
                  <a:lnTo>
                    <a:pt x="5" y="13"/>
                  </a:lnTo>
                  <a:lnTo>
                    <a:pt x="4" y="15"/>
                  </a:lnTo>
                  <a:lnTo>
                    <a:pt x="4" y="16"/>
                  </a:lnTo>
                  <a:lnTo>
                    <a:pt x="4" y="18"/>
                  </a:lnTo>
                  <a:lnTo>
                    <a:pt x="4" y="21"/>
                  </a:lnTo>
                  <a:lnTo>
                    <a:pt x="0" y="168"/>
                  </a:lnTo>
                  <a:lnTo>
                    <a:pt x="0" y="171"/>
                  </a:lnTo>
                  <a:lnTo>
                    <a:pt x="0" y="173"/>
                  </a:lnTo>
                  <a:lnTo>
                    <a:pt x="0" y="176"/>
                  </a:lnTo>
                  <a:lnTo>
                    <a:pt x="1" y="178"/>
                  </a:lnTo>
                  <a:lnTo>
                    <a:pt x="2" y="181"/>
                  </a:lnTo>
                  <a:lnTo>
                    <a:pt x="3" y="183"/>
                  </a:lnTo>
                  <a:lnTo>
                    <a:pt x="4" y="186"/>
                  </a:lnTo>
                  <a:lnTo>
                    <a:pt x="6" y="189"/>
                  </a:lnTo>
                  <a:lnTo>
                    <a:pt x="7" y="191"/>
                  </a:lnTo>
                  <a:lnTo>
                    <a:pt x="8" y="193"/>
                  </a:lnTo>
                  <a:lnTo>
                    <a:pt x="10" y="195"/>
                  </a:lnTo>
                  <a:lnTo>
                    <a:pt x="11" y="197"/>
                  </a:lnTo>
                  <a:lnTo>
                    <a:pt x="13" y="198"/>
                  </a:lnTo>
                  <a:lnTo>
                    <a:pt x="14" y="200"/>
                  </a:lnTo>
                  <a:lnTo>
                    <a:pt x="16" y="200"/>
                  </a:lnTo>
                  <a:lnTo>
                    <a:pt x="18" y="201"/>
                  </a:lnTo>
                  <a:close/>
                </a:path>
              </a:pathLst>
            </a:custGeom>
            <a:solidFill>
              <a:srgbClr val="993300"/>
            </a:solidFill>
            <a:ln w="0">
              <a:solidFill>
                <a:srgbClr val="000000"/>
              </a:solidFill>
              <a:prstDash val="solid"/>
              <a:round/>
              <a:headEnd/>
              <a:tailEnd/>
            </a:ln>
          </p:spPr>
          <p:txBody>
            <a:bodyPr/>
            <a:lstStyle/>
            <a:p>
              <a:endParaRPr lang="en-US"/>
            </a:p>
          </p:txBody>
        </p:sp>
        <p:sp>
          <p:nvSpPr>
            <p:cNvPr id="44159" name="Freeform 94"/>
            <p:cNvSpPr>
              <a:spLocks/>
            </p:cNvSpPr>
            <p:nvPr/>
          </p:nvSpPr>
          <p:spPr bwMode="auto">
            <a:xfrm>
              <a:off x="4643" y="1331"/>
              <a:ext cx="1" cy="9"/>
            </a:xfrm>
            <a:custGeom>
              <a:avLst/>
              <a:gdLst>
                <a:gd name="T0" fmla="*/ 0 w 36"/>
                <a:gd name="T1" fmla="*/ 9 h 209"/>
                <a:gd name="T2" fmla="*/ 1 w 36"/>
                <a:gd name="T3" fmla="*/ 9 h 209"/>
                <a:gd name="T4" fmla="*/ 1 w 36"/>
                <a:gd name="T5" fmla="*/ 9 h 209"/>
                <a:gd name="T6" fmla="*/ 1 w 36"/>
                <a:gd name="T7" fmla="*/ 9 h 209"/>
                <a:gd name="T8" fmla="*/ 1 w 36"/>
                <a:gd name="T9" fmla="*/ 8 h 209"/>
                <a:gd name="T10" fmla="*/ 1 w 36"/>
                <a:gd name="T11" fmla="*/ 8 h 209"/>
                <a:gd name="T12" fmla="*/ 1 w 36"/>
                <a:gd name="T13" fmla="*/ 8 h 209"/>
                <a:gd name="T14" fmla="*/ 1 w 36"/>
                <a:gd name="T15" fmla="*/ 8 h 209"/>
                <a:gd name="T16" fmla="*/ 1 w 36"/>
                <a:gd name="T17" fmla="*/ 1 h 209"/>
                <a:gd name="T18" fmla="*/ 1 w 36"/>
                <a:gd name="T19" fmla="*/ 1 h 209"/>
                <a:gd name="T20" fmla="*/ 1 w 36"/>
                <a:gd name="T21" fmla="*/ 0 h 209"/>
                <a:gd name="T22" fmla="*/ 1 w 36"/>
                <a:gd name="T23" fmla="*/ 0 h 209"/>
                <a:gd name="T24" fmla="*/ 1 w 36"/>
                <a:gd name="T25" fmla="*/ 0 h 209"/>
                <a:gd name="T26" fmla="*/ 1 w 36"/>
                <a:gd name="T27" fmla="*/ 0 h 209"/>
                <a:gd name="T28" fmla="*/ 1 w 36"/>
                <a:gd name="T29" fmla="*/ 0 h 209"/>
                <a:gd name="T30" fmla="*/ 0 w 36"/>
                <a:gd name="T31" fmla="*/ 0 h 209"/>
                <a:gd name="T32" fmla="*/ 0 w 36"/>
                <a:gd name="T33" fmla="*/ 0 h 209"/>
                <a:gd name="T34" fmla="*/ 0 w 36"/>
                <a:gd name="T35" fmla="*/ 0 h 209"/>
                <a:gd name="T36" fmla="*/ 0 w 36"/>
                <a:gd name="T37" fmla="*/ 0 h 209"/>
                <a:gd name="T38" fmla="*/ 0 w 36"/>
                <a:gd name="T39" fmla="*/ 0 h 209"/>
                <a:gd name="T40" fmla="*/ 0 w 36"/>
                <a:gd name="T41" fmla="*/ 0 h 209"/>
                <a:gd name="T42" fmla="*/ 0 w 36"/>
                <a:gd name="T43" fmla="*/ 0 h 209"/>
                <a:gd name="T44" fmla="*/ 0 w 36"/>
                <a:gd name="T45" fmla="*/ 1 h 209"/>
                <a:gd name="T46" fmla="*/ 0 w 36"/>
                <a:gd name="T47" fmla="*/ 1 h 209"/>
                <a:gd name="T48" fmla="*/ 0 w 36"/>
                <a:gd name="T49" fmla="*/ 1 h 209"/>
                <a:gd name="T50" fmla="*/ 0 w 36"/>
                <a:gd name="T51" fmla="*/ 8 h 209"/>
                <a:gd name="T52" fmla="*/ 0 w 36"/>
                <a:gd name="T53" fmla="*/ 8 h 209"/>
                <a:gd name="T54" fmla="*/ 0 w 36"/>
                <a:gd name="T55" fmla="*/ 9 h 209"/>
                <a:gd name="T56" fmla="*/ 0 w 36"/>
                <a:gd name="T57" fmla="*/ 9 h 209"/>
                <a:gd name="T58" fmla="*/ 0 w 36"/>
                <a:gd name="T59" fmla="*/ 9 h 209"/>
                <a:gd name="T60" fmla="*/ 0 w 36"/>
                <a:gd name="T61" fmla="*/ 9 h 209"/>
                <a:gd name="T62" fmla="*/ 0 w 36"/>
                <a:gd name="T63" fmla="*/ 9 h 209"/>
                <a:gd name="T64" fmla="*/ 0 w 36"/>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 h="209">
                  <a:moveTo>
                    <a:pt x="14" y="209"/>
                  </a:moveTo>
                  <a:lnTo>
                    <a:pt x="15" y="208"/>
                  </a:lnTo>
                  <a:lnTo>
                    <a:pt x="16" y="208"/>
                  </a:lnTo>
                  <a:lnTo>
                    <a:pt x="18" y="206"/>
                  </a:lnTo>
                  <a:lnTo>
                    <a:pt x="20" y="205"/>
                  </a:lnTo>
                  <a:lnTo>
                    <a:pt x="22" y="203"/>
                  </a:lnTo>
                  <a:lnTo>
                    <a:pt x="24" y="201"/>
                  </a:lnTo>
                  <a:lnTo>
                    <a:pt x="25" y="199"/>
                  </a:lnTo>
                  <a:lnTo>
                    <a:pt x="27" y="197"/>
                  </a:lnTo>
                  <a:lnTo>
                    <a:pt x="29" y="194"/>
                  </a:lnTo>
                  <a:lnTo>
                    <a:pt x="30" y="192"/>
                  </a:lnTo>
                  <a:lnTo>
                    <a:pt x="32" y="189"/>
                  </a:lnTo>
                  <a:lnTo>
                    <a:pt x="33" y="187"/>
                  </a:lnTo>
                  <a:lnTo>
                    <a:pt x="34" y="184"/>
                  </a:lnTo>
                  <a:lnTo>
                    <a:pt x="35" y="182"/>
                  </a:lnTo>
                  <a:lnTo>
                    <a:pt x="35" y="179"/>
                  </a:lnTo>
                  <a:lnTo>
                    <a:pt x="36" y="178"/>
                  </a:lnTo>
                  <a:lnTo>
                    <a:pt x="28" y="21"/>
                  </a:lnTo>
                  <a:lnTo>
                    <a:pt x="27" y="18"/>
                  </a:lnTo>
                  <a:lnTo>
                    <a:pt x="27" y="15"/>
                  </a:lnTo>
                  <a:lnTo>
                    <a:pt x="27" y="13"/>
                  </a:lnTo>
                  <a:lnTo>
                    <a:pt x="26" y="11"/>
                  </a:lnTo>
                  <a:lnTo>
                    <a:pt x="26" y="10"/>
                  </a:lnTo>
                  <a:lnTo>
                    <a:pt x="25" y="8"/>
                  </a:lnTo>
                  <a:lnTo>
                    <a:pt x="24" y="6"/>
                  </a:lnTo>
                  <a:lnTo>
                    <a:pt x="23" y="5"/>
                  </a:lnTo>
                  <a:lnTo>
                    <a:pt x="22" y="4"/>
                  </a:lnTo>
                  <a:lnTo>
                    <a:pt x="21" y="3"/>
                  </a:lnTo>
                  <a:lnTo>
                    <a:pt x="20" y="2"/>
                  </a:lnTo>
                  <a:lnTo>
                    <a:pt x="19" y="1"/>
                  </a:lnTo>
                  <a:lnTo>
                    <a:pt x="17" y="0"/>
                  </a:lnTo>
                  <a:lnTo>
                    <a:pt x="16" y="0"/>
                  </a:lnTo>
                  <a:lnTo>
                    <a:pt x="15" y="0"/>
                  </a:lnTo>
                  <a:lnTo>
                    <a:pt x="14" y="0"/>
                  </a:lnTo>
                  <a:lnTo>
                    <a:pt x="12" y="0"/>
                  </a:lnTo>
                  <a:lnTo>
                    <a:pt x="11" y="0"/>
                  </a:lnTo>
                  <a:lnTo>
                    <a:pt x="9" y="0"/>
                  </a:lnTo>
                  <a:lnTo>
                    <a:pt x="8" y="1"/>
                  </a:lnTo>
                  <a:lnTo>
                    <a:pt x="7" y="2"/>
                  </a:lnTo>
                  <a:lnTo>
                    <a:pt x="6" y="3"/>
                  </a:lnTo>
                  <a:lnTo>
                    <a:pt x="4" y="4"/>
                  </a:lnTo>
                  <a:lnTo>
                    <a:pt x="4"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4" y="204"/>
                  </a:lnTo>
                  <a:lnTo>
                    <a:pt x="4" y="205"/>
                  </a:lnTo>
                  <a:lnTo>
                    <a:pt x="6" y="206"/>
                  </a:lnTo>
                  <a:lnTo>
                    <a:pt x="7" y="206"/>
                  </a:lnTo>
                  <a:lnTo>
                    <a:pt x="8" y="207"/>
                  </a:lnTo>
                  <a:lnTo>
                    <a:pt x="9" y="208"/>
                  </a:lnTo>
                  <a:lnTo>
                    <a:pt x="11" y="208"/>
                  </a:lnTo>
                  <a:lnTo>
                    <a:pt x="12" y="208"/>
                  </a:lnTo>
                  <a:lnTo>
                    <a:pt x="14" y="209"/>
                  </a:lnTo>
                  <a:close/>
                </a:path>
              </a:pathLst>
            </a:custGeom>
            <a:solidFill>
              <a:srgbClr val="993300"/>
            </a:solidFill>
            <a:ln w="0">
              <a:solidFill>
                <a:srgbClr val="000000"/>
              </a:solidFill>
              <a:prstDash val="solid"/>
              <a:round/>
              <a:headEnd/>
              <a:tailEnd/>
            </a:ln>
          </p:spPr>
          <p:txBody>
            <a:bodyPr/>
            <a:lstStyle/>
            <a:p>
              <a:endParaRPr lang="en-US"/>
            </a:p>
          </p:txBody>
        </p:sp>
        <p:sp>
          <p:nvSpPr>
            <p:cNvPr id="44160" name="Freeform 95"/>
            <p:cNvSpPr>
              <a:spLocks/>
            </p:cNvSpPr>
            <p:nvPr/>
          </p:nvSpPr>
          <p:spPr bwMode="auto">
            <a:xfrm>
              <a:off x="4627" y="1331"/>
              <a:ext cx="15" cy="4"/>
            </a:xfrm>
            <a:custGeom>
              <a:avLst/>
              <a:gdLst>
                <a:gd name="T0" fmla="*/ 14 w 340"/>
                <a:gd name="T1" fmla="*/ 4 h 100"/>
                <a:gd name="T2" fmla="*/ 14 w 340"/>
                <a:gd name="T3" fmla="*/ 4 h 100"/>
                <a:gd name="T4" fmla="*/ 14 w 340"/>
                <a:gd name="T5" fmla="*/ 4 h 100"/>
                <a:gd name="T6" fmla="*/ 14 w 340"/>
                <a:gd name="T7" fmla="*/ 4 h 100"/>
                <a:gd name="T8" fmla="*/ 15 w 340"/>
                <a:gd name="T9" fmla="*/ 4 h 100"/>
                <a:gd name="T10" fmla="*/ 15 w 340"/>
                <a:gd name="T11" fmla="*/ 3 h 100"/>
                <a:gd name="T12" fmla="*/ 15 w 340"/>
                <a:gd name="T13" fmla="*/ 3 h 100"/>
                <a:gd name="T14" fmla="*/ 15 w 340"/>
                <a:gd name="T15" fmla="*/ 3 h 100"/>
                <a:gd name="T16" fmla="*/ 15 w 340"/>
                <a:gd name="T17" fmla="*/ 1 h 100"/>
                <a:gd name="T18" fmla="*/ 15 w 340"/>
                <a:gd name="T19" fmla="*/ 1 h 100"/>
                <a:gd name="T20" fmla="*/ 15 w 340"/>
                <a:gd name="T21" fmla="*/ 1 h 100"/>
                <a:gd name="T22" fmla="*/ 15 w 340"/>
                <a:gd name="T23" fmla="*/ 1 h 100"/>
                <a:gd name="T24" fmla="*/ 15 w 340"/>
                <a:gd name="T25" fmla="*/ 0 h 100"/>
                <a:gd name="T26" fmla="*/ 14 w 340"/>
                <a:gd name="T27" fmla="*/ 0 h 100"/>
                <a:gd name="T28" fmla="*/ 14 w 340"/>
                <a:gd name="T29" fmla="*/ 0 h 100"/>
                <a:gd name="T30" fmla="*/ 14 w 340"/>
                <a:gd name="T31" fmla="*/ 0 h 100"/>
                <a:gd name="T32" fmla="*/ 13 w 340"/>
                <a:gd name="T33" fmla="*/ 0 h 100"/>
                <a:gd name="T34" fmla="*/ 1 w 340"/>
                <a:gd name="T35" fmla="*/ 0 h 100"/>
                <a:gd name="T36" fmla="*/ 1 w 340"/>
                <a:gd name="T37" fmla="*/ 0 h 100"/>
                <a:gd name="T38" fmla="*/ 1 w 340"/>
                <a:gd name="T39" fmla="*/ 0 h 100"/>
                <a:gd name="T40" fmla="*/ 1 w 340"/>
                <a:gd name="T41" fmla="*/ 0 h 100"/>
                <a:gd name="T42" fmla="*/ 0 w 340"/>
                <a:gd name="T43" fmla="*/ 0 h 100"/>
                <a:gd name="T44" fmla="*/ 0 w 340"/>
                <a:gd name="T45" fmla="*/ 1 h 100"/>
                <a:gd name="T46" fmla="*/ 0 w 340"/>
                <a:gd name="T47" fmla="*/ 1 h 100"/>
                <a:gd name="T48" fmla="*/ 0 w 340"/>
                <a:gd name="T49" fmla="*/ 1 h 100"/>
                <a:gd name="T50" fmla="*/ 0 w 340"/>
                <a:gd name="T51" fmla="*/ 3 h 100"/>
                <a:gd name="T52" fmla="*/ 0 w 340"/>
                <a:gd name="T53" fmla="*/ 3 h 100"/>
                <a:gd name="T54" fmla="*/ 0 w 340"/>
                <a:gd name="T55" fmla="*/ 3 h 100"/>
                <a:gd name="T56" fmla="*/ 0 w 340"/>
                <a:gd name="T57" fmla="*/ 3 h 100"/>
                <a:gd name="T58" fmla="*/ 0 w 340"/>
                <a:gd name="T59" fmla="*/ 4 h 100"/>
                <a:gd name="T60" fmla="*/ 1 w 340"/>
                <a:gd name="T61" fmla="*/ 4 h 100"/>
                <a:gd name="T62" fmla="*/ 1 w 340"/>
                <a:gd name="T63" fmla="*/ 4 h 100"/>
                <a:gd name="T64" fmla="*/ 1 w 340"/>
                <a:gd name="T65" fmla="*/ 4 h 100"/>
                <a:gd name="T66" fmla="*/ 2 w 340"/>
                <a:gd name="T67" fmla="*/ 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0" h="100">
                  <a:moveTo>
                    <a:pt x="304" y="100"/>
                  </a:moveTo>
                  <a:lnTo>
                    <a:pt x="308" y="99"/>
                  </a:lnTo>
                  <a:lnTo>
                    <a:pt x="311" y="99"/>
                  </a:lnTo>
                  <a:lnTo>
                    <a:pt x="315" y="98"/>
                  </a:lnTo>
                  <a:lnTo>
                    <a:pt x="318" y="97"/>
                  </a:lnTo>
                  <a:lnTo>
                    <a:pt x="321" y="96"/>
                  </a:lnTo>
                  <a:lnTo>
                    <a:pt x="324" y="94"/>
                  </a:lnTo>
                  <a:lnTo>
                    <a:pt x="327" y="92"/>
                  </a:lnTo>
                  <a:lnTo>
                    <a:pt x="329" y="90"/>
                  </a:lnTo>
                  <a:lnTo>
                    <a:pt x="331" y="88"/>
                  </a:lnTo>
                  <a:lnTo>
                    <a:pt x="333" y="86"/>
                  </a:lnTo>
                  <a:lnTo>
                    <a:pt x="335" y="83"/>
                  </a:lnTo>
                  <a:lnTo>
                    <a:pt x="337" y="80"/>
                  </a:lnTo>
                  <a:lnTo>
                    <a:pt x="338" y="77"/>
                  </a:lnTo>
                  <a:lnTo>
                    <a:pt x="339" y="74"/>
                  </a:lnTo>
                  <a:lnTo>
                    <a:pt x="339" y="71"/>
                  </a:lnTo>
                  <a:lnTo>
                    <a:pt x="340" y="67"/>
                  </a:lnTo>
                  <a:lnTo>
                    <a:pt x="340" y="33"/>
                  </a:lnTo>
                  <a:lnTo>
                    <a:pt x="339" y="29"/>
                  </a:lnTo>
                  <a:lnTo>
                    <a:pt x="339" y="25"/>
                  </a:lnTo>
                  <a:lnTo>
                    <a:pt x="338" y="22"/>
                  </a:lnTo>
                  <a:lnTo>
                    <a:pt x="337" y="19"/>
                  </a:lnTo>
                  <a:lnTo>
                    <a:pt x="335" y="16"/>
                  </a:lnTo>
                  <a:lnTo>
                    <a:pt x="333" y="13"/>
                  </a:lnTo>
                  <a:lnTo>
                    <a:pt x="331" y="11"/>
                  </a:lnTo>
                  <a:lnTo>
                    <a:pt x="329" y="9"/>
                  </a:lnTo>
                  <a:lnTo>
                    <a:pt x="327" y="7"/>
                  </a:lnTo>
                  <a:lnTo>
                    <a:pt x="324" y="5"/>
                  </a:lnTo>
                  <a:lnTo>
                    <a:pt x="321" y="3"/>
                  </a:lnTo>
                  <a:lnTo>
                    <a:pt x="318" y="2"/>
                  </a:lnTo>
                  <a:lnTo>
                    <a:pt x="315" y="1"/>
                  </a:lnTo>
                  <a:lnTo>
                    <a:pt x="311" y="0"/>
                  </a:lnTo>
                  <a:lnTo>
                    <a:pt x="308" y="0"/>
                  </a:lnTo>
                  <a:lnTo>
                    <a:pt x="304" y="0"/>
                  </a:lnTo>
                  <a:lnTo>
                    <a:pt x="37" y="0"/>
                  </a:lnTo>
                  <a:lnTo>
                    <a:pt x="32" y="0"/>
                  </a:lnTo>
                  <a:lnTo>
                    <a:pt x="28" y="0"/>
                  </a:lnTo>
                  <a:lnTo>
                    <a:pt x="25" y="1"/>
                  </a:lnTo>
                  <a:lnTo>
                    <a:pt x="21" y="2"/>
                  </a:lnTo>
                  <a:lnTo>
                    <a:pt x="18" y="3"/>
                  </a:lnTo>
                  <a:lnTo>
                    <a:pt x="15" y="5"/>
                  </a:lnTo>
                  <a:lnTo>
                    <a:pt x="13" y="7"/>
                  </a:lnTo>
                  <a:lnTo>
                    <a:pt x="10" y="9"/>
                  </a:lnTo>
                  <a:lnTo>
                    <a:pt x="8" y="11"/>
                  </a:lnTo>
                  <a:lnTo>
                    <a:pt x="6"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6" y="86"/>
                  </a:lnTo>
                  <a:lnTo>
                    <a:pt x="8" y="88"/>
                  </a:lnTo>
                  <a:lnTo>
                    <a:pt x="10" y="90"/>
                  </a:lnTo>
                  <a:lnTo>
                    <a:pt x="13" y="92"/>
                  </a:lnTo>
                  <a:lnTo>
                    <a:pt x="15" y="94"/>
                  </a:lnTo>
                  <a:lnTo>
                    <a:pt x="18" y="96"/>
                  </a:lnTo>
                  <a:lnTo>
                    <a:pt x="21" y="97"/>
                  </a:lnTo>
                  <a:lnTo>
                    <a:pt x="25" y="98"/>
                  </a:lnTo>
                  <a:lnTo>
                    <a:pt x="28" y="99"/>
                  </a:lnTo>
                  <a:lnTo>
                    <a:pt x="32" y="99"/>
                  </a:lnTo>
                  <a:lnTo>
                    <a:pt x="37" y="100"/>
                  </a:lnTo>
                  <a:lnTo>
                    <a:pt x="304" y="100"/>
                  </a:lnTo>
                  <a:close/>
                </a:path>
              </a:pathLst>
            </a:custGeom>
            <a:solidFill>
              <a:srgbClr val="993300"/>
            </a:solidFill>
            <a:ln w="0">
              <a:solidFill>
                <a:srgbClr val="000000"/>
              </a:solidFill>
              <a:prstDash val="solid"/>
              <a:round/>
              <a:headEnd/>
              <a:tailEnd/>
            </a:ln>
          </p:spPr>
          <p:txBody>
            <a:bodyPr/>
            <a:lstStyle/>
            <a:p>
              <a:endParaRPr lang="en-US"/>
            </a:p>
          </p:txBody>
        </p:sp>
        <p:sp>
          <p:nvSpPr>
            <p:cNvPr id="44161" name="Freeform 96"/>
            <p:cNvSpPr>
              <a:spLocks/>
            </p:cNvSpPr>
            <p:nvPr/>
          </p:nvSpPr>
          <p:spPr bwMode="auto">
            <a:xfrm>
              <a:off x="4602" y="1330"/>
              <a:ext cx="21" cy="12"/>
            </a:xfrm>
            <a:custGeom>
              <a:avLst/>
              <a:gdLst>
                <a:gd name="T0" fmla="*/ 18 w 478"/>
                <a:gd name="T1" fmla="*/ 12 h 283"/>
                <a:gd name="T2" fmla="*/ 19 w 478"/>
                <a:gd name="T3" fmla="*/ 12 h 283"/>
                <a:gd name="T4" fmla="*/ 19 w 478"/>
                <a:gd name="T5" fmla="*/ 12 h 283"/>
                <a:gd name="T6" fmla="*/ 20 w 478"/>
                <a:gd name="T7" fmla="*/ 11 h 283"/>
                <a:gd name="T8" fmla="*/ 20 w 478"/>
                <a:gd name="T9" fmla="*/ 11 h 283"/>
                <a:gd name="T10" fmla="*/ 21 w 478"/>
                <a:gd name="T11" fmla="*/ 11 h 283"/>
                <a:gd name="T12" fmla="*/ 21 w 478"/>
                <a:gd name="T13" fmla="*/ 10 h 283"/>
                <a:gd name="T14" fmla="*/ 21 w 478"/>
                <a:gd name="T15" fmla="*/ 9 h 283"/>
                <a:gd name="T16" fmla="*/ 20 w 478"/>
                <a:gd name="T17" fmla="*/ 3 h 283"/>
                <a:gd name="T18" fmla="*/ 20 w 478"/>
                <a:gd name="T19" fmla="*/ 2 h 283"/>
                <a:gd name="T20" fmla="*/ 20 w 478"/>
                <a:gd name="T21" fmla="*/ 2 h 283"/>
                <a:gd name="T22" fmla="*/ 20 w 478"/>
                <a:gd name="T23" fmla="*/ 1 h 283"/>
                <a:gd name="T24" fmla="*/ 20 w 478"/>
                <a:gd name="T25" fmla="*/ 1 h 283"/>
                <a:gd name="T26" fmla="*/ 19 w 478"/>
                <a:gd name="T27" fmla="*/ 0 h 283"/>
                <a:gd name="T28" fmla="*/ 19 w 478"/>
                <a:gd name="T29" fmla="*/ 0 h 283"/>
                <a:gd name="T30" fmla="*/ 19 w 478"/>
                <a:gd name="T31" fmla="*/ 0 h 283"/>
                <a:gd name="T32" fmla="*/ 18 w 478"/>
                <a:gd name="T33" fmla="*/ 0 h 283"/>
                <a:gd name="T34" fmla="*/ 3 w 478"/>
                <a:gd name="T35" fmla="*/ 0 h 283"/>
                <a:gd name="T36" fmla="*/ 2 w 478"/>
                <a:gd name="T37" fmla="*/ 0 h 283"/>
                <a:gd name="T38" fmla="*/ 2 w 478"/>
                <a:gd name="T39" fmla="*/ 0 h 283"/>
                <a:gd name="T40" fmla="*/ 1 w 478"/>
                <a:gd name="T41" fmla="*/ 1 h 283"/>
                <a:gd name="T42" fmla="*/ 1 w 478"/>
                <a:gd name="T43" fmla="*/ 1 h 283"/>
                <a:gd name="T44" fmla="*/ 1 w 478"/>
                <a:gd name="T45" fmla="*/ 2 h 283"/>
                <a:gd name="T46" fmla="*/ 1 w 478"/>
                <a:gd name="T47" fmla="*/ 2 h 283"/>
                <a:gd name="T48" fmla="*/ 1 w 478"/>
                <a:gd name="T49" fmla="*/ 3 h 283"/>
                <a:gd name="T50" fmla="*/ 0 w 478"/>
                <a:gd name="T51" fmla="*/ 9 h 283"/>
                <a:gd name="T52" fmla="*/ 0 w 478"/>
                <a:gd name="T53" fmla="*/ 10 h 283"/>
                <a:gd name="T54" fmla="*/ 0 w 478"/>
                <a:gd name="T55" fmla="*/ 10 h 283"/>
                <a:gd name="T56" fmla="*/ 1 w 478"/>
                <a:gd name="T57" fmla="*/ 11 h 283"/>
                <a:gd name="T58" fmla="*/ 1 w 478"/>
                <a:gd name="T59" fmla="*/ 11 h 283"/>
                <a:gd name="T60" fmla="*/ 1 w 478"/>
                <a:gd name="T61" fmla="*/ 11 h 283"/>
                <a:gd name="T62" fmla="*/ 2 w 478"/>
                <a:gd name="T63" fmla="*/ 12 h 283"/>
                <a:gd name="T64" fmla="*/ 2 w 478"/>
                <a:gd name="T65" fmla="*/ 12 h 283"/>
                <a:gd name="T66" fmla="*/ 3 w 478"/>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8" h="283">
                  <a:moveTo>
                    <a:pt x="414" y="283"/>
                  </a:moveTo>
                  <a:lnTo>
                    <a:pt x="418" y="282"/>
                  </a:lnTo>
                  <a:lnTo>
                    <a:pt x="424" y="281"/>
                  </a:lnTo>
                  <a:lnTo>
                    <a:pt x="430" y="280"/>
                  </a:lnTo>
                  <a:lnTo>
                    <a:pt x="435" y="277"/>
                  </a:lnTo>
                  <a:lnTo>
                    <a:pt x="440" y="275"/>
                  </a:lnTo>
                  <a:lnTo>
                    <a:pt x="446" y="271"/>
                  </a:lnTo>
                  <a:lnTo>
                    <a:pt x="451" y="268"/>
                  </a:lnTo>
                  <a:lnTo>
                    <a:pt x="455" y="264"/>
                  </a:lnTo>
                  <a:lnTo>
                    <a:pt x="460" y="259"/>
                  </a:lnTo>
                  <a:lnTo>
                    <a:pt x="464" y="254"/>
                  </a:lnTo>
                  <a:lnTo>
                    <a:pt x="468" y="248"/>
                  </a:lnTo>
                  <a:lnTo>
                    <a:pt x="471" y="242"/>
                  </a:lnTo>
                  <a:lnTo>
                    <a:pt x="474" y="236"/>
                  </a:lnTo>
                  <a:lnTo>
                    <a:pt x="476" y="230"/>
                  </a:lnTo>
                  <a:lnTo>
                    <a:pt x="477" y="223"/>
                  </a:lnTo>
                  <a:lnTo>
                    <a:pt x="478" y="217"/>
                  </a:lnTo>
                  <a:lnTo>
                    <a:pt x="462" y="69"/>
                  </a:lnTo>
                  <a:lnTo>
                    <a:pt x="461" y="62"/>
                  </a:lnTo>
                  <a:lnTo>
                    <a:pt x="461" y="55"/>
                  </a:lnTo>
                  <a:lnTo>
                    <a:pt x="459" y="48"/>
                  </a:lnTo>
                  <a:lnTo>
                    <a:pt x="458" y="41"/>
                  </a:lnTo>
                  <a:lnTo>
                    <a:pt x="456" y="36"/>
                  </a:lnTo>
                  <a:lnTo>
                    <a:pt x="453" y="30"/>
                  </a:lnTo>
                  <a:lnTo>
                    <a:pt x="451" y="25"/>
                  </a:lnTo>
                  <a:lnTo>
                    <a:pt x="448" y="20"/>
                  </a:lnTo>
                  <a:lnTo>
                    <a:pt x="444" y="16"/>
                  </a:lnTo>
                  <a:lnTo>
                    <a:pt x="441" y="11"/>
                  </a:lnTo>
                  <a:lnTo>
                    <a:pt x="437" y="8"/>
                  </a:lnTo>
                  <a:lnTo>
                    <a:pt x="433" y="5"/>
                  </a:lnTo>
                  <a:lnTo>
                    <a:pt x="427" y="3"/>
                  </a:lnTo>
                  <a:lnTo>
                    <a:pt x="423" y="1"/>
                  </a:lnTo>
                  <a:lnTo>
                    <a:pt x="418" y="0"/>
                  </a:lnTo>
                  <a:lnTo>
                    <a:pt x="414" y="0"/>
                  </a:lnTo>
                  <a:lnTo>
                    <a:pt x="62" y="0"/>
                  </a:lnTo>
                  <a:lnTo>
                    <a:pt x="57" y="0"/>
                  </a:lnTo>
                  <a:lnTo>
                    <a:pt x="52" y="1"/>
                  </a:lnTo>
                  <a:lnTo>
                    <a:pt x="48" y="3"/>
                  </a:lnTo>
                  <a:lnTo>
                    <a:pt x="44" y="5"/>
                  </a:lnTo>
                  <a:lnTo>
                    <a:pt x="39" y="8"/>
                  </a:lnTo>
                  <a:lnTo>
                    <a:pt x="35" y="11"/>
                  </a:lnTo>
                  <a:lnTo>
                    <a:pt x="31" y="16"/>
                  </a:lnTo>
                  <a:lnTo>
                    <a:pt x="28" y="20"/>
                  </a:lnTo>
                  <a:lnTo>
                    <a:pt x="25" y="25"/>
                  </a:lnTo>
                  <a:lnTo>
                    <a:pt x="22" y="30"/>
                  </a:lnTo>
                  <a:lnTo>
                    <a:pt x="20" y="36"/>
                  </a:lnTo>
                  <a:lnTo>
                    <a:pt x="18" y="41"/>
                  </a:lnTo>
                  <a:lnTo>
                    <a:pt x="17" y="48"/>
                  </a:lnTo>
                  <a:lnTo>
                    <a:pt x="15" y="55"/>
                  </a:lnTo>
                  <a:lnTo>
                    <a:pt x="15" y="62"/>
                  </a:lnTo>
                  <a:lnTo>
                    <a:pt x="15" y="69"/>
                  </a:lnTo>
                  <a:lnTo>
                    <a:pt x="0" y="217"/>
                  </a:lnTo>
                  <a:lnTo>
                    <a:pt x="0" y="223"/>
                  </a:lnTo>
                  <a:lnTo>
                    <a:pt x="1" y="230"/>
                  </a:lnTo>
                  <a:lnTo>
                    <a:pt x="4" y="236"/>
                  </a:lnTo>
                  <a:lnTo>
                    <a:pt x="6" y="242"/>
                  </a:lnTo>
                  <a:lnTo>
                    <a:pt x="9" y="248"/>
                  </a:lnTo>
                  <a:lnTo>
                    <a:pt x="13" y="254"/>
                  </a:lnTo>
                  <a:lnTo>
                    <a:pt x="17" y="259"/>
                  </a:lnTo>
                  <a:lnTo>
                    <a:pt x="21" y="264"/>
                  </a:lnTo>
                  <a:lnTo>
                    <a:pt x="26" y="268"/>
                  </a:lnTo>
                  <a:lnTo>
                    <a:pt x="31" y="271"/>
                  </a:lnTo>
                  <a:lnTo>
                    <a:pt x="36" y="275"/>
                  </a:lnTo>
                  <a:lnTo>
                    <a:pt x="42" y="277"/>
                  </a:lnTo>
                  <a:lnTo>
                    <a:pt x="47" y="280"/>
                  </a:lnTo>
                  <a:lnTo>
                    <a:pt x="52" y="281"/>
                  </a:lnTo>
                  <a:lnTo>
                    <a:pt x="57" y="282"/>
                  </a:lnTo>
                  <a:lnTo>
                    <a:pt x="62" y="283"/>
                  </a:lnTo>
                  <a:lnTo>
                    <a:pt x="414" y="283"/>
                  </a:lnTo>
                  <a:close/>
                </a:path>
              </a:pathLst>
            </a:custGeom>
            <a:solidFill>
              <a:srgbClr val="993300"/>
            </a:solidFill>
            <a:ln w="0">
              <a:solidFill>
                <a:srgbClr val="000000"/>
              </a:solidFill>
              <a:prstDash val="solid"/>
              <a:round/>
              <a:headEnd/>
              <a:tailEnd/>
            </a:ln>
          </p:spPr>
          <p:txBody>
            <a:bodyPr/>
            <a:lstStyle/>
            <a:p>
              <a:endParaRPr lang="en-US"/>
            </a:p>
          </p:txBody>
        </p:sp>
        <p:sp>
          <p:nvSpPr>
            <p:cNvPr id="44162" name="Freeform 97"/>
            <p:cNvSpPr>
              <a:spLocks/>
            </p:cNvSpPr>
            <p:nvPr/>
          </p:nvSpPr>
          <p:spPr bwMode="auto">
            <a:xfrm>
              <a:off x="4602" y="1330"/>
              <a:ext cx="20" cy="12"/>
            </a:xfrm>
            <a:custGeom>
              <a:avLst/>
              <a:gdLst>
                <a:gd name="T0" fmla="*/ 18 w 453"/>
                <a:gd name="T1" fmla="*/ 12 h 270"/>
                <a:gd name="T2" fmla="*/ 18 w 453"/>
                <a:gd name="T3" fmla="*/ 12 h 270"/>
                <a:gd name="T4" fmla="*/ 18 w 453"/>
                <a:gd name="T5" fmla="*/ 12 h 270"/>
                <a:gd name="T6" fmla="*/ 19 w 453"/>
                <a:gd name="T7" fmla="*/ 11 h 270"/>
                <a:gd name="T8" fmla="*/ 19 w 453"/>
                <a:gd name="T9" fmla="*/ 11 h 270"/>
                <a:gd name="T10" fmla="*/ 20 w 453"/>
                <a:gd name="T11" fmla="*/ 10 h 270"/>
                <a:gd name="T12" fmla="*/ 20 w 453"/>
                <a:gd name="T13" fmla="*/ 10 h 270"/>
                <a:gd name="T14" fmla="*/ 20 w 453"/>
                <a:gd name="T15" fmla="*/ 9 h 270"/>
                <a:gd name="T16" fmla="*/ 19 w 453"/>
                <a:gd name="T17" fmla="*/ 3 h 270"/>
                <a:gd name="T18" fmla="*/ 19 w 453"/>
                <a:gd name="T19" fmla="*/ 2 h 270"/>
                <a:gd name="T20" fmla="*/ 19 w 453"/>
                <a:gd name="T21" fmla="*/ 2 h 270"/>
                <a:gd name="T22" fmla="*/ 19 w 453"/>
                <a:gd name="T23" fmla="*/ 1 h 270"/>
                <a:gd name="T24" fmla="*/ 19 w 453"/>
                <a:gd name="T25" fmla="*/ 1 h 270"/>
                <a:gd name="T26" fmla="*/ 19 w 453"/>
                <a:gd name="T27" fmla="*/ 0 h 270"/>
                <a:gd name="T28" fmla="*/ 18 w 453"/>
                <a:gd name="T29" fmla="*/ 0 h 270"/>
                <a:gd name="T30" fmla="*/ 18 w 453"/>
                <a:gd name="T31" fmla="*/ 0 h 270"/>
                <a:gd name="T32" fmla="*/ 17 w 453"/>
                <a:gd name="T33" fmla="*/ 0 h 270"/>
                <a:gd name="T34" fmla="*/ 2 w 453"/>
                <a:gd name="T35" fmla="*/ 0 h 270"/>
                <a:gd name="T36" fmla="*/ 2 w 453"/>
                <a:gd name="T37" fmla="*/ 0 h 270"/>
                <a:gd name="T38" fmla="*/ 2 w 453"/>
                <a:gd name="T39" fmla="*/ 0 h 270"/>
                <a:gd name="T40" fmla="*/ 1 w 453"/>
                <a:gd name="T41" fmla="*/ 1 h 270"/>
                <a:gd name="T42" fmla="*/ 1 w 453"/>
                <a:gd name="T43" fmla="*/ 1 h 270"/>
                <a:gd name="T44" fmla="*/ 1 w 453"/>
                <a:gd name="T45" fmla="*/ 1 h 270"/>
                <a:gd name="T46" fmla="*/ 1 w 453"/>
                <a:gd name="T47" fmla="*/ 2 h 270"/>
                <a:gd name="T48" fmla="*/ 1 w 453"/>
                <a:gd name="T49" fmla="*/ 3 h 270"/>
                <a:gd name="T50" fmla="*/ 0 w 453"/>
                <a:gd name="T51" fmla="*/ 9 h 270"/>
                <a:gd name="T52" fmla="*/ 0 w 453"/>
                <a:gd name="T53" fmla="*/ 10 h 270"/>
                <a:gd name="T54" fmla="*/ 0 w 453"/>
                <a:gd name="T55" fmla="*/ 10 h 270"/>
                <a:gd name="T56" fmla="*/ 0 w 453"/>
                <a:gd name="T57" fmla="*/ 11 h 270"/>
                <a:gd name="T58" fmla="*/ 1 w 453"/>
                <a:gd name="T59" fmla="*/ 11 h 270"/>
                <a:gd name="T60" fmla="*/ 1 w 453"/>
                <a:gd name="T61" fmla="*/ 12 h 270"/>
                <a:gd name="T62" fmla="*/ 2 w 453"/>
                <a:gd name="T63" fmla="*/ 12 h 270"/>
                <a:gd name="T64" fmla="*/ 2 w 453"/>
                <a:gd name="T65" fmla="*/ 12 h 270"/>
                <a:gd name="T66" fmla="*/ 3 w 453"/>
                <a:gd name="T67" fmla="*/ 12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3" h="270">
                  <a:moveTo>
                    <a:pt x="394" y="270"/>
                  </a:moveTo>
                  <a:lnTo>
                    <a:pt x="398" y="269"/>
                  </a:lnTo>
                  <a:lnTo>
                    <a:pt x="403" y="268"/>
                  </a:lnTo>
                  <a:lnTo>
                    <a:pt x="408" y="267"/>
                  </a:lnTo>
                  <a:lnTo>
                    <a:pt x="413" y="265"/>
                  </a:lnTo>
                  <a:lnTo>
                    <a:pt x="419" y="262"/>
                  </a:lnTo>
                  <a:lnTo>
                    <a:pt x="424" y="259"/>
                  </a:lnTo>
                  <a:lnTo>
                    <a:pt x="428" y="255"/>
                  </a:lnTo>
                  <a:lnTo>
                    <a:pt x="433" y="251"/>
                  </a:lnTo>
                  <a:lnTo>
                    <a:pt x="437" y="247"/>
                  </a:lnTo>
                  <a:lnTo>
                    <a:pt x="441" y="241"/>
                  </a:lnTo>
                  <a:lnTo>
                    <a:pt x="444" y="236"/>
                  </a:lnTo>
                  <a:lnTo>
                    <a:pt x="447" y="231"/>
                  </a:lnTo>
                  <a:lnTo>
                    <a:pt x="449" y="225"/>
                  </a:lnTo>
                  <a:lnTo>
                    <a:pt x="451" y="219"/>
                  </a:lnTo>
                  <a:lnTo>
                    <a:pt x="452" y="213"/>
                  </a:lnTo>
                  <a:lnTo>
                    <a:pt x="453" y="207"/>
                  </a:lnTo>
                  <a:lnTo>
                    <a:pt x="440" y="65"/>
                  </a:lnTo>
                  <a:lnTo>
                    <a:pt x="439" y="58"/>
                  </a:lnTo>
                  <a:lnTo>
                    <a:pt x="439" y="52"/>
                  </a:lnTo>
                  <a:lnTo>
                    <a:pt x="437" y="45"/>
                  </a:lnTo>
                  <a:lnTo>
                    <a:pt x="436" y="39"/>
                  </a:lnTo>
                  <a:lnTo>
                    <a:pt x="434" y="33"/>
                  </a:lnTo>
                  <a:lnTo>
                    <a:pt x="432" y="28"/>
                  </a:lnTo>
                  <a:lnTo>
                    <a:pt x="429" y="23"/>
                  </a:lnTo>
                  <a:lnTo>
                    <a:pt x="426" y="19"/>
                  </a:lnTo>
                  <a:lnTo>
                    <a:pt x="423" y="15"/>
                  </a:lnTo>
                  <a:lnTo>
                    <a:pt x="420" y="11"/>
                  </a:lnTo>
                  <a:lnTo>
                    <a:pt x="415" y="8"/>
                  </a:lnTo>
                  <a:lnTo>
                    <a:pt x="411" y="4"/>
                  </a:lnTo>
                  <a:lnTo>
                    <a:pt x="407" y="2"/>
                  </a:lnTo>
                  <a:lnTo>
                    <a:pt x="403" y="1"/>
                  </a:lnTo>
                  <a:lnTo>
                    <a:pt x="398" y="0"/>
                  </a:lnTo>
                  <a:lnTo>
                    <a:pt x="394" y="0"/>
                  </a:lnTo>
                  <a:lnTo>
                    <a:pt x="59" y="0"/>
                  </a:lnTo>
                  <a:lnTo>
                    <a:pt x="54" y="0"/>
                  </a:lnTo>
                  <a:lnTo>
                    <a:pt x="49" y="1"/>
                  </a:lnTo>
                  <a:lnTo>
                    <a:pt x="45" y="2"/>
                  </a:lnTo>
                  <a:lnTo>
                    <a:pt x="41" y="4"/>
                  </a:lnTo>
                  <a:lnTo>
                    <a:pt x="37" y="8"/>
                  </a:lnTo>
                  <a:lnTo>
                    <a:pt x="33" y="11"/>
                  </a:lnTo>
                  <a:lnTo>
                    <a:pt x="30" y="15"/>
                  </a:lnTo>
                  <a:lnTo>
                    <a:pt x="26" y="19"/>
                  </a:lnTo>
                  <a:lnTo>
                    <a:pt x="23" y="23"/>
                  </a:lnTo>
                  <a:lnTo>
                    <a:pt x="20" y="28"/>
                  </a:lnTo>
                  <a:lnTo>
                    <a:pt x="18" y="33"/>
                  </a:lnTo>
                  <a:lnTo>
                    <a:pt x="16" y="39"/>
                  </a:lnTo>
                  <a:lnTo>
                    <a:pt x="15" y="45"/>
                  </a:lnTo>
                  <a:lnTo>
                    <a:pt x="13" y="52"/>
                  </a:lnTo>
                  <a:lnTo>
                    <a:pt x="13" y="58"/>
                  </a:lnTo>
                  <a:lnTo>
                    <a:pt x="13" y="65"/>
                  </a:lnTo>
                  <a:lnTo>
                    <a:pt x="0" y="207"/>
                  </a:lnTo>
                  <a:lnTo>
                    <a:pt x="0" y="213"/>
                  </a:lnTo>
                  <a:lnTo>
                    <a:pt x="1" y="219"/>
                  </a:lnTo>
                  <a:lnTo>
                    <a:pt x="3" y="225"/>
                  </a:lnTo>
                  <a:lnTo>
                    <a:pt x="5" y="231"/>
                  </a:lnTo>
                  <a:lnTo>
                    <a:pt x="8" y="236"/>
                  </a:lnTo>
                  <a:lnTo>
                    <a:pt x="11" y="241"/>
                  </a:lnTo>
                  <a:lnTo>
                    <a:pt x="15" y="247"/>
                  </a:lnTo>
                  <a:lnTo>
                    <a:pt x="19" y="251"/>
                  </a:lnTo>
                  <a:lnTo>
                    <a:pt x="24" y="255"/>
                  </a:lnTo>
                  <a:lnTo>
                    <a:pt x="28" y="259"/>
                  </a:lnTo>
                  <a:lnTo>
                    <a:pt x="34" y="262"/>
                  </a:lnTo>
                  <a:lnTo>
                    <a:pt x="39" y="265"/>
                  </a:lnTo>
                  <a:lnTo>
                    <a:pt x="44" y="267"/>
                  </a:lnTo>
                  <a:lnTo>
                    <a:pt x="49" y="268"/>
                  </a:lnTo>
                  <a:lnTo>
                    <a:pt x="54" y="269"/>
                  </a:lnTo>
                  <a:lnTo>
                    <a:pt x="59" y="270"/>
                  </a:lnTo>
                  <a:lnTo>
                    <a:pt x="394" y="270"/>
                  </a:lnTo>
                  <a:close/>
                </a:path>
              </a:pathLst>
            </a:custGeom>
            <a:solidFill>
              <a:srgbClr val="993300"/>
            </a:solidFill>
            <a:ln w="0">
              <a:solidFill>
                <a:srgbClr val="000000"/>
              </a:solidFill>
              <a:prstDash val="solid"/>
              <a:round/>
              <a:headEnd/>
              <a:tailEnd/>
            </a:ln>
          </p:spPr>
          <p:txBody>
            <a:bodyPr/>
            <a:lstStyle/>
            <a:p>
              <a:endParaRPr lang="en-US"/>
            </a:p>
          </p:txBody>
        </p:sp>
        <p:sp>
          <p:nvSpPr>
            <p:cNvPr id="44163" name="Freeform 98"/>
            <p:cNvSpPr>
              <a:spLocks/>
            </p:cNvSpPr>
            <p:nvPr/>
          </p:nvSpPr>
          <p:spPr bwMode="auto">
            <a:xfrm>
              <a:off x="4605" y="1335"/>
              <a:ext cx="15" cy="6"/>
            </a:xfrm>
            <a:custGeom>
              <a:avLst/>
              <a:gdLst>
                <a:gd name="T0" fmla="*/ 15 w 333"/>
                <a:gd name="T1" fmla="*/ 3 h 122"/>
                <a:gd name="T2" fmla="*/ 15 w 333"/>
                <a:gd name="T3" fmla="*/ 3 h 122"/>
                <a:gd name="T4" fmla="*/ 15 w 333"/>
                <a:gd name="T5" fmla="*/ 4 h 122"/>
                <a:gd name="T6" fmla="*/ 15 w 333"/>
                <a:gd name="T7" fmla="*/ 4 h 122"/>
                <a:gd name="T8" fmla="*/ 15 w 333"/>
                <a:gd name="T9" fmla="*/ 4 h 122"/>
                <a:gd name="T10" fmla="*/ 15 w 333"/>
                <a:gd name="T11" fmla="*/ 4 h 122"/>
                <a:gd name="T12" fmla="*/ 15 w 333"/>
                <a:gd name="T13" fmla="*/ 5 h 122"/>
                <a:gd name="T14" fmla="*/ 15 w 333"/>
                <a:gd name="T15" fmla="*/ 5 h 122"/>
                <a:gd name="T16" fmla="*/ 15 w 333"/>
                <a:gd name="T17" fmla="*/ 5 h 122"/>
                <a:gd name="T18" fmla="*/ 14 w 333"/>
                <a:gd name="T19" fmla="*/ 5 h 122"/>
                <a:gd name="T20" fmla="*/ 14 w 333"/>
                <a:gd name="T21" fmla="*/ 5 h 122"/>
                <a:gd name="T22" fmla="*/ 14 w 333"/>
                <a:gd name="T23" fmla="*/ 6 h 122"/>
                <a:gd name="T24" fmla="*/ 14 w 333"/>
                <a:gd name="T25" fmla="*/ 6 h 122"/>
                <a:gd name="T26" fmla="*/ 14 w 333"/>
                <a:gd name="T27" fmla="*/ 6 h 122"/>
                <a:gd name="T28" fmla="*/ 14 w 333"/>
                <a:gd name="T29" fmla="*/ 6 h 122"/>
                <a:gd name="T30" fmla="*/ 13 w 333"/>
                <a:gd name="T31" fmla="*/ 6 h 122"/>
                <a:gd name="T32" fmla="*/ 13 w 333"/>
                <a:gd name="T33" fmla="*/ 6 h 122"/>
                <a:gd name="T34" fmla="*/ 2 w 333"/>
                <a:gd name="T35" fmla="*/ 6 h 122"/>
                <a:gd name="T36" fmla="*/ 2 w 333"/>
                <a:gd name="T37" fmla="*/ 6 h 122"/>
                <a:gd name="T38" fmla="*/ 1 w 333"/>
                <a:gd name="T39" fmla="*/ 6 h 122"/>
                <a:gd name="T40" fmla="*/ 1 w 333"/>
                <a:gd name="T41" fmla="*/ 6 h 122"/>
                <a:gd name="T42" fmla="*/ 1 w 333"/>
                <a:gd name="T43" fmla="*/ 6 h 122"/>
                <a:gd name="T44" fmla="*/ 1 w 333"/>
                <a:gd name="T45" fmla="*/ 6 h 122"/>
                <a:gd name="T46" fmla="*/ 1 w 333"/>
                <a:gd name="T47" fmla="*/ 5 h 122"/>
                <a:gd name="T48" fmla="*/ 1 w 333"/>
                <a:gd name="T49" fmla="*/ 5 h 122"/>
                <a:gd name="T50" fmla="*/ 0 w 333"/>
                <a:gd name="T51" fmla="*/ 5 h 122"/>
                <a:gd name="T52" fmla="*/ 0 w 333"/>
                <a:gd name="T53" fmla="*/ 5 h 122"/>
                <a:gd name="T54" fmla="*/ 0 w 333"/>
                <a:gd name="T55" fmla="*/ 5 h 122"/>
                <a:gd name="T56" fmla="*/ 0 w 333"/>
                <a:gd name="T57" fmla="*/ 4 h 122"/>
                <a:gd name="T58" fmla="*/ 0 w 333"/>
                <a:gd name="T59" fmla="*/ 4 h 122"/>
                <a:gd name="T60" fmla="*/ 0 w 333"/>
                <a:gd name="T61" fmla="*/ 4 h 122"/>
                <a:gd name="T62" fmla="*/ 0 w 333"/>
                <a:gd name="T63" fmla="*/ 4 h 122"/>
                <a:gd name="T64" fmla="*/ 0 w 333"/>
                <a:gd name="T65" fmla="*/ 3 h 122"/>
                <a:gd name="T66" fmla="*/ 0 w 333"/>
                <a:gd name="T67" fmla="*/ 3 h 122"/>
                <a:gd name="T68" fmla="*/ 0 w 333"/>
                <a:gd name="T69" fmla="*/ 0 h 122"/>
                <a:gd name="T70" fmla="*/ 15 w 333"/>
                <a:gd name="T71" fmla="*/ 0 h 122"/>
                <a:gd name="T72" fmla="*/ 15 w 333"/>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22">
                  <a:moveTo>
                    <a:pt x="333" y="60"/>
                  </a:moveTo>
                  <a:lnTo>
                    <a:pt x="332" y="66"/>
                  </a:lnTo>
                  <a:lnTo>
                    <a:pt x="332" y="72"/>
                  </a:lnTo>
                  <a:lnTo>
                    <a:pt x="331" y="78"/>
                  </a:lnTo>
                  <a:lnTo>
                    <a:pt x="330" y="84"/>
                  </a:lnTo>
                  <a:lnTo>
                    <a:pt x="328" y="89"/>
                  </a:lnTo>
                  <a:lnTo>
                    <a:pt x="327" y="94"/>
                  </a:lnTo>
                  <a:lnTo>
                    <a:pt x="324" y="99"/>
                  </a:lnTo>
                  <a:lnTo>
                    <a:pt x="322" y="103"/>
                  </a:lnTo>
                  <a:lnTo>
                    <a:pt x="320" y="107"/>
                  </a:lnTo>
                  <a:lnTo>
                    <a:pt x="317" y="110"/>
                  </a:lnTo>
                  <a:lnTo>
                    <a:pt x="313" y="113"/>
                  </a:lnTo>
                  <a:lnTo>
                    <a:pt x="309" y="116"/>
                  </a:lnTo>
                  <a:lnTo>
                    <a:pt x="306" y="119"/>
                  </a:lnTo>
                  <a:lnTo>
                    <a:pt x="302" y="120"/>
                  </a:lnTo>
                  <a:lnTo>
                    <a:pt x="298" y="121"/>
                  </a:lnTo>
                  <a:lnTo>
                    <a:pt x="294" y="122"/>
                  </a:lnTo>
                  <a:lnTo>
                    <a:pt x="39" y="122"/>
                  </a:lnTo>
                  <a:lnTo>
                    <a:pt x="34" y="121"/>
                  </a:lnTo>
                  <a:lnTo>
                    <a:pt x="30" y="120"/>
                  </a:lnTo>
                  <a:lnTo>
                    <a:pt x="26" y="119"/>
                  </a:lnTo>
                  <a:lnTo>
                    <a:pt x="22" y="116"/>
                  </a:lnTo>
                  <a:lnTo>
                    <a:pt x="19" y="113"/>
                  </a:lnTo>
                  <a:lnTo>
                    <a:pt x="16" y="110"/>
                  </a:lnTo>
                  <a:lnTo>
                    <a:pt x="13" y="107"/>
                  </a:lnTo>
                  <a:lnTo>
                    <a:pt x="11" y="103"/>
                  </a:lnTo>
                  <a:lnTo>
                    <a:pt x="8" y="99"/>
                  </a:lnTo>
                  <a:lnTo>
                    <a:pt x="6" y="94"/>
                  </a:lnTo>
                  <a:lnTo>
                    <a:pt x="3" y="89"/>
                  </a:lnTo>
                  <a:lnTo>
                    <a:pt x="2" y="84"/>
                  </a:lnTo>
                  <a:lnTo>
                    <a:pt x="1" y="78"/>
                  </a:lnTo>
                  <a:lnTo>
                    <a:pt x="0" y="72"/>
                  </a:lnTo>
                  <a:lnTo>
                    <a:pt x="0" y="66"/>
                  </a:lnTo>
                  <a:lnTo>
                    <a:pt x="0" y="60"/>
                  </a:lnTo>
                  <a:lnTo>
                    <a:pt x="2" y="0"/>
                  </a:lnTo>
                  <a:lnTo>
                    <a:pt x="331" y="0"/>
                  </a:lnTo>
                  <a:lnTo>
                    <a:pt x="333" y="60"/>
                  </a:lnTo>
                  <a:close/>
                </a:path>
              </a:pathLst>
            </a:custGeom>
            <a:solidFill>
              <a:srgbClr val="993300"/>
            </a:solidFill>
            <a:ln w="0">
              <a:solidFill>
                <a:srgbClr val="000000"/>
              </a:solidFill>
              <a:prstDash val="solid"/>
              <a:round/>
              <a:headEnd/>
              <a:tailEnd/>
            </a:ln>
          </p:spPr>
          <p:txBody>
            <a:bodyPr/>
            <a:lstStyle/>
            <a:p>
              <a:endParaRPr lang="en-US"/>
            </a:p>
          </p:txBody>
        </p:sp>
        <p:sp>
          <p:nvSpPr>
            <p:cNvPr id="44164" name="Freeform 99"/>
            <p:cNvSpPr>
              <a:spLocks/>
            </p:cNvSpPr>
            <p:nvPr/>
          </p:nvSpPr>
          <p:spPr bwMode="auto">
            <a:xfrm>
              <a:off x="4603" y="1331"/>
              <a:ext cx="2" cy="9"/>
            </a:xfrm>
            <a:custGeom>
              <a:avLst/>
              <a:gdLst>
                <a:gd name="T0" fmla="*/ 1 w 33"/>
                <a:gd name="T1" fmla="*/ 9 h 201"/>
                <a:gd name="T2" fmla="*/ 1 w 33"/>
                <a:gd name="T3" fmla="*/ 9 h 201"/>
                <a:gd name="T4" fmla="*/ 2 w 33"/>
                <a:gd name="T5" fmla="*/ 9 h 201"/>
                <a:gd name="T6" fmla="*/ 2 w 33"/>
                <a:gd name="T7" fmla="*/ 9 h 201"/>
                <a:gd name="T8" fmla="*/ 2 w 33"/>
                <a:gd name="T9" fmla="*/ 9 h 201"/>
                <a:gd name="T10" fmla="*/ 2 w 33"/>
                <a:gd name="T11" fmla="*/ 9 h 201"/>
                <a:gd name="T12" fmla="*/ 2 w 33"/>
                <a:gd name="T13" fmla="*/ 8 h 201"/>
                <a:gd name="T14" fmla="*/ 2 w 33"/>
                <a:gd name="T15" fmla="*/ 8 h 201"/>
                <a:gd name="T16" fmla="*/ 2 w 33"/>
                <a:gd name="T17" fmla="*/ 1 h 201"/>
                <a:gd name="T18" fmla="*/ 2 w 33"/>
                <a:gd name="T19" fmla="*/ 1 h 201"/>
                <a:gd name="T20" fmla="*/ 2 w 33"/>
                <a:gd name="T21" fmla="*/ 1 h 201"/>
                <a:gd name="T22" fmla="*/ 2 w 33"/>
                <a:gd name="T23" fmla="*/ 0 h 201"/>
                <a:gd name="T24" fmla="*/ 2 w 33"/>
                <a:gd name="T25" fmla="*/ 0 h 201"/>
                <a:gd name="T26" fmla="*/ 2 w 33"/>
                <a:gd name="T27" fmla="*/ 0 h 201"/>
                <a:gd name="T28" fmla="*/ 1 w 33"/>
                <a:gd name="T29" fmla="*/ 0 h 201"/>
                <a:gd name="T30" fmla="*/ 1 w 33"/>
                <a:gd name="T31" fmla="*/ 0 h 201"/>
                <a:gd name="T32" fmla="*/ 1 w 33"/>
                <a:gd name="T33" fmla="*/ 0 h 201"/>
                <a:gd name="T34" fmla="*/ 1 w 33"/>
                <a:gd name="T35" fmla="*/ 0 h 201"/>
                <a:gd name="T36" fmla="*/ 1 w 33"/>
                <a:gd name="T37" fmla="*/ 0 h 201"/>
                <a:gd name="T38" fmla="*/ 1 w 33"/>
                <a:gd name="T39" fmla="*/ 0 h 201"/>
                <a:gd name="T40" fmla="*/ 0 w 33"/>
                <a:gd name="T41" fmla="*/ 0 h 201"/>
                <a:gd name="T42" fmla="*/ 0 w 33"/>
                <a:gd name="T43" fmla="*/ 0 h 201"/>
                <a:gd name="T44" fmla="*/ 0 w 33"/>
                <a:gd name="T45" fmla="*/ 1 h 201"/>
                <a:gd name="T46" fmla="*/ 0 w 33"/>
                <a:gd name="T47" fmla="*/ 1 h 201"/>
                <a:gd name="T48" fmla="*/ 0 w 33"/>
                <a:gd name="T49" fmla="*/ 1 h 201"/>
                <a:gd name="T50" fmla="*/ 0 w 33"/>
                <a:gd name="T51" fmla="*/ 8 h 201"/>
                <a:gd name="T52" fmla="*/ 0 w 33"/>
                <a:gd name="T53" fmla="*/ 8 h 201"/>
                <a:gd name="T54" fmla="*/ 0 w 33"/>
                <a:gd name="T55" fmla="*/ 8 h 201"/>
                <a:gd name="T56" fmla="*/ 0 w 33"/>
                <a:gd name="T57" fmla="*/ 8 h 201"/>
                <a:gd name="T58" fmla="*/ 0 w 33"/>
                <a:gd name="T59" fmla="*/ 9 h 201"/>
                <a:gd name="T60" fmla="*/ 1 w 33"/>
                <a:gd name="T61" fmla="*/ 9 h 201"/>
                <a:gd name="T62" fmla="*/ 1 w 33"/>
                <a:gd name="T63" fmla="*/ 9 h 201"/>
                <a:gd name="T64" fmla="*/ 1 w 33"/>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1">
                  <a:moveTo>
                    <a:pt x="19" y="201"/>
                  </a:moveTo>
                  <a:lnTo>
                    <a:pt x="20" y="200"/>
                  </a:lnTo>
                  <a:lnTo>
                    <a:pt x="21" y="200"/>
                  </a:lnTo>
                  <a:lnTo>
                    <a:pt x="23" y="200"/>
                  </a:lnTo>
                  <a:lnTo>
                    <a:pt x="24" y="199"/>
                  </a:lnTo>
                  <a:lnTo>
                    <a:pt x="25" y="198"/>
                  </a:lnTo>
                  <a:lnTo>
                    <a:pt x="26" y="197"/>
                  </a:lnTo>
                  <a:lnTo>
                    <a:pt x="28" y="196"/>
                  </a:lnTo>
                  <a:lnTo>
                    <a:pt x="29" y="195"/>
                  </a:lnTo>
                  <a:lnTo>
                    <a:pt x="29" y="193"/>
                  </a:lnTo>
                  <a:lnTo>
                    <a:pt x="30" y="192"/>
                  </a:lnTo>
                  <a:lnTo>
                    <a:pt x="31" y="190"/>
                  </a:lnTo>
                  <a:lnTo>
                    <a:pt x="31" y="189"/>
                  </a:lnTo>
                  <a:lnTo>
                    <a:pt x="32" y="187"/>
                  </a:lnTo>
                  <a:lnTo>
                    <a:pt x="32" y="185"/>
                  </a:lnTo>
                  <a:lnTo>
                    <a:pt x="32" y="183"/>
                  </a:lnTo>
                  <a:lnTo>
                    <a:pt x="33" y="182"/>
                  </a:lnTo>
                  <a:lnTo>
                    <a:pt x="33" y="21"/>
                  </a:lnTo>
                  <a:lnTo>
                    <a:pt x="32" y="18"/>
                  </a:lnTo>
                  <a:lnTo>
                    <a:pt x="32" y="16"/>
                  </a:lnTo>
                  <a:lnTo>
                    <a:pt x="32" y="15"/>
                  </a:lnTo>
                  <a:lnTo>
                    <a:pt x="31" y="13"/>
                  </a:lnTo>
                  <a:lnTo>
                    <a:pt x="31" y="11"/>
                  </a:lnTo>
                  <a:lnTo>
                    <a:pt x="30" y="8"/>
                  </a:lnTo>
                  <a:lnTo>
                    <a:pt x="29" y="7"/>
                  </a:lnTo>
                  <a:lnTo>
                    <a:pt x="29" y="5"/>
                  </a:lnTo>
                  <a:lnTo>
                    <a:pt x="28" y="4"/>
                  </a:lnTo>
                  <a:lnTo>
                    <a:pt x="26" y="3"/>
                  </a:lnTo>
                  <a:lnTo>
                    <a:pt x="25" y="2"/>
                  </a:lnTo>
                  <a:lnTo>
                    <a:pt x="24" y="1"/>
                  </a:lnTo>
                  <a:lnTo>
                    <a:pt x="23" y="0"/>
                  </a:lnTo>
                  <a:lnTo>
                    <a:pt x="21" y="0"/>
                  </a:lnTo>
                  <a:lnTo>
                    <a:pt x="20" y="0"/>
                  </a:lnTo>
                  <a:lnTo>
                    <a:pt x="19" y="0"/>
                  </a:lnTo>
                  <a:lnTo>
                    <a:pt x="17" y="0"/>
                  </a:lnTo>
                  <a:lnTo>
                    <a:pt x="16" y="0"/>
                  </a:lnTo>
                  <a:lnTo>
                    <a:pt x="15" y="0"/>
                  </a:lnTo>
                  <a:lnTo>
                    <a:pt x="14" y="1"/>
                  </a:lnTo>
                  <a:lnTo>
                    <a:pt x="11" y="2"/>
                  </a:lnTo>
                  <a:lnTo>
                    <a:pt x="10" y="3"/>
                  </a:lnTo>
                  <a:lnTo>
                    <a:pt x="9" y="4"/>
                  </a:lnTo>
                  <a:lnTo>
                    <a:pt x="8" y="5"/>
                  </a:lnTo>
                  <a:lnTo>
                    <a:pt x="8" y="7"/>
                  </a:lnTo>
                  <a:lnTo>
                    <a:pt x="7" y="8"/>
                  </a:lnTo>
                  <a:lnTo>
                    <a:pt x="6" y="11"/>
                  </a:lnTo>
                  <a:lnTo>
                    <a:pt x="6" y="13"/>
                  </a:lnTo>
                  <a:lnTo>
                    <a:pt x="5" y="15"/>
                  </a:lnTo>
                  <a:lnTo>
                    <a:pt x="5" y="16"/>
                  </a:lnTo>
                  <a:lnTo>
                    <a:pt x="5" y="18"/>
                  </a:lnTo>
                  <a:lnTo>
                    <a:pt x="5" y="21"/>
                  </a:lnTo>
                  <a:lnTo>
                    <a:pt x="0" y="168"/>
                  </a:lnTo>
                  <a:lnTo>
                    <a:pt x="0" y="171"/>
                  </a:lnTo>
                  <a:lnTo>
                    <a:pt x="0" y="173"/>
                  </a:lnTo>
                  <a:lnTo>
                    <a:pt x="1" y="176"/>
                  </a:lnTo>
                  <a:lnTo>
                    <a:pt x="1" y="178"/>
                  </a:lnTo>
                  <a:lnTo>
                    <a:pt x="2" y="181"/>
                  </a:lnTo>
                  <a:lnTo>
                    <a:pt x="3" y="183"/>
                  </a:lnTo>
                  <a:lnTo>
                    <a:pt x="5" y="186"/>
                  </a:lnTo>
                  <a:lnTo>
                    <a:pt x="6" y="189"/>
                  </a:lnTo>
                  <a:lnTo>
                    <a:pt x="7" y="191"/>
                  </a:lnTo>
                  <a:lnTo>
                    <a:pt x="9" y="193"/>
                  </a:lnTo>
                  <a:lnTo>
                    <a:pt x="10" y="195"/>
                  </a:lnTo>
                  <a:lnTo>
                    <a:pt x="12" y="197"/>
                  </a:lnTo>
                  <a:lnTo>
                    <a:pt x="14" y="198"/>
                  </a:lnTo>
                  <a:lnTo>
                    <a:pt x="16" y="200"/>
                  </a:lnTo>
                  <a:lnTo>
                    <a:pt x="17" y="200"/>
                  </a:lnTo>
                  <a:lnTo>
                    <a:pt x="19" y="201"/>
                  </a:lnTo>
                  <a:close/>
                </a:path>
              </a:pathLst>
            </a:custGeom>
            <a:solidFill>
              <a:srgbClr val="993300"/>
            </a:solidFill>
            <a:ln w="0">
              <a:solidFill>
                <a:srgbClr val="000000"/>
              </a:solidFill>
              <a:prstDash val="solid"/>
              <a:round/>
              <a:headEnd/>
              <a:tailEnd/>
            </a:ln>
          </p:spPr>
          <p:txBody>
            <a:bodyPr/>
            <a:lstStyle/>
            <a:p>
              <a:endParaRPr lang="en-US"/>
            </a:p>
          </p:txBody>
        </p:sp>
        <p:sp>
          <p:nvSpPr>
            <p:cNvPr id="44165" name="Freeform 100"/>
            <p:cNvSpPr>
              <a:spLocks/>
            </p:cNvSpPr>
            <p:nvPr/>
          </p:nvSpPr>
          <p:spPr bwMode="auto">
            <a:xfrm>
              <a:off x="4620" y="1331"/>
              <a:ext cx="2" cy="9"/>
            </a:xfrm>
            <a:custGeom>
              <a:avLst/>
              <a:gdLst>
                <a:gd name="T0" fmla="*/ 1 w 37"/>
                <a:gd name="T1" fmla="*/ 9 h 209"/>
                <a:gd name="T2" fmla="*/ 1 w 37"/>
                <a:gd name="T3" fmla="*/ 9 h 209"/>
                <a:gd name="T4" fmla="*/ 1 w 37"/>
                <a:gd name="T5" fmla="*/ 9 h 209"/>
                <a:gd name="T6" fmla="*/ 1 w 37"/>
                <a:gd name="T7" fmla="*/ 9 h 209"/>
                <a:gd name="T8" fmla="*/ 2 w 37"/>
                <a:gd name="T9" fmla="*/ 8 h 209"/>
                <a:gd name="T10" fmla="*/ 2 w 37"/>
                <a:gd name="T11" fmla="*/ 8 h 209"/>
                <a:gd name="T12" fmla="*/ 2 w 37"/>
                <a:gd name="T13" fmla="*/ 8 h 209"/>
                <a:gd name="T14" fmla="*/ 2 w 37"/>
                <a:gd name="T15" fmla="*/ 8 h 209"/>
                <a:gd name="T16" fmla="*/ 2 w 37"/>
                <a:gd name="T17" fmla="*/ 1 h 209"/>
                <a:gd name="T18" fmla="*/ 1 w 37"/>
                <a:gd name="T19" fmla="*/ 1 h 209"/>
                <a:gd name="T20" fmla="*/ 1 w 37"/>
                <a:gd name="T21" fmla="*/ 0 h 209"/>
                <a:gd name="T22" fmla="*/ 1 w 37"/>
                <a:gd name="T23" fmla="*/ 0 h 209"/>
                <a:gd name="T24" fmla="*/ 1 w 37"/>
                <a:gd name="T25" fmla="*/ 0 h 209"/>
                <a:gd name="T26" fmla="*/ 1 w 37"/>
                <a:gd name="T27" fmla="*/ 0 h 209"/>
                <a:gd name="T28" fmla="*/ 1 w 37"/>
                <a:gd name="T29" fmla="*/ 0 h 209"/>
                <a:gd name="T30" fmla="*/ 1 w 37"/>
                <a:gd name="T31" fmla="*/ 0 h 209"/>
                <a:gd name="T32" fmla="*/ 1 w 37"/>
                <a:gd name="T33" fmla="*/ 0 h 209"/>
                <a:gd name="T34" fmla="*/ 1 w 37"/>
                <a:gd name="T35" fmla="*/ 0 h 209"/>
                <a:gd name="T36" fmla="*/ 0 w 37"/>
                <a:gd name="T37" fmla="*/ 0 h 209"/>
                <a:gd name="T38" fmla="*/ 0 w 37"/>
                <a:gd name="T39" fmla="*/ 0 h 209"/>
                <a:gd name="T40" fmla="*/ 0 w 37"/>
                <a:gd name="T41" fmla="*/ 0 h 209"/>
                <a:gd name="T42" fmla="*/ 0 w 37"/>
                <a:gd name="T43" fmla="*/ 0 h 209"/>
                <a:gd name="T44" fmla="*/ 0 w 37"/>
                <a:gd name="T45" fmla="*/ 1 h 209"/>
                <a:gd name="T46" fmla="*/ 0 w 37"/>
                <a:gd name="T47" fmla="*/ 1 h 209"/>
                <a:gd name="T48" fmla="*/ 0 w 37"/>
                <a:gd name="T49" fmla="*/ 1 h 209"/>
                <a:gd name="T50" fmla="*/ 0 w 37"/>
                <a:gd name="T51" fmla="*/ 8 h 209"/>
                <a:gd name="T52" fmla="*/ 0 w 37"/>
                <a:gd name="T53" fmla="*/ 8 h 209"/>
                <a:gd name="T54" fmla="*/ 0 w 37"/>
                <a:gd name="T55" fmla="*/ 9 h 209"/>
                <a:gd name="T56" fmla="*/ 0 w 37"/>
                <a:gd name="T57" fmla="*/ 9 h 209"/>
                <a:gd name="T58" fmla="*/ 0 w 37"/>
                <a:gd name="T59" fmla="*/ 9 h 209"/>
                <a:gd name="T60" fmla="*/ 0 w 37"/>
                <a:gd name="T61" fmla="*/ 9 h 209"/>
                <a:gd name="T62" fmla="*/ 0 w 37"/>
                <a:gd name="T63" fmla="*/ 9 h 209"/>
                <a:gd name="T64" fmla="*/ 1 w 3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9">
                  <a:moveTo>
                    <a:pt x="14" y="209"/>
                  </a:moveTo>
                  <a:lnTo>
                    <a:pt x="15" y="208"/>
                  </a:lnTo>
                  <a:lnTo>
                    <a:pt x="17" y="208"/>
                  </a:lnTo>
                  <a:lnTo>
                    <a:pt x="19" y="206"/>
                  </a:lnTo>
                  <a:lnTo>
                    <a:pt x="20" y="205"/>
                  </a:lnTo>
                  <a:lnTo>
                    <a:pt x="22" y="203"/>
                  </a:lnTo>
                  <a:lnTo>
                    <a:pt x="24" y="201"/>
                  </a:lnTo>
                  <a:lnTo>
                    <a:pt x="26" y="199"/>
                  </a:lnTo>
                  <a:lnTo>
                    <a:pt x="28" y="197"/>
                  </a:lnTo>
                  <a:lnTo>
                    <a:pt x="30" y="194"/>
                  </a:lnTo>
                  <a:lnTo>
                    <a:pt x="31" y="192"/>
                  </a:lnTo>
                  <a:lnTo>
                    <a:pt x="33" y="189"/>
                  </a:lnTo>
                  <a:lnTo>
                    <a:pt x="34" y="187"/>
                  </a:lnTo>
                  <a:lnTo>
                    <a:pt x="35" y="184"/>
                  </a:lnTo>
                  <a:lnTo>
                    <a:pt x="36" y="182"/>
                  </a:lnTo>
                  <a:lnTo>
                    <a:pt x="36" y="179"/>
                  </a:lnTo>
                  <a:lnTo>
                    <a:pt x="37" y="178"/>
                  </a:lnTo>
                  <a:lnTo>
                    <a:pt x="28" y="21"/>
                  </a:lnTo>
                  <a:lnTo>
                    <a:pt x="27" y="18"/>
                  </a:lnTo>
                  <a:lnTo>
                    <a:pt x="27" y="15"/>
                  </a:lnTo>
                  <a:lnTo>
                    <a:pt x="27" y="13"/>
                  </a:lnTo>
                  <a:lnTo>
                    <a:pt x="26" y="11"/>
                  </a:lnTo>
                  <a:lnTo>
                    <a:pt x="26" y="10"/>
                  </a:lnTo>
                  <a:lnTo>
                    <a:pt x="25" y="8"/>
                  </a:lnTo>
                  <a:lnTo>
                    <a:pt x="24" y="6"/>
                  </a:lnTo>
                  <a:lnTo>
                    <a:pt x="24" y="5"/>
                  </a:lnTo>
                  <a:lnTo>
                    <a:pt x="23" y="4"/>
                  </a:lnTo>
                  <a:lnTo>
                    <a:pt x="21" y="3"/>
                  </a:lnTo>
                  <a:lnTo>
                    <a:pt x="20" y="2"/>
                  </a:lnTo>
                  <a:lnTo>
                    <a:pt x="19" y="1"/>
                  </a:lnTo>
                  <a:lnTo>
                    <a:pt x="18" y="0"/>
                  </a:lnTo>
                  <a:lnTo>
                    <a:pt x="16" y="0"/>
                  </a:lnTo>
                  <a:lnTo>
                    <a:pt x="15" y="0"/>
                  </a:lnTo>
                  <a:lnTo>
                    <a:pt x="14" y="0"/>
                  </a:lnTo>
                  <a:lnTo>
                    <a:pt x="11" y="0"/>
                  </a:lnTo>
                  <a:lnTo>
                    <a:pt x="10" y="0"/>
                  </a:lnTo>
                  <a:lnTo>
                    <a:pt x="9" y="0"/>
                  </a:lnTo>
                  <a:lnTo>
                    <a:pt x="8" y="1"/>
                  </a:lnTo>
                  <a:lnTo>
                    <a:pt x="6" y="2"/>
                  </a:lnTo>
                  <a:lnTo>
                    <a:pt x="5" y="3"/>
                  </a:lnTo>
                  <a:lnTo>
                    <a:pt x="4" y="4"/>
                  </a:lnTo>
                  <a:lnTo>
                    <a:pt x="3" y="5"/>
                  </a:lnTo>
                  <a:lnTo>
                    <a:pt x="3" y="7"/>
                  </a:lnTo>
                  <a:lnTo>
                    <a:pt x="2" y="9"/>
                  </a:lnTo>
                  <a:lnTo>
                    <a:pt x="1" y="11"/>
                  </a:lnTo>
                  <a:lnTo>
                    <a:pt x="1" y="13"/>
                  </a:lnTo>
                  <a:lnTo>
                    <a:pt x="0" y="15"/>
                  </a:lnTo>
                  <a:lnTo>
                    <a:pt x="0" y="18"/>
                  </a:lnTo>
                  <a:lnTo>
                    <a:pt x="0" y="21"/>
                  </a:lnTo>
                  <a:lnTo>
                    <a:pt x="0" y="24"/>
                  </a:lnTo>
                  <a:lnTo>
                    <a:pt x="0" y="193"/>
                  </a:lnTo>
                  <a:lnTo>
                    <a:pt x="0" y="194"/>
                  </a:lnTo>
                  <a:lnTo>
                    <a:pt x="0" y="195"/>
                  </a:lnTo>
                  <a:lnTo>
                    <a:pt x="0" y="197"/>
                  </a:lnTo>
                  <a:lnTo>
                    <a:pt x="1" y="198"/>
                  </a:lnTo>
                  <a:lnTo>
                    <a:pt x="1" y="200"/>
                  </a:lnTo>
                  <a:lnTo>
                    <a:pt x="2" y="201"/>
                  </a:lnTo>
                  <a:lnTo>
                    <a:pt x="3" y="202"/>
                  </a:lnTo>
                  <a:lnTo>
                    <a:pt x="3" y="204"/>
                  </a:lnTo>
                  <a:lnTo>
                    <a:pt x="4" y="205"/>
                  </a:lnTo>
                  <a:lnTo>
                    <a:pt x="5" y="206"/>
                  </a:lnTo>
                  <a:lnTo>
                    <a:pt x="6" y="206"/>
                  </a:lnTo>
                  <a:lnTo>
                    <a:pt x="8" y="207"/>
                  </a:lnTo>
                  <a:lnTo>
                    <a:pt x="9" y="208"/>
                  </a:lnTo>
                  <a:lnTo>
                    <a:pt x="10" y="208"/>
                  </a:lnTo>
                  <a:lnTo>
                    <a:pt x="11" y="208"/>
                  </a:lnTo>
                  <a:lnTo>
                    <a:pt x="14" y="209"/>
                  </a:lnTo>
                  <a:close/>
                </a:path>
              </a:pathLst>
            </a:custGeom>
            <a:solidFill>
              <a:srgbClr val="993300"/>
            </a:solidFill>
            <a:ln w="0">
              <a:solidFill>
                <a:srgbClr val="000000"/>
              </a:solidFill>
              <a:prstDash val="solid"/>
              <a:round/>
              <a:headEnd/>
              <a:tailEnd/>
            </a:ln>
          </p:spPr>
          <p:txBody>
            <a:bodyPr/>
            <a:lstStyle/>
            <a:p>
              <a:endParaRPr lang="en-US"/>
            </a:p>
          </p:txBody>
        </p:sp>
        <p:sp>
          <p:nvSpPr>
            <p:cNvPr id="44166" name="Freeform 101"/>
            <p:cNvSpPr>
              <a:spLocks/>
            </p:cNvSpPr>
            <p:nvPr/>
          </p:nvSpPr>
          <p:spPr bwMode="auto">
            <a:xfrm>
              <a:off x="4605" y="1331"/>
              <a:ext cx="15" cy="4"/>
            </a:xfrm>
            <a:custGeom>
              <a:avLst/>
              <a:gdLst>
                <a:gd name="T0" fmla="*/ 14 w 341"/>
                <a:gd name="T1" fmla="*/ 4 h 100"/>
                <a:gd name="T2" fmla="*/ 14 w 341"/>
                <a:gd name="T3" fmla="*/ 4 h 100"/>
                <a:gd name="T4" fmla="*/ 14 w 341"/>
                <a:gd name="T5" fmla="*/ 4 h 100"/>
                <a:gd name="T6" fmla="*/ 14 w 341"/>
                <a:gd name="T7" fmla="*/ 4 h 100"/>
                <a:gd name="T8" fmla="*/ 15 w 341"/>
                <a:gd name="T9" fmla="*/ 4 h 100"/>
                <a:gd name="T10" fmla="*/ 15 w 341"/>
                <a:gd name="T11" fmla="*/ 3 h 100"/>
                <a:gd name="T12" fmla="*/ 15 w 341"/>
                <a:gd name="T13" fmla="*/ 3 h 100"/>
                <a:gd name="T14" fmla="*/ 15 w 341"/>
                <a:gd name="T15" fmla="*/ 3 h 100"/>
                <a:gd name="T16" fmla="*/ 15 w 341"/>
                <a:gd name="T17" fmla="*/ 1 h 100"/>
                <a:gd name="T18" fmla="*/ 15 w 341"/>
                <a:gd name="T19" fmla="*/ 1 h 100"/>
                <a:gd name="T20" fmla="*/ 15 w 341"/>
                <a:gd name="T21" fmla="*/ 1 h 100"/>
                <a:gd name="T22" fmla="*/ 15 w 341"/>
                <a:gd name="T23" fmla="*/ 1 h 100"/>
                <a:gd name="T24" fmla="*/ 15 w 341"/>
                <a:gd name="T25" fmla="*/ 0 h 100"/>
                <a:gd name="T26" fmla="*/ 14 w 341"/>
                <a:gd name="T27" fmla="*/ 0 h 100"/>
                <a:gd name="T28" fmla="*/ 14 w 341"/>
                <a:gd name="T29" fmla="*/ 0 h 100"/>
                <a:gd name="T30" fmla="*/ 14 w 341"/>
                <a:gd name="T31" fmla="*/ 0 h 100"/>
                <a:gd name="T32" fmla="*/ 13 w 341"/>
                <a:gd name="T33" fmla="*/ 0 h 100"/>
                <a:gd name="T34" fmla="*/ 1 w 341"/>
                <a:gd name="T35" fmla="*/ 0 h 100"/>
                <a:gd name="T36" fmla="*/ 1 w 341"/>
                <a:gd name="T37" fmla="*/ 0 h 100"/>
                <a:gd name="T38" fmla="*/ 1 w 341"/>
                <a:gd name="T39" fmla="*/ 0 h 100"/>
                <a:gd name="T40" fmla="*/ 1 w 341"/>
                <a:gd name="T41" fmla="*/ 0 h 100"/>
                <a:gd name="T42" fmla="*/ 0 w 341"/>
                <a:gd name="T43" fmla="*/ 0 h 100"/>
                <a:gd name="T44" fmla="*/ 0 w 341"/>
                <a:gd name="T45" fmla="*/ 1 h 100"/>
                <a:gd name="T46" fmla="*/ 0 w 341"/>
                <a:gd name="T47" fmla="*/ 1 h 100"/>
                <a:gd name="T48" fmla="*/ 0 w 341"/>
                <a:gd name="T49" fmla="*/ 1 h 100"/>
                <a:gd name="T50" fmla="*/ 0 w 341"/>
                <a:gd name="T51" fmla="*/ 3 h 100"/>
                <a:gd name="T52" fmla="*/ 0 w 341"/>
                <a:gd name="T53" fmla="*/ 3 h 100"/>
                <a:gd name="T54" fmla="*/ 0 w 341"/>
                <a:gd name="T55" fmla="*/ 3 h 100"/>
                <a:gd name="T56" fmla="*/ 0 w 341"/>
                <a:gd name="T57" fmla="*/ 3 h 100"/>
                <a:gd name="T58" fmla="*/ 0 w 341"/>
                <a:gd name="T59" fmla="*/ 4 h 100"/>
                <a:gd name="T60" fmla="*/ 1 w 341"/>
                <a:gd name="T61" fmla="*/ 4 h 100"/>
                <a:gd name="T62" fmla="*/ 1 w 341"/>
                <a:gd name="T63" fmla="*/ 4 h 100"/>
                <a:gd name="T64" fmla="*/ 1 w 341"/>
                <a:gd name="T65" fmla="*/ 4 h 100"/>
                <a:gd name="T66" fmla="*/ 2 w 341"/>
                <a:gd name="T67" fmla="*/ 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1" h="100">
                  <a:moveTo>
                    <a:pt x="304" y="100"/>
                  </a:moveTo>
                  <a:lnTo>
                    <a:pt x="307" y="99"/>
                  </a:lnTo>
                  <a:lnTo>
                    <a:pt x="311" y="99"/>
                  </a:lnTo>
                  <a:lnTo>
                    <a:pt x="314" y="98"/>
                  </a:lnTo>
                  <a:lnTo>
                    <a:pt x="318" y="97"/>
                  </a:lnTo>
                  <a:lnTo>
                    <a:pt x="322" y="96"/>
                  </a:lnTo>
                  <a:lnTo>
                    <a:pt x="325" y="94"/>
                  </a:lnTo>
                  <a:lnTo>
                    <a:pt x="327" y="92"/>
                  </a:lnTo>
                  <a:lnTo>
                    <a:pt x="330" y="90"/>
                  </a:lnTo>
                  <a:lnTo>
                    <a:pt x="332" y="88"/>
                  </a:lnTo>
                  <a:lnTo>
                    <a:pt x="334" y="86"/>
                  </a:lnTo>
                  <a:lnTo>
                    <a:pt x="336" y="83"/>
                  </a:lnTo>
                  <a:lnTo>
                    <a:pt x="338" y="80"/>
                  </a:lnTo>
                  <a:lnTo>
                    <a:pt x="339" y="77"/>
                  </a:lnTo>
                  <a:lnTo>
                    <a:pt x="340" y="74"/>
                  </a:lnTo>
                  <a:lnTo>
                    <a:pt x="340" y="71"/>
                  </a:lnTo>
                  <a:lnTo>
                    <a:pt x="341" y="67"/>
                  </a:lnTo>
                  <a:lnTo>
                    <a:pt x="341" y="33"/>
                  </a:lnTo>
                  <a:lnTo>
                    <a:pt x="340" y="29"/>
                  </a:lnTo>
                  <a:lnTo>
                    <a:pt x="340" y="25"/>
                  </a:lnTo>
                  <a:lnTo>
                    <a:pt x="339" y="22"/>
                  </a:lnTo>
                  <a:lnTo>
                    <a:pt x="338" y="19"/>
                  </a:lnTo>
                  <a:lnTo>
                    <a:pt x="336" y="16"/>
                  </a:lnTo>
                  <a:lnTo>
                    <a:pt x="334" y="13"/>
                  </a:lnTo>
                  <a:lnTo>
                    <a:pt x="332" y="11"/>
                  </a:lnTo>
                  <a:lnTo>
                    <a:pt x="330" y="9"/>
                  </a:lnTo>
                  <a:lnTo>
                    <a:pt x="327" y="7"/>
                  </a:lnTo>
                  <a:lnTo>
                    <a:pt x="325" y="5"/>
                  </a:lnTo>
                  <a:lnTo>
                    <a:pt x="322" y="3"/>
                  </a:lnTo>
                  <a:lnTo>
                    <a:pt x="318" y="2"/>
                  </a:lnTo>
                  <a:lnTo>
                    <a:pt x="314" y="1"/>
                  </a:lnTo>
                  <a:lnTo>
                    <a:pt x="311" y="0"/>
                  </a:lnTo>
                  <a:lnTo>
                    <a:pt x="307" y="0"/>
                  </a:lnTo>
                  <a:lnTo>
                    <a:pt x="304" y="0"/>
                  </a:lnTo>
                  <a:lnTo>
                    <a:pt x="36" y="0"/>
                  </a:lnTo>
                  <a:lnTo>
                    <a:pt x="32" y="0"/>
                  </a:lnTo>
                  <a:lnTo>
                    <a:pt x="28" y="0"/>
                  </a:lnTo>
                  <a:lnTo>
                    <a:pt x="25" y="1"/>
                  </a:lnTo>
                  <a:lnTo>
                    <a:pt x="22" y="2"/>
                  </a:lnTo>
                  <a:lnTo>
                    <a:pt x="19" y="3"/>
                  </a:lnTo>
                  <a:lnTo>
                    <a:pt x="16" y="5"/>
                  </a:lnTo>
                  <a:lnTo>
                    <a:pt x="13" y="7"/>
                  </a:lnTo>
                  <a:lnTo>
                    <a:pt x="10" y="9"/>
                  </a:lnTo>
                  <a:lnTo>
                    <a:pt x="7" y="11"/>
                  </a:lnTo>
                  <a:lnTo>
                    <a:pt x="5" y="13"/>
                  </a:lnTo>
                  <a:lnTo>
                    <a:pt x="4" y="16"/>
                  </a:lnTo>
                  <a:lnTo>
                    <a:pt x="2" y="19"/>
                  </a:lnTo>
                  <a:lnTo>
                    <a:pt x="1" y="22"/>
                  </a:lnTo>
                  <a:lnTo>
                    <a:pt x="0" y="25"/>
                  </a:lnTo>
                  <a:lnTo>
                    <a:pt x="0" y="29"/>
                  </a:lnTo>
                  <a:lnTo>
                    <a:pt x="0" y="33"/>
                  </a:lnTo>
                  <a:lnTo>
                    <a:pt x="0" y="67"/>
                  </a:lnTo>
                  <a:lnTo>
                    <a:pt x="0" y="71"/>
                  </a:lnTo>
                  <a:lnTo>
                    <a:pt x="0" y="74"/>
                  </a:lnTo>
                  <a:lnTo>
                    <a:pt x="1" y="77"/>
                  </a:lnTo>
                  <a:lnTo>
                    <a:pt x="2" y="80"/>
                  </a:lnTo>
                  <a:lnTo>
                    <a:pt x="4" y="83"/>
                  </a:lnTo>
                  <a:lnTo>
                    <a:pt x="5" y="86"/>
                  </a:lnTo>
                  <a:lnTo>
                    <a:pt x="7" y="88"/>
                  </a:lnTo>
                  <a:lnTo>
                    <a:pt x="10" y="90"/>
                  </a:lnTo>
                  <a:lnTo>
                    <a:pt x="13" y="92"/>
                  </a:lnTo>
                  <a:lnTo>
                    <a:pt x="16" y="94"/>
                  </a:lnTo>
                  <a:lnTo>
                    <a:pt x="19" y="96"/>
                  </a:lnTo>
                  <a:lnTo>
                    <a:pt x="22" y="97"/>
                  </a:lnTo>
                  <a:lnTo>
                    <a:pt x="25" y="98"/>
                  </a:lnTo>
                  <a:lnTo>
                    <a:pt x="28" y="99"/>
                  </a:lnTo>
                  <a:lnTo>
                    <a:pt x="32" y="99"/>
                  </a:lnTo>
                  <a:lnTo>
                    <a:pt x="36" y="100"/>
                  </a:lnTo>
                  <a:lnTo>
                    <a:pt x="304" y="100"/>
                  </a:lnTo>
                  <a:close/>
                </a:path>
              </a:pathLst>
            </a:custGeom>
            <a:solidFill>
              <a:srgbClr val="993300"/>
            </a:solidFill>
            <a:ln w="0">
              <a:solidFill>
                <a:srgbClr val="000000"/>
              </a:solidFill>
              <a:prstDash val="solid"/>
              <a:round/>
              <a:headEnd/>
              <a:tailEnd/>
            </a:ln>
          </p:spPr>
          <p:txBody>
            <a:bodyPr/>
            <a:lstStyle/>
            <a:p>
              <a:endParaRPr lang="en-US"/>
            </a:p>
          </p:txBody>
        </p:sp>
        <p:sp>
          <p:nvSpPr>
            <p:cNvPr id="44167" name="Freeform 102"/>
            <p:cNvSpPr>
              <a:spLocks/>
            </p:cNvSpPr>
            <p:nvPr/>
          </p:nvSpPr>
          <p:spPr bwMode="auto">
            <a:xfrm>
              <a:off x="4848" y="1316"/>
              <a:ext cx="21" cy="12"/>
            </a:xfrm>
            <a:custGeom>
              <a:avLst/>
              <a:gdLst>
                <a:gd name="T0" fmla="*/ 18 w 477"/>
                <a:gd name="T1" fmla="*/ 12 h 282"/>
                <a:gd name="T2" fmla="*/ 19 w 477"/>
                <a:gd name="T3" fmla="*/ 12 h 282"/>
                <a:gd name="T4" fmla="*/ 19 w 477"/>
                <a:gd name="T5" fmla="*/ 12 h 282"/>
                <a:gd name="T6" fmla="*/ 20 w 477"/>
                <a:gd name="T7" fmla="*/ 11 h 282"/>
                <a:gd name="T8" fmla="*/ 20 w 477"/>
                <a:gd name="T9" fmla="*/ 11 h 282"/>
                <a:gd name="T10" fmla="*/ 21 w 477"/>
                <a:gd name="T11" fmla="*/ 10 h 282"/>
                <a:gd name="T12" fmla="*/ 21 w 477"/>
                <a:gd name="T13" fmla="*/ 10 h 282"/>
                <a:gd name="T14" fmla="*/ 21 w 477"/>
                <a:gd name="T15" fmla="*/ 9 h 282"/>
                <a:gd name="T16" fmla="*/ 20 w 477"/>
                <a:gd name="T17" fmla="*/ 3 h 282"/>
                <a:gd name="T18" fmla="*/ 20 w 477"/>
                <a:gd name="T19" fmla="*/ 2 h 282"/>
                <a:gd name="T20" fmla="*/ 20 w 477"/>
                <a:gd name="T21" fmla="*/ 2 h 282"/>
                <a:gd name="T22" fmla="*/ 20 w 477"/>
                <a:gd name="T23" fmla="*/ 1 h 282"/>
                <a:gd name="T24" fmla="*/ 20 w 477"/>
                <a:gd name="T25" fmla="*/ 1 h 282"/>
                <a:gd name="T26" fmla="*/ 19 w 477"/>
                <a:gd name="T27" fmla="*/ 1 h 282"/>
                <a:gd name="T28" fmla="*/ 19 w 477"/>
                <a:gd name="T29" fmla="*/ 0 h 282"/>
                <a:gd name="T30" fmla="*/ 19 w 477"/>
                <a:gd name="T31" fmla="*/ 0 h 282"/>
                <a:gd name="T32" fmla="*/ 18 w 477"/>
                <a:gd name="T33" fmla="*/ 0 h 282"/>
                <a:gd name="T34" fmla="*/ 2 w 477"/>
                <a:gd name="T35" fmla="*/ 0 h 282"/>
                <a:gd name="T36" fmla="*/ 2 w 477"/>
                <a:gd name="T37" fmla="*/ 0 h 282"/>
                <a:gd name="T38" fmla="*/ 2 w 477"/>
                <a:gd name="T39" fmla="*/ 0 h 282"/>
                <a:gd name="T40" fmla="*/ 1 w 477"/>
                <a:gd name="T41" fmla="*/ 1 h 282"/>
                <a:gd name="T42" fmla="*/ 1 w 477"/>
                <a:gd name="T43" fmla="*/ 1 h 282"/>
                <a:gd name="T44" fmla="*/ 1 w 477"/>
                <a:gd name="T45" fmla="*/ 1 h 282"/>
                <a:gd name="T46" fmla="*/ 1 w 477"/>
                <a:gd name="T47" fmla="*/ 2 h 282"/>
                <a:gd name="T48" fmla="*/ 1 w 477"/>
                <a:gd name="T49" fmla="*/ 3 h 282"/>
                <a:gd name="T50" fmla="*/ 0 w 477"/>
                <a:gd name="T51" fmla="*/ 9 h 282"/>
                <a:gd name="T52" fmla="*/ 0 w 477"/>
                <a:gd name="T53" fmla="*/ 10 h 282"/>
                <a:gd name="T54" fmla="*/ 0 w 477"/>
                <a:gd name="T55" fmla="*/ 10 h 282"/>
                <a:gd name="T56" fmla="*/ 1 w 477"/>
                <a:gd name="T57" fmla="*/ 11 h 282"/>
                <a:gd name="T58" fmla="*/ 1 w 477"/>
                <a:gd name="T59" fmla="*/ 11 h 282"/>
                <a:gd name="T60" fmla="*/ 1 w 477"/>
                <a:gd name="T61" fmla="*/ 11 h 282"/>
                <a:gd name="T62" fmla="*/ 2 w 477"/>
                <a:gd name="T63" fmla="*/ 12 h 282"/>
                <a:gd name="T64" fmla="*/ 2 w 477"/>
                <a:gd name="T65" fmla="*/ 12 h 282"/>
                <a:gd name="T66" fmla="*/ 3 w 477"/>
                <a:gd name="T67" fmla="*/ 12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2">
                  <a:moveTo>
                    <a:pt x="414" y="282"/>
                  </a:moveTo>
                  <a:lnTo>
                    <a:pt x="419" y="281"/>
                  </a:lnTo>
                  <a:lnTo>
                    <a:pt x="425" y="280"/>
                  </a:lnTo>
                  <a:lnTo>
                    <a:pt x="430" y="278"/>
                  </a:lnTo>
                  <a:lnTo>
                    <a:pt x="435" y="276"/>
                  </a:lnTo>
                  <a:lnTo>
                    <a:pt x="440" y="273"/>
                  </a:lnTo>
                  <a:lnTo>
                    <a:pt x="445" y="270"/>
                  </a:lnTo>
                  <a:lnTo>
                    <a:pt x="450" y="266"/>
                  </a:lnTo>
                  <a:lnTo>
                    <a:pt x="456" y="262"/>
                  </a:lnTo>
                  <a:lnTo>
                    <a:pt x="460" y="257"/>
                  </a:lnTo>
                  <a:lnTo>
                    <a:pt x="464" y="252"/>
                  </a:lnTo>
                  <a:lnTo>
                    <a:pt x="468" y="246"/>
                  </a:lnTo>
                  <a:lnTo>
                    <a:pt x="471" y="240"/>
                  </a:lnTo>
                  <a:lnTo>
                    <a:pt x="473" y="234"/>
                  </a:lnTo>
                  <a:lnTo>
                    <a:pt x="475" y="228"/>
                  </a:lnTo>
                  <a:lnTo>
                    <a:pt x="476" y="221"/>
                  </a:lnTo>
                  <a:lnTo>
                    <a:pt x="477" y="215"/>
                  </a:lnTo>
                  <a:lnTo>
                    <a:pt x="463" y="67"/>
                  </a:lnTo>
                  <a:lnTo>
                    <a:pt x="462" y="60"/>
                  </a:lnTo>
                  <a:lnTo>
                    <a:pt x="462" y="53"/>
                  </a:lnTo>
                  <a:lnTo>
                    <a:pt x="460" y="46"/>
                  </a:lnTo>
                  <a:lnTo>
                    <a:pt x="459" y="40"/>
                  </a:lnTo>
                  <a:lnTo>
                    <a:pt x="457" y="34"/>
                  </a:lnTo>
                  <a:lnTo>
                    <a:pt x="453" y="29"/>
                  </a:lnTo>
                  <a:lnTo>
                    <a:pt x="451" y="24"/>
                  </a:lnTo>
                  <a:lnTo>
                    <a:pt x="448" y="20"/>
                  </a:lnTo>
                  <a:lnTo>
                    <a:pt x="444" y="15"/>
                  </a:lnTo>
                  <a:lnTo>
                    <a:pt x="441" y="12"/>
                  </a:lnTo>
                  <a:lnTo>
                    <a:pt x="437" y="7"/>
                  </a:lnTo>
                  <a:lnTo>
                    <a:pt x="433" y="5"/>
                  </a:lnTo>
                  <a:lnTo>
                    <a:pt x="428" y="2"/>
                  </a:lnTo>
                  <a:lnTo>
                    <a:pt x="424" y="1"/>
                  </a:lnTo>
                  <a:lnTo>
                    <a:pt x="419" y="0"/>
                  </a:lnTo>
                  <a:lnTo>
                    <a:pt x="414" y="0"/>
                  </a:lnTo>
                  <a:lnTo>
                    <a:pt x="61" y="0"/>
                  </a:lnTo>
                  <a:lnTo>
                    <a:pt x="56" y="0"/>
                  </a:lnTo>
                  <a:lnTo>
                    <a:pt x="51" y="1"/>
                  </a:lnTo>
                  <a:lnTo>
                    <a:pt x="47" y="2"/>
                  </a:lnTo>
                  <a:lnTo>
                    <a:pt x="43" y="5"/>
                  </a:lnTo>
                  <a:lnTo>
                    <a:pt x="39" y="7"/>
                  </a:lnTo>
                  <a:lnTo>
                    <a:pt x="35" y="12"/>
                  </a:lnTo>
                  <a:lnTo>
                    <a:pt x="31" y="15"/>
                  </a:lnTo>
                  <a:lnTo>
                    <a:pt x="27" y="20"/>
                  </a:lnTo>
                  <a:lnTo>
                    <a:pt x="24" y="24"/>
                  </a:lnTo>
                  <a:lnTo>
                    <a:pt x="21" y="29"/>
                  </a:lnTo>
                  <a:lnTo>
                    <a:pt x="19" y="34"/>
                  </a:lnTo>
                  <a:lnTo>
                    <a:pt x="17" y="40"/>
                  </a:lnTo>
                  <a:lnTo>
                    <a:pt x="16" y="46"/>
                  </a:lnTo>
                  <a:lnTo>
                    <a:pt x="14" y="53"/>
                  </a:lnTo>
                  <a:lnTo>
                    <a:pt x="14" y="60"/>
                  </a:lnTo>
                  <a:lnTo>
                    <a:pt x="14" y="67"/>
                  </a:lnTo>
                  <a:lnTo>
                    <a:pt x="0" y="215"/>
                  </a:lnTo>
                  <a:lnTo>
                    <a:pt x="0" y="221"/>
                  </a:lnTo>
                  <a:lnTo>
                    <a:pt x="1" y="228"/>
                  </a:lnTo>
                  <a:lnTo>
                    <a:pt x="3" y="234"/>
                  </a:lnTo>
                  <a:lnTo>
                    <a:pt x="5" y="240"/>
                  </a:lnTo>
                  <a:lnTo>
                    <a:pt x="8" y="246"/>
                  </a:lnTo>
                  <a:lnTo>
                    <a:pt x="12" y="252"/>
                  </a:lnTo>
                  <a:lnTo>
                    <a:pt x="16" y="257"/>
                  </a:lnTo>
                  <a:lnTo>
                    <a:pt x="20" y="262"/>
                  </a:lnTo>
                  <a:lnTo>
                    <a:pt x="25" y="266"/>
                  </a:lnTo>
                  <a:lnTo>
                    <a:pt x="31" y="270"/>
                  </a:lnTo>
                  <a:lnTo>
                    <a:pt x="36" y="273"/>
                  </a:lnTo>
                  <a:lnTo>
                    <a:pt x="41" y="276"/>
                  </a:lnTo>
                  <a:lnTo>
                    <a:pt x="46" y="278"/>
                  </a:lnTo>
                  <a:lnTo>
                    <a:pt x="51" y="280"/>
                  </a:lnTo>
                  <a:lnTo>
                    <a:pt x="56" y="281"/>
                  </a:lnTo>
                  <a:lnTo>
                    <a:pt x="61" y="282"/>
                  </a:lnTo>
                  <a:lnTo>
                    <a:pt x="414" y="282"/>
                  </a:lnTo>
                  <a:close/>
                </a:path>
              </a:pathLst>
            </a:custGeom>
            <a:solidFill>
              <a:srgbClr val="993300"/>
            </a:solidFill>
            <a:ln w="0">
              <a:solidFill>
                <a:srgbClr val="000000"/>
              </a:solidFill>
              <a:prstDash val="solid"/>
              <a:round/>
              <a:headEnd/>
              <a:tailEnd/>
            </a:ln>
          </p:spPr>
          <p:txBody>
            <a:bodyPr/>
            <a:lstStyle/>
            <a:p>
              <a:endParaRPr lang="en-US"/>
            </a:p>
          </p:txBody>
        </p:sp>
        <p:sp>
          <p:nvSpPr>
            <p:cNvPr id="44168" name="Freeform 103"/>
            <p:cNvSpPr>
              <a:spLocks/>
            </p:cNvSpPr>
            <p:nvPr/>
          </p:nvSpPr>
          <p:spPr bwMode="auto">
            <a:xfrm>
              <a:off x="4849" y="1316"/>
              <a:ext cx="20" cy="12"/>
            </a:xfrm>
            <a:custGeom>
              <a:avLst/>
              <a:gdLst>
                <a:gd name="T0" fmla="*/ 17 w 455"/>
                <a:gd name="T1" fmla="*/ 12 h 269"/>
                <a:gd name="T2" fmla="*/ 18 w 455"/>
                <a:gd name="T3" fmla="*/ 12 h 269"/>
                <a:gd name="T4" fmla="*/ 18 w 455"/>
                <a:gd name="T5" fmla="*/ 12 h 269"/>
                <a:gd name="T6" fmla="*/ 19 w 455"/>
                <a:gd name="T7" fmla="*/ 11 h 269"/>
                <a:gd name="T8" fmla="*/ 19 w 455"/>
                <a:gd name="T9" fmla="*/ 11 h 269"/>
                <a:gd name="T10" fmla="*/ 20 w 455"/>
                <a:gd name="T11" fmla="*/ 10 h 269"/>
                <a:gd name="T12" fmla="*/ 20 w 455"/>
                <a:gd name="T13" fmla="*/ 10 h 269"/>
                <a:gd name="T14" fmla="*/ 20 w 455"/>
                <a:gd name="T15" fmla="*/ 9 h 269"/>
                <a:gd name="T16" fmla="*/ 19 w 455"/>
                <a:gd name="T17" fmla="*/ 3 h 269"/>
                <a:gd name="T18" fmla="*/ 19 w 455"/>
                <a:gd name="T19" fmla="*/ 2 h 269"/>
                <a:gd name="T20" fmla="*/ 19 w 455"/>
                <a:gd name="T21" fmla="*/ 2 h 269"/>
                <a:gd name="T22" fmla="*/ 19 w 455"/>
                <a:gd name="T23" fmla="*/ 1 h 269"/>
                <a:gd name="T24" fmla="*/ 19 w 455"/>
                <a:gd name="T25" fmla="*/ 1 h 269"/>
                <a:gd name="T26" fmla="*/ 18 w 455"/>
                <a:gd name="T27" fmla="*/ 0 h 269"/>
                <a:gd name="T28" fmla="*/ 18 w 455"/>
                <a:gd name="T29" fmla="*/ 0 h 269"/>
                <a:gd name="T30" fmla="*/ 18 w 455"/>
                <a:gd name="T31" fmla="*/ 0 h 269"/>
                <a:gd name="T32" fmla="*/ 17 w 455"/>
                <a:gd name="T33" fmla="*/ 0 h 269"/>
                <a:gd name="T34" fmla="*/ 2 w 455"/>
                <a:gd name="T35" fmla="*/ 0 h 269"/>
                <a:gd name="T36" fmla="*/ 2 w 455"/>
                <a:gd name="T37" fmla="*/ 0 h 269"/>
                <a:gd name="T38" fmla="*/ 2 w 455"/>
                <a:gd name="T39" fmla="*/ 0 h 269"/>
                <a:gd name="T40" fmla="*/ 1 w 455"/>
                <a:gd name="T41" fmla="*/ 1 h 269"/>
                <a:gd name="T42" fmla="*/ 1 w 455"/>
                <a:gd name="T43" fmla="*/ 1 h 269"/>
                <a:gd name="T44" fmla="*/ 1 w 455"/>
                <a:gd name="T45" fmla="*/ 1 h 269"/>
                <a:gd name="T46" fmla="*/ 1 w 455"/>
                <a:gd name="T47" fmla="*/ 2 h 269"/>
                <a:gd name="T48" fmla="*/ 1 w 455"/>
                <a:gd name="T49" fmla="*/ 3 h 269"/>
                <a:gd name="T50" fmla="*/ 0 w 455"/>
                <a:gd name="T51" fmla="*/ 9 h 269"/>
                <a:gd name="T52" fmla="*/ 0 w 455"/>
                <a:gd name="T53" fmla="*/ 10 h 269"/>
                <a:gd name="T54" fmla="*/ 0 w 455"/>
                <a:gd name="T55" fmla="*/ 10 h 269"/>
                <a:gd name="T56" fmla="*/ 0 w 455"/>
                <a:gd name="T57" fmla="*/ 11 h 269"/>
                <a:gd name="T58" fmla="*/ 1 w 455"/>
                <a:gd name="T59" fmla="*/ 11 h 269"/>
                <a:gd name="T60" fmla="*/ 1 w 455"/>
                <a:gd name="T61" fmla="*/ 12 h 269"/>
                <a:gd name="T62" fmla="*/ 2 w 455"/>
                <a:gd name="T63" fmla="*/ 12 h 269"/>
                <a:gd name="T64" fmla="*/ 2 w 455"/>
                <a:gd name="T65" fmla="*/ 12 h 269"/>
                <a:gd name="T66" fmla="*/ 3 w 455"/>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69">
                  <a:moveTo>
                    <a:pt x="394" y="269"/>
                  </a:moveTo>
                  <a:lnTo>
                    <a:pt x="398" y="268"/>
                  </a:lnTo>
                  <a:lnTo>
                    <a:pt x="404" y="267"/>
                  </a:lnTo>
                  <a:lnTo>
                    <a:pt x="410" y="266"/>
                  </a:lnTo>
                  <a:lnTo>
                    <a:pt x="415" y="264"/>
                  </a:lnTo>
                  <a:lnTo>
                    <a:pt x="420" y="261"/>
                  </a:lnTo>
                  <a:lnTo>
                    <a:pt x="425" y="258"/>
                  </a:lnTo>
                  <a:lnTo>
                    <a:pt x="429" y="254"/>
                  </a:lnTo>
                  <a:lnTo>
                    <a:pt x="434" y="250"/>
                  </a:lnTo>
                  <a:lnTo>
                    <a:pt x="438" y="245"/>
                  </a:lnTo>
                  <a:lnTo>
                    <a:pt x="442" y="240"/>
                  </a:lnTo>
                  <a:lnTo>
                    <a:pt x="446" y="235"/>
                  </a:lnTo>
                  <a:lnTo>
                    <a:pt x="449" y="230"/>
                  </a:lnTo>
                  <a:lnTo>
                    <a:pt x="451" y="224"/>
                  </a:lnTo>
                  <a:lnTo>
                    <a:pt x="453" y="218"/>
                  </a:lnTo>
                  <a:lnTo>
                    <a:pt x="454" y="212"/>
                  </a:lnTo>
                  <a:lnTo>
                    <a:pt x="455" y="205"/>
                  </a:lnTo>
                  <a:lnTo>
                    <a:pt x="441" y="65"/>
                  </a:lnTo>
                  <a:lnTo>
                    <a:pt x="440" y="58"/>
                  </a:lnTo>
                  <a:lnTo>
                    <a:pt x="440" y="52"/>
                  </a:lnTo>
                  <a:lnTo>
                    <a:pt x="438" y="46"/>
                  </a:lnTo>
                  <a:lnTo>
                    <a:pt x="437" y="39"/>
                  </a:lnTo>
                  <a:lnTo>
                    <a:pt x="435" y="33"/>
                  </a:lnTo>
                  <a:lnTo>
                    <a:pt x="433" y="28"/>
                  </a:lnTo>
                  <a:lnTo>
                    <a:pt x="430" y="23"/>
                  </a:lnTo>
                  <a:lnTo>
                    <a:pt x="427" y="19"/>
                  </a:lnTo>
                  <a:lnTo>
                    <a:pt x="424" y="15"/>
                  </a:lnTo>
                  <a:lnTo>
                    <a:pt x="420" y="11"/>
                  </a:lnTo>
                  <a:lnTo>
                    <a:pt x="417" y="8"/>
                  </a:lnTo>
                  <a:lnTo>
                    <a:pt x="413" y="4"/>
                  </a:lnTo>
                  <a:lnTo>
                    <a:pt x="408" y="2"/>
                  </a:lnTo>
                  <a:lnTo>
                    <a:pt x="403" y="1"/>
                  </a:lnTo>
                  <a:lnTo>
                    <a:pt x="398" y="0"/>
                  </a:lnTo>
                  <a:lnTo>
                    <a:pt x="394" y="0"/>
                  </a:lnTo>
                  <a:lnTo>
                    <a:pt x="60" y="0"/>
                  </a:lnTo>
                  <a:lnTo>
                    <a:pt x="54" y="0"/>
                  </a:lnTo>
                  <a:lnTo>
                    <a:pt x="49" y="1"/>
                  </a:lnTo>
                  <a:lnTo>
                    <a:pt x="45" y="2"/>
                  </a:lnTo>
                  <a:lnTo>
                    <a:pt x="41" y="4"/>
                  </a:lnTo>
                  <a:lnTo>
                    <a:pt x="37" y="8"/>
                  </a:lnTo>
                  <a:lnTo>
                    <a:pt x="33" y="11"/>
                  </a:lnTo>
                  <a:lnTo>
                    <a:pt x="30" y="15"/>
                  </a:lnTo>
                  <a:lnTo>
                    <a:pt x="27" y="19"/>
                  </a:lnTo>
                  <a:lnTo>
                    <a:pt x="24" y="23"/>
                  </a:lnTo>
                  <a:lnTo>
                    <a:pt x="21" y="28"/>
                  </a:lnTo>
                  <a:lnTo>
                    <a:pt x="19" y="33"/>
                  </a:lnTo>
                  <a:lnTo>
                    <a:pt x="16" y="39"/>
                  </a:lnTo>
                  <a:lnTo>
                    <a:pt x="15" y="46"/>
                  </a:lnTo>
                  <a:lnTo>
                    <a:pt x="13" y="52"/>
                  </a:lnTo>
                  <a:lnTo>
                    <a:pt x="13" y="58"/>
                  </a:lnTo>
                  <a:lnTo>
                    <a:pt x="13" y="65"/>
                  </a:lnTo>
                  <a:lnTo>
                    <a:pt x="0" y="205"/>
                  </a:lnTo>
                  <a:lnTo>
                    <a:pt x="0" y="212"/>
                  </a:lnTo>
                  <a:lnTo>
                    <a:pt x="1" y="218"/>
                  </a:lnTo>
                  <a:lnTo>
                    <a:pt x="3" y="224"/>
                  </a:lnTo>
                  <a:lnTo>
                    <a:pt x="5" y="230"/>
                  </a:lnTo>
                  <a:lnTo>
                    <a:pt x="8" y="235"/>
                  </a:lnTo>
                  <a:lnTo>
                    <a:pt x="11" y="240"/>
                  </a:lnTo>
                  <a:lnTo>
                    <a:pt x="15" y="245"/>
                  </a:lnTo>
                  <a:lnTo>
                    <a:pt x="20" y="250"/>
                  </a:lnTo>
                  <a:lnTo>
                    <a:pt x="25" y="254"/>
                  </a:lnTo>
                  <a:lnTo>
                    <a:pt x="29" y="258"/>
                  </a:lnTo>
                  <a:lnTo>
                    <a:pt x="34" y="261"/>
                  </a:lnTo>
                  <a:lnTo>
                    <a:pt x="39" y="264"/>
                  </a:lnTo>
                  <a:lnTo>
                    <a:pt x="44" y="266"/>
                  </a:lnTo>
                  <a:lnTo>
                    <a:pt x="49" y="267"/>
                  </a:lnTo>
                  <a:lnTo>
                    <a:pt x="54" y="268"/>
                  </a:lnTo>
                  <a:lnTo>
                    <a:pt x="60" y="269"/>
                  </a:lnTo>
                  <a:lnTo>
                    <a:pt x="394" y="269"/>
                  </a:lnTo>
                  <a:close/>
                </a:path>
              </a:pathLst>
            </a:custGeom>
            <a:solidFill>
              <a:srgbClr val="993300"/>
            </a:solidFill>
            <a:ln w="0">
              <a:solidFill>
                <a:srgbClr val="000000"/>
              </a:solidFill>
              <a:prstDash val="solid"/>
              <a:round/>
              <a:headEnd/>
              <a:tailEnd/>
            </a:ln>
          </p:spPr>
          <p:txBody>
            <a:bodyPr/>
            <a:lstStyle/>
            <a:p>
              <a:endParaRPr lang="en-US"/>
            </a:p>
          </p:txBody>
        </p:sp>
        <p:sp>
          <p:nvSpPr>
            <p:cNvPr id="44169" name="Freeform 104"/>
            <p:cNvSpPr>
              <a:spLocks/>
            </p:cNvSpPr>
            <p:nvPr/>
          </p:nvSpPr>
          <p:spPr bwMode="auto">
            <a:xfrm>
              <a:off x="4852" y="1322"/>
              <a:ext cx="14" cy="5"/>
            </a:xfrm>
            <a:custGeom>
              <a:avLst/>
              <a:gdLst>
                <a:gd name="T0" fmla="*/ 14 w 332"/>
                <a:gd name="T1" fmla="*/ 2 h 121"/>
                <a:gd name="T2" fmla="*/ 14 w 332"/>
                <a:gd name="T3" fmla="*/ 3 h 121"/>
                <a:gd name="T4" fmla="*/ 14 w 332"/>
                <a:gd name="T5" fmla="*/ 3 h 121"/>
                <a:gd name="T6" fmla="*/ 14 w 332"/>
                <a:gd name="T7" fmla="*/ 3 h 121"/>
                <a:gd name="T8" fmla="*/ 14 w 332"/>
                <a:gd name="T9" fmla="*/ 3 h 121"/>
                <a:gd name="T10" fmla="*/ 14 w 332"/>
                <a:gd name="T11" fmla="*/ 4 h 121"/>
                <a:gd name="T12" fmla="*/ 14 w 332"/>
                <a:gd name="T13" fmla="*/ 4 h 121"/>
                <a:gd name="T14" fmla="*/ 14 w 332"/>
                <a:gd name="T15" fmla="*/ 4 h 121"/>
                <a:gd name="T16" fmla="*/ 14 w 332"/>
                <a:gd name="T17" fmla="*/ 4 h 121"/>
                <a:gd name="T18" fmla="*/ 13 w 332"/>
                <a:gd name="T19" fmla="*/ 4 h 121"/>
                <a:gd name="T20" fmla="*/ 13 w 332"/>
                <a:gd name="T21" fmla="*/ 5 h 121"/>
                <a:gd name="T22" fmla="*/ 13 w 332"/>
                <a:gd name="T23" fmla="*/ 5 h 121"/>
                <a:gd name="T24" fmla="*/ 13 w 332"/>
                <a:gd name="T25" fmla="*/ 5 h 121"/>
                <a:gd name="T26" fmla="*/ 13 w 332"/>
                <a:gd name="T27" fmla="*/ 5 h 121"/>
                <a:gd name="T28" fmla="*/ 13 w 332"/>
                <a:gd name="T29" fmla="*/ 5 h 121"/>
                <a:gd name="T30" fmla="*/ 13 w 332"/>
                <a:gd name="T31" fmla="*/ 5 h 121"/>
                <a:gd name="T32" fmla="*/ 12 w 332"/>
                <a:gd name="T33" fmla="*/ 5 h 121"/>
                <a:gd name="T34" fmla="*/ 2 w 332"/>
                <a:gd name="T35" fmla="*/ 5 h 121"/>
                <a:gd name="T36" fmla="*/ 1 w 332"/>
                <a:gd name="T37" fmla="*/ 5 h 121"/>
                <a:gd name="T38" fmla="*/ 1 w 332"/>
                <a:gd name="T39" fmla="*/ 5 h 121"/>
                <a:gd name="T40" fmla="*/ 1 w 332"/>
                <a:gd name="T41" fmla="*/ 5 h 121"/>
                <a:gd name="T42" fmla="*/ 1 w 332"/>
                <a:gd name="T43" fmla="*/ 5 h 121"/>
                <a:gd name="T44" fmla="*/ 1 w 332"/>
                <a:gd name="T45" fmla="*/ 5 h 121"/>
                <a:gd name="T46" fmla="*/ 1 w 332"/>
                <a:gd name="T47" fmla="*/ 5 h 121"/>
                <a:gd name="T48" fmla="*/ 1 w 332"/>
                <a:gd name="T49" fmla="*/ 4 h 121"/>
                <a:gd name="T50" fmla="*/ 0 w 332"/>
                <a:gd name="T51" fmla="*/ 4 h 121"/>
                <a:gd name="T52" fmla="*/ 0 w 332"/>
                <a:gd name="T53" fmla="*/ 4 h 121"/>
                <a:gd name="T54" fmla="*/ 0 w 332"/>
                <a:gd name="T55" fmla="*/ 4 h 121"/>
                <a:gd name="T56" fmla="*/ 0 w 332"/>
                <a:gd name="T57" fmla="*/ 4 h 121"/>
                <a:gd name="T58" fmla="*/ 0 w 332"/>
                <a:gd name="T59" fmla="*/ 3 h 121"/>
                <a:gd name="T60" fmla="*/ 0 w 332"/>
                <a:gd name="T61" fmla="*/ 3 h 121"/>
                <a:gd name="T62" fmla="*/ 0 w 332"/>
                <a:gd name="T63" fmla="*/ 3 h 121"/>
                <a:gd name="T64" fmla="*/ 0 w 332"/>
                <a:gd name="T65" fmla="*/ 3 h 121"/>
                <a:gd name="T66" fmla="*/ 0 w 332"/>
                <a:gd name="T67" fmla="*/ 2 h 121"/>
                <a:gd name="T68" fmla="*/ 0 w 332"/>
                <a:gd name="T69" fmla="*/ 0 h 121"/>
                <a:gd name="T70" fmla="*/ 14 w 332"/>
                <a:gd name="T71" fmla="*/ 0 h 121"/>
                <a:gd name="T72" fmla="*/ 14 w 332"/>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2" h="121">
                  <a:moveTo>
                    <a:pt x="332" y="60"/>
                  </a:moveTo>
                  <a:lnTo>
                    <a:pt x="331" y="65"/>
                  </a:lnTo>
                  <a:lnTo>
                    <a:pt x="331" y="71"/>
                  </a:lnTo>
                  <a:lnTo>
                    <a:pt x="330" y="78"/>
                  </a:lnTo>
                  <a:lnTo>
                    <a:pt x="329" y="83"/>
                  </a:lnTo>
                  <a:lnTo>
                    <a:pt x="327" y="88"/>
                  </a:lnTo>
                  <a:lnTo>
                    <a:pt x="326" y="93"/>
                  </a:lnTo>
                  <a:lnTo>
                    <a:pt x="323" y="98"/>
                  </a:lnTo>
                  <a:lnTo>
                    <a:pt x="321" y="102"/>
                  </a:lnTo>
                  <a:lnTo>
                    <a:pt x="319" y="106"/>
                  </a:lnTo>
                  <a:lnTo>
                    <a:pt x="316" y="109"/>
                  </a:lnTo>
                  <a:lnTo>
                    <a:pt x="313" y="112"/>
                  </a:lnTo>
                  <a:lnTo>
                    <a:pt x="309" y="115"/>
                  </a:lnTo>
                  <a:lnTo>
                    <a:pt x="306" y="118"/>
                  </a:lnTo>
                  <a:lnTo>
                    <a:pt x="301" y="119"/>
                  </a:lnTo>
                  <a:lnTo>
                    <a:pt x="297" y="120"/>
                  </a:lnTo>
                  <a:lnTo>
                    <a:pt x="293" y="121"/>
                  </a:lnTo>
                  <a:lnTo>
                    <a:pt x="38" y="121"/>
                  </a:lnTo>
                  <a:lnTo>
                    <a:pt x="33" y="120"/>
                  </a:lnTo>
                  <a:lnTo>
                    <a:pt x="28" y="119"/>
                  </a:lnTo>
                  <a:lnTo>
                    <a:pt x="25" y="118"/>
                  </a:lnTo>
                  <a:lnTo>
                    <a:pt x="21" y="115"/>
                  </a:lnTo>
                  <a:lnTo>
                    <a:pt x="18" y="112"/>
                  </a:lnTo>
                  <a:lnTo>
                    <a:pt x="15" y="109"/>
                  </a:lnTo>
                  <a:lnTo>
                    <a:pt x="12" y="106"/>
                  </a:lnTo>
                  <a:lnTo>
                    <a:pt x="9" y="102"/>
                  </a:lnTo>
                  <a:lnTo>
                    <a:pt x="7" y="98"/>
                  </a:lnTo>
                  <a:lnTo>
                    <a:pt x="5" y="93"/>
                  </a:lnTo>
                  <a:lnTo>
                    <a:pt x="3" y="88"/>
                  </a:lnTo>
                  <a:lnTo>
                    <a:pt x="2" y="83"/>
                  </a:lnTo>
                  <a:lnTo>
                    <a:pt x="1" y="78"/>
                  </a:lnTo>
                  <a:lnTo>
                    <a:pt x="0" y="71"/>
                  </a:lnTo>
                  <a:lnTo>
                    <a:pt x="0" y="65"/>
                  </a:lnTo>
                  <a:lnTo>
                    <a:pt x="0" y="60"/>
                  </a:lnTo>
                  <a:lnTo>
                    <a:pt x="2" y="0"/>
                  </a:lnTo>
                  <a:lnTo>
                    <a:pt x="330" y="0"/>
                  </a:lnTo>
                  <a:lnTo>
                    <a:pt x="332" y="60"/>
                  </a:lnTo>
                  <a:close/>
                </a:path>
              </a:pathLst>
            </a:custGeom>
            <a:solidFill>
              <a:srgbClr val="993300"/>
            </a:solidFill>
            <a:ln w="0">
              <a:solidFill>
                <a:srgbClr val="000000"/>
              </a:solidFill>
              <a:prstDash val="solid"/>
              <a:round/>
              <a:headEnd/>
              <a:tailEnd/>
            </a:ln>
          </p:spPr>
          <p:txBody>
            <a:bodyPr/>
            <a:lstStyle/>
            <a:p>
              <a:endParaRPr lang="en-US"/>
            </a:p>
          </p:txBody>
        </p:sp>
        <p:sp>
          <p:nvSpPr>
            <p:cNvPr id="44170" name="Freeform 105"/>
            <p:cNvSpPr>
              <a:spLocks/>
            </p:cNvSpPr>
            <p:nvPr/>
          </p:nvSpPr>
          <p:spPr bwMode="auto">
            <a:xfrm>
              <a:off x="4849" y="1318"/>
              <a:ext cx="2" cy="8"/>
            </a:xfrm>
            <a:custGeom>
              <a:avLst/>
              <a:gdLst>
                <a:gd name="T0" fmla="*/ 1 w 33"/>
                <a:gd name="T1" fmla="*/ 8 h 200"/>
                <a:gd name="T2" fmla="*/ 1 w 33"/>
                <a:gd name="T3" fmla="*/ 8 h 200"/>
                <a:gd name="T4" fmla="*/ 2 w 33"/>
                <a:gd name="T5" fmla="*/ 8 h 200"/>
                <a:gd name="T6" fmla="*/ 2 w 33"/>
                <a:gd name="T7" fmla="*/ 8 h 200"/>
                <a:gd name="T8" fmla="*/ 2 w 33"/>
                <a:gd name="T9" fmla="*/ 8 h 200"/>
                <a:gd name="T10" fmla="*/ 2 w 33"/>
                <a:gd name="T11" fmla="*/ 8 h 200"/>
                <a:gd name="T12" fmla="*/ 2 w 33"/>
                <a:gd name="T13" fmla="*/ 7 h 200"/>
                <a:gd name="T14" fmla="*/ 2 w 33"/>
                <a:gd name="T15" fmla="*/ 7 h 200"/>
                <a:gd name="T16" fmla="*/ 2 w 33"/>
                <a:gd name="T17" fmla="*/ 1 h 200"/>
                <a:gd name="T18" fmla="*/ 2 w 33"/>
                <a:gd name="T19" fmla="*/ 1 h 200"/>
                <a:gd name="T20" fmla="*/ 2 w 33"/>
                <a:gd name="T21" fmla="*/ 0 h 200"/>
                <a:gd name="T22" fmla="*/ 2 w 33"/>
                <a:gd name="T23" fmla="*/ 0 h 200"/>
                <a:gd name="T24" fmla="*/ 2 w 33"/>
                <a:gd name="T25" fmla="*/ 0 h 200"/>
                <a:gd name="T26" fmla="*/ 2 w 33"/>
                <a:gd name="T27" fmla="*/ 0 h 200"/>
                <a:gd name="T28" fmla="*/ 1 w 33"/>
                <a:gd name="T29" fmla="*/ 0 h 200"/>
                <a:gd name="T30" fmla="*/ 1 w 33"/>
                <a:gd name="T31" fmla="*/ 0 h 200"/>
                <a:gd name="T32" fmla="*/ 1 w 33"/>
                <a:gd name="T33" fmla="*/ 0 h 200"/>
                <a:gd name="T34" fmla="*/ 1 w 33"/>
                <a:gd name="T35" fmla="*/ 0 h 200"/>
                <a:gd name="T36" fmla="*/ 1 w 33"/>
                <a:gd name="T37" fmla="*/ 0 h 200"/>
                <a:gd name="T38" fmla="*/ 1 w 33"/>
                <a:gd name="T39" fmla="*/ 0 h 200"/>
                <a:gd name="T40" fmla="*/ 1 w 33"/>
                <a:gd name="T41" fmla="*/ 0 h 200"/>
                <a:gd name="T42" fmla="*/ 0 w 33"/>
                <a:gd name="T43" fmla="*/ 0 h 200"/>
                <a:gd name="T44" fmla="*/ 0 w 33"/>
                <a:gd name="T45" fmla="*/ 0 h 200"/>
                <a:gd name="T46" fmla="*/ 0 w 33"/>
                <a:gd name="T47" fmla="*/ 1 h 200"/>
                <a:gd name="T48" fmla="*/ 0 w 33"/>
                <a:gd name="T49" fmla="*/ 1 h 200"/>
                <a:gd name="T50" fmla="*/ 0 w 33"/>
                <a:gd name="T51" fmla="*/ 7 h 200"/>
                <a:gd name="T52" fmla="*/ 0 w 33"/>
                <a:gd name="T53" fmla="*/ 7 h 200"/>
                <a:gd name="T54" fmla="*/ 0 w 33"/>
                <a:gd name="T55" fmla="*/ 7 h 200"/>
                <a:gd name="T56" fmla="*/ 0 w 33"/>
                <a:gd name="T57" fmla="*/ 7 h 200"/>
                <a:gd name="T58" fmla="*/ 0 w 33"/>
                <a:gd name="T59" fmla="*/ 8 h 200"/>
                <a:gd name="T60" fmla="*/ 1 w 33"/>
                <a:gd name="T61" fmla="*/ 8 h 200"/>
                <a:gd name="T62" fmla="*/ 1 w 33"/>
                <a:gd name="T63" fmla="*/ 8 h 200"/>
                <a:gd name="T64" fmla="*/ 1 w 33"/>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0">
                  <a:moveTo>
                    <a:pt x="19" y="200"/>
                  </a:moveTo>
                  <a:lnTo>
                    <a:pt x="20" y="199"/>
                  </a:lnTo>
                  <a:lnTo>
                    <a:pt x="21" y="199"/>
                  </a:lnTo>
                  <a:lnTo>
                    <a:pt x="23" y="199"/>
                  </a:lnTo>
                  <a:lnTo>
                    <a:pt x="24" y="198"/>
                  </a:lnTo>
                  <a:lnTo>
                    <a:pt x="25" y="197"/>
                  </a:lnTo>
                  <a:lnTo>
                    <a:pt x="26" y="196"/>
                  </a:lnTo>
                  <a:lnTo>
                    <a:pt x="28" y="195"/>
                  </a:lnTo>
                  <a:lnTo>
                    <a:pt x="29" y="194"/>
                  </a:lnTo>
                  <a:lnTo>
                    <a:pt x="29" y="193"/>
                  </a:lnTo>
                  <a:lnTo>
                    <a:pt x="30" y="191"/>
                  </a:lnTo>
                  <a:lnTo>
                    <a:pt x="31" y="190"/>
                  </a:lnTo>
                  <a:lnTo>
                    <a:pt x="31" y="188"/>
                  </a:lnTo>
                  <a:lnTo>
                    <a:pt x="32" y="186"/>
                  </a:lnTo>
                  <a:lnTo>
                    <a:pt x="32" y="184"/>
                  </a:lnTo>
                  <a:lnTo>
                    <a:pt x="32" y="183"/>
                  </a:lnTo>
                  <a:lnTo>
                    <a:pt x="33" y="181"/>
                  </a:lnTo>
                  <a:lnTo>
                    <a:pt x="33" y="20"/>
                  </a:lnTo>
                  <a:lnTo>
                    <a:pt x="32" y="18"/>
                  </a:lnTo>
                  <a:lnTo>
                    <a:pt x="32" y="16"/>
                  </a:lnTo>
                  <a:lnTo>
                    <a:pt x="32" y="14"/>
                  </a:lnTo>
                  <a:lnTo>
                    <a:pt x="31" y="12"/>
                  </a:lnTo>
                  <a:lnTo>
                    <a:pt x="31" y="11"/>
                  </a:lnTo>
                  <a:lnTo>
                    <a:pt x="30" y="9"/>
                  </a:lnTo>
                  <a:lnTo>
                    <a:pt x="29" y="7"/>
                  </a:lnTo>
                  <a:lnTo>
                    <a:pt x="29" y="5"/>
                  </a:lnTo>
                  <a:lnTo>
                    <a:pt x="28" y="4"/>
                  </a:lnTo>
                  <a:lnTo>
                    <a:pt x="26" y="3"/>
                  </a:lnTo>
                  <a:lnTo>
                    <a:pt x="25" y="2"/>
                  </a:lnTo>
                  <a:lnTo>
                    <a:pt x="24" y="1"/>
                  </a:lnTo>
                  <a:lnTo>
                    <a:pt x="23" y="0"/>
                  </a:lnTo>
                  <a:lnTo>
                    <a:pt x="21" y="0"/>
                  </a:lnTo>
                  <a:lnTo>
                    <a:pt x="20" y="0"/>
                  </a:lnTo>
                  <a:lnTo>
                    <a:pt x="19" y="0"/>
                  </a:lnTo>
                  <a:lnTo>
                    <a:pt x="17" y="0"/>
                  </a:lnTo>
                  <a:lnTo>
                    <a:pt x="16" y="0"/>
                  </a:lnTo>
                  <a:lnTo>
                    <a:pt x="15" y="0"/>
                  </a:lnTo>
                  <a:lnTo>
                    <a:pt x="14" y="1"/>
                  </a:lnTo>
                  <a:lnTo>
                    <a:pt x="12" y="2"/>
                  </a:lnTo>
                  <a:lnTo>
                    <a:pt x="11" y="3"/>
                  </a:lnTo>
                  <a:lnTo>
                    <a:pt x="10" y="4"/>
                  </a:lnTo>
                  <a:lnTo>
                    <a:pt x="9" y="5"/>
                  </a:lnTo>
                  <a:lnTo>
                    <a:pt x="9" y="7"/>
                  </a:lnTo>
                  <a:lnTo>
                    <a:pt x="8" y="9"/>
                  </a:lnTo>
                  <a:lnTo>
                    <a:pt x="7" y="11"/>
                  </a:lnTo>
                  <a:lnTo>
                    <a:pt x="7" y="12"/>
                  </a:lnTo>
                  <a:lnTo>
                    <a:pt x="6" y="14"/>
                  </a:lnTo>
                  <a:lnTo>
                    <a:pt x="6" y="16"/>
                  </a:lnTo>
                  <a:lnTo>
                    <a:pt x="6" y="18"/>
                  </a:lnTo>
                  <a:lnTo>
                    <a:pt x="6" y="20"/>
                  </a:lnTo>
                  <a:lnTo>
                    <a:pt x="0" y="168"/>
                  </a:lnTo>
                  <a:lnTo>
                    <a:pt x="0" y="170"/>
                  </a:lnTo>
                  <a:lnTo>
                    <a:pt x="0" y="173"/>
                  </a:lnTo>
                  <a:lnTo>
                    <a:pt x="1" y="175"/>
                  </a:lnTo>
                  <a:lnTo>
                    <a:pt x="1" y="178"/>
                  </a:lnTo>
                  <a:lnTo>
                    <a:pt x="3" y="180"/>
                  </a:lnTo>
                  <a:lnTo>
                    <a:pt x="4" y="183"/>
                  </a:lnTo>
                  <a:lnTo>
                    <a:pt x="6" y="185"/>
                  </a:lnTo>
                  <a:lnTo>
                    <a:pt x="7" y="188"/>
                  </a:lnTo>
                  <a:lnTo>
                    <a:pt x="8" y="190"/>
                  </a:lnTo>
                  <a:lnTo>
                    <a:pt x="10" y="192"/>
                  </a:lnTo>
                  <a:lnTo>
                    <a:pt x="11" y="194"/>
                  </a:lnTo>
                  <a:lnTo>
                    <a:pt x="13" y="196"/>
                  </a:lnTo>
                  <a:lnTo>
                    <a:pt x="14" y="197"/>
                  </a:lnTo>
                  <a:lnTo>
                    <a:pt x="16" y="199"/>
                  </a:lnTo>
                  <a:lnTo>
                    <a:pt x="17" y="199"/>
                  </a:lnTo>
                  <a:lnTo>
                    <a:pt x="19" y="200"/>
                  </a:lnTo>
                  <a:close/>
                </a:path>
              </a:pathLst>
            </a:custGeom>
            <a:solidFill>
              <a:srgbClr val="993300"/>
            </a:solidFill>
            <a:ln w="0">
              <a:solidFill>
                <a:srgbClr val="000000"/>
              </a:solidFill>
              <a:prstDash val="solid"/>
              <a:round/>
              <a:headEnd/>
              <a:tailEnd/>
            </a:ln>
          </p:spPr>
          <p:txBody>
            <a:bodyPr/>
            <a:lstStyle/>
            <a:p>
              <a:endParaRPr lang="en-US"/>
            </a:p>
          </p:txBody>
        </p:sp>
        <p:sp>
          <p:nvSpPr>
            <p:cNvPr id="44171" name="Freeform 106"/>
            <p:cNvSpPr>
              <a:spLocks/>
            </p:cNvSpPr>
            <p:nvPr/>
          </p:nvSpPr>
          <p:spPr bwMode="auto">
            <a:xfrm>
              <a:off x="4866" y="1317"/>
              <a:ext cx="2" cy="9"/>
            </a:xfrm>
            <a:custGeom>
              <a:avLst/>
              <a:gdLst>
                <a:gd name="T0" fmla="*/ 1 w 37"/>
                <a:gd name="T1" fmla="*/ 9 h 209"/>
                <a:gd name="T2" fmla="*/ 1 w 37"/>
                <a:gd name="T3" fmla="*/ 9 h 209"/>
                <a:gd name="T4" fmla="*/ 1 w 37"/>
                <a:gd name="T5" fmla="*/ 9 h 209"/>
                <a:gd name="T6" fmla="*/ 1 w 37"/>
                <a:gd name="T7" fmla="*/ 9 h 209"/>
                <a:gd name="T8" fmla="*/ 2 w 37"/>
                <a:gd name="T9" fmla="*/ 8 h 209"/>
                <a:gd name="T10" fmla="*/ 2 w 37"/>
                <a:gd name="T11" fmla="*/ 8 h 209"/>
                <a:gd name="T12" fmla="*/ 2 w 37"/>
                <a:gd name="T13" fmla="*/ 8 h 209"/>
                <a:gd name="T14" fmla="*/ 2 w 37"/>
                <a:gd name="T15" fmla="*/ 8 h 209"/>
                <a:gd name="T16" fmla="*/ 2 w 37"/>
                <a:gd name="T17" fmla="*/ 1 h 209"/>
                <a:gd name="T18" fmla="*/ 1 w 37"/>
                <a:gd name="T19" fmla="*/ 1 h 209"/>
                <a:gd name="T20" fmla="*/ 1 w 37"/>
                <a:gd name="T21" fmla="*/ 0 h 209"/>
                <a:gd name="T22" fmla="*/ 1 w 37"/>
                <a:gd name="T23" fmla="*/ 0 h 209"/>
                <a:gd name="T24" fmla="*/ 1 w 37"/>
                <a:gd name="T25" fmla="*/ 0 h 209"/>
                <a:gd name="T26" fmla="*/ 1 w 37"/>
                <a:gd name="T27" fmla="*/ 0 h 209"/>
                <a:gd name="T28" fmla="*/ 1 w 37"/>
                <a:gd name="T29" fmla="*/ 0 h 209"/>
                <a:gd name="T30" fmla="*/ 1 w 37"/>
                <a:gd name="T31" fmla="*/ 0 h 209"/>
                <a:gd name="T32" fmla="*/ 1 w 37"/>
                <a:gd name="T33" fmla="*/ 0 h 209"/>
                <a:gd name="T34" fmla="*/ 1 w 37"/>
                <a:gd name="T35" fmla="*/ 0 h 209"/>
                <a:gd name="T36" fmla="*/ 0 w 37"/>
                <a:gd name="T37" fmla="*/ 0 h 209"/>
                <a:gd name="T38" fmla="*/ 0 w 37"/>
                <a:gd name="T39" fmla="*/ 0 h 209"/>
                <a:gd name="T40" fmla="*/ 0 w 37"/>
                <a:gd name="T41" fmla="*/ 0 h 209"/>
                <a:gd name="T42" fmla="*/ 0 w 37"/>
                <a:gd name="T43" fmla="*/ 0 h 209"/>
                <a:gd name="T44" fmla="*/ 0 w 37"/>
                <a:gd name="T45" fmla="*/ 1 h 209"/>
                <a:gd name="T46" fmla="*/ 0 w 37"/>
                <a:gd name="T47" fmla="*/ 1 h 209"/>
                <a:gd name="T48" fmla="*/ 0 w 37"/>
                <a:gd name="T49" fmla="*/ 1 h 209"/>
                <a:gd name="T50" fmla="*/ 0 w 37"/>
                <a:gd name="T51" fmla="*/ 8 h 209"/>
                <a:gd name="T52" fmla="*/ 0 w 37"/>
                <a:gd name="T53" fmla="*/ 8 h 209"/>
                <a:gd name="T54" fmla="*/ 0 w 37"/>
                <a:gd name="T55" fmla="*/ 9 h 209"/>
                <a:gd name="T56" fmla="*/ 0 w 37"/>
                <a:gd name="T57" fmla="*/ 9 h 209"/>
                <a:gd name="T58" fmla="*/ 0 w 37"/>
                <a:gd name="T59" fmla="*/ 9 h 209"/>
                <a:gd name="T60" fmla="*/ 0 w 37"/>
                <a:gd name="T61" fmla="*/ 9 h 209"/>
                <a:gd name="T62" fmla="*/ 1 w 37"/>
                <a:gd name="T63" fmla="*/ 9 h 209"/>
                <a:gd name="T64" fmla="*/ 1 w 3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9">
                  <a:moveTo>
                    <a:pt x="14" y="209"/>
                  </a:moveTo>
                  <a:lnTo>
                    <a:pt x="15" y="208"/>
                  </a:lnTo>
                  <a:lnTo>
                    <a:pt x="17" y="208"/>
                  </a:lnTo>
                  <a:lnTo>
                    <a:pt x="19" y="206"/>
                  </a:lnTo>
                  <a:lnTo>
                    <a:pt x="20" y="205"/>
                  </a:lnTo>
                  <a:lnTo>
                    <a:pt x="22" y="203"/>
                  </a:lnTo>
                  <a:lnTo>
                    <a:pt x="24" y="201"/>
                  </a:lnTo>
                  <a:lnTo>
                    <a:pt x="26" y="199"/>
                  </a:lnTo>
                  <a:lnTo>
                    <a:pt x="28" y="197"/>
                  </a:lnTo>
                  <a:lnTo>
                    <a:pt x="30" y="194"/>
                  </a:lnTo>
                  <a:lnTo>
                    <a:pt x="31" y="191"/>
                  </a:lnTo>
                  <a:lnTo>
                    <a:pt x="33" y="189"/>
                  </a:lnTo>
                  <a:lnTo>
                    <a:pt x="34" y="186"/>
                  </a:lnTo>
                  <a:lnTo>
                    <a:pt x="35" y="184"/>
                  </a:lnTo>
                  <a:lnTo>
                    <a:pt x="36" y="181"/>
                  </a:lnTo>
                  <a:lnTo>
                    <a:pt x="36" y="179"/>
                  </a:lnTo>
                  <a:lnTo>
                    <a:pt x="37" y="177"/>
                  </a:lnTo>
                  <a:lnTo>
                    <a:pt x="28" y="20"/>
                  </a:lnTo>
                  <a:lnTo>
                    <a:pt x="27" y="18"/>
                  </a:lnTo>
                  <a:lnTo>
                    <a:pt x="27" y="16"/>
                  </a:lnTo>
                  <a:lnTo>
                    <a:pt x="27" y="13"/>
                  </a:lnTo>
                  <a:lnTo>
                    <a:pt x="26" y="11"/>
                  </a:lnTo>
                  <a:lnTo>
                    <a:pt x="26" y="10"/>
                  </a:lnTo>
                  <a:lnTo>
                    <a:pt x="25" y="8"/>
                  </a:lnTo>
                  <a:lnTo>
                    <a:pt x="24" y="7"/>
                  </a:lnTo>
                  <a:lnTo>
                    <a:pt x="24" y="5"/>
                  </a:lnTo>
                  <a:lnTo>
                    <a:pt x="23" y="4"/>
                  </a:lnTo>
                  <a:lnTo>
                    <a:pt x="21" y="3"/>
                  </a:lnTo>
                  <a:lnTo>
                    <a:pt x="20" y="2"/>
                  </a:lnTo>
                  <a:lnTo>
                    <a:pt x="19" y="1"/>
                  </a:lnTo>
                  <a:lnTo>
                    <a:pt x="18" y="0"/>
                  </a:lnTo>
                  <a:lnTo>
                    <a:pt x="16" y="0"/>
                  </a:lnTo>
                  <a:lnTo>
                    <a:pt x="15" y="0"/>
                  </a:lnTo>
                  <a:lnTo>
                    <a:pt x="14" y="0"/>
                  </a:lnTo>
                  <a:lnTo>
                    <a:pt x="12" y="0"/>
                  </a:lnTo>
                  <a:lnTo>
                    <a:pt x="11" y="0"/>
                  </a:lnTo>
                  <a:lnTo>
                    <a:pt x="10" y="0"/>
                  </a:lnTo>
                  <a:lnTo>
                    <a:pt x="9" y="1"/>
                  </a:lnTo>
                  <a:lnTo>
                    <a:pt x="7" y="2"/>
                  </a:lnTo>
                  <a:lnTo>
                    <a:pt x="6" y="3"/>
                  </a:lnTo>
                  <a:lnTo>
                    <a:pt x="5" y="4"/>
                  </a:lnTo>
                  <a:lnTo>
                    <a:pt x="4" y="6"/>
                  </a:lnTo>
                  <a:lnTo>
                    <a:pt x="4" y="7"/>
                  </a:lnTo>
                  <a:lnTo>
                    <a:pt x="3" y="9"/>
                  </a:lnTo>
                  <a:lnTo>
                    <a:pt x="2" y="11"/>
                  </a:lnTo>
                  <a:lnTo>
                    <a:pt x="2" y="13"/>
                  </a:lnTo>
                  <a:lnTo>
                    <a:pt x="0" y="16"/>
                  </a:lnTo>
                  <a:lnTo>
                    <a:pt x="0" y="18"/>
                  </a:lnTo>
                  <a:lnTo>
                    <a:pt x="0" y="20"/>
                  </a:lnTo>
                  <a:lnTo>
                    <a:pt x="0" y="23"/>
                  </a:lnTo>
                  <a:lnTo>
                    <a:pt x="0" y="192"/>
                  </a:lnTo>
                  <a:lnTo>
                    <a:pt x="0" y="193"/>
                  </a:lnTo>
                  <a:lnTo>
                    <a:pt x="0" y="195"/>
                  </a:lnTo>
                  <a:lnTo>
                    <a:pt x="0" y="196"/>
                  </a:lnTo>
                  <a:lnTo>
                    <a:pt x="2" y="198"/>
                  </a:lnTo>
                  <a:lnTo>
                    <a:pt x="2" y="199"/>
                  </a:lnTo>
                  <a:lnTo>
                    <a:pt x="3" y="200"/>
                  </a:lnTo>
                  <a:lnTo>
                    <a:pt x="4" y="202"/>
                  </a:lnTo>
                  <a:lnTo>
                    <a:pt x="4" y="203"/>
                  </a:lnTo>
                  <a:lnTo>
                    <a:pt x="5" y="204"/>
                  </a:lnTo>
                  <a:lnTo>
                    <a:pt x="6" y="205"/>
                  </a:lnTo>
                  <a:lnTo>
                    <a:pt x="7" y="206"/>
                  </a:lnTo>
                  <a:lnTo>
                    <a:pt x="9" y="207"/>
                  </a:lnTo>
                  <a:lnTo>
                    <a:pt x="10" y="208"/>
                  </a:lnTo>
                  <a:lnTo>
                    <a:pt x="11" y="208"/>
                  </a:lnTo>
                  <a:lnTo>
                    <a:pt x="12" y="208"/>
                  </a:lnTo>
                  <a:lnTo>
                    <a:pt x="14" y="209"/>
                  </a:lnTo>
                  <a:close/>
                </a:path>
              </a:pathLst>
            </a:custGeom>
            <a:solidFill>
              <a:srgbClr val="993300"/>
            </a:solidFill>
            <a:ln w="0">
              <a:solidFill>
                <a:srgbClr val="000000"/>
              </a:solidFill>
              <a:prstDash val="solid"/>
              <a:round/>
              <a:headEnd/>
              <a:tailEnd/>
            </a:ln>
          </p:spPr>
          <p:txBody>
            <a:bodyPr/>
            <a:lstStyle/>
            <a:p>
              <a:endParaRPr lang="en-US"/>
            </a:p>
          </p:txBody>
        </p:sp>
        <p:sp>
          <p:nvSpPr>
            <p:cNvPr id="44172" name="Freeform 107"/>
            <p:cNvSpPr>
              <a:spLocks/>
            </p:cNvSpPr>
            <p:nvPr/>
          </p:nvSpPr>
          <p:spPr bwMode="auto">
            <a:xfrm>
              <a:off x="4851" y="1317"/>
              <a:ext cx="15" cy="4"/>
            </a:xfrm>
            <a:custGeom>
              <a:avLst/>
              <a:gdLst>
                <a:gd name="T0" fmla="*/ 14 w 342"/>
                <a:gd name="T1" fmla="*/ 4 h 99"/>
                <a:gd name="T2" fmla="*/ 14 w 342"/>
                <a:gd name="T3" fmla="*/ 4 h 99"/>
                <a:gd name="T4" fmla="*/ 14 w 342"/>
                <a:gd name="T5" fmla="*/ 4 h 99"/>
                <a:gd name="T6" fmla="*/ 14 w 342"/>
                <a:gd name="T7" fmla="*/ 4 h 99"/>
                <a:gd name="T8" fmla="*/ 15 w 342"/>
                <a:gd name="T9" fmla="*/ 4 h 99"/>
                <a:gd name="T10" fmla="*/ 15 w 342"/>
                <a:gd name="T11" fmla="*/ 3 h 99"/>
                <a:gd name="T12" fmla="*/ 15 w 342"/>
                <a:gd name="T13" fmla="*/ 3 h 99"/>
                <a:gd name="T14" fmla="*/ 15 w 342"/>
                <a:gd name="T15" fmla="*/ 3 h 99"/>
                <a:gd name="T16" fmla="*/ 15 w 342"/>
                <a:gd name="T17" fmla="*/ 1 h 99"/>
                <a:gd name="T18" fmla="*/ 15 w 342"/>
                <a:gd name="T19" fmla="*/ 1 h 99"/>
                <a:gd name="T20" fmla="*/ 15 w 342"/>
                <a:gd name="T21" fmla="*/ 1 h 99"/>
                <a:gd name="T22" fmla="*/ 15 w 342"/>
                <a:gd name="T23" fmla="*/ 1 h 99"/>
                <a:gd name="T24" fmla="*/ 15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0 h 99"/>
                <a:gd name="T44" fmla="*/ 0 w 342"/>
                <a:gd name="T45" fmla="*/ 1 h 99"/>
                <a:gd name="T46" fmla="*/ 0 w 342"/>
                <a:gd name="T47" fmla="*/ 1 h 99"/>
                <a:gd name="T48" fmla="*/ 0 w 342"/>
                <a:gd name="T49" fmla="*/ 1 h 99"/>
                <a:gd name="T50" fmla="*/ 0 w 342"/>
                <a:gd name="T51" fmla="*/ 3 h 99"/>
                <a:gd name="T52" fmla="*/ 0 w 342"/>
                <a:gd name="T53" fmla="*/ 3 h 99"/>
                <a:gd name="T54" fmla="*/ 0 w 342"/>
                <a:gd name="T55" fmla="*/ 3 h 99"/>
                <a:gd name="T56" fmla="*/ 0 w 342"/>
                <a:gd name="T57" fmla="*/ 3 h 99"/>
                <a:gd name="T58" fmla="*/ 0 w 342"/>
                <a:gd name="T59" fmla="*/ 4 h 99"/>
                <a:gd name="T60" fmla="*/ 1 w 342"/>
                <a:gd name="T61" fmla="*/ 4 h 99"/>
                <a:gd name="T62" fmla="*/ 1 w 342"/>
                <a:gd name="T63" fmla="*/ 4 h 99"/>
                <a:gd name="T64" fmla="*/ 1 w 342"/>
                <a:gd name="T65" fmla="*/ 4 h 99"/>
                <a:gd name="T66" fmla="*/ 2 w 34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5" y="99"/>
                  </a:moveTo>
                  <a:lnTo>
                    <a:pt x="308" y="98"/>
                  </a:lnTo>
                  <a:lnTo>
                    <a:pt x="313" y="98"/>
                  </a:lnTo>
                  <a:lnTo>
                    <a:pt x="316" y="97"/>
                  </a:lnTo>
                  <a:lnTo>
                    <a:pt x="320" y="96"/>
                  </a:lnTo>
                  <a:lnTo>
                    <a:pt x="323" y="95"/>
                  </a:lnTo>
                  <a:lnTo>
                    <a:pt x="326" y="93"/>
                  </a:lnTo>
                  <a:lnTo>
                    <a:pt x="328" y="91"/>
                  </a:lnTo>
                  <a:lnTo>
                    <a:pt x="331" y="89"/>
                  </a:lnTo>
                  <a:lnTo>
                    <a:pt x="333" y="87"/>
                  </a:lnTo>
                  <a:lnTo>
                    <a:pt x="335" y="85"/>
                  </a:lnTo>
                  <a:lnTo>
                    <a:pt x="337" y="82"/>
                  </a:lnTo>
                  <a:lnTo>
                    <a:pt x="339" y="80"/>
                  </a:lnTo>
                  <a:lnTo>
                    <a:pt x="340" y="77"/>
                  </a:lnTo>
                  <a:lnTo>
                    <a:pt x="341" y="74"/>
                  </a:lnTo>
                  <a:lnTo>
                    <a:pt x="341" y="71"/>
                  </a:lnTo>
                  <a:lnTo>
                    <a:pt x="342" y="67"/>
                  </a:lnTo>
                  <a:lnTo>
                    <a:pt x="342" y="32"/>
                  </a:lnTo>
                  <a:lnTo>
                    <a:pt x="341" y="28"/>
                  </a:lnTo>
                  <a:lnTo>
                    <a:pt x="341" y="24"/>
                  </a:lnTo>
                  <a:lnTo>
                    <a:pt x="340" y="21"/>
                  </a:lnTo>
                  <a:lnTo>
                    <a:pt x="339" y="18"/>
                  </a:lnTo>
                  <a:lnTo>
                    <a:pt x="337" y="16"/>
                  </a:lnTo>
                  <a:lnTo>
                    <a:pt x="335" y="13"/>
                  </a:lnTo>
                  <a:lnTo>
                    <a:pt x="333" y="11"/>
                  </a:lnTo>
                  <a:lnTo>
                    <a:pt x="331" y="9"/>
                  </a:lnTo>
                  <a:lnTo>
                    <a:pt x="328" y="7"/>
                  </a:lnTo>
                  <a:lnTo>
                    <a:pt x="326" y="5"/>
                  </a:lnTo>
                  <a:lnTo>
                    <a:pt x="323" y="3"/>
                  </a:lnTo>
                  <a:lnTo>
                    <a:pt x="320" y="2"/>
                  </a:lnTo>
                  <a:lnTo>
                    <a:pt x="316" y="1"/>
                  </a:lnTo>
                  <a:lnTo>
                    <a:pt x="313" y="0"/>
                  </a:lnTo>
                  <a:lnTo>
                    <a:pt x="308" y="0"/>
                  </a:lnTo>
                  <a:lnTo>
                    <a:pt x="305" y="0"/>
                  </a:lnTo>
                  <a:lnTo>
                    <a:pt x="37" y="0"/>
                  </a:lnTo>
                  <a:lnTo>
                    <a:pt x="33" y="0"/>
                  </a:lnTo>
                  <a:lnTo>
                    <a:pt x="29" y="0"/>
                  </a:lnTo>
                  <a:lnTo>
                    <a:pt x="26" y="1"/>
                  </a:lnTo>
                  <a:lnTo>
                    <a:pt x="22" y="2"/>
                  </a:lnTo>
                  <a:lnTo>
                    <a:pt x="19" y="3"/>
                  </a:lnTo>
                  <a:lnTo>
                    <a:pt x="16" y="5"/>
                  </a:lnTo>
                  <a:lnTo>
                    <a:pt x="14" y="7"/>
                  </a:lnTo>
                  <a:lnTo>
                    <a:pt x="11" y="9"/>
                  </a:lnTo>
                  <a:lnTo>
                    <a:pt x="9" y="11"/>
                  </a:lnTo>
                  <a:lnTo>
                    <a:pt x="7" y="13"/>
                  </a:lnTo>
                  <a:lnTo>
                    <a:pt x="5" y="16"/>
                  </a:lnTo>
                  <a:lnTo>
                    <a:pt x="3" y="18"/>
                  </a:lnTo>
                  <a:lnTo>
                    <a:pt x="2" y="21"/>
                  </a:lnTo>
                  <a:lnTo>
                    <a:pt x="0" y="24"/>
                  </a:lnTo>
                  <a:lnTo>
                    <a:pt x="0" y="28"/>
                  </a:lnTo>
                  <a:lnTo>
                    <a:pt x="0" y="32"/>
                  </a:lnTo>
                  <a:lnTo>
                    <a:pt x="0" y="67"/>
                  </a:lnTo>
                  <a:lnTo>
                    <a:pt x="0" y="71"/>
                  </a:lnTo>
                  <a:lnTo>
                    <a:pt x="0" y="74"/>
                  </a:lnTo>
                  <a:lnTo>
                    <a:pt x="2" y="77"/>
                  </a:lnTo>
                  <a:lnTo>
                    <a:pt x="3" y="80"/>
                  </a:lnTo>
                  <a:lnTo>
                    <a:pt x="5" y="82"/>
                  </a:lnTo>
                  <a:lnTo>
                    <a:pt x="7" y="85"/>
                  </a:lnTo>
                  <a:lnTo>
                    <a:pt x="9" y="87"/>
                  </a:lnTo>
                  <a:lnTo>
                    <a:pt x="11" y="89"/>
                  </a:lnTo>
                  <a:lnTo>
                    <a:pt x="14" y="91"/>
                  </a:lnTo>
                  <a:lnTo>
                    <a:pt x="16" y="93"/>
                  </a:lnTo>
                  <a:lnTo>
                    <a:pt x="19" y="95"/>
                  </a:lnTo>
                  <a:lnTo>
                    <a:pt x="22" y="96"/>
                  </a:lnTo>
                  <a:lnTo>
                    <a:pt x="26" y="97"/>
                  </a:lnTo>
                  <a:lnTo>
                    <a:pt x="29" y="98"/>
                  </a:lnTo>
                  <a:lnTo>
                    <a:pt x="33" y="98"/>
                  </a:lnTo>
                  <a:lnTo>
                    <a:pt x="37"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173" name="Freeform 108"/>
            <p:cNvSpPr>
              <a:spLocks/>
            </p:cNvSpPr>
            <p:nvPr/>
          </p:nvSpPr>
          <p:spPr bwMode="auto">
            <a:xfrm>
              <a:off x="4826" y="1316"/>
              <a:ext cx="21" cy="12"/>
            </a:xfrm>
            <a:custGeom>
              <a:avLst/>
              <a:gdLst>
                <a:gd name="T0" fmla="*/ 18 w 478"/>
                <a:gd name="T1" fmla="*/ 12 h 282"/>
                <a:gd name="T2" fmla="*/ 19 w 478"/>
                <a:gd name="T3" fmla="*/ 12 h 282"/>
                <a:gd name="T4" fmla="*/ 19 w 478"/>
                <a:gd name="T5" fmla="*/ 12 h 282"/>
                <a:gd name="T6" fmla="*/ 20 w 478"/>
                <a:gd name="T7" fmla="*/ 11 h 282"/>
                <a:gd name="T8" fmla="*/ 20 w 478"/>
                <a:gd name="T9" fmla="*/ 11 h 282"/>
                <a:gd name="T10" fmla="*/ 21 w 478"/>
                <a:gd name="T11" fmla="*/ 10 h 282"/>
                <a:gd name="T12" fmla="*/ 21 w 478"/>
                <a:gd name="T13" fmla="*/ 10 h 282"/>
                <a:gd name="T14" fmla="*/ 21 w 478"/>
                <a:gd name="T15" fmla="*/ 9 h 282"/>
                <a:gd name="T16" fmla="*/ 20 w 478"/>
                <a:gd name="T17" fmla="*/ 3 h 282"/>
                <a:gd name="T18" fmla="*/ 20 w 478"/>
                <a:gd name="T19" fmla="*/ 2 h 282"/>
                <a:gd name="T20" fmla="*/ 20 w 478"/>
                <a:gd name="T21" fmla="*/ 2 h 282"/>
                <a:gd name="T22" fmla="*/ 20 w 478"/>
                <a:gd name="T23" fmla="*/ 1 h 282"/>
                <a:gd name="T24" fmla="*/ 20 w 478"/>
                <a:gd name="T25" fmla="*/ 1 h 282"/>
                <a:gd name="T26" fmla="*/ 19 w 478"/>
                <a:gd name="T27" fmla="*/ 1 h 282"/>
                <a:gd name="T28" fmla="*/ 19 w 478"/>
                <a:gd name="T29" fmla="*/ 0 h 282"/>
                <a:gd name="T30" fmla="*/ 19 w 478"/>
                <a:gd name="T31" fmla="*/ 0 h 282"/>
                <a:gd name="T32" fmla="*/ 18 w 478"/>
                <a:gd name="T33" fmla="*/ 0 h 282"/>
                <a:gd name="T34" fmla="*/ 3 w 478"/>
                <a:gd name="T35" fmla="*/ 0 h 282"/>
                <a:gd name="T36" fmla="*/ 2 w 478"/>
                <a:gd name="T37" fmla="*/ 0 h 282"/>
                <a:gd name="T38" fmla="*/ 2 w 478"/>
                <a:gd name="T39" fmla="*/ 0 h 282"/>
                <a:gd name="T40" fmla="*/ 1 w 478"/>
                <a:gd name="T41" fmla="*/ 1 h 282"/>
                <a:gd name="T42" fmla="*/ 1 w 478"/>
                <a:gd name="T43" fmla="*/ 1 h 282"/>
                <a:gd name="T44" fmla="*/ 1 w 478"/>
                <a:gd name="T45" fmla="*/ 1 h 282"/>
                <a:gd name="T46" fmla="*/ 1 w 478"/>
                <a:gd name="T47" fmla="*/ 2 h 282"/>
                <a:gd name="T48" fmla="*/ 1 w 478"/>
                <a:gd name="T49" fmla="*/ 3 h 282"/>
                <a:gd name="T50" fmla="*/ 0 w 478"/>
                <a:gd name="T51" fmla="*/ 9 h 282"/>
                <a:gd name="T52" fmla="*/ 0 w 478"/>
                <a:gd name="T53" fmla="*/ 10 h 282"/>
                <a:gd name="T54" fmla="*/ 0 w 478"/>
                <a:gd name="T55" fmla="*/ 10 h 282"/>
                <a:gd name="T56" fmla="*/ 1 w 478"/>
                <a:gd name="T57" fmla="*/ 11 h 282"/>
                <a:gd name="T58" fmla="*/ 1 w 478"/>
                <a:gd name="T59" fmla="*/ 11 h 282"/>
                <a:gd name="T60" fmla="*/ 1 w 478"/>
                <a:gd name="T61" fmla="*/ 11 h 282"/>
                <a:gd name="T62" fmla="*/ 2 w 478"/>
                <a:gd name="T63" fmla="*/ 12 h 282"/>
                <a:gd name="T64" fmla="*/ 2 w 478"/>
                <a:gd name="T65" fmla="*/ 12 h 282"/>
                <a:gd name="T66" fmla="*/ 3 w 478"/>
                <a:gd name="T67" fmla="*/ 12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8" h="282">
                  <a:moveTo>
                    <a:pt x="416" y="282"/>
                  </a:moveTo>
                  <a:lnTo>
                    <a:pt x="420" y="281"/>
                  </a:lnTo>
                  <a:lnTo>
                    <a:pt x="425" y="280"/>
                  </a:lnTo>
                  <a:lnTo>
                    <a:pt x="430" y="278"/>
                  </a:lnTo>
                  <a:lnTo>
                    <a:pt x="436" y="276"/>
                  </a:lnTo>
                  <a:lnTo>
                    <a:pt x="441" y="273"/>
                  </a:lnTo>
                  <a:lnTo>
                    <a:pt x="446" y="270"/>
                  </a:lnTo>
                  <a:lnTo>
                    <a:pt x="451" y="266"/>
                  </a:lnTo>
                  <a:lnTo>
                    <a:pt x="456" y="262"/>
                  </a:lnTo>
                  <a:lnTo>
                    <a:pt x="460" y="257"/>
                  </a:lnTo>
                  <a:lnTo>
                    <a:pt x="464" y="252"/>
                  </a:lnTo>
                  <a:lnTo>
                    <a:pt x="468" y="246"/>
                  </a:lnTo>
                  <a:lnTo>
                    <a:pt x="472" y="240"/>
                  </a:lnTo>
                  <a:lnTo>
                    <a:pt x="474" y="234"/>
                  </a:lnTo>
                  <a:lnTo>
                    <a:pt x="476" y="228"/>
                  </a:lnTo>
                  <a:lnTo>
                    <a:pt x="477" y="221"/>
                  </a:lnTo>
                  <a:lnTo>
                    <a:pt x="478" y="215"/>
                  </a:lnTo>
                  <a:lnTo>
                    <a:pt x="463" y="67"/>
                  </a:lnTo>
                  <a:lnTo>
                    <a:pt x="462" y="60"/>
                  </a:lnTo>
                  <a:lnTo>
                    <a:pt x="462" y="53"/>
                  </a:lnTo>
                  <a:lnTo>
                    <a:pt x="460" y="46"/>
                  </a:lnTo>
                  <a:lnTo>
                    <a:pt x="459" y="40"/>
                  </a:lnTo>
                  <a:lnTo>
                    <a:pt x="457" y="34"/>
                  </a:lnTo>
                  <a:lnTo>
                    <a:pt x="455" y="29"/>
                  </a:lnTo>
                  <a:lnTo>
                    <a:pt x="452" y="24"/>
                  </a:lnTo>
                  <a:lnTo>
                    <a:pt x="449" y="20"/>
                  </a:lnTo>
                  <a:lnTo>
                    <a:pt x="446" y="15"/>
                  </a:lnTo>
                  <a:lnTo>
                    <a:pt x="442" y="12"/>
                  </a:lnTo>
                  <a:lnTo>
                    <a:pt x="438" y="7"/>
                  </a:lnTo>
                  <a:lnTo>
                    <a:pt x="434" y="5"/>
                  </a:lnTo>
                  <a:lnTo>
                    <a:pt x="429" y="2"/>
                  </a:lnTo>
                  <a:lnTo>
                    <a:pt x="425" y="1"/>
                  </a:lnTo>
                  <a:lnTo>
                    <a:pt x="420" y="0"/>
                  </a:lnTo>
                  <a:lnTo>
                    <a:pt x="416" y="0"/>
                  </a:lnTo>
                  <a:lnTo>
                    <a:pt x="63" y="0"/>
                  </a:lnTo>
                  <a:lnTo>
                    <a:pt x="58" y="0"/>
                  </a:lnTo>
                  <a:lnTo>
                    <a:pt x="53" y="1"/>
                  </a:lnTo>
                  <a:lnTo>
                    <a:pt x="49" y="2"/>
                  </a:lnTo>
                  <a:lnTo>
                    <a:pt x="43" y="5"/>
                  </a:lnTo>
                  <a:lnTo>
                    <a:pt x="39" y="7"/>
                  </a:lnTo>
                  <a:lnTo>
                    <a:pt x="35" y="12"/>
                  </a:lnTo>
                  <a:lnTo>
                    <a:pt x="32" y="15"/>
                  </a:lnTo>
                  <a:lnTo>
                    <a:pt x="28" y="20"/>
                  </a:lnTo>
                  <a:lnTo>
                    <a:pt x="25" y="24"/>
                  </a:lnTo>
                  <a:lnTo>
                    <a:pt x="23" y="29"/>
                  </a:lnTo>
                  <a:lnTo>
                    <a:pt x="20" y="34"/>
                  </a:lnTo>
                  <a:lnTo>
                    <a:pt x="18" y="40"/>
                  </a:lnTo>
                  <a:lnTo>
                    <a:pt x="17" y="46"/>
                  </a:lnTo>
                  <a:lnTo>
                    <a:pt x="15" y="53"/>
                  </a:lnTo>
                  <a:lnTo>
                    <a:pt x="15" y="60"/>
                  </a:lnTo>
                  <a:lnTo>
                    <a:pt x="15" y="67"/>
                  </a:lnTo>
                  <a:lnTo>
                    <a:pt x="0" y="215"/>
                  </a:lnTo>
                  <a:lnTo>
                    <a:pt x="0" y="221"/>
                  </a:lnTo>
                  <a:lnTo>
                    <a:pt x="1" y="228"/>
                  </a:lnTo>
                  <a:lnTo>
                    <a:pt x="3" y="234"/>
                  </a:lnTo>
                  <a:lnTo>
                    <a:pt x="6" y="240"/>
                  </a:lnTo>
                  <a:lnTo>
                    <a:pt x="9" y="246"/>
                  </a:lnTo>
                  <a:lnTo>
                    <a:pt x="13" y="252"/>
                  </a:lnTo>
                  <a:lnTo>
                    <a:pt x="17" y="257"/>
                  </a:lnTo>
                  <a:lnTo>
                    <a:pt x="21" y="262"/>
                  </a:lnTo>
                  <a:lnTo>
                    <a:pt x="26" y="266"/>
                  </a:lnTo>
                  <a:lnTo>
                    <a:pt x="31" y="270"/>
                  </a:lnTo>
                  <a:lnTo>
                    <a:pt x="36" y="273"/>
                  </a:lnTo>
                  <a:lnTo>
                    <a:pt x="41" y="276"/>
                  </a:lnTo>
                  <a:lnTo>
                    <a:pt x="47" y="278"/>
                  </a:lnTo>
                  <a:lnTo>
                    <a:pt x="52" y="280"/>
                  </a:lnTo>
                  <a:lnTo>
                    <a:pt x="58" y="281"/>
                  </a:lnTo>
                  <a:lnTo>
                    <a:pt x="63" y="282"/>
                  </a:lnTo>
                  <a:lnTo>
                    <a:pt x="416" y="282"/>
                  </a:lnTo>
                  <a:close/>
                </a:path>
              </a:pathLst>
            </a:custGeom>
            <a:solidFill>
              <a:srgbClr val="993300"/>
            </a:solidFill>
            <a:ln w="0">
              <a:solidFill>
                <a:srgbClr val="000000"/>
              </a:solidFill>
              <a:prstDash val="solid"/>
              <a:round/>
              <a:headEnd/>
              <a:tailEnd/>
            </a:ln>
          </p:spPr>
          <p:txBody>
            <a:bodyPr/>
            <a:lstStyle/>
            <a:p>
              <a:endParaRPr lang="en-US"/>
            </a:p>
          </p:txBody>
        </p:sp>
        <p:sp>
          <p:nvSpPr>
            <p:cNvPr id="44174" name="Freeform 109"/>
            <p:cNvSpPr>
              <a:spLocks/>
            </p:cNvSpPr>
            <p:nvPr/>
          </p:nvSpPr>
          <p:spPr bwMode="auto">
            <a:xfrm>
              <a:off x="4826" y="1316"/>
              <a:ext cx="20" cy="12"/>
            </a:xfrm>
            <a:custGeom>
              <a:avLst/>
              <a:gdLst>
                <a:gd name="T0" fmla="*/ 18 w 454"/>
                <a:gd name="T1" fmla="*/ 12 h 269"/>
                <a:gd name="T2" fmla="*/ 18 w 454"/>
                <a:gd name="T3" fmla="*/ 12 h 269"/>
                <a:gd name="T4" fmla="*/ 19 w 454"/>
                <a:gd name="T5" fmla="*/ 12 h 269"/>
                <a:gd name="T6" fmla="*/ 19 w 454"/>
                <a:gd name="T7" fmla="*/ 11 h 269"/>
                <a:gd name="T8" fmla="*/ 19 w 454"/>
                <a:gd name="T9" fmla="*/ 11 h 269"/>
                <a:gd name="T10" fmla="*/ 20 w 454"/>
                <a:gd name="T11" fmla="*/ 10 h 269"/>
                <a:gd name="T12" fmla="*/ 20 w 454"/>
                <a:gd name="T13" fmla="*/ 10 h 269"/>
                <a:gd name="T14" fmla="*/ 20 w 454"/>
                <a:gd name="T15" fmla="*/ 9 h 269"/>
                <a:gd name="T16" fmla="*/ 19 w 454"/>
                <a:gd name="T17" fmla="*/ 3 h 269"/>
                <a:gd name="T18" fmla="*/ 19 w 454"/>
                <a:gd name="T19" fmla="*/ 2 h 269"/>
                <a:gd name="T20" fmla="*/ 19 w 454"/>
                <a:gd name="T21" fmla="*/ 2 h 269"/>
                <a:gd name="T22" fmla="*/ 19 w 454"/>
                <a:gd name="T23" fmla="*/ 1 h 269"/>
                <a:gd name="T24" fmla="*/ 19 w 454"/>
                <a:gd name="T25" fmla="*/ 1 h 269"/>
                <a:gd name="T26" fmla="*/ 19 w 454"/>
                <a:gd name="T27" fmla="*/ 0 h 269"/>
                <a:gd name="T28" fmla="*/ 18 w 454"/>
                <a:gd name="T29" fmla="*/ 0 h 269"/>
                <a:gd name="T30" fmla="*/ 18 w 454"/>
                <a:gd name="T31" fmla="*/ 0 h 269"/>
                <a:gd name="T32" fmla="*/ 17 w 454"/>
                <a:gd name="T33" fmla="*/ 0 h 269"/>
                <a:gd name="T34" fmla="*/ 2 w 454"/>
                <a:gd name="T35" fmla="*/ 0 h 269"/>
                <a:gd name="T36" fmla="*/ 2 w 454"/>
                <a:gd name="T37" fmla="*/ 0 h 269"/>
                <a:gd name="T38" fmla="*/ 2 w 454"/>
                <a:gd name="T39" fmla="*/ 0 h 269"/>
                <a:gd name="T40" fmla="*/ 1 w 454"/>
                <a:gd name="T41" fmla="*/ 1 h 269"/>
                <a:gd name="T42" fmla="*/ 1 w 454"/>
                <a:gd name="T43" fmla="*/ 1 h 269"/>
                <a:gd name="T44" fmla="*/ 1 w 454"/>
                <a:gd name="T45" fmla="*/ 1 h 269"/>
                <a:gd name="T46" fmla="*/ 1 w 454"/>
                <a:gd name="T47" fmla="*/ 2 h 269"/>
                <a:gd name="T48" fmla="*/ 1 w 454"/>
                <a:gd name="T49" fmla="*/ 3 h 269"/>
                <a:gd name="T50" fmla="*/ 0 w 454"/>
                <a:gd name="T51" fmla="*/ 9 h 269"/>
                <a:gd name="T52" fmla="*/ 0 w 454"/>
                <a:gd name="T53" fmla="*/ 10 h 269"/>
                <a:gd name="T54" fmla="*/ 0 w 454"/>
                <a:gd name="T55" fmla="*/ 10 h 269"/>
                <a:gd name="T56" fmla="*/ 0 w 454"/>
                <a:gd name="T57" fmla="*/ 11 h 269"/>
                <a:gd name="T58" fmla="*/ 1 w 454"/>
                <a:gd name="T59" fmla="*/ 11 h 269"/>
                <a:gd name="T60" fmla="*/ 1 w 454"/>
                <a:gd name="T61" fmla="*/ 12 h 269"/>
                <a:gd name="T62" fmla="*/ 2 w 454"/>
                <a:gd name="T63" fmla="*/ 12 h 269"/>
                <a:gd name="T64" fmla="*/ 2 w 454"/>
                <a:gd name="T65" fmla="*/ 12 h 269"/>
                <a:gd name="T66" fmla="*/ 3 w 454"/>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4" h="269">
                  <a:moveTo>
                    <a:pt x="395" y="269"/>
                  </a:moveTo>
                  <a:lnTo>
                    <a:pt x="399" y="268"/>
                  </a:lnTo>
                  <a:lnTo>
                    <a:pt x="404" y="267"/>
                  </a:lnTo>
                  <a:lnTo>
                    <a:pt x="409" y="266"/>
                  </a:lnTo>
                  <a:lnTo>
                    <a:pt x="414" y="264"/>
                  </a:lnTo>
                  <a:lnTo>
                    <a:pt x="420" y="261"/>
                  </a:lnTo>
                  <a:lnTo>
                    <a:pt x="424" y="258"/>
                  </a:lnTo>
                  <a:lnTo>
                    <a:pt x="429" y="254"/>
                  </a:lnTo>
                  <a:lnTo>
                    <a:pt x="434" y="250"/>
                  </a:lnTo>
                  <a:lnTo>
                    <a:pt x="438" y="245"/>
                  </a:lnTo>
                  <a:lnTo>
                    <a:pt x="441" y="240"/>
                  </a:lnTo>
                  <a:lnTo>
                    <a:pt x="445" y="235"/>
                  </a:lnTo>
                  <a:lnTo>
                    <a:pt x="448" y="230"/>
                  </a:lnTo>
                  <a:lnTo>
                    <a:pt x="450" y="224"/>
                  </a:lnTo>
                  <a:lnTo>
                    <a:pt x="452" y="218"/>
                  </a:lnTo>
                  <a:lnTo>
                    <a:pt x="453" y="212"/>
                  </a:lnTo>
                  <a:lnTo>
                    <a:pt x="454" y="205"/>
                  </a:lnTo>
                  <a:lnTo>
                    <a:pt x="440" y="65"/>
                  </a:lnTo>
                  <a:lnTo>
                    <a:pt x="439" y="58"/>
                  </a:lnTo>
                  <a:lnTo>
                    <a:pt x="439" y="52"/>
                  </a:lnTo>
                  <a:lnTo>
                    <a:pt x="437" y="46"/>
                  </a:lnTo>
                  <a:lnTo>
                    <a:pt x="436" y="39"/>
                  </a:lnTo>
                  <a:lnTo>
                    <a:pt x="434" y="33"/>
                  </a:lnTo>
                  <a:lnTo>
                    <a:pt x="432" y="28"/>
                  </a:lnTo>
                  <a:lnTo>
                    <a:pt x="429" y="23"/>
                  </a:lnTo>
                  <a:lnTo>
                    <a:pt x="427" y="19"/>
                  </a:lnTo>
                  <a:lnTo>
                    <a:pt x="423" y="15"/>
                  </a:lnTo>
                  <a:lnTo>
                    <a:pt x="420" y="11"/>
                  </a:lnTo>
                  <a:lnTo>
                    <a:pt x="415" y="8"/>
                  </a:lnTo>
                  <a:lnTo>
                    <a:pt x="412" y="4"/>
                  </a:lnTo>
                  <a:lnTo>
                    <a:pt x="407" y="2"/>
                  </a:lnTo>
                  <a:lnTo>
                    <a:pt x="403" y="1"/>
                  </a:lnTo>
                  <a:lnTo>
                    <a:pt x="399" y="0"/>
                  </a:lnTo>
                  <a:lnTo>
                    <a:pt x="395" y="0"/>
                  </a:lnTo>
                  <a:lnTo>
                    <a:pt x="58" y="0"/>
                  </a:lnTo>
                  <a:lnTo>
                    <a:pt x="53" y="0"/>
                  </a:lnTo>
                  <a:lnTo>
                    <a:pt x="49" y="1"/>
                  </a:lnTo>
                  <a:lnTo>
                    <a:pt x="45" y="2"/>
                  </a:lnTo>
                  <a:lnTo>
                    <a:pt x="41" y="4"/>
                  </a:lnTo>
                  <a:lnTo>
                    <a:pt x="37" y="8"/>
                  </a:lnTo>
                  <a:lnTo>
                    <a:pt x="33" y="11"/>
                  </a:lnTo>
                  <a:lnTo>
                    <a:pt x="29" y="15"/>
                  </a:lnTo>
                  <a:lnTo>
                    <a:pt x="26" y="19"/>
                  </a:lnTo>
                  <a:lnTo>
                    <a:pt x="23" y="23"/>
                  </a:lnTo>
                  <a:lnTo>
                    <a:pt x="20" y="28"/>
                  </a:lnTo>
                  <a:lnTo>
                    <a:pt x="18" y="33"/>
                  </a:lnTo>
                  <a:lnTo>
                    <a:pt x="16" y="39"/>
                  </a:lnTo>
                  <a:lnTo>
                    <a:pt x="15" y="46"/>
                  </a:lnTo>
                  <a:lnTo>
                    <a:pt x="13" y="52"/>
                  </a:lnTo>
                  <a:lnTo>
                    <a:pt x="13" y="58"/>
                  </a:lnTo>
                  <a:lnTo>
                    <a:pt x="13" y="65"/>
                  </a:lnTo>
                  <a:lnTo>
                    <a:pt x="0" y="205"/>
                  </a:lnTo>
                  <a:lnTo>
                    <a:pt x="0" y="212"/>
                  </a:lnTo>
                  <a:lnTo>
                    <a:pt x="1" y="218"/>
                  </a:lnTo>
                  <a:lnTo>
                    <a:pt x="3" y="224"/>
                  </a:lnTo>
                  <a:lnTo>
                    <a:pt x="5" y="230"/>
                  </a:lnTo>
                  <a:lnTo>
                    <a:pt x="8" y="235"/>
                  </a:lnTo>
                  <a:lnTo>
                    <a:pt x="11" y="240"/>
                  </a:lnTo>
                  <a:lnTo>
                    <a:pt x="15" y="245"/>
                  </a:lnTo>
                  <a:lnTo>
                    <a:pt x="19" y="250"/>
                  </a:lnTo>
                  <a:lnTo>
                    <a:pt x="23" y="254"/>
                  </a:lnTo>
                  <a:lnTo>
                    <a:pt x="28" y="258"/>
                  </a:lnTo>
                  <a:lnTo>
                    <a:pt x="34" y="261"/>
                  </a:lnTo>
                  <a:lnTo>
                    <a:pt x="38" y="264"/>
                  </a:lnTo>
                  <a:lnTo>
                    <a:pt x="43" y="266"/>
                  </a:lnTo>
                  <a:lnTo>
                    <a:pt x="48" y="267"/>
                  </a:lnTo>
                  <a:lnTo>
                    <a:pt x="53" y="268"/>
                  </a:lnTo>
                  <a:lnTo>
                    <a:pt x="58" y="269"/>
                  </a:lnTo>
                  <a:lnTo>
                    <a:pt x="395" y="269"/>
                  </a:lnTo>
                  <a:close/>
                </a:path>
              </a:pathLst>
            </a:custGeom>
            <a:solidFill>
              <a:srgbClr val="993300"/>
            </a:solidFill>
            <a:ln w="0">
              <a:solidFill>
                <a:srgbClr val="000000"/>
              </a:solidFill>
              <a:prstDash val="solid"/>
              <a:round/>
              <a:headEnd/>
              <a:tailEnd/>
            </a:ln>
          </p:spPr>
          <p:txBody>
            <a:bodyPr/>
            <a:lstStyle/>
            <a:p>
              <a:endParaRPr lang="en-US"/>
            </a:p>
          </p:txBody>
        </p:sp>
        <p:sp>
          <p:nvSpPr>
            <p:cNvPr id="44175" name="Freeform 110"/>
            <p:cNvSpPr>
              <a:spLocks/>
            </p:cNvSpPr>
            <p:nvPr/>
          </p:nvSpPr>
          <p:spPr bwMode="auto">
            <a:xfrm>
              <a:off x="4829" y="1322"/>
              <a:ext cx="15" cy="5"/>
            </a:xfrm>
            <a:custGeom>
              <a:avLst/>
              <a:gdLst>
                <a:gd name="T0" fmla="*/ 15 w 334"/>
                <a:gd name="T1" fmla="*/ 2 h 121"/>
                <a:gd name="T2" fmla="*/ 15 w 334"/>
                <a:gd name="T3" fmla="*/ 3 h 121"/>
                <a:gd name="T4" fmla="*/ 15 w 334"/>
                <a:gd name="T5" fmla="*/ 3 h 121"/>
                <a:gd name="T6" fmla="*/ 15 w 334"/>
                <a:gd name="T7" fmla="*/ 3 h 121"/>
                <a:gd name="T8" fmla="*/ 15 w 334"/>
                <a:gd name="T9" fmla="*/ 3 h 121"/>
                <a:gd name="T10" fmla="*/ 15 w 334"/>
                <a:gd name="T11" fmla="*/ 4 h 121"/>
                <a:gd name="T12" fmla="*/ 15 w 334"/>
                <a:gd name="T13" fmla="*/ 4 h 121"/>
                <a:gd name="T14" fmla="*/ 15 w 334"/>
                <a:gd name="T15" fmla="*/ 4 h 121"/>
                <a:gd name="T16" fmla="*/ 15 w 334"/>
                <a:gd name="T17" fmla="*/ 4 h 121"/>
                <a:gd name="T18" fmla="*/ 14 w 334"/>
                <a:gd name="T19" fmla="*/ 4 h 121"/>
                <a:gd name="T20" fmla="*/ 14 w 334"/>
                <a:gd name="T21" fmla="*/ 5 h 121"/>
                <a:gd name="T22" fmla="*/ 14 w 334"/>
                <a:gd name="T23" fmla="*/ 5 h 121"/>
                <a:gd name="T24" fmla="*/ 14 w 334"/>
                <a:gd name="T25" fmla="*/ 5 h 121"/>
                <a:gd name="T26" fmla="*/ 14 w 334"/>
                <a:gd name="T27" fmla="*/ 5 h 121"/>
                <a:gd name="T28" fmla="*/ 14 w 334"/>
                <a:gd name="T29" fmla="*/ 5 h 121"/>
                <a:gd name="T30" fmla="*/ 13 w 334"/>
                <a:gd name="T31" fmla="*/ 5 h 121"/>
                <a:gd name="T32" fmla="*/ 13 w 334"/>
                <a:gd name="T33" fmla="*/ 5 h 121"/>
                <a:gd name="T34" fmla="*/ 2 w 334"/>
                <a:gd name="T35" fmla="*/ 5 h 121"/>
                <a:gd name="T36" fmla="*/ 2 w 334"/>
                <a:gd name="T37" fmla="*/ 5 h 121"/>
                <a:gd name="T38" fmla="*/ 1 w 334"/>
                <a:gd name="T39" fmla="*/ 5 h 121"/>
                <a:gd name="T40" fmla="*/ 1 w 334"/>
                <a:gd name="T41" fmla="*/ 5 h 121"/>
                <a:gd name="T42" fmla="*/ 1 w 334"/>
                <a:gd name="T43" fmla="*/ 5 h 121"/>
                <a:gd name="T44" fmla="*/ 1 w 334"/>
                <a:gd name="T45" fmla="*/ 5 h 121"/>
                <a:gd name="T46" fmla="*/ 1 w 334"/>
                <a:gd name="T47" fmla="*/ 5 h 121"/>
                <a:gd name="T48" fmla="*/ 1 w 334"/>
                <a:gd name="T49" fmla="*/ 4 h 121"/>
                <a:gd name="T50" fmla="*/ 0 w 334"/>
                <a:gd name="T51" fmla="*/ 4 h 121"/>
                <a:gd name="T52" fmla="*/ 0 w 334"/>
                <a:gd name="T53" fmla="*/ 4 h 121"/>
                <a:gd name="T54" fmla="*/ 0 w 334"/>
                <a:gd name="T55" fmla="*/ 4 h 121"/>
                <a:gd name="T56" fmla="*/ 0 w 334"/>
                <a:gd name="T57" fmla="*/ 4 h 121"/>
                <a:gd name="T58" fmla="*/ 0 w 334"/>
                <a:gd name="T59" fmla="*/ 3 h 121"/>
                <a:gd name="T60" fmla="*/ 0 w 334"/>
                <a:gd name="T61" fmla="*/ 3 h 121"/>
                <a:gd name="T62" fmla="*/ 0 w 334"/>
                <a:gd name="T63" fmla="*/ 3 h 121"/>
                <a:gd name="T64" fmla="*/ 0 w 334"/>
                <a:gd name="T65" fmla="*/ 3 h 121"/>
                <a:gd name="T66" fmla="*/ 0 w 334"/>
                <a:gd name="T67" fmla="*/ 2 h 121"/>
                <a:gd name="T68" fmla="*/ 0 w 334"/>
                <a:gd name="T69" fmla="*/ 0 h 121"/>
                <a:gd name="T70" fmla="*/ 15 w 334"/>
                <a:gd name="T71" fmla="*/ 0 h 121"/>
                <a:gd name="T72" fmla="*/ 15 w 334"/>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4" h="121">
                  <a:moveTo>
                    <a:pt x="334" y="60"/>
                  </a:moveTo>
                  <a:lnTo>
                    <a:pt x="333" y="65"/>
                  </a:lnTo>
                  <a:lnTo>
                    <a:pt x="333" y="71"/>
                  </a:lnTo>
                  <a:lnTo>
                    <a:pt x="332" y="78"/>
                  </a:lnTo>
                  <a:lnTo>
                    <a:pt x="331" y="83"/>
                  </a:lnTo>
                  <a:lnTo>
                    <a:pt x="330" y="88"/>
                  </a:lnTo>
                  <a:lnTo>
                    <a:pt x="328" y="93"/>
                  </a:lnTo>
                  <a:lnTo>
                    <a:pt x="326" y="98"/>
                  </a:lnTo>
                  <a:lnTo>
                    <a:pt x="324" y="102"/>
                  </a:lnTo>
                  <a:lnTo>
                    <a:pt x="321" y="106"/>
                  </a:lnTo>
                  <a:lnTo>
                    <a:pt x="317" y="109"/>
                  </a:lnTo>
                  <a:lnTo>
                    <a:pt x="314" y="112"/>
                  </a:lnTo>
                  <a:lnTo>
                    <a:pt x="311" y="115"/>
                  </a:lnTo>
                  <a:lnTo>
                    <a:pt x="307" y="118"/>
                  </a:lnTo>
                  <a:lnTo>
                    <a:pt x="303" y="119"/>
                  </a:lnTo>
                  <a:lnTo>
                    <a:pt x="299" y="120"/>
                  </a:lnTo>
                  <a:lnTo>
                    <a:pt x="295" y="121"/>
                  </a:lnTo>
                  <a:lnTo>
                    <a:pt x="39" y="121"/>
                  </a:lnTo>
                  <a:lnTo>
                    <a:pt x="34" y="120"/>
                  </a:lnTo>
                  <a:lnTo>
                    <a:pt x="30" y="119"/>
                  </a:lnTo>
                  <a:lnTo>
                    <a:pt x="26" y="118"/>
                  </a:lnTo>
                  <a:lnTo>
                    <a:pt x="23" y="115"/>
                  </a:lnTo>
                  <a:lnTo>
                    <a:pt x="19" y="112"/>
                  </a:lnTo>
                  <a:lnTo>
                    <a:pt x="16" y="109"/>
                  </a:lnTo>
                  <a:lnTo>
                    <a:pt x="13" y="106"/>
                  </a:lnTo>
                  <a:lnTo>
                    <a:pt x="11" y="102"/>
                  </a:lnTo>
                  <a:lnTo>
                    <a:pt x="9" y="98"/>
                  </a:lnTo>
                  <a:lnTo>
                    <a:pt x="5" y="93"/>
                  </a:lnTo>
                  <a:lnTo>
                    <a:pt x="4" y="88"/>
                  </a:lnTo>
                  <a:lnTo>
                    <a:pt x="2" y="83"/>
                  </a:lnTo>
                  <a:lnTo>
                    <a:pt x="1" y="78"/>
                  </a:lnTo>
                  <a:lnTo>
                    <a:pt x="0" y="71"/>
                  </a:lnTo>
                  <a:lnTo>
                    <a:pt x="0" y="65"/>
                  </a:lnTo>
                  <a:lnTo>
                    <a:pt x="0" y="60"/>
                  </a:lnTo>
                  <a:lnTo>
                    <a:pt x="2" y="0"/>
                  </a:lnTo>
                  <a:lnTo>
                    <a:pt x="332" y="0"/>
                  </a:lnTo>
                  <a:lnTo>
                    <a:pt x="334" y="60"/>
                  </a:lnTo>
                  <a:close/>
                </a:path>
              </a:pathLst>
            </a:custGeom>
            <a:solidFill>
              <a:srgbClr val="993300"/>
            </a:solidFill>
            <a:ln w="0">
              <a:solidFill>
                <a:srgbClr val="000000"/>
              </a:solidFill>
              <a:prstDash val="solid"/>
              <a:round/>
              <a:headEnd/>
              <a:tailEnd/>
            </a:ln>
          </p:spPr>
          <p:txBody>
            <a:bodyPr/>
            <a:lstStyle/>
            <a:p>
              <a:endParaRPr lang="en-US"/>
            </a:p>
          </p:txBody>
        </p:sp>
        <p:sp>
          <p:nvSpPr>
            <p:cNvPr id="44176" name="Freeform 111"/>
            <p:cNvSpPr>
              <a:spLocks/>
            </p:cNvSpPr>
            <p:nvPr/>
          </p:nvSpPr>
          <p:spPr bwMode="auto">
            <a:xfrm>
              <a:off x="4827" y="1318"/>
              <a:ext cx="1" cy="8"/>
            </a:xfrm>
            <a:custGeom>
              <a:avLst/>
              <a:gdLst>
                <a:gd name="T0" fmla="*/ 1 w 32"/>
                <a:gd name="T1" fmla="*/ 8 h 200"/>
                <a:gd name="T2" fmla="*/ 1 w 32"/>
                <a:gd name="T3" fmla="*/ 8 h 200"/>
                <a:gd name="T4" fmla="*/ 1 w 32"/>
                <a:gd name="T5" fmla="*/ 8 h 200"/>
                <a:gd name="T6" fmla="*/ 1 w 32"/>
                <a:gd name="T7" fmla="*/ 8 h 200"/>
                <a:gd name="T8" fmla="*/ 1 w 32"/>
                <a:gd name="T9" fmla="*/ 8 h 200"/>
                <a:gd name="T10" fmla="*/ 1 w 32"/>
                <a:gd name="T11" fmla="*/ 8 h 200"/>
                <a:gd name="T12" fmla="*/ 1 w 32"/>
                <a:gd name="T13" fmla="*/ 7 h 200"/>
                <a:gd name="T14" fmla="*/ 1 w 32"/>
                <a:gd name="T15" fmla="*/ 7 h 200"/>
                <a:gd name="T16" fmla="*/ 1 w 32"/>
                <a:gd name="T17" fmla="*/ 1 h 200"/>
                <a:gd name="T18" fmla="*/ 1 w 32"/>
                <a:gd name="T19" fmla="*/ 1 h 200"/>
                <a:gd name="T20" fmla="*/ 1 w 32"/>
                <a:gd name="T21" fmla="*/ 0 h 200"/>
                <a:gd name="T22" fmla="*/ 1 w 32"/>
                <a:gd name="T23" fmla="*/ 0 h 200"/>
                <a:gd name="T24" fmla="*/ 1 w 32"/>
                <a:gd name="T25" fmla="*/ 0 h 200"/>
                <a:gd name="T26" fmla="*/ 1 w 32"/>
                <a:gd name="T27" fmla="*/ 0 h 200"/>
                <a:gd name="T28" fmla="*/ 1 w 32"/>
                <a:gd name="T29" fmla="*/ 0 h 200"/>
                <a:gd name="T30" fmla="*/ 1 w 32"/>
                <a:gd name="T31" fmla="*/ 0 h 200"/>
                <a:gd name="T32" fmla="*/ 1 w 32"/>
                <a:gd name="T33" fmla="*/ 0 h 200"/>
                <a:gd name="T34" fmla="*/ 1 w 32"/>
                <a:gd name="T35" fmla="*/ 0 h 200"/>
                <a:gd name="T36" fmla="*/ 0 w 32"/>
                <a:gd name="T37" fmla="*/ 0 h 200"/>
                <a:gd name="T38" fmla="*/ 0 w 32"/>
                <a:gd name="T39" fmla="*/ 0 h 200"/>
                <a:gd name="T40" fmla="*/ 0 w 32"/>
                <a:gd name="T41" fmla="*/ 0 h 200"/>
                <a:gd name="T42" fmla="*/ 0 w 32"/>
                <a:gd name="T43" fmla="*/ 0 h 200"/>
                <a:gd name="T44" fmla="*/ 0 w 32"/>
                <a:gd name="T45" fmla="*/ 0 h 200"/>
                <a:gd name="T46" fmla="*/ 0 w 32"/>
                <a:gd name="T47" fmla="*/ 1 h 200"/>
                <a:gd name="T48" fmla="*/ 0 w 32"/>
                <a:gd name="T49" fmla="*/ 1 h 200"/>
                <a:gd name="T50" fmla="*/ 0 w 32"/>
                <a:gd name="T51" fmla="*/ 7 h 200"/>
                <a:gd name="T52" fmla="*/ 0 w 32"/>
                <a:gd name="T53" fmla="*/ 7 h 200"/>
                <a:gd name="T54" fmla="*/ 0 w 32"/>
                <a:gd name="T55" fmla="*/ 7 h 200"/>
                <a:gd name="T56" fmla="*/ 0 w 32"/>
                <a:gd name="T57" fmla="*/ 7 h 200"/>
                <a:gd name="T58" fmla="*/ 0 w 32"/>
                <a:gd name="T59" fmla="*/ 8 h 200"/>
                <a:gd name="T60" fmla="*/ 0 w 32"/>
                <a:gd name="T61" fmla="*/ 8 h 200"/>
                <a:gd name="T62" fmla="*/ 0 w 32"/>
                <a:gd name="T63" fmla="*/ 8 h 200"/>
                <a:gd name="T64" fmla="*/ 1 w 32"/>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 h="200">
                  <a:moveTo>
                    <a:pt x="19" y="200"/>
                  </a:moveTo>
                  <a:lnTo>
                    <a:pt x="20" y="199"/>
                  </a:lnTo>
                  <a:lnTo>
                    <a:pt x="21" y="199"/>
                  </a:lnTo>
                  <a:lnTo>
                    <a:pt x="22" y="199"/>
                  </a:lnTo>
                  <a:lnTo>
                    <a:pt x="23" y="198"/>
                  </a:lnTo>
                  <a:lnTo>
                    <a:pt x="25" y="197"/>
                  </a:lnTo>
                  <a:lnTo>
                    <a:pt x="26" y="196"/>
                  </a:lnTo>
                  <a:lnTo>
                    <a:pt x="27" y="195"/>
                  </a:lnTo>
                  <a:lnTo>
                    <a:pt x="28" y="194"/>
                  </a:lnTo>
                  <a:lnTo>
                    <a:pt x="28" y="193"/>
                  </a:lnTo>
                  <a:lnTo>
                    <a:pt x="29" y="191"/>
                  </a:lnTo>
                  <a:lnTo>
                    <a:pt x="30" y="190"/>
                  </a:lnTo>
                  <a:lnTo>
                    <a:pt x="30" y="188"/>
                  </a:lnTo>
                  <a:lnTo>
                    <a:pt x="31" y="186"/>
                  </a:lnTo>
                  <a:lnTo>
                    <a:pt x="31" y="184"/>
                  </a:lnTo>
                  <a:lnTo>
                    <a:pt x="31" y="183"/>
                  </a:lnTo>
                  <a:lnTo>
                    <a:pt x="32" y="181"/>
                  </a:lnTo>
                  <a:lnTo>
                    <a:pt x="32" y="20"/>
                  </a:lnTo>
                  <a:lnTo>
                    <a:pt x="31" y="18"/>
                  </a:lnTo>
                  <a:lnTo>
                    <a:pt x="31" y="16"/>
                  </a:lnTo>
                  <a:lnTo>
                    <a:pt x="31" y="14"/>
                  </a:lnTo>
                  <a:lnTo>
                    <a:pt x="30" y="12"/>
                  </a:lnTo>
                  <a:lnTo>
                    <a:pt x="30" y="11"/>
                  </a:lnTo>
                  <a:lnTo>
                    <a:pt x="29" y="9"/>
                  </a:lnTo>
                  <a:lnTo>
                    <a:pt x="28" y="7"/>
                  </a:lnTo>
                  <a:lnTo>
                    <a:pt x="28" y="5"/>
                  </a:lnTo>
                  <a:lnTo>
                    <a:pt x="27" y="4"/>
                  </a:lnTo>
                  <a:lnTo>
                    <a:pt x="26" y="3"/>
                  </a:lnTo>
                  <a:lnTo>
                    <a:pt x="25" y="2"/>
                  </a:lnTo>
                  <a:lnTo>
                    <a:pt x="23" y="1"/>
                  </a:lnTo>
                  <a:lnTo>
                    <a:pt x="22" y="0"/>
                  </a:lnTo>
                  <a:lnTo>
                    <a:pt x="21" y="0"/>
                  </a:lnTo>
                  <a:lnTo>
                    <a:pt x="20" y="0"/>
                  </a:lnTo>
                  <a:lnTo>
                    <a:pt x="19" y="0"/>
                  </a:lnTo>
                  <a:lnTo>
                    <a:pt x="17" y="0"/>
                  </a:lnTo>
                  <a:lnTo>
                    <a:pt x="16" y="0"/>
                  </a:lnTo>
                  <a:lnTo>
                    <a:pt x="13" y="0"/>
                  </a:lnTo>
                  <a:lnTo>
                    <a:pt x="12" y="1"/>
                  </a:lnTo>
                  <a:lnTo>
                    <a:pt x="11" y="2"/>
                  </a:lnTo>
                  <a:lnTo>
                    <a:pt x="10" y="3"/>
                  </a:lnTo>
                  <a:lnTo>
                    <a:pt x="8" y="4"/>
                  </a:lnTo>
                  <a:lnTo>
                    <a:pt x="8" y="5"/>
                  </a:lnTo>
                  <a:lnTo>
                    <a:pt x="7" y="7"/>
                  </a:lnTo>
                  <a:lnTo>
                    <a:pt x="6" y="9"/>
                  </a:lnTo>
                  <a:lnTo>
                    <a:pt x="5" y="11"/>
                  </a:lnTo>
                  <a:lnTo>
                    <a:pt x="5" y="12"/>
                  </a:lnTo>
                  <a:lnTo>
                    <a:pt x="4" y="14"/>
                  </a:lnTo>
                  <a:lnTo>
                    <a:pt x="4" y="16"/>
                  </a:lnTo>
                  <a:lnTo>
                    <a:pt x="4" y="18"/>
                  </a:lnTo>
                  <a:lnTo>
                    <a:pt x="4" y="20"/>
                  </a:lnTo>
                  <a:lnTo>
                    <a:pt x="0" y="168"/>
                  </a:lnTo>
                  <a:lnTo>
                    <a:pt x="0" y="170"/>
                  </a:lnTo>
                  <a:lnTo>
                    <a:pt x="0" y="173"/>
                  </a:lnTo>
                  <a:lnTo>
                    <a:pt x="0" y="175"/>
                  </a:lnTo>
                  <a:lnTo>
                    <a:pt x="1" y="178"/>
                  </a:lnTo>
                  <a:lnTo>
                    <a:pt x="2" y="180"/>
                  </a:lnTo>
                  <a:lnTo>
                    <a:pt x="3" y="183"/>
                  </a:lnTo>
                  <a:lnTo>
                    <a:pt x="4" y="185"/>
                  </a:lnTo>
                  <a:lnTo>
                    <a:pt x="6" y="188"/>
                  </a:lnTo>
                  <a:lnTo>
                    <a:pt x="7" y="190"/>
                  </a:lnTo>
                  <a:lnTo>
                    <a:pt x="8" y="192"/>
                  </a:lnTo>
                  <a:lnTo>
                    <a:pt x="10" y="194"/>
                  </a:lnTo>
                  <a:lnTo>
                    <a:pt x="11" y="196"/>
                  </a:lnTo>
                  <a:lnTo>
                    <a:pt x="13" y="197"/>
                  </a:lnTo>
                  <a:lnTo>
                    <a:pt x="14" y="199"/>
                  </a:lnTo>
                  <a:lnTo>
                    <a:pt x="17" y="199"/>
                  </a:lnTo>
                  <a:lnTo>
                    <a:pt x="19" y="200"/>
                  </a:lnTo>
                  <a:close/>
                </a:path>
              </a:pathLst>
            </a:custGeom>
            <a:solidFill>
              <a:srgbClr val="993300"/>
            </a:solidFill>
            <a:ln w="0">
              <a:solidFill>
                <a:srgbClr val="000000"/>
              </a:solidFill>
              <a:prstDash val="solid"/>
              <a:round/>
              <a:headEnd/>
              <a:tailEnd/>
            </a:ln>
          </p:spPr>
          <p:txBody>
            <a:bodyPr/>
            <a:lstStyle/>
            <a:p>
              <a:endParaRPr lang="en-US"/>
            </a:p>
          </p:txBody>
        </p:sp>
        <p:sp>
          <p:nvSpPr>
            <p:cNvPr id="44177" name="Freeform 112"/>
            <p:cNvSpPr>
              <a:spLocks/>
            </p:cNvSpPr>
            <p:nvPr/>
          </p:nvSpPr>
          <p:spPr bwMode="auto">
            <a:xfrm>
              <a:off x="4844" y="1317"/>
              <a:ext cx="1" cy="9"/>
            </a:xfrm>
            <a:custGeom>
              <a:avLst/>
              <a:gdLst>
                <a:gd name="T0" fmla="*/ 0 w 37"/>
                <a:gd name="T1" fmla="*/ 9 h 209"/>
                <a:gd name="T2" fmla="*/ 1 w 37"/>
                <a:gd name="T3" fmla="*/ 9 h 209"/>
                <a:gd name="T4" fmla="*/ 1 w 37"/>
                <a:gd name="T5" fmla="*/ 9 h 209"/>
                <a:gd name="T6" fmla="*/ 1 w 37"/>
                <a:gd name="T7" fmla="*/ 9 h 209"/>
                <a:gd name="T8" fmla="*/ 1 w 37"/>
                <a:gd name="T9" fmla="*/ 8 h 209"/>
                <a:gd name="T10" fmla="*/ 1 w 37"/>
                <a:gd name="T11" fmla="*/ 8 h 209"/>
                <a:gd name="T12" fmla="*/ 1 w 37"/>
                <a:gd name="T13" fmla="*/ 8 h 209"/>
                <a:gd name="T14" fmla="*/ 1 w 37"/>
                <a:gd name="T15" fmla="*/ 8 h 209"/>
                <a:gd name="T16" fmla="*/ 1 w 37"/>
                <a:gd name="T17" fmla="*/ 1 h 209"/>
                <a:gd name="T18" fmla="*/ 1 w 37"/>
                <a:gd name="T19" fmla="*/ 1 h 209"/>
                <a:gd name="T20" fmla="*/ 1 w 37"/>
                <a:gd name="T21" fmla="*/ 0 h 209"/>
                <a:gd name="T22" fmla="*/ 1 w 37"/>
                <a:gd name="T23" fmla="*/ 0 h 209"/>
                <a:gd name="T24" fmla="*/ 1 w 37"/>
                <a:gd name="T25" fmla="*/ 0 h 209"/>
                <a:gd name="T26" fmla="*/ 1 w 37"/>
                <a:gd name="T27" fmla="*/ 0 h 209"/>
                <a:gd name="T28" fmla="*/ 1 w 37"/>
                <a:gd name="T29" fmla="*/ 0 h 209"/>
                <a:gd name="T30" fmla="*/ 0 w 37"/>
                <a:gd name="T31" fmla="*/ 0 h 209"/>
                <a:gd name="T32" fmla="*/ 0 w 37"/>
                <a:gd name="T33" fmla="*/ 0 h 209"/>
                <a:gd name="T34" fmla="*/ 0 w 37"/>
                <a:gd name="T35" fmla="*/ 0 h 209"/>
                <a:gd name="T36" fmla="*/ 0 w 37"/>
                <a:gd name="T37" fmla="*/ 0 h 209"/>
                <a:gd name="T38" fmla="*/ 0 w 37"/>
                <a:gd name="T39" fmla="*/ 0 h 209"/>
                <a:gd name="T40" fmla="*/ 0 w 37"/>
                <a:gd name="T41" fmla="*/ 0 h 209"/>
                <a:gd name="T42" fmla="*/ 0 w 37"/>
                <a:gd name="T43" fmla="*/ 0 h 209"/>
                <a:gd name="T44" fmla="*/ 0 w 37"/>
                <a:gd name="T45" fmla="*/ 1 h 209"/>
                <a:gd name="T46" fmla="*/ 0 w 37"/>
                <a:gd name="T47" fmla="*/ 1 h 209"/>
                <a:gd name="T48" fmla="*/ 0 w 37"/>
                <a:gd name="T49" fmla="*/ 1 h 209"/>
                <a:gd name="T50" fmla="*/ 0 w 37"/>
                <a:gd name="T51" fmla="*/ 8 h 209"/>
                <a:gd name="T52" fmla="*/ 0 w 37"/>
                <a:gd name="T53" fmla="*/ 8 h 209"/>
                <a:gd name="T54" fmla="*/ 0 w 37"/>
                <a:gd name="T55" fmla="*/ 9 h 209"/>
                <a:gd name="T56" fmla="*/ 0 w 37"/>
                <a:gd name="T57" fmla="*/ 9 h 209"/>
                <a:gd name="T58" fmla="*/ 0 w 37"/>
                <a:gd name="T59" fmla="*/ 9 h 209"/>
                <a:gd name="T60" fmla="*/ 0 w 37"/>
                <a:gd name="T61" fmla="*/ 9 h 209"/>
                <a:gd name="T62" fmla="*/ 0 w 37"/>
                <a:gd name="T63" fmla="*/ 9 h 209"/>
                <a:gd name="T64" fmla="*/ 0 w 3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9">
                  <a:moveTo>
                    <a:pt x="15" y="209"/>
                  </a:moveTo>
                  <a:lnTo>
                    <a:pt x="16" y="208"/>
                  </a:lnTo>
                  <a:lnTo>
                    <a:pt x="17" y="208"/>
                  </a:lnTo>
                  <a:lnTo>
                    <a:pt x="19" y="206"/>
                  </a:lnTo>
                  <a:lnTo>
                    <a:pt x="21" y="205"/>
                  </a:lnTo>
                  <a:lnTo>
                    <a:pt x="23" y="203"/>
                  </a:lnTo>
                  <a:lnTo>
                    <a:pt x="25" y="201"/>
                  </a:lnTo>
                  <a:lnTo>
                    <a:pt x="26" y="199"/>
                  </a:lnTo>
                  <a:lnTo>
                    <a:pt x="28" y="197"/>
                  </a:lnTo>
                  <a:lnTo>
                    <a:pt x="30" y="194"/>
                  </a:lnTo>
                  <a:lnTo>
                    <a:pt x="31" y="191"/>
                  </a:lnTo>
                  <a:lnTo>
                    <a:pt x="33" y="189"/>
                  </a:lnTo>
                  <a:lnTo>
                    <a:pt x="34" y="186"/>
                  </a:lnTo>
                  <a:lnTo>
                    <a:pt x="35" y="184"/>
                  </a:lnTo>
                  <a:lnTo>
                    <a:pt x="36" y="181"/>
                  </a:lnTo>
                  <a:lnTo>
                    <a:pt x="36" y="179"/>
                  </a:lnTo>
                  <a:lnTo>
                    <a:pt x="37" y="177"/>
                  </a:lnTo>
                  <a:lnTo>
                    <a:pt x="28" y="20"/>
                  </a:lnTo>
                  <a:lnTo>
                    <a:pt x="27" y="18"/>
                  </a:lnTo>
                  <a:lnTo>
                    <a:pt x="27" y="16"/>
                  </a:lnTo>
                  <a:lnTo>
                    <a:pt x="27" y="13"/>
                  </a:lnTo>
                  <a:lnTo>
                    <a:pt x="26" y="11"/>
                  </a:lnTo>
                  <a:lnTo>
                    <a:pt x="26" y="10"/>
                  </a:lnTo>
                  <a:lnTo>
                    <a:pt x="25" y="8"/>
                  </a:lnTo>
                  <a:lnTo>
                    <a:pt x="24" y="7"/>
                  </a:lnTo>
                  <a:lnTo>
                    <a:pt x="24" y="5"/>
                  </a:lnTo>
                  <a:lnTo>
                    <a:pt x="23" y="4"/>
                  </a:lnTo>
                  <a:lnTo>
                    <a:pt x="22" y="3"/>
                  </a:lnTo>
                  <a:lnTo>
                    <a:pt x="21" y="2"/>
                  </a:lnTo>
                  <a:lnTo>
                    <a:pt x="19" y="1"/>
                  </a:lnTo>
                  <a:lnTo>
                    <a:pt x="18" y="0"/>
                  </a:lnTo>
                  <a:lnTo>
                    <a:pt x="17" y="0"/>
                  </a:lnTo>
                  <a:lnTo>
                    <a:pt x="16" y="0"/>
                  </a:lnTo>
                  <a:lnTo>
                    <a:pt x="15"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4" y="203"/>
                  </a:lnTo>
                  <a:lnTo>
                    <a:pt x="4" y="204"/>
                  </a:lnTo>
                  <a:lnTo>
                    <a:pt x="6" y="205"/>
                  </a:lnTo>
                  <a:lnTo>
                    <a:pt x="7" y="206"/>
                  </a:lnTo>
                  <a:lnTo>
                    <a:pt x="8" y="207"/>
                  </a:lnTo>
                  <a:lnTo>
                    <a:pt x="9" y="208"/>
                  </a:lnTo>
                  <a:lnTo>
                    <a:pt x="11" y="208"/>
                  </a:lnTo>
                  <a:lnTo>
                    <a:pt x="12" y="208"/>
                  </a:lnTo>
                  <a:lnTo>
                    <a:pt x="15" y="209"/>
                  </a:lnTo>
                  <a:close/>
                </a:path>
              </a:pathLst>
            </a:custGeom>
            <a:solidFill>
              <a:srgbClr val="993300"/>
            </a:solidFill>
            <a:ln w="0">
              <a:solidFill>
                <a:srgbClr val="000000"/>
              </a:solidFill>
              <a:prstDash val="solid"/>
              <a:round/>
              <a:headEnd/>
              <a:tailEnd/>
            </a:ln>
          </p:spPr>
          <p:txBody>
            <a:bodyPr/>
            <a:lstStyle/>
            <a:p>
              <a:endParaRPr lang="en-US"/>
            </a:p>
          </p:txBody>
        </p:sp>
        <p:sp>
          <p:nvSpPr>
            <p:cNvPr id="44178" name="Freeform 113"/>
            <p:cNvSpPr>
              <a:spLocks/>
            </p:cNvSpPr>
            <p:nvPr/>
          </p:nvSpPr>
          <p:spPr bwMode="auto">
            <a:xfrm>
              <a:off x="4829" y="1317"/>
              <a:ext cx="15" cy="4"/>
            </a:xfrm>
            <a:custGeom>
              <a:avLst/>
              <a:gdLst>
                <a:gd name="T0" fmla="*/ 14 w 342"/>
                <a:gd name="T1" fmla="*/ 4 h 99"/>
                <a:gd name="T2" fmla="*/ 14 w 342"/>
                <a:gd name="T3" fmla="*/ 4 h 99"/>
                <a:gd name="T4" fmla="*/ 14 w 342"/>
                <a:gd name="T5" fmla="*/ 4 h 99"/>
                <a:gd name="T6" fmla="*/ 14 w 342"/>
                <a:gd name="T7" fmla="*/ 4 h 99"/>
                <a:gd name="T8" fmla="*/ 15 w 342"/>
                <a:gd name="T9" fmla="*/ 4 h 99"/>
                <a:gd name="T10" fmla="*/ 15 w 342"/>
                <a:gd name="T11" fmla="*/ 3 h 99"/>
                <a:gd name="T12" fmla="*/ 15 w 342"/>
                <a:gd name="T13" fmla="*/ 3 h 99"/>
                <a:gd name="T14" fmla="*/ 15 w 342"/>
                <a:gd name="T15" fmla="*/ 3 h 99"/>
                <a:gd name="T16" fmla="*/ 15 w 342"/>
                <a:gd name="T17" fmla="*/ 1 h 99"/>
                <a:gd name="T18" fmla="*/ 15 w 342"/>
                <a:gd name="T19" fmla="*/ 1 h 99"/>
                <a:gd name="T20" fmla="*/ 15 w 342"/>
                <a:gd name="T21" fmla="*/ 1 h 99"/>
                <a:gd name="T22" fmla="*/ 15 w 342"/>
                <a:gd name="T23" fmla="*/ 1 h 99"/>
                <a:gd name="T24" fmla="*/ 15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0 h 99"/>
                <a:gd name="T44" fmla="*/ 0 w 342"/>
                <a:gd name="T45" fmla="*/ 1 h 99"/>
                <a:gd name="T46" fmla="*/ 0 w 342"/>
                <a:gd name="T47" fmla="*/ 1 h 99"/>
                <a:gd name="T48" fmla="*/ 0 w 342"/>
                <a:gd name="T49" fmla="*/ 1 h 99"/>
                <a:gd name="T50" fmla="*/ 0 w 342"/>
                <a:gd name="T51" fmla="*/ 3 h 99"/>
                <a:gd name="T52" fmla="*/ 0 w 342"/>
                <a:gd name="T53" fmla="*/ 3 h 99"/>
                <a:gd name="T54" fmla="*/ 0 w 342"/>
                <a:gd name="T55" fmla="*/ 3 h 99"/>
                <a:gd name="T56" fmla="*/ 0 w 342"/>
                <a:gd name="T57" fmla="*/ 3 h 99"/>
                <a:gd name="T58" fmla="*/ 0 w 342"/>
                <a:gd name="T59" fmla="*/ 4 h 99"/>
                <a:gd name="T60" fmla="*/ 1 w 342"/>
                <a:gd name="T61" fmla="*/ 4 h 99"/>
                <a:gd name="T62" fmla="*/ 1 w 342"/>
                <a:gd name="T63" fmla="*/ 4 h 99"/>
                <a:gd name="T64" fmla="*/ 1 w 342"/>
                <a:gd name="T65" fmla="*/ 4 h 99"/>
                <a:gd name="T66" fmla="*/ 2 w 34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6" y="99"/>
                  </a:moveTo>
                  <a:lnTo>
                    <a:pt x="309" y="98"/>
                  </a:lnTo>
                  <a:lnTo>
                    <a:pt x="312" y="98"/>
                  </a:lnTo>
                  <a:lnTo>
                    <a:pt x="316" y="97"/>
                  </a:lnTo>
                  <a:lnTo>
                    <a:pt x="319" y="96"/>
                  </a:lnTo>
                  <a:lnTo>
                    <a:pt x="322" y="95"/>
                  </a:lnTo>
                  <a:lnTo>
                    <a:pt x="326" y="93"/>
                  </a:lnTo>
                  <a:lnTo>
                    <a:pt x="329" y="91"/>
                  </a:lnTo>
                  <a:lnTo>
                    <a:pt x="331" y="89"/>
                  </a:lnTo>
                  <a:lnTo>
                    <a:pt x="333" y="87"/>
                  </a:lnTo>
                  <a:lnTo>
                    <a:pt x="335" y="85"/>
                  </a:lnTo>
                  <a:lnTo>
                    <a:pt x="337" y="82"/>
                  </a:lnTo>
                  <a:lnTo>
                    <a:pt x="339" y="80"/>
                  </a:lnTo>
                  <a:lnTo>
                    <a:pt x="340" y="77"/>
                  </a:lnTo>
                  <a:lnTo>
                    <a:pt x="341" y="74"/>
                  </a:lnTo>
                  <a:lnTo>
                    <a:pt x="341" y="71"/>
                  </a:lnTo>
                  <a:lnTo>
                    <a:pt x="342" y="67"/>
                  </a:lnTo>
                  <a:lnTo>
                    <a:pt x="342" y="32"/>
                  </a:lnTo>
                  <a:lnTo>
                    <a:pt x="341" y="28"/>
                  </a:lnTo>
                  <a:lnTo>
                    <a:pt x="341" y="24"/>
                  </a:lnTo>
                  <a:lnTo>
                    <a:pt x="340" y="21"/>
                  </a:lnTo>
                  <a:lnTo>
                    <a:pt x="339" y="18"/>
                  </a:lnTo>
                  <a:lnTo>
                    <a:pt x="337" y="16"/>
                  </a:lnTo>
                  <a:lnTo>
                    <a:pt x="335" y="13"/>
                  </a:lnTo>
                  <a:lnTo>
                    <a:pt x="333" y="11"/>
                  </a:lnTo>
                  <a:lnTo>
                    <a:pt x="331" y="9"/>
                  </a:lnTo>
                  <a:lnTo>
                    <a:pt x="329" y="7"/>
                  </a:lnTo>
                  <a:lnTo>
                    <a:pt x="326" y="5"/>
                  </a:lnTo>
                  <a:lnTo>
                    <a:pt x="322" y="3"/>
                  </a:lnTo>
                  <a:lnTo>
                    <a:pt x="319" y="2"/>
                  </a:lnTo>
                  <a:lnTo>
                    <a:pt x="316" y="1"/>
                  </a:lnTo>
                  <a:lnTo>
                    <a:pt x="312" y="0"/>
                  </a:lnTo>
                  <a:lnTo>
                    <a:pt x="309" y="0"/>
                  </a:lnTo>
                  <a:lnTo>
                    <a:pt x="306" y="0"/>
                  </a:lnTo>
                  <a:lnTo>
                    <a:pt x="36" y="0"/>
                  </a:lnTo>
                  <a:lnTo>
                    <a:pt x="32" y="0"/>
                  </a:lnTo>
                  <a:lnTo>
                    <a:pt x="29" y="0"/>
                  </a:lnTo>
                  <a:lnTo>
                    <a:pt x="25" y="1"/>
                  </a:lnTo>
                  <a:lnTo>
                    <a:pt x="22" y="2"/>
                  </a:lnTo>
                  <a:lnTo>
                    <a:pt x="19" y="3"/>
                  </a:lnTo>
                  <a:lnTo>
                    <a:pt x="16" y="5"/>
                  </a:lnTo>
                  <a:lnTo>
                    <a:pt x="12" y="7"/>
                  </a:lnTo>
                  <a:lnTo>
                    <a:pt x="10"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0" y="89"/>
                  </a:lnTo>
                  <a:lnTo>
                    <a:pt x="12" y="91"/>
                  </a:lnTo>
                  <a:lnTo>
                    <a:pt x="16" y="93"/>
                  </a:lnTo>
                  <a:lnTo>
                    <a:pt x="19" y="95"/>
                  </a:lnTo>
                  <a:lnTo>
                    <a:pt x="22" y="96"/>
                  </a:lnTo>
                  <a:lnTo>
                    <a:pt x="25" y="97"/>
                  </a:lnTo>
                  <a:lnTo>
                    <a:pt x="29" y="98"/>
                  </a:lnTo>
                  <a:lnTo>
                    <a:pt x="32" y="98"/>
                  </a:lnTo>
                  <a:lnTo>
                    <a:pt x="36" y="99"/>
                  </a:lnTo>
                  <a:lnTo>
                    <a:pt x="306" y="99"/>
                  </a:lnTo>
                  <a:close/>
                </a:path>
              </a:pathLst>
            </a:custGeom>
            <a:solidFill>
              <a:srgbClr val="993300"/>
            </a:solidFill>
            <a:ln w="0">
              <a:solidFill>
                <a:srgbClr val="000000"/>
              </a:solidFill>
              <a:prstDash val="solid"/>
              <a:round/>
              <a:headEnd/>
              <a:tailEnd/>
            </a:ln>
          </p:spPr>
          <p:txBody>
            <a:bodyPr/>
            <a:lstStyle/>
            <a:p>
              <a:endParaRPr lang="en-US"/>
            </a:p>
          </p:txBody>
        </p:sp>
        <p:sp>
          <p:nvSpPr>
            <p:cNvPr id="44179" name="Freeform 114"/>
            <p:cNvSpPr>
              <a:spLocks/>
            </p:cNvSpPr>
            <p:nvPr/>
          </p:nvSpPr>
          <p:spPr bwMode="auto">
            <a:xfrm>
              <a:off x="4803" y="1316"/>
              <a:ext cx="21" cy="12"/>
            </a:xfrm>
            <a:custGeom>
              <a:avLst/>
              <a:gdLst>
                <a:gd name="T0" fmla="*/ 18 w 477"/>
                <a:gd name="T1" fmla="*/ 12 h 282"/>
                <a:gd name="T2" fmla="*/ 19 w 477"/>
                <a:gd name="T3" fmla="*/ 12 h 282"/>
                <a:gd name="T4" fmla="*/ 19 w 477"/>
                <a:gd name="T5" fmla="*/ 12 h 282"/>
                <a:gd name="T6" fmla="*/ 20 w 477"/>
                <a:gd name="T7" fmla="*/ 11 h 282"/>
                <a:gd name="T8" fmla="*/ 20 w 477"/>
                <a:gd name="T9" fmla="*/ 11 h 282"/>
                <a:gd name="T10" fmla="*/ 21 w 477"/>
                <a:gd name="T11" fmla="*/ 10 h 282"/>
                <a:gd name="T12" fmla="*/ 21 w 477"/>
                <a:gd name="T13" fmla="*/ 10 h 282"/>
                <a:gd name="T14" fmla="*/ 21 w 477"/>
                <a:gd name="T15" fmla="*/ 9 h 282"/>
                <a:gd name="T16" fmla="*/ 20 w 477"/>
                <a:gd name="T17" fmla="*/ 3 h 282"/>
                <a:gd name="T18" fmla="*/ 20 w 477"/>
                <a:gd name="T19" fmla="*/ 2 h 282"/>
                <a:gd name="T20" fmla="*/ 20 w 477"/>
                <a:gd name="T21" fmla="*/ 2 h 282"/>
                <a:gd name="T22" fmla="*/ 20 w 477"/>
                <a:gd name="T23" fmla="*/ 1 h 282"/>
                <a:gd name="T24" fmla="*/ 20 w 477"/>
                <a:gd name="T25" fmla="*/ 1 h 282"/>
                <a:gd name="T26" fmla="*/ 19 w 477"/>
                <a:gd name="T27" fmla="*/ 1 h 282"/>
                <a:gd name="T28" fmla="*/ 19 w 477"/>
                <a:gd name="T29" fmla="*/ 0 h 282"/>
                <a:gd name="T30" fmla="*/ 19 w 477"/>
                <a:gd name="T31" fmla="*/ 0 h 282"/>
                <a:gd name="T32" fmla="*/ 18 w 477"/>
                <a:gd name="T33" fmla="*/ 0 h 282"/>
                <a:gd name="T34" fmla="*/ 3 w 477"/>
                <a:gd name="T35" fmla="*/ 0 h 282"/>
                <a:gd name="T36" fmla="*/ 2 w 477"/>
                <a:gd name="T37" fmla="*/ 0 h 282"/>
                <a:gd name="T38" fmla="*/ 2 w 477"/>
                <a:gd name="T39" fmla="*/ 0 h 282"/>
                <a:gd name="T40" fmla="*/ 1 w 477"/>
                <a:gd name="T41" fmla="*/ 1 h 282"/>
                <a:gd name="T42" fmla="*/ 1 w 477"/>
                <a:gd name="T43" fmla="*/ 1 h 282"/>
                <a:gd name="T44" fmla="*/ 1 w 477"/>
                <a:gd name="T45" fmla="*/ 1 h 282"/>
                <a:gd name="T46" fmla="*/ 1 w 477"/>
                <a:gd name="T47" fmla="*/ 2 h 282"/>
                <a:gd name="T48" fmla="*/ 1 w 477"/>
                <a:gd name="T49" fmla="*/ 3 h 282"/>
                <a:gd name="T50" fmla="*/ 0 w 477"/>
                <a:gd name="T51" fmla="*/ 9 h 282"/>
                <a:gd name="T52" fmla="*/ 0 w 477"/>
                <a:gd name="T53" fmla="*/ 10 h 282"/>
                <a:gd name="T54" fmla="*/ 0 w 477"/>
                <a:gd name="T55" fmla="*/ 10 h 282"/>
                <a:gd name="T56" fmla="*/ 1 w 477"/>
                <a:gd name="T57" fmla="*/ 11 h 282"/>
                <a:gd name="T58" fmla="*/ 1 w 477"/>
                <a:gd name="T59" fmla="*/ 11 h 282"/>
                <a:gd name="T60" fmla="*/ 1 w 477"/>
                <a:gd name="T61" fmla="*/ 11 h 282"/>
                <a:gd name="T62" fmla="*/ 2 w 477"/>
                <a:gd name="T63" fmla="*/ 12 h 282"/>
                <a:gd name="T64" fmla="*/ 2 w 477"/>
                <a:gd name="T65" fmla="*/ 12 h 282"/>
                <a:gd name="T66" fmla="*/ 3 w 477"/>
                <a:gd name="T67" fmla="*/ 12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2">
                  <a:moveTo>
                    <a:pt x="415" y="282"/>
                  </a:moveTo>
                  <a:lnTo>
                    <a:pt x="419" y="281"/>
                  </a:lnTo>
                  <a:lnTo>
                    <a:pt x="425" y="280"/>
                  </a:lnTo>
                  <a:lnTo>
                    <a:pt x="430" y="278"/>
                  </a:lnTo>
                  <a:lnTo>
                    <a:pt x="435" y="276"/>
                  </a:lnTo>
                  <a:lnTo>
                    <a:pt x="441" y="273"/>
                  </a:lnTo>
                  <a:lnTo>
                    <a:pt x="446" y="270"/>
                  </a:lnTo>
                  <a:lnTo>
                    <a:pt x="451" y="266"/>
                  </a:lnTo>
                  <a:lnTo>
                    <a:pt x="456" y="262"/>
                  </a:lnTo>
                  <a:lnTo>
                    <a:pt x="460" y="257"/>
                  </a:lnTo>
                  <a:lnTo>
                    <a:pt x="464" y="252"/>
                  </a:lnTo>
                  <a:lnTo>
                    <a:pt x="468" y="246"/>
                  </a:lnTo>
                  <a:lnTo>
                    <a:pt x="471" y="240"/>
                  </a:lnTo>
                  <a:lnTo>
                    <a:pt x="473" y="234"/>
                  </a:lnTo>
                  <a:lnTo>
                    <a:pt x="475" y="228"/>
                  </a:lnTo>
                  <a:lnTo>
                    <a:pt x="476" y="221"/>
                  </a:lnTo>
                  <a:lnTo>
                    <a:pt x="477" y="215"/>
                  </a:lnTo>
                  <a:lnTo>
                    <a:pt x="463" y="67"/>
                  </a:lnTo>
                  <a:lnTo>
                    <a:pt x="462" y="60"/>
                  </a:lnTo>
                  <a:lnTo>
                    <a:pt x="462" y="53"/>
                  </a:lnTo>
                  <a:lnTo>
                    <a:pt x="460" y="46"/>
                  </a:lnTo>
                  <a:lnTo>
                    <a:pt x="459" y="40"/>
                  </a:lnTo>
                  <a:lnTo>
                    <a:pt x="457" y="34"/>
                  </a:lnTo>
                  <a:lnTo>
                    <a:pt x="454" y="29"/>
                  </a:lnTo>
                  <a:lnTo>
                    <a:pt x="452" y="24"/>
                  </a:lnTo>
                  <a:lnTo>
                    <a:pt x="449" y="20"/>
                  </a:lnTo>
                  <a:lnTo>
                    <a:pt x="445" y="15"/>
                  </a:lnTo>
                  <a:lnTo>
                    <a:pt x="442" y="12"/>
                  </a:lnTo>
                  <a:lnTo>
                    <a:pt x="437" y="7"/>
                  </a:lnTo>
                  <a:lnTo>
                    <a:pt x="433" y="5"/>
                  </a:lnTo>
                  <a:lnTo>
                    <a:pt x="428" y="2"/>
                  </a:lnTo>
                  <a:lnTo>
                    <a:pt x="424" y="1"/>
                  </a:lnTo>
                  <a:lnTo>
                    <a:pt x="419" y="0"/>
                  </a:lnTo>
                  <a:lnTo>
                    <a:pt x="415" y="0"/>
                  </a:lnTo>
                  <a:lnTo>
                    <a:pt x="63" y="0"/>
                  </a:lnTo>
                  <a:lnTo>
                    <a:pt x="58" y="0"/>
                  </a:lnTo>
                  <a:lnTo>
                    <a:pt x="52" y="1"/>
                  </a:lnTo>
                  <a:lnTo>
                    <a:pt x="48" y="2"/>
                  </a:lnTo>
                  <a:lnTo>
                    <a:pt x="43" y="5"/>
                  </a:lnTo>
                  <a:lnTo>
                    <a:pt x="39" y="7"/>
                  </a:lnTo>
                  <a:lnTo>
                    <a:pt x="35" y="12"/>
                  </a:lnTo>
                  <a:lnTo>
                    <a:pt x="32" y="15"/>
                  </a:lnTo>
                  <a:lnTo>
                    <a:pt x="28" y="20"/>
                  </a:lnTo>
                  <a:lnTo>
                    <a:pt x="25" y="24"/>
                  </a:lnTo>
                  <a:lnTo>
                    <a:pt x="23" y="29"/>
                  </a:lnTo>
                  <a:lnTo>
                    <a:pt x="20" y="34"/>
                  </a:lnTo>
                  <a:lnTo>
                    <a:pt x="18" y="40"/>
                  </a:lnTo>
                  <a:lnTo>
                    <a:pt x="17" y="46"/>
                  </a:lnTo>
                  <a:lnTo>
                    <a:pt x="15" y="53"/>
                  </a:lnTo>
                  <a:lnTo>
                    <a:pt x="15" y="60"/>
                  </a:lnTo>
                  <a:lnTo>
                    <a:pt x="15" y="67"/>
                  </a:lnTo>
                  <a:lnTo>
                    <a:pt x="0" y="215"/>
                  </a:lnTo>
                  <a:lnTo>
                    <a:pt x="0" y="221"/>
                  </a:lnTo>
                  <a:lnTo>
                    <a:pt x="1" y="228"/>
                  </a:lnTo>
                  <a:lnTo>
                    <a:pt x="3" y="234"/>
                  </a:lnTo>
                  <a:lnTo>
                    <a:pt x="5" y="240"/>
                  </a:lnTo>
                  <a:lnTo>
                    <a:pt x="8" y="246"/>
                  </a:lnTo>
                  <a:lnTo>
                    <a:pt x="12" y="252"/>
                  </a:lnTo>
                  <a:lnTo>
                    <a:pt x="17" y="257"/>
                  </a:lnTo>
                  <a:lnTo>
                    <a:pt x="21" y="262"/>
                  </a:lnTo>
                  <a:lnTo>
                    <a:pt x="26" y="266"/>
                  </a:lnTo>
                  <a:lnTo>
                    <a:pt x="31" y="270"/>
                  </a:lnTo>
                  <a:lnTo>
                    <a:pt x="36" y="273"/>
                  </a:lnTo>
                  <a:lnTo>
                    <a:pt x="41" y="276"/>
                  </a:lnTo>
                  <a:lnTo>
                    <a:pt x="46" y="278"/>
                  </a:lnTo>
                  <a:lnTo>
                    <a:pt x="51" y="280"/>
                  </a:lnTo>
                  <a:lnTo>
                    <a:pt x="58" y="281"/>
                  </a:lnTo>
                  <a:lnTo>
                    <a:pt x="63" y="282"/>
                  </a:lnTo>
                  <a:lnTo>
                    <a:pt x="415" y="282"/>
                  </a:lnTo>
                  <a:close/>
                </a:path>
              </a:pathLst>
            </a:custGeom>
            <a:solidFill>
              <a:srgbClr val="993300"/>
            </a:solidFill>
            <a:ln w="0">
              <a:solidFill>
                <a:srgbClr val="000000"/>
              </a:solidFill>
              <a:prstDash val="solid"/>
              <a:round/>
              <a:headEnd/>
              <a:tailEnd/>
            </a:ln>
          </p:spPr>
          <p:txBody>
            <a:bodyPr/>
            <a:lstStyle/>
            <a:p>
              <a:endParaRPr lang="en-US"/>
            </a:p>
          </p:txBody>
        </p:sp>
        <p:sp>
          <p:nvSpPr>
            <p:cNvPr id="44180" name="Freeform 115"/>
            <p:cNvSpPr>
              <a:spLocks/>
            </p:cNvSpPr>
            <p:nvPr/>
          </p:nvSpPr>
          <p:spPr bwMode="auto">
            <a:xfrm>
              <a:off x="4804" y="1316"/>
              <a:ext cx="20" cy="12"/>
            </a:xfrm>
            <a:custGeom>
              <a:avLst/>
              <a:gdLst>
                <a:gd name="T0" fmla="*/ 18 w 455"/>
                <a:gd name="T1" fmla="*/ 12 h 269"/>
                <a:gd name="T2" fmla="*/ 18 w 455"/>
                <a:gd name="T3" fmla="*/ 12 h 269"/>
                <a:gd name="T4" fmla="*/ 18 w 455"/>
                <a:gd name="T5" fmla="*/ 12 h 269"/>
                <a:gd name="T6" fmla="*/ 19 w 455"/>
                <a:gd name="T7" fmla="*/ 11 h 269"/>
                <a:gd name="T8" fmla="*/ 19 w 455"/>
                <a:gd name="T9" fmla="*/ 11 h 269"/>
                <a:gd name="T10" fmla="*/ 20 w 455"/>
                <a:gd name="T11" fmla="*/ 10 h 269"/>
                <a:gd name="T12" fmla="*/ 20 w 455"/>
                <a:gd name="T13" fmla="*/ 10 h 269"/>
                <a:gd name="T14" fmla="*/ 20 w 455"/>
                <a:gd name="T15" fmla="*/ 9 h 269"/>
                <a:gd name="T16" fmla="*/ 19 w 455"/>
                <a:gd name="T17" fmla="*/ 3 h 269"/>
                <a:gd name="T18" fmla="*/ 19 w 455"/>
                <a:gd name="T19" fmla="*/ 2 h 269"/>
                <a:gd name="T20" fmla="*/ 19 w 455"/>
                <a:gd name="T21" fmla="*/ 2 h 269"/>
                <a:gd name="T22" fmla="*/ 19 w 455"/>
                <a:gd name="T23" fmla="*/ 1 h 269"/>
                <a:gd name="T24" fmla="*/ 19 w 455"/>
                <a:gd name="T25" fmla="*/ 1 h 269"/>
                <a:gd name="T26" fmla="*/ 19 w 455"/>
                <a:gd name="T27" fmla="*/ 0 h 269"/>
                <a:gd name="T28" fmla="*/ 18 w 455"/>
                <a:gd name="T29" fmla="*/ 0 h 269"/>
                <a:gd name="T30" fmla="*/ 18 w 455"/>
                <a:gd name="T31" fmla="*/ 0 h 269"/>
                <a:gd name="T32" fmla="*/ 17 w 455"/>
                <a:gd name="T33" fmla="*/ 0 h 269"/>
                <a:gd name="T34" fmla="*/ 2 w 455"/>
                <a:gd name="T35" fmla="*/ 0 h 269"/>
                <a:gd name="T36" fmla="*/ 2 w 455"/>
                <a:gd name="T37" fmla="*/ 0 h 269"/>
                <a:gd name="T38" fmla="*/ 2 w 455"/>
                <a:gd name="T39" fmla="*/ 0 h 269"/>
                <a:gd name="T40" fmla="*/ 1 w 455"/>
                <a:gd name="T41" fmla="*/ 1 h 269"/>
                <a:gd name="T42" fmla="*/ 1 w 455"/>
                <a:gd name="T43" fmla="*/ 1 h 269"/>
                <a:gd name="T44" fmla="*/ 1 w 455"/>
                <a:gd name="T45" fmla="*/ 1 h 269"/>
                <a:gd name="T46" fmla="*/ 1 w 455"/>
                <a:gd name="T47" fmla="*/ 2 h 269"/>
                <a:gd name="T48" fmla="*/ 1 w 455"/>
                <a:gd name="T49" fmla="*/ 3 h 269"/>
                <a:gd name="T50" fmla="*/ 0 w 455"/>
                <a:gd name="T51" fmla="*/ 9 h 269"/>
                <a:gd name="T52" fmla="*/ 0 w 455"/>
                <a:gd name="T53" fmla="*/ 10 h 269"/>
                <a:gd name="T54" fmla="*/ 0 w 455"/>
                <a:gd name="T55" fmla="*/ 10 h 269"/>
                <a:gd name="T56" fmla="*/ 1 w 455"/>
                <a:gd name="T57" fmla="*/ 11 h 269"/>
                <a:gd name="T58" fmla="*/ 1 w 455"/>
                <a:gd name="T59" fmla="*/ 11 h 269"/>
                <a:gd name="T60" fmla="*/ 1 w 455"/>
                <a:gd name="T61" fmla="*/ 12 h 269"/>
                <a:gd name="T62" fmla="*/ 2 w 455"/>
                <a:gd name="T63" fmla="*/ 12 h 269"/>
                <a:gd name="T64" fmla="*/ 2 w 455"/>
                <a:gd name="T65" fmla="*/ 12 h 269"/>
                <a:gd name="T66" fmla="*/ 3 w 455"/>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69">
                  <a:moveTo>
                    <a:pt x="397" y="269"/>
                  </a:moveTo>
                  <a:lnTo>
                    <a:pt x="401" y="268"/>
                  </a:lnTo>
                  <a:lnTo>
                    <a:pt x="406" y="267"/>
                  </a:lnTo>
                  <a:lnTo>
                    <a:pt x="411" y="266"/>
                  </a:lnTo>
                  <a:lnTo>
                    <a:pt x="416" y="264"/>
                  </a:lnTo>
                  <a:lnTo>
                    <a:pt x="420" y="261"/>
                  </a:lnTo>
                  <a:lnTo>
                    <a:pt x="425" y="258"/>
                  </a:lnTo>
                  <a:lnTo>
                    <a:pt x="431" y="254"/>
                  </a:lnTo>
                  <a:lnTo>
                    <a:pt x="435" y="250"/>
                  </a:lnTo>
                  <a:lnTo>
                    <a:pt x="439" y="245"/>
                  </a:lnTo>
                  <a:lnTo>
                    <a:pt x="443" y="240"/>
                  </a:lnTo>
                  <a:lnTo>
                    <a:pt x="446" y="235"/>
                  </a:lnTo>
                  <a:lnTo>
                    <a:pt x="449" y="230"/>
                  </a:lnTo>
                  <a:lnTo>
                    <a:pt x="451" y="224"/>
                  </a:lnTo>
                  <a:lnTo>
                    <a:pt x="453" y="218"/>
                  </a:lnTo>
                  <a:lnTo>
                    <a:pt x="454" y="212"/>
                  </a:lnTo>
                  <a:lnTo>
                    <a:pt x="455" y="205"/>
                  </a:lnTo>
                  <a:lnTo>
                    <a:pt x="442" y="65"/>
                  </a:lnTo>
                  <a:lnTo>
                    <a:pt x="441" y="58"/>
                  </a:lnTo>
                  <a:lnTo>
                    <a:pt x="441" y="52"/>
                  </a:lnTo>
                  <a:lnTo>
                    <a:pt x="439" y="46"/>
                  </a:lnTo>
                  <a:lnTo>
                    <a:pt x="438" y="39"/>
                  </a:lnTo>
                  <a:lnTo>
                    <a:pt x="436" y="33"/>
                  </a:lnTo>
                  <a:lnTo>
                    <a:pt x="434" y="28"/>
                  </a:lnTo>
                  <a:lnTo>
                    <a:pt x="431" y="23"/>
                  </a:lnTo>
                  <a:lnTo>
                    <a:pt x="428" y="19"/>
                  </a:lnTo>
                  <a:lnTo>
                    <a:pt x="424" y="15"/>
                  </a:lnTo>
                  <a:lnTo>
                    <a:pt x="421" y="11"/>
                  </a:lnTo>
                  <a:lnTo>
                    <a:pt x="417" y="8"/>
                  </a:lnTo>
                  <a:lnTo>
                    <a:pt x="414" y="4"/>
                  </a:lnTo>
                  <a:lnTo>
                    <a:pt x="409" y="2"/>
                  </a:lnTo>
                  <a:lnTo>
                    <a:pt x="405" y="1"/>
                  </a:lnTo>
                  <a:lnTo>
                    <a:pt x="401" y="0"/>
                  </a:lnTo>
                  <a:lnTo>
                    <a:pt x="397" y="0"/>
                  </a:lnTo>
                  <a:lnTo>
                    <a:pt x="60" y="0"/>
                  </a:lnTo>
                  <a:lnTo>
                    <a:pt x="55" y="0"/>
                  </a:lnTo>
                  <a:lnTo>
                    <a:pt x="51" y="1"/>
                  </a:lnTo>
                  <a:lnTo>
                    <a:pt x="47" y="2"/>
                  </a:lnTo>
                  <a:lnTo>
                    <a:pt x="43" y="4"/>
                  </a:lnTo>
                  <a:lnTo>
                    <a:pt x="38" y="8"/>
                  </a:lnTo>
                  <a:lnTo>
                    <a:pt x="34" y="11"/>
                  </a:lnTo>
                  <a:lnTo>
                    <a:pt x="31" y="15"/>
                  </a:lnTo>
                  <a:lnTo>
                    <a:pt x="28" y="19"/>
                  </a:lnTo>
                  <a:lnTo>
                    <a:pt x="25" y="23"/>
                  </a:lnTo>
                  <a:lnTo>
                    <a:pt x="22" y="28"/>
                  </a:lnTo>
                  <a:lnTo>
                    <a:pt x="20" y="33"/>
                  </a:lnTo>
                  <a:lnTo>
                    <a:pt x="18" y="39"/>
                  </a:lnTo>
                  <a:lnTo>
                    <a:pt x="17" y="46"/>
                  </a:lnTo>
                  <a:lnTo>
                    <a:pt x="15" y="52"/>
                  </a:lnTo>
                  <a:lnTo>
                    <a:pt x="15" y="58"/>
                  </a:lnTo>
                  <a:lnTo>
                    <a:pt x="15" y="65"/>
                  </a:lnTo>
                  <a:lnTo>
                    <a:pt x="0" y="205"/>
                  </a:lnTo>
                  <a:lnTo>
                    <a:pt x="0" y="212"/>
                  </a:lnTo>
                  <a:lnTo>
                    <a:pt x="1" y="218"/>
                  </a:lnTo>
                  <a:lnTo>
                    <a:pt x="4" y="224"/>
                  </a:lnTo>
                  <a:lnTo>
                    <a:pt x="6" y="230"/>
                  </a:lnTo>
                  <a:lnTo>
                    <a:pt x="9" y="235"/>
                  </a:lnTo>
                  <a:lnTo>
                    <a:pt x="13" y="240"/>
                  </a:lnTo>
                  <a:lnTo>
                    <a:pt x="16" y="245"/>
                  </a:lnTo>
                  <a:lnTo>
                    <a:pt x="21" y="250"/>
                  </a:lnTo>
                  <a:lnTo>
                    <a:pt x="25" y="254"/>
                  </a:lnTo>
                  <a:lnTo>
                    <a:pt x="30" y="258"/>
                  </a:lnTo>
                  <a:lnTo>
                    <a:pt x="34" y="261"/>
                  </a:lnTo>
                  <a:lnTo>
                    <a:pt x="39" y="264"/>
                  </a:lnTo>
                  <a:lnTo>
                    <a:pt x="45" y="266"/>
                  </a:lnTo>
                  <a:lnTo>
                    <a:pt x="50" y="267"/>
                  </a:lnTo>
                  <a:lnTo>
                    <a:pt x="55" y="268"/>
                  </a:lnTo>
                  <a:lnTo>
                    <a:pt x="60" y="269"/>
                  </a:lnTo>
                  <a:lnTo>
                    <a:pt x="397" y="269"/>
                  </a:lnTo>
                  <a:close/>
                </a:path>
              </a:pathLst>
            </a:custGeom>
            <a:solidFill>
              <a:srgbClr val="993300"/>
            </a:solidFill>
            <a:ln w="0">
              <a:solidFill>
                <a:srgbClr val="000000"/>
              </a:solidFill>
              <a:prstDash val="solid"/>
              <a:round/>
              <a:headEnd/>
              <a:tailEnd/>
            </a:ln>
          </p:spPr>
          <p:txBody>
            <a:bodyPr/>
            <a:lstStyle/>
            <a:p>
              <a:endParaRPr lang="en-US"/>
            </a:p>
          </p:txBody>
        </p:sp>
        <p:sp>
          <p:nvSpPr>
            <p:cNvPr id="44181" name="Freeform 116"/>
            <p:cNvSpPr>
              <a:spLocks/>
            </p:cNvSpPr>
            <p:nvPr/>
          </p:nvSpPr>
          <p:spPr bwMode="auto">
            <a:xfrm>
              <a:off x="4807" y="1322"/>
              <a:ext cx="14" cy="5"/>
            </a:xfrm>
            <a:custGeom>
              <a:avLst/>
              <a:gdLst>
                <a:gd name="T0" fmla="*/ 14 w 334"/>
                <a:gd name="T1" fmla="*/ 2 h 121"/>
                <a:gd name="T2" fmla="*/ 14 w 334"/>
                <a:gd name="T3" fmla="*/ 3 h 121"/>
                <a:gd name="T4" fmla="*/ 14 w 334"/>
                <a:gd name="T5" fmla="*/ 3 h 121"/>
                <a:gd name="T6" fmla="*/ 14 w 334"/>
                <a:gd name="T7" fmla="*/ 3 h 121"/>
                <a:gd name="T8" fmla="*/ 14 w 334"/>
                <a:gd name="T9" fmla="*/ 3 h 121"/>
                <a:gd name="T10" fmla="*/ 14 w 334"/>
                <a:gd name="T11" fmla="*/ 4 h 121"/>
                <a:gd name="T12" fmla="*/ 14 w 334"/>
                <a:gd name="T13" fmla="*/ 4 h 121"/>
                <a:gd name="T14" fmla="*/ 14 w 334"/>
                <a:gd name="T15" fmla="*/ 4 h 121"/>
                <a:gd name="T16" fmla="*/ 13 w 334"/>
                <a:gd name="T17" fmla="*/ 4 h 121"/>
                <a:gd name="T18" fmla="*/ 13 w 334"/>
                <a:gd name="T19" fmla="*/ 4 h 121"/>
                <a:gd name="T20" fmla="*/ 13 w 334"/>
                <a:gd name="T21" fmla="*/ 5 h 121"/>
                <a:gd name="T22" fmla="*/ 13 w 334"/>
                <a:gd name="T23" fmla="*/ 5 h 121"/>
                <a:gd name="T24" fmla="*/ 13 w 334"/>
                <a:gd name="T25" fmla="*/ 5 h 121"/>
                <a:gd name="T26" fmla="*/ 13 w 334"/>
                <a:gd name="T27" fmla="*/ 5 h 121"/>
                <a:gd name="T28" fmla="*/ 13 w 334"/>
                <a:gd name="T29" fmla="*/ 5 h 121"/>
                <a:gd name="T30" fmla="*/ 13 w 334"/>
                <a:gd name="T31" fmla="*/ 5 h 121"/>
                <a:gd name="T32" fmla="*/ 12 w 334"/>
                <a:gd name="T33" fmla="*/ 5 h 121"/>
                <a:gd name="T34" fmla="*/ 2 w 334"/>
                <a:gd name="T35" fmla="*/ 5 h 121"/>
                <a:gd name="T36" fmla="*/ 1 w 334"/>
                <a:gd name="T37" fmla="*/ 5 h 121"/>
                <a:gd name="T38" fmla="*/ 1 w 334"/>
                <a:gd name="T39" fmla="*/ 5 h 121"/>
                <a:gd name="T40" fmla="*/ 1 w 334"/>
                <a:gd name="T41" fmla="*/ 5 h 121"/>
                <a:gd name="T42" fmla="*/ 1 w 334"/>
                <a:gd name="T43" fmla="*/ 5 h 121"/>
                <a:gd name="T44" fmla="*/ 1 w 334"/>
                <a:gd name="T45" fmla="*/ 5 h 121"/>
                <a:gd name="T46" fmla="*/ 1 w 334"/>
                <a:gd name="T47" fmla="*/ 5 h 121"/>
                <a:gd name="T48" fmla="*/ 1 w 334"/>
                <a:gd name="T49" fmla="*/ 4 h 121"/>
                <a:gd name="T50" fmla="*/ 0 w 334"/>
                <a:gd name="T51" fmla="*/ 4 h 121"/>
                <a:gd name="T52" fmla="*/ 0 w 334"/>
                <a:gd name="T53" fmla="*/ 4 h 121"/>
                <a:gd name="T54" fmla="*/ 0 w 334"/>
                <a:gd name="T55" fmla="*/ 4 h 121"/>
                <a:gd name="T56" fmla="*/ 0 w 334"/>
                <a:gd name="T57" fmla="*/ 4 h 121"/>
                <a:gd name="T58" fmla="*/ 0 w 334"/>
                <a:gd name="T59" fmla="*/ 3 h 121"/>
                <a:gd name="T60" fmla="*/ 0 w 334"/>
                <a:gd name="T61" fmla="*/ 3 h 121"/>
                <a:gd name="T62" fmla="*/ 0 w 334"/>
                <a:gd name="T63" fmla="*/ 3 h 121"/>
                <a:gd name="T64" fmla="*/ 0 w 334"/>
                <a:gd name="T65" fmla="*/ 3 h 121"/>
                <a:gd name="T66" fmla="*/ 0 w 334"/>
                <a:gd name="T67" fmla="*/ 2 h 121"/>
                <a:gd name="T68" fmla="*/ 0 w 334"/>
                <a:gd name="T69" fmla="*/ 0 h 121"/>
                <a:gd name="T70" fmla="*/ 14 w 334"/>
                <a:gd name="T71" fmla="*/ 0 h 121"/>
                <a:gd name="T72" fmla="*/ 14 w 334"/>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4" h="121">
                  <a:moveTo>
                    <a:pt x="334" y="60"/>
                  </a:moveTo>
                  <a:lnTo>
                    <a:pt x="333" y="65"/>
                  </a:lnTo>
                  <a:lnTo>
                    <a:pt x="333" y="71"/>
                  </a:lnTo>
                  <a:lnTo>
                    <a:pt x="332" y="78"/>
                  </a:lnTo>
                  <a:lnTo>
                    <a:pt x="331" y="83"/>
                  </a:lnTo>
                  <a:lnTo>
                    <a:pt x="329" y="88"/>
                  </a:lnTo>
                  <a:lnTo>
                    <a:pt x="328" y="93"/>
                  </a:lnTo>
                  <a:lnTo>
                    <a:pt x="324" y="98"/>
                  </a:lnTo>
                  <a:lnTo>
                    <a:pt x="322" y="102"/>
                  </a:lnTo>
                  <a:lnTo>
                    <a:pt x="320" y="106"/>
                  </a:lnTo>
                  <a:lnTo>
                    <a:pt x="317" y="109"/>
                  </a:lnTo>
                  <a:lnTo>
                    <a:pt x="314" y="112"/>
                  </a:lnTo>
                  <a:lnTo>
                    <a:pt x="310" y="115"/>
                  </a:lnTo>
                  <a:lnTo>
                    <a:pt x="307" y="118"/>
                  </a:lnTo>
                  <a:lnTo>
                    <a:pt x="303" y="119"/>
                  </a:lnTo>
                  <a:lnTo>
                    <a:pt x="299" y="120"/>
                  </a:lnTo>
                  <a:lnTo>
                    <a:pt x="295" y="121"/>
                  </a:lnTo>
                  <a:lnTo>
                    <a:pt x="39" y="121"/>
                  </a:lnTo>
                  <a:lnTo>
                    <a:pt x="34" y="120"/>
                  </a:lnTo>
                  <a:lnTo>
                    <a:pt x="30" y="119"/>
                  </a:lnTo>
                  <a:lnTo>
                    <a:pt x="26" y="118"/>
                  </a:lnTo>
                  <a:lnTo>
                    <a:pt x="22" y="115"/>
                  </a:lnTo>
                  <a:lnTo>
                    <a:pt x="19" y="112"/>
                  </a:lnTo>
                  <a:lnTo>
                    <a:pt x="15" y="109"/>
                  </a:lnTo>
                  <a:lnTo>
                    <a:pt x="12" y="106"/>
                  </a:lnTo>
                  <a:lnTo>
                    <a:pt x="10" y="102"/>
                  </a:lnTo>
                  <a:lnTo>
                    <a:pt x="7" y="98"/>
                  </a:lnTo>
                  <a:lnTo>
                    <a:pt x="5" y="93"/>
                  </a:lnTo>
                  <a:lnTo>
                    <a:pt x="3" y="88"/>
                  </a:lnTo>
                  <a:lnTo>
                    <a:pt x="2" y="83"/>
                  </a:lnTo>
                  <a:lnTo>
                    <a:pt x="1" y="78"/>
                  </a:lnTo>
                  <a:lnTo>
                    <a:pt x="0" y="71"/>
                  </a:lnTo>
                  <a:lnTo>
                    <a:pt x="0" y="65"/>
                  </a:lnTo>
                  <a:lnTo>
                    <a:pt x="0" y="60"/>
                  </a:lnTo>
                  <a:lnTo>
                    <a:pt x="2" y="0"/>
                  </a:lnTo>
                  <a:lnTo>
                    <a:pt x="332" y="0"/>
                  </a:lnTo>
                  <a:lnTo>
                    <a:pt x="334" y="60"/>
                  </a:lnTo>
                  <a:close/>
                </a:path>
              </a:pathLst>
            </a:custGeom>
            <a:solidFill>
              <a:srgbClr val="993300"/>
            </a:solidFill>
            <a:ln w="0">
              <a:solidFill>
                <a:srgbClr val="000000"/>
              </a:solidFill>
              <a:prstDash val="solid"/>
              <a:round/>
              <a:headEnd/>
              <a:tailEnd/>
            </a:ln>
          </p:spPr>
          <p:txBody>
            <a:bodyPr/>
            <a:lstStyle/>
            <a:p>
              <a:endParaRPr lang="en-US"/>
            </a:p>
          </p:txBody>
        </p:sp>
        <p:sp>
          <p:nvSpPr>
            <p:cNvPr id="44182" name="Freeform 117"/>
            <p:cNvSpPr>
              <a:spLocks/>
            </p:cNvSpPr>
            <p:nvPr/>
          </p:nvSpPr>
          <p:spPr bwMode="auto">
            <a:xfrm>
              <a:off x="4805" y="1318"/>
              <a:ext cx="1" cy="8"/>
            </a:xfrm>
            <a:custGeom>
              <a:avLst/>
              <a:gdLst>
                <a:gd name="T0" fmla="*/ 1 w 33"/>
                <a:gd name="T1" fmla="*/ 8 h 200"/>
                <a:gd name="T2" fmla="*/ 1 w 33"/>
                <a:gd name="T3" fmla="*/ 8 h 200"/>
                <a:gd name="T4" fmla="*/ 1 w 33"/>
                <a:gd name="T5" fmla="*/ 8 h 200"/>
                <a:gd name="T6" fmla="*/ 1 w 33"/>
                <a:gd name="T7" fmla="*/ 8 h 200"/>
                <a:gd name="T8" fmla="*/ 1 w 33"/>
                <a:gd name="T9" fmla="*/ 8 h 200"/>
                <a:gd name="T10" fmla="*/ 1 w 33"/>
                <a:gd name="T11" fmla="*/ 8 h 200"/>
                <a:gd name="T12" fmla="*/ 1 w 33"/>
                <a:gd name="T13" fmla="*/ 7 h 200"/>
                <a:gd name="T14" fmla="*/ 1 w 33"/>
                <a:gd name="T15" fmla="*/ 7 h 200"/>
                <a:gd name="T16" fmla="*/ 1 w 33"/>
                <a:gd name="T17" fmla="*/ 1 h 200"/>
                <a:gd name="T18" fmla="*/ 1 w 33"/>
                <a:gd name="T19" fmla="*/ 1 h 200"/>
                <a:gd name="T20" fmla="*/ 1 w 33"/>
                <a:gd name="T21" fmla="*/ 0 h 200"/>
                <a:gd name="T22" fmla="*/ 1 w 33"/>
                <a:gd name="T23" fmla="*/ 0 h 200"/>
                <a:gd name="T24" fmla="*/ 1 w 33"/>
                <a:gd name="T25" fmla="*/ 0 h 200"/>
                <a:gd name="T26" fmla="*/ 1 w 33"/>
                <a:gd name="T27" fmla="*/ 0 h 200"/>
                <a:gd name="T28" fmla="*/ 1 w 33"/>
                <a:gd name="T29" fmla="*/ 0 h 200"/>
                <a:gd name="T30" fmla="*/ 1 w 33"/>
                <a:gd name="T31" fmla="*/ 0 h 200"/>
                <a:gd name="T32" fmla="*/ 1 w 33"/>
                <a:gd name="T33" fmla="*/ 0 h 200"/>
                <a:gd name="T34" fmla="*/ 0 w 33"/>
                <a:gd name="T35" fmla="*/ 0 h 200"/>
                <a:gd name="T36" fmla="*/ 0 w 33"/>
                <a:gd name="T37" fmla="*/ 0 h 200"/>
                <a:gd name="T38" fmla="*/ 0 w 33"/>
                <a:gd name="T39" fmla="*/ 0 h 200"/>
                <a:gd name="T40" fmla="*/ 0 w 33"/>
                <a:gd name="T41" fmla="*/ 0 h 200"/>
                <a:gd name="T42" fmla="*/ 0 w 33"/>
                <a:gd name="T43" fmla="*/ 0 h 200"/>
                <a:gd name="T44" fmla="*/ 0 w 33"/>
                <a:gd name="T45" fmla="*/ 0 h 200"/>
                <a:gd name="T46" fmla="*/ 0 w 33"/>
                <a:gd name="T47" fmla="*/ 1 h 200"/>
                <a:gd name="T48" fmla="*/ 0 w 33"/>
                <a:gd name="T49" fmla="*/ 1 h 200"/>
                <a:gd name="T50" fmla="*/ 0 w 33"/>
                <a:gd name="T51" fmla="*/ 7 h 200"/>
                <a:gd name="T52" fmla="*/ 0 w 33"/>
                <a:gd name="T53" fmla="*/ 7 h 200"/>
                <a:gd name="T54" fmla="*/ 0 w 33"/>
                <a:gd name="T55" fmla="*/ 7 h 200"/>
                <a:gd name="T56" fmla="*/ 0 w 33"/>
                <a:gd name="T57" fmla="*/ 7 h 200"/>
                <a:gd name="T58" fmla="*/ 0 w 33"/>
                <a:gd name="T59" fmla="*/ 8 h 200"/>
                <a:gd name="T60" fmla="*/ 0 w 33"/>
                <a:gd name="T61" fmla="*/ 8 h 200"/>
                <a:gd name="T62" fmla="*/ 0 w 33"/>
                <a:gd name="T63" fmla="*/ 8 h 200"/>
                <a:gd name="T64" fmla="*/ 0 w 33"/>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0">
                  <a:moveTo>
                    <a:pt x="18" y="200"/>
                  </a:moveTo>
                  <a:lnTo>
                    <a:pt x="19" y="199"/>
                  </a:lnTo>
                  <a:lnTo>
                    <a:pt x="20" y="199"/>
                  </a:lnTo>
                  <a:lnTo>
                    <a:pt x="22" y="199"/>
                  </a:lnTo>
                  <a:lnTo>
                    <a:pt x="23" y="198"/>
                  </a:lnTo>
                  <a:lnTo>
                    <a:pt x="24" y="197"/>
                  </a:lnTo>
                  <a:lnTo>
                    <a:pt x="26" y="196"/>
                  </a:lnTo>
                  <a:lnTo>
                    <a:pt x="28" y="195"/>
                  </a:lnTo>
                  <a:lnTo>
                    <a:pt x="29" y="194"/>
                  </a:lnTo>
                  <a:lnTo>
                    <a:pt x="29" y="193"/>
                  </a:lnTo>
                  <a:lnTo>
                    <a:pt x="30" y="191"/>
                  </a:lnTo>
                  <a:lnTo>
                    <a:pt x="31" y="190"/>
                  </a:lnTo>
                  <a:lnTo>
                    <a:pt x="31" y="188"/>
                  </a:lnTo>
                  <a:lnTo>
                    <a:pt x="32" y="186"/>
                  </a:lnTo>
                  <a:lnTo>
                    <a:pt x="32" y="184"/>
                  </a:lnTo>
                  <a:lnTo>
                    <a:pt x="32" y="183"/>
                  </a:lnTo>
                  <a:lnTo>
                    <a:pt x="33" y="181"/>
                  </a:lnTo>
                  <a:lnTo>
                    <a:pt x="33" y="20"/>
                  </a:lnTo>
                  <a:lnTo>
                    <a:pt x="32" y="18"/>
                  </a:lnTo>
                  <a:lnTo>
                    <a:pt x="32" y="16"/>
                  </a:lnTo>
                  <a:lnTo>
                    <a:pt x="32" y="14"/>
                  </a:lnTo>
                  <a:lnTo>
                    <a:pt x="31" y="12"/>
                  </a:lnTo>
                  <a:lnTo>
                    <a:pt x="31" y="11"/>
                  </a:lnTo>
                  <a:lnTo>
                    <a:pt x="30" y="9"/>
                  </a:lnTo>
                  <a:lnTo>
                    <a:pt x="29" y="7"/>
                  </a:lnTo>
                  <a:lnTo>
                    <a:pt x="29" y="5"/>
                  </a:lnTo>
                  <a:lnTo>
                    <a:pt x="28" y="4"/>
                  </a:lnTo>
                  <a:lnTo>
                    <a:pt x="26" y="3"/>
                  </a:lnTo>
                  <a:lnTo>
                    <a:pt x="24" y="2"/>
                  </a:lnTo>
                  <a:lnTo>
                    <a:pt x="23" y="1"/>
                  </a:lnTo>
                  <a:lnTo>
                    <a:pt x="22" y="0"/>
                  </a:lnTo>
                  <a:lnTo>
                    <a:pt x="20" y="0"/>
                  </a:lnTo>
                  <a:lnTo>
                    <a:pt x="19" y="0"/>
                  </a:lnTo>
                  <a:lnTo>
                    <a:pt x="18" y="0"/>
                  </a:lnTo>
                  <a:lnTo>
                    <a:pt x="16" y="0"/>
                  </a:lnTo>
                  <a:lnTo>
                    <a:pt x="15" y="0"/>
                  </a:lnTo>
                  <a:lnTo>
                    <a:pt x="14" y="0"/>
                  </a:lnTo>
                  <a:lnTo>
                    <a:pt x="13" y="1"/>
                  </a:lnTo>
                  <a:lnTo>
                    <a:pt x="11" y="2"/>
                  </a:lnTo>
                  <a:lnTo>
                    <a:pt x="10" y="3"/>
                  </a:lnTo>
                  <a:lnTo>
                    <a:pt x="9" y="4"/>
                  </a:lnTo>
                  <a:lnTo>
                    <a:pt x="8" y="5"/>
                  </a:lnTo>
                  <a:lnTo>
                    <a:pt x="8" y="7"/>
                  </a:lnTo>
                  <a:lnTo>
                    <a:pt x="7" y="9"/>
                  </a:lnTo>
                  <a:lnTo>
                    <a:pt x="6" y="11"/>
                  </a:lnTo>
                  <a:lnTo>
                    <a:pt x="6" y="12"/>
                  </a:lnTo>
                  <a:lnTo>
                    <a:pt x="5" y="14"/>
                  </a:lnTo>
                  <a:lnTo>
                    <a:pt x="5" y="16"/>
                  </a:lnTo>
                  <a:lnTo>
                    <a:pt x="5" y="18"/>
                  </a:lnTo>
                  <a:lnTo>
                    <a:pt x="5" y="20"/>
                  </a:lnTo>
                  <a:lnTo>
                    <a:pt x="0" y="168"/>
                  </a:lnTo>
                  <a:lnTo>
                    <a:pt x="0" y="170"/>
                  </a:lnTo>
                  <a:lnTo>
                    <a:pt x="0" y="173"/>
                  </a:lnTo>
                  <a:lnTo>
                    <a:pt x="1" y="175"/>
                  </a:lnTo>
                  <a:lnTo>
                    <a:pt x="1" y="178"/>
                  </a:lnTo>
                  <a:lnTo>
                    <a:pt x="2" y="180"/>
                  </a:lnTo>
                  <a:lnTo>
                    <a:pt x="3" y="183"/>
                  </a:lnTo>
                  <a:lnTo>
                    <a:pt x="5" y="185"/>
                  </a:lnTo>
                  <a:lnTo>
                    <a:pt x="6" y="188"/>
                  </a:lnTo>
                  <a:lnTo>
                    <a:pt x="7" y="190"/>
                  </a:lnTo>
                  <a:lnTo>
                    <a:pt x="9" y="192"/>
                  </a:lnTo>
                  <a:lnTo>
                    <a:pt x="10" y="194"/>
                  </a:lnTo>
                  <a:lnTo>
                    <a:pt x="12" y="196"/>
                  </a:lnTo>
                  <a:lnTo>
                    <a:pt x="13" y="197"/>
                  </a:lnTo>
                  <a:lnTo>
                    <a:pt x="15" y="199"/>
                  </a:lnTo>
                  <a:lnTo>
                    <a:pt x="16" y="199"/>
                  </a:lnTo>
                  <a:lnTo>
                    <a:pt x="18" y="200"/>
                  </a:lnTo>
                  <a:close/>
                </a:path>
              </a:pathLst>
            </a:custGeom>
            <a:solidFill>
              <a:srgbClr val="993300"/>
            </a:solidFill>
            <a:ln w="0">
              <a:solidFill>
                <a:srgbClr val="000000"/>
              </a:solidFill>
              <a:prstDash val="solid"/>
              <a:round/>
              <a:headEnd/>
              <a:tailEnd/>
            </a:ln>
          </p:spPr>
          <p:txBody>
            <a:bodyPr/>
            <a:lstStyle/>
            <a:p>
              <a:endParaRPr lang="en-US"/>
            </a:p>
          </p:txBody>
        </p:sp>
        <p:sp>
          <p:nvSpPr>
            <p:cNvPr id="44183" name="Freeform 118"/>
            <p:cNvSpPr>
              <a:spLocks/>
            </p:cNvSpPr>
            <p:nvPr/>
          </p:nvSpPr>
          <p:spPr bwMode="auto">
            <a:xfrm>
              <a:off x="4822" y="1317"/>
              <a:ext cx="1" cy="9"/>
            </a:xfrm>
            <a:custGeom>
              <a:avLst/>
              <a:gdLst>
                <a:gd name="T0" fmla="*/ 0 w 37"/>
                <a:gd name="T1" fmla="*/ 9 h 209"/>
                <a:gd name="T2" fmla="*/ 0 w 37"/>
                <a:gd name="T3" fmla="*/ 9 h 209"/>
                <a:gd name="T4" fmla="*/ 1 w 37"/>
                <a:gd name="T5" fmla="*/ 9 h 209"/>
                <a:gd name="T6" fmla="*/ 1 w 37"/>
                <a:gd name="T7" fmla="*/ 9 h 209"/>
                <a:gd name="T8" fmla="*/ 1 w 37"/>
                <a:gd name="T9" fmla="*/ 8 h 209"/>
                <a:gd name="T10" fmla="*/ 1 w 37"/>
                <a:gd name="T11" fmla="*/ 8 h 209"/>
                <a:gd name="T12" fmla="*/ 1 w 37"/>
                <a:gd name="T13" fmla="*/ 8 h 209"/>
                <a:gd name="T14" fmla="*/ 1 w 37"/>
                <a:gd name="T15" fmla="*/ 8 h 209"/>
                <a:gd name="T16" fmla="*/ 1 w 37"/>
                <a:gd name="T17" fmla="*/ 1 h 209"/>
                <a:gd name="T18" fmla="*/ 1 w 37"/>
                <a:gd name="T19" fmla="*/ 1 h 209"/>
                <a:gd name="T20" fmla="*/ 1 w 37"/>
                <a:gd name="T21" fmla="*/ 0 h 209"/>
                <a:gd name="T22" fmla="*/ 1 w 37"/>
                <a:gd name="T23" fmla="*/ 0 h 209"/>
                <a:gd name="T24" fmla="*/ 1 w 37"/>
                <a:gd name="T25" fmla="*/ 0 h 209"/>
                <a:gd name="T26" fmla="*/ 1 w 37"/>
                <a:gd name="T27" fmla="*/ 0 h 209"/>
                <a:gd name="T28" fmla="*/ 0 w 37"/>
                <a:gd name="T29" fmla="*/ 0 h 209"/>
                <a:gd name="T30" fmla="*/ 0 w 37"/>
                <a:gd name="T31" fmla="*/ 0 h 209"/>
                <a:gd name="T32" fmla="*/ 0 w 37"/>
                <a:gd name="T33" fmla="*/ 0 h 209"/>
                <a:gd name="T34" fmla="*/ 0 w 37"/>
                <a:gd name="T35" fmla="*/ 0 h 209"/>
                <a:gd name="T36" fmla="*/ 0 w 37"/>
                <a:gd name="T37" fmla="*/ 0 h 209"/>
                <a:gd name="T38" fmla="*/ 0 w 37"/>
                <a:gd name="T39" fmla="*/ 0 h 209"/>
                <a:gd name="T40" fmla="*/ 0 w 37"/>
                <a:gd name="T41" fmla="*/ 0 h 209"/>
                <a:gd name="T42" fmla="*/ 0 w 37"/>
                <a:gd name="T43" fmla="*/ 0 h 209"/>
                <a:gd name="T44" fmla="*/ 0 w 37"/>
                <a:gd name="T45" fmla="*/ 1 h 209"/>
                <a:gd name="T46" fmla="*/ 0 w 37"/>
                <a:gd name="T47" fmla="*/ 1 h 209"/>
                <a:gd name="T48" fmla="*/ 0 w 37"/>
                <a:gd name="T49" fmla="*/ 1 h 209"/>
                <a:gd name="T50" fmla="*/ 0 w 37"/>
                <a:gd name="T51" fmla="*/ 8 h 209"/>
                <a:gd name="T52" fmla="*/ 0 w 37"/>
                <a:gd name="T53" fmla="*/ 8 h 209"/>
                <a:gd name="T54" fmla="*/ 0 w 37"/>
                <a:gd name="T55" fmla="*/ 9 h 209"/>
                <a:gd name="T56" fmla="*/ 0 w 37"/>
                <a:gd name="T57" fmla="*/ 9 h 209"/>
                <a:gd name="T58" fmla="*/ 0 w 37"/>
                <a:gd name="T59" fmla="*/ 9 h 209"/>
                <a:gd name="T60" fmla="*/ 0 w 37"/>
                <a:gd name="T61" fmla="*/ 9 h 209"/>
                <a:gd name="T62" fmla="*/ 0 w 37"/>
                <a:gd name="T63" fmla="*/ 9 h 209"/>
                <a:gd name="T64" fmla="*/ 0 w 3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9">
                  <a:moveTo>
                    <a:pt x="13" y="209"/>
                  </a:moveTo>
                  <a:lnTo>
                    <a:pt x="14" y="208"/>
                  </a:lnTo>
                  <a:lnTo>
                    <a:pt x="16" y="208"/>
                  </a:lnTo>
                  <a:lnTo>
                    <a:pt x="18" y="206"/>
                  </a:lnTo>
                  <a:lnTo>
                    <a:pt x="19" y="205"/>
                  </a:lnTo>
                  <a:lnTo>
                    <a:pt x="21" y="203"/>
                  </a:lnTo>
                  <a:lnTo>
                    <a:pt x="24" y="201"/>
                  </a:lnTo>
                  <a:lnTo>
                    <a:pt x="26" y="199"/>
                  </a:lnTo>
                  <a:lnTo>
                    <a:pt x="28" y="197"/>
                  </a:lnTo>
                  <a:lnTo>
                    <a:pt x="30" y="194"/>
                  </a:lnTo>
                  <a:lnTo>
                    <a:pt x="31" y="191"/>
                  </a:lnTo>
                  <a:lnTo>
                    <a:pt x="33" y="189"/>
                  </a:lnTo>
                  <a:lnTo>
                    <a:pt x="34" y="186"/>
                  </a:lnTo>
                  <a:lnTo>
                    <a:pt x="35" y="184"/>
                  </a:lnTo>
                  <a:lnTo>
                    <a:pt x="36" y="181"/>
                  </a:lnTo>
                  <a:lnTo>
                    <a:pt x="36" y="179"/>
                  </a:lnTo>
                  <a:lnTo>
                    <a:pt x="37" y="177"/>
                  </a:lnTo>
                  <a:lnTo>
                    <a:pt x="28" y="20"/>
                  </a:lnTo>
                  <a:lnTo>
                    <a:pt x="27" y="18"/>
                  </a:lnTo>
                  <a:lnTo>
                    <a:pt x="27" y="16"/>
                  </a:lnTo>
                  <a:lnTo>
                    <a:pt x="27" y="13"/>
                  </a:lnTo>
                  <a:lnTo>
                    <a:pt x="26" y="11"/>
                  </a:lnTo>
                  <a:lnTo>
                    <a:pt x="26" y="10"/>
                  </a:lnTo>
                  <a:lnTo>
                    <a:pt x="25" y="8"/>
                  </a:lnTo>
                  <a:lnTo>
                    <a:pt x="24" y="7"/>
                  </a:lnTo>
                  <a:lnTo>
                    <a:pt x="24" y="5"/>
                  </a:lnTo>
                  <a:lnTo>
                    <a:pt x="22" y="4"/>
                  </a:lnTo>
                  <a:lnTo>
                    <a:pt x="20" y="3"/>
                  </a:lnTo>
                  <a:lnTo>
                    <a:pt x="19" y="2"/>
                  </a:lnTo>
                  <a:lnTo>
                    <a:pt x="18" y="1"/>
                  </a:lnTo>
                  <a:lnTo>
                    <a:pt x="17" y="0"/>
                  </a:lnTo>
                  <a:lnTo>
                    <a:pt x="15" y="0"/>
                  </a:lnTo>
                  <a:lnTo>
                    <a:pt x="14" y="0"/>
                  </a:lnTo>
                  <a:lnTo>
                    <a:pt x="13" y="0"/>
                  </a:lnTo>
                  <a:lnTo>
                    <a:pt x="11" y="0"/>
                  </a:lnTo>
                  <a:lnTo>
                    <a:pt x="10" y="0"/>
                  </a:lnTo>
                  <a:lnTo>
                    <a:pt x="9" y="0"/>
                  </a:lnTo>
                  <a:lnTo>
                    <a:pt x="8" y="1"/>
                  </a:lnTo>
                  <a:lnTo>
                    <a:pt x="6" y="2"/>
                  </a:lnTo>
                  <a:lnTo>
                    <a:pt x="5" y="3"/>
                  </a:lnTo>
                  <a:lnTo>
                    <a:pt x="4" y="4"/>
                  </a:lnTo>
                  <a:lnTo>
                    <a:pt x="3"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3" y="203"/>
                  </a:lnTo>
                  <a:lnTo>
                    <a:pt x="4" y="204"/>
                  </a:lnTo>
                  <a:lnTo>
                    <a:pt x="5" y="205"/>
                  </a:lnTo>
                  <a:lnTo>
                    <a:pt x="6" y="206"/>
                  </a:lnTo>
                  <a:lnTo>
                    <a:pt x="8" y="207"/>
                  </a:lnTo>
                  <a:lnTo>
                    <a:pt x="9" y="208"/>
                  </a:lnTo>
                  <a:lnTo>
                    <a:pt x="10" y="208"/>
                  </a:lnTo>
                  <a:lnTo>
                    <a:pt x="11" y="208"/>
                  </a:lnTo>
                  <a:lnTo>
                    <a:pt x="13" y="209"/>
                  </a:lnTo>
                  <a:close/>
                </a:path>
              </a:pathLst>
            </a:custGeom>
            <a:solidFill>
              <a:srgbClr val="993300"/>
            </a:solidFill>
            <a:ln w="0">
              <a:solidFill>
                <a:srgbClr val="000000"/>
              </a:solidFill>
              <a:prstDash val="solid"/>
              <a:round/>
              <a:headEnd/>
              <a:tailEnd/>
            </a:ln>
          </p:spPr>
          <p:txBody>
            <a:bodyPr/>
            <a:lstStyle/>
            <a:p>
              <a:endParaRPr lang="en-US"/>
            </a:p>
          </p:txBody>
        </p:sp>
        <p:sp>
          <p:nvSpPr>
            <p:cNvPr id="44184" name="Freeform 119"/>
            <p:cNvSpPr>
              <a:spLocks/>
            </p:cNvSpPr>
            <p:nvPr/>
          </p:nvSpPr>
          <p:spPr bwMode="auto">
            <a:xfrm>
              <a:off x="4806" y="1317"/>
              <a:ext cx="15" cy="4"/>
            </a:xfrm>
            <a:custGeom>
              <a:avLst/>
              <a:gdLst>
                <a:gd name="T0" fmla="*/ 14 w 342"/>
                <a:gd name="T1" fmla="*/ 4 h 99"/>
                <a:gd name="T2" fmla="*/ 14 w 342"/>
                <a:gd name="T3" fmla="*/ 4 h 99"/>
                <a:gd name="T4" fmla="*/ 14 w 342"/>
                <a:gd name="T5" fmla="*/ 4 h 99"/>
                <a:gd name="T6" fmla="*/ 14 w 342"/>
                <a:gd name="T7" fmla="*/ 4 h 99"/>
                <a:gd name="T8" fmla="*/ 15 w 342"/>
                <a:gd name="T9" fmla="*/ 4 h 99"/>
                <a:gd name="T10" fmla="*/ 15 w 342"/>
                <a:gd name="T11" fmla="*/ 3 h 99"/>
                <a:gd name="T12" fmla="*/ 15 w 342"/>
                <a:gd name="T13" fmla="*/ 3 h 99"/>
                <a:gd name="T14" fmla="*/ 15 w 342"/>
                <a:gd name="T15" fmla="*/ 3 h 99"/>
                <a:gd name="T16" fmla="*/ 15 w 342"/>
                <a:gd name="T17" fmla="*/ 1 h 99"/>
                <a:gd name="T18" fmla="*/ 15 w 342"/>
                <a:gd name="T19" fmla="*/ 1 h 99"/>
                <a:gd name="T20" fmla="*/ 15 w 342"/>
                <a:gd name="T21" fmla="*/ 1 h 99"/>
                <a:gd name="T22" fmla="*/ 15 w 342"/>
                <a:gd name="T23" fmla="*/ 1 h 99"/>
                <a:gd name="T24" fmla="*/ 14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0 h 99"/>
                <a:gd name="T44" fmla="*/ 0 w 342"/>
                <a:gd name="T45" fmla="*/ 1 h 99"/>
                <a:gd name="T46" fmla="*/ 0 w 342"/>
                <a:gd name="T47" fmla="*/ 1 h 99"/>
                <a:gd name="T48" fmla="*/ 0 w 342"/>
                <a:gd name="T49" fmla="*/ 1 h 99"/>
                <a:gd name="T50" fmla="*/ 0 w 342"/>
                <a:gd name="T51" fmla="*/ 3 h 99"/>
                <a:gd name="T52" fmla="*/ 0 w 342"/>
                <a:gd name="T53" fmla="*/ 3 h 99"/>
                <a:gd name="T54" fmla="*/ 0 w 342"/>
                <a:gd name="T55" fmla="*/ 3 h 99"/>
                <a:gd name="T56" fmla="*/ 0 w 342"/>
                <a:gd name="T57" fmla="*/ 3 h 99"/>
                <a:gd name="T58" fmla="*/ 0 w 342"/>
                <a:gd name="T59" fmla="*/ 4 h 99"/>
                <a:gd name="T60" fmla="*/ 1 w 342"/>
                <a:gd name="T61" fmla="*/ 4 h 99"/>
                <a:gd name="T62" fmla="*/ 1 w 342"/>
                <a:gd name="T63" fmla="*/ 4 h 99"/>
                <a:gd name="T64" fmla="*/ 1 w 342"/>
                <a:gd name="T65" fmla="*/ 4 h 99"/>
                <a:gd name="T66" fmla="*/ 2 w 34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5" y="99"/>
                  </a:moveTo>
                  <a:lnTo>
                    <a:pt x="308" y="98"/>
                  </a:lnTo>
                  <a:lnTo>
                    <a:pt x="312" y="98"/>
                  </a:lnTo>
                  <a:lnTo>
                    <a:pt x="315" y="97"/>
                  </a:lnTo>
                  <a:lnTo>
                    <a:pt x="319" y="96"/>
                  </a:lnTo>
                  <a:lnTo>
                    <a:pt x="322" y="95"/>
                  </a:lnTo>
                  <a:lnTo>
                    <a:pt x="325" y="93"/>
                  </a:lnTo>
                  <a:lnTo>
                    <a:pt x="327" y="91"/>
                  </a:lnTo>
                  <a:lnTo>
                    <a:pt x="330" y="89"/>
                  </a:lnTo>
                  <a:lnTo>
                    <a:pt x="333" y="87"/>
                  </a:lnTo>
                  <a:lnTo>
                    <a:pt x="335" y="85"/>
                  </a:lnTo>
                  <a:lnTo>
                    <a:pt x="337" y="82"/>
                  </a:lnTo>
                  <a:lnTo>
                    <a:pt x="339" y="80"/>
                  </a:lnTo>
                  <a:lnTo>
                    <a:pt x="340" y="77"/>
                  </a:lnTo>
                  <a:lnTo>
                    <a:pt x="341" y="74"/>
                  </a:lnTo>
                  <a:lnTo>
                    <a:pt x="341" y="71"/>
                  </a:lnTo>
                  <a:lnTo>
                    <a:pt x="342" y="67"/>
                  </a:lnTo>
                  <a:lnTo>
                    <a:pt x="342" y="32"/>
                  </a:lnTo>
                  <a:lnTo>
                    <a:pt x="341" y="28"/>
                  </a:lnTo>
                  <a:lnTo>
                    <a:pt x="341" y="24"/>
                  </a:lnTo>
                  <a:lnTo>
                    <a:pt x="340" y="21"/>
                  </a:lnTo>
                  <a:lnTo>
                    <a:pt x="339" y="18"/>
                  </a:lnTo>
                  <a:lnTo>
                    <a:pt x="337" y="16"/>
                  </a:lnTo>
                  <a:lnTo>
                    <a:pt x="335" y="13"/>
                  </a:lnTo>
                  <a:lnTo>
                    <a:pt x="333" y="11"/>
                  </a:lnTo>
                  <a:lnTo>
                    <a:pt x="330" y="9"/>
                  </a:lnTo>
                  <a:lnTo>
                    <a:pt x="327" y="7"/>
                  </a:lnTo>
                  <a:lnTo>
                    <a:pt x="325" y="5"/>
                  </a:lnTo>
                  <a:lnTo>
                    <a:pt x="322" y="3"/>
                  </a:lnTo>
                  <a:lnTo>
                    <a:pt x="319" y="2"/>
                  </a:lnTo>
                  <a:lnTo>
                    <a:pt x="315" y="1"/>
                  </a:lnTo>
                  <a:lnTo>
                    <a:pt x="312" y="0"/>
                  </a:lnTo>
                  <a:lnTo>
                    <a:pt x="308" y="0"/>
                  </a:lnTo>
                  <a:lnTo>
                    <a:pt x="305" y="0"/>
                  </a:lnTo>
                  <a:lnTo>
                    <a:pt x="36" y="0"/>
                  </a:lnTo>
                  <a:lnTo>
                    <a:pt x="32" y="0"/>
                  </a:lnTo>
                  <a:lnTo>
                    <a:pt x="29" y="0"/>
                  </a:lnTo>
                  <a:lnTo>
                    <a:pt x="25" y="1"/>
                  </a:lnTo>
                  <a:lnTo>
                    <a:pt x="21" y="2"/>
                  </a:lnTo>
                  <a:lnTo>
                    <a:pt x="18" y="3"/>
                  </a:lnTo>
                  <a:lnTo>
                    <a:pt x="15" y="5"/>
                  </a:lnTo>
                  <a:lnTo>
                    <a:pt x="12" y="7"/>
                  </a:lnTo>
                  <a:lnTo>
                    <a:pt x="10"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0" y="89"/>
                  </a:lnTo>
                  <a:lnTo>
                    <a:pt x="12" y="91"/>
                  </a:lnTo>
                  <a:lnTo>
                    <a:pt x="15" y="93"/>
                  </a:lnTo>
                  <a:lnTo>
                    <a:pt x="18" y="95"/>
                  </a:lnTo>
                  <a:lnTo>
                    <a:pt x="21" y="96"/>
                  </a:lnTo>
                  <a:lnTo>
                    <a:pt x="25" y="97"/>
                  </a:lnTo>
                  <a:lnTo>
                    <a:pt x="29" y="98"/>
                  </a:lnTo>
                  <a:lnTo>
                    <a:pt x="32" y="98"/>
                  </a:lnTo>
                  <a:lnTo>
                    <a:pt x="36"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185" name="Freeform 120"/>
            <p:cNvSpPr>
              <a:spLocks/>
            </p:cNvSpPr>
            <p:nvPr/>
          </p:nvSpPr>
          <p:spPr bwMode="auto">
            <a:xfrm>
              <a:off x="4781" y="1316"/>
              <a:ext cx="21" cy="12"/>
            </a:xfrm>
            <a:custGeom>
              <a:avLst/>
              <a:gdLst>
                <a:gd name="T0" fmla="*/ 18 w 478"/>
                <a:gd name="T1" fmla="*/ 12 h 282"/>
                <a:gd name="T2" fmla="*/ 19 w 478"/>
                <a:gd name="T3" fmla="*/ 12 h 282"/>
                <a:gd name="T4" fmla="*/ 19 w 478"/>
                <a:gd name="T5" fmla="*/ 12 h 282"/>
                <a:gd name="T6" fmla="*/ 20 w 478"/>
                <a:gd name="T7" fmla="*/ 11 h 282"/>
                <a:gd name="T8" fmla="*/ 20 w 478"/>
                <a:gd name="T9" fmla="*/ 11 h 282"/>
                <a:gd name="T10" fmla="*/ 21 w 478"/>
                <a:gd name="T11" fmla="*/ 10 h 282"/>
                <a:gd name="T12" fmla="*/ 21 w 478"/>
                <a:gd name="T13" fmla="*/ 10 h 282"/>
                <a:gd name="T14" fmla="*/ 21 w 478"/>
                <a:gd name="T15" fmla="*/ 9 h 282"/>
                <a:gd name="T16" fmla="*/ 20 w 478"/>
                <a:gd name="T17" fmla="*/ 3 h 282"/>
                <a:gd name="T18" fmla="*/ 20 w 478"/>
                <a:gd name="T19" fmla="*/ 2 h 282"/>
                <a:gd name="T20" fmla="*/ 20 w 478"/>
                <a:gd name="T21" fmla="*/ 2 h 282"/>
                <a:gd name="T22" fmla="*/ 20 w 478"/>
                <a:gd name="T23" fmla="*/ 1 h 282"/>
                <a:gd name="T24" fmla="*/ 20 w 478"/>
                <a:gd name="T25" fmla="*/ 1 h 282"/>
                <a:gd name="T26" fmla="*/ 19 w 478"/>
                <a:gd name="T27" fmla="*/ 1 h 282"/>
                <a:gd name="T28" fmla="*/ 19 w 478"/>
                <a:gd name="T29" fmla="*/ 0 h 282"/>
                <a:gd name="T30" fmla="*/ 19 w 478"/>
                <a:gd name="T31" fmla="*/ 0 h 282"/>
                <a:gd name="T32" fmla="*/ 18 w 478"/>
                <a:gd name="T33" fmla="*/ 0 h 282"/>
                <a:gd name="T34" fmla="*/ 3 w 478"/>
                <a:gd name="T35" fmla="*/ 0 h 282"/>
                <a:gd name="T36" fmla="*/ 2 w 478"/>
                <a:gd name="T37" fmla="*/ 0 h 282"/>
                <a:gd name="T38" fmla="*/ 2 w 478"/>
                <a:gd name="T39" fmla="*/ 0 h 282"/>
                <a:gd name="T40" fmla="*/ 1 w 478"/>
                <a:gd name="T41" fmla="*/ 1 h 282"/>
                <a:gd name="T42" fmla="*/ 1 w 478"/>
                <a:gd name="T43" fmla="*/ 1 h 282"/>
                <a:gd name="T44" fmla="*/ 1 w 478"/>
                <a:gd name="T45" fmla="*/ 1 h 282"/>
                <a:gd name="T46" fmla="*/ 1 w 478"/>
                <a:gd name="T47" fmla="*/ 2 h 282"/>
                <a:gd name="T48" fmla="*/ 1 w 478"/>
                <a:gd name="T49" fmla="*/ 3 h 282"/>
                <a:gd name="T50" fmla="*/ 0 w 478"/>
                <a:gd name="T51" fmla="*/ 9 h 282"/>
                <a:gd name="T52" fmla="*/ 0 w 478"/>
                <a:gd name="T53" fmla="*/ 10 h 282"/>
                <a:gd name="T54" fmla="*/ 0 w 478"/>
                <a:gd name="T55" fmla="*/ 10 h 282"/>
                <a:gd name="T56" fmla="*/ 1 w 478"/>
                <a:gd name="T57" fmla="*/ 11 h 282"/>
                <a:gd name="T58" fmla="*/ 1 w 478"/>
                <a:gd name="T59" fmla="*/ 11 h 282"/>
                <a:gd name="T60" fmla="*/ 1 w 478"/>
                <a:gd name="T61" fmla="*/ 11 h 282"/>
                <a:gd name="T62" fmla="*/ 2 w 478"/>
                <a:gd name="T63" fmla="*/ 12 h 282"/>
                <a:gd name="T64" fmla="*/ 2 w 478"/>
                <a:gd name="T65" fmla="*/ 12 h 282"/>
                <a:gd name="T66" fmla="*/ 3 w 478"/>
                <a:gd name="T67" fmla="*/ 12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8" h="282">
                  <a:moveTo>
                    <a:pt x="416" y="282"/>
                  </a:moveTo>
                  <a:lnTo>
                    <a:pt x="420" y="281"/>
                  </a:lnTo>
                  <a:lnTo>
                    <a:pt x="426" y="280"/>
                  </a:lnTo>
                  <a:lnTo>
                    <a:pt x="431" y="278"/>
                  </a:lnTo>
                  <a:lnTo>
                    <a:pt x="436" y="276"/>
                  </a:lnTo>
                  <a:lnTo>
                    <a:pt x="441" y="273"/>
                  </a:lnTo>
                  <a:lnTo>
                    <a:pt x="446" y="270"/>
                  </a:lnTo>
                  <a:lnTo>
                    <a:pt x="451" y="266"/>
                  </a:lnTo>
                  <a:lnTo>
                    <a:pt x="457" y="262"/>
                  </a:lnTo>
                  <a:lnTo>
                    <a:pt x="461" y="257"/>
                  </a:lnTo>
                  <a:lnTo>
                    <a:pt x="465" y="252"/>
                  </a:lnTo>
                  <a:lnTo>
                    <a:pt x="469" y="246"/>
                  </a:lnTo>
                  <a:lnTo>
                    <a:pt x="472" y="240"/>
                  </a:lnTo>
                  <a:lnTo>
                    <a:pt x="474" y="234"/>
                  </a:lnTo>
                  <a:lnTo>
                    <a:pt x="476" y="228"/>
                  </a:lnTo>
                  <a:lnTo>
                    <a:pt x="477" y="221"/>
                  </a:lnTo>
                  <a:lnTo>
                    <a:pt x="478" y="215"/>
                  </a:lnTo>
                  <a:lnTo>
                    <a:pt x="464" y="67"/>
                  </a:lnTo>
                  <a:lnTo>
                    <a:pt x="463" y="60"/>
                  </a:lnTo>
                  <a:lnTo>
                    <a:pt x="463" y="53"/>
                  </a:lnTo>
                  <a:lnTo>
                    <a:pt x="461" y="46"/>
                  </a:lnTo>
                  <a:lnTo>
                    <a:pt x="460" y="40"/>
                  </a:lnTo>
                  <a:lnTo>
                    <a:pt x="458" y="34"/>
                  </a:lnTo>
                  <a:lnTo>
                    <a:pt x="455" y="29"/>
                  </a:lnTo>
                  <a:lnTo>
                    <a:pt x="452" y="24"/>
                  </a:lnTo>
                  <a:lnTo>
                    <a:pt x="449" y="20"/>
                  </a:lnTo>
                  <a:lnTo>
                    <a:pt x="445" y="15"/>
                  </a:lnTo>
                  <a:lnTo>
                    <a:pt x="442" y="12"/>
                  </a:lnTo>
                  <a:lnTo>
                    <a:pt x="438" y="7"/>
                  </a:lnTo>
                  <a:lnTo>
                    <a:pt x="434" y="5"/>
                  </a:lnTo>
                  <a:lnTo>
                    <a:pt x="429" y="2"/>
                  </a:lnTo>
                  <a:lnTo>
                    <a:pt x="425" y="1"/>
                  </a:lnTo>
                  <a:lnTo>
                    <a:pt x="420" y="0"/>
                  </a:lnTo>
                  <a:lnTo>
                    <a:pt x="416" y="0"/>
                  </a:lnTo>
                  <a:lnTo>
                    <a:pt x="62" y="0"/>
                  </a:lnTo>
                  <a:lnTo>
                    <a:pt x="57" y="0"/>
                  </a:lnTo>
                  <a:lnTo>
                    <a:pt x="52" y="1"/>
                  </a:lnTo>
                  <a:lnTo>
                    <a:pt x="48" y="2"/>
                  </a:lnTo>
                  <a:lnTo>
                    <a:pt x="43" y="5"/>
                  </a:lnTo>
                  <a:lnTo>
                    <a:pt x="39" y="7"/>
                  </a:lnTo>
                  <a:lnTo>
                    <a:pt x="35" y="12"/>
                  </a:lnTo>
                  <a:lnTo>
                    <a:pt x="32" y="15"/>
                  </a:lnTo>
                  <a:lnTo>
                    <a:pt x="27" y="20"/>
                  </a:lnTo>
                  <a:lnTo>
                    <a:pt x="24" y="24"/>
                  </a:lnTo>
                  <a:lnTo>
                    <a:pt x="22" y="29"/>
                  </a:lnTo>
                  <a:lnTo>
                    <a:pt x="19" y="34"/>
                  </a:lnTo>
                  <a:lnTo>
                    <a:pt x="17" y="40"/>
                  </a:lnTo>
                  <a:lnTo>
                    <a:pt x="16" y="46"/>
                  </a:lnTo>
                  <a:lnTo>
                    <a:pt x="14" y="53"/>
                  </a:lnTo>
                  <a:lnTo>
                    <a:pt x="14" y="60"/>
                  </a:lnTo>
                  <a:lnTo>
                    <a:pt x="14" y="67"/>
                  </a:lnTo>
                  <a:lnTo>
                    <a:pt x="0" y="215"/>
                  </a:lnTo>
                  <a:lnTo>
                    <a:pt x="0" y="221"/>
                  </a:lnTo>
                  <a:lnTo>
                    <a:pt x="1" y="228"/>
                  </a:lnTo>
                  <a:lnTo>
                    <a:pt x="3" y="234"/>
                  </a:lnTo>
                  <a:lnTo>
                    <a:pt x="5" y="240"/>
                  </a:lnTo>
                  <a:lnTo>
                    <a:pt x="8" y="246"/>
                  </a:lnTo>
                  <a:lnTo>
                    <a:pt x="12" y="252"/>
                  </a:lnTo>
                  <a:lnTo>
                    <a:pt x="16" y="257"/>
                  </a:lnTo>
                  <a:lnTo>
                    <a:pt x="20" y="262"/>
                  </a:lnTo>
                  <a:lnTo>
                    <a:pt x="25" y="266"/>
                  </a:lnTo>
                  <a:lnTo>
                    <a:pt x="31" y="270"/>
                  </a:lnTo>
                  <a:lnTo>
                    <a:pt x="36" y="273"/>
                  </a:lnTo>
                  <a:lnTo>
                    <a:pt x="41" y="276"/>
                  </a:lnTo>
                  <a:lnTo>
                    <a:pt x="46" y="278"/>
                  </a:lnTo>
                  <a:lnTo>
                    <a:pt x="51" y="280"/>
                  </a:lnTo>
                  <a:lnTo>
                    <a:pt x="57" y="281"/>
                  </a:lnTo>
                  <a:lnTo>
                    <a:pt x="62" y="282"/>
                  </a:lnTo>
                  <a:lnTo>
                    <a:pt x="416" y="282"/>
                  </a:lnTo>
                  <a:close/>
                </a:path>
              </a:pathLst>
            </a:custGeom>
            <a:solidFill>
              <a:srgbClr val="993300"/>
            </a:solidFill>
            <a:ln w="0">
              <a:solidFill>
                <a:srgbClr val="000000"/>
              </a:solidFill>
              <a:prstDash val="solid"/>
              <a:round/>
              <a:headEnd/>
              <a:tailEnd/>
            </a:ln>
          </p:spPr>
          <p:txBody>
            <a:bodyPr/>
            <a:lstStyle/>
            <a:p>
              <a:endParaRPr lang="en-US"/>
            </a:p>
          </p:txBody>
        </p:sp>
        <p:sp>
          <p:nvSpPr>
            <p:cNvPr id="44186" name="Freeform 121"/>
            <p:cNvSpPr>
              <a:spLocks/>
            </p:cNvSpPr>
            <p:nvPr/>
          </p:nvSpPr>
          <p:spPr bwMode="auto">
            <a:xfrm>
              <a:off x="4782" y="1316"/>
              <a:ext cx="19" cy="12"/>
            </a:xfrm>
            <a:custGeom>
              <a:avLst/>
              <a:gdLst>
                <a:gd name="T0" fmla="*/ 17 w 455"/>
                <a:gd name="T1" fmla="*/ 12 h 269"/>
                <a:gd name="T2" fmla="*/ 17 w 455"/>
                <a:gd name="T3" fmla="*/ 12 h 269"/>
                <a:gd name="T4" fmla="*/ 18 w 455"/>
                <a:gd name="T5" fmla="*/ 12 h 269"/>
                <a:gd name="T6" fmla="*/ 18 w 455"/>
                <a:gd name="T7" fmla="*/ 11 h 269"/>
                <a:gd name="T8" fmla="*/ 18 w 455"/>
                <a:gd name="T9" fmla="*/ 11 h 269"/>
                <a:gd name="T10" fmla="*/ 19 w 455"/>
                <a:gd name="T11" fmla="*/ 10 h 269"/>
                <a:gd name="T12" fmla="*/ 19 w 455"/>
                <a:gd name="T13" fmla="*/ 10 h 269"/>
                <a:gd name="T14" fmla="*/ 19 w 455"/>
                <a:gd name="T15" fmla="*/ 9 h 269"/>
                <a:gd name="T16" fmla="*/ 18 w 455"/>
                <a:gd name="T17" fmla="*/ 3 h 269"/>
                <a:gd name="T18" fmla="*/ 18 w 455"/>
                <a:gd name="T19" fmla="*/ 2 h 269"/>
                <a:gd name="T20" fmla="*/ 18 w 455"/>
                <a:gd name="T21" fmla="*/ 2 h 269"/>
                <a:gd name="T22" fmla="*/ 18 w 455"/>
                <a:gd name="T23" fmla="*/ 1 h 269"/>
                <a:gd name="T24" fmla="*/ 18 w 455"/>
                <a:gd name="T25" fmla="*/ 1 h 269"/>
                <a:gd name="T26" fmla="*/ 18 w 455"/>
                <a:gd name="T27" fmla="*/ 0 h 269"/>
                <a:gd name="T28" fmla="*/ 17 w 455"/>
                <a:gd name="T29" fmla="*/ 0 h 269"/>
                <a:gd name="T30" fmla="*/ 17 w 455"/>
                <a:gd name="T31" fmla="*/ 0 h 269"/>
                <a:gd name="T32" fmla="*/ 16 w 455"/>
                <a:gd name="T33" fmla="*/ 0 h 269"/>
                <a:gd name="T34" fmla="*/ 2 w 455"/>
                <a:gd name="T35" fmla="*/ 0 h 269"/>
                <a:gd name="T36" fmla="*/ 2 w 455"/>
                <a:gd name="T37" fmla="*/ 0 h 269"/>
                <a:gd name="T38" fmla="*/ 2 w 455"/>
                <a:gd name="T39" fmla="*/ 0 h 269"/>
                <a:gd name="T40" fmla="*/ 1 w 455"/>
                <a:gd name="T41" fmla="*/ 1 h 269"/>
                <a:gd name="T42" fmla="*/ 1 w 455"/>
                <a:gd name="T43" fmla="*/ 1 h 269"/>
                <a:gd name="T44" fmla="*/ 1 w 455"/>
                <a:gd name="T45" fmla="*/ 1 h 269"/>
                <a:gd name="T46" fmla="*/ 1 w 455"/>
                <a:gd name="T47" fmla="*/ 2 h 269"/>
                <a:gd name="T48" fmla="*/ 1 w 455"/>
                <a:gd name="T49" fmla="*/ 3 h 269"/>
                <a:gd name="T50" fmla="*/ 0 w 455"/>
                <a:gd name="T51" fmla="*/ 9 h 269"/>
                <a:gd name="T52" fmla="*/ 0 w 455"/>
                <a:gd name="T53" fmla="*/ 10 h 269"/>
                <a:gd name="T54" fmla="*/ 0 w 455"/>
                <a:gd name="T55" fmla="*/ 10 h 269"/>
                <a:gd name="T56" fmla="*/ 0 w 455"/>
                <a:gd name="T57" fmla="*/ 11 h 269"/>
                <a:gd name="T58" fmla="*/ 1 w 455"/>
                <a:gd name="T59" fmla="*/ 11 h 269"/>
                <a:gd name="T60" fmla="*/ 1 w 455"/>
                <a:gd name="T61" fmla="*/ 12 h 269"/>
                <a:gd name="T62" fmla="*/ 2 w 455"/>
                <a:gd name="T63" fmla="*/ 12 h 269"/>
                <a:gd name="T64" fmla="*/ 2 w 455"/>
                <a:gd name="T65" fmla="*/ 12 h 269"/>
                <a:gd name="T66" fmla="*/ 3 w 455"/>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69">
                  <a:moveTo>
                    <a:pt x="395" y="269"/>
                  </a:moveTo>
                  <a:lnTo>
                    <a:pt x="399" y="268"/>
                  </a:lnTo>
                  <a:lnTo>
                    <a:pt x="405" y="267"/>
                  </a:lnTo>
                  <a:lnTo>
                    <a:pt x="410" y="266"/>
                  </a:lnTo>
                  <a:lnTo>
                    <a:pt x="415" y="264"/>
                  </a:lnTo>
                  <a:lnTo>
                    <a:pt x="420" y="261"/>
                  </a:lnTo>
                  <a:lnTo>
                    <a:pt x="425" y="258"/>
                  </a:lnTo>
                  <a:lnTo>
                    <a:pt x="429" y="254"/>
                  </a:lnTo>
                  <a:lnTo>
                    <a:pt x="434" y="250"/>
                  </a:lnTo>
                  <a:lnTo>
                    <a:pt x="438" y="245"/>
                  </a:lnTo>
                  <a:lnTo>
                    <a:pt x="443" y="240"/>
                  </a:lnTo>
                  <a:lnTo>
                    <a:pt x="446" y="235"/>
                  </a:lnTo>
                  <a:lnTo>
                    <a:pt x="449" y="230"/>
                  </a:lnTo>
                  <a:lnTo>
                    <a:pt x="451" y="224"/>
                  </a:lnTo>
                  <a:lnTo>
                    <a:pt x="453" y="218"/>
                  </a:lnTo>
                  <a:lnTo>
                    <a:pt x="454" y="212"/>
                  </a:lnTo>
                  <a:lnTo>
                    <a:pt x="455" y="205"/>
                  </a:lnTo>
                  <a:lnTo>
                    <a:pt x="441" y="65"/>
                  </a:lnTo>
                  <a:lnTo>
                    <a:pt x="440" y="58"/>
                  </a:lnTo>
                  <a:lnTo>
                    <a:pt x="440" y="52"/>
                  </a:lnTo>
                  <a:lnTo>
                    <a:pt x="438" y="46"/>
                  </a:lnTo>
                  <a:lnTo>
                    <a:pt x="437" y="39"/>
                  </a:lnTo>
                  <a:lnTo>
                    <a:pt x="435" y="33"/>
                  </a:lnTo>
                  <a:lnTo>
                    <a:pt x="433" y="28"/>
                  </a:lnTo>
                  <a:lnTo>
                    <a:pt x="430" y="23"/>
                  </a:lnTo>
                  <a:lnTo>
                    <a:pt x="427" y="19"/>
                  </a:lnTo>
                  <a:lnTo>
                    <a:pt x="424" y="15"/>
                  </a:lnTo>
                  <a:lnTo>
                    <a:pt x="421" y="11"/>
                  </a:lnTo>
                  <a:lnTo>
                    <a:pt x="417" y="8"/>
                  </a:lnTo>
                  <a:lnTo>
                    <a:pt x="413" y="4"/>
                  </a:lnTo>
                  <a:lnTo>
                    <a:pt x="409" y="2"/>
                  </a:lnTo>
                  <a:lnTo>
                    <a:pt x="405" y="1"/>
                  </a:lnTo>
                  <a:lnTo>
                    <a:pt x="399" y="0"/>
                  </a:lnTo>
                  <a:lnTo>
                    <a:pt x="395" y="0"/>
                  </a:lnTo>
                  <a:lnTo>
                    <a:pt x="60" y="0"/>
                  </a:lnTo>
                  <a:lnTo>
                    <a:pt x="55" y="0"/>
                  </a:lnTo>
                  <a:lnTo>
                    <a:pt x="49" y="1"/>
                  </a:lnTo>
                  <a:lnTo>
                    <a:pt x="45" y="2"/>
                  </a:lnTo>
                  <a:lnTo>
                    <a:pt x="41" y="4"/>
                  </a:lnTo>
                  <a:lnTo>
                    <a:pt x="37" y="8"/>
                  </a:lnTo>
                  <a:lnTo>
                    <a:pt x="33" y="11"/>
                  </a:lnTo>
                  <a:lnTo>
                    <a:pt x="30" y="15"/>
                  </a:lnTo>
                  <a:lnTo>
                    <a:pt x="27" y="19"/>
                  </a:lnTo>
                  <a:lnTo>
                    <a:pt x="24" y="23"/>
                  </a:lnTo>
                  <a:lnTo>
                    <a:pt x="21" y="28"/>
                  </a:lnTo>
                  <a:lnTo>
                    <a:pt x="19" y="33"/>
                  </a:lnTo>
                  <a:lnTo>
                    <a:pt x="17" y="39"/>
                  </a:lnTo>
                  <a:lnTo>
                    <a:pt x="15" y="46"/>
                  </a:lnTo>
                  <a:lnTo>
                    <a:pt x="13" y="52"/>
                  </a:lnTo>
                  <a:lnTo>
                    <a:pt x="13" y="58"/>
                  </a:lnTo>
                  <a:lnTo>
                    <a:pt x="13" y="65"/>
                  </a:lnTo>
                  <a:lnTo>
                    <a:pt x="0" y="205"/>
                  </a:lnTo>
                  <a:lnTo>
                    <a:pt x="0" y="212"/>
                  </a:lnTo>
                  <a:lnTo>
                    <a:pt x="1" y="218"/>
                  </a:lnTo>
                  <a:lnTo>
                    <a:pt x="3" y="224"/>
                  </a:lnTo>
                  <a:lnTo>
                    <a:pt x="5" y="230"/>
                  </a:lnTo>
                  <a:lnTo>
                    <a:pt x="8" y="235"/>
                  </a:lnTo>
                  <a:lnTo>
                    <a:pt x="11" y="240"/>
                  </a:lnTo>
                  <a:lnTo>
                    <a:pt x="15" y="245"/>
                  </a:lnTo>
                  <a:lnTo>
                    <a:pt x="20" y="250"/>
                  </a:lnTo>
                  <a:lnTo>
                    <a:pt x="25" y="254"/>
                  </a:lnTo>
                  <a:lnTo>
                    <a:pt x="29" y="258"/>
                  </a:lnTo>
                  <a:lnTo>
                    <a:pt x="34" y="261"/>
                  </a:lnTo>
                  <a:lnTo>
                    <a:pt x="39" y="264"/>
                  </a:lnTo>
                  <a:lnTo>
                    <a:pt x="44" y="266"/>
                  </a:lnTo>
                  <a:lnTo>
                    <a:pt x="49" y="267"/>
                  </a:lnTo>
                  <a:lnTo>
                    <a:pt x="55" y="268"/>
                  </a:lnTo>
                  <a:lnTo>
                    <a:pt x="60" y="269"/>
                  </a:lnTo>
                  <a:lnTo>
                    <a:pt x="395" y="269"/>
                  </a:lnTo>
                  <a:close/>
                </a:path>
              </a:pathLst>
            </a:custGeom>
            <a:solidFill>
              <a:srgbClr val="993300"/>
            </a:solidFill>
            <a:ln w="0">
              <a:solidFill>
                <a:srgbClr val="000000"/>
              </a:solidFill>
              <a:prstDash val="solid"/>
              <a:round/>
              <a:headEnd/>
              <a:tailEnd/>
            </a:ln>
          </p:spPr>
          <p:txBody>
            <a:bodyPr/>
            <a:lstStyle/>
            <a:p>
              <a:endParaRPr lang="en-US"/>
            </a:p>
          </p:txBody>
        </p:sp>
        <p:sp>
          <p:nvSpPr>
            <p:cNvPr id="44187" name="Freeform 122"/>
            <p:cNvSpPr>
              <a:spLocks/>
            </p:cNvSpPr>
            <p:nvPr/>
          </p:nvSpPr>
          <p:spPr bwMode="auto">
            <a:xfrm>
              <a:off x="4784" y="1322"/>
              <a:ext cx="15" cy="5"/>
            </a:xfrm>
            <a:custGeom>
              <a:avLst/>
              <a:gdLst>
                <a:gd name="T0" fmla="*/ 15 w 332"/>
                <a:gd name="T1" fmla="*/ 2 h 121"/>
                <a:gd name="T2" fmla="*/ 15 w 332"/>
                <a:gd name="T3" fmla="*/ 3 h 121"/>
                <a:gd name="T4" fmla="*/ 15 w 332"/>
                <a:gd name="T5" fmla="*/ 3 h 121"/>
                <a:gd name="T6" fmla="*/ 15 w 332"/>
                <a:gd name="T7" fmla="*/ 3 h 121"/>
                <a:gd name="T8" fmla="*/ 15 w 332"/>
                <a:gd name="T9" fmla="*/ 3 h 121"/>
                <a:gd name="T10" fmla="*/ 15 w 332"/>
                <a:gd name="T11" fmla="*/ 4 h 121"/>
                <a:gd name="T12" fmla="*/ 15 w 332"/>
                <a:gd name="T13" fmla="*/ 4 h 121"/>
                <a:gd name="T14" fmla="*/ 15 w 332"/>
                <a:gd name="T15" fmla="*/ 4 h 121"/>
                <a:gd name="T16" fmla="*/ 15 w 332"/>
                <a:gd name="T17" fmla="*/ 4 h 121"/>
                <a:gd name="T18" fmla="*/ 14 w 332"/>
                <a:gd name="T19" fmla="*/ 4 h 121"/>
                <a:gd name="T20" fmla="*/ 14 w 332"/>
                <a:gd name="T21" fmla="*/ 5 h 121"/>
                <a:gd name="T22" fmla="*/ 14 w 332"/>
                <a:gd name="T23" fmla="*/ 5 h 121"/>
                <a:gd name="T24" fmla="*/ 14 w 332"/>
                <a:gd name="T25" fmla="*/ 5 h 121"/>
                <a:gd name="T26" fmla="*/ 14 w 332"/>
                <a:gd name="T27" fmla="*/ 5 h 121"/>
                <a:gd name="T28" fmla="*/ 14 w 332"/>
                <a:gd name="T29" fmla="*/ 5 h 121"/>
                <a:gd name="T30" fmla="*/ 13 w 332"/>
                <a:gd name="T31" fmla="*/ 5 h 121"/>
                <a:gd name="T32" fmla="*/ 13 w 332"/>
                <a:gd name="T33" fmla="*/ 5 h 121"/>
                <a:gd name="T34" fmla="*/ 2 w 332"/>
                <a:gd name="T35" fmla="*/ 5 h 121"/>
                <a:gd name="T36" fmla="*/ 1 w 332"/>
                <a:gd name="T37" fmla="*/ 5 h 121"/>
                <a:gd name="T38" fmla="*/ 1 w 332"/>
                <a:gd name="T39" fmla="*/ 5 h 121"/>
                <a:gd name="T40" fmla="*/ 1 w 332"/>
                <a:gd name="T41" fmla="*/ 5 h 121"/>
                <a:gd name="T42" fmla="*/ 1 w 332"/>
                <a:gd name="T43" fmla="*/ 5 h 121"/>
                <a:gd name="T44" fmla="*/ 1 w 332"/>
                <a:gd name="T45" fmla="*/ 5 h 121"/>
                <a:gd name="T46" fmla="*/ 1 w 332"/>
                <a:gd name="T47" fmla="*/ 5 h 121"/>
                <a:gd name="T48" fmla="*/ 1 w 332"/>
                <a:gd name="T49" fmla="*/ 4 h 121"/>
                <a:gd name="T50" fmla="*/ 0 w 332"/>
                <a:gd name="T51" fmla="*/ 4 h 121"/>
                <a:gd name="T52" fmla="*/ 0 w 332"/>
                <a:gd name="T53" fmla="*/ 4 h 121"/>
                <a:gd name="T54" fmla="*/ 0 w 332"/>
                <a:gd name="T55" fmla="*/ 4 h 121"/>
                <a:gd name="T56" fmla="*/ 0 w 332"/>
                <a:gd name="T57" fmla="*/ 4 h 121"/>
                <a:gd name="T58" fmla="*/ 0 w 332"/>
                <a:gd name="T59" fmla="*/ 3 h 121"/>
                <a:gd name="T60" fmla="*/ 0 w 332"/>
                <a:gd name="T61" fmla="*/ 3 h 121"/>
                <a:gd name="T62" fmla="*/ 0 w 332"/>
                <a:gd name="T63" fmla="*/ 3 h 121"/>
                <a:gd name="T64" fmla="*/ 0 w 332"/>
                <a:gd name="T65" fmla="*/ 3 h 121"/>
                <a:gd name="T66" fmla="*/ 0 w 332"/>
                <a:gd name="T67" fmla="*/ 2 h 121"/>
                <a:gd name="T68" fmla="*/ 0 w 332"/>
                <a:gd name="T69" fmla="*/ 0 h 121"/>
                <a:gd name="T70" fmla="*/ 15 w 332"/>
                <a:gd name="T71" fmla="*/ 0 h 121"/>
                <a:gd name="T72" fmla="*/ 15 w 332"/>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2" h="121">
                  <a:moveTo>
                    <a:pt x="332" y="60"/>
                  </a:moveTo>
                  <a:lnTo>
                    <a:pt x="331" y="65"/>
                  </a:lnTo>
                  <a:lnTo>
                    <a:pt x="331" y="71"/>
                  </a:lnTo>
                  <a:lnTo>
                    <a:pt x="330" y="78"/>
                  </a:lnTo>
                  <a:lnTo>
                    <a:pt x="329" y="83"/>
                  </a:lnTo>
                  <a:lnTo>
                    <a:pt x="328" y="88"/>
                  </a:lnTo>
                  <a:lnTo>
                    <a:pt x="326" y="93"/>
                  </a:lnTo>
                  <a:lnTo>
                    <a:pt x="324" y="98"/>
                  </a:lnTo>
                  <a:lnTo>
                    <a:pt x="322" y="102"/>
                  </a:lnTo>
                  <a:lnTo>
                    <a:pt x="319" y="106"/>
                  </a:lnTo>
                  <a:lnTo>
                    <a:pt x="316" y="109"/>
                  </a:lnTo>
                  <a:lnTo>
                    <a:pt x="313" y="112"/>
                  </a:lnTo>
                  <a:lnTo>
                    <a:pt x="310" y="115"/>
                  </a:lnTo>
                  <a:lnTo>
                    <a:pt x="306" y="118"/>
                  </a:lnTo>
                  <a:lnTo>
                    <a:pt x="303" y="119"/>
                  </a:lnTo>
                  <a:lnTo>
                    <a:pt x="298" y="120"/>
                  </a:lnTo>
                  <a:lnTo>
                    <a:pt x="294" y="121"/>
                  </a:lnTo>
                  <a:lnTo>
                    <a:pt x="38" y="121"/>
                  </a:lnTo>
                  <a:lnTo>
                    <a:pt x="33" y="120"/>
                  </a:lnTo>
                  <a:lnTo>
                    <a:pt x="28" y="119"/>
                  </a:lnTo>
                  <a:lnTo>
                    <a:pt x="25" y="118"/>
                  </a:lnTo>
                  <a:lnTo>
                    <a:pt x="21" y="115"/>
                  </a:lnTo>
                  <a:lnTo>
                    <a:pt x="18" y="112"/>
                  </a:lnTo>
                  <a:lnTo>
                    <a:pt x="15" y="109"/>
                  </a:lnTo>
                  <a:lnTo>
                    <a:pt x="12" y="106"/>
                  </a:lnTo>
                  <a:lnTo>
                    <a:pt x="9" y="102"/>
                  </a:lnTo>
                  <a:lnTo>
                    <a:pt x="7" y="98"/>
                  </a:lnTo>
                  <a:lnTo>
                    <a:pt x="5" y="93"/>
                  </a:lnTo>
                  <a:lnTo>
                    <a:pt x="3" y="88"/>
                  </a:lnTo>
                  <a:lnTo>
                    <a:pt x="2" y="83"/>
                  </a:lnTo>
                  <a:lnTo>
                    <a:pt x="1" y="78"/>
                  </a:lnTo>
                  <a:lnTo>
                    <a:pt x="0" y="71"/>
                  </a:lnTo>
                  <a:lnTo>
                    <a:pt x="0" y="65"/>
                  </a:lnTo>
                  <a:lnTo>
                    <a:pt x="0" y="60"/>
                  </a:lnTo>
                  <a:lnTo>
                    <a:pt x="2" y="0"/>
                  </a:lnTo>
                  <a:lnTo>
                    <a:pt x="330" y="0"/>
                  </a:lnTo>
                  <a:lnTo>
                    <a:pt x="332" y="60"/>
                  </a:lnTo>
                  <a:close/>
                </a:path>
              </a:pathLst>
            </a:custGeom>
            <a:solidFill>
              <a:srgbClr val="993300"/>
            </a:solidFill>
            <a:ln w="0">
              <a:solidFill>
                <a:srgbClr val="000000"/>
              </a:solidFill>
              <a:prstDash val="solid"/>
              <a:round/>
              <a:headEnd/>
              <a:tailEnd/>
            </a:ln>
          </p:spPr>
          <p:txBody>
            <a:bodyPr/>
            <a:lstStyle/>
            <a:p>
              <a:endParaRPr lang="en-US"/>
            </a:p>
          </p:txBody>
        </p:sp>
        <p:sp>
          <p:nvSpPr>
            <p:cNvPr id="44188" name="Freeform 123"/>
            <p:cNvSpPr>
              <a:spLocks/>
            </p:cNvSpPr>
            <p:nvPr/>
          </p:nvSpPr>
          <p:spPr bwMode="auto">
            <a:xfrm>
              <a:off x="4782" y="1318"/>
              <a:ext cx="2" cy="8"/>
            </a:xfrm>
            <a:custGeom>
              <a:avLst/>
              <a:gdLst>
                <a:gd name="T0" fmla="*/ 1 w 32"/>
                <a:gd name="T1" fmla="*/ 8 h 200"/>
                <a:gd name="T2" fmla="*/ 1 w 32"/>
                <a:gd name="T3" fmla="*/ 8 h 200"/>
                <a:gd name="T4" fmla="*/ 2 w 32"/>
                <a:gd name="T5" fmla="*/ 8 h 200"/>
                <a:gd name="T6" fmla="*/ 2 w 32"/>
                <a:gd name="T7" fmla="*/ 8 h 200"/>
                <a:gd name="T8" fmla="*/ 2 w 32"/>
                <a:gd name="T9" fmla="*/ 8 h 200"/>
                <a:gd name="T10" fmla="*/ 2 w 32"/>
                <a:gd name="T11" fmla="*/ 8 h 200"/>
                <a:gd name="T12" fmla="*/ 2 w 32"/>
                <a:gd name="T13" fmla="*/ 7 h 200"/>
                <a:gd name="T14" fmla="*/ 2 w 32"/>
                <a:gd name="T15" fmla="*/ 7 h 200"/>
                <a:gd name="T16" fmla="*/ 2 w 32"/>
                <a:gd name="T17" fmla="*/ 1 h 200"/>
                <a:gd name="T18" fmla="*/ 2 w 32"/>
                <a:gd name="T19" fmla="*/ 1 h 200"/>
                <a:gd name="T20" fmla="*/ 2 w 32"/>
                <a:gd name="T21" fmla="*/ 0 h 200"/>
                <a:gd name="T22" fmla="*/ 2 w 32"/>
                <a:gd name="T23" fmla="*/ 0 h 200"/>
                <a:gd name="T24" fmla="*/ 2 w 32"/>
                <a:gd name="T25" fmla="*/ 0 h 200"/>
                <a:gd name="T26" fmla="*/ 2 w 32"/>
                <a:gd name="T27" fmla="*/ 0 h 200"/>
                <a:gd name="T28" fmla="*/ 1 w 32"/>
                <a:gd name="T29" fmla="*/ 0 h 200"/>
                <a:gd name="T30" fmla="*/ 1 w 32"/>
                <a:gd name="T31" fmla="*/ 0 h 200"/>
                <a:gd name="T32" fmla="*/ 1 w 32"/>
                <a:gd name="T33" fmla="*/ 0 h 200"/>
                <a:gd name="T34" fmla="*/ 1 w 32"/>
                <a:gd name="T35" fmla="*/ 0 h 200"/>
                <a:gd name="T36" fmla="*/ 1 w 32"/>
                <a:gd name="T37" fmla="*/ 0 h 200"/>
                <a:gd name="T38" fmla="*/ 1 w 32"/>
                <a:gd name="T39" fmla="*/ 0 h 200"/>
                <a:gd name="T40" fmla="*/ 1 w 32"/>
                <a:gd name="T41" fmla="*/ 0 h 200"/>
                <a:gd name="T42" fmla="*/ 0 w 32"/>
                <a:gd name="T43" fmla="*/ 0 h 200"/>
                <a:gd name="T44" fmla="*/ 0 w 32"/>
                <a:gd name="T45" fmla="*/ 0 h 200"/>
                <a:gd name="T46" fmla="*/ 0 w 32"/>
                <a:gd name="T47" fmla="*/ 1 h 200"/>
                <a:gd name="T48" fmla="*/ 0 w 32"/>
                <a:gd name="T49" fmla="*/ 1 h 200"/>
                <a:gd name="T50" fmla="*/ 0 w 32"/>
                <a:gd name="T51" fmla="*/ 7 h 200"/>
                <a:gd name="T52" fmla="*/ 0 w 32"/>
                <a:gd name="T53" fmla="*/ 7 h 200"/>
                <a:gd name="T54" fmla="*/ 0 w 32"/>
                <a:gd name="T55" fmla="*/ 7 h 200"/>
                <a:gd name="T56" fmla="*/ 0 w 32"/>
                <a:gd name="T57" fmla="*/ 7 h 200"/>
                <a:gd name="T58" fmla="*/ 0 w 32"/>
                <a:gd name="T59" fmla="*/ 8 h 200"/>
                <a:gd name="T60" fmla="*/ 1 w 32"/>
                <a:gd name="T61" fmla="*/ 8 h 200"/>
                <a:gd name="T62" fmla="*/ 1 w 32"/>
                <a:gd name="T63" fmla="*/ 8 h 200"/>
                <a:gd name="T64" fmla="*/ 1 w 32"/>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 h="200">
                  <a:moveTo>
                    <a:pt x="18" y="200"/>
                  </a:moveTo>
                  <a:lnTo>
                    <a:pt x="19" y="199"/>
                  </a:lnTo>
                  <a:lnTo>
                    <a:pt x="20" y="199"/>
                  </a:lnTo>
                  <a:lnTo>
                    <a:pt x="22" y="199"/>
                  </a:lnTo>
                  <a:lnTo>
                    <a:pt x="23" y="198"/>
                  </a:lnTo>
                  <a:lnTo>
                    <a:pt x="24" y="197"/>
                  </a:lnTo>
                  <a:lnTo>
                    <a:pt x="25" y="196"/>
                  </a:lnTo>
                  <a:lnTo>
                    <a:pt x="27" y="195"/>
                  </a:lnTo>
                  <a:lnTo>
                    <a:pt x="28" y="194"/>
                  </a:lnTo>
                  <a:lnTo>
                    <a:pt x="28" y="193"/>
                  </a:lnTo>
                  <a:lnTo>
                    <a:pt x="29" y="191"/>
                  </a:lnTo>
                  <a:lnTo>
                    <a:pt x="30" y="190"/>
                  </a:lnTo>
                  <a:lnTo>
                    <a:pt x="30" y="188"/>
                  </a:lnTo>
                  <a:lnTo>
                    <a:pt x="31" y="186"/>
                  </a:lnTo>
                  <a:lnTo>
                    <a:pt x="31" y="184"/>
                  </a:lnTo>
                  <a:lnTo>
                    <a:pt x="31" y="183"/>
                  </a:lnTo>
                  <a:lnTo>
                    <a:pt x="32" y="181"/>
                  </a:lnTo>
                  <a:lnTo>
                    <a:pt x="32" y="20"/>
                  </a:lnTo>
                  <a:lnTo>
                    <a:pt x="31" y="18"/>
                  </a:lnTo>
                  <a:lnTo>
                    <a:pt x="31" y="16"/>
                  </a:lnTo>
                  <a:lnTo>
                    <a:pt x="31" y="14"/>
                  </a:lnTo>
                  <a:lnTo>
                    <a:pt x="30" y="12"/>
                  </a:lnTo>
                  <a:lnTo>
                    <a:pt x="30" y="11"/>
                  </a:lnTo>
                  <a:lnTo>
                    <a:pt x="29" y="9"/>
                  </a:lnTo>
                  <a:lnTo>
                    <a:pt x="28" y="7"/>
                  </a:lnTo>
                  <a:lnTo>
                    <a:pt x="28" y="5"/>
                  </a:lnTo>
                  <a:lnTo>
                    <a:pt x="27" y="4"/>
                  </a:lnTo>
                  <a:lnTo>
                    <a:pt x="25" y="3"/>
                  </a:lnTo>
                  <a:lnTo>
                    <a:pt x="24" y="2"/>
                  </a:lnTo>
                  <a:lnTo>
                    <a:pt x="23" y="1"/>
                  </a:lnTo>
                  <a:lnTo>
                    <a:pt x="22"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9"/>
                  </a:lnTo>
                  <a:lnTo>
                    <a:pt x="5" y="11"/>
                  </a:lnTo>
                  <a:lnTo>
                    <a:pt x="5" y="12"/>
                  </a:lnTo>
                  <a:lnTo>
                    <a:pt x="4" y="14"/>
                  </a:lnTo>
                  <a:lnTo>
                    <a:pt x="4" y="16"/>
                  </a:lnTo>
                  <a:lnTo>
                    <a:pt x="4" y="18"/>
                  </a:lnTo>
                  <a:lnTo>
                    <a:pt x="4" y="20"/>
                  </a:lnTo>
                  <a:lnTo>
                    <a:pt x="0" y="168"/>
                  </a:lnTo>
                  <a:lnTo>
                    <a:pt x="0" y="170"/>
                  </a:lnTo>
                  <a:lnTo>
                    <a:pt x="0" y="173"/>
                  </a:lnTo>
                  <a:lnTo>
                    <a:pt x="0" y="175"/>
                  </a:lnTo>
                  <a:lnTo>
                    <a:pt x="1" y="178"/>
                  </a:lnTo>
                  <a:lnTo>
                    <a:pt x="2" y="180"/>
                  </a:lnTo>
                  <a:lnTo>
                    <a:pt x="3" y="183"/>
                  </a:lnTo>
                  <a:lnTo>
                    <a:pt x="4" y="185"/>
                  </a:lnTo>
                  <a:lnTo>
                    <a:pt x="6" y="188"/>
                  </a:lnTo>
                  <a:lnTo>
                    <a:pt x="7" y="190"/>
                  </a:lnTo>
                  <a:lnTo>
                    <a:pt x="8" y="192"/>
                  </a:lnTo>
                  <a:lnTo>
                    <a:pt x="10" y="194"/>
                  </a:lnTo>
                  <a:lnTo>
                    <a:pt x="11" y="196"/>
                  </a:lnTo>
                  <a:lnTo>
                    <a:pt x="13" y="197"/>
                  </a:lnTo>
                  <a:lnTo>
                    <a:pt x="14" y="199"/>
                  </a:lnTo>
                  <a:lnTo>
                    <a:pt x="16" y="199"/>
                  </a:lnTo>
                  <a:lnTo>
                    <a:pt x="18" y="200"/>
                  </a:lnTo>
                  <a:close/>
                </a:path>
              </a:pathLst>
            </a:custGeom>
            <a:solidFill>
              <a:srgbClr val="993300"/>
            </a:solidFill>
            <a:ln w="0">
              <a:solidFill>
                <a:srgbClr val="000000"/>
              </a:solidFill>
              <a:prstDash val="solid"/>
              <a:round/>
              <a:headEnd/>
              <a:tailEnd/>
            </a:ln>
          </p:spPr>
          <p:txBody>
            <a:bodyPr/>
            <a:lstStyle/>
            <a:p>
              <a:endParaRPr lang="en-US"/>
            </a:p>
          </p:txBody>
        </p:sp>
        <p:sp>
          <p:nvSpPr>
            <p:cNvPr id="44189" name="Freeform 124"/>
            <p:cNvSpPr>
              <a:spLocks/>
            </p:cNvSpPr>
            <p:nvPr/>
          </p:nvSpPr>
          <p:spPr bwMode="auto">
            <a:xfrm>
              <a:off x="4799" y="1317"/>
              <a:ext cx="2" cy="9"/>
            </a:xfrm>
            <a:custGeom>
              <a:avLst/>
              <a:gdLst>
                <a:gd name="T0" fmla="*/ 1 w 38"/>
                <a:gd name="T1" fmla="*/ 9 h 209"/>
                <a:gd name="T2" fmla="*/ 1 w 38"/>
                <a:gd name="T3" fmla="*/ 9 h 209"/>
                <a:gd name="T4" fmla="*/ 1 w 38"/>
                <a:gd name="T5" fmla="*/ 9 h 209"/>
                <a:gd name="T6" fmla="*/ 1 w 38"/>
                <a:gd name="T7" fmla="*/ 9 h 209"/>
                <a:gd name="T8" fmla="*/ 2 w 38"/>
                <a:gd name="T9" fmla="*/ 8 h 209"/>
                <a:gd name="T10" fmla="*/ 2 w 38"/>
                <a:gd name="T11" fmla="*/ 8 h 209"/>
                <a:gd name="T12" fmla="*/ 2 w 38"/>
                <a:gd name="T13" fmla="*/ 8 h 209"/>
                <a:gd name="T14" fmla="*/ 2 w 38"/>
                <a:gd name="T15" fmla="*/ 8 h 209"/>
                <a:gd name="T16" fmla="*/ 1 w 38"/>
                <a:gd name="T17" fmla="*/ 1 h 209"/>
                <a:gd name="T18" fmla="*/ 1 w 38"/>
                <a:gd name="T19" fmla="*/ 1 h 209"/>
                <a:gd name="T20" fmla="*/ 1 w 38"/>
                <a:gd name="T21" fmla="*/ 0 h 209"/>
                <a:gd name="T22" fmla="*/ 1 w 38"/>
                <a:gd name="T23" fmla="*/ 0 h 209"/>
                <a:gd name="T24" fmla="*/ 1 w 38"/>
                <a:gd name="T25" fmla="*/ 0 h 209"/>
                <a:gd name="T26" fmla="*/ 1 w 38"/>
                <a:gd name="T27" fmla="*/ 0 h 209"/>
                <a:gd name="T28" fmla="*/ 1 w 38"/>
                <a:gd name="T29" fmla="*/ 0 h 209"/>
                <a:gd name="T30" fmla="*/ 1 w 38"/>
                <a:gd name="T31" fmla="*/ 0 h 209"/>
                <a:gd name="T32" fmla="*/ 1 w 38"/>
                <a:gd name="T33" fmla="*/ 0 h 209"/>
                <a:gd name="T34" fmla="*/ 1 w 38"/>
                <a:gd name="T35" fmla="*/ 0 h 209"/>
                <a:gd name="T36" fmla="*/ 0 w 38"/>
                <a:gd name="T37" fmla="*/ 0 h 209"/>
                <a:gd name="T38" fmla="*/ 0 w 38"/>
                <a:gd name="T39" fmla="*/ 0 h 209"/>
                <a:gd name="T40" fmla="*/ 0 w 38"/>
                <a:gd name="T41" fmla="*/ 0 h 209"/>
                <a:gd name="T42" fmla="*/ 0 w 38"/>
                <a:gd name="T43" fmla="*/ 0 h 209"/>
                <a:gd name="T44" fmla="*/ 0 w 38"/>
                <a:gd name="T45" fmla="*/ 1 h 209"/>
                <a:gd name="T46" fmla="*/ 0 w 38"/>
                <a:gd name="T47" fmla="*/ 1 h 209"/>
                <a:gd name="T48" fmla="*/ 0 w 38"/>
                <a:gd name="T49" fmla="*/ 1 h 209"/>
                <a:gd name="T50" fmla="*/ 0 w 38"/>
                <a:gd name="T51" fmla="*/ 8 h 209"/>
                <a:gd name="T52" fmla="*/ 0 w 38"/>
                <a:gd name="T53" fmla="*/ 8 h 209"/>
                <a:gd name="T54" fmla="*/ 0 w 38"/>
                <a:gd name="T55" fmla="*/ 9 h 209"/>
                <a:gd name="T56" fmla="*/ 0 w 38"/>
                <a:gd name="T57" fmla="*/ 9 h 209"/>
                <a:gd name="T58" fmla="*/ 0 w 38"/>
                <a:gd name="T59" fmla="*/ 9 h 209"/>
                <a:gd name="T60" fmla="*/ 0 w 38"/>
                <a:gd name="T61" fmla="*/ 9 h 209"/>
                <a:gd name="T62" fmla="*/ 0 w 38"/>
                <a:gd name="T63" fmla="*/ 9 h 209"/>
                <a:gd name="T64" fmla="*/ 1 w 38"/>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209">
                  <a:moveTo>
                    <a:pt x="14" y="209"/>
                  </a:moveTo>
                  <a:lnTo>
                    <a:pt x="15" y="208"/>
                  </a:lnTo>
                  <a:lnTo>
                    <a:pt x="17" y="208"/>
                  </a:lnTo>
                  <a:lnTo>
                    <a:pt x="19" y="206"/>
                  </a:lnTo>
                  <a:lnTo>
                    <a:pt x="20" y="205"/>
                  </a:lnTo>
                  <a:lnTo>
                    <a:pt x="22" y="203"/>
                  </a:lnTo>
                  <a:lnTo>
                    <a:pt x="24" y="201"/>
                  </a:lnTo>
                  <a:lnTo>
                    <a:pt x="26" y="199"/>
                  </a:lnTo>
                  <a:lnTo>
                    <a:pt x="28" y="197"/>
                  </a:lnTo>
                  <a:lnTo>
                    <a:pt x="30" y="194"/>
                  </a:lnTo>
                  <a:lnTo>
                    <a:pt x="31" y="191"/>
                  </a:lnTo>
                  <a:lnTo>
                    <a:pt x="33" y="189"/>
                  </a:lnTo>
                  <a:lnTo>
                    <a:pt x="34" y="186"/>
                  </a:lnTo>
                  <a:lnTo>
                    <a:pt x="35" y="184"/>
                  </a:lnTo>
                  <a:lnTo>
                    <a:pt x="36" y="181"/>
                  </a:lnTo>
                  <a:lnTo>
                    <a:pt x="36" y="179"/>
                  </a:lnTo>
                  <a:lnTo>
                    <a:pt x="38" y="177"/>
                  </a:lnTo>
                  <a:lnTo>
                    <a:pt x="28" y="20"/>
                  </a:lnTo>
                  <a:lnTo>
                    <a:pt x="27" y="18"/>
                  </a:lnTo>
                  <a:lnTo>
                    <a:pt x="27" y="16"/>
                  </a:lnTo>
                  <a:lnTo>
                    <a:pt x="27" y="13"/>
                  </a:lnTo>
                  <a:lnTo>
                    <a:pt x="26" y="11"/>
                  </a:lnTo>
                  <a:lnTo>
                    <a:pt x="26" y="10"/>
                  </a:lnTo>
                  <a:lnTo>
                    <a:pt x="25" y="8"/>
                  </a:lnTo>
                  <a:lnTo>
                    <a:pt x="24" y="7"/>
                  </a:lnTo>
                  <a:lnTo>
                    <a:pt x="24" y="5"/>
                  </a:lnTo>
                  <a:lnTo>
                    <a:pt x="23" y="4"/>
                  </a:lnTo>
                  <a:lnTo>
                    <a:pt x="21" y="3"/>
                  </a:lnTo>
                  <a:lnTo>
                    <a:pt x="20" y="2"/>
                  </a:lnTo>
                  <a:lnTo>
                    <a:pt x="19" y="1"/>
                  </a:lnTo>
                  <a:lnTo>
                    <a:pt x="18"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4" y="203"/>
                  </a:lnTo>
                  <a:lnTo>
                    <a:pt x="4" y="204"/>
                  </a:lnTo>
                  <a:lnTo>
                    <a:pt x="6" y="205"/>
                  </a:lnTo>
                  <a:lnTo>
                    <a:pt x="7" y="206"/>
                  </a:lnTo>
                  <a:lnTo>
                    <a:pt x="8" y="207"/>
                  </a:lnTo>
                  <a:lnTo>
                    <a:pt x="9" y="208"/>
                  </a:lnTo>
                  <a:lnTo>
                    <a:pt x="11" y="208"/>
                  </a:lnTo>
                  <a:lnTo>
                    <a:pt x="12" y="208"/>
                  </a:lnTo>
                  <a:lnTo>
                    <a:pt x="14" y="209"/>
                  </a:lnTo>
                  <a:close/>
                </a:path>
              </a:pathLst>
            </a:custGeom>
            <a:solidFill>
              <a:srgbClr val="993300"/>
            </a:solidFill>
            <a:ln w="0">
              <a:solidFill>
                <a:srgbClr val="000000"/>
              </a:solidFill>
              <a:prstDash val="solid"/>
              <a:round/>
              <a:headEnd/>
              <a:tailEnd/>
            </a:ln>
          </p:spPr>
          <p:txBody>
            <a:bodyPr/>
            <a:lstStyle/>
            <a:p>
              <a:endParaRPr lang="en-US"/>
            </a:p>
          </p:txBody>
        </p:sp>
        <p:sp>
          <p:nvSpPr>
            <p:cNvPr id="44190" name="Freeform 125"/>
            <p:cNvSpPr>
              <a:spLocks/>
            </p:cNvSpPr>
            <p:nvPr/>
          </p:nvSpPr>
          <p:spPr bwMode="auto">
            <a:xfrm>
              <a:off x="4784" y="1317"/>
              <a:ext cx="15" cy="4"/>
            </a:xfrm>
            <a:custGeom>
              <a:avLst/>
              <a:gdLst>
                <a:gd name="T0" fmla="*/ 14 w 341"/>
                <a:gd name="T1" fmla="*/ 4 h 99"/>
                <a:gd name="T2" fmla="*/ 14 w 341"/>
                <a:gd name="T3" fmla="*/ 4 h 99"/>
                <a:gd name="T4" fmla="*/ 14 w 341"/>
                <a:gd name="T5" fmla="*/ 4 h 99"/>
                <a:gd name="T6" fmla="*/ 14 w 341"/>
                <a:gd name="T7" fmla="*/ 4 h 99"/>
                <a:gd name="T8" fmla="*/ 15 w 341"/>
                <a:gd name="T9" fmla="*/ 4 h 99"/>
                <a:gd name="T10" fmla="*/ 15 w 341"/>
                <a:gd name="T11" fmla="*/ 3 h 99"/>
                <a:gd name="T12" fmla="*/ 15 w 341"/>
                <a:gd name="T13" fmla="*/ 3 h 99"/>
                <a:gd name="T14" fmla="*/ 15 w 341"/>
                <a:gd name="T15" fmla="*/ 3 h 99"/>
                <a:gd name="T16" fmla="*/ 15 w 341"/>
                <a:gd name="T17" fmla="*/ 1 h 99"/>
                <a:gd name="T18" fmla="*/ 15 w 341"/>
                <a:gd name="T19" fmla="*/ 1 h 99"/>
                <a:gd name="T20" fmla="*/ 15 w 341"/>
                <a:gd name="T21" fmla="*/ 1 h 99"/>
                <a:gd name="T22" fmla="*/ 15 w 341"/>
                <a:gd name="T23" fmla="*/ 1 h 99"/>
                <a:gd name="T24" fmla="*/ 15 w 341"/>
                <a:gd name="T25" fmla="*/ 0 h 99"/>
                <a:gd name="T26" fmla="*/ 14 w 341"/>
                <a:gd name="T27" fmla="*/ 0 h 99"/>
                <a:gd name="T28" fmla="*/ 14 w 341"/>
                <a:gd name="T29" fmla="*/ 0 h 99"/>
                <a:gd name="T30" fmla="*/ 14 w 341"/>
                <a:gd name="T31" fmla="*/ 0 h 99"/>
                <a:gd name="T32" fmla="*/ 13 w 341"/>
                <a:gd name="T33" fmla="*/ 0 h 99"/>
                <a:gd name="T34" fmla="*/ 1 w 341"/>
                <a:gd name="T35" fmla="*/ 0 h 99"/>
                <a:gd name="T36" fmla="*/ 1 w 341"/>
                <a:gd name="T37" fmla="*/ 0 h 99"/>
                <a:gd name="T38" fmla="*/ 1 w 341"/>
                <a:gd name="T39" fmla="*/ 0 h 99"/>
                <a:gd name="T40" fmla="*/ 1 w 341"/>
                <a:gd name="T41" fmla="*/ 0 h 99"/>
                <a:gd name="T42" fmla="*/ 0 w 341"/>
                <a:gd name="T43" fmla="*/ 0 h 99"/>
                <a:gd name="T44" fmla="*/ 0 w 341"/>
                <a:gd name="T45" fmla="*/ 1 h 99"/>
                <a:gd name="T46" fmla="*/ 0 w 341"/>
                <a:gd name="T47" fmla="*/ 1 h 99"/>
                <a:gd name="T48" fmla="*/ 0 w 341"/>
                <a:gd name="T49" fmla="*/ 1 h 99"/>
                <a:gd name="T50" fmla="*/ 0 w 341"/>
                <a:gd name="T51" fmla="*/ 3 h 99"/>
                <a:gd name="T52" fmla="*/ 0 w 341"/>
                <a:gd name="T53" fmla="*/ 3 h 99"/>
                <a:gd name="T54" fmla="*/ 0 w 341"/>
                <a:gd name="T55" fmla="*/ 3 h 99"/>
                <a:gd name="T56" fmla="*/ 0 w 341"/>
                <a:gd name="T57" fmla="*/ 3 h 99"/>
                <a:gd name="T58" fmla="*/ 0 w 341"/>
                <a:gd name="T59" fmla="*/ 4 h 99"/>
                <a:gd name="T60" fmla="*/ 1 w 341"/>
                <a:gd name="T61" fmla="*/ 4 h 99"/>
                <a:gd name="T62" fmla="*/ 1 w 341"/>
                <a:gd name="T63" fmla="*/ 4 h 99"/>
                <a:gd name="T64" fmla="*/ 1 w 341"/>
                <a:gd name="T65" fmla="*/ 4 h 99"/>
                <a:gd name="T66" fmla="*/ 2 w 341"/>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1" h="99">
                  <a:moveTo>
                    <a:pt x="305" y="99"/>
                  </a:moveTo>
                  <a:lnTo>
                    <a:pt x="309" y="98"/>
                  </a:lnTo>
                  <a:lnTo>
                    <a:pt x="313" y="98"/>
                  </a:lnTo>
                  <a:lnTo>
                    <a:pt x="316" y="97"/>
                  </a:lnTo>
                  <a:lnTo>
                    <a:pt x="319" y="96"/>
                  </a:lnTo>
                  <a:lnTo>
                    <a:pt x="322" y="95"/>
                  </a:lnTo>
                  <a:lnTo>
                    <a:pt x="325" y="93"/>
                  </a:lnTo>
                  <a:lnTo>
                    <a:pt x="328" y="91"/>
                  </a:lnTo>
                  <a:lnTo>
                    <a:pt x="331" y="89"/>
                  </a:lnTo>
                  <a:lnTo>
                    <a:pt x="333" y="87"/>
                  </a:lnTo>
                  <a:lnTo>
                    <a:pt x="335" y="85"/>
                  </a:lnTo>
                  <a:lnTo>
                    <a:pt x="336" y="82"/>
                  </a:lnTo>
                  <a:lnTo>
                    <a:pt x="338" y="80"/>
                  </a:lnTo>
                  <a:lnTo>
                    <a:pt x="339" y="77"/>
                  </a:lnTo>
                  <a:lnTo>
                    <a:pt x="340" y="74"/>
                  </a:lnTo>
                  <a:lnTo>
                    <a:pt x="340" y="71"/>
                  </a:lnTo>
                  <a:lnTo>
                    <a:pt x="341" y="67"/>
                  </a:lnTo>
                  <a:lnTo>
                    <a:pt x="341" y="32"/>
                  </a:lnTo>
                  <a:lnTo>
                    <a:pt x="340" y="28"/>
                  </a:lnTo>
                  <a:lnTo>
                    <a:pt x="340" y="24"/>
                  </a:lnTo>
                  <a:lnTo>
                    <a:pt x="339" y="21"/>
                  </a:lnTo>
                  <a:lnTo>
                    <a:pt x="338" y="18"/>
                  </a:lnTo>
                  <a:lnTo>
                    <a:pt x="336" y="16"/>
                  </a:lnTo>
                  <a:lnTo>
                    <a:pt x="335" y="13"/>
                  </a:lnTo>
                  <a:lnTo>
                    <a:pt x="333" y="11"/>
                  </a:lnTo>
                  <a:lnTo>
                    <a:pt x="331" y="9"/>
                  </a:lnTo>
                  <a:lnTo>
                    <a:pt x="328" y="7"/>
                  </a:lnTo>
                  <a:lnTo>
                    <a:pt x="325" y="5"/>
                  </a:lnTo>
                  <a:lnTo>
                    <a:pt x="322" y="3"/>
                  </a:lnTo>
                  <a:lnTo>
                    <a:pt x="319" y="2"/>
                  </a:lnTo>
                  <a:lnTo>
                    <a:pt x="316" y="1"/>
                  </a:lnTo>
                  <a:lnTo>
                    <a:pt x="313" y="0"/>
                  </a:lnTo>
                  <a:lnTo>
                    <a:pt x="309" y="0"/>
                  </a:lnTo>
                  <a:lnTo>
                    <a:pt x="305" y="0"/>
                  </a:lnTo>
                  <a:lnTo>
                    <a:pt x="37" y="0"/>
                  </a:lnTo>
                  <a:lnTo>
                    <a:pt x="32" y="0"/>
                  </a:lnTo>
                  <a:lnTo>
                    <a:pt x="28" y="0"/>
                  </a:lnTo>
                  <a:lnTo>
                    <a:pt x="25" y="1"/>
                  </a:lnTo>
                  <a:lnTo>
                    <a:pt x="21" y="2"/>
                  </a:lnTo>
                  <a:lnTo>
                    <a:pt x="18" y="3"/>
                  </a:lnTo>
                  <a:lnTo>
                    <a:pt x="15" y="5"/>
                  </a:lnTo>
                  <a:lnTo>
                    <a:pt x="13" y="7"/>
                  </a:lnTo>
                  <a:lnTo>
                    <a:pt x="10"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0" y="89"/>
                  </a:lnTo>
                  <a:lnTo>
                    <a:pt x="13" y="91"/>
                  </a:lnTo>
                  <a:lnTo>
                    <a:pt x="15" y="93"/>
                  </a:lnTo>
                  <a:lnTo>
                    <a:pt x="18" y="95"/>
                  </a:lnTo>
                  <a:lnTo>
                    <a:pt x="21" y="96"/>
                  </a:lnTo>
                  <a:lnTo>
                    <a:pt x="25" y="97"/>
                  </a:lnTo>
                  <a:lnTo>
                    <a:pt x="28" y="98"/>
                  </a:lnTo>
                  <a:lnTo>
                    <a:pt x="32" y="98"/>
                  </a:lnTo>
                  <a:lnTo>
                    <a:pt x="37"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191" name="Freeform 126"/>
            <p:cNvSpPr>
              <a:spLocks/>
            </p:cNvSpPr>
            <p:nvPr/>
          </p:nvSpPr>
          <p:spPr bwMode="auto">
            <a:xfrm>
              <a:off x="4758" y="1316"/>
              <a:ext cx="21" cy="12"/>
            </a:xfrm>
            <a:custGeom>
              <a:avLst/>
              <a:gdLst>
                <a:gd name="T0" fmla="*/ 18 w 478"/>
                <a:gd name="T1" fmla="*/ 12 h 282"/>
                <a:gd name="T2" fmla="*/ 19 w 478"/>
                <a:gd name="T3" fmla="*/ 12 h 282"/>
                <a:gd name="T4" fmla="*/ 19 w 478"/>
                <a:gd name="T5" fmla="*/ 12 h 282"/>
                <a:gd name="T6" fmla="*/ 20 w 478"/>
                <a:gd name="T7" fmla="*/ 11 h 282"/>
                <a:gd name="T8" fmla="*/ 20 w 478"/>
                <a:gd name="T9" fmla="*/ 11 h 282"/>
                <a:gd name="T10" fmla="*/ 21 w 478"/>
                <a:gd name="T11" fmla="*/ 10 h 282"/>
                <a:gd name="T12" fmla="*/ 21 w 478"/>
                <a:gd name="T13" fmla="*/ 10 h 282"/>
                <a:gd name="T14" fmla="*/ 21 w 478"/>
                <a:gd name="T15" fmla="*/ 9 h 282"/>
                <a:gd name="T16" fmla="*/ 20 w 478"/>
                <a:gd name="T17" fmla="*/ 3 h 282"/>
                <a:gd name="T18" fmla="*/ 20 w 478"/>
                <a:gd name="T19" fmla="*/ 2 h 282"/>
                <a:gd name="T20" fmla="*/ 20 w 478"/>
                <a:gd name="T21" fmla="*/ 2 h 282"/>
                <a:gd name="T22" fmla="*/ 20 w 478"/>
                <a:gd name="T23" fmla="*/ 1 h 282"/>
                <a:gd name="T24" fmla="*/ 20 w 478"/>
                <a:gd name="T25" fmla="*/ 1 h 282"/>
                <a:gd name="T26" fmla="*/ 19 w 478"/>
                <a:gd name="T27" fmla="*/ 1 h 282"/>
                <a:gd name="T28" fmla="*/ 19 w 478"/>
                <a:gd name="T29" fmla="*/ 0 h 282"/>
                <a:gd name="T30" fmla="*/ 19 w 478"/>
                <a:gd name="T31" fmla="*/ 0 h 282"/>
                <a:gd name="T32" fmla="*/ 18 w 478"/>
                <a:gd name="T33" fmla="*/ 0 h 282"/>
                <a:gd name="T34" fmla="*/ 3 w 478"/>
                <a:gd name="T35" fmla="*/ 0 h 282"/>
                <a:gd name="T36" fmla="*/ 2 w 478"/>
                <a:gd name="T37" fmla="*/ 0 h 282"/>
                <a:gd name="T38" fmla="*/ 2 w 478"/>
                <a:gd name="T39" fmla="*/ 0 h 282"/>
                <a:gd name="T40" fmla="*/ 1 w 478"/>
                <a:gd name="T41" fmla="*/ 1 h 282"/>
                <a:gd name="T42" fmla="*/ 1 w 478"/>
                <a:gd name="T43" fmla="*/ 1 h 282"/>
                <a:gd name="T44" fmla="*/ 1 w 478"/>
                <a:gd name="T45" fmla="*/ 1 h 282"/>
                <a:gd name="T46" fmla="*/ 1 w 478"/>
                <a:gd name="T47" fmla="*/ 2 h 282"/>
                <a:gd name="T48" fmla="*/ 1 w 478"/>
                <a:gd name="T49" fmla="*/ 3 h 282"/>
                <a:gd name="T50" fmla="*/ 0 w 478"/>
                <a:gd name="T51" fmla="*/ 9 h 282"/>
                <a:gd name="T52" fmla="*/ 0 w 478"/>
                <a:gd name="T53" fmla="*/ 10 h 282"/>
                <a:gd name="T54" fmla="*/ 0 w 478"/>
                <a:gd name="T55" fmla="*/ 10 h 282"/>
                <a:gd name="T56" fmla="*/ 1 w 478"/>
                <a:gd name="T57" fmla="*/ 11 h 282"/>
                <a:gd name="T58" fmla="*/ 1 w 478"/>
                <a:gd name="T59" fmla="*/ 11 h 282"/>
                <a:gd name="T60" fmla="*/ 1 w 478"/>
                <a:gd name="T61" fmla="*/ 11 h 282"/>
                <a:gd name="T62" fmla="*/ 2 w 478"/>
                <a:gd name="T63" fmla="*/ 12 h 282"/>
                <a:gd name="T64" fmla="*/ 2 w 478"/>
                <a:gd name="T65" fmla="*/ 12 h 282"/>
                <a:gd name="T66" fmla="*/ 3 w 478"/>
                <a:gd name="T67" fmla="*/ 12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8" h="282">
                  <a:moveTo>
                    <a:pt x="416" y="282"/>
                  </a:moveTo>
                  <a:lnTo>
                    <a:pt x="420" y="281"/>
                  </a:lnTo>
                  <a:lnTo>
                    <a:pt x="426" y="280"/>
                  </a:lnTo>
                  <a:lnTo>
                    <a:pt x="431" y="278"/>
                  </a:lnTo>
                  <a:lnTo>
                    <a:pt x="436" y="276"/>
                  </a:lnTo>
                  <a:lnTo>
                    <a:pt x="442" y="273"/>
                  </a:lnTo>
                  <a:lnTo>
                    <a:pt x="447" y="270"/>
                  </a:lnTo>
                  <a:lnTo>
                    <a:pt x="452" y="266"/>
                  </a:lnTo>
                  <a:lnTo>
                    <a:pt x="457" y="262"/>
                  </a:lnTo>
                  <a:lnTo>
                    <a:pt x="461" y="257"/>
                  </a:lnTo>
                  <a:lnTo>
                    <a:pt x="465" y="252"/>
                  </a:lnTo>
                  <a:lnTo>
                    <a:pt x="469" y="246"/>
                  </a:lnTo>
                  <a:lnTo>
                    <a:pt x="472" y="240"/>
                  </a:lnTo>
                  <a:lnTo>
                    <a:pt x="474" y="234"/>
                  </a:lnTo>
                  <a:lnTo>
                    <a:pt x="476" y="228"/>
                  </a:lnTo>
                  <a:lnTo>
                    <a:pt x="477" y="221"/>
                  </a:lnTo>
                  <a:lnTo>
                    <a:pt x="478" y="215"/>
                  </a:lnTo>
                  <a:lnTo>
                    <a:pt x="464" y="67"/>
                  </a:lnTo>
                  <a:lnTo>
                    <a:pt x="463" y="60"/>
                  </a:lnTo>
                  <a:lnTo>
                    <a:pt x="463" y="53"/>
                  </a:lnTo>
                  <a:lnTo>
                    <a:pt x="461" y="46"/>
                  </a:lnTo>
                  <a:lnTo>
                    <a:pt x="460" y="40"/>
                  </a:lnTo>
                  <a:lnTo>
                    <a:pt x="458" y="34"/>
                  </a:lnTo>
                  <a:lnTo>
                    <a:pt x="455" y="29"/>
                  </a:lnTo>
                  <a:lnTo>
                    <a:pt x="453" y="24"/>
                  </a:lnTo>
                  <a:lnTo>
                    <a:pt x="450" y="20"/>
                  </a:lnTo>
                  <a:lnTo>
                    <a:pt x="446" y="15"/>
                  </a:lnTo>
                  <a:lnTo>
                    <a:pt x="443" y="12"/>
                  </a:lnTo>
                  <a:lnTo>
                    <a:pt x="438" y="7"/>
                  </a:lnTo>
                  <a:lnTo>
                    <a:pt x="434" y="5"/>
                  </a:lnTo>
                  <a:lnTo>
                    <a:pt x="429" y="2"/>
                  </a:lnTo>
                  <a:lnTo>
                    <a:pt x="425" y="1"/>
                  </a:lnTo>
                  <a:lnTo>
                    <a:pt x="420" y="0"/>
                  </a:lnTo>
                  <a:lnTo>
                    <a:pt x="416" y="0"/>
                  </a:lnTo>
                  <a:lnTo>
                    <a:pt x="63" y="0"/>
                  </a:lnTo>
                  <a:lnTo>
                    <a:pt x="58" y="0"/>
                  </a:lnTo>
                  <a:lnTo>
                    <a:pt x="52" y="1"/>
                  </a:lnTo>
                  <a:lnTo>
                    <a:pt x="48" y="2"/>
                  </a:lnTo>
                  <a:lnTo>
                    <a:pt x="43" y="5"/>
                  </a:lnTo>
                  <a:lnTo>
                    <a:pt x="39" y="7"/>
                  </a:lnTo>
                  <a:lnTo>
                    <a:pt x="35" y="12"/>
                  </a:lnTo>
                  <a:lnTo>
                    <a:pt x="32" y="15"/>
                  </a:lnTo>
                  <a:lnTo>
                    <a:pt x="28" y="20"/>
                  </a:lnTo>
                  <a:lnTo>
                    <a:pt x="25" y="24"/>
                  </a:lnTo>
                  <a:lnTo>
                    <a:pt x="23" y="29"/>
                  </a:lnTo>
                  <a:lnTo>
                    <a:pt x="20" y="34"/>
                  </a:lnTo>
                  <a:lnTo>
                    <a:pt x="18" y="40"/>
                  </a:lnTo>
                  <a:lnTo>
                    <a:pt x="17" y="46"/>
                  </a:lnTo>
                  <a:lnTo>
                    <a:pt x="14" y="53"/>
                  </a:lnTo>
                  <a:lnTo>
                    <a:pt x="14" y="60"/>
                  </a:lnTo>
                  <a:lnTo>
                    <a:pt x="14" y="67"/>
                  </a:lnTo>
                  <a:lnTo>
                    <a:pt x="0" y="215"/>
                  </a:lnTo>
                  <a:lnTo>
                    <a:pt x="0" y="221"/>
                  </a:lnTo>
                  <a:lnTo>
                    <a:pt x="1" y="228"/>
                  </a:lnTo>
                  <a:lnTo>
                    <a:pt x="3" y="234"/>
                  </a:lnTo>
                  <a:lnTo>
                    <a:pt x="5" y="240"/>
                  </a:lnTo>
                  <a:lnTo>
                    <a:pt x="8" y="246"/>
                  </a:lnTo>
                  <a:lnTo>
                    <a:pt x="12" y="252"/>
                  </a:lnTo>
                  <a:lnTo>
                    <a:pt x="17" y="257"/>
                  </a:lnTo>
                  <a:lnTo>
                    <a:pt x="21" y="262"/>
                  </a:lnTo>
                  <a:lnTo>
                    <a:pt x="26" y="266"/>
                  </a:lnTo>
                  <a:lnTo>
                    <a:pt x="31" y="270"/>
                  </a:lnTo>
                  <a:lnTo>
                    <a:pt x="36" y="273"/>
                  </a:lnTo>
                  <a:lnTo>
                    <a:pt x="41" y="276"/>
                  </a:lnTo>
                  <a:lnTo>
                    <a:pt x="46" y="278"/>
                  </a:lnTo>
                  <a:lnTo>
                    <a:pt x="51" y="280"/>
                  </a:lnTo>
                  <a:lnTo>
                    <a:pt x="58" y="281"/>
                  </a:lnTo>
                  <a:lnTo>
                    <a:pt x="63" y="282"/>
                  </a:lnTo>
                  <a:lnTo>
                    <a:pt x="416" y="282"/>
                  </a:lnTo>
                  <a:close/>
                </a:path>
              </a:pathLst>
            </a:custGeom>
            <a:solidFill>
              <a:srgbClr val="993300"/>
            </a:solidFill>
            <a:ln w="0">
              <a:solidFill>
                <a:srgbClr val="000000"/>
              </a:solidFill>
              <a:prstDash val="solid"/>
              <a:round/>
              <a:headEnd/>
              <a:tailEnd/>
            </a:ln>
          </p:spPr>
          <p:txBody>
            <a:bodyPr/>
            <a:lstStyle/>
            <a:p>
              <a:endParaRPr lang="en-US"/>
            </a:p>
          </p:txBody>
        </p:sp>
        <p:sp>
          <p:nvSpPr>
            <p:cNvPr id="44192" name="Freeform 127"/>
            <p:cNvSpPr>
              <a:spLocks/>
            </p:cNvSpPr>
            <p:nvPr/>
          </p:nvSpPr>
          <p:spPr bwMode="auto">
            <a:xfrm>
              <a:off x="4759" y="1316"/>
              <a:ext cx="19" cy="12"/>
            </a:xfrm>
            <a:custGeom>
              <a:avLst/>
              <a:gdLst>
                <a:gd name="T0" fmla="*/ 17 w 455"/>
                <a:gd name="T1" fmla="*/ 12 h 269"/>
                <a:gd name="T2" fmla="*/ 17 w 455"/>
                <a:gd name="T3" fmla="*/ 12 h 269"/>
                <a:gd name="T4" fmla="*/ 18 w 455"/>
                <a:gd name="T5" fmla="*/ 12 h 269"/>
                <a:gd name="T6" fmla="*/ 18 w 455"/>
                <a:gd name="T7" fmla="*/ 11 h 269"/>
                <a:gd name="T8" fmla="*/ 18 w 455"/>
                <a:gd name="T9" fmla="*/ 11 h 269"/>
                <a:gd name="T10" fmla="*/ 19 w 455"/>
                <a:gd name="T11" fmla="*/ 10 h 269"/>
                <a:gd name="T12" fmla="*/ 19 w 455"/>
                <a:gd name="T13" fmla="*/ 10 h 269"/>
                <a:gd name="T14" fmla="*/ 19 w 455"/>
                <a:gd name="T15" fmla="*/ 9 h 269"/>
                <a:gd name="T16" fmla="*/ 18 w 455"/>
                <a:gd name="T17" fmla="*/ 3 h 269"/>
                <a:gd name="T18" fmla="*/ 18 w 455"/>
                <a:gd name="T19" fmla="*/ 2 h 269"/>
                <a:gd name="T20" fmla="*/ 18 w 455"/>
                <a:gd name="T21" fmla="*/ 2 h 269"/>
                <a:gd name="T22" fmla="*/ 18 w 455"/>
                <a:gd name="T23" fmla="*/ 1 h 269"/>
                <a:gd name="T24" fmla="*/ 18 w 455"/>
                <a:gd name="T25" fmla="*/ 1 h 269"/>
                <a:gd name="T26" fmla="*/ 18 w 455"/>
                <a:gd name="T27" fmla="*/ 0 h 269"/>
                <a:gd name="T28" fmla="*/ 17 w 455"/>
                <a:gd name="T29" fmla="*/ 0 h 269"/>
                <a:gd name="T30" fmla="*/ 17 w 455"/>
                <a:gd name="T31" fmla="*/ 0 h 269"/>
                <a:gd name="T32" fmla="*/ 17 w 455"/>
                <a:gd name="T33" fmla="*/ 0 h 269"/>
                <a:gd name="T34" fmla="*/ 2 w 455"/>
                <a:gd name="T35" fmla="*/ 0 h 269"/>
                <a:gd name="T36" fmla="*/ 2 w 455"/>
                <a:gd name="T37" fmla="*/ 0 h 269"/>
                <a:gd name="T38" fmla="*/ 2 w 455"/>
                <a:gd name="T39" fmla="*/ 0 h 269"/>
                <a:gd name="T40" fmla="*/ 1 w 455"/>
                <a:gd name="T41" fmla="*/ 1 h 269"/>
                <a:gd name="T42" fmla="*/ 1 w 455"/>
                <a:gd name="T43" fmla="*/ 1 h 269"/>
                <a:gd name="T44" fmla="*/ 1 w 455"/>
                <a:gd name="T45" fmla="*/ 1 h 269"/>
                <a:gd name="T46" fmla="*/ 1 w 455"/>
                <a:gd name="T47" fmla="*/ 2 h 269"/>
                <a:gd name="T48" fmla="*/ 1 w 455"/>
                <a:gd name="T49" fmla="*/ 3 h 269"/>
                <a:gd name="T50" fmla="*/ 0 w 455"/>
                <a:gd name="T51" fmla="*/ 9 h 269"/>
                <a:gd name="T52" fmla="*/ 0 w 455"/>
                <a:gd name="T53" fmla="*/ 10 h 269"/>
                <a:gd name="T54" fmla="*/ 0 w 455"/>
                <a:gd name="T55" fmla="*/ 10 h 269"/>
                <a:gd name="T56" fmla="*/ 1 w 455"/>
                <a:gd name="T57" fmla="*/ 11 h 269"/>
                <a:gd name="T58" fmla="*/ 1 w 455"/>
                <a:gd name="T59" fmla="*/ 11 h 269"/>
                <a:gd name="T60" fmla="*/ 1 w 455"/>
                <a:gd name="T61" fmla="*/ 12 h 269"/>
                <a:gd name="T62" fmla="*/ 2 w 455"/>
                <a:gd name="T63" fmla="*/ 12 h 269"/>
                <a:gd name="T64" fmla="*/ 2 w 455"/>
                <a:gd name="T65" fmla="*/ 12 h 269"/>
                <a:gd name="T66" fmla="*/ 3 w 455"/>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69">
                  <a:moveTo>
                    <a:pt x="396" y="269"/>
                  </a:moveTo>
                  <a:lnTo>
                    <a:pt x="400" y="268"/>
                  </a:lnTo>
                  <a:lnTo>
                    <a:pt x="405" y="267"/>
                  </a:lnTo>
                  <a:lnTo>
                    <a:pt x="410" y="266"/>
                  </a:lnTo>
                  <a:lnTo>
                    <a:pt x="415" y="264"/>
                  </a:lnTo>
                  <a:lnTo>
                    <a:pt x="420" y="261"/>
                  </a:lnTo>
                  <a:lnTo>
                    <a:pt x="425" y="258"/>
                  </a:lnTo>
                  <a:lnTo>
                    <a:pt x="430" y="254"/>
                  </a:lnTo>
                  <a:lnTo>
                    <a:pt x="435" y="250"/>
                  </a:lnTo>
                  <a:lnTo>
                    <a:pt x="439" y="245"/>
                  </a:lnTo>
                  <a:lnTo>
                    <a:pt x="443" y="240"/>
                  </a:lnTo>
                  <a:lnTo>
                    <a:pt x="446" y="235"/>
                  </a:lnTo>
                  <a:lnTo>
                    <a:pt x="449" y="230"/>
                  </a:lnTo>
                  <a:lnTo>
                    <a:pt x="451" y="224"/>
                  </a:lnTo>
                  <a:lnTo>
                    <a:pt x="453" y="218"/>
                  </a:lnTo>
                  <a:lnTo>
                    <a:pt x="454" y="212"/>
                  </a:lnTo>
                  <a:lnTo>
                    <a:pt x="455" y="205"/>
                  </a:lnTo>
                  <a:lnTo>
                    <a:pt x="442" y="65"/>
                  </a:lnTo>
                  <a:lnTo>
                    <a:pt x="441" y="58"/>
                  </a:lnTo>
                  <a:lnTo>
                    <a:pt x="441" y="52"/>
                  </a:lnTo>
                  <a:lnTo>
                    <a:pt x="439" y="46"/>
                  </a:lnTo>
                  <a:lnTo>
                    <a:pt x="438" y="39"/>
                  </a:lnTo>
                  <a:lnTo>
                    <a:pt x="436" y="33"/>
                  </a:lnTo>
                  <a:lnTo>
                    <a:pt x="434" y="28"/>
                  </a:lnTo>
                  <a:lnTo>
                    <a:pt x="431" y="23"/>
                  </a:lnTo>
                  <a:lnTo>
                    <a:pt x="427" y="19"/>
                  </a:lnTo>
                  <a:lnTo>
                    <a:pt x="424" y="15"/>
                  </a:lnTo>
                  <a:lnTo>
                    <a:pt x="421" y="11"/>
                  </a:lnTo>
                  <a:lnTo>
                    <a:pt x="417" y="8"/>
                  </a:lnTo>
                  <a:lnTo>
                    <a:pt x="413" y="4"/>
                  </a:lnTo>
                  <a:lnTo>
                    <a:pt x="409" y="2"/>
                  </a:lnTo>
                  <a:lnTo>
                    <a:pt x="405" y="1"/>
                  </a:lnTo>
                  <a:lnTo>
                    <a:pt x="400" y="0"/>
                  </a:lnTo>
                  <a:lnTo>
                    <a:pt x="396" y="0"/>
                  </a:lnTo>
                  <a:lnTo>
                    <a:pt x="60" y="0"/>
                  </a:lnTo>
                  <a:lnTo>
                    <a:pt x="55" y="0"/>
                  </a:lnTo>
                  <a:lnTo>
                    <a:pt x="50" y="1"/>
                  </a:lnTo>
                  <a:lnTo>
                    <a:pt x="46" y="2"/>
                  </a:lnTo>
                  <a:lnTo>
                    <a:pt x="42" y="4"/>
                  </a:lnTo>
                  <a:lnTo>
                    <a:pt x="37" y="8"/>
                  </a:lnTo>
                  <a:lnTo>
                    <a:pt x="33" y="11"/>
                  </a:lnTo>
                  <a:lnTo>
                    <a:pt x="30" y="15"/>
                  </a:lnTo>
                  <a:lnTo>
                    <a:pt x="27" y="19"/>
                  </a:lnTo>
                  <a:lnTo>
                    <a:pt x="24" y="23"/>
                  </a:lnTo>
                  <a:lnTo>
                    <a:pt x="21" y="28"/>
                  </a:lnTo>
                  <a:lnTo>
                    <a:pt x="19" y="33"/>
                  </a:lnTo>
                  <a:lnTo>
                    <a:pt x="17" y="39"/>
                  </a:lnTo>
                  <a:lnTo>
                    <a:pt x="16" y="46"/>
                  </a:lnTo>
                  <a:lnTo>
                    <a:pt x="14" y="52"/>
                  </a:lnTo>
                  <a:lnTo>
                    <a:pt x="14" y="58"/>
                  </a:lnTo>
                  <a:lnTo>
                    <a:pt x="14" y="65"/>
                  </a:lnTo>
                  <a:lnTo>
                    <a:pt x="0" y="205"/>
                  </a:lnTo>
                  <a:lnTo>
                    <a:pt x="0" y="212"/>
                  </a:lnTo>
                  <a:lnTo>
                    <a:pt x="1" y="218"/>
                  </a:lnTo>
                  <a:lnTo>
                    <a:pt x="4" y="224"/>
                  </a:lnTo>
                  <a:lnTo>
                    <a:pt x="6" y="230"/>
                  </a:lnTo>
                  <a:lnTo>
                    <a:pt x="9" y="235"/>
                  </a:lnTo>
                  <a:lnTo>
                    <a:pt x="12" y="240"/>
                  </a:lnTo>
                  <a:lnTo>
                    <a:pt x="16" y="245"/>
                  </a:lnTo>
                  <a:lnTo>
                    <a:pt x="20" y="250"/>
                  </a:lnTo>
                  <a:lnTo>
                    <a:pt x="25" y="254"/>
                  </a:lnTo>
                  <a:lnTo>
                    <a:pt x="29" y="258"/>
                  </a:lnTo>
                  <a:lnTo>
                    <a:pt x="34" y="261"/>
                  </a:lnTo>
                  <a:lnTo>
                    <a:pt x="39" y="264"/>
                  </a:lnTo>
                  <a:lnTo>
                    <a:pt x="45" y="266"/>
                  </a:lnTo>
                  <a:lnTo>
                    <a:pt x="50" y="267"/>
                  </a:lnTo>
                  <a:lnTo>
                    <a:pt x="55" y="268"/>
                  </a:lnTo>
                  <a:lnTo>
                    <a:pt x="60" y="269"/>
                  </a:lnTo>
                  <a:lnTo>
                    <a:pt x="396" y="269"/>
                  </a:lnTo>
                  <a:close/>
                </a:path>
              </a:pathLst>
            </a:custGeom>
            <a:solidFill>
              <a:srgbClr val="993300"/>
            </a:solidFill>
            <a:ln w="0">
              <a:solidFill>
                <a:srgbClr val="000000"/>
              </a:solidFill>
              <a:prstDash val="solid"/>
              <a:round/>
              <a:headEnd/>
              <a:tailEnd/>
            </a:ln>
          </p:spPr>
          <p:txBody>
            <a:bodyPr/>
            <a:lstStyle/>
            <a:p>
              <a:endParaRPr lang="en-US"/>
            </a:p>
          </p:txBody>
        </p:sp>
        <p:sp>
          <p:nvSpPr>
            <p:cNvPr id="44193" name="Freeform 128"/>
            <p:cNvSpPr>
              <a:spLocks/>
            </p:cNvSpPr>
            <p:nvPr/>
          </p:nvSpPr>
          <p:spPr bwMode="auto">
            <a:xfrm>
              <a:off x="4761" y="1322"/>
              <a:ext cx="15" cy="5"/>
            </a:xfrm>
            <a:custGeom>
              <a:avLst/>
              <a:gdLst>
                <a:gd name="T0" fmla="*/ 15 w 333"/>
                <a:gd name="T1" fmla="*/ 2 h 121"/>
                <a:gd name="T2" fmla="*/ 15 w 333"/>
                <a:gd name="T3" fmla="*/ 3 h 121"/>
                <a:gd name="T4" fmla="*/ 15 w 333"/>
                <a:gd name="T5" fmla="*/ 3 h 121"/>
                <a:gd name="T6" fmla="*/ 15 w 333"/>
                <a:gd name="T7" fmla="*/ 3 h 121"/>
                <a:gd name="T8" fmla="*/ 15 w 333"/>
                <a:gd name="T9" fmla="*/ 3 h 121"/>
                <a:gd name="T10" fmla="*/ 15 w 333"/>
                <a:gd name="T11" fmla="*/ 4 h 121"/>
                <a:gd name="T12" fmla="*/ 15 w 333"/>
                <a:gd name="T13" fmla="*/ 4 h 121"/>
                <a:gd name="T14" fmla="*/ 15 w 333"/>
                <a:gd name="T15" fmla="*/ 4 h 121"/>
                <a:gd name="T16" fmla="*/ 15 w 333"/>
                <a:gd name="T17" fmla="*/ 4 h 121"/>
                <a:gd name="T18" fmla="*/ 14 w 333"/>
                <a:gd name="T19" fmla="*/ 4 h 121"/>
                <a:gd name="T20" fmla="*/ 14 w 333"/>
                <a:gd name="T21" fmla="*/ 5 h 121"/>
                <a:gd name="T22" fmla="*/ 14 w 333"/>
                <a:gd name="T23" fmla="*/ 5 h 121"/>
                <a:gd name="T24" fmla="*/ 14 w 333"/>
                <a:gd name="T25" fmla="*/ 5 h 121"/>
                <a:gd name="T26" fmla="*/ 14 w 333"/>
                <a:gd name="T27" fmla="*/ 5 h 121"/>
                <a:gd name="T28" fmla="*/ 14 w 333"/>
                <a:gd name="T29" fmla="*/ 5 h 121"/>
                <a:gd name="T30" fmla="*/ 13 w 333"/>
                <a:gd name="T31" fmla="*/ 5 h 121"/>
                <a:gd name="T32" fmla="*/ 13 w 333"/>
                <a:gd name="T33" fmla="*/ 5 h 121"/>
                <a:gd name="T34" fmla="*/ 2 w 333"/>
                <a:gd name="T35" fmla="*/ 5 h 121"/>
                <a:gd name="T36" fmla="*/ 1 w 333"/>
                <a:gd name="T37" fmla="*/ 5 h 121"/>
                <a:gd name="T38" fmla="*/ 1 w 333"/>
                <a:gd name="T39" fmla="*/ 5 h 121"/>
                <a:gd name="T40" fmla="*/ 1 w 333"/>
                <a:gd name="T41" fmla="*/ 5 h 121"/>
                <a:gd name="T42" fmla="*/ 1 w 333"/>
                <a:gd name="T43" fmla="*/ 5 h 121"/>
                <a:gd name="T44" fmla="*/ 1 w 333"/>
                <a:gd name="T45" fmla="*/ 5 h 121"/>
                <a:gd name="T46" fmla="*/ 1 w 333"/>
                <a:gd name="T47" fmla="*/ 5 h 121"/>
                <a:gd name="T48" fmla="*/ 1 w 333"/>
                <a:gd name="T49" fmla="*/ 4 h 121"/>
                <a:gd name="T50" fmla="*/ 0 w 333"/>
                <a:gd name="T51" fmla="*/ 4 h 121"/>
                <a:gd name="T52" fmla="*/ 0 w 333"/>
                <a:gd name="T53" fmla="*/ 4 h 121"/>
                <a:gd name="T54" fmla="*/ 0 w 333"/>
                <a:gd name="T55" fmla="*/ 4 h 121"/>
                <a:gd name="T56" fmla="*/ 0 w 333"/>
                <a:gd name="T57" fmla="*/ 4 h 121"/>
                <a:gd name="T58" fmla="*/ 0 w 333"/>
                <a:gd name="T59" fmla="*/ 3 h 121"/>
                <a:gd name="T60" fmla="*/ 0 w 333"/>
                <a:gd name="T61" fmla="*/ 3 h 121"/>
                <a:gd name="T62" fmla="*/ 0 w 333"/>
                <a:gd name="T63" fmla="*/ 3 h 121"/>
                <a:gd name="T64" fmla="*/ 0 w 333"/>
                <a:gd name="T65" fmla="*/ 3 h 121"/>
                <a:gd name="T66" fmla="*/ 0 w 333"/>
                <a:gd name="T67" fmla="*/ 2 h 121"/>
                <a:gd name="T68" fmla="*/ 0 w 333"/>
                <a:gd name="T69" fmla="*/ 0 h 121"/>
                <a:gd name="T70" fmla="*/ 15 w 333"/>
                <a:gd name="T71" fmla="*/ 0 h 121"/>
                <a:gd name="T72" fmla="*/ 15 w 333"/>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21">
                  <a:moveTo>
                    <a:pt x="333" y="60"/>
                  </a:moveTo>
                  <a:lnTo>
                    <a:pt x="332" y="65"/>
                  </a:lnTo>
                  <a:lnTo>
                    <a:pt x="332" y="71"/>
                  </a:lnTo>
                  <a:lnTo>
                    <a:pt x="331" y="78"/>
                  </a:lnTo>
                  <a:lnTo>
                    <a:pt x="330" y="83"/>
                  </a:lnTo>
                  <a:lnTo>
                    <a:pt x="329" y="88"/>
                  </a:lnTo>
                  <a:lnTo>
                    <a:pt x="327" y="93"/>
                  </a:lnTo>
                  <a:lnTo>
                    <a:pt x="324" y="98"/>
                  </a:lnTo>
                  <a:lnTo>
                    <a:pt x="322" y="102"/>
                  </a:lnTo>
                  <a:lnTo>
                    <a:pt x="319" y="106"/>
                  </a:lnTo>
                  <a:lnTo>
                    <a:pt x="316" y="109"/>
                  </a:lnTo>
                  <a:lnTo>
                    <a:pt x="313" y="112"/>
                  </a:lnTo>
                  <a:lnTo>
                    <a:pt x="310" y="115"/>
                  </a:lnTo>
                  <a:lnTo>
                    <a:pt x="306" y="118"/>
                  </a:lnTo>
                  <a:lnTo>
                    <a:pt x="303" y="119"/>
                  </a:lnTo>
                  <a:lnTo>
                    <a:pt x="299" y="120"/>
                  </a:lnTo>
                  <a:lnTo>
                    <a:pt x="295" y="121"/>
                  </a:lnTo>
                  <a:lnTo>
                    <a:pt x="38" y="121"/>
                  </a:lnTo>
                  <a:lnTo>
                    <a:pt x="33" y="120"/>
                  </a:lnTo>
                  <a:lnTo>
                    <a:pt x="29" y="119"/>
                  </a:lnTo>
                  <a:lnTo>
                    <a:pt x="26" y="118"/>
                  </a:lnTo>
                  <a:lnTo>
                    <a:pt x="22" y="115"/>
                  </a:lnTo>
                  <a:lnTo>
                    <a:pt x="19" y="112"/>
                  </a:lnTo>
                  <a:lnTo>
                    <a:pt x="15" y="109"/>
                  </a:lnTo>
                  <a:lnTo>
                    <a:pt x="12" y="106"/>
                  </a:lnTo>
                  <a:lnTo>
                    <a:pt x="9" y="102"/>
                  </a:lnTo>
                  <a:lnTo>
                    <a:pt x="7" y="98"/>
                  </a:lnTo>
                  <a:lnTo>
                    <a:pt x="5" y="93"/>
                  </a:lnTo>
                  <a:lnTo>
                    <a:pt x="3" y="88"/>
                  </a:lnTo>
                  <a:lnTo>
                    <a:pt x="2" y="83"/>
                  </a:lnTo>
                  <a:lnTo>
                    <a:pt x="1" y="78"/>
                  </a:lnTo>
                  <a:lnTo>
                    <a:pt x="0" y="71"/>
                  </a:lnTo>
                  <a:lnTo>
                    <a:pt x="0" y="65"/>
                  </a:lnTo>
                  <a:lnTo>
                    <a:pt x="0" y="60"/>
                  </a:lnTo>
                  <a:lnTo>
                    <a:pt x="2" y="0"/>
                  </a:lnTo>
                  <a:lnTo>
                    <a:pt x="331" y="0"/>
                  </a:lnTo>
                  <a:lnTo>
                    <a:pt x="333" y="60"/>
                  </a:lnTo>
                  <a:close/>
                </a:path>
              </a:pathLst>
            </a:custGeom>
            <a:solidFill>
              <a:srgbClr val="993300"/>
            </a:solidFill>
            <a:ln w="0">
              <a:solidFill>
                <a:srgbClr val="000000"/>
              </a:solidFill>
              <a:prstDash val="solid"/>
              <a:round/>
              <a:headEnd/>
              <a:tailEnd/>
            </a:ln>
          </p:spPr>
          <p:txBody>
            <a:bodyPr/>
            <a:lstStyle/>
            <a:p>
              <a:endParaRPr lang="en-US"/>
            </a:p>
          </p:txBody>
        </p:sp>
        <p:sp>
          <p:nvSpPr>
            <p:cNvPr id="44194" name="Freeform 129"/>
            <p:cNvSpPr>
              <a:spLocks/>
            </p:cNvSpPr>
            <p:nvPr/>
          </p:nvSpPr>
          <p:spPr bwMode="auto">
            <a:xfrm>
              <a:off x="4759" y="1318"/>
              <a:ext cx="2" cy="8"/>
            </a:xfrm>
            <a:custGeom>
              <a:avLst/>
              <a:gdLst>
                <a:gd name="T0" fmla="*/ 1 w 33"/>
                <a:gd name="T1" fmla="*/ 8 h 200"/>
                <a:gd name="T2" fmla="*/ 1 w 33"/>
                <a:gd name="T3" fmla="*/ 8 h 200"/>
                <a:gd name="T4" fmla="*/ 2 w 33"/>
                <a:gd name="T5" fmla="*/ 8 h 200"/>
                <a:gd name="T6" fmla="*/ 2 w 33"/>
                <a:gd name="T7" fmla="*/ 8 h 200"/>
                <a:gd name="T8" fmla="*/ 2 w 33"/>
                <a:gd name="T9" fmla="*/ 8 h 200"/>
                <a:gd name="T10" fmla="*/ 2 w 33"/>
                <a:gd name="T11" fmla="*/ 8 h 200"/>
                <a:gd name="T12" fmla="*/ 2 w 33"/>
                <a:gd name="T13" fmla="*/ 7 h 200"/>
                <a:gd name="T14" fmla="*/ 2 w 33"/>
                <a:gd name="T15" fmla="*/ 7 h 200"/>
                <a:gd name="T16" fmla="*/ 2 w 33"/>
                <a:gd name="T17" fmla="*/ 1 h 200"/>
                <a:gd name="T18" fmla="*/ 2 w 33"/>
                <a:gd name="T19" fmla="*/ 1 h 200"/>
                <a:gd name="T20" fmla="*/ 2 w 33"/>
                <a:gd name="T21" fmla="*/ 0 h 200"/>
                <a:gd name="T22" fmla="*/ 2 w 33"/>
                <a:gd name="T23" fmla="*/ 0 h 200"/>
                <a:gd name="T24" fmla="*/ 2 w 33"/>
                <a:gd name="T25" fmla="*/ 0 h 200"/>
                <a:gd name="T26" fmla="*/ 2 w 33"/>
                <a:gd name="T27" fmla="*/ 0 h 200"/>
                <a:gd name="T28" fmla="*/ 1 w 33"/>
                <a:gd name="T29" fmla="*/ 0 h 200"/>
                <a:gd name="T30" fmla="*/ 1 w 33"/>
                <a:gd name="T31" fmla="*/ 0 h 200"/>
                <a:gd name="T32" fmla="*/ 1 w 33"/>
                <a:gd name="T33" fmla="*/ 0 h 200"/>
                <a:gd name="T34" fmla="*/ 1 w 33"/>
                <a:gd name="T35" fmla="*/ 0 h 200"/>
                <a:gd name="T36" fmla="*/ 1 w 33"/>
                <a:gd name="T37" fmla="*/ 0 h 200"/>
                <a:gd name="T38" fmla="*/ 1 w 33"/>
                <a:gd name="T39" fmla="*/ 0 h 200"/>
                <a:gd name="T40" fmla="*/ 0 w 33"/>
                <a:gd name="T41" fmla="*/ 0 h 200"/>
                <a:gd name="T42" fmla="*/ 0 w 33"/>
                <a:gd name="T43" fmla="*/ 0 h 200"/>
                <a:gd name="T44" fmla="*/ 0 w 33"/>
                <a:gd name="T45" fmla="*/ 0 h 200"/>
                <a:gd name="T46" fmla="*/ 0 w 33"/>
                <a:gd name="T47" fmla="*/ 1 h 200"/>
                <a:gd name="T48" fmla="*/ 0 w 33"/>
                <a:gd name="T49" fmla="*/ 1 h 200"/>
                <a:gd name="T50" fmla="*/ 0 w 33"/>
                <a:gd name="T51" fmla="*/ 7 h 200"/>
                <a:gd name="T52" fmla="*/ 0 w 33"/>
                <a:gd name="T53" fmla="*/ 7 h 200"/>
                <a:gd name="T54" fmla="*/ 0 w 33"/>
                <a:gd name="T55" fmla="*/ 7 h 200"/>
                <a:gd name="T56" fmla="*/ 0 w 33"/>
                <a:gd name="T57" fmla="*/ 7 h 200"/>
                <a:gd name="T58" fmla="*/ 0 w 33"/>
                <a:gd name="T59" fmla="*/ 8 h 200"/>
                <a:gd name="T60" fmla="*/ 1 w 33"/>
                <a:gd name="T61" fmla="*/ 8 h 200"/>
                <a:gd name="T62" fmla="*/ 1 w 33"/>
                <a:gd name="T63" fmla="*/ 8 h 200"/>
                <a:gd name="T64" fmla="*/ 1 w 33"/>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0">
                  <a:moveTo>
                    <a:pt x="18" y="200"/>
                  </a:moveTo>
                  <a:lnTo>
                    <a:pt x="19" y="199"/>
                  </a:lnTo>
                  <a:lnTo>
                    <a:pt x="20" y="199"/>
                  </a:lnTo>
                  <a:lnTo>
                    <a:pt x="22" y="199"/>
                  </a:lnTo>
                  <a:lnTo>
                    <a:pt x="23" y="198"/>
                  </a:lnTo>
                  <a:lnTo>
                    <a:pt x="25" y="197"/>
                  </a:lnTo>
                  <a:lnTo>
                    <a:pt x="26" y="196"/>
                  </a:lnTo>
                  <a:lnTo>
                    <a:pt x="28" y="195"/>
                  </a:lnTo>
                  <a:lnTo>
                    <a:pt x="29" y="194"/>
                  </a:lnTo>
                  <a:lnTo>
                    <a:pt x="29" y="193"/>
                  </a:lnTo>
                  <a:lnTo>
                    <a:pt x="30" y="191"/>
                  </a:lnTo>
                  <a:lnTo>
                    <a:pt x="31" y="190"/>
                  </a:lnTo>
                  <a:lnTo>
                    <a:pt x="31" y="188"/>
                  </a:lnTo>
                  <a:lnTo>
                    <a:pt x="32" y="186"/>
                  </a:lnTo>
                  <a:lnTo>
                    <a:pt x="32" y="184"/>
                  </a:lnTo>
                  <a:lnTo>
                    <a:pt x="32" y="183"/>
                  </a:lnTo>
                  <a:lnTo>
                    <a:pt x="33" y="181"/>
                  </a:lnTo>
                  <a:lnTo>
                    <a:pt x="33" y="20"/>
                  </a:lnTo>
                  <a:lnTo>
                    <a:pt x="32" y="18"/>
                  </a:lnTo>
                  <a:lnTo>
                    <a:pt x="32" y="16"/>
                  </a:lnTo>
                  <a:lnTo>
                    <a:pt x="32" y="14"/>
                  </a:lnTo>
                  <a:lnTo>
                    <a:pt x="31" y="12"/>
                  </a:lnTo>
                  <a:lnTo>
                    <a:pt x="31" y="11"/>
                  </a:lnTo>
                  <a:lnTo>
                    <a:pt x="30" y="9"/>
                  </a:lnTo>
                  <a:lnTo>
                    <a:pt x="29" y="7"/>
                  </a:lnTo>
                  <a:lnTo>
                    <a:pt x="29" y="5"/>
                  </a:lnTo>
                  <a:lnTo>
                    <a:pt x="28" y="4"/>
                  </a:lnTo>
                  <a:lnTo>
                    <a:pt x="26" y="3"/>
                  </a:lnTo>
                  <a:lnTo>
                    <a:pt x="25" y="2"/>
                  </a:lnTo>
                  <a:lnTo>
                    <a:pt x="23" y="1"/>
                  </a:lnTo>
                  <a:lnTo>
                    <a:pt x="22"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9"/>
                  </a:lnTo>
                  <a:lnTo>
                    <a:pt x="5" y="11"/>
                  </a:lnTo>
                  <a:lnTo>
                    <a:pt x="5" y="12"/>
                  </a:lnTo>
                  <a:lnTo>
                    <a:pt x="4" y="14"/>
                  </a:lnTo>
                  <a:lnTo>
                    <a:pt x="4" y="16"/>
                  </a:lnTo>
                  <a:lnTo>
                    <a:pt x="4" y="18"/>
                  </a:lnTo>
                  <a:lnTo>
                    <a:pt x="4" y="20"/>
                  </a:lnTo>
                  <a:lnTo>
                    <a:pt x="0" y="168"/>
                  </a:lnTo>
                  <a:lnTo>
                    <a:pt x="0" y="170"/>
                  </a:lnTo>
                  <a:lnTo>
                    <a:pt x="0" y="173"/>
                  </a:lnTo>
                  <a:lnTo>
                    <a:pt x="0" y="175"/>
                  </a:lnTo>
                  <a:lnTo>
                    <a:pt x="1" y="178"/>
                  </a:lnTo>
                  <a:lnTo>
                    <a:pt x="2" y="180"/>
                  </a:lnTo>
                  <a:lnTo>
                    <a:pt x="3" y="183"/>
                  </a:lnTo>
                  <a:lnTo>
                    <a:pt x="4" y="185"/>
                  </a:lnTo>
                  <a:lnTo>
                    <a:pt x="6" y="188"/>
                  </a:lnTo>
                  <a:lnTo>
                    <a:pt x="7" y="190"/>
                  </a:lnTo>
                  <a:lnTo>
                    <a:pt x="8" y="192"/>
                  </a:lnTo>
                  <a:lnTo>
                    <a:pt x="10" y="194"/>
                  </a:lnTo>
                  <a:lnTo>
                    <a:pt x="11" y="196"/>
                  </a:lnTo>
                  <a:lnTo>
                    <a:pt x="13" y="197"/>
                  </a:lnTo>
                  <a:lnTo>
                    <a:pt x="14" y="199"/>
                  </a:lnTo>
                  <a:lnTo>
                    <a:pt x="16" y="199"/>
                  </a:lnTo>
                  <a:lnTo>
                    <a:pt x="18" y="200"/>
                  </a:lnTo>
                  <a:close/>
                </a:path>
              </a:pathLst>
            </a:custGeom>
            <a:solidFill>
              <a:srgbClr val="993300"/>
            </a:solidFill>
            <a:ln w="0">
              <a:solidFill>
                <a:srgbClr val="000000"/>
              </a:solidFill>
              <a:prstDash val="solid"/>
              <a:round/>
              <a:headEnd/>
              <a:tailEnd/>
            </a:ln>
          </p:spPr>
          <p:txBody>
            <a:bodyPr/>
            <a:lstStyle/>
            <a:p>
              <a:endParaRPr lang="en-US"/>
            </a:p>
          </p:txBody>
        </p:sp>
        <p:sp>
          <p:nvSpPr>
            <p:cNvPr id="44195" name="Freeform 130"/>
            <p:cNvSpPr>
              <a:spLocks/>
            </p:cNvSpPr>
            <p:nvPr/>
          </p:nvSpPr>
          <p:spPr bwMode="auto">
            <a:xfrm>
              <a:off x="4776" y="1317"/>
              <a:ext cx="2" cy="9"/>
            </a:xfrm>
            <a:custGeom>
              <a:avLst/>
              <a:gdLst>
                <a:gd name="T0" fmla="*/ 1 w 38"/>
                <a:gd name="T1" fmla="*/ 9 h 209"/>
                <a:gd name="T2" fmla="*/ 1 w 38"/>
                <a:gd name="T3" fmla="*/ 9 h 209"/>
                <a:gd name="T4" fmla="*/ 1 w 38"/>
                <a:gd name="T5" fmla="*/ 9 h 209"/>
                <a:gd name="T6" fmla="*/ 1 w 38"/>
                <a:gd name="T7" fmla="*/ 9 h 209"/>
                <a:gd name="T8" fmla="*/ 2 w 38"/>
                <a:gd name="T9" fmla="*/ 8 h 209"/>
                <a:gd name="T10" fmla="*/ 2 w 38"/>
                <a:gd name="T11" fmla="*/ 8 h 209"/>
                <a:gd name="T12" fmla="*/ 2 w 38"/>
                <a:gd name="T13" fmla="*/ 8 h 209"/>
                <a:gd name="T14" fmla="*/ 2 w 38"/>
                <a:gd name="T15" fmla="*/ 8 h 209"/>
                <a:gd name="T16" fmla="*/ 2 w 38"/>
                <a:gd name="T17" fmla="*/ 1 h 209"/>
                <a:gd name="T18" fmla="*/ 1 w 38"/>
                <a:gd name="T19" fmla="*/ 1 h 209"/>
                <a:gd name="T20" fmla="*/ 1 w 38"/>
                <a:gd name="T21" fmla="*/ 0 h 209"/>
                <a:gd name="T22" fmla="*/ 1 w 38"/>
                <a:gd name="T23" fmla="*/ 0 h 209"/>
                <a:gd name="T24" fmla="*/ 1 w 38"/>
                <a:gd name="T25" fmla="*/ 0 h 209"/>
                <a:gd name="T26" fmla="*/ 1 w 38"/>
                <a:gd name="T27" fmla="*/ 0 h 209"/>
                <a:gd name="T28" fmla="*/ 1 w 38"/>
                <a:gd name="T29" fmla="*/ 0 h 209"/>
                <a:gd name="T30" fmla="*/ 1 w 38"/>
                <a:gd name="T31" fmla="*/ 0 h 209"/>
                <a:gd name="T32" fmla="*/ 1 w 38"/>
                <a:gd name="T33" fmla="*/ 0 h 209"/>
                <a:gd name="T34" fmla="*/ 1 w 38"/>
                <a:gd name="T35" fmla="*/ 0 h 209"/>
                <a:gd name="T36" fmla="*/ 0 w 38"/>
                <a:gd name="T37" fmla="*/ 0 h 209"/>
                <a:gd name="T38" fmla="*/ 0 w 38"/>
                <a:gd name="T39" fmla="*/ 0 h 209"/>
                <a:gd name="T40" fmla="*/ 0 w 38"/>
                <a:gd name="T41" fmla="*/ 0 h 209"/>
                <a:gd name="T42" fmla="*/ 0 w 38"/>
                <a:gd name="T43" fmla="*/ 0 h 209"/>
                <a:gd name="T44" fmla="*/ 0 w 38"/>
                <a:gd name="T45" fmla="*/ 1 h 209"/>
                <a:gd name="T46" fmla="*/ 0 w 38"/>
                <a:gd name="T47" fmla="*/ 1 h 209"/>
                <a:gd name="T48" fmla="*/ 0 w 38"/>
                <a:gd name="T49" fmla="*/ 1 h 209"/>
                <a:gd name="T50" fmla="*/ 0 w 38"/>
                <a:gd name="T51" fmla="*/ 8 h 209"/>
                <a:gd name="T52" fmla="*/ 0 w 38"/>
                <a:gd name="T53" fmla="*/ 8 h 209"/>
                <a:gd name="T54" fmla="*/ 0 w 38"/>
                <a:gd name="T55" fmla="*/ 9 h 209"/>
                <a:gd name="T56" fmla="*/ 0 w 38"/>
                <a:gd name="T57" fmla="*/ 9 h 209"/>
                <a:gd name="T58" fmla="*/ 0 w 38"/>
                <a:gd name="T59" fmla="*/ 9 h 209"/>
                <a:gd name="T60" fmla="*/ 0 w 38"/>
                <a:gd name="T61" fmla="*/ 9 h 209"/>
                <a:gd name="T62" fmla="*/ 0 w 38"/>
                <a:gd name="T63" fmla="*/ 9 h 209"/>
                <a:gd name="T64" fmla="*/ 1 w 38"/>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209">
                  <a:moveTo>
                    <a:pt x="14" y="209"/>
                  </a:moveTo>
                  <a:lnTo>
                    <a:pt x="15" y="208"/>
                  </a:lnTo>
                  <a:lnTo>
                    <a:pt x="17" y="208"/>
                  </a:lnTo>
                  <a:lnTo>
                    <a:pt x="19" y="206"/>
                  </a:lnTo>
                  <a:lnTo>
                    <a:pt x="20" y="205"/>
                  </a:lnTo>
                  <a:lnTo>
                    <a:pt x="22" y="203"/>
                  </a:lnTo>
                  <a:lnTo>
                    <a:pt x="25" y="201"/>
                  </a:lnTo>
                  <a:lnTo>
                    <a:pt x="27" y="199"/>
                  </a:lnTo>
                  <a:lnTo>
                    <a:pt x="29" y="197"/>
                  </a:lnTo>
                  <a:lnTo>
                    <a:pt x="31" y="194"/>
                  </a:lnTo>
                  <a:lnTo>
                    <a:pt x="32" y="191"/>
                  </a:lnTo>
                  <a:lnTo>
                    <a:pt x="34" y="189"/>
                  </a:lnTo>
                  <a:lnTo>
                    <a:pt x="35" y="186"/>
                  </a:lnTo>
                  <a:lnTo>
                    <a:pt x="36" y="184"/>
                  </a:lnTo>
                  <a:lnTo>
                    <a:pt x="37" y="181"/>
                  </a:lnTo>
                  <a:lnTo>
                    <a:pt x="37" y="179"/>
                  </a:lnTo>
                  <a:lnTo>
                    <a:pt x="38" y="177"/>
                  </a:lnTo>
                  <a:lnTo>
                    <a:pt x="29" y="20"/>
                  </a:lnTo>
                  <a:lnTo>
                    <a:pt x="28" y="18"/>
                  </a:lnTo>
                  <a:lnTo>
                    <a:pt x="28" y="16"/>
                  </a:lnTo>
                  <a:lnTo>
                    <a:pt x="28" y="13"/>
                  </a:lnTo>
                  <a:lnTo>
                    <a:pt x="27" y="11"/>
                  </a:lnTo>
                  <a:lnTo>
                    <a:pt x="27" y="10"/>
                  </a:lnTo>
                  <a:lnTo>
                    <a:pt x="26" y="8"/>
                  </a:lnTo>
                  <a:lnTo>
                    <a:pt x="25" y="7"/>
                  </a:lnTo>
                  <a:lnTo>
                    <a:pt x="25" y="5"/>
                  </a:lnTo>
                  <a:lnTo>
                    <a:pt x="24" y="4"/>
                  </a:lnTo>
                  <a:lnTo>
                    <a:pt x="21" y="3"/>
                  </a:lnTo>
                  <a:lnTo>
                    <a:pt x="20" y="2"/>
                  </a:lnTo>
                  <a:lnTo>
                    <a:pt x="19" y="1"/>
                  </a:lnTo>
                  <a:lnTo>
                    <a:pt x="18"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4" y="203"/>
                  </a:lnTo>
                  <a:lnTo>
                    <a:pt x="4" y="204"/>
                  </a:lnTo>
                  <a:lnTo>
                    <a:pt x="6" y="205"/>
                  </a:lnTo>
                  <a:lnTo>
                    <a:pt x="7" y="206"/>
                  </a:lnTo>
                  <a:lnTo>
                    <a:pt x="8" y="207"/>
                  </a:lnTo>
                  <a:lnTo>
                    <a:pt x="9" y="208"/>
                  </a:lnTo>
                  <a:lnTo>
                    <a:pt x="11" y="208"/>
                  </a:lnTo>
                  <a:lnTo>
                    <a:pt x="12" y="208"/>
                  </a:lnTo>
                  <a:lnTo>
                    <a:pt x="14" y="209"/>
                  </a:lnTo>
                  <a:close/>
                </a:path>
              </a:pathLst>
            </a:custGeom>
            <a:solidFill>
              <a:srgbClr val="993300"/>
            </a:solidFill>
            <a:ln w="0">
              <a:solidFill>
                <a:srgbClr val="000000"/>
              </a:solidFill>
              <a:prstDash val="solid"/>
              <a:round/>
              <a:headEnd/>
              <a:tailEnd/>
            </a:ln>
          </p:spPr>
          <p:txBody>
            <a:bodyPr/>
            <a:lstStyle/>
            <a:p>
              <a:endParaRPr lang="en-US"/>
            </a:p>
          </p:txBody>
        </p:sp>
        <p:sp>
          <p:nvSpPr>
            <p:cNvPr id="44196" name="Freeform 131"/>
            <p:cNvSpPr>
              <a:spLocks/>
            </p:cNvSpPr>
            <p:nvPr/>
          </p:nvSpPr>
          <p:spPr bwMode="auto">
            <a:xfrm>
              <a:off x="4761" y="1317"/>
              <a:ext cx="15" cy="4"/>
            </a:xfrm>
            <a:custGeom>
              <a:avLst/>
              <a:gdLst>
                <a:gd name="T0" fmla="*/ 14 w 342"/>
                <a:gd name="T1" fmla="*/ 4 h 99"/>
                <a:gd name="T2" fmla="*/ 14 w 342"/>
                <a:gd name="T3" fmla="*/ 4 h 99"/>
                <a:gd name="T4" fmla="*/ 14 w 342"/>
                <a:gd name="T5" fmla="*/ 4 h 99"/>
                <a:gd name="T6" fmla="*/ 14 w 342"/>
                <a:gd name="T7" fmla="*/ 4 h 99"/>
                <a:gd name="T8" fmla="*/ 15 w 342"/>
                <a:gd name="T9" fmla="*/ 4 h 99"/>
                <a:gd name="T10" fmla="*/ 15 w 342"/>
                <a:gd name="T11" fmla="*/ 3 h 99"/>
                <a:gd name="T12" fmla="*/ 15 w 342"/>
                <a:gd name="T13" fmla="*/ 3 h 99"/>
                <a:gd name="T14" fmla="*/ 15 w 342"/>
                <a:gd name="T15" fmla="*/ 3 h 99"/>
                <a:gd name="T16" fmla="*/ 15 w 342"/>
                <a:gd name="T17" fmla="*/ 1 h 99"/>
                <a:gd name="T18" fmla="*/ 15 w 342"/>
                <a:gd name="T19" fmla="*/ 1 h 99"/>
                <a:gd name="T20" fmla="*/ 15 w 342"/>
                <a:gd name="T21" fmla="*/ 1 h 99"/>
                <a:gd name="T22" fmla="*/ 15 w 342"/>
                <a:gd name="T23" fmla="*/ 1 h 99"/>
                <a:gd name="T24" fmla="*/ 15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0 h 99"/>
                <a:gd name="T44" fmla="*/ 0 w 342"/>
                <a:gd name="T45" fmla="*/ 1 h 99"/>
                <a:gd name="T46" fmla="*/ 0 w 342"/>
                <a:gd name="T47" fmla="*/ 1 h 99"/>
                <a:gd name="T48" fmla="*/ 0 w 342"/>
                <a:gd name="T49" fmla="*/ 1 h 99"/>
                <a:gd name="T50" fmla="*/ 0 w 342"/>
                <a:gd name="T51" fmla="*/ 3 h 99"/>
                <a:gd name="T52" fmla="*/ 0 w 342"/>
                <a:gd name="T53" fmla="*/ 3 h 99"/>
                <a:gd name="T54" fmla="*/ 0 w 342"/>
                <a:gd name="T55" fmla="*/ 3 h 99"/>
                <a:gd name="T56" fmla="*/ 0 w 342"/>
                <a:gd name="T57" fmla="*/ 3 h 99"/>
                <a:gd name="T58" fmla="*/ 0 w 342"/>
                <a:gd name="T59" fmla="*/ 4 h 99"/>
                <a:gd name="T60" fmla="*/ 1 w 342"/>
                <a:gd name="T61" fmla="*/ 4 h 99"/>
                <a:gd name="T62" fmla="*/ 1 w 342"/>
                <a:gd name="T63" fmla="*/ 4 h 99"/>
                <a:gd name="T64" fmla="*/ 1 w 342"/>
                <a:gd name="T65" fmla="*/ 4 h 99"/>
                <a:gd name="T66" fmla="*/ 2 w 34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6" y="99"/>
                  </a:moveTo>
                  <a:lnTo>
                    <a:pt x="309" y="98"/>
                  </a:lnTo>
                  <a:lnTo>
                    <a:pt x="313" y="98"/>
                  </a:lnTo>
                  <a:lnTo>
                    <a:pt x="316" y="97"/>
                  </a:lnTo>
                  <a:lnTo>
                    <a:pt x="319" y="96"/>
                  </a:lnTo>
                  <a:lnTo>
                    <a:pt x="322" y="95"/>
                  </a:lnTo>
                  <a:lnTo>
                    <a:pt x="325" y="93"/>
                  </a:lnTo>
                  <a:lnTo>
                    <a:pt x="328" y="91"/>
                  </a:lnTo>
                  <a:lnTo>
                    <a:pt x="331" y="89"/>
                  </a:lnTo>
                  <a:lnTo>
                    <a:pt x="334" y="87"/>
                  </a:lnTo>
                  <a:lnTo>
                    <a:pt x="336" y="85"/>
                  </a:lnTo>
                  <a:lnTo>
                    <a:pt x="337" y="82"/>
                  </a:lnTo>
                  <a:lnTo>
                    <a:pt x="339" y="80"/>
                  </a:lnTo>
                  <a:lnTo>
                    <a:pt x="340" y="77"/>
                  </a:lnTo>
                  <a:lnTo>
                    <a:pt x="341" y="74"/>
                  </a:lnTo>
                  <a:lnTo>
                    <a:pt x="341" y="71"/>
                  </a:lnTo>
                  <a:lnTo>
                    <a:pt x="342" y="67"/>
                  </a:lnTo>
                  <a:lnTo>
                    <a:pt x="342" y="32"/>
                  </a:lnTo>
                  <a:lnTo>
                    <a:pt x="341" y="28"/>
                  </a:lnTo>
                  <a:lnTo>
                    <a:pt x="341" y="24"/>
                  </a:lnTo>
                  <a:lnTo>
                    <a:pt x="340" y="21"/>
                  </a:lnTo>
                  <a:lnTo>
                    <a:pt x="339" y="18"/>
                  </a:lnTo>
                  <a:lnTo>
                    <a:pt x="337" y="16"/>
                  </a:lnTo>
                  <a:lnTo>
                    <a:pt x="336" y="13"/>
                  </a:lnTo>
                  <a:lnTo>
                    <a:pt x="334" y="11"/>
                  </a:lnTo>
                  <a:lnTo>
                    <a:pt x="331" y="9"/>
                  </a:lnTo>
                  <a:lnTo>
                    <a:pt x="328" y="7"/>
                  </a:lnTo>
                  <a:lnTo>
                    <a:pt x="325" y="5"/>
                  </a:lnTo>
                  <a:lnTo>
                    <a:pt x="322" y="3"/>
                  </a:lnTo>
                  <a:lnTo>
                    <a:pt x="319" y="2"/>
                  </a:lnTo>
                  <a:lnTo>
                    <a:pt x="316" y="1"/>
                  </a:lnTo>
                  <a:lnTo>
                    <a:pt x="313" y="0"/>
                  </a:lnTo>
                  <a:lnTo>
                    <a:pt x="309" y="0"/>
                  </a:lnTo>
                  <a:lnTo>
                    <a:pt x="306" y="0"/>
                  </a:lnTo>
                  <a:lnTo>
                    <a:pt x="37" y="0"/>
                  </a:lnTo>
                  <a:lnTo>
                    <a:pt x="33" y="0"/>
                  </a:lnTo>
                  <a:lnTo>
                    <a:pt x="29" y="0"/>
                  </a:lnTo>
                  <a:lnTo>
                    <a:pt x="26" y="1"/>
                  </a:lnTo>
                  <a:lnTo>
                    <a:pt x="21" y="2"/>
                  </a:lnTo>
                  <a:lnTo>
                    <a:pt x="18" y="3"/>
                  </a:lnTo>
                  <a:lnTo>
                    <a:pt x="15" y="5"/>
                  </a:lnTo>
                  <a:lnTo>
                    <a:pt x="13" y="7"/>
                  </a:lnTo>
                  <a:lnTo>
                    <a:pt x="10"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0" y="89"/>
                  </a:lnTo>
                  <a:lnTo>
                    <a:pt x="13" y="91"/>
                  </a:lnTo>
                  <a:lnTo>
                    <a:pt x="15" y="93"/>
                  </a:lnTo>
                  <a:lnTo>
                    <a:pt x="18" y="95"/>
                  </a:lnTo>
                  <a:lnTo>
                    <a:pt x="21" y="96"/>
                  </a:lnTo>
                  <a:lnTo>
                    <a:pt x="26" y="97"/>
                  </a:lnTo>
                  <a:lnTo>
                    <a:pt x="29" y="98"/>
                  </a:lnTo>
                  <a:lnTo>
                    <a:pt x="33" y="98"/>
                  </a:lnTo>
                  <a:lnTo>
                    <a:pt x="37" y="99"/>
                  </a:lnTo>
                  <a:lnTo>
                    <a:pt x="306" y="99"/>
                  </a:lnTo>
                  <a:close/>
                </a:path>
              </a:pathLst>
            </a:custGeom>
            <a:solidFill>
              <a:srgbClr val="993300"/>
            </a:solidFill>
            <a:ln w="0">
              <a:solidFill>
                <a:srgbClr val="000000"/>
              </a:solidFill>
              <a:prstDash val="solid"/>
              <a:round/>
              <a:headEnd/>
              <a:tailEnd/>
            </a:ln>
          </p:spPr>
          <p:txBody>
            <a:bodyPr/>
            <a:lstStyle/>
            <a:p>
              <a:endParaRPr lang="en-US"/>
            </a:p>
          </p:txBody>
        </p:sp>
        <p:sp>
          <p:nvSpPr>
            <p:cNvPr id="44197" name="Freeform 132"/>
            <p:cNvSpPr>
              <a:spLocks/>
            </p:cNvSpPr>
            <p:nvPr/>
          </p:nvSpPr>
          <p:spPr bwMode="auto">
            <a:xfrm>
              <a:off x="4736" y="1316"/>
              <a:ext cx="20" cy="12"/>
            </a:xfrm>
            <a:custGeom>
              <a:avLst/>
              <a:gdLst>
                <a:gd name="T0" fmla="*/ 18 w 477"/>
                <a:gd name="T1" fmla="*/ 12 h 282"/>
                <a:gd name="T2" fmla="*/ 18 w 477"/>
                <a:gd name="T3" fmla="*/ 12 h 282"/>
                <a:gd name="T4" fmla="*/ 18 w 477"/>
                <a:gd name="T5" fmla="*/ 12 h 282"/>
                <a:gd name="T6" fmla="*/ 19 w 477"/>
                <a:gd name="T7" fmla="*/ 11 h 282"/>
                <a:gd name="T8" fmla="*/ 19 w 477"/>
                <a:gd name="T9" fmla="*/ 11 h 282"/>
                <a:gd name="T10" fmla="*/ 20 w 477"/>
                <a:gd name="T11" fmla="*/ 10 h 282"/>
                <a:gd name="T12" fmla="*/ 20 w 477"/>
                <a:gd name="T13" fmla="*/ 10 h 282"/>
                <a:gd name="T14" fmla="*/ 20 w 477"/>
                <a:gd name="T15" fmla="*/ 9 h 282"/>
                <a:gd name="T16" fmla="*/ 19 w 477"/>
                <a:gd name="T17" fmla="*/ 3 h 282"/>
                <a:gd name="T18" fmla="*/ 19 w 477"/>
                <a:gd name="T19" fmla="*/ 2 h 282"/>
                <a:gd name="T20" fmla="*/ 19 w 477"/>
                <a:gd name="T21" fmla="*/ 2 h 282"/>
                <a:gd name="T22" fmla="*/ 19 w 477"/>
                <a:gd name="T23" fmla="*/ 1 h 282"/>
                <a:gd name="T24" fmla="*/ 19 w 477"/>
                <a:gd name="T25" fmla="*/ 1 h 282"/>
                <a:gd name="T26" fmla="*/ 18 w 477"/>
                <a:gd name="T27" fmla="*/ 1 h 282"/>
                <a:gd name="T28" fmla="*/ 18 w 477"/>
                <a:gd name="T29" fmla="*/ 0 h 282"/>
                <a:gd name="T30" fmla="*/ 18 w 477"/>
                <a:gd name="T31" fmla="*/ 0 h 282"/>
                <a:gd name="T32" fmla="*/ 17 w 477"/>
                <a:gd name="T33" fmla="*/ 0 h 282"/>
                <a:gd name="T34" fmla="*/ 2 w 477"/>
                <a:gd name="T35" fmla="*/ 0 h 282"/>
                <a:gd name="T36" fmla="*/ 2 w 477"/>
                <a:gd name="T37" fmla="*/ 0 h 282"/>
                <a:gd name="T38" fmla="*/ 2 w 477"/>
                <a:gd name="T39" fmla="*/ 0 h 282"/>
                <a:gd name="T40" fmla="*/ 1 w 477"/>
                <a:gd name="T41" fmla="*/ 1 h 282"/>
                <a:gd name="T42" fmla="*/ 1 w 477"/>
                <a:gd name="T43" fmla="*/ 1 h 282"/>
                <a:gd name="T44" fmla="*/ 1 w 477"/>
                <a:gd name="T45" fmla="*/ 1 h 282"/>
                <a:gd name="T46" fmla="*/ 1 w 477"/>
                <a:gd name="T47" fmla="*/ 2 h 282"/>
                <a:gd name="T48" fmla="*/ 1 w 477"/>
                <a:gd name="T49" fmla="*/ 3 h 282"/>
                <a:gd name="T50" fmla="*/ 0 w 477"/>
                <a:gd name="T51" fmla="*/ 9 h 282"/>
                <a:gd name="T52" fmla="*/ 0 w 477"/>
                <a:gd name="T53" fmla="*/ 10 h 282"/>
                <a:gd name="T54" fmla="*/ 0 w 477"/>
                <a:gd name="T55" fmla="*/ 10 h 282"/>
                <a:gd name="T56" fmla="*/ 1 w 477"/>
                <a:gd name="T57" fmla="*/ 11 h 282"/>
                <a:gd name="T58" fmla="*/ 1 w 477"/>
                <a:gd name="T59" fmla="*/ 11 h 282"/>
                <a:gd name="T60" fmla="*/ 1 w 477"/>
                <a:gd name="T61" fmla="*/ 11 h 282"/>
                <a:gd name="T62" fmla="*/ 2 w 477"/>
                <a:gd name="T63" fmla="*/ 12 h 282"/>
                <a:gd name="T64" fmla="*/ 2 w 477"/>
                <a:gd name="T65" fmla="*/ 12 h 282"/>
                <a:gd name="T66" fmla="*/ 3 w 477"/>
                <a:gd name="T67" fmla="*/ 12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2">
                  <a:moveTo>
                    <a:pt x="416" y="282"/>
                  </a:moveTo>
                  <a:lnTo>
                    <a:pt x="420" y="281"/>
                  </a:lnTo>
                  <a:lnTo>
                    <a:pt x="425" y="280"/>
                  </a:lnTo>
                  <a:lnTo>
                    <a:pt x="430" y="278"/>
                  </a:lnTo>
                  <a:lnTo>
                    <a:pt x="435" y="276"/>
                  </a:lnTo>
                  <a:lnTo>
                    <a:pt x="440" y="273"/>
                  </a:lnTo>
                  <a:lnTo>
                    <a:pt x="445" y="270"/>
                  </a:lnTo>
                  <a:lnTo>
                    <a:pt x="451" y="266"/>
                  </a:lnTo>
                  <a:lnTo>
                    <a:pt x="456" y="262"/>
                  </a:lnTo>
                  <a:lnTo>
                    <a:pt x="460" y="257"/>
                  </a:lnTo>
                  <a:lnTo>
                    <a:pt x="464" y="252"/>
                  </a:lnTo>
                  <a:lnTo>
                    <a:pt x="468" y="246"/>
                  </a:lnTo>
                  <a:lnTo>
                    <a:pt x="471" y="240"/>
                  </a:lnTo>
                  <a:lnTo>
                    <a:pt x="473" y="234"/>
                  </a:lnTo>
                  <a:lnTo>
                    <a:pt x="475" y="228"/>
                  </a:lnTo>
                  <a:lnTo>
                    <a:pt x="476" y="221"/>
                  </a:lnTo>
                  <a:lnTo>
                    <a:pt x="477" y="215"/>
                  </a:lnTo>
                  <a:lnTo>
                    <a:pt x="463" y="67"/>
                  </a:lnTo>
                  <a:lnTo>
                    <a:pt x="462" y="60"/>
                  </a:lnTo>
                  <a:lnTo>
                    <a:pt x="462" y="53"/>
                  </a:lnTo>
                  <a:lnTo>
                    <a:pt x="460" y="46"/>
                  </a:lnTo>
                  <a:lnTo>
                    <a:pt x="459" y="40"/>
                  </a:lnTo>
                  <a:lnTo>
                    <a:pt x="457" y="34"/>
                  </a:lnTo>
                  <a:lnTo>
                    <a:pt x="455" y="29"/>
                  </a:lnTo>
                  <a:lnTo>
                    <a:pt x="452" y="24"/>
                  </a:lnTo>
                  <a:lnTo>
                    <a:pt x="448" y="20"/>
                  </a:lnTo>
                  <a:lnTo>
                    <a:pt x="445" y="15"/>
                  </a:lnTo>
                  <a:lnTo>
                    <a:pt x="441" y="12"/>
                  </a:lnTo>
                  <a:lnTo>
                    <a:pt x="437" y="7"/>
                  </a:lnTo>
                  <a:lnTo>
                    <a:pt x="433" y="5"/>
                  </a:lnTo>
                  <a:lnTo>
                    <a:pt x="429" y="2"/>
                  </a:lnTo>
                  <a:lnTo>
                    <a:pt x="425" y="1"/>
                  </a:lnTo>
                  <a:lnTo>
                    <a:pt x="420" y="0"/>
                  </a:lnTo>
                  <a:lnTo>
                    <a:pt x="416" y="0"/>
                  </a:lnTo>
                  <a:lnTo>
                    <a:pt x="63" y="0"/>
                  </a:lnTo>
                  <a:lnTo>
                    <a:pt x="57" y="0"/>
                  </a:lnTo>
                  <a:lnTo>
                    <a:pt x="52" y="1"/>
                  </a:lnTo>
                  <a:lnTo>
                    <a:pt x="48" y="2"/>
                  </a:lnTo>
                  <a:lnTo>
                    <a:pt x="43" y="5"/>
                  </a:lnTo>
                  <a:lnTo>
                    <a:pt x="39" y="7"/>
                  </a:lnTo>
                  <a:lnTo>
                    <a:pt x="35" y="12"/>
                  </a:lnTo>
                  <a:lnTo>
                    <a:pt x="32" y="15"/>
                  </a:lnTo>
                  <a:lnTo>
                    <a:pt x="28" y="20"/>
                  </a:lnTo>
                  <a:lnTo>
                    <a:pt x="25" y="24"/>
                  </a:lnTo>
                  <a:lnTo>
                    <a:pt x="22" y="29"/>
                  </a:lnTo>
                  <a:lnTo>
                    <a:pt x="19" y="34"/>
                  </a:lnTo>
                  <a:lnTo>
                    <a:pt x="17" y="40"/>
                  </a:lnTo>
                  <a:lnTo>
                    <a:pt x="16" y="46"/>
                  </a:lnTo>
                  <a:lnTo>
                    <a:pt x="14" y="53"/>
                  </a:lnTo>
                  <a:lnTo>
                    <a:pt x="14" y="60"/>
                  </a:lnTo>
                  <a:lnTo>
                    <a:pt x="14" y="67"/>
                  </a:lnTo>
                  <a:lnTo>
                    <a:pt x="0" y="215"/>
                  </a:lnTo>
                  <a:lnTo>
                    <a:pt x="0" y="221"/>
                  </a:lnTo>
                  <a:lnTo>
                    <a:pt x="1" y="228"/>
                  </a:lnTo>
                  <a:lnTo>
                    <a:pt x="3" y="234"/>
                  </a:lnTo>
                  <a:lnTo>
                    <a:pt x="5" y="240"/>
                  </a:lnTo>
                  <a:lnTo>
                    <a:pt x="8" y="246"/>
                  </a:lnTo>
                  <a:lnTo>
                    <a:pt x="12" y="252"/>
                  </a:lnTo>
                  <a:lnTo>
                    <a:pt x="16" y="257"/>
                  </a:lnTo>
                  <a:lnTo>
                    <a:pt x="20" y="262"/>
                  </a:lnTo>
                  <a:lnTo>
                    <a:pt x="26" y="266"/>
                  </a:lnTo>
                  <a:lnTo>
                    <a:pt x="31" y="270"/>
                  </a:lnTo>
                  <a:lnTo>
                    <a:pt x="36" y="273"/>
                  </a:lnTo>
                  <a:lnTo>
                    <a:pt x="41" y="276"/>
                  </a:lnTo>
                  <a:lnTo>
                    <a:pt x="46" y="278"/>
                  </a:lnTo>
                  <a:lnTo>
                    <a:pt x="51" y="280"/>
                  </a:lnTo>
                  <a:lnTo>
                    <a:pt x="57" y="281"/>
                  </a:lnTo>
                  <a:lnTo>
                    <a:pt x="63" y="282"/>
                  </a:lnTo>
                  <a:lnTo>
                    <a:pt x="416" y="282"/>
                  </a:lnTo>
                  <a:close/>
                </a:path>
              </a:pathLst>
            </a:custGeom>
            <a:solidFill>
              <a:srgbClr val="993300"/>
            </a:solidFill>
            <a:ln w="0">
              <a:solidFill>
                <a:srgbClr val="000000"/>
              </a:solidFill>
              <a:prstDash val="solid"/>
              <a:round/>
              <a:headEnd/>
              <a:tailEnd/>
            </a:ln>
          </p:spPr>
          <p:txBody>
            <a:bodyPr/>
            <a:lstStyle/>
            <a:p>
              <a:endParaRPr lang="en-US"/>
            </a:p>
          </p:txBody>
        </p:sp>
        <p:sp>
          <p:nvSpPr>
            <p:cNvPr id="44198" name="Freeform 133"/>
            <p:cNvSpPr>
              <a:spLocks/>
            </p:cNvSpPr>
            <p:nvPr/>
          </p:nvSpPr>
          <p:spPr bwMode="auto">
            <a:xfrm>
              <a:off x="4736" y="1316"/>
              <a:ext cx="20" cy="12"/>
            </a:xfrm>
            <a:custGeom>
              <a:avLst/>
              <a:gdLst>
                <a:gd name="T0" fmla="*/ 18 w 455"/>
                <a:gd name="T1" fmla="*/ 12 h 269"/>
                <a:gd name="T2" fmla="*/ 18 w 455"/>
                <a:gd name="T3" fmla="*/ 12 h 269"/>
                <a:gd name="T4" fmla="*/ 18 w 455"/>
                <a:gd name="T5" fmla="*/ 12 h 269"/>
                <a:gd name="T6" fmla="*/ 19 w 455"/>
                <a:gd name="T7" fmla="*/ 11 h 269"/>
                <a:gd name="T8" fmla="*/ 19 w 455"/>
                <a:gd name="T9" fmla="*/ 11 h 269"/>
                <a:gd name="T10" fmla="*/ 20 w 455"/>
                <a:gd name="T11" fmla="*/ 10 h 269"/>
                <a:gd name="T12" fmla="*/ 20 w 455"/>
                <a:gd name="T13" fmla="*/ 10 h 269"/>
                <a:gd name="T14" fmla="*/ 20 w 455"/>
                <a:gd name="T15" fmla="*/ 9 h 269"/>
                <a:gd name="T16" fmla="*/ 19 w 455"/>
                <a:gd name="T17" fmla="*/ 3 h 269"/>
                <a:gd name="T18" fmla="*/ 19 w 455"/>
                <a:gd name="T19" fmla="*/ 2 h 269"/>
                <a:gd name="T20" fmla="*/ 19 w 455"/>
                <a:gd name="T21" fmla="*/ 2 h 269"/>
                <a:gd name="T22" fmla="*/ 19 w 455"/>
                <a:gd name="T23" fmla="*/ 1 h 269"/>
                <a:gd name="T24" fmla="*/ 19 w 455"/>
                <a:gd name="T25" fmla="*/ 1 h 269"/>
                <a:gd name="T26" fmla="*/ 18 w 455"/>
                <a:gd name="T27" fmla="*/ 0 h 269"/>
                <a:gd name="T28" fmla="*/ 18 w 455"/>
                <a:gd name="T29" fmla="*/ 0 h 269"/>
                <a:gd name="T30" fmla="*/ 18 w 455"/>
                <a:gd name="T31" fmla="*/ 0 h 269"/>
                <a:gd name="T32" fmla="*/ 17 w 455"/>
                <a:gd name="T33" fmla="*/ 0 h 269"/>
                <a:gd name="T34" fmla="*/ 2 w 455"/>
                <a:gd name="T35" fmla="*/ 0 h 269"/>
                <a:gd name="T36" fmla="*/ 2 w 455"/>
                <a:gd name="T37" fmla="*/ 0 h 269"/>
                <a:gd name="T38" fmla="*/ 2 w 455"/>
                <a:gd name="T39" fmla="*/ 0 h 269"/>
                <a:gd name="T40" fmla="*/ 1 w 455"/>
                <a:gd name="T41" fmla="*/ 1 h 269"/>
                <a:gd name="T42" fmla="*/ 1 w 455"/>
                <a:gd name="T43" fmla="*/ 1 h 269"/>
                <a:gd name="T44" fmla="*/ 1 w 455"/>
                <a:gd name="T45" fmla="*/ 1 h 269"/>
                <a:gd name="T46" fmla="*/ 1 w 455"/>
                <a:gd name="T47" fmla="*/ 2 h 269"/>
                <a:gd name="T48" fmla="*/ 1 w 455"/>
                <a:gd name="T49" fmla="*/ 3 h 269"/>
                <a:gd name="T50" fmla="*/ 0 w 455"/>
                <a:gd name="T51" fmla="*/ 9 h 269"/>
                <a:gd name="T52" fmla="*/ 0 w 455"/>
                <a:gd name="T53" fmla="*/ 10 h 269"/>
                <a:gd name="T54" fmla="*/ 0 w 455"/>
                <a:gd name="T55" fmla="*/ 10 h 269"/>
                <a:gd name="T56" fmla="*/ 1 w 455"/>
                <a:gd name="T57" fmla="*/ 11 h 269"/>
                <a:gd name="T58" fmla="*/ 1 w 455"/>
                <a:gd name="T59" fmla="*/ 11 h 269"/>
                <a:gd name="T60" fmla="*/ 1 w 455"/>
                <a:gd name="T61" fmla="*/ 12 h 269"/>
                <a:gd name="T62" fmla="*/ 2 w 455"/>
                <a:gd name="T63" fmla="*/ 12 h 269"/>
                <a:gd name="T64" fmla="*/ 2 w 455"/>
                <a:gd name="T65" fmla="*/ 12 h 269"/>
                <a:gd name="T66" fmla="*/ 3 w 455"/>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69">
                  <a:moveTo>
                    <a:pt x="395" y="269"/>
                  </a:moveTo>
                  <a:lnTo>
                    <a:pt x="400" y="268"/>
                  </a:lnTo>
                  <a:lnTo>
                    <a:pt x="405" y="267"/>
                  </a:lnTo>
                  <a:lnTo>
                    <a:pt x="410" y="266"/>
                  </a:lnTo>
                  <a:lnTo>
                    <a:pt x="415" y="264"/>
                  </a:lnTo>
                  <a:lnTo>
                    <a:pt x="420" y="261"/>
                  </a:lnTo>
                  <a:lnTo>
                    <a:pt x="424" y="258"/>
                  </a:lnTo>
                  <a:lnTo>
                    <a:pt x="429" y="254"/>
                  </a:lnTo>
                  <a:lnTo>
                    <a:pt x="434" y="250"/>
                  </a:lnTo>
                  <a:lnTo>
                    <a:pt x="439" y="245"/>
                  </a:lnTo>
                  <a:lnTo>
                    <a:pt x="442" y="240"/>
                  </a:lnTo>
                  <a:lnTo>
                    <a:pt x="446" y="235"/>
                  </a:lnTo>
                  <a:lnTo>
                    <a:pt x="449" y="230"/>
                  </a:lnTo>
                  <a:lnTo>
                    <a:pt x="451" y="224"/>
                  </a:lnTo>
                  <a:lnTo>
                    <a:pt x="453" y="218"/>
                  </a:lnTo>
                  <a:lnTo>
                    <a:pt x="454" y="212"/>
                  </a:lnTo>
                  <a:lnTo>
                    <a:pt x="455" y="205"/>
                  </a:lnTo>
                  <a:lnTo>
                    <a:pt x="441" y="65"/>
                  </a:lnTo>
                  <a:lnTo>
                    <a:pt x="440" y="58"/>
                  </a:lnTo>
                  <a:lnTo>
                    <a:pt x="440" y="52"/>
                  </a:lnTo>
                  <a:lnTo>
                    <a:pt x="438" y="46"/>
                  </a:lnTo>
                  <a:lnTo>
                    <a:pt x="436" y="39"/>
                  </a:lnTo>
                  <a:lnTo>
                    <a:pt x="434" y="33"/>
                  </a:lnTo>
                  <a:lnTo>
                    <a:pt x="432" y="28"/>
                  </a:lnTo>
                  <a:lnTo>
                    <a:pt x="429" y="23"/>
                  </a:lnTo>
                  <a:lnTo>
                    <a:pt x="427" y="19"/>
                  </a:lnTo>
                  <a:lnTo>
                    <a:pt x="423" y="15"/>
                  </a:lnTo>
                  <a:lnTo>
                    <a:pt x="420" y="11"/>
                  </a:lnTo>
                  <a:lnTo>
                    <a:pt x="416" y="8"/>
                  </a:lnTo>
                  <a:lnTo>
                    <a:pt x="413" y="4"/>
                  </a:lnTo>
                  <a:lnTo>
                    <a:pt x="408" y="2"/>
                  </a:lnTo>
                  <a:lnTo>
                    <a:pt x="404" y="1"/>
                  </a:lnTo>
                  <a:lnTo>
                    <a:pt x="400" y="0"/>
                  </a:lnTo>
                  <a:lnTo>
                    <a:pt x="395" y="0"/>
                  </a:lnTo>
                  <a:lnTo>
                    <a:pt x="59" y="0"/>
                  </a:lnTo>
                  <a:lnTo>
                    <a:pt x="54" y="0"/>
                  </a:lnTo>
                  <a:lnTo>
                    <a:pt x="49" y="1"/>
                  </a:lnTo>
                  <a:lnTo>
                    <a:pt x="45" y="2"/>
                  </a:lnTo>
                  <a:lnTo>
                    <a:pt x="41" y="4"/>
                  </a:lnTo>
                  <a:lnTo>
                    <a:pt x="37" y="8"/>
                  </a:lnTo>
                  <a:lnTo>
                    <a:pt x="33" y="11"/>
                  </a:lnTo>
                  <a:lnTo>
                    <a:pt x="30" y="15"/>
                  </a:lnTo>
                  <a:lnTo>
                    <a:pt x="27" y="19"/>
                  </a:lnTo>
                  <a:lnTo>
                    <a:pt x="24" y="23"/>
                  </a:lnTo>
                  <a:lnTo>
                    <a:pt x="21" y="28"/>
                  </a:lnTo>
                  <a:lnTo>
                    <a:pt x="19" y="33"/>
                  </a:lnTo>
                  <a:lnTo>
                    <a:pt x="17" y="39"/>
                  </a:lnTo>
                  <a:lnTo>
                    <a:pt x="16" y="46"/>
                  </a:lnTo>
                  <a:lnTo>
                    <a:pt x="14" y="52"/>
                  </a:lnTo>
                  <a:lnTo>
                    <a:pt x="14" y="58"/>
                  </a:lnTo>
                  <a:lnTo>
                    <a:pt x="14" y="65"/>
                  </a:lnTo>
                  <a:lnTo>
                    <a:pt x="0" y="205"/>
                  </a:lnTo>
                  <a:lnTo>
                    <a:pt x="0" y="212"/>
                  </a:lnTo>
                  <a:lnTo>
                    <a:pt x="1" y="218"/>
                  </a:lnTo>
                  <a:lnTo>
                    <a:pt x="3" y="224"/>
                  </a:lnTo>
                  <a:lnTo>
                    <a:pt x="5" y="230"/>
                  </a:lnTo>
                  <a:lnTo>
                    <a:pt x="8" y="235"/>
                  </a:lnTo>
                  <a:lnTo>
                    <a:pt x="12" y="240"/>
                  </a:lnTo>
                  <a:lnTo>
                    <a:pt x="16" y="245"/>
                  </a:lnTo>
                  <a:lnTo>
                    <a:pt x="20" y="250"/>
                  </a:lnTo>
                  <a:lnTo>
                    <a:pt x="24" y="254"/>
                  </a:lnTo>
                  <a:lnTo>
                    <a:pt x="29" y="258"/>
                  </a:lnTo>
                  <a:lnTo>
                    <a:pt x="34" y="261"/>
                  </a:lnTo>
                  <a:lnTo>
                    <a:pt x="38" y="264"/>
                  </a:lnTo>
                  <a:lnTo>
                    <a:pt x="43" y="266"/>
                  </a:lnTo>
                  <a:lnTo>
                    <a:pt x="48" y="267"/>
                  </a:lnTo>
                  <a:lnTo>
                    <a:pt x="54" y="268"/>
                  </a:lnTo>
                  <a:lnTo>
                    <a:pt x="59" y="269"/>
                  </a:lnTo>
                  <a:lnTo>
                    <a:pt x="395" y="269"/>
                  </a:lnTo>
                  <a:close/>
                </a:path>
              </a:pathLst>
            </a:custGeom>
            <a:solidFill>
              <a:srgbClr val="993300"/>
            </a:solidFill>
            <a:ln w="0">
              <a:solidFill>
                <a:srgbClr val="000000"/>
              </a:solidFill>
              <a:prstDash val="solid"/>
              <a:round/>
              <a:headEnd/>
              <a:tailEnd/>
            </a:ln>
          </p:spPr>
          <p:txBody>
            <a:bodyPr/>
            <a:lstStyle/>
            <a:p>
              <a:endParaRPr lang="en-US"/>
            </a:p>
          </p:txBody>
        </p:sp>
        <p:sp>
          <p:nvSpPr>
            <p:cNvPr id="44199" name="Freeform 134"/>
            <p:cNvSpPr>
              <a:spLocks/>
            </p:cNvSpPr>
            <p:nvPr/>
          </p:nvSpPr>
          <p:spPr bwMode="auto">
            <a:xfrm>
              <a:off x="4739" y="1322"/>
              <a:ext cx="14" cy="5"/>
            </a:xfrm>
            <a:custGeom>
              <a:avLst/>
              <a:gdLst>
                <a:gd name="T0" fmla="*/ 14 w 333"/>
                <a:gd name="T1" fmla="*/ 2 h 121"/>
                <a:gd name="T2" fmla="*/ 14 w 333"/>
                <a:gd name="T3" fmla="*/ 3 h 121"/>
                <a:gd name="T4" fmla="*/ 14 w 333"/>
                <a:gd name="T5" fmla="*/ 3 h 121"/>
                <a:gd name="T6" fmla="*/ 14 w 333"/>
                <a:gd name="T7" fmla="*/ 3 h 121"/>
                <a:gd name="T8" fmla="*/ 14 w 333"/>
                <a:gd name="T9" fmla="*/ 3 h 121"/>
                <a:gd name="T10" fmla="*/ 14 w 333"/>
                <a:gd name="T11" fmla="*/ 4 h 121"/>
                <a:gd name="T12" fmla="*/ 14 w 333"/>
                <a:gd name="T13" fmla="*/ 4 h 121"/>
                <a:gd name="T14" fmla="*/ 14 w 333"/>
                <a:gd name="T15" fmla="*/ 4 h 121"/>
                <a:gd name="T16" fmla="*/ 14 w 333"/>
                <a:gd name="T17" fmla="*/ 4 h 121"/>
                <a:gd name="T18" fmla="*/ 13 w 333"/>
                <a:gd name="T19" fmla="*/ 4 h 121"/>
                <a:gd name="T20" fmla="*/ 13 w 333"/>
                <a:gd name="T21" fmla="*/ 5 h 121"/>
                <a:gd name="T22" fmla="*/ 13 w 333"/>
                <a:gd name="T23" fmla="*/ 5 h 121"/>
                <a:gd name="T24" fmla="*/ 13 w 333"/>
                <a:gd name="T25" fmla="*/ 5 h 121"/>
                <a:gd name="T26" fmla="*/ 13 w 333"/>
                <a:gd name="T27" fmla="*/ 5 h 121"/>
                <a:gd name="T28" fmla="*/ 13 w 333"/>
                <a:gd name="T29" fmla="*/ 5 h 121"/>
                <a:gd name="T30" fmla="*/ 13 w 333"/>
                <a:gd name="T31" fmla="*/ 5 h 121"/>
                <a:gd name="T32" fmla="*/ 12 w 333"/>
                <a:gd name="T33" fmla="*/ 5 h 121"/>
                <a:gd name="T34" fmla="*/ 2 w 333"/>
                <a:gd name="T35" fmla="*/ 5 h 121"/>
                <a:gd name="T36" fmla="*/ 1 w 333"/>
                <a:gd name="T37" fmla="*/ 5 h 121"/>
                <a:gd name="T38" fmla="*/ 1 w 333"/>
                <a:gd name="T39" fmla="*/ 5 h 121"/>
                <a:gd name="T40" fmla="*/ 1 w 333"/>
                <a:gd name="T41" fmla="*/ 5 h 121"/>
                <a:gd name="T42" fmla="*/ 1 w 333"/>
                <a:gd name="T43" fmla="*/ 5 h 121"/>
                <a:gd name="T44" fmla="*/ 1 w 333"/>
                <a:gd name="T45" fmla="*/ 5 h 121"/>
                <a:gd name="T46" fmla="*/ 1 w 333"/>
                <a:gd name="T47" fmla="*/ 5 h 121"/>
                <a:gd name="T48" fmla="*/ 1 w 333"/>
                <a:gd name="T49" fmla="*/ 4 h 121"/>
                <a:gd name="T50" fmla="*/ 0 w 333"/>
                <a:gd name="T51" fmla="*/ 4 h 121"/>
                <a:gd name="T52" fmla="*/ 0 w 333"/>
                <a:gd name="T53" fmla="*/ 4 h 121"/>
                <a:gd name="T54" fmla="*/ 0 w 333"/>
                <a:gd name="T55" fmla="*/ 4 h 121"/>
                <a:gd name="T56" fmla="*/ 0 w 333"/>
                <a:gd name="T57" fmla="*/ 4 h 121"/>
                <a:gd name="T58" fmla="*/ 0 w 333"/>
                <a:gd name="T59" fmla="*/ 3 h 121"/>
                <a:gd name="T60" fmla="*/ 0 w 333"/>
                <a:gd name="T61" fmla="*/ 3 h 121"/>
                <a:gd name="T62" fmla="*/ 0 w 333"/>
                <a:gd name="T63" fmla="*/ 3 h 121"/>
                <a:gd name="T64" fmla="*/ 0 w 333"/>
                <a:gd name="T65" fmla="*/ 3 h 121"/>
                <a:gd name="T66" fmla="*/ 0 w 333"/>
                <a:gd name="T67" fmla="*/ 2 h 121"/>
                <a:gd name="T68" fmla="*/ 0 w 333"/>
                <a:gd name="T69" fmla="*/ 0 h 121"/>
                <a:gd name="T70" fmla="*/ 14 w 333"/>
                <a:gd name="T71" fmla="*/ 0 h 121"/>
                <a:gd name="T72" fmla="*/ 14 w 333"/>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21">
                  <a:moveTo>
                    <a:pt x="333" y="60"/>
                  </a:moveTo>
                  <a:lnTo>
                    <a:pt x="332" y="65"/>
                  </a:lnTo>
                  <a:lnTo>
                    <a:pt x="332" y="71"/>
                  </a:lnTo>
                  <a:lnTo>
                    <a:pt x="331" y="78"/>
                  </a:lnTo>
                  <a:lnTo>
                    <a:pt x="330" y="83"/>
                  </a:lnTo>
                  <a:lnTo>
                    <a:pt x="329" y="88"/>
                  </a:lnTo>
                  <a:lnTo>
                    <a:pt x="327" y="93"/>
                  </a:lnTo>
                  <a:lnTo>
                    <a:pt x="325" y="98"/>
                  </a:lnTo>
                  <a:lnTo>
                    <a:pt x="323" y="102"/>
                  </a:lnTo>
                  <a:lnTo>
                    <a:pt x="320" y="106"/>
                  </a:lnTo>
                  <a:lnTo>
                    <a:pt x="317" y="109"/>
                  </a:lnTo>
                  <a:lnTo>
                    <a:pt x="314" y="112"/>
                  </a:lnTo>
                  <a:lnTo>
                    <a:pt x="311" y="115"/>
                  </a:lnTo>
                  <a:lnTo>
                    <a:pt x="307" y="118"/>
                  </a:lnTo>
                  <a:lnTo>
                    <a:pt x="303" y="119"/>
                  </a:lnTo>
                  <a:lnTo>
                    <a:pt x="299" y="120"/>
                  </a:lnTo>
                  <a:lnTo>
                    <a:pt x="294" y="121"/>
                  </a:lnTo>
                  <a:lnTo>
                    <a:pt x="39" y="121"/>
                  </a:lnTo>
                  <a:lnTo>
                    <a:pt x="34" y="120"/>
                  </a:lnTo>
                  <a:lnTo>
                    <a:pt x="30" y="119"/>
                  </a:lnTo>
                  <a:lnTo>
                    <a:pt x="25" y="118"/>
                  </a:lnTo>
                  <a:lnTo>
                    <a:pt x="22" y="115"/>
                  </a:lnTo>
                  <a:lnTo>
                    <a:pt x="18" y="112"/>
                  </a:lnTo>
                  <a:lnTo>
                    <a:pt x="15" y="109"/>
                  </a:lnTo>
                  <a:lnTo>
                    <a:pt x="12" y="106"/>
                  </a:lnTo>
                  <a:lnTo>
                    <a:pt x="10" y="102"/>
                  </a:lnTo>
                  <a:lnTo>
                    <a:pt x="8" y="98"/>
                  </a:lnTo>
                  <a:lnTo>
                    <a:pt x="5" y="93"/>
                  </a:lnTo>
                  <a:lnTo>
                    <a:pt x="4" y="88"/>
                  </a:lnTo>
                  <a:lnTo>
                    <a:pt x="2" y="83"/>
                  </a:lnTo>
                  <a:lnTo>
                    <a:pt x="1" y="78"/>
                  </a:lnTo>
                  <a:lnTo>
                    <a:pt x="0" y="71"/>
                  </a:lnTo>
                  <a:lnTo>
                    <a:pt x="0" y="65"/>
                  </a:lnTo>
                  <a:lnTo>
                    <a:pt x="0" y="60"/>
                  </a:lnTo>
                  <a:lnTo>
                    <a:pt x="2" y="0"/>
                  </a:lnTo>
                  <a:lnTo>
                    <a:pt x="331" y="0"/>
                  </a:lnTo>
                  <a:lnTo>
                    <a:pt x="333" y="60"/>
                  </a:lnTo>
                  <a:close/>
                </a:path>
              </a:pathLst>
            </a:custGeom>
            <a:solidFill>
              <a:srgbClr val="993300"/>
            </a:solidFill>
            <a:ln w="0">
              <a:solidFill>
                <a:srgbClr val="000000"/>
              </a:solidFill>
              <a:prstDash val="solid"/>
              <a:round/>
              <a:headEnd/>
              <a:tailEnd/>
            </a:ln>
          </p:spPr>
          <p:txBody>
            <a:bodyPr/>
            <a:lstStyle/>
            <a:p>
              <a:endParaRPr lang="en-US"/>
            </a:p>
          </p:txBody>
        </p:sp>
        <p:sp>
          <p:nvSpPr>
            <p:cNvPr id="44200" name="Freeform 135"/>
            <p:cNvSpPr>
              <a:spLocks/>
            </p:cNvSpPr>
            <p:nvPr/>
          </p:nvSpPr>
          <p:spPr bwMode="auto">
            <a:xfrm>
              <a:off x="4737" y="1318"/>
              <a:ext cx="1" cy="8"/>
            </a:xfrm>
            <a:custGeom>
              <a:avLst/>
              <a:gdLst>
                <a:gd name="T0" fmla="*/ 1 w 31"/>
                <a:gd name="T1" fmla="*/ 8 h 200"/>
                <a:gd name="T2" fmla="*/ 1 w 31"/>
                <a:gd name="T3" fmla="*/ 8 h 200"/>
                <a:gd name="T4" fmla="*/ 1 w 31"/>
                <a:gd name="T5" fmla="*/ 8 h 200"/>
                <a:gd name="T6" fmla="*/ 1 w 31"/>
                <a:gd name="T7" fmla="*/ 8 h 200"/>
                <a:gd name="T8" fmla="*/ 1 w 31"/>
                <a:gd name="T9" fmla="*/ 8 h 200"/>
                <a:gd name="T10" fmla="*/ 1 w 31"/>
                <a:gd name="T11" fmla="*/ 8 h 200"/>
                <a:gd name="T12" fmla="*/ 1 w 31"/>
                <a:gd name="T13" fmla="*/ 7 h 200"/>
                <a:gd name="T14" fmla="*/ 1 w 31"/>
                <a:gd name="T15" fmla="*/ 7 h 200"/>
                <a:gd name="T16" fmla="*/ 1 w 31"/>
                <a:gd name="T17" fmla="*/ 1 h 200"/>
                <a:gd name="T18" fmla="*/ 1 w 31"/>
                <a:gd name="T19" fmla="*/ 1 h 200"/>
                <a:gd name="T20" fmla="*/ 1 w 31"/>
                <a:gd name="T21" fmla="*/ 0 h 200"/>
                <a:gd name="T22" fmla="*/ 1 w 31"/>
                <a:gd name="T23" fmla="*/ 0 h 200"/>
                <a:gd name="T24" fmla="*/ 1 w 31"/>
                <a:gd name="T25" fmla="*/ 0 h 200"/>
                <a:gd name="T26" fmla="*/ 1 w 31"/>
                <a:gd name="T27" fmla="*/ 0 h 200"/>
                <a:gd name="T28" fmla="*/ 1 w 31"/>
                <a:gd name="T29" fmla="*/ 0 h 200"/>
                <a:gd name="T30" fmla="*/ 1 w 31"/>
                <a:gd name="T31" fmla="*/ 0 h 200"/>
                <a:gd name="T32" fmla="*/ 1 w 31"/>
                <a:gd name="T33" fmla="*/ 0 h 200"/>
                <a:gd name="T34" fmla="*/ 0 w 31"/>
                <a:gd name="T35" fmla="*/ 0 h 200"/>
                <a:gd name="T36" fmla="*/ 0 w 31"/>
                <a:gd name="T37" fmla="*/ 0 h 200"/>
                <a:gd name="T38" fmla="*/ 0 w 31"/>
                <a:gd name="T39" fmla="*/ 0 h 200"/>
                <a:gd name="T40" fmla="*/ 0 w 31"/>
                <a:gd name="T41" fmla="*/ 0 h 200"/>
                <a:gd name="T42" fmla="*/ 0 w 31"/>
                <a:gd name="T43" fmla="*/ 0 h 200"/>
                <a:gd name="T44" fmla="*/ 0 w 31"/>
                <a:gd name="T45" fmla="*/ 0 h 200"/>
                <a:gd name="T46" fmla="*/ 0 w 31"/>
                <a:gd name="T47" fmla="*/ 1 h 200"/>
                <a:gd name="T48" fmla="*/ 0 w 31"/>
                <a:gd name="T49" fmla="*/ 1 h 200"/>
                <a:gd name="T50" fmla="*/ 0 w 31"/>
                <a:gd name="T51" fmla="*/ 7 h 200"/>
                <a:gd name="T52" fmla="*/ 0 w 31"/>
                <a:gd name="T53" fmla="*/ 7 h 200"/>
                <a:gd name="T54" fmla="*/ 0 w 31"/>
                <a:gd name="T55" fmla="*/ 7 h 200"/>
                <a:gd name="T56" fmla="*/ 0 w 31"/>
                <a:gd name="T57" fmla="*/ 7 h 200"/>
                <a:gd name="T58" fmla="*/ 0 w 31"/>
                <a:gd name="T59" fmla="*/ 8 h 200"/>
                <a:gd name="T60" fmla="*/ 0 w 31"/>
                <a:gd name="T61" fmla="*/ 8 h 200"/>
                <a:gd name="T62" fmla="*/ 0 w 31"/>
                <a:gd name="T63" fmla="*/ 8 h 200"/>
                <a:gd name="T64" fmla="*/ 1 w 31"/>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 h="200">
                  <a:moveTo>
                    <a:pt x="18" y="200"/>
                  </a:moveTo>
                  <a:lnTo>
                    <a:pt x="19" y="199"/>
                  </a:lnTo>
                  <a:lnTo>
                    <a:pt x="20" y="199"/>
                  </a:lnTo>
                  <a:lnTo>
                    <a:pt x="21" y="199"/>
                  </a:lnTo>
                  <a:lnTo>
                    <a:pt x="22" y="198"/>
                  </a:lnTo>
                  <a:lnTo>
                    <a:pt x="24" y="197"/>
                  </a:lnTo>
                  <a:lnTo>
                    <a:pt x="25" y="196"/>
                  </a:lnTo>
                  <a:lnTo>
                    <a:pt x="26" y="195"/>
                  </a:lnTo>
                  <a:lnTo>
                    <a:pt x="27" y="194"/>
                  </a:lnTo>
                  <a:lnTo>
                    <a:pt x="27" y="193"/>
                  </a:lnTo>
                  <a:lnTo>
                    <a:pt x="28" y="191"/>
                  </a:lnTo>
                  <a:lnTo>
                    <a:pt x="29" y="190"/>
                  </a:lnTo>
                  <a:lnTo>
                    <a:pt x="29" y="188"/>
                  </a:lnTo>
                  <a:lnTo>
                    <a:pt x="30" y="186"/>
                  </a:lnTo>
                  <a:lnTo>
                    <a:pt x="30" y="184"/>
                  </a:lnTo>
                  <a:lnTo>
                    <a:pt x="30" y="183"/>
                  </a:lnTo>
                  <a:lnTo>
                    <a:pt x="31" y="181"/>
                  </a:lnTo>
                  <a:lnTo>
                    <a:pt x="31" y="20"/>
                  </a:lnTo>
                  <a:lnTo>
                    <a:pt x="30" y="18"/>
                  </a:lnTo>
                  <a:lnTo>
                    <a:pt x="30" y="16"/>
                  </a:lnTo>
                  <a:lnTo>
                    <a:pt x="30" y="14"/>
                  </a:lnTo>
                  <a:lnTo>
                    <a:pt x="29" y="12"/>
                  </a:lnTo>
                  <a:lnTo>
                    <a:pt x="29" y="11"/>
                  </a:lnTo>
                  <a:lnTo>
                    <a:pt x="28" y="9"/>
                  </a:lnTo>
                  <a:lnTo>
                    <a:pt x="27" y="7"/>
                  </a:lnTo>
                  <a:lnTo>
                    <a:pt x="27" y="5"/>
                  </a:lnTo>
                  <a:lnTo>
                    <a:pt x="26" y="4"/>
                  </a:lnTo>
                  <a:lnTo>
                    <a:pt x="25" y="3"/>
                  </a:lnTo>
                  <a:lnTo>
                    <a:pt x="24" y="2"/>
                  </a:lnTo>
                  <a:lnTo>
                    <a:pt x="22" y="1"/>
                  </a:lnTo>
                  <a:lnTo>
                    <a:pt x="21"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9"/>
                  </a:lnTo>
                  <a:lnTo>
                    <a:pt x="5" y="11"/>
                  </a:lnTo>
                  <a:lnTo>
                    <a:pt x="5" y="12"/>
                  </a:lnTo>
                  <a:lnTo>
                    <a:pt x="4" y="14"/>
                  </a:lnTo>
                  <a:lnTo>
                    <a:pt x="4" y="16"/>
                  </a:lnTo>
                  <a:lnTo>
                    <a:pt x="4" y="18"/>
                  </a:lnTo>
                  <a:lnTo>
                    <a:pt x="4" y="20"/>
                  </a:lnTo>
                  <a:lnTo>
                    <a:pt x="0" y="168"/>
                  </a:lnTo>
                  <a:lnTo>
                    <a:pt x="0" y="170"/>
                  </a:lnTo>
                  <a:lnTo>
                    <a:pt x="0" y="173"/>
                  </a:lnTo>
                  <a:lnTo>
                    <a:pt x="0" y="175"/>
                  </a:lnTo>
                  <a:lnTo>
                    <a:pt x="1" y="178"/>
                  </a:lnTo>
                  <a:lnTo>
                    <a:pt x="2" y="180"/>
                  </a:lnTo>
                  <a:lnTo>
                    <a:pt x="3" y="183"/>
                  </a:lnTo>
                  <a:lnTo>
                    <a:pt x="4" y="185"/>
                  </a:lnTo>
                  <a:lnTo>
                    <a:pt x="6" y="188"/>
                  </a:lnTo>
                  <a:lnTo>
                    <a:pt x="7" y="190"/>
                  </a:lnTo>
                  <a:lnTo>
                    <a:pt x="8" y="192"/>
                  </a:lnTo>
                  <a:lnTo>
                    <a:pt x="10" y="194"/>
                  </a:lnTo>
                  <a:lnTo>
                    <a:pt x="11" y="196"/>
                  </a:lnTo>
                  <a:lnTo>
                    <a:pt x="13" y="197"/>
                  </a:lnTo>
                  <a:lnTo>
                    <a:pt x="14" y="199"/>
                  </a:lnTo>
                  <a:lnTo>
                    <a:pt x="16" y="199"/>
                  </a:lnTo>
                  <a:lnTo>
                    <a:pt x="18" y="200"/>
                  </a:lnTo>
                  <a:close/>
                </a:path>
              </a:pathLst>
            </a:custGeom>
            <a:solidFill>
              <a:srgbClr val="993300"/>
            </a:solidFill>
            <a:ln w="0">
              <a:solidFill>
                <a:srgbClr val="000000"/>
              </a:solidFill>
              <a:prstDash val="solid"/>
              <a:round/>
              <a:headEnd/>
              <a:tailEnd/>
            </a:ln>
          </p:spPr>
          <p:txBody>
            <a:bodyPr/>
            <a:lstStyle/>
            <a:p>
              <a:endParaRPr lang="en-US"/>
            </a:p>
          </p:txBody>
        </p:sp>
        <p:sp>
          <p:nvSpPr>
            <p:cNvPr id="44201" name="Freeform 136"/>
            <p:cNvSpPr>
              <a:spLocks/>
            </p:cNvSpPr>
            <p:nvPr/>
          </p:nvSpPr>
          <p:spPr bwMode="auto">
            <a:xfrm>
              <a:off x="4754" y="1317"/>
              <a:ext cx="1" cy="9"/>
            </a:xfrm>
            <a:custGeom>
              <a:avLst/>
              <a:gdLst>
                <a:gd name="T0" fmla="*/ 0 w 37"/>
                <a:gd name="T1" fmla="*/ 9 h 209"/>
                <a:gd name="T2" fmla="*/ 0 w 37"/>
                <a:gd name="T3" fmla="*/ 9 h 209"/>
                <a:gd name="T4" fmla="*/ 1 w 37"/>
                <a:gd name="T5" fmla="*/ 9 h 209"/>
                <a:gd name="T6" fmla="*/ 1 w 37"/>
                <a:gd name="T7" fmla="*/ 9 h 209"/>
                <a:gd name="T8" fmla="*/ 1 w 37"/>
                <a:gd name="T9" fmla="*/ 8 h 209"/>
                <a:gd name="T10" fmla="*/ 1 w 37"/>
                <a:gd name="T11" fmla="*/ 8 h 209"/>
                <a:gd name="T12" fmla="*/ 1 w 37"/>
                <a:gd name="T13" fmla="*/ 8 h 209"/>
                <a:gd name="T14" fmla="*/ 1 w 37"/>
                <a:gd name="T15" fmla="*/ 8 h 209"/>
                <a:gd name="T16" fmla="*/ 1 w 37"/>
                <a:gd name="T17" fmla="*/ 1 h 209"/>
                <a:gd name="T18" fmla="*/ 1 w 37"/>
                <a:gd name="T19" fmla="*/ 1 h 209"/>
                <a:gd name="T20" fmla="*/ 1 w 37"/>
                <a:gd name="T21" fmla="*/ 0 h 209"/>
                <a:gd name="T22" fmla="*/ 1 w 37"/>
                <a:gd name="T23" fmla="*/ 0 h 209"/>
                <a:gd name="T24" fmla="*/ 1 w 37"/>
                <a:gd name="T25" fmla="*/ 0 h 209"/>
                <a:gd name="T26" fmla="*/ 1 w 37"/>
                <a:gd name="T27" fmla="*/ 0 h 209"/>
                <a:gd name="T28" fmla="*/ 0 w 37"/>
                <a:gd name="T29" fmla="*/ 0 h 209"/>
                <a:gd name="T30" fmla="*/ 0 w 37"/>
                <a:gd name="T31" fmla="*/ 0 h 209"/>
                <a:gd name="T32" fmla="*/ 0 w 37"/>
                <a:gd name="T33" fmla="*/ 0 h 209"/>
                <a:gd name="T34" fmla="*/ 0 w 37"/>
                <a:gd name="T35" fmla="*/ 0 h 209"/>
                <a:gd name="T36" fmla="*/ 0 w 37"/>
                <a:gd name="T37" fmla="*/ 0 h 209"/>
                <a:gd name="T38" fmla="*/ 0 w 37"/>
                <a:gd name="T39" fmla="*/ 0 h 209"/>
                <a:gd name="T40" fmla="*/ 0 w 37"/>
                <a:gd name="T41" fmla="*/ 0 h 209"/>
                <a:gd name="T42" fmla="*/ 0 w 37"/>
                <a:gd name="T43" fmla="*/ 0 h 209"/>
                <a:gd name="T44" fmla="*/ 0 w 37"/>
                <a:gd name="T45" fmla="*/ 1 h 209"/>
                <a:gd name="T46" fmla="*/ 0 w 37"/>
                <a:gd name="T47" fmla="*/ 1 h 209"/>
                <a:gd name="T48" fmla="*/ 0 w 37"/>
                <a:gd name="T49" fmla="*/ 1 h 209"/>
                <a:gd name="T50" fmla="*/ 0 w 37"/>
                <a:gd name="T51" fmla="*/ 8 h 209"/>
                <a:gd name="T52" fmla="*/ 0 w 37"/>
                <a:gd name="T53" fmla="*/ 8 h 209"/>
                <a:gd name="T54" fmla="*/ 0 w 37"/>
                <a:gd name="T55" fmla="*/ 9 h 209"/>
                <a:gd name="T56" fmla="*/ 0 w 37"/>
                <a:gd name="T57" fmla="*/ 9 h 209"/>
                <a:gd name="T58" fmla="*/ 0 w 37"/>
                <a:gd name="T59" fmla="*/ 9 h 209"/>
                <a:gd name="T60" fmla="*/ 0 w 37"/>
                <a:gd name="T61" fmla="*/ 9 h 209"/>
                <a:gd name="T62" fmla="*/ 0 w 37"/>
                <a:gd name="T63" fmla="*/ 9 h 209"/>
                <a:gd name="T64" fmla="*/ 0 w 3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9">
                  <a:moveTo>
                    <a:pt x="14" y="209"/>
                  </a:moveTo>
                  <a:lnTo>
                    <a:pt x="15" y="208"/>
                  </a:lnTo>
                  <a:lnTo>
                    <a:pt x="16" y="208"/>
                  </a:lnTo>
                  <a:lnTo>
                    <a:pt x="18" y="206"/>
                  </a:lnTo>
                  <a:lnTo>
                    <a:pt x="20" y="205"/>
                  </a:lnTo>
                  <a:lnTo>
                    <a:pt x="22" y="203"/>
                  </a:lnTo>
                  <a:lnTo>
                    <a:pt x="24" y="201"/>
                  </a:lnTo>
                  <a:lnTo>
                    <a:pt x="25" y="199"/>
                  </a:lnTo>
                  <a:lnTo>
                    <a:pt x="27" y="197"/>
                  </a:lnTo>
                  <a:lnTo>
                    <a:pt x="29" y="194"/>
                  </a:lnTo>
                  <a:lnTo>
                    <a:pt x="30" y="191"/>
                  </a:lnTo>
                  <a:lnTo>
                    <a:pt x="33" y="189"/>
                  </a:lnTo>
                  <a:lnTo>
                    <a:pt x="34" y="186"/>
                  </a:lnTo>
                  <a:lnTo>
                    <a:pt x="35" y="184"/>
                  </a:lnTo>
                  <a:lnTo>
                    <a:pt x="36" y="181"/>
                  </a:lnTo>
                  <a:lnTo>
                    <a:pt x="36" y="179"/>
                  </a:lnTo>
                  <a:lnTo>
                    <a:pt x="37" y="177"/>
                  </a:lnTo>
                  <a:lnTo>
                    <a:pt x="27" y="20"/>
                  </a:lnTo>
                  <a:lnTo>
                    <a:pt x="26" y="18"/>
                  </a:lnTo>
                  <a:lnTo>
                    <a:pt x="26" y="16"/>
                  </a:lnTo>
                  <a:lnTo>
                    <a:pt x="26" y="13"/>
                  </a:lnTo>
                  <a:lnTo>
                    <a:pt x="25" y="11"/>
                  </a:lnTo>
                  <a:lnTo>
                    <a:pt x="25" y="10"/>
                  </a:lnTo>
                  <a:lnTo>
                    <a:pt x="24" y="8"/>
                  </a:lnTo>
                  <a:lnTo>
                    <a:pt x="23" y="7"/>
                  </a:lnTo>
                  <a:lnTo>
                    <a:pt x="23" y="5"/>
                  </a:lnTo>
                  <a:lnTo>
                    <a:pt x="22" y="4"/>
                  </a:lnTo>
                  <a:lnTo>
                    <a:pt x="21" y="3"/>
                  </a:lnTo>
                  <a:lnTo>
                    <a:pt x="20"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4" y="203"/>
                  </a:lnTo>
                  <a:lnTo>
                    <a:pt x="4" y="204"/>
                  </a:lnTo>
                  <a:lnTo>
                    <a:pt x="6" y="205"/>
                  </a:lnTo>
                  <a:lnTo>
                    <a:pt x="7" y="206"/>
                  </a:lnTo>
                  <a:lnTo>
                    <a:pt x="8" y="207"/>
                  </a:lnTo>
                  <a:lnTo>
                    <a:pt x="9" y="208"/>
                  </a:lnTo>
                  <a:lnTo>
                    <a:pt x="11" y="208"/>
                  </a:lnTo>
                  <a:lnTo>
                    <a:pt x="12" y="208"/>
                  </a:lnTo>
                  <a:lnTo>
                    <a:pt x="14" y="209"/>
                  </a:lnTo>
                  <a:close/>
                </a:path>
              </a:pathLst>
            </a:custGeom>
            <a:solidFill>
              <a:srgbClr val="993300"/>
            </a:solidFill>
            <a:ln w="0">
              <a:solidFill>
                <a:srgbClr val="000000"/>
              </a:solidFill>
              <a:prstDash val="solid"/>
              <a:round/>
              <a:headEnd/>
              <a:tailEnd/>
            </a:ln>
          </p:spPr>
          <p:txBody>
            <a:bodyPr/>
            <a:lstStyle/>
            <a:p>
              <a:endParaRPr lang="en-US"/>
            </a:p>
          </p:txBody>
        </p:sp>
        <p:sp>
          <p:nvSpPr>
            <p:cNvPr id="44202" name="Freeform 137"/>
            <p:cNvSpPr>
              <a:spLocks/>
            </p:cNvSpPr>
            <p:nvPr/>
          </p:nvSpPr>
          <p:spPr bwMode="auto">
            <a:xfrm>
              <a:off x="4739" y="1317"/>
              <a:ext cx="15" cy="4"/>
            </a:xfrm>
            <a:custGeom>
              <a:avLst/>
              <a:gdLst>
                <a:gd name="T0" fmla="*/ 14 w 342"/>
                <a:gd name="T1" fmla="*/ 4 h 99"/>
                <a:gd name="T2" fmla="*/ 14 w 342"/>
                <a:gd name="T3" fmla="*/ 4 h 99"/>
                <a:gd name="T4" fmla="*/ 14 w 342"/>
                <a:gd name="T5" fmla="*/ 4 h 99"/>
                <a:gd name="T6" fmla="*/ 14 w 342"/>
                <a:gd name="T7" fmla="*/ 4 h 99"/>
                <a:gd name="T8" fmla="*/ 15 w 342"/>
                <a:gd name="T9" fmla="*/ 4 h 99"/>
                <a:gd name="T10" fmla="*/ 15 w 342"/>
                <a:gd name="T11" fmla="*/ 3 h 99"/>
                <a:gd name="T12" fmla="*/ 15 w 342"/>
                <a:gd name="T13" fmla="*/ 3 h 99"/>
                <a:gd name="T14" fmla="*/ 15 w 342"/>
                <a:gd name="T15" fmla="*/ 3 h 99"/>
                <a:gd name="T16" fmla="*/ 15 w 342"/>
                <a:gd name="T17" fmla="*/ 1 h 99"/>
                <a:gd name="T18" fmla="*/ 15 w 342"/>
                <a:gd name="T19" fmla="*/ 1 h 99"/>
                <a:gd name="T20" fmla="*/ 15 w 342"/>
                <a:gd name="T21" fmla="*/ 1 h 99"/>
                <a:gd name="T22" fmla="*/ 15 w 342"/>
                <a:gd name="T23" fmla="*/ 1 h 99"/>
                <a:gd name="T24" fmla="*/ 14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0 h 99"/>
                <a:gd name="T44" fmla="*/ 0 w 342"/>
                <a:gd name="T45" fmla="*/ 1 h 99"/>
                <a:gd name="T46" fmla="*/ 0 w 342"/>
                <a:gd name="T47" fmla="*/ 1 h 99"/>
                <a:gd name="T48" fmla="*/ 0 w 342"/>
                <a:gd name="T49" fmla="*/ 1 h 99"/>
                <a:gd name="T50" fmla="*/ 0 w 342"/>
                <a:gd name="T51" fmla="*/ 3 h 99"/>
                <a:gd name="T52" fmla="*/ 0 w 342"/>
                <a:gd name="T53" fmla="*/ 3 h 99"/>
                <a:gd name="T54" fmla="*/ 0 w 342"/>
                <a:gd name="T55" fmla="*/ 3 h 99"/>
                <a:gd name="T56" fmla="*/ 0 w 342"/>
                <a:gd name="T57" fmla="*/ 3 h 99"/>
                <a:gd name="T58" fmla="*/ 0 w 342"/>
                <a:gd name="T59" fmla="*/ 4 h 99"/>
                <a:gd name="T60" fmla="*/ 1 w 342"/>
                <a:gd name="T61" fmla="*/ 4 h 99"/>
                <a:gd name="T62" fmla="*/ 1 w 342"/>
                <a:gd name="T63" fmla="*/ 4 h 99"/>
                <a:gd name="T64" fmla="*/ 1 w 342"/>
                <a:gd name="T65" fmla="*/ 4 h 99"/>
                <a:gd name="T66" fmla="*/ 2 w 34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6" y="99"/>
                  </a:moveTo>
                  <a:lnTo>
                    <a:pt x="309" y="98"/>
                  </a:lnTo>
                  <a:lnTo>
                    <a:pt x="312" y="98"/>
                  </a:lnTo>
                  <a:lnTo>
                    <a:pt x="316" y="97"/>
                  </a:lnTo>
                  <a:lnTo>
                    <a:pt x="319" y="96"/>
                  </a:lnTo>
                  <a:lnTo>
                    <a:pt x="322" y="95"/>
                  </a:lnTo>
                  <a:lnTo>
                    <a:pt x="325" y="93"/>
                  </a:lnTo>
                  <a:lnTo>
                    <a:pt x="328" y="91"/>
                  </a:lnTo>
                  <a:lnTo>
                    <a:pt x="330" y="89"/>
                  </a:lnTo>
                  <a:lnTo>
                    <a:pt x="332" y="87"/>
                  </a:lnTo>
                  <a:lnTo>
                    <a:pt x="334" y="85"/>
                  </a:lnTo>
                  <a:lnTo>
                    <a:pt x="336" y="82"/>
                  </a:lnTo>
                  <a:lnTo>
                    <a:pt x="338" y="80"/>
                  </a:lnTo>
                  <a:lnTo>
                    <a:pt x="339" y="77"/>
                  </a:lnTo>
                  <a:lnTo>
                    <a:pt x="340" y="74"/>
                  </a:lnTo>
                  <a:lnTo>
                    <a:pt x="340" y="71"/>
                  </a:lnTo>
                  <a:lnTo>
                    <a:pt x="342" y="67"/>
                  </a:lnTo>
                  <a:lnTo>
                    <a:pt x="342" y="32"/>
                  </a:lnTo>
                  <a:lnTo>
                    <a:pt x="340" y="28"/>
                  </a:lnTo>
                  <a:lnTo>
                    <a:pt x="340" y="24"/>
                  </a:lnTo>
                  <a:lnTo>
                    <a:pt x="339" y="21"/>
                  </a:lnTo>
                  <a:lnTo>
                    <a:pt x="338" y="18"/>
                  </a:lnTo>
                  <a:lnTo>
                    <a:pt x="336" y="16"/>
                  </a:lnTo>
                  <a:lnTo>
                    <a:pt x="334" y="13"/>
                  </a:lnTo>
                  <a:lnTo>
                    <a:pt x="332" y="11"/>
                  </a:lnTo>
                  <a:lnTo>
                    <a:pt x="330" y="9"/>
                  </a:lnTo>
                  <a:lnTo>
                    <a:pt x="328" y="7"/>
                  </a:lnTo>
                  <a:lnTo>
                    <a:pt x="325" y="5"/>
                  </a:lnTo>
                  <a:lnTo>
                    <a:pt x="322" y="3"/>
                  </a:lnTo>
                  <a:lnTo>
                    <a:pt x="319" y="2"/>
                  </a:lnTo>
                  <a:lnTo>
                    <a:pt x="316" y="1"/>
                  </a:lnTo>
                  <a:lnTo>
                    <a:pt x="312" y="0"/>
                  </a:lnTo>
                  <a:lnTo>
                    <a:pt x="309" y="0"/>
                  </a:lnTo>
                  <a:lnTo>
                    <a:pt x="306" y="0"/>
                  </a:lnTo>
                  <a:lnTo>
                    <a:pt x="36" y="0"/>
                  </a:lnTo>
                  <a:lnTo>
                    <a:pt x="31" y="0"/>
                  </a:lnTo>
                  <a:lnTo>
                    <a:pt x="28" y="0"/>
                  </a:lnTo>
                  <a:lnTo>
                    <a:pt x="24" y="1"/>
                  </a:lnTo>
                  <a:lnTo>
                    <a:pt x="21" y="2"/>
                  </a:lnTo>
                  <a:lnTo>
                    <a:pt x="18" y="3"/>
                  </a:lnTo>
                  <a:lnTo>
                    <a:pt x="15" y="5"/>
                  </a:lnTo>
                  <a:lnTo>
                    <a:pt x="12" y="7"/>
                  </a:lnTo>
                  <a:lnTo>
                    <a:pt x="10"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0" y="89"/>
                  </a:lnTo>
                  <a:lnTo>
                    <a:pt x="12" y="91"/>
                  </a:lnTo>
                  <a:lnTo>
                    <a:pt x="15" y="93"/>
                  </a:lnTo>
                  <a:lnTo>
                    <a:pt x="18" y="95"/>
                  </a:lnTo>
                  <a:lnTo>
                    <a:pt x="21" y="96"/>
                  </a:lnTo>
                  <a:lnTo>
                    <a:pt x="24" y="97"/>
                  </a:lnTo>
                  <a:lnTo>
                    <a:pt x="28" y="98"/>
                  </a:lnTo>
                  <a:lnTo>
                    <a:pt x="31" y="98"/>
                  </a:lnTo>
                  <a:lnTo>
                    <a:pt x="36" y="99"/>
                  </a:lnTo>
                  <a:lnTo>
                    <a:pt x="306" y="99"/>
                  </a:lnTo>
                  <a:close/>
                </a:path>
              </a:pathLst>
            </a:custGeom>
            <a:solidFill>
              <a:srgbClr val="993300"/>
            </a:solidFill>
            <a:ln w="0">
              <a:solidFill>
                <a:srgbClr val="000000"/>
              </a:solidFill>
              <a:prstDash val="solid"/>
              <a:round/>
              <a:headEnd/>
              <a:tailEnd/>
            </a:ln>
          </p:spPr>
          <p:txBody>
            <a:bodyPr/>
            <a:lstStyle/>
            <a:p>
              <a:endParaRPr lang="en-US"/>
            </a:p>
          </p:txBody>
        </p:sp>
        <p:sp>
          <p:nvSpPr>
            <p:cNvPr id="44203" name="Freeform 138"/>
            <p:cNvSpPr>
              <a:spLocks/>
            </p:cNvSpPr>
            <p:nvPr/>
          </p:nvSpPr>
          <p:spPr bwMode="auto">
            <a:xfrm>
              <a:off x="4713" y="1316"/>
              <a:ext cx="21" cy="12"/>
            </a:xfrm>
            <a:custGeom>
              <a:avLst/>
              <a:gdLst>
                <a:gd name="T0" fmla="*/ 18 w 479"/>
                <a:gd name="T1" fmla="*/ 12 h 282"/>
                <a:gd name="T2" fmla="*/ 19 w 479"/>
                <a:gd name="T3" fmla="*/ 12 h 282"/>
                <a:gd name="T4" fmla="*/ 19 w 479"/>
                <a:gd name="T5" fmla="*/ 12 h 282"/>
                <a:gd name="T6" fmla="*/ 20 w 479"/>
                <a:gd name="T7" fmla="*/ 11 h 282"/>
                <a:gd name="T8" fmla="*/ 20 w 479"/>
                <a:gd name="T9" fmla="*/ 11 h 282"/>
                <a:gd name="T10" fmla="*/ 21 w 479"/>
                <a:gd name="T11" fmla="*/ 10 h 282"/>
                <a:gd name="T12" fmla="*/ 21 w 479"/>
                <a:gd name="T13" fmla="*/ 10 h 282"/>
                <a:gd name="T14" fmla="*/ 21 w 479"/>
                <a:gd name="T15" fmla="*/ 9 h 282"/>
                <a:gd name="T16" fmla="*/ 20 w 479"/>
                <a:gd name="T17" fmla="*/ 3 h 282"/>
                <a:gd name="T18" fmla="*/ 20 w 479"/>
                <a:gd name="T19" fmla="*/ 2 h 282"/>
                <a:gd name="T20" fmla="*/ 20 w 479"/>
                <a:gd name="T21" fmla="*/ 2 h 282"/>
                <a:gd name="T22" fmla="*/ 20 w 479"/>
                <a:gd name="T23" fmla="*/ 1 h 282"/>
                <a:gd name="T24" fmla="*/ 20 w 479"/>
                <a:gd name="T25" fmla="*/ 1 h 282"/>
                <a:gd name="T26" fmla="*/ 19 w 479"/>
                <a:gd name="T27" fmla="*/ 1 h 282"/>
                <a:gd name="T28" fmla="*/ 19 w 479"/>
                <a:gd name="T29" fmla="*/ 0 h 282"/>
                <a:gd name="T30" fmla="*/ 19 w 479"/>
                <a:gd name="T31" fmla="*/ 0 h 282"/>
                <a:gd name="T32" fmla="*/ 18 w 479"/>
                <a:gd name="T33" fmla="*/ 0 h 282"/>
                <a:gd name="T34" fmla="*/ 3 w 479"/>
                <a:gd name="T35" fmla="*/ 0 h 282"/>
                <a:gd name="T36" fmla="*/ 2 w 479"/>
                <a:gd name="T37" fmla="*/ 0 h 282"/>
                <a:gd name="T38" fmla="*/ 2 w 479"/>
                <a:gd name="T39" fmla="*/ 0 h 282"/>
                <a:gd name="T40" fmla="*/ 1 w 479"/>
                <a:gd name="T41" fmla="*/ 1 h 282"/>
                <a:gd name="T42" fmla="*/ 1 w 479"/>
                <a:gd name="T43" fmla="*/ 1 h 282"/>
                <a:gd name="T44" fmla="*/ 1 w 479"/>
                <a:gd name="T45" fmla="*/ 1 h 282"/>
                <a:gd name="T46" fmla="*/ 1 w 479"/>
                <a:gd name="T47" fmla="*/ 2 h 282"/>
                <a:gd name="T48" fmla="*/ 1 w 479"/>
                <a:gd name="T49" fmla="*/ 3 h 282"/>
                <a:gd name="T50" fmla="*/ 0 w 479"/>
                <a:gd name="T51" fmla="*/ 9 h 282"/>
                <a:gd name="T52" fmla="*/ 0 w 479"/>
                <a:gd name="T53" fmla="*/ 10 h 282"/>
                <a:gd name="T54" fmla="*/ 0 w 479"/>
                <a:gd name="T55" fmla="*/ 10 h 282"/>
                <a:gd name="T56" fmla="*/ 1 w 479"/>
                <a:gd name="T57" fmla="*/ 11 h 282"/>
                <a:gd name="T58" fmla="*/ 1 w 479"/>
                <a:gd name="T59" fmla="*/ 11 h 282"/>
                <a:gd name="T60" fmla="*/ 1 w 479"/>
                <a:gd name="T61" fmla="*/ 11 h 282"/>
                <a:gd name="T62" fmla="*/ 2 w 479"/>
                <a:gd name="T63" fmla="*/ 12 h 282"/>
                <a:gd name="T64" fmla="*/ 2 w 479"/>
                <a:gd name="T65" fmla="*/ 12 h 282"/>
                <a:gd name="T66" fmla="*/ 3 w 479"/>
                <a:gd name="T67" fmla="*/ 12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9" h="282">
                  <a:moveTo>
                    <a:pt x="416" y="282"/>
                  </a:moveTo>
                  <a:lnTo>
                    <a:pt x="420" y="281"/>
                  </a:lnTo>
                  <a:lnTo>
                    <a:pt x="426" y="280"/>
                  </a:lnTo>
                  <a:lnTo>
                    <a:pt x="432" y="278"/>
                  </a:lnTo>
                  <a:lnTo>
                    <a:pt x="437" y="276"/>
                  </a:lnTo>
                  <a:lnTo>
                    <a:pt x="442" y="273"/>
                  </a:lnTo>
                  <a:lnTo>
                    <a:pt x="447" y="270"/>
                  </a:lnTo>
                  <a:lnTo>
                    <a:pt x="452" y="266"/>
                  </a:lnTo>
                  <a:lnTo>
                    <a:pt x="457" y="262"/>
                  </a:lnTo>
                  <a:lnTo>
                    <a:pt x="461" y="257"/>
                  </a:lnTo>
                  <a:lnTo>
                    <a:pt x="465" y="252"/>
                  </a:lnTo>
                  <a:lnTo>
                    <a:pt x="470" y="246"/>
                  </a:lnTo>
                  <a:lnTo>
                    <a:pt x="473" y="240"/>
                  </a:lnTo>
                  <a:lnTo>
                    <a:pt x="475" y="234"/>
                  </a:lnTo>
                  <a:lnTo>
                    <a:pt x="477" y="228"/>
                  </a:lnTo>
                  <a:lnTo>
                    <a:pt x="478" y="221"/>
                  </a:lnTo>
                  <a:lnTo>
                    <a:pt x="479" y="215"/>
                  </a:lnTo>
                  <a:lnTo>
                    <a:pt x="464" y="67"/>
                  </a:lnTo>
                  <a:lnTo>
                    <a:pt x="463" y="60"/>
                  </a:lnTo>
                  <a:lnTo>
                    <a:pt x="463" y="53"/>
                  </a:lnTo>
                  <a:lnTo>
                    <a:pt x="461" y="46"/>
                  </a:lnTo>
                  <a:lnTo>
                    <a:pt x="460" y="40"/>
                  </a:lnTo>
                  <a:lnTo>
                    <a:pt x="458" y="34"/>
                  </a:lnTo>
                  <a:lnTo>
                    <a:pt x="455" y="29"/>
                  </a:lnTo>
                  <a:lnTo>
                    <a:pt x="453" y="24"/>
                  </a:lnTo>
                  <a:lnTo>
                    <a:pt x="450" y="20"/>
                  </a:lnTo>
                  <a:lnTo>
                    <a:pt x="446" y="15"/>
                  </a:lnTo>
                  <a:lnTo>
                    <a:pt x="443" y="12"/>
                  </a:lnTo>
                  <a:lnTo>
                    <a:pt x="439" y="7"/>
                  </a:lnTo>
                  <a:lnTo>
                    <a:pt x="435" y="5"/>
                  </a:lnTo>
                  <a:lnTo>
                    <a:pt x="430" y="2"/>
                  </a:lnTo>
                  <a:lnTo>
                    <a:pt x="425" y="1"/>
                  </a:lnTo>
                  <a:lnTo>
                    <a:pt x="420" y="0"/>
                  </a:lnTo>
                  <a:lnTo>
                    <a:pt x="416" y="0"/>
                  </a:lnTo>
                  <a:lnTo>
                    <a:pt x="63" y="0"/>
                  </a:lnTo>
                  <a:lnTo>
                    <a:pt x="58" y="0"/>
                  </a:lnTo>
                  <a:lnTo>
                    <a:pt x="53" y="1"/>
                  </a:lnTo>
                  <a:lnTo>
                    <a:pt x="49" y="2"/>
                  </a:lnTo>
                  <a:lnTo>
                    <a:pt x="44" y="5"/>
                  </a:lnTo>
                  <a:lnTo>
                    <a:pt x="39" y="7"/>
                  </a:lnTo>
                  <a:lnTo>
                    <a:pt x="35" y="12"/>
                  </a:lnTo>
                  <a:lnTo>
                    <a:pt x="32" y="15"/>
                  </a:lnTo>
                  <a:lnTo>
                    <a:pt x="28" y="20"/>
                  </a:lnTo>
                  <a:lnTo>
                    <a:pt x="25" y="24"/>
                  </a:lnTo>
                  <a:lnTo>
                    <a:pt x="23" y="29"/>
                  </a:lnTo>
                  <a:lnTo>
                    <a:pt x="20" y="34"/>
                  </a:lnTo>
                  <a:lnTo>
                    <a:pt x="18" y="40"/>
                  </a:lnTo>
                  <a:lnTo>
                    <a:pt x="17" y="46"/>
                  </a:lnTo>
                  <a:lnTo>
                    <a:pt x="15" y="53"/>
                  </a:lnTo>
                  <a:lnTo>
                    <a:pt x="15" y="60"/>
                  </a:lnTo>
                  <a:lnTo>
                    <a:pt x="15" y="67"/>
                  </a:lnTo>
                  <a:lnTo>
                    <a:pt x="0" y="215"/>
                  </a:lnTo>
                  <a:lnTo>
                    <a:pt x="0" y="221"/>
                  </a:lnTo>
                  <a:lnTo>
                    <a:pt x="2" y="228"/>
                  </a:lnTo>
                  <a:lnTo>
                    <a:pt x="4" y="234"/>
                  </a:lnTo>
                  <a:lnTo>
                    <a:pt x="6" y="240"/>
                  </a:lnTo>
                  <a:lnTo>
                    <a:pt x="9" y="246"/>
                  </a:lnTo>
                  <a:lnTo>
                    <a:pt x="13" y="252"/>
                  </a:lnTo>
                  <a:lnTo>
                    <a:pt x="17" y="257"/>
                  </a:lnTo>
                  <a:lnTo>
                    <a:pt x="21" y="262"/>
                  </a:lnTo>
                  <a:lnTo>
                    <a:pt x="26" y="266"/>
                  </a:lnTo>
                  <a:lnTo>
                    <a:pt x="31" y="270"/>
                  </a:lnTo>
                  <a:lnTo>
                    <a:pt x="36" y="273"/>
                  </a:lnTo>
                  <a:lnTo>
                    <a:pt x="42" y="276"/>
                  </a:lnTo>
                  <a:lnTo>
                    <a:pt x="47" y="278"/>
                  </a:lnTo>
                  <a:lnTo>
                    <a:pt x="52" y="280"/>
                  </a:lnTo>
                  <a:lnTo>
                    <a:pt x="58" y="281"/>
                  </a:lnTo>
                  <a:lnTo>
                    <a:pt x="63" y="282"/>
                  </a:lnTo>
                  <a:lnTo>
                    <a:pt x="416" y="282"/>
                  </a:lnTo>
                  <a:close/>
                </a:path>
              </a:pathLst>
            </a:custGeom>
            <a:solidFill>
              <a:srgbClr val="993300"/>
            </a:solidFill>
            <a:ln w="0">
              <a:solidFill>
                <a:srgbClr val="000000"/>
              </a:solidFill>
              <a:prstDash val="solid"/>
              <a:round/>
              <a:headEnd/>
              <a:tailEnd/>
            </a:ln>
          </p:spPr>
          <p:txBody>
            <a:bodyPr/>
            <a:lstStyle/>
            <a:p>
              <a:endParaRPr lang="en-US"/>
            </a:p>
          </p:txBody>
        </p:sp>
        <p:sp>
          <p:nvSpPr>
            <p:cNvPr id="44204" name="Freeform 139"/>
            <p:cNvSpPr>
              <a:spLocks/>
            </p:cNvSpPr>
            <p:nvPr/>
          </p:nvSpPr>
          <p:spPr bwMode="auto">
            <a:xfrm>
              <a:off x="4714" y="1316"/>
              <a:ext cx="19" cy="12"/>
            </a:xfrm>
            <a:custGeom>
              <a:avLst/>
              <a:gdLst>
                <a:gd name="T0" fmla="*/ 17 w 455"/>
                <a:gd name="T1" fmla="*/ 12 h 269"/>
                <a:gd name="T2" fmla="*/ 17 w 455"/>
                <a:gd name="T3" fmla="*/ 12 h 269"/>
                <a:gd name="T4" fmla="*/ 18 w 455"/>
                <a:gd name="T5" fmla="*/ 12 h 269"/>
                <a:gd name="T6" fmla="*/ 18 w 455"/>
                <a:gd name="T7" fmla="*/ 11 h 269"/>
                <a:gd name="T8" fmla="*/ 18 w 455"/>
                <a:gd name="T9" fmla="*/ 11 h 269"/>
                <a:gd name="T10" fmla="*/ 19 w 455"/>
                <a:gd name="T11" fmla="*/ 10 h 269"/>
                <a:gd name="T12" fmla="*/ 19 w 455"/>
                <a:gd name="T13" fmla="*/ 10 h 269"/>
                <a:gd name="T14" fmla="*/ 19 w 455"/>
                <a:gd name="T15" fmla="*/ 9 h 269"/>
                <a:gd name="T16" fmla="*/ 18 w 455"/>
                <a:gd name="T17" fmla="*/ 3 h 269"/>
                <a:gd name="T18" fmla="*/ 18 w 455"/>
                <a:gd name="T19" fmla="*/ 2 h 269"/>
                <a:gd name="T20" fmla="*/ 18 w 455"/>
                <a:gd name="T21" fmla="*/ 2 h 269"/>
                <a:gd name="T22" fmla="*/ 18 w 455"/>
                <a:gd name="T23" fmla="*/ 1 h 269"/>
                <a:gd name="T24" fmla="*/ 18 w 455"/>
                <a:gd name="T25" fmla="*/ 1 h 269"/>
                <a:gd name="T26" fmla="*/ 18 w 455"/>
                <a:gd name="T27" fmla="*/ 0 h 269"/>
                <a:gd name="T28" fmla="*/ 17 w 455"/>
                <a:gd name="T29" fmla="*/ 0 h 269"/>
                <a:gd name="T30" fmla="*/ 17 w 455"/>
                <a:gd name="T31" fmla="*/ 0 h 269"/>
                <a:gd name="T32" fmla="*/ 16 w 455"/>
                <a:gd name="T33" fmla="*/ 0 h 269"/>
                <a:gd name="T34" fmla="*/ 2 w 455"/>
                <a:gd name="T35" fmla="*/ 0 h 269"/>
                <a:gd name="T36" fmla="*/ 2 w 455"/>
                <a:gd name="T37" fmla="*/ 0 h 269"/>
                <a:gd name="T38" fmla="*/ 2 w 455"/>
                <a:gd name="T39" fmla="*/ 0 h 269"/>
                <a:gd name="T40" fmla="*/ 1 w 455"/>
                <a:gd name="T41" fmla="*/ 1 h 269"/>
                <a:gd name="T42" fmla="*/ 1 w 455"/>
                <a:gd name="T43" fmla="*/ 1 h 269"/>
                <a:gd name="T44" fmla="*/ 1 w 455"/>
                <a:gd name="T45" fmla="*/ 1 h 269"/>
                <a:gd name="T46" fmla="*/ 1 w 455"/>
                <a:gd name="T47" fmla="*/ 2 h 269"/>
                <a:gd name="T48" fmla="*/ 1 w 455"/>
                <a:gd name="T49" fmla="*/ 3 h 269"/>
                <a:gd name="T50" fmla="*/ 0 w 455"/>
                <a:gd name="T51" fmla="*/ 9 h 269"/>
                <a:gd name="T52" fmla="*/ 0 w 455"/>
                <a:gd name="T53" fmla="*/ 10 h 269"/>
                <a:gd name="T54" fmla="*/ 0 w 455"/>
                <a:gd name="T55" fmla="*/ 10 h 269"/>
                <a:gd name="T56" fmla="*/ 0 w 455"/>
                <a:gd name="T57" fmla="*/ 11 h 269"/>
                <a:gd name="T58" fmla="*/ 1 w 455"/>
                <a:gd name="T59" fmla="*/ 11 h 269"/>
                <a:gd name="T60" fmla="*/ 1 w 455"/>
                <a:gd name="T61" fmla="*/ 12 h 269"/>
                <a:gd name="T62" fmla="*/ 2 w 455"/>
                <a:gd name="T63" fmla="*/ 12 h 269"/>
                <a:gd name="T64" fmla="*/ 2 w 455"/>
                <a:gd name="T65" fmla="*/ 12 h 269"/>
                <a:gd name="T66" fmla="*/ 2 w 455"/>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69">
                  <a:moveTo>
                    <a:pt x="395" y="269"/>
                  </a:moveTo>
                  <a:lnTo>
                    <a:pt x="399" y="268"/>
                  </a:lnTo>
                  <a:lnTo>
                    <a:pt x="404" y="267"/>
                  </a:lnTo>
                  <a:lnTo>
                    <a:pt x="409" y="266"/>
                  </a:lnTo>
                  <a:lnTo>
                    <a:pt x="415" y="264"/>
                  </a:lnTo>
                  <a:lnTo>
                    <a:pt x="420" y="261"/>
                  </a:lnTo>
                  <a:lnTo>
                    <a:pt x="425" y="258"/>
                  </a:lnTo>
                  <a:lnTo>
                    <a:pt x="429" y="254"/>
                  </a:lnTo>
                  <a:lnTo>
                    <a:pt x="434" y="250"/>
                  </a:lnTo>
                  <a:lnTo>
                    <a:pt x="438" y="245"/>
                  </a:lnTo>
                  <a:lnTo>
                    <a:pt x="442" y="240"/>
                  </a:lnTo>
                  <a:lnTo>
                    <a:pt x="445" y="235"/>
                  </a:lnTo>
                  <a:lnTo>
                    <a:pt x="448" y="230"/>
                  </a:lnTo>
                  <a:lnTo>
                    <a:pt x="450" y="224"/>
                  </a:lnTo>
                  <a:lnTo>
                    <a:pt x="452" y="218"/>
                  </a:lnTo>
                  <a:lnTo>
                    <a:pt x="454" y="212"/>
                  </a:lnTo>
                  <a:lnTo>
                    <a:pt x="455" y="205"/>
                  </a:lnTo>
                  <a:lnTo>
                    <a:pt x="441" y="65"/>
                  </a:lnTo>
                  <a:lnTo>
                    <a:pt x="440" y="58"/>
                  </a:lnTo>
                  <a:lnTo>
                    <a:pt x="440" y="52"/>
                  </a:lnTo>
                  <a:lnTo>
                    <a:pt x="438" y="46"/>
                  </a:lnTo>
                  <a:lnTo>
                    <a:pt x="437" y="39"/>
                  </a:lnTo>
                  <a:lnTo>
                    <a:pt x="435" y="33"/>
                  </a:lnTo>
                  <a:lnTo>
                    <a:pt x="433" y="28"/>
                  </a:lnTo>
                  <a:lnTo>
                    <a:pt x="430" y="23"/>
                  </a:lnTo>
                  <a:lnTo>
                    <a:pt x="427" y="19"/>
                  </a:lnTo>
                  <a:lnTo>
                    <a:pt x="424" y="15"/>
                  </a:lnTo>
                  <a:lnTo>
                    <a:pt x="421" y="11"/>
                  </a:lnTo>
                  <a:lnTo>
                    <a:pt x="417" y="8"/>
                  </a:lnTo>
                  <a:lnTo>
                    <a:pt x="412" y="4"/>
                  </a:lnTo>
                  <a:lnTo>
                    <a:pt x="408" y="2"/>
                  </a:lnTo>
                  <a:lnTo>
                    <a:pt x="404" y="1"/>
                  </a:lnTo>
                  <a:lnTo>
                    <a:pt x="399" y="0"/>
                  </a:lnTo>
                  <a:lnTo>
                    <a:pt x="395" y="0"/>
                  </a:lnTo>
                  <a:lnTo>
                    <a:pt x="59" y="0"/>
                  </a:lnTo>
                  <a:lnTo>
                    <a:pt x="54" y="0"/>
                  </a:lnTo>
                  <a:lnTo>
                    <a:pt x="49" y="1"/>
                  </a:lnTo>
                  <a:lnTo>
                    <a:pt x="45" y="2"/>
                  </a:lnTo>
                  <a:lnTo>
                    <a:pt x="41" y="4"/>
                  </a:lnTo>
                  <a:lnTo>
                    <a:pt x="37" y="8"/>
                  </a:lnTo>
                  <a:lnTo>
                    <a:pt x="33" y="11"/>
                  </a:lnTo>
                  <a:lnTo>
                    <a:pt x="30" y="15"/>
                  </a:lnTo>
                  <a:lnTo>
                    <a:pt x="26" y="19"/>
                  </a:lnTo>
                  <a:lnTo>
                    <a:pt x="23" y="23"/>
                  </a:lnTo>
                  <a:lnTo>
                    <a:pt x="20" y="28"/>
                  </a:lnTo>
                  <a:lnTo>
                    <a:pt x="18" y="33"/>
                  </a:lnTo>
                  <a:lnTo>
                    <a:pt x="16" y="39"/>
                  </a:lnTo>
                  <a:lnTo>
                    <a:pt x="15" y="46"/>
                  </a:lnTo>
                  <a:lnTo>
                    <a:pt x="13" y="52"/>
                  </a:lnTo>
                  <a:lnTo>
                    <a:pt x="13" y="58"/>
                  </a:lnTo>
                  <a:lnTo>
                    <a:pt x="13" y="65"/>
                  </a:lnTo>
                  <a:lnTo>
                    <a:pt x="0" y="205"/>
                  </a:lnTo>
                  <a:lnTo>
                    <a:pt x="0" y="212"/>
                  </a:lnTo>
                  <a:lnTo>
                    <a:pt x="1" y="218"/>
                  </a:lnTo>
                  <a:lnTo>
                    <a:pt x="3" y="224"/>
                  </a:lnTo>
                  <a:lnTo>
                    <a:pt x="5" y="230"/>
                  </a:lnTo>
                  <a:lnTo>
                    <a:pt x="8" y="235"/>
                  </a:lnTo>
                  <a:lnTo>
                    <a:pt x="11" y="240"/>
                  </a:lnTo>
                  <a:lnTo>
                    <a:pt x="15" y="245"/>
                  </a:lnTo>
                  <a:lnTo>
                    <a:pt x="19" y="250"/>
                  </a:lnTo>
                  <a:lnTo>
                    <a:pt x="24" y="254"/>
                  </a:lnTo>
                  <a:lnTo>
                    <a:pt x="29" y="258"/>
                  </a:lnTo>
                  <a:lnTo>
                    <a:pt x="34" y="261"/>
                  </a:lnTo>
                  <a:lnTo>
                    <a:pt x="39" y="264"/>
                  </a:lnTo>
                  <a:lnTo>
                    <a:pt x="44" y="266"/>
                  </a:lnTo>
                  <a:lnTo>
                    <a:pt x="49" y="267"/>
                  </a:lnTo>
                  <a:lnTo>
                    <a:pt x="54" y="268"/>
                  </a:lnTo>
                  <a:lnTo>
                    <a:pt x="59" y="269"/>
                  </a:lnTo>
                  <a:lnTo>
                    <a:pt x="395" y="269"/>
                  </a:lnTo>
                  <a:close/>
                </a:path>
              </a:pathLst>
            </a:custGeom>
            <a:solidFill>
              <a:srgbClr val="993300"/>
            </a:solidFill>
            <a:ln w="0">
              <a:solidFill>
                <a:srgbClr val="000000"/>
              </a:solidFill>
              <a:prstDash val="solid"/>
              <a:round/>
              <a:headEnd/>
              <a:tailEnd/>
            </a:ln>
          </p:spPr>
          <p:txBody>
            <a:bodyPr/>
            <a:lstStyle/>
            <a:p>
              <a:endParaRPr lang="en-US"/>
            </a:p>
          </p:txBody>
        </p:sp>
        <p:sp>
          <p:nvSpPr>
            <p:cNvPr id="44205" name="Freeform 140"/>
            <p:cNvSpPr>
              <a:spLocks/>
            </p:cNvSpPr>
            <p:nvPr/>
          </p:nvSpPr>
          <p:spPr bwMode="auto">
            <a:xfrm>
              <a:off x="4716" y="1322"/>
              <a:ext cx="15" cy="5"/>
            </a:xfrm>
            <a:custGeom>
              <a:avLst/>
              <a:gdLst>
                <a:gd name="T0" fmla="*/ 15 w 333"/>
                <a:gd name="T1" fmla="*/ 2 h 121"/>
                <a:gd name="T2" fmla="*/ 15 w 333"/>
                <a:gd name="T3" fmla="*/ 3 h 121"/>
                <a:gd name="T4" fmla="*/ 15 w 333"/>
                <a:gd name="T5" fmla="*/ 3 h 121"/>
                <a:gd name="T6" fmla="*/ 15 w 333"/>
                <a:gd name="T7" fmla="*/ 3 h 121"/>
                <a:gd name="T8" fmla="*/ 15 w 333"/>
                <a:gd name="T9" fmla="*/ 3 h 121"/>
                <a:gd name="T10" fmla="*/ 15 w 333"/>
                <a:gd name="T11" fmla="*/ 4 h 121"/>
                <a:gd name="T12" fmla="*/ 15 w 333"/>
                <a:gd name="T13" fmla="*/ 4 h 121"/>
                <a:gd name="T14" fmla="*/ 15 w 333"/>
                <a:gd name="T15" fmla="*/ 4 h 121"/>
                <a:gd name="T16" fmla="*/ 15 w 333"/>
                <a:gd name="T17" fmla="*/ 4 h 121"/>
                <a:gd name="T18" fmla="*/ 14 w 333"/>
                <a:gd name="T19" fmla="*/ 4 h 121"/>
                <a:gd name="T20" fmla="*/ 14 w 333"/>
                <a:gd name="T21" fmla="*/ 5 h 121"/>
                <a:gd name="T22" fmla="*/ 14 w 333"/>
                <a:gd name="T23" fmla="*/ 5 h 121"/>
                <a:gd name="T24" fmla="*/ 14 w 333"/>
                <a:gd name="T25" fmla="*/ 5 h 121"/>
                <a:gd name="T26" fmla="*/ 14 w 333"/>
                <a:gd name="T27" fmla="*/ 5 h 121"/>
                <a:gd name="T28" fmla="*/ 14 w 333"/>
                <a:gd name="T29" fmla="*/ 5 h 121"/>
                <a:gd name="T30" fmla="*/ 13 w 333"/>
                <a:gd name="T31" fmla="*/ 5 h 121"/>
                <a:gd name="T32" fmla="*/ 13 w 333"/>
                <a:gd name="T33" fmla="*/ 5 h 121"/>
                <a:gd name="T34" fmla="*/ 2 w 333"/>
                <a:gd name="T35" fmla="*/ 5 h 121"/>
                <a:gd name="T36" fmla="*/ 1 w 333"/>
                <a:gd name="T37" fmla="*/ 5 h 121"/>
                <a:gd name="T38" fmla="*/ 1 w 333"/>
                <a:gd name="T39" fmla="*/ 5 h 121"/>
                <a:gd name="T40" fmla="*/ 1 w 333"/>
                <a:gd name="T41" fmla="*/ 5 h 121"/>
                <a:gd name="T42" fmla="*/ 1 w 333"/>
                <a:gd name="T43" fmla="*/ 5 h 121"/>
                <a:gd name="T44" fmla="*/ 1 w 333"/>
                <a:gd name="T45" fmla="*/ 5 h 121"/>
                <a:gd name="T46" fmla="*/ 1 w 333"/>
                <a:gd name="T47" fmla="*/ 5 h 121"/>
                <a:gd name="T48" fmla="*/ 1 w 333"/>
                <a:gd name="T49" fmla="*/ 4 h 121"/>
                <a:gd name="T50" fmla="*/ 0 w 333"/>
                <a:gd name="T51" fmla="*/ 4 h 121"/>
                <a:gd name="T52" fmla="*/ 0 w 333"/>
                <a:gd name="T53" fmla="*/ 4 h 121"/>
                <a:gd name="T54" fmla="*/ 0 w 333"/>
                <a:gd name="T55" fmla="*/ 4 h 121"/>
                <a:gd name="T56" fmla="*/ 0 w 333"/>
                <a:gd name="T57" fmla="*/ 4 h 121"/>
                <a:gd name="T58" fmla="*/ 0 w 333"/>
                <a:gd name="T59" fmla="*/ 3 h 121"/>
                <a:gd name="T60" fmla="*/ 0 w 333"/>
                <a:gd name="T61" fmla="*/ 3 h 121"/>
                <a:gd name="T62" fmla="*/ 0 w 333"/>
                <a:gd name="T63" fmla="*/ 3 h 121"/>
                <a:gd name="T64" fmla="*/ 0 w 333"/>
                <a:gd name="T65" fmla="*/ 3 h 121"/>
                <a:gd name="T66" fmla="*/ 0 w 333"/>
                <a:gd name="T67" fmla="*/ 2 h 121"/>
                <a:gd name="T68" fmla="*/ 0 w 333"/>
                <a:gd name="T69" fmla="*/ 0 h 121"/>
                <a:gd name="T70" fmla="*/ 15 w 333"/>
                <a:gd name="T71" fmla="*/ 0 h 121"/>
                <a:gd name="T72" fmla="*/ 15 w 333"/>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21">
                  <a:moveTo>
                    <a:pt x="333" y="60"/>
                  </a:moveTo>
                  <a:lnTo>
                    <a:pt x="332" y="65"/>
                  </a:lnTo>
                  <a:lnTo>
                    <a:pt x="332" y="71"/>
                  </a:lnTo>
                  <a:lnTo>
                    <a:pt x="331" y="78"/>
                  </a:lnTo>
                  <a:lnTo>
                    <a:pt x="330" y="83"/>
                  </a:lnTo>
                  <a:lnTo>
                    <a:pt x="329" y="88"/>
                  </a:lnTo>
                  <a:lnTo>
                    <a:pt x="327" y="93"/>
                  </a:lnTo>
                  <a:lnTo>
                    <a:pt x="325" y="98"/>
                  </a:lnTo>
                  <a:lnTo>
                    <a:pt x="323" y="102"/>
                  </a:lnTo>
                  <a:lnTo>
                    <a:pt x="320" y="106"/>
                  </a:lnTo>
                  <a:lnTo>
                    <a:pt x="317" y="109"/>
                  </a:lnTo>
                  <a:lnTo>
                    <a:pt x="314" y="112"/>
                  </a:lnTo>
                  <a:lnTo>
                    <a:pt x="310" y="115"/>
                  </a:lnTo>
                  <a:lnTo>
                    <a:pt x="306" y="118"/>
                  </a:lnTo>
                  <a:lnTo>
                    <a:pt x="303" y="119"/>
                  </a:lnTo>
                  <a:lnTo>
                    <a:pt x="299" y="120"/>
                  </a:lnTo>
                  <a:lnTo>
                    <a:pt x="295" y="121"/>
                  </a:lnTo>
                  <a:lnTo>
                    <a:pt x="38" y="121"/>
                  </a:lnTo>
                  <a:lnTo>
                    <a:pt x="33" y="120"/>
                  </a:lnTo>
                  <a:lnTo>
                    <a:pt x="29" y="119"/>
                  </a:lnTo>
                  <a:lnTo>
                    <a:pt x="26" y="118"/>
                  </a:lnTo>
                  <a:lnTo>
                    <a:pt x="22" y="115"/>
                  </a:lnTo>
                  <a:lnTo>
                    <a:pt x="19" y="112"/>
                  </a:lnTo>
                  <a:lnTo>
                    <a:pt x="16" y="109"/>
                  </a:lnTo>
                  <a:lnTo>
                    <a:pt x="13" y="106"/>
                  </a:lnTo>
                  <a:lnTo>
                    <a:pt x="10" y="102"/>
                  </a:lnTo>
                  <a:lnTo>
                    <a:pt x="8" y="98"/>
                  </a:lnTo>
                  <a:lnTo>
                    <a:pt x="6" y="93"/>
                  </a:lnTo>
                  <a:lnTo>
                    <a:pt x="4" y="88"/>
                  </a:lnTo>
                  <a:lnTo>
                    <a:pt x="2" y="83"/>
                  </a:lnTo>
                  <a:lnTo>
                    <a:pt x="1" y="78"/>
                  </a:lnTo>
                  <a:lnTo>
                    <a:pt x="0" y="71"/>
                  </a:lnTo>
                  <a:lnTo>
                    <a:pt x="0" y="65"/>
                  </a:lnTo>
                  <a:lnTo>
                    <a:pt x="0" y="60"/>
                  </a:lnTo>
                  <a:lnTo>
                    <a:pt x="2" y="0"/>
                  </a:lnTo>
                  <a:lnTo>
                    <a:pt x="331" y="0"/>
                  </a:lnTo>
                  <a:lnTo>
                    <a:pt x="333" y="60"/>
                  </a:lnTo>
                  <a:close/>
                </a:path>
              </a:pathLst>
            </a:custGeom>
            <a:solidFill>
              <a:srgbClr val="993300"/>
            </a:solidFill>
            <a:ln w="0">
              <a:solidFill>
                <a:srgbClr val="000000"/>
              </a:solidFill>
              <a:prstDash val="solid"/>
              <a:round/>
              <a:headEnd/>
              <a:tailEnd/>
            </a:ln>
          </p:spPr>
          <p:txBody>
            <a:bodyPr/>
            <a:lstStyle/>
            <a:p>
              <a:endParaRPr lang="en-US"/>
            </a:p>
          </p:txBody>
        </p:sp>
        <p:sp>
          <p:nvSpPr>
            <p:cNvPr id="44206" name="Freeform 141"/>
            <p:cNvSpPr>
              <a:spLocks/>
            </p:cNvSpPr>
            <p:nvPr/>
          </p:nvSpPr>
          <p:spPr bwMode="auto">
            <a:xfrm>
              <a:off x="4714" y="1318"/>
              <a:ext cx="2" cy="8"/>
            </a:xfrm>
            <a:custGeom>
              <a:avLst/>
              <a:gdLst>
                <a:gd name="T0" fmla="*/ 1 w 33"/>
                <a:gd name="T1" fmla="*/ 8 h 200"/>
                <a:gd name="T2" fmla="*/ 1 w 33"/>
                <a:gd name="T3" fmla="*/ 8 h 200"/>
                <a:gd name="T4" fmla="*/ 2 w 33"/>
                <a:gd name="T5" fmla="*/ 8 h 200"/>
                <a:gd name="T6" fmla="*/ 2 w 33"/>
                <a:gd name="T7" fmla="*/ 8 h 200"/>
                <a:gd name="T8" fmla="*/ 2 w 33"/>
                <a:gd name="T9" fmla="*/ 8 h 200"/>
                <a:gd name="T10" fmla="*/ 2 w 33"/>
                <a:gd name="T11" fmla="*/ 8 h 200"/>
                <a:gd name="T12" fmla="*/ 2 w 33"/>
                <a:gd name="T13" fmla="*/ 7 h 200"/>
                <a:gd name="T14" fmla="*/ 2 w 33"/>
                <a:gd name="T15" fmla="*/ 7 h 200"/>
                <a:gd name="T16" fmla="*/ 2 w 33"/>
                <a:gd name="T17" fmla="*/ 1 h 200"/>
                <a:gd name="T18" fmla="*/ 2 w 33"/>
                <a:gd name="T19" fmla="*/ 1 h 200"/>
                <a:gd name="T20" fmla="*/ 2 w 33"/>
                <a:gd name="T21" fmla="*/ 0 h 200"/>
                <a:gd name="T22" fmla="*/ 2 w 33"/>
                <a:gd name="T23" fmla="*/ 0 h 200"/>
                <a:gd name="T24" fmla="*/ 2 w 33"/>
                <a:gd name="T25" fmla="*/ 0 h 200"/>
                <a:gd name="T26" fmla="*/ 2 w 33"/>
                <a:gd name="T27" fmla="*/ 0 h 200"/>
                <a:gd name="T28" fmla="*/ 1 w 33"/>
                <a:gd name="T29" fmla="*/ 0 h 200"/>
                <a:gd name="T30" fmla="*/ 1 w 33"/>
                <a:gd name="T31" fmla="*/ 0 h 200"/>
                <a:gd name="T32" fmla="*/ 1 w 33"/>
                <a:gd name="T33" fmla="*/ 0 h 200"/>
                <a:gd name="T34" fmla="*/ 1 w 33"/>
                <a:gd name="T35" fmla="*/ 0 h 200"/>
                <a:gd name="T36" fmla="*/ 1 w 33"/>
                <a:gd name="T37" fmla="*/ 0 h 200"/>
                <a:gd name="T38" fmla="*/ 1 w 33"/>
                <a:gd name="T39" fmla="*/ 0 h 200"/>
                <a:gd name="T40" fmla="*/ 0 w 33"/>
                <a:gd name="T41" fmla="*/ 0 h 200"/>
                <a:gd name="T42" fmla="*/ 0 w 33"/>
                <a:gd name="T43" fmla="*/ 0 h 200"/>
                <a:gd name="T44" fmla="*/ 0 w 33"/>
                <a:gd name="T45" fmla="*/ 0 h 200"/>
                <a:gd name="T46" fmla="*/ 0 w 33"/>
                <a:gd name="T47" fmla="*/ 1 h 200"/>
                <a:gd name="T48" fmla="*/ 0 w 33"/>
                <a:gd name="T49" fmla="*/ 1 h 200"/>
                <a:gd name="T50" fmla="*/ 0 w 33"/>
                <a:gd name="T51" fmla="*/ 7 h 200"/>
                <a:gd name="T52" fmla="*/ 0 w 33"/>
                <a:gd name="T53" fmla="*/ 7 h 200"/>
                <a:gd name="T54" fmla="*/ 0 w 33"/>
                <a:gd name="T55" fmla="*/ 7 h 200"/>
                <a:gd name="T56" fmla="*/ 0 w 33"/>
                <a:gd name="T57" fmla="*/ 7 h 200"/>
                <a:gd name="T58" fmla="*/ 0 w 33"/>
                <a:gd name="T59" fmla="*/ 8 h 200"/>
                <a:gd name="T60" fmla="*/ 1 w 33"/>
                <a:gd name="T61" fmla="*/ 8 h 200"/>
                <a:gd name="T62" fmla="*/ 1 w 33"/>
                <a:gd name="T63" fmla="*/ 8 h 200"/>
                <a:gd name="T64" fmla="*/ 1 w 33"/>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0">
                  <a:moveTo>
                    <a:pt x="19" y="200"/>
                  </a:moveTo>
                  <a:lnTo>
                    <a:pt x="20" y="199"/>
                  </a:lnTo>
                  <a:lnTo>
                    <a:pt x="21" y="199"/>
                  </a:lnTo>
                  <a:lnTo>
                    <a:pt x="23" y="199"/>
                  </a:lnTo>
                  <a:lnTo>
                    <a:pt x="24" y="198"/>
                  </a:lnTo>
                  <a:lnTo>
                    <a:pt x="25" y="197"/>
                  </a:lnTo>
                  <a:lnTo>
                    <a:pt x="26" y="196"/>
                  </a:lnTo>
                  <a:lnTo>
                    <a:pt x="28" y="195"/>
                  </a:lnTo>
                  <a:lnTo>
                    <a:pt x="29" y="194"/>
                  </a:lnTo>
                  <a:lnTo>
                    <a:pt x="29" y="193"/>
                  </a:lnTo>
                  <a:lnTo>
                    <a:pt x="30" y="191"/>
                  </a:lnTo>
                  <a:lnTo>
                    <a:pt x="31" y="190"/>
                  </a:lnTo>
                  <a:lnTo>
                    <a:pt x="31" y="188"/>
                  </a:lnTo>
                  <a:lnTo>
                    <a:pt x="32" y="186"/>
                  </a:lnTo>
                  <a:lnTo>
                    <a:pt x="32" y="184"/>
                  </a:lnTo>
                  <a:lnTo>
                    <a:pt x="32" y="183"/>
                  </a:lnTo>
                  <a:lnTo>
                    <a:pt x="33" y="181"/>
                  </a:lnTo>
                  <a:lnTo>
                    <a:pt x="33" y="20"/>
                  </a:lnTo>
                  <a:lnTo>
                    <a:pt x="32" y="18"/>
                  </a:lnTo>
                  <a:lnTo>
                    <a:pt x="32" y="16"/>
                  </a:lnTo>
                  <a:lnTo>
                    <a:pt x="32" y="14"/>
                  </a:lnTo>
                  <a:lnTo>
                    <a:pt x="31" y="12"/>
                  </a:lnTo>
                  <a:lnTo>
                    <a:pt x="31" y="11"/>
                  </a:lnTo>
                  <a:lnTo>
                    <a:pt x="30" y="9"/>
                  </a:lnTo>
                  <a:lnTo>
                    <a:pt x="29" y="7"/>
                  </a:lnTo>
                  <a:lnTo>
                    <a:pt x="29" y="5"/>
                  </a:lnTo>
                  <a:lnTo>
                    <a:pt x="28" y="4"/>
                  </a:lnTo>
                  <a:lnTo>
                    <a:pt x="26" y="3"/>
                  </a:lnTo>
                  <a:lnTo>
                    <a:pt x="25" y="2"/>
                  </a:lnTo>
                  <a:lnTo>
                    <a:pt x="24" y="1"/>
                  </a:lnTo>
                  <a:lnTo>
                    <a:pt x="23" y="0"/>
                  </a:lnTo>
                  <a:lnTo>
                    <a:pt x="21" y="0"/>
                  </a:lnTo>
                  <a:lnTo>
                    <a:pt x="20" y="0"/>
                  </a:lnTo>
                  <a:lnTo>
                    <a:pt x="19" y="0"/>
                  </a:lnTo>
                  <a:lnTo>
                    <a:pt x="17" y="0"/>
                  </a:lnTo>
                  <a:lnTo>
                    <a:pt x="16" y="0"/>
                  </a:lnTo>
                  <a:lnTo>
                    <a:pt x="14" y="0"/>
                  </a:lnTo>
                  <a:lnTo>
                    <a:pt x="13" y="1"/>
                  </a:lnTo>
                  <a:lnTo>
                    <a:pt x="12" y="2"/>
                  </a:lnTo>
                  <a:lnTo>
                    <a:pt x="10" y="3"/>
                  </a:lnTo>
                  <a:lnTo>
                    <a:pt x="8" y="4"/>
                  </a:lnTo>
                  <a:lnTo>
                    <a:pt x="8" y="5"/>
                  </a:lnTo>
                  <a:lnTo>
                    <a:pt x="7" y="7"/>
                  </a:lnTo>
                  <a:lnTo>
                    <a:pt x="6" y="9"/>
                  </a:lnTo>
                  <a:lnTo>
                    <a:pt x="5" y="11"/>
                  </a:lnTo>
                  <a:lnTo>
                    <a:pt x="5" y="12"/>
                  </a:lnTo>
                  <a:lnTo>
                    <a:pt x="4" y="14"/>
                  </a:lnTo>
                  <a:lnTo>
                    <a:pt x="4" y="16"/>
                  </a:lnTo>
                  <a:lnTo>
                    <a:pt x="4" y="18"/>
                  </a:lnTo>
                  <a:lnTo>
                    <a:pt x="4" y="20"/>
                  </a:lnTo>
                  <a:lnTo>
                    <a:pt x="0" y="168"/>
                  </a:lnTo>
                  <a:lnTo>
                    <a:pt x="0" y="170"/>
                  </a:lnTo>
                  <a:lnTo>
                    <a:pt x="0" y="173"/>
                  </a:lnTo>
                  <a:lnTo>
                    <a:pt x="0" y="175"/>
                  </a:lnTo>
                  <a:lnTo>
                    <a:pt x="1" y="178"/>
                  </a:lnTo>
                  <a:lnTo>
                    <a:pt x="2" y="180"/>
                  </a:lnTo>
                  <a:lnTo>
                    <a:pt x="3" y="183"/>
                  </a:lnTo>
                  <a:lnTo>
                    <a:pt x="4" y="185"/>
                  </a:lnTo>
                  <a:lnTo>
                    <a:pt x="6" y="188"/>
                  </a:lnTo>
                  <a:lnTo>
                    <a:pt x="7" y="190"/>
                  </a:lnTo>
                  <a:lnTo>
                    <a:pt x="8" y="192"/>
                  </a:lnTo>
                  <a:lnTo>
                    <a:pt x="10" y="194"/>
                  </a:lnTo>
                  <a:lnTo>
                    <a:pt x="12" y="196"/>
                  </a:lnTo>
                  <a:lnTo>
                    <a:pt x="14" y="197"/>
                  </a:lnTo>
                  <a:lnTo>
                    <a:pt x="15" y="199"/>
                  </a:lnTo>
                  <a:lnTo>
                    <a:pt x="17" y="199"/>
                  </a:lnTo>
                  <a:lnTo>
                    <a:pt x="19" y="200"/>
                  </a:lnTo>
                  <a:close/>
                </a:path>
              </a:pathLst>
            </a:custGeom>
            <a:solidFill>
              <a:srgbClr val="993300"/>
            </a:solidFill>
            <a:ln w="0">
              <a:solidFill>
                <a:srgbClr val="000000"/>
              </a:solidFill>
              <a:prstDash val="solid"/>
              <a:round/>
              <a:headEnd/>
              <a:tailEnd/>
            </a:ln>
          </p:spPr>
          <p:txBody>
            <a:bodyPr/>
            <a:lstStyle/>
            <a:p>
              <a:endParaRPr lang="en-US"/>
            </a:p>
          </p:txBody>
        </p:sp>
        <p:sp>
          <p:nvSpPr>
            <p:cNvPr id="44207" name="Freeform 142"/>
            <p:cNvSpPr>
              <a:spLocks/>
            </p:cNvSpPr>
            <p:nvPr/>
          </p:nvSpPr>
          <p:spPr bwMode="auto">
            <a:xfrm>
              <a:off x="4731" y="1317"/>
              <a:ext cx="2" cy="9"/>
            </a:xfrm>
            <a:custGeom>
              <a:avLst/>
              <a:gdLst>
                <a:gd name="T0" fmla="*/ 1 w 38"/>
                <a:gd name="T1" fmla="*/ 9 h 209"/>
                <a:gd name="T2" fmla="*/ 1 w 38"/>
                <a:gd name="T3" fmla="*/ 9 h 209"/>
                <a:gd name="T4" fmla="*/ 1 w 38"/>
                <a:gd name="T5" fmla="*/ 9 h 209"/>
                <a:gd name="T6" fmla="*/ 1 w 38"/>
                <a:gd name="T7" fmla="*/ 9 h 209"/>
                <a:gd name="T8" fmla="*/ 2 w 38"/>
                <a:gd name="T9" fmla="*/ 8 h 209"/>
                <a:gd name="T10" fmla="*/ 2 w 38"/>
                <a:gd name="T11" fmla="*/ 8 h 209"/>
                <a:gd name="T12" fmla="*/ 2 w 38"/>
                <a:gd name="T13" fmla="*/ 8 h 209"/>
                <a:gd name="T14" fmla="*/ 2 w 38"/>
                <a:gd name="T15" fmla="*/ 8 h 209"/>
                <a:gd name="T16" fmla="*/ 2 w 38"/>
                <a:gd name="T17" fmla="*/ 1 h 209"/>
                <a:gd name="T18" fmla="*/ 1 w 38"/>
                <a:gd name="T19" fmla="*/ 1 h 209"/>
                <a:gd name="T20" fmla="*/ 1 w 38"/>
                <a:gd name="T21" fmla="*/ 0 h 209"/>
                <a:gd name="T22" fmla="*/ 1 w 38"/>
                <a:gd name="T23" fmla="*/ 0 h 209"/>
                <a:gd name="T24" fmla="*/ 1 w 38"/>
                <a:gd name="T25" fmla="*/ 0 h 209"/>
                <a:gd name="T26" fmla="*/ 1 w 38"/>
                <a:gd name="T27" fmla="*/ 0 h 209"/>
                <a:gd name="T28" fmla="*/ 1 w 38"/>
                <a:gd name="T29" fmla="*/ 0 h 209"/>
                <a:gd name="T30" fmla="*/ 1 w 38"/>
                <a:gd name="T31" fmla="*/ 0 h 209"/>
                <a:gd name="T32" fmla="*/ 1 w 38"/>
                <a:gd name="T33" fmla="*/ 0 h 209"/>
                <a:gd name="T34" fmla="*/ 1 w 38"/>
                <a:gd name="T35" fmla="*/ 0 h 209"/>
                <a:gd name="T36" fmla="*/ 0 w 38"/>
                <a:gd name="T37" fmla="*/ 0 h 209"/>
                <a:gd name="T38" fmla="*/ 0 w 38"/>
                <a:gd name="T39" fmla="*/ 0 h 209"/>
                <a:gd name="T40" fmla="*/ 0 w 38"/>
                <a:gd name="T41" fmla="*/ 0 h 209"/>
                <a:gd name="T42" fmla="*/ 0 w 38"/>
                <a:gd name="T43" fmla="*/ 0 h 209"/>
                <a:gd name="T44" fmla="*/ 0 w 38"/>
                <a:gd name="T45" fmla="*/ 1 h 209"/>
                <a:gd name="T46" fmla="*/ 0 w 38"/>
                <a:gd name="T47" fmla="*/ 1 h 209"/>
                <a:gd name="T48" fmla="*/ 0 w 38"/>
                <a:gd name="T49" fmla="*/ 1 h 209"/>
                <a:gd name="T50" fmla="*/ 0 w 38"/>
                <a:gd name="T51" fmla="*/ 8 h 209"/>
                <a:gd name="T52" fmla="*/ 0 w 38"/>
                <a:gd name="T53" fmla="*/ 8 h 209"/>
                <a:gd name="T54" fmla="*/ 0 w 38"/>
                <a:gd name="T55" fmla="*/ 9 h 209"/>
                <a:gd name="T56" fmla="*/ 0 w 38"/>
                <a:gd name="T57" fmla="*/ 9 h 209"/>
                <a:gd name="T58" fmla="*/ 0 w 38"/>
                <a:gd name="T59" fmla="*/ 9 h 209"/>
                <a:gd name="T60" fmla="*/ 0 w 38"/>
                <a:gd name="T61" fmla="*/ 9 h 209"/>
                <a:gd name="T62" fmla="*/ 0 w 38"/>
                <a:gd name="T63" fmla="*/ 9 h 209"/>
                <a:gd name="T64" fmla="*/ 1 w 38"/>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209">
                  <a:moveTo>
                    <a:pt x="15" y="209"/>
                  </a:moveTo>
                  <a:lnTo>
                    <a:pt x="16" y="208"/>
                  </a:lnTo>
                  <a:lnTo>
                    <a:pt x="18" y="208"/>
                  </a:lnTo>
                  <a:lnTo>
                    <a:pt x="20" y="206"/>
                  </a:lnTo>
                  <a:lnTo>
                    <a:pt x="21" y="205"/>
                  </a:lnTo>
                  <a:lnTo>
                    <a:pt x="23" y="203"/>
                  </a:lnTo>
                  <a:lnTo>
                    <a:pt x="25" y="201"/>
                  </a:lnTo>
                  <a:lnTo>
                    <a:pt x="27" y="199"/>
                  </a:lnTo>
                  <a:lnTo>
                    <a:pt x="29" y="197"/>
                  </a:lnTo>
                  <a:lnTo>
                    <a:pt x="31" y="194"/>
                  </a:lnTo>
                  <a:lnTo>
                    <a:pt x="32" y="191"/>
                  </a:lnTo>
                  <a:lnTo>
                    <a:pt x="34" y="189"/>
                  </a:lnTo>
                  <a:lnTo>
                    <a:pt x="35" y="186"/>
                  </a:lnTo>
                  <a:lnTo>
                    <a:pt x="36" y="184"/>
                  </a:lnTo>
                  <a:lnTo>
                    <a:pt x="37" y="181"/>
                  </a:lnTo>
                  <a:lnTo>
                    <a:pt x="37" y="179"/>
                  </a:lnTo>
                  <a:lnTo>
                    <a:pt x="38" y="177"/>
                  </a:lnTo>
                  <a:lnTo>
                    <a:pt x="29" y="20"/>
                  </a:lnTo>
                  <a:lnTo>
                    <a:pt x="28" y="18"/>
                  </a:lnTo>
                  <a:lnTo>
                    <a:pt x="28" y="16"/>
                  </a:lnTo>
                  <a:lnTo>
                    <a:pt x="28" y="13"/>
                  </a:lnTo>
                  <a:lnTo>
                    <a:pt x="27" y="11"/>
                  </a:lnTo>
                  <a:lnTo>
                    <a:pt x="27" y="10"/>
                  </a:lnTo>
                  <a:lnTo>
                    <a:pt x="26" y="8"/>
                  </a:lnTo>
                  <a:lnTo>
                    <a:pt x="25" y="7"/>
                  </a:lnTo>
                  <a:lnTo>
                    <a:pt x="25" y="5"/>
                  </a:lnTo>
                  <a:lnTo>
                    <a:pt x="24" y="4"/>
                  </a:lnTo>
                  <a:lnTo>
                    <a:pt x="22" y="3"/>
                  </a:lnTo>
                  <a:lnTo>
                    <a:pt x="21" y="2"/>
                  </a:lnTo>
                  <a:lnTo>
                    <a:pt x="20" y="1"/>
                  </a:lnTo>
                  <a:lnTo>
                    <a:pt x="19" y="0"/>
                  </a:lnTo>
                  <a:lnTo>
                    <a:pt x="17" y="0"/>
                  </a:lnTo>
                  <a:lnTo>
                    <a:pt x="16" y="0"/>
                  </a:lnTo>
                  <a:lnTo>
                    <a:pt x="15" y="0"/>
                  </a:lnTo>
                  <a:lnTo>
                    <a:pt x="13" y="0"/>
                  </a:lnTo>
                  <a:lnTo>
                    <a:pt x="12" y="0"/>
                  </a:lnTo>
                  <a:lnTo>
                    <a:pt x="9" y="0"/>
                  </a:lnTo>
                  <a:lnTo>
                    <a:pt x="8" y="1"/>
                  </a:lnTo>
                  <a:lnTo>
                    <a:pt x="7" y="2"/>
                  </a:lnTo>
                  <a:lnTo>
                    <a:pt x="6" y="3"/>
                  </a:lnTo>
                  <a:lnTo>
                    <a:pt x="4" y="4"/>
                  </a:lnTo>
                  <a:lnTo>
                    <a:pt x="4"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4" y="203"/>
                  </a:lnTo>
                  <a:lnTo>
                    <a:pt x="4" y="204"/>
                  </a:lnTo>
                  <a:lnTo>
                    <a:pt x="6" y="205"/>
                  </a:lnTo>
                  <a:lnTo>
                    <a:pt x="7" y="206"/>
                  </a:lnTo>
                  <a:lnTo>
                    <a:pt x="8" y="207"/>
                  </a:lnTo>
                  <a:lnTo>
                    <a:pt x="9" y="208"/>
                  </a:lnTo>
                  <a:lnTo>
                    <a:pt x="12" y="208"/>
                  </a:lnTo>
                  <a:lnTo>
                    <a:pt x="13" y="208"/>
                  </a:lnTo>
                  <a:lnTo>
                    <a:pt x="15" y="209"/>
                  </a:lnTo>
                  <a:close/>
                </a:path>
              </a:pathLst>
            </a:custGeom>
            <a:solidFill>
              <a:srgbClr val="993300"/>
            </a:solidFill>
            <a:ln w="0">
              <a:solidFill>
                <a:srgbClr val="000000"/>
              </a:solidFill>
              <a:prstDash val="solid"/>
              <a:round/>
              <a:headEnd/>
              <a:tailEnd/>
            </a:ln>
          </p:spPr>
          <p:txBody>
            <a:bodyPr/>
            <a:lstStyle/>
            <a:p>
              <a:endParaRPr lang="en-US"/>
            </a:p>
          </p:txBody>
        </p:sp>
        <p:sp>
          <p:nvSpPr>
            <p:cNvPr id="44208" name="Freeform 143"/>
            <p:cNvSpPr>
              <a:spLocks/>
            </p:cNvSpPr>
            <p:nvPr/>
          </p:nvSpPr>
          <p:spPr bwMode="auto">
            <a:xfrm>
              <a:off x="4716" y="1317"/>
              <a:ext cx="15" cy="4"/>
            </a:xfrm>
            <a:custGeom>
              <a:avLst/>
              <a:gdLst>
                <a:gd name="T0" fmla="*/ 14 w 343"/>
                <a:gd name="T1" fmla="*/ 4 h 99"/>
                <a:gd name="T2" fmla="*/ 14 w 343"/>
                <a:gd name="T3" fmla="*/ 4 h 99"/>
                <a:gd name="T4" fmla="*/ 14 w 343"/>
                <a:gd name="T5" fmla="*/ 4 h 99"/>
                <a:gd name="T6" fmla="*/ 14 w 343"/>
                <a:gd name="T7" fmla="*/ 4 h 99"/>
                <a:gd name="T8" fmla="*/ 15 w 343"/>
                <a:gd name="T9" fmla="*/ 4 h 99"/>
                <a:gd name="T10" fmla="*/ 15 w 343"/>
                <a:gd name="T11" fmla="*/ 3 h 99"/>
                <a:gd name="T12" fmla="*/ 15 w 343"/>
                <a:gd name="T13" fmla="*/ 3 h 99"/>
                <a:gd name="T14" fmla="*/ 15 w 343"/>
                <a:gd name="T15" fmla="*/ 3 h 99"/>
                <a:gd name="T16" fmla="*/ 15 w 343"/>
                <a:gd name="T17" fmla="*/ 1 h 99"/>
                <a:gd name="T18" fmla="*/ 15 w 343"/>
                <a:gd name="T19" fmla="*/ 1 h 99"/>
                <a:gd name="T20" fmla="*/ 15 w 343"/>
                <a:gd name="T21" fmla="*/ 1 h 99"/>
                <a:gd name="T22" fmla="*/ 15 w 343"/>
                <a:gd name="T23" fmla="*/ 1 h 99"/>
                <a:gd name="T24" fmla="*/ 15 w 343"/>
                <a:gd name="T25" fmla="*/ 0 h 99"/>
                <a:gd name="T26" fmla="*/ 14 w 343"/>
                <a:gd name="T27" fmla="*/ 0 h 99"/>
                <a:gd name="T28" fmla="*/ 14 w 343"/>
                <a:gd name="T29" fmla="*/ 0 h 99"/>
                <a:gd name="T30" fmla="*/ 14 w 343"/>
                <a:gd name="T31" fmla="*/ 0 h 99"/>
                <a:gd name="T32" fmla="*/ 13 w 343"/>
                <a:gd name="T33" fmla="*/ 0 h 99"/>
                <a:gd name="T34" fmla="*/ 1 w 343"/>
                <a:gd name="T35" fmla="*/ 0 h 99"/>
                <a:gd name="T36" fmla="*/ 1 w 343"/>
                <a:gd name="T37" fmla="*/ 0 h 99"/>
                <a:gd name="T38" fmla="*/ 1 w 343"/>
                <a:gd name="T39" fmla="*/ 0 h 99"/>
                <a:gd name="T40" fmla="*/ 1 w 343"/>
                <a:gd name="T41" fmla="*/ 0 h 99"/>
                <a:gd name="T42" fmla="*/ 0 w 343"/>
                <a:gd name="T43" fmla="*/ 0 h 99"/>
                <a:gd name="T44" fmla="*/ 0 w 343"/>
                <a:gd name="T45" fmla="*/ 1 h 99"/>
                <a:gd name="T46" fmla="*/ 0 w 343"/>
                <a:gd name="T47" fmla="*/ 1 h 99"/>
                <a:gd name="T48" fmla="*/ 0 w 343"/>
                <a:gd name="T49" fmla="*/ 1 h 99"/>
                <a:gd name="T50" fmla="*/ 0 w 343"/>
                <a:gd name="T51" fmla="*/ 3 h 99"/>
                <a:gd name="T52" fmla="*/ 0 w 343"/>
                <a:gd name="T53" fmla="*/ 3 h 99"/>
                <a:gd name="T54" fmla="*/ 0 w 343"/>
                <a:gd name="T55" fmla="*/ 3 h 99"/>
                <a:gd name="T56" fmla="*/ 0 w 343"/>
                <a:gd name="T57" fmla="*/ 3 h 99"/>
                <a:gd name="T58" fmla="*/ 0 w 343"/>
                <a:gd name="T59" fmla="*/ 4 h 99"/>
                <a:gd name="T60" fmla="*/ 1 w 343"/>
                <a:gd name="T61" fmla="*/ 4 h 99"/>
                <a:gd name="T62" fmla="*/ 1 w 343"/>
                <a:gd name="T63" fmla="*/ 4 h 99"/>
                <a:gd name="T64" fmla="*/ 1 w 343"/>
                <a:gd name="T65" fmla="*/ 4 h 99"/>
                <a:gd name="T66" fmla="*/ 2 w 343"/>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3" h="99">
                  <a:moveTo>
                    <a:pt x="306" y="99"/>
                  </a:moveTo>
                  <a:lnTo>
                    <a:pt x="309" y="98"/>
                  </a:lnTo>
                  <a:lnTo>
                    <a:pt x="313" y="98"/>
                  </a:lnTo>
                  <a:lnTo>
                    <a:pt x="316" y="97"/>
                  </a:lnTo>
                  <a:lnTo>
                    <a:pt x="321" y="96"/>
                  </a:lnTo>
                  <a:lnTo>
                    <a:pt x="324" y="95"/>
                  </a:lnTo>
                  <a:lnTo>
                    <a:pt x="327" y="93"/>
                  </a:lnTo>
                  <a:lnTo>
                    <a:pt x="329" y="91"/>
                  </a:lnTo>
                  <a:lnTo>
                    <a:pt x="332" y="89"/>
                  </a:lnTo>
                  <a:lnTo>
                    <a:pt x="334" y="87"/>
                  </a:lnTo>
                  <a:lnTo>
                    <a:pt x="336" y="85"/>
                  </a:lnTo>
                  <a:lnTo>
                    <a:pt x="338" y="82"/>
                  </a:lnTo>
                  <a:lnTo>
                    <a:pt x="340" y="80"/>
                  </a:lnTo>
                  <a:lnTo>
                    <a:pt x="341" y="77"/>
                  </a:lnTo>
                  <a:lnTo>
                    <a:pt x="342" y="74"/>
                  </a:lnTo>
                  <a:lnTo>
                    <a:pt x="342" y="71"/>
                  </a:lnTo>
                  <a:lnTo>
                    <a:pt x="343" y="67"/>
                  </a:lnTo>
                  <a:lnTo>
                    <a:pt x="343" y="32"/>
                  </a:lnTo>
                  <a:lnTo>
                    <a:pt x="342" y="28"/>
                  </a:lnTo>
                  <a:lnTo>
                    <a:pt x="342" y="24"/>
                  </a:lnTo>
                  <a:lnTo>
                    <a:pt x="341" y="21"/>
                  </a:lnTo>
                  <a:lnTo>
                    <a:pt x="340" y="18"/>
                  </a:lnTo>
                  <a:lnTo>
                    <a:pt x="338" y="16"/>
                  </a:lnTo>
                  <a:lnTo>
                    <a:pt x="336" y="13"/>
                  </a:lnTo>
                  <a:lnTo>
                    <a:pt x="334" y="11"/>
                  </a:lnTo>
                  <a:lnTo>
                    <a:pt x="332" y="9"/>
                  </a:lnTo>
                  <a:lnTo>
                    <a:pt x="329" y="7"/>
                  </a:lnTo>
                  <a:lnTo>
                    <a:pt x="327" y="5"/>
                  </a:lnTo>
                  <a:lnTo>
                    <a:pt x="324" y="3"/>
                  </a:lnTo>
                  <a:lnTo>
                    <a:pt x="321" y="2"/>
                  </a:lnTo>
                  <a:lnTo>
                    <a:pt x="316" y="1"/>
                  </a:lnTo>
                  <a:lnTo>
                    <a:pt x="313" y="0"/>
                  </a:lnTo>
                  <a:lnTo>
                    <a:pt x="309" y="0"/>
                  </a:lnTo>
                  <a:lnTo>
                    <a:pt x="306" y="0"/>
                  </a:lnTo>
                  <a:lnTo>
                    <a:pt x="37" y="0"/>
                  </a:lnTo>
                  <a:lnTo>
                    <a:pt x="33" y="0"/>
                  </a:lnTo>
                  <a:lnTo>
                    <a:pt x="29" y="0"/>
                  </a:lnTo>
                  <a:lnTo>
                    <a:pt x="26" y="1"/>
                  </a:lnTo>
                  <a:lnTo>
                    <a:pt x="22" y="2"/>
                  </a:lnTo>
                  <a:lnTo>
                    <a:pt x="19" y="3"/>
                  </a:lnTo>
                  <a:lnTo>
                    <a:pt x="16" y="5"/>
                  </a:lnTo>
                  <a:lnTo>
                    <a:pt x="14" y="7"/>
                  </a:lnTo>
                  <a:lnTo>
                    <a:pt x="11"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1" y="89"/>
                  </a:lnTo>
                  <a:lnTo>
                    <a:pt x="14" y="91"/>
                  </a:lnTo>
                  <a:lnTo>
                    <a:pt x="16" y="93"/>
                  </a:lnTo>
                  <a:lnTo>
                    <a:pt x="19" y="95"/>
                  </a:lnTo>
                  <a:lnTo>
                    <a:pt x="22" y="96"/>
                  </a:lnTo>
                  <a:lnTo>
                    <a:pt x="26" y="97"/>
                  </a:lnTo>
                  <a:lnTo>
                    <a:pt x="29" y="98"/>
                  </a:lnTo>
                  <a:lnTo>
                    <a:pt x="33" y="98"/>
                  </a:lnTo>
                  <a:lnTo>
                    <a:pt x="37" y="99"/>
                  </a:lnTo>
                  <a:lnTo>
                    <a:pt x="306" y="99"/>
                  </a:lnTo>
                  <a:close/>
                </a:path>
              </a:pathLst>
            </a:custGeom>
            <a:solidFill>
              <a:srgbClr val="993300"/>
            </a:solidFill>
            <a:ln w="0">
              <a:solidFill>
                <a:srgbClr val="000000"/>
              </a:solidFill>
              <a:prstDash val="solid"/>
              <a:round/>
              <a:headEnd/>
              <a:tailEnd/>
            </a:ln>
          </p:spPr>
          <p:txBody>
            <a:bodyPr/>
            <a:lstStyle/>
            <a:p>
              <a:endParaRPr lang="en-US"/>
            </a:p>
          </p:txBody>
        </p:sp>
        <p:sp>
          <p:nvSpPr>
            <p:cNvPr id="44209" name="Freeform 144"/>
            <p:cNvSpPr>
              <a:spLocks/>
            </p:cNvSpPr>
            <p:nvPr/>
          </p:nvSpPr>
          <p:spPr bwMode="auto">
            <a:xfrm>
              <a:off x="4691" y="1316"/>
              <a:ext cx="20" cy="12"/>
            </a:xfrm>
            <a:custGeom>
              <a:avLst/>
              <a:gdLst>
                <a:gd name="T0" fmla="*/ 18 w 477"/>
                <a:gd name="T1" fmla="*/ 12 h 282"/>
                <a:gd name="T2" fmla="*/ 18 w 477"/>
                <a:gd name="T3" fmla="*/ 12 h 282"/>
                <a:gd name="T4" fmla="*/ 18 w 477"/>
                <a:gd name="T5" fmla="*/ 12 h 282"/>
                <a:gd name="T6" fmla="*/ 19 w 477"/>
                <a:gd name="T7" fmla="*/ 11 h 282"/>
                <a:gd name="T8" fmla="*/ 19 w 477"/>
                <a:gd name="T9" fmla="*/ 11 h 282"/>
                <a:gd name="T10" fmla="*/ 20 w 477"/>
                <a:gd name="T11" fmla="*/ 10 h 282"/>
                <a:gd name="T12" fmla="*/ 20 w 477"/>
                <a:gd name="T13" fmla="*/ 10 h 282"/>
                <a:gd name="T14" fmla="*/ 20 w 477"/>
                <a:gd name="T15" fmla="*/ 9 h 282"/>
                <a:gd name="T16" fmla="*/ 19 w 477"/>
                <a:gd name="T17" fmla="*/ 3 h 282"/>
                <a:gd name="T18" fmla="*/ 19 w 477"/>
                <a:gd name="T19" fmla="*/ 2 h 282"/>
                <a:gd name="T20" fmla="*/ 19 w 477"/>
                <a:gd name="T21" fmla="*/ 2 h 282"/>
                <a:gd name="T22" fmla="*/ 19 w 477"/>
                <a:gd name="T23" fmla="*/ 1 h 282"/>
                <a:gd name="T24" fmla="*/ 19 w 477"/>
                <a:gd name="T25" fmla="*/ 1 h 282"/>
                <a:gd name="T26" fmla="*/ 19 w 477"/>
                <a:gd name="T27" fmla="*/ 1 h 282"/>
                <a:gd name="T28" fmla="*/ 18 w 477"/>
                <a:gd name="T29" fmla="*/ 0 h 282"/>
                <a:gd name="T30" fmla="*/ 18 w 477"/>
                <a:gd name="T31" fmla="*/ 0 h 282"/>
                <a:gd name="T32" fmla="*/ 17 w 477"/>
                <a:gd name="T33" fmla="*/ 0 h 282"/>
                <a:gd name="T34" fmla="*/ 2 w 477"/>
                <a:gd name="T35" fmla="*/ 0 h 282"/>
                <a:gd name="T36" fmla="*/ 2 w 477"/>
                <a:gd name="T37" fmla="*/ 0 h 282"/>
                <a:gd name="T38" fmla="*/ 2 w 477"/>
                <a:gd name="T39" fmla="*/ 0 h 282"/>
                <a:gd name="T40" fmla="*/ 1 w 477"/>
                <a:gd name="T41" fmla="*/ 1 h 282"/>
                <a:gd name="T42" fmla="*/ 1 w 477"/>
                <a:gd name="T43" fmla="*/ 1 h 282"/>
                <a:gd name="T44" fmla="*/ 1 w 477"/>
                <a:gd name="T45" fmla="*/ 1 h 282"/>
                <a:gd name="T46" fmla="*/ 1 w 477"/>
                <a:gd name="T47" fmla="*/ 2 h 282"/>
                <a:gd name="T48" fmla="*/ 1 w 477"/>
                <a:gd name="T49" fmla="*/ 3 h 282"/>
                <a:gd name="T50" fmla="*/ 0 w 477"/>
                <a:gd name="T51" fmla="*/ 9 h 282"/>
                <a:gd name="T52" fmla="*/ 0 w 477"/>
                <a:gd name="T53" fmla="*/ 10 h 282"/>
                <a:gd name="T54" fmla="*/ 0 w 477"/>
                <a:gd name="T55" fmla="*/ 10 h 282"/>
                <a:gd name="T56" fmla="*/ 1 w 477"/>
                <a:gd name="T57" fmla="*/ 11 h 282"/>
                <a:gd name="T58" fmla="*/ 1 w 477"/>
                <a:gd name="T59" fmla="*/ 11 h 282"/>
                <a:gd name="T60" fmla="*/ 1 w 477"/>
                <a:gd name="T61" fmla="*/ 11 h 282"/>
                <a:gd name="T62" fmla="*/ 2 w 477"/>
                <a:gd name="T63" fmla="*/ 12 h 282"/>
                <a:gd name="T64" fmla="*/ 2 w 477"/>
                <a:gd name="T65" fmla="*/ 12 h 282"/>
                <a:gd name="T66" fmla="*/ 3 w 477"/>
                <a:gd name="T67" fmla="*/ 12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2">
                  <a:moveTo>
                    <a:pt x="415" y="282"/>
                  </a:moveTo>
                  <a:lnTo>
                    <a:pt x="419" y="281"/>
                  </a:lnTo>
                  <a:lnTo>
                    <a:pt x="425" y="280"/>
                  </a:lnTo>
                  <a:lnTo>
                    <a:pt x="430" y="278"/>
                  </a:lnTo>
                  <a:lnTo>
                    <a:pt x="435" y="276"/>
                  </a:lnTo>
                  <a:lnTo>
                    <a:pt x="441" y="273"/>
                  </a:lnTo>
                  <a:lnTo>
                    <a:pt x="446" y="270"/>
                  </a:lnTo>
                  <a:lnTo>
                    <a:pt x="451" y="266"/>
                  </a:lnTo>
                  <a:lnTo>
                    <a:pt x="456" y="262"/>
                  </a:lnTo>
                  <a:lnTo>
                    <a:pt x="460" y="257"/>
                  </a:lnTo>
                  <a:lnTo>
                    <a:pt x="464" y="252"/>
                  </a:lnTo>
                  <a:lnTo>
                    <a:pt x="468" y="246"/>
                  </a:lnTo>
                  <a:lnTo>
                    <a:pt x="471" y="240"/>
                  </a:lnTo>
                  <a:lnTo>
                    <a:pt x="473" y="234"/>
                  </a:lnTo>
                  <a:lnTo>
                    <a:pt x="475" y="228"/>
                  </a:lnTo>
                  <a:lnTo>
                    <a:pt x="476" y="221"/>
                  </a:lnTo>
                  <a:lnTo>
                    <a:pt x="477" y="215"/>
                  </a:lnTo>
                  <a:lnTo>
                    <a:pt x="463" y="67"/>
                  </a:lnTo>
                  <a:lnTo>
                    <a:pt x="462" y="60"/>
                  </a:lnTo>
                  <a:lnTo>
                    <a:pt x="462" y="53"/>
                  </a:lnTo>
                  <a:lnTo>
                    <a:pt x="460" y="46"/>
                  </a:lnTo>
                  <a:lnTo>
                    <a:pt x="459" y="40"/>
                  </a:lnTo>
                  <a:lnTo>
                    <a:pt x="457" y="34"/>
                  </a:lnTo>
                  <a:lnTo>
                    <a:pt x="454" y="29"/>
                  </a:lnTo>
                  <a:lnTo>
                    <a:pt x="452" y="24"/>
                  </a:lnTo>
                  <a:lnTo>
                    <a:pt x="449" y="20"/>
                  </a:lnTo>
                  <a:lnTo>
                    <a:pt x="445" y="15"/>
                  </a:lnTo>
                  <a:lnTo>
                    <a:pt x="442" y="12"/>
                  </a:lnTo>
                  <a:lnTo>
                    <a:pt x="437" y="7"/>
                  </a:lnTo>
                  <a:lnTo>
                    <a:pt x="433" y="5"/>
                  </a:lnTo>
                  <a:lnTo>
                    <a:pt x="428" y="2"/>
                  </a:lnTo>
                  <a:lnTo>
                    <a:pt x="424" y="1"/>
                  </a:lnTo>
                  <a:lnTo>
                    <a:pt x="419" y="0"/>
                  </a:lnTo>
                  <a:lnTo>
                    <a:pt x="415" y="0"/>
                  </a:lnTo>
                  <a:lnTo>
                    <a:pt x="63" y="0"/>
                  </a:lnTo>
                  <a:lnTo>
                    <a:pt x="58" y="0"/>
                  </a:lnTo>
                  <a:lnTo>
                    <a:pt x="53" y="1"/>
                  </a:lnTo>
                  <a:lnTo>
                    <a:pt x="48" y="2"/>
                  </a:lnTo>
                  <a:lnTo>
                    <a:pt x="43" y="5"/>
                  </a:lnTo>
                  <a:lnTo>
                    <a:pt x="39" y="7"/>
                  </a:lnTo>
                  <a:lnTo>
                    <a:pt x="35" y="12"/>
                  </a:lnTo>
                  <a:lnTo>
                    <a:pt x="32" y="15"/>
                  </a:lnTo>
                  <a:lnTo>
                    <a:pt x="28" y="20"/>
                  </a:lnTo>
                  <a:lnTo>
                    <a:pt x="25" y="24"/>
                  </a:lnTo>
                  <a:lnTo>
                    <a:pt x="23" y="29"/>
                  </a:lnTo>
                  <a:lnTo>
                    <a:pt x="20" y="34"/>
                  </a:lnTo>
                  <a:lnTo>
                    <a:pt x="18" y="40"/>
                  </a:lnTo>
                  <a:lnTo>
                    <a:pt x="17" y="46"/>
                  </a:lnTo>
                  <a:lnTo>
                    <a:pt x="15" y="53"/>
                  </a:lnTo>
                  <a:lnTo>
                    <a:pt x="15" y="60"/>
                  </a:lnTo>
                  <a:lnTo>
                    <a:pt x="15" y="67"/>
                  </a:lnTo>
                  <a:lnTo>
                    <a:pt x="0" y="215"/>
                  </a:lnTo>
                  <a:lnTo>
                    <a:pt x="0" y="221"/>
                  </a:lnTo>
                  <a:lnTo>
                    <a:pt x="1" y="228"/>
                  </a:lnTo>
                  <a:lnTo>
                    <a:pt x="3" y="234"/>
                  </a:lnTo>
                  <a:lnTo>
                    <a:pt x="5" y="240"/>
                  </a:lnTo>
                  <a:lnTo>
                    <a:pt x="8" y="246"/>
                  </a:lnTo>
                  <a:lnTo>
                    <a:pt x="12" y="252"/>
                  </a:lnTo>
                  <a:lnTo>
                    <a:pt x="17" y="257"/>
                  </a:lnTo>
                  <a:lnTo>
                    <a:pt x="21" y="262"/>
                  </a:lnTo>
                  <a:lnTo>
                    <a:pt x="26" y="266"/>
                  </a:lnTo>
                  <a:lnTo>
                    <a:pt x="31" y="270"/>
                  </a:lnTo>
                  <a:lnTo>
                    <a:pt x="36" y="273"/>
                  </a:lnTo>
                  <a:lnTo>
                    <a:pt x="41" y="276"/>
                  </a:lnTo>
                  <a:lnTo>
                    <a:pt x="46" y="278"/>
                  </a:lnTo>
                  <a:lnTo>
                    <a:pt x="51" y="280"/>
                  </a:lnTo>
                  <a:lnTo>
                    <a:pt x="58" y="281"/>
                  </a:lnTo>
                  <a:lnTo>
                    <a:pt x="63" y="282"/>
                  </a:lnTo>
                  <a:lnTo>
                    <a:pt x="415" y="282"/>
                  </a:lnTo>
                  <a:close/>
                </a:path>
              </a:pathLst>
            </a:custGeom>
            <a:solidFill>
              <a:srgbClr val="993300"/>
            </a:solidFill>
            <a:ln w="0">
              <a:solidFill>
                <a:srgbClr val="000000"/>
              </a:solidFill>
              <a:prstDash val="solid"/>
              <a:round/>
              <a:headEnd/>
              <a:tailEnd/>
            </a:ln>
          </p:spPr>
          <p:txBody>
            <a:bodyPr/>
            <a:lstStyle/>
            <a:p>
              <a:endParaRPr lang="en-US"/>
            </a:p>
          </p:txBody>
        </p:sp>
        <p:sp>
          <p:nvSpPr>
            <p:cNvPr id="44210" name="Freeform 145"/>
            <p:cNvSpPr>
              <a:spLocks/>
            </p:cNvSpPr>
            <p:nvPr/>
          </p:nvSpPr>
          <p:spPr bwMode="auto">
            <a:xfrm>
              <a:off x="4691" y="1316"/>
              <a:ext cx="20" cy="12"/>
            </a:xfrm>
            <a:custGeom>
              <a:avLst/>
              <a:gdLst>
                <a:gd name="T0" fmla="*/ 18 w 455"/>
                <a:gd name="T1" fmla="*/ 12 h 269"/>
                <a:gd name="T2" fmla="*/ 18 w 455"/>
                <a:gd name="T3" fmla="*/ 12 h 269"/>
                <a:gd name="T4" fmla="*/ 18 w 455"/>
                <a:gd name="T5" fmla="*/ 12 h 269"/>
                <a:gd name="T6" fmla="*/ 19 w 455"/>
                <a:gd name="T7" fmla="*/ 11 h 269"/>
                <a:gd name="T8" fmla="*/ 19 w 455"/>
                <a:gd name="T9" fmla="*/ 11 h 269"/>
                <a:gd name="T10" fmla="*/ 20 w 455"/>
                <a:gd name="T11" fmla="*/ 10 h 269"/>
                <a:gd name="T12" fmla="*/ 20 w 455"/>
                <a:gd name="T13" fmla="*/ 10 h 269"/>
                <a:gd name="T14" fmla="*/ 20 w 455"/>
                <a:gd name="T15" fmla="*/ 9 h 269"/>
                <a:gd name="T16" fmla="*/ 19 w 455"/>
                <a:gd name="T17" fmla="*/ 3 h 269"/>
                <a:gd name="T18" fmla="*/ 19 w 455"/>
                <a:gd name="T19" fmla="*/ 2 h 269"/>
                <a:gd name="T20" fmla="*/ 19 w 455"/>
                <a:gd name="T21" fmla="*/ 2 h 269"/>
                <a:gd name="T22" fmla="*/ 19 w 455"/>
                <a:gd name="T23" fmla="*/ 1 h 269"/>
                <a:gd name="T24" fmla="*/ 19 w 455"/>
                <a:gd name="T25" fmla="*/ 1 h 269"/>
                <a:gd name="T26" fmla="*/ 19 w 455"/>
                <a:gd name="T27" fmla="*/ 0 h 269"/>
                <a:gd name="T28" fmla="*/ 18 w 455"/>
                <a:gd name="T29" fmla="*/ 0 h 269"/>
                <a:gd name="T30" fmla="*/ 18 w 455"/>
                <a:gd name="T31" fmla="*/ 0 h 269"/>
                <a:gd name="T32" fmla="*/ 17 w 455"/>
                <a:gd name="T33" fmla="*/ 0 h 269"/>
                <a:gd name="T34" fmla="*/ 2 w 455"/>
                <a:gd name="T35" fmla="*/ 0 h 269"/>
                <a:gd name="T36" fmla="*/ 2 w 455"/>
                <a:gd name="T37" fmla="*/ 0 h 269"/>
                <a:gd name="T38" fmla="*/ 2 w 455"/>
                <a:gd name="T39" fmla="*/ 0 h 269"/>
                <a:gd name="T40" fmla="*/ 1 w 455"/>
                <a:gd name="T41" fmla="*/ 1 h 269"/>
                <a:gd name="T42" fmla="*/ 1 w 455"/>
                <a:gd name="T43" fmla="*/ 1 h 269"/>
                <a:gd name="T44" fmla="*/ 1 w 455"/>
                <a:gd name="T45" fmla="*/ 1 h 269"/>
                <a:gd name="T46" fmla="*/ 1 w 455"/>
                <a:gd name="T47" fmla="*/ 2 h 269"/>
                <a:gd name="T48" fmla="*/ 1 w 455"/>
                <a:gd name="T49" fmla="*/ 3 h 269"/>
                <a:gd name="T50" fmla="*/ 0 w 455"/>
                <a:gd name="T51" fmla="*/ 9 h 269"/>
                <a:gd name="T52" fmla="*/ 0 w 455"/>
                <a:gd name="T53" fmla="*/ 10 h 269"/>
                <a:gd name="T54" fmla="*/ 0 w 455"/>
                <a:gd name="T55" fmla="*/ 10 h 269"/>
                <a:gd name="T56" fmla="*/ 1 w 455"/>
                <a:gd name="T57" fmla="*/ 11 h 269"/>
                <a:gd name="T58" fmla="*/ 1 w 455"/>
                <a:gd name="T59" fmla="*/ 11 h 269"/>
                <a:gd name="T60" fmla="*/ 1 w 455"/>
                <a:gd name="T61" fmla="*/ 12 h 269"/>
                <a:gd name="T62" fmla="*/ 2 w 455"/>
                <a:gd name="T63" fmla="*/ 12 h 269"/>
                <a:gd name="T64" fmla="*/ 2 w 455"/>
                <a:gd name="T65" fmla="*/ 12 h 269"/>
                <a:gd name="T66" fmla="*/ 3 w 455"/>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69">
                  <a:moveTo>
                    <a:pt x="397" y="269"/>
                  </a:moveTo>
                  <a:lnTo>
                    <a:pt x="401" y="268"/>
                  </a:lnTo>
                  <a:lnTo>
                    <a:pt x="406" y="267"/>
                  </a:lnTo>
                  <a:lnTo>
                    <a:pt x="411" y="266"/>
                  </a:lnTo>
                  <a:lnTo>
                    <a:pt x="416" y="264"/>
                  </a:lnTo>
                  <a:lnTo>
                    <a:pt x="420" y="261"/>
                  </a:lnTo>
                  <a:lnTo>
                    <a:pt x="425" y="258"/>
                  </a:lnTo>
                  <a:lnTo>
                    <a:pt x="431" y="254"/>
                  </a:lnTo>
                  <a:lnTo>
                    <a:pt x="435" y="250"/>
                  </a:lnTo>
                  <a:lnTo>
                    <a:pt x="439" y="245"/>
                  </a:lnTo>
                  <a:lnTo>
                    <a:pt x="443" y="240"/>
                  </a:lnTo>
                  <a:lnTo>
                    <a:pt x="446" y="235"/>
                  </a:lnTo>
                  <a:lnTo>
                    <a:pt x="449" y="230"/>
                  </a:lnTo>
                  <a:lnTo>
                    <a:pt x="451" y="224"/>
                  </a:lnTo>
                  <a:lnTo>
                    <a:pt x="453" y="218"/>
                  </a:lnTo>
                  <a:lnTo>
                    <a:pt x="454" y="212"/>
                  </a:lnTo>
                  <a:lnTo>
                    <a:pt x="455" y="205"/>
                  </a:lnTo>
                  <a:lnTo>
                    <a:pt x="442" y="65"/>
                  </a:lnTo>
                  <a:lnTo>
                    <a:pt x="441" y="58"/>
                  </a:lnTo>
                  <a:lnTo>
                    <a:pt x="441" y="52"/>
                  </a:lnTo>
                  <a:lnTo>
                    <a:pt x="439" y="46"/>
                  </a:lnTo>
                  <a:lnTo>
                    <a:pt x="438" y="39"/>
                  </a:lnTo>
                  <a:lnTo>
                    <a:pt x="436" y="33"/>
                  </a:lnTo>
                  <a:lnTo>
                    <a:pt x="434" y="28"/>
                  </a:lnTo>
                  <a:lnTo>
                    <a:pt x="431" y="23"/>
                  </a:lnTo>
                  <a:lnTo>
                    <a:pt x="428" y="19"/>
                  </a:lnTo>
                  <a:lnTo>
                    <a:pt x="424" y="15"/>
                  </a:lnTo>
                  <a:lnTo>
                    <a:pt x="421" y="11"/>
                  </a:lnTo>
                  <a:lnTo>
                    <a:pt x="417" y="8"/>
                  </a:lnTo>
                  <a:lnTo>
                    <a:pt x="414" y="4"/>
                  </a:lnTo>
                  <a:lnTo>
                    <a:pt x="409" y="2"/>
                  </a:lnTo>
                  <a:lnTo>
                    <a:pt x="405" y="1"/>
                  </a:lnTo>
                  <a:lnTo>
                    <a:pt x="401" y="0"/>
                  </a:lnTo>
                  <a:lnTo>
                    <a:pt x="397" y="0"/>
                  </a:lnTo>
                  <a:lnTo>
                    <a:pt x="60" y="0"/>
                  </a:lnTo>
                  <a:lnTo>
                    <a:pt x="55" y="0"/>
                  </a:lnTo>
                  <a:lnTo>
                    <a:pt x="51" y="1"/>
                  </a:lnTo>
                  <a:lnTo>
                    <a:pt x="47" y="2"/>
                  </a:lnTo>
                  <a:lnTo>
                    <a:pt x="43" y="4"/>
                  </a:lnTo>
                  <a:lnTo>
                    <a:pt x="38" y="8"/>
                  </a:lnTo>
                  <a:lnTo>
                    <a:pt x="34" y="11"/>
                  </a:lnTo>
                  <a:lnTo>
                    <a:pt x="31" y="15"/>
                  </a:lnTo>
                  <a:lnTo>
                    <a:pt x="28" y="19"/>
                  </a:lnTo>
                  <a:lnTo>
                    <a:pt x="25" y="23"/>
                  </a:lnTo>
                  <a:lnTo>
                    <a:pt x="22" y="28"/>
                  </a:lnTo>
                  <a:lnTo>
                    <a:pt x="20" y="33"/>
                  </a:lnTo>
                  <a:lnTo>
                    <a:pt x="18" y="39"/>
                  </a:lnTo>
                  <a:lnTo>
                    <a:pt x="17" y="46"/>
                  </a:lnTo>
                  <a:lnTo>
                    <a:pt x="15" y="52"/>
                  </a:lnTo>
                  <a:lnTo>
                    <a:pt x="15" y="58"/>
                  </a:lnTo>
                  <a:lnTo>
                    <a:pt x="15" y="65"/>
                  </a:lnTo>
                  <a:lnTo>
                    <a:pt x="0" y="205"/>
                  </a:lnTo>
                  <a:lnTo>
                    <a:pt x="0" y="212"/>
                  </a:lnTo>
                  <a:lnTo>
                    <a:pt x="1" y="218"/>
                  </a:lnTo>
                  <a:lnTo>
                    <a:pt x="4" y="224"/>
                  </a:lnTo>
                  <a:lnTo>
                    <a:pt x="6" y="230"/>
                  </a:lnTo>
                  <a:lnTo>
                    <a:pt x="9" y="235"/>
                  </a:lnTo>
                  <a:lnTo>
                    <a:pt x="13" y="240"/>
                  </a:lnTo>
                  <a:lnTo>
                    <a:pt x="16" y="245"/>
                  </a:lnTo>
                  <a:lnTo>
                    <a:pt x="21" y="250"/>
                  </a:lnTo>
                  <a:lnTo>
                    <a:pt x="25" y="254"/>
                  </a:lnTo>
                  <a:lnTo>
                    <a:pt x="30" y="258"/>
                  </a:lnTo>
                  <a:lnTo>
                    <a:pt x="34" y="261"/>
                  </a:lnTo>
                  <a:lnTo>
                    <a:pt x="39" y="264"/>
                  </a:lnTo>
                  <a:lnTo>
                    <a:pt x="45" y="266"/>
                  </a:lnTo>
                  <a:lnTo>
                    <a:pt x="50" y="267"/>
                  </a:lnTo>
                  <a:lnTo>
                    <a:pt x="55" y="268"/>
                  </a:lnTo>
                  <a:lnTo>
                    <a:pt x="60" y="269"/>
                  </a:lnTo>
                  <a:lnTo>
                    <a:pt x="397" y="269"/>
                  </a:lnTo>
                  <a:close/>
                </a:path>
              </a:pathLst>
            </a:custGeom>
            <a:solidFill>
              <a:srgbClr val="993300"/>
            </a:solidFill>
            <a:ln w="0">
              <a:solidFill>
                <a:srgbClr val="000000"/>
              </a:solidFill>
              <a:prstDash val="solid"/>
              <a:round/>
              <a:headEnd/>
              <a:tailEnd/>
            </a:ln>
          </p:spPr>
          <p:txBody>
            <a:bodyPr/>
            <a:lstStyle/>
            <a:p>
              <a:endParaRPr lang="en-US"/>
            </a:p>
          </p:txBody>
        </p:sp>
        <p:sp>
          <p:nvSpPr>
            <p:cNvPr id="44211" name="Freeform 146"/>
            <p:cNvSpPr>
              <a:spLocks/>
            </p:cNvSpPr>
            <p:nvPr/>
          </p:nvSpPr>
          <p:spPr bwMode="auto">
            <a:xfrm>
              <a:off x="4694" y="1322"/>
              <a:ext cx="14" cy="5"/>
            </a:xfrm>
            <a:custGeom>
              <a:avLst/>
              <a:gdLst>
                <a:gd name="T0" fmla="*/ 14 w 334"/>
                <a:gd name="T1" fmla="*/ 2 h 121"/>
                <a:gd name="T2" fmla="*/ 14 w 334"/>
                <a:gd name="T3" fmla="*/ 3 h 121"/>
                <a:gd name="T4" fmla="*/ 14 w 334"/>
                <a:gd name="T5" fmla="*/ 3 h 121"/>
                <a:gd name="T6" fmla="*/ 14 w 334"/>
                <a:gd name="T7" fmla="*/ 3 h 121"/>
                <a:gd name="T8" fmla="*/ 14 w 334"/>
                <a:gd name="T9" fmla="*/ 3 h 121"/>
                <a:gd name="T10" fmla="*/ 14 w 334"/>
                <a:gd name="T11" fmla="*/ 4 h 121"/>
                <a:gd name="T12" fmla="*/ 14 w 334"/>
                <a:gd name="T13" fmla="*/ 4 h 121"/>
                <a:gd name="T14" fmla="*/ 14 w 334"/>
                <a:gd name="T15" fmla="*/ 4 h 121"/>
                <a:gd name="T16" fmla="*/ 14 w 334"/>
                <a:gd name="T17" fmla="*/ 4 h 121"/>
                <a:gd name="T18" fmla="*/ 13 w 334"/>
                <a:gd name="T19" fmla="*/ 4 h 121"/>
                <a:gd name="T20" fmla="*/ 13 w 334"/>
                <a:gd name="T21" fmla="*/ 5 h 121"/>
                <a:gd name="T22" fmla="*/ 13 w 334"/>
                <a:gd name="T23" fmla="*/ 5 h 121"/>
                <a:gd name="T24" fmla="*/ 13 w 334"/>
                <a:gd name="T25" fmla="*/ 5 h 121"/>
                <a:gd name="T26" fmla="*/ 13 w 334"/>
                <a:gd name="T27" fmla="*/ 5 h 121"/>
                <a:gd name="T28" fmla="*/ 13 w 334"/>
                <a:gd name="T29" fmla="*/ 5 h 121"/>
                <a:gd name="T30" fmla="*/ 13 w 334"/>
                <a:gd name="T31" fmla="*/ 5 h 121"/>
                <a:gd name="T32" fmla="*/ 12 w 334"/>
                <a:gd name="T33" fmla="*/ 5 h 121"/>
                <a:gd name="T34" fmla="*/ 2 w 334"/>
                <a:gd name="T35" fmla="*/ 5 h 121"/>
                <a:gd name="T36" fmla="*/ 1 w 334"/>
                <a:gd name="T37" fmla="*/ 5 h 121"/>
                <a:gd name="T38" fmla="*/ 1 w 334"/>
                <a:gd name="T39" fmla="*/ 5 h 121"/>
                <a:gd name="T40" fmla="*/ 1 w 334"/>
                <a:gd name="T41" fmla="*/ 5 h 121"/>
                <a:gd name="T42" fmla="*/ 1 w 334"/>
                <a:gd name="T43" fmla="*/ 5 h 121"/>
                <a:gd name="T44" fmla="*/ 1 w 334"/>
                <a:gd name="T45" fmla="*/ 5 h 121"/>
                <a:gd name="T46" fmla="*/ 1 w 334"/>
                <a:gd name="T47" fmla="*/ 5 h 121"/>
                <a:gd name="T48" fmla="*/ 1 w 334"/>
                <a:gd name="T49" fmla="*/ 4 h 121"/>
                <a:gd name="T50" fmla="*/ 0 w 334"/>
                <a:gd name="T51" fmla="*/ 4 h 121"/>
                <a:gd name="T52" fmla="*/ 0 w 334"/>
                <a:gd name="T53" fmla="*/ 4 h 121"/>
                <a:gd name="T54" fmla="*/ 0 w 334"/>
                <a:gd name="T55" fmla="*/ 4 h 121"/>
                <a:gd name="T56" fmla="*/ 0 w 334"/>
                <a:gd name="T57" fmla="*/ 4 h 121"/>
                <a:gd name="T58" fmla="*/ 0 w 334"/>
                <a:gd name="T59" fmla="*/ 3 h 121"/>
                <a:gd name="T60" fmla="*/ 0 w 334"/>
                <a:gd name="T61" fmla="*/ 3 h 121"/>
                <a:gd name="T62" fmla="*/ 0 w 334"/>
                <a:gd name="T63" fmla="*/ 3 h 121"/>
                <a:gd name="T64" fmla="*/ 0 w 334"/>
                <a:gd name="T65" fmla="*/ 3 h 121"/>
                <a:gd name="T66" fmla="*/ 0 w 334"/>
                <a:gd name="T67" fmla="*/ 2 h 121"/>
                <a:gd name="T68" fmla="*/ 0 w 334"/>
                <a:gd name="T69" fmla="*/ 0 h 121"/>
                <a:gd name="T70" fmla="*/ 14 w 334"/>
                <a:gd name="T71" fmla="*/ 0 h 121"/>
                <a:gd name="T72" fmla="*/ 14 w 334"/>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4" h="121">
                  <a:moveTo>
                    <a:pt x="334" y="60"/>
                  </a:moveTo>
                  <a:lnTo>
                    <a:pt x="333" y="65"/>
                  </a:lnTo>
                  <a:lnTo>
                    <a:pt x="333" y="71"/>
                  </a:lnTo>
                  <a:lnTo>
                    <a:pt x="332" y="78"/>
                  </a:lnTo>
                  <a:lnTo>
                    <a:pt x="331" y="83"/>
                  </a:lnTo>
                  <a:lnTo>
                    <a:pt x="330" y="88"/>
                  </a:lnTo>
                  <a:lnTo>
                    <a:pt x="328" y="93"/>
                  </a:lnTo>
                  <a:lnTo>
                    <a:pt x="325" y="98"/>
                  </a:lnTo>
                  <a:lnTo>
                    <a:pt x="323" y="102"/>
                  </a:lnTo>
                  <a:lnTo>
                    <a:pt x="320" y="106"/>
                  </a:lnTo>
                  <a:lnTo>
                    <a:pt x="317" y="109"/>
                  </a:lnTo>
                  <a:lnTo>
                    <a:pt x="314" y="112"/>
                  </a:lnTo>
                  <a:lnTo>
                    <a:pt x="311" y="115"/>
                  </a:lnTo>
                  <a:lnTo>
                    <a:pt x="307" y="118"/>
                  </a:lnTo>
                  <a:lnTo>
                    <a:pt x="303" y="119"/>
                  </a:lnTo>
                  <a:lnTo>
                    <a:pt x="299" y="120"/>
                  </a:lnTo>
                  <a:lnTo>
                    <a:pt x="295" y="121"/>
                  </a:lnTo>
                  <a:lnTo>
                    <a:pt x="40" y="121"/>
                  </a:lnTo>
                  <a:lnTo>
                    <a:pt x="35" y="120"/>
                  </a:lnTo>
                  <a:lnTo>
                    <a:pt x="31" y="119"/>
                  </a:lnTo>
                  <a:lnTo>
                    <a:pt x="27" y="118"/>
                  </a:lnTo>
                  <a:lnTo>
                    <a:pt x="23" y="115"/>
                  </a:lnTo>
                  <a:lnTo>
                    <a:pt x="20" y="112"/>
                  </a:lnTo>
                  <a:lnTo>
                    <a:pt x="17" y="109"/>
                  </a:lnTo>
                  <a:lnTo>
                    <a:pt x="13" y="106"/>
                  </a:lnTo>
                  <a:lnTo>
                    <a:pt x="10" y="102"/>
                  </a:lnTo>
                  <a:lnTo>
                    <a:pt x="8" y="98"/>
                  </a:lnTo>
                  <a:lnTo>
                    <a:pt x="6" y="93"/>
                  </a:lnTo>
                  <a:lnTo>
                    <a:pt x="4" y="88"/>
                  </a:lnTo>
                  <a:lnTo>
                    <a:pt x="2" y="83"/>
                  </a:lnTo>
                  <a:lnTo>
                    <a:pt x="1" y="78"/>
                  </a:lnTo>
                  <a:lnTo>
                    <a:pt x="0" y="71"/>
                  </a:lnTo>
                  <a:lnTo>
                    <a:pt x="0" y="65"/>
                  </a:lnTo>
                  <a:lnTo>
                    <a:pt x="0" y="60"/>
                  </a:lnTo>
                  <a:lnTo>
                    <a:pt x="2" y="0"/>
                  </a:lnTo>
                  <a:lnTo>
                    <a:pt x="332" y="0"/>
                  </a:lnTo>
                  <a:lnTo>
                    <a:pt x="334" y="60"/>
                  </a:lnTo>
                  <a:close/>
                </a:path>
              </a:pathLst>
            </a:custGeom>
            <a:solidFill>
              <a:srgbClr val="993300"/>
            </a:solidFill>
            <a:ln w="0">
              <a:solidFill>
                <a:srgbClr val="000000"/>
              </a:solidFill>
              <a:prstDash val="solid"/>
              <a:round/>
              <a:headEnd/>
              <a:tailEnd/>
            </a:ln>
          </p:spPr>
          <p:txBody>
            <a:bodyPr/>
            <a:lstStyle/>
            <a:p>
              <a:endParaRPr lang="en-US"/>
            </a:p>
          </p:txBody>
        </p:sp>
        <p:sp>
          <p:nvSpPr>
            <p:cNvPr id="44212" name="Freeform 147"/>
            <p:cNvSpPr>
              <a:spLocks/>
            </p:cNvSpPr>
            <p:nvPr/>
          </p:nvSpPr>
          <p:spPr bwMode="auto">
            <a:xfrm>
              <a:off x="4692" y="1318"/>
              <a:ext cx="1" cy="8"/>
            </a:xfrm>
            <a:custGeom>
              <a:avLst/>
              <a:gdLst>
                <a:gd name="T0" fmla="*/ 1 w 33"/>
                <a:gd name="T1" fmla="*/ 8 h 200"/>
                <a:gd name="T2" fmla="*/ 1 w 33"/>
                <a:gd name="T3" fmla="*/ 8 h 200"/>
                <a:gd name="T4" fmla="*/ 1 w 33"/>
                <a:gd name="T5" fmla="*/ 8 h 200"/>
                <a:gd name="T6" fmla="*/ 1 w 33"/>
                <a:gd name="T7" fmla="*/ 8 h 200"/>
                <a:gd name="T8" fmla="*/ 1 w 33"/>
                <a:gd name="T9" fmla="*/ 8 h 200"/>
                <a:gd name="T10" fmla="*/ 1 w 33"/>
                <a:gd name="T11" fmla="*/ 8 h 200"/>
                <a:gd name="T12" fmla="*/ 1 w 33"/>
                <a:gd name="T13" fmla="*/ 7 h 200"/>
                <a:gd name="T14" fmla="*/ 1 w 33"/>
                <a:gd name="T15" fmla="*/ 7 h 200"/>
                <a:gd name="T16" fmla="*/ 1 w 33"/>
                <a:gd name="T17" fmla="*/ 1 h 200"/>
                <a:gd name="T18" fmla="*/ 1 w 33"/>
                <a:gd name="T19" fmla="*/ 1 h 200"/>
                <a:gd name="T20" fmla="*/ 1 w 33"/>
                <a:gd name="T21" fmla="*/ 0 h 200"/>
                <a:gd name="T22" fmla="*/ 1 w 33"/>
                <a:gd name="T23" fmla="*/ 0 h 200"/>
                <a:gd name="T24" fmla="*/ 1 w 33"/>
                <a:gd name="T25" fmla="*/ 0 h 200"/>
                <a:gd name="T26" fmla="*/ 1 w 33"/>
                <a:gd name="T27" fmla="*/ 0 h 200"/>
                <a:gd name="T28" fmla="*/ 1 w 33"/>
                <a:gd name="T29" fmla="*/ 0 h 200"/>
                <a:gd name="T30" fmla="*/ 1 w 33"/>
                <a:gd name="T31" fmla="*/ 0 h 200"/>
                <a:gd name="T32" fmla="*/ 1 w 33"/>
                <a:gd name="T33" fmla="*/ 0 h 200"/>
                <a:gd name="T34" fmla="*/ 0 w 33"/>
                <a:gd name="T35" fmla="*/ 0 h 200"/>
                <a:gd name="T36" fmla="*/ 0 w 33"/>
                <a:gd name="T37" fmla="*/ 0 h 200"/>
                <a:gd name="T38" fmla="*/ 0 w 33"/>
                <a:gd name="T39" fmla="*/ 0 h 200"/>
                <a:gd name="T40" fmla="*/ 0 w 33"/>
                <a:gd name="T41" fmla="*/ 0 h 200"/>
                <a:gd name="T42" fmla="*/ 0 w 33"/>
                <a:gd name="T43" fmla="*/ 0 h 200"/>
                <a:gd name="T44" fmla="*/ 0 w 33"/>
                <a:gd name="T45" fmla="*/ 0 h 200"/>
                <a:gd name="T46" fmla="*/ 0 w 33"/>
                <a:gd name="T47" fmla="*/ 1 h 200"/>
                <a:gd name="T48" fmla="*/ 0 w 33"/>
                <a:gd name="T49" fmla="*/ 1 h 200"/>
                <a:gd name="T50" fmla="*/ 0 w 33"/>
                <a:gd name="T51" fmla="*/ 7 h 200"/>
                <a:gd name="T52" fmla="*/ 0 w 33"/>
                <a:gd name="T53" fmla="*/ 7 h 200"/>
                <a:gd name="T54" fmla="*/ 0 w 33"/>
                <a:gd name="T55" fmla="*/ 7 h 200"/>
                <a:gd name="T56" fmla="*/ 0 w 33"/>
                <a:gd name="T57" fmla="*/ 7 h 200"/>
                <a:gd name="T58" fmla="*/ 0 w 33"/>
                <a:gd name="T59" fmla="*/ 8 h 200"/>
                <a:gd name="T60" fmla="*/ 0 w 33"/>
                <a:gd name="T61" fmla="*/ 8 h 200"/>
                <a:gd name="T62" fmla="*/ 0 w 33"/>
                <a:gd name="T63" fmla="*/ 8 h 200"/>
                <a:gd name="T64" fmla="*/ 1 w 33"/>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0">
                  <a:moveTo>
                    <a:pt x="19" y="200"/>
                  </a:moveTo>
                  <a:lnTo>
                    <a:pt x="20" y="199"/>
                  </a:lnTo>
                  <a:lnTo>
                    <a:pt x="21" y="199"/>
                  </a:lnTo>
                  <a:lnTo>
                    <a:pt x="22" y="199"/>
                  </a:lnTo>
                  <a:lnTo>
                    <a:pt x="23" y="198"/>
                  </a:lnTo>
                  <a:lnTo>
                    <a:pt x="26" y="197"/>
                  </a:lnTo>
                  <a:lnTo>
                    <a:pt x="27" y="196"/>
                  </a:lnTo>
                  <a:lnTo>
                    <a:pt x="28" y="195"/>
                  </a:lnTo>
                  <a:lnTo>
                    <a:pt x="29" y="194"/>
                  </a:lnTo>
                  <a:lnTo>
                    <a:pt x="29" y="193"/>
                  </a:lnTo>
                  <a:lnTo>
                    <a:pt x="30" y="191"/>
                  </a:lnTo>
                  <a:lnTo>
                    <a:pt x="31" y="190"/>
                  </a:lnTo>
                  <a:lnTo>
                    <a:pt x="31" y="188"/>
                  </a:lnTo>
                  <a:lnTo>
                    <a:pt x="32" y="186"/>
                  </a:lnTo>
                  <a:lnTo>
                    <a:pt x="32" y="184"/>
                  </a:lnTo>
                  <a:lnTo>
                    <a:pt x="32" y="183"/>
                  </a:lnTo>
                  <a:lnTo>
                    <a:pt x="33" y="181"/>
                  </a:lnTo>
                  <a:lnTo>
                    <a:pt x="33" y="20"/>
                  </a:lnTo>
                  <a:lnTo>
                    <a:pt x="32" y="18"/>
                  </a:lnTo>
                  <a:lnTo>
                    <a:pt x="32" y="16"/>
                  </a:lnTo>
                  <a:lnTo>
                    <a:pt x="32" y="14"/>
                  </a:lnTo>
                  <a:lnTo>
                    <a:pt x="31" y="12"/>
                  </a:lnTo>
                  <a:lnTo>
                    <a:pt x="31" y="11"/>
                  </a:lnTo>
                  <a:lnTo>
                    <a:pt x="30" y="9"/>
                  </a:lnTo>
                  <a:lnTo>
                    <a:pt x="29" y="7"/>
                  </a:lnTo>
                  <a:lnTo>
                    <a:pt x="29" y="5"/>
                  </a:lnTo>
                  <a:lnTo>
                    <a:pt x="28" y="4"/>
                  </a:lnTo>
                  <a:lnTo>
                    <a:pt x="27" y="3"/>
                  </a:lnTo>
                  <a:lnTo>
                    <a:pt x="26" y="2"/>
                  </a:lnTo>
                  <a:lnTo>
                    <a:pt x="23" y="1"/>
                  </a:lnTo>
                  <a:lnTo>
                    <a:pt x="22" y="0"/>
                  </a:lnTo>
                  <a:lnTo>
                    <a:pt x="21" y="0"/>
                  </a:lnTo>
                  <a:lnTo>
                    <a:pt x="20" y="0"/>
                  </a:lnTo>
                  <a:lnTo>
                    <a:pt x="19" y="0"/>
                  </a:lnTo>
                  <a:lnTo>
                    <a:pt x="17" y="0"/>
                  </a:lnTo>
                  <a:lnTo>
                    <a:pt x="16" y="0"/>
                  </a:lnTo>
                  <a:lnTo>
                    <a:pt x="14" y="0"/>
                  </a:lnTo>
                  <a:lnTo>
                    <a:pt x="13" y="1"/>
                  </a:lnTo>
                  <a:lnTo>
                    <a:pt x="12" y="2"/>
                  </a:lnTo>
                  <a:lnTo>
                    <a:pt x="11" y="3"/>
                  </a:lnTo>
                  <a:lnTo>
                    <a:pt x="9" y="4"/>
                  </a:lnTo>
                  <a:lnTo>
                    <a:pt x="9" y="5"/>
                  </a:lnTo>
                  <a:lnTo>
                    <a:pt x="8" y="7"/>
                  </a:lnTo>
                  <a:lnTo>
                    <a:pt x="7" y="9"/>
                  </a:lnTo>
                  <a:lnTo>
                    <a:pt x="6" y="11"/>
                  </a:lnTo>
                  <a:lnTo>
                    <a:pt x="6" y="12"/>
                  </a:lnTo>
                  <a:lnTo>
                    <a:pt x="5" y="14"/>
                  </a:lnTo>
                  <a:lnTo>
                    <a:pt x="5" y="16"/>
                  </a:lnTo>
                  <a:lnTo>
                    <a:pt x="5" y="18"/>
                  </a:lnTo>
                  <a:lnTo>
                    <a:pt x="5" y="20"/>
                  </a:lnTo>
                  <a:lnTo>
                    <a:pt x="0" y="168"/>
                  </a:lnTo>
                  <a:lnTo>
                    <a:pt x="0" y="170"/>
                  </a:lnTo>
                  <a:lnTo>
                    <a:pt x="0" y="173"/>
                  </a:lnTo>
                  <a:lnTo>
                    <a:pt x="1" y="175"/>
                  </a:lnTo>
                  <a:lnTo>
                    <a:pt x="1" y="178"/>
                  </a:lnTo>
                  <a:lnTo>
                    <a:pt x="2" y="180"/>
                  </a:lnTo>
                  <a:lnTo>
                    <a:pt x="3" y="183"/>
                  </a:lnTo>
                  <a:lnTo>
                    <a:pt x="5" y="185"/>
                  </a:lnTo>
                  <a:lnTo>
                    <a:pt x="6" y="188"/>
                  </a:lnTo>
                  <a:lnTo>
                    <a:pt x="7" y="190"/>
                  </a:lnTo>
                  <a:lnTo>
                    <a:pt x="9" y="192"/>
                  </a:lnTo>
                  <a:lnTo>
                    <a:pt x="11" y="194"/>
                  </a:lnTo>
                  <a:lnTo>
                    <a:pt x="12" y="196"/>
                  </a:lnTo>
                  <a:lnTo>
                    <a:pt x="14" y="197"/>
                  </a:lnTo>
                  <a:lnTo>
                    <a:pt x="15" y="199"/>
                  </a:lnTo>
                  <a:lnTo>
                    <a:pt x="17" y="199"/>
                  </a:lnTo>
                  <a:lnTo>
                    <a:pt x="19" y="200"/>
                  </a:lnTo>
                  <a:close/>
                </a:path>
              </a:pathLst>
            </a:custGeom>
            <a:solidFill>
              <a:srgbClr val="993300"/>
            </a:solidFill>
            <a:ln w="0">
              <a:solidFill>
                <a:srgbClr val="000000"/>
              </a:solidFill>
              <a:prstDash val="solid"/>
              <a:round/>
              <a:headEnd/>
              <a:tailEnd/>
            </a:ln>
          </p:spPr>
          <p:txBody>
            <a:bodyPr/>
            <a:lstStyle/>
            <a:p>
              <a:endParaRPr lang="en-US"/>
            </a:p>
          </p:txBody>
        </p:sp>
        <p:sp>
          <p:nvSpPr>
            <p:cNvPr id="44213" name="Freeform 148"/>
            <p:cNvSpPr>
              <a:spLocks/>
            </p:cNvSpPr>
            <p:nvPr/>
          </p:nvSpPr>
          <p:spPr bwMode="auto">
            <a:xfrm>
              <a:off x="4709" y="1317"/>
              <a:ext cx="1" cy="9"/>
            </a:xfrm>
            <a:custGeom>
              <a:avLst/>
              <a:gdLst>
                <a:gd name="T0" fmla="*/ 0 w 37"/>
                <a:gd name="T1" fmla="*/ 9 h 209"/>
                <a:gd name="T2" fmla="*/ 0 w 37"/>
                <a:gd name="T3" fmla="*/ 9 h 209"/>
                <a:gd name="T4" fmla="*/ 1 w 37"/>
                <a:gd name="T5" fmla="*/ 9 h 209"/>
                <a:gd name="T6" fmla="*/ 1 w 37"/>
                <a:gd name="T7" fmla="*/ 9 h 209"/>
                <a:gd name="T8" fmla="*/ 1 w 37"/>
                <a:gd name="T9" fmla="*/ 8 h 209"/>
                <a:gd name="T10" fmla="*/ 1 w 37"/>
                <a:gd name="T11" fmla="*/ 8 h 209"/>
                <a:gd name="T12" fmla="*/ 1 w 37"/>
                <a:gd name="T13" fmla="*/ 8 h 209"/>
                <a:gd name="T14" fmla="*/ 1 w 37"/>
                <a:gd name="T15" fmla="*/ 8 h 209"/>
                <a:gd name="T16" fmla="*/ 1 w 37"/>
                <a:gd name="T17" fmla="*/ 1 h 209"/>
                <a:gd name="T18" fmla="*/ 1 w 37"/>
                <a:gd name="T19" fmla="*/ 1 h 209"/>
                <a:gd name="T20" fmla="*/ 1 w 37"/>
                <a:gd name="T21" fmla="*/ 0 h 209"/>
                <a:gd name="T22" fmla="*/ 1 w 37"/>
                <a:gd name="T23" fmla="*/ 0 h 209"/>
                <a:gd name="T24" fmla="*/ 1 w 37"/>
                <a:gd name="T25" fmla="*/ 0 h 209"/>
                <a:gd name="T26" fmla="*/ 1 w 37"/>
                <a:gd name="T27" fmla="*/ 0 h 209"/>
                <a:gd name="T28" fmla="*/ 0 w 37"/>
                <a:gd name="T29" fmla="*/ 0 h 209"/>
                <a:gd name="T30" fmla="*/ 0 w 37"/>
                <a:gd name="T31" fmla="*/ 0 h 209"/>
                <a:gd name="T32" fmla="*/ 0 w 37"/>
                <a:gd name="T33" fmla="*/ 0 h 209"/>
                <a:gd name="T34" fmla="*/ 0 w 37"/>
                <a:gd name="T35" fmla="*/ 0 h 209"/>
                <a:gd name="T36" fmla="*/ 0 w 37"/>
                <a:gd name="T37" fmla="*/ 0 h 209"/>
                <a:gd name="T38" fmla="*/ 0 w 37"/>
                <a:gd name="T39" fmla="*/ 0 h 209"/>
                <a:gd name="T40" fmla="*/ 0 w 37"/>
                <a:gd name="T41" fmla="*/ 0 h 209"/>
                <a:gd name="T42" fmla="*/ 0 w 37"/>
                <a:gd name="T43" fmla="*/ 0 h 209"/>
                <a:gd name="T44" fmla="*/ 0 w 37"/>
                <a:gd name="T45" fmla="*/ 1 h 209"/>
                <a:gd name="T46" fmla="*/ 0 w 37"/>
                <a:gd name="T47" fmla="*/ 1 h 209"/>
                <a:gd name="T48" fmla="*/ 0 w 37"/>
                <a:gd name="T49" fmla="*/ 1 h 209"/>
                <a:gd name="T50" fmla="*/ 0 w 37"/>
                <a:gd name="T51" fmla="*/ 8 h 209"/>
                <a:gd name="T52" fmla="*/ 0 w 37"/>
                <a:gd name="T53" fmla="*/ 8 h 209"/>
                <a:gd name="T54" fmla="*/ 0 w 37"/>
                <a:gd name="T55" fmla="*/ 9 h 209"/>
                <a:gd name="T56" fmla="*/ 0 w 37"/>
                <a:gd name="T57" fmla="*/ 9 h 209"/>
                <a:gd name="T58" fmla="*/ 0 w 37"/>
                <a:gd name="T59" fmla="*/ 9 h 209"/>
                <a:gd name="T60" fmla="*/ 0 w 37"/>
                <a:gd name="T61" fmla="*/ 9 h 209"/>
                <a:gd name="T62" fmla="*/ 0 w 37"/>
                <a:gd name="T63" fmla="*/ 9 h 209"/>
                <a:gd name="T64" fmla="*/ 0 w 3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9">
                  <a:moveTo>
                    <a:pt x="14" y="209"/>
                  </a:moveTo>
                  <a:lnTo>
                    <a:pt x="15" y="208"/>
                  </a:lnTo>
                  <a:lnTo>
                    <a:pt x="16" y="208"/>
                  </a:lnTo>
                  <a:lnTo>
                    <a:pt x="18" y="206"/>
                  </a:lnTo>
                  <a:lnTo>
                    <a:pt x="20" y="205"/>
                  </a:lnTo>
                  <a:lnTo>
                    <a:pt x="22" y="203"/>
                  </a:lnTo>
                  <a:lnTo>
                    <a:pt x="25" y="201"/>
                  </a:lnTo>
                  <a:lnTo>
                    <a:pt x="26" y="199"/>
                  </a:lnTo>
                  <a:lnTo>
                    <a:pt x="28" y="197"/>
                  </a:lnTo>
                  <a:lnTo>
                    <a:pt x="30" y="194"/>
                  </a:lnTo>
                  <a:lnTo>
                    <a:pt x="31" y="191"/>
                  </a:lnTo>
                  <a:lnTo>
                    <a:pt x="33" y="189"/>
                  </a:lnTo>
                  <a:lnTo>
                    <a:pt x="34" y="186"/>
                  </a:lnTo>
                  <a:lnTo>
                    <a:pt x="35" y="184"/>
                  </a:lnTo>
                  <a:lnTo>
                    <a:pt x="36" y="181"/>
                  </a:lnTo>
                  <a:lnTo>
                    <a:pt x="36" y="179"/>
                  </a:lnTo>
                  <a:lnTo>
                    <a:pt x="37" y="177"/>
                  </a:lnTo>
                  <a:lnTo>
                    <a:pt x="28" y="20"/>
                  </a:lnTo>
                  <a:lnTo>
                    <a:pt x="27" y="18"/>
                  </a:lnTo>
                  <a:lnTo>
                    <a:pt x="27" y="16"/>
                  </a:lnTo>
                  <a:lnTo>
                    <a:pt x="27" y="13"/>
                  </a:lnTo>
                  <a:lnTo>
                    <a:pt x="26" y="11"/>
                  </a:lnTo>
                  <a:lnTo>
                    <a:pt x="26" y="10"/>
                  </a:lnTo>
                  <a:lnTo>
                    <a:pt x="25" y="8"/>
                  </a:lnTo>
                  <a:lnTo>
                    <a:pt x="24" y="7"/>
                  </a:lnTo>
                  <a:lnTo>
                    <a:pt x="24" y="5"/>
                  </a:lnTo>
                  <a:lnTo>
                    <a:pt x="22" y="4"/>
                  </a:lnTo>
                  <a:lnTo>
                    <a:pt x="21" y="3"/>
                  </a:lnTo>
                  <a:lnTo>
                    <a:pt x="20"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4" y="203"/>
                  </a:lnTo>
                  <a:lnTo>
                    <a:pt x="4" y="204"/>
                  </a:lnTo>
                  <a:lnTo>
                    <a:pt x="6" y="205"/>
                  </a:lnTo>
                  <a:lnTo>
                    <a:pt x="7" y="206"/>
                  </a:lnTo>
                  <a:lnTo>
                    <a:pt x="8" y="207"/>
                  </a:lnTo>
                  <a:lnTo>
                    <a:pt x="9" y="208"/>
                  </a:lnTo>
                  <a:lnTo>
                    <a:pt x="11" y="208"/>
                  </a:lnTo>
                  <a:lnTo>
                    <a:pt x="12" y="208"/>
                  </a:lnTo>
                  <a:lnTo>
                    <a:pt x="14" y="209"/>
                  </a:lnTo>
                  <a:close/>
                </a:path>
              </a:pathLst>
            </a:custGeom>
            <a:solidFill>
              <a:srgbClr val="993300"/>
            </a:solidFill>
            <a:ln w="0">
              <a:solidFill>
                <a:srgbClr val="000000"/>
              </a:solidFill>
              <a:prstDash val="solid"/>
              <a:round/>
              <a:headEnd/>
              <a:tailEnd/>
            </a:ln>
          </p:spPr>
          <p:txBody>
            <a:bodyPr/>
            <a:lstStyle/>
            <a:p>
              <a:endParaRPr lang="en-US"/>
            </a:p>
          </p:txBody>
        </p:sp>
        <p:sp>
          <p:nvSpPr>
            <p:cNvPr id="44214" name="Freeform 149"/>
            <p:cNvSpPr>
              <a:spLocks/>
            </p:cNvSpPr>
            <p:nvPr/>
          </p:nvSpPr>
          <p:spPr bwMode="auto">
            <a:xfrm>
              <a:off x="4694" y="1317"/>
              <a:ext cx="15" cy="4"/>
            </a:xfrm>
            <a:custGeom>
              <a:avLst/>
              <a:gdLst>
                <a:gd name="T0" fmla="*/ 14 w 342"/>
                <a:gd name="T1" fmla="*/ 4 h 99"/>
                <a:gd name="T2" fmla="*/ 14 w 342"/>
                <a:gd name="T3" fmla="*/ 4 h 99"/>
                <a:gd name="T4" fmla="*/ 14 w 342"/>
                <a:gd name="T5" fmla="*/ 4 h 99"/>
                <a:gd name="T6" fmla="*/ 14 w 342"/>
                <a:gd name="T7" fmla="*/ 4 h 99"/>
                <a:gd name="T8" fmla="*/ 15 w 342"/>
                <a:gd name="T9" fmla="*/ 4 h 99"/>
                <a:gd name="T10" fmla="*/ 15 w 342"/>
                <a:gd name="T11" fmla="*/ 3 h 99"/>
                <a:gd name="T12" fmla="*/ 15 w 342"/>
                <a:gd name="T13" fmla="*/ 3 h 99"/>
                <a:gd name="T14" fmla="*/ 15 w 342"/>
                <a:gd name="T15" fmla="*/ 3 h 99"/>
                <a:gd name="T16" fmla="*/ 15 w 342"/>
                <a:gd name="T17" fmla="*/ 1 h 99"/>
                <a:gd name="T18" fmla="*/ 15 w 342"/>
                <a:gd name="T19" fmla="*/ 1 h 99"/>
                <a:gd name="T20" fmla="*/ 15 w 342"/>
                <a:gd name="T21" fmla="*/ 1 h 99"/>
                <a:gd name="T22" fmla="*/ 15 w 342"/>
                <a:gd name="T23" fmla="*/ 1 h 99"/>
                <a:gd name="T24" fmla="*/ 14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0 h 99"/>
                <a:gd name="T44" fmla="*/ 0 w 342"/>
                <a:gd name="T45" fmla="*/ 1 h 99"/>
                <a:gd name="T46" fmla="*/ 0 w 342"/>
                <a:gd name="T47" fmla="*/ 1 h 99"/>
                <a:gd name="T48" fmla="*/ 0 w 342"/>
                <a:gd name="T49" fmla="*/ 1 h 99"/>
                <a:gd name="T50" fmla="*/ 0 w 342"/>
                <a:gd name="T51" fmla="*/ 3 h 99"/>
                <a:gd name="T52" fmla="*/ 0 w 342"/>
                <a:gd name="T53" fmla="*/ 3 h 99"/>
                <a:gd name="T54" fmla="*/ 0 w 342"/>
                <a:gd name="T55" fmla="*/ 3 h 99"/>
                <a:gd name="T56" fmla="*/ 0 w 342"/>
                <a:gd name="T57" fmla="*/ 3 h 99"/>
                <a:gd name="T58" fmla="*/ 0 w 342"/>
                <a:gd name="T59" fmla="*/ 4 h 99"/>
                <a:gd name="T60" fmla="*/ 1 w 342"/>
                <a:gd name="T61" fmla="*/ 4 h 99"/>
                <a:gd name="T62" fmla="*/ 1 w 342"/>
                <a:gd name="T63" fmla="*/ 4 h 99"/>
                <a:gd name="T64" fmla="*/ 1 w 342"/>
                <a:gd name="T65" fmla="*/ 4 h 99"/>
                <a:gd name="T66" fmla="*/ 2 w 34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6" y="99"/>
                  </a:moveTo>
                  <a:lnTo>
                    <a:pt x="309" y="98"/>
                  </a:lnTo>
                  <a:lnTo>
                    <a:pt x="312" y="98"/>
                  </a:lnTo>
                  <a:lnTo>
                    <a:pt x="316" y="97"/>
                  </a:lnTo>
                  <a:lnTo>
                    <a:pt x="319" y="96"/>
                  </a:lnTo>
                  <a:lnTo>
                    <a:pt x="322" y="95"/>
                  </a:lnTo>
                  <a:lnTo>
                    <a:pt x="325" y="93"/>
                  </a:lnTo>
                  <a:lnTo>
                    <a:pt x="328" y="91"/>
                  </a:lnTo>
                  <a:lnTo>
                    <a:pt x="330" y="89"/>
                  </a:lnTo>
                  <a:lnTo>
                    <a:pt x="333" y="87"/>
                  </a:lnTo>
                  <a:lnTo>
                    <a:pt x="335" y="85"/>
                  </a:lnTo>
                  <a:lnTo>
                    <a:pt x="337" y="82"/>
                  </a:lnTo>
                  <a:lnTo>
                    <a:pt x="339" y="80"/>
                  </a:lnTo>
                  <a:lnTo>
                    <a:pt x="340" y="77"/>
                  </a:lnTo>
                  <a:lnTo>
                    <a:pt x="341" y="74"/>
                  </a:lnTo>
                  <a:lnTo>
                    <a:pt x="341" y="71"/>
                  </a:lnTo>
                  <a:lnTo>
                    <a:pt x="342" y="67"/>
                  </a:lnTo>
                  <a:lnTo>
                    <a:pt x="342" y="32"/>
                  </a:lnTo>
                  <a:lnTo>
                    <a:pt x="341" y="28"/>
                  </a:lnTo>
                  <a:lnTo>
                    <a:pt x="341" y="24"/>
                  </a:lnTo>
                  <a:lnTo>
                    <a:pt x="340" y="21"/>
                  </a:lnTo>
                  <a:lnTo>
                    <a:pt x="339" y="18"/>
                  </a:lnTo>
                  <a:lnTo>
                    <a:pt x="337" y="16"/>
                  </a:lnTo>
                  <a:lnTo>
                    <a:pt x="335" y="13"/>
                  </a:lnTo>
                  <a:lnTo>
                    <a:pt x="333" y="11"/>
                  </a:lnTo>
                  <a:lnTo>
                    <a:pt x="330" y="9"/>
                  </a:lnTo>
                  <a:lnTo>
                    <a:pt x="328" y="7"/>
                  </a:lnTo>
                  <a:lnTo>
                    <a:pt x="325" y="5"/>
                  </a:lnTo>
                  <a:lnTo>
                    <a:pt x="322" y="3"/>
                  </a:lnTo>
                  <a:lnTo>
                    <a:pt x="319" y="2"/>
                  </a:lnTo>
                  <a:lnTo>
                    <a:pt x="316" y="1"/>
                  </a:lnTo>
                  <a:lnTo>
                    <a:pt x="312" y="0"/>
                  </a:lnTo>
                  <a:lnTo>
                    <a:pt x="309" y="0"/>
                  </a:lnTo>
                  <a:lnTo>
                    <a:pt x="306" y="0"/>
                  </a:lnTo>
                  <a:lnTo>
                    <a:pt x="36" y="0"/>
                  </a:lnTo>
                  <a:lnTo>
                    <a:pt x="32" y="0"/>
                  </a:lnTo>
                  <a:lnTo>
                    <a:pt x="29" y="0"/>
                  </a:lnTo>
                  <a:lnTo>
                    <a:pt x="25" y="1"/>
                  </a:lnTo>
                  <a:lnTo>
                    <a:pt x="21" y="2"/>
                  </a:lnTo>
                  <a:lnTo>
                    <a:pt x="18" y="3"/>
                  </a:lnTo>
                  <a:lnTo>
                    <a:pt x="15" y="5"/>
                  </a:lnTo>
                  <a:lnTo>
                    <a:pt x="12" y="7"/>
                  </a:lnTo>
                  <a:lnTo>
                    <a:pt x="10"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0" y="89"/>
                  </a:lnTo>
                  <a:lnTo>
                    <a:pt x="12" y="91"/>
                  </a:lnTo>
                  <a:lnTo>
                    <a:pt x="15" y="93"/>
                  </a:lnTo>
                  <a:lnTo>
                    <a:pt x="18" y="95"/>
                  </a:lnTo>
                  <a:lnTo>
                    <a:pt x="21" y="96"/>
                  </a:lnTo>
                  <a:lnTo>
                    <a:pt x="25" y="97"/>
                  </a:lnTo>
                  <a:lnTo>
                    <a:pt x="29" y="98"/>
                  </a:lnTo>
                  <a:lnTo>
                    <a:pt x="32" y="98"/>
                  </a:lnTo>
                  <a:lnTo>
                    <a:pt x="36" y="99"/>
                  </a:lnTo>
                  <a:lnTo>
                    <a:pt x="306" y="99"/>
                  </a:lnTo>
                  <a:close/>
                </a:path>
              </a:pathLst>
            </a:custGeom>
            <a:solidFill>
              <a:srgbClr val="993300"/>
            </a:solidFill>
            <a:ln w="0">
              <a:solidFill>
                <a:srgbClr val="000000"/>
              </a:solidFill>
              <a:prstDash val="solid"/>
              <a:round/>
              <a:headEnd/>
              <a:tailEnd/>
            </a:ln>
          </p:spPr>
          <p:txBody>
            <a:bodyPr/>
            <a:lstStyle/>
            <a:p>
              <a:endParaRPr lang="en-US"/>
            </a:p>
          </p:txBody>
        </p:sp>
        <p:sp>
          <p:nvSpPr>
            <p:cNvPr id="44215" name="Freeform 150"/>
            <p:cNvSpPr>
              <a:spLocks/>
            </p:cNvSpPr>
            <p:nvPr/>
          </p:nvSpPr>
          <p:spPr bwMode="auto">
            <a:xfrm>
              <a:off x="4668" y="1316"/>
              <a:ext cx="21" cy="12"/>
            </a:xfrm>
            <a:custGeom>
              <a:avLst/>
              <a:gdLst>
                <a:gd name="T0" fmla="*/ 18 w 477"/>
                <a:gd name="T1" fmla="*/ 12 h 282"/>
                <a:gd name="T2" fmla="*/ 19 w 477"/>
                <a:gd name="T3" fmla="*/ 12 h 282"/>
                <a:gd name="T4" fmla="*/ 19 w 477"/>
                <a:gd name="T5" fmla="*/ 12 h 282"/>
                <a:gd name="T6" fmla="*/ 20 w 477"/>
                <a:gd name="T7" fmla="*/ 11 h 282"/>
                <a:gd name="T8" fmla="*/ 20 w 477"/>
                <a:gd name="T9" fmla="*/ 11 h 282"/>
                <a:gd name="T10" fmla="*/ 21 w 477"/>
                <a:gd name="T11" fmla="*/ 10 h 282"/>
                <a:gd name="T12" fmla="*/ 21 w 477"/>
                <a:gd name="T13" fmla="*/ 10 h 282"/>
                <a:gd name="T14" fmla="*/ 21 w 477"/>
                <a:gd name="T15" fmla="*/ 9 h 282"/>
                <a:gd name="T16" fmla="*/ 20 w 477"/>
                <a:gd name="T17" fmla="*/ 3 h 282"/>
                <a:gd name="T18" fmla="*/ 20 w 477"/>
                <a:gd name="T19" fmla="*/ 2 h 282"/>
                <a:gd name="T20" fmla="*/ 20 w 477"/>
                <a:gd name="T21" fmla="*/ 2 h 282"/>
                <a:gd name="T22" fmla="*/ 20 w 477"/>
                <a:gd name="T23" fmla="*/ 1 h 282"/>
                <a:gd name="T24" fmla="*/ 20 w 477"/>
                <a:gd name="T25" fmla="*/ 1 h 282"/>
                <a:gd name="T26" fmla="*/ 19 w 477"/>
                <a:gd name="T27" fmla="*/ 1 h 282"/>
                <a:gd name="T28" fmla="*/ 19 w 477"/>
                <a:gd name="T29" fmla="*/ 0 h 282"/>
                <a:gd name="T30" fmla="*/ 19 w 477"/>
                <a:gd name="T31" fmla="*/ 0 h 282"/>
                <a:gd name="T32" fmla="*/ 18 w 477"/>
                <a:gd name="T33" fmla="*/ 0 h 282"/>
                <a:gd name="T34" fmla="*/ 2 w 477"/>
                <a:gd name="T35" fmla="*/ 0 h 282"/>
                <a:gd name="T36" fmla="*/ 2 w 477"/>
                <a:gd name="T37" fmla="*/ 0 h 282"/>
                <a:gd name="T38" fmla="*/ 2 w 477"/>
                <a:gd name="T39" fmla="*/ 0 h 282"/>
                <a:gd name="T40" fmla="*/ 1 w 477"/>
                <a:gd name="T41" fmla="*/ 1 h 282"/>
                <a:gd name="T42" fmla="*/ 1 w 477"/>
                <a:gd name="T43" fmla="*/ 1 h 282"/>
                <a:gd name="T44" fmla="*/ 1 w 477"/>
                <a:gd name="T45" fmla="*/ 1 h 282"/>
                <a:gd name="T46" fmla="*/ 1 w 477"/>
                <a:gd name="T47" fmla="*/ 2 h 282"/>
                <a:gd name="T48" fmla="*/ 1 w 477"/>
                <a:gd name="T49" fmla="*/ 3 h 282"/>
                <a:gd name="T50" fmla="*/ 0 w 477"/>
                <a:gd name="T51" fmla="*/ 9 h 282"/>
                <a:gd name="T52" fmla="*/ 0 w 477"/>
                <a:gd name="T53" fmla="*/ 10 h 282"/>
                <a:gd name="T54" fmla="*/ 0 w 477"/>
                <a:gd name="T55" fmla="*/ 10 h 282"/>
                <a:gd name="T56" fmla="*/ 1 w 477"/>
                <a:gd name="T57" fmla="*/ 11 h 282"/>
                <a:gd name="T58" fmla="*/ 1 w 477"/>
                <a:gd name="T59" fmla="*/ 11 h 282"/>
                <a:gd name="T60" fmla="*/ 1 w 477"/>
                <a:gd name="T61" fmla="*/ 11 h 282"/>
                <a:gd name="T62" fmla="*/ 2 w 477"/>
                <a:gd name="T63" fmla="*/ 12 h 282"/>
                <a:gd name="T64" fmla="*/ 2 w 477"/>
                <a:gd name="T65" fmla="*/ 12 h 282"/>
                <a:gd name="T66" fmla="*/ 3 w 477"/>
                <a:gd name="T67" fmla="*/ 12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2">
                  <a:moveTo>
                    <a:pt x="415" y="282"/>
                  </a:moveTo>
                  <a:lnTo>
                    <a:pt x="419" y="281"/>
                  </a:lnTo>
                  <a:lnTo>
                    <a:pt x="425" y="280"/>
                  </a:lnTo>
                  <a:lnTo>
                    <a:pt x="430" y="278"/>
                  </a:lnTo>
                  <a:lnTo>
                    <a:pt x="435" y="276"/>
                  </a:lnTo>
                  <a:lnTo>
                    <a:pt x="440" y="273"/>
                  </a:lnTo>
                  <a:lnTo>
                    <a:pt x="445" y="270"/>
                  </a:lnTo>
                  <a:lnTo>
                    <a:pt x="451" y="266"/>
                  </a:lnTo>
                  <a:lnTo>
                    <a:pt x="456" y="262"/>
                  </a:lnTo>
                  <a:lnTo>
                    <a:pt x="460" y="257"/>
                  </a:lnTo>
                  <a:lnTo>
                    <a:pt x="464" y="252"/>
                  </a:lnTo>
                  <a:lnTo>
                    <a:pt x="468" y="246"/>
                  </a:lnTo>
                  <a:lnTo>
                    <a:pt x="471" y="240"/>
                  </a:lnTo>
                  <a:lnTo>
                    <a:pt x="473" y="234"/>
                  </a:lnTo>
                  <a:lnTo>
                    <a:pt x="475" y="228"/>
                  </a:lnTo>
                  <a:lnTo>
                    <a:pt x="476" y="221"/>
                  </a:lnTo>
                  <a:lnTo>
                    <a:pt x="477" y="215"/>
                  </a:lnTo>
                  <a:lnTo>
                    <a:pt x="463" y="67"/>
                  </a:lnTo>
                  <a:lnTo>
                    <a:pt x="462" y="60"/>
                  </a:lnTo>
                  <a:lnTo>
                    <a:pt x="462" y="53"/>
                  </a:lnTo>
                  <a:lnTo>
                    <a:pt x="460" y="46"/>
                  </a:lnTo>
                  <a:lnTo>
                    <a:pt x="459" y="40"/>
                  </a:lnTo>
                  <a:lnTo>
                    <a:pt x="457" y="34"/>
                  </a:lnTo>
                  <a:lnTo>
                    <a:pt x="454" y="29"/>
                  </a:lnTo>
                  <a:lnTo>
                    <a:pt x="452" y="24"/>
                  </a:lnTo>
                  <a:lnTo>
                    <a:pt x="449" y="20"/>
                  </a:lnTo>
                  <a:lnTo>
                    <a:pt x="444" y="15"/>
                  </a:lnTo>
                  <a:lnTo>
                    <a:pt x="441" y="12"/>
                  </a:lnTo>
                  <a:lnTo>
                    <a:pt x="437" y="7"/>
                  </a:lnTo>
                  <a:lnTo>
                    <a:pt x="433" y="5"/>
                  </a:lnTo>
                  <a:lnTo>
                    <a:pt x="428" y="2"/>
                  </a:lnTo>
                  <a:lnTo>
                    <a:pt x="424" y="1"/>
                  </a:lnTo>
                  <a:lnTo>
                    <a:pt x="419" y="0"/>
                  </a:lnTo>
                  <a:lnTo>
                    <a:pt x="415" y="0"/>
                  </a:lnTo>
                  <a:lnTo>
                    <a:pt x="62" y="0"/>
                  </a:lnTo>
                  <a:lnTo>
                    <a:pt x="56" y="0"/>
                  </a:lnTo>
                  <a:lnTo>
                    <a:pt x="51" y="1"/>
                  </a:lnTo>
                  <a:lnTo>
                    <a:pt x="47" y="2"/>
                  </a:lnTo>
                  <a:lnTo>
                    <a:pt x="43" y="5"/>
                  </a:lnTo>
                  <a:lnTo>
                    <a:pt x="39" y="7"/>
                  </a:lnTo>
                  <a:lnTo>
                    <a:pt x="35" y="12"/>
                  </a:lnTo>
                  <a:lnTo>
                    <a:pt x="31" y="15"/>
                  </a:lnTo>
                  <a:lnTo>
                    <a:pt x="28" y="20"/>
                  </a:lnTo>
                  <a:lnTo>
                    <a:pt x="25" y="24"/>
                  </a:lnTo>
                  <a:lnTo>
                    <a:pt x="21" y="29"/>
                  </a:lnTo>
                  <a:lnTo>
                    <a:pt x="19" y="34"/>
                  </a:lnTo>
                  <a:lnTo>
                    <a:pt x="17" y="40"/>
                  </a:lnTo>
                  <a:lnTo>
                    <a:pt x="16" y="46"/>
                  </a:lnTo>
                  <a:lnTo>
                    <a:pt x="14" y="53"/>
                  </a:lnTo>
                  <a:lnTo>
                    <a:pt x="14" y="60"/>
                  </a:lnTo>
                  <a:lnTo>
                    <a:pt x="14" y="67"/>
                  </a:lnTo>
                  <a:lnTo>
                    <a:pt x="0" y="215"/>
                  </a:lnTo>
                  <a:lnTo>
                    <a:pt x="0" y="221"/>
                  </a:lnTo>
                  <a:lnTo>
                    <a:pt x="1" y="228"/>
                  </a:lnTo>
                  <a:lnTo>
                    <a:pt x="3" y="234"/>
                  </a:lnTo>
                  <a:lnTo>
                    <a:pt x="5" y="240"/>
                  </a:lnTo>
                  <a:lnTo>
                    <a:pt x="8" y="246"/>
                  </a:lnTo>
                  <a:lnTo>
                    <a:pt x="12" y="252"/>
                  </a:lnTo>
                  <a:lnTo>
                    <a:pt x="16" y="257"/>
                  </a:lnTo>
                  <a:lnTo>
                    <a:pt x="20" y="262"/>
                  </a:lnTo>
                  <a:lnTo>
                    <a:pt x="26" y="266"/>
                  </a:lnTo>
                  <a:lnTo>
                    <a:pt x="31" y="270"/>
                  </a:lnTo>
                  <a:lnTo>
                    <a:pt x="36" y="273"/>
                  </a:lnTo>
                  <a:lnTo>
                    <a:pt x="41" y="276"/>
                  </a:lnTo>
                  <a:lnTo>
                    <a:pt x="46" y="278"/>
                  </a:lnTo>
                  <a:lnTo>
                    <a:pt x="51" y="280"/>
                  </a:lnTo>
                  <a:lnTo>
                    <a:pt x="56" y="281"/>
                  </a:lnTo>
                  <a:lnTo>
                    <a:pt x="62" y="282"/>
                  </a:lnTo>
                  <a:lnTo>
                    <a:pt x="415" y="282"/>
                  </a:lnTo>
                  <a:close/>
                </a:path>
              </a:pathLst>
            </a:custGeom>
            <a:solidFill>
              <a:srgbClr val="993300"/>
            </a:solidFill>
            <a:ln w="0">
              <a:solidFill>
                <a:srgbClr val="000000"/>
              </a:solidFill>
              <a:prstDash val="solid"/>
              <a:round/>
              <a:headEnd/>
              <a:tailEnd/>
            </a:ln>
          </p:spPr>
          <p:txBody>
            <a:bodyPr/>
            <a:lstStyle/>
            <a:p>
              <a:endParaRPr lang="en-US"/>
            </a:p>
          </p:txBody>
        </p:sp>
        <p:sp>
          <p:nvSpPr>
            <p:cNvPr id="44216" name="Freeform 151"/>
            <p:cNvSpPr>
              <a:spLocks/>
            </p:cNvSpPr>
            <p:nvPr/>
          </p:nvSpPr>
          <p:spPr bwMode="auto">
            <a:xfrm>
              <a:off x="4669" y="1316"/>
              <a:ext cx="20" cy="12"/>
            </a:xfrm>
            <a:custGeom>
              <a:avLst/>
              <a:gdLst>
                <a:gd name="T0" fmla="*/ 18 w 455"/>
                <a:gd name="T1" fmla="*/ 12 h 269"/>
                <a:gd name="T2" fmla="*/ 18 w 455"/>
                <a:gd name="T3" fmla="*/ 12 h 269"/>
                <a:gd name="T4" fmla="*/ 18 w 455"/>
                <a:gd name="T5" fmla="*/ 12 h 269"/>
                <a:gd name="T6" fmla="*/ 19 w 455"/>
                <a:gd name="T7" fmla="*/ 11 h 269"/>
                <a:gd name="T8" fmla="*/ 19 w 455"/>
                <a:gd name="T9" fmla="*/ 11 h 269"/>
                <a:gd name="T10" fmla="*/ 20 w 455"/>
                <a:gd name="T11" fmla="*/ 10 h 269"/>
                <a:gd name="T12" fmla="*/ 20 w 455"/>
                <a:gd name="T13" fmla="*/ 10 h 269"/>
                <a:gd name="T14" fmla="*/ 20 w 455"/>
                <a:gd name="T15" fmla="*/ 9 h 269"/>
                <a:gd name="T16" fmla="*/ 19 w 455"/>
                <a:gd name="T17" fmla="*/ 3 h 269"/>
                <a:gd name="T18" fmla="*/ 19 w 455"/>
                <a:gd name="T19" fmla="*/ 2 h 269"/>
                <a:gd name="T20" fmla="*/ 19 w 455"/>
                <a:gd name="T21" fmla="*/ 2 h 269"/>
                <a:gd name="T22" fmla="*/ 19 w 455"/>
                <a:gd name="T23" fmla="*/ 1 h 269"/>
                <a:gd name="T24" fmla="*/ 19 w 455"/>
                <a:gd name="T25" fmla="*/ 1 h 269"/>
                <a:gd name="T26" fmla="*/ 19 w 455"/>
                <a:gd name="T27" fmla="*/ 0 h 269"/>
                <a:gd name="T28" fmla="*/ 18 w 455"/>
                <a:gd name="T29" fmla="*/ 0 h 269"/>
                <a:gd name="T30" fmla="*/ 18 w 455"/>
                <a:gd name="T31" fmla="*/ 0 h 269"/>
                <a:gd name="T32" fmla="*/ 17 w 455"/>
                <a:gd name="T33" fmla="*/ 0 h 269"/>
                <a:gd name="T34" fmla="*/ 2 w 455"/>
                <a:gd name="T35" fmla="*/ 0 h 269"/>
                <a:gd name="T36" fmla="*/ 2 w 455"/>
                <a:gd name="T37" fmla="*/ 0 h 269"/>
                <a:gd name="T38" fmla="*/ 2 w 455"/>
                <a:gd name="T39" fmla="*/ 0 h 269"/>
                <a:gd name="T40" fmla="*/ 1 w 455"/>
                <a:gd name="T41" fmla="*/ 1 h 269"/>
                <a:gd name="T42" fmla="*/ 1 w 455"/>
                <a:gd name="T43" fmla="*/ 1 h 269"/>
                <a:gd name="T44" fmla="*/ 1 w 455"/>
                <a:gd name="T45" fmla="*/ 1 h 269"/>
                <a:gd name="T46" fmla="*/ 1 w 455"/>
                <a:gd name="T47" fmla="*/ 2 h 269"/>
                <a:gd name="T48" fmla="*/ 1 w 455"/>
                <a:gd name="T49" fmla="*/ 3 h 269"/>
                <a:gd name="T50" fmla="*/ 0 w 455"/>
                <a:gd name="T51" fmla="*/ 9 h 269"/>
                <a:gd name="T52" fmla="*/ 0 w 455"/>
                <a:gd name="T53" fmla="*/ 10 h 269"/>
                <a:gd name="T54" fmla="*/ 0 w 455"/>
                <a:gd name="T55" fmla="*/ 10 h 269"/>
                <a:gd name="T56" fmla="*/ 1 w 455"/>
                <a:gd name="T57" fmla="*/ 11 h 269"/>
                <a:gd name="T58" fmla="*/ 1 w 455"/>
                <a:gd name="T59" fmla="*/ 11 h 269"/>
                <a:gd name="T60" fmla="*/ 1 w 455"/>
                <a:gd name="T61" fmla="*/ 12 h 269"/>
                <a:gd name="T62" fmla="*/ 2 w 455"/>
                <a:gd name="T63" fmla="*/ 12 h 269"/>
                <a:gd name="T64" fmla="*/ 2 w 455"/>
                <a:gd name="T65" fmla="*/ 12 h 269"/>
                <a:gd name="T66" fmla="*/ 3 w 455"/>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69">
                  <a:moveTo>
                    <a:pt x="395" y="269"/>
                  </a:moveTo>
                  <a:lnTo>
                    <a:pt x="400" y="268"/>
                  </a:lnTo>
                  <a:lnTo>
                    <a:pt x="405" y="267"/>
                  </a:lnTo>
                  <a:lnTo>
                    <a:pt x="410" y="266"/>
                  </a:lnTo>
                  <a:lnTo>
                    <a:pt x="415" y="264"/>
                  </a:lnTo>
                  <a:lnTo>
                    <a:pt x="420" y="261"/>
                  </a:lnTo>
                  <a:lnTo>
                    <a:pt x="425" y="258"/>
                  </a:lnTo>
                  <a:lnTo>
                    <a:pt x="429" y="254"/>
                  </a:lnTo>
                  <a:lnTo>
                    <a:pt x="434" y="250"/>
                  </a:lnTo>
                  <a:lnTo>
                    <a:pt x="439" y="245"/>
                  </a:lnTo>
                  <a:lnTo>
                    <a:pt x="443" y="240"/>
                  </a:lnTo>
                  <a:lnTo>
                    <a:pt x="446" y="235"/>
                  </a:lnTo>
                  <a:lnTo>
                    <a:pt x="449" y="230"/>
                  </a:lnTo>
                  <a:lnTo>
                    <a:pt x="451" y="224"/>
                  </a:lnTo>
                  <a:lnTo>
                    <a:pt x="453" y="218"/>
                  </a:lnTo>
                  <a:lnTo>
                    <a:pt x="454" y="212"/>
                  </a:lnTo>
                  <a:lnTo>
                    <a:pt x="455" y="205"/>
                  </a:lnTo>
                  <a:lnTo>
                    <a:pt x="442" y="65"/>
                  </a:lnTo>
                  <a:lnTo>
                    <a:pt x="441" y="58"/>
                  </a:lnTo>
                  <a:lnTo>
                    <a:pt x="441" y="52"/>
                  </a:lnTo>
                  <a:lnTo>
                    <a:pt x="439" y="46"/>
                  </a:lnTo>
                  <a:lnTo>
                    <a:pt x="438" y="39"/>
                  </a:lnTo>
                  <a:lnTo>
                    <a:pt x="435" y="33"/>
                  </a:lnTo>
                  <a:lnTo>
                    <a:pt x="433" y="28"/>
                  </a:lnTo>
                  <a:lnTo>
                    <a:pt x="430" y="23"/>
                  </a:lnTo>
                  <a:lnTo>
                    <a:pt x="427" y="19"/>
                  </a:lnTo>
                  <a:lnTo>
                    <a:pt x="424" y="15"/>
                  </a:lnTo>
                  <a:lnTo>
                    <a:pt x="421" y="11"/>
                  </a:lnTo>
                  <a:lnTo>
                    <a:pt x="417" y="8"/>
                  </a:lnTo>
                  <a:lnTo>
                    <a:pt x="413" y="4"/>
                  </a:lnTo>
                  <a:lnTo>
                    <a:pt x="409" y="2"/>
                  </a:lnTo>
                  <a:lnTo>
                    <a:pt x="405" y="1"/>
                  </a:lnTo>
                  <a:lnTo>
                    <a:pt x="400" y="0"/>
                  </a:lnTo>
                  <a:lnTo>
                    <a:pt x="395" y="0"/>
                  </a:lnTo>
                  <a:lnTo>
                    <a:pt x="61" y="0"/>
                  </a:lnTo>
                  <a:lnTo>
                    <a:pt x="56" y="0"/>
                  </a:lnTo>
                  <a:lnTo>
                    <a:pt x="51" y="1"/>
                  </a:lnTo>
                  <a:lnTo>
                    <a:pt x="46" y="2"/>
                  </a:lnTo>
                  <a:lnTo>
                    <a:pt x="41" y="4"/>
                  </a:lnTo>
                  <a:lnTo>
                    <a:pt x="37" y="8"/>
                  </a:lnTo>
                  <a:lnTo>
                    <a:pt x="34" y="11"/>
                  </a:lnTo>
                  <a:lnTo>
                    <a:pt x="30" y="15"/>
                  </a:lnTo>
                  <a:lnTo>
                    <a:pt x="27" y="19"/>
                  </a:lnTo>
                  <a:lnTo>
                    <a:pt x="24" y="23"/>
                  </a:lnTo>
                  <a:lnTo>
                    <a:pt x="21" y="28"/>
                  </a:lnTo>
                  <a:lnTo>
                    <a:pt x="19" y="33"/>
                  </a:lnTo>
                  <a:lnTo>
                    <a:pt x="17" y="39"/>
                  </a:lnTo>
                  <a:lnTo>
                    <a:pt x="16" y="46"/>
                  </a:lnTo>
                  <a:lnTo>
                    <a:pt x="14" y="52"/>
                  </a:lnTo>
                  <a:lnTo>
                    <a:pt x="14" y="58"/>
                  </a:lnTo>
                  <a:lnTo>
                    <a:pt x="14" y="65"/>
                  </a:lnTo>
                  <a:lnTo>
                    <a:pt x="0" y="205"/>
                  </a:lnTo>
                  <a:lnTo>
                    <a:pt x="0" y="212"/>
                  </a:lnTo>
                  <a:lnTo>
                    <a:pt x="1" y="218"/>
                  </a:lnTo>
                  <a:lnTo>
                    <a:pt x="3" y="224"/>
                  </a:lnTo>
                  <a:lnTo>
                    <a:pt x="5" y="230"/>
                  </a:lnTo>
                  <a:lnTo>
                    <a:pt x="8" y="235"/>
                  </a:lnTo>
                  <a:lnTo>
                    <a:pt x="12" y="240"/>
                  </a:lnTo>
                  <a:lnTo>
                    <a:pt x="16" y="245"/>
                  </a:lnTo>
                  <a:lnTo>
                    <a:pt x="20" y="250"/>
                  </a:lnTo>
                  <a:lnTo>
                    <a:pt x="25" y="254"/>
                  </a:lnTo>
                  <a:lnTo>
                    <a:pt x="29" y="258"/>
                  </a:lnTo>
                  <a:lnTo>
                    <a:pt x="34" y="261"/>
                  </a:lnTo>
                  <a:lnTo>
                    <a:pt x="39" y="264"/>
                  </a:lnTo>
                  <a:lnTo>
                    <a:pt x="44" y="266"/>
                  </a:lnTo>
                  <a:lnTo>
                    <a:pt x="51" y="267"/>
                  </a:lnTo>
                  <a:lnTo>
                    <a:pt x="56" y="268"/>
                  </a:lnTo>
                  <a:lnTo>
                    <a:pt x="61" y="269"/>
                  </a:lnTo>
                  <a:lnTo>
                    <a:pt x="395" y="269"/>
                  </a:lnTo>
                  <a:close/>
                </a:path>
              </a:pathLst>
            </a:custGeom>
            <a:solidFill>
              <a:srgbClr val="993300"/>
            </a:solidFill>
            <a:ln w="0">
              <a:solidFill>
                <a:srgbClr val="000000"/>
              </a:solidFill>
              <a:prstDash val="solid"/>
              <a:round/>
              <a:headEnd/>
              <a:tailEnd/>
            </a:ln>
          </p:spPr>
          <p:txBody>
            <a:bodyPr/>
            <a:lstStyle/>
            <a:p>
              <a:endParaRPr lang="en-US"/>
            </a:p>
          </p:txBody>
        </p:sp>
        <p:sp>
          <p:nvSpPr>
            <p:cNvPr id="44217" name="Freeform 152"/>
            <p:cNvSpPr>
              <a:spLocks/>
            </p:cNvSpPr>
            <p:nvPr/>
          </p:nvSpPr>
          <p:spPr bwMode="auto">
            <a:xfrm>
              <a:off x="4672" y="1322"/>
              <a:ext cx="14" cy="5"/>
            </a:xfrm>
            <a:custGeom>
              <a:avLst/>
              <a:gdLst>
                <a:gd name="T0" fmla="*/ 14 w 332"/>
                <a:gd name="T1" fmla="*/ 2 h 121"/>
                <a:gd name="T2" fmla="*/ 14 w 332"/>
                <a:gd name="T3" fmla="*/ 3 h 121"/>
                <a:gd name="T4" fmla="*/ 14 w 332"/>
                <a:gd name="T5" fmla="*/ 3 h 121"/>
                <a:gd name="T6" fmla="*/ 14 w 332"/>
                <a:gd name="T7" fmla="*/ 3 h 121"/>
                <a:gd name="T8" fmla="*/ 14 w 332"/>
                <a:gd name="T9" fmla="*/ 3 h 121"/>
                <a:gd name="T10" fmla="*/ 14 w 332"/>
                <a:gd name="T11" fmla="*/ 4 h 121"/>
                <a:gd name="T12" fmla="*/ 14 w 332"/>
                <a:gd name="T13" fmla="*/ 4 h 121"/>
                <a:gd name="T14" fmla="*/ 14 w 332"/>
                <a:gd name="T15" fmla="*/ 4 h 121"/>
                <a:gd name="T16" fmla="*/ 14 w 332"/>
                <a:gd name="T17" fmla="*/ 4 h 121"/>
                <a:gd name="T18" fmla="*/ 13 w 332"/>
                <a:gd name="T19" fmla="*/ 4 h 121"/>
                <a:gd name="T20" fmla="*/ 13 w 332"/>
                <a:gd name="T21" fmla="*/ 5 h 121"/>
                <a:gd name="T22" fmla="*/ 13 w 332"/>
                <a:gd name="T23" fmla="*/ 5 h 121"/>
                <a:gd name="T24" fmla="*/ 13 w 332"/>
                <a:gd name="T25" fmla="*/ 5 h 121"/>
                <a:gd name="T26" fmla="*/ 13 w 332"/>
                <a:gd name="T27" fmla="*/ 5 h 121"/>
                <a:gd name="T28" fmla="*/ 13 w 332"/>
                <a:gd name="T29" fmla="*/ 5 h 121"/>
                <a:gd name="T30" fmla="*/ 13 w 332"/>
                <a:gd name="T31" fmla="*/ 5 h 121"/>
                <a:gd name="T32" fmla="*/ 12 w 332"/>
                <a:gd name="T33" fmla="*/ 5 h 121"/>
                <a:gd name="T34" fmla="*/ 2 w 332"/>
                <a:gd name="T35" fmla="*/ 5 h 121"/>
                <a:gd name="T36" fmla="*/ 1 w 332"/>
                <a:gd name="T37" fmla="*/ 5 h 121"/>
                <a:gd name="T38" fmla="*/ 1 w 332"/>
                <a:gd name="T39" fmla="*/ 5 h 121"/>
                <a:gd name="T40" fmla="*/ 1 w 332"/>
                <a:gd name="T41" fmla="*/ 5 h 121"/>
                <a:gd name="T42" fmla="*/ 1 w 332"/>
                <a:gd name="T43" fmla="*/ 5 h 121"/>
                <a:gd name="T44" fmla="*/ 1 w 332"/>
                <a:gd name="T45" fmla="*/ 5 h 121"/>
                <a:gd name="T46" fmla="*/ 1 w 332"/>
                <a:gd name="T47" fmla="*/ 5 h 121"/>
                <a:gd name="T48" fmla="*/ 1 w 332"/>
                <a:gd name="T49" fmla="*/ 4 h 121"/>
                <a:gd name="T50" fmla="*/ 0 w 332"/>
                <a:gd name="T51" fmla="*/ 4 h 121"/>
                <a:gd name="T52" fmla="*/ 0 w 332"/>
                <a:gd name="T53" fmla="*/ 4 h 121"/>
                <a:gd name="T54" fmla="*/ 0 w 332"/>
                <a:gd name="T55" fmla="*/ 4 h 121"/>
                <a:gd name="T56" fmla="*/ 0 w 332"/>
                <a:gd name="T57" fmla="*/ 4 h 121"/>
                <a:gd name="T58" fmla="*/ 0 w 332"/>
                <a:gd name="T59" fmla="*/ 3 h 121"/>
                <a:gd name="T60" fmla="*/ 0 w 332"/>
                <a:gd name="T61" fmla="*/ 3 h 121"/>
                <a:gd name="T62" fmla="*/ 0 w 332"/>
                <a:gd name="T63" fmla="*/ 3 h 121"/>
                <a:gd name="T64" fmla="*/ 0 w 332"/>
                <a:gd name="T65" fmla="*/ 3 h 121"/>
                <a:gd name="T66" fmla="*/ 0 w 332"/>
                <a:gd name="T67" fmla="*/ 2 h 121"/>
                <a:gd name="T68" fmla="*/ 0 w 332"/>
                <a:gd name="T69" fmla="*/ 0 h 121"/>
                <a:gd name="T70" fmla="*/ 14 w 332"/>
                <a:gd name="T71" fmla="*/ 0 h 121"/>
                <a:gd name="T72" fmla="*/ 14 w 332"/>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2" h="121">
                  <a:moveTo>
                    <a:pt x="332" y="60"/>
                  </a:moveTo>
                  <a:lnTo>
                    <a:pt x="331" y="65"/>
                  </a:lnTo>
                  <a:lnTo>
                    <a:pt x="331" y="71"/>
                  </a:lnTo>
                  <a:lnTo>
                    <a:pt x="330" y="78"/>
                  </a:lnTo>
                  <a:lnTo>
                    <a:pt x="329" y="83"/>
                  </a:lnTo>
                  <a:lnTo>
                    <a:pt x="327" y="88"/>
                  </a:lnTo>
                  <a:lnTo>
                    <a:pt x="326" y="93"/>
                  </a:lnTo>
                  <a:lnTo>
                    <a:pt x="323" y="98"/>
                  </a:lnTo>
                  <a:lnTo>
                    <a:pt x="321" y="102"/>
                  </a:lnTo>
                  <a:lnTo>
                    <a:pt x="319" y="106"/>
                  </a:lnTo>
                  <a:lnTo>
                    <a:pt x="316" y="109"/>
                  </a:lnTo>
                  <a:lnTo>
                    <a:pt x="313" y="112"/>
                  </a:lnTo>
                  <a:lnTo>
                    <a:pt x="309" y="115"/>
                  </a:lnTo>
                  <a:lnTo>
                    <a:pt x="306" y="118"/>
                  </a:lnTo>
                  <a:lnTo>
                    <a:pt x="302" y="119"/>
                  </a:lnTo>
                  <a:lnTo>
                    <a:pt x="298" y="120"/>
                  </a:lnTo>
                  <a:lnTo>
                    <a:pt x="293" y="121"/>
                  </a:lnTo>
                  <a:lnTo>
                    <a:pt x="39" y="121"/>
                  </a:lnTo>
                  <a:lnTo>
                    <a:pt x="34" y="120"/>
                  </a:lnTo>
                  <a:lnTo>
                    <a:pt x="30" y="119"/>
                  </a:lnTo>
                  <a:lnTo>
                    <a:pt x="26" y="118"/>
                  </a:lnTo>
                  <a:lnTo>
                    <a:pt x="21" y="115"/>
                  </a:lnTo>
                  <a:lnTo>
                    <a:pt x="18" y="112"/>
                  </a:lnTo>
                  <a:lnTo>
                    <a:pt x="15" y="109"/>
                  </a:lnTo>
                  <a:lnTo>
                    <a:pt x="12" y="106"/>
                  </a:lnTo>
                  <a:lnTo>
                    <a:pt x="10" y="102"/>
                  </a:lnTo>
                  <a:lnTo>
                    <a:pt x="7" y="98"/>
                  </a:lnTo>
                  <a:lnTo>
                    <a:pt x="5" y="93"/>
                  </a:lnTo>
                  <a:lnTo>
                    <a:pt x="3" y="88"/>
                  </a:lnTo>
                  <a:lnTo>
                    <a:pt x="2" y="83"/>
                  </a:lnTo>
                  <a:lnTo>
                    <a:pt x="1" y="78"/>
                  </a:lnTo>
                  <a:lnTo>
                    <a:pt x="0" y="71"/>
                  </a:lnTo>
                  <a:lnTo>
                    <a:pt x="0" y="65"/>
                  </a:lnTo>
                  <a:lnTo>
                    <a:pt x="0" y="60"/>
                  </a:lnTo>
                  <a:lnTo>
                    <a:pt x="2" y="0"/>
                  </a:lnTo>
                  <a:lnTo>
                    <a:pt x="330" y="0"/>
                  </a:lnTo>
                  <a:lnTo>
                    <a:pt x="332" y="60"/>
                  </a:lnTo>
                  <a:close/>
                </a:path>
              </a:pathLst>
            </a:custGeom>
            <a:solidFill>
              <a:srgbClr val="993300"/>
            </a:solidFill>
            <a:ln w="0">
              <a:solidFill>
                <a:srgbClr val="000000"/>
              </a:solidFill>
              <a:prstDash val="solid"/>
              <a:round/>
              <a:headEnd/>
              <a:tailEnd/>
            </a:ln>
          </p:spPr>
          <p:txBody>
            <a:bodyPr/>
            <a:lstStyle/>
            <a:p>
              <a:endParaRPr lang="en-US"/>
            </a:p>
          </p:txBody>
        </p:sp>
        <p:sp>
          <p:nvSpPr>
            <p:cNvPr id="44218" name="Freeform 153"/>
            <p:cNvSpPr>
              <a:spLocks/>
            </p:cNvSpPr>
            <p:nvPr/>
          </p:nvSpPr>
          <p:spPr bwMode="auto">
            <a:xfrm>
              <a:off x="4670" y="1318"/>
              <a:ext cx="1" cy="8"/>
            </a:xfrm>
            <a:custGeom>
              <a:avLst/>
              <a:gdLst>
                <a:gd name="T0" fmla="*/ 1 w 32"/>
                <a:gd name="T1" fmla="*/ 8 h 200"/>
                <a:gd name="T2" fmla="*/ 1 w 32"/>
                <a:gd name="T3" fmla="*/ 8 h 200"/>
                <a:gd name="T4" fmla="*/ 1 w 32"/>
                <a:gd name="T5" fmla="*/ 8 h 200"/>
                <a:gd name="T6" fmla="*/ 1 w 32"/>
                <a:gd name="T7" fmla="*/ 8 h 200"/>
                <a:gd name="T8" fmla="*/ 1 w 32"/>
                <a:gd name="T9" fmla="*/ 8 h 200"/>
                <a:gd name="T10" fmla="*/ 1 w 32"/>
                <a:gd name="T11" fmla="*/ 8 h 200"/>
                <a:gd name="T12" fmla="*/ 1 w 32"/>
                <a:gd name="T13" fmla="*/ 7 h 200"/>
                <a:gd name="T14" fmla="*/ 1 w 32"/>
                <a:gd name="T15" fmla="*/ 7 h 200"/>
                <a:gd name="T16" fmla="*/ 1 w 32"/>
                <a:gd name="T17" fmla="*/ 1 h 200"/>
                <a:gd name="T18" fmla="*/ 1 w 32"/>
                <a:gd name="T19" fmla="*/ 1 h 200"/>
                <a:gd name="T20" fmla="*/ 1 w 32"/>
                <a:gd name="T21" fmla="*/ 0 h 200"/>
                <a:gd name="T22" fmla="*/ 1 w 32"/>
                <a:gd name="T23" fmla="*/ 0 h 200"/>
                <a:gd name="T24" fmla="*/ 1 w 32"/>
                <a:gd name="T25" fmla="*/ 0 h 200"/>
                <a:gd name="T26" fmla="*/ 1 w 32"/>
                <a:gd name="T27" fmla="*/ 0 h 200"/>
                <a:gd name="T28" fmla="*/ 1 w 32"/>
                <a:gd name="T29" fmla="*/ 0 h 200"/>
                <a:gd name="T30" fmla="*/ 1 w 32"/>
                <a:gd name="T31" fmla="*/ 0 h 200"/>
                <a:gd name="T32" fmla="*/ 1 w 32"/>
                <a:gd name="T33" fmla="*/ 0 h 200"/>
                <a:gd name="T34" fmla="*/ 0 w 32"/>
                <a:gd name="T35" fmla="*/ 0 h 200"/>
                <a:gd name="T36" fmla="*/ 0 w 32"/>
                <a:gd name="T37" fmla="*/ 0 h 200"/>
                <a:gd name="T38" fmla="*/ 0 w 32"/>
                <a:gd name="T39" fmla="*/ 0 h 200"/>
                <a:gd name="T40" fmla="*/ 0 w 32"/>
                <a:gd name="T41" fmla="*/ 0 h 200"/>
                <a:gd name="T42" fmla="*/ 0 w 32"/>
                <a:gd name="T43" fmla="*/ 0 h 200"/>
                <a:gd name="T44" fmla="*/ 0 w 32"/>
                <a:gd name="T45" fmla="*/ 0 h 200"/>
                <a:gd name="T46" fmla="*/ 0 w 32"/>
                <a:gd name="T47" fmla="*/ 1 h 200"/>
                <a:gd name="T48" fmla="*/ 0 w 32"/>
                <a:gd name="T49" fmla="*/ 1 h 200"/>
                <a:gd name="T50" fmla="*/ 0 w 32"/>
                <a:gd name="T51" fmla="*/ 7 h 200"/>
                <a:gd name="T52" fmla="*/ 0 w 32"/>
                <a:gd name="T53" fmla="*/ 7 h 200"/>
                <a:gd name="T54" fmla="*/ 0 w 32"/>
                <a:gd name="T55" fmla="*/ 7 h 200"/>
                <a:gd name="T56" fmla="*/ 0 w 32"/>
                <a:gd name="T57" fmla="*/ 7 h 200"/>
                <a:gd name="T58" fmla="*/ 0 w 32"/>
                <a:gd name="T59" fmla="*/ 8 h 200"/>
                <a:gd name="T60" fmla="*/ 0 w 32"/>
                <a:gd name="T61" fmla="*/ 8 h 200"/>
                <a:gd name="T62" fmla="*/ 0 w 32"/>
                <a:gd name="T63" fmla="*/ 8 h 200"/>
                <a:gd name="T64" fmla="*/ 1 w 32"/>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 h="200">
                  <a:moveTo>
                    <a:pt x="18" y="200"/>
                  </a:moveTo>
                  <a:lnTo>
                    <a:pt x="19" y="199"/>
                  </a:lnTo>
                  <a:lnTo>
                    <a:pt x="20" y="199"/>
                  </a:lnTo>
                  <a:lnTo>
                    <a:pt x="22" y="199"/>
                  </a:lnTo>
                  <a:lnTo>
                    <a:pt x="23" y="198"/>
                  </a:lnTo>
                  <a:lnTo>
                    <a:pt x="24" y="197"/>
                  </a:lnTo>
                  <a:lnTo>
                    <a:pt x="25" y="196"/>
                  </a:lnTo>
                  <a:lnTo>
                    <a:pt x="27" y="195"/>
                  </a:lnTo>
                  <a:lnTo>
                    <a:pt x="28" y="194"/>
                  </a:lnTo>
                  <a:lnTo>
                    <a:pt x="28" y="193"/>
                  </a:lnTo>
                  <a:lnTo>
                    <a:pt x="29" y="191"/>
                  </a:lnTo>
                  <a:lnTo>
                    <a:pt x="30" y="190"/>
                  </a:lnTo>
                  <a:lnTo>
                    <a:pt x="30" y="188"/>
                  </a:lnTo>
                  <a:lnTo>
                    <a:pt x="31" y="186"/>
                  </a:lnTo>
                  <a:lnTo>
                    <a:pt x="31" y="184"/>
                  </a:lnTo>
                  <a:lnTo>
                    <a:pt x="31" y="183"/>
                  </a:lnTo>
                  <a:lnTo>
                    <a:pt x="32" y="181"/>
                  </a:lnTo>
                  <a:lnTo>
                    <a:pt x="32" y="20"/>
                  </a:lnTo>
                  <a:lnTo>
                    <a:pt x="31" y="18"/>
                  </a:lnTo>
                  <a:lnTo>
                    <a:pt x="31" y="16"/>
                  </a:lnTo>
                  <a:lnTo>
                    <a:pt x="31" y="14"/>
                  </a:lnTo>
                  <a:lnTo>
                    <a:pt x="30" y="12"/>
                  </a:lnTo>
                  <a:lnTo>
                    <a:pt x="30" y="11"/>
                  </a:lnTo>
                  <a:lnTo>
                    <a:pt x="29" y="9"/>
                  </a:lnTo>
                  <a:lnTo>
                    <a:pt x="28" y="7"/>
                  </a:lnTo>
                  <a:lnTo>
                    <a:pt x="28" y="5"/>
                  </a:lnTo>
                  <a:lnTo>
                    <a:pt x="27" y="4"/>
                  </a:lnTo>
                  <a:lnTo>
                    <a:pt x="25" y="3"/>
                  </a:lnTo>
                  <a:lnTo>
                    <a:pt x="24" y="2"/>
                  </a:lnTo>
                  <a:lnTo>
                    <a:pt x="23" y="1"/>
                  </a:lnTo>
                  <a:lnTo>
                    <a:pt x="22" y="0"/>
                  </a:lnTo>
                  <a:lnTo>
                    <a:pt x="20" y="0"/>
                  </a:lnTo>
                  <a:lnTo>
                    <a:pt x="19" y="0"/>
                  </a:lnTo>
                  <a:lnTo>
                    <a:pt x="18" y="0"/>
                  </a:lnTo>
                  <a:lnTo>
                    <a:pt x="16" y="0"/>
                  </a:lnTo>
                  <a:lnTo>
                    <a:pt x="15" y="0"/>
                  </a:lnTo>
                  <a:lnTo>
                    <a:pt x="14" y="0"/>
                  </a:lnTo>
                  <a:lnTo>
                    <a:pt x="13" y="1"/>
                  </a:lnTo>
                  <a:lnTo>
                    <a:pt x="11" y="2"/>
                  </a:lnTo>
                  <a:lnTo>
                    <a:pt x="10" y="3"/>
                  </a:lnTo>
                  <a:lnTo>
                    <a:pt x="9" y="4"/>
                  </a:lnTo>
                  <a:lnTo>
                    <a:pt x="8" y="5"/>
                  </a:lnTo>
                  <a:lnTo>
                    <a:pt x="8" y="7"/>
                  </a:lnTo>
                  <a:lnTo>
                    <a:pt x="7" y="9"/>
                  </a:lnTo>
                  <a:lnTo>
                    <a:pt x="6" y="11"/>
                  </a:lnTo>
                  <a:lnTo>
                    <a:pt x="6" y="12"/>
                  </a:lnTo>
                  <a:lnTo>
                    <a:pt x="5" y="14"/>
                  </a:lnTo>
                  <a:lnTo>
                    <a:pt x="5" y="16"/>
                  </a:lnTo>
                  <a:lnTo>
                    <a:pt x="5" y="18"/>
                  </a:lnTo>
                  <a:lnTo>
                    <a:pt x="5" y="20"/>
                  </a:lnTo>
                  <a:lnTo>
                    <a:pt x="0" y="168"/>
                  </a:lnTo>
                  <a:lnTo>
                    <a:pt x="0" y="170"/>
                  </a:lnTo>
                  <a:lnTo>
                    <a:pt x="0" y="173"/>
                  </a:lnTo>
                  <a:lnTo>
                    <a:pt x="1" y="175"/>
                  </a:lnTo>
                  <a:lnTo>
                    <a:pt x="1" y="178"/>
                  </a:lnTo>
                  <a:lnTo>
                    <a:pt x="2" y="180"/>
                  </a:lnTo>
                  <a:lnTo>
                    <a:pt x="3" y="183"/>
                  </a:lnTo>
                  <a:lnTo>
                    <a:pt x="5" y="185"/>
                  </a:lnTo>
                  <a:lnTo>
                    <a:pt x="6" y="188"/>
                  </a:lnTo>
                  <a:lnTo>
                    <a:pt x="7" y="190"/>
                  </a:lnTo>
                  <a:lnTo>
                    <a:pt x="9" y="192"/>
                  </a:lnTo>
                  <a:lnTo>
                    <a:pt x="10" y="194"/>
                  </a:lnTo>
                  <a:lnTo>
                    <a:pt x="12" y="196"/>
                  </a:lnTo>
                  <a:lnTo>
                    <a:pt x="13" y="197"/>
                  </a:lnTo>
                  <a:lnTo>
                    <a:pt x="15" y="199"/>
                  </a:lnTo>
                  <a:lnTo>
                    <a:pt x="16" y="199"/>
                  </a:lnTo>
                  <a:lnTo>
                    <a:pt x="18" y="200"/>
                  </a:lnTo>
                  <a:close/>
                </a:path>
              </a:pathLst>
            </a:custGeom>
            <a:solidFill>
              <a:srgbClr val="993300"/>
            </a:solidFill>
            <a:ln w="0">
              <a:solidFill>
                <a:srgbClr val="000000"/>
              </a:solidFill>
              <a:prstDash val="solid"/>
              <a:round/>
              <a:headEnd/>
              <a:tailEnd/>
            </a:ln>
          </p:spPr>
          <p:txBody>
            <a:bodyPr/>
            <a:lstStyle/>
            <a:p>
              <a:endParaRPr lang="en-US"/>
            </a:p>
          </p:txBody>
        </p:sp>
        <p:sp>
          <p:nvSpPr>
            <p:cNvPr id="44219" name="Freeform 154"/>
            <p:cNvSpPr>
              <a:spLocks/>
            </p:cNvSpPr>
            <p:nvPr/>
          </p:nvSpPr>
          <p:spPr bwMode="auto">
            <a:xfrm>
              <a:off x="4687" y="1317"/>
              <a:ext cx="1" cy="9"/>
            </a:xfrm>
            <a:custGeom>
              <a:avLst/>
              <a:gdLst>
                <a:gd name="T0" fmla="*/ 0 w 37"/>
                <a:gd name="T1" fmla="*/ 9 h 209"/>
                <a:gd name="T2" fmla="*/ 0 w 37"/>
                <a:gd name="T3" fmla="*/ 9 h 209"/>
                <a:gd name="T4" fmla="*/ 1 w 37"/>
                <a:gd name="T5" fmla="*/ 9 h 209"/>
                <a:gd name="T6" fmla="*/ 1 w 37"/>
                <a:gd name="T7" fmla="*/ 9 h 209"/>
                <a:gd name="T8" fmla="*/ 1 w 37"/>
                <a:gd name="T9" fmla="*/ 8 h 209"/>
                <a:gd name="T10" fmla="*/ 1 w 37"/>
                <a:gd name="T11" fmla="*/ 8 h 209"/>
                <a:gd name="T12" fmla="*/ 1 w 37"/>
                <a:gd name="T13" fmla="*/ 8 h 209"/>
                <a:gd name="T14" fmla="*/ 1 w 37"/>
                <a:gd name="T15" fmla="*/ 8 h 209"/>
                <a:gd name="T16" fmla="*/ 1 w 37"/>
                <a:gd name="T17" fmla="*/ 1 h 209"/>
                <a:gd name="T18" fmla="*/ 1 w 37"/>
                <a:gd name="T19" fmla="*/ 1 h 209"/>
                <a:gd name="T20" fmla="*/ 1 w 37"/>
                <a:gd name="T21" fmla="*/ 0 h 209"/>
                <a:gd name="T22" fmla="*/ 1 w 37"/>
                <a:gd name="T23" fmla="*/ 0 h 209"/>
                <a:gd name="T24" fmla="*/ 1 w 37"/>
                <a:gd name="T25" fmla="*/ 0 h 209"/>
                <a:gd name="T26" fmla="*/ 1 w 37"/>
                <a:gd name="T27" fmla="*/ 0 h 209"/>
                <a:gd name="T28" fmla="*/ 0 w 37"/>
                <a:gd name="T29" fmla="*/ 0 h 209"/>
                <a:gd name="T30" fmla="*/ 0 w 37"/>
                <a:gd name="T31" fmla="*/ 0 h 209"/>
                <a:gd name="T32" fmla="*/ 0 w 37"/>
                <a:gd name="T33" fmla="*/ 0 h 209"/>
                <a:gd name="T34" fmla="*/ 0 w 37"/>
                <a:gd name="T35" fmla="*/ 0 h 209"/>
                <a:gd name="T36" fmla="*/ 0 w 37"/>
                <a:gd name="T37" fmla="*/ 0 h 209"/>
                <a:gd name="T38" fmla="*/ 0 w 37"/>
                <a:gd name="T39" fmla="*/ 0 h 209"/>
                <a:gd name="T40" fmla="*/ 0 w 37"/>
                <a:gd name="T41" fmla="*/ 0 h 209"/>
                <a:gd name="T42" fmla="*/ 0 w 37"/>
                <a:gd name="T43" fmla="*/ 0 h 209"/>
                <a:gd name="T44" fmla="*/ 0 w 37"/>
                <a:gd name="T45" fmla="*/ 1 h 209"/>
                <a:gd name="T46" fmla="*/ 0 w 37"/>
                <a:gd name="T47" fmla="*/ 1 h 209"/>
                <a:gd name="T48" fmla="*/ 0 w 37"/>
                <a:gd name="T49" fmla="*/ 1 h 209"/>
                <a:gd name="T50" fmla="*/ 0 w 37"/>
                <a:gd name="T51" fmla="*/ 8 h 209"/>
                <a:gd name="T52" fmla="*/ 0 w 37"/>
                <a:gd name="T53" fmla="*/ 8 h 209"/>
                <a:gd name="T54" fmla="*/ 0 w 37"/>
                <a:gd name="T55" fmla="*/ 9 h 209"/>
                <a:gd name="T56" fmla="*/ 0 w 37"/>
                <a:gd name="T57" fmla="*/ 9 h 209"/>
                <a:gd name="T58" fmla="*/ 0 w 37"/>
                <a:gd name="T59" fmla="*/ 9 h 209"/>
                <a:gd name="T60" fmla="*/ 0 w 37"/>
                <a:gd name="T61" fmla="*/ 9 h 209"/>
                <a:gd name="T62" fmla="*/ 0 w 37"/>
                <a:gd name="T63" fmla="*/ 9 h 209"/>
                <a:gd name="T64" fmla="*/ 0 w 3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9">
                  <a:moveTo>
                    <a:pt x="13" y="209"/>
                  </a:moveTo>
                  <a:lnTo>
                    <a:pt x="14" y="208"/>
                  </a:lnTo>
                  <a:lnTo>
                    <a:pt x="16" y="208"/>
                  </a:lnTo>
                  <a:lnTo>
                    <a:pt x="18" y="206"/>
                  </a:lnTo>
                  <a:lnTo>
                    <a:pt x="19" y="205"/>
                  </a:lnTo>
                  <a:lnTo>
                    <a:pt x="21" y="203"/>
                  </a:lnTo>
                  <a:lnTo>
                    <a:pt x="23" y="201"/>
                  </a:lnTo>
                  <a:lnTo>
                    <a:pt x="25" y="199"/>
                  </a:lnTo>
                  <a:lnTo>
                    <a:pt x="27" y="197"/>
                  </a:lnTo>
                  <a:lnTo>
                    <a:pt x="29" y="194"/>
                  </a:lnTo>
                  <a:lnTo>
                    <a:pt x="30" y="191"/>
                  </a:lnTo>
                  <a:lnTo>
                    <a:pt x="33" y="189"/>
                  </a:lnTo>
                  <a:lnTo>
                    <a:pt x="34" y="186"/>
                  </a:lnTo>
                  <a:lnTo>
                    <a:pt x="35" y="184"/>
                  </a:lnTo>
                  <a:lnTo>
                    <a:pt x="36" y="181"/>
                  </a:lnTo>
                  <a:lnTo>
                    <a:pt x="36" y="179"/>
                  </a:lnTo>
                  <a:lnTo>
                    <a:pt x="37" y="177"/>
                  </a:lnTo>
                  <a:lnTo>
                    <a:pt x="27" y="20"/>
                  </a:lnTo>
                  <a:lnTo>
                    <a:pt x="26" y="18"/>
                  </a:lnTo>
                  <a:lnTo>
                    <a:pt x="26" y="16"/>
                  </a:lnTo>
                  <a:lnTo>
                    <a:pt x="26" y="13"/>
                  </a:lnTo>
                  <a:lnTo>
                    <a:pt x="25" y="11"/>
                  </a:lnTo>
                  <a:lnTo>
                    <a:pt x="25" y="10"/>
                  </a:lnTo>
                  <a:lnTo>
                    <a:pt x="24" y="8"/>
                  </a:lnTo>
                  <a:lnTo>
                    <a:pt x="23" y="7"/>
                  </a:lnTo>
                  <a:lnTo>
                    <a:pt x="23" y="5"/>
                  </a:lnTo>
                  <a:lnTo>
                    <a:pt x="22" y="4"/>
                  </a:lnTo>
                  <a:lnTo>
                    <a:pt x="20" y="3"/>
                  </a:lnTo>
                  <a:lnTo>
                    <a:pt x="19" y="2"/>
                  </a:lnTo>
                  <a:lnTo>
                    <a:pt x="18" y="1"/>
                  </a:lnTo>
                  <a:lnTo>
                    <a:pt x="17" y="0"/>
                  </a:lnTo>
                  <a:lnTo>
                    <a:pt x="15" y="0"/>
                  </a:lnTo>
                  <a:lnTo>
                    <a:pt x="14" y="0"/>
                  </a:lnTo>
                  <a:lnTo>
                    <a:pt x="13" y="0"/>
                  </a:lnTo>
                  <a:lnTo>
                    <a:pt x="11" y="0"/>
                  </a:lnTo>
                  <a:lnTo>
                    <a:pt x="10" y="0"/>
                  </a:lnTo>
                  <a:lnTo>
                    <a:pt x="9" y="0"/>
                  </a:lnTo>
                  <a:lnTo>
                    <a:pt x="8" y="1"/>
                  </a:lnTo>
                  <a:lnTo>
                    <a:pt x="6" y="2"/>
                  </a:lnTo>
                  <a:lnTo>
                    <a:pt x="5" y="3"/>
                  </a:lnTo>
                  <a:lnTo>
                    <a:pt x="4" y="4"/>
                  </a:lnTo>
                  <a:lnTo>
                    <a:pt x="3"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3" y="203"/>
                  </a:lnTo>
                  <a:lnTo>
                    <a:pt x="4" y="204"/>
                  </a:lnTo>
                  <a:lnTo>
                    <a:pt x="5" y="205"/>
                  </a:lnTo>
                  <a:lnTo>
                    <a:pt x="6" y="206"/>
                  </a:lnTo>
                  <a:lnTo>
                    <a:pt x="8" y="207"/>
                  </a:lnTo>
                  <a:lnTo>
                    <a:pt x="9" y="208"/>
                  </a:lnTo>
                  <a:lnTo>
                    <a:pt x="10" y="208"/>
                  </a:lnTo>
                  <a:lnTo>
                    <a:pt x="11" y="208"/>
                  </a:lnTo>
                  <a:lnTo>
                    <a:pt x="13" y="209"/>
                  </a:lnTo>
                  <a:close/>
                </a:path>
              </a:pathLst>
            </a:custGeom>
            <a:solidFill>
              <a:srgbClr val="993300"/>
            </a:solidFill>
            <a:ln w="0">
              <a:solidFill>
                <a:srgbClr val="000000"/>
              </a:solidFill>
              <a:prstDash val="solid"/>
              <a:round/>
              <a:headEnd/>
              <a:tailEnd/>
            </a:ln>
          </p:spPr>
          <p:txBody>
            <a:bodyPr/>
            <a:lstStyle/>
            <a:p>
              <a:endParaRPr lang="en-US"/>
            </a:p>
          </p:txBody>
        </p:sp>
        <p:sp>
          <p:nvSpPr>
            <p:cNvPr id="44220" name="Freeform 155"/>
            <p:cNvSpPr>
              <a:spLocks/>
            </p:cNvSpPr>
            <p:nvPr/>
          </p:nvSpPr>
          <p:spPr bwMode="auto">
            <a:xfrm>
              <a:off x="4671" y="1317"/>
              <a:ext cx="15" cy="4"/>
            </a:xfrm>
            <a:custGeom>
              <a:avLst/>
              <a:gdLst>
                <a:gd name="T0" fmla="*/ 14 w 342"/>
                <a:gd name="T1" fmla="*/ 4 h 99"/>
                <a:gd name="T2" fmla="*/ 14 w 342"/>
                <a:gd name="T3" fmla="*/ 4 h 99"/>
                <a:gd name="T4" fmla="*/ 14 w 342"/>
                <a:gd name="T5" fmla="*/ 4 h 99"/>
                <a:gd name="T6" fmla="*/ 14 w 342"/>
                <a:gd name="T7" fmla="*/ 4 h 99"/>
                <a:gd name="T8" fmla="*/ 15 w 342"/>
                <a:gd name="T9" fmla="*/ 4 h 99"/>
                <a:gd name="T10" fmla="*/ 15 w 342"/>
                <a:gd name="T11" fmla="*/ 3 h 99"/>
                <a:gd name="T12" fmla="*/ 15 w 342"/>
                <a:gd name="T13" fmla="*/ 3 h 99"/>
                <a:gd name="T14" fmla="*/ 15 w 342"/>
                <a:gd name="T15" fmla="*/ 3 h 99"/>
                <a:gd name="T16" fmla="*/ 15 w 342"/>
                <a:gd name="T17" fmla="*/ 1 h 99"/>
                <a:gd name="T18" fmla="*/ 15 w 342"/>
                <a:gd name="T19" fmla="*/ 1 h 99"/>
                <a:gd name="T20" fmla="*/ 15 w 342"/>
                <a:gd name="T21" fmla="*/ 1 h 99"/>
                <a:gd name="T22" fmla="*/ 15 w 342"/>
                <a:gd name="T23" fmla="*/ 1 h 99"/>
                <a:gd name="T24" fmla="*/ 14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0 h 99"/>
                <a:gd name="T44" fmla="*/ 0 w 342"/>
                <a:gd name="T45" fmla="*/ 1 h 99"/>
                <a:gd name="T46" fmla="*/ 0 w 342"/>
                <a:gd name="T47" fmla="*/ 1 h 99"/>
                <a:gd name="T48" fmla="*/ 0 w 342"/>
                <a:gd name="T49" fmla="*/ 1 h 99"/>
                <a:gd name="T50" fmla="*/ 0 w 342"/>
                <a:gd name="T51" fmla="*/ 3 h 99"/>
                <a:gd name="T52" fmla="*/ 0 w 342"/>
                <a:gd name="T53" fmla="*/ 3 h 99"/>
                <a:gd name="T54" fmla="*/ 0 w 342"/>
                <a:gd name="T55" fmla="*/ 3 h 99"/>
                <a:gd name="T56" fmla="*/ 0 w 342"/>
                <a:gd name="T57" fmla="*/ 3 h 99"/>
                <a:gd name="T58" fmla="*/ 0 w 342"/>
                <a:gd name="T59" fmla="*/ 4 h 99"/>
                <a:gd name="T60" fmla="*/ 1 w 342"/>
                <a:gd name="T61" fmla="*/ 4 h 99"/>
                <a:gd name="T62" fmla="*/ 1 w 342"/>
                <a:gd name="T63" fmla="*/ 4 h 99"/>
                <a:gd name="T64" fmla="*/ 1 w 342"/>
                <a:gd name="T65" fmla="*/ 4 h 99"/>
                <a:gd name="T66" fmla="*/ 2 w 34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5" y="99"/>
                  </a:moveTo>
                  <a:lnTo>
                    <a:pt x="308" y="98"/>
                  </a:lnTo>
                  <a:lnTo>
                    <a:pt x="312" y="98"/>
                  </a:lnTo>
                  <a:lnTo>
                    <a:pt x="315" y="97"/>
                  </a:lnTo>
                  <a:lnTo>
                    <a:pt x="319" y="96"/>
                  </a:lnTo>
                  <a:lnTo>
                    <a:pt x="322" y="95"/>
                  </a:lnTo>
                  <a:lnTo>
                    <a:pt x="325" y="93"/>
                  </a:lnTo>
                  <a:lnTo>
                    <a:pt x="327" y="91"/>
                  </a:lnTo>
                  <a:lnTo>
                    <a:pt x="330" y="89"/>
                  </a:lnTo>
                  <a:lnTo>
                    <a:pt x="332" y="87"/>
                  </a:lnTo>
                  <a:lnTo>
                    <a:pt x="334" y="85"/>
                  </a:lnTo>
                  <a:lnTo>
                    <a:pt x="336" y="82"/>
                  </a:lnTo>
                  <a:lnTo>
                    <a:pt x="338" y="80"/>
                  </a:lnTo>
                  <a:lnTo>
                    <a:pt x="339" y="77"/>
                  </a:lnTo>
                  <a:lnTo>
                    <a:pt x="340" y="74"/>
                  </a:lnTo>
                  <a:lnTo>
                    <a:pt x="340" y="71"/>
                  </a:lnTo>
                  <a:lnTo>
                    <a:pt x="342" y="67"/>
                  </a:lnTo>
                  <a:lnTo>
                    <a:pt x="342" y="32"/>
                  </a:lnTo>
                  <a:lnTo>
                    <a:pt x="340" y="28"/>
                  </a:lnTo>
                  <a:lnTo>
                    <a:pt x="340" y="24"/>
                  </a:lnTo>
                  <a:lnTo>
                    <a:pt x="339" y="21"/>
                  </a:lnTo>
                  <a:lnTo>
                    <a:pt x="338" y="18"/>
                  </a:lnTo>
                  <a:lnTo>
                    <a:pt x="336" y="16"/>
                  </a:lnTo>
                  <a:lnTo>
                    <a:pt x="334" y="13"/>
                  </a:lnTo>
                  <a:lnTo>
                    <a:pt x="332" y="11"/>
                  </a:lnTo>
                  <a:lnTo>
                    <a:pt x="330" y="9"/>
                  </a:lnTo>
                  <a:lnTo>
                    <a:pt x="327" y="7"/>
                  </a:lnTo>
                  <a:lnTo>
                    <a:pt x="325" y="5"/>
                  </a:lnTo>
                  <a:lnTo>
                    <a:pt x="322" y="3"/>
                  </a:lnTo>
                  <a:lnTo>
                    <a:pt x="319" y="2"/>
                  </a:lnTo>
                  <a:lnTo>
                    <a:pt x="315" y="1"/>
                  </a:lnTo>
                  <a:lnTo>
                    <a:pt x="312" y="0"/>
                  </a:lnTo>
                  <a:lnTo>
                    <a:pt x="308" y="0"/>
                  </a:lnTo>
                  <a:lnTo>
                    <a:pt x="305" y="0"/>
                  </a:lnTo>
                  <a:lnTo>
                    <a:pt x="37" y="0"/>
                  </a:lnTo>
                  <a:lnTo>
                    <a:pt x="33" y="0"/>
                  </a:lnTo>
                  <a:lnTo>
                    <a:pt x="28" y="0"/>
                  </a:lnTo>
                  <a:lnTo>
                    <a:pt x="25" y="1"/>
                  </a:lnTo>
                  <a:lnTo>
                    <a:pt x="21" y="2"/>
                  </a:lnTo>
                  <a:lnTo>
                    <a:pt x="18" y="3"/>
                  </a:lnTo>
                  <a:lnTo>
                    <a:pt x="15" y="5"/>
                  </a:lnTo>
                  <a:lnTo>
                    <a:pt x="13" y="7"/>
                  </a:lnTo>
                  <a:lnTo>
                    <a:pt x="10"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0" y="89"/>
                  </a:lnTo>
                  <a:lnTo>
                    <a:pt x="13" y="91"/>
                  </a:lnTo>
                  <a:lnTo>
                    <a:pt x="15" y="93"/>
                  </a:lnTo>
                  <a:lnTo>
                    <a:pt x="18" y="95"/>
                  </a:lnTo>
                  <a:lnTo>
                    <a:pt x="21" y="96"/>
                  </a:lnTo>
                  <a:lnTo>
                    <a:pt x="25" y="97"/>
                  </a:lnTo>
                  <a:lnTo>
                    <a:pt x="28" y="98"/>
                  </a:lnTo>
                  <a:lnTo>
                    <a:pt x="33" y="98"/>
                  </a:lnTo>
                  <a:lnTo>
                    <a:pt x="37"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221" name="Freeform 156"/>
            <p:cNvSpPr>
              <a:spLocks/>
            </p:cNvSpPr>
            <p:nvPr/>
          </p:nvSpPr>
          <p:spPr bwMode="auto">
            <a:xfrm>
              <a:off x="4646" y="1316"/>
              <a:ext cx="21" cy="12"/>
            </a:xfrm>
            <a:custGeom>
              <a:avLst/>
              <a:gdLst>
                <a:gd name="T0" fmla="*/ 18 w 477"/>
                <a:gd name="T1" fmla="*/ 12 h 282"/>
                <a:gd name="T2" fmla="*/ 19 w 477"/>
                <a:gd name="T3" fmla="*/ 12 h 282"/>
                <a:gd name="T4" fmla="*/ 19 w 477"/>
                <a:gd name="T5" fmla="*/ 12 h 282"/>
                <a:gd name="T6" fmla="*/ 20 w 477"/>
                <a:gd name="T7" fmla="*/ 11 h 282"/>
                <a:gd name="T8" fmla="*/ 20 w 477"/>
                <a:gd name="T9" fmla="*/ 11 h 282"/>
                <a:gd name="T10" fmla="*/ 21 w 477"/>
                <a:gd name="T11" fmla="*/ 10 h 282"/>
                <a:gd name="T12" fmla="*/ 21 w 477"/>
                <a:gd name="T13" fmla="*/ 10 h 282"/>
                <a:gd name="T14" fmla="*/ 21 w 477"/>
                <a:gd name="T15" fmla="*/ 9 h 282"/>
                <a:gd name="T16" fmla="*/ 20 w 477"/>
                <a:gd name="T17" fmla="*/ 3 h 282"/>
                <a:gd name="T18" fmla="*/ 20 w 477"/>
                <a:gd name="T19" fmla="*/ 2 h 282"/>
                <a:gd name="T20" fmla="*/ 20 w 477"/>
                <a:gd name="T21" fmla="*/ 2 h 282"/>
                <a:gd name="T22" fmla="*/ 20 w 477"/>
                <a:gd name="T23" fmla="*/ 1 h 282"/>
                <a:gd name="T24" fmla="*/ 20 w 477"/>
                <a:gd name="T25" fmla="*/ 1 h 282"/>
                <a:gd name="T26" fmla="*/ 19 w 477"/>
                <a:gd name="T27" fmla="*/ 1 h 282"/>
                <a:gd name="T28" fmla="*/ 19 w 477"/>
                <a:gd name="T29" fmla="*/ 0 h 282"/>
                <a:gd name="T30" fmla="*/ 19 w 477"/>
                <a:gd name="T31" fmla="*/ 0 h 282"/>
                <a:gd name="T32" fmla="*/ 18 w 477"/>
                <a:gd name="T33" fmla="*/ 0 h 282"/>
                <a:gd name="T34" fmla="*/ 3 w 477"/>
                <a:gd name="T35" fmla="*/ 0 h 282"/>
                <a:gd name="T36" fmla="*/ 2 w 477"/>
                <a:gd name="T37" fmla="*/ 0 h 282"/>
                <a:gd name="T38" fmla="*/ 2 w 477"/>
                <a:gd name="T39" fmla="*/ 0 h 282"/>
                <a:gd name="T40" fmla="*/ 1 w 477"/>
                <a:gd name="T41" fmla="*/ 1 h 282"/>
                <a:gd name="T42" fmla="*/ 1 w 477"/>
                <a:gd name="T43" fmla="*/ 1 h 282"/>
                <a:gd name="T44" fmla="*/ 1 w 477"/>
                <a:gd name="T45" fmla="*/ 1 h 282"/>
                <a:gd name="T46" fmla="*/ 1 w 477"/>
                <a:gd name="T47" fmla="*/ 2 h 282"/>
                <a:gd name="T48" fmla="*/ 1 w 477"/>
                <a:gd name="T49" fmla="*/ 3 h 282"/>
                <a:gd name="T50" fmla="*/ 0 w 477"/>
                <a:gd name="T51" fmla="*/ 9 h 282"/>
                <a:gd name="T52" fmla="*/ 0 w 477"/>
                <a:gd name="T53" fmla="*/ 10 h 282"/>
                <a:gd name="T54" fmla="*/ 0 w 477"/>
                <a:gd name="T55" fmla="*/ 10 h 282"/>
                <a:gd name="T56" fmla="*/ 1 w 477"/>
                <a:gd name="T57" fmla="*/ 11 h 282"/>
                <a:gd name="T58" fmla="*/ 1 w 477"/>
                <a:gd name="T59" fmla="*/ 11 h 282"/>
                <a:gd name="T60" fmla="*/ 1 w 477"/>
                <a:gd name="T61" fmla="*/ 11 h 282"/>
                <a:gd name="T62" fmla="*/ 2 w 477"/>
                <a:gd name="T63" fmla="*/ 12 h 282"/>
                <a:gd name="T64" fmla="*/ 2 w 477"/>
                <a:gd name="T65" fmla="*/ 12 h 282"/>
                <a:gd name="T66" fmla="*/ 3 w 477"/>
                <a:gd name="T67" fmla="*/ 12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2">
                  <a:moveTo>
                    <a:pt x="415" y="282"/>
                  </a:moveTo>
                  <a:lnTo>
                    <a:pt x="419" y="281"/>
                  </a:lnTo>
                  <a:lnTo>
                    <a:pt x="425" y="280"/>
                  </a:lnTo>
                  <a:lnTo>
                    <a:pt x="430" y="278"/>
                  </a:lnTo>
                  <a:lnTo>
                    <a:pt x="435" y="276"/>
                  </a:lnTo>
                  <a:lnTo>
                    <a:pt x="440" y="273"/>
                  </a:lnTo>
                  <a:lnTo>
                    <a:pt x="445" y="270"/>
                  </a:lnTo>
                  <a:lnTo>
                    <a:pt x="450" y="266"/>
                  </a:lnTo>
                  <a:lnTo>
                    <a:pt x="455" y="262"/>
                  </a:lnTo>
                  <a:lnTo>
                    <a:pt x="459" y="257"/>
                  </a:lnTo>
                  <a:lnTo>
                    <a:pt x="464" y="252"/>
                  </a:lnTo>
                  <a:lnTo>
                    <a:pt x="468" y="246"/>
                  </a:lnTo>
                  <a:lnTo>
                    <a:pt x="471" y="240"/>
                  </a:lnTo>
                  <a:lnTo>
                    <a:pt x="473" y="234"/>
                  </a:lnTo>
                  <a:lnTo>
                    <a:pt x="475" y="228"/>
                  </a:lnTo>
                  <a:lnTo>
                    <a:pt x="476" y="221"/>
                  </a:lnTo>
                  <a:lnTo>
                    <a:pt x="477" y="215"/>
                  </a:lnTo>
                  <a:lnTo>
                    <a:pt x="463" y="67"/>
                  </a:lnTo>
                  <a:lnTo>
                    <a:pt x="461" y="60"/>
                  </a:lnTo>
                  <a:lnTo>
                    <a:pt x="461" y="53"/>
                  </a:lnTo>
                  <a:lnTo>
                    <a:pt x="459" y="46"/>
                  </a:lnTo>
                  <a:lnTo>
                    <a:pt x="458" y="40"/>
                  </a:lnTo>
                  <a:lnTo>
                    <a:pt x="456" y="34"/>
                  </a:lnTo>
                  <a:lnTo>
                    <a:pt x="454" y="29"/>
                  </a:lnTo>
                  <a:lnTo>
                    <a:pt x="451" y="24"/>
                  </a:lnTo>
                  <a:lnTo>
                    <a:pt x="448" y="20"/>
                  </a:lnTo>
                  <a:lnTo>
                    <a:pt x="445" y="15"/>
                  </a:lnTo>
                  <a:lnTo>
                    <a:pt x="441" y="12"/>
                  </a:lnTo>
                  <a:lnTo>
                    <a:pt x="437" y="7"/>
                  </a:lnTo>
                  <a:lnTo>
                    <a:pt x="433" y="5"/>
                  </a:lnTo>
                  <a:lnTo>
                    <a:pt x="429" y="2"/>
                  </a:lnTo>
                  <a:lnTo>
                    <a:pt x="425" y="1"/>
                  </a:lnTo>
                  <a:lnTo>
                    <a:pt x="419" y="0"/>
                  </a:lnTo>
                  <a:lnTo>
                    <a:pt x="415" y="0"/>
                  </a:lnTo>
                  <a:lnTo>
                    <a:pt x="63" y="0"/>
                  </a:lnTo>
                  <a:lnTo>
                    <a:pt x="58" y="0"/>
                  </a:lnTo>
                  <a:lnTo>
                    <a:pt x="53" y="1"/>
                  </a:lnTo>
                  <a:lnTo>
                    <a:pt x="48" y="2"/>
                  </a:lnTo>
                  <a:lnTo>
                    <a:pt x="44" y="5"/>
                  </a:lnTo>
                  <a:lnTo>
                    <a:pt x="40" y="7"/>
                  </a:lnTo>
                  <a:lnTo>
                    <a:pt x="35" y="12"/>
                  </a:lnTo>
                  <a:lnTo>
                    <a:pt x="31" y="15"/>
                  </a:lnTo>
                  <a:lnTo>
                    <a:pt x="28" y="20"/>
                  </a:lnTo>
                  <a:lnTo>
                    <a:pt x="25" y="24"/>
                  </a:lnTo>
                  <a:lnTo>
                    <a:pt x="22" y="29"/>
                  </a:lnTo>
                  <a:lnTo>
                    <a:pt x="19" y="34"/>
                  </a:lnTo>
                  <a:lnTo>
                    <a:pt x="17" y="40"/>
                  </a:lnTo>
                  <a:lnTo>
                    <a:pt x="16" y="46"/>
                  </a:lnTo>
                  <a:lnTo>
                    <a:pt x="14" y="53"/>
                  </a:lnTo>
                  <a:lnTo>
                    <a:pt x="14" y="60"/>
                  </a:lnTo>
                  <a:lnTo>
                    <a:pt x="14" y="67"/>
                  </a:lnTo>
                  <a:lnTo>
                    <a:pt x="0" y="215"/>
                  </a:lnTo>
                  <a:lnTo>
                    <a:pt x="0" y="221"/>
                  </a:lnTo>
                  <a:lnTo>
                    <a:pt x="1" y="228"/>
                  </a:lnTo>
                  <a:lnTo>
                    <a:pt x="3" y="234"/>
                  </a:lnTo>
                  <a:lnTo>
                    <a:pt x="6" y="240"/>
                  </a:lnTo>
                  <a:lnTo>
                    <a:pt x="9" y="246"/>
                  </a:lnTo>
                  <a:lnTo>
                    <a:pt x="12" y="252"/>
                  </a:lnTo>
                  <a:lnTo>
                    <a:pt x="16" y="257"/>
                  </a:lnTo>
                  <a:lnTo>
                    <a:pt x="21" y="262"/>
                  </a:lnTo>
                  <a:lnTo>
                    <a:pt x="25" y="266"/>
                  </a:lnTo>
                  <a:lnTo>
                    <a:pt x="30" y="270"/>
                  </a:lnTo>
                  <a:lnTo>
                    <a:pt x="37" y="273"/>
                  </a:lnTo>
                  <a:lnTo>
                    <a:pt x="42" y="276"/>
                  </a:lnTo>
                  <a:lnTo>
                    <a:pt x="47" y="278"/>
                  </a:lnTo>
                  <a:lnTo>
                    <a:pt x="52" y="280"/>
                  </a:lnTo>
                  <a:lnTo>
                    <a:pt x="58" y="281"/>
                  </a:lnTo>
                  <a:lnTo>
                    <a:pt x="63" y="282"/>
                  </a:lnTo>
                  <a:lnTo>
                    <a:pt x="415" y="282"/>
                  </a:lnTo>
                  <a:close/>
                </a:path>
              </a:pathLst>
            </a:custGeom>
            <a:solidFill>
              <a:srgbClr val="993300"/>
            </a:solidFill>
            <a:ln w="0">
              <a:solidFill>
                <a:srgbClr val="000000"/>
              </a:solidFill>
              <a:prstDash val="solid"/>
              <a:round/>
              <a:headEnd/>
              <a:tailEnd/>
            </a:ln>
          </p:spPr>
          <p:txBody>
            <a:bodyPr/>
            <a:lstStyle/>
            <a:p>
              <a:endParaRPr lang="en-US"/>
            </a:p>
          </p:txBody>
        </p:sp>
        <p:sp>
          <p:nvSpPr>
            <p:cNvPr id="44222" name="Freeform 157"/>
            <p:cNvSpPr>
              <a:spLocks/>
            </p:cNvSpPr>
            <p:nvPr/>
          </p:nvSpPr>
          <p:spPr bwMode="auto">
            <a:xfrm>
              <a:off x="4646" y="1316"/>
              <a:ext cx="20" cy="12"/>
            </a:xfrm>
            <a:custGeom>
              <a:avLst/>
              <a:gdLst>
                <a:gd name="T0" fmla="*/ 18 w 455"/>
                <a:gd name="T1" fmla="*/ 12 h 269"/>
                <a:gd name="T2" fmla="*/ 18 w 455"/>
                <a:gd name="T3" fmla="*/ 12 h 269"/>
                <a:gd name="T4" fmla="*/ 18 w 455"/>
                <a:gd name="T5" fmla="*/ 12 h 269"/>
                <a:gd name="T6" fmla="*/ 19 w 455"/>
                <a:gd name="T7" fmla="*/ 11 h 269"/>
                <a:gd name="T8" fmla="*/ 19 w 455"/>
                <a:gd name="T9" fmla="*/ 11 h 269"/>
                <a:gd name="T10" fmla="*/ 20 w 455"/>
                <a:gd name="T11" fmla="*/ 10 h 269"/>
                <a:gd name="T12" fmla="*/ 20 w 455"/>
                <a:gd name="T13" fmla="*/ 10 h 269"/>
                <a:gd name="T14" fmla="*/ 20 w 455"/>
                <a:gd name="T15" fmla="*/ 9 h 269"/>
                <a:gd name="T16" fmla="*/ 19 w 455"/>
                <a:gd name="T17" fmla="*/ 3 h 269"/>
                <a:gd name="T18" fmla="*/ 19 w 455"/>
                <a:gd name="T19" fmla="*/ 2 h 269"/>
                <a:gd name="T20" fmla="*/ 19 w 455"/>
                <a:gd name="T21" fmla="*/ 2 h 269"/>
                <a:gd name="T22" fmla="*/ 19 w 455"/>
                <a:gd name="T23" fmla="*/ 1 h 269"/>
                <a:gd name="T24" fmla="*/ 19 w 455"/>
                <a:gd name="T25" fmla="*/ 1 h 269"/>
                <a:gd name="T26" fmla="*/ 18 w 455"/>
                <a:gd name="T27" fmla="*/ 0 h 269"/>
                <a:gd name="T28" fmla="*/ 18 w 455"/>
                <a:gd name="T29" fmla="*/ 0 h 269"/>
                <a:gd name="T30" fmla="*/ 18 w 455"/>
                <a:gd name="T31" fmla="*/ 0 h 269"/>
                <a:gd name="T32" fmla="*/ 17 w 455"/>
                <a:gd name="T33" fmla="*/ 0 h 269"/>
                <a:gd name="T34" fmla="*/ 2 w 455"/>
                <a:gd name="T35" fmla="*/ 0 h 269"/>
                <a:gd name="T36" fmla="*/ 2 w 455"/>
                <a:gd name="T37" fmla="*/ 0 h 269"/>
                <a:gd name="T38" fmla="*/ 2 w 455"/>
                <a:gd name="T39" fmla="*/ 0 h 269"/>
                <a:gd name="T40" fmla="*/ 1 w 455"/>
                <a:gd name="T41" fmla="*/ 1 h 269"/>
                <a:gd name="T42" fmla="*/ 1 w 455"/>
                <a:gd name="T43" fmla="*/ 1 h 269"/>
                <a:gd name="T44" fmla="*/ 1 w 455"/>
                <a:gd name="T45" fmla="*/ 1 h 269"/>
                <a:gd name="T46" fmla="*/ 1 w 455"/>
                <a:gd name="T47" fmla="*/ 2 h 269"/>
                <a:gd name="T48" fmla="*/ 1 w 455"/>
                <a:gd name="T49" fmla="*/ 3 h 269"/>
                <a:gd name="T50" fmla="*/ 0 w 455"/>
                <a:gd name="T51" fmla="*/ 9 h 269"/>
                <a:gd name="T52" fmla="*/ 0 w 455"/>
                <a:gd name="T53" fmla="*/ 10 h 269"/>
                <a:gd name="T54" fmla="*/ 0 w 455"/>
                <a:gd name="T55" fmla="*/ 10 h 269"/>
                <a:gd name="T56" fmla="*/ 1 w 455"/>
                <a:gd name="T57" fmla="*/ 11 h 269"/>
                <a:gd name="T58" fmla="*/ 1 w 455"/>
                <a:gd name="T59" fmla="*/ 11 h 269"/>
                <a:gd name="T60" fmla="*/ 1 w 455"/>
                <a:gd name="T61" fmla="*/ 12 h 269"/>
                <a:gd name="T62" fmla="*/ 2 w 455"/>
                <a:gd name="T63" fmla="*/ 12 h 269"/>
                <a:gd name="T64" fmla="*/ 2 w 455"/>
                <a:gd name="T65" fmla="*/ 12 h 269"/>
                <a:gd name="T66" fmla="*/ 3 w 455"/>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69">
                  <a:moveTo>
                    <a:pt x="395" y="269"/>
                  </a:moveTo>
                  <a:lnTo>
                    <a:pt x="399" y="268"/>
                  </a:lnTo>
                  <a:lnTo>
                    <a:pt x="404" y="267"/>
                  </a:lnTo>
                  <a:lnTo>
                    <a:pt x="409" y="266"/>
                  </a:lnTo>
                  <a:lnTo>
                    <a:pt x="415" y="264"/>
                  </a:lnTo>
                  <a:lnTo>
                    <a:pt x="420" y="261"/>
                  </a:lnTo>
                  <a:lnTo>
                    <a:pt x="424" y="258"/>
                  </a:lnTo>
                  <a:lnTo>
                    <a:pt x="429" y="254"/>
                  </a:lnTo>
                  <a:lnTo>
                    <a:pt x="434" y="250"/>
                  </a:lnTo>
                  <a:lnTo>
                    <a:pt x="438" y="245"/>
                  </a:lnTo>
                  <a:lnTo>
                    <a:pt x="441" y="240"/>
                  </a:lnTo>
                  <a:lnTo>
                    <a:pt x="445" y="235"/>
                  </a:lnTo>
                  <a:lnTo>
                    <a:pt x="448" y="230"/>
                  </a:lnTo>
                  <a:lnTo>
                    <a:pt x="451" y="224"/>
                  </a:lnTo>
                  <a:lnTo>
                    <a:pt x="453" y="218"/>
                  </a:lnTo>
                  <a:lnTo>
                    <a:pt x="454" y="212"/>
                  </a:lnTo>
                  <a:lnTo>
                    <a:pt x="455" y="205"/>
                  </a:lnTo>
                  <a:lnTo>
                    <a:pt x="440" y="65"/>
                  </a:lnTo>
                  <a:lnTo>
                    <a:pt x="439" y="58"/>
                  </a:lnTo>
                  <a:lnTo>
                    <a:pt x="439" y="52"/>
                  </a:lnTo>
                  <a:lnTo>
                    <a:pt x="437" y="46"/>
                  </a:lnTo>
                  <a:lnTo>
                    <a:pt x="436" y="39"/>
                  </a:lnTo>
                  <a:lnTo>
                    <a:pt x="434" y="33"/>
                  </a:lnTo>
                  <a:lnTo>
                    <a:pt x="432" y="28"/>
                  </a:lnTo>
                  <a:lnTo>
                    <a:pt x="429" y="23"/>
                  </a:lnTo>
                  <a:lnTo>
                    <a:pt x="427" y="19"/>
                  </a:lnTo>
                  <a:lnTo>
                    <a:pt x="423" y="15"/>
                  </a:lnTo>
                  <a:lnTo>
                    <a:pt x="420" y="11"/>
                  </a:lnTo>
                  <a:lnTo>
                    <a:pt x="416" y="8"/>
                  </a:lnTo>
                  <a:lnTo>
                    <a:pt x="413" y="4"/>
                  </a:lnTo>
                  <a:lnTo>
                    <a:pt x="407" y="2"/>
                  </a:lnTo>
                  <a:lnTo>
                    <a:pt x="403" y="1"/>
                  </a:lnTo>
                  <a:lnTo>
                    <a:pt x="399" y="0"/>
                  </a:lnTo>
                  <a:lnTo>
                    <a:pt x="395" y="0"/>
                  </a:lnTo>
                  <a:lnTo>
                    <a:pt x="59" y="0"/>
                  </a:lnTo>
                  <a:lnTo>
                    <a:pt x="54" y="0"/>
                  </a:lnTo>
                  <a:lnTo>
                    <a:pt x="50" y="1"/>
                  </a:lnTo>
                  <a:lnTo>
                    <a:pt x="46" y="2"/>
                  </a:lnTo>
                  <a:lnTo>
                    <a:pt x="42" y="4"/>
                  </a:lnTo>
                  <a:lnTo>
                    <a:pt x="38" y="8"/>
                  </a:lnTo>
                  <a:lnTo>
                    <a:pt x="34" y="11"/>
                  </a:lnTo>
                  <a:lnTo>
                    <a:pt x="31" y="15"/>
                  </a:lnTo>
                  <a:lnTo>
                    <a:pt x="28" y="19"/>
                  </a:lnTo>
                  <a:lnTo>
                    <a:pt x="25" y="23"/>
                  </a:lnTo>
                  <a:lnTo>
                    <a:pt x="21" y="28"/>
                  </a:lnTo>
                  <a:lnTo>
                    <a:pt x="19" y="33"/>
                  </a:lnTo>
                  <a:lnTo>
                    <a:pt x="17" y="39"/>
                  </a:lnTo>
                  <a:lnTo>
                    <a:pt x="16" y="46"/>
                  </a:lnTo>
                  <a:lnTo>
                    <a:pt x="14" y="52"/>
                  </a:lnTo>
                  <a:lnTo>
                    <a:pt x="14" y="58"/>
                  </a:lnTo>
                  <a:lnTo>
                    <a:pt x="14" y="65"/>
                  </a:lnTo>
                  <a:lnTo>
                    <a:pt x="0" y="205"/>
                  </a:lnTo>
                  <a:lnTo>
                    <a:pt x="0" y="212"/>
                  </a:lnTo>
                  <a:lnTo>
                    <a:pt x="1" y="218"/>
                  </a:lnTo>
                  <a:lnTo>
                    <a:pt x="3" y="224"/>
                  </a:lnTo>
                  <a:lnTo>
                    <a:pt x="5" y="230"/>
                  </a:lnTo>
                  <a:lnTo>
                    <a:pt x="8" y="235"/>
                  </a:lnTo>
                  <a:lnTo>
                    <a:pt x="12" y="240"/>
                  </a:lnTo>
                  <a:lnTo>
                    <a:pt x="15" y="245"/>
                  </a:lnTo>
                  <a:lnTo>
                    <a:pt x="20" y="250"/>
                  </a:lnTo>
                  <a:lnTo>
                    <a:pt x="25" y="254"/>
                  </a:lnTo>
                  <a:lnTo>
                    <a:pt x="30" y="258"/>
                  </a:lnTo>
                  <a:lnTo>
                    <a:pt x="34" y="261"/>
                  </a:lnTo>
                  <a:lnTo>
                    <a:pt x="39" y="264"/>
                  </a:lnTo>
                  <a:lnTo>
                    <a:pt x="44" y="266"/>
                  </a:lnTo>
                  <a:lnTo>
                    <a:pt x="49" y="267"/>
                  </a:lnTo>
                  <a:lnTo>
                    <a:pt x="54" y="268"/>
                  </a:lnTo>
                  <a:lnTo>
                    <a:pt x="59" y="269"/>
                  </a:lnTo>
                  <a:lnTo>
                    <a:pt x="395" y="269"/>
                  </a:lnTo>
                  <a:close/>
                </a:path>
              </a:pathLst>
            </a:custGeom>
            <a:solidFill>
              <a:srgbClr val="993300"/>
            </a:solidFill>
            <a:ln w="0">
              <a:solidFill>
                <a:srgbClr val="000000"/>
              </a:solidFill>
              <a:prstDash val="solid"/>
              <a:round/>
              <a:headEnd/>
              <a:tailEnd/>
            </a:ln>
          </p:spPr>
          <p:txBody>
            <a:bodyPr/>
            <a:lstStyle/>
            <a:p>
              <a:endParaRPr lang="en-US"/>
            </a:p>
          </p:txBody>
        </p:sp>
        <p:sp>
          <p:nvSpPr>
            <p:cNvPr id="44223" name="Freeform 158"/>
            <p:cNvSpPr>
              <a:spLocks/>
            </p:cNvSpPr>
            <p:nvPr/>
          </p:nvSpPr>
          <p:spPr bwMode="auto">
            <a:xfrm>
              <a:off x="4649" y="1322"/>
              <a:ext cx="15" cy="5"/>
            </a:xfrm>
            <a:custGeom>
              <a:avLst/>
              <a:gdLst>
                <a:gd name="T0" fmla="*/ 15 w 332"/>
                <a:gd name="T1" fmla="*/ 2 h 121"/>
                <a:gd name="T2" fmla="*/ 15 w 332"/>
                <a:gd name="T3" fmla="*/ 3 h 121"/>
                <a:gd name="T4" fmla="*/ 15 w 332"/>
                <a:gd name="T5" fmla="*/ 3 h 121"/>
                <a:gd name="T6" fmla="*/ 15 w 332"/>
                <a:gd name="T7" fmla="*/ 3 h 121"/>
                <a:gd name="T8" fmla="*/ 15 w 332"/>
                <a:gd name="T9" fmla="*/ 3 h 121"/>
                <a:gd name="T10" fmla="*/ 15 w 332"/>
                <a:gd name="T11" fmla="*/ 4 h 121"/>
                <a:gd name="T12" fmla="*/ 15 w 332"/>
                <a:gd name="T13" fmla="*/ 4 h 121"/>
                <a:gd name="T14" fmla="*/ 15 w 332"/>
                <a:gd name="T15" fmla="*/ 4 h 121"/>
                <a:gd name="T16" fmla="*/ 15 w 332"/>
                <a:gd name="T17" fmla="*/ 4 h 121"/>
                <a:gd name="T18" fmla="*/ 14 w 332"/>
                <a:gd name="T19" fmla="*/ 4 h 121"/>
                <a:gd name="T20" fmla="*/ 14 w 332"/>
                <a:gd name="T21" fmla="*/ 5 h 121"/>
                <a:gd name="T22" fmla="*/ 14 w 332"/>
                <a:gd name="T23" fmla="*/ 5 h 121"/>
                <a:gd name="T24" fmla="*/ 14 w 332"/>
                <a:gd name="T25" fmla="*/ 5 h 121"/>
                <a:gd name="T26" fmla="*/ 14 w 332"/>
                <a:gd name="T27" fmla="*/ 5 h 121"/>
                <a:gd name="T28" fmla="*/ 14 w 332"/>
                <a:gd name="T29" fmla="*/ 5 h 121"/>
                <a:gd name="T30" fmla="*/ 13 w 332"/>
                <a:gd name="T31" fmla="*/ 5 h 121"/>
                <a:gd name="T32" fmla="*/ 13 w 332"/>
                <a:gd name="T33" fmla="*/ 5 h 121"/>
                <a:gd name="T34" fmla="*/ 2 w 332"/>
                <a:gd name="T35" fmla="*/ 5 h 121"/>
                <a:gd name="T36" fmla="*/ 1 w 332"/>
                <a:gd name="T37" fmla="*/ 5 h 121"/>
                <a:gd name="T38" fmla="*/ 1 w 332"/>
                <a:gd name="T39" fmla="*/ 5 h 121"/>
                <a:gd name="T40" fmla="*/ 1 w 332"/>
                <a:gd name="T41" fmla="*/ 5 h 121"/>
                <a:gd name="T42" fmla="*/ 1 w 332"/>
                <a:gd name="T43" fmla="*/ 5 h 121"/>
                <a:gd name="T44" fmla="*/ 1 w 332"/>
                <a:gd name="T45" fmla="*/ 5 h 121"/>
                <a:gd name="T46" fmla="*/ 1 w 332"/>
                <a:gd name="T47" fmla="*/ 5 h 121"/>
                <a:gd name="T48" fmla="*/ 1 w 332"/>
                <a:gd name="T49" fmla="*/ 4 h 121"/>
                <a:gd name="T50" fmla="*/ 0 w 332"/>
                <a:gd name="T51" fmla="*/ 4 h 121"/>
                <a:gd name="T52" fmla="*/ 0 w 332"/>
                <a:gd name="T53" fmla="*/ 4 h 121"/>
                <a:gd name="T54" fmla="*/ 0 w 332"/>
                <a:gd name="T55" fmla="*/ 4 h 121"/>
                <a:gd name="T56" fmla="*/ 0 w 332"/>
                <a:gd name="T57" fmla="*/ 4 h 121"/>
                <a:gd name="T58" fmla="*/ 0 w 332"/>
                <a:gd name="T59" fmla="*/ 3 h 121"/>
                <a:gd name="T60" fmla="*/ 0 w 332"/>
                <a:gd name="T61" fmla="*/ 3 h 121"/>
                <a:gd name="T62" fmla="*/ 0 w 332"/>
                <a:gd name="T63" fmla="*/ 3 h 121"/>
                <a:gd name="T64" fmla="*/ 0 w 332"/>
                <a:gd name="T65" fmla="*/ 3 h 121"/>
                <a:gd name="T66" fmla="*/ 0 w 332"/>
                <a:gd name="T67" fmla="*/ 2 h 121"/>
                <a:gd name="T68" fmla="*/ 0 w 332"/>
                <a:gd name="T69" fmla="*/ 0 h 121"/>
                <a:gd name="T70" fmla="*/ 15 w 332"/>
                <a:gd name="T71" fmla="*/ 0 h 121"/>
                <a:gd name="T72" fmla="*/ 15 w 332"/>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2" h="121">
                  <a:moveTo>
                    <a:pt x="332" y="60"/>
                  </a:moveTo>
                  <a:lnTo>
                    <a:pt x="331" y="65"/>
                  </a:lnTo>
                  <a:lnTo>
                    <a:pt x="331" y="71"/>
                  </a:lnTo>
                  <a:lnTo>
                    <a:pt x="330" y="78"/>
                  </a:lnTo>
                  <a:lnTo>
                    <a:pt x="329" y="83"/>
                  </a:lnTo>
                  <a:lnTo>
                    <a:pt x="328" y="88"/>
                  </a:lnTo>
                  <a:lnTo>
                    <a:pt x="326" y="93"/>
                  </a:lnTo>
                  <a:lnTo>
                    <a:pt x="324" y="98"/>
                  </a:lnTo>
                  <a:lnTo>
                    <a:pt x="322" y="102"/>
                  </a:lnTo>
                  <a:lnTo>
                    <a:pt x="319" y="106"/>
                  </a:lnTo>
                  <a:lnTo>
                    <a:pt x="316" y="109"/>
                  </a:lnTo>
                  <a:lnTo>
                    <a:pt x="313" y="112"/>
                  </a:lnTo>
                  <a:lnTo>
                    <a:pt x="310" y="115"/>
                  </a:lnTo>
                  <a:lnTo>
                    <a:pt x="305" y="118"/>
                  </a:lnTo>
                  <a:lnTo>
                    <a:pt x="302" y="119"/>
                  </a:lnTo>
                  <a:lnTo>
                    <a:pt x="298" y="120"/>
                  </a:lnTo>
                  <a:lnTo>
                    <a:pt x="294" y="121"/>
                  </a:lnTo>
                  <a:lnTo>
                    <a:pt x="39" y="121"/>
                  </a:lnTo>
                  <a:lnTo>
                    <a:pt x="33" y="120"/>
                  </a:lnTo>
                  <a:lnTo>
                    <a:pt x="29" y="119"/>
                  </a:lnTo>
                  <a:lnTo>
                    <a:pt x="25" y="118"/>
                  </a:lnTo>
                  <a:lnTo>
                    <a:pt x="22" y="115"/>
                  </a:lnTo>
                  <a:lnTo>
                    <a:pt x="18" y="112"/>
                  </a:lnTo>
                  <a:lnTo>
                    <a:pt x="15" y="109"/>
                  </a:lnTo>
                  <a:lnTo>
                    <a:pt x="12" y="106"/>
                  </a:lnTo>
                  <a:lnTo>
                    <a:pt x="10" y="102"/>
                  </a:lnTo>
                  <a:lnTo>
                    <a:pt x="8" y="98"/>
                  </a:lnTo>
                  <a:lnTo>
                    <a:pt x="5" y="93"/>
                  </a:lnTo>
                  <a:lnTo>
                    <a:pt x="4" y="88"/>
                  </a:lnTo>
                  <a:lnTo>
                    <a:pt x="2" y="83"/>
                  </a:lnTo>
                  <a:lnTo>
                    <a:pt x="1" y="78"/>
                  </a:lnTo>
                  <a:lnTo>
                    <a:pt x="0" y="71"/>
                  </a:lnTo>
                  <a:lnTo>
                    <a:pt x="0" y="65"/>
                  </a:lnTo>
                  <a:lnTo>
                    <a:pt x="0" y="60"/>
                  </a:lnTo>
                  <a:lnTo>
                    <a:pt x="2" y="0"/>
                  </a:lnTo>
                  <a:lnTo>
                    <a:pt x="330" y="0"/>
                  </a:lnTo>
                  <a:lnTo>
                    <a:pt x="332" y="60"/>
                  </a:lnTo>
                  <a:close/>
                </a:path>
              </a:pathLst>
            </a:custGeom>
            <a:solidFill>
              <a:srgbClr val="993300"/>
            </a:solidFill>
            <a:ln w="0">
              <a:solidFill>
                <a:srgbClr val="000000"/>
              </a:solidFill>
              <a:prstDash val="solid"/>
              <a:round/>
              <a:headEnd/>
              <a:tailEnd/>
            </a:ln>
          </p:spPr>
          <p:txBody>
            <a:bodyPr/>
            <a:lstStyle/>
            <a:p>
              <a:endParaRPr lang="en-US"/>
            </a:p>
          </p:txBody>
        </p:sp>
        <p:sp>
          <p:nvSpPr>
            <p:cNvPr id="44224" name="Freeform 159"/>
            <p:cNvSpPr>
              <a:spLocks/>
            </p:cNvSpPr>
            <p:nvPr/>
          </p:nvSpPr>
          <p:spPr bwMode="auto">
            <a:xfrm>
              <a:off x="4647" y="1318"/>
              <a:ext cx="2" cy="8"/>
            </a:xfrm>
            <a:custGeom>
              <a:avLst/>
              <a:gdLst>
                <a:gd name="T0" fmla="*/ 1 w 32"/>
                <a:gd name="T1" fmla="*/ 8 h 200"/>
                <a:gd name="T2" fmla="*/ 1 w 32"/>
                <a:gd name="T3" fmla="*/ 8 h 200"/>
                <a:gd name="T4" fmla="*/ 2 w 32"/>
                <a:gd name="T5" fmla="*/ 8 h 200"/>
                <a:gd name="T6" fmla="*/ 2 w 32"/>
                <a:gd name="T7" fmla="*/ 8 h 200"/>
                <a:gd name="T8" fmla="*/ 2 w 32"/>
                <a:gd name="T9" fmla="*/ 8 h 200"/>
                <a:gd name="T10" fmla="*/ 2 w 32"/>
                <a:gd name="T11" fmla="*/ 8 h 200"/>
                <a:gd name="T12" fmla="*/ 2 w 32"/>
                <a:gd name="T13" fmla="*/ 7 h 200"/>
                <a:gd name="T14" fmla="*/ 2 w 32"/>
                <a:gd name="T15" fmla="*/ 7 h 200"/>
                <a:gd name="T16" fmla="*/ 2 w 32"/>
                <a:gd name="T17" fmla="*/ 1 h 200"/>
                <a:gd name="T18" fmla="*/ 2 w 32"/>
                <a:gd name="T19" fmla="*/ 1 h 200"/>
                <a:gd name="T20" fmla="*/ 2 w 32"/>
                <a:gd name="T21" fmla="*/ 0 h 200"/>
                <a:gd name="T22" fmla="*/ 2 w 32"/>
                <a:gd name="T23" fmla="*/ 0 h 200"/>
                <a:gd name="T24" fmla="*/ 2 w 32"/>
                <a:gd name="T25" fmla="*/ 0 h 200"/>
                <a:gd name="T26" fmla="*/ 2 w 32"/>
                <a:gd name="T27" fmla="*/ 0 h 200"/>
                <a:gd name="T28" fmla="*/ 1 w 32"/>
                <a:gd name="T29" fmla="*/ 0 h 200"/>
                <a:gd name="T30" fmla="*/ 1 w 32"/>
                <a:gd name="T31" fmla="*/ 0 h 200"/>
                <a:gd name="T32" fmla="*/ 1 w 32"/>
                <a:gd name="T33" fmla="*/ 0 h 200"/>
                <a:gd name="T34" fmla="*/ 1 w 32"/>
                <a:gd name="T35" fmla="*/ 0 h 200"/>
                <a:gd name="T36" fmla="*/ 1 w 32"/>
                <a:gd name="T37" fmla="*/ 0 h 200"/>
                <a:gd name="T38" fmla="*/ 1 w 32"/>
                <a:gd name="T39" fmla="*/ 0 h 200"/>
                <a:gd name="T40" fmla="*/ 1 w 32"/>
                <a:gd name="T41" fmla="*/ 0 h 200"/>
                <a:gd name="T42" fmla="*/ 0 w 32"/>
                <a:gd name="T43" fmla="*/ 0 h 200"/>
                <a:gd name="T44" fmla="*/ 0 w 32"/>
                <a:gd name="T45" fmla="*/ 0 h 200"/>
                <a:gd name="T46" fmla="*/ 0 w 32"/>
                <a:gd name="T47" fmla="*/ 1 h 200"/>
                <a:gd name="T48" fmla="*/ 0 w 32"/>
                <a:gd name="T49" fmla="*/ 1 h 200"/>
                <a:gd name="T50" fmla="*/ 0 w 32"/>
                <a:gd name="T51" fmla="*/ 7 h 200"/>
                <a:gd name="T52" fmla="*/ 0 w 32"/>
                <a:gd name="T53" fmla="*/ 7 h 200"/>
                <a:gd name="T54" fmla="*/ 0 w 32"/>
                <a:gd name="T55" fmla="*/ 7 h 200"/>
                <a:gd name="T56" fmla="*/ 0 w 32"/>
                <a:gd name="T57" fmla="*/ 7 h 200"/>
                <a:gd name="T58" fmla="*/ 1 w 32"/>
                <a:gd name="T59" fmla="*/ 8 h 200"/>
                <a:gd name="T60" fmla="*/ 1 w 32"/>
                <a:gd name="T61" fmla="*/ 8 h 200"/>
                <a:gd name="T62" fmla="*/ 1 w 32"/>
                <a:gd name="T63" fmla="*/ 8 h 200"/>
                <a:gd name="T64" fmla="*/ 1 w 32"/>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 h="200">
                  <a:moveTo>
                    <a:pt x="19" y="200"/>
                  </a:moveTo>
                  <a:lnTo>
                    <a:pt x="20" y="199"/>
                  </a:lnTo>
                  <a:lnTo>
                    <a:pt x="21" y="199"/>
                  </a:lnTo>
                  <a:lnTo>
                    <a:pt x="22" y="199"/>
                  </a:lnTo>
                  <a:lnTo>
                    <a:pt x="23" y="198"/>
                  </a:lnTo>
                  <a:lnTo>
                    <a:pt x="25" y="197"/>
                  </a:lnTo>
                  <a:lnTo>
                    <a:pt x="26" y="196"/>
                  </a:lnTo>
                  <a:lnTo>
                    <a:pt x="27" y="195"/>
                  </a:lnTo>
                  <a:lnTo>
                    <a:pt x="28" y="194"/>
                  </a:lnTo>
                  <a:lnTo>
                    <a:pt x="28" y="193"/>
                  </a:lnTo>
                  <a:lnTo>
                    <a:pt x="29" y="191"/>
                  </a:lnTo>
                  <a:lnTo>
                    <a:pt x="30" y="190"/>
                  </a:lnTo>
                  <a:lnTo>
                    <a:pt x="30" y="188"/>
                  </a:lnTo>
                  <a:lnTo>
                    <a:pt x="31" y="186"/>
                  </a:lnTo>
                  <a:lnTo>
                    <a:pt x="31" y="184"/>
                  </a:lnTo>
                  <a:lnTo>
                    <a:pt x="31" y="183"/>
                  </a:lnTo>
                  <a:lnTo>
                    <a:pt x="32" y="181"/>
                  </a:lnTo>
                  <a:lnTo>
                    <a:pt x="32" y="20"/>
                  </a:lnTo>
                  <a:lnTo>
                    <a:pt x="31" y="18"/>
                  </a:lnTo>
                  <a:lnTo>
                    <a:pt x="31" y="16"/>
                  </a:lnTo>
                  <a:lnTo>
                    <a:pt x="31" y="14"/>
                  </a:lnTo>
                  <a:lnTo>
                    <a:pt x="30" y="12"/>
                  </a:lnTo>
                  <a:lnTo>
                    <a:pt x="30" y="11"/>
                  </a:lnTo>
                  <a:lnTo>
                    <a:pt x="29" y="9"/>
                  </a:lnTo>
                  <a:lnTo>
                    <a:pt x="28" y="7"/>
                  </a:lnTo>
                  <a:lnTo>
                    <a:pt x="28" y="5"/>
                  </a:lnTo>
                  <a:lnTo>
                    <a:pt x="27" y="4"/>
                  </a:lnTo>
                  <a:lnTo>
                    <a:pt x="26" y="3"/>
                  </a:lnTo>
                  <a:lnTo>
                    <a:pt x="25" y="2"/>
                  </a:lnTo>
                  <a:lnTo>
                    <a:pt x="23" y="1"/>
                  </a:lnTo>
                  <a:lnTo>
                    <a:pt x="22" y="0"/>
                  </a:lnTo>
                  <a:lnTo>
                    <a:pt x="21" y="0"/>
                  </a:lnTo>
                  <a:lnTo>
                    <a:pt x="20" y="0"/>
                  </a:lnTo>
                  <a:lnTo>
                    <a:pt x="19" y="0"/>
                  </a:lnTo>
                  <a:lnTo>
                    <a:pt x="17" y="0"/>
                  </a:lnTo>
                  <a:lnTo>
                    <a:pt x="16" y="0"/>
                  </a:lnTo>
                  <a:lnTo>
                    <a:pt x="14" y="0"/>
                  </a:lnTo>
                  <a:lnTo>
                    <a:pt x="13" y="1"/>
                  </a:lnTo>
                  <a:lnTo>
                    <a:pt x="12" y="2"/>
                  </a:lnTo>
                  <a:lnTo>
                    <a:pt x="11" y="3"/>
                  </a:lnTo>
                  <a:lnTo>
                    <a:pt x="9" y="4"/>
                  </a:lnTo>
                  <a:lnTo>
                    <a:pt x="9" y="5"/>
                  </a:lnTo>
                  <a:lnTo>
                    <a:pt x="8" y="7"/>
                  </a:lnTo>
                  <a:lnTo>
                    <a:pt x="6" y="9"/>
                  </a:lnTo>
                  <a:lnTo>
                    <a:pt x="5" y="11"/>
                  </a:lnTo>
                  <a:lnTo>
                    <a:pt x="5" y="12"/>
                  </a:lnTo>
                  <a:lnTo>
                    <a:pt x="4" y="14"/>
                  </a:lnTo>
                  <a:lnTo>
                    <a:pt x="4" y="16"/>
                  </a:lnTo>
                  <a:lnTo>
                    <a:pt x="4" y="18"/>
                  </a:lnTo>
                  <a:lnTo>
                    <a:pt x="4" y="20"/>
                  </a:lnTo>
                  <a:lnTo>
                    <a:pt x="0" y="168"/>
                  </a:lnTo>
                  <a:lnTo>
                    <a:pt x="0" y="170"/>
                  </a:lnTo>
                  <a:lnTo>
                    <a:pt x="0" y="173"/>
                  </a:lnTo>
                  <a:lnTo>
                    <a:pt x="0" y="175"/>
                  </a:lnTo>
                  <a:lnTo>
                    <a:pt x="1" y="178"/>
                  </a:lnTo>
                  <a:lnTo>
                    <a:pt x="2" y="180"/>
                  </a:lnTo>
                  <a:lnTo>
                    <a:pt x="3" y="183"/>
                  </a:lnTo>
                  <a:lnTo>
                    <a:pt x="4" y="185"/>
                  </a:lnTo>
                  <a:lnTo>
                    <a:pt x="6" y="188"/>
                  </a:lnTo>
                  <a:lnTo>
                    <a:pt x="8" y="190"/>
                  </a:lnTo>
                  <a:lnTo>
                    <a:pt x="9" y="192"/>
                  </a:lnTo>
                  <a:lnTo>
                    <a:pt x="11" y="194"/>
                  </a:lnTo>
                  <a:lnTo>
                    <a:pt x="12" y="196"/>
                  </a:lnTo>
                  <a:lnTo>
                    <a:pt x="14" y="197"/>
                  </a:lnTo>
                  <a:lnTo>
                    <a:pt x="15" y="199"/>
                  </a:lnTo>
                  <a:lnTo>
                    <a:pt x="17" y="199"/>
                  </a:lnTo>
                  <a:lnTo>
                    <a:pt x="19" y="200"/>
                  </a:lnTo>
                  <a:close/>
                </a:path>
              </a:pathLst>
            </a:custGeom>
            <a:solidFill>
              <a:srgbClr val="993300"/>
            </a:solidFill>
            <a:ln w="0">
              <a:solidFill>
                <a:srgbClr val="000000"/>
              </a:solidFill>
              <a:prstDash val="solid"/>
              <a:round/>
              <a:headEnd/>
              <a:tailEnd/>
            </a:ln>
          </p:spPr>
          <p:txBody>
            <a:bodyPr/>
            <a:lstStyle/>
            <a:p>
              <a:endParaRPr lang="en-US"/>
            </a:p>
          </p:txBody>
        </p:sp>
        <p:sp>
          <p:nvSpPr>
            <p:cNvPr id="44225" name="Freeform 160"/>
            <p:cNvSpPr>
              <a:spLocks/>
            </p:cNvSpPr>
            <p:nvPr/>
          </p:nvSpPr>
          <p:spPr bwMode="auto">
            <a:xfrm>
              <a:off x="4664" y="1317"/>
              <a:ext cx="2" cy="9"/>
            </a:xfrm>
            <a:custGeom>
              <a:avLst/>
              <a:gdLst>
                <a:gd name="T0" fmla="*/ 1 w 37"/>
                <a:gd name="T1" fmla="*/ 9 h 209"/>
                <a:gd name="T2" fmla="*/ 1 w 37"/>
                <a:gd name="T3" fmla="*/ 9 h 209"/>
                <a:gd name="T4" fmla="*/ 1 w 37"/>
                <a:gd name="T5" fmla="*/ 9 h 209"/>
                <a:gd name="T6" fmla="*/ 1 w 37"/>
                <a:gd name="T7" fmla="*/ 9 h 209"/>
                <a:gd name="T8" fmla="*/ 2 w 37"/>
                <a:gd name="T9" fmla="*/ 8 h 209"/>
                <a:gd name="T10" fmla="*/ 2 w 37"/>
                <a:gd name="T11" fmla="*/ 8 h 209"/>
                <a:gd name="T12" fmla="*/ 2 w 37"/>
                <a:gd name="T13" fmla="*/ 8 h 209"/>
                <a:gd name="T14" fmla="*/ 2 w 37"/>
                <a:gd name="T15" fmla="*/ 8 h 209"/>
                <a:gd name="T16" fmla="*/ 2 w 37"/>
                <a:gd name="T17" fmla="*/ 1 h 209"/>
                <a:gd name="T18" fmla="*/ 1 w 37"/>
                <a:gd name="T19" fmla="*/ 1 h 209"/>
                <a:gd name="T20" fmla="*/ 1 w 37"/>
                <a:gd name="T21" fmla="*/ 0 h 209"/>
                <a:gd name="T22" fmla="*/ 1 w 37"/>
                <a:gd name="T23" fmla="*/ 0 h 209"/>
                <a:gd name="T24" fmla="*/ 1 w 37"/>
                <a:gd name="T25" fmla="*/ 0 h 209"/>
                <a:gd name="T26" fmla="*/ 1 w 37"/>
                <a:gd name="T27" fmla="*/ 0 h 209"/>
                <a:gd name="T28" fmla="*/ 1 w 37"/>
                <a:gd name="T29" fmla="*/ 0 h 209"/>
                <a:gd name="T30" fmla="*/ 1 w 37"/>
                <a:gd name="T31" fmla="*/ 0 h 209"/>
                <a:gd name="T32" fmla="*/ 1 w 37"/>
                <a:gd name="T33" fmla="*/ 0 h 209"/>
                <a:gd name="T34" fmla="*/ 1 w 37"/>
                <a:gd name="T35" fmla="*/ 0 h 209"/>
                <a:gd name="T36" fmla="*/ 0 w 37"/>
                <a:gd name="T37" fmla="*/ 0 h 209"/>
                <a:gd name="T38" fmla="*/ 0 w 37"/>
                <a:gd name="T39" fmla="*/ 0 h 209"/>
                <a:gd name="T40" fmla="*/ 0 w 37"/>
                <a:gd name="T41" fmla="*/ 0 h 209"/>
                <a:gd name="T42" fmla="*/ 0 w 37"/>
                <a:gd name="T43" fmla="*/ 0 h 209"/>
                <a:gd name="T44" fmla="*/ 0 w 37"/>
                <a:gd name="T45" fmla="*/ 1 h 209"/>
                <a:gd name="T46" fmla="*/ 0 w 37"/>
                <a:gd name="T47" fmla="*/ 1 h 209"/>
                <a:gd name="T48" fmla="*/ 0 w 37"/>
                <a:gd name="T49" fmla="*/ 1 h 209"/>
                <a:gd name="T50" fmla="*/ 0 w 37"/>
                <a:gd name="T51" fmla="*/ 8 h 209"/>
                <a:gd name="T52" fmla="*/ 0 w 37"/>
                <a:gd name="T53" fmla="*/ 8 h 209"/>
                <a:gd name="T54" fmla="*/ 0 w 37"/>
                <a:gd name="T55" fmla="*/ 9 h 209"/>
                <a:gd name="T56" fmla="*/ 0 w 37"/>
                <a:gd name="T57" fmla="*/ 9 h 209"/>
                <a:gd name="T58" fmla="*/ 0 w 37"/>
                <a:gd name="T59" fmla="*/ 9 h 209"/>
                <a:gd name="T60" fmla="*/ 0 w 37"/>
                <a:gd name="T61" fmla="*/ 9 h 209"/>
                <a:gd name="T62" fmla="*/ 1 w 37"/>
                <a:gd name="T63" fmla="*/ 9 h 209"/>
                <a:gd name="T64" fmla="*/ 1 w 3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9">
                  <a:moveTo>
                    <a:pt x="15" y="209"/>
                  </a:moveTo>
                  <a:lnTo>
                    <a:pt x="16" y="208"/>
                  </a:lnTo>
                  <a:lnTo>
                    <a:pt x="17" y="208"/>
                  </a:lnTo>
                  <a:lnTo>
                    <a:pt x="19" y="206"/>
                  </a:lnTo>
                  <a:lnTo>
                    <a:pt x="21" y="205"/>
                  </a:lnTo>
                  <a:lnTo>
                    <a:pt x="23" y="203"/>
                  </a:lnTo>
                  <a:lnTo>
                    <a:pt x="25" y="201"/>
                  </a:lnTo>
                  <a:lnTo>
                    <a:pt x="26" y="199"/>
                  </a:lnTo>
                  <a:lnTo>
                    <a:pt x="28" y="197"/>
                  </a:lnTo>
                  <a:lnTo>
                    <a:pt x="30" y="194"/>
                  </a:lnTo>
                  <a:lnTo>
                    <a:pt x="31" y="191"/>
                  </a:lnTo>
                  <a:lnTo>
                    <a:pt x="33" y="189"/>
                  </a:lnTo>
                  <a:lnTo>
                    <a:pt x="34" y="186"/>
                  </a:lnTo>
                  <a:lnTo>
                    <a:pt x="35" y="184"/>
                  </a:lnTo>
                  <a:lnTo>
                    <a:pt x="36" y="181"/>
                  </a:lnTo>
                  <a:lnTo>
                    <a:pt x="36" y="179"/>
                  </a:lnTo>
                  <a:lnTo>
                    <a:pt x="37" y="177"/>
                  </a:lnTo>
                  <a:lnTo>
                    <a:pt x="28" y="20"/>
                  </a:lnTo>
                  <a:lnTo>
                    <a:pt x="27" y="18"/>
                  </a:lnTo>
                  <a:lnTo>
                    <a:pt x="27" y="16"/>
                  </a:lnTo>
                  <a:lnTo>
                    <a:pt x="27" y="13"/>
                  </a:lnTo>
                  <a:lnTo>
                    <a:pt x="26" y="11"/>
                  </a:lnTo>
                  <a:lnTo>
                    <a:pt x="26" y="10"/>
                  </a:lnTo>
                  <a:lnTo>
                    <a:pt x="25" y="8"/>
                  </a:lnTo>
                  <a:lnTo>
                    <a:pt x="24" y="7"/>
                  </a:lnTo>
                  <a:lnTo>
                    <a:pt x="24" y="5"/>
                  </a:lnTo>
                  <a:lnTo>
                    <a:pt x="23" y="4"/>
                  </a:lnTo>
                  <a:lnTo>
                    <a:pt x="22" y="3"/>
                  </a:lnTo>
                  <a:lnTo>
                    <a:pt x="21" y="2"/>
                  </a:lnTo>
                  <a:lnTo>
                    <a:pt x="19" y="1"/>
                  </a:lnTo>
                  <a:lnTo>
                    <a:pt x="18" y="0"/>
                  </a:lnTo>
                  <a:lnTo>
                    <a:pt x="17" y="0"/>
                  </a:lnTo>
                  <a:lnTo>
                    <a:pt x="16" y="0"/>
                  </a:lnTo>
                  <a:lnTo>
                    <a:pt x="15" y="0"/>
                  </a:lnTo>
                  <a:lnTo>
                    <a:pt x="13" y="0"/>
                  </a:lnTo>
                  <a:lnTo>
                    <a:pt x="12" y="0"/>
                  </a:lnTo>
                  <a:lnTo>
                    <a:pt x="10" y="0"/>
                  </a:lnTo>
                  <a:lnTo>
                    <a:pt x="9" y="1"/>
                  </a:lnTo>
                  <a:lnTo>
                    <a:pt x="8" y="2"/>
                  </a:lnTo>
                  <a:lnTo>
                    <a:pt x="6" y="3"/>
                  </a:lnTo>
                  <a:lnTo>
                    <a:pt x="4" y="4"/>
                  </a:lnTo>
                  <a:lnTo>
                    <a:pt x="4"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4" y="203"/>
                  </a:lnTo>
                  <a:lnTo>
                    <a:pt x="4" y="204"/>
                  </a:lnTo>
                  <a:lnTo>
                    <a:pt x="6" y="205"/>
                  </a:lnTo>
                  <a:lnTo>
                    <a:pt x="8" y="206"/>
                  </a:lnTo>
                  <a:lnTo>
                    <a:pt x="9" y="207"/>
                  </a:lnTo>
                  <a:lnTo>
                    <a:pt x="10" y="208"/>
                  </a:lnTo>
                  <a:lnTo>
                    <a:pt x="12" y="208"/>
                  </a:lnTo>
                  <a:lnTo>
                    <a:pt x="13" y="208"/>
                  </a:lnTo>
                  <a:lnTo>
                    <a:pt x="15" y="209"/>
                  </a:lnTo>
                  <a:close/>
                </a:path>
              </a:pathLst>
            </a:custGeom>
            <a:solidFill>
              <a:srgbClr val="993300"/>
            </a:solidFill>
            <a:ln w="0">
              <a:solidFill>
                <a:srgbClr val="000000"/>
              </a:solidFill>
              <a:prstDash val="solid"/>
              <a:round/>
              <a:headEnd/>
              <a:tailEnd/>
            </a:ln>
          </p:spPr>
          <p:txBody>
            <a:bodyPr/>
            <a:lstStyle/>
            <a:p>
              <a:endParaRPr lang="en-US"/>
            </a:p>
          </p:txBody>
        </p:sp>
        <p:sp>
          <p:nvSpPr>
            <p:cNvPr id="44226" name="Freeform 161"/>
            <p:cNvSpPr>
              <a:spLocks/>
            </p:cNvSpPr>
            <p:nvPr/>
          </p:nvSpPr>
          <p:spPr bwMode="auto">
            <a:xfrm>
              <a:off x="4649" y="1317"/>
              <a:ext cx="15" cy="4"/>
            </a:xfrm>
            <a:custGeom>
              <a:avLst/>
              <a:gdLst>
                <a:gd name="T0" fmla="*/ 14 w 341"/>
                <a:gd name="T1" fmla="*/ 4 h 99"/>
                <a:gd name="T2" fmla="*/ 14 w 341"/>
                <a:gd name="T3" fmla="*/ 4 h 99"/>
                <a:gd name="T4" fmla="*/ 14 w 341"/>
                <a:gd name="T5" fmla="*/ 4 h 99"/>
                <a:gd name="T6" fmla="*/ 14 w 341"/>
                <a:gd name="T7" fmla="*/ 4 h 99"/>
                <a:gd name="T8" fmla="*/ 15 w 341"/>
                <a:gd name="T9" fmla="*/ 4 h 99"/>
                <a:gd name="T10" fmla="*/ 15 w 341"/>
                <a:gd name="T11" fmla="*/ 3 h 99"/>
                <a:gd name="T12" fmla="*/ 15 w 341"/>
                <a:gd name="T13" fmla="*/ 3 h 99"/>
                <a:gd name="T14" fmla="*/ 15 w 341"/>
                <a:gd name="T15" fmla="*/ 3 h 99"/>
                <a:gd name="T16" fmla="*/ 15 w 341"/>
                <a:gd name="T17" fmla="*/ 1 h 99"/>
                <a:gd name="T18" fmla="*/ 15 w 341"/>
                <a:gd name="T19" fmla="*/ 1 h 99"/>
                <a:gd name="T20" fmla="*/ 15 w 341"/>
                <a:gd name="T21" fmla="*/ 1 h 99"/>
                <a:gd name="T22" fmla="*/ 15 w 341"/>
                <a:gd name="T23" fmla="*/ 1 h 99"/>
                <a:gd name="T24" fmla="*/ 15 w 341"/>
                <a:gd name="T25" fmla="*/ 0 h 99"/>
                <a:gd name="T26" fmla="*/ 14 w 341"/>
                <a:gd name="T27" fmla="*/ 0 h 99"/>
                <a:gd name="T28" fmla="*/ 14 w 341"/>
                <a:gd name="T29" fmla="*/ 0 h 99"/>
                <a:gd name="T30" fmla="*/ 14 w 341"/>
                <a:gd name="T31" fmla="*/ 0 h 99"/>
                <a:gd name="T32" fmla="*/ 13 w 341"/>
                <a:gd name="T33" fmla="*/ 0 h 99"/>
                <a:gd name="T34" fmla="*/ 1 w 341"/>
                <a:gd name="T35" fmla="*/ 0 h 99"/>
                <a:gd name="T36" fmla="*/ 1 w 341"/>
                <a:gd name="T37" fmla="*/ 0 h 99"/>
                <a:gd name="T38" fmla="*/ 1 w 341"/>
                <a:gd name="T39" fmla="*/ 0 h 99"/>
                <a:gd name="T40" fmla="*/ 1 w 341"/>
                <a:gd name="T41" fmla="*/ 0 h 99"/>
                <a:gd name="T42" fmla="*/ 0 w 341"/>
                <a:gd name="T43" fmla="*/ 0 h 99"/>
                <a:gd name="T44" fmla="*/ 0 w 341"/>
                <a:gd name="T45" fmla="*/ 1 h 99"/>
                <a:gd name="T46" fmla="*/ 0 w 341"/>
                <a:gd name="T47" fmla="*/ 1 h 99"/>
                <a:gd name="T48" fmla="*/ 0 w 341"/>
                <a:gd name="T49" fmla="*/ 1 h 99"/>
                <a:gd name="T50" fmla="*/ 0 w 341"/>
                <a:gd name="T51" fmla="*/ 3 h 99"/>
                <a:gd name="T52" fmla="*/ 0 w 341"/>
                <a:gd name="T53" fmla="*/ 3 h 99"/>
                <a:gd name="T54" fmla="*/ 0 w 341"/>
                <a:gd name="T55" fmla="*/ 3 h 99"/>
                <a:gd name="T56" fmla="*/ 0 w 341"/>
                <a:gd name="T57" fmla="*/ 3 h 99"/>
                <a:gd name="T58" fmla="*/ 0 w 341"/>
                <a:gd name="T59" fmla="*/ 4 h 99"/>
                <a:gd name="T60" fmla="*/ 1 w 341"/>
                <a:gd name="T61" fmla="*/ 4 h 99"/>
                <a:gd name="T62" fmla="*/ 1 w 341"/>
                <a:gd name="T63" fmla="*/ 4 h 99"/>
                <a:gd name="T64" fmla="*/ 1 w 341"/>
                <a:gd name="T65" fmla="*/ 4 h 99"/>
                <a:gd name="T66" fmla="*/ 2 w 341"/>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1" h="99">
                  <a:moveTo>
                    <a:pt x="305" y="99"/>
                  </a:moveTo>
                  <a:lnTo>
                    <a:pt x="308" y="98"/>
                  </a:lnTo>
                  <a:lnTo>
                    <a:pt x="311" y="98"/>
                  </a:lnTo>
                  <a:lnTo>
                    <a:pt x="316" y="97"/>
                  </a:lnTo>
                  <a:lnTo>
                    <a:pt x="319" y="96"/>
                  </a:lnTo>
                  <a:lnTo>
                    <a:pt x="322" y="95"/>
                  </a:lnTo>
                  <a:lnTo>
                    <a:pt x="325" y="93"/>
                  </a:lnTo>
                  <a:lnTo>
                    <a:pt x="328" y="91"/>
                  </a:lnTo>
                  <a:lnTo>
                    <a:pt x="330" y="89"/>
                  </a:lnTo>
                  <a:lnTo>
                    <a:pt x="332" y="87"/>
                  </a:lnTo>
                  <a:lnTo>
                    <a:pt x="334" y="85"/>
                  </a:lnTo>
                  <a:lnTo>
                    <a:pt x="336" y="82"/>
                  </a:lnTo>
                  <a:lnTo>
                    <a:pt x="338" y="80"/>
                  </a:lnTo>
                  <a:lnTo>
                    <a:pt x="339" y="77"/>
                  </a:lnTo>
                  <a:lnTo>
                    <a:pt x="340" y="74"/>
                  </a:lnTo>
                  <a:lnTo>
                    <a:pt x="340" y="71"/>
                  </a:lnTo>
                  <a:lnTo>
                    <a:pt x="341" y="67"/>
                  </a:lnTo>
                  <a:lnTo>
                    <a:pt x="341" y="32"/>
                  </a:lnTo>
                  <a:lnTo>
                    <a:pt x="340" y="28"/>
                  </a:lnTo>
                  <a:lnTo>
                    <a:pt x="340" y="24"/>
                  </a:lnTo>
                  <a:lnTo>
                    <a:pt x="339" y="21"/>
                  </a:lnTo>
                  <a:lnTo>
                    <a:pt x="338" y="18"/>
                  </a:lnTo>
                  <a:lnTo>
                    <a:pt x="336" y="16"/>
                  </a:lnTo>
                  <a:lnTo>
                    <a:pt x="334" y="13"/>
                  </a:lnTo>
                  <a:lnTo>
                    <a:pt x="332" y="11"/>
                  </a:lnTo>
                  <a:lnTo>
                    <a:pt x="330" y="9"/>
                  </a:lnTo>
                  <a:lnTo>
                    <a:pt x="328" y="7"/>
                  </a:lnTo>
                  <a:lnTo>
                    <a:pt x="325" y="5"/>
                  </a:lnTo>
                  <a:lnTo>
                    <a:pt x="322" y="3"/>
                  </a:lnTo>
                  <a:lnTo>
                    <a:pt x="319" y="2"/>
                  </a:lnTo>
                  <a:lnTo>
                    <a:pt x="316" y="1"/>
                  </a:lnTo>
                  <a:lnTo>
                    <a:pt x="311" y="0"/>
                  </a:lnTo>
                  <a:lnTo>
                    <a:pt x="308" y="0"/>
                  </a:lnTo>
                  <a:lnTo>
                    <a:pt x="305" y="0"/>
                  </a:lnTo>
                  <a:lnTo>
                    <a:pt x="37" y="0"/>
                  </a:lnTo>
                  <a:lnTo>
                    <a:pt x="33" y="0"/>
                  </a:lnTo>
                  <a:lnTo>
                    <a:pt x="29" y="0"/>
                  </a:lnTo>
                  <a:lnTo>
                    <a:pt x="26" y="1"/>
                  </a:lnTo>
                  <a:lnTo>
                    <a:pt x="22" y="2"/>
                  </a:lnTo>
                  <a:lnTo>
                    <a:pt x="19" y="3"/>
                  </a:lnTo>
                  <a:lnTo>
                    <a:pt x="16" y="5"/>
                  </a:lnTo>
                  <a:lnTo>
                    <a:pt x="14" y="7"/>
                  </a:lnTo>
                  <a:lnTo>
                    <a:pt x="11" y="9"/>
                  </a:lnTo>
                  <a:lnTo>
                    <a:pt x="9" y="11"/>
                  </a:lnTo>
                  <a:lnTo>
                    <a:pt x="7"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7" y="85"/>
                  </a:lnTo>
                  <a:lnTo>
                    <a:pt x="9" y="87"/>
                  </a:lnTo>
                  <a:lnTo>
                    <a:pt x="11" y="89"/>
                  </a:lnTo>
                  <a:lnTo>
                    <a:pt x="14" y="91"/>
                  </a:lnTo>
                  <a:lnTo>
                    <a:pt x="16" y="93"/>
                  </a:lnTo>
                  <a:lnTo>
                    <a:pt x="19" y="95"/>
                  </a:lnTo>
                  <a:lnTo>
                    <a:pt x="22" y="96"/>
                  </a:lnTo>
                  <a:lnTo>
                    <a:pt x="26" y="97"/>
                  </a:lnTo>
                  <a:lnTo>
                    <a:pt x="29" y="98"/>
                  </a:lnTo>
                  <a:lnTo>
                    <a:pt x="33" y="98"/>
                  </a:lnTo>
                  <a:lnTo>
                    <a:pt x="37" y="99"/>
                  </a:lnTo>
                  <a:lnTo>
                    <a:pt x="305" y="99"/>
                  </a:lnTo>
                  <a:close/>
                </a:path>
              </a:pathLst>
            </a:custGeom>
            <a:solidFill>
              <a:srgbClr val="993300"/>
            </a:solidFill>
            <a:ln w="0">
              <a:solidFill>
                <a:srgbClr val="000000"/>
              </a:solidFill>
              <a:prstDash val="solid"/>
              <a:round/>
              <a:headEnd/>
              <a:tailEnd/>
            </a:ln>
          </p:spPr>
          <p:txBody>
            <a:bodyPr/>
            <a:lstStyle/>
            <a:p>
              <a:endParaRPr lang="en-US"/>
            </a:p>
          </p:txBody>
        </p:sp>
        <p:grpSp>
          <p:nvGrpSpPr>
            <p:cNvPr id="44227" name="Group 162"/>
            <p:cNvGrpSpPr>
              <a:grpSpLocks/>
            </p:cNvGrpSpPr>
            <p:nvPr/>
          </p:nvGrpSpPr>
          <p:grpSpPr bwMode="auto">
            <a:xfrm>
              <a:off x="4578" y="1288"/>
              <a:ext cx="394" cy="67"/>
              <a:chOff x="4578" y="1288"/>
              <a:chExt cx="394" cy="67"/>
            </a:xfrm>
          </p:grpSpPr>
          <p:sp>
            <p:nvSpPr>
              <p:cNvPr id="44439" name="Freeform 163"/>
              <p:cNvSpPr>
                <a:spLocks/>
              </p:cNvSpPr>
              <p:nvPr/>
            </p:nvSpPr>
            <p:spPr bwMode="auto">
              <a:xfrm>
                <a:off x="4623" y="1316"/>
                <a:ext cx="21" cy="12"/>
              </a:xfrm>
              <a:custGeom>
                <a:avLst/>
                <a:gdLst>
                  <a:gd name="T0" fmla="*/ 18 w 476"/>
                  <a:gd name="T1" fmla="*/ 12 h 282"/>
                  <a:gd name="T2" fmla="*/ 19 w 476"/>
                  <a:gd name="T3" fmla="*/ 12 h 282"/>
                  <a:gd name="T4" fmla="*/ 19 w 476"/>
                  <a:gd name="T5" fmla="*/ 12 h 282"/>
                  <a:gd name="T6" fmla="*/ 20 w 476"/>
                  <a:gd name="T7" fmla="*/ 11 h 282"/>
                  <a:gd name="T8" fmla="*/ 20 w 476"/>
                  <a:gd name="T9" fmla="*/ 11 h 282"/>
                  <a:gd name="T10" fmla="*/ 21 w 476"/>
                  <a:gd name="T11" fmla="*/ 10 h 282"/>
                  <a:gd name="T12" fmla="*/ 21 w 476"/>
                  <a:gd name="T13" fmla="*/ 10 h 282"/>
                  <a:gd name="T14" fmla="*/ 21 w 476"/>
                  <a:gd name="T15" fmla="*/ 9 h 282"/>
                  <a:gd name="T16" fmla="*/ 20 w 476"/>
                  <a:gd name="T17" fmla="*/ 3 h 282"/>
                  <a:gd name="T18" fmla="*/ 20 w 476"/>
                  <a:gd name="T19" fmla="*/ 2 h 282"/>
                  <a:gd name="T20" fmla="*/ 20 w 476"/>
                  <a:gd name="T21" fmla="*/ 2 h 282"/>
                  <a:gd name="T22" fmla="*/ 20 w 476"/>
                  <a:gd name="T23" fmla="*/ 1 h 282"/>
                  <a:gd name="T24" fmla="*/ 20 w 476"/>
                  <a:gd name="T25" fmla="*/ 1 h 282"/>
                  <a:gd name="T26" fmla="*/ 19 w 476"/>
                  <a:gd name="T27" fmla="*/ 1 h 282"/>
                  <a:gd name="T28" fmla="*/ 19 w 476"/>
                  <a:gd name="T29" fmla="*/ 0 h 282"/>
                  <a:gd name="T30" fmla="*/ 19 w 476"/>
                  <a:gd name="T31" fmla="*/ 0 h 282"/>
                  <a:gd name="T32" fmla="*/ 18 w 476"/>
                  <a:gd name="T33" fmla="*/ 0 h 282"/>
                  <a:gd name="T34" fmla="*/ 3 w 476"/>
                  <a:gd name="T35" fmla="*/ 0 h 282"/>
                  <a:gd name="T36" fmla="*/ 2 w 476"/>
                  <a:gd name="T37" fmla="*/ 0 h 282"/>
                  <a:gd name="T38" fmla="*/ 2 w 476"/>
                  <a:gd name="T39" fmla="*/ 0 h 282"/>
                  <a:gd name="T40" fmla="*/ 1 w 476"/>
                  <a:gd name="T41" fmla="*/ 1 h 282"/>
                  <a:gd name="T42" fmla="*/ 1 w 476"/>
                  <a:gd name="T43" fmla="*/ 1 h 282"/>
                  <a:gd name="T44" fmla="*/ 1 w 476"/>
                  <a:gd name="T45" fmla="*/ 1 h 282"/>
                  <a:gd name="T46" fmla="*/ 1 w 476"/>
                  <a:gd name="T47" fmla="*/ 2 h 282"/>
                  <a:gd name="T48" fmla="*/ 1 w 476"/>
                  <a:gd name="T49" fmla="*/ 3 h 282"/>
                  <a:gd name="T50" fmla="*/ 0 w 476"/>
                  <a:gd name="T51" fmla="*/ 9 h 282"/>
                  <a:gd name="T52" fmla="*/ 0 w 476"/>
                  <a:gd name="T53" fmla="*/ 10 h 282"/>
                  <a:gd name="T54" fmla="*/ 0 w 476"/>
                  <a:gd name="T55" fmla="*/ 10 h 282"/>
                  <a:gd name="T56" fmla="*/ 1 w 476"/>
                  <a:gd name="T57" fmla="*/ 11 h 282"/>
                  <a:gd name="T58" fmla="*/ 1 w 476"/>
                  <a:gd name="T59" fmla="*/ 11 h 282"/>
                  <a:gd name="T60" fmla="*/ 1 w 476"/>
                  <a:gd name="T61" fmla="*/ 11 h 282"/>
                  <a:gd name="T62" fmla="*/ 2 w 476"/>
                  <a:gd name="T63" fmla="*/ 12 h 282"/>
                  <a:gd name="T64" fmla="*/ 2 w 476"/>
                  <a:gd name="T65" fmla="*/ 12 h 282"/>
                  <a:gd name="T66" fmla="*/ 3 w 476"/>
                  <a:gd name="T67" fmla="*/ 12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6" h="282">
                    <a:moveTo>
                      <a:pt x="415" y="282"/>
                    </a:moveTo>
                    <a:lnTo>
                      <a:pt x="419" y="281"/>
                    </a:lnTo>
                    <a:lnTo>
                      <a:pt x="424" y="280"/>
                    </a:lnTo>
                    <a:lnTo>
                      <a:pt x="429" y="278"/>
                    </a:lnTo>
                    <a:lnTo>
                      <a:pt x="434" y="276"/>
                    </a:lnTo>
                    <a:lnTo>
                      <a:pt x="439" y="273"/>
                    </a:lnTo>
                    <a:lnTo>
                      <a:pt x="444" y="270"/>
                    </a:lnTo>
                    <a:lnTo>
                      <a:pt x="450" y="266"/>
                    </a:lnTo>
                    <a:lnTo>
                      <a:pt x="455" y="262"/>
                    </a:lnTo>
                    <a:lnTo>
                      <a:pt x="459" y="257"/>
                    </a:lnTo>
                    <a:lnTo>
                      <a:pt x="463" y="252"/>
                    </a:lnTo>
                    <a:lnTo>
                      <a:pt x="467" y="246"/>
                    </a:lnTo>
                    <a:lnTo>
                      <a:pt x="470" y="240"/>
                    </a:lnTo>
                    <a:lnTo>
                      <a:pt x="472" y="234"/>
                    </a:lnTo>
                    <a:lnTo>
                      <a:pt x="474" y="228"/>
                    </a:lnTo>
                    <a:lnTo>
                      <a:pt x="475" y="221"/>
                    </a:lnTo>
                    <a:lnTo>
                      <a:pt x="476" y="215"/>
                    </a:lnTo>
                    <a:lnTo>
                      <a:pt x="462" y="67"/>
                    </a:lnTo>
                    <a:lnTo>
                      <a:pt x="461" y="60"/>
                    </a:lnTo>
                    <a:lnTo>
                      <a:pt x="461" y="53"/>
                    </a:lnTo>
                    <a:lnTo>
                      <a:pt x="459" y="46"/>
                    </a:lnTo>
                    <a:lnTo>
                      <a:pt x="458" y="40"/>
                    </a:lnTo>
                    <a:lnTo>
                      <a:pt x="456" y="34"/>
                    </a:lnTo>
                    <a:lnTo>
                      <a:pt x="454" y="29"/>
                    </a:lnTo>
                    <a:lnTo>
                      <a:pt x="451" y="24"/>
                    </a:lnTo>
                    <a:lnTo>
                      <a:pt x="447" y="20"/>
                    </a:lnTo>
                    <a:lnTo>
                      <a:pt x="444" y="15"/>
                    </a:lnTo>
                    <a:lnTo>
                      <a:pt x="440" y="12"/>
                    </a:lnTo>
                    <a:lnTo>
                      <a:pt x="436" y="7"/>
                    </a:lnTo>
                    <a:lnTo>
                      <a:pt x="432" y="5"/>
                    </a:lnTo>
                    <a:lnTo>
                      <a:pt x="428" y="2"/>
                    </a:lnTo>
                    <a:lnTo>
                      <a:pt x="424" y="1"/>
                    </a:lnTo>
                    <a:lnTo>
                      <a:pt x="419" y="0"/>
                    </a:lnTo>
                    <a:lnTo>
                      <a:pt x="415" y="0"/>
                    </a:lnTo>
                    <a:lnTo>
                      <a:pt x="63" y="0"/>
                    </a:lnTo>
                    <a:lnTo>
                      <a:pt x="57" y="0"/>
                    </a:lnTo>
                    <a:lnTo>
                      <a:pt x="52" y="1"/>
                    </a:lnTo>
                    <a:lnTo>
                      <a:pt x="48" y="2"/>
                    </a:lnTo>
                    <a:lnTo>
                      <a:pt x="43" y="5"/>
                    </a:lnTo>
                    <a:lnTo>
                      <a:pt x="39" y="7"/>
                    </a:lnTo>
                    <a:lnTo>
                      <a:pt x="35" y="12"/>
                    </a:lnTo>
                    <a:lnTo>
                      <a:pt x="32" y="15"/>
                    </a:lnTo>
                    <a:lnTo>
                      <a:pt x="28" y="20"/>
                    </a:lnTo>
                    <a:lnTo>
                      <a:pt x="25" y="24"/>
                    </a:lnTo>
                    <a:lnTo>
                      <a:pt x="23" y="29"/>
                    </a:lnTo>
                    <a:lnTo>
                      <a:pt x="19" y="34"/>
                    </a:lnTo>
                    <a:lnTo>
                      <a:pt x="17" y="40"/>
                    </a:lnTo>
                    <a:lnTo>
                      <a:pt x="16" y="46"/>
                    </a:lnTo>
                    <a:lnTo>
                      <a:pt x="14" y="53"/>
                    </a:lnTo>
                    <a:lnTo>
                      <a:pt x="14" y="60"/>
                    </a:lnTo>
                    <a:lnTo>
                      <a:pt x="14" y="67"/>
                    </a:lnTo>
                    <a:lnTo>
                      <a:pt x="0" y="215"/>
                    </a:lnTo>
                    <a:lnTo>
                      <a:pt x="0" y="221"/>
                    </a:lnTo>
                    <a:lnTo>
                      <a:pt x="1" y="228"/>
                    </a:lnTo>
                    <a:lnTo>
                      <a:pt x="3" y="234"/>
                    </a:lnTo>
                    <a:lnTo>
                      <a:pt x="5" y="240"/>
                    </a:lnTo>
                    <a:lnTo>
                      <a:pt x="8" y="246"/>
                    </a:lnTo>
                    <a:lnTo>
                      <a:pt x="12" y="252"/>
                    </a:lnTo>
                    <a:lnTo>
                      <a:pt x="16" y="257"/>
                    </a:lnTo>
                    <a:lnTo>
                      <a:pt x="20" y="262"/>
                    </a:lnTo>
                    <a:lnTo>
                      <a:pt x="26" y="266"/>
                    </a:lnTo>
                    <a:lnTo>
                      <a:pt x="31" y="270"/>
                    </a:lnTo>
                    <a:lnTo>
                      <a:pt x="36" y="273"/>
                    </a:lnTo>
                    <a:lnTo>
                      <a:pt x="41" y="276"/>
                    </a:lnTo>
                    <a:lnTo>
                      <a:pt x="46" y="278"/>
                    </a:lnTo>
                    <a:lnTo>
                      <a:pt x="51" y="280"/>
                    </a:lnTo>
                    <a:lnTo>
                      <a:pt x="57" y="281"/>
                    </a:lnTo>
                    <a:lnTo>
                      <a:pt x="63" y="282"/>
                    </a:lnTo>
                    <a:lnTo>
                      <a:pt x="415" y="282"/>
                    </a:lnTo>
                    <a:close/>
                  </a:path>
                </a:pathLst>
              </a:custGeom>
              <a:solidFill>
                <a:srgbClr val="993300"/>
              </a:solidFill>
              <a:ln w="0">
                <a:solidFill>
                  <a:srgbClr val="000000"/>
                </a:solidFill>
                <a:prstDash val="solid"/>
                <a:round/>
                <a:headEnd/>
                <a:tailEnd/>
              </a:ln>
            </p:spPr>
            <p:txBody>
              <a:bodyPr/>
              <a:lstStyle/>
              <a:p>
                <a:endParaRPr lang="en-US"/>
              </a:p>
            </p:txBody>
          </p:sp>
          <p:sp>
            <p:nvSpPr>
              <p:cNvPr id="44440" name="Freeform 164"/>
              <p:cNvSpPr>
                <a:spLocks/>
              </p:cNvSpPr>
              <p:nvPr/>
            </p:nvSpPr>
            <p:spPr bwMode="auto">
              <a:xfrm>
                <a:off x="4624" y="1316"/>
                <a:ext cx="19" cy="12"/>
              </a:xfrm>
              <a:custGeom>
                <a:avLst/>
                <a:gdLst>
                  <a:gd name="T0" fmla="*/ 17 w 454"/>
                  <a:gd name="T1" fmla="*/ 12 h 269"/>
                  <a:gd name="T2" fmla="*/ 17 w 454"/>
                  <a:gd name="T3" fmla="*/ 12 h 269"/>
                  <a:gd name="T4" fmla="*/ 18 w 454"/>
                  <a:gd name="T5" fmla="*/ 12 h 269"/>
                  <a:gd name="T6" fmla="*/ 18 w 454"/>
                  <a:gd name="T7" fmla="*/ 11 h 269"/>
                  <a:gd name="T8" fmla="*/ 18 w 454"/>
                  <a:gd name="T9" fmla="*/ 11 h 269"/>
                  <a:gd name="T10" fmla="*/ 19 w 454"/>
                  <a:gd name="T11" fmla="*/ 10 h 269"/>
                  <a:gd name="T12" fmla="*/ 19 w 454"/>
                  <a:gd name="T13" fmla="*/ 10 h 269"/>
                  <a:gd name="T14" fmla="*/ 19 w 454"/>
                  <a:gd name="T15" fmla="*/ 9 h 269"/>
                  <a:gd name="T16" fmla="*/ 18 w 454"/>
                  <a:gd name="T17" fmla="*/ 3 h 269"/>
                  <a:gd name="T18" fmla="*/ 18 w 454"/>
                  <a:gd name="T19" fmla="*/ 2 h 269"/>
                  <a:gd name="T20" fmla="*/ 18 w 454"/>
                  <a:gd name="T21" fmla="*/ 2 h 269"/>
                  <a:gd name="T22" fmla="*/ 18 w 454"/>
                  <a:gd name="T23" fmla="*/ 1 h 269"/>
                  <a:gd name="T24" fmla="*/ 18 w 454"/>
                  <a:gd name="T25" fmla="*/ 1 h 269"/>
                  <a:gd name="T26" fmla="*/ 18 w 454"/>
                  <a:gd name="T27" fmla="*/ 0 h 269"/>
                  <a:gd name="T28" fmla="*/ 17 w 454"/>
                  <a:gd name="T29" fmla="*/ 0 h 269"/>
                  <a:gd name="T30" fmla="*/ 17 w 454"/>
                  <a:gd name="T31" fmla="*/ 0 h 269"/>
                  <a:gd name="T32" fmla="*/ 16 w 454"/>
                  <a:gd name="T33" fmla="*/ 0 h 269"/>
                  <a:gd name="T34" fmla="*/ 2 w 454"/>
                  <a:gd name="T35" fmla="*/ 0 h 269"/>
                  <a:gd name="T36" fmla="*/ 2 w 454"/>
                  <a:gd name="T37" fmla="*/ 0 h 269"/>
                  <a:gd name="T38" fmla="*/ 2 w 454"/>
                  <a:gd name="T39" fmla="*/ 0 h 269"/>
                  <a:gd name="T40" fmla="*/ 1 w 454"/>
                  <a:gd name="T41" fmla="*/ 1 h 269"/>
                  <a:gd name="T42" fmla="*/ 1 w 454"/>
                  <a:gd name="T43" fmla="*/ 1 h 269"/>
                  <a:gd name="T44" fmla="*/ 1 w 454"/>
                  <a:gd name="T45" fmla="*/ 1 h 269"/>
                  <a:gd name="T46" fmla="*/ 1 w 454"/>
                  <a:gd name="T47" fmla="*/ 2 h 269"/>
                  <a:gd name="T48" fmla="*/ 1 w 454"/>
                  <a:gd name="T49" fmla="*/ 3 h 269"/>
                  <a:gd name="T50" fmla="*/ 0 w 454"/>
                  <a:gd name="T51" fmla="*/ 9 h 269"/>
                  <a:gd name="T52" fmla="*/ 0 w 454"/>
                  <a:gd name="T53" fmla="*/ 10 h 269"/>
                  <a:gd name="T54" fmla="*/ 0 w 454"/>
                  <a:gd name="T55" fmla="*/ 10 h 269"/>
                  <a:gd name="T56" fmla="*/ 1 w 454"/>
                  <a:gd name="T57" fmla="*/ 11 h 269"/>
                  <a:gd name="T58" fmla="*/ 1 w 454"/>
                  <a:gd name="T59" fmla="*/ 11 h 269"/>
                  <a:gd name="T60" fmla="*/ 1 w 454"/>
                  <a:gd name="T61" fmla="*/ 12 h 269"/>
                  <a:gd name="T62" fmla="*/ 2 w 454"/>
                  <a:gd name="T63" fmla="*/ 12 h 269"/>
                  <a:gd name="T64" fmla="*/ 2 w 454"/>
                  <a:gd name="T65" fmla="*/ 12 h 269"/>
                  <a:gd name="T66" fmla="*/ 2 w 454"/>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4" h="269">
                    <a:moveTo>
                      <a:pt x="394" y="269"/>
                    </a:moveTo>
                    <a:lnTo>
                      <a:pt x="399" y="268"/>
                    </a:lnTo>
                    <a:lnTo>
                      <a:pt x="404" y="267"/>
                    </a:lnTo>
                    <a:lnTo>
                      <a:pt x="409" y="266"/>
                    </a:lnTo>
                    <a:lnTo>
                      <a:pt x="414" y="264"/>
                    </a:lnTo>
                    <a:lnTo>
                      <a:pt x="419" y="261"/>
                    </a:lnTo>
                    <a:lnTo>
                      <a:pt x="423" y="258"/>
                    </a:lnTo>
                    <a:lnTo>
                      <a:pt x="428" y="254"/>
                    </a:lnTo>
                    <a:lnTo>
                      <a:pt x="433" y="250"/>
                    </a:lnTo>
                    <a:lnTo>
                      <a:pt x="438" y="245"/>
                    </a:lnTo>
                    <a:lnTo>
                      <a:pt x="441" y="240"/>
                    </a:lnTo>
                    <a:lnTo>
                      <a:pt x="445" y="235"/>
                    </a:lnTo>
                    <a:lnTo>
                      <a:pt x="448" y="230"/>
                    </a:lnTo>
                    <a:lnTo>
                      <a:pt x="450" y="224"/>
                    </a:lnTo>
                    <a:lnTo>
                      <a:pt x="452" y="218"/>
                    </a:lnTo>
                    <a:lnTo>
                      <a:pt x="453" y="212"/>
                    </a:lnTo>
                    <a:lnTo>
                      <a:pt x="454" y="205"/>
                    </a:lnTo>
                    <a:lnTo>
                      <a:pt x="440" y="65"/>
                    </a:lnTo>
                    <a:lnTo>
                      <a:pt x="439" y="58"/>
                    </a:lnTo>
                    <a:lnTo>
                      <a:pt x="439" y="52"/>
                    </a:lnTo>
                    <a:lnTo>
                      <a:pt x="437" y="46"/>
                    </a:lnTo>
                    <a:lnTo>
                      <a:pt x="435" y="39"/>
                    </a:lnTo>
                    <a:lnTo>
                      <a:pt x="433" y="33"/>
                    </a:lnTo>
                    <a:lnTo>
                      <a:pt x="431" y="28"/>
                    </a:lnTo>
                    <a:lnTo>
                      <a:pt x="428" y="23"/>
                    </a:lnTo>
                    <a:lnTo>
                      <a:pt x="426" y="19"/>
                    </a:lnTo>
                    <a:lnTo>
                      <a:pt x="422" y="15"/>
                    </a:lnTo>
                    <a:lnTo>
                      <a:pt x="419" y="11"/>
                    </a:lnTo>
                    <a:lnTo>
                      <a:pt x="415" y="8"/>
                    </a:lnTo>
                    <a:lnTo>
                      <a:pt x="412" y="4"/>
                    </a:lnTo>
                    <a:lnTo>
                      <a:pt x="407" y="2"/>
                    </a:lnTo>
                    <a:lnTo>
                      <a:pt x="403" y="1"/>
                    </a:lnTo>
                    <a:lnTo>
                      <a:pt x="399" y="0"/>
                    </a:lnTo>
                    <a:lnTo>
                      <a:pt x="394" y="0"/>
                    </a:lnTo>
                    <a:lnTo>
                      <a:pt x="59" y="0"/>
                    </a:lnTo>
                    <a:lnTo>
                      <a:pt x="54" y="0"/>
                    </a:lnTo>
                    <a:lnTo>
                      <a:pt x="50" y="1"/>
                    </a:lnTo>
                    <a:lnTo>
                      <a:pt x="45" y="2"/>
                    </a:lnTo>
                    <a:lnTo>
                      <a:pt x="41" y="4"/>
                    </a:lnTo>
                    <a:lnTo>
                      <a:pt x="37" y="8"/>
                    </a:lnTo>
                    <a:lnTo>
                      <a:pt x="33" y="11"/>
                    </a:lnTo>
                    <a:lnTo>
                      <a:pt x="30" y="15"/>
                    </a:lnTo>
                    <a:lnTo>
                      <a:pt x="27" y="19"/>
                    </a:lnTo>
                    <a:lnTo>
                      <a:pt x="24" y="23"/>
                    </a:lnTo>
                    <a:lnTo>
                      <a:pt x="21" y="28"/>
                    </a:lnTo>
                    <a:lnTo>
                      <a:pt x="19" y="33"/>
                    </a:lnTo>
                    <a:lnTo>
                      <a:pt x="17" y="39"/>
                    </a:lnTo>
                    <a:lnTo>
                      <a:pt x="16" y="46"/>
                    </a:lnTo>
                    <a:lnTo>
                      <a:pt x="14" y="52"/>
                    </a:lnTo>
                    <a:lnTo>
                      <a:pt x="14" y="58"/>
                    </a:lnTo>
                    <a:lnTo>
                      <a:pt x="14" y="65"/>
                    </a:lnTo>
                    <a:lnTo>
                      <a:pt x="0" y="205"/>
                    </a:lnTo>
                    <a:lnTo>
                      <a:pt x="0" y="212"/>
                    </a:lnTo>
                    <a:lnTo>
                      <a:pt x="1" y="218"/>
                    </a:lnTo>
                    <a:lnTo>
                      <a:pt x="3" y="224"/>
                    </a:lnTo>
                    <a:lnTo>
                      <a:pt x="5" y="230"/>
                    </a:lnTo>
                    <a:lnTo>
                      <a:pt x="8" y="235"/>
                    </a:lnTo>
                    <a:lnTo>
                      <a:pt x="12" y="240"/>
                    </a:lnTo>
                    <a:lnTo>
                      <a:pt x="16" y="245"/>
                    </a:lnTo>
                    <a:lnTo>
                      <a:pt x="20" y="250"/>
                    </a:lnTo>
                    <a:lnTo>
                      <a:pt x="24" y="254"/>
                    </a:lnTo>
                    <a:lnTo>
                      <a:pt x="29" y="258"/>
                    </a:lnTo>
                    <a:lnTo>
                      <a:pt x="34" y="261"/>
                    </a:lnTo>
                    <a:lnTo>
                      <a:pt x="38" y="264"/>
                    </a:lnTo>
                    <a:lnTo>
                      <a:pt x="43" y="266"/>
                    </a:lnTo>
                    <a:lnTo>
                      <a:pt x="48" y="267"/>
                    </a:lnTo>
                    <a:lnTo>
                      <a:pt x="54" y="268"/>
                    </a:lnTo>
                    <a:lnTo>
                      <a:pt x="59" y="269"/>
                    </a:lnTo>
                    <a:lnTo>
                      <a:pt x="394" y="269"/>
                    </a:lnTo>
                    <a:close/>
                  </a:path>
                </a:pathLst>
              </a:custGeom>
              <a:solidFill>
                <a:srgbClr val="993300"/>
              </a:solidFill>
              <a:ln w="0">
                <a:solidFill>
                  <a:srgbClr val="000000"/>
                </a:solidFill>
                <a:prstDash val="solid"/>
                <a:round/>
                <a:headEnd/>
                <a:tailEnd/>
              </a:ln>
            </p:spPr>
            <p:txBody>
              <a:bodyPr/>
              <a:lstStyle/>
              <a:p>
                <a:endParaRPr lang="en-US"/>
              </a:p>
            </p:txBody>
          </p:sp>
          <p:sp>
            <p:nvSpPr>
              <p:cNvPr id="44441" name="Freeform 165"/>
              <p:cNvSpPr>
                <a:spLocks/>
              </p:cNvSpPr>
              <p:nvPr/>
            </p:nvSpPr>
            <p:spPr bwMode="auto">
              <a:xfrm>
                <a:off x="4626" y="1322"/>
                <a:ext cx="15" cy="5"/>
              </a:xfrm>
              <a:custGeom>
                <a:avLst/>
                <a:gdLst>
                  <a:gd name="T0" fmla="*/ 15 w 332"/>
                  <a:gd name="T1" fmla="*/ 2 h 121"/>
                  <a:gd name="T2" fmla="*/ 15 w 332"/>
                  <a:gd name="T3" fmla="*/ 3 h 121"/>
                  <a:gd name="T4" fmla="*/ 15 w 332"/>
                  <a:gd name="T5" fmla="*/ 3 h 121"/>
                  <a:gd name="T6" fmla="*/ 15 w 332"/>
                  <a:gd name="T7" fmla="*/ 3 h 121"/>
                  <a:gd name="T8" fmla="*/ 15 w 332"/>
                  <a:gd name="T9" fmla="*/ 3 h 121"/>
                  <a:gd name="T10" fmla="*/ 15 w 332"/>
                  <a:gd name="T11" fmla="*/ 4 h 121"/>
                  <a:gd name="T12" fmla="*/ 15 w 332"/>
                  <a:gd name="T13" fmla="*/ 4 h 121"/>
                  <a:gd name="T14" fmla="*/ 15 w 332"/>
                  <a:gd name="T15" fmla="*/ 4 h 121"/>
                  <a:gd name="T16" fmla="*/ 15 w 332"/>
                  <a:gd name="T17" fmla="*/ 4 h 121"/>
                  <a:gd name="T18" fmla="*/ 14 w 332"/>
                  <a:gd name="T19" fmla="*/ 4 h 121"/>
                  <a:gd name="T20" fmla="*/ 14 w 332"/>
                  <a:gd name="T21" fmla="*/ 5 h 121"/>
                  <a:gd name="T22" fmla="*/ 14 w 332"/>
                  <a:gd name="T23" fmla="*/ 5 h 121"/>
                  <a:gd name="T24" fmla="*/ 14 w 332"/>
                  <a:gd name="T25" fmla="*/ 5 h 121"/>
                  <a:gd name="T26" fmla="*/ 14 w 332"/>
                  <a:gd name="T27" fmla="*/ 5 h 121"/>
                  <a:gd name="T28" fmla="*/ 14 w 332"/>
                  <a:gd name="T29" fmla="*/ 5 h 121"/>
                  <a:gd name="T30" fmla="*/ 14 w 332"/>
                  <a:gd name="T31" fmla="*/ 5 h 121"/>
                  <a:gd name="T32" fmla="*/ 13 w 332"/>
                  <a:gd name="T33" fmla="*/ 5 h 121"/>
                  <a:gd name="T34" fmla="*/ 2 w 332"/>
                  <a:gd name="T35" fmla="*/ 5 h 121"/>
                  <a:gd name="T36" fmla="*/ 2 w 332"/>
                  <a:gd name="T37" fmla="*/ 5 h 121"/>
                  <a:gd name="T38" fmla="*/ 1 w 332"/>
                  <a:gd name="T39" fmla="*/ 5 h 121"/>
                  <a:gd name="T40" fmla="*/ 1 w 332"/>
                  <a:gd name="T41" fmla="*/ 5 h 121"/>
                  <a:gd name="T42" fmla="*/ 1 w 332"/>
                  <a:gd name="T43" fmla="*/ 5 h 121"/>
                  <a:gd name="T44" fmla="*/ 1 w 332"/>
                  <a:gd name="T45" fmla="*/ 5 h 121"/>
                  <a:gd name="T46" fmla="*/ 1 w 332"/>
                  <a:gd name="T47" fmla="*/ 5 h 121"/>
                  <a:gd name="T48" fmla="*/ 1 w 332"/>
                  <a:gd name="T49" fmla="*/ 4 h 121"/>
                  <a:gd name="T50" fmla="*/ 0 w 332"/>
                  <a:gd name="T51" fmla="*/ 4 h 121"/>
                  <a:gd name="T52" fmla="*/ 0 w 332"/>
                  <a:gd name="T53" fmla="*/ 4 h 121"/>
                  <a:gd name="T54" fmla="*/ 0 w 332"/>
                  <a:gd name="T55" fmla="*/ 4 h 121"/>
                  <a:gd name="T56" fmla="*/ 0 w 332"/>
                  <a:gd name="T57" fmla="*/ 4 h 121"/>
                  <a:gd name="T58" fmla="*/ 0 w 332"/>
                  <a:gd name="T59" fmla="*/ 3 h 121"/>
                  <a:gd name="T60" fmla="*/ 0 w 332"/>
                  <a:gd name="T61" fmla="*/ 3 h 121"/>
                  <a:gd name="T62" fmla="*/ 0 w 332"/>
                  <a:gd name="T63" fmla="*/ 3 h 121"/>
                  <a:gd name="T64" fmla="*/ 0 w 332"/>
                  <a:gd name="T65" fmla="*/ 3 h 121"/>
                  <a:gd name="T66" fmla="*/ 0 w 332"/>
                  <a:gd name="T67" fmla="*/ 2 h 121"/>
                  <a:gd name="T68" fmla="*/ 0 w 332"/>
                  <a:gd name="T69" fmla="*/ 0 h 121"/>
                  <a:gd name="T70" fmla="*/ 15 w 332"/>
                  <a:gd name="T71" fmla="*/ 0 h 121"/>
                  <a:gd name="T72" fmla="*/ 15 w 332"/>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2" h="121">
                    <a:moveTo>
                      <a:pt x="332" y="60"/>
                    </a:moveTo>
                    <a:lnTo>
                      <a:pt x="331" y="65"/>
                    </a:lnTo>
                    <a:lnTo>
                      <a:pt x="331" y="71"/>
                    </a:lnTo>
                    <a:lnTo>
                      <a:pt x="330" y="78"/>
                    </a:lnTo>
                    <a:lnTo>
                      <a:pt x="329" y="83"/>
                    </a:lnTo>
                    <a:lnTo>
                      <a:pt x="328" y="88"/>
                    </a:lnTo>
                    <a:lnTo>
                      <a:pt x="326" y="93"/>
                    </a:lnTo>
                    <a:lnTo>
                      <a:pt x="324" y="98"/>
                    </a:lnTo>
                    <a:lnTo>
                      <a:pt x="322" y="102"/>
                    </a:lnTo>
                    <a:lnTo>
                      <a:pt x="319" y="106"/>
                    </a:lnTo>
                    <a:lnTo>
                      <a:pt x="316" y="109"/>
                    </a:lnTo>
                    <a:lnTo>
                      <a:pt x="313" y="112"/>
                    </a:lnTo>
                    <a:lnTo>
                      <a:pt x="310" y="115"/>
                    </a:lnTo>
                    <a:lnTo>
                      <a:pt x="306" y="118"/>
                    </a:lnTo>
                    <a:lnTo>
                      <a:pt x="303" y="119"/>
                    </a:lnTo>
                    <a:lnTo>
                      <a:pt x="299" y="120"/>
                    </a:lnTo>
                    <a:lnTo>
                      <a:pt x="294" y="121"/>
                    </a:lnTo>
                    <a:lnTo>
                      <a:pt x="39" y="121"/>
                    </a:lnTo>
                    <a:lnTo>
                      <a:pt x="34" y="120"/>
                    </a:lnTo>
                    <a:lnTo>
                      <a:pt x="30" y="119"/>
                    </a:lnTo>
                    <a:lnTo>
                      <a:pt x="26" y="118"/>
                    </a:lnTo>
                    <a:lnTo>
                      <a:pt x="22" y="115"/>
                    </a:lnTo>
                    <a:lnTo>
                      <a:pt x="18" y="112"/>
                    </a:lnTo>
                    <a:lnTo>
                      <a:pt x="15" y="109"/>
                    </a:lnTo>
                    <a:lnTo>
                      <a:pt x="12" y="106"/>
                    </a:lnTo>
                    <a:lnTo>
                      <a:pt x="10" y="102"/>
                    </a:lnTo>
                    <a:lnTo>
                      <a:pt x="8" y="98"/>
                    </a:lnTo>
                    <a:lnTo>
                      <a:pt x="5" y="93"/>
                    </a:lnTo>
                    <a:lnTo>
                      <a:pt x="4" y="88"/>
                    </a:lnTo>
                    <a:lnTo>
                      <a:pt x="2" y="83"/>
                    </a:lnTo>
                    <a:lnTo>
                      <a:pt x="1" y="78"/>
                    </a:lnTo>
                    <a:lnTo>
                      <a:pt x="0" y="71"/>
                    </a:lnTo>
                    <a:lnTo>
                      <a:pt x="0" y="65"/>
                    </a:lnTo>
                    <a:lnTo>
                      <a:pt x="0" y="60"/>
                    </a:lnTo>
                    <a:lnTo>
                      <a:pt x="2" y="0"/>
                    </a:lnTo>
                    <a:lnTo>
                      <a:pt x="330" y="0"/>
                    </a:lnTo>
                    <a:lnTo>
                      <a:pt x="332" y="60"/>
                    </a:lnTo>
                    <a:close/>
                  </a:path>
                </a:pathLst>
              </a:custGeom>
              <a:solidFill>
                <a:srgbClr val="993300"/>
              </a:solidFill>
              <a:ln w="0">
                <a:solidFill>
                  <a:srgbClr val="000000"/>
                </a:solidFill>
                <a:prstDash val="solid"/>
                <a:round/>
                <a:headEnd/>
                <a:tailEnd/>
              </a:ln>
            </p:spPr>
            <p:txBody>
              <a:bodyPr/>
              <a:lstStyle/>
              <a:p>
                <a:endParaRPr lang="en-US"/>
              </a:p>
            </p:txBody>
          </p:sp>
          <p:sp>
            <p:nvSpPr>
              <p:cNvPr id="44442" name="Freeform 166"/>
              <p:cNvSpPr>
                <a:spLocks/>
              </p:cNvSpPr>
              <p:nvPr/>
            </p:nvSpPr>
            <p:spPr bwMode="auto">
              <a:xfrm>
                <a:off x="4624" y="1318"/>
                <a:ext cx="2" cy="8"/>
              </a:xfrm>
              <a:custGeom>
                <a:avLst/>
                <a:gdLst>
                  <a:gd name="T0" fmla="*/ 1 w 31"/>
                  <a:gd name="T1" fmla="*/ 8 h 200"/>
                  <a:gd name="T2" fmla="*/ 1 w 31"/>
                  <a:gd name="T3" fmla="*/ 8 h 200"/>
                  <a:gd name="T4" fmla="*/ 2 w 31"/>
                  <a:gd name="T5" fmla="*/ 8 h 200"/>
                  <a:gd name="T6" fmla="*/ 2 w 31"/>
                  <a:gd name="T7" fmla="*/ 8 h 200"/>
                  <a:gd name="T8" fmla="*/ 2 w 31"/>
                  <a:gd name="T9" fmla="*/ 8 h 200"/>
                  <a:gd name="T10" fmla="*/ 2 w 31"/>
                  <a:gd name="T11" fmla="*/ 8 h 200"/>
                  <a:gd name="T12" fmla="*/ 2 w 31"/>
                  <a:gd name="T13" fmla="*/ 7 h 200"/>
                  <a:gd name="T14" fmla="*/ 2 w 31"/>
                  <a:gd name="T15" fmla="*/ 7 h 200"/>
                  <a:gd name="T16" fmla="*/ 2 w 31"/>
                  <a:gd name="T17" fmla="*/ 1 h 200"/>
                  <a:gd name="T18" fmla="*/ 2 w 31"/>
                  <a:gd name="T19" fmla="*/ 1 h 200"/>
                  <a:gd name="T20" fmla="*/ 2 w 31"/>
                  <a:gd name="T21" fmla="*/ 0 h 200"/>
                  <a:gd name="T22" fmla="*/ 2 w 31"/>
                  <a:gd name="T23" fmla="*/ 0 h 200"/>
                  <a:gd name="T24" fmla="*/ 2 w 31"/>
                  <a:gd name="T25" fmla="*/ 0 h 200"/>
                  <a:gd name="T26" fmla="*/ 2 w 31"/>
                  <a:gd name="T27" fmla="*/ 0 h 200"/>
                  <a:gd name="T28" fmla="*/ 1 w 31"/>
                  <a:gd name="T29" fmla="*/ 0 h 200"/>
                  <a:gd name="T30" fmla="*/ 1 w 31"/>
                  <a:gd name="T31" fmla="*/ 0 h 200"/>
                  <a:gd name="T32" fmla="*/ 1 w 31"/>
                  <a:gd name="T33" fmla="*/ 0 h 200"/>
                  <a:gd name="T34" fmla="*/ 1 w 31"/>
                  <a:gd name="T35" fmla="*/ 0 h 200"/>
                  <a:gd name="T36" fmla="*/ 1 w 31"/>
                  <a:gd name="T37" fmla="*/ 0 h 200"/>
                  <a:gd name="T38" fmla="*/ 1 w 31"/>
                  <a:gd name="T39" fmla="*/ 0 h 200"/>
                  <a:gd name="T40" fmla="*/ 1 w 31"/>
                  <a:gd name="T41" fmla="*/ 0 h 200"/>
                  <a:gd name="T42" fmla="*/ 0 w 31"/>
                  <a:gd name="T43" fmla="*/ 0 h 200"/>
                  <a:gd name="T44" fmla="*/ 0 w 31"/>
                  <a:gd name="T45" fmla="*/ 0 h 200"/>
                  <a:gd name="T46" fmla="*/ 0 w 31"/>
                  <a:gd name="T47" fmla="*/ 1 h 200"/>
                  <a:gd name="T48" fmla="*/ 0 w 31"/>
                  <a:gd name="T49" fmla="*/ 1 h 200"/>
                  <a:gd name="T50" fmla="*/ 0 w 31"/>
                  <a:gd name="T51" fmla="*/ 7 h 200"/>
                  <a:gd name="T52" fmla="*/ 0 w 31"/>
                  <a:gd name="T53" fmla="*/ 7 h 200"/>
                  <a:gd name="T54" fmla="*/ 0 w 31"/>
                  <a:gd name="T55" fmla="*/ 7 h 200"/>
                  <a:gd name="T56" fmla="*/ 0 w 31"/>
                  <a:gd name="T57" fmla="*/ 7 h 200"/>
                  <a:gd name="T58" fmla="*/ 0 w 31"/>
                  <a:gd name="T59" fmla="*/ 8 h 200"/>
                  <a:gd name="T60" fmla="*/ 1 w 31"/>
                  <a:gd name="T61" fmla="*/ 8 h 200"/>
                  <a:gd name="T62" fmla="*/ 1 w 31"/>
                  <a:gd name="T63" fmla="*/ 8 h 200"/>
                  <a:gd name="T64" fmla="*/ 1 w 31"/>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 h="200">
                    <a:moveTo>
                      <a:pt x="18" y="200"/>
                    </a:moveTo>
                    <a:lnTo>
                      <a:pt x="19" y="199"/>
                    </a:lnTo>
                    <a:lnTo>
                      <a:pt x="20" y="199"/>
                    </a:lnTo>
                    <a:lnTo>
                      <a:pt x="21" y="199"/>
                    </a:lnTo>
                    <a:lnTo>
                      <a:pt x="22" y="198"/>
                    </a:lnTo>
                    <a:lnTo>
                      <a:pt x="24" y="197"/>
                    </a:lnTo>
                    <a:lnTo>
                      <a:pt x="25" y="196"/>
                    </a:lnTo>
                    <a:lnTo>
                      <a:pt x="26" y="195"/>
                    </a:lnTo>
                    <a:lnTo>
                      <a:pt x="27" y="194"/>
                    </a:lnTo>
                    <a:lnTo>
                      <a:pt x="27" y="193"/>
                    </a:lnTo>
                    <a:lnTo>
                      <a:pt x="28" y="191"/>
                    </a:lnTo>
                    <a:lnTo>
                      <a:pt x="29" y="190"/>
                    </a:lnTo>
                    <a:lnTo>
                      <a:pt x="29" y="188"/>
                    </a:lnTo>
                    <a:lnTo>
                      <a:pt x="30" y="186"/>
                    </a:lnTo>
                    <a:lnTo>
                      <a:pt x="30" y="184"/>
                    </a:lnTo>
                    <a:lnTo>
                      <a:pt x="30" y="183"/>
                    </a:lnTo>
                    <a:lnTo>
                      <a:pt x="31" y="181"/>
                    </a:lnTo>
                    <a:lnTo>
                      <a:pt x="31" y="20"/>
                    </a:lnTo>
                    <a:lnTo>
                      <a:pt x="30" y="18"/>
                    </a:lnTo>
                    <a:lnTo>
                      <a:pt x="30" y="16"/>
                    </a:lnTo>
                    <a:lnTo>
                      <a:pt x="30" y="14"/>
                    </a:lnTo>
                    <a:lnTo>
                      <a:pt x="29" y="12"/>
                    </a:lnTo>
                    <a:lnTo>
                      <a:pt x="29" y="11"/>
                    </a:lnTo>
                    <a:lnTo>
                      <a:pt x="28" y="9"/>
                    </a:lnTo>
                    <a:lnTo>
                      <a:pt x="27" y="7"/>
                    </a:lnTo>
                    <a:lnTo>
                      <a:pt x="27" y="5"/>
                    </a:lnTo>
                    <a:lnTo>
                      <a:pt x="26" y="4"/>
                    </a:lnTo>
                    <a:lnTo>
                      <a:pt x="25" y="3"/>
                    </a:lnTo>
                    <a:lnTo>
                      <a:pt x="24" y="2"/>
                    </a:lnTo>
                    <a:lnTo>
                      <a:pt x="22" y="1"/>
                    </a:lnTo>
                    <a:lnTo>
                      <a:pt x="21"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9"/>
                    </a:lnTo>
                    <a:lnTo>
                      <a:pt x="5" y="11"/>
                    </a:lnTo>
                    <a:lnTo>
                      <a:pt x="5" y="12"/>
                    </a:lnTo>
                    <a:lnTo>
                      <a:pt x="4" y="14"/>
                    </a:lnTo>
                    <a:lnTo>
                      <a:pt x="4" y="16"/>
                    </a:lnTo>
                    <a:lnTo>
                      <a:pt x="4" y="18"/>
                    </a:lnTo>
                    <a:lnTo>
                      <a:pt x="4" y="20"/>
                    </a:lnTo>
                    <a:lnTo>
                      <a:pt x="0" y="168"/>
                    </a:lnTo>
                    <a:lnTo>
                      <a:pt x="0" y="170"/>
                    </a:lnTo>
                    <a:lnTo>
                      <a:pt x="0" y="173"/>
                    </a:lnTo>
                    <a:lnTo>
                      <a:pt x="0" y="175"/>
                    </a:lnTo>
                    <a:lnTo>
                      <a:pt x="1" y="178"/>
                    </a:lnTo>
                    <a:lnTo>
                      <a:pt x="2" y="180"/>
                    </a:lnTo>
                    <a:lnTo>
                      <a:pt x="3" y="183"/>
                    </a:lnTo>
                    <a:lnTo>
                      <a:pt x="4" y="185"/>
                    </a:lnTo>
                    <a:lnTo>
                      <a:pt x="6" y="188"/>
                    </a:lnTo>
                    <a:lnTo>
                      <a:pt x="7" y="190"/>
                    </a:lnTo>
                    <a:lnTo>
                      <a:pt x="8" y="192"/>
                    </a:lnTo>
                    <a:lnTo>
                      <a:pt x="10" y="194"/>
                    </a:lnTo>
                    <a:lnTo>
                      <a:pt x="11" y="196"/>
                    </a:lnTo>
                    <a:lnTo>
                      <a:pt x="13" y="197"/>
                    </a:lnTo>
                    <a:lnTo>
                      <a:pt x="14" y="199"/>
                    </a:lnTo>
                    <a:lnTo>
                      <a:pt x="16" y="199"/>
                    </a:lnTo>
                    <a:lnTo>
                      <a:pt x="18" y="200"/>
                    </a:lnTo>
                    <a:close/>
                  </a:path>
                </a:pathLst>
              </a:custGeom>
              <a:solidFill>
                <a:srgbClr val="993300"/>
              </a:solidFill>
              <a:ln w="0">
                <a:solidFill>
                  <a:srgbClr val="000000"/>
                </a:solidFill>
                <a:prstDash val="solid"/>
                <a:round/>
                <a:headEnd/>
                <a:tailEnd/>
              </a:ln>
            </p:spPr>
            <p:txBody>
              <a:bodyPr/>
              <a:lstStyle/>
              <a:p>
                <a:endParaRPr lang="en-US"/>
              </a:p>
            </p:txBody>
          </p:sp>
          <p:sp>
            <p:nvSpPr>
              <p:cNvPr id="44443" name="Freeform 167"/>
              <p:cNvSpPr>
                <a:spLocks/>
              </p:cNvSpPr>
              <p:nvPr/>
            </p:nvSpPr>
            <p:spPr bwMode="auto">
              <a:xfrm>
                <a:off x="4641" y="1317"/>
                <a:ext cx="2" cy="9"/>
              </a:xfrm>
              <a:custGeom>
                <a:avLst/>
                <a:gdLst>
                  <a:gd name="T0" fmla="*/ 1 w 37"/>
                  <a:gd name="T1" fmla="*/ 9 h 209"/>
                  <a:gd name="T2" fmla="*/ 1 w 37"/>
                  <a:gd name="T3" fmla="*/ 9 h 209"/>
                  <a:gd name="T4" fmla="*/ 1 w 37"/>
                  <a:gd name="T5" fmla="*/ 9 h 209"/>
                  <a:gd name="T6" fmla="*/ 1 w 37"/>
                  <a:gd name="T7" fmla="*/ 9 h 209"/>
                  <a:gd name="T8" fmla="*/ 2 w 37"/>
                  <a:gd name="T9" fmla="*/ 8 h 209"/>
                  <a:gd name="T10" fmla="*/ 2 w 37"/>
                  <a:gd name="T11" fmla="*/ 8 h 209"/>
                  <a:gd name="T12" fmla="*/ 2 w 37"/>
                  <a:gd name="T13" fmla="*/ 8 h 209"/>
                  <a:gd name="T14" fmla="*/ 2 w 37"/>
                  <a:gd name="T15" fmla="*/ 8 h 209"/>
                  <a:gd name="T16" fmla="*/ 1 w 37"/>
                  <a:gd name="T17" fmla="*/ 1 h 209"/>
                  <a:gd name="T18" fmla="*/ 1 w 37"/>
                  <a:gd name="T19" fmla="*/ 1 h 209"/>
                  <a:gd name="T20" fmla="*/ 1 w 37"/>
                  <a:gd name="T21" fmla="*/ 0 h 209"/>
                  <a:gd name="T22" fmla="*/ 1 w 37"/>
                  <a:gd name="T23" fmla="*/ 0 h 209"/>
                  <a:gd name="T24" fmla="*/ 1 w 37"/>
                  <a:gd name="T25" fmla="*/ 0 h 209"/>
                  <a:gd name="T26" fmla="*/ 1 w 37"/>
                  <a:gd name="T27" fmla="*/ 0 h 209"/>
                  <a:gd name="T28" fmla="*/ 1 w 37"/>
                  <a:gd name="T29" fmla="*/ 0 h 209"/>
                  <a:gd name="T30" fmla="*/ 1 w 37"/>
                  <a:gd name="T31" fmla="*/ 0 h 209"/>
                  <a:gd name="T32" fmla="*/ 1 w 37"/>
                  <a:gd name="T33" fmla="*/ 0 h 209"/>
                  <a:gd name="T34" fmla="*/ 1 w 37"/>
                  <a:gd name="T35" fmla="*/ 0 h 209"/>
                  <a:gd name="T36" fmla="*/ 0 w 37"/>
                  <a:gd name="T37" fmla="*/ 0 h 209"/>
                  <a:gd name="T38" fmla="*/ 0 w 37"/>
                  <a:gd name="T39" fmla="*/ 0 h 209"/>
                  <a:gd name="T40" fmla="*/ 0 w 37"/>
                  <a:gd name="T41" fmla="*/ 0 h 209"/>
                  <a:gd name="T42" fmla="*/ 0 w 37"/>
                  <a:gd name="T43" fmla="*/ 0 h 209"/>
                  <a:gd name="T44" fmla="*/ 0 w 37"/>
                  <a:gd name="T45" fmla="*/ 1 h 209"/>
                  <a:gd name="T46" fmla="*/ 0 w 37"/>
                  <a:gd name="T47" fmla="*/ 1 h 209"/>
                  <a:gd name="T48" fmla="*/ 0 w 37"/>
                  <a:gd name="T49" fmla="*/ 1 h 209"/>
                  <a:gd name="T50" fmla="*/ 0 w 37"/>
                  <a:gd name="T51" fmla="*/ 8 h 209"/>
                  <a:gd name="T52" fmla="*/ 0 w 37"/>
                  <a:gd name="T53" fmla="*/ 8 h 209"/>
                  <a:gd name="T54" fmla="*/ 0 w 37"/>
                  <a:gd name="T55" fmla="*/ 9 h 209"/>
                  <a:gd name="T56" fmla="*/ 0 w 37"/>
                  <a:gd name="T57" fmla="*/ 9 h 209"/>
                  <a:gd name="T58" fmla="*/ 0 w 37"/>
                  <a:gd name="T59" fmla="*/ 9 h 209"/>
                  <a:gd name="T60" fmla="*/ 0 w 37"/>
                  <a:gd name="T61" fmla="*/ 9 h 209"/>
                  <a:gd name="T62" fmla="*/ 0 w 37"/>
                  <a:gd name="T63" fmla="*/ 9 h 209"/>
                  <a:gd name="T64" fmla="*/ 1 w 3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9">
                    <a:moveTo>
                      <a:pt x="14" y="209"/>
                    </a:moveTo>
                    <a:lnTo>
                      <a:pt x="15" y="208"/>
                    </a:lnTo>
                    <a:lnTo>
                      <a:pt x="16" y="208"/>
                    </a:lnTo>
                    <a:lnTo>
                      <a:pt x="18" y="206"/>
                    </a:lnTo>
                    <a:lnTo>
                      <a:pt x="20" y="205"/>
                    </a:lnTo>
                    <a:lnTo>
                      <a:pt x="22" y="203"/>
                    </a:lnTo>
                    <a:lnTo>
                      <a:pt x="24" y="201"/>
                    </a:lnTo>
                    <a:lnTo>
                      <a:pt x="25" y="199"/>
                    </a:lnTo>
                    <a:lnTo>
                      <a:pt x="27" y="197"/>
                    </a:lnTo>
                    <a:lnTo>
                      <a:pt x="29" y="194"/>
                    </a:lnTo>
                    <a:lnTo>
                      <a:pt x="30" y="191"/>
                    </a:lnTo>
                    <a:lnTo>
                      <a:pt x="33" y="189"/>
                    </a:lnTo>
                    <a:lnTo>
                      <a:pt x="34" y="186"/>
                    </a:lnTo>
                    <a:lnTo>
                      <a:pt x="35" y="184"/>
                    </a:lnTo>
                    <a:lnTo>
                      <a:pt x="36" y="181"/>
                    </a:lnTo>
                    <a:lnTo>
                      <a:pt x="36" y="179"/>
                    </a:lnTo>
                    <a:lnTo>
                      <a:pt x="37" y="177"/>
                    </a:lnTo>
                    <a:lnTo>
                      <a:pt x="27" y="20"/>
                    </a:lnTo>
                    <a:lnTo>
                      <a:pt x="26" y="18"/>
                    </a:lnTo>
                    <a:lnTo>
                      <a:pt x="26" y="16"/>
                    </a:lnTo>
                    <a:lnTo>
                      <a:pt x="26" y="13"/>
                    </a:lnTo>
                    <a:lnTo>
                      <a:pt x="25" y="11"/>
                    </a:lnTo>
                    <a:lnTo>
                      <a:pt x="25" y="10"/>
                    </a:lnTo>
                    <a:lnTo>
                      <a:pt x="24" y="8"/>
                    </a:lnTo>
                    <a:lnTo>
                      <a:pt x="23" y="7"/>
                    </a:lnTo>
                    <a:lnTo>
                      <a:pt x="23" y="5"/>
                    </a:lnTo>
                    <a:lnTo>
                      <a:pt x="22" y="4"/>
                    </a:lnTo>
                    <a:lnTo>
                      <a:pt x="21" y="3"/>
                    </a:lnTo>
                    <a:lnTo>
                      <a:pt x="20"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4" y="203"/>
                    </a:lnTo>
                    <a:lnTo>
                      <a:pt x="4" y="204"/>
                    </a:lnTo>
                    <a:lnTo>
                      <a:pt x="6" y="205"/>
                    </a:lnTo>
                    <a:lnTo>
                      <a:pt x="7" y="206"/>
                    </a:lnTo>
                    <a:lnTo>
                      <a:pt x="8" y="207"/>
                    </a:lnTo>
                    <a:lnTo>
                      <a:pt x="9" y="208"/>
                    </a:lnTo>
                    <a:lnTo>
                      <a:pt x="11" y="208"/>
                    </a:lnTo>
                    <a:lnTo>
                      <a:pt x="12" y="208"/>
                    </a:lnTo>
                    <a:lnTo>
                      <a:pt x="14" y="209"/>
                    </a:lnTo>
                    <a:close/>
                  </a:path>
                </a:pathLst>
              </a:custGeom>
              <a:solidFill>
                <a:srgbClr val="993300"/>
              </a:solidFill>
              <a:ln w="0">
                <a:solidFill>
                  <a:srgbClr val="000000"/>
                </a:solidFill>
                <a:prstDash val="solid"/>
                <a:round/>
                <a:headEnd/>
                <a:tailEnd/>
              </a:ln>
            </p:spPr>
            <p:txBody>
              <a:bodyPr/>
              <a:lstStyle/>
              <a:p>
                <a:endParaRPr lang="en-US"/>
              </a:p>
            </p:txBody>
          </p:sp>
          <p:sp>
            <p:nvSpPr>
              <p:cNvPr id="44444" name="Freeform 168"/>
              <p:cNvSpPr>
                <a:spLocks/>
              </p:cNvSpPr>
              <p:nvPr/>
            </p:nvSpPr>
            <p:spPr bwMode="auto">
              <a:xfrm>
                <a:off x="4626" y="1317"/>
                <a:ext cx="15" cy="4"/>
              </a:xfrm>
              <a:custGeom>
                <a:avLst/>
                <a:gdLst>
                  <a:gd name="T0" fmla="*/ 14 w 341"/>
                  <a:gd name="T1" fmla="*/ 4 h 99"/>
                  <a:gd name="T2" fmla="*/ 14 w 341"/>
                  <a:gd name="T3" fmla="*/ 4 h 99"/>
                  <a:gd name="T4" fmla="*/ 14 w 341"/>
                  <a:gd name="T5" fmla="*/ 4 h 99"/>
                  <a:gd name="T6" fmla="*/ 14 w 341"/>
                  <a:gd name="T7" fmla="*/ 4 h 99"/>
                  <a:gd name="T8" fmla="*/ 15 w 341"/>
                  <a:gd name="T9" fmla="*/ 4 h 99"/>
                  <a:gd name="T10" fmla="*/ 15 w 341"/>
                  <a:gd name="T11" fmla="*/ 3 h 99"/>
                  <a:gd name="T12" fmla="*/ 15 w 341"/>
                  <a:gd name="T13" fmla="*/ 3 h 99"/>
                  <a:gd name="T14" fmla="*/ 15 w 341"/>
                  <a:gd name="T15" fmla="*/ 3 h 99"/>
                  <a:gd name="T16" fmla="*/ 15 w 341"/>
                  <a:gd name="T17" fmla="*/ 1 h 99"/>
                  <a:gd name="T18" fmla="*/ 15 w 341"/>
                  <a:gd name="T19" fmla="*/ 1 h 99"/>
                  <a:gd name="T20" fmla="*/ 15 w 341"/>
                  <a:gd name="T21" fmla="*/ 1 h 99"/>
                  <a:gd name="T22" fmla="*/ 15 w 341"/>
                  <a:gd name="T23" fmla="*/ 1 h 99"/>
                  <a:gd name="T24" fmla="*/ 14 w 341"/>
                  <a:gd name="T25" fmla="*/ 0 h 99"/>
                  <a:gd name="T26" fmla="*/ 14 w 341"/>
                  <a:gd name="T27" fmla="*/ 0 h 99"/>
                  <a:gd name="T28" fmla="*/ 14 w 341"/>
                  <a:gd name="T29" fmla="*/ 0 h 99"/>
                  <a:gd name="T30" fmla="*/ 14 w 341"/>
                  <a:gd name="T31" fmla="*/ 0 h 99"/>
                  <a:gd name="T32" fmla="*/ 13 w 341"/>
                  <a:gd name="T33" fmla="*/ 0 h 99"/>
                  <a:gd name="T34" fmla="*/ 1 w 341"/>
                  <a:gd name="T35" fmla="*/ 0 h 99"/>
                  <a:gd name="T36" fmla="*/ 1 w 341"/>
                  <a:gd name="T37" fmla="*/ 0 h 99"/>
                  <a:gd name="T38" fmla="*/ 1 w 341"/>
                  <a:gd name="T39" fmla="*/ 0 h 99"/>
                  <a:gd name="T40" fmla="*/ 1 w 341"/>
                  <a:gd name="T41" fmla="*/ 0 h 99"/>
                  <a:gd name="T42" fmla="*/ 0 w 341"/>
                  <a:gd name="T43" fmla="*/ 0 h 99"/>
                  <a:gd name="T44" fmla="*/ 0 w 341"/>
                  <a:gd name="T45" fmla="*/ 1 h 99"/>
                  <a:gd name="T46" fmla="*/ 0 w 341"/>
                  <a:gd name="T47" fmla="*/ 1 h 99"/>
                  <a:gd name="T48" fmla="*/ 0 w 341"/>
                  <a:gd name="T49" fmla="*/ 1 h 99"/>
                  <a:gd name="T50" fmla="*/ 0 w 341"/>
                  <a:gd name="T51" fmla="*/ 3 h 99"/>
                  <a:gd name="T52" fmla="*/ 0 w 341"/>
                  <a:gd name="T53" fmla="*/ 3 h 99"/>
                  <a:gd name="T54" fmla="*/ 0 w 341"/>
                  <a:gd name="T55" fmla="*/ 3 h 99"/>
                  <a:gd name="T56" fmla="*/ 0 w 341"/>
                  <a:gd name="T57" fmla="*/ 3 h 99"/>
                  <a:gd name="T58" fmla="*/ 0 w 341"/>
                  <a:gd name="T59" fmla="*/ 4 h 99"/>
                  <a:gd name="T60" fmla="*/ 1 w 341"/>
                  <a:gd name="T61" fmla="*/ 4 h 99"/>
                  <a:gd name="T62" fmla="*/ 1 w 341"/>
                  <a:gd name="T63" fmla="*/ 4 h 99"/>
                  <a:gd name="T64" fmla="*/ 1 w 341"/>
                  <a:gd name="T65" fmla="*/ 4 h 99"/>
                  <a:gd name="T66" fmla="*/ 2 w 341"/>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1" h="99">
                    <a:moveTo>
                      <a:pt x="305" y="99"/>
                    </a:moveTo>
                    <a:lnTo>
                      <a:pt x="308" y="98"/>
                    </a:lnTo>
                    <a:lnTo>
                      <a:pt x="311" y="98"/>
                    </a:lnTo>
                    <a:lnTo>
                      <a:pt x="315" y="97"/>
                    </a:lnTo>
                    <a:lnTo>
                      <a:pt x="318" y="96"/>
                    </a:lnTo>
                    <a:lnTo>
                      <a:pt x="321" y="95"/>
                    </a:lnTo>
                    <a:lnTo>
                      <a:pt x="324" y="93"/>
                    </a:lnTo>
                    <a:lnTo>
                      <a:pt x="327" y="91"/>
                    </a:lnTo>
                    <a:lnTo>
                      <a:pt x="329" y="89"/>
                    </a:lnTo>
                    <a:lnTo>
                      <a:pt x="331" y="87"/>
                    </a:lnTo>
                    <a:lnTo>
                      <a:pt x="333" y="85"/>
                    </a:lnTo>
                    <a:lnTo>
                      <a:pt x="335" y="82"/>
                    </a:lnTo>
                    <a:lnTo>
                      <a:pt x="337" y="80"/>
                    </a:lnTo>
                    <a:lnTo>
                      <a:pt x="338" y="77"/>
                    </a:lnTo>
                    <a:lnTo>
                      <a:pt x="339" y="74"/>
                    </a:lnTo>
                    <a:lnTo>
                      <a:pt x="339" y="71"/>
                    </a:lnTo>
                    <a:lnTo>
                      <a:pt x="341" y="67"/>
                    </a:lnTo>
                    <a:lnTo>
                      <a:pt x="341" y="32"/>
                    </a:lnTo>
                    <a:lnTo>
                      <a:pt x="339" y="28"/>
                    </a:lnTo>
                    <a:lnTo>
                      <a:pt x="339" y="24"/>
                    </a:lnTo>
                    <a:lnTo>
                      <a:pt x="338" y="21"/>
                    </a:lnTo>
                    <a:lnTo>
                      <a:pt x="337" y="18"/>
                    </a:lnTo>
                    <a:lnTo>
                      <a:pt x="335" y="16"/>
                    </a:lnTo>
                    <a:lnTo>
                      <a:pt x="333" y="13"/>
                    </a:lnTo>
                    <a:lnTo>
                      <a:pt x="331" y="11"/>
                    </a:lnTo>
                    <a:lnTo>
                      <a:pt x="329" y="9"/>
                    </a:lnTo>
                    <a:lnTo>
                      <a:pt x="327" y="7"/>
                    </a:lnTo>
                    <a:lnTo>
                      <a:pt x="324" y="5"/>
                    </a:lnTo>
                    <a:lnTo>
                      <a:pt x="321" y="3"/>
                    </a:lnTo>
                    <a:lnTo>
                      <a:pt x="318" y="2"/>
                    </a:lnTo>
                    <a:lnTo>
                      <a:pt x="315" y="1"/>
                    </a:lnTo>
                    <a:lnTo>
                      <a:pt x="311" y="0"/>
                    </a:lnTo>
                    <a:lnTo>
                      <a:pt x="308" y="0"/>
                    </a:lnTo>
                    <a:lnTo>
                      <a:pt x="305" y="0"/>
                    </a:lnTo>
                    <a:lnTo>
                      <a:pt x="37" y="0"/>
                    </a:lnTo>
                    <a:lnTo>
                      <a:pt x="33" y="0"/>
                    </a:lnTo>
                    <a:lnTo>
                      <a:pt x="28" y="0"/>
                    </a:lnTo>
                    <a:lnTo>
                      <a:pt x="25" y="1"/>
                    </a:lnTo>
                    <a:lnTo>
                      <a:pt x="21" y="2"/>
                    </a:lnTo>
                    <a:lnTo>
                      <a:pt x="18" y="3"/>
                    </a:lnTo>
                    <a:lnTo>
                      <a:pt x="15" y="5"/>
                    </a:lnTo>
                    <a:lnTo>
                      <a:pt x="13" y="7"/>
                    </a:lnTo>
                    <a:lnTo>
                      <a:pt x="10"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0" y="89"/>
                    </a:lnTo>
                    <a:lnTo>
                      <a:pt x="13" y="91"/>
                    </a:lnTo>
                    <a:lnTo>
                      <a:pt x="15" y="93"/>
                    </a:lnTo>
                    <a:lnTo>
                      <a:pt x="18" y="95"/>
                    </a:lnTo>
                    <a:lnTo>
                      <a:pt x="21" y="96"/>
                    </a:lnTo>
                    <a:lnTo>
                      <a:pt x="25" y="97"/>
                    </a:lnTo>
                    <a:lnTo>
                      <a:pt x="28" y="98"/>
                    </a:lnTo>
                    <a:lnTo>
                      <a:pt x="33" y="98"/>
                    </a:lnTo>
                    <a:lnTo>
                      <a:pt x="37"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445" name="Freeform 169"/>
              <p:cNvSpPr>
                <a:spLocks/>
              </p:cNvSpPr>
              <p:nvPr/>
            </p:nvSpPr>
            <p:spPr bwMode="auto">
              <a:xfrm>
                <a:off x="4601" y="1316"/>
                <a:ext cx="20" cy="12"/>
              </a:xfrm>
              <a:custGeom>
                <a:avLst/>
                <a:gdLst>
                  <a:gd name="T0" fmla="*/ 18 w 476"/>
                  <a:gd name="T1" fmla="*/ 12 h 282"/>
                  <a:gd name="T2" fmla="*/ 18 w 476"/>
                  <a:gd name="T3" fmla="*/ 12 h 282"/>
                  <a:gd name="T4" fmla="*/ 18 w 476"/>
                  <a:gd name="T5" fmla="*/ 12 h 282"/>
                  <a:gd name="T6" fmla="*/ 19 w 476"/>
                  <a:gd name="T7" fmla="*/ 11 h 282"/>
                  <a:gd name="T8" fmla="*/ 19 w 476"/>
                  <a:gd name="T9" fmla="*/ 11 h 282"/>
                  <a:gd name="T10" fmla="*/ 20 w 476"/>
                  <a:gd name="T11" fmla="*/ 10 h 282"/>
                  <a:gd name="T12" fmla="*/ 20 w 476"/>
                  <a:gd name="T13" fmla="*/ 10 h 282"/>
                  <a:gd name="T14" fmla="*/ 20 w 476"/>
                  <a:gd name="T15" fmla="*/ 9 h 282"/>
                  <a:gd name="T16" fmla="*/ 19 w 476"/>
                  <a:gd name="T17" fmla="*/ 3 h 282"/>
                  <a:gd name="T18" fmla="*/ 19 w 476"/>
                  <a:gd name="T19" fmla="*/ 2 h 282"/>
                  <a:gd name="T20" fmla="*/ 19 w 476"/>
                  <a:gd name="T21" fmla="*/ 2 h 282"/>
                  <a:gd name="T22" fmla="*/ 19 w 476"/>
                  <a:gd name="T23" fmla="*/ 1 h 282"/>
                  <a:gd name="T24" fmla="*/ 19 w 476"/>
                  <a:gd name="T25" fmla="*/ 1 h 282"/>
                  <a:gd name="T26" fmla="*/ 18 w 476"/>
                  <a:gd name="T27" fmla="*/ 1 h 282"/>
                  <a:gd name="T28" fmla="*/ 18 w 476"/>
                  <a:gd name="T29" fmla="*/ 0 h 282"/>
                  <a:gd name="T30" fmla="*/ 18 w 476"/>
                  <a:gd name="T31" fmla="*/ 0 h 282"/>
                  <a:gd name="T32" fmla="*/ 17 w 476"/>
                  <a:gd name="T33" fmla="*/ 0 h 282"/>
                  <a:gd name="T34" fmla="*/ 2 w 476"/>
                  <a:gd name="T35" fmla="*/ 0 h 282"/>
                  <a:gd name="T36" fmla="*/ 2 w 476"/>
                  <a:gd name="T37" fmla="*/ 0 h 282"/>
                  <a:gd name="T38" fmla="*/ 2 w 476"/>
                  <a:gd name="T39" fmla="*/ 0 h 282"/>
                  <a:gd name="T40" fmla="*/ 1 w 476"/>
                  <a:gd name="T41" fmla="*/ 1 h 282"/>
                  <a:gd name="T42" fmla="*/ 1 w 476"/>
                  <a:gd name="T43" fmla="*/ 1 h 282"/>
                  <a:gd name="T44" fmla="*/ 1 w 476"/>
                  <a:gd name="T45" fmla="*/ 1 h 282"/>
                  <a:gd name="T46" fmla="*/ 1 w 476"/>
                  <a:gd name="T47" fmla="*/ 2 h 282"/>
                  <a:gd name="T48" fmla="*/ 1 w 476"/>
                  <a:gd name="T49" fmla="*/ 3 h 282"/>
                  <a:gd name="T50" fmla="*/ 0 w 476"/>
                  <a:gd name="T51" fmla="*/ 9 h 282"/>
                  <a:gd name="T52" fmla="*/ 0 w 476"/>
                  <a:gd name="T53" fmla="*/ 10 h 282"/>
                  <a:gd name="T54" fmla="*/ 0 w 476"/>
                  <a:gd name="T55" fmla="*/ 10 h 282"/>
                  <a:gd name="T56" fmla="*/ 1 w 476"/>
                  <a:gd name="T57" fmla="*/ 11 h 282"/>
                  <a:gd name="T58" fmla="*/ 1 w 476"/>
                  <a:gd name="T59" fmla="*/ 11 h 282"/>
                  <a:gd name="T60" fmla="*/ 1 w 476"/>
                  <a:gd name="T61" fmla="*/ 11 h 282"/>
                  <a:gd name="T62" fmla="*/ 2 w 476"/>
                  <a:gd name="T63" fmla="*/ 12 h 282"/>
                  <a:gd name="T64" fmla="*/ 2 w 476"/>
                  <a:gd name="T65" fmla="*/ 12 h 282"/>
                  <a:gd name="T66" fmla="*/ 3 w 476"/>
                  <a:gd name="T67" fmla="*/ 12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6" h="282">
                    <a:moveTo>
                      <a:pt x="413" y="282"/>
                    </a:moveTo>
                    <a:lnTo>
                      <a:pt x="417" y="281"/>
                    </a:lnTo>
                    <a:lnTo>
                      <a:pt x="424" y="280"/>
                    </a:lnTo>
                    <a:lnTo>
                      <a:pt x="429" y="278"/>
                    </a:lnTo>
                    <a:lnTo>
                      <a:pt x="434" y="276"/>
                    </a:lnTo>
                    <a:lnTo>
                      <a:pt x="439" y="273"/>
                    </a:lnTo>
                    <a:lnTo>
                      <a:pt x="444" y="270"/>
                    </a:lnTo>
                    <a:lnTo>
                      <a:pt x="449" y="266"/>
                    </a:lnTo>
                    <a:lnTo>
                      <a:pt x="454" y="262"/>
                    </a:lnTo>
                    <a:lnTo>
                      <a:pt x="459" y="257"/>
                    </a:lnTo>
                    <a:lnTo>
                      <a:pt x="463" y="252"/>
                    </a:lnTo>
                    <a:lnTo>
                      <a:pt x="467" y="246"/>
                    </a:lnTo>
                    <a:lnTo>
                      <a:pt x="470" y="240"/>
                    </a:lnTo>
                    <a:lnTo>
                      <a:pt x="472" y="234"/>
                    </a:lnTo>
                    <a:lnTo>
                      <a:pt x="474" y="228"/>
                    </a:lnTo>
                    <a:lnTo>
                      <a:pt x="475" y="221"/>
                    </a:lnTo>
                    <a:lnTo>
                      <a:pt x="476" y="215"/>
                    </a:lnTo>
                    <a:lnTo>
                      <a:pt x="462" y="67"/>
                    </a:lnTo>
                    <a:lnTo>
                      <a:pt x="461" y="60"/>
                    </a:lnTo>
                    <a:lnTo>
                      <a:pt x="461" y="53"/>
                    </a:lnTo>
                    <a:lnTo>
                      <a:pt x="459" y="46"/>
                    </a:lnTo>
                    <a:lnTo>
                      <a:pt x="458" y="40"/>
                    </a:lnTo>
                    <a:lnTo>
                      <a:pt x="455" y="34"/>
                    </a:lnTo>
                    <a:lnTo>
                      <a:pt x="452" y="29"/>
                    </a:lnTo>
                    <a:lnTo>
                      <a:pt x="450" y="24"/>
                    </a:lnTo>
                    <a:lnTo>
                      <a:pt x="447" y="20"/>
                    </a:lnTo>
                    <a:lnTo>
                      <a:pt x="443" y="15"/>
                    </a:lnTo>
                    <a:lnTo>
                      <a:pt x="440" y="12"/>
                    </a:lnTo>
                    <a:lnTo>
                      <a:pt x="436" y="7"/>
                    </a:lnTo>
                    <a:lnTo>
                      <a:pt x="432" y="5"/>
                    </a:lnTo>
                    <a:lnTo>
                      <a:pt x="427" y="2"/>
                    </a:lnTo>
                    <a:lnTo>
                      <a:pt x="423" y="1"/>
                    </a:lnTo>
                    <a:lnTo>
                      <a:pt x="417" y="0"/>
                    </a:lnTo>
                    <a:lnTo>
                      <a:pt x="413" y="0"/>
                    </a:lnTo>
                    <a:lnTo>
                      <a:pt x="62" y="0"/>
                    </a:lnTo>
                    <a:lnTo>
                      <a:pt x="57" y="0"/>
                    </a:lnTo>
                    <a:lnTo>
                      <a:pt x="52" y="1"/>
                    </a:lnTo>
                    <a:lnTo>
                      <a:pt x="48" y="2"/>
                    </a:lnTo>
                    <a:lnTo>
                      <a:pt x="43" y="5"/>
                    </a:lnTo>
                    <a:lnTo>
                      <a:pt x="39" y="7"/>
                    </a:lnTo>
                    <a:lnTo>
                      <a:pt x="35" y="12"/>
                    </a:lnTo>
                    <a:lnTo>
                      <a:pt x="32" y="15"/>
                    </a:lnTo>
                    <a:lnTo>
                      <a:pt x="27" y="20"/>
                    </a:lnTo>
                    <a:lnTo>
                      <a:pt x="24" y="24"/>
                    </a:lnTo>
                    <a:lnTo>
                      <a:pt x="22" y="29"/>
                    </a:lnTo>
                    <a:lnTo>
                      <a:pt x="19" y="34"/>
                    </a:lnTo>
                    <a:lnTo>
                      <a:pt x="17" y="40"/>
                    </a:lnTo>
                    <a:lnTo>
                      <a:pt x="16" y="46"/>
                    </a:lnTo>
                    <a:lnTo>
                      <a:pt x="14" y="53"/>
                    </a:lnTo>
                    <a:lnTo>
                      <a:pt x="14" y="60"/>
                    </a:lnTo>
                    <a:lnTo>
                      <a:pt x="14" y="67"/>
                    </a:lnTo>
                    <a:lnTo>
                      <a:pt x="0" y="215"/>
                    </a:lnTo>
                    <a:lnTo>
                      <a:pt x="0" y="221"/>
                    </a:lnTo>
                    <a:lnTo>
                      <a:pt x="1" y="228"/>
                    </a:lnTo>
                    <a:lnTo>
                      <a:pt x="3" y="234"/>
                    </a:lnTo>
                    <a:lnTo>
                      <a:pt x="5" y="240"/>
                    </a:lnTo>
                    <a:lnTo>
                      <a:pt x="8" y="246"/>
                    </a:lnTo>
                    <a:lnTo>
                      <a:pt x="12" y="252"/>
                    </a:lnTo>
                    <a:lnTo>
                      <a:pt x="16" y="257"/>
                    </a:lnTo>
                    <a:lnTo>
                      <a:pt x="20" y="262"/>
                    </a:lnTo>
                    <a:lnTo>
                      <a:pt x="25" y="266"/>
                    </a:lnTo>
                    <a:lnTo>
                      <a:pt x="30" y="270"/>
                    </a:lnTo>
                    <a:lnTo>
                      <a:pt x="36" y="273"/>
                    </a:lnTo>
                    <a:lnTo>
                      <a:pt x="41" y="276"/>
                    </a:lnTo>
                    <a:lnTo>
                      <a:pt x="46" y="278"/>
                    </a:lnTo>
                    <a:lnTo>
                      <a:pt x="51" y="280"/>
                    </a:lnTo>
                    <a:lnTo>
                      <a:pt x="57" y="281"/>
                    </a:lnTo>
                    <a:lnTo>
                      <a:pt x="62" y="282"/>
                    </a:lnTo>
                    <a:lnTo>
                      <a:pt x="413" y="282"/>
                    </a:lnTo>
                    <a:close/>
                  </a:path>
                </a:pathLst>
              </a:custGeom>
              <a:solidFill>
                <a:srgbClr val="993300"/>
              </a:solidFill>
              <a:ln w="0">
                <a:solidFill>
                  <a:srgbClr val="000000"/>
                </a:solidFill>
                <a:prstDash val="solid"/>
                <a:round/>
                <a:headEnd/>
                <a:tailEnd/>
              </a:ln>
            </p:spPr>
            <p:txBody>
              <a:bodyPr/>
              <a:lstStyle/>
              <a:p>
                <a:endParaRPr lang="en-US"/>
              </a:p>
            </p:txBody>
          </p:sp>
          <p:sp>
            <p:nvSpPr>
              <p:cNvPr id="44446" name="Freeform 170"/>
              <p:cNvSpPr>
                <a:spLocks/>
              </p:cNvSpPr>
              <p:nvPr/>
            </p:nvSpPr>
            <p:spPr bwMode="auto">
              <a:xfrm>
                <a:off x="4601" y="1316"/>
                <a:ext cx="20" cy="12"/>
              </a:xfrm>
              <a:custGeom>
                <a:avLst/>
                <a:gdLst>
                  <a:gd name="T0" fmla="*/ 18 w 454"/>
                  <a:gd name="T1" fmla="*/ 12 h 269"/>
                  <a:gd name="T2" fmla="*/ 18 w 454"/>
                  <a:gd name="T3" fmla="*/ 12 h 269"/>
                  <a:gd name="T4" fmla="*/ 18 w 454"/>
                  <a:gd name="T5" fmla="*/ 12 h 269"/>
                  <a:gd name="T6" fmla="*/ 19 w 454"/>
                  <a:gd name="T7" fmla="*/ 11 h 269"/>
                  <a:gd name="T8" fmla="*/ 19 w 454"/>
                  <a:gd name="T9" fmla="*/ 11 h 269"/>
                  <a:gd name="T10" fmla="*/ 20 w 454"/>
                  <a:gd name="T11" fmla="*/ 10 h 269"/>
                  <a:gd name="T12" fmla="*/ 20 w 454"/>
                  <a:gd name="T13" fmla="*/ 10 h 269"/>
                  <a:gd name="T14" fmla="*/ 20 w 454"/>
                  <a:gd name="T15" fmla="*/ 9 h 269"/>
                  <a:gd name="T16" fmla="*/ 19 w 454"/>
                  <a:gd name="T17" fmla="*/ 3 h 269"/>
                  <a:gd name="T18" fmla="*/ 19 w 454"/>
                  <a:gd name="T19" fmla="*/ 2 h 269"/>
                  <a:gd name="T20" fmla="*/ 19 w 454"/>
                  <a:gd name="T21" fmla="*/ 2 h 269"/>
                  <a:gd name="T22" fmla="*/ 19 w 454"/>
                  <a:gd name="T23" fmla="*/ 1 h 269"/>
                  <a:gd name="T24" fmla="*/ 19 w 454"/>
                  <a:gd name="T25" fmla="*/ 1 h 269"/>
                  <a:gd name="T26" fmla="*/ 19 w 454"/>
                  <a:gd name="T27" fmla="*/ 0 h 269"/>
                  <a:gd name="T28" fmla="*/ 18 w 454"/>
                  <a:gd name="T29" fmla="*/ 0 h 269"/>
                  <a:gd name="T30" fmla="*/ 18 w 454"/>
                  <a:gd name="T31" fmla="*/ 0 h 269"/>
                  <a:gd name="T32" fmla="*/ 17 w 454"/>
                  <a:gd name="T33" fmla="*/ 0 h 269"/>
                  <a:gd name="T34" fmla="*/ 2 w 454"/>
                  <a:gd name="T35" fmla="*/ 0 h 269"/>
                  <a:gd name="T36" fmla="*/ 2 w 454"/>
                  <a:gd name="T37" fmla="*/ 0 h 269"/>
                  <a:gd name="T38" fmla="*/ 2 w 454"/>
                  <a:gd name="T39" fmla="*/ 0 h 269"/>
                  <a:gd name="T40" fmla="*/ 1 w 454"/>
                  <a:gd name="T41" fmla="*/ 1 h 269"/>
                  <a:gd name="T42" fmla="*/ 1 w 454"/>
                  <a:gd name="T43" fmla="*/ 1 h 269"/>
                  <a:gd name="T44" fmla="*/ 1 w 454"/>
                  <a:gd name="T45" fmla="*/ 1 h 269"/>
                  <a:gd name="T46" fmla="*/ 1 w 454"/>
                  <a:gd name="T47" fmla="*/ 2 h 269"/>
                  <a:gd name="T48" fmla="*/ 1 w 454"/>
                  <a:gd name="T49" fmla="*/ 3 h 269"/>
                  <a:gd name="T50" fmla="*/ 0 w 454"/>
                  <a:gd name="T51" fmla="*/ 9 h 269"/>
                  <a:gd name="T52" fmla="*/ 0 w 454"/>
                  <a:gd name="T53" fmla="*/ 10 h 269"/>
                  <a:gd name="T54" fmla="*/ 0 w 454"/>
                  <a:gd name="T55" fmla="*/ 10 h 269"/>
                  <a:gd name="T56" fmla="*/ 1 w 454"/>
                  <a:gd name="T57" fmla="*/ 11 h 269"/>
                  <a:gd name="T58" fmla="*/ 1 w 454"/>
                  <a:gd name="T59" fmla="*/ 11 h 269"/>
                  <a:gd name="T60" fmla="*/ 1 w 454"/>
                  <a:gd name="T61" fmla="*/ 12 h 269"/>
                  <a:gd name="T62" fmla="*/ 2 w 454"/>
                  <a:gd name="T63" fmla="*/ 12 h 269"/>
                  <a:gd name="T64" fmla="*/ 2 w 454"/>
                  <a:gd name="T65" fmla="*/ 12 h 269"/>
                  <a:gd name="T66" fmla="*/ 3 w 454"/>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4" h="269">
                    <a:moveTo>
                      <a:pt x="395" y="269"/>
                    </a:moveTo>
                    <a:lnTo>
                      <a:pt x="399" y="268"/>
                    </a:lnTo>
                    <a:lnTo>
                      <a:pt x="404" y="267"/>
                    </a:lnTo>
                    <a:lnTo>
                      <a:pt x="410" y="266"/>
                    </a:lnTo>
                    <a:lnTo>
                      <a:pt x="415" y="264"/>
                    </a:lnTo>
                    <a:lnTo>
                      <a:pt x="419" y="261"/>
                    </a:lnTo>
                    <a:lnTo>
                      <a:pt x="424" y="258"/>
                    </a:lnTo>
                    <a:lnTo>
                      <a:pt x="429" y="254"/>
                    </a:lnTo>
                    <a:lnTo>
                      <a:pt x="433" y="250"/>
                    </a:lnTo>
                    <a:lnTo>
                      <a:pt x="437" y="245"/>
                    </a:lnTo>
                    <a:lnTo>
                      <a:pt x="441" y="240"/>
                    </a:lnTo>
                    <a:lnTo>
                      <a:pt x="444" y="235"/>
                    </a:lnTo>
                    <a:lnTo>
                      <a:pt x="448" y="230"/>
                    </a:lnTo>
                    <a:lnTo>
                      <a:pt x="450" y="224"/>
                    </a:lnTo>
                    <a:lnTo>
                      <a:pt x="452" y="218"/>
                    </a:lnTo>
                    <a:lnTo>
                      <a:pt x="453" y="212"/>
                    </a:lnTo>
                    <a:lnTo>
                      <a:pt x="454" y="205"/>
                    </a:lnTo>
                    <a:lnTo>
                      <a:pt x="440" y="65"/>
                    </a:lnTo>
                    <a:lnTo>
                      <a:pt x="439" y="58"/>
                    </a:lnTo>
                    <a:lnTo>
                      <a:pt x="439" y="52"/>
                    </a:lnTo>
                    <a:lnTo>
                      <a:pt x="437" y="46"/>
                    </a:lnTo>
                    <a:lnTo>
                      <a:pt x="436" y="39"/>
                    </a:lnTo>
                    <a:lnTo>
                      <a:pt x="434" y="33"/>
                    </a:lnTo>
                    <a:lnTo>
                      <a:pt x="432" y="28"/>
                    </a:lnTo>
                    <a:lnTo>
                      <a:pt x="429" y="23"/>
                    </a:lnTo>
                    <a:lnTo>
                      <a:pt x="427" y="19"/>
                    </a:lnTo>
                    <a:lnTo>
                      <a:pt x="423" y="15"/>
                    </a:lnTo>
                    <a:lnTo>
                      <a:pt x="420" y="11"/>
                    </a:lnTo>
                    <a:lnTo>
                      <a:pt x="416" y="8"/>
                    </a:lnTo>
                    <a:lnTo>
                      <a:pt x="413" y="4"/>
                    </a:lnTo>
                    <a:lnTo>
                      <a:pt x="408" y="2"/>
                    </a:lnTo>
                    <a:lnTo>
                      <a:pt x="403" y="1"/>
                    </a:lnTo>
                    <a:lnTo>
                      <a:pt x="399" y="0"/>
                    </a:lnTo>
                    <a:lnTo>
                      <a:pt x="395" y="0"/>
                    </a:lnTo>
                    <a:lnTo>
                      <a:pt x="60" y="0"/>
                    </a:lnTo>
                    <a:lnTo>
                      <a:pt x="54" y="0"/>
                    </a:lnTo>
                    <a:lnTo>
                      <a:pt x="50" y="1"/>
                    </a:lnTo>
                    <a:lnTo>
                      <a:pt x="46" y="2"/>
                    </a:lnTo>
                    <a:lnTo>
                      <a:pt x="42" y="4"/>
                    </a:lnTo>
                    <a:lnTo>
                      <a:pt x="38" y="8"/>
                    </a:lnTo>
                    <a:lnTo>
                      <a:pt x="34" y="11"/>
                    </a:lnTo>
                    <a:lnTo>
                      <a:pt x="31" y="15"/>
                    </a:lnTo>
                    <a:lnTo>
                      <a:pt x="28" y="19"/>
                    </a:lnTo>
                    <a:lnTo>
                      <a:pt x="25" y="23"/>
                    </a:lnTo>
                    <a:lnTo>
                      <a:pt x="22" y="28"/>
                    </a:lnTo>
                    <a:lnTo>
                      <a:pt x="19" y="33"/>
                    </a:lnTo>
                    <a:lnTo>
                      <a:pt x="17" y="39"/>
                    </a:lnTo>
                    <a:lnTo>
                      <a:pt x="16" y="46"/>
                    </a:lnTo>
                    <a:lnTo>
                      <a:pt x="14" y="52"/>
                    </a:lnTo>
                    <a:lnTo>
                      <a:pt x="14" y="58"/>
                    </a:lnTo>
                    <a:lnTo>
                      <a:pt x="14" y="65"/>
                    </a:lnTo>
                    <a:lnTo>
                      <a:pt x="0" y="205"/>
                    </a:lnTo>
                    <a:lnTo>
                      <a:pt x="0" y="212"/>
                    </a:lnTo>
                    <a:lnTo>
                      <a:pt x="1" y="218"/>
                    </a:lnTo>
                    <a:lnTo>
                      <a:pt x="3" y="224"/>
                    </a:lnTo>
                    <a:lnTo>
                      <a:pt x="5" y="230"/>
                    </a:lnTo>
                    <a:lnTo>
                      <a:pt x="8" y="235"/>
                    </a:lnTo>
                    <a:lnTo>
                      <a:pt x="12" y="240"/>
                    </a:lnTo>
                    <a:lnTo>
                      <a:pt x="15" y="245"/>
                    </a:lnTo>
                    <a:lnTo>
                      <a:pt x="21" y="250"/>
                    </a:lnTo>
                    <a:lnTo>
                      <a:pt x="25" y="254"/>
                    </a:lnTo>
                    <a:lnTo>
                      <a:pt x="30" y="258"/>
                    </a:lnTo>
                    <a:lnTo>
                      <a:pt x="34" y="261"/>
                    </a:lnTo>
                    <a:lnTo>
                      <a:pt x="39" y="264"/>
                    </a:lnTo>
                    <a:lnTo>
                      <a:pt x="44" y="266"/>
                    </a:lnTo>
                    <a:lnTo>
                      <a:pt x="49" y="267"/>
                    </a:lnTo>
                    <a:lnTo>
                      <a:pt x="54" y="268"/>
                    </a:lnTo>
                    <a:lnTo>
                      <a:pt x="60" y="269"/>
                    </a:lnTo>
                    <a:lnTo>
                      <a:pt x="395" y="269"/>
                    </a:lnTo>
                    <a:close/>
                  </a:path>
                </a:pathLst>
              </a:custGeom>
              <a:solidFill>
                <a:srgbClr val="993300"/>
              </a:solidFill>
              <a:ln w="0">
                <a:solidFill>
                  <a:srgbClr val="000000"/>
                </a:solidFill>
                <a:prstDash val="solid"/>
                <a:round/>
                <a:headEnd/>
                <a:tailEnd/>
              </a:ln>
            </p:spPr>
            <p:txBody>
              <a:bodyPr/>
              <a:lstStyle/>
              <a:p>
                <a:endParaRPr lang="en-US"/>
              </a:p>
            </p:txBody>
          </p:sp>
          <p:sp>
            <p:nvSpPr>
              <p:cNvPr id="44447" name="Freeform 171"/>
              <p:cNvSpPr>
                <a:spLocks/>
              </p:cNvSpPr>
              <p:nvPr/>
            </p:nvSpPr>
            <p:spPr bwMode="auto">
              <a:xfrm>
                <a:off x="4604" y="1322"/>
                <a:ext cx="14" cy="5"/>
              </a:xfrm>
              <a:custGeom>
                <a:avLst/>
                <a:gdLst>
                  <a:gd name="T0" fmla="*/ 14 w 332"/>
                  <a:gd name="T1" fmla="*/ 2 h 121"/>
                  <a:gd name="T2" fmla="*/ 14 w 332"/>
                  <a:gd name="T3" fmla="*/ 3 h 121"/>
                  <a:gd name="T4" fmla="*/ 14 w 332"/>
                  <a:gd name="T5" fmla="*/ 3 h 121"/>
                  <a:gd name="T6" fmla="*/ 14 w 332"/>
                  <a:gd name="T7" fmla="*/ 3 h 121"/>
                  <a:gd name="T8" fmla="*/ 14 w 332"/>
                  <a:gd name="T9" fmla="*/ 3 h 121"/>
                  <a:gd name="T10" fmla="*/ 14 w 332"/>
                  <a:gd name="T11" fmla="*/ 4 h 121"/>
                  <a:gd name="T12" fmla="*/ 14 w 332"/>
                  <a:gd name="T13" fmla="*/ 4 h 121"/>
                  <a:gd name="T14" fmla="*/ 14 w 332"/>
                  <a:gd name="T15" fmla="*/ 4 h 121"/>
                  <a:gd name="T16" fmla="*/ 14 w 332"/>
                  <a:gd name="T17" fmla="*/ 4 h 121"/>
                  <a:gd name="T18" fmla="*/ 13 w 332"/>
                  <a:gd name="T19" fmla="*/ 4 h 121"/>
                  <a:gd name="T20" fmla="*/ 13 w 332"/>
                  <a:gd name="T21" fmla="*/ 5 h 121"/>
                  <a:gd name="T22" fmla="*/ 13 w 332"/>
                  <a:gd name="T23" fmla="*/ 5 h 121"/>
                  <a:gd name="T24" fmla="*/ 13 w 332"/>
                  <a:gd name="T25" fmla="*/ 5 h 121"/>
                  <a:gd name="T26" fmla="*/ 13 w 332"/>
                  <a:gd name="T27" fmla="*/ 5 h 121"/>
                  <a:gd name="T28" fmla="*/ 13 w 332"/>
                  <a:gd name="T29" fmla="*/ 5 h 121"/>
                  <a:gd name="T30" fmla="*/ 13 w 332"/>
                  <a:gd name="T31" fmla="*/ 5 h 121"/>
                  <a:gd name="T32" fmla="*/ 12 w 332"/>
                  <a:gd name="T33" fmla="*/ 5 h 121"/>
                  <a:gd name="T34" fmla="*/ 2 w 332"/>
                  <a:gd name="T35" fmla="*/ 5 h 121"/>
                  <a:gd name="T36" fmla="*/ 1 w 332"/>
                  <a:gd name="T37" fmla="*/ 5 h 121"/>
                  <a:gd name="T38" fmla="*/ 1 w 332"/>
                  <a:gd name="T39" fmla="*/ 5 h 121"/>
                  <a:gd name="T40" fmla="*/ 1 w 332"/>
                  <a:gd name="T41" fmla="*/ 5 h 121"/>
                  <a:gd name="T42" fmla="*/ 1 w 332"/>
                  <a:gd name="T43" fmla="*/ 5 h 121"/>
                  <a:gd name="T44" fmla="*/ 1 w 332"/>
                  <a:gd name="T45" fmla="*/ 5 h 121"/>
                  <a:gd name="T46" fmla="*/ 1 w 332"/>
                  <a:gd name="T47" fmla="*/ 5 h 121"/>
                  <a:gd name="T48" fmla="*/ 1 w 332"/>
                  <a:gd name="T49" fmla="*/ 4 h 121"/>
                  <a:gd name="T50" fmla="*/ 0 w 332"/>
                  <a:gd name="T51" fmla="*/ 4 h 121"/>
                  <a:gd name="T52" fmla="*/ 0 w 332"/>
                  <a:gd name="T53" fmla="*/ 4 h 121"/>
                  <a:gd name="T54" fmla="*/ 0 w 332"/>
                  <a:gd name="T55" fmla="*/ 4 h 121"/>
                  <a:gd name="T56" fmla="*/ 0 w 332"/>
                  <a:gd name="T57" fmla="*/ 4 h 121"/>
                  <a:gd name="T58" fmla="*/ 0 w 332"/>
                  <a:gd name="T59" fmla="*/ 3 h 121"/>
                  <a:gd name="T60" fmla="*/ 0 w 332"/>
                  <a:gd name="T61" fmla="*/ 3 h 121"/>
                  <a:gd name="T62" fmla="*/ 0 w 332"/>
                  <a:gd name="T63" fmla="*/ 3 h 121"/>
                  <a:gd name="T64" fmla="*/ 0 w 332"/>
                  <a:gd name="T65" fmla="*/ 3 h 121"/>
                  <a:gd name="T66" fmla="*/ 0 w 332"/>
                  <a:gd name="T67" fmla="*/ 2 h 121"/>
                  <a:gd name="T68" fmla="*/ 0 w 332"/>
                  <a:gd name="T69" fmla="*/ 0 h 121"/>
                  <a:gd name="T70" fmla="*/ 14 w 332"/>
                  <a:gd name="T71" fmla="*/ 0 h 121"/>
                  <a:gd name="T72" fmla="*/ 14 w 332"/>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2" h="121">
                    <a:moveTo>
                      <a:pt x="332" y="60"/>
                    </a:moveTo>
                    <a:lnTo>
                      <a:pt x="331" y="65"/>
                    </a:lnTo>
                    <a:lnTo>
                      <a:pt x="331" y="71"/>
                    </a:lnTo>
                    <a:lnTo>
                      <a:pt x="330" y="78"/>
                    </a:lnTo>
                    <a:lnTo>
                      <a:pt x="329" y="83"/>
                    </a:lnTo>
                    <a:lnTo>
                      <a:pt x="328" y="88"/>
                    </a:lnTo>
                    <a:lnTo>
                      <a:pt x="326" y="93"/>
                    </a:lnTo>
                    <a:lnTo>
                      <a:pt x="324" y="98"/>
                    </a:lnTo>
                    <a:lnTo>
                      <a:pt x="322" y="102"/>
                    </a:lnTo>
                    <a:lnTo>
                      <a:pt x="319" y="106"/>
                    </a:lnTo>
                    <a:lnTo>
                      <a:pt x="316" y="109"/>
                    </a:lnTo>
                    <a:lnTo>
                      <a:pt x="313" y="112"/>
                    </a:lnTo>
                    <a:lnTo>
                      <a:pt x="310" y="115"/>
                    </a:lnTo>
                    <a:lnTo>
                      <a:pt x="306" y="118"/>
                    </a:lnTo>
                    <a:lnTo>
                      <a:pt x="301" y="119"/>
                    </a:lnTo>
                    <a:lnTo>
                      <a:pt x="297" y="120"/>
                    </a:lnTo>
                    <a:lnTo>
                      <a:pt x="293" y="121"/>
                    </a:lnTo>
                    <a:lnTo>
                      <a:pt x="39" y="121"/>
                    </a:lnTo>
                    <a:lnTo>
                      <a:pt x="34" y="120"/>
                    </a:lnTo>
                    <a:lnTo>
                      <a:pt x="29" y="119"/>
                    </a:lnTo>
                    <a:lnTo>
                      <a:pt x="25" y="118"/>
                    </a:lnTo>
                    <a:lnTo>
                      <a:pt x="21" y="115"/>
                    </a:lnTo>
                    <a:lnTo>
                      <a:pt x="18" y="112"/>
                    </a:lnTo>
                    <a:lnTo>
                      <a:pt x="15" y="109"/>
                    </a:lnTo>
                    <a:lnTo>
                      <a:pt x="12" y="106"/>
                    </a:lnTo>
                    <a:lnTo>
                      <a:pt x="10" y="102"/>
                    </a:lnTo>
                    <a:lnTo>
                      <a:pt x="7" y="98"/>
                    </a:lnTo>
                    <a:lnTo>
                      <a:pt x="5" y="93"/>
                    </a:lnTo>
                    <a:lnTo>
                      <a:pt x="3" y="88"/>
                    </a:lnTo>
                    <a:lnTo>
                      <a:pt x="2" y="83"/>
                    </a:lnTo>
                    <a:lnTo>
                      <a:pt x="1" y="78"/>
                    </a:lnTo>
                    <a:lnTo>
                      <a:pt x="0" y="71"/>
                    </a:lnTo>
                    <a:lnTo>
                      <a:pt x="0" y="65"/>
                    </a:lnTo>
                    <a:lnTo>
                      <a:pt x="0" y="60"/>
                    </a:lnTo>
                    <a:lnTo>
                      <a:pt x="2" y="0"/>
                    </a:lnTo>
                    <a:lnTo>
                      <a:pt x="330" y="0"/>
                    </a:lnTo>
                    <a:lnTo>
                      <a:pt x="332" y="60"/>
                    </a:lnTo>
                    <a:close/>
                  </a:path>
                </a:pathLst>
              </a:custGeom>
              <a:solidFill>
                <a:srgbClr val="993300"/>
              </a:solidFill>
              <a:ln w="0">
                <a:solidFill>
                  <a:srgbClr val="000000"/>
                </a:solidFill>
                <a:prstDash val="solid"/>
                <a:round/>
                <a:headEnd/>
                <a:tailEnd/>
              </a:ln>
            </p:spPr>
            <p:txBody>
              <a:bodyPr/>
              <a:lstStyle/>
              <a:p>
                <a:endParaRPr lang="en-US"/>
              </a:p>
            </p:txBody>
          </p:sp>
          <p:sp>
            <p:nvSpPr>
              <p:cNvPr id="44448" name="Freeform 172"/>
              <p:cNvSpPr>
                <a:spLocks/>
              </p:cNvSpPr>
              <p:nvPr/>
            </p:nvSpPr>
            <p:spPr bwMode="auto">
              <a:xfrm>
                <a:off x="4602" y="1318"/>
                <a:ext cx="1" cy="8"/>
              </a:xfrm>
              <a:custGeom>
                <a:avLst/>
                <a:gdLst>
                  <a:gd name="T0" fmla="*/ 1 w 33"/>
                  <a:gd name="T1" fmla="*/ 8 h 200"/>
                  <a:gd name="T2" fmla="*/ 1 w 33"/>
                  <a:gd name="T3" fmla="*/ 8 h 200"/>
                  <a:gd name="T4" fmla="*/ 1 w 33"/>
                  <a:gd name="T5" fmla="*/ 8 h 200"/>
                  <a:gd name="T6" fmla="*/ 1 w 33"/>
                  <a:gd name="T7" fmla="*/ 8 h 200"/>
                  <a:gd name="T8" fmla="*/ 1 w 33"/>
                  <a:gd name="T9" fmla="*/ 8 h 200"/>
                  <a:gd name="T10" fmla="*/ 1 w 33"/>
                  <a:gd name="T11" fmla="*/ 8 h 200"/>
                  <a:gd name="T12" fmla="*/ 1 w 33"/>
                  <a:gd name="T13" fmla="*/ 7 h 200"/>
                  <a:gd name="T14" fmla="*/ 1 w 33"/>
                  <a:gd name="T15" fmla="*/ 7 h 200"/>
                  <a:gd name="T16" fmla="*/ 1 w 33"/>
                  <a:gd name="T17" fmla="*/ 1 h 200"/>
                  <a:gd name="T18" fmla="*/ 1 w 33"/>
                  <a:gd name="T19" fmla="*/ 1 h 200"/>
                  <a:gd name="T20" fmla="*/ 1 w 33"/>
                  <a:gd name="T21" fmla="*/ 0 h 200"/>
                  <a:gd name="T22" fmla="*/ 1 w 33"/>
                  <a:gd name="T23" fmla="*/ 0 h 200"/>
                  <a:gd name="T24" fmla="*/ 1 w 33"/>
                  <a:gd name="T25" fmla="*/ 0 h 200"/>
                  <a:gd name="T26" fmla="*/ 1 w 33"/>
                  <a:gd name="T27" fmla="*/ 0 h 200"/>
                  <a:gd name="T28" fmla="*/ 1 w 33"/>
                  <a:gd name="T29" fmla="*/ 0 h 200"/>
                  <a:gd name="T30" fmla="*/ 1 w 33"/>
                  <a:gd name="T31" fmla="*/ 0 h 200"/>
                  <a:gd name="T32" fmla="*/ 1 w 33"/>
                  <a:gd name="T33" fmla="*/ 0 h 200"/>
                  <a:gd name="T34" fmla="*/ 1 w 33"/>
                  <a:gd name="T35" fmla="*/ 0 h 200"/>
                  <a:gd name="T36" fmla="*/ 0 w 33"/>
                  <a:gd name="T37" fmla="*/ 0 h 200"/>
                  <a:gd name="T38" fmla="*/ 0 w 33"/>
                  <a:gd name="T39" fmla="*/ 0 h 200"/>
                  <a:gd name="T40" fmla="*/ 0 w 33"/>
                  <a:gd name="T41" fmla="*/ 0 h 200"/>
                  <a:gd name="T42" fmla="*/ 0 w 33"/>
                  <a:gd name="T43" fmla="*/ 0 h 200"/>
                  <a:gd name="T44" fmla="*/ 0 w 33"/>
                  <a:gd name="T45" fmla="*/ 0 h 200"/>
                  <a:gd name="T46" fmla="*/ 0 w 33"/>
                  <a:gd name="T47" fmla="*/ 1 h 200"/>
                  <a:gd name="T48" fmla="*/ 0 w 33"/>
                  <a:gd name="T49" fmla="*/ 1 h 200"/>
                  <a:gd name="T50" fmla="*/ 0 w 33"/>
                  <a:gd name="T51" fmla="*/ 7 h 200"/>
                  <a:gd name="T52" fmla="*/ 0 w 33"/>
                  <a:gd name="T53" fmla="*/ 7 h 200"/>
                  <a:gd name="T54" fmla="*/ 0 w 33"/>
                  <a:gd name="T55" fmla="*/ 7 h 200"/>
                  <a:gd name="T56" fmla="*/ 0 w 33"/>
                  <a:gd name="T57" fmla="*/ 7 h 200"/>
                  <a:gd name="T58" fmla="*/ 0 w 33"/>
                  <a:gd name="T59" fmla="*/ 8 h 200"/>
                  <a:gd name="T60" fmla="*/ 0 w 33"/>
                  <a:gd name="T61" fmla="*/ 8 h 200"/>
                  <a:gd name="T62" fmla="*/ 0 w 33"/>
                  <a:gd name="T63" fmla="*/ 8 h 200"/>
                  <a:gd name="T64" fmla="*/ 1 w 33"/>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0">
                    <a:moveTo>
                      <a:pt x="20" y="200"/>
                    </a:moveTo>
                    <a:lnTo>
                      <a:pt x="21" y="199"/>
                    </a:lnTo>
                    <a:lnTo>
                      <a:pt x="22" y="199"/>
                    </a:lnTo>
                    <a:lnTo>
                      <a:pt x="23" y="199"/>
                    </a:lnTo>
                    <a:lnTo>
                      <a:pt x="24" y="198"/>
                    </a:lnTo>
                    <a:lnTo>
                      <a:pt x="26" y="197"/>
                    </a:lnTo>
                    <a:lnTo>
                      <a:pt x="27" y="196"/>
                    </a:lnTo>
                    <a:lnTo>
                      <a:pt x="28" y="195"/>
                    </a:lnTo>
                    <a:lnTo>
                      <a:pt x="29" y="194"/>
                    </a:lnTo>
                    <a:lnTo>
                      <a:pt x="29" y="193"/>
                    </a:lnTo>
                    <a:lnTo>
                      <a:pt x="30" y="191"/>
                    </a:lnTo>
                    <a:lnTo>
                      <a:pt x="31" y="190"/>
                    </a:lnTo>
                    <a:lnTo>
                      <a:pt x="31" y="188"/>
                    </a:lnTo>
                    <a:lnTo>
                      <a:pt x="32" y="186"/>
                    </a:lnTo>
                    <a:lnTo>
                      <a:pt x="32" y="184"/>
                    </a:lnTo>
                    <a:lnTo>
                      <a:pt x="32" y="183"/>
                    </a:lnTo>
                    <a:lnTo>
                      <a:pt x="33" y="181"/>
                    </a:lnTo>
                    <a:lnTo>
                      <a:pt x="33" y="20"/>
                    </a:lnTo>
                    <a:lnTo>
                      <a:pt x="32" y="18"/>
                    </a:lnTo>
                    <a:lnTo>
                      <a:pt x="32" y="16"/>
                    </a:lnTo>
                    <a:lnTo>
                      <a:pt x="32" y="14"/>
                    </a:lnTo>
                    <a:lnTo>
                      <a:pt x="31" y="12"/>
                    </a:lnTo>
                    <a:lnTo>
                      <a:pt x="31" y="11"/>
                    </a:lnTo>
                    <a:lnTo>
                      <a:pt x="30" y="9"/>
                    </a:lnTo>
                    <a:lnTo>
                      <a:pt x="29" y="7"/>
                    </a:lnTo>
                    <a:lnTo>
                      <a:pt x="29" y="5"/>
                    </a:lnTo>
                    <a:lnTo>
                      <a:pt x="28" y="4"/>
                    </a:lnTo>
                    <a:lnTo>
                      <a:pt x="27" y="3"/>
                    </a:lnTo>
                    <a:lnTo>
                      <a:pt x="26" y="2"/>
                    </a:lnTo>
                    <a:lnTo>
                      <a:pt x="24" y="1"/>
                    </a:lnTo>
                    <a:lnTo>
                      <a:pt x="23" y="0"/>
                    </a:lnTo>
                    <a:lnTo>
                      <a:pt x="22" y="0"/>
                    </a:lnTo>
                    <a:lnTo>
                      <a:pt x="21" y="0"/>
                    </a:lnTo>
                    <a:lnTo>
                      <a:pt x="20" y="0"/>
                    </a:lnTo>
                    <a:lnTo>
                      <a:pt x="18" y="0"/>
                    </a:lnTo>
                    <a:lnTo>
                      <a:pt x="17" y="0"/>
                    </a:lnTo>
                    <a:lnTo>
                      <a:pt x="15" y="0"/>
                    </a:lnTo>
                    <a:lnTo>
                      <a:pt x="14" y="1"/>
                    </a:lnTo>
                    <a:lnTo>
                      <a:pt x="13" y="2"/>
                    </a:lnTo>
                    <a:lnTo>
                      <a:pt x="12" y="3"/>
                    </a:lnTo>
                    <a:lnTo>
                      <a:pt x="10" y="4"/>
                    </a:lnTo>
                    <a:lnTo>
                      <a:pt x="10" y="5"/>
                    </a:lnTo>
                    <a:lnTo>
                      <a:pt x="9" y="7"/>
                    </a:lnTo>
                    <a:lnTo>
                      <a:pt x="8" y="9"/>
                    </a:lnTo>
                    <a:lnTo>
                      <a:pt x="7" y="11"/>
                    </a:lnTo>
                    <a:lnTo>
                      <a:pt x="7" y="12"/>
                    </a:lnTo>
                    <a:lnTo>
                      <a:pt x="6" y="14"/>
                    </a:lnTo>
                    <a:lnTo>
                      <a:pt x="6" y="16"/>
                    </a:lnTo>
                    <a:lnTo>
                      <a:pt x="6" y="18"/>
                    </a:lnTo>
                    <a:lnTo>
                      <a:pt x="6" y="20"/>
                    </a:lnTo>
                    <a:lnTo>
                      <a:pt x="0" y="168"/>
                    </a:lnTo>
                    <a:lnTo>
                      <a:pt x="0" y="170"/>
                    </a:lnTo>
                    <a:lnTo>
                      <a:pt x="0" y="173"/>
                    </a:lnTo>
                    <a:lnTo>
                      <a:pt x="1" y="175"/>
                    </a:lnTo>
                    <a:lnTo>
                      <a:pt x="1" y="178"/>
                    </a:lnTo>
                    <a:lnTo>
                      <a:pt x="2" y="180"/>
                    </a:lnTo>
                    <a:lnTo>
                      <a:pt x="3" y="183"/>
                    </a:lnTo>
                    <a:lnTo>
                      <a:pt x="6" y="185"/>
                    </a:lnTo>
                    <a:lnTo>
                      <a:pt x="7" y="188"/>
                    </a:lnTo>
                    <a:lnTo>
                      <a:pt x="8" y="190"/>
                    </a:lnTo>
                    <a:lnTo>
                      <a:pt x="10" y="192"/>
                    </a:lnTo>
                    <a:lnTo>
                      <a:pt x="12" y="194"/>
                    </a:lnTo>
                    <a:lnTo>
                      <a:pt x="13" y="196"/>
                    </a:lnTo>
                    <a:lnTo>
                      <a:pt x="15" y="197"/>
                    </a:lnTo>
                    <a:lnTo>
                      <a:pt x="16" y="199"/>
                    </a:lnTo>
                    <a:lnTo>
                      <a:pt x="18" y="199"/>
                    </a:lnTo>
                    <a:lnTo>
                      <a:pt x="20" y="200"/>
                    </a:lnTo>
                    <a:close/>
                  </a:path>
                </a:pathLst>
              </a:custGeom>
              <a:solidFill>
                <a:srgbClr val="993300"/>
              </a:solidFill>
              <a:ln w="0">
                <a:solidFill>
                  <a:srgbClr val="000000"/>
                </a:solidFill>
                <a:prstDash val="solid"/>
                <a:round/>
                <a:headEnd/>
                <a:tailEnd/>
              </a:ln>
            </p:spPr>
            <p:txBody>
              <a:bodyPr/>
              <a:lstStyle/>
              <a:p>
                <a:endParaRPr lang="en-US"/>
              </a:p>
            </p:txBody>
          </p:sp>
          <p:sp>
            <p:nvSpPr>
              <p:cNvPr id="44449" name="Freeform 173"/>
              <p:cNvSpPr>
                <a:spLocks/>
              </p:cNvSpPr>
              <p:nvPr/>
            </p:nvSpPr>
            <p:spPr bwMode="auto">
              <a:xfrm>
                <a:off x="4619" y="1317"/>
                <a:ext cx="1" cy="9"/>
              </a:xfrm>
              <a:custGeom>
                <a:avLst/>
                <a:gdLst>
                  <a:gd name="T0" fmla="*/ 0 w 37"/>
                  <a:gd name="T1" fmla="*/ 9 h 209"/>
                  <a:gd name="T2" fmla="*/ 1 w 37"/>
                  <a:gd name="T3" fmla="*/ 9 h 209"/>
                  <a:gd name="T4" fmla="*/ 1 w 37"/>
                  <a:gd name="T5" fmla="*/ 9 h 209"/>
                  <a:gd name="T6" fmla="*/ 1 w 37"/>
                  <a:gd name="T7" fmla="*/ 9 h 209"/>
                  <a:gd name="T8" fmla="*/ 1 w 37"/>
                  <a:gd name="T9" fmla="*/ 8 h 209"/>
                  <a:gd name="T10" fmla="*/ 1 w 37"/>
                  <a:gd name="T11" fmla="*/ 8 h 209"/>
                  <a:gd name="T12" fmla="*/ 1 w 37"/>
                  <a:gd name="T13" fmla="*/ 8 h 209"/>
                  <a:gd name="T14" fmla="*/ 1 w 37"/>
                  <a:gd name="T15" fmla="*/ 8 h 209"/>
                  <a:gd name="T16" fmla="*/ 1 w 37"/>
                  <a:gd name="T17" fmla="*/ 1 h 209"/>
                  <a:gd name="T18" fmla="*/ 1 w 37"/>
                  <a:gd name="T19" fmla="*/ 1 h 209"/>
                  <a:gd name="T20" fmla="*/ 1 w 37"/>
                  <a:gd name="T21" fmla="*/ 0 h 209"/>
                  <a:gd name="T22" fmla="*/ 1 w 37"/>
                  <a:gd name="T23" fmla="*/ 0 h 209"/>
                  <a:gd name="T24" fmla="*/ 1 w 37"/>
                  <a:gd name="T25" fmla="*/ 0 h 209"/>
                  <a:gd name="T26" fmla="*/ 1 w 37"/>
                  <a:gd name="T27" fmla="*/ 0 h 209"/>
                  <a:gd name="T28" fmla="*/ 1 w 37"/>
                  <a:gd name="T29" fmla="*/ 0 h 209"/>
                  <a:gd name="T30" fmla="*/ 0 w 37"/>
                  <a:gd name="T31" fmla="*/ 0 h 209"/>
                  <a:gd name="T32" fmla="*/ 0 w 37"/>
                  <a:gd name="T33" fmla="*/ 0 h 209"/>
                  <a:gd name="T34" fmla="*/ 0 w 37"/>
                  <a:gd name="T35" fmla="*/ 0 h 209"/>
                  <a:gd name="T36" fmla="*/ 0 w 37"/>
                  <a:gd name="T37" fmla="*/ 0 h 209"/>
                  <a:gd name="T38" fmla="*/ 0 w 37"/>
                  <a:gd name="T39" fmla="*/ 0 h 209"/>
                  <a:gd name="T40" fmla="*/ 0 w 37"/>
                  <a:gd name="T41" fmla="*/ 0 h 209"/>
                  <a:gd name="T42" fmla="*/ 0 w 37"/>
                  <a:gd name="T43" fmla="*/ 0 h 209"/>
                  <a:gd name="T44" fmla="*/ 0 w 37"/>
                  <a:gd name="T45" fmla="*/ 1 h 209"/>
                  <a:gd name="T46" fmla="*/ 0 w 37"/>
                  <a:gd name="T47" fmla="*/ 1 h 209"/>
                  <a:gd name="T48" fmla="*/ 0 w 37"/>
                  <a:gd name="T49" fmla="*/ 1 h 209"/>
                  <a:gd name="T50" fmla="*/ 0 w 37"/>
                  <a:gd name="T51" fmla="*/ 8 h 209"/>
                  <a:gd name="T52" fmla="*/ 0 w 37"/>
                  <a:gd name="T53" fmla="*/ 8 h 209"/>
                  <a:gd name="T54" fmla="*/ 0 w 37"/>
                  <a:gd name="T55" fmla="*/ 9 h 209"/>
                  <a:gd name="T56" fmla="*/ 0 w 37"/>
                  <a:gd name="T57" fmla="*/ 9 h 209"/>
                  <a:gd name="T58" fmla="*/ 0 w 37"/>
                  <a:gd name="T59" fmla="*/ 9 h 209"/>
                  <a:gd name="T60" fmla="*/ 0 w 37"/>
                  <a:gd name="T61" fmla="*/ 9 h 209"/>
                  <a:gd name="T62" fmla="*/ 0 w 37"/>
                  <a:gd name="T63" fmla="*/ 9 h 209"/>
                  <a:gd name="T64" fmla="*/ 0 w 3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9">
                    <a:moveTo>
                      <a:pt x="15" y="209"/>
                    </a:moveTo>
                    <a:lnTo>
                      <a:pt x="16" y="208"/>
                    </a:lnTo>
                    <a:lnTo>
                      <a:pt x="17" y="208"/>
                    </a:lnTo>
                    <a:lnTo>
                      <a:pt x="19" y="206"/>
                    </a:lnTo>
                    <a:lnTo>
                      <a:pt x="21" y="205"/>
                    </a:lnTo>
                    <a:lnTo>
                      <a:pt x="23" y="203"/>
                    </a:lnTo>
                    <a:lnTo>
                      <a:pt x="25" y="201"/>
                    </a:lnTo>
                    <a:lnTo>
                      <a:pt x="26" y="199"/>
                    </a:lnTo>
                    <a:lnTo>
                      <a:pt x="28" y="197"/>
                    </a:lnTo>
                    <a:lnTo>
                      <a:pt x="30" y="194"/>
                    </a:lnTo>
                    <a:lnTo>
                      <a:pt x="31" y="191"/>
                    </a:lnTo>
                    <a:lnTo>
                      <a:pt x="33" y="189"/>
                    </a:lnTo>
                    <a:lnTo>
                      <a:pt x="34" y="186"/>
                    </a:lnTo>
                    <a:lnTo>
                      <a:pt x="35" y="184"/>
                    </a:lnTo>
                    <a:lnTo>
                      <a:pt x="36" y="181"/>
                    </a:lnTo>
                    <a:lnTo>
                      <a:pt x="36" y="179"/>
                    </a:lnTo>
                    <a:lnTo>
                      <a:pt x="37" y="177"/>
                    </a:lnTo>
                    <a:lnTo>
                      <a:pt x="28" y="20"/>
                    </a:lnTo>
                    <a:lnTo>
                      <a:pt x="27" y="18"/>
                    </a:lnTo>
                    <a:lnTo>
                      <a:pt x="27" y="16"/>
                    </a:lnTo>
                    <a:lnTo>
                      <a:pt x="27" y="13"/>
                    </a:lnTo>
                    <a:lnTo>
                      <a:pt x="26" y="11"/>
                    </a:lnTo>
                    <a:lnTo>
                      <a:pt x="26" y="10"/>
                    </a:lnTo>
                    <a:lnTo>
                      <a:pt x="25" y="8"/>
                    </a:lnTo>
                    <a:lnTo>
                      <a:pt x="24" y="7"/>
                    </a:lnTo>
                    <a:lnTo>
                      <a:pt x="24" y="5"/>
                    </a:lnTo>
                    <a:lnTo>
                      <a:pt x="23" y="4"/>
                    </a:lnTo>
                    <a:lnTo>
                      <a:pt x="22" y="3"/>
                    </a:lnTo>
                    <a:lnTo>
                      <a:pt x="21" y="2"/>
                    </a:lnTo>
                    <a:lnTo>
                      <a:pt x="19" y="1"/>
                    </a:lnTo>
                    <a:lnTo>
                      <a:pt x="18" y="0"/>
                    </a:lnTo>
                    <a:lnTo>
                      <a:pt x="17" y="0"/>
                    </a:lnTo>
                    <a:lnTo>
                      <a:pt x="16" y="0"/>
                    </a:lnTo>
                    <a:lnTo>
                      <a:pt x="15" y="0"/>
                    </a:lnTo>
                    <a:lnTo>
                      <a:pt x="13" y="0"/>
                    </a:lnTo>
                    <a:lnTo>
                      <a:pt x="12" y="0"/>
                    </a:lnTo>
                    <a:lnTo>
                      <a:pt x="10" y="0"/>
                    </a:lnTo>
                    <a:lnTo>
                      <a:pt x="9" y="1"/>
                    </a:lnTo>
                    <a:lnTo>
                      <a:pt x="8" y="2"/>
                    </a:lnTo>
                    <a:lnTo>
                      <a:pt x="7" y="3"/>
                    </a:lnTo>
                    <a:lnTo>
                      <a:pt x="5" y="4"/>
                    </a:lnTo>
                    <a:lnTo>
                      <a:pt x="5" y="6"/>
                    </a:lnTo>
                    <a:lnTo>
                      <a:pt x="4"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4" y="202"/>
                    </a:lnTo>
                    <a:lnTo>
                      <a:pt x="5" y="203"/>
                    </a:lnTo>
                    <a:lnTo>
                      <a:pt x="5" y="204"/>
                    </a:lnTo>
                    <a:lnTo>
                      <a:pt x="7" y="205"/>
                    </a:lnTo>
                    <a:lnTo>
                      <a:pt x="8" y="206"/>
                    </a:lnTo>
                    <a:lnTo>
                      <a:pt x="9" y="207"/>
                    </a:lnTo>
                    <a:lnTo>
                      <a:pt x="10" y="208"/>
                    </a:lnTo>
                    <a:lnTo>
                      <a:pt x="12" y="208"/>
                    </a:lnTo>
                    <a:lnTo>
                      <a:pt x="13" y="208"/>
                    </a:lnTo>
                    <a:lnTo>
                      <a:pt x="15" y="209"/>
                    </a:lnTo>
                    <a:close/>
                  </a:path>
                </a:pathLst>
              </a:custGeom>
              <a:solidFill>
                <a:srgbClr val="993300"/>
              </a:solidFill>
              <a:ln w="0">
                <a:solidFill>
                  <a:srgbClr val="000000"/>
                </a:solidFill>
                <a:prstDash val="solid"/>
                <a:round/>
                <a:headEnd/>
                <a:tailEnd/>
              </a:ln>
            </p:spPr>
            <p:txBody>
              <a:bodyPr/>
              <a:lstStyle/>
              <a:p>
                <a:endParaRPr lang="en-US"/>
              </a:p>
            </p:txBody>
          </p:sp>
          <p:sp>
            <p:nvSpPr>
              <p:cNvPr id="44450" name="Freeform 174"/>
              <p:cNvSpPr>
                <a:spLocks/>
              </p:cNvSpPr>
              <p:nvPr/>
            </p:nvSpPr>
            <p:spPr bwMode="auto">
              <a:xfrm>
                <a:off x="4604" y="1317"/>
                <a:ext cx="15" cy="4"/>
              </a:xfrm>
              <a:custGeom>
                <a:avLst/>
                <a:gdLst>
                  <a:gd name="T0" fmla="*/ 14 w 341"/>
                  <a:gd name="T1" fmla="*/ 4 h 99"/>
                  <a:gd name="T2" fmla="*/ 14 w 341"/>
                  <a:gd name="T3" fmla="*/ 4 h 99"/>
                  <a:gd name="T4" fmla="*/ 14 w 341"/>
                  <a:gd name="T5" fmla="*/ 4 h 99"/>
                  <a:gd name="T6" fmla="*/ 14 w 341"/>
                  <a:gd name="T7" fmla="*/ 4 h 99"/>
                  <a:gd name="T8" fmla="*/ 15 w 341"/>
                  <a:gd name="T9" fmla="*/ 4 h 99"/>
                  <a:gd name="T10" fmla="*/ 15 w 341"/>
                  <a:gd name="T11" fmla="*/ 3 h 99"/>
                  <a:gd name="T12" fmla="*/ 15 w 341"/>
                  <a:gd name="T13" fmla="*/ 3 h 99"/>
                  <a:gd name="T14" fmla="*/ 15 w 341"/>
                  <a:gd name="T15" fmla="*/ 3 h 99"/>
                  <a:gd name="T16" fmla="*/ 15 w 341"/>
                  <a:gd name="T17" fmla="*/ 1 h 99"/>
                  <a:gd name="T18" fmla="*/ 15 w 341"/>
                  <a:gd name="T19" fmla="*/ 1 h 99"/>
                  <a:gd name="T20" fmla="*/ 15 w 341"/>
                  <a:gd name="T21" fmla="*/ 1 h 99"/>
                  <a:gd name="T22" fmla="*/ 15 w 341"/>
                  <a:gd name="T23" fmla="*/ 1 h 99"/>
                  <a:gd name="T24" fmla="*/ 15 w 341"/>
                  <a:gd name="T25" fmla="*/ 0 h 99"/>
                  <a:gd name="T26" fmla="*/ 14 w 341"/>
                  <a:gd name="T27" fmla="*/ 0 h 99"/>
                  <a:gd name="T28" fmla="*/ 14 w 341"/>
                  <a:gd name="T29" fmla="*/ 0 h 99"/>
                  <a:gd name="T30" fmla="*/ 14 w 341"/>
                  <a:gd name="T31" fmla="*/ 0 h 99"/>
                  <a:gd name="T32" fmla="*/ 13 w 341"/>
                  <a:gd name="T33" fmla="*/ 0 h 99"/>
                  <a:gd name="T34" fmla="*/ 1 w 341"/>
                  <a:gd name="T35" fmla="*/ 0 h 99"/>
                  <a:gd name="T36" fmla="*/ 1 w 341"/>
                  <a:gd name="T37" fmla="*/ 0 h 99"/>
                  <a:gd name="T38" fmla="*/ 1 w 341"/>
                  <a:gd name="T39" fmla="*/ 0 h 99"/>
                  <a:gd name="T40" fmla="*/ 1 w 341"/>
                  <a:gd name="T41" fmla="*/ 0 h 99"/>
                  <a:gd name="T42" fmla="*/ 0 w 341"/>
                  <a:gd name="T43" fmla="*/ 0 h 99"/>
                  <a:gd name="T44" fmla="*/ 0 w 341"/>
                  <a:gd name="T45" fmla="*/ 1 h 99"/>
                  <a:gd name="T46" fmla="*/ 0 w 341"/>
                  <a:gd name="T47" fmla="*/ 1 h 99"/>
                  <a:gd name="T48" fmla="*/ 0 w 341"/>
                  <a:gd name="T49" fmla="*/ 1 h 99"/>
                  <a:gd name="T50" fmla="*/ 0 w 341"/>
                  <a:gd name="T51" fmla="*/ 3 h 99"/>
                  <a:gd name="T52" fmla="*/ 0 w 341"/>
                  <a:gd name="T53" fmla="*/ 3 h 99"/>
                  <a:gd name="T54" fmla="*/ 0 w 341"/>
                  <a:gd name="T55" fmla="*/ 3 h 99"/>
                  <a:gd name="T56" fmla="*/ 0 w 341"/>
                  <a:gd name="T57" fmla="*/ 3 h 99"/>
                  <a:gd name="T58" fmla="*/ 0 w 341"/>
                  <a:gd name="T59" fmla="*/ 4 h 99"/>
                  <a:gd name="T60" fmla="*/ 1 w 341"/>
                  <a:gd name="T61" fmla="*/ 4 h 99"/>
                  <a:gd name="T62" fmla="*/ 1 w 341"/>
                  <a:gd name="T63" fmla="*/ 4 h 99"/>
                  <a:gd name="T64" fmla="*/ 1 w 341"/>
                  <a:gd name="T65" fmla="*/ 4 h 99"/>
                  <a:gd name="T66" fmla="*/ 2 w 341"/>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1" h="99">
                    <a:moveTo>
                      <a:pt x="305" y="99"/>
                    </a:moveTo>
                    <a:lnTo>
                      <a:pt x="308" y="98"/>
                    </a:lnTo>
                    <a:lnTo>
                      <a:pt x="312" y="98"/>
                    </a:lnTo>
                    <a:lnTo>
                      <a:pt x="316" y="97"/>
                    </a:lnTo>
                    <a:lnTo>
                      <a:pt x="319" y="96"/>
                    </a:lnTo>
                    <a:lnTo>
                      <a:pt x="322" y="95"/>
                    </a:lnTo>
                    <a:lnTo>
                      <a:pt x="325" y="93"/>
                    </a:lnTo>
                    <a:lnTo>
                      <a:pt x="328" y="91"/>
                    </a:lnTo>
                    <a:lnTo>
                      <a:pt x="330" y="89"/>
                    </a:lnTo>
                    <a:lnTo>
                      <a:pt x="332" y="87"/>
                    </a:lnTo>
                    <a:lnTo>
                      <a:pt x="334" y="85"/>
                    </a:lnTo>
                    <a:lnTo>
                      <a:pt x="336" y="82"/>
                    </a:lnTo>
                    <a:lnTo>
                      <a:pt x="338" y="80"/>
                    </a:lnTo>
                    <a:lnTo>
                      <a:pt x="339" y="77"/>
                    </a:lnTo>
                    <a:lnTo>
                      <a:pt x="340" y="74"/>
                    </a:lnTo>
                    <a:lnTo>
                      <a:pt x="340" y="71"/>
                    </a:lnTo>
                    <a:lnTo>
                      <a:pt x="341" y="67"/>
                    </a:lnTo>
                    <a:lnTo>
                      <a:pt x="341" y="32"/>
                    </a:lnTo>
                    <a:lnTo>
                      <a:pt x="340" y="28"/>
                    </a:lnTo>
                    <a:lnTo>
                      <a:pt x="340" y="24"/>
                    </a:lnTo>
                    <a:lnTo>
                      <a:pt x="339" y="21"/>
                    </a:lnTo>
                    <a:lnTo>
                      <a:pt x="338" y="18"/>
                    </a:lnTo>
                    <a:lnTo>
                      <a:pt x="336" y="16"/>
                    </a:lnTo>
                    <a:lnTo>
                      <a:pt x="334" y="13"/>
                    </a:lnTo>
                    <a:lnTo>
                      <a:pt x="332" y="11"/>
                    </a:lnTo>
                    <a:lnTo>
                      <a:pt x="330" y="9"/>
                    </a:lnTo>
                    <a:lnTo>
                      <a:pt x="328" y="7"/>
                    </a:lnTo>
                    <a:lnTo>
                      <a:pt x="325" y="5"/>
                    </a:lnTo>
                    <a:lnTo>
                      <a:pt x="322" y="3"/>
                    </a:lnTo>
                    <a:lnTo>
                      <a:pt x="319" y="2"/>
                    </a:lnTo>
                    <a:lnTo>
                      <a:pt x="316" y="1"/>
                    </a:lnTo>
                    <a:lnTo>
                      <a:pt x="312" y="0"/>
                    </a:lnTo>
                    <a:lnTo>
                      <a:pt x="308" y="0"/>
                    </a:lnTo>
                    <a:lnTo>
                      <a:pt x="305" y="0"/>
                    </a:lnTo>
                    <a:lnTo>
                      <a:pt x="36" y="0"/>
                    </a:lnTo>
                    <a:lnTo>
                      <a:pt x="32" y="0"/>
                    </a:lnTo>
                    <a:lnTo>
                      <a:pt x="29" y="0"/>
                    </a:lnTo>
                    <a:lnTo>
                      <a:pt x="25" y="1"/>
                    </a:lnTo>
                    <a:lnTo>
                      <a:pt x="22" y="2"/>
                    </a:lnTo>
                    <a:lnTo>
                      <a:pt x="19" y="3"/>
                    </a:lnTo>
                    <a:lnTo>
                      <a:pt x="16" y="5"/>
                    </a:lnTo>
                    <a:lnTo>
                      <a:pt x="13" y="7"/>
                    </a:lnTo>
                    <a:lnTo>
                      <a:pt x="11" y="9"/>
                    </a:lnTo>
                    <a:lnTo>
                      <a:pt x="9" y="11"/>
                    </a:lnTo>
                    <a:lnTo>
                      <a:pt x="7" y="13"/>
                    </a:lnTo>
                    <a:lnTo>
                      <a:pt x="5" y="16"/>
                    </a:lnTo>
                    <a:lnTo>
                      <a:pt x="3" y="18"/>
                    </a:lnTo>
                    <a:lnTo>
                      <a:pt x="2" y="21"/>
                    </a:lnTo>
                    <a:lnTo>
                      <a:pt x="0" y="24"/>
                    </a:lnTo>
                    <a:lnTo>
                      <a:pt x="0" y="28"/>
                    </a:lnTo>
                    <a:lnTo>
                      <a:pt x="0" y="32"/>
                    </a:lnTo>
                    <a:lnTo>
                      <a:pt x="0" y="67"/>
                    </a:lnTo>
                    <a:lnTo>
                      <a:pt x="0" y="71"/>
                    </a:lnTo>
                    <a:lnTo>
                      <a:pt x="0" y="74"/>
                    </a:lnTo>
                    <a:lnTo>
                      <a:pt x="2" y="77"/>
                    </a:lnTo>
                    <a:lnTo>
                      <a:pt x="3" y="80"/>
                    </a:lnTo>
                    <a:lnTo>
                      <a:pt x="5" y="82"/>
                    </a:lnTo>
                    <a:lnTo>
                      <a:pt x="7" y="85"/>
                    </a:lnTo>
                    <a:lnTo>
                      <a:pt x="9" y="87"/>
                    </a:lnTo>
                    <a:lnTo>
                      <a:pt x="11" y="89"/>
                    </a:lnTo>
                    <a:lnTo>
                      <a:pt x="13" y="91"/>
                    </a:lnTo>
                    <a:lnTo>
                      <a:pt x="16" y="93"/>
                    </a:lnTo>
                    <a:lnTo>
                      <a:pt x="19" y="95"/>
                    </a:lnTo>
                    <a:lnTo>
                      <a:pt x="22" y="96"/>
                    </a:lnTo>
                    <a:lnTo>
                      <a:pt x="25" y="97"/>
                    </a:lnTo>
                    <a:lnTo>
                      <a:pt x="29" y="98"/>
                    </a:lnTo>
                    <a:lnTo>
                      <a:pt x="32" y="98"/>
                    </a:lnTo>
                    <a:lnTo>
                      <a:pt x="36"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451" name="Freeform 175"/>
              <p:cNvSpPr>
                <a:spLocks/>
              </p:cNvSpPr>
              <p:nvPr/>
            </p:nvSpPr>
            <p:spPr bwMode="auto">
              <a:xfrm>
                <a:off x="4578" y="1316"/>
                <a:ext cx="21" cy="12"/>
              </a:xfrm>
              <a:custGeom>
                <a:avLst/>
                <a:gdLst>
                  <a:gd name="T0" fmla="*/ 18 w 479"/>
                  <a:gd name="T1" fmla="*/ 12 h 282"/>
                  <a:gd name="T2" fmla="*/ 19 w 479"/>
                  <a:gd name="T3" fmla="*/ 12 h 282"/>
                  <a:gd name="T4" fmla="*/ 19 w 479"/>
                  <a:gd name="T5" fmla="*/ 12 h 282"/>
                  <a:gd name="T6" fmla="*/ 20 w 479"/>
                  <a:gd name="T7" fmla="*/ 11 h 282"/>
                  <a:gd name="T8" fmla="*/ 20 w 479"/>
                  <a:gd name="T9" fmla="*/ 11 h 282"/>
                  <a:gd name="T10" fmla="*/ 21 w 479"/>
                  <a:gd name="T11" fmla="*/ 10 h 282"/>
                  <a:gd name="T12" fmla="*/ 21 w 479"/>
                  <a:gd name="T13" fmla="*/ 10 h 282"/>
                  <a:gd name="T14" fmla="*/ 21 w 479"/>
                  <a:gd name="T15" fmla="*/ 9 h 282"/>
                  <a:gd name="T16" fmla="*/ 20 w 479"/>
                  <a:gd name="T17" fmla="*/ 3 h 282"/>
                  <a:gd name="T18" fmla="*/ 20 w 479"/>
                  <a:gd name="T19" fmla="*/ 2 h 282"/>
                  <a:gd name="T20" fmla="*/ 20 w 479"/>
                  <a:gd name="T21" fmla="*/ 2 h 282"/>
                  <a:gd name="T22" fmla="*/ 20 w 479"/>
                  <a:gd name="T23" fmla="*/ 1 h 282"/>
                  <a:gd name="T24" fmla="*/ 20 w 479"/>
                  <a:gd name="T25" fmla="*/ 1 h 282"/>
                  <a:gd name="T26" fmla="*/ 19 w 479"/>
                  <a:gd name="T27" fmla="*/ 1 h 282"/>
                  <a:gd name="T28" fmla="*/ 19 w 479"/>
                  <a:gd name="T29" fmla="*/ 0 h 282"/>
                  <a:gd name="T30" fmla="*/ 19 w 479"/>
                  <a:gd name="T31" fmla="*/ 0 h 282"/>
                  <a:gd name="T32" fmla="*/ 18 w 479"/>
                  <a:gd name="T33" fmla="*/ 0 h 282"/>
                  <a:gd name="T34" fmla="*/ 3 w 479"/>
                  <a:gd name="T35" fmla="*/ 0 h 282"/>
                  <a:gd name="T36" fmla="*/ 2 w 479"/>
                  <a:gd name="T37" fmla="*/ 0 h 282"/>
                  <a:gd name="T38" fmla="*/ 2 w 479"/>
                  <a:gd name="T39" fmla="*/ 0 h 282"/>
                  <a:gd name="T40" fmla="*/ 1 w 479"/>
                  <a:gd name="T41" fmla="*/ 1 h 282"/>
                  <a:gd name="T42" fmla="*/ 1 w 479"/>
                  <a:gd name="T43" fmla="*/ 1 h 282"/>
                  <a:gd name="T44" fmla="*/ 1 w 479"/>
                  <a:gd name="T45" fmla="*/ 1 h 282"/>
                  <a:gd name="T46" fmla="*/ 1 w 479"/>
                  <a:gd name="T47" fmla="*/ 2 h 282"/>
                  <a:gd name="T48" fmla="*/ 1 w 479"/>
                  <a:gd name="T49" fmla="*/ 3 h 282"/>
                  <a:gd name="T50" fmla="*/ 0 w 479"/>
                  <a:gd name="T51" fmla="*/ 9 h 282"/>
                  <a:gd name="T52" fmla="*/ 0 w 479"/>
                  <a:gd name="T53" fmla="*/ 10 h 282"/>
                  <a:gd name="T54" fmla="*/ 0 w 479"/>
                  <a:gd name="T55" fmla="*/ 10 h 282"/>
                  <a:gd name="T56" fmla="*/ 1 w 479"/>
                  <a:gd name="T57" fmla="*/ 11 h 282"/>
                  <a:gd name="T58" fmla="*/ 1 w 479"/>
                  <a:gd name="T59" fmla="*/ 11 h 282"/>
                  <a:gd name="T60" fmla="*/ 1 w 479"/>
                  <a:gd name="T61" fmla="*/ 11 h 282"/>
                  <a:gd name="T62" fmla="*/ 2 w 479"/>
                  <a:gd name="T63" fmla="*/ 12 h 282"/>
                  <a:gd name="T64" fmla="*/ 2 w 479"/>
                  <a:gd name="T65" fmla="*/ 12 h 282"/>
                  <a:gd name="T66" fmla="*/ 3 w 479"/>
                  <a:gd name="T67" fmla="*/ 12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9" h="282">
                    <a:moveTo>
                      <a:pt x="415" y="282"/>
                    </a:moveTo>
                    <a:lnTo>
                      <a:pt x="419" y="281"/>
                    </a:lnTo>
                    <a:lnTo>
                      <a:pt x="425" y="280"/>
                    </a:lnTo>
                    <a:lnTo>
                      <a:pt x="430" y="278"/>
                    </a:lnTo>
                    <a:lnTo>
                      <a:pt x="436" y="276"/>
                    </a:lnTo>
                    <a:lnTo>
                      <a:pt x="441" y="273"/>
                    </a:lnTo>
                    <a:lnTo>
                      <a:pt x="447" y="270"/>
                    </a:lnTo>
                    <a:lnTo>
                      <a:pt x="452" y="266"/>
                    </a:lnTo>
                    <a:lnTo>
                      <a:pt x="456" y="262"/>
                    </a:lnTo>
                    <a:lnTo>
                      <a:pt x="461" y="257"/>
                    </a:lnTo>
                    <a:lnTo>
                      <a:pt x="465" y="252"/>
                    </a:lnTo>
                    <a:lnTo>
                      <a:pt x="468" y="246"/>
                    </a:lnTo>
                    <a:lnTo>
                      <a:pt x="472" y="240"/>
                    </a:lnTo>
                    <a:lnTo>
                      <a:pt x="475" y="234"/>
                    </a:lnTo>
                    <a:lnTo>
                      <a:pt x="477" y="228"/>
                    </a:lnTo>
                    <a:lnTo>
                      <a:pt x="478" y="221"/>
                    </a:lnTo>
                    <a:lnTo>
                      <a:pt x="479" y="215"/>
                    </a:lnTo>
                    <a:lnTo>
                      <a:pt x="464" y="67"/>
                    </a:lnTo>
                    <a:lnTo>
                      <a:pt x="463" y="60"/>
                    </a:lnTo>
                    <a:lnTo>
                      <a:pt x="463" y="53"/>
                    </a:lnTo>
                    <a:lnTo>
                      <a:pt x="461" y="46"/>
                    </a:lnTo>
                    <a:lnTo>
                      <a:pt x="460" y="40"/>
                    </a:lnTo>
                    <a:lnTo>
                      <a:pt x="458" y="34"/>
                    </a:lnTo>
                    <a:lnTo>
                      <a:pt x="455" y="29"/>
                    </a:lnTo>
                    <a:lnTo>
                      <a:pt x="452" y="24"/>
                    </a:lnTo>
                    <a:lnTo>
                      <a:pt x="449" y="20"/>
                    </a:lnTo>
                    <a:lnTo>
                      <a:pt x="446" y="15"/>
                    </a:lnTo>
                    <a:lnTo>
                      <a:pt x="442" y="12"/>
                    </a:lnTo>
                    <a:lnTo>
                      <a:pt x="438" y="7"/>
                    </a:lnTo>
                    <a:lnTo>
                      <a:pt x="434" y="5"/>
                    </a:lnTo>
                    <a:lnTo>
                      <a:pt x="429" y="2"/>
                    </a:lnTo>
                    <a:lnTo>
                      <a:pt x="424" y="1"/>
                    </a:lnTo>
                    <a:lnTo>
                      <a:pt x="419" y="0"/>
                    </a:lnTo>
                    <a:lnTo>
                      <a:pt x="415" y="0"/>
                    </a:lnTo>
                    <a:lnTo>
                      <a:pt x="63" y="0"/>
                    </a:lnTo>
                    <a:lnTo>
                      <a:pt x="58" y="0"/>
                    </a:lnTo>
                    <a:lnTo>
                      <a:pt x="53" y="1"/>
                    </a:lnTo>
                    <a:lnTo>
                      <a:pt x="49" y="2"/>
                    </a:lnTo>
                    <a:lnTo>
                      <a:pt x="43" y="5"/>
                    </a:lnTo>
                    <a:lnTo>
                      <a:pt x="39" y="7"/>
                    </a:lnTo>
                    <a:lnTo>
                      <a:pt x="35" y="12"/>
                    </a:lnTo>
                    <a:lnTo>
                      <a:pt x="32" y="15"/>
                    </a:lnTo>
                    <a:lnTo>
                      <a:pt x="28" y="20"/>
                    </a:lnTo>
                    <a:lnTo>
                      <a:pt x="25" y="24"/>
                    </a:lnTo>
                    <a:lnTo>
                      <a:pt x="23" y="29"/>
                    </a:lnTo>
                    <a:lnTo>
                      <a:pt x="20" y="34"/>
                    </a:lnTo>
                    <a:lnTo>
                      <a:pt x="18" y="40"/>
                    </a:lnTo>
                    <a:lnTo>
                      <a:pt x="17" y="46"/>
                    </a:lnTo>
                    <a:lnTo>
                      <a:pt x="15" y="53"/>
                    </a:lnTo>
                    <a:lnTo>
                      <a:pt x="15" y="60"/>
                    </a:lnTo>
                    <a:lnTo>
                      <a:pt x="15" y="67"/>
                    </a:lnTo>
                    <a:lnTo>
                      <a:pt x="0" y="215"/>
                    </a:lnTo>
                    <a:lnTo>
                      <a:pt x="0" y="221"/>
                    </a:lnTo>
                    <a:lnTo>
                      <a:pt x="1" y="228"/>
                    </a:lnTo>
                    <a:lnTo>
                      <a:pt x="3" y="234"/>
                    </a:lnTo>
                    <a:lnTo>
                      <a:pt x="5" y="240"/>
                    </a:lnTo>
                    <a:lnTo>
                      <a:pt x="9" y="246"/>
                    </a:lnTo>
                    <a:lnTo>
                      <a:pt x="13" y="252"/>
                    </a:lnTo>
                    <a:lnTo>
                      <a:pt x="17" y="257"/>
                    </a:lnTo>
                    <a:lnTo>
                      <a:pt x="21" y="262"/>
                    </a:lnTo>
                    <a:lnTo>
                      <a:pt x="26" y="266"/>
                    </a:lnTo>
                    <a:lnTo>
                      <a:pt x="31" y="270"/>
                    </a:lnTo>
                    <a:lnTo>
                      <a:pt x="36" y="273"/>
                    </a:lnTo>
                    <a:lnTo>
                      <a:pt x="41" y="276"/>
                    </a:lnTo>
                    <a:lnTo>
                      <a:pt x="47" y="278"/>
                    </a:lnTo>
                    <a:lnTo>
                      <a:pt x="52" y="280"/>
                    </a:lnTo>
                    <a:lnTo>
                      <a:pt x="58" y="281"/>
                    </a:lnTo>
                    <a:lnTo>
                      <a:pt x="63" y="282"/>
                    </a:lnTo>
                    <a:lnTo>
                      <a:pt x="415" y="282"/>
                    </a:lnTo>
                    <a:close/>
                  </a:path>
                </a:pathLst>
              </a:custGeom>
              <a:solidFill>
                <a:srgbClr val="993300"/>
              </a:solidFill>
              <a:ln w="0">
                <a:solidFill>
                  <a:srgbClr val="000000"/>
                </a:solidFill>
                <a:prstDash val="solid"/>
                <a:round/>
                <a:headEnd/>
                <a:tailEnd/>
              </a:ln>
            </p:spPr>
            <p:txBody>
              <a:bodyPr/>
              <a:lstStyle/>
              <a:p>
                <a:endParaRPr lang="en-US"/>
              </a:p>
            </p:txBody>
          </p:sp>
          <p:sp>
            <p:nvSpPr>
              <p:cNvPr id="44452" name="Freeform 176"/>
              <p:cNvSpPr>
                <a:spLocks/>
              </p:cNvSpPr>
              <p:nvPr/>
            </p:nvSpPr>
            <p:spPr bwMode="auto">
              <a:xfrm>
                <a:off x="4579" y="1316"/>
                <a:ext cx="20" cy="12"/>
              </a:xfrm>
              <a:custGeom>
                <a:avLst/>
                <a:gdLst>
                  <a:gd name="T0" fmla="*/ 18 w 454"/>
                  <a:gd name="T1" fmla="*/ 12 h 269"/>
                  <a:gd name="T2" fmla="*/ 18 w 454"/>
                  <a:gd name="T3" fmla="*/ 12 h 269"/>
                  <a:gd name="T4" fmla="*/ 18 w 454"/>
                  <a:gd name="T5" fmla="*/ 12 h 269"/>
                  <a:gd name="T6" fmla="*/ 19 w 454"/>
                  <a:gd name="T7" fmla="*/ 11 h 269"/>
                  <a:gd name="T8" fmla="*/ 19 w 454"/>
                  <a:gd name="T9" fmla="*/ 11 h 269"/>
                  <a:gd name="T10" fmla="*/ 20 w 454"/>
                  <a:gd name="T11" fmla="*/ 10 h 269"/>
                  <a:gd name="T12" fmla="*/ 20 w 454"/>
                  <a:gd name="T13" fmla="*/ 10 h 269"/>
                  <a:gd name="T14" fmla="*/ 20 w 454"/>
                  <a:gd name="T15" fmla="*/ 9 h 269"/>
                  <a:gd name="T16" fmla="*/ 19 w 454"/>
                  <a:gd name="T17" fmla="*/ 3 h 269"/>
                  <a:gd name="T18" fmla="*/ 19 w 454"/>
                  <a:gd name="T19" fmla="*/ 2 h 269"/>
                  <a:gd name="T20" fmla="*/ 19 w 454"/>
                  <a:gd name="T21" fmla="*/ 2 h 269"/>
                  <a:gd name="T22" fmla="*/ 19 w 454"/>
                  <a:gd name="T23" fmla="*/ 1 h 269"/>
                  <a:gd name="T24" fmla="*/ 19 w 454"/>
                  <a:gd name="T25" fmla="*/ 1 h 269"/>
                  <a:gd name="T26" fmla="*/ 19 w 454"/>
                  <a:gd name="T27" fmla="*/ 0 h 269"/>
                  <a:gd name="T28" fmla="*/ 18 w 454"/>
                  <a:gd name="T29" fmla="*/ 0 h 269"/>
                  <a:gd name="T30" fmla="*/ 18 w 454"/>
                  <a:gd name="T31" fmla="*/ 0 h 269"/>
                  <a:gd name="T32" fmla="*/ 17 w 454"/>
                  <a:gd name="T33" fmla="*/ 0 h 269"/>
                  <a:gd name="T34" fmla="*/ 2 w 454"/>
                  <a:gd name="T35" fmla="*/ 0 h 269"/>
                  <a:gd name="T36" fmla="*/ 2 w 454"/>
                  <a:gd name="T37" fmla="*/ 0 h 269"/>
                  <a:gd name="T38" fmla="*/ 2 w 454"/>
                  <a:gd name="T39" fmla="*/ 0 h 269"/>
                  <a:gd name="T40" fmla="*/ 1 w 454"/>
                  <a:gd name="T41" fmla="*/ 1 h 269"/>
                  <a:gd name="T42" fmla="*/ 1 w 454"/>
                  <a:gd name="T43" fmla="*/ 1 h 269"/>
                  <a:gd name="T44" fmla="*/ 1 w 454"/>
                  <a:gd name="T45" fmla="*/ 1 h 269"/>
                  <a:gd name="T46" fmla="*/ 1 w 454"/>
                  <a:gd name="T47" fmla="*/ 2 h 269"/>
                  <a:gd name="T48" fmla="*/ 1 w 454"/>
                  <a:gd name="T49" fmla="*/ 3 h 269"/>
                  <a:gd name="T50" fmla="*/ 0 w 454"/>
                  <a:gd name="T51" fmla="*/ 9 h 269"/>
                  <a:gd name="T52" fmla="*/ 0 w 454"/>
                  <a:gd name="T53" fmla="*/ 10 h 269"/>
                  <a:gd name="T54" fmla="*/ 0 w 454"/>
                  <a:gd name="T55" fmla="*/ 10 h 269"/>
                  <a:gd name="T56" fmla="*/ 0 w 454"/>
                  <a:gd name="T57" fmla="*/ 11 h 269"/>
                  <a:gd name="T58" fmla="*/ 1 w 454"/>
                  <a:gd name="T59" fmla="*/ 11 h 269"/>
                  <a:gd name="T60" fmla="*/ 1 w 454"/>
                  <a:gd name="T61" fmla="*/ 12 h 269"/>
                  <a:gd name="T62" fmla="*/ 2 w 454"/>
                  <a:gd name="T63" fmla="*/ 12 h 269"/>
                  <a:gd name="T64" fmla="*/ 2 w 454"/>
                  <a:gd name="T65" fmla="*/ 12 h 269"/>
                  <a:gd name="T66" fmla="*/ 3 w 454"/>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4" h="269">
                    <a:moveTo>
                      <a:pt x="394" y="269"/>
                    </a:moveTo>
                    <a:lnTo>
                      <a:pt x="398" y="268"/>
                    </a:lnTo>
                    <a:lnTo>
                      <a:pt x="403" y="267"/>
                    </a:lnTo>
                    <a:lnTo>
                      <a:pt x="408" y="266"/>
                    </a:lnTo>
                    <a:lnTo>
                      <a:pt x="413" y="264"/>
                    </a:lnTo>
                    <a:lnTo>
                      <a:pt x="418" y="261"/>
                    </a:lnTo>
                    <a:lnTo>
                      <a:pt x="424" y="258"/>
                    </a:lnTo>
                    <a:lnTo>
                      <a:pt x="429" y="254"/>
                    </a:lnTo>
                    <a:lnTo>
                      <a:pt x="433" y="250"/>
                    </a:lnTo>
                    <a:lnTo>
                      <a:pt x="438" y="245"/>
                    </a:lnTo>
                    <a:lnTo>
                      <a:pt x="441" y="240"/>
                    </a:lnTo>
                    <a:lnTo>
                      <a:pt x="445" y="235"/>
                    </a:lnTo>
                    <a:lnTo>
                      <a:pt x="448" y="230"/>
                    </a:lnTo>
                    <a:lnTo>
                      <a:pt x="450" y="224"/>
                    </a:lnTo>
                    <a:lnTo>
                      <a:pt x="452" y="218"/>
                    </a:lnTo>
                    <a:lnTo>
                      <a:pt x="453" y="212"/>
                    </a:lnTo>
                    <a:lnTo>
                      <a:pt x="454" y="205"/>
                    </a:lnTo>
                    <a:lnTo>
                      <a:pt x="440" y="65"/>
                    </a:lnTo>
                    <a:lnTo>
                      <a:pt x="439" y="58"/>
                    </a:lnTo>
                    <a:lnTo>
                      <a:pt x="439" y="52"/>
                    </a:lnTo>
                    <a:lnTo>
                      <a:pt x="437" y="46"/>
                    </a:lnTo>
                    <a:lnTo>
                      <a:pt x="436" y="39"/>
                    </a:lnTo>
                    <a:lnTo>
                      <a:pt x="434" y="33"/>
                    </a:lnTo>
                    <a:lnTo>
                      <a:pt x="432" y="28"/>
                    </a:lnTo>
                    <a:lnTo>
                      <a:pt x="429" y="23"/>
                    </a:lnTo>
                    <a:lnTo>
                      <a:pt x="426" y="19"/>
                    </a:lnTo>
                    <a:lnTo>
                      <a:pt x="423" y="15"/>
                    </a:lnTo>
                    <a:lnTo>
                      <a:pt x="420" y="11"/>
                    </a:lnTo>
                    <a:lnTo>
                      <a:pt x="415" y="8"/>
                    </a:lnTo>
                    <a:lnTo>
                      <a:pt x="411" y="4"/>
                    </a:lnTo>
                    <a:lnTo>
                      <a:pt x="407" y="2"/>
                    </a:lnTo>
                    <a:lnTo>
                      <a:pt x="403" y="1"/>
                    </a:lnTo>
                    <a:lnTo>
                      <a:pt x="398" y="0"/>
                    </a:lnTo>
                    <a:lnTo>
                      <a:pt x="394" y="0"/>
                    </a:lnTo>
                    <a:lnTo>
                      <a:pt x="59" y="0"/>
                    </a:lnTo>
                    <a:lnTo>
                      <a:pt x="54" y="0"/>
                    </a:lnTo>
                    <a:lnTo>
                      <a:pt x="49" y="1"/>
                    </a:lnTo>
                    <a:lnTo>
                      <a:pt x="45" y="2"/>
                    </a:lnTo>
                    <a:lnTo>
                      <a:pt x="41" y="4"/>
                    </a:lnTo>
                    <a:lnTo>
                      <a:pt x="37" y="8"/>
                    </a:lnTo>
                    <a:lnTo>
                      <a:pt x="33" y="11"/>
                    </a:lnTo>
                    <a:lnTo>
                      <a:pt x="29" y="15"/>
                    </a:lnTo>
                    <a:lnTo>
                      <a:pt x="26" y="19"/>
                    </a:lnTo>
                    <a:lnTo>
                      <a:pt x="23" y="23"/>
                    </a:lnTo>
                    <a:lnTo>
                      <a:pt x="20" y="28"/>
                    </a:lnTo>
                    <a:lnTo>
                      <a:pt x="18" y="33"/>
                    </a:lnTo>
                    <a:lnTo>
                      <a:pt x="16" y="39"/>
                    </a:lnTo>
                    <a:lnTo>
                      <a:pt x="15" y="46"/>
                    </a:lnTo>
                    <a:lnTo>
                      <a:pt x="13" y="52"/>
                    </a:lnTo>
                    <a:lnTo>
                      <a:pt x="13" y="58"/>
                    </a:lnTo>
                    <a:lnTo>
                      <a:pt x="13" y="65"/>
                    </a:lnTo>
                    <a:lnTo>
                      <a:pt x="0" y="205"/>
                    </a:lnTo>
                    <a:lnTo>
                      <a:pt x="0" y="212"/>
                    </a:lnTo>
                    <a:lnTo>
                      <a:pt x="1" y="218"/>
                    </a:lnTo>
                    <a:lnTo>
                      <a:pt x="3" y="224"/>
                    </a:lnTo>
                    <a:lnTo>
                      <a:pt x="5" y="230"/>
                    </a:lnTo>
                    <a:lnTo>
                      <a:pt x="8" y="235"/>
                    </a:lnTo>
                    <a:lnTo>
                      <a:pt x="11" y="240"/>
                    </a:lnTo>
                    <a:lnTo>
                      <a:pt x="15" y="245"/>
                    </a:lnTo>
                    <a:lnTo>
                      <a:pt x="19" y="250"/>
                    </a:lnTo>
                    <a:lnTo>
                      <a:pt x="24" y="254"/>
                    </a:lnTo>
                    <a:lnTo>
                      <a:pt x="28" y="258"/>
                    </a:lnTo>
                    <a:lnTo>
                      <a:pt x="34" y="261"/>
                    </a:lnTo>
                    <a:lnTo>
                      <a:pt x="39" y="264"/>
                    </a:lnTo>
                    <a:lnTo>
                      <a:pt x="44" y="266"/>
                    </a:lnTo>
                    <a:lnTo>
                      <a:pt x="49" y="267"/>
                    </a:lnTo>
                    <a:lnTo>
                      <a:pt x="54" y="268"/>
                    </a:lnTo>
                    <a:lnTo>
                      <a:pt x="59" y="269"/>
                    </a:lnTo>
                    <a:lnTo>
                      <a:pt x="394" y="269"/>
                    </a:lnTo>
                    <a:close/>
                  </a:path>
                </a:pathLst>
              </a:custGeom>
              <a:solidFill>
                <a:srgbClr val="993300"/>
              </a:solidFill>
              <a:ln w="0">
                <a:solidFill>
                  <a:srgbClr val="000000"/>
                </a:solidFill>
                <a:prstDash val="solid"/>
                <a:round/>
                <a:headEnd/>
                <a:tailEnd/>
              </a:ln>
            </p:spPr>
            <p:txBody>
              <a:bodyPr/>
              <a:lstStyle/>
              <a:p>
                <a:endParaRPr lang="en-US"/>
              </a:p>
            </p:txBody>
          </p:sp>
          <p:sp>
            <p:nvSpPr>
              <p:cNvPr id="44453" name="Freeform 177"/>
              <p:cNvSpPr>
                <a:spLocks/>
              </p:cNvSpPr>
              <p:nvPr/>
            </p:nvSpPr>
            <p:spPr bwMode="auto">
              <a:xfrm>
                <a:off x="4582" y="1322"/>
                <a:ext cx="14" cy="5"/>
              </a:xfrm>
              <a:custGeom>
                <a:avLst/>
                <a:gdLst>
                  <a:gd name="T0" fmla="*/ 14 w 332"/>
                  <a:gd name="T1" fmla="*/ 2 h 121"/>
                  <a:gd name="T2" fmla="*/ 14 w 332"/>
                  <a:gd name="T3" fmla="*/ 3 h 121"/>
                  <a:gd name="T4" fmla="*/ 14 w 332"/>
                  <a:gd name="T5" fmla="*/ 3 h 121"/>
                  <a:gd name="T6" fmla="*/ 14 w 332"/>
                  <a:gd name="T7" fmla="*/ 3 h 121"/>
                  <a:gd name="T8" fmla="*/ 14 w 332"/>
                  <a:gd name="T9" fmla="*/ 3 h 121"/>
                  <a:gd name="T10" fmla="*/ 14 w 332"/>
                  <a:gd name="T11" fmla="*/ 4 h 121"/>
                  <a:gd name="T12" fmla="*/ 14 w 332"/>
                  <a:gd name="T13" fmla="*/ 4 h 121"/>
                  <a:gd name="T14" fmla="*/ 14 w 332"/>
                  <a:gd name="T15" fmla="*/ 4 h 121"/>
                  <a:gd name="T16" fmla="*/ 14 w 332"/>
                  <a:gd name="T17" fmla="*/ 4 h 121"/>
                  <a:gd name="T18" fmla="*/ 13 w 332"/>
                  <a:gd name="T19" fmla="*/ 4 h 121"/>
                  <a:gd name="T20" fmla="*/ 13 w 332"/>
                  <a:gd name="T21" fmla="*/ 5 h 121"/>
                  <a:gd name="T22" fmla="*/ 13 w 332"/>
                  <a:gd name="T23" fmla="*/ 5 h 121"/>
                  <a:gd name="T24" fmla="*/ 13 w 332"/>
                  <a:gd name="T25" fmla="*/ 5 h 121"/>
                  <a:gd name="T26" fmla="*/ 13 w 332"/>
                  <a:gd name="T27" fmla="*/ 5 h 121"/>
                  <a:gd name="T28" fmla="*/ 13 w 332"/>
                  <a:gd name="T29" fmla="*/ 5 h 121"/>
                  <a:gd name="T30" fmla="*/ 13 w 332"/>
                  <a:gd name="T31" fmla="*/ 5 h 121"/>
                  <a:gd name="T32" fmla="*/ 12 w 332"/>
                  <a:gd name="T33" fmla="*/ 5 h 121"/>
                  <a:gd name="T34" fmla="*/ 2 w 332"/>
                  <a:gd name="T35" fmla="*/ 5 h 121"/>
                  <a:gd name="T36" fmla="*/ 1 w 332"/>
                  <a:gd name="T37" fmla="*/ 5 h 121"/>
                  <a:gd name="T38" fmla="*/ 1 w 332"/>
                  <a:gd name="T39" fmla="*/ 5 h 121"/>
                  <a:gd name="T40" fmla="*/ 1 w 332"/>
                  <a:gd name="T41" fmla="*/ 5 h 121"/>
                  <a:gd name="T42" fmla="*/ 1 w 332"/>
                  <a:gd name="T43" fmla="*/ 5 h 121"/>
                  <a:gd name="T44" fmla="*/ 1 w 332"/>
                  <a:gd name="T45" fmla="*/ 5 h 121"/>
                  <a:gd name="T46" fmla="*/ 1 w 332"/>
                  <a:gd name="T47" fmla="*/ 5 h 121"/>
                  <a:gd name="T48" fmla="*/ 1 w 332"/>
                  <a:gd name="T49" fmla="*/ 4 h 121"/>
                  <a:gd name="T50" fmla="*/ 0 w 332"/>
                  <a:gd name="T51" fmla="*/ 4 h 121"/>
                  <a:gd name="T52" fmla="*/ 0 w 332"/>
                  <a:gd name="T53" fmla="*/ 4 h 121"/>
                  <a:gd name="T54" fmla="*/ 0 w 332"/>
                  <a:gd name="T55" fmla="*/ 4 h 121"/>
                  <a:gd name="T56" fmla="*/ 0 w 332"/>
                  <a:gd name="T57" fmla="*/ 4 h 121"/>
                  <a:gd name="T58" fmla="*/ 0 w 332"/>
                  <a:gd name="T59" fmla="*/ 3 h 121"/>
                  <a:gd name="T60" fmla="*/ 0 w 332"/>
                  <a:gd name="T61" fmla="*/ 3 h 121"/>
                  <a:gd name="T62" fmla="*/ 0 w 332"/>
                  <a:gd name="T63" fmla="*/ 3 h 121"/>
                  <a:gd name="T64" fmla="*/ 0 w 332"/>
                  <a:gd name="T65" fmla="*/ 3 h 121"/>
                  <a:gd name="T66" fmla="*/ 0 w 332"/>
                  <a:gd name="T67" fmla="*/ 2 h 121"/>
                  <a:gd name="T68" fmla="*/ 0 w 332"/>
                  <a:gd name="T69" fmla="*/ 0 h 121"/>
                  <a:gd name="T70" fmla="*/ 14 w 332"/>
                  <a:gd name="T71" fmla="*/ 0 h 121"/>
                  <a:gd name="T72" fmla="*/ 14 w 332"/>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2" h="121">
                    <a:moveTo>
                      <a:pt x="332" y="60"/>
                    </a:moveTo>
                    <a:lnTo>
                      <a:pt x="331" y="65"/>
                    </a:lnTo>
                    <a:lnTo>
                      <a:pt x="331" y="71"/>
                    </a:lnTo>
                    <a:lnTo>
                      <a:pt x="330" y="78"/>
                    </a:lnTo>
                    <a:lnTo>
                      <a:pt x="329" y="83"/>
                    </a:lnTo>
                    <a:lnTo>
                      <a:pt x="328" y="88"/>
                    </a:lnTo>
                    <a:lnTo>
                      <a:pt x="326" y="93"/>
                    </a:lnTo>
                    <a:lnTo>
                      <a:pt x="324" y="98"/>
                    </a:lnTo>
                    <a:lnTo>
                      <a:pt x="322" y="102"/>
                    </a:lnTo>
                    <a:lnTo>
                      <a:pt x="319" y="106"/>
                    </a:lnTo>
                    <a:lnTo>
                      <a:pt x="315" y="109"/>
                    </a:lnTo>
                    <a:lnTo>
                      <a:pt x="312" y="112"/>
                    </a:lnTo>
                    <a:lnTo>
                      <a:pt x="309" y="115"/>
                    </a:lnTo>
                    <a:lnTo>
                      <a:pt x="305" y="118"/>
                    </a:lnTo>
                    <a:lnTo>
                      <a:pt x="302" y="119"/>
                    </a:lnTo>
                    <a:lnTo>
                      <a:pt x="298" y="120"/>
                    </a:lnTo>
                    <a:lnTo>
                      <a:pt x="294" y="121"/>
                    </a:lnTo>
                    <a:lnTo>
                      <a:pt x="38" y="121"/>
                    </a:lnTo>
                    <a:lnTo>
                      <a:pt x="33" y="120"/>
                    </a:lnTo>
                    <a:lnTo>
                      <a:pt x="29" y="119"/>
                    </a:lnTo>
                    <a:lnTo>
                      <a:pt x="26" y="118"/>
                    </a:lnTo>
                    <a:lnTo>
                      <a:pt x="22" y="115"/>
                    </a:lnTo>
                    <a:lnTo>
                      <a:pt x="19" y="112"/>
                    </a:lnTo>
                    <a:lnTo>
                      <a:pt x="16" y="109"/>
                    </a:lnTo>
                    <a:lnTo>
                      <a:pt x="13" y="106"/>
                    </a:lnTo>
                    <a:lnTo>
                      <a:pt x="10" y="102"/>
                    </a:lnTo>
                    <a:lnTo>
                      <a:pt x="7" y="98"/>
                    </a:lnTo>
                    <a:lnTo>
                      <a:pt x="5" y="93"/>
                    </a:lnTo>
                    <a:lnTo>
                      <a:pt x="3" y="88"/>
                    </a:lnTo>
                    <a:lnTo>
                      <a:pt x="2" y="83"/>
                    </a:lnTo>
                    <a:lnTo>
                      <a:pt x="1" y="78"/>
                    </a:lnTo>
                    <a:lnTo>
                      <a:pt x="0" y="71"/>
                    </a:lnTo>
                    <a:lnTo>
                      <a:pt x="0" y="65"/>
                    </a:lnTo>
                    <a:lnTo>
                      <a:pt x="0" y="60"/>
                    </a:lnTo>
                    <a:lnTo>
                      <a:pt x="2" y="0"/>
                    </a:lnTo>
                    <a:lnTo>
                      <a:pt x="330" y="0"/>
                    </a:lnTo>
                    <a:lnTo>
                      <a:pt x="332" y="60"/>
                    </a:lnTo>
                    <a:close/>
                  </a:path>
                </a:pathLst>
              </a:custGeom>
              <a:solidFill>
                <a:srgbClr val="993300"/>
              </a:solidFill>
              <a:ln w="0">
                <a:solidFill>
                  <a:srgbClr val="000000"/>
                </a:solidFill>
                <a:prstDash val="solid"/>
                <a:round/>
                <a:headEnd/>
                <a:tailEnd/>
              </a:ln>
            </p:spPr>
            <p:txBody>
              <a:bodyPr/>
              <a:lstStyle/>
              <a:p>
                <a:endParaRPr lang="en-US"/>
              </a:p>
            </p:txBody>
          </p:sp>
          <p:sp>
            <p:nvSpPr>
              <p:cNvPr id="44454" name="Freeform 178"/>
              <p:cNvSpPr>
                <a:spLocks/>
              </p:cNvSpPr>
              <p:nvPr/>
            </p:nvSpPr>
            <p:spPr bwMode="auto">
              <a:xfrm>
                <a:off x="4579" y="1318"/>
                <a:ext cx="2" cy="8"/>
              </a:xfrm>
              <a:custGeom>
                <a:avLst/>
                <a:gdLst>
                  <a:gd name="T0" fmla="*/ 1 w 33"/>
                  <a:gd name="T1" fmla="*/ 8 h 200"/>
                  <a:gd name="T2" fmla="*/ 1 w 33"/>
                  <a:gd name="T3" fmla="*/ 8 h 200"/>
                  <a:gd name="T4" fmla="*/ 2 w 33"/>
                  <a:gd name="T5" fmla="*/ 8 h 200"/>
                  <a:gd name="T6" fmla="*/ 2 w 33"/>
                  <a:gd name="T7" fmla="*/ 8 h 200"/>
                  <a:gd name="T8" fmla="*/ 2 w 33"/>
                  <a:gd name="T9" fmla="*/ 8 h 200"/>
                  <a:gd name="T10" fmla="*/ 2 w 33"/>
                  <a:gd name="T11" fmla="*/ 8 h 200"/>
                  <a:gd name="T12" fmla="*/ 2 w 33"/>
                  <a:gd name="T13" fmla="*/ 7 h 200"/>
                  <a:gd name="T14" fmla="*/ 2 w 33"/>
                  <a:gd name="T15" fmla="*/ 7 h 200"/>
                  <a:gd name="T16" fmla="*/ 2 w 33"/>
                  <a:gd name="T17" fmla="*/ 1 h 200"/>
                  <a:gd name="T18" fmla="*/ 2 w 33"/>
                  <a:gd name="T19" fmla="*/ 1 h 200"/>
                  <a:gd name="T20" fmla="*/ 2 w 33"/>
                  <a:gd name="T21" fmla="*/ 0 h 200"/>
                  <a:gd name="T22" fmla="*/ 2 w 33"/>
                  <a:gd name="T23" fmla="*/ 0 h 200"/>
                  <a:gd name="T24" fmla="*/ 2 w 33"/>
                  <a:gd name="T25" fmla="*/ 0 h 200"/>
                  <a:gd name="T26" fmla="*/ 2 w 33"/>
                  <a:gd name="T27" fmla="*/ 0 h 200"/>
                  <a:gd name="T28" fmla="*/ 1 w 33"/>
                  <a:gd name="T29" fmla="*/ 0 h 200"/>
                  <a:gd name="T30" fmla="*/ 1 w 33"/>
                  <a:gd name="T31" fmla="*/ 0 h 200"/>
                  <a:gd name="T32" fmla="*/ 1 w 33"/>
                  <a:gd name="T33" fmla="*/ 0 h 200"/>
                  <a:gd name="T34" fmla="*/ 1 w 33"/>
                  <a:gd name="T35" fmla="*/ 0 h 200"/>
                  <a:gd name="T36" fmla="*/ 1 w 33"/>
                  <a:gd name="T37" fmla="*/ 0 h 200"/>
                  <a:gd name="T38" fmla="*/ 1 w 33"/>
                  <a:gd name="T39" fmla="*/ 0 h 200"/>
                  <a:gd name="T40" fmla="*/ 0 w 33"/>
                  <a:gd name="T41" fmla="*/ 0 h 200"/>
                  <a:gd name="T42" fmla="*/ 0 w 33"/>
                  <a:gd name="T43" fmla="*/ 0 h 200"/>
                  <a:gd name="T44" fmla="*/ 0 w 33"/>
                  <a:gd name="T45" fmla="*/ 0 h 200"/>
                  <a:gd name="T46" fmla="*/ 0 w 33"/>
                  <a:gd name="T47" fmla="*/ 1 h 200"/>
                  <a:gd name="T48" fmla="*/ 0 w 33"/>
                  <a:gd name="T49" fmla="*/ 1 h 200"/>
                  <a:gd name="T50" fmla="*/ 0 w 33"/>
                  <a:gd name="T51" fmla="*/ 7 h 200"/>
                  <a:gd name="T52" fmla="*/ 0 w 33"/>
                  <a:gd name="T53" fmla="*/ 7 h 200"/>
                  <a:gd name="T54" fmla="*/ 0 w 33"/>
                  <a:gd name="T55" fmla="*/ 7 h 200"/>
                  <a:gd name="T56" fmla="*/ 0 w 33"/>
                  <a:gd name="T57" fmla="*/ 7 h 200"/>
                  <a:gd name="T58" fmla="*/ 0 w 33"/>
                  <a:gd name="T59" fmla="*/ 8 h 200"/>
                  <a:gd name="T60" fmla="*/ 1 w 33"/>
                  <a:gd name="T61" fmla="*/ 8 h 200"/>
                  <a:gd name="T62" fmla="*/ 1 w 33"/>
                  <a:gd name="T63" fmla="*/ 8 h 200"/>
                  <a:gd name="T64" fmla="*/ 1 w 33"/>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0">
                    <a:moveTo>
                      <a:pt x="19" y="200"/>
                    </a:moveTo>
                    <a:lnTo>
                      <a:pt x="20" y="199"/>
                    </a:lnTo>
                    <a:lnTo>
                      <a:pt x="21" y="199"/>
                    </a:lnTo>
                    <a:lnTo>
                      <a:pt x="23" y="199"/>
                    </a:lnTo>
                    <a:lnTo>
                      <a:pt x="24" y="198"/>
                    </a:lnTo>
                    <a:lnTo>
                      <a:pt x="25" y="197"/>
                    </a:lnTo>
                    <a:lnTo>
                      <a:pt x="26" y="196"/>
                    </a:lnTo>
                    <a:lnTo>
                      <a:pt x="28" y="195"/>
                    </a:lnTo>
                    <a:lnTo>
                      <a:pt x="29" y="194"/>
                    </a:lnTo>
                    <a:lnTo>
                      <a:pt x="29" y="193"/>
                    </a:lnTo>
                    <a:lnTo>
                      <a:pt x="30" y="191"/>
                    </a:lnTo>
                    <a:lnTo>
                      <a:pt x="31" y="190"/>
                    </a:lnTo>
                    <a:lnTo>
                      <a:pt x="31" y="188"/>
                    </a:lnTo>
                    <a:lnTo>
                      <a:pt x="32" y="186"/>
                    </a:lnTo>
                    <a:lnTo>
                      <a:pt x="32" y="184"/>
                    </a:lnTo>
                    <a:lnTo>
                      <a:pt x="32" y="183"/>
                    </a:lnTo>
                    <a:lnTo>
                      <a:pt x="33" y="181"/>
                    </a:lnTo>
                    <a:lnTo>
                      <a:pt x="33" y="20"/>
                    </a:lnTo>
                    <a:lnTo>
                      <a:pt x="32" y="18"/>
                    </a:lnTo>
                    <a:lnTo>
                      <a:pt x="32" y="16"/>
                    </a:lnTo>
                    <a:lnTo>
                      <a:pt x="32" y="14"/>
                    </a:lnTo>
                    <a:lnTo>
                      <a:pt x="31" y="12"/>
                    </a:lnTo>
                    <a:lnTo>
                      <a:pt x="31" y="11"/>
                    </a:lnTo>
                    <a:lnTo>
                      <a:pt x="30" y="9"/>
                    </a:lnTo>
                    <a:lnTo>
                      <a:pt x="29" y="7"/>
                    </a:lnTo>
                    <a:lnTo>
                      <a:pt x="29" y="5"/>
                    </a:lnTo>
                    <a:lnTo>
                      <a:pt x="28" y="4"/>
                    </a:lnTo>
                    <a:lnTo>
                      <a:pt x="26" y="3"/>
                    </a:lnTo>
                    <a:lnTo>
                      <a:pt x="25" y="2"/>
                    </a:lnTo>
                    <a:lnTo>
                      <a:pt x="24" y="1"/>
                    </a:lnTo>
                    <a:lnTo>
                      <a:pt x="23" y="0"/>
                    </a:lnTo>
                    <a:lnTo>
                      <a:pt x="21" y="0"/>
                    </a:lnTo>
                    <a:lnTo>
                      <a:pt x="20" y="0"/>
                    </a:lnTo>
                    <a:lnTo>
                      <a:pt x="19" y="0"/>
                    </a:lnTo>
                    <a:lnTo>
                      <a:pt x="17" y="0"/>
                    </a:lnTo>
                    <a:lnTo>
                      <a:pt x="15" y="0"/>
                    </a:lnTo>
                    <a:lnTo>
                      <a:pt x="13" y="0"/>
                    </a:lnTo>
                    <a:lnTo>
                      <a:pt x="12" y="1"/>
                    </a:lnTo>
                    <a:lnTo>
                      <a:pt x="11" y="2"/>
                    </a:lnTo>
                    <a:lnTo>
                      <a:pt x="10" y="3"/>
                    </a:lnTo>
                    <a:lnTo>
                      <a:pt x="8" y="4"/>
                    </a:lnTo>
                    <a:lnTo>
                      <a:pt x="8" y="5"/>
                    </a:lnTo>
                    <a:lnTo>
                      <a:pt x="7" y="7"/>
                    </a:lnTo>
                    <a:lnTo>
                      <a:pt x="6" y="9"/>
                    </a:lnTo>
                    <a:lnTo>
                      <a:pt x="5" y="11"/>
                    </a:lnTo>
                    <a:lnTo>
                      <a:pt x="5" y="12"/>
                    </a:lnTo>
                    <a:lnTo>
                      <a:pt x="4" y="14"/>
                    </a:lnTo>
                    <a:lnTo>
                      <a:pt x="4" y="16"/>
                    </a:lnTo>
                    <a:lnTo>
                      <a:pt x="4" y="18"/>
                    </a:lnTo>
                    <a:lnTo>
                      <a:pt x="4" y="20"/>
                    </a:lnTo>
                    <a:lnTo>
                      <a:pt x="0" y="168"/>
                    </a:lnTo>
                    <a:lnTo>
                      <a:pt x="0" y="170"/>
                    </a:lnTo>
                    <a:lnTo>
                      <a:pt x="0" y="173"/>
                    </a:lnTo>
                    <a:lnTo>
                      <a:pt x="0" y="175"/>
                    </a:lnTo>
                    <a:lnTo>
                      <a:pt x="1" y="178"/>
                    </a:lnTo>
                    <a:lnTo>
                      <a:pt x="2" y="180"/>
                    </a:lnTo>
                    <a:lnTo>
                      <a:pt x="3" y="183"/>
                    </a:lnTo>
                    <a:lnTo>
                      <a:pt x="4" y="185"/>
                    </a:lnTo>
                    <a:lnTo>
                      <a:pt x="6" y="188"/>
                    </a:lnTo>
                    <a:lnTo>
                      <a:pt x="7" y="190"/>
                    </a:lnTo>
                    <a:lnTo>
                      <a:pt x="8" y="192"/>
                    </a:lnTo>
                    <a:lnTo>
                      <a:pt x="10" y="194"/>
                    </a:lnTo>
                    <a:lnTo>
                      <a:pt x="11" y="196"/>
                    </a:lnTo>
                    <a:lnTo>
                      <a:pt x="13" y="197"/>
                    </a:lnTo>
                    <a:lnTo>
                      <a:pt x="14" y="199"/>
                    </a:lnTo>
                    <a:lnTo>
                      <a:pt x="17" y="199"/>
                    </a:lnTo>
                    <a:lnTo>
                      <a:pt x="19" y="200"/>
                    </a:lnTo>
                    <a:close/>
                  </a:path>
                </a:pathLst>
              </a:custGeom>
              <a:solidFill>
                <a:srgbClr val="993300"/>
              </a:solidFill>
              <a:ln w="0">
                <a:solidFill>
                  <a:srgbClr val="000000"/>
                </a:solidFill>
                <a:prstDash val="solid"/>
                <a:round/>
                <a:headEnd/>
                <a:tailEnd/>
              </a:ln>
            </p:spPr>
            <p:txBody>
              <a:bodyPr/>
              <a:lstStyle/>
              <a:p>
                <a:endParaRPr lang="en-US"/>
              </a:p>
            </p:txBody>
          </p:sp>
          <p:sp>
            <p:nvSpPr>
              <p:cNvPr id="44455" name="Freeform 179"/>
              <p:cNvSpPr>
                <a:spLocks/>
              </p:cNvSpPr>
              <p:nvPr/>
            </p:nvSpPr>
            <p:spPr bwMode="auto">
              <a:xfrm>
                <a:off x="4596" y="1317"/>
                <a:ext cx="2" cy="9"/>
              </a:xfrm>
              <a:custGeom>
                <a:avLst/>
                <a:gdLst>
                  <a:gd name="T0" fmla="*/ 1 w 38"/>
                  <a:gd name="T1" fmla="*/ 9 h 209"/>
                  <a:gd name="T2" fmla="*/ 1 w 38"/>
                  <a:gd name="T3" fmla="*/ 9 h 209"/>
                  <a:gd name="T4" fmla="*/ 1 w 38"/>
                  <a:gd name="T5" fmla="*/ 9 h 209"/>
                  <a:gd name="T6" fmla="*/ 1 w 38"/>
                  <a:gd name="T7" fmla="*/ 9 h 209"/>
                  <a:gd name="T8" fmla="*/ 2 w 38"/>
                  <a:gd name="T9" fmla="*/ 8 h 209"/>
                  <a:gd name="T10" fmla="*/ 2 w 38"/>
                  <a:gd name="T11" fmla="*/ 8 h 209"/>
                  <a:gd name="T12" fmla="*/ 2 w 38"/>
                  <a:gd name="T13" fmla="*/ 8 h 209"/>
                  <a:gd name="T14" fmla="*/ 2 w 38"/>
                  <a:gd name="T15" fmla="*/ 8 h 209"/>
                  <a:gd name="T16" fmla="*/ 2 w 38"/>
                  <a:gd name="T17" fmla="*/ 1 h 209"/>
                  <a:gd name="T18" fmla="*/ 1 w 38"/>
                  <a:gd name="T19" fmla="*/ 1 h 209"/>
                  <a:gd name="T20" fmla="*/ 1 w 38"/>
                  <a:gd name="T21" fmla="*/ 0 h 209"/>
                  <a:gd name="T22" fmla="*/ 1 w 38"/>
                  <a:gd name="T23" fmla="*/ 0 h 209"/>
                  <a:gd name="T24" fmla="*/ 1 w 38"/>
                  <a:gd name="T25" fmla="*/ 0 h 209"/>
                  <a:gd name="T26" fmla="*/ 1 w 38"/>
                  <a:gd name="T27" fmla="*/ 0 h 209"/>
                  <a:gd name="T28" fmla="*/ 1 w 38"/>
                  <a:gd name="T29" fmla="*/ 0 h 209"/>
                  <a:gd name="T30" fmla="*/ 1 w 38"/>
                  <a:gd name="T31" fmla="*/ 0 h 209"/>
                  <a:gd name="T32" fmla="*/ 1 w 38"/>
                  <a:gd name="T33" fmla="*/ 0 h 209"/>
                  <a:gd name="T34" fmla="*/ 1 w 38"/>
                  <a:gd name="T35" fmla="*/ 0 h 209"/>
                  <a:gd name="T36" fmla="*/ 0 w 38"/>
                  <a:gd name="T37" fmla="*/ 0 h 209"/>
                  <a:gd name="T38" fmla="*/ 0 w 38"/>
                  <a:gd name="T39" fmla="*/ 0 h 209"/>
                  <a:gd name="T40" fmla="*/ 0 w 38"/>
                  <a:gd name="T41" fmla="*/ 0 h 209"/>
                  <a:gd name="T42" fmla="*/ 0 w 38"/>
                  <a:gd name="T43" fmla="*/ 0 h 209"/>
                  <a:gd name="T44" fmla="*/ 0 w 38"/>
                  <a:gd name="T45" fmla="*/ 1 h 209"/>
                  <a:gd name="T46" fmla="*/ 0 w 38"/>
                  <a:gd name="T47" fmla="*/ 1 h 209"/>
                  <a:gd name="T48" fmla="*/ 0 w 38"/>
                  <a:gd name="T49" fmla="*/ 1 h 209"/>
                  <a:gd name="T50" fmla="*/ 0 w 38"/>
                  <a:gd name="T51" fmla="*/ 8 h 209"/>
                  <a:gd name="T52" fmla="*/ 0 w 38"/>
                  <a:gd name="T53" fmla="*/ 8 h 209"/>
                  <a:gd name="T54" fmla="*/ 0 w 38"/>
                  <a:gd name="T55" fmla="*/ 9 h 209"/>
                  <a:gd name="T56" fmla="*/ 0 w 38"/>
                  <a:gd name="T57" fmla="*/ 9 h 209"/>
                  <a:gd name="T58" fmla="*/ 0 w 38"/>
                  <a:gd name="T59" fmla="*/ 9 h 209"/>
                  <a:gd name="T60" fmla="*/ 0 w 38"/>
                  <a:gd name="T61" fmla="*/ 9 h 209"/>
                  <a:gd name="T62" fmla="*/ 0 w 38"/>
                  <a:gd name="T63" fmla="*/ 9 h 209"/>
                  <a:gd name="T64" fmla="*/ 1 w 38"/>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209">
                    <a:moveTo>
                      <a:pt x="14" y="209"/>
                    </a:moveTo>
                    <a:lnTo>
                      <a:pt x="15" y="208"/>
                    </a:lnTo>
                    <a:lnTo>
                      <a:pt x="18" y="208"/>
                    </a:lnTo>
                    <a:lnTo>
                      <a:pt x="20" y="206"/>
                    </a:lnTo>
                    <a:lnTo>
                      <a:pt x="21" y="205"/>
                    </a:lnTo>
                    <a:lnTo>
                      <a:pt x="23" y="203"/>
                    </a:lnTo>
                    <a:lnTo>
                      <a:pt x="25" y="201"/>
                    </a:lnTo>
                    <a:lnTo>
                      <a:pt x="27" y="199"/>
                    </a:lnTo>
                    <a:lnTo>
                      <a:pt x="29" y="197"/>
                    </a:lnTo>
                    <a:lnTo>
                      <a:pt x="31" y="194"/>
                    </a:lnTo>
                    <a:lnTo>
                      <a:pt x="32" y="191"/>
                    </a:lnTo>
                    <a:lnTo>
                      <a:pt x="34" y="189"/>
                    </a:lnTo>
                    <a:lnTo>
                      <a:pt x="35" y="186"/>
                    </a:lnTo>
                    <a:lnTo>
                      <a:pt x="36" y="184"/>
                    </a:lnTo>
                    <a:lnTo>
                      <a:pt x="37" y="181"/>
                    </a:lnTo>
                    <a:lnTo>
                      <a:pt x="37" y="179"/>
                    </a:lnTo>
                    <a:lnTo>
                      <a:pt x="38" y="177"/>
                    </a:lnTo>
                    <a:lnTo>
                      <a:pt x="29" y="20"/>
                    </a:lnTo>
                    <a:lnTo>
                      <a:pt x="28" y="18"/>
                    </a:lnTo>
                    <a:lnTo>
                      <a:pt x="28" y="16"/>
                    </a:lnTo>
                    <a:lnTo>
                      <a:pt x="28" y="13"/>
                    </a:lnTo>
                    <a:lnTo>
                      <a:pt x="27" y="11"/>
                    </a:lnTo>
                    <a:lnTo>
                      <a:pt x="27" y="10"/>
                    </a:lnTo>
                    <a:lnTo>
                      <a:pt x="26" y="8"/>
                    </a:lnTo>
                    <a:lnTo>
                      <a:pt x="25" y="7"/>
                    </a:lnTo>
                    <a:lnTo>
                      <a:pt x="25" y="5"/>
                    </a:lnTo>
                    <a:lnTo>
                      <a:pt x="24" y="4"/>
                    </a:lnTo>
                    <a:lnTo>
                      <a:pt x="22" y="3"/>
                    </a:lnTo>
                    <a:lnTo>
                      <a:pt x="21" y="2"/>
                    </a:lnTo>
                    <a:lnTo>
                      <a:pt x="20" y="1"/>
                    </a:lnTo>
                    <a:lnTo>
                      <a:pt x="19" y="0"/>
                    </a:lnTo>
                    <a:lnTo>
                      <a:pt x="17"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2"/>
                    </a:lnTo>
                    <a:lnTo>
                      <a:pt x="4" y="203"/>
                    </a:lnTo>
                    <a:lnTo>
                      <a:pt x="4" y="204"/>
                    </a:lnTo>
                    <a:lnTo>
                      <a:pt x="6" y="205"/>
                    </a:lnTo>
                    <a:lnTo>
                      <a:pt x="7" y="206"/>
                    </a:lnTo>
                    <a:lnTo>
                      <a:pt x="8" y="207"/>
                    </a:lnTo>
                    <a:lnTo>
                      <a:pt x="9" y="208"/>
                    </a:lnTo>
                    <a:lnTo>
                      <a:pt x="11" y="208"/>
                    </a:lnTo>
                    <a:lnTo>
                      <a:pt x="12" y="208"/>
                    </a:lnTo>
                    <a:lnTo>
                      <a:pt x="14" y="209"/>
                    </a:lnTo>
                    <a:close/>
                  </a:path>
                </a:pathLst>
              </a:custGeom>
              <a:solidFill>
                <a:srgbClr val="993300"/>
              </a:solidFill>
              <a:ln w="0">
                <a:solidFill>
                  <a:srgbClr val="000000"/>
                </a:solidFill>
                <a:prstDash val="solid"/>
                <a:round/>
                <a:headEnd/>
                <a:tailEnd/>
              </a:ln>
            </p:spPr>
            <p:txBody>
              <a:bodyPr/>
              <a:lstStyle/>
              <a:p>
                <a:endParaRPr lang="en-US"/>
              </a:p>
            </p:txBody>
          </p:sp>
          <p:sp>
            <p:nvSpPr>
              <p:cNvPr id="44456" name="Freeform 180"/>
              <p:cNvSpPr>
                <a:spLocks/>
              </p:cNvSpPr>
              <p:nvPr/>
            </p:nvSpPr>
            <p:spPr bwMode="auto">
              <a:xfrm>
                <a:off x="4581" y="1317"/>
                <a:ext cx="15" cy="4"/>
              </a:xfrm>
              <a:custGeom>
                <a:avLst/>
                <a:gdLst>
                  <a:gd name="T0" fmla="*/ 14 w 342"/>
                  <a:gd name="T1" fmla="*/ 4 h 99"/>
                  <a:gd name="T2" fmla="*/ 14 w 342"/>
                  <a:gd name="T3" fmla="*/ 4 h 99"/>
                  <a:gd name="T4" fmla="*/ 14 w 342"/>
                  <a:gd name="T5" fmla="*/ 4 h 99"/>
                  <a:gd name="T6" fmla="*/ 14 w 342"/>
                  <a:gd name="T7" fmla="*/ 4 h 99"/>
                  <a:gd name="T8" fmla="*/ 15 w 342"/>
                  <a:gd name="T9" fmla="*/ 4 h 99"/>
                  <a:gd name="T10" fmla="*/ 15 w 342"/>
                  <a:gd name="T11" fmla="*/ 3 h 99"/>
                  <a:gd name="T12" fmla="*/ 15 w 342"/>
                  <a:gd name="T13" fmla="*/ 3 h 99"/>
                  <a:gd name="T14" fmla="*/ 15 w 342"/>
                  <a:gd name="T15" fmla="*/ 3 h 99"/>
                  <a:gd name="T16" fmla="*/ 15 w 342"/>
                  <a:gd name="T17" fmla="*/ 1 h 99"/>
                  <a:gd name="T18" fmla="*/ 15 w 342"/>
                  <a:gd name="T19" fmla="*/ 1 h 99"/>
                  <a:gd name="T20" fmla="*/ 15 w 342"/>
                  <a:gd name="T21" fmla="*/ 1 h 99"/>
                  <a:gd name="T22" fmla="*/ 15 w 342"/>
                  <a:gd name="T23" fmla="*/ 1 h 99"/>
                  <a:gd name="T24" fmla="*/ 15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0 h 99"/>
                  <a:gd name="T44" fmla="*/ 0 w 342"/>
                  <a:gd name="T45" fmla="*/ 1 h 99"/>
                  <a:gd name="T46" fmla="*/ 0 w 342"/>
                  <a:gd name="T47" fmla="*/ 1 h 99"/>
                  <a:gd name="T48" fmla="*/ 0 w 342"/>
                  <a:gd name="T49" fmla="*/ 1 h 99"/>
                  <a:gd name="T50" fmla="*/ 0 w 342"/>
                  <a:gd name="T51" fmla="*/ 3 h 99"/>
                  <a:gd name="T52" fmla="*/ 0 w 342"/>
                  <a:gd name="T53" fmla="*/ 3 h 99"/>
                  <a:gd name="T54" fmla="*/ 0 w 342"/>
                  <a:gd name="T55" fmla="*/ 3 h 99"/>
                  <a:gd name="T56" fmla="*/ 0 w 342"/>
                  <a:gd name="T57" fmla="*/ 3 h 99"/>
                  <a:gd name="T58" fmla="*/ 0 w 342"/>
                  <a:gd name="T59" fmla="*/ 4 h 99"/>
                  <a:gd name="T60" fmla="*/ 1 w 342"/>
                  <a:gd name="T61" fmla="*/ 4 h 99"/>
                  <a:gd name="T62" fmla="*/ 1 w 342"/>
                  <a:gd name="T63" fmla="*/ 4 h 99"/>
                  <a:gd name="T64" fmla="*/ 1 w 342"/>
                  <a:gd name="T65" fmla="*/ 4 h 99"/>
                  <a:gd name="T66" fmla="*/ 2 w 34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5" y="99"/>
                    </a:moveTo>
                    <a:lnTo>
                      <a:pt x="308" y="98"/>
                    </a:lnTo>
                    <a:lnTo>
                      <a:pt x="312" y="98"/>
                    </a:lnTo>
                    <a:lnTo>
                      <a:pt x="315" y="97"/>
                    </a:lnTo>
                    <a:lnTo>
                      <a:pt x="319" y="96"/>
                    </a:lnTo>
                    <a:lnTo>
                      <a:pt x="322" y="95"/>
                    </a:lnTo>
                    <a:lnTo>
                      <a:pt x="326" y="93"/>
                    </a:lnTo>
                    <a:lnTo>
                      <a:pt x="328" y="91"/>
                    </a:lnTo>
                    <a:lnTo>
                      <a:pt x="331" y="89"/>
                    </a:lnTo>
                    <a:lnTo>
                      <a:pt x="333" y="87"/>
                    </a:lnTo>
                    <a:lnTo>
                      <a:pt x="335" y="85"/>
                    </a:lnTo>
                    <a:lnTo>
                      <a:pt x="337" y="82"/>
                    </a:lnTo>
                    <a:lnTo>
                      <a:pt x="339" y="80"/>
                    </a:lnTo>
                    <a:lnTo>
                      <a:pt x="340" y="77"/>
                    </a:lnTo>
                    <a:lnTo>
                      <a:pt x="341" y="74"/>
                    </a:lnTo>
                    <a:lnTo>
                      <a:pt x="341" y="71"/>
                    </a:lnTo>
                    <a:lnTo>
                      <a:pt x="342" y="67"/>
                    </a:lnTo>
                    <a:lnTo>
                      <a:pt x="342" y="32"/>
                    </a:lnTo>
                    <a:lnTo>
                      <a:pt x="341" y="28"/>
                    </a:lnTo>
                    <a:lnTo>
                      <a:pt x="341" y="24"/>
                    </a:lnTo>
                    <a:lnTo>
                      <a:pt x="340" y="21"/>
                    </a:lnTo>
                    <a:lnTo>
                      <a:pt x="339" y="18"/>
                    </a:lnTo>
                    <a:lnTo>
                      <a:pt x="337" y="16"/>
                    </a:lnTo>
                    <a:lnTo>
                      <a:pt x="335" y="13"/>
                    </a:lnTo>
                    <a:lnTo>
                      <a:pt x="333" y="11"/>
                    </a:lnTo>
                    <a:lnTo>
                      <a:pt x="331" y="9"/>
                    </a:lnTo>
                    <a:lnTo>
                      <a:pt x="328" y="7"/>
                    </a:lnTo>
                    <a:lnTo>
                      <a:pt x="326" y="5"/>
                    </a:lnTo>
                    <a:lnTo>
                      <a:pt x="322" y="3"/>
                    </a:lnTo>
                    <a:lnTo>
                      <a:pt x="319" y="2"/>
                    </a:lnTo>
                    <a:lnTo>
                      <a:pt x="315" y="1"/>
                    </a:lnTo>
                    <a:lnTo>
                      <a:pt x="312" y="0"/>
                    </a:lnTo>
                    <a:lnTo>
                      <a:pt x="308" y="0"/>
                    </a:lnTo>
                    <a:lnTo>
                      <a:pt x="305" y="0"/>
                    </a:lnTo>
                    <a:lnTo>
                      <a:pt x="37" y="0"/>
                    </a:lnTo>
                    <a:lnTo>
                      <a:pt x="33" y="0"/>
                    </a:lnTo>
                    <a:lnTo>
                      <a:pt x="29" y="0"/>
                    </a:lnTo>
                    <a:lnTo>
                      <a:pt x="26" y="1"/>
                    </a:lnTo>
                    <a:lnTo>
                      <a:pt x="22" y="2"/>
                    </a:lnTo>
                    <a:lnTo>
                      <a:pt x="19" y="3"/>
                    </a:lnTo>
                    <a:lnTo>
                      <a:pt x="16" y="5"/>
                    </a:lnTo>
                    <a:lnTo>
                      <a:pt x="13" y="7"/>
                    </a:lnTo>
                    <a:lnTo>
                      <a:pt x="10" y="9"/>
                    </a:lnTo>
                    <a:lnTo>
                      <a:pt x="8" y="11"/>
                    </a:lnTo>
                    <a:lnTo>
                      <a:pt x="6" y="13"/>
                    </a:lnTo>
                    <a:lnTo>
                      <a:pt x="4" y="16"/>
                    </a:lnTo>
                    <a:lnTo>
                      <a:pt x="2" y="18"/>
                    </a:lnTo>
                    <a:lnTo>
                      <a:pt x="1" y="21"/>
                    </a:lnTo>
                    <a:lnTo>
                      <a:pt x="0" y="24"/>
                    </a:lnTo>
                    <a:lnTo>
                      <a:pt x="0" y="28"/>
                    </a:lnTo>
                    <a:lnTo>
                      <a:pt x="0" y="32"/>
                    </a:lnTo>
                    <a:lnTo>
                      <a:pt x="0" y="67"/>
                    </a:lnTo>
                    <a:lnTo>
                      <a:pt x="0" y="71"/>
                    </a:lnTo>
                    <a:lnTo>
                      <a:pt x="0" y="74"/>
                    </a:lnTo>
                    <a:lnTo>
                      <a:pt x="1" y="77"/>
                    </a:lnTo>
                    <a:lnTo>
                      <a:pt x="2" y="80"/>
                    </a:lnTo>
                    <a:lnTo>
                      <a:pt x="4" y="82"/>
                    </a:lnTo>
                    <a:lnTo>
                      <a:pt x="6" y="85"/>
                    </a:lnTo>
                    <a:lnTo>
                      <a:pt x="8" y="87"/>
                    </a:lnTo>
                    <a:lnTo>
                      <a:pt x="10" y="89"/>
                    </a:lnTo>
                    <a:lnTo>
                      <a:pt x="13" y="91"/>
                    </a:lnTo>
                    <a:lnTo>
                      <a:pt x="16" y="93"/>
                    </a:lnTo>
                    <a:lnTo>
                      <a:pt x="19" y="95"/>
                    </a:lnTo>
                    <a:lnTo>
                      <a:pt x="22" y="96"/>
                    </a:lnTo>
                    <a:lnTo>
                      <a:pt x="26" y="97"/>
                    </a:lnTo>
                    <a:lnTo>
                      <a:pt x="29" y="98"/>
                    </a:lnTo>
                    <a:lnTo>
                      <a:pt x="33" y="98"/>
                    </a:lnTo>
                    <a:lnTo>
                      <a:pt x="37"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457" name="Freeform 181"/>
              <p:cNvSpPr>
                <a:spLocks/>
              </p:cNvSpPr>
              <p:nvPr/>
            </p:nvSpPr>
            <p:spPr bwMode="auto">
              <a:xfrm>
                <a:off x="4914" y="1343"/>
                <a:ext cx="19" cy="12"/>
              </a:xfrm>
              <a:custGeom>
                <a:avLst/>
                <a:gdLst>
                  <a:gd name="T0" fmla="*/ 17 w 429"/>
                  <a:gd name="T1" fmla="*/ 12 h 284"/>
                  <a:gd name="T2" fmla="*/ 17 w 429"/>
                  <a:gd name="T3" fmla="*/ 12 h 284"/>
                  <a:gd name="T4" fmla="*/ 18 w 429"/>
                  <a:gd name="T5" fmla="*/ 12 h 284"/>
                  <a:gd name="T6" fmla="*/ 18 w 429"/>
                  <a:gd name="T7" fmla="*/ 11 h 284"/>
                  <a:gd name="T8" fmla="*/ 18 w 429"/>
                  <a:gd name="T9" fmla="*/ 11 h 284"/>
                  <a:gd name="T10" fmla="*/ 19 w 429"/>
                  <a:gd name="T11" fmla="*/ 10 h 284"/>
                  <a:gd name="T12" fmla="*/ 19 w 429"/>
                  <a:gd name="T13" fmla="*/ 10 h 284"/>
                  <a:gd name="T14" fmla="*/ 19 w 429"/>
                  <a:gd name="T15" fmla="*/ 9 h 284"/>
                  <a:gd name="T16" fmla="*/ 18 w 429"/>
                  <a:gd name="T17" fmla="*/ 3 h 284"/>
                  <a:gd name="T18" fmla="*/ 18 w 429"/>
                  <a:gd name="T19" fmla="*/ 2 h 284"/>
                  <a:gd name="T20" fmla="*/ 18 w 429"/>
                  <a:gd name="T21" fmla="*/ 2 h 284"/>
                  <a:gd name="T22" fmla="*/ 18 w 429"/>
                  <a:gd name="T23" fmla="*/ 1 h 284"/>
                  <a:gd name="T24" fmla="*/ 18 w 429"/>
                  <a:gd name="T25" fmla="*/ 1 h 284"/>
                  <a:gd name="T26" fmla="*/ 18 w 429"/>
                  <a:gd name="T27" fmla="*/ 0 h 284"/>
                  <a:gd name="T28" fmla="*/ 17 w 429"/>
                  <a:gd name="T29" fmla="*/ 0 h 284"/>
                  <a:gd name="T30" fmla="*/ 17 w 429"/>
                  <a:gd name="T31" fmla="*/ 0 h 284"/>
                  <a:gd name="T32" fmla="*/ 17 w 429"/>
                  <a:gd name="T33" fmla="*/ 0 h 284"/>
                  <a:gd name="T34" fmla="*/ 2 w 429"/>
                  <a:gd name="T35" fmla="*/ 0 h 284"/>
                  <a:gd name="T36" fmla="*/ 2 w 429"/>
                  <a:gd name="T37" fmla="*/ 0 h 284"/>
                  <a:gd name="T38" fmla="*/ 2 w 429"/>
                  <a:gd name="T39" fmla="*/ 0 h 284"/>
                  <a:gd name="T40" fmla="*/ 1 w 429"/>
                  <a:gd name="T41" fmla="*/ 1 h 284"/>
                  <a:gd name="T42" fmla="*/ 1 w 429"/>
                  <a:gd name="T43" fmla="*/ 1 h 284"/>
                  <a:gd name="T44" fmla="*/ 1 w 429"/>
                  <a:gd name="T45" fmla="*/ 1 h 284"/>
                  <a:gd name="T46" fmla="*/ 1 w 429"/>
                  <a:gd name="T47" fmla="*/ 2 h 284"/>
                  <a:gd name="T48" fmla="*/ 1 w 429"/>
                  <a:gd name="T49" fmla="*/ 3 h 284"/>
                  <a:gd name="T50" fmla="*/ 0 w 429"/>
                  <a:gd name="T51" fmla="*/ 9 h 284"/>
                  <a:gd name="T52" fmla="*/ 0 w 429"/>
                  <a:gd name="T53" fmla="*/ 10 h 284"/>
                  <a:gd name="T54" fmla="*/ 0 w 429"/>
                  <a:gd name="T55" fmla="*/ 10 h 284"/>
                  <a:gd name="T56" fmla="*/ 0 w 429"/>
                  <a:gd name="T57" fmla="*/ 11 h 284"/>
                  <a:gd name="T58" fmla="*/ 1 w 429"/>
                  <a:gd name="T59" fmla="*/ 11 h 284"/>
                  <a:gd name="T60" fmla="*/ 1 w 429"/>
                  <a:gd name="T61" fmla="*/ 11 h 284"/>
                  <a:gd name="T62" fmla="*/ 2 w 429"/>
                  <a:gd name="T63" fmla="*/ 12 h 284"/>
                  <a:gd name="T64" fmla="*/ 2 w 429"/>
                  <a:gd name="T65" fmla="*/ 12 h 284"/>
                  <a:gd name="T66" fmla="*/ 2 w 429"/>
                  <a:gd name="T67" fmla="*/ 12 h 2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9" h="284">
                    <a:moveTo>
                      <a:pt x="374" y="284"/>
                    </a:moveTo>
                    <a:lnTo>
                      <a:pt x="378" y="283"/>
                    </a:lnTo>
                    <a:lnTo>
                      <a:pt x="382" y="282"/>
                    </a:lnTo>
                    <a:lnTo>
                      <a:pt x="387" y="280"/>
                    </a:lnTo>
                    <a:lnTo>
                      <a:pt x="392" y="278"/>
                    </a:lnTo>
                    <a:lnTo>
                      <a:pt x="396" y="274"/>
                    </a:lnTo>
                    <a:lnTo>
                      <a:pt x="401" y="271"/>
                    </a:lnTo>
                    <a:lnTo>
                      <a:pt x="405" y="267"/>
                    </a:lnTo>
                    <a:lnTo>
                      <a:pt x="410" y="263"/>
                    </a:lnTo>
                    <a:lnTo>
                      <a:pt x="414" y="258"/>
                    </a:lnTo>
                    <a:lnTo>
                      <a:pt x="417" y="253"/>
                    </a:lnTo>
                    <a:lnTo>
                      <a:pt x="421" y="247"/>
                    </a:lnTo>
                    <a:lnTo>
                      <a:pt x="423" y="241"/>
                    </a:lnTo>
                    <a:lnTo>
                      <a:pt x="425" y="234"/>
                    </a:lnTo>
                    <a:lnTo>
                      <a:pt x="427" y="228"/>
                    </a:lnTo>
                    <a:lnTo>
                      <a:pt x="428" y="221"/>
                    </a:lnTo>
                    <a:lnTo>
                      <a:pt x="429" y="215"/>
                    </a:lnTo>
                    <a:lnTo>
                      <a:pt x="417" y="67"/>
                    </a:lnTo>
                    <a:lnTo>
                      <a:pt x="416" y="60"/>
                    </a:lnTo>
                    <a:lnTo>
                      <a:pt x="416" y="53"/>
                    </a:lnTo>
                    <a:lnTo>
                      <a:pt x="415" y="47"/>
                    </a:lnTo>
                    <a:lnTo>
                      <a:pt x="413" y="41"/>
                    </a:lnTo>
                    <a:lnTo>
                      <a:pt x="411" y="34"/>
                    </a:lnTo>
                    <a:lnTo>
                      <a:pt x="409" y="29"/>
                    </a:lnTo>
                    <a:lnTo>
                      <a:pt x="407" y="24"/>
                    </a:lnTo>
                    <a:lnTo>
                      <a:pt x="403" y="19"/>
                    </a:lnTo>
                    <a:lnTo>
                      <a:pt x="400" y="15"/>
                    </a:lnTo>
                    <a:lnTo>
                      <a:pt x="397" y="11"/>
                    </a:lnTo>
                    <a:lnTo>
                      <a:pt x="393" y="8"/>
                    </a:lnTo>
                    <a:lnTo>
                      <a:pt x="390" y="5"/>
                    </a:lnTo>
                    <a:lnTo>
                      <a:pt x="386" y="3"/>
                    </a:lnTo>
                    <a:lnTo>
                      <a:pt x="382" y="1"/>
                    </a:lnTo>
                    <a:lnTo>
                      <a:pt x="378" y="0"/>
                    </a:lnTo>
                    <a:lnTo>
                      <a:pt x="374" y="0"/>
                    </a:lnTo>
                    <a:lnTo>
                      <a:pt x="56" y="0"/>
                    </a:lnTo>
                    <a:lnTo>
                      <a:pt x="51" y="0"/>
                    </a:lnTo>
                    <a:lnTo>
                      <a:pt x="47" y="1"/>
                    </a:lnTo>
                    <a:lnTo>
                      <a:pt x="43" y="3"/>
                    </a:lnTo>
                    <a:lnTo>
                      <a:pt x="39" y="5"/>
                    </a:lnTo>
                    <a:lnTo>
                      <a:pt x="36" y="8"/>
                    </a:lnTo>
                    <a:lnTo>
                      <a:pt x="32" y="11"/>
                    </a:lnTo>
                    <a:lnTo>
                      <a:pt x="29" y="15"/>
                    </a:lnTo>
                    <a:lnTo>
                      <a:pt x="26" y="19"/>
                    </a:lnTo>
                    <a:lnTo>
                      <a:pt x="23" y="24"/>
                    </a:lnTo>
                    <a:lnTo>
                      <a:pt x="21" y="29"/>
                    </a:lnTo>
                    <a:lnTo>
                      <a:pt x="19" y="34"/>
                    </a:lnTo>
                    <a:lnTo>
                      <a:pt x="16" y="41"/>
                    </a:lnTo>
                    <a:lnTo>
                      <a:pt x="14" y="47"/>
                    </a:lnTo>
                    <a:lnTo>
                      <a:pt x="13" y="53"/>
                    </a:lnTo>
                    <a:lnTo>
                      <a:pt x="13" y="60"/>
                    </a:lnTo>
                    <a:lnTo>
                      <a:pt x="13" y="67"/>
                    </a:lnTo>
                    <a:lnTo>
                      <a:pt x="0" y="215"/>
                    </a:lnTo>
                    <a:lnTo>
                      <a:pt x="0" y="221"/>
                    </a:lnTo>
                    <a:lnTo>
                      <a:pt x="1" y="228"/>
                    </a:lnTo>
                    <a:lnTo>
                      <a:pt x="3" y="234"/>
                    </a:lnTo>
                    <a:lnTo>
                      <a:pt x="5" y="241"/>
                    </a:lnTo>
                    <a:lnTo>
                      <a:pt x="8" y="247"/>
                    </a:lnTo>
                    <a:lnTo>
                      <a:pt x="11" y="253"/>
                    </a:lnTo>
                    <a:lnTo>
                      <a:pt x="14" y="258"/>
                    </a:lnTo>
                    <a:lnTo>
                      <a:pt x="19" y="263"/>
                    </a:lnTo>
                    <a:lnTo>
                      <a:pt x="24" y="267"/>
                    </a:lnTo>
                    <a:lnTo>
                      <a:pt x="28" y="271"/>
                    </a:lnTo>
                    <a:lnTo>
                      <a:pt x="33" y="274"/>
                    </a:lnTo>
                    <a:lnTo>
                      <a:pt x="37" y="278"/>
                    </a:lnTo>
                    <a:lnTo>
                      <a:pt x="42" y="280"/>
                    </a:lnTo>
                    <a:lnTo>
                      <a:pt x="47" y="282"/>
                    </a:lnTo>
                    <a:lnTo>
                      <a:pt x="51" y="283"/>
                    </a:lnTo>
                    <a:lnTo>
                      <a:pt x="56" y="284"/>
                    </a:lnTo>
                    <a:lnTo>
                      <a:pt x="374" y="284"/>
                    </a:lnTo>
                    <a:close/>
                  </a:path>
                </a:pathLst>
              </a:custGeom>
              <a:solidFill>
                <a:srgbClr val="993300"/>
              </a:solidFill>
              <a:ln w="0">
                <a:solidFill>
                  <a:srgbClr val="000000"/>
                </a:solidFill>
                <a:prstDash val="solid"/>
                <a:round/>
                <a:headEnd/>
                <a:tailEnd/>
              </a:ln>
            </p:spPr>
            <p:txBody>
              <a:bodyPr/>
              <a:lstStyle/>
              <a:p>
                <a:endParaRPr lang="en-US"/>
              </a:p>
            </p:txBody>
          </p:sp>
          <p:sp>
            <p:nvSpPr>
              <p:cNvPr id="44458" name="Freeform 182"/>
              <p:cNvSpPr>
                <a:spLocks/>
              </p:cNvSpPr>
              <p:nvPr/>
            </p:nvSpPr>
            <p:spPr bwMode="auto">
              <a:xfrm>
                <a:off x="4915" y="1343"/>
                <a:ext cx="18" cy="11"/>
              </a:xfrm>
              <a:custGeom>
                <a:avLst/>
                <a:gdLst>
                  <a:gd name="T0" fmla="*/ 16 w 410"/>
                  <a:gd name="T1" fmla="*/ 11 h 268"/>
                  <a:gd name="T2" fmla="*/ 16 w 410"/>
                  <a:gd name="T3" fmla="*/ 11 h 268"/>
                  <a:gd name="T4" fmla="*/ 17 w 410"/>
                  <a:gd name="T5" fmla="*/ 11 h 268"/>
                  <a:gd name="T6" fmla="*/ 17 w 410"/>
                  <a:gd name="T7" fmla="*/ 10 h 268"/>
                  <a:gd name="T8" fmla="*/ 17 w 410"/>
                  <a:gd name="T9" fmla="*/ 10 h 268"/>
                  <a:gd name="T10" fmla="*/ 18 w 410"/>
                  <a:gd name="T11" fmla="*/ 10 h 268"/>
                  <a:gd name="T12" fmla="*/ 18 w 410"/>
                  <a:gd name="T13" fmla="*/ 9 h 268"/>
                  <a:gd name="T14" fmla="*/ 18 w 410"/>
                  <a:gd name="T15" fmla="*/ 9 h 268"/>
                  <a:gd name="T16" fmla="*/ 17 w 410"/>
                  <a:gd name="T17" fmla="*/ 3 h 268"/>
                  <a:gd name="T18" fmla="*/ 17 w 410"/>
                  <a:gd name="T19" fmla="*/ 2 h 268"/>
                  <a:gd name="T20" fmla="*/ 17 w 410"/>
                  <a:gd name="T21" fmla="*/ 2 h 268"/>
                  <a:gd name="T22" fmla="*/ 17 w 410"/>
                  <a:gd name="T23" fmla="*/ 1 h 268"/>
                  <a:gd name="T24" fmla="*/ 17 w 410"/>
                  <a:gd name="T25" fmla="*/ 1 h 268"/>
                  <a:gd name="T26" fmla="*/ 17 w 410"/>
                  <a:gd name="T27" fmla="*/ 0 h 268"/>
                  <a:gd name="T28" fmla="*/ 16 w 410"/>
                  <a:gd name="T29" fmla="*/ 0 h 268"/>
                  <a:gd name="T30" fmla="*/ 16 w 410"/>
                  <a:gd name="T31" fmla="*/ 0 h 268"/>
                  <a:gd name="T32" fmla="*/ 16 w 410"/>
                  <a:gd name="T33" fmla="*/ 0 h 268"/>
                  <a:gd name="T34" fmla="*/ 2 w 410"/>
                  <a:gd name="T35" fmla="*/ 0 h 268"/>
                  <a:gd name="T36" fmla="*/ 2 w 410"/>
                  <a:gd name="T37" fmla="*/ 0 h 268"/>
                  <a:gd name="T38" fmla="*/ 1 w 410"/>
                  <a:gd name="T39" fmla="*/ 0 h 268"/>
                  <a:gd name="T40" fmla="*/ 1 w 410"/>
                  <a:gd name="T41" fmla="*/ 1 h 268"/>
                  <a:gd name="T42" fmla="*/ 1 w 410"/>
                  <a:gd name="T43" fmla="*/ 1 h 268"/>
                  <a:gd name="T44" fmla="*/ 1 w 410"/>
                  <a:gd name="T45" fmla="*/ 1 h 268"/>
                  <a:gd name="T46" fmla="*/ 1 w 410"/>
                  <a:gd name="T47" fmla="*/ 2 h 268"/>
                  <a:gd name="T48" fmla="*/ 1 w 410"/>
                  <a:gd name="T49" fmla="*/ 2 h 268"/>
                  <a:gd name="T50" fmla="*/ 0 w 410"/>
                  <a:gd name="T51" fmla="*/ 8 h 268"/>
                  <a:gd name="T52" fmla="*/ 0 w 410"/>
                  <a:gd name="T53" fmla="*/ 9 h 268"/>
                  <a:gd name="T54" fmla="*/ 0 w 410"/>
                  <a:gd name="T55" fmla="*/ 9 h 268"/>
                  <a:gd name="T56" fmla="*/ 0 w 410"/>
                  <a:gd name="T57" fmla="*/ 10 h 268"/>
                  <a:gd name="T58" fmla="*/ 1 w 410"/>
                  <a:gd name="T59" fmla="*/ 10 h 268"/>
                  <a:gd name="T60" fmla="*/ 1 w 410"/>
                  <a:gd name="T61" fmla="*/ 11 h 268"/>
                  <a:gd name="T62" fmla="*/ 2 w 410"/>
                  <a:gd name="T63" fmla="*/ 11 h 268"/>
                  <a:gd name="T64" fmla="*/ 2 w 410"/>
                  <a:gd name="T65" fmla="*/ 11 h 268"/>
                  <a:gd name="T66" fmla="*/ 2 w 410"/>
                  <a:gd name="T67" fmla="*/ 11 h 26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10" h="268">
                    <a:moveTo>
                      <a:pt x="356" y="268"/>
                    </a:moveTo>
                    <a:lnTo>
                      <a:pt x="361" y="267"/>
                    </a:lnTo>
                    <a:lnTo>
                      <a:pt x="365" y="266"/>
                    </a:lnTo>
                    <a:lnTo>
                      <a:pt x="369" y="265"/>
                    </a:lnTo>
                    <a:lnTo>
                      <a:pt x="374" y="263"/>
                    </a:lnTo>
                    <a:lnTo>
                      <a:pt x="378" y="260"/>
                    </a:lnTo>
                    <a:lnTo>
                      <a:pt x="383" y="257"/>
                    </a:lnTo>
                    <a:lnTo>
                      <a:pt x="387" y="253"/>
                    </a:lnTo>
                    <a:lnTo>
                      <a:pt x="391" y="249"/>
                    </a:lnTo>
                    <a:lnTo>
                      <a:pt x="394" y="245"/>
                    </a:lnTo>
                    <a:lnTo>
                      <a:pt x="399" y="240"/>
                    </a:lnTo>
                    <a:lnTo>
                      <a:pt x="402" y="235"/>
                    </a:lnTo>
                    <a:lnTo>
                      <a:pt x="404" y="230"/>
                    </a:lnTo>
                    <a:lnTo>
                      <a:pt x="407" y="223"/>
                    </a:lnTo>
                    <a:lnTo>
                      <a:pt x="408" y="217"/>
                    </a:lnTo>
                    <a:lnTo>
                      <a:pt x="409" y="211"/>
                    </a:lnTo>
                    <a:lnTo>
                      <a:pt x="410" y="205"/>
                    </a:lnTo>
                    <a:lnTo>
                      <a:pt x="398" y="64"/>
                    </a:lnTo>
                    <a:lnTo>
                      <a:pt x="397" y="57"/>
                    </a:lnTo>
                    <a:lnTo>
                      <a:pt x="397" y="51"/>
                    </a:lnTo>
                    <a:lnTo>
                      <a:pt x="395" y="45"/>
                    </a:lnTo>
                    <a:lnTo>
                      <a:pt x="393" y="39"/>
                    </a:lnTo>
                    <a:lnTo>
                      <a:pt x="392" y="33"/>
                    </a:lnTo>
                    <a:lnTo>
                      <a:pt x="390" y="27"/>
                    </a:lnTo>
                    <a:lnTo>
                      <a:pt x="387" y="22"/>
                    </a:lnTo>
                    <a:lnTo>
                      <a:pt x="385" y="18"/>
                    </a:lnTo>
                    <a:lnTo>
                      <a:pt x="382" y="14"/>
                    </a:lnTo>
                    <a:lnTo>
                      <a:pt x="379" y="10"/>
                    </a:lnTo>
                    <a:lnTo>
                      <a:pt x="376" y="7"/>
                    </a:lnTo>
                    <a:lnTo>
                      <a:pt x="372" y="4"/>
                    </a:lnTo>
                    <a:lnTo>
                      <a:pt x="368" y="2"/>
                    </a:lnTo>
                    <a:lnTo>
                      <a:pt x="365" y="1"/>
                    </a:lnTo>
                    <a:lnTo>
                      <a:pt x="361" y="0"/>
                    </a:lnTo>
                    <a:lnTo>
                      <a:pt x="356" y="0"/>
                    </a:lnTo>
                    <a:lnTo>
                      <a:pt x="55" y="0"/>
                    </a:lnTo>
                    <a:lnTo>
                      <a:pt x="50" y="0"/>
                    </a:lnTo>
                    <a:lnTo>
                      <a:pt x="45" y="1"/>
                    </a:lnTo>
                    <a:lnTo>
                      <a:pt x="42" y="2"/>
                    </a:lnTo>
                    <a:lnTo>
                      <a:pt x="38" y="4"/>
                    </a:lnTo>
                    <a:lnTo>
                      <a:pt x="34" y="7"/>
                    </a:lnTo>
                    <a:lnTo>
                      <a:pt x="31" y="10"/>
                    </a:lnTo>
                    <a:lnTo>
                      <a:pt x="28" y="14"/>
                    </a:lnTo>
                    <a:lnTo>
                      <a:pt x="25" y="18"/>
                    </a:lnTo>
                    <a:lnTo>
                      <a:pt x="23" y="22"/>
                    </a:lnTo>
                    <a:lnTo>
                      <a:pt x="20" y="27"/>
                    </a:lnTo>
                    <a:lnTo>
                      <a:pt x="18" y="33"/>
                    </a:lnTo>
                    <a:lnTo>
                      <a:pt x="17" y="39"/>
                    </a:lnTo>
                    <a:lnTo>
                      <a:pt x="15" y="45"/>
                    </a:lnTo>
                    <a:lnTo>
                      <a:pt x="14" y="51"/>
                    </a:lnTo>
                    <a:lnTo>
                      <a:pt x="14" y="57"/>
                    </a:lnTo>
                    <a:lnTo>
                      <a:pt x="14" y="64"/>
                    </a:lnTo>
                    <a:lnTo>
                      <a:pt x="0" y="205"/>
                    </a:lnTo>
                    <a:lnTo>
                      <a:pt x="0" y="211"/>
                    </a:lnTo>
                    <a:lnTo>
                      <a:pt x="1" y="217"/>
                    </a:lnTo>
                    <a:lnTo>
                      <a:pt x="3" y="223"/>
                    </a:lnTo>
                    <a:lnTo>
                      <a:pt x="5" y="230"/>
                    </a:lnTo>
                    <a:lnTo>
                      <a:pt x="7" y="235"/>
                    </a:lnTo>
                    <a:lnTo>
                      <a:pt x="11" y="240"/>
                    </a:lnTo>
                    <a:lnTo>
                      <a:pt x="15" y="245"/>
                    </a:lnTo>
                    <a:lnTo>
                      <a:pt x="19" y="249"/>
                    </a:lnTo>
                    <a:lnTo>
                      <a:pt x="23" y="253"/>
                    </a:lnTo>
                    <a:lnTo>
                      <a:pt x="27" y="257"/>
                    </a:lnTo>
                    <a:lnTo>
                      <a:pt x="31" y="260"/>
                    </a:lnTo>
                    <a:lnTo>
                      <a:pt x="36" y="263"/>
                    </a:lnTo>
                    <a:lnTo>
                      <a:pt x="40" y="265"/>
                    </a:lnTo>
                    <a:lnTo>
                      <a:pt x="45" y="266"/>
                    </a:lnTo>
                    <a:lnTo>
                      <a:pt x="50" y="267"/>
                    </a:lnTo>
                    <a:lnTo>
                      <a:pt x="55" y="268"/>
                    </a:lnTo>
                    <a:lnTo>
                      <a:pt x="356" y="268"/>
                    </a:lnTo>
                    <a:close/>
                  </a:path>
                </a:pathLst>
              </a:custGeom>
              <a:solidFill>
                <a:srgbClr val="993300"/>
              </a:solidFill>
              <a:ln w="0">
                <a:solidFill>
                  <a:srgbClr val="000000"/>
                </a:solidFill>
                <a:prstDash val="solid"/>
                <a:round/>
                <a:headEnd/>
                <a:tailEnd/>
              </a:ln>
            </p:spPr>
            <p:txBody>
              <a:bodyPr/>
              <a:lstStyle/>
              <a:p>
                <a:endParaRPr lang="en-US"/>
              </a:p>
            </p:txBody>
          </p:sp>
          <p:sp>
            <p:nvSpPr>
              <p:cNvPr id="44459" name="Freeform 183"/>
              <p:cNvSpPr>
                <a:spLocks/>
              </p:cNvSpPr>
              <p:nvPr/>
            </p:nvSpPr>
            <p:spPr bwMode="auto">
              <a:xfrm>
                <a:off x="4917" y="1348"/>
                <a:ext cx="13" cy="6"/>
              </a:xfrm>
              <a:custGeom>
                <a:avLst/>
                <a:gdLst>
                  <a:gd name="T0" fmla="*/ 13 w 299"/>
                  <a:gd name="T1" fmla="*/ 3 h 121"/>
                  <a:gd name="T2" fmla="*/ 13 w 299"/>
                  <a:gd name="T3" fmla="*/ 3 h 121"/>
                  <a:gd name="T4" fmla="*/ 13 w 299"/>
                  <a:gd name="T5" fmla="*/ 4 h 121"/>
                  <a:gd name="T6" fmla="*/ 13 w 299"/>
                  <a:gd name="T7" fmla="*/ 4 h 121"/>
                  <a:gd name="T8" fmla="*/ 13 w 299"/>
                  <a:gd name="T9" fmla="*/ 4 h 121"/>
                  <a:gd name="T10" fmla="*/ 13 w 299"/>
                  <a:gd name="T11" fmla="*/ 4 h 121"/>
                  <a:gd name="T12" fmla="*/ 13 w 299"/>
                  <a:gd name="T13" fmla="*/ 5 h 121"/>
                  <a:gd name="T14" fmla="*/ 13 w 299"/>
                  <a:gd name="T15" fmla="*/ 5 h 121"/>
                  <a:gd name="T16" fmla="*/ 13 w 299"/>
                  <a:gd name="T17" fmla="*/ 5 h 121"/>
                  <a:gd name="T18" fmla="*/ 12 w 299"/>
                  <a:gd name="T19" fmla="*/ 5 h 121"/>
                  <a:gd name="T20" fmla="*/ 12 w 299"/>
                  <a:gd name="T21" fmla="*/ 5 h 121"/>
                  <a:gd name="T22" fmla="*/ 12 w 299"/>
                  <a:gd name="T23" fmla="*/ 6 h 121"/>
                  <a:gd name="T24" fmla="*/ 12 w 299"/>
                  <a:gd name="T25" fmla="*/ 6 h 121"/>
                  <a:gd name="T26" fmla="*/ 12 w 299"/>
                  <a:gd name="T27" fmla="*/ 6 h 121"/>
                  <a:gd name="T28" fmla="*/ 12 w 299"/>
                  <a:gd name="T29" fmla="*/ 6 h 121"/>
                  <a:gd name="T30" fmla="*/ 12 w 299"/>
                  <a:gd name="T31" fmla="*/ 6 h 121"/>
                  <a:gd name="T32" fmla="*/ 11 w 299"/>
                  <a:gd name="T33" fmla="*/ 6 h 121"/>
                  <a:gd name="T34" fmla="*/ 1 w 299"/>
                  <a:gd name="T35" fmla="*/ 6 h 121"/>
                  <a:gd name="T36" fmla="*/ 1 w 299"/>
                  <a:gd name="T37" fmla="*/ 6 h 121"/>
                  <a:gd name="T38" fmla="*/ 1 w 299"/>
                  <a:gd name="T39" fmla="*/ 6 h 121"/>
                  <a:gd name="T40" fmla="*/ 1 w 299"/>
                  <a:gd name="T41" fmla="*/ 6 h 121"/>
                  <a:gd name="T42" fmla="*/ 1 w 299"/>
                  <a:gd name="T43" fmla="*/ 6 h 121"/>
                  <a:gd name="T44" fmla="*/ 1 w 299"/>
                  <a:gd name="T45" fmla="*/ 6 h 121"/>
                  <a:gd name="T46" fmla="*/ 1 w 299"/>
                  <a:gd name="T47" fmla="*/ 5 h 121"/>
                  <a:gd name="T48" fmla="*/ 0 w 299"/>
                  <a:gd name="T49" fmla="*/ 5 h 121"/>
                  <a:gd name="T50" fmla="*/ 0 w 299"/>
                  <a:gd name="T51" fmla="*/ 5 h 121"/>
                  <a:gd name="T52" fmla="*/ 0 w 299"/>
                  <a:gd name="T53" fmla="*/ 5 h 121"/>
                  <a:gd name="T54" fmla="*/ 0 w 299"/>
                  <a:gd name="T55" fmla="*/ 5 h 121"/>
                  <a:gd name="T56" fmla="*/ 0 w 299"/>
                  <a:gd name="T57" fmla="*/ 4 h 121"/>
                  <a:gd name="T58" fmla="*/ 0 w 299"/>
                  <a:gd name="T59" fmla="*/ 4 h 121"/>
                  <a:gd name="T60" fmla="*/ 0 w 299"/>
                  <a:gd name="T61" fmla="*/ 4 h 121"/>
                  <a:gd name="T62" fmla="*/ 0 w 299"/>
                  <a:gd name="T63" fmla="*/ 4 h 121"/>
                  <a:gd name="T64" fmla="*/ 0 w 299"/>
                  <a:gd name="T65" fmla="*/ 3 h 121"/>
                  <a:gd name="T66" fmla="*/ 0 w 299"/>
                  <a:gd name="T67" fmla="*/ 3 h 121"/>
                  <a:gd name="T68" fmla="*/ 0 w 299"/>
                  <a:gd name="T69" fmla="*/ 0 h 121"/>
                  <a:gd name="T70" fmla="*/ 13 w 299"/>
                  <a:gd name="T71" fmla="*/ 0 h 121"/>
                  <a:gd name="T72" fmla="*/ 13 w 299"/>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99" h="121">
                    <a:moveTo>
                      <a:pt x="299" y="60"/>
                    </a:moveTo>
                    <a:lnTo>
                      <a:pt x="297" y="66"/>
                    </a:lnTo>
                    <a:lnTo>
                      <a:pt x="297" y="72"/>
                    </a:lnTo>
                    <a:lnTo>
                      <a:pt x="296" y="78"/>
                    </a:lnTo>
                    <a:lnTo>
                      <a:pt x="295" y="83"/>
                    </a:lnTo>
                    <a:lnTo>
                      <a:pt x="294" y="88"/>
                    </a:lnTo>
                    <a:lnTo>
                      <a:pt x="292" y="93"/>
                    </a:lnTo>
                    <a:lnTo>
                      <a:pt x="290" y="98"/>
                    </a:lnTo>
                    <a:lnTo>
                      <a:pt x="288" y="103"/>
                    </a:lnTo>
                    <a:lnTo>
                      <a:pt x="286" y="107"/>
                    </a:lnTo>
                    <a:lnTo>
                      <a:pt x="283" y="110"/>
                    </a:lnTo>
                    <a:lnTo>
                      <a:pt x="281" y="113"/>
                    </a:lnTo>
                    <a:lnTo>
                      <a:pt x="278" y="116"/>
                    </a:lnTo>
                    <a:lnTo>
                      <a:pt x="274" y="118"/>
                    </a:lnTo>
                    <a:lnTo>
                      <a:pt x="271" y="119"/>
                    </a:lnTo>
                    <a:lnTo>
                      <a:pt x="267" y="120"/>
                    </a:lnTo>
                    <a:lnTo>
                      <a:pt x="264" y="121"/>
                    </a:lnTo>
                    <a:lnTo>
                      <a:pt x="34" y="121"/>
                    </a:lnTo>
                    <a:lnTo>
                      <a:pt x="30" y="120"/>
                    </a:lnTo>
                    <a:lnTo>
                      <a:pt x="25" y="119"/>
                    </a:lnTo>
                    <a:lnTo>
                      <a:pt x="22" y="118"/>
                    </a:lnTo>
                    <a:lnTo>
                      <a:pt x="19" y="116"/>
                    </a:lnTo>
                    <a:lnTo>
                      <a:pt x="16" y="113"/>
                    </a:lnTo>
                    <a:lnTo>
                      <a:pt x="13" y="110"/>
                    </a:lnTo>
                    <a:lnTo>
                      <a:pt x="11" y="107"/>
                    </a:lnTo>
                    <a:lnTo>
                      <a:pt x="9" y="103"/>
                    </a:lnTo>
                    <a:lnTo>
                      <a:pt x="6" y="98"/>
                    </a:lnTo>
                    <a:lnTo>
                      <a:pt x="5" y="93"/>
                    </a:lnTo>
                    <a:lnTo>
                      <a:pt x="3" y="88"/>
                    </a:lnTo>
                    <a:lnTo>
                      <a:pt x="2" y="83"/>
                    </a:lnTo>
                    <a:lnTo>
                      <a:pt x="1" y="78"/>
                    </a:lnTo>
                    <a:lnTo>
                      <a:pt x="0" y="72"/>
                    </a:lnTo>
                    <a:lnTo>
                      <a:pt x="0" y="66"/>
                    </a:lnTo>
                    <a:lnTo>
                      <a:pt x="0" y="60"/>
                    </a:lnTo>
                    <a:lnTo>
                      <a:pt x="2" y="0"/>
                    </a:lnTo>
                    <a:lnTo>
                      <a:pt x="296" y="0"/>
                    </a:lnTo>
                    <a:lnTo>
                      <a:pt x="299" y="60"/>
                    </a:lnTo>
                    <a:close/>
                  </a:path>
                </a:pathLst>
              </a:custGeom>
              <a:solidFill>
                <a:srgbClr val="993300"/>
              </a:solidFill>
              <a:ln w="0">
                <a:solidFill>
                  <a:srgbClr val="000000"/>
                </a:solidFill>
                <a:prstDash val="solid"/>
                <a:round/>
                <a:headEnd/>
                <a:tailEnd/>
              </a:ln>
            </p:spPr>
            <p:txBody>
              <a:bodyPr/>
              <a:lstStyle/>
              <a:p>
                <a:endParaRPr lang="en-US"/>
              </a:p>
            </p:txBody>
          </p:sp>
          <p:sp>
            <p:nvSpPr>
              <p:cNvPr id="44460" name="Freeform 184"/>
              <p:cNvSpPr>
                <a:spLocks/>
              </p:cNvSpPr>
              <p:nvPr/>
            </p:nvSpPr>
            <p:spPr bwMode="auto">
              <a:xfrm>
                <a:off x="4916" y="1344"/>
                <a:ext cx="1" cy="9"/>
              </a:xfrm>
              <a:custGeom>
                <a:avLst/>
                <a:gdLst>
                  <a:gd name="T0" fmla="*/ 1 w 29"/>
                  <a:gd name="T1" fmla="*/ 9 h 200"/>
                  <a:gd name="T2" fmla="*/ 1 w 29"/>
                  <a:gd name="T3" fmla="*/ 9 h 200"/>
                  <a:gd name="T4" fmla="*/ 1 w 29"/>
                  <a:gd name="T5" fmla="*/ 9 h 200"/>
                  <a:gd name="T6" fmla="*/ 1 w 29"/>
                  <a:gd name="T7" fmla="*/ 9 h 200"/>
                  <a:gd name="T8" fmla="*/ 1 w 29"/>
                  <a:gd name="T9" fmla="*/ 9 h 200"/>
                  <a:gd name="T10" fmla="*/ 1 w 29"/>
                  <a:gd name="T11" fmla="*/ 8 h 200"/>
                  <a:gd name="T12" fmla="*/ 1 w 29"/>
                  <a:gd name="T13" fmla="*/ 8 h 200"/>
                  <a:gd name="T14" fmla="*/ 1 w 29"/>
                  <a:gd name="T15" fmla="*/ 8 h 200"/>
                  <a:gd name="T16" fmla="*/ 1 w 29"/>
                  <a:gd name="T17" fmla="*/ 1 h 200"/>
                  <a:gd name="T18" fmla="*/ 1 w 29"/>
                  <a:gd name="T19" fmla="*/ 1 h 200"/>
                  <a:gd name="T20" fmla="*/ 1 w 29"/>
                  <a:gd name="T21" fmla="*/ 0 h 200"/>
                  <a:gd name="T22" fmla="*/ 1 w 29"/>
                  <a:gd name="T23" fmla="*/ 0 h 200"/>
                  <a:gd name="T24" fmla="*/ 1 w 29"/>
                  <a:gd name="T25" fmla="*/ 0 h 200"/>
                  <a:gd name="T26" fmla="*/ 1 w 29"/>
                  <a:gd name="T27" fmla="*/ 0 h 200"/>
                  <a:gd name="T28" fmla="*/ 1 w 29"/>
                  <a:gd name="T29" fmla="*/ 0 h 200"/>
                  <a:gd name="T30" fmla="*/ 1 w 29"/>
                  <a:gd name="T31" fmla="*/ 0 h 200"/>
                  <a:gd name="T32" fmla="*/ 1 w 29"/>
                  <a:gd name="T33" fmla="*/ 0 h 200"/>
                  <a:gd name="T34" fmla="*/ 0 w 29"/>
                  <a:gd name="T35" fmla="*/ 0 h 200"/>
                  <a:gd name="T36" fmla="*/ 0 w 29"/>
                  <a:gd name="T37" fmla="*/ 0 h 200"/>
                  <a:gd name="T38" fmla="*/ 0 w 29"/>
                  <a:gd name="T39" fmla="*/ 0 h 200"/>
                  <a:gd name="T40" fmla="*/ 0 w 29"/>
                  <a:gd name="T41" fmla="*/ 0 h 200"/>
                  <a:gd name="T42" fmla="*/ 0 w 29"/>
                  <a:gd name="T43" fmla="*/ 0 h 200"/>
                  <a:gd name="T44" fmla="*/ 0 w 29"/>
                  <a:gd name="T45" fmla="*/ 0 h 200"/>
                  <a:gd name="T46" fmla="*/ 0 w 29"/>
                  <a:gd name="T47" fmla="*/ 1 h 200"/>
                  <a:gd name="T48" fmla="*/ 0 w 29"/>
                  <a:gd name="T49" fmla="*/ 1 h 200"/>
                  <a:gd name="T50" fmla="*/ 0 w 29"/>
                  <a:gd name="T51" fmla="*/ 8 h 200"/>
                  <a:gd name="T52" fmla="*/ 0 w 29"/>
                  <a:gd name="T53" fmla="*/ 8 h 200"/>
                  <a:gd name="T54" fmla="*/ 0 w 29"/>
                  <a:gd name="T55" fmla="*/ 8 h 200"/>
                  <a:gd name="T56" fmla="*/ 0 w 29"/>
                  <a:gd name="T57" fmla="*/ 8 h 200"/>
                  <a:gd name="T58" fmla="*/ 0 w 29"/>
                  <a:gd name="T59" fmla="*/ 9 h 200"/>
                  <a:gd name="T60" fmla="*/ 0 w 29"/>
                  <a:gd name="T61" fmla="*/ 9 h 200"/>
                  <a:gd name="T62" fmla="*/ 0 w 29"/>
                  <a:gd name="T63" fmla="*/ 9 h 200"/>
                  <a:gd name="T64" fmla="*/ 1 w 29"/>
                  <a:gd name="T65" fmla="*/ 9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00">
                    <a:moveTo>
                      <a:pt x="17" y="200"/>
                    </a:moveTo>
                    <a:lnTo>
                      <a:pt x="18" y="199"/>
                    </a:lnTo>
                    <a:lnTo>
                      <a:pt x="19" y="199"/>
                    </a:lnTo>
                    <a:lnTo>
                      <a:pt x="20" y="199"/>
                    </a:lnTo>
                    <a:lnTo>
                      <a:pt x="21" y="198"/>
                    </a:lnTo>
                    <a:lnTo>
                      <a:pt x="22" y="197"/>
                    </a:lnTo>
                    <a:lnTo>
                      <a:pt x="23" y="196"/>
                    </a:lnTo>
                    <a:lnTo>
                      <a:pt x="24" y="195"/>
                    </a:lnTo>
                    <a:lnTo>
                      <a:pt x="25" y="194"/>
                    </a:lnTo>
                    <a:lnTo>
                      <a:pt x="26" y="191"/>
                    </a:lnTo>
                    <a:lnTo>
                      <a:pt x="27" y="190"/>
                    </a:lnTo>
                    <a:lnTo>
                      <a:pt x="27" y="188"/>
                    </a:lnTo>
                    <a:lnTo>
                      <a:pt x="28" y="187"/>
                    </a:lnTo>
                    <a:lnTo>
                      <a:pt x="28" y="185"/>
                    </a:lnTo>
                    <a:lnTo>
                      <a:pt x="28" y="183"/>
                    </a:lnTo>
                    <a:lnTo>
                      <a:pt x="28" y="181"/>
                    </a:lnTo>
                    <a:lnTo>
                      <a:pt x="29" y="180"/>
                    </a:lnTo>
                    <a:lnTo>
                      <a:pt x="29" y="19"/>
                    </a:lnTo>
                    <a:lnTo>
                      <a:pt x="28" y="17"/>
                    </a:lnTo>
                    <a:lnTo>
                      <a:pt x="28" y="15"/>
                    </a:lnTo>
                    <a:lnTo>
                      <a:pt x="28" y="13"/>
                    </a:lnTo>
                    <a:lnTo>
                      <a:pt x="28" y="11"/>
                    </a:lnTo>
                    <a:lnTo>
                      <a:pt x="27" y="10"/>
                    </a:lnTo>
                    <a:lnTo>
                      <a:pt x="27" y="8"/>
                    </a:lnTo>
                    <a:lnTo>
                      <a:pt x="26" y="7"/>
                    </a:lnTo>
                    <a:lnTo>
                      <a:pt x="25" y="5"/>
                    </a:lnTo>
                    <a:lnTo>
                      <a:pt x="24" y="4"/>
                    </a:lnTo>
                    <a:lnTo>
                      <a:pt x="23" y="3"/>
                    </a:lnTo>
                    <a:lnTo>
                      <a:pt x="22" y="2"/>
                    </a:lnTo>
                    <a:lnTo>
                      <a:pt x="21" y="1"/>
                    </a:lnTo>
                    <a:lnTo>
                      <a:pt x="20" y="0"/>
                    </a:lnTo>
                    <a:lnTo>
                      <a:pt x="19" y="0"/>
                    </a:lnTo>
                    <a:lnTo>
                      <a:pt x="18" y="0"/>
                    </a:lnTo>
                    <a:lnTo>
                      <a:pt x="17" y="0"/>
                    </a:lnTo>
                    <a:lnTo>
                      <a:pt x="15" y="0"/>
                    </a:lnTo>
                    <a:lnTo>
                      <a:pt x="14" y="0"/>
                    </a:lnTo>
                    <a:lnTo>
                      <a:pt x="13" y="0"/>
                    </a:lnTo>
                    <a:lnTo>
                      <a:pt x="12" y="1"/>
                    </a:lnTo>
                    <a:lnTo>
                      <a:pt x="10" y="2"/>
                    </a:lnTo>
                    <a:lnTo>
                      <a:pt x="9" y="3"/>
                    </a:lnTo>
                    <a:lnTo>
                      <a:pt x="8" y="4"/>
                    </a:lnTo>
                    <a:lnTo>
                      <a:pt x="7" y="5"/>
                    </a:lnTo>
                    <a:lnTo>
                      <a:pt x="7" y="7"/>
                    </a:lnTo>
                    <a:lnTo>
                      <a:pt x="6" y="8"/>
                    </a:lnTo>
                    <a:lnTo>
                      <a:pt x="5" y="10"/>
                    </a:lnTo>
                    <a:lnTo>
                      <a:pt x="5" y="11"/>
                    </a:lnTo>
                    <a:lnTo>
                      <a:pt x="4" y="13"/>
                    </a:lnTo>
                    <a:lnTo>
                      <a:pt x="4" y="15"/>
                    </a:lnTo>
                    <a:lnTo>
                      <a:pt x="4" y="17"/>
                    </a:lnTo>
                    <a:lnTo>
                      <a:pt x="4" y="19"/>
                    </a:lnTo>
                    <a:lnTo>
                      <a:pt x="0" y="167"/>
                    </a:lnTo>
                    <a:lnTo>
                      <a:pt x="0" y="169"/>
                    </a:lnTo>
                    <a:lnTo>
                      <a:pt x="0" y="171"/>
                    </a:lnTo>
                    <a:lnTo>
                      <a:pt x="0" y="174"/>
                    </a:lnTo>
                    <a:lnTo>
                      <a:pt x="1" y="176"/>
                    </a:lnTo>
                    <a:lnTo>
                      <a:pt x="2" y="179"/>
                    </a:lnTo>
                    <a:lnTo>
                      <a:pt x="3" y="181"/>
                    </a:lnTo>
                    <a:lnTo>
                      <a:pt x="4" y="184"/>
                    </a:lnTo>
                    <a:lnTo>
                      <a:pt x="5" y="187"/>
                    </a:lnTo>
                    <a:lnTo>
                      <a:pt x="7" y="189"/>
                    </a:lnTo>
                    <a:lnTo>
                      <a:pt x="8" y="191"/>
                    </a:lnTo>
                    <a:lnTo>
                      <a:pt x="9" y="194"/>
                    </a:lnTo>
                    <a:lnTo>
                      <a:pt x="11" y="196"/>
                    </a:lnTo>
                    <a:lnTo>
                      <a:pt x="12" y="197"/>
                    </a:lnTo>
                    <a:lnTo>
                      <a:pt x="14" y="199"/>
                    </a:lnTo>
                    <a:lnTo>
                      <a:pt x="15" y="199"/>
                    </a:lnTo>
                    <a:lnTo>
                      <a:pt x="17" y="200"/>
                    </a:lnTo>
                    <a:close/>
                  </a:path>
                </a:pathLst>
              </a:custGeom>
              <a:solidFill>
                <a:srgbClr val="993300"/>
              </a:solidFill>
              <a:ln w="0">
                <a:solidFill>
                  <a:srgbClr val="000000"/>
                </a:solidFill>
                <a:prstDash val="solid"/>
                <a:round/>
                <a:headEnd/>
                <a:tailEnd/>
              </a:ln>
            </p:spPr>
            <p:txBody>
              <a:bodyPr/>
              <a:lstStyle/>
              <a:p>
                <a:endParaRPr lang="en-US"/>
              </a:p>
            </p:txBody>
          </p:sp>
          <p:sp>
            <p:nvSpPr>
              <p:cNvPr id="44461" name="Freeform 185"/>
              <p:cNvSpPr>
                <a:spLocks/>
              </p:cNvSpPr>
              <p:nvPr/>
            </p:nvSpPr>
            <p:spPr bwMode="auto">
              <a:xfrm>
                <a:off x="4931" y="1344"/>
                <a:ext cx="1" cy="9"/>
              </a:xfrm>
              <a:custGeom>
                <a:avLst/>
                <a:gdLst>
                  <a:gd name="T0" fmla="*/ 0 w 34"/>
                  <a:gd name="T1" fmla="*/ 9 h 208"/>
                  <a:gd name="T2" fmla="*/ 0 w 34"/>
                  <a:gd name="T3" fmla="*/ 9 h 208"/>
                  <a:gd name="T4" fmla="*/ 1 w 34"/>
                  <a:gd name="T5" fmla="*/ 9 h 208"/>
                  <a:gd name="T6" fmla="*/ 1 w 34"/>
                  <a:gd name="T7" fmla="*/ 9 h 208"/>
                  <a:gd name="T8" fmla="*/ 1 w 34"/>
                  <a:gd name="T9" fmla="*/ 8 h 208"/>
                  <a:gd name="T10" fmla="*/ 1 w 34"/>
                  <a:gd name="T11" fmla="*/ 8 h 208"/>
                  <a:gd name="T12" fmla="*/ 1 w 34"/>
                  <a:gd name="T13" fmla="*/ 8 h 208"/>
                  <a:gd name="T14" fmla="*/ 1 w 34"/>
                  <a:gd name="T15" fmla="*/ 8 h 208"/>
                  <a:gd name="T16" fmla="*/ 1 w 34"/>
                  <a:gd name="T17" fmla="*/ 1 h 208"/>
                  <a:gd name="T18" fmla="*/ 1 w 34"/>
                  <a:gd name="T19" fmla="*/ 1 h 208"/>
                  <a:gd name="T20" fmla="*/ 1 w 34"/>
                  <a:gd name="T21" fmla="*/ 0 h 208"/>
                  <a:gd name="T22" fmla="*/ 1 w 34"/>
                  <a:gd name="T23" fmla="*/ 0 h 208"/>
                  <a:gd name="T24" fmla="*/ 1 w 34"/>
                  <a:gd name="T25" fmla="*/ 0 h 208"/>
                  <a:gd name="T26" fmla="*/ 1 w 34"/>
                  <a:gd name="T27" fmla="*/ 0 h 208"/>
                  <a:gd name="T28" fmla="*/ 0 w 34"/>
                  <a:gd name="T29" fmla="*/ 0 h 208"/>
                  <a:gd name="T30" fmla="*/ 0 w 34"/>
                  <a:gd name="T31" fmla="*/ 0 h 208"/>
                  <a:gd name="T32" fmla="*/ 0 w 34"/>
                  <a:gd name="T33" fmla="*/ 0 h 208"/>
                  <a:gd name="T34" fmla="*/ 0 w 34"/>
                  <a:gd name="T35" fmla="*/ 0 h 208"/>
                  <a:gd name="T36" fmla="*/ 0 w 34"/>
                  <a:gd name="T37" fmla="*/ 0 h 208"/>
                  <a:gd name="T38" fmla="*/ 0 w 34"/>
                  <a:gd name="T39" fmla="*/ 0 h 208"/>
                  <a:gd name="T40" fmla="*/ 0 w 34"/>
                  <a:gd name="T41" fmla="*/ 0 h 208"/>
                  <a:gd name="T42" fmla="*/ 0 w 34"/>
                  <a:gd name="T43" fmla="*/ 0 h 208"/>
                  <a:gd name="T44" fmla="*/ 0 w 34"/>
                  <a:gd name="T45" fmla="*/ 1 h 208"/>
                  <a:gd name="T46" fmla="*/ 0 w 34"/>
                  <a:gd name="T47" fmla="*/ 1 h 208"/>
                  <a:gd name="T48" fmla="*/ 0 w 34"/>
                  <a:gd name="T49" fmla="*/ 1 h 208"/>
                  <a:gd name="T50" fmla="*/ 0 w 34"/>
                  <a:gd name="T51" fmla="*/ 8 h 208"/>
                  <a:gd name="T52" fmla="*/ 0 w 34"/>
                  <a:gd name="T53" fmla="*/ 8 h 208"/>
                  <a:gd name="T54" fmla="*/ 0 w 34"/>
                  <a:gd name="T55" fmla="*/ 9 h 208"/>
                  <a:gd name="T56" fmla="*/ 0 w 34"/>
                  <a:gd name="T57" fmla="*/ 9 h 208"/>
                  <a:gd name="T58" fmla="*/ 0 w 34"/>
                  <a:gd name="T59" fmla="*/ 9 h 208"/>
                  <a:gd name="T60" fmla="*/ 0 w 34"/>
                  <a:gd name="T61" fmla="*/ 9 h 208"/>
                  <a:gd name="T62" fmla="*/ 0 w 34"/>
                  <a:gd name="T63" fmla="*/ 9 h 208"/>
                  <a:gd name="T64" fmla="*/ 0 w 34"/>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 h="208">
                    <a:moveTo>
                      <a:pt x="12" y="208"/>
                    </a:moveTo>
                    <a:lnTo>
                      <a:pt x="13" y="207"/>
                    </a:lnTo>
                    <a:lnTo>
                      <a:pt x="14" y="207"/>
                    </a:lnTo>
                    <a:lnTo>
                      <a:pt x="16" y="205"/>
                    </a:lnTo>
                    <a:lnTo>
                      <a:pt x="18" y="204"/>
                    </a:lnTo>
                    <a:lnTo>
                      <a:pt x="19" y="202"/>
                    </a:lnTo>
                    <a:lnTo>
                      <a:pt x="21" y="200"/>
                    </a:lnTo>
                    <a:lnTo>
                      <a:pt x="23" y="197"/>
                    </a:lnTo>
                    <a:lnTo>
                      <a:pt x="25" y="195"/>
                    </a:lnTo>
                    <a:lnTo>
                      <a:pt x="26" y="192"/>
                    </a:lnTo>
                    <a:lnTo>
                      <a:pt x="28" y="190"/>
                    </a:lnTo>
                    <a:lnTo>
                      <a:pt x="29" y="187"/>
                    </a:lnTo>
                    <a:lnTo>
                      <a:pt x="30" y="185"/>
                    </a:lnTo>
                    <a:lnTo>
                      <a:pt x="32" y="182"/>
                    </a:lnTo>
                    <a:lnTo>
                      <a:pt x="33" y="180"/>
                    </a:lnTo>
                    <a:lnTo>
                      <a:pt x="33" y="177"/>
                    </a:lnTo>
                    <a:lnTo>
                      <a:pt x="34" y="176"/>
                    </a:lnTo>
                    <a:lnTo>
                      <a:pt x="25" y="19"/>
                    </a:lnTo>
                    <a:lnTo>
                      <a:pt x="24" y="17"/>
                    </a:lnTo>
                    <a:lnTo>
                      <a:pt x="24" y="15"/>
                    </a:lnTo>
                    <a:lnTo>
                      <a:pt x="24" y="13"/>
                    </a:lnTo>
                    <a:lnTo>
                      <a:pt x="23" y="11"/>
                    </a:lnTo>
                    <a:lnTo>
                      <a:pt x="23" y="10"/>
                    </a:lnTo>
                    <a:lnTo>
                      <a:pt x="22" y="8"/>
                    </a:lnTo>
                    <a:lnTo>
                      <a:pt x="21" y="7"/>
                    </a:lnTo>
                    <a:lnTo>
                      <a:pt x="21" y="5"/>
                    </a:lnTo>
                    <a:lnTo>
                      <a:pt x="20" y="4"/>
                    </a:lnTo>
                    <a:lnTo>
                      <a:pt x="19" y="3"/>
                    </a:lnTo>
                    <a:lnTo>
                      <a:pt x="18" y="2"/>
                    </a:lnTo>
                    <a:lnTo>
                      <a:pt x="16" y="1"/>
                    </a:lnTo>
                    <a:lnTo>
                      <a:pt x="15" y="0"/>
                    </a:lnTo>
                    <a:lnTo>
                      <a:pt x="14" y="0"/>
                    </a:lnTo>
                    <a:lnTo>
                      <a:pt x="13" y="0"/>
                    </a:lnTo>
                    <a:lnTo>
                      <a:pt x="12" y="0"/>
                    </a:lnTo>
                    <a:lnTo>
                      <a:pt x="10" y="0"/>
                    </a:lnTo>
                    <a:lnTo>
                      <a:pt x="9" y="0"/>
                    </a:lnTo>
                    <a:lnTo>
                      <a:pt x="8" y="0"/>
                    </a:lnTo>
                    <a:lnTo>
                      <a:pt x="7" y="1"/>
                    </a:lnTo>
                    <a:lnTo>
                      <a:pt x="6" y="2"/>
                    </a:lnTo>
                    <a:lnTo>
                      <a:pt x="5" y="3"/>
                    </a:lnTo>
                    <a:lnTo>
                      <a:pt x="4" y="4"/>
                    </a:lnTo>
                    <a:lnTo>
                      <a:pt x="3" y="6"/>
                    </a:lnTo>
                    <a:lnTo>
                      <a:pt x="2" y="7"/>
                    </a:lnTo>
                    <a:lnTo>
                      <a:pt x="2" y="9"/>
                    </a:lnTo>
                    <a:lnTo>
                      <a:pt x="1" y="11"/>
                    </a:lnTo>
                    <a:lnTo>
                      <a:pt x="1" y="13"/>
                    </a:lnTo>
                    <a:lnTo>
                      <a:pt x="0" y="15"/>
                    </a:lnTo>
                    <a:lnTo>
                      <a:pt x="0" y="17"/>
                    </a:lnTo>
                    <a:lnTo>
                      <a:pt x="0" y="19"/>
                    </a:lnTo>
                    <a:lnTo>
                      <a:pt x="0" y="22"/>
                    </a:lnTo>
                    <a:lnTo>
                      <a:pt x="0" y="191"/>
                    </a:lnTo>
                    <a:lnTo>
                      <a:pt x="0" y="192"/>
                    </a:lnTo>
                    <a:lnTo>
                      <a:pt x="0" y="193"/>
                    </a:lnTo>
                    <a:lnTo>
                      <a:pt x="0" y="195"/>
                    </a:lnTo>
                    <a:lnTo>
                      <a:pt x="1" y="196"/>
                    </a:lnTo>
                    <a:lnTo>
                      <a:pt x="1" y="198"/>
                    </a:lnTo>
                    <a:lnTo>
                      <a:pt x="2" y="200"/>
                    </a:lnTo>
                    <a:lnTo>
                      <a:pt x="2" y="201"/>
                    </a:lnTo>
                    <a:lnTo>
                      <a:pt x="3" y="203"/>
                    </a:lnTo>
                    <a:lnTo>
                      <a:pt x="4" y="204"/>
                    </a:lnTo>
                    <a:lnTo>
                      <a:pt x="5" y="205"/>
                    </a:lnTo>
                    <a:lnTo>
                      <a:pt x="6" y="205"/>
                    </a:lnTo>
                    <a:lnTo>
                      <a:pt x="7" y="206"/>
                    </a:lnTo>
                    <a:lnTo>
                      <a:pt x="8" y="207"/>
                    </a:lnTo>
                    <a:lnTo>
                      <a:pt x="9" y="207"/>
                    </a:lnTo>
                    <a:lnTo>
                      <a:pt x="10" y="207"/>
                    </a:lnTo>
                    <a:lnTo>
                      <a:pt x="12" y="208"/>
                    </a:lnTo>
                    <a:close/>
                  </a:path>
                </a:pathLst>
              </a:custGeom>
              <a:solidFill>
                <a:srgbClr val="993300"/>
              </a:solidFill>
              <a:ln w="0">
                <a:solidFill>
                  <a:srgbClr val="000000"/>
                </a:solidFill>
                <a:prstDash val="solid"/>
                <a:round/>
                <a:headEnd/>
                <a:tailEnd/>
              </a:ln>
            </p:spPr>
            <p:txBody>
              <a:bodyPr/>
              <a:lstStyle/>
              <a:p>
                <a:endParaRPr lang="en-US"/>
              </a:p>
            </p:txBody>
          </p:sp>
          <p:sp>
            <p:nvSpPr>
              <p:cNvPr id="44462" name="Freeform 186"/>
              <p:cNvSpPr>
                <a:spLocks/>
              </p:cNvSpPr>
              <p:nvPr/>
            </p:nvSpPr>
            <p:spPr bwMode="auto">
              <a:xfrm>
                <a:off x="4917" y="1344"/>
                <a:ext cx="13" cy="4"/>
              </a:xfrm>
              <a:custGeom>
                <a:avLst/>
                <a:gdLst>
                  <a:gd name="T0" fmla="*/ 12 w 307"/>
                  <a:gd name="T1" fmla="*/ 4 h 100"/>
                  <a:gd name="T2" fmla="*/ 12 w 307"/>
                  <a:gd name="T3" fmla="*/ 4 h 100"/>
                  <a:gd name="T4" fmla="*/ 12 w 307"/>
                  <a:gd name="T5" fmla="*/ 4 h 100"/>
                  <a:gd name="T6" fmla="*/ 12 w 307"/>
                  <a:gd name="T7" fmla="*/ 4 h 100"/>
                  <a:gd name="T8" fmla="*/ 13 w 307"/>
                  <a:gd name="T9" fmla="*/ 3 h 100"/>
                  <a:gd name="T10" fmla="*/ 13 w 307"/>
                  <a:gd name="T11" fmla="*/ 3 h 100"/>
                  <a:gd name="T12" fmla="*/ 13 w 307"/>
                  <a:gd name="T13" fmla="*/ 3 h 100"/>
                  <a:gd name="T14" fmla="*/ 13 w 307"/>
                  <a:gd name="T15" fmla="*/ 3 h 100"/>
                  <a:gd name="T16" fmla="*/ 13 w 307"/>
                  <a:gd name="T17" fmla="*/ 1 h 100"/>
                  <a:gd name="T18" fmla="*/ 13 w 307"/>
                  <a:gd name="T19" fmla="*/ 1 h 100"/>
                  <a:gd name="T20" fmla="*/ 13 w 307"/>
                  <a:gd name="T21" fmla="*/ 1 h 100"/>
                  <a:gd name="T22" fmla="*/ 13 w 307"/>
                  <a:gd name="T23" fmla="*/ 1 h 100"/>
                  <a:gd name="T24" fmla="*/ 13 w 307"/>
                  <a:gd name="T25" fmla="*/ 0 h 100"/>
                  <a:gd name="T26" fmla="*/ 12 w 307"/>
                  <a:gd name="T27" fmla="*/ 0 h 100"/>
                  <a:gd name="T28" fmla="*/ 12 w 307"/>
                  <a:gd name="T29" fmla="*/ 0 h 100"/>
                  <a:gd name="T30" fmla="*/ 12 w 307"/>
                  <a:gd name="T31" fmla="*/ 0 h 100"/>
                  <a:gd name="T32" fmla="*/ 12 w 307"/>
                  <a:gd name="T33" fmla="*/ 0 h 100"/>
                  <a:gd name="T34" fmla="*/ 1 w 307"/>
                  <a:gd name="T35" fmla="*/ 0 h 100"/>
                  <a:gd name="T36" fmla="*/ 1 w 307"/>
                  <a:gd name="T37" fmla="*/ 0 h 100"/>
                  <a:gd name="T38" fmla="*/ 1 w 307"/>
                  <a:gd name="T39" fmla="*/ 0 h 100"/>
                  <a:gd name="T40" fmla="*/ 0 w 307"/>
                  <a:gd name="T41" fmla="*/ 0 h 100"/>
                  <a:gd name="T42" fmla="*/ 0 w 307"/>
                  <a:gd name="T43" fmla="*/ 0 h 100"/>
                  <a:gd name="T44" fmla="*/ 0 w 307"/>
                  <a:gd name="T45" fmla="*/ 1 h 100"/>
                  <a:gd name="T46" fmla="*/ 0 w 307"/>
                  <a:gd name="T47" fmla="*/ 1 h 100"/>
                  <a:gd name="T48" fmla="*/ 0 w 307"/>
                  <a:gd name="T49" fmla="*/ 1 h 100"/>
                  <a:gd name="T50" fmla="*/ 0 w 307"/>
                  <a:gd name="T51" fmla="*/ 3 h 100"/>
                  <a:gd name="T52" fmla="*/ 0 w 307"/>
                  <a:gd name="T53" fmla="*/ 3 h 100"/>
                  <a:gd name="T54" fmla="*/ 0 w 307"/>
                  <a:gd name="T55" fmla="*/ 3 h 100"/>
                  <a:gd name="T56" fmla="*/ 0 w 307"/>
                  <a:gd name="T57" fmla="*/ 3 h 100"/>
                  <a:gd name="T58" fmla="*/ 0 w 307"/>
                  <a:gd name="T59" fmla="*/ 4 h 100"/>
                  <a:gd name="T60" fmla="*/ 1 w 307"/>
                  <a:gd name="T61" fmla="*/ 4 h 100"/>
                  <a:gd name="T62" fmla="*/ 1 w 307"/>
                  <a:gd name="T63" fmla="*/ 4 h 100"/>
                  <a:gd name="T64" fmla="*/ 1 w 307"/>
                  <a:gd name="T65" fmla="*/ 4 h 100"/>
                  <a:gd name="T66" fmla="*/ 1 w 307"/>
                  <a:gd name="T67" fmla="*/ 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7" h="100">
                    <a:moveTo>
                      <a:pt x="274" y="100"/>
                    </a:moveTo>
                    <a:lnTo>
                      <a:pt x="277" y="99"/>
                    </a:lnTo>
                    <a:lnTo>
                      <a:pt x="280" y="99"/>
                    </a:lnTo>
                    <a:lnTo>
                      <a:pt x="283" y="98"/>
                    </a:lnTo>
                    <a:lnTo>
                      <a:pt x="286" y="97"/>
                    </a:lnTo>
                    <a:lnTo>
                      <a:pt x="289" y="96"/>
                    </a:lnTo>
                    <a:lnTo>
                      <a:pt x="292" y="94"/>
                    </a:lnTo>
                    <a:lnTo>
                      <a:pt x="294" y="91"/>
                    </a:lnTo>
                    <a:lnTo>
                      <a:pt x="296" y="89"/>
                    </a:lnTo>
                    <a:lnTo>
                      <a:pt x="298" y="87"/>
                    </a:lnTo>
                    <a:lnTo>
                      <a:pt x="300" y="85"/>
                    </a:lnTo>
                    <a:lnTo>
                      <a:pt x="302" y="82"/>
                    </a:lnTo>
                    <a:lnTo>
                      <a:pt x="303" y="80"/>
                    </a:lnTo>
                    <a:lnTo>
                      <a:pt x="305" y="77"/>
                    </a:lnTo>
                    <a:lnTo>
                      <a:pt x="306" y="74"/>
                    </a:lnTo>
                    <a:lnTo>
                      <a:pt x="306" y="71"/>
                    </a:lnTo>
                    <a:lnTo>
                      <a:pt x="307" y="68"/>
                    </a:lnTo>
                    <a:lnTo>
                      <a:pt x="307" y="32"/>
                    </a:lnTo>
                    <a:lnTo>
                      <a:pt x="306" y="28"/>
                    </a:lnTo>
                    <a:lnTo>
                      <a:pt x="306" y="25"/>
                    </a:lnTo>
                    <a:lnTo>
                      <a:pt x="305" y="22"/>
                    </a:lnTo>
                    <a:lnTo>
                      <a:pt x="303" y="19"/>
                    </a:lnTo>
                    <a:lnTo>
                      <a:pt x="302" y="17"/>
                    </a:lnTo>
                    <a:lnTo>
                      <a:pt x="300" y="14"/>
                    </a:lnTo>
                    <a:lnTo>
                      <a:pt x="298" y="11"/>
                    </a:lnTo>
                    <a:lnTo>
                      <a:pt x="296" y="9"/>
                    </a:lnTo>
                    <a:lnTo>
                      <a:pt x="294" y="7"/>
                    </a:lnTo>
                    <a:lnTo>
                      <a:pt x="292" y="5"/>
                    </a:lnTo>
                    <a:lnTo>
                      <a:pt x="289" y="3"/>
                    </a:lnTo>
                    <a:lnTo>
                      <a:pt x="286" y="2"/>
                    </a:lnTo>
                    <a:lnTo>
                      <a:pt x="283" y="1"/>
                    </a:lnTo>
                    <a:lnTo>
                      <a:pt x="280" y="0"/>
                    </a:lnTo>
                    <a:lnTo>
                      <a:pt x="277" y="0"/>
                    </a:lnTo>
                    <a:lnTo>
                      <a:pt x="274" y="0"/>
                    </a:lnTo>
                    <a:lnTo>
                      <a:pt x="32" y="0"/>
                    </a:lnTo>
                    <a:lnTo>
                      <a:pt x="28" y="0"/>
                    </a:lnTo>
                    <a:lnTo>
                      <a:pt x="25" y="0"/>
                    </a:lnTo>
                    <a:lnTo>
                      <a:pt x="22" y="1"/>
                    </a:lnTo>
                    <a:lnTo>
                      <a:pt x="19" y="2"/>
                    </a:lnTo>
                    <a:lnTo>
                      <a:pt x="16" y="3"/>
                    </a:lnTo>
                    <a:lnTo>
                      <a:pt x="13" y="5"/>
                    </a:lnTo>
                    <a:lnTo>
                      <a:pt x="11" y="7"/>
                    </a:lnTo>
                    <a:lnTo>
                      <a:pt x="9" y="9"/>
                    </a:lnTo>
                    <a:lnTo>
                      <a:pt x="7" y="11"/>
                    </a:lnTo>
                    <a:lnTo>
                      <a:pt x="5" y="14"/>
                    </a:lnTo>
                    <a:lnTo>
                      <a:pt x="3" y="17"/>
                    </a:lnTo>
                    <a:lnTo>
                      <a:pt x="2" y="19"/>
                    </a:lnTo>
                    <a:lnTo>
                      <a:pt x="1" y="22"/>
                    </a:lnTo>
                    <a:lnTo>
                      <a:pt x="0" y="25"/>
                    </a:lnTo>
                    <a:lnTo>
                      <a:pt x="0" y="28"/>
                    </a:lnTo>
                    <a:lnTo>
                      <a:pt x="0" y="32"/>
                    </a:lnTo>
                    <a:lnTo>
                      <a:pt x="0" y="68"/>
                    </a:lnTo>
                    <a:lnTo>
                      <a:pt x="0" y="71"/>
                    </a:lnTo>
                    <a:lnTo>
                      <a:pt x="0" y="74"/>
                    </a:lnTo>
                    <a:lnTo>
                      <a:pt x="1" y="77"/>
                    </a:lnTo>
                    <a:lnTo>
                      <a:pt x="2" y="80"/>
                    </a:lnTo>
                    <a:lnTo>
                      <a:pt x="3" y="82"/>
                    </a:lnTo>
                    <a:lnTo>
                      <a:pt x="5" y="85"/>
                    </a:lnTo>
                    <a:lnTo>
                      <a:pt x="7" y="87"/>
                    </a:lnTo>
                    <a:lnTo>
                      <a:pt x="9" y="89"/>
                    </a:lnTo>
                    <a:lnTo>
                      <a:pt x="11" y="91"/>
                    </a:lnTo>
                    <a:lnTo>
                      <a:pt x="13" y="94"/>
                    </a:lnTo>
                    <a:lnTo>
                      <a:pt x="16" y="96"/>
                    </a:lnTo>
                    <a:lnTo>
                      <a:pt x="19" y="97"/>
                    </a:lnTo>
                    <a:lnTo>
                      <a:pt x="22" y="98"/>
                    </a:lnTo>
                    <a:lnTo>
                      <a:pt x="25" y="99"/>
                    </a:lnTo>
                    <a:lnTo>
                      <a:pt x="28" y="99"/>
                    </a:lnTo>
                    <a:lnTo>
                      <a:pt x="32" y="100"/>
                    </a:lnTo>
                    <a:lnTo>
                      <a:pt x="274" y="100"/>
                    </a:lnTo>
                    <a:close/>
                  </a:path>
                </a:pathLst>
              </a:custGeom>
              <a:solidFill>
                <a:srgbClr val="993300"/>
              </a:solidFill>
              <a:ln w="0">
                <a:solidFill>
                  <a:srgbClr val="000000"/>
                </a:solidFill>
                <a:prstDash val="solid"/>
                <a:round/>
                <a:headEnd/>
                <a:tailEnd/>
              </a:ln>
            </p:spPr>
            <p:txBody>
              <a:bodyPr/>
              <a:lstStyle/>
              <a:p>
                <a:endParaRPr lang="en-US"/>
              </a:p>
            </p:txBody>
          </p:sp>
          <p:sp>
            <p:nvSpPr>
              <p:cNvPr id="44463" name="Freeform 187"/>
              <p:cNvSpPr>
                <a:spLocks/>
              </p:cNvSpPr>
              <p:nvPr/>
            </p:nvSpPr>
            <p:spPr bwMode="auto">
              <a:xfrm>
                <a:off x="4934" y="1343"/>
                <a:ext cx="19" cy="12"/>
              </a:xfrm>
              <a:custGeom>
                <a:avLst/>
                <a:gdLst>
                  <a:gd name="T0" fmla="*/ 17 w 429"/>
                  <a:gd name="T1" fmla="*/ 12 h 284"/>
                  <a:gd name="T2" fmla="*/ 17 w 429"/>
                  <a:gd name="T3" fmla="*/ 12 h 284"/>
                  <a:gd name="T4" fmla="*/ 18 w 429"/>
                  <a:gd name="T5" fmla="*/ 12 h 284"/>
                  <a:gd name="T6" fmla="*/ 18 w 429"/>
                  <a:gd name="T7" fmla="*/ 11 h 284"/>
                  <a:gd name="T8" fmla="*/ 18 w 429"/>
                  <a:gd name="T9" fmla="*/ 11 h 284"/>
                  <a:gd name="T10" fmla="*/ 19 w 429"/>
                  <a:gd name="T11" fmla="*/ 10 h 284"/>
                  <a:gd name="T12" fmla="*/ 19 w 429"/>
                  <a:gd name="T13" fmla="*/ 10 h 284"/>
                  <a:gd name="T14" fmla="*/ 19 w 429"/>
                  <a:gd name="T15" fmla="*/ 9 h 284"/>
                  <a:gd name="T16" fmla="*/ 18 w 429"/>
                  <a:gd name="T17" fmla="*/ 3 h 284"/>
                  <a:gd name="T18" fmla="*/ 18 w 429"/>
                  <a:gd name="T19" fmla="*/ 2 h 284"/>
                  <a:gd name="T20" fmla="*/ 18 w 429"/>
                  <a:gd name="T21" fmla="*/ 2 h 284"/>
                  <a:gd name="T22" fmla="*/ 18 w 429"/>
                  <a:gd name="T23" fmla="*/ 1 h 284"/>
                  <a:gd name="T24" fmla="*/ 18 w 429"/>
                  <a:gd name="T25" fmla="*/ 1 h 284"/>
                  <a:gd name="T26" fmla="*/ 18 w 429"/>
                  <a:gd name="T27" fmla="*/ 0 h 284"/>
                  <a:gd name="T28" fmla="*/ 17 w 429"/>
                  <a:gd name="T29" fmla="*/ 0 h 284"/>
                  <a:gd name="T30" fmla="*/ 17 w 429"/>
                  <a:gd name="T31" fmla="*/ 0 h 284"/>
                  <a:gd name="T32" fmla="*/ 17 w 429"/>
                  <a:gd name="T33" fmla="*/ 0 h 284"/>
                  <a:gd name="T34" fmla="*/ 2 w 429"/>
                  <a:gd name="T35" fmla="*/ 0 h 284"/>
                  <a:gd name="T36" fmla="*/ 2 w 429"/>
                  <a:gd name="T37" fmla="*/ 0 h 284"/>
                  <a:gd name="T38" fmla="*/ 2 w 429"/>
                  <a:gd name="T39" fmla="*/ 0 h 284"/>
                  <a:gd name="T40" fmla="*/ 1 w 429"/>
                  <a:gd name="T41" fmla="*/ 1 h 284"/>
                  <a:gd name="T42" fmla="*/ 1 w 429"/>
                  <a:gd name="T43" fmla="*/ 1 h 284"/>
                  <a:gd name="T44" fmla="*/ 1 w 429"/>
                  <a:gd name="T45" fmla="*/ 1 h 284"/>
                  <a:gd name="T46" fmla="*/ 1 w 429"/>
                  <a:gd name="T47" fmla="*/ 2 h 284"/>
                  <a:gd name="T48" fmla="*/ 1 w 429"/>
                  <a:gd name="T49" fmla="*/ 3 h 284"/>
                  <a:gd name="T50" fmla="*/ 0 w 429"/>
                  <a:gd name="T51" fmla="*/ 9 h 284"/>
                  <a:gd name="T52" fmla="*/ 0 w 429"/>
                  <a:gd name="T53" fmla="*/ 10 h 284"/>
                  <a:gd name="T54" fmla="*/ 0 w 429"/>
                  <a:gd name="T55" fmla="*/ 10 h 284"/>
                  <a:gd name="T56" fmla="*/ 0 w 429"/>
                  <a:gd name="T57" fmla="*/ 11 h 284"/>
                  <a:gd name="T58" fmla="*/ 1 w 429"/>
                  <a:gd name="T59" fmla="*/ 11 h 284"/>
                  <a:gd name="T60" fmla="*/ 1 w 429"/>
                  <a:gd name="T61" fmla="*/ 11 h 284"/>
                  <a:gd name="T62" fmla="*/ 2 w 429"/>
                  <a:gd name="T63" fmla="*/ 12 h 284"/>
                  <a:gd name="T64" fmla="*/ 2 w 429"/>
                  <a:gd name="T65" fmla="*/ 12 h 284"/>
                  <a:gd name="T66" fmla="*/ 2 w 429"/>
                  <a:gd name="T67" fmla="*/ 12 h 2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9" h="284">
                    <a:moveTo>
                      <a:pt x="374" y="284"/>
                    </a:moveTo>
                    <a:lnTo>
                      <a:pt x="378" y="283"/>
                    </a:lnTo>
                    <a:lnTo>
                      <a:pt x="382" y="282"/>
                    </a:lnTo>
                    <a:lnTo>
                      <a:pt x="387" y="280"/>
                    </a:lnTo>
                    <a:lnTo>
                      <a:pt x="392" y="278"/>
                    </a:lnTo>
                    <a:lnTo>
                      <a:pt x="396" y="274"/>
                    </a:lnTo>
                    <a:lnTo>
                      <a:pt x="401" y="271"/>
                    </a:lnTo>
                    <a:lnTo>
                      <a:pt x="405" y="267"/>
                    </a:lnTo>
                    <a:lnTo>
                      <a:pt x="409" y="263"/>
                    </a:lnTo>
                    <a:lnTo>
                      <a:pt x="414" y="258"/>
                    </a:lnTo>
                    <a:lnTo>
                      <a:pt x="417" y="253"/>
                    </a:lnTo>
                    <a:lnTo>
                      <a:pt x="421" y="247"/>
                    </a:lnTo>
                    <a:lnTo>
                      <a:pt x="423" y="241"/>
                    </a:lnTo>
                    <a:lnTo>
                      <a:pt x="425" y="234"/>
                    </a:lnTo>
                    <a:lnTo>
                      <a:pt x="427" y="228"/>
                    </a:lnTo>
                    <a:lnTo>
                      <a:pt x="428" y="221"/>
                    </a:lnTo>
                    <a:lnTo>
                      <a:pt x="429" y="215"/>
                    </a:lnTo>
                    <a:lnTo>
                      <a:pt x="417" y="67"/>
                    </a:lnTo>
                    <a:lnTo>
                      <a:pt x="416" y="60"/>
                    </a:lnTo>
                    <a:lnTo>
                      <a:pt x="416" y="53"/>
                    </a:lnTo>
                    <a:lnTo>
                      <a:pt x="415" y="47"/>
                    </a:lnTo>
                    <a:lnTo>
                      <a:pt x="413" y="41"/>
                    </a:lnTo>
                    <a:lnTo>
                      <a:pt x="411" y="34"/>
                    </a:lnTo>
                    <a:lnTo>
                      <a:pt x="408" y="29"/>
                    </a:lnTo>
                    <a:lnTo>
                      <a:pt x="406" y="24"/>
                    </a:lnTo>
                    <a:lnTo>
                      <a:pt x="403" y="19"/>
                    </a:lnTo>
                    <a:lnTo>
                      <a:pt x="400" y="15"/>
                    </a:lnTo>
                    <a:lnTo>
                      <a:pt x="397" y="11"/>
                    </a:lnTo>
                    <a:lnTo>
                      <a:pt x="393" y="8"/>
                    </a:lnTo>
                    <a:lnTo>
                      <a:pt x="390" y="5"/>
                    </a:lnTo>
                    <a:lnTo>
                      <a:pt x="386" y="3"/>
                    </a:lnTo>
                    <a:lnTo>
                      <a:pt x="382" y="1"/>
                    </a:lnTo>
                    <a:lnTo>
                      <a:pt x="378" y="0"/>
                    </a:lnTo>
                    <a:lnTo>
                      <a:pt x="374" y="0"/>
                    </a:lnTo>
                    <a:lnTo>
                      <a:pt x="55" y="0"/>
                    </a:lnTo>
                    <a:lnTo>
                      <a:pt x="50" y="0"/>
                    </a:lnTo>
                    <a:lnTo>
                      <a:pt x="46" y="1"/>
                    </a:lnTo>
                    <a:lnTo>
                      <a:pt x="42" y="3"/>
                    </a:lnTo>
                    <a:lnTo>
                      <a:pt x="38" y="5"/>
                    </a:lnTo>
                    <a:lnTo>
                      <a:pt x="35" y="8"/>
                    </a:lnTo>
                    <a:lnTo>
                      <a:pt x="31" y="11"/>
                    </a:lnTo>
                    <a:lnTo>
                      <a:pt x="28" y="15"/>
                    </a:lnTo>
                    <a:lnTo>
                      <a:pt x="25" y="19"/>
                    </a:lnTo>
                    <a:lnTo>
                      <a:pt x="21" y="24"/>
                    </a:lnTo>
                    <a:lnTo>
                      <a:pt x="19" y="29"/>
                    </a:lnTo>
                    <a:lnTo>
                      <a:pt x="17" y="34"/>
                    </a:lnTo>
                    <a:lnTo>
                      <a:pt x="15" y="41"/>
                    </a:lnTo>
                    <a:lnTo>
                      <a:pt x="13" y="47"/>
                    </a:lnTo>
                    <a:lnTo>
                      <a:pt x="12" y="53"/>
                    </a:lnTo>
                    <a:lnTo>
                      <a:pt x="12" y="60"/>
                    </a:lnTo>
                    <a:lnTo>
                      <a:pt x="12" y="67"/>
                    </a:lnTo>
                    <a:lnTo>
                      <a:pt x="0" y="215"/>
                    </a:lnTo>
                    <a:lnTo>
                      <a:pt x="0" y="221"/>
                    </a:lnTo>
                    <a:lnTo>
                      <a:pt x="1" y="228"/>
                    </a:lnTo>
                    <a:lnTo>
                      <a:pt x="3" y="234"/>
                    </a:lnTo>
                    <a:lnTo>
                      <a:pt x="5" y="241"/>
                    </a:lnTo>
                    <a:lnTo>
                      <a:pt x="7" y="247"/>
                    </a:lnTo>
                    <a:lnTo>
                      <a:pt x="11" y="253"/>
                    </a:lnTo>
                    <a:lnTo>
                      <a:pt x="14" y="258"/>
                    </a:lnTo>
                    <a:lnTo>
                      <a:pt x="18" y="263"/>
                    </a:lnTo>
                    <a:lnTo>
                      <a:pt x="22" y="267"/>
                    </a:lnTo>
                    <a:lnTo>
                      <a:pt x="27" y="271"/>
                    </a:lnTo>
                    <a:lnTo>
                      <a:pt x="32" y="274"/>
                    </a:lnTo>
                    <a:lnTo>
                      <a:pt x="36" y="278"/>
                    </a:lnTo>
                    <a:lnTo>
                      <a:pt x="41" y="280"/>
                    </a:lnTo>
                    <a:lnTo>
                      <a:pt x="46" y="282"/>
                    </a:lnTo>
                    <a:lnTo>
                      <a:pt x="50" y="283"/>
                    </a:lnTo>
                    <a:lnTo>
                      <a:pt x="55" y="284"/>
                    </a:lnTo>
                    <a:lnTo>
                      <a:pt x="374" y="284"/>
                    </a:lnTo>
                    <a:close/>
                  </a:path>
                </a:pathLst>
              </a:custGeom>
              <a:solidFill>
                <a:srgbClr val="993300"/>
              </a:solidFill>
              <a:ln w="0">
                <a:solidFill>
                  <a:srgbClr val="000000"/>
                </a:solidFill>
                <a:prstDash val="solid"/>
                <a:round/>
                <a:headEnd/>
                <a:tailEnd/>
              </a:ln>
            </p:spPr>
            <p:txBody>
              <a:bodyPr/>
              <a:lstStyle/>
              <a:p>
                <a:endParaRPr lang="en-US"/>
              </a:p>
            </p:txBody>
          </p:sp>
          <p:sp>
            <p:nvSpPr>
              <p:cNvPr id="44464" name="Freeform 188"/>
              <p:cNvSpPr>
                <a:spLocks/>
              </p:cNvSpPr>
              <p:nvPr/>
            </p:nvSpPr>
            <p:spPr bwMode="auto">
              <a:xfrm>
                <a:off x="4935" y="1343"/>
                <a:ext cx="18" cy="11"/>
              </a:xfrm>
              <a:custGeom>
                <a:avLst/>
                <a:gdLst>
                  <a:gd name="T0" fmla="*/ 16 w 410"/>
                  <a:gd name="T1" fmla="*/ 11 h 268"/>
                  <a:gd name="T2" fmla="*/ 16 w 410"/>
                  <a:gd name="T3" fmla="*/ 11 h 268"/>
                  <a:gd name="T4" fmla="*/ 17 w 410"/>
                  <a:gd name="T5" fmla="*/ 11 h 268"/>
                  <a:gd name="T6" fmla="*/ 17 w 410"/>
                  <a:gd name="T7" fmla="*/ 10 h 268"/>
                  <a:gd name="T8" fmla="*/ 17 w 410"/>
                  <a:gd name="T9" fmla="*/ 10 h 268"/>
                  <a:gd name="T10" fmla="*/ 18 w 410"/>
                  <a:gd name="T11" fmla="*/ 10 h 268"/>
                  <a:gd name="T12" fmla="*/ 18 w 410"/>
                  <a:gd name="T13" fmla="*/ 9 h 268"/>
                  <a:gd name="T14" fmla="*/ 18 w 410"/>
                  <a:gd name="T15" fmla="*/ 9 h 268"/>
                  <a:gd name="T16" fmla="*/ 17 w 410"/>
                  <a:gd name="T17" fmla="*/ 3 h 268"/>
                  <a:gd name="T18" fmla="*/ 17 w 410"/>
                  <a:gd name="T19" fmla="*/ 2 h 268"/>
                  <a:gd name="T20" fmla="*/ 17 w 410"/>
                  <a:gd name="T21" fmla="*/ 2 h 268"/>
                  <a:gd name="T22" fmla="*/ 17 w 410"/>
                  <a:gd name="T23" fmla="*/ 1 h 268"/>
                  <a:gd name="T24" fmla="*/ 17 w 410"/>
                  <a:gd name="T25" fmla="*/ 1 h 268"/>
                  <a:gd name="T26" fmla="*/ 17 w 410"/>
                  <a:gd name="T27" fmla="*/ 0 h 268"/>
                  <a:gd name="T28" fmla="*/ 16 w 410"/>
                  <a:gd name="T29" fmla="*/ 0 h 268"/>
                  <a:gd name="T30" fmla="*/ 16 w 410"/>
                  <a:gd name="T31" fmla="*/ 0 h 268"/>
                  <a:gd name="T32" fmla="*/ 16 w 410"/>
                  <a:gd name="T33" fmla="*/ 0 h 268"/>
                  <a:gd name="T34" fmla="*/ 2 w 410"/>
                  <a:gd name="T35" fmla="*/ 0 h 268"/>
                  <a:gd name="T36" fmla="*/ 2 w 410"/>
                  <a:gd name="T37" fmla="*/ 0 h 268"/>
                  <a:gd name="T38" fmla="*/ 1 w 410"/>
                  <a:gd name="T39" fmla="*/ 0 h 268"/>
                  <a:gd name="T40" fmla="*/ 1 w 410"/>
                  <a:gd name="T41" fmla="*/ 1 h 268"/>
                  <a:gd name="T42" fmla="*/ 1 w 410"/>
                  <a:gd name="T43" fmla="*/ 1 h 268"/>
                  <a:gd name="T44" fmla="*/ 1 w 410"/>
                  <a:gd name="T45" fmla="*/ 1 h 268"/>
                  <a:gd name="T46" fmla="*/ 1 w 410"/>
                  <a:gd name="T47" fmla="*/ 2 h 268"/>
                  <a:gd name="T48" fmla="*/ 1 w 410"/>
                  <a:gd name="T49" fmla="*/ 2 h 268"/>
                  <a:gd name="T50" fmla="*/ 0 w 410"/>
                  <a:gd name="T51" fmla="*/ 8 h 268"/>
                  <a:gd name="T52" fmla="*/ 0 w 410"/>
                  <a:gd name="T53" fmla="*/ 9 h 268"/>
                  <a:gd name="T54" fmla="*/ 0 w 410"/>
                  <a:gd name="T55" fmla="*/ 9 h 268"/>
                  <a:gd name="T56" fmla="*/ 0 w 410"/>
                  <a:gd name="T57" fmla="*/ 10 h 268"/>
                  <a:gd name="T58" fmla="*/ 1 w 410"/>
                  <a:gd name="T59" fmla="*/ 10 h 268"/>
                  <a:gd name="T60" fmla="*/ 1 w 410"/>
                  <a:gd name="T61" fmla="*/ 11 h 268"/>
                  <a:gd name="T62" fmla="*/ 2 w 410"/>
                  <a:gd name="T63" fmla="*/ 11 h 268"/>
                  <a:gd name="T64" fmla="*/ 2 w 410"/>
                  <a:gd name="T65" fmla="*/ 11 h 268"/>
                  <a:gd name="T66" fmla="*/ 2 w 410"/>
                  <a:gd name="T67" fmla="*/ 11 h 26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10" h="268">
                    <a:moveTo>
                      <a:pt x="356" y="268"/>
                    </a:moveTo>
                    <a:lnTo>
                      <a:pt x="360" y="267"/>
                    </a:lnTo>
                    <a:lnTo>
                      <a:pt x="365" y="266"/>
                    </a:lnTo>
                    <a:lnTo>
                      <a:pt x="369" y="265"/>
                    </a:lnTo>
                    <a:lnTo>
                      <a:pt x="374" y="263"/>
                    </a:lnTo>
                    <a:lnTo>
                      <a:pt x="378" y="260"/>
                    </a:lnTo>
                    <a:lnTo>
                      <a:pt x="383" y="257"/>
                    </a:lnTo>
                    <a:lnTo>
                      <a:pt x="387" y="253"/>
                    </a:lnTo>
                    <a:lnTo>
                      <a:pt x="391" y="249"/>
                    </a:lnTo>
                    <a:lnTo>
                      <a:pt x="394" y="245"/>
                    </a:lnTo>
                    <a:lnTo>
                      <a:pt x="398" y="240"/>
                    </a:lnTo>
                    <a:lnTo>
                      <a:pt x="402" y="235"/>
                    </a:lnTo>
                    <a:lnTo>
                      <a:pt x="404" y="230"/>
                    </a:lnTo>
                    <a:lnTo>
                      <a:pt x="407" y="223"/>
                    </a:lnTo>
                    <a:lnTo>
                      <a:pt x="408" y="217"/>
                    </a:lnTo>
                    <a:lnTo>
                      <a:pt x="409" y="211"/>
                    </a:lnTo>
                    <a:lnTo>
                      <a:pt x="410" y="205"/>
                    </a:lnTo>
                    <a:lnTo>
                      <a:pt x="397" y="64"/>
                    </a:lnTo>
                    <a:lnTo>
                      <a:pt x="396" y="57"/>
                    </a:lnTo>
                    <a:lnTo>
                      <a:pt x="396" y="51"/>
                    </a:lnTo>
                    <a:lnTo>
                      <a:pt x="395" y="45"/>
                    </a:lnTo>
                    <a:lnTo>
                      <a:pt x="393" y="39"/>
                    </a:lnTo>
                    <a:lnTo>
                      <a:pt x="392" y="33"/>
                    </a:lnTo>
                    <a:lnTo>
                      <a:pt x="390" y="27"/>
                    </a:lnTo>
                    <a:lnTo>
                      <a:pt x="387" y="22"/>
                    </a:lnTo>
                    <a:lnTo>
                      <a:pt x="385" y="18"/>
                    </a:lnTo>
                    <a:lnTo>
                      <a:pt x="382" y="14"/>
                    </a:lnTo>
                    <a:lnTo>
                      <a:pt x="379" y="10"/>
                    </a:lnTo>
                    <a:lnTo>
                      <a:pt x="376" y="7"/>
                    </a:lnTo>
                    <a:lnTo>
                      <a:pt x="372" y="4"/>
                    </a:lnTo>
                    <a:lnTo>
                      <a:pt x="368" y="2"/>
                    </a:lnTo>
                    <a:lnTo>
                      <a:pt x="365" y="1"/>
                    </a:lnTo>
                    <a:lnTo>
                      <a:pt x="360" y="0"/>
                    </a:lnTo>
                    <a:lnTo>
                      <a:pt x="356" y="0"/>
                    </a:lnTo>
                    <a:lnTo>
                      <a:pt x="54" y="0"/>
                    </a:lnTo>
                    <a:lnTo>
                      <a:pt x="48" y="0"/>
                    </a:lnTo>
                    <a:lnTo>
                      <a:pt x="44" y="1"/>
                    </a:lnTo>
                    <a:lnTo>
                      <a:pt x="41" y="2"/>
                    </a:lnTo>
                    <a:lnTo>
                      <a:pt x="37" y="4"/>
                    </a:lnTo>
                    <a:lnTo>
                      <a:pt x="33" y="7"/>
                    </a:lnTo>
                    <a:lnTo>
                      <a:pt x="30" y="10"/>
                    </a:lnTo>
                    <a:lnTo>
                      <a:pt x="27" y="14"/>
                    </a:lnTo>
                    <a:lnTo>
                      <a:pt x="24" y="18"/>
                    </a:lnTo>
                    <a:lnTo>
                      <a:pt x="22" y="22"/>
                    </a:lnTo>
                    <a:lnTo>
                      <a:pt x="19" y="27"/>
                    </a:lnTo>
                    <a:lnTo>
                      <a:pt x="17" y="33"/>
                    </a:lnTo>
                    <a:lnTo>
                      <a:pt x="16" y="39"/>
                    </a:lnTo>
                    <a:lnTo>
                      <a:pt x="14" y="45"/>
                    </a:lnTo>
                    <a:lnTo>
                      <a:pt x="12" y="51"/>
                    </a:lnTo>
                    <a:lnTo>
                      <a:pt x="12" y="57"/>
                    </a:lnTo>
                    <a:lnTo>
                      <a:pt x="12" y="64"/>
                    </a:lnTo>
                    <a:lnTo>
                      <a:pt x="0" y="205"/>
                    </a:lnTo>
                    <a:lnTo>
                      <a:pt x="0" y="211"/>
                    </a:lnTo>
                    <a:lnTo>
                      <a:pt x="1" y="217"/>
                    </a:lnTo>
                    <a:lnTo>
                      <a:pt x="2" y="223"/>
                    </a:lnTo>
                    <a:lnTo>
                      <a:pt x="5" y="230"/>
                    </a:lnTo>
                    <a:lnTo>
                      <a:pt x="7" y="235"/>
                    </a:lnTo>
                    <a:lnTo>
                      <a:pt x="10" y="240"/>
                    </a:lnTo>
                    <a:lnTo>
                      <a:pt x="15" y="245"/>
                    </a:lnTo>
                    <a:lnTo>
                      <a:pt x="18" y="249"/>
                    </a:lnTo>
                    <a:lnTo>
                      <a:pt x="22" y="253"/>
                    </a:lnTo>
                    <a:lnTo>
                      <a:pt x="26" y="257"/>
                    </a:lnTo>
                    <a:lnTo>
                      <a:pt x="31" y="260"/>
                    </a:lnTo>
                    <a:lnTo>
                      <a:pt x="35" y="263"/>
                    </a:lnTo>
                    <a:lnTo>
                      <a:pt x="40" y="265"/>
                    </a:lnTo>
                    <a:lnTo>
                      <a:pt x="44" y="266"/>
                    </a:lnTo>
                    <a:lnTo>
                      <a:pt x="48" y="267"/>
                    </a:lnTo>
                    <a:lnTo>
                      <a:pt x="54" y="268"/>
                    </a:lnTo>
                    <a:lnTo>
                      <a:pt x="356" y="268"/>
                    </a:lnTo>
                    <a:close/>
                  </a:path>
                </a:pathLst>
              </a:custGeom>
              <a:solidFill>
                <a:srgbClr val="993300"/>
              </a:solidFill>
              <a:ln w="0">
                <a:solidFill>
                  <a:srgbClr val="000000"/>
                </a:solidFill>
                <a:prstDash val="solid"/>
                <a:round/>
                <a:headEnd/>
                <a:tailEnd/>
              </a:ln>
            </p:spPr>
            <p:txBody>
              <a:bodyPr/>
              <a:lstStyle/>
              <a:p>
                <a:endParaRPr lang="en-US"/>
              </a:p>
            </p:txBody>
          </p:sp>
          <p:sp>
            <p:nvSpPr>
              <p:cNvPr id="44465" name="Freeform 189"/>
              <p:cNvSpPr>
                <a:spLocks/>
              </p:cNvSpPr>
              <p:nvPr/>
            </p:nvSpPr>
            <p:spPr bwMode="auto">
              <a:xfrm>
                <a:off x="4937" y="1348"/>
                <a:ext cx="13" cy="6"/>
              </a:xfrm>
              <a:custGeom>
                <a:avLst/>
                <a:gdLst>
                  <a:gd name="T0" fmla="*/ 13 w 300"/>
                  <a:gd name="T1" fmla="*/ 3 h 121"/>
                  <a:gd name="T2" fmla="*/ 13 w 300"/>
                  <a:gd name="T3" fmla="*/ 3 h 121"/>
                  <a:gd name="T4" fmla="*/ 13 w 300"/>
                  <a:gd name="T5" fmla="*/ 4 h 121"/>
                  <a:gd name="T6" fmla="*/ 13 w 300"/>
                  <a:gd name="T7" fmla="*/ 4 h 121"/>
                  <a:gd name="T8" fmla="*/ 13 w 300"/>
                  <a:gd name="T9" fmla="*/ 4 h 121"/>
                  <a:gd name="T10" fmla="*/ 13 w 300"/>
                  <a:gd name="T11" fmla="*/ 4 h 121"/>
                  <a:gd name="T12" fmla="*/ 13 w 300"/>
                  <a:gd name="T13" fmla="*/ 5 h 121"/>
                  <a:gd name="T14" fmla="*/ 13 w 300"/>
                  <a:gd name="T15" fmla="*/ 5 h 121"/>
                  <a:gd name="T16" fmla="*/ 13 w 300"/>
                  <a:gd name="T17" fmla="*/ 5 h 121"/>
                  <a:gd name="T18" fmla="*/ 12 w 300"/>
                  <a:gd name="T19" fmla="*/ 5 h 121"/>
                  <a:gd name="T20" fmla="*/ 12 w 300"/>
                  <a:gd name="T21" fmla="*/ 5 h 121"/>
                  <a:gd name="T22" fmla="*/ 12 w 300"/>
                  <a:gd name="T23" fmla="*/ 6 h 121"/>
                  <a:gd name="T24" fmla="*/ 12 w 300"/>
                  <a:gd name="T25" fmla="*/ 6 h 121"/>
                  <a:gd name="T26" fmla="*/ 12 w 300"/>
                  <a:gd name="T27" fmla="*/ 6 h 121"/>
                  <a:gd name="T28" fmla="*/ 12 w 300"/>
                  <a:gd name="T29" fmla="*/ 6 h 121"/>
                  <a:gd name="T30" fmla="*/ 12 w 300"/>
                  <a:gd name="T31" fmla="*/ 6 h 121"/>
                  <a:gd name="T32" fmla="*/ 11 w 300"/>
                  <a:gd name="T33" fmla="*/ 6 h 121"/>
                  <a:gd name="T34" fmla="*/ 2 w 300"/>
                  <a:gd name="T35" fmla="*/ 6 h 121"/>
                  <a:gd name="T36" fmla="*/ 1 w 300"/>
                  <a:gd name="T37" fmla="*/ 6 h 121"/>
                  <a:gd name="T38" fmla="*/ 1 w 300"/>
                  <a:gd name="T39" fmla="*/ 6 h 121"/>
                  <a:gd name="T40" fmla="*/ 1 w 300"/>
                  <a:gd name="T41" fmla="*/ 6 h 121"/>
                  <a:gd name="T42" fmla="*/ 1 w 300"/>
                  <a:gd name="T43" fmla="*/ 6 h 121"/>
                  <a:gd name="T44" fmla="*/ 1 w 300"/>
                  <a:gd name="T45" fmla="*/ 6 h 121"/>
                  <a:gd name="T46" fmla="*/ 1 w 300"/>
                  <a:gd name="T47" fmla="*/ 5 h 121"/>
                  <a:gd name="T48" fmla="*/ 0 w 300"/>
                  <a:gd name="T49" fmla="*/ 5 h 121"/>
                  <a:gd name="T50" fmla="*/ 0 w 300"/>
                  <a:gd name="T51" fmla="*/ 5 h 121"/>
                  <a:gd name="T52" fmla="*/ 0 w 300"/>
                  <a:gd name="T53" fmla="*/ 5 h 121"/>
                  <a:gd name="T54" fmla="*/ 0 w 300"/>
                  <a:gd name="T55" fmla="*/ 5 h 121"/>
                  <a:gd name="T56" fmla="*/ 0 w 300"/>
                  <a:gd name="T57" fmla="*/ 4 h 121"/>
                  <a:gd name="T58" fmla="*/ 0 w 300"/>
                  <a:gd name="T59" fmla="*/ 4 h 121"/>
                  <a:gd name="T60" fmla="*/ 0 w 300"/>
                  <a:gd name="T61" fmla="*/ 4 h 121"/>
                  <a:gd name="T62" fmla="*/ 0 w 300"/>
                  <a:gd name="T63" fmla="*/ 4 h 121"/>
                  <a:gd name="T64" fmla="*/ 0 w 300"/>
                  <a:gd name="T65" fmla="*/ 3 h 121"/>
                  <a:gd name="T66" fmla="*/ 0 w 300"/>
                  <a:gd name="T67" fmla="*/ 3 h 121"/>
                  <a:gd name="T68" fmla="*/ 0 w 300"/>
                  <a:gd name="T69" fmla="*/ 0 h 121"/>
                  <a:gd name="T70" fmla="*/ 13 w 300"/>
                  <a:gd name="T71" fmla="*/ 0 h 121"/>
                  <a:gd name="T72" fmla="*/ 13 w 300"/>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00" h="121">
                    <a:moveTo>
                      <a:pt x="300" y="60"/>
                    </a:moveTo>
                    <a:lnTo>
                      <a:pt x="299" y="66"/>
                    </a:lnTo>
                    <a:lnTo>
                      <a:pt x="299" y="72"/>
                    </a:lnTo>
                    <a:lnTo>
                      <a:pt x="298" y="78"/>
                    </a:lnTo>
                    <a:lnTo>
                      <a:pt x="297" y="83"/>
                    </a:lnTo>
                    <a:lnTo>
                      <a:pt x="296" y="88"/>
                    </a:lnTo>
                    <a:lnTo>
                      <a:pt x="294" y="93"/>
                    </a:lnTo>
                    <a:lnTo>
                      <a:pt x="292" y="98"/>
                    </a:lnTo>
                    <a:lnTo>
                      <a:pt x="290" y="103"/>
                    </a:lnTo>
                    <a:lnTo>
                      <a:pt x="288" y="107"/>
                    </a:lnTo>
                    <a:lnTo>
                      <a:pt x="285" y="110"/>
                    </a:lnTo>
                    <a:lnTo>
                      <a:pt x="283" y="113"/>
                    </a:lnTo>
                    <a:lnTo>
                      <a:pt x="280" y="116"/>
                    </a:lnTo>
                    <a:lnTo>
                      <a:pt x="276" y="118"/>
                    </a:lnTo>
                    <a:lnTo>
                      <a:pt x="273" y="119"/>
                    </a:lnTo>
                    <a:lnTo>
                      <a:pt x="269" y="120"/>
                    </a:lnTo>
                    <a:lnTo>
                      <a:pt x="265" y="121"/>
                    </a:lnTo>
                    <a:lnTo>
                      <a:pt x="35" y="121"/>
                    </a:lnTo>
                    <a:lnTo>
                      <a:pt x="30" y="120"/>
                    </a:lnTo>
                    <a:lnTo>
                      <a:pt x="26" y="119"/>
                    </a:lnTo>
                    <a:lnTo>
                      <a:pt x="23" y="118"/>
                    </a:lnTo>
                    <a:lnTo>
                      <a:pt x="19" y="116"/>
                    </a:lnTo>
                    <a:lnTo>
                      <a:pt x="16" y="113"/>
                    </a:lnTo>
                    <a:lnTo>
                      <a:pt x="14" y="110"/>
                    </a:lnTo>
                    <a:lnTo>
                      <a:pt x="11" y="107"/>
                    </a:lnTo>
                    <a:lnTo>
                      <a:pt x="9" y="103"/>
                    </a:lnTo>
                    <a:lnTo>
                      <a:pt x="7" y="98"/>
                    </a:lnTo>
                    <a:lnTo>
                      <a:pt x="5" y="93"/>
                    </a:lnTo>
                    <a:lnTo>
                      <a:pt x="3" y="88"/>
                    </a:lnTo>
                    <a:lnTo>
                      <a:pt x="2" y="83"/>
                    </a:lnTo>
                    <a:lnTo>
                      <a:pt x="1" y="78"/>
                    </a:lnTo>
                    <a:lnTo>
                      <a:pt x="0" y="72"/>
                    </a:lnTo>
                    <a:lnTo>
                      <a:pt x="0" y="66"/>
                    </a:lnTo>
                    <a:lnTo>
                      <a:pt x="0" y="60"/>
                    </a:lnTo>
                    <a:lnTo>
                      <a:pt x="2" y="0"/>
                    </a:lnTo>
                    <a:lnTo>
                      <a:pt x="298" y="0"/>
                    </a:lnTo>
                    <a:lnTo>
                      <a:pt x="300" y="60"/>
                    </a:lnTo>
                    <a:close/>
                  </a:path>
                </a:pathLst>
              </a:custGeom>
              <a:solidFill>
                <a:srgbClr val="993300"/>
              </a:solidFill>
              <a:ln w="0">
                <a:solidFill>
                  <a:srgbClr val="000000"/>
                </a:solidFill>
                <a:prstDash val="solid"/>
                <a:round/>
                <a:headEnd/>
                <a:tailEnd/>
              </a:ln>
            </p:spPr>
            <p:txBody>
              <a:bodyPr/>
              <a:lstStyle/>
              <a:p>
                <a:endParaRPr lang="en-US"/>
              </a:p>
            </p:txBody>
          </p:sp>
          <p:sp>
            <p:nvSpPr>
              <p:cNvPr id="44466" name="Freeform 190"/>
              <p:cNvSpPr>
                <a:spLocks/>
              </p:cNvSpPr>
              <p:nvPr/>
            </p:nvSpPr>
            <p:spPr bwMode="auto">
              <a:xfrm>
                <a:off x="4935" y="1344"/>
                <a:ext cx="2" cy="9"/>
              </a:xfrm>
              <a:custGeom>
                <a:avLst/>
                <a:gdLst>
                  <a:gd name="T0" fmla="*/ 1 w 29"/>
                  <a:gd name="T1" fmla="*/ 9 h 200"/>
                  <a:gd name="T2" fmla="*/ 1 w 29"/>
                  <a:gd name="T3" fmla="*/ 9 h 200"/>
                  <a:gd name="T4" fmla="*/ 2 w 29"/>
                  <a:gd name="T5" fmla="*/ 9 h 200"/>
                  <a:gd name="T6" fmla="*/ 2 w 29"/>
                  <a:gd name="T7" fmla="*/ 9 h 200"/>
                  <a:gd name="T8" fmla="*/ 2 w 29"/>
                  <a:gd name="T9" fmla="*/ 9 h 200"/>
                  <a:gd name="T10" fmla="*/ 2 w 29"/>
                  <a:gd name="T11" fmla="*/ 8 h 200"/>
                  <a:gd name="T12" fmla="*/ 2 w 29"/>
                  <a:gd name="T13" fmla="*/ 8 h 200"/>
                  <a:gd name="T14" fmla="*/ 2 w 29"/>
                  <a:gd name="T15" fmla="*/ 8 h 200"/>
                  <a:gd name="T16" fmla="*/ 2 w 29"/>
                  <a:gd name="T17" fmla="*/ 1 h 200"/>
                  <a:gd name="T18" fmla="*/ 2 w 29"/>
                  <a:gd name="T19" fmla="*/ 1 h 200"/>
                  <a:gd name="T20" fmla="*/ 2 w 29"/>
                  <a:gd name="T21" fmla="*/ 0 h 200"/>
                  <a:gd name="T22" fmla="*/ 2 w 29"/>
                  <a:gd name="T23" fmla="*/ 0 h 200"/>
                  <a:gd name="T24" fmla="*/ 2 w 29"/>
                  <a:gd name="T25" fmla="*/ 0 h 200"/>
                  <a:gd name="T26" fmla="*/ 2 w 29"/>
                  <a:gd name="T27" fmla="*/ 0 h 200"/>
                  <a:gd name="T28" fmla="*/ 1 w 29"/>
                  <a:gd name="T29" fmla="*/ 0 h 200"/>
                  <a:gd name="T30" fmla="*/ 1 w 29"/>
                  <a:gd name="T31" fmla="*/ 0 h 200"/>
                  <a:gd name="T32" fmla="*/ 1 w 29"/>
                  <a:gd name="T33" fmla="*/ 0 h 200"/>
                  <a:gd name="T34" fmla="*/ 1 w 29"/>
                  <a:gd name="T35" fmla="*/ 0 h 200"/>
                  <a:gd name="T36" fmla="*/ 1 w 29"/>
                  <a:gd name="T37" fmla="*/ 0 h 200"/>
                  <a:gd name="T38" fmla="*/ 1 w 29"/>
                  <a:gd name="T39" fmla="*/ 0 h 200"/>
                  <a:gd name="T40" fmla="*/ 0 w 29"/>
                  <a:gd name="T41" fmla="*/ 0 h 200"/>
                  <a:gd name="T42" fmla="*/ 0 w 29"/>
                  <a:gd name="T43" fmla="*/ 0 h 200"/>
                  <a:gd name="T44" fmla="*/ 0 w 29"/>
                  <a:gd name="T45" fmla="*/ 0 h 200"/>
                  <a:gd name="T46" fmla="*/ 0 w 29"/>
                  <a:gd name="T47" fmla="*/ 1 h 200"/>
                  <a:gd name="T48" fmla="*/ 0 w 29"/>
                  <a:gd name="T49" fmla="*/ 1 h 200"/>
                  <a:gd name="T50" fmla="*/ 0 w 29"/>
                  <a:gd name="T51" fmla="*/ 8 h 200"/>
                  <a:gd name="T52" fmla="*/ 0 w 29"/>
                  <a:gd name="T53" fmla="*/ 8 h 200"/>
                  <a:gd name="T54" fmla="*/ 0 w 29"/>
                  <a:gd name="T55" fmla="*/ 8 h 200"/>
                  <a:gd name="T56" fmla="*/ 0 w 29"/>
                  <a:gd name="T57" fmla="*/ 8 h 200"/>
                  <a:gd name="T58" fmla="*/ 0 w 29"/>
                  <a:gd name="T59" fmla="*/ 9 h 200"/>
                  <a:gd name="T60" fmla="*/ 1 w 29"/>
                  <a:gd name="T61" fmla="*/ 9 h 200"/>
                  <a:gd name="T62" fmla="*/ 1 w 29"/>
                  <a:gd name="T63" fmla="*/ 9 h 200"/>
                  <a:gd name="T64" fmla="*/ 1 w 29"/>
                  <a:gd name="T65" fmla="*/ 9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00">
                    <a:moveTo>
                      <a:pt x="17" y="200"/>
                    </a:moveTo>
                    <a:lnTo>
                      <a:pt x="18" y="199"/>
                    </a:lnTo>
                    <a:lnTo>
                      <a:pt x="19" y="199"/>
                    </a:lnTo>
                    <a:lnTo>
                      <a:pt x="20" y="199"/>
                    </a:lnTo>
                    <a:lnTo>
                      <a:pt x="21" y="198"/>
                    </a:lnTo>
                    <a:lnTo>
                      <a:pt x="22" y="197"/>
                    </a:lnTo>
                    <a:lnTo>
                      <a:pt x="23" y="196"/>
                    </a:lnTo>
                    <a:lnTo>
                      <a:pt x="24" y="195"/>
                    </a:lnTo>
                    <a:lnTo>
                      <a:pt x="25" y="194"/>
                    </a:lnTo>
                    <a:lnTo>
                      <a:pt x="26" y="191"/>
                    </a:lnTo>
                    <a:lnTo>
                      <a:pt x="26" y="190"/>
                    </a:lnTo>
                    <a:lnTo>
                      <a:pt x="27" y="188"/>
                    </a:lnTo>
                    <a:lnTo>
                      <a:pt x="27" y="187"/>
                    </a:lnTo>
                    <a:lnTo>
                      <a:pt x="28" y="185"/>
                    </a:lnTo>
                    <a:lnTo>
                      <a:pt x="28" y="183"/>
                    </a:lnTo>
                    <a:lnTo>
                      <a:pt x="28" y="181"/>
                    </a:lnTo>
                    <a:lnTo>
                      <a:pt x="29" y="180"/>
                    </a:lnTo>
                    <a:lnTo>
                      <a:pt x="29" y="19"/>
                    </a:lnTo>
                    <a:lnTo>
                      <a:pt x="28" y="17"/>
                    </a:lnTo>
                    <a:lnTo>
                      <a:pt x="28" y="15"/>
                    </a:lnTo>
                    <a:lnTo>
                      <a:pt x="28" y="13"/>
                    </a:lnTo>
                    <a:lnTo>
                      <a:pt x="27" y="11"/>
                    </a:lnTo>
                    <a:lnTo>
                      <a:pt x="27" y="10"/>
                    </a:lnTo>
                    <a:lnTo>
                      <a:pt x="26" y="8"/>
                    </a:lnTo>
                    <a:lnTo>
                      <a:pt x="26" y="7"/>
                    </a:lnTo>
                    <a:lnTo>
                      <a:pt x="25" y="5"/>
                    </a:lnTo>
                    <a:lnTo>
                      <a:pt x="24" y="4"/>
                    </a:lnTo>
                    <a:lnTo>
                      <a:pt x="23" y="3"/>
                    </a:lnTo>
                    <a:lnTo>
                      <a:pt x="22" y="2"/>
                    </a:lnTo>
                    <a:lnTo>
                      <a:pt x="21" y="1"/>
                    </a:lnTo>
                    <a:lnTo>
                      <a:pt x="20" y="0"/>
                    </a:lnTo>
                    <a:lnTo>
                      <a:pt x="19" y="0"/>
                    </a:lnTo>
                    <a:lnTo>
                      <a:pt x="18" y="0"/>
                    </a:lnTo>
                    <a:lnTo>
                      <a:pt x="17" y="0"/>
                    </a:lnTo>
                    <a:lnTo>
                      <a:pt x="15" y="0"/>
                    </a:lnTo>
                    <a:lnTo>
                      <a:pt x="14" y="0"/>
                    </a:lnTo>
                    <a:lnTo>
                      <a:pt x="13" y="0"/>
                    </a:lnTo>
                    <a:lnTo>
                      <a:pt x="12" y="1"/>
                    </a:lnTo>
                    <a:lnTo>
                      <a:pt x="10" y="2"/>
                    </a:lnTo>
                    <a:lnTo>
                      <a:pt x="9" y="3"/>
                    </a:lnTo>
                    <a:lnTo>
                      <a:pt x="8" y="4"/>
                    </a:lnTo>
                    <a:lnTo>
                      <a:pt x="7" y="5"/>
                    </a:lnTo>
                    <a:lnTo>
                      <a:pt x="7" y="7"/>
                    </a:lnTo>
                    <a:lnTo>
                      <a:pt x="6" y="8"/>
                    </a:lnTo>
                    <a:lnTo>
                      <a:pt x="5" y="10"/>
                    </a:lnTo>
                    <a:lnTo>
                      <a:pt x="5" y="11"/>
                    </a:lnTo>
                    <a:lnTo>
                      <a:pt x="4" y="13"/>
                    </a:lnTo>
                    <a:lnTo>
                      <a:pt x="4" y="15"/>
                    </a:lnTo>
                    <a:lnTo>
                      <a:pt x="4" y="17"/>
                    </a:lnTo>
                    <a:lnTo>
                      <a:pt x="4" y="19"/>
                    </a:lnTo>
                    <a:lnTo>
                      <a:pt x="0" y="167"/>
                    </a:lnTo>
                    <a:lnTo>
                      <a:pt x="0" y="169"/>
                    </a:lnTo>
                    <a:lnTo>
                      <a:pt x="0" y="171"/>
                    </a:lnTo>
                    <a:lnTo>
                      <a:pt x="0" y="174"/>
                    </a:lnTo>
                    <a:lnTo>
                      <a:pt x="1" y="176"/>
                    </a:lnTo>
                    <a:lnTo>
                      <a:pt x="2" y="179"/>
                    </a:lnTo>
                    <a:lnTo>
                      <a:pt x="3" y="181"/>
                    </a:lnTo>
                    <a:lnTo>
                      <a:pt x="4" y="184"/>
                    </a:lnTo>
                    <a:lnTo>
                      <a:pt x="5" y="187"/>
                    </a:lnTo>
                    <a:lnTo>
                      <a:pt x="7" y="189"/>
                    </a:lnTo>
                    <a:lnTo>
                      <a:pt x="8" y="191"/>
                    </a:lnTo>
                    <a:lnTo>
                      <a:pt x="9" y="194"/>
                    </a:lnTo>
                    <a:lnTo>
                      <a:pt x="11" y="196"/>
                    </a:lnTo>
                    <a:lnTo>
                      <a:pt x="12" y="197"/>
                    </a:lnTo>
                    <a:lnTo>
                      <a:pt x="14" y="199"/>
                    </a:lnTo>
                    <a:lnTo>
                      <a:pt x="15" y="199"/>
                    </a:lnTo>
                    <a:lnTo>
                      <a:pt x="17" y="200"/>
                    </a:lnTo>
                    <a:close/>
                  </a:path>
                </a:pathLst>
              </a:custGeom>
              <a:solidFill>
                <a:srgbClr val="993300"/>
              </a:solidFill>
              <a:ln w="0">
                <a:solidFill>
                  <a:srgbClr val="000000"/>
                </a:solidFill>
                <a:prstDash val="solid"/>
                <a:round/>
                <a:headEnd/>
                <a:tailEnd/>
              </a:ln>
            </p:spPr>
            <p:txBody>
              <a:bodyPr/>
              <a:lstStyle/>
              <a:p>
                <a:endParaRPr lang="en-US"/>
              </a:p>
            </p:txBody>
          </p:sp>
          <p:sp>
            <p:nvSpPr>
              <p:cNvPr id="44467" name="Freeform 191"/>
              <p:cNvSpPr>
                <a:spLocks/>
              </p:cNvSpPr>
              <p:nvPr/>
            </p:nvSpPr>
            <p:spPr bwMode="auto">
              <a:xfrm>
                <a:off x="4951" y="1344"/>
                <a:ext cx="1" cy="9"/>
              </a:xfrm>
              <a:custGeom>
                <a:avLst/>
                <a:gdLst>
                  <a:gd name="T0" fmla="*/ 0 w 33"/>
                  <a:gd name="T1" fmla="*/ 9 h 208"/>
                  <a:gd name="T2" fmla="*/ 0 w 33"/>
                  <a:gd name="T3" fmla="*/ 9 h 208"/>
                  <a:gd name="T4" fmla="*/ 1 w 33"/>
                  <a:gd name="T5" fmla="*/ 9 h 208"/>
                  <a:gd name="T6" fmla="*/ 1 w 33"/>
                  <a:gd name="T7" fmla="*/ 9 h 208"/>
                  <a:gd name="T8" fmla="*/ 1 w 33"/>
                  <a:gd name="T9" fmla="*/ 8 h 208"/>
                  <a:gd name="T10" fmla="*/ 1 w 33"/>
                  <a:gd name="T11" fmla="*/ 8 h 208"/>
                  <a:gd name="T12" fmla="*/ 1 w 33"/>
                  <a:gd name="T13" fmla="*/ 8 h 208"/>
                  <a:gd name="T14" fmla="*/ 1 w 33"/>
                  <a:gd name="T15" fmla="*/ 8 h 208"/>
                  <a:gd name="T16" fmla="*/ 1 w 33"/>
                  <a:gd name="T17" fmla="*/ 1 h 208"/>
                  <a:gd name="T18" fmla="*/ 1 w 33"/>
                  <a:gd name="T19" fmla="*/ 1 h 208"/>
                  <a:gd name="T20" fmla="*/ 1 w 33"/>
                  <a:gd name="T21" fmla="*/ 0 h 208"/>
                  <a:gd name="T22" fmla="*/ 1 w 33"/>
                  <a:gd name="T23" fmla="*/ 0 h 208"/>
                  <a:gd name="T24" fmla="*/ 1 w 33"/>
                  <a:gd name="T25" fmla="*/ 0 h 208"/>
                  <a:gd name="T26" fmla="*/ 1 w 33"/>
                  <a:gd name="T27" fmla="*/ 0 h 208"/>
                  <a:gd name="T28" fmla="*/ 0 w 33"/>
                  <a:gd name="T29" fmla="*/ 0 h 208"/>
                  <a:gd name="T30" fmla="*/ 0 w 33"/>
                  <a:gd name="T31" fmla="*/ 0 h 208"/>
                  <a:gd name="T32" fmla="*/ 0 w 33"/>
                  <a:gd name="T33" fmla="*/ 0 h 208"/>
                  <a:gd name="T34" fmla="*/ 0 w 33"/>
                  <a:gd name="T35" fmla="*/ 0 h 208"/>
                  <a:gd name="T36" fmla="*/ 0 w 33"/>
                  <a:gd name="T37" fmla="*/ 0 h 208"/>
                  <a:gd name="T38" fmla="*/ 0 w 33"/>
                  <a:gd name="T39" fmla="*/ 0 h 208"/>
                  <a:gd name="T40" fmla="*/ 0 w 33"/>
                  <a:gd name="T41" fmla="*/ 0 h 208"/>
                  <a:gd name="T42" fmla="*/ 0 w 33"/>
                  <a:gd name="T43" fmla="*/ 0 h 208"/>
                  <a:gd name="T44" fmla="*/ 0 w 33"/>
                  <a:gd name="T45" fmla="*/ 1 h 208"/>
                  <a:gd name="T46" fmla="*/ 0 w 33"/>
                  <a:gd name="T47" fmla="*/ 1 h 208"/>
                  <a:gd name="T48" fmla="*/ 0 w 33"/>
                  <a:gd name="T49" fmla="*/ 1 h 208"/>
                  <a:gd name="T50" fmla="*/ 0 w 33"/>
                  <a:gd name="T51" fmla="*/ 8 h 208"/>
                  <a:gd name="T52" fmla="*/ 0 w 33"/>
                  <a:gd name="T53" fmla="*/ 8 h 208"/>
                  <a:gd name="T54" fmla="*/ 0 w 33"/>
                  <a:gd name="T55" fmla="*/ 9 h 208"/>
                  <a:gd name="T56" fmla="*/ 0 w 33"/>
                  <a:gd name="T57" fmla="*/ 9 h 208"/>
                  <a:gd name="T58" fmla="*/ 0 w 33"/>
                  <a:gd name="T59" fmla="*/ 9 h 208"/>
                  <a:gd name="T60" fmla="*/ 0 w 33"/>
                  <a:gd name="T61" fmla="*/ 9 h 208"/>
                  <a:gd name="T62" fmla="*/ 0 w 33"/>
                  <a:gd name="T63" fmla="*/ 9 h 208"/>
                  <a:gd name="T64" fmla="*/ 0 w 33"/>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8">
                    <a:moveTo>
                      <a:pt x="12" y="208"/>
                    </a:moveTo>
                    <a:lnTo>
                      <a:pt x="13" y="207"/>
                    </a:lnTo>
                    <a:lnTo>
                      <a:pt x="14" y="207"/>
                    </a:lnTo>
                    <a:lnTo>
                      <a:pt x="16" y="205"/>
                    </a:lnTo>
                    <a:lnTo>
                      <a:pt x="18" y="204"/>
                    </a:lnTo>
                    <a:lnTo>
                      <a:pt x="19" y="202"/>
                    </a:lnTo>
                    <a:lnTo>
                      <a:pt x="21" y="200"/>
                    </a:lnTo>
                    <a:lnTo>
                      <a:pt x="23" y="197"/>
                    </a:lnTo>
                    <a:lnTo>
                      <a:pt x="25" y="195"/>
                    </a:lnTo>
                    <a:lnTo>
                      <a:pt x="26" y="192"/>
                    </a:lnTo>
                    <a:lnTo>
                      <a:pt x="28" y="190"/>
                    </a:lnTo>
                    <a:lnTo>
                      <a:pt x="29" y="187"/>
                    </a:lnTo>
                    <a:lnTo>
                      <a:pt x="30" y="185"/>
                    </a:lnTo>
                    <a:lnTo>
                      <a:pt x="31" y="182"/>
                    </a:lnTo>
                    <a:lnTo>
                      <a:pt x="32" y="180"/>
                    </a:lnTo>
                    <a:lnTo>
                      <a:pt x="32" y="177"/>
                    </a:lnTo>
                    <a:lnTo>
                      <a:pt x="33" y="176"/>
                    </a:lnTo>
                    <a:lnTo>
                      <a:pt x="25" y="19"/>
                    </a:lnTo>
                    <a:lnTo>
                      <a:pt x="24" y="17"/>
                    </a:lnTo>
                    <a:lnTo>
                      <a:pt x="24" y="15"/>
                    </a:lnTo>
                    <a:lnTo>
                      <a:pt x="24" y="13"/>
                    </a:lnTo>
                    <a:lnTo>
                      <a:pt x="23" y="11"/>
                    </a:lnTo>
                    <a:lnTo>
                      <a:pt x="23" y="10"/>
                    </a:lnTo>
                    <a:lnTo>
                      <a:pt x="22" y="8"/>
                    </a:lnTo>
                    <a:lnTo>
                      <a:pt x="21" y="7"/>
                    </a:lnTo>
                    <a:lnTo>
                      <a:pt x="21" y="5"/>
                    </a:lnTo>
                    <a:lnTo>
                      <a:pt x="20" y="4"/>
                    </a:lnTo>
                    <a:lnTo>
                      <a:pt x="19" y="3"/>
                    </a:lnTo>
                    <a:lnTo>
                      <a:pt x="18" y="2"/>
                    </a:lnTo>
                    <a:lnTo>
                      <a:pt x="16" y="1"/>
                    </a:lnTo>
                    <a:lnTo>
                      <a:pt x="15" y="0"/>
                    </a:lnTo>
                    <a:lnTo>
                      <a:pt x="14" y="0"/>
                    </a:lnTo>
                    <a:lnTo>
                      <a:pt x="13" y="0"/>
                    </a:lnTo>
                    <a:lnTo>
                      <a:pt x="12" y="0"/>
                    </a:lnTo>
                    <a:lnTo>
                      <a:pt x="10" y="0"/>
                    </a:lnTo>
                    <a:lnTo>
                      <a:pt x="9" y="0"/>
                    </a:lnTo>
                    <a:lnTo>
                      <a:pt x="8" y="0"/>
                    </a:lnTo>
                    <a:lnTo>
                      <a:pt x="7" y="1"/>
                    </a:lnTo>
                    <a:lnTo>
                      <a:pt x="6" y="2"/>
                    </a:lnTo>
                    <a:lnTo>
                      <a:pt x="5" y="3"/>
                    </a:lnTo>
                    <a:lnTo>
                      <a:pt x="4" y="4"/>
                    </a:lnTo>
                    <a:lnTo>
                      <a:pt x="3" y="6"/>
                    </a:lnTo>
                    <a:lnTo>
                      <a:pt x="2" y="7"/>
                    </a:lnTo>
                    <a:lnTo>
                      <a:pt x="1" y="9"/>
                    </a:lnTo>
                    <a:lnTo>
                      <a:pt x="1" y="11"/>
                    </a:lnTo>
                    <a:lnTo>
                      <a:pt x="0" y="13"/>
                    </a:lnTo>
                    <a:lnTo>
                      <a:pt x="0" y="15"/>
                    </a:lnTo>
                    <a:lnTo>
                      <a:pt x="0" y="17"/>
                    </a:lnTo>
                    <a:lnTo>
                      <a:pt x="0" y="19"/>
                    </a:lnTo>
                    <a:lnTo>
                      <a:pt x="0" y="22"/>
                    </a:lnTo>
                    <a:lnTo>
                      <a:pt x="0" y="191"/>
                    </a:lnTo>
                    <a:lnTo>
                      <a:pt x="0" y="192"/>
                    </a:lnTo>
                    <a:lnTo>
                      <a:pt x="0" y="193"/>
                    </a:lnTo>
                    <a:lnTo>
                      <a:pt x="0" y="195"/>
                    </a:lnTo>
                    <a:lnTo>
                      <a:pt x="0" y="196"/>
                    </a:lnTo>
                    <a:lnTo>
                      <a:pt x="1" y="198"/>
                    </a:lnTo>
                    <a:lnTo>
                      <a:pt x="1" y="200"/>
                    </a:lnTo>
                    <a:lnTo>
                      <a:pt x="2" y="201"/>
                    </a:lnTo>
                    <a:lnTo>
                      <a:pt x="3" y="203"/>
                    </a:lnTo>
                    <a:lnTo>
                      <a:pt x="4" y="204"/>
                    </a:lnTo>
                    <a:lnTo>
                      <a:pt x="5" y="205"/>
                    </a:lnTo>
                    <a:lnTo>
                      <a:pt x="6" y="205"/>
                    </a:lnTo>
                    <a:lnTo>
                      <a:pt x="7" y="206"/>
                    </a:lnTo>
                    <a:lnTo>
                      <a:pt x="8" y="207"/>
                    </a:lnTo>
                    <a:lnTo>
                      <a:pt x="9" y="207"/>
                    </a:lnTo>
                    <a:lnTo>
                      <a:pt x="10" y="207"/>
                    </a:lnTo>
                    <a:lnTo>
                      <a:pt x="12" y="208"/>
                    </a:lnTo>
                    <a:close/>
                  </a:path>
                </a:pathLst>
              </a:custGeom>
              <a:solidFill>
                <a:srgbClr val="993300"/>
              </a:solidFill>
              <a:ln w="0">
                <a:solidFill>
                  <a:srgbClr val="000000"/>
                </a:solidFill>
                <a:prstDash val="solid"/>
                <a:round/>
                <a:headEnd/>
                <a:tailEnd/>
              </a:ln>
            </p:spPr>
            <p:txBody>
              <a:bodyPr/>
              <a:lstStyle/>
              <a:p>
                <a:endParaRPr lang="en-US"/>
              </a:p>
            </p:txBody>
          </p:sp>
          <p:sp>
            <p:nvSpPr>
              <p:cNvPr id="44468" name="Freeform 192"/>
              <p:cNvSpPr>
                <a:spLocks/>
              </p:cNvSpPr>
              <p:nvPr/>
            </p:nvSpPr>
            <p:spPr bwMode="auto">
              <a:xfrm>
                <a:off x="4937" y="1344"/>
                <a:ext cx="13" cy="4"/>
              </a:xfrm>
              <a:custGeom>
                <a:avLst/>
                <a:gdLst>
                  <a:gd name="T0" fmla="*/ 12 w 308"/>
                  <a:gd name="T1" fmla="*/ 4 h 100"/>
                  <a:gd name="T2" fmla="*/ 12 w 308"/>
                  <a:gd name="T3" fmla="*/ 4 h 100"/>
                  <a:gd name="T4" fmla="*/ 12 w 308"/>
                  <a:gd name="T5" fmla="*/ 4 h 100"/>
                  <a:gd name="T6" fmla="*/ 12 w 308"/>
                  <a:gd name="T7" fmla="*/ 4 h 100"/>
                  <a:gd name="T8" fmla="*/ 13 w 308"/>
                  <a:gd name="T9" fmla="*/ 3 h 100"/>
                  <a:gd name="T10" fmla="*/ 13 w 308"/>
                  <a:gd name="T11" fmla="*/ 3 h 100"/>
                  <a:gd name="T12" fmla="*/ 13 w 308"/>
                  <a:gd name="T13" fmla="*/ 3 h 100"/>
                  <a:gd name="T14" fmla="*/ 13 w 308"/>
                  <a:gd name="T15" fmla="*/ 3 h 100"/>
                  <a:gd name="T16" fmla="*/ 13 w 308"/>
                  <a:gd name="T17" fmla="*/ 1 h 100"/>
                  <a:gd name="T18" fmla="*/ 13 w 308"/>
                  <a:gd name="T19" fmla="*/ 1 h 100"/>
                  <a:gd name="T20" fmla="*/ 13 w 308"/>
                  <a:gd name="T21" fmla="*/ 1 h 100"/>
                  <a:gd name="T22" fmla="*/ 13 w 308"/>
                  <a:gd name="T23" fmla="*/ 1 h 100"/>
                  <a:gd name="T24" fmla="*/ 13 w 308"/>
                  <a:gd name="T25" fmla="*/ 0 h 100"/>
                  <a:gd name="T26" fmla="*/ 12 w 308"/>
                  <a:gd name="T27" fmla="*/ 0 h 100"/>
                  <a:gd name="T28" fmla="*/ 12 w 308"/>
                  <a:gd name="T29" fmla="*/ 0 h 100"/>
                  <a:gd name="T30" fmla="*/ 12 w 308"/>
                  <a:gd name="T31" fmla="*/ 0 h 100"/>
                  <a:gd name="T32" fmla="*/ 12 w 308"/>
                  <a:gd name="T33" fmla="*/ 0 h 100"/>
                  <a:gd name="T34" fmla="*/ 1 w 308"/>
                  <a:gd name="T35" fmla="*/ 0 h 100"/>
                  <a:gd name="T36" fmla="*/ 1 w 308"/>
                  <a:gd name="T37" fmla="*/ 0 h 100"/>
                  <a:gd name="T38" fmla="*/ 1 w 308"/>
                  <a:gd name="T39" fmla="*/ 0 h 100"/>
                  <a:gd name="T40" fmla="*/ 1 w 308"/>
                  <a:gd name="T41" fmla="*/ 0 h 100"/>
                  <a:gd name="T42" fmla="*/ 0 w 308"/>
                  <a:gd name="T43" fmla="*/ 0 h 100"/>
                  <a:gd name="T44" fmla="*/ 0 w 308"/>
                  <a:gd name="T45" fmla="*/ 1 h 100"/>
                  <a:gd name="T46" fmla="*/ 0 w 308"/>
                  <a:gd name="T47" fmla="*/ 1 h 100"/>
                  <a:gd name="T48" fmla="*/ 0 w 308"/>
                  <a:gd name="T49" fmla="*/ 1 h 100"/>
                  <a:gd name="T50" fmla="*/ 0 w 308"/>
                  <a:gd name="T51" fmla="*/ 3 h 100"/>
                  <a:gd name="T52" fmla="*/ 0 w 308"/>
                  <a:gd name="T53" fmla="*/ 3 h 100"/>
                  <a:gd name="T54" fmla="*/ 0 w 308"/>
                  <a:gd name="T55" fmla="*/ 3 h 100"/>
                  <a:gd name="T56" fmla="*/ 0 w 308"/>
                  <a:gd name="T57" fmla="*/ 3 h 100"/>
                  <a:gd name="T58" fmla="*/ 0 w 308"/>
                  <a:gd name="T59" fmla="*/ 4 h 100"/>
                  <a:gd name="T60" fmla="*/ 1 w 308"/>
                  <a:gd name="T61" fmla="*/ 4 h 100"/>
                  <a:gd name="T62" fmla="*/ 1 w 308"/>
                  <a:gd name="T63" fmla="*/ 4 h 100"/>
                  <a:gd name="T64" fmla="*/ 1 w 308"/>
                  <a:gd name="T65" fmla="*/ 4 h 100"/>
                  <a:gd name="T66" fmla="*/ 1 w 308"/>
                  <a:gd name="T67" fmla="*/ 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8" h="100">
                    <a:moveTo>
                      <a:pt x="276" y="100"/>
                    </a:moveTo>
                    <a:lnTo>
                      <a:pt x="279" y="99"/>
                    </a:lnTo>
                    <a:lnTo>
                      <a:pt x="282" y="99"/>
                    </a:lnTo>
                    <a:lnTo>
                      <a:pt x="285" y="98"/>
                    </a:lnTo>
                    <a:lnTo>
                      <a:pt x="288" y="97"/>
                    </a:lnTo>
                    <a:lnTo>
                      <a:pt x="290" y="96"/>
                    </a:lnTo>
                    <a:lnTo>
                      <a:pt x="293" y="94"/>
                    </a:lnTo>
                    <a:lnTo>
                      <a:pt x="296" y="91"/>
                    </a:lnTo>
                    <a:lnTo>
                      <a:pt x="298" y="89"/>
                    </a:lnTo>
                    <a:lnTo>
                      <a:pt x="300" y="87"/>
                    </a:lnTo>
                    <a:lnTo>
                      <a:pt x="302" y="85"/>
                    </a:lnTo>
                    <a:lnTo>
                      <a:pt x="304" y="82"/>
                    </a:lnTo>
                    <a:lnTo>
                      <a:pt x="305" y="80"/>
                    </a:lnTo>
                    <a:lnTo>
                      <a:pt x="306" y="77"/>
                    </a:lnTo>
                    <a:lnTo>
                      <a:pt x="307" y="74"/>
                    </a:lnTo>
                    <a:lnTo>
                      <a:pt x="307" y="71"/>
                    </a:lnTo>
                    <a:lnTo>
                      <a:pt x="308" y="68"/>
                    </a:lnTo>
                    <a:lnTo>
                      <a:pt x="308" y="32"/>
                    </a:lnTo>
                    <a:lnTo>
                      <a:pt x="307" y="28"/>
                    </a:lnTo>
                    <a:lnTo>
                      <a:pt x="307" y="25"/>
                    </a:lnTo>
                    <a:lnTo>
                      <a:pt x="306" y="22"/>
                    </a:lnTo>
                    <a:lnTo>
                      <a:pt x="305" y="19"/>
                    </a:lnTo>
                    <a:lnTo>
                      <a:pt x="304" y="17"/>
                    </a:lnTo>
                    <a:lnTo>
                      <a:pt x="302" y="14"/>
                    </a:lnTo>
                    <a:lnTo>
                      <a:pt x="300" y="11"/>
                    </a:lnTo>
                    <a:lnTo>
                      <a:pt x="298" y="9"/>
                    </a:lnTo>
                    <a:lnTo>
                      <a:pt x="296" y="7"/>
                    </a:lnTo>
                    <a:lnTo>
                      <a:pt x="293" y="5"/>
                    </a:lnTo>
                    <a:lnTo>
                      <a:pt x="290" y="3"/>
                    </a:lnTo>
                    <a:lnTo>
                      <a:pt x="288" y="2"/>
                    </a:lnTo>
                    <a:lnTo>
                      <a:pt x="285" y="1"/>
                    </a:lnTo>
                    <a:lnTo>
                      <a:pt x="282" y="0"/>
                    </a:lnTo>
                    <a:lnTo>
                      <a:pt x="279" y="0"/>
                    </a:lnTo>
                    <a:lnTo>
                      <a:pt x="276" y="0"/>
                    </a:lnTo>
                    <a:lnTo>
                      <a:pt x="33" y="0"/>
                    </a:lnTo>
                    <a:lnTo>
                      <a:pt x="29" y="0"/>
                    </a:lnTo>
                    <a:lnTo>
                      <a:pt x="26" y="0"/>
                    </a:lnTo>
                    <a:lnTo>
                      <a:pt x="23" y="1"/>
                    </a:lnTo>
                    <a:lnTo>
                      <a:pt x="20" y="2"/>
                    </a:lnTo>
                    <a:lnTo>
                      <a:pt x="17" y="3"/>
                    </a:lnTo>
                    <a:lnTo>
                      <a:pt x="14" y="5"/>
                    </a:lnTo>
                    <a:lnTo>
                      <a:pt x="12" y="7"/>
                    </a:lnTo>
                    <a:lnTo>
                      <a:pt x="10" y="9"/>
                    </a:lnTo>
                    <a:lnTo>
                      <a:pt x="8" y="11"/>
                    </a:lnTo>
                    <a:lnTo>
                      <a:pt x="6" y="14"/>
                    </a:lnTo>
                    <a:lnTo>
                      <a:pt x="4" y="17"/>
                    </a:lnTo>
                    <a:lnTo>
                      <a:pt x="3" y="19"/>
                    </a:lnTo>
                    <a:lnTo>
                      <a:pt x="2" y="22"/>
                    </a:lnTo>
                    <a:lnTo>
                      <a:pt x="0" y="25"/>
                    </a:lnTo>
                    <a:lnTo>
                      <a:pt x="0" y="28"/>
                    </a:lnTo>
                    <a:lnTo>
                      <a:pt x="0" y="32"/>
                    </a:lnTo>
                    <a:lnTo>
                      <a:pt x="0" y="68"/>
                    </a:lnTo>
                    <a:lnTo>
                      <a:pt x="0" y="71"/>
                    </a:lnTo>
                    <a:lnTo>
                      <a:pt x="0" y="74"/>
                    </a:lnTo>
                    <a:lnTo>
                      <a:pt x="2" y="77"/>
                    </a:lnTo>
                    <a:lnTo>
                      <a:pt x="3" y="80"/>
                    </a:lnTo>
                    <a:lnTo>
                      <a:pt x="4" y="82"/>
                    </a:lnTo>
                    <a:lnTo>
                      <a:pt x="6" y="85"/>
                    </a:lnTo>
                    <a:lnTo>
                      <a:pt x="8" y="87"/>
                    </a:lnTo>
                    <a:lnTo>
                      <a:pt x="10" y="89"/>
                    </a:lnTo>
                    <a:lnTo>
                      <a:pt x="12" y="91"/>
                    </a:lnTo>
                    <a:lnTo>
                      <a:pt x="14" y="94"/>
                    </a:lnTo>
                    <a:lnTo>
                      <a:pt x="17" y="96"/>
                    </a:lnTo>
                    <a:lnTo>
                      <a:pt x="20" y="97"/>
                    </a:lnTo>
                    <a:lnTo>
                      <a:pt x="23" y="98"/>
                    </a:lnTo>
                    <a:lnTo>
                      <a:pt x="26" y="99"/>
                    </a:lnTo>
                    <a:lnTo>
                      <a:pt x="29" y="99"/>
                    </a:lnTo>
                    <a:lnTo>
                      <a:pt x="33" y="100"/>
                    </a:lnTo>
                    <a:lnTo>
                      <a:pt x="276" y="100"/>
                    </a:lnTo>
                    <a:close/>
                  </a:path>
                </a:pathLst>
              </a:custGeom>
              <a:solidFill>
                <a:srgbClr val="993300"/>
              </a:solidFill>
              <a:ln w="0">
                <a:solidFill>
                  <a:srgbClr val="000000"/>
                </a:solidFill>
                <a:prstDash val="solid"/>
                <a:round/>
                <a:headEnd/>
                <a:tailEnd/>
              </a:ln>
            </p:spPr>
            <p:txBody>
              <a:bodyPr/>
              <a:lstStyle/>
              <a:p>
                <a:endParaRPr lang="en-US"/>
              </a:p>
            </p:txBody>
          </p:sp>
          <p:sp>
            <p:nvSpPr>
              <p:cNvPr id="44469" name="Freeform 193"/>
              <p:cNvSpPr>
                <a:spLocks/>
              </p:cNvSpPr>
              <p:nvPr/>
            </p:nvSpPr>
            <p:spPr bwMode="auto">
              <a:xfrm>
                <a:off x="4954" y="1343"/>
                <a:ext cx="18" cy="12"/>
              </a:xfrm>
              <a:custGeom>
                <a:avLst/>
                <a:gdLst>
                  <a:gd name="T0" fmla="*/ 16 w 431"/>
                  <a:gd name="T1" fmla="*/ 12 h 284"/>
                  <a:gd name="T2" fmla="*/ 16 w 431"/>
                  <a:gd name="T3" fmla="*/ 12 h 284"/>
                  <a:gd name="T4" fmla="*/ 17 w 431"/>
                  <a:gd name="T5" fmla="*/ 12 h 284"/>
                  <a:gd name="T6" fmla="*/ 17 w 431"/>
                  <a:gd name="T7" fmla="*/ 11 h 284"/>
                  <a:gd name="T8" fmla="*/ 17 w 431"/>
                  <a:gd name="T9" fmla="*/ 11 h 284"/>
                  <a:gd name="T10" fmla="*/ 18 w 431"/>
                  <a:gd name="T11" fmla="*/ 10 h 284"/>
                  <a:gd name="T12" fmla="*/ 18 w 431"/>
                  <a:gd name="T13" fmla="*/ 10 h 284"/>
                  <a:gd name="T14" fmla="*/ 18 w 431"/>
                  <a:gd name="T15" fmla="*/ 9 h 284"/>
                  <a:gd name="T16" fmla="*/ 17 w 431"/>
                  <a:gd name="T17" fmla="*/ 3 h 284"/>
                  <a:gd name="T18" fmla="*/ 17 w 431"/>
                  <a:gd name="T19" fmla="*/ 2 h 284"/>
                  <a:gd name="T20" fmla="*/ 17 w 431"/>
                  <a:gd name="T21" fmla="*/ 2 h 284"/>
                  <a:gd name="T22" fmla="*/ 17 w 431"/>
                  <a:gd name="T23" fmla="*/ 1 h 284"/>
                  <a:gd name="T24" fmla="*/ 17 w 431"/>
                  <a:gd name="T25" fmla="*/ 1 h 284"/>
                  <a:gd name="T26" fmla="*/ 17 w 431"/>
                  <a:gd name="T27" fmla="*/ 0 h 284"/>
                  <a:gd name="T28" fmla="*/ 16 w 431"/>
                  <a:gd name="T29" fmla="*/ 0 h 284"/>
                  <a:gd name="T30" fmla="*/ 16 w 431"/>
                  <a:gd name="T31" fmla="*/ 0 h 284"/>
                  <a:gd name="T32" fmla="*/ 16 w 431"/>
                  <a:gd name="T33" fmla="*/ 0 h 284"/>
                  <a:gd name="T34" fmla="*/ 2 w 431"/>
                  <a:gd name="T35" fmla="*/ 0 h 284"/>
                  <a:gd name="T36" fmla="*/ 2 w 431"/>
                  <a:gd name="T37" fmla="*/ 0 h 284"/>
                  <a:gd name="T38" fmla="*/ 2 w 431"/>
                  <a:gd name="T39" fmla="*/ 0 h 284"/>
                  <a:gd name="T40" fmla="*/ 1 w 431"/>
                  <a:gd name="T41" fmla="*/ 1 h 284"/>
                  <a:gd name="T42" fmla="*/ 1 w 431"/>
                  <a:gd name="T43" fmla="*/ 1 h 284"/>
                  <a:gd name="T44" fmla="*/ 1 w 431"/>
                  <a:gd name="T45" fmla="*/ 1 h 284"/>
                  <a:gd name="T46" fmla="*/ 1 w 431"/>
                  <a:gd name="T47" fmla="*/ 2 h 284"/>
                  <a:gd name="T48" fmla="*/ 1 w 431"/>
                  <a:gd name="T49" fmla="*/ 3 h 284"/>
                  <a:gd name="T50" fmla="*/ 0 w 431"/>
                  <a:gd name="T51" fmla="*/ 9 h 284"/>
                  <a:gd name="T52" fmla="*/ 0 w 431"/>
                  <a:gd name="T53" fmla="*/ 10 h 284"/>
                  <a:gd name="T54" fmla="*/ 0 w 431"/>
                  <a:gd name="T55" fmla="*/ 10 h 284"/>
                  <a:gd name="T56" fmla="*/ 1 w 431"/>
                  <a:gd name="T57" fmla="*/ 11 h 284"/>
                  <a:gd name="T58" fmla="*/ 1 w 431"/>
                  <a:gd name="T59" fmla="*/ 11 h 284"/>
                  <a:gd name="T60" fmla="*/ 1 w 431"/>
                  <a:gd name="T61" fmla="*/ 11 h 284"/>
                  <a:gd name="T62" fmla="*/ 2 w 431"/>
                  <a:gd name="T63" fmla="*/ 12 h 284"/>
                  <a:gd name="T64" fmla="*/ 2 w 431"/>
                  <a:gd name="T65" fmla="*/ 12 h 284"/>
                  <a:gd name="T66" fmla="*/ 2 w 431"/>
                  <a:gd name="T67" fmla="*/ 12 h 2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31" h="284">
                    <a:moveTo>
                      <a:pt x="375" y="284"/>
                    </a:moveTo>
                    <a:lnTo>
                      <a:pt x="379" y="283"/>
                    </a:lnTo>
                    <a:lnTo>
                      <a:pt x="383" y="282"/>
                    </a:lnTo>
                    <a:lnTo>
                      <a:pt x="388" y="280"/>
                    </a:lnTo>
                    <a:lnTo>
                      <a:pt x="394" y="278"/>
                    </a:lnTo>
                    <a:lnTo>
                      <a:pt x="398" y="274"/>
                    </a:lnTo>
                    <a:lnTo>
                      <a:pt x="403" y="271"/>
                    </a:lnTo>
                    <a:lnTo>
                      <a:pt x="407" y="267"/>
                    </a:lnTo>
                    <a:lnTo>
                      <a:pt x="411" y="263"/>
                    </a:lnTo>
                    <a:lnTo>
                      <a:pt x="415" y="258"/>
                    </a:lnTo>
                    <a:lnTo>
                      <a:pt x="418" y="253"/>
                    </a:lnTo>
                    <a:lnTo>
                      <a:pt x="422" y="247"/>
                    </a:lnTo>
                    <a:lnTo>
                      <a:pt x="424" y="241"/>
                    </a:lnTo>
                    <a:lnTo>
                      <a:pt x="426" y="234"/>
                    </a:lnTo>
                    <a:lnTo>
                      <a:pt x="428" y="228"/>
                    </a:lnTo>
                    <a:lnTo>
                      <a:pt x="429" y="221"/>
                    </a:lnTo>
                    <a:lnTo>
                      <a:pt x="431" y="215"/>
                    </a:lnTo>
                    <a:lnTo>
                      <a:pt x="418" y="67"/>
                    </a:lnTo>
                    <a:lnTo>
                      <a:pt x="417" y="60"/>
                    </a:lnTo>
                    <a:lnTo>
                      <a:pt x="417" y="53"/>
                    </a:lnTo>
                    <a:lnTo>
                      <a:pt x="416" y="47"/>
                    </a:lnTo>
                    <a:lnTo>
                      <a:pt x="414" y="41"/>
                    </a:lnTo>
                    <a:lnTo>
                      <a:pt x="412" y="34"/>
                    </a:lnTo>
                    <a:lnTo>
                      <a:pt x="410" y="29"/>
                    </a:lnTo>
                    <a:lnTo>
                      <a:pt x="408" y="24"/>
                    </a:lnTo>
                    <a:lnTo>
                      <a:pt x="405" y="19"/>
                    </a:lnTo>
                    <a:lnTo>
                      <a:pt x="402" y="15"/>
                    </a:lnTo>
                    <a:lnTo>
                      <a:pt x="399" y="11"/>
                    </a:lnTo>
                    <a:lnTo>
                      <a:pt x="395" y="8"/>
                    </a:lnTo>
                    <a:lnTo>
                      <a:pt x="392" y="5"/>
                    </a:lnTo>
                    <a:lnTo>
                      <a:pt x="387" y="3"/>
                    </a:lnTo>
                    <a:lnTo>
                      <a:pt x="383" y="1"/>
                    </a:lnTo>
                    <a:lnTo>
                      <a:pt x="379" y="0"/>
                    </a:lnTo>
                    <a:lnTo>
                      <a:pt x="375" y="0"/>
                    </a:lnTo>
                    <a:lnTo>
                      <a:pt x="57" y="0"/>
                    </a:lnTo>
                    <a:lnTo>
                      <a:pt x="52" y="0"/>
                    </a:lnTo>
                    <a:lnTo>
                      <a:pt x="48" y="1"/>
                    </a:lnTo>
                    <a:lnTo>
                      <a:pt x="44" y="3"/>
                    </a:lnTo>
                    <a:lnTo>
                      <a:pt x="39" y="5"/>
                    </a:lnTo>
                    <a:lnTo>
                      <a:pt x="36" y="8"/>
                    </a:lnTo>
                    <a:lnTo>
                      <a:pt x="32" y="11"/>
                    </a:lnTo>
                    <a:lnTo>
                      <a:pt x="29" y="15"/>
                    </a:lnTo>
                    <a:lnTo>
                      <a:pt x="26" y="19"/>
                    </a:lnTo>
                    <a:lnTo>
                      <a:pt x="23" y="24"/>
                    </a:lnTo>
                    <a:lnTo>
                      <a:pt x="21" y="29"/>
                    </a:lnTo>
                    <a:lnTo>
                      <a:pt x="19" y="34"/>
                    </a:lnTo>
                    <a:lnTo>
                      <a:pt x="17" y="41"/>
                    </a:lnTo>
                    <a:lnTo>
                      <a:pt x="15" y="47"/>
                    </a:lnTo>
                    <a:lnTo>
                      <a:pt x="14" y="53"/>
                    </a:lnTo>
                    <a:lnTo>
                      <a:pt x="14" y="60"/>
                    </a:lnTo>
                    <a:lnTo>
                      <a:pt x="14" y="67"/>
                    </a:lnTo>
                    <a:lnTo>
                      <a:pt x="0" y="215"/>
                    </a:lnTo>
                    <a:lnTo>
                      <a:pt x="0" y="221"/>
                    </a:lnTo>
                    <a:lnTo>
                      <a:pt x="1" y="228"/>
                    </a:lnTo>
                    <a:lnTo>
                      <a:pt x="3" y="234"/>
                    </a:lnTo>
                    <a:lnTo>
                      <a:pt x="6" y="241"/>
                    </a:lnTo>
                    <a:lnTo>
                      <a:pt x="9" y="247"/>
                    </a:lnTo>
                    <a:lnTo>
                      <a:pt x="12" y="253"/>
                    </a:lnTo>
                    <a:lnTo>
                      <a:pt x="15" y="258"/>
                    </a:lnTo>
                    <a:lnTo>
                      <a:pt x="19" y="263"/>
                    </a:lnTo>
                    <a:lnTo>
                      <a:pt x="24" y="267"/>
                    </a:lnTo>
                    <a:lnTo>
                      <a:pt x="28" y="271"/>
                    </a:lnTo>
                    <a:lnTo>
                      <a:pt x="33" y="274"/>
                    </a:lnTo>
                    <a:lnTo>
                      <a:pt x="37" y="278"/>
                    </a:lnTo>
                    <a:lnTo>
                      <a:pt x="42" y="280"/>
                    </a:lnTo>
                    <a:lnTo>
                      <a:pt x="48" y="282"/>
                    </a:lnTo>
                    <a:lnTo>
                      <a:pt x="52" y="283"/>
                    </a:lnTo>
                    <a:lnTo>
                      <a:pt x="57" y="284"/>
                    </a:lnTo>
                    <a:lnTo>
                      <a:pt x="375" y="284"/>
                    </a:lnTo>
                    <a:close/>
                  </a:path>
                </a:pathLst>
              </a:custGeom>
              <a:solidFill>
                <a:srgbClr val="993300"/>
              </a:solidFill>
              <a:ln w="0">
                <a:solidFill>
                  <a:srgbClr val="000000"/>
                </a:solidFill>
                <a:prstDash val="solid"/>
                <a:round/>
                <a:headEnd/>
                <a:tailEnd/>
              </a:ln>
            </p:spPr>
            <p:txBody>
              <a:bodyPr/>
              <a:lstStyle/>
              <a:p>
                <a:endParaRPr lang="en-US"/>
              </a:p>
            </p:txBody>
          </p:sp>
          <p:sp>
            <p:nvSpPr>
              <p:cNvPr id="44470" name="Freeform 194"/>
              <p:cNvSpPr>
                <a:spLocks/>
              </p:cNvSpPr>
              <p:nvPr/>
            </p:nvSpPr>
            <p:spPr bwMode="auto">
              <a:xfrm>
                <a:off x="4954" y="1343"/>
                <a:ext cx="18" cy="11"/>
              </a:xfrm>
              <a:custGeom>
                <a:avLst/>
                <a:gdLst>
                  <a:gd name="T0" fmla="*/ 16 w 409"/>
                  <a:gd name="T1" fmla="*/ 11 h 268"/>
                  <a:gd name="T2" fmla="*/ 16 w 409"/>
                  <a:gd name="T3" fmla="*/ 11 h 268"/>
                  <a:gd name="T4" fmla="*/ 17 w 409"/>
                  <a:gd name="T5" fmla="*/ 11 h 268"/>
                  <a:gd name="T6" fmla="*/ 17 w 409"/>
                  <a:gd name="T7" fmla="*/ 10 h 268"/>
                  <a:gd name="T8" fmla="*/ 17 w 409"/>
                  <a:gd name="T9" fmla="*/ 10 h 268"/>
                  <a:gd name="T10" fmla="*/ 18 w 409"/>
                  <a:gd name="T11" fmla="*/ 10 h 268"/>
                  <a:gd name="T12" fmla="*/ 18 w 409"/>
                  <a:gd name="T13" fmla="*/ 9 h 268"/>
                  <a:gd name="T14" fmla="*/ 18 w 409"/>
                  <a:gd name="T15" fmla="*/ 9 h 268"/>
                  <a:gd name="T16" fmla="*/ 17 w 409"/>
                  <a:gd name="T17" fmla="*/ 3 h 268"/>
                  <a:gd name="T18" fmla="*/ 17 w 409"/>
                  <a:gd name="T19" fmla="*/ 2 h 268"/>
                  <a:gd name="T20" fmla="*/ 17 w 409"/>
                  <a:gd name="T21" fmla="*/ 2 h 268"/>
                  <a:gd name="T22" fmla="*/ 17 w 409"/>
                  <a:gd name="T23" fmla="*/ 1 h 268"/>
                  <a:gd name="T24" fmla="*/ 17 w 409"/>
                  <a:gd name="T25" fmla="*/ 1 h 268"/>
                  <a:gd name="T26" fmla="*/ 17 w 409"/>
                  <a:gd name="T27" fmla="*/ 0 h 268"/>
                  <a:gd name="T28" fmla="*/ 16 w 409"/>
                  <a:gd name="T29" fmla="*/ 0 h 268"/>
                  <a:gd name="T30" fmla="*/ 16 w 409"/>
                  <a:gd name="T31" fmla="*/ 0 h 268"/>
                  <a:gd name="T32" fmla="*/ 16 w 409"/>
                  <a:gd name="T33" fmla="*/ 0 h 268"/>
                  <a:gd name="T34" fmla="*/ 2 w 409"/>
                  <a:gd name="T35" fmla="*/ 0 h 268"/>
                  <a:gd name="T36" fmla="*/ 2 w 409"/>
                  <a:gd name="T37" fmla="*/ 0 h 268"/>
                  <a:gd name="T38" fmla="*/ 1 w 409"/>
                  <a:gd name="T39" fmla="*/ 0 h 268"/>
                  <a:gd name="T40" fmla="*/ 1 w 409"/>
                  <a:gd name="T41" fmla="*/ 1 h 268"/>
                  <a:gd name="T42" fmla="*/ 1 w 409"/>
                  <a:gd name="T43" fmla="*/ 1 h 268"/>
                  <a:gd name="T44" fmla="*/ 1 w 409"/>
                  <a:gd name="T45" fmla="*/ 1 h 268"/>
                  <a:gd name="T46" fmla="*/ 1 w 409"/>
                  <a:gd name="T47" fmla="*/ 2 h 268"/>
                  <a:gd name="T48" fmla="*/ 1 w 409"/>
                  <a:gd name="T49" fmla="*/ 2 h 268"/>
                  <a:gd name="T50" fmla="*/ 0 w 409"/>
                  <a:gd name="T51" fmla="*/ 8 h 268"/>
                  <a:gd name="T52" fmla="*/ 0 w 409"/>
                  <a:gd name="T53" fmla="*/ 9 h 268"/>
                  <a:gd name="T54" fmla="*/ 0 w 409"/>
                  <a:gd name="T55" fmla="*/ 9 h 268"/>
                  <a:gd name="T56" fmla="*/ 0 w 409"/>
                  <a:gd name="T57" fmla="*/ 10 h 268"/>
                  <a:gd name="T58" fmla="*/ 1 w 409"/>
                  <a:gd name="T59" fmla="*/ 10 h 268"/>
                  <a:gd name="T60" fmla="*/ 1 w 409"/>
                  <a:gd name="T61" fmla="*/ 11 h 268"/>
                  <a:gd name="T62" fmla="*/ 2 w 409"/>
                  <a:gd name="T63" fmla="*/ 11 h 268"/>
                  <a:gd name="T64" fmla="*/ 2 w 409"/>
                  <a:gd name="T65" fmla="*/ 11 h 268"/>
                  <a:gd name="T66" fmla="*/ 2 w 409"/>
                  <a:gd name="T67" fmla="*/ 11 h 26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09" h="268">
                    <a:moveTo>
                      <a:pt x="356" y="268"/>
                    </a:moveTo>
                    <a:lnTo>
                      <a:pt x="360" y="267"/>
                    </a:lnTo>
                    <a:lnTo>
                      <a:pt x="364" y="266"/>
                    </a:lnTo>
                    <a:lnTo>
                      <a:pt x="368" y="265"/>
                    </a:lnTo>
                    <a:lnTo>
                      <a:pt x="373" y="263"/>
                    </a:lnTo>
                    <a:lnTo>
                      <a:pt x="377" y="260"/>
                    </a:lnTo>
                    <a:lnTo>
                      <a:pt x="383" y="257"/>
                    </a:lnTo>
                    <a:lnTo>
                      <a:pt x="387" y="253"/>
                    </a:lnTo>
                    <a:lnTo>
                      <a:pt x="391" y="249"/>
                    </a:lnTo>
                    <a:lnTo>
                      <a:pt x="394" y="245"/>
                    </a:lnTo>
                    <a:lnTo>
                      <a:pt x="398" y="240"/>
                    </a:lnTo>
                    <a:lnTo>
                      <a:pt x="401" y="235"/>
                    </a:lnTo>
                    <a:lnTo>
                      <a:pt x="403" y="230"/>
                    </a:lnTo>
                    <a:lnTo>
                      <a:pt x="406" y="223"/>
                    </a:lnTo>
                    <a:lnTo>
                      <a:pt x="407" y="217"/>
                    </a:lnTo>
                    <a:lnTo>
                      <a:pt x="408" y="211"/>
                    </a:lnTo>
                    <a:lnTo>
                      <a:pt x="409" y="205"/>
                    </a:lnTo>
                    <a:lnTo>
                      <a:pt x="397" y="64"/>
                    </a:lnTo>
                    <a:lnTo>
                      <a:pt x="396" y="57"/>
                    </a:lnTo>
                    <a:lnTo>
                      <a:pt x="396" y="51"/>
                    </a:lnTo>
                    <a:lnTo>
                      <a:pt x="395" y="45"/>
                    </a:lnTo>
                    <a:lnTo>
                      <a:pt x="393" y="39"/>
                    </a:lnTo>
                    <a:lnTo>
                      <a:pt x="392" y="33"/>
                    </a:lnTo>
                    <a:lnTo>
                      <a:pt x="390" y="27"/>
                    </a:lnTo>
                    <a:lnTo>
                      <a:pt x="387" y="22"/>
                    </a:lnTo>
                    <a:lnTo>
                      <a:pt x="385" y="18"/>
                    </a:lnTo>
                    <a:lnTo>
                      <a:pt x="382" y="14"/>
                    </a:lnTo>
                    <a:lnTo>
                      <a:pt x="378" y="10"/>
                    </a:lnTo>
                    <a:lnTo>
                      <a:pt x="375" y="7"/>
                    </a:lnTo>
                    <a:lnTo>
                      <a:pt x="371" y="4"/>
                    </a:lnTo>
                    <a:lnTo>
                      <a:pt x="367" y="2"/>
                    </a:lnTo>
                    <a:lnTo>
                      <a:pt x="364" y="1"/>
                    </a:lnTo>
                    <a:lnTo>
                      <a:pt x="360" y="0"/>
                    </a:lnTo>
                    <a:lnTo>
                      <a:pt x="356" y="0"/>
                    </a:lnTo>
                    <a:lnTo>
                      <a:pt x="53" y="0"/>
                    </a:lnTo>
                    <a:lnTo>
                      <a:pt x="48" y="0"/>
                    </a:lnTo>
                    <a:lnTo>
                      <a:pt x="44" y="1"/>
                    </a:lnTo>
                    <a:lnTo>
                      <a:pt x="41" y="2"/>
                    </a:lnTo>
                    <a:lnTo>
                      <a:pt x="37" y="4"/>
                    </a:lnTo>
                    <a:lnTo>
                      <a:pt x="33" y="7"/>
                    </a:lnTo>
                    <a:lnTo>
                      <a:pt x="29" y="10"/>
                    </a:lnTo>
                    <a:lnTo>
                      <a:pt x="26" y="14"/>
                    </a:lnTo>
                    <a:lnTo>
                      <a:pt x="23" y="18"/>
                    </a:lnTo>
                    <a:lnTo>
                      <a:pt x="21" y="22"/>
                    </a:lnTo>
                    <a:lnTo>
                      <a:pt x="18" y="27"/>
                    </a:lnTo>
                    <a:lnTo>
                      <a:pt x="16" y="33"/>
                    </a:lnTo>
                    <a:lnTo>
                      <a:pt x="15" y="39"/>
                    </a:lnTo>
                    <a:lnTo>
                      <a:pt x="13" y="45"/>
                    </a:lnTo>
                    <a:lnTo>
                      <a:pt x="12" y="51"/>
                    </a:lnTo>
                    <a:lnTo>
                      <a:pt x="12" y="57"/>
                    </a:lnTo>
                    <a:lnTo>
                      <a:pt x="12" y="64"/>
                    </a:lnTo>
                    <a:lnTo>
                      <a:pt x="0" y="205"/>
                    </a:lnTo>
                    <a:lnTo>
                      <a:pt x="0" y="211"/>
                    </a:lnTo>
                    <a:lnTo>
                      <a:pt x="1" y="217"/>
                    </a:lnTo>
                    <a:lnTo>
                      <a:pt x="2" y="223"/>
                    </a:lnTo>
                    <a:lnTo>
                      <a:pt x="5" y="230"/>
                    </a:lnTo>
                    <a:lnTo>
                      <a:pt x="7" y="235"/>
                    </a:lnTo>
                    <a:lnTo>
                      <a:pt x="10" y="240"/>
                    </a:lnTo>
                    <a:lnTo>
                      <a:pt x="14" y="245"/>
                    </a:lnTo>
                    <a:lnTo>
                      <a:pt x="17" y="249"/>
                    </a:lnTo>
                    <a:lnTo>
                      <a:pt x="21" y="253"/>
                    </a:lnTo>
                    <a:lnTo>
                      <a:pt x="25" y="257"/>
                    </a:lnTo>
                    <a:lnTo>
                      <a:pt x="30" y="260"/>
                    </a:lnTo>
                    <a:lnTo>
                      <a:pt x="35" y="263"/>
                    </a:lnTo>
                    <a:lnTo>
                      <a:pt x="40" y="265"/>
                    </a:lnTo>
                    <a:lnTo>
                      <a:pt x="44" y="266"/>
                    </a:lnTo>
                    <a:lnTo>
                      <a:pt x="48" y="267"/>
                    </a:lnTo>
                    <a:lnTo>
                      <a:pt x="53" y="268"/>
                    </a:lnTo>
                    <a:lnTo>
                      <a:pt x="356" y="268"/>
                    </a:lnTo>
                    <a:close/>
                  </a:path>
                </a:pathLst>
              </a:custGeom>
              <a:solidFill>
                <a:srgbClr val="993300"/>
              </a:solidFill>
              <a:ln w="0">
                <a:solidFill>
                  <a:srgbClr val="000000"/>
                </a:solidFill>
                <a:prstDash val="solid"/>
                <a:round/>
                <a:headEnd/>
                <a:tailEnd/>
              </a:ln>
            </p:spPr>
            <p:txBody>
              <a:bodyPr/>
              <a:lstStyle/>
              <a:p>
                <a:endParaRPr lang="en-US"/>
              </a:p>
            </p:txBody>
          </p:sp>
          <p:sp>
            <p:nvSpPr>
              <p:cNvPr id="44471" name="Freeform 195"/>
              <p:cNvSpPr>
                <a:spLocks/>
              </p:cNvSpPr>
              <p:nvPr/>
            </p:nvSpPr>
            <p:spPr bwMode="auto">
              <a:xfrm>
                <a:off x="4957" y="1348"/>
                <a:ext cx="13" cy="6"/>
              </a:xfrm>
              <a:custGeom>
                <a:avLst/>
                <a:gdLst>
                  <a:gd name="T0" fmla="*/ 13 w 301"/>
                  <a:gd name="T1" fmla="*/ 3 h 121"/>
                  <a:gd name="T2" fmla="*/ 13 w 301"/>
                  <a:gd name="T3" fmla="*/ 3 h 121"/>
                  <a:gd name="T4" fmla="*/ 13 w 301"/>
                  <a:gd name="T5" fmla="*/ 4 h 121"/>
                  <a:gd name="T6" fmla="*/ 13 w 301"/>
                  <a:gd name="T7" fmla="*/ 4 h 121"/>
                  <a:gd name="T8" fmla="*/ 13 w 301"/>
                  <a:gd name="T9" fmla="*/ 4 h 121"/>
                  <a:gd name="T10" fmla="*/ 13 w 301"/>
                  <a:gd name="T11" fmla="*/ 4 h 121"/>
                  <a:gd name="T12" fmla="*/ 13 w 301"/>
                  <a:gd name="T13" fmla="*/ 5 h 121"/>
                  <a:gd name="T14" fmla="*/ 13 w 301"/>
                  <a:gd name="T15" fmla="*/ 5 h 121"/>
                  <a:gd name="T16" fmla="*/ 13 w 301"/>
                  <a:gd name="T17" fmla="*/ 5 h 121"/>
                  <a:gd name="T18" fmla="*/ 12 w 301"/>
                  <a:gd name="T19" fmla="*/ 5 h 121"/>
                  <a:gd name="T20" fmla="*/ 12 w 301"/>
                  <a:gd name="T21" fmla="*/ 5 h 121"/>
                  <a:gd name="T22" fmla="*/ 12 w 301"/>
                  <a:gd name="T23" fmla="*/ 6 h 121"/>
                  <a:gd name="T24" fmla="*/ 12 w 301"/>
                  <a:gd name="T25" fmla="*/ 6 h 121"/>
                  <a:gd name="T26" fmla="*/ 12 w 301"/>
                  <a:gd name="T27" fmla="*/ 6 h 121"/>
                  <a:gd name="T28" fmla="*/ 12 w 301"/>
                  <a:gd name="T29" fmla="*/ 6 h 121"/>
                  <a:gd name="T30" fmla="*/ 12 w 301"/>
                  <a:gd name="T31" fmla="*/ 6 h 121"/>
                  <a:gd name="T32" fmla="*/ 11 w 301"/>
                  <a:gd name="T33" fmla="*/ 6 h 121"/>
                  <a:gd name="T34" fmla="*/ 2 w 301"/>
                  <a:gd name="T35" fmla="*/ 6 h 121"/>
                  <a:gd name="T36" fmla="*/ 1 w 301"/>
                  <a:gd name="T37" fmla="*/ 6 h 121"/>
                  <a:gd name="T38" fmla="*/ 1 w 301"/>
                  <a:gd name="T39" fmla="*/ 6 h 121"/>
                  <a:gd name="T40" fmla="*/ 1 w 301"/>
                  <a:gd name="T41" fmla="*/ 6 h 121"/>
                  <a:gd name="T42" fmla="*/ 1 w 301"/>
                  <a:gd name="T43" fmla="*/ 6 h 121"/>
                  <a:gd name="T44" fmla="*/ 1 w 301"/>
                  <a:gd name="T45" fmla="*/ 6 h 121"/>
                  <a:gd name="T46" fmla="*/ 1 w 301"/>
                  <a:gd name="T47" fmla="*/ 5 h 121"/>
                  <a:gd name="T48" fmla="*/ 0 w 301"/>
                  <a:gd name="T49" fmla="*/ 5 h 121"/>
                  <a:gd name="T50" fmla="*/ 0 w 301"/>
                  <a:gd name="T51" fmla="*/ 5 h 121"/>
                  <a:gd name="T52" fmla="*/ 0 w 301"/>
                  <a:gd name="T53" fmla="*/ 5 h 121"/>
                  <a:gd name="T54" fmla="*/ 0 w 301"/>
                  <a:gd name="T55" fmla="*/ 5 h 121"/>
                  <a:gd name="T56" fmla="*/ 0 w 301"/>
                  <a:gd name="T57" fmla="*/ 4 h 121"/>
                  <a:gd name="T58" fmla="*/ 0 w 301"/>
                  <a:gd name="T59" fmla="*/ 4 h 121"/>
                  <a:gd name="T60" fmla="*/ 0 w 301"/>
                  <a:gd name="T61" fmla="*/ 4 h 121"/>
                  <a:gd name="T62" fmla="*/ 0 w 301"/>
                  <a:gd name="T63" fmla="*/ 4 h 121"/>
                  <a:gd name="T64" fmla="*/ 0 w 301"/>
                  <a:gd name="T65" fmla="*/ 3 h 121"/>
                  <a:gd name="T66" fmla="*/ 0 w 301"/>
                  <a:gd name="T67" fmla="*/ 3 h 121"/>
                  <a:gd name="T68" fmla="*/ 0 w 301"/>
                  <a:gd name="T69" fmla="*/ 0 h 121"/>
                  <a:gd name="T70" fmla="*/ 13 w 301"/>
                  <a:gd name="T71" fmla="*/ 0 h 121"/>
                  <a:gd name="T72" fmla="*/ 13 w 301"/>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01" h="121">
                    <a:moveTo>
                      <a:pt x="301" y="60"/>
                    </a:moveTo>
                    <a:lnTo>
                      <a:pt x="300" y="66"/>
                    </a:lnTo>
                    <a:lnTo>
                      <a:pt x="300" y="72"/>
                    </a:lnTo>
                    <a:lnTo>
                      <a:pt x="299" y="78"/>
                    </a:lnTo>
                    <a:lnTo>
                      <a:pt x="298" y="83"/>
                    </a:lnTo>
                    <a:lnTo>
                      <a:pt x="297" y="88"/>
                    </a:lnTo>
                    <a:lnTo>
                      <a:pt x="295" y="93"/>
                    </a:lnTo>
                    <a:lnTo>
                      <a:pt x="293" y="98"/>
                    </a:lnTo>
                    <a:lnTo>
                      <a:pt x="291" y="103"/>
                    </a:lnTo>
                    <a:lnTo>
                      <a:pt x="289" y="107"/>
                    </a:lnTo>
                    <a:lnTo>
                      <a:pt x="286" y="110"/>
                    </a:lnTo>
                    <a:lnTo>
                      <a:pt x="283" y="113"/>
                    </a:lnTo>
                    <a:lnTo>
                      <a:pt x="280" y="116"/>
                    </a:lnTo>
                    <a:lnTo>
                      <a:pt x="276" y="118"/>
                    </a:lnTo>
                    <a:lnTo>
                      <a:pt x="273" y="119"/>
                    </a:lnTo>
                    <a:lnTo>
                      <a:pt x="269" y="120"/>
                    </a:lnTo>
                    <a:lnTo>
                      <a:pt x="266" y="121"/>
                    </a:lnTo>
                    <a:lnTo>
                      <a:pt x="35" y="121"/>
                    </a:lnTo>
                    <a:lnTo>
                      <a:pt x="31" y="120"/>
                    </a:lnTo>
                    <a:lnTo>
                      <a:pt x="27" y="119"/>
                    </a:lnTo>
                    <a:lnTo>
                      <a:pt x="24" y="118"/>
                    </a:lnTo>
                    <a:lnTo>
                      <a:pt x="20" y="116"/>
                    </a:lnTo>
                    <a:lnTo>
                      <a:pt x="17" y="113"/>
                    </a:lnTo>
                    <a:lnTo>
                      <a:pt x="15" y="110"/>
                    </a:lnTo>
                    <a:lnTo>
                      <a:pt x="11" y="107"/>
                    </a:lnTo>
                    <a:lnTo>
                      <a:pt x="9" y="103"/>
                    </a:lnTo>
                    <a:lnTo>
                      <a:pt x="7" y="98"/>
                    </a:lnTo>
                    <a:lnTo>
                      <a:pt x="5" y="93"/>
                    </a:lnTo>
                    <a:lnTo>
                      <a:pt x="3" y="88"/>
                    </a:lnTo>
                    <a:lnTo>
                      <a:pt x="2" y="83"/>
                    </a:lnTo>
                    <a:lnTo>
                      <a:pt x="1" y="78"/>
                    </a:lnTo>
                    <a:lnTo>
                      <a:pt x="0" y="72"/>
                    </a:lnTo>
                    <a:lnTo>
                      <a:pt x="0" y="66"/>
                    </a:lnTo>
                    <a:lnTo>
                      <a:pt x="0" y="60"/>
                    </a:lnTo>
                    <a:lnTo>
                      <a:pt x="2" y="0"/>
                    </a:lnTo>
                    <a:lnTo>
                      <a:pt x="299" y="0"/>
                    </a:lnTo>
                    <a:lnTo>
                      <a:pt x="301" y="60"/>
                    </a:lnTo>
                    <a:close/>
                  </a:path>
                </a:pathLst>
              </a:custGeom>
              <a:solidFill>
                <a:srgbClr val="993300"/>
              </a:solidFill>
              <a:ln w="0">
                <a:solidFill>
                  <a:srgbClr val="000000"/>
                </a:solidFill>
                <a:prstDash val="solid"/>
                <a:round/>
                <a:headEnd/>
                <a:tailEnd/>
              </a:ln>
            </p:spPr>
            <p:txBody>
              <a:bodyPr/>
              <a:lstStyle/>
              <a:p>
                <a:endParaRPr lang="en-US"/>
              </a:p>
            </p:txBody>
          </p:sp>
          <p:sp>
            <p:nvSpPr>
              <p:cNvPr id="44472" name="Freeform 196"/>
              <p:cNvSpPr>
                <a:spLocks/>
              </p:cNvSpPr>
              <p:nvPr/>
            </p:nvSpPr>
            <p:spPr bwMode="auto">
              <a:xfrm>
                <a:off x="4955" y="1344"/>
                <a:ext cx="1" cy="9"/>
              </a:xfrm>
              <a:custGeom>
                <a:avLst/>
                <a:gdLst>
                  <a:gd name="T0" fmla="*/ 1 w 30"/>
                  <a:gd name="T1" fmla="*/ 9 h 200"/>
                  <a:gd name="T2" fmla="*/ 1 w 30"/>
                  <a:gd name="T3" fmla="*/ 9 h 200"/>
                  <a:gd name="T4" fmla="*/ 1 w 30"/>
                  <a:gd name="T5" fmla="*/ 9 h 200"/>
                  <a:gd name="T6" fmla="*/ 1 w 30"/>
                  <a:gd name="T7" fmla="*/ 9 h 200"/>
                  <a:gd name="T8" fmla="*/ 1 w 30"/>
                  <a:gd name="T9" fmla="*/ 9 h 200"/>
                  <a:gd name="T10" fmla="*/ 1 w 30"/>
                  <a:gd name="T11" fmla="*/ 8 h 200"/>
                  <a:gd name="T12" fmla="*/ 1 w 30"/>
                  <a:gd name="T13" fmla="*/ 8 h 200"/>
                  <a:gd name="T14" fmla="*/ 1 w 30"/>
                  <a:gd name="T15" fmla="*/ 8 h 200"/>
                  <a:gd name="T16" fmla="*/ 1 w 30"/>
                  <a:gd name="T17" fmla="*/ 1 h 200"/>
                  <a:gd name="T18" fmla="*/ 1 w 30"/>
                  <a:gd name="T19" fmla="*/ 1 h 200"/>
                  <a:gd name="T20" fmla="*/ 1 w 30"/>
                  <a:gd name="T21" fmla="*/ 0 h 200"/>
                  <a:gd name="T22" fmla="*/ 1 w 30"/>
                  <a:gd name="T23" fmla="*/ 0 h 200"/>
                  <a:gd name="T24" fmla="*/ 1 w 30"/>
                  <a:gd name="T25" fmla="*/ 0 h 200"/>
                  <a:gd name="T26" fmla="*/ 1 w 30"/>
                  <a:gd name="T27" fmla="*/ 0 h 200"/>
                  <a:gd name="T28" fmla="*/ 1 w 30"/>
                  <a:gd name="T29" fmla="*/ 0 h 200"/>
                  <a:gd name="T30" fmla="*/ 1 w 30"/>
                  <a:gd name="T31" fmla="*/ 0 h 200"/>
                  <a:gd name="T32" fmla="*/ 1 w 30"/>
                  <a:gd name="T33" fmla="*/ 0 h 200"/>
                  <a:gd name="T34" fmla="*/ 0 w 30"/>
                  <a:gd name="T35" fmla="*/ 0 h 200"/>
                  <a:gd name="T36" fmla="*/ 0 w 30"/>
                  <a:gd name="T37" fmla="*/ 0 h 200"/>
                  <a:gd name="T38" fmla="*/ 0 w 30"/>
                  <a:gd name="T39" fmla="*/ 0 h 200"/>
                  <a:gd name="T40" fmla="*/ 0 w 30"/>
                  <a:gd name="T41" fmla="*/ 0 h 200"/>
                  <a:gd name="T42" fmla="*/ 0 w 30"/>
                  <a:gd name="T43" fmla="*/ 0 h 200"/>
                  <a:gd name="T44" fmla="*/ 0 w 30"/>
                  <a:gd name="T45" fmla="*/ 0 h 200"/>
                  <a:gd name="T46" fmla="*/ 0 w 30"/>
                  <a:gd name="T47" fmla="*/ 1 h 200"/>
                  <a:gd name="T48" fmla="*/ 0 w 30"/>
                  <a:gd name="T49" fmla="*/ 1 h 200"/>
                  <a:gd name="T50" fmla="*/ 0 w 30"/>
                  <a:gd name="T51" fmla="*/ 8 h 200"/>
                  <a:gd name="T52" fmla="*/ 0 w 30"/>
                  <a:gd name="T53" fmla="*/ 8 h 200"/>
                  <a:gd name="T54" fmla="*/ 0 w 30"/>
                  <a:gd name="T55" fmla="*/ 8 h 200"/>
                  <a:gd name="T56" fmla="*/ 0 w 30"/>
                  <a:gd name="T57" fmla="*/ 8 h 200"/>
                  <a:gd name="T58" fmla="*/ 0 w 30"/>
                  <a:gd name="T59" fmla="*/ 9 h 200"/>
                  <a:gd name="T60" fmla="*/ 0 w 30"/>
                  <a:gd name="T61" fmla="*/ 9 h 200"/>
                  <a:gd name="T62" fmla="*/ 0 w 30"/>
                  <a:gd name="T63" fmla="*/ 9 h 200"/>
                  <a:gd name="T64" fmla="*/ 0 w 30"/>
                  <a:gd name="T65" fmla="*/ 9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0" h="200">
                    <a:moveTo>
                      <a:pt x="16" y="200"/>
                    </a:moveTo>
                    <a:lnTo>
                      <a:pt x="18" y="199"/>
                    </a:lnTo>
                    <a:lnTo>
                      <a:pt x="19" y="199"/>
                    </a:lnTo>
                    <a:lnTo>
                      <a:pt x="20" y="199"/>
                    </a:lnTo>
                    <a:lnTo>
                      <a:pt x="21" y="198"/>
                    </a:lnTo>
                    <a:lnTo>
                      <a:pt x="23" y="197"/>
                    </a:lnTo>
                    <a:lnTo>
                      <a:pt x="24" y="196"/>
                    </a:lnTo>
                    <a:lnTo>
                      <a:pt x="25" y="195"/>
                    </a:lnTo>
                    <a:lnTo>
                      <a:pt x="26" y="194"/>
                    </a:lnTo>
                    <a:lnTo>
                      <a:pt x="26" y="191"/>
                    </a:lnTo>
                    <a:lnTo>
                      <a:pt x="27" y="190"/>
                    </a:lnTo>
                    <a:lnTo>
                      <a:pt x="28" y="188"/>
                    </a:lnTo>
                    <a:lnTo>
                      <a:pt x="28" y="187"/>
                    </a:lnTo>
                    <a:lnTo>
                      <a:pt x="29" y="185"/>
                    </a:lnTo>
                    <a:lnTo>
                      <a:pt x="29" y="183"/>
                    </a:lnTo>
                    <a:lnTo>
                      <a:pt x="29" y="181"/>
                    </a:lnTo>
                    <a:lnTo>
                      <a:pt x="30" y="180"/>
                    </a:lnTo>
                    <a:lnTo>
                      <a:pt x="30" y="19"/>
                    </a:lnTo>
                    <a:lnTo>
                      <a:pt x="29" y="17"/>
                    </a:lnTo>
                    <a:lnTo>
                      <a:pt x="29" y="15"/>
                    </a:lnTo>
                    <a:lnTo>
                      <a:pt x="29" y="13"/>
                    </a:lnTo>
                    <a:lnTo>
                      <a:pt x="28" y="11"/>
                    </a:lnTo>
                    <a:lnTo>
                      <a:pt x="28" y="10"/>
                    </a:lnTo>
                    <a:lnTo>
                      <a:pt x="27" y="8"/>
                    </a:lnTo>
                    <a:lnTo>
                      <a:pt x="26" y="7"/>
                    </a:lnTo>
                    <a:lnTo>
                      <a:pt x="26" y="5"/>
                    </a:lnTo>
                    <a:lnTo>
                      <a:pt x="25" y="4"/>
                    </a:lnTo>
                    <a:lnTo>
                      <a:pt x="24" y="3"/>
                    </a:lnTo>
                    <a:lnTo>
                      <a:pt x="23" y="2"/>
                    </a:lnTo>
                    <a:lnTo>
                      <a:pt x="21" y="1"/>
                    </a:lnTo>
                    <a:lnTo>
                      <a:pt x="20" y="0"/>
                    </a:lnTo>
                    <a:lnTo>
                      <a:pt x="19" y="0"/>
                    </a:lnTo>
                    <a:lnTo>
                      <a:pt x="18" y="0"/>
                    </a:lnTo>
                    <a:lnTo>
                      <a:pt x="16" y="0"/>
                    </a:lnTo>
                    <a:lnTo>
                      <a:pt x="14" y="0"/>
                    </a:lnTo>
                    <a:lnTo>
                      <a:pt x="13" y="0"/>
                    </a:lnTo>
                    <a:lnTo>
                      <a:pt x="12" y="0"/>
                    </a:lnTo>
                    <a:lnTo>
                      <a:pt x="11" y="1"/>
                    </a:lnTo>
                    <a:lnTo>
                      <a:pt x="10" y="2"/>
                    </a:lnTo>
                    <a:lnTo>
                      <a:pt x="9" y="3"/>
                    </a:lnTo>
                    <a:lnTo>
                      <a:pt x="8" y="4"/>
                    </a:lnTo>
                    <a:lnTo>
                      <a:pt x="7" y="5"/>
                    </a:lnTo>
                    <a:lnTo>
                      <a:pt x="6" y="7"/>
                    </a:lnTo>
                    <a:lnTo>
                      <a:pt x="6" y="8"/>
                    </a:lnTo>
                    <a:lnTo>
                      <a:pt x="5" y="10"/>
                    </a:lnTo>
                    <a:lnTo>
                      <a:pt x="5" y="11"/>
                    </a:lnTo>
                    <a:lnTo>
                      <a:pt x="4" y="13"/>
                    </a:lnTo>
                    <a:lnTo>
                      <a:pt x="4" y="15"/>
                    </a:lnTo>
                    <a:lnTo>
                      <a:pt x="4" y="17"/>
                    </a:lnTo>
                    <a:lnTo>
                      <a:pt x="4" y="19"/>
                    </a:lnTo>
                    <a:lnTo>
                      <a:pt x="0" y="167"/>
                    </a:lnTo>
                    <a:lnTo>
                      <a:pt x="0" y="169"/>
                    </a:lnTo>
                    <a:lnTo>
                      <a:pt x="0" y="171"/>
                    </a:lnTo>
                    <a:lnTo>
                      <a:pt x="0" y="174"/>
                    </a:lnTo>
                    <a:lnTo>
                      <a:pt x="1" y="176"/>
                    </a:lnTo>
                    <a:lnTo>
                      <a:pt x="2" y="179"/>
                    </a:lnTo>
                    <a:lnTo>
                      <a:pt x="3" y="181"/>
                    </a:lnTo>
                    <a:lnTo>
                      <a:pt x="4" y="184"/>
                    </a:lnTo>
                    <a:lnTo>
                      <a:pt x="5" y="187"/>
                    </a:lnTo>
                    <a:lnTo>
                      <a:pt x="7" y="189"/>
                    </a:lnTo>
                    <a:lnTo>
                      <a:pt x="8" y="191"/>
                    </a:lnTo>
                    <a:lnTo>
                      <a:pt x="9" y="194"/>
                    </a:lnTo>
                    <a:lnTo>
                      <a:pt x="10" y="196"/>
                    </a:lnTo>
                    <a:lnTo>
                      <a:pt x="12" y="197"/>
                    </a:lnTo>
                    <a:lnTo>
                      <a:pt x="13" y="199"/>
                    </a:lnTo>
                    <a:lnTo>
                      <a:pt x="14" y="199"/>
                    </a:lnTo>
                    <a:lnTo>
                      <a:pt x="16" y="200"/>
                    </a:lnTo>
                    <a:close/>
                  </a:path>
                </a:pathLst>
              </a:custGeom>
              <a:solidFill>
                <a:srgbClr val="993300"/>
              </a:solidFill>
              <a:ln w="0">
                <a:solidFill>
                  <a:srgbClr val="000000"/>
                </a:solidFill>
                <a:prstDash val="solid"/>
                <a:round/>
                <a:headEnd/>
                <a:tailEnd/>
              </a:ln>
            </p:spPr>
            <p:txBody>
              <a:bodyPr/>
              <a:lstStyle/>
              <a:p>
                <a:endParaRPr lang="en-US"/>
              </a:p>
            </p:txBody>
          </p:sp>
          <p:sp>
            <p:nvSpPr>
              <p:cNvPr id="44473" name="Freeform 197"/>
              <p:cNvSpPr>
                <a:spLocks/>
              </p:cNvSpPr>
              <p:nvPr/>
            </p:nvSpPr>
            <p:spPr bwMode="auto">
              <a:xfrm>
                <a:off x="4970" y="1344"/>
                <a:ext cx="2" cy="9"/>
              </a:xfrm>
              <a:custGeom>
                <a:avLst/>
                <a:gdLst>
                  <a:gd name="T0" fmla="*/ 1 w 34"/>
                  <a:gd name="T1" fmla="*/ 9 h 208"/>
                  <a:gd name="T2" fmla="*/ 1 w 34"/>
                  <a:gd name="T3" fmla="*/ 9 h 208"/>
                  <a:gd name="T4" fmla="*/ 1 w 34"/>
                  <a:gd name="T5" fmla="*/ 9 h 208"/>
                  <a:gd name="T6" fmla="*/ 1 w 34"/>
                  <a:gd name="T7" fmla="*/ 9 h 208"/>
                  <a:gd name="T8" fmla="*/ 2 w 34"/>
                  <a:gd name="T9" fmla="*/ 8 h 208"/>
                  <a:gd name="T10" fmla="*/ 2 w 34"/>
                  <a:gd name="T11" fmla="*/ 8 h 208"/>
                  <a:gd name="T12" fmla="*/ 2 w 34"/>
                  <a:gd name="T13" fmla="*/ 8 h 208"/>
                  <a:gd name="T14" fmla="*/ 2 w 34"/>
                  <a:gd name="T15" fmla="*/ 8 h 208"/>
                  <a:gd name="T16" fmla="*/ 2 w 34"/>
                  <a:gd name="T17" fmla="*/ 1 h 208"/>
                  <a:gd name="T18" fmla="*/ 1 w 34"/>
                  <a:gd name="T19" fmla="*/ 1 h 208"/>
                  <a:gd name="T20" fmla="*/ 1 w 34"/>
                  <a:gd name="T21" fmla="*/ 0 h 208"/>
                  <a:gd name="T22" fmla="*/ 1 w 34"/>
                  <a:gd name="T23" fmla="*/ 0 h 208"/>
                  <a:gd name="T24" fmla="*/ 1 w 34"/>
                  <a:gd name="T25" fmla="*/ 0 h 208"/>
                  <a:gd name="T26" fmla="*/ 1 w 34"/>
                  <a:gd name="T27" fmla="*/ 0 h 208"/>
                  <a:gd name="T28" fmla="*/ 1 w 34"/>
                  <a:gd name="T29" fmla="*/ 0 h 208"/>
                  <a:gd name="T30" fmla="*/ 1 w 34"/>
                  <a:gd name="T31" fmla="*/ 0 h 208"/>
                  <a:gd name="T32" fmla="*/ 1 w 34"/>
                  <a:gd name="T33" fmla="*/ 0 h 208"/>
                  <a:gd name="T34" fmla="*/ 1 w 34"/>
                  <a:gd name="T35" fmla="*/ 0 h 208"/>
                  <a:gd name="T36" fmla="*/ 0 w 34"/>
                  <a:gd name="T37" fmla="*/ 0 h 208"/>
                  <a:gd name="T38" fmla="*/ 0 w 34"/>
                  <a:gd name="T39" fmla="*/ 0 h 208"/>
                  <a:gd name="T40" fmla="*/ 0 w 34"/>
                  <a:gd name="T41" fmla="*/ 0 h 208"/>
                  <a:gd name="T42" fmla="*/ 0 w 34"/>
                  <a:gd name="T43" fmla="*/ 0 h 208"/>
                  <a:gd name="T44" fmla="*/ 0 w 34"/>
                  <a:gd name="T45" fmla="*/ 1 h 208"/>
                  <a:gd name="T46" fmla="*/ 0 w 34"/>
                  <a:gd name="T47" fmla="*/ 1 h 208"/>
                  <a:gd name="T48" fmla="*/ 0 w 34"/>
                  <a:gd name="T49" fmla="*/ 1 h 208"/>
                  <a:gd name="T50" fmla="*/ 0 w 34"/>
                  <a:gd name="T51" fmla="*/ 8 h 208"/>
                  <a:gd name="T52" fmla="*/ 0 w 34"/>
                  <a:gd name="T53" fmla="*/ 8 h 208"/>
                  <a:gd name="T54" fmla="*/ 0 w 34"/>
                  <a:gd name="T55" fmla="*/ 9 h 208"/>
                  <a:gd name="T56" fmla="*/ 0 w 34"/>
                  <a:gd name="T57" fmla="*/ 9 h 208"/>
                  <a:gd name="T58" fmla="*/ 0 w 34"/>
                  <a:gd name="T59" fmla="*/ 9 h 208"/>
                  <a:gd name="T60" fmla="*/ 0 w 34"/>
                  <a:gd name="T61" fmla="*/ 9 h 208"/>
                  <a:gd name="T62" fmla="*/ 0 w 34"/>
                  <a:gd name="T63" fmla="*/ 9 h 208"/>
                  <a:gd name="T64" fmla="*/ 1 w 34"/>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 h="208">
                    <a:moveTo>
                      <a:pt x="12" y="208"/>
                    </a:moveTo>
                    <a:lnTo>
                      <a:pt x="13" y="207"/>
                    </a:lnTo>
                    <a:lnTo>
                      <a:pt x="14" y="207"/>
                    </a:lnTo>
                    <a:lnTo>
                      <a:pt x="17" y="205"/>
                    </a:lnTo>
                    <a:lnTo>
                      <a:pt x="19" y="204"/>
                    </a:lnTo>
                    <a:lnTo>
                      <a:pt x="20" y="202"/>
                    </a:lnTo>
                    <a:lnTo>
                      <a:pt x="22" y="200"/>
                    </a:lnTo>
                    <a:lnTo>
                      <a:pt x="24" y="197"/>
                    </a:lnTo>
                    <a:lnTo>
                      <a:pt x="26" y="195"/>
                    </a:lnTo>
                    <a:lnTo>
                      <a:pt x="27" y="192"/>
                    </a:lnTo>
                    <a:lnTo>
                      <a:pt x="29" y="190"/>
                    </a:lnTo>
                    <a:lnTo>
                      <a:pt x="30" y="187"/>
                    </a:lnTo>
                    <a:lnTo>
                      <a:pt x="31" y="185"/>
                    </a:lnTo>
                    <a:lnTo>
                      <a:pt x="32" y="182"/>
                    </a:lnTo>
                    <a:lnTo>
                      <a:pt x="33" y="180"/>
                    </a:lnTo>
                    <a:lnTo>
                      <a:pt x="33" y="177"/>
                    </a:lnTo>
                    <a:lnTo>
                      <a:pt x="34" y="176"/>
                    </a:lnTo>
                    <a:lnTo>
                      <a:pt x="26" y="19"/>
                    </a:lnTo>
                    <a:lnTo>
                      <a:pt x="25" y="17"/>
                    </a:lnTo>
                    <a:lnTo>
                      <a:pt x="25" y="15"/>
                    </a:lnTo>
                    <a:lnTo>
                      <a:pt x="25" y="13"/>
                    </a:lnTo>
                    <a:lnTo>
                      <a:pt x="24" y="11"/>
                    </a:lnTo>
                    <a:lnTo>
                      <a:pt x="24" y="10"/>
                    </a:lnTo>
                    <a:lnTo>
                      <a:pt x="23" y="8"/>
                    </a:lnTo>
                    <a:lnTo>
                      <a:pt x="22" y="7"/>
                    </a:lnTo>
                    <a:lnTo>
                      <a:pt x="22" y="5"/>
                    </a:lnTo>
                    <a:lnTo>
                      <a:pt x="21" y="4"/>
                    </a:lnTo>
                    <a:lnTo>
                      <a:pt x="20" y="3"/>
                    </a:lnTo>
                    <a:lnTo>
                      <a:pt x="19" y="2"/>
                    </a:lnTo>
                    <a:lnTo>
                      <a:pt x="17" y="1"/>
                    </a:lnTo>
                    <a:lnTo>
                      <a:pt x="16" y="0"/>
                    </a:lnTo>
                    <a:lnTo>
                      <a:pt x="14" y="0"/>
                    </a:lnTo>
                    <a:lnTo>
                      <a:pt x="13" y="0"/>
                    </a:lnTo>
                    <a:lnTo>
                      <a:pt x="12" y="0"/>
                    </a:lnTo>
                    <a:lnTo>
                      <a:pt x="10" y="0"/>
                    </a:lnTo>
                    <a:lnTo>
                      <a:pt x="9" y="0"/>
                    </a:lnTo>
                    <a:lnTo>
                      <a:pt x="8" y="0"/>
                    </a:lnTo>
                    <a:lnTo>
                      <a:pt x="7" y="1"/>
                    </a:lnTo>
                    <a:lnTo>
                      <a:pt x="6" y="2"/>
                    </a:lnTo>
                    <a:lnTo>
                      <a:pt x="5" y="3"/>
                    </a:lnTo>
                    <a:lnTo>
                      <a:pt x="4" y="4"/>
                    </a:lnTo>
                    <a:lnTo>
                      <a:pt x="3" y="6"/>
                    </a:lnTo>
                    <a:lnTo>
                      <a:pt x="2" y="7"/>
                    </a:lnTo>
                    <a:lnTo>
                      <a:pt x="1" y="9"/>
                    </a:lnTo>
                    <a:lnTo>
                      <a:pt x="1" y="11"/>
                    </a:lnTo>
                    <a:lnTo>
                      <a:pt x="0" y="13"/>
                    </a:lnTo>
                    <a:lnTo>
                      <a:pt x="0" y="15"/>
                    </a:lnTo>
                    <a:lnTo>
                      <a:pt x="0" y="17"/>
                    </a:lnTo>
                    <a:lnTo>
                      <a:pt x="0" y="19"/>
                    </a:lnTo>
                    <a:lnTo>
                      <a:pt x="0" y="22"/>
                    </a:lnTo>
                    <a:lnTo>
                      <a:pt x="0" y="191"/>
                    </a:lnTo>
                    <a:lnTo>
                      <a:pt x="0" y="192"/>
                    </a:lnTo>
                    <a:lnTo>
                      <a:pt x="0" y="193"/>
                    </a:lnTo>
                    <a:lnTo>
                      <a:pt x="0" y="195"/>
                    </a:lnTo>
                    <a:lnTo>
                      <a:pt x="0" y="196"/>
                    </a:lnTo>
                    <a:lnTo>
                      <a:pt x="1" y="198"/>
                    </a:lnTo>
                    <a:lnTo>
                      <a:pt x="1" y="200"/>
                    </a:lnTo>
                    <a:lnTo>
                      <a:pt x="2" y="201"/>
                    </a:lnTo>
                    <a:lnTo>
                      <a:pt x="3" y="203"/>
                    </a:lnTo>
                    <a:lnTo>
                      <a:pt x="4" y="204"/>
                    </a:lnTo>
                    <a:lnTo>
                      <a:pt x="5" y="205"/>
                    </a:lnTo>
                    <a:lnTo>
                      <a:pt x="6" y="205"/>
                    </a:lnTo>
                    <a:lnTo>
                      <a:pt x="7" y="206"/>
                    </a:lnTo>
                    <a:lnTo>
                      <a:pt x="8" y="207"/>
                    </a:lnTo>
                    <a:lnTo>
                      <a:pt x="9" y="207"/>
                    </a:lnTo>
                    <a:lnTo>
                      <a:pt x="10" y="207"/>
                    </a:lnTo>
                    <a:lnTo>
                      <a:pt x="12" y="208"/>
                    </a:lnTo>
                    <a:close/>
                  </a:path>
                </a:pathLst>
              </a:custGeom>
              <a:solidFill>
                <a:srgbClr val="993300"/>
              </a:solidFill>
              <a:ln w="0">
                <a:solidFill>
                  <a:srgbClr val="000000"/>
                </a:solidFill>
                <a:prstDash val="solid"/>
                <a:round/>
                <a:headEnd/>
                <a:tailEnd/>
              </a:ln>
            </p:spPr>
            <p:txBody>
              <a:bodyPr/>
              <a:lstStyle/>
              <a:p>
                <a:endParaRPr lang="en-US"/>
              </a:p>
            </p:txBody>
          </p:sp>
          <p:sp>
            <p:nvSpPr>
              <p:cNvPr id="44474" name="Freeform 198"/>
              <p:cNvSpPr>
                <a:spLocks/>
              </p:cNvSpPr>
              <p:nvPr/>
            </p:nvSpPr>
            <p:spPr bwMode="auto">
              <a:xfrm>
                <a:off x="4956" y="1344"/>
                <a:ext cx="14" cy="4"/>
              </a:xfrm>
              <a:custGeom>
                <a:avLst/>
                <a:gdLst>
                  <a:gd name="T0" fmla="*/ 13 w 308"/>
                  <a:gd name="T1" fmla="*/ 4 h 100"/>
                  <a:gd name="T2" fmla="*/ 13 w 308"/>
                  <a:gd name="T3" fmla="*/ 4 h 100"/>
                  <a:gd name="T4" fmla="*/ 13 w 308"/>
                  <a:gd name="T5" fmla="*/ 4 h 100"/>
                  <a:gd name="T6" fmla="*/ 13 w 308"/>
                  <a:gd name="T7" fmla="*/ 4 h 100"/>
                  <a:gd name="T8" fmla="*/ 14 w 308"/>
                  <a:gd name="T9" fmla="*/ 3 h 100"/>
                  <a:gd name="T10" fmla="*/ 14 w 308"/>
                  <a:gd name="T11" fmla="*/ 3 h 100"/>
                  <a:gd name="T12" fmla="*/ 14 w 308"/>
                  <a:gd name="T13" fmla="*/ 3 h 100"/>
                  <a:gd name="T14" fmla="*/ 14 w 308"/>
                  <a:gd name="T15" fmla="*/ 3 h 100"/>
                  <a:gd name="T16" fmla="*/ 14 w 308"/>
                  <a:gd name="T17" fmla="*/ 1 h 100"/>
                  <a:gd name="T18" fmla="*/ 14 w 308"/>
                  <a:gd name="T19" fmla="*/ 1 h 100"/>
                  <a:gd name="T20" fmla="*/ 14 w 308"/>
                  <a:gd name="T21" fmla="*/ 1 h 100"/>
                  <a:gd name="T22" fmla="*/ 14 w 308"/>
                  <a:gd name="T23" fmla="*/ 1 h 100"/>
                  <a:gd name="T24" fmla="*/ 14 w 308"/>
                  <a:gd name="T25" fmla="*/ 0 h 100"/>
                  <a:gd name="T26" fmla="*/ 13 w 308"/>
                  <a:gd name="T27" fmla="*/ 0 h 100"/>
                  <a:gd name="T28" fmla="*/ 13 w 308"/>
                  <a:gd name="T29" fmla="*/ 0 h 100"/>
                  <a:gd name="T30" fmla="*/ 13 w 308"/>
                  <a:gd name="T31" fmla="*/ 0 h 100"/>
                  <a:gd name="T32" fmla="*/ 13 w 308"/>
                  <a:gd name="T33" fmla="*/ 0 h 100"/>
                  <a:gd name="T34" fmla="*/ 1 w 308"/>
                  <a:gd name="T35" fmla="*/ 0 h 100"/>
                  <a:gd name="T36" fmla="*/ 1 w 308"/>
                  <a:gd name="T37" fmla="*/ 0 h 100"/>
                  <a:gd name="T38" fmla="*/ 1 w 308"/>
                  <a:gd name="T39" fmla="*/ 0 h 100"/>
                  <a:gd name="T40" fmla="*/ 1 w 308"/>
                  <a:gd name="T41" fmla="*/ 0 h 100"/>
                  <a:gd name="T42" fmla="*/ 0 w 308"/>
                  <a:gd name="T43" fmla="*/ 0 h 100"/>
                  <a:gd name="T44" fmla="*/ 0 w 308"/>
                  <a:gd name="T45" fmla="*/ 1 h 100"/>
                  <a:gd name="T46" fmla="*/ 0 w 308"/>
                  <a:gd name="T47" fmla="*/ 1 h 100"/>
                  <a:gd name="T48" fmla="*/ 0 w 308"/>
                  <a:gd name="T49" fmla="*/ 1 h 100"/>
                  <a:gd name="T50" fmla="*/ 0 w 308"/>
                  <a:gd name="T51" fmla="*/ 3 h 100"/>
                  <a:gd name="T52" fmla="*/ 0 w 308"/>
                  <a:gd name="T53" fmla="*/ 3 h 100"/>
                  <a:gd name="T54" fmla="*/ 0 w 308"/>
                  <a:gd name="T55" fmla="*/ 3 h 100"/>
                  <a:gd name="T56" fmla="*/ 0 w 308"/>
                  <a:gd name="T57" fmla="*/ 3 h 100"/>
                  <a:gd name="T58" fmla="*/ 0 w 308"/>
                  <a:gd name="T59" fmla="*/ 4 h 100"/>
                  <a:gd name="T60" fmla="*/ 1 w 308"/>
                  <a:gd name="T61" fmla="*/ 4 h 100"/>
                  <a:gd name="T62" fmla="*/ 1 w 308"/>
                  <a:gd name="T63" fmla="*/ 4 h 100"/>
                  <a:gd name="T64" fmla="*/ 1 w 308"/>
                  <a:gd name="T65" fmla="*/ 4 h 100"/>
                  <a:gd name="T66" fmla="*/ 2 w 308"/>
                  <a:gd name="T67" fmla="*/ 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8" h="100">
                    <a:moveTo>
                      <a:pt x="275" y="100"/>
                    </a:moveTo>
                    <a:lnTo>
                      <a:pt x="278" y="99"/>
                    </a:lnTo>
                    <a:lnTo>
                      <a:pt x="281" y="99"/>
                    </a:lnTo>
                    <a:lnTo>
                      <a:pt x="284" y="98"/>
                    </a:lnTo>
                    <a:lnTo>
                      <a:pt x="287" y="97"/>
                    </a:lnTo>
                    <a:lnTo>
                      <a:pt x="289" y="96"/>
                    </a:lnTo>
                    <a:lnTo>
                      <a:pt x="293" y="94"/>
                    </a:lnTo>
                    <a:lnTo>
                      <a:pt x="296" y="91"/>
                    </a:lnTo>
                    <a:lnTo>
                      <a:pt x="298" y="89"/>
                    </a:lnTo>
                    <a:lnTo>
                      <a:pt x="300" y="87"/>
                    </a:lnTo>
                    <a:lnTo>
                      <a:pt x="302" y="85"/>
                    </a:lnTo>
                    <a:lnTo>
                      <a:pt x="304" y="82"/>
                    </a:lnTo>
                    <a:lnTo>
                      <a:pt x="305" y="80"/>
                    </a:lnTo>
                    <a:lnTo>
                      <a:pt x="306" y="77"/>
                    </a:lnTo>
                    <a:lnTo>
                      <a:pt x="307" y="74"/>
                    </a:lnTo>
                    <a:lnTo>
                      <a:pt x="307" y="71"/>
                    </a:lnTo>
                    <a:lnTo>
                      <a:pt x="308" y="68"/>
                    </a:lnTo>
                    <a:lnTo>
                      <a:pt x="308" y="32"/>
                    </a:lnTo>
                    <a:lnTo>
                      <a:pt x="307" y="28"/>
                    </a:lnTo>
                    <a:lnTo>
                      <a:pt x="307" y="25"/>
                    </a:lnTo>
                    <a:lnTo>
                      <a:pt x="306" y="22"/>
                    </a:lnTo>
                    <a:lnTo>
                      <a:pt x="305" y="19"/>
                    </a:lnTo>
                    <a:lnTo>
                      <a:pt x="304" y="17"/>
                    </a:lnTo>
                    <a:lnTo>
                      <a:pt x="302" y="14"/>
                    </a:lnTo>
                    <a:lnTo>
                      <a:pt x="300" y="11"/>
                    </a:lnTo>
                    <a:lnTo>
                      <a:pt x="298" y="9"/>
                    </a:lnTo>
                    <a:lnTo>
                      <a:pt x="296" y="7"/>
                    </a:lnTo>
                    <a:lnTo>
                      <a:pt x="293" y="5"/>
                    </a:lnTo>
                    <a:lnTo>
                      <a:pt x="289" y="3"/>
                    </a:lnTo>
                    <a:lnTo>
                      <a:pt x="287" y="2"/>
                    </a:lnTo>
                    <a:lnTo>
                      <a:pt x="284" y="1"/>
                    </a:lnTo>
                    <a:lnTo>
                      <a:pt x="281" y="0"/>
                    </a:lnTo>
                    <a:lnTo>
                      <a:pt x="278" y="0"/>
                    </a:lnTo>
                    <a:lnTo>
                      <a:pt x="275" y="0"/>
                    </a:lnTo>
                    <a:lnTo>
                      <a:pt x="33" y="0"/>
                    </a:lnTo>
                    <a:lnTo>
                      <a:pt x="29" y="0"/>
                    </a:lnTo>
                    <a:lnTo>
                      <a:pt x="26" y="0"/>
                    </a:lnTo>
                    <a:lnTo>
                      <a:pt x="23" y="1"/>
                    </a:lnTo>
                    <a:lnTo>
                      <a:pt x="20" y="2"/>
                    </a:lnTo>
                    <a:lnTo>
                      <a:pt x="16" y="3"/>
                    </a:lnTo>
                    <a:lnTo>
                      <a:pt x="13" y="5"/>
                    </a:lnTo>
                    <a:lnTo>
                      <a:pt x="11" y="7"/>
                    </a:lnTo>
                    <a:lnTo>
                      <a:pt x="9" y="9"/>
                    </a:lnTo>
                    <a:lnTo>
                      <a:pt x="7" y="11"/>
                    </a:lnTo>
                    <a:lnTo>
                      <a:pt x="5" y="14"/>
                    </a:lnTo>
                    <a:lnTo>
                      <a:pt x="3" y="17"/>
                    </a:lnTo>
                    <a:lnTo>
                      <a:pt x="2" y="19"/>
                    </a:lnTo>
                    <a:lnTo>
                      <a:pt x="1" y="22"/>
                    </a:lnTo>
                    <a:lnTo>
                      <a:pt x="0" y="25"/>
                    </a:lnTo>
                    <a:lnTo>
                      <a:pt x="0" y="28"/>
                    </a:lnTo>
                    <a:lnTo>
                      <a:pt x="0" y="32"/>
                    </a:lnTo>
                    <a:lnTo>
                      <a:pt x="0" y="68"/>
                    </a:lnTo>
                    <a:lnTo>
                      <a:pt x="0" y="71"/>
                    </a:lnTo>
                    <a:lnTo>
                      <a:pt x="0" y="74"/>
                    </a:lnTo>
                    <a:lnTo>
                      <a:pt x="1" y="77"/>
                    </a:lnTo>
                    <a:lnTo>
                      <a:pt x="2" y="80"/>
                    </a:lnTo>
                    <a:lnTo>
                      <a:pt x="3" y="82"/>
                    </a:lnTo>
                    <a:lnTo>
                      <a:pt x="5" y="85"/>
                    </a:lnTo>
                    <a:lnTo>
                      <a:pt x="7" y="87"/>
                    </a:lnTo>
                    <a:lnTo>
                      <a:pt x="9" y="89"/>
                    </a:lnTo>
                    <a:lnTo>
                      <a:pt x="11" y="91"/>
                    </a:lnTo>
                    <a:lnTo>
                      <a:pt x="13" y="94"/>
                    </a:lnTo>
                    <a:lnTo>
                      <a:pt x="16" y="96"/>
                    </a:lnTo>
                    <a:lnTo>
                      <a:pt x="20" y="97"/>
                    </a:lnTo>
                    <a:lnTo>
                      <a:pt x="23" y="98"/>
                    </a:lnTo>
                    <a:lnTo>
                      <a:pt x="26" y="99"/>
                    </a:lnTo>
                    <a:lnTo>
                      <a:pt x="29" y="99"/>
                    </a:lnTo>
                    <a:lnTo>
                      <a:pt x="33" y="100"/>
                    </a:lnTo>
                    <a:lnTo>
                      <a:pt x="275" y="100"/>
                    </a:lnTo>
                    <a:close/>
                  </a:path>
                </a:pathLst>
              </a:custGeom>
              <a:solidFill>
                <a:srgbClr val="993300"/>
              </a:solidFill>
              <a:ln w="0">
                <a:solidFill>
                  <a:srgbClr val="000000"/>
                </a:solidFill>
                <a:prstDash val="solid"/>
                <a:round/>
                <a:headEnd/>
                <a:tailEnd/>
              </a:ln>
            </p:spPr>
            <p:txBody>
              <a:bodyPr/>
              <a:lstStyle/>
              <a:p>
                <a:endParaRPr lang="en-US"/>
              </a:p>
            </p:txBody>
          </p:sp>
          <p:sp>
            <p:nvSpPr>
              <p:cNvPr id="44475" name="Freeform 199"/>
              <p:cNvSpPr>
                <a:spLocks/>
              </p:cNvSpPr>
              <p:nvPr/>
            </p:nvSpPr>
            <p:spPr bwMode="auto">
              <a:xfrm>
                <a:off x="4914" y="1328"/>
                <a:ext cx="19" cy="13"/>
              </a:xfrm>
              <a:custGeom>
                <a:avLst/>
                <a:gdLst>
                  <a:gd name="T0" fmla="*/ 17 w 429"/>
                  <a:gd name="T1" fmla="*/ 13 h 284"/>
                  <a:gd name="T2" fmla="*/ 17 w 429"/>
                  <a:gd name="T3" fmla="*/ 13 h 284"/>
                  <a:gd name="T4" fmla="*/ 18 w 429"/>
                  <a:gd name="T5" fmla="*/ 13 h 284"/>
                  <a:gd name="T6" fmla="*/ 18 w 429"/>
                  <a:gd name="T7" fmla="*/ 12 h 284"/>
                  <a:gd name="T8" fmla="*/ 18 w 429"/>
                  <a:gd name="T9" fmla="*/ 12 h 284"/>
                  <a:gd name="T10" fmla="*/ 19 w 429"/>
                  <a:gd name="T11" fmla="*/ 11 h 284"/>
                  <a:gd name="T12" fmla="*/ 19 w 429"/>
                  <a:gd name="T13" fmla="*/ 11 h 284"/>
                  <a:gd name="T14" fmla="*/ 19 w 429"/>
                  <a:gd name="T15" fmla="*/ 10 h 284"/>
                  <a:gd name="T16" fmla="*/ 18 w 429"/>
                  <a:gd name="T17" fmla="*/ 3 h 284"/>
                  <a:gd name="T18" fmla="*/ 18 w 429"/>
                  <a:gd name="T19" fmla="*/ 2 h 284"/>
                  <a:gd name="T20" fmla="*/ 18 w 429"/>
                  <a:gd name="T21" fmla="*/ 2 h 284"/>
                  <a:gd name="T22" fmla="*/ 18 w 429"/>
                  <a:gd name="T23" fmla="*/ 1 h 284"/>
                  <a:gd name="T24" fmla="*/ 18 w 429"/>
                  <a:gd name="T25" fmla="*/ 1 h 284"/>
                  <a:gd name="T26" fmla="*/ 18 w 429"/>
                  <a:gd name="T27" fmla="*/ 1 h 284"/>
                  <a:gd name="T28" fmla="*/ 17 w 429"/>
                  <a:gd name="T29" fmla="*/ 0 h 284"/>
                  <a:gd name="T30" fmla="*/ 17 w 429"/>
                  <a:gd name="T31" fmla="*/ 0 h 284"/>
                  <a:gd name="T32" fmla="*/ 17 w 429"/>
                  <a:gd name="T33" fmla="*/ 0 h 284"/>
                  <a:gd name="T34" fmla="*/ 2 w 429"/>
                  <a:gd name="T35" fmla="*/ 0 h 284"/>
                  <a:gd name="T36" fmla="*/ 2 w 429"/>
                  <a:gd name="T37" fmla="*/ 0 h 284"/>
                  <a:gd name="T38" fmla="*/ 2 w 429"/>
                  <a:gd name="T39" fmla="*/ 0 h 284"/>
                  <a:gd name="T40" fmla="*/ 1 w 429"/>
                  <a:gd name="T41" fmla="*/ 1 h 284"/>
                  <a:gd name="T42" fmla="*/ 1 w 429"/>
                  <a:gd name="T43" fmla="*/ 1 h 284"/>
                  <a:gd name="T44" fmla="*/ 1 w 429"/>
                  <a:gd name="T45" fmla="*/ 2 h 284"/>
                  <a:gd name="T46" fmla="*/ 1 w 429"/>
                  <a:gd name="T47" fmla="*/ 2 h 284"/>
                  <a:gd name="T48" fmla="*/ 1 w 429"/>
                  <a:gd name="T49" fmla="*/ 3 h 284"/>
                  <a:gd name="T50" fmla="*/ 0 w 429"/>
                  <a:gd name="T51" fmla="*/ 10 h 284"/>
                  <a:gd name="T52" fmla="*/ 0 w 429"/>
                  <a:gd name="T53" fmla="*/ 10 h 284"/>
                  <a:gd name="T54" fmla="*/ 0 w 429"/>
                  <a:gd name="T55" fmla="*/ 11 h 284"/>
                  <a:gd name="T56" fmla="*/ 0 w 429"/>
                  <a:gd name="T57" fmla="*/ 12 h 284"/>
                  <a:gd name="T58" fmla="*/ 1 w 429"/>
                  <a:gd name="T59" fmla="*/ 12 h 284"/>
                  <a:gd name="T60" fmla="*/ 1 w 429"/>
                  <a:gd name="T61" fmla="*/ 12 h 284"/>
                  <a:gd name="T62" fmla="*/ 2 w 429"/>
                  <a:gd name="T63" fmla="*/ 13 h 284"/>
                  <a:gd name="T64" fmla="*/ 2 w 429"/>
                  <a:gd name="T65" fmla="*/ 13 h 284"/>
                  <a:gd name="T66" fmla="*/ 2 w 429"/>
                  <a:gd name="T67" fmla="*/ 13 h 2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9" h="284">
                    <a:moveTo>
                      <a:pt x="374" y="284"/>
                    </a:moveTo>
                    <a:lnTo>
                      <a:pt x="378" y="283"/>
                    </a:lnTo>
                    <a:lnTo>
                      <a:pt x="382" y="282"/>
                    </a:lnTo>
                    <a:lnTo>
                      <a:pt x="387" y="279"/>
                    </a:lnTo>
                    <a:lnTo>
                      <a:pt x="392" y="277"/>
                    </a:lnTo>
                    <a:lnTo>
                      <a:pt x="396" y="274"/>
                    </a:lnTo>
                    <a:lnTo>
                      <a:pt x="401" y="271"/>
                    </a:lnTo>
                    <a:lnTo>
                      <a:pt x="405" y="267"/>
                    </a:lnTo>
                    <a:lnTo>
                      <a:pt x="410" y="263"/>
                    </a:lnTo>
                    <a:lnTo>
                      <a:pt x="414" y="258"/>
                    </a:lnTo>
                    <a:lnTo>
                      <a:pt x="417" y="253"/>
                    </a:lnTo>
                    <a:lnTo>
                      <a:pt x="421" y="248"/>
                    </a:lnTo>
                    <a:lnTo>
                      <a:pt x="423" y="242"/>
                    </a:lnTo>
                    <a:lnTo>
                      <a:pt x="425" y="235"/>
                    </a:lnTo>
                    <a:lnTo>
                      <a:pt x="427" y="229"/>
                    </a:lnTo>
                    <a:lnTo>
                      <a:pt x="428" y="222"/>
                    </a:lnTo>
                    <a:lnTo>
                      <a:pt x="429" y="216"/>
                    </a:lnTo>
                    <a:lnTo>
                      <a:pt x="417" y="67"/>
                    </a:lnTo>
                    <a:lnTo>
                      <a:pt x="416" y="60"/>
                    </a:lnTo>
                    <a:lnTo>
                      <a:pt x="416" y="53"/>
                    </a:lnTo>
                    <a:lnTo>
                      <a:pt x="415" y="47"/>
                    </a:lnTo>
                    <a:lnTo>
                      <a:pt x="413" y="40"/>
                    </a:lnTo>
                    <a:lnTo>
                      <a:pt x="411" y="34"/>
                    </a:lnTo>
                    <a:lnTo>
                      <a:pt x="409" y="29"/>
                    </a:lnTo>
                    <a:lnTo>
                      <a:pt x="407" y="24"/>
                    </a:lnTo>
                    <a:lnTo>
                      <a:pt x="403" y="20"/>
                    </a:lnTo>
                    <a:lnTo>
                      <a:pt x="400" y="15"/>
                    </a:lnTo>
                    <a:lnTo>
                      <a:pt x="397" y="12"/>
                    </a:lnTo>
                    <a:lnTo>
                      <a:pt x="393" y="8"/>
                    </a:lnTo>
                    <a:lnTo>
                      <a:pt x="390" y="6"/>
                    </a:lnTo>
                    <a:lnTo>
                      <a:pt x="386" y="3"/>
                    </a:lnTo>
                    <a:lnTo>
                      <a:pt x="382" y="2"/>
                    </a:lnTo>
                    <a:lnTo>
                      <a:pt x="378" y="0"/>
                    </a:lnTo>
                    <a:lnTo>
                      <a:pt x="374" y="0"/>
                    </a:lnTo>
                    <a:lnTo>
                      <a:pt x="56" y="0"/>
                    </a:lnTo>
                    <a:lnTo>
                      <a:pt x="51" y="0"/>
                    </a:lnTo>
                    <a:lnTo>
                      <a:pt x="47" y="2"/>
                    </a:lnTo>
                    <a:lnTo>
                      <a:pt x="43" y="3"/>
                    </a:lnTo>
                    <a:lnTo>
                      <a:pt x="39" y="6"/>
                    </a:lnTo>
                    <a:lnTo>
                      <a:pt x="36" y="8"/>
                    </a:lnTo>
                    <a:lnTo>
                      <a:pt x="32" y="12"/>
                    </a:lnTo>
                    <a:lnTo>
                      <a:pt x="29" y="15"/>
                    </a:lnTo>
                    <a:lnTo>
                      <a:pt x="26" y="20"/>
                    </a:lnTo>
                    <a:lnTo>
                      <a:pt x="23" y="24"/>
                    </a:lnTo>
                    <a:lnTo>
                      <a:pt x="21" y="29"/>
                    </a:lnTo>
                    <a:lnTo>
                      <a:pt x="19" y="34"/>
                    </a:lnTo>
                    <a:lnTo>
                      <a:pt x="16" y="40"/>
                    </a:lnTo>
                    <a:lnTo>
                      <a:pt x="14" y="47"/>
                    </a:lnTo>
                    <a:lnTo>
                      <a:pt x="13" y="53"/>
                    </a:lnTo>
                    <a:lnTo>
                      <a:pt x="13" y="60"/>
                    </a:lnTo>
                    <a:lnTo>
                      <a:pt x="13" y="67"/>
                    </a:lnTo>
                    <a:lnTo>
                      <a:pt x="0" y="216"/>
                    </a:lnTo>
                    <a:lnTo>
                      <a:pt x="0" y="222"/>
                    </a:lnTo>
                    <a:lnTo>
                      <a:pt x="1" y="229"/>
                    </a:lnTo>
                    <a:lnTo>
                      <a:pt x="3" y="235"/>
                    </a:lnTo>
                    <a:lnTo>
                      <a:pt x="5" y="242"/>
                    </a:lnTo>
                    <a:lnTo>
                      <a:pt x="8" y="248"/>
                    </a:lnTo>
                    <a:lnTo>
                      <a:pt x="11" y="253"/>
                    </a:lnTo>
                    <a:lnTo>
                      <a:pt x="14" y="258"/>
                    </a:lnTo>
                    <a:lnTo>
                      <a:pt x="19" y="263"/>
                    </a:lnTo>
                    <a:lnTo>
                      <a:pt x="24" y="267"/>
                    </a:lnTo>
                    <a:lnTo>
                      <a:pt x="28" y="271"/>
                    </a:lnTo>
                    <a:lnTo>
                      <a:pt x="33" y="274"/>
                    </a:lnTo>
                    <a:lnTo>
                      <a:pt x="37" y="277"/>
                    </a:lnTo>
                    <a:lnTo>
                      <a:pt x="42" y="279"/>
                    </a:lnTo>
                    <a:lnTo>
                      <a:pt x="47" y="282"/>
                    </a:lnTo>
                    <a:lnTo>
                      <a:pt x="51" y="283"/>
                    </a:lnTo>
                    <a:lnTo>
                      <a:pt x="56" y="284"/>
                    </a:lnTo>
                    <a:lnTo>
                      <a:pt x="374" y="284"/>
                    </a:lnTo>
                    <a:close/>
                  </a:path>
                </a:pathLst>
              </a:custGeom>
              <a:solidFill>
                <a:srgbClr val="993300"/>
              </a:solidFill>
              <a:ln w="0">
                <a:solidFill>
                  <a:srgbClr val="000000"/>
                </a:solidFill>
                <a:prstDash val="solid"/>
                <a:round/>
                <a:headEnd/>
                <a:tailEnd/>
              </a:ln>
            </p:spPr>
            <p:txBody>
              <a:bodyPr/>
              <a:lstStyle/>
              <a:p>
                <a:endParaRPr lang="en-US"/>
              </a:p>
            </p:txBody>
          </p:sp>
          <p:sp>
            <p:nvSpPr>
              <p:cNvPr id="44476" name="Freeform 200"/>
              <p:cNvSpPr>
                <a:spLocks/>
              </p:cNvSpPr>
              <p:nvPr/>
            </p:nvSpPr>
            <p:spPr bwMode="auto">
              <a:xfrm>
                <a:off x="4915" y="1329"/>
                <a:ext cx="18" cy="11"/>
              </a:xfrm>
              <a:custGeom>
                <a:avLst/>
                <a:gdLst>
                  <a:gd name="T0" fmla="*/ 16 w 410"/>
                  <a:gd name="T1" fmla="*/ 11 h 269"/>
                  <a:gd name="T2" fmla="*/ 16 w 410"/>
                  <a:gd name="T3" fmla="*/ 11 h 269"/>
                  <a:gd name="T4" fmla="*/ 17 w 410"/>
                  <a:gd name="T5" fmla="*/ 11 h 269"/>
                  <a:gd name="T6" fmla="*/ 17 w 410"/>
                  <a:gd name="T7" fmla="*/ 10 h 269"/>
                  <a:gd name="T8" fmla="*/ 17 w 410"/>
                  <a:gd name="T9" fmla="*/ 10 h 269"/>
                  <a:gd name="T10" fmla="*/ 18 w 410"/>
                  <a:gd name="T11" fmla="*/ 10 h 269"/>
                  <a:gd name="T12" fmla="*/ 18 w 410"/>
                  <a:gd name="T13" fmla="*/ 9 h 269"/>
                  <a:gd name="T14" fmla="*/ 18 w 410"/>
                  <a:gd name="T15" fmla="*/ 9 h 269"/>
                  <a:gd name="T16" fmla="*/ 17 w 410"/>
                  <a:gd name="T17" fmla="*/ 3 h 269"/>
                  <a:gd name="T18" fmla="*/ 17 w 410"/>
                  <a:gd name="T19" fmla="*/ 2 h 269"/>
                  <a:gd name="T20" fmla="*/ 17 w 410"/>
                  <a:gd name="T21" fmla="*/ 2 h 269"/>
                  <a:gd name="T22" fmla="*/ 17 w 410"/>
                  <a:gd name="T23" fmla="*/ 1 h 269"/>
                  <a:gd name="T24" fmla="*/ 17 w 410"/>
                  <a:gd name="T25" fmla="*/ 1 h 269"/>
                  <a:gd name="T26" fmla="*/ 17 w 410"/>
                  <a:gd name="T27" fmla="*/ 0 h 269"/>
                  <a:gd name="T28" fmla="*/ 16 w 410"/>
                  <a:gd name="T29" fmla="*/ 0 h 269"/>
                  <a:gd name="T30" fmla="*/ 16 w 410"/>
                  <a:gd name="T31" fmla="*/ 0 h 269"/>
                  <a:gd name="T32" fmla="*/ 16 w 410"/>
                  <a:gd name="T33" fmla="*/ 0 h 269"/>
                  <a:gd name="T34" fmla="*/ 2 w 410"/>
                  <a:gd name="T35" fmla="*/ 0 h 269"/>
                  <a:gd name="T36" fmla="*/ 2 w 410"/>
                  <a:gd name="T37" fmla="*/ 0 h 269"/>
                  <a:gd name="T38" fmla="*/ 1 w 410"/>
                  <a:gd name="T39" fmla="*/ 0 h 269"/>
                  <a:gd name="T40" fmla="*/ 1 w 410"/>
                  <a:gd name="T41" fmla="*/ 1 h 269"/>
                  <a:gd name="T42" fmla="*/ 1 w 410"/>
                  <a:gd name="T43" fmla="*/ 1 h 269"/>
                  <a:gd name="T44" fmla="*/ 1 w 410"/>
                  <a:gd name="T45" fmla="*/ 1 h 269"/>
                  <a:gd name="T46" fmla="*/ 1 w 410"/>
                  <a:gd name="T47" fmla="*/ 2 h 269"/>
                  <a:gd name="T48" fmla="*/ 1 w 410"/>
                  <a:gd name="T49" fmla="*/ 2 h 269"/>
                  <a:gd name="T50" fmla="*/ 0 w 410"/>
                  <a:gd name="T51" fmla="*/ 8 h 269"/>
                  <a:gd name="T52" fmla="*/ 0 w 410"/>
                  <a:gd name="T53" fmla="*/ 9 h 269"/>
                  <a:gd name="T54" fmla="*/ 0 w 410"/>
                  <a:gd name="T55" fmla="*/ 9 h 269"/>
                  <a:gd name="T56" fmla="*/ 0 w 410"/>
                  <a:gd name="T57" fmla="*/ 10 h 269"/>
                  <a:gd name="T58" fmla="*/ 1 w 410"/>
                  <a:gd name="T59" fmla="*/ 10 h 269"/>
                  <a:gd name="T60" fmla="*/ 1 w 410"/>
                  <a:gd name="T61" fmla="*/ 11 h 269"/>
                  <a:gd name="T62" fmla="*/ 2 w 410"/>
                  <a:gd name="T63" fmla="*/ 11 h 269"/>
                  <a:gd name="T64" fmla="*/ 2 w 410"/>
                  <a:gd name="T65" fmla="*/ 11 h 269"/>
                  <a:gd name="T66" fmla="*/ 2 w 410"/>
                  <a:gd name="T67" fmla="*/ 11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10" h="269">
                    <a:moveTo>
                      <a:pt x="356" y="269"/>
                    </a:moveTo>
                    <a:lnTo>
                      <a:pt x="361" y="268"/>
                    </a:lnTo>
                    <a:lnTo>
                      <a:pt x="365" y="267"/>
                    </a:lnTo>
                    <a:lnTo>
                      <a:pt x="369" y="266"/>
                    </a:lnTo>
                    <a:lnTo>
                      <a:pt x="374" y="264"/>
                    </a:lnTo>
                    <a:lnTo>
                      <a:pt x="378" y="261"/>
                    </a:lnTo>
                    <a:lnTo>
                      <a:pt x="383" y="258"/>
                    </a:lnTo>
                    <a:lnTo>
                      <a:pt x="387" y="254"/>
                    </a:lnTo>
                    <a:lnTo>
                      <a:pt x="391" y="250"/>
                    </a:lnTo>
                    <a:lnTo>
                      <a:pt x="394" y="246"/>
                    </a:lnTo>
                    <a:lnTo>
                      <a:pt x="399" y="241"/>
                    </a:lnTo>
                    <a:lnTo>
                      <a:pt x="402" y="236"/>
                    </a:lnTo>
                    <a:lnTo>
                      <a:pt x="404" y="230"/>
                    </a:lnTo>
                    <a:lnTo>
                      <a:pt x="407" y="224"/>
                    </a:lnTo>
                    <a:lnTo>
                      <a:pt x="408" y="218"/>
                    </a:lnTo>
                    <a:lnTo>
                      <a:pt x="409" y="212"/>
                    </a:lnTo>
                    <a:lnTo>
                      <a:pt x="410" y="206"/>
                    </a:lnTo>
                    <a:lnTo>
                      <a:pt x="398" y="64"/>
                    </a:lnTo>
                    <a:lnTo>
                      <a:pt x="397" y="57"/>
                    </a:lnTo>
                    <a:lnTo>
                      <a:pt x="397" y="51"/>
                    </a:lnTo>
                    <a:lnTo>
                      <a:pt x="395" y="45"/>
                    </a:lnTo>
                    <a:lnTo>
                      <a:pt x="393" y="39"/>
                    </a:lnTo>
                    <a:lnTo>
                      <a:pt x="392" y="32"/>
                    </a:lnTo>
                    <a:lnTo>
                      <a:pt x="390" y="27"/>
                    </a:lnTo>
                    <a:lnTo>
                      <a:pt x="387" y="22"/>
                    </a:lnTo>
                    <a:lnTo>
                      <a:pt x="385" y="18"/>
                    </a:lnTo>
                    <a:lnTo>
                      <a:pt x="382" y="14"/>
                    </a:lnTo>
                    <a:lnTo>
                      <a:pt x="379" y="10"/>
                    </a:lnTo>
                    <a:lnTo>
                      <a:pt x="376" y="7"/>
                    </a:lnTo>
                    <a:lnTo>
                      <a:pt x="372" y="4"/>
                    </a:lnTo>
                    <a:lnTo>
                      <a:pt x="368" y="2"/>
                    </a:lnTo>
                    <a:lnTo>
                      <a:pt x="365" y="1"/>
                    </a:lnTo>
                    <a:lnTo>
                      <a:pt x="361" y="0"/>
                    </a:lnTo>
                    <a:lnTo>
                      <a:pt x="356" y="0"/>
                    </a:lnTo>
                    <a:lnTo>
                      <a:pt x="55" y="0"/>
                    </a:lnTo>
                    <a:lnTo>
                      <a:pt x="50" y="0"/>
                    </a:lnTo>
                    <a:lnTo>
                      <a:pt x="45" y="1"/>
                    </a:lnTo>
                    <a:lnTo>
                      <a:pt x="42" y="2"/>
                    </a:lnTo>
                    <a:lnTo>
                      <a:pt x="38" y="4"/>
                    </a:lnTo>
                    <a:lnTo>
                      <a:pt x="34" y="7"/>
                    </a:lnTo>
                    <a:lnTo>
                      <a:pt x="31" y="10"/>
                    </a:lnTo>
                    <a:lnTo>
                      <a:pt x="28" y="14"/>
                    </a:lnTo>
                    <a:lnTo>
                      <a:pt x="25" y="18"/>
                    </a:lnTo>
                    <a:lnTo>
                      <a:pt x="23" y="22"/>
                    </a:lnTo>
                    <a:lnTo>
                      <a:pt x="20" y="27"/>
                    </a:lnTo>
                    <a:lnTo>
                      <a:pt x="18" y="32"/>
                    </a:lnTo>
                    <a:lnTo>
                      <a:pt x="17" y="39"/>
                    </a:lnTo>
                    <a:lnTo>
                      <a:pt x="15" y="45"/>
                    </a:lnTo>
                    <a:lnTo>
                      <a:pt x="14" y="51"/>
                    </a:lnTo>
                    <a:lnTo>
                      <a:pt x="14" y="57"/>
                    </a:lnTo>
                    <a:lnTo>
                      <a:pt x="14" y="64"/>
                    </a:lnTo>
                    <a:lnTo>
                      <a:pt x="0" y="206"/>
                    </a:lnTo>
                    <a:lnTo>
                      <a:pt x="0" y="212"/>
                    </a:lnTo>
                    <a:lnTo>
                      <a:pt x="1" y="218"/>
                    </a:lnTo>
                    <a:lnTo>
                      <a:pt x="3" y="224"/>
                    </a:lnTo>
                    <a:lnTo>
                      <a:pt x="5" y="230"/>
                    </a:lnTo>
                    <a:lnTo>
                      <a:pt x="7" y="236"/>
                    </a:lnTo>
                    <a:lnTo>
                      <a:pt x="11" y="241"/>
                    </a:lnTo>
                    <a:lnTo>
                      <a:pt x="15" y="246"/>
                    </a:lnTo>
                    <a:lnTo>
                      <a:pt x="19" y="250"/>
                    </a:lnTo>
                    <a:lnTo>
                      <a:pt x="23" y="254"/>
                    </a:lnTo>
                    <a:lnTo>
                      <a:pt x="27" y="258"/>
                    </a:lnTo>
                    <a:lnTo>
                      <a:pt x="31" y="261"/>
                    </a:lnTo>
                    <a:lnTo>
                      <a:pt x="36" y="264"/>
                    </a:lnTo>
                    <a:lnTo>
                      <a:pt x="40" y="266"/>
                    </a:lnTo>
                    <a:lnTo>
                      <a:pt x="45" y="267"/>
                    </a:lnTo>
                    <a:lnTo>
                      <a:pt x="50" y="268"/>
                    </a:lnTo>
                    <a:lnTo>
                      <a:pt x="55" y="269"/>
                    </a:lnTo>
                    <a:lnTo>
                      <a:pt x="356" y="269"/>
                    </a:lnTo>
                    <a:close/>
                  </a:path>
                </a:pathLst>
              </a:custGeom>
              <a:solidFill>
                <a:srgbClr val="993300"/>
              </a:solidFill>
              <a:ln w="0">
                <a:solidFill>
                  <a:srgbClr val="000000"/>
                </a:solidFill>
                <a:prstDash val="solid"/>
                <a:round/>
                <a:headEnd/>
                <a:tailEnd/>
              </a:ln>
            </p:spPr>
            <p:txBody>
              <a:bodyPr/>
              <a:lstStyle/>
              <a:p>
                <a:endParaRPr lang="en-US"/>
              </a:p>
            </p:txBody>
          </p:sp>
          <p:sp>
            <p:nvSpPr>
              <p:cNvPr id="44477" name="Freeform 201"/>
              <p:cNvSpPr>
                <a:spLocks/>
              </p:cNvSpPr>
              <p:nvPr/>
            </p:nvSpPr>
            <p:spPr bwMode="auto">
              <a:xfrm>
                <a:off x="4917" y="1334"/>
                <a:ext cx="13" cy="5"/>
              </a:xfrm>
              <a:custGeom>
                <a:avLst/>
                <a:gdLst>
                  <a:gd name="T0" fmla="*/ 13 w 299"/>
                  <a:gd name="T1" fmla="*/ 2 h 121"/>
                  <a:gd name="T2" fmla="*/ 13 w 299"/>
                  <a:gd name="T3" fmla="*/ 3 h 121"/>
                  <a:gd name="T4" fmla="*/ 13 w 299"/>
                  <a:gd name="T5" fmla="*/ 3 h 121"/>
                  <a:gd name="T6" fmla="*/ 13 w 299"/>
                  <a:gd name="T7" fmla="*/ 3 h 121"/>
                  <a:gd name="T8" fmla="*/ 13 w 299"/>
                  <a:gd name="T9" fmla="*/ 3 h 121"/>
                  <a:gd name="T10" fmla="*/ 13 w 299"/>
                  <a:gd name="T11" fmla="*/ 4 h 121"/>
                  <a:gd name="T12" fmla="*/ 13 w 299"/>
                  <a:gd name="T13" fmla="*/ 4 h 121"/>
                  <a:gd name="T14" fmla="*/ 13 w 299"/>
                  <a:gd name="T15" fmla="*/ 4 h 121"/>
                  <a:gd name="T16" fmla="*/ 13 w 299"/>
                  <a:gd name="T17" fmla="*/ 4 h 121"/>
                  <a:gd name="T18" fmla="*/ 12 w 299"/>
                  <a:gd name="T19" fmla="*/ 4 h 121"/>
                  <a:gd name="T20" fmla="*/ 12 w 299"/>
                  <a:gd name="T21" fmla="*/ 5 h 121"/>
                  <a:gd name="T22" fmla="*/ 12 w 299"/>
                  <a:gd name="T23" fmla="*/ 5 h 121"/>
                  <a:gd name="T24" fmla="*/ 12 w 299"/>
                  <a:gd name="T25" fmla="*/ 5 h 121"/>
                  <a:gd name="T26" fmla="*/ 12 w 299"/>
                  <a:gd name="T27" fmla="*/ 5 h 121"/>
                  <a:gd name="T28" fmla="*/ 12 w 299"/>
                  <a:gd name="T29" fmla="*/ 5 h 121"/>
                  <a:gd name="T30" fmla="*/ 12 w 299"/>
                  <a:gd name="T31" fmla="*/ 5 h 121"/>
                  <a:gd name="T32" fmla="*/ 11 w 299"/>
                  <a:gd name="T33" fmla="*/ 5 h 121"/>
                  <a:gd name="T34" fmla="*/ 1 w 299"/>
                  <a:gd name="T35" fmla="*/ 5 h 121"/>
                  <a:gd name="T36" fmla="*/ 1 w 299"/>
                  <a:gd name="T37" fmla="*/ 5 h 121"/>
                  <a:gd name="T38" fmla="*/ 1 w 299"/>
                  <a:gd name="T39" fmla="*/ 5 h 121"/>
                  <a:gd name="T40" fmla="*/ 1 w 299"/>
                  <a:gd name="T41" fmla="*/ 5 h 121"/>
                  <a:gd name="T42" fmla="*/ 1 w 299"/>
                  <a:gd name="T43" fmla="*/ 5 h 121"/>
                  <a:gd name="T44" fmla="*/ 1 w 299"/>
                  <a:gd name="T45" fmla="*/ 5 h 121"/>
                  <a:gd name="T46" fmla="*/ 1 w 299"/>
                  <a:gd name="T47" fmla="*/ 5 h 121"/>
                  <a:gd name="T48" fmla="*/ 0 w 299"/>
                  <a:gd name="T49" fmla="*/ 4 h 121"/>
                  <a:gd name="T50" fmla="*/ 0 w 299"/>
                  <a:gd name="T51" fmla="*/ 4 h 121"/>
                  <a:gd name="T52" fmla="*/ 0 w 299"/>
                  <a:gd name="T53" fmla="*/ 4 h 121"/>
                  <a:gd name="T54" fmla="*/ 0 w 299"/>
                  <a:gd name="T55" fmla="*/ 4 h 121"/>
                  <a:gd name="T56" fmla="*/ 0 w 299"/>
                  <a:gd name="T57" fmla="*/ 4 h 121"/>
                  <a:gd name="T58" fmla="*/ 0 w 299"/>
                  <a:gd name="T59" fmla="*/ 3 h 121"/>
                  <a:gd name="T60" fmla="*/ 0 w 299"/>
                  <a:gd name="T61" fmla="*/ 3 h 121"/>
                  <a:gd name="T62" fmla="*/ 0 w 299"/>
                  <a:gd name="T63" fmla="*/ 3 h 121"/>
                  <a:gd name="T64" fmla="*/ 0 w 299"/>
                  <a:gd name="T65" fmla="*/ 3 h 121"/>
                  <a:gd name="T66" fmla="*/ 0 w 299"/>
                  <a:gd name="T67" fmla="*/ 2 h 121"/>
                  <a:gd name="T68" fmla="*/ 0 w 299"/>
                  <a:gd name="T69" fmla="*/ 0 h 121"/>
                  <a:gd name="T70" fmla="*/ 13 w 299"/>
                  <a:gd name="T71" fmla="*/ 0 h 121"/>
                  <a:gd name="T72" fmla="*/ 13 w 299"/>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99" h="121">
                    <a:moveTo>
                      <a:pt x="299" y="60"/>
                    </a:moveTo>
                    <a:lnTo>
                      <a:pt x="297" y="65"/>
                    </a:lnTo>
                    <a:lnTo>
                      <a:pt x="297" y="72"/>
                    </a:lnTo>
                    <a:lnTo>
                      <a:pt x="296" y="78"/>
                    </a:lnTo>
                    <a:lnTo>
                      <a:pt x="295" y="83"/>
                    </a:lnTo>
                    <a:lnTo>
                      <a:pt x="294" y="88"/>
                    </a:lnTo>
                    <a:lnTo>
                      <a:pt x="292" y="93"/>
                    </a:lnTo>
                    <a:lnTo>
                      <a:pt x="290" y="98"/>
                    </a:lnTo>
                    <a:lnTo>
                      <a:pt x="288" y="102"/>
                    </a:lnTo>
                    <a:lnTo>
                      <a:pt x="286" y="107"/>
                    </a:lnTo>
                    <a:lnTo>
                      <a:pt x="283" y="110"/>
                    </a:lnTo>
                    <a:lnTo>
                      <a:pt x="281" y="113"/>
                    </a:lnTo>
                    <a:lnTo>
                      <a:pt x="278" y="116"/>
                    </a:lnTo>
                    <a:lnTo>
                      <a:pt x="274" y="118"/>
                    </a:lnTo>
                    <a:lnTo>
                      <a:pt x="271" y="119"/>
                    </a:lnTo>
                    <a:lnTo>
                      <a:pt x="267" y="120"/>
                    </a:lnTo>
                    <a:lnTo>
                      <a:pt x="264" y="121"/>
                    </a:lnTo>
                    <a:lnTo>
                      <a:pt x="34" y="121"/>
                    </a:lnTo>
                    <a:lnTo>
                      <a:pt x="30" y="120"/>
                    </a:lnTo>
                    <a:lnTo>
                      <a:pt x="25" y="119"/>
                    </a:lnTo>
                    <a:lnTo>
                      <a:pt x="22" y="118"/>
                    </a:lnTo>
                    <a:lnTo>
                      <a:pt x="19" y="116"/>
                    </a:lnTo>
                    <a:lnTo>
                      <a:pt x="16" y="113"/>
                    </a:lnTo>
                    <a:lnTo>
                      <a:pt x="13" y="110"/>
                    </a:lnTo>
                    <a:lnTo>
                      <a:pt x="11" y="107"/>
                    </a:lnTo>
                    <a:lnTo>
                      <a:pt x="9" y="102"/>
                    </a:lnTo>
                    <a:lnTo>
                      <a:pt x="6" y="98"/>
                    </a:lnTo>
                    <a:lnTo>
                      <a:pt x="5" y="93"/>
                    </a:lnTo>
                    <a:lnTo>
                      <a:pt x="3" y="88"/>
                    </a:lnTo>
                    <a:lnTo>
                      <a:pt x="2" y="83"/>
                    </a:lnTo>
                    <a:lnTo>
                      <a:pt x="1" y="78"/>
                    </a:lnTo>
                    <a:lnTo>
                      <a:pt x="0" y="72"/>
                    </a:lnTo>
                    <a:lnTo>
                      <a:pt x="0" y="65"/>
                    </a:lnTo>
                    <a:lnTo>
                      <a:pt x="0" y="60"/>
                    </a:lnTo>
                    <a:lnTo>
                      <a:pt x="2" y="0"/>
                    </a:lnTo>
                    <a:lnTo>
                      <a:pt x="296" y="0"/>
                    </a:lnTo>
                    <a:lnTo>
                      <a:pt x="299" y="60"/>
                    </a:lnTo>
                    <a:close/>
                  </a:path>
                </a:pathLst>
              </a:custGeom>
              <a:solidFill>
                <a:srgbClr val="993300"/>
              </a:solidFill>
              <a:ln w="0">
                <a:solidFill>
                  <a:srgbClr val="000000"/>
                </a:solidFill>
                <a:prstDash val="solid"/>
                <a:round/>
                <a:headEnd/>
                <a:tailEnd/>
              </a:ln>
            </p:spPr>
            <p:txBody>
              <a:bodyPr/>
              <a:lstStyle/>
              <a:p>
                <a:endParaRPr lang="en-US"/>
              </a:p>
            </p:txBody>
          </p:sp>
          <p:sp>
            <p:nvSpPr>
              <p:cNvPr id="44478" name="Freeform 202"/>
              <p:cNvSpPr>
                <a:spLocks/>
              </p:cNvSpPr>
              <p:nvPr/>
            </p:nvSpPr>
            <p:spPr bwMode="auto">
              <a:xfrm>
                <a:off x="4916" y="1330"/>
                <a:ext cx="1" cy="9"/>
              </a:xfrm>
              <a:custGeom>
                <a:avLst/>
                <a:gdLst>
                  <a:gd name="T0" fmla="*/ 1 w 29"/>
                  <a:gd name="T1" fmla="*/ 9 h 201"/>
                  <a:gd name="T2" fmla="*/ 1 w 29"/>
                  <a:gd name="T3" fmla="*/ 9 h 201"/>
                  <a:gd name="T4" fmla="*/ 1 w 29"/>
                  <a:gd name="T5" fmla="*/ 9 h 201"/>
                  <a:gd name="T6" fmla="*/ 1 w 29"/>
                  <a:gd name="T7" fmla="*/ 9 h 201"/>
                  <a:gd name="T8" fmla="*/ 1 w 29"/>
                  <a:gd name="T9" fmla="*/ 9 h 201"/>
                  <a:gd name="T10" fmla="*/ 1 w 29"/>
                  <a:gd name="T11" fmla="*/ 9 h 201"/>
                  <a:gd name="T12" fmla="*/ 1 w 29"/>
                  <a:gd name="T13" fmla="*/ 8 h 201"/>
                  <a:gd name="T14" fmla="*/ 1 w 29"/>
                  <a:gd name="T15" fmla="*/ 8 h 201"/>
                  <a:gd name="T16" fmla="*/ 1 w 29"/>
                  <a:gd name="T17" fmla="*/ 1 h 201"/>
                  <a:gd name="T18" fmla="*/ 1 w 29"/>
                  <a:gd name="T19" fmla="*/ 1 h 201"/>
                  <a:gd name="T20" fmla="*/ 1 w 29"/>
                  <a:gd name="T21" fmla="*/ 0 h 201"/>
                  <a:gd name="T22" fmla="*/ 1 w 29"/>
                  <a:gd name="T23" fmla="*/ 0 h 201"/>
                  <a:gd name="T24" fmla="*/ 1 w 29"/>
                  <a:gd name="T25" fmla="*/ 0 h 201"/>
                  <a:gd name="T26" fmla="*/ 1 w 29"/>
                  <a:gd name="T27" fmla="*/ 0 h 201"/>
                  <a:gd name="T28" fmla="*/ 1 w 29"/>
                  <a:gd name="T29" fmla="*/ 0 h 201"/>
                  <a:gd name="T30" fmla="*/ 1 w 29"/>
                  <a:gd name="T31" fmla="*/ 0 h 201"/>
                  <a:gd name="T32" fmla="*/ 1 w 29"/>
                  <a:gd name="T33" fmla="*/ 0 h 201"/>
                  <a:gd name="T34" fmla="*/ 0 w 29"/>
                  <a:gd name="T35" fmla="*/ 0 h 201"/>
                  <a:gd name="T36" fmla="*/ 0 w 29"/>
                  <a:gd name="T37" fmla="*/ 0 h 201"/>
                  <a:gd name="T38" fmla="*/ 0 w 29"/>
                  <a:gd name="T39" fmla="*/ 0 h 201"/>
                  <a:gd name="T40" fmla="*/ 0 w 29"/>
                  <a:gd name="T41" fmla="*/ 0 h 201"/>
                  <a:gd name="T42" fmla="*/ 0 w 29"/>
                  <a:gd name="T43" fmla="*/ 0 h 201"/>
                  <a:gd name="T44" fmla="*/ 0 w 29"/>
                  <a:gd name="T45" fmla="*/ 0 h 201"/>
                  <a:gd name="T46" fmla="*/ 0 w 29"/>
                  <a:gd name="T47" fmla="*/ 1 h 201"/>
                  <a:gd name="T48" fmla="*/ 0 w 29"/>
                  <a:gd name="T49" fmla="*/ 1 h 201"/>
                  <a:gd name="T50" fmla="*/ 0 w 29"/>
                  <a:gd name="T51" fmla="*/ 8 h 201"/>
                  <a:gd name="T52" fmla="*/ 0 w 29"/>
                  <a:gd name="T53" fmla="*/ 8 h 201"/>
                  <a:gd name="T54" fmla="*/ 0 w 29"/>
                  <a:gd name="T55" fmla="*/ 8 h 201"/>
                  <a:gd name="T56" fmla="*/ 0 w 29"/>
                  <a:gd name="T57" fmla="*/ 8 h 201"/>
                  <a:gd name="T58" fmla="*/ 0 w 29"/>
                  <a:gd name="T59" fmla="*/ 9 h 201"/>
                  <a:gd name="T60" fmla="*/ 0 w 29"/>
                  <a:gd name="T61" fmla="*/ 9 h 201"/>
                  <a:gd name="T62" fmla="*/ 0 w 29"/>
                  <a:gd name="T63" fmla="*/ 9 h 201"/>
                  <a:gd name="T64" fmla="*/ 1 w 29"/>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01">
                    <a:moveTo>
                      <a:pt x="17" y="201"/>
                    </a:moveTo>
                    <a:lnTo>
                      <a:pt x="18" y="200"/>
                    </a:lnTo>
                    <a:lnTo>
                      <a:pt x="19" y="200"/>
                    </a:lnTo>
                    <a:lnTo>
                      <a:pt x="20" y="200"/>
                    </a:lnTo>
                    <a:lnTo>
                      <a:pt x="21" y="199"/>
                    </a:lnTo>
                    <a:lnTo>
                      <a:pt x="22" y="197"/>
                    </a:lnTo>
                    <a:lnTo>
                      <a:pt x="23" y="196"/>
                    </a:lnTo>
                    <a:lnTo>
                      <a:pt x="24" y="195"/>
                    </a:lnTo>
                    <a:lnTo>
                      <a:pt x="25" y="194"/>
                    </a:lnTo>
                    <a:lnTo>
                      <a:pt x="26" y="193"/>
                    </a:lnTo>
                    <a:lnTo>
                      <a:pt x="27" y="191"/>
                    </a:lnTo>
                    <a:lnTo>
                      <a:pt x="27" y="190"/>
                    </a:lnTo>
                    <a:lnTo>
                      <a:pt x="28" y="188"/>
                    </a:lnTo>
                    <a:lnTo>
                      <a:pt x="28" y="186"/>
                    </a:lnTo>
                    <a:lnTo>
                      <a:pt x="28" y="184"/>
                    </a:lnTo>
                    <a:lnTo>
                      <a:pt x="28" y="183"/>
                    </a:lnTo>
                    <a:lnTo>
                      <a:pt x="29" y="181"/>
                    </a:lnTo>
                    <a:lnTo>
                      <a:pt x="29" y="19"/>
                    </a:lnTo>
                    <a:lnTo>
                      <a:pt x="28" y="17"/>
                    </a:lnTo>
                    <a:lnTo>
                      <a:pt x="28" y="15"/>
                    </a:lnTo>
                    <a:lnTo>
                      <a:pt x="28" y="13"/>
                    </a:lnTo>
                    <a:lnTo>
                      <a:pt x="28" y="11"/>
                    </a:lnTo>
                    <a:lnTo>
                      <a:pt x="27" y="10"/>
                    </a:lnTo>
                    <a:lnTo>
                      <a:pt x="27" y="8"/>
                    </a:lnTo>
                    <a:lnTo>
                      <a:pt x="26" y="7"/>
                    </a:lnTo>
                    <a:lnTo>
                      <a:pt x="25" y="5"/>
                    </a:lnTo>
                    <a:lnTo>
                      <a:pt x="24" y="4"/>
                    </a:lnTo>
                    <a:lnTo>
                      <a:pt x="23" y="3"/>
                    </a:lnTo>
                    <a:lnTo>
                      <a:pt x="22" y="2"/>
                    </a:lnTo>
                    <a:lnTo>
                      <a:pt x="21" y="1"/>
                    </a:lnTo>
                    <a:lnTo>
                      <a:pt x="20" y="0"/>
                    </a:lnTo>
                    <a:lnTo>
                      <a:pt x="19" y="0"/>
                    </a:lnTo>
                    <a:lnTo>
                      <a:pt x="18" y="0"/>
                    </a:lnTo>
                    <a:lnTo>
                      <a:pt x="17" y="0"/>
                    </a:lnTo>
                    <a:lnTo>
                      <a:pt x="15" y="0"/>
                    </a:lnTo>
                    <a:lnTo>
                      <a:pt x="14" y="0"/>
                    </a:lnTo>
                    <a:lnTo>
                      <a:pt x="13" y="0"/>
                    </a:lnTo>
                    <a:lnTo>
                      <a:pt x="12" y="1"/>
                    </a:lnTo>
                    <a:lnTo>
                      <a:pt x="10" y="2"/>
                    </a:lnTo>
                    <a:lnTo>
                      <a:pt x="9" y="3"/>
                    </a:lnTo>
                    <a:lnTo>
                      <a:pt x="8" y="4"/>
                    </a:lnTo>
                    <a:lnTo>
                      <a:pt x="7" y="5"/>
                    </a:lnTo>
                    <a:lnTo>
                      <a:pt x="7" y="7"/>
                    </a:lnTo>
                    <a:lnTo>
                      <a:pt x="6" y="8"/>
                    </a:lnTo>
                    <a:lnTo>
                      <a:pt x="5" y="10"/>
                    </a:lnTo>
                    <a:lnTo>
                      <a:pt x="5" y="11"/>
                    </a:lnTo>
                    <a:lnTo>
                      <a:pt x="4" y="13"/>
                    </a:lnTo>
                    <a:lnTo>
                      <a:pt x="4" y="15"/>
                    </a:lnTo>
                    <a:lnTo>
                      <a:pt x="4" y="17"/>
                    </a:lnTo>
                    <a:lnTo>
                      <a:pt x="4" y="19"/>
                    </a:lnTo>
                    <a:lnTo>
                      <a:pt x="0" y="168"/>
                    </a:lnTo>
                    <a:lnTo>
                      <a:pt x="0" y="170"/>
                    </a:lnTo>
                    <a:lnTo>
                      <a:pt x="0" y="172"/>
                    </a:lnTo>
                    <a:lnTo>
                      <a:pt x="0" y="175"/>
                    </a:lnTo>
                    <a:lnTo>
                      <a:pt x="1" y="177"/>
                    </a:lnTo>
                    <a:lnTo>
                      <a:pt x="2" y="180"/>
                    </a:lnTo>
                    <a:lnTo>
                      <a:pt x="3" y="182"/>
                    </a:lnTo>
                    <a:lnTo>
                      <a:pt x="4" y="185"/>
                    </a:lnTo>
                    <a:lnTo>
                      <a:pt x="5" y="188"/>
                    </a:lnTo>
                    <a:lnTo>
                      <a:pt x="7" y="190"/>
                    </a:lnTo>
                    <a:lnTo>
                      <a:pt x="8" y="192"/>
                    </a:lnTo>
                    <a:lnTo>
                      <a:pt x="9" y="194"/>
                    </a:lnTo>
                    <a:lnTo>
                      <a:pt x="11" y="196"/>
                    </a:lnTo>
                    <a:lnTo>
                      <a:pt x="12" y="197"/>
                    </a:lnTo>
                    <a:lnTo>
                      <a:pt x="14" y="200"/>
                    </a:lnTo>
                    <a:lnTo>
                      <a:pt x="15" y="200"/>
                    </a:lnTo>
                    <a:lnTo>
                      <a:pt x="17" y="201"/>
                    </a:lnTo>
                    <a:close/>
                  </a:path>
                </a:pathLst>
              </a:custGeom>
              <a:solidFill>
                <a:srgbClr val="993300"/>
              </a:solidFill>
              <a:ln w="0">
                <a:solidFill>
                  <a:srgbClr val="000000"/>
                </a:solidFill>
                <a:prstDash val="solid"/>
                <a:round/>
                <a:headEnd/>
                <a:tailEnd/>
              </a:ln>
            </p:spPr>
            <p:txBody>
              <a:bodyPr/>
              <a:lstStyle/>
              <a:p>
                <a:endParaRPr lang="en-US"/>
              </a:p>
            </p:txBody>
          </p:sp>
          <p:sp>
            <p:nvSpPr>
              <p:cNvPr id="44479" name="Freeform 203"/>
              <p:cNvSpPr>
                <a:spLocks/>
              </p:cNvSpPr>
              <p:nvPr/>
            </p:nvSpPr>
            <p:spPr bwMode="auto">
              <a:xfrm>
                <a:off x="4931" y="1330"/>
                <a:ext cx="1" cy="9"/>
              </a:xfrm>
              <a:custGeom>
                <a:avLst/>
                <a:gdLst>
                  <a:gd name="T0" fmla="*/ 0 w 34"/>
                  <a:gd name="T1" fmla="*/ 9 h 211"/>
                  <a:gd name="T2" fmla="*/ 0 w 34"/>
                  <a:gd name="T3" fmla="*/ 9 h 211"/>
                  <a:gd name="T4" fmla="*/ 1 w 34"/>
                  <a:gd name="T5" fmla="*/ 9 h 211"/>
                  <a:gd name="T6" fmla="*/ 1 w 34"/>
                  <a:gd name="T7" fmla="*/ 9 h 211"/>
                  <a:gd name="T8" fmla="*/ 1 w 34"/>
                  <a:gd name="T9" fmla="*/ 8 h 211"/>
                  <a:gd name="T10" fmla="*/ 1 w 34"/>
                  <a:gd name="T11" fmla="*/ 8 h 211"/>
                  <a:gd name="T12" fmla="*/ 1 w 34"/>
                  <a:gd name="T13" fmla="*/ 8 h 211"/>
                  <a:gd name="T14" fmla="*/ 1 w 34"/>
                  <a:gd name="T15" fmla="*/ 8 h 211"/>
                  <a:gd name="T16" fmla="*/ 1 w 34"/>
                  <a:gd name="T17" fmla="*/ 1 h 211"/>
                  <a:gd name="T18" fmla="*/ 1 w 34"/>
                  <a:gd name="T19" fmla="*/ 1 h 211"/>
                  <a:gd name="T20" fmla="*/ 1 w 34"/>
                  <a:gd name="T21" fmla="*/ 1 h 211"/>
                  <a:gd name="T22" fmla="*/ 1 w 34"/>
                  <a:gd name="T23" fmla="*/ 0 h 211"/>
                  <a:gd name="T24" fmla="*/ 1 w 34"/>
                  <a:gd name="T25" fmla="*/ 0 h 211"/>
                  <a:gd name="T26" fmla="*/ 1 w 34"/>
                  <a:gd name="T27" fmla="*/ 0 h 211"/>
                  <a:gd name="T28" fmla="*/ 0 w 34"/>
                  <a:gd name="T29" fmla="*/ 0 h 211"/>
                  <a:gd name="T30" fmla="*/ 0 w 34"/>
                  <a:gd name="T31" fmla="*/ 0 h 211"/>
                  <a:gd name="T32" fmla="*/ 0 w 34"/>
                  <a:gd name="T33" fmla="*/ 0 h 211"/>
                  <a:gd name="T34" fmla="*/ 0 w 34"/>
                  <a:gd name="T35" fmla="*/ 0 h 211"/>
                  <a:gd name="T36" fmla="*/ 0 w 34"/>
                  <a:gd name="T37" fmla="*/ 0 h 211"/>
                  <a:gd name="T38" fmla="*/ 0 w 34"/>
                  <a:gd name="T39" fmla="*/ 0 h 211"/>
                  <a:gd name="T40" fmla="*/ 0 w 34"/>
                  <a:gd name="T41" fmla="*/ 0 h 211"/>
                  <a:gd name="T42" fmla="*/ 0 w 34"/>
                  <a:gd name="T43" fmla="*/ 0 h 211"/>
                  <a:gd name="T44" fmla="*/ 0 w 34"/>
                  <a:gd name="T45" fmla="*/ 1 h 211"/>
                  <a:gd name="T46" fmla="*/ 0 w 34"/>
                  <a:gd name="T47" fmla="*/ 1 h 211"/>
                  <a:gd name="T48" fmla="*/ 0 w 34"/>
                  <a:gd name="T49" fmla="*/ 1 h 211"/>
                  <a:gd name="T50" fmla="*/ 0 w 34"/>
                  <a:gd name="T51" fmla="*/ 8 h 211"/>
                  <a:gd name="T52" fmla="*/ 0 w 34"/>
                  <a:gd name="T53" fmla="*/ 8 h 211"/>
                  <a:gd name="T54" fmla="*/ 0 w 34"/>
                  <a:gd name="T55" fmla="*/ 9 h 211"/>
                  <a:gd name="T56" fmla="*/ 0 w 34"/>
                  <a:gd name="T57" fmla="*/ 9 h 211"/>
                  <a:gd name="T58" fmla="*/ 0 w 34"/>
                  <a:gd name="T59" fmla="*/ 9 h 211"/>
                  <a:gd name="T60" fmla="*/ 0 w 34"/>
                  <a:gd name="T61" fmla="*/ 9 h 211"/>
                  <a:gd name="T62" fmla="*/ 0 w 34"/>
                  <a:gd name="T63" fmla="*/ 9 h 211"/>
                  <a:gd name="T64" fmla="*/ 0 w 34"/>
                  <a:gd name="T65" fmla="*/ 9 h 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 h="211">
                    <a:moveTo>
                      <a:pt x="12" y="211"/>
                    </a:moveTo>
                    <a:lnTo>
                      <a:pt x="13" y="210"/>
                    </a:lnTo>
                    <a:lnTo>
                      <a:pt x="14" y="210"/>
                    </a:lnTo>
                    <a:lnTo>
                      <a:pt x="16" y="208"/>
                    </a:lnTo>
                    <a:lnTo>
                      <a:pt x="18" y="207"/>
                    </a:lnTo>
                    <a:lnTo>
                      <a:pt x="19" y="204"/>
                    </a:lnTo>
                    <a:lnTo>
                      <a:pt x="21" y="202"/>
                    </a:lnTo>
                    <a:lnTo>
                      <a:pt x="23" y="200"/>
                    </a:lnTo>
                    <a:lnTo>
                      <a:pt x="25" y="197"/>
                    </a:lnTo>
                    <a:lnTo>
                      <a:pt x="26" y="195"/>
                    </a:lnTo>
                    <a:lnTo>
                      <a:pt x="28" y="192"/>
                    </a:lnTo>
                    <a:lnTo>
                      <a:pt x="29" y="189"/>
                    </a:lnTo>
                    <a:lnTo>
                      <a:pt x="30" y="187"/>
                    </a:lnTo>
                    <a:lnTo>
                      <a:pt x="32" y="184"/>
                    </a:lnTo>
                    <a:lnTo>
                      <a:pt x="33" y="182"/>
                    </a:lnTo>
                    <a:lnTo>
                      <a:pt x="33" y="180"/>
                    </a:lnTo>
                    <a:lnTo>
                      <a:pt x="34" y="178"/>
                    </a:lnTo>
                    <a:lnTo>
                      <a:pt x="25" y="20"/>
                    </a:lnTo>
                    <a:lnTo>
                      <a:pt x="24" y="18"/>
                    </a:lnTo>
                    <a:lnTo>
                      <a:pt x="24" y="16"/>
                    </a:lnTo>
                    <a:lnTo>
                      <a:pt x="24" y="14"/>
                    </a:lnTo>
                    <a:lnTo>
                      <a:pt x="23" y="12"/>
                    </a:lnTo>
                    <a:lnTo>
                      <a:pt x="23" y="11"/>
                    </a:lnTo>
                    <a:lnTo>
                      <a:pt x="22" y="9"/>
                    </a:lnTo>
                    <a:lnTo>
                      <a:pt x="21" y="8"/>
                    </a:lnTo>
                    <a:lnTo>
                      <a:pt x="21" y="5"/>
                    </a:lnTo>
                    <a:lnTo>
                      <a:pt x="20" y="4"/>
                    </a:lnTo>
                    <a:lnTo>
                      <a:pt x="19" y="3"/>
                    </a:lnTo>
                    <a:lnTo>
                      <a:pt x="18" y="2"/>
                    </a:lnTo>
                    <a:lnTo>
                      <a:pt x="16" y="1"/>
                    </a:lnTo>
                    <a:lnTo>
                      <a:pt x="15" y="0"/>
                    </a:lnTo>
                    <a:lnTo>
                      <a:pt x="14" y="0"/>
                    </a:lnTo>
                    <a:lnTo>
                      <a:pt x="13" y="0"/>
                    </a:lnTo>
                    <a:lnTo>
                      <a:pt x="12" y="0"/>
                    </a:lnTo>
                    <a:lnTo>
                      <a:pt x="10" y="0"/>
                    </a:lnTo>
                    <a:lnTo>
                      <a:pt x="9" y="0"/>
                    </a:lnTo>
                    <a:lnTo>
                      <a:pt x="8" y="0"/>
                    </a:lnTo>
                    <a:lnTo>
                      <a:pt x="7" y="1"/>
                    </a:lnTo>
                    <a:lnTo>
                      <a:pt x="6" y="2"/>
                    </a:lnTo>
                    <a:lnTo>
                      <a:pt x="5" y="3"/>
                    </a:lnTo>
                    <a:lnTo>
                      <a:pt x="4" y="4"/>
                    </a:lnTo>
                    <a:lnTo>
                      <a:pt x="3" y="7"/>
                    </a:lnTo>
                    <a:lnTo>
                      <a:pt x="2" y="8"/>
                    </a:lnTo>
                    <a:lnTo>
                      <a:pt x="2" y="10"/>
                    </a:lnTo>
                    <a:lnTo>
                      <a:pt x="1" y="12"/>
                    </a:lnTo>
                    <a:lnTo>
                      <a:pt x="1" y="14"/>
                    </a:lnTo>
                    <a:lnTo>
                      <a:pt x="0" y="16"/>
                    </a:lnTo>
                    <a:lnTo>
                      <a:pt x="0" y="18"/>
                    </a:lnTo>
                    <a:lnTo>
                      <a:pt x="0" y="20"/>
                    </a:lnTo>
                    <a:lnTo>
                      <a:pt x="0" y="23"/>
                    </a:lnTo>
                    <a:lnTo>
                      <a:pt x="0" y="193"/>
                    </a:lnTo>
                    <a:lnTo>
                      <a:pt x="0" y="194"/>
                    </a:lnTo>
                    <a:lnTo>
                      <a:pt x="0" y="196"/>
                    </a:lnTo>
                    <a:lnTo>
                      <a:pt x="0" y="197"/>
                    </a:lnTo>
                    <a:lnTo>
                      <a:pt x="1" y="199"/>
                    </a:lnTo>
                    <a:lnTo>
                      <a:pt x="1" y="200"/>
                    </a:lnTo>
                    <a:lnTo>
                      <a:pt x="2" y="201"/>
                    </a:lnTo>
                    <a:lnTo>
                      <a:pt x="2" y="203"/>
                    </a:lnTo>
                    <a:lnTo>
                      <a:pt x="3" y="204"/>
                    </a:lnTo>
                    <a:lnTo>
                      <a:pt x="4" y="205"/>
                    </a:lnTo>
                    <a:lnTo>
                      <a:pt x="5" y="207"/>
                    </a:lnTo>
                    <a:lnTo>
                      <a:pt x="6" y="208"/>
                    </a:lnTo>
                    <a:lnTo>
                      <a:pt x="7" y="209"/>
                    </a:lnTo>
                    <a:lnTo>
                      <a:pt x="8" y="210"/>
                    </a:lnTo>
                    <a:lnTo>
                      <a:pt x="9" y="210"/>
                    </a:lnTo>
                    <a:lnTo>
                      <a:pt x="10" y="210"/>
                    </a:lnTo>
                    <a:lnTo>
                      <a:pt x="12" y="211"/>
                    </a:lnTo>
                    <a:close/>
                  </a:path>
                </a:pathLst>
              </a:custGeom>
              <a:solidFill>
                <a:srgbClr val="993300"/>
              </a:solidFill>
              <a:ln w="0">
                <a:solidFill>
                  <a:srgbClr val="000000"/>
                </a:solidFill>
                <a:prstDash val="solid"/>
                <a:round/>
                <a:headEnd/>
                <a:tailEnd/>
              </a:ln>
            </p:spPr>
            <p:txBody>
              <a:bodyPr/>
              <a:lstStyle/>
              <a:p>
                <a:endParaRPr lang="en-US"/>
              </a:p>
            </p:txBody>
          </p:sp>
          <p:sp>
            <p:nvSpPr>
              <p:cNvPr id="44480" name="Freeform 204"/>
              <p:cNvSpPr>
                <a:spLocks/>
              </p:cNvSpPr>
              <p:nvPr/>
            </p:nvSpPr>
            <p:spPr bwMode="auto">
              <a:xfrm>
                <a:off x="4917" y="1329"/>
                <a:ext cx="13" cy="5"/>
              </a:xfrm>
              <a:custGeom>
                <a:avLst/>
                <a:gdLst>
                  <a:gd name="T0" fmla="*/ 12 w 307"/>
                  <a:gd name="T1" fmla="*/ 5 h 101"/>
                  <a:gd name="T2" fmla="*/ 12 w 307"/>
                  <a:gd name="T3" fmla="*/ 5 h 101"/>
                  <a:gd name="T4" fmla="*/ 12 w 307"/>
                  <a:gd name="T5" fmla="*/ 5 h 101"/>
                  <a:gd name="T6" fmla="*/ 12 w 307"/>
                  <a:gd name="T7" fmla="*/ 5 h 101"/>
                  <a:gd name="T8" fmla="*/ 13 w 307"/>
                  <a:gd name="T9" fmla="*/ 4 h 101"/>
                  <a:gd name="T10" fmla="*/ 13 w 307"/>
                  <a:gd name="T11" fmla="*/ 4 h 101"/>
                  <a:gd name="T12" fmla="*/ 13 w 307"/>
                  <a:gd name="T13" fmla="*/ 4 h 101"/>
                  <a:gd name="T14" fmla="*/ 13 w 307"/>
                  <a:gd name="T15" fmla="*/ 4 h 101"/>
                  <a:gd name="T16" fmla="*/ 13 w 307"/>
                  <a:gd name="T17" fmla="*/ 2 h 101"/>
                  <a:gd name="T18" fmla="*/ 13 w 307"/>
                  <a:gd name="T19" fmla="*/ 1 h 101"/>
                  <a:gd name="T20" fmla="*/ 13 w 307"/>
                  <a:gd name="T21" fmla="*/ 1 h 101"/>
                  <a:gd name="T22" fmla="*/ 13 w 307"/>
                  <a:gd name="T23" fmla="*/ 1 h 101"/>
                  <a:gd name="T24" fmla="*/ 13 w 307"/>
                  <a:gd name="T25" fmla="*/ 0 h 101"/>
                  <a:gd name="T26" fmla="*/ 12 w 307"/>
                  <a:gd name="T27" fmla="*/ 0 h 101"/>
                  <a:gd name="T28" fmla="*/ 12 w 307"/>
                  <a:gd name="T29" fmla="*/ 0 h 101"/>
                  <a:gd name="T30" fmla="*/ 12 w 307"/>
                  <a:gd name="T31" fmla="*/ 0 h 101"/>
                  <a:gd name="T32" fmla="*/ 12 w 307"/>
                  <a:gd name="T33" fmla="*/ 0 h 101"/>
                  <a:gd name="T34" fmla="*/ 1 w 307"/>
                  <a:gd name="T35" fmla="*/ 0 h 101"/>
                  <a:gd name="T36" fmla="*/ 1 w 307"/>
                  <a:gd name="T37" fmla="*/ 0 h 101"/>
                  <a:gd name="T38" fmla="*/ 1 w 307"/>
                  <a:gd name="T39" fmla="*/ 0 h 101"/>
                  <a:gd name="T40" fmla="*/ 0 w 307"/>
                  <a:gd name="T41" fmla="*/ 0 h 101"/>
                  <a:gd name="T42" fmla="*/ 0 w 307"/>
                  <a:gd name="T43" fmla="*/ 1 h 101"/>
                  <a:gd name="T44" fmla="*/ 0 w 307"/>
                  <a:gd name="T45" fmla="*/ 1 h 101"/>
                  <a:gd name="T46" fmla="*/ 0 w 307"/>
                  <a:gd name="T47" fmla="*/ 1 h 101"/>
                  <a:gd name="T48" fmla="*/ 0 w 307"/>
                  <a:gd name="T49" fmla="*/ 1 h 101"/>
                  <a:gd name="T50" fmla="*/ 0 w 307"/>
                  <a:gd name="T51" fmla="*/ 3 h 101"/>
                  <a:gd name="T52" fmla="*/ 0 w 307"/>
                  <a:gd name="T53" fmla="*/ 4 h 101"/>
                  <a:gd name="T54" fmla="*/ 0 w 307"/>
                  <a:gd name="T55" fmla="*/ 4 h 101"/>
                  <a:gd name="T56" fmla="*/ 0 w 307"/>
                  <a:gd name="T57" fmla="*/ 4 h 101"/>
                  <a:gd name="T58" fmla="*/ 0 w 307"/>
                  <a:gd name="T59" fmla="*/ 4 h 101"/>
                  <a:gd name="T60" fmla="*/ 1 w 307"/>
                  <a:gd name="T61" fmla="*/ 5 h 101"/>
                  <a:gd name="T62" fmla="*/ 1 w 307"/>
                  <a:gd name="T63" fmla="*/ 5 h 101"/>
                  <a:gd name="T64" fmla="*/ 1 w 307"/>
                  <a:gd name="T65" fmla="*/ 5 h 101"/>
                  <a:gd name="T66" fmla="*/ 1 w 307"/>
                  <a:gd name="T67" fmla="*/ 5 h 1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7" h="101">
                    <a:moveTo>
                      <a:pt x="274" y="101"/>
                    </a:moveTo>
                    <a:lnTo>
                      <a:pt x="277" y="100"/>
                    </a:lnTo>
                    <a:lnTo>
                      <a:pt x="280" y="100"/>
                    </a:lnTo>
                    <a:lnTo>
                      <a:pt x="283" y="99"/>
                    </a:lnTo>
                    <a:lnTo>
                      <a:pt x="286" y="97"/>
                    </a:lnTo>
                    <a:lnTo>
                      <a:pt x="289" y="96"/>
                    </a:lnTo>
                    <a:lnTo>
                      <a:pt x="292" y="94"/>
                    </a:lnTo>
                    <a:lnTo>
                      <a:pt x="294" y="92"/>
                    </a:lnTo>
                    <a:lnTo>
                      <a:pt x="296" y="90"/>
                    </a:lnTo>
                    <a:lnTo>
                      <a:pt x="298" y="88"/>
                    </a:lnTo>
                    <a:lnTo>
                      <a:pt x="300" y="86"/>
                    </a:lnTo>
                    <a:lnTo>
                      <a:pt x="302" y="83"/>
                    </a:lnTo>
                    <a:lnTo>
                      <a:pt x="303" y="81"/>
                    </a:lnTo>
                    <a:lnTo>
                      <a:pt x="305" y="78"/>
                    </a:lnTo>
                    <a:lnTo>
                      <a:pt x="306" y="75"/>
                    </a:lnTo>
                    <a:lnTo>
                      <a:pt x="306" y="72"/>
                    </a:lnTo>
                    <a:lnTo>
                      <a:pt x="307" y="69"/>
                    </a:lnTo>
                    <a:lnTo>
                      <a:pt x="307" y="32"/>
                    </a:lnTo>
                    <a:lnTo>
                      <a:pt x="306" y="28"/>
                    </a:lnTo>
                    <a:lnTo>
                      <a:pt x="306" y="25"/>
                    </a:lnTo>
                    <a:lnTo>
                      <a:pt x="305" y="22"/>
                    </a:lnTo>
                    <a:lnTo>
                      <a:pt x="303" y="19"/>
                    </a:lnTo>
                    <a:lnTo>
                      <a:pt x="302" y="16"/>
                    </a:lnTo>
                    <a:lnTo>
                      <a:pt x="300" y="13"/>
                    </a:lnTo>
                    <a:lnTo>
                      <a:pt x="298" y="11"/>
                    </a:lnTo>
                    <a:lnTo>
                      <a:pt x="296" y="9"/>
                    </a:lnTo>
                    <a:lnTo>
                      <a:pt x="294" y="7"/>
                    </a:lnTo>
                    <a:lnTo>
                      <a:pt x="292" y="5"/>
                    </a:lnTo>
                    <a:lnTo>
                      <a:pt x="289" y="3"/>
                    </a:lnTo>
                    <a:lnTo>
                      <a:pt x="286" y="2"/>
                    </a:lnTo>
                    <a:lnTo>
                      <a:pt x="283" y="1"/>
                    </a:lnTo>
                    <a:lnTo>
                      <a:pt x="280" y="0"/>
                    </a:lnTo>
                    <a:lnTo>
                      <a:pt x="277" y="0"/>
                    </a:lnTo>
                    <a:lnTo>
                      <a:pt x="274" y="0"/>
                    </a:lnTo>
                    <a:lnTo>
                      <a:pt x="32" y="0"/>
                    </a:lnTo>
                    <a:lnTo>
                      <a:pt x="28" y="0"/>
                    </a:lnTo>
                    <a:lnTo>
                      <a:pt x="25" y="0"/>
                    </a:lnTo>
                    <a:lnTo>
                      <a:pt x="22" y="1"/>
                    </a:lnTo>
                    <a:lnTo>
                      <a:pt x="19" y="2"/>
                    </a:lnTo>
                    <a:lnTo>
                      <a:pt x="16" y="3"/>
                    </a:lnTo>
                    <a:lnTo>
                      <a:pt x="13" y="5"/>
                    </a:lnTo>
                    <a:lnTo>
                      <a:pt x="11" y="7"/>
                    </a:lnTo>
                    <a:lnTo>
                      <a:pt x="9" y="9"/>
                    </a:lnTo>
                    <a:lnTo>
                      <a:pt x="7" y="11"/>
                    </a:lnTo>
                    <a:lnTo>
                      <a:pt x="5" y="13"/>
                    </a:lnTo>
                    <a:lnTo>
                      <a:pt x="3" y="16"/>
                    </a:lnTo>
                    <a:lnTo>
                      <a:pt x="2" y="19"/>
                    </a:lnTo>
                    <a:lnTo>
                      <a:pt x="1" y="22"/>
                    </a:lnTo>
                    <a:lnTo>
                      <a:pt x="0" y="25"/>
                    </a:lnTo>
                    <a:lnTo>
                      <a:pt x="0" y="28"/>
                    </a:lnTo>
                    <a:lnTo>
                      <a:pt x="0" y="32"/>
                    </a:lnTo>
                    <a:lnTo>
                      <a:pt x="0" y="69"/>
                    </a:lnTo>
                    <a:lnTo>
                      <a:pt x="0" y="72"/>
                    </a:lnTo>
                    <a:lnTo>
                      <a:pt x="0" y="75"/>
                    </a:lnTo>
                    <a:lnTo>
                      <a:pt x="1" y="78"/>
                    </a:lnTo>
                    <a:lnTo>
                      <a:pt x="2" y="81"/>
                    </a:lnTo>
                    <a:lnTo>
                      <a:pt x="3" y="83"/>
                    </a:lnTo>
                    <a:lnTo>
                      <a:pt x="5" y="86"/>
                    </a:lnTo>
                    <a:lnTo>
                      <a:pt x="7" y="88"/>
                    </a:lnTo>
                    <a:lnTo>
                      <a:pt x="9" y="90"/>
                    </a:lnTo>
                    <a:lnTo>
                      <a:pt x="11" y="92"/>
                    </a:lnTo>
                    <a:lnTo>
                      <a:pt x="13" y="94"/>
                    </a:lnTo>
                    <a:lnTo>
                      <a:pt x="16" y="96"/>
                    </a:lnTo>
                    <a:lnTo>
                      <a:pt x="19" y="97"/>
                    </a:lnTo>
                    <a:lnTo>
                      <a:pt x="22" y="99"/>
                    </a:lnTo>
                    <a:lnTo>
                      <a:pt x="25" y="100"/>
                    </a:lnTo>
                    <a:lnTo>
                      <a:pt x="28" y="100"/>
                    </a:lnTo>
                    <a:lnTo>
                      <a:pt x="32" y="101"/>
                    </a:lnTo>
                    <a:lnTo>
                      <a:pt x="274" y="101"/>
                    </a:lnTo>
                    <a:close/>
                  </a:path>
                </a:pathLst>
              </a:custGeom>
              <a:solidFill>
                <a:srgbClr val="993300"/>
              </a:solidFill>
              <a:ln w="0">
                <a:solidFill>
                  <a:srgbClr val="000000"/>
                </a:solidFill>
                <a:prstDash val="solid"/>
                <a:round/>
                <a:headEnd/>
                <a:tailEnd/>
              </a:ln>
            </p:spPr>
            <p:txBody>
              <a:bodyPr/>
              <a:lstStyle/>
              <a:p>
                <a:endParaRPr lang="en-US"/>
              </a:p>
            </p:txBody>
          </p:sp>
          <p:sp>
            <p:nvSpPr>
              <p:cNvPr id="44481" name="Freeform 205"/>
              <p:cNvSpPr>
                <a:spLocks/>
              </p:cNvSpPr>
              <p:nvPr/>
            </p:nvSpPr>
            <p:spPr bwMode="auto">
              <a:xfrm>
                <a:off x="4934" y="1328"/>
                <a:ext cx="19" cy="13"/>
              </a:xfrm>
              <a:custGeom>
                <a:avLst/>
                <a:gdLst>
                  <a:gd name="T0" fmla="*/ 17 w 429"/>
                  <a:gd name="T1" fmla="*/ 13 h 284"/>
                  <a:gd name="T2" fmla="*/ 17 w 429"/>
                  <a:gd name="T3" fmla="*/ 13 h 284"/>
                  <a:gd name="T4" fmla="*/ 18 w 429"/>
                  <a:gd name="T5" fmla="*/ 13 h 284"/>
                  <a:gd name="T6" fmla="*/ 18 w 429"/>
                  <a:gd name="T7" fmla="*/ 12 h 284"/>
                  <a:gd name="T8" fmla="*/ 18 w 429"/>
                  <a:gd name="T9" fmla="*/ 12 h 284"/>
                  <a:gd name="T10" fmla="*/ 19 w 429"/>
                  <a:gd name="T11" fmla="*/ 11 h 284"/>
                  <a:gd name="T12" fmla="*/ 19 w 429"/>
                  <a:gd name="T13" fmla="*/ 11 h 284"/>
                  <a:gd name="T14" fmla="*/ 19 w 429"/>
                  <a:gd name="T15" fmla="*/ 10 h 284"/>
                  <a:gd name="T16" fmla="*/ 18 w 429"/>
                  <a:gd name="T17" fmla="*/ 3 h 284"/>
                  <a:gd name="T18" fmla="*/ 18 w 429"/>
                  <a:gd name="T19" fmla="*/ 2 h 284"/>
                  <a:gd name="T20" fmla="*/ 18 w 429"/>
                  <a:gd name="T21" fmla="*/ 2 h 284"/>
                  <a:gd name="T22" fmla="*/ 18 w 429"/>
                  <a:gd name="T23" fmla="*/ 1 h 284"/>
                  <a:gd name="T24" fmla="*/ 18 w 429"/>
                  <a:gd name="T25" fmla="*/ 1 h 284"/>
                  <a:gd name="T26" fmla="*/ 18 w 429"/>
                  <a:gd name="T27" fmla="*/ 1 h 284"/>
                  <a:gd name="T28" fmla="*/ 17 w 429"/>
                  <a:gd name="T29" fmla="*/ 0 h 284"/>
                  <a:gd name="T30" fmla="*/ 17 w 429"/>
                  <a:gd name="T31" fmla="*/ 0 h 284"/>
                  <a:gd name="T32" fmla="*/ 17 w 429"/>
                  <a:gd name="T33" fmla="*/ 0 h 284"/>
                  <a:gd name="T34" fmla="*/ 2 w 429"/>
                  <a:gd name="T35" fmla="*/ 0 h 284"/>
                  <a:gd name="T36" fmla="*/ 2 w 429"/>
                  <a:gd name="T37" fmla="*/ 0 h 284"/>
                  <a:gd name="T38" fmla="*/ 2 w 429"/>
                  <a:gd name="T39" fmla="*/ 0 h 284"/>
                  <a:gd name="T40" fmla="*/ 1 w 429"/>
                  <a:gd name="T41" fmla="*/ 1 h 284"/>
                  <a:gd name="T42" fmla="*/ 1 w 429"/>
                  <a:gd name="T43" fmla="*/ 1 h 284"/>
                  <a:gd name="T44" fmla="*/ 1 w 429"/>
                  <a:gd name="T45" fmla="*/ 2 h 284"/>
                  <a:gd name="T46" fmla="*/ 1 w 429"/>
                  <a:gd name="T47" fmla="*/ 2 h 284"/>
                  <a:gd name="T48" fmla="*/ 1 w 429"/>
                  <a:gd name="T49" fmla="*/ 3 h 284"/>
                  <a:gd name="T50" fmla="*/ 0 w 429"/>
                  <a:gd name="T51" fmla="*/ 10 h 284"/>
                  <a:gd name="T52" fmla="*/ 0 w 429"/>
                  <a:gd name="T53" fmla="*/ 10 h 284"/>
                  <a:gd name="T54" fmla="*/ 0 w 429"/>
                  <a:gd name="T55" fmla="*/ 11 h 284"/>
                  <a:gd name="T56" fmla="*/ 0 w 429"/>
                  <a:gd name="T57" fmla="*/ 12 h 284"/>
                  <a:gd name="T58" fmla="*/ 1 w 429"/>
                  <a:gd name="T59" fmla="*/ 12 h 284"/>
                  <a:gd name="T60" fmla="*/ 1 w 429"/>
                  <a:gd name="T61" fmla="*/ 12 h 284"/>
                  <a:gd name="T62" fmla="*/ 2 w 429"/>
                  <a:gd name="T63" fmla="*/ 13 h 284"/>
                  <a:gd name="T64" fmla="*/ 2 w 429"/>
                  <a:gd name="T65" fmla="*/ 13 h 284"/>
                  <a:gd name="T66" fmla="*/ 2 w 429"/>
                  <a:gd name="T67" fmla="*/ 13 h 2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9" h="284">
                    <a:moveTo>
                      <a:pt x="374" y="284"/>
                    </a:moveTo>
                    <a:lnTo>
                      <a:pt x="378" y="283"/>
                    </a:lnTo>
                    <a:lnTo>
                      <a:pt x="382" y="282"/>
                    </a:lnTo>
                    <a:lnTo>
                      <a:pt x="387" y="279"/>
                    </a:lnTo>
                    <a:lnTo>
                      <a:pt x="392" y="277"/>
                    </a:lnTo>
                    <a:lnTo>
                      <a:pt x="396" y="274"/>
                    </a:lnTo>
                    <a:lnTo>
                      <a:pt x="401" y="271"/>
                    </a:lnTo>
                    <a:lnTo>
                      <a:pt x="405" y="267"/>
                    </a:lnTo>
                    <a:lnTo>
                      <a:pt x="409" y="263"/>
                    </a:lnTo>
                    <a:lnTo>
                      <a:pt x="414" y="258"/>
                    </a:lnTo>
                    <a:lnTo>
                      <a:pt x="417" y="253"/>
                    </a:lnTo>
                    <a:lnTo>
                      <a:pt x="421" y="248"/>
                    </a:lnTo>
                    <a:lnTo>
                      <a:pt x="423" y="242"/>
                    </a:lnTo>
                    <a:lnTo>
                      <a:pt x="425" y="235"/>
                    </a:lnTo>
                    <a:lnTo>
                      <a:pt x="427" y="229"/>
                    </a:lnTo>
                    <a:lnTo>
                      <a:pt x="428" y="222"/>
                    </a:lnTo>
                    <a:lnTo>
                      <a:pt x="429" y="216"/>
                    </a:lnTo>
                    <a:lnTo>
                      <a:pt x="417" y="67"/>
                    </a:lnTo>
                    <a:lnTo>
                      <a:pt x="416" y="60"/>
                    </a:lnTo>
                    <a:lnTo>
                      <a:pt x="416" y="53"/>
                    </a:lnTo>
                    <a:lnTo>
                      <a:pt x="415" y="47"/>
                    </a:lnTo>
                    <a:lnTo>
                      <a:pt x="413" y="40"/>
                    </a:lnTo>
                    <a:lnTo>
                      <a:pt x="411" y="34"/>
                    </a:lnTo>
                    <a:lnTo>
                      <a:pt x="408" y="29"/>
                    </a:lnTo>
                    <a:lnTo>
                      <a:pt x="406" y="24"/>
                    </a:lnTo>
                    <a:lnTo>
                      <a:pt x="403" y="20"/>
                    </a:lnTo>
                    <a:lnTo>
                      <a:pt x="400" y="15"/>
                    </a:lnTo>
                    <a:lnTo>
                      <a:pt x="397" y="12"/>
                    </a:lnTo>
                    <a:lnTo>
                      <a:pt x="393" y="8"/>
                    </a:lnTo>
                    <a:lnTo>
                      <a:pt x="390" y="6"/>
                    </a:lnTo>
                    <a:lnTo>
                      <a:pt x="386" y="3"/>
                    </a:lnTo>
                    <a:lnTo>
                      <a:pt x="382" y="2"/>
                    </a:lnTo>
                    <a:lnTo>
                      <a:pt x="378" y="0"/>
                    </a:lnTo>
                    <a:lnTo>
                      <a:pt x="374" y="0"/>
                    </a:lnTo>
                    <a:lnTo>
                      <a:pt x="55" y="0"/>
                    </a:lnTo>
                    <a:lnTo>
                      <a:pt x="50" y="0"/>
                    </a:lnTo>
                    <a:lnTo>
                      <a:pt x="46" y="2"/>
                    </a:lnTo>
                    <a:lnTo>
                      <a:pt x="42" y="3"/>
                    </a:lnTo>
                    <a:lnTo>
                      <a:pt x="38" y="6"/>
                    </a:lnTo>
                    <a:lnTo>
                      <a:pt x="35" y="8"/>
                    </a:lnTo>
                    <a:lnTo>
                      <a:pt x="31" y="12"/>
                    </a:lnTo>
                    <a:lnTo>
                      <a:pt x="28" y="15"/>
                    </a:lnTo>
                    <a:lnTo>
                      <a:pt x="25" y="20"/>
                    </a:lnTo>
                    <a:lnTo>
                      <a:pt x="21" y="24"/>
                    </a:lnTo>
                    <a:lnTo>
                      <a:pt x="19" y="29"/>
                    </a:lnTo>
                    <a:lnTo>
                      <a:pt x="17" y="34"/>
                    </a:lnTo>
                    <a:lnTo>
                      <a:pt x="15" y="40"/>
                    </a:lnTo>
                    <a:lnTo>
                      <a:pt x="13" y="47"/>
                    </a:lnTo>
                    <a:lnTo>
                      <a:pt x="12" y="53"/>
                    </a:lnTo>
                    <a:lnTo>
                      <a:pt x="12" y="60"/>
                    </a:lnTo>
                    <a:lnTo>
                      <a:pt x="12" y="67"/>
                    </a:lnTo>
                    <a:lnTo>
                      <a:pt x="0" y="216"/>
                    </a:lnTo>
                    <a:lnTo>
                      <a:pt x="0" y="222"/>
                    </a:lnTo>
                    <a:lnTo>
                      <a:pt x="1" y="229"/>
                    </a:lnTo>
                    <a:lnTo>
                      <a:pt x="3" y="235"/>
                    </a:lnTo>
                    <a:lnTo>
                      <a:pt x="5" y="242"/>
                    </a:lnTo>
                    <a:lnTo>
                      <a:pt x="7" y="248"/>
                    </a:lnTo>
                    <a:lnTo>
                      <a:pt x="11" y="253"/>
                    </a:lnTo>
                    <a:lnTo>
                      <a:pt x="14" y="258"/>
                    </a:lnTo>
                    <a:lnTo>
                      <a:pt x="18" y="263"/>
                    </a:lnTo>
                    <a:lnTo>
                      <a:pt x="22" y="267"/>
                    </a:lnTo>
                    <a:lnTo>
                      <a:pt x="27" y="271"/>
                    </a:lnTo>
                    <a:lnTo>
                      <a:pt x="32" y="274"/>
                    </a:lnTo>
                    <a:lnTo>
                      <a:pt x="36" y="277"/>
                    </a:lnTo>
                    <a:lnTo>
                      <a:pt x="41" y="279"/>
                    </a:lnTo>
                    <a:lnTo>
                      <a:pt x="46" y="282"/>
                    </a:lnTo>
                    <a:lnTo>
                      <a:pt x="50" y="283"/>
                    </a:lnTo>
                    <a:lnTo>
                      <a:pt x="55" y="284"/>
                    </a:lnTo>
                    <a:lnTo>
                      <a:pt x="374" y="284"/>
                    </a:lnTo>
                    <a:close/>
                  </a:path>
                </a:pathLst>
              </a:custGeom>
              <a:solidFill>
                <a:srgbClr val="993300"/>
              </a:solidFill>
              <a:ln w="0">
                <a:solidFill>
                  <a:srgbClr val="000000"/>
                </a:solidFill>
                <a:prstDash val="solid"/>
                <a:round/>
                <a:headEnd/>
                <a:tailEnd/>
              </a:ln>
            </p:spPr>
            <p:txBody>
              <a:bodyPr/>
              <a:lstStyle/>
              <a:p>
                <a:endParaRPr lang="en-US"/>
              </a:p>
            </p:txBody>
          </p:sp>
          <p:sp>
            <p:nvSpPr>
              <p:cNvPr id="44482" name="Freeform 206"/>
              <p:cNvSpPr>
                <a:spLocks/>
              </p:cNvSpPr>
              <p:nvPr/>
            </p:nvSpPr>
            <p:spPr bwMode="auto">
              <a:xfrm>
                <a:off x="4935" y="1329"/>
                <a:ext cx="18" cy="11"/>
              </a:xfrm>
              <a:custGeom>
                <a:avLst/>
                <a:gdLst>
                  <a:gd name="T0" fmla="*/ 16 w 410"/>
                  <a:gd name="T1" fmla="*/ 11 h 269"/>
                  <a:gd name="T2" fmla="*/ 16 w 410"/>
                  <a:gd name="T3" fmla="*/ 11 h 269"/>
                  <a:gd name="T4" fmla="*/ 17 w 410"/>
                  <a:gd name="T5" fmla="*/ 11 h 269"/>
                  <a:gd name="T6" fmla="*/ 17 w 410"/>
                  <a:gd name="T7" fmla="*/ 10 h 269"/>
                  <a:gd name="T8" fmla="*/ 17 w 410"/>
                  <a:gd name="T9" fmla="*/ 10 h 269"/>
                  <a:gd name="T10" fmla="*/ 18 w 410"/>
                  <a:gd name="T11" fmla="*/ 10 h 269"/>
                  <a:gd name="T12" fmla="*/ 18 w 410"/>
                  <a:gd name="T13" fmla="*/ 9 h 269"/>
                  <a:gd name="T14" fmla="*/ 18 w 410"/>
                  <a:gd name="T15" fmla="*/ 9 h 269"/>
                  <a:gd name="T16" fmla="*/ 17 w 410"/>
                  <a:gd name="T17" fmla="*/ 3 h 269"/>
                  <a:gd name="T18" fmla="*/ 17 w 410"/>
                  <a:gd name="T19" fmla="*/ 2 h 269"/>
                  <a:gd name="T20" fmla="*/ 17 w 410"/>
                  <a:gd name="T21" fmla="*/ 2 h 269"/>
                  <a:gd name="T22" fmla="*/ 17 w 410"/>
                  <a:gd name="T23" fmla="*/ 1 h 269"/>
                  <a:gd name="T24" fmla="*/ 17 w 410"/>
                  <a:gd name="T25" fmla="*/ 1 h 269"/>
                  <a:gd name="T26" fmla="*/ 17 w 410"/>
                  <a:gd name="T27" fmla="*/ 0 h 269"/>
                  <a:gd name="T28" fmla="*/ 16 w 410"/>
                  <a:gd name="T29" fmla="*/ 0 h 269"/>
                  <a:gd name="T30" fmla="*/ 16 w 410"/>
                  <a:gd name="T31" fmla="*/ 0 h 269"/>
                  <a:gd name="T32" fmla="*/ 16 w 410"/>
                  <a:gd name="T33" fmla="*/ 0 h 269"/>
                  <a:gd name="T34" fmla="*/ 2 w 410"/>
                  <a:gd name="T35" fmla="*/ 0 h 269"/>
                  <a:gd name="T36" fmla="*/ 2 w 410"/>
                  <a:gd name="T37" fmla="*/ 0 h 269"/>
                  <a:gd name="T38" fmla="*/ 1 w 410"/>
                  <a:gd name="T39" fmla="*/ 0 h 269"/>
                  <a:gd name="T40" fmla="*/ 1 w 410"/>
                  <a:gd name="T41" fmla="*/ 1 h 269"/>
                  <a:gd name="T42" fmla="*/ 1 w 410"/>
                  <a:gd name="T43" fmla="*/ 1 h 269"/>
                  <a:gd name="T44" fmla="*/ 1 w 410"/>
                  <a:gd name="T45" fmla="*/ 1 h 269"/>
                  <a:gd name="T46" fmla="*/ 1 w 410"/>
                  <a:gd name="T47" fmla="*/ 2 h 269"/>
                  <a:gd name="T48" fmla="*/ 1 w 410"/>
                  <a:gd name="T49" fmla="*/ 2 h 269"/>
                  <a:gd name="T50" fmla="*/ 0 w 410"/>
                  <a:gd name="T51" fmla="*/ 8 h 269"/>
                  <a:gd name="T52" fmla="*/ 0 w 410"/>
                  <a:gd name="T53" fmla="*/ 9 h 269"/>
                  <a:gd name="T54" fmla="*/ 0 w 410"/>
                  <a:gd name="T55" fmla="*/ 9 h 269"/>
                  <a:gd name="T56" fmla="*/ 0 w 410"/>
                  <a:gd name="T57" fmla="*/ 10 h 269"/>
                  <a:gd name="T58" fmla="*/ 1 w 410"/>
                  <a:gd name="T59" fmla="*/ 10 h 269"/>
                  <a:gd name="T60" fmla="*/ 1 w 410"/>
                  <a:gd name="T61" fmla="*/ 11 h 269"/>
                  <a:gd name="T62" fmla="*/ 2 w 410"/>
                  <a:gd name="T63" fmla="*/ 11 h 269"/>
                  <a:gd name="T64" fmla="*/ 2 w 410"/>
                  <a:gd name="T65" fmla="*/ 11 h 269"/>
                  <a:gd name="T66" fmla="*/ 2 w 410"/>
                  <a:gd name="T67" fmla="*/ 11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10" h="269">
                    <a:moveTo>
                      <a:pt x="356" y="269"/>
                    </a:moveTo>
                    <a:lnTo>
                      <a:pt x="360" y="268"/>
                    </a:lnTo>
                    <a:lnTo>
                      <a:pt x="365" y="267"/>
                    </a:lnTo>
                    <a:lnTo>
                      <a:pt x="369" y="266"/>
                    </a:lnTo>
                    <a:lnTo>
                      <a:pt x="374" y="264"/>
                    </a:lnTo>
                    <a:lnTo>
                      <a:pt x="378" y="261"/>
                    </a:lnTo>
                    <a:lnTo>
                      <a:pt x="383" y="258"/>
                    </a:lnTo>
                    <a:lnTo>
                      <a:pt x="387" y="254"/>
                    </a:lnTo>
                    <a:lnTo>
                      <a:pt x="391" y="250"/>
                    </a:lnTo>
                    <a:lnTo>
                      <a:pt x="394" y="246"/>
                    </a:lnTo>
                    <a:lnTo>
                      <a:pt x="398" y="241"/>
                    </a:lnTo>
                    <a:lnTo>
                      <a:pt x="402" y="236"/>
                    </a:lnTo>
                    <a:lnTo>
                      <a:pt x="404" y="230"/>
                    </a:lnTo>
                    <a:lnTo>
                      <a:pt x="407" y="224"/>
                    </a:lnTo>
                    <a:lnTo>
                      <a:pt x="408" y="218"/>
                    </a:lnTo>
                    <a:lnTo>
                      <a:pt x="409" y="212"/>
                    </a:lnTo>
                    <a:lnTo>
                      <a:pt x="410" y="206"/>
                    </a:lnTo>
                    <a:lnTo>
                      <a:pt x="397" y="64"/>
                    </a:lnTo>
                    <a:lnTo>
                      <a:pt x="396" y="57"/>
                    </a:lnTo>
                    <a:lnTo>
                      <a:pt x="396" y="51"/>
                    </a:lnTo>
                    <a:lnTo>
                      <a:pt x="395" y="45"/>
                    </a:lnTo>
                    <a:lnTo>
                      <a:pt x="393" y="39"/>
                    </a:lnTo>
                    <a:lnTo>
                      <a:pt x="392" y="32"/>
                    </a:lnTo>
                    <a:lnTo>
                      <a:pt x="390" y="27"/>
                    </a:lnTo>
                    <a:lnTo>
                      <a:pt x="387" y="22"/>
                    </a:lnTo>
                    <a:lnTo>
                      <a:pt x="385" y="18"/>
                    </a:lnTo>
                    <a:lnTo>
                      <a:pt x="382" y="14"/>
                    </a:lnTo>
                    <a:lnTo>
                      <a:pt x="379" y="10"/>
                    </a:lnTo>
                    <a:lnTo>
                      <a:pt x="376" y="7"/>
                    </a:lnTo>
                    <a:lnTo>
                      <a:pt x="372" y="4"/>
                    </a:lnTo>
                    <a:lnTo>
                      <a:pt x="368" y="2"/>
                    </a:lnTo>
                    <a:lnTo>
                      <a:pt x="365" y="1"/>
                    </a:lnTo>
                    <a:lnTo>
                      <a:pt x="360" y="0"/>
                    </a:lnTo>
                    <a:lnTo>
                      <a:pt x="356" y="0"/>
                    </a:lnTo>
                    <a:lnTo>
                      <a:pt x="54" y="0"/>
                    </a:lnTo>
                    <a:lnTo>
                      <a:pt x="48" y="0"/>
                    </a:lnTo>
                    <a:lnTo>
                      <a:pt x="44" y="1"/>
                    </a:lnTo>
                    <a:lnTo>
                      <a:pt x="41" y="2"/>
                    </a:lnTo>
                    <a:lnTo>
                      <a:pt x="37" y="4"/>
                    </a:lnTo>
                    <a:lnTo>
                      <a:pt x="33" y="7"/>
                    </a:lnTo>
                    <a:lnTo>
                      <a:pt x="30" y="10"/>
                    </a:lnTo>
                    <a:lnTo>
                      <a:pt x="27" y="14"/>
                    </a:lnTo>
                    <a:lnTo>
                      <a:pt x="24" y="18"/>
                    </a:lnTo>
                    <a:lnTo>
                      <a:pt x="22" y="22"/>
                    </a:lnTo>
                    <a:lnTo>
                      <a:pt x="19" y="27"/>
                    </a:lnTo>
                    <a:lnTo>
                      <a:pt x="17" y="32"/>
                    </a:lnTo>
                    <a:lnTo>
                      <a:pt x="16" y="39"/>
                    </a:lnTo>
                    <a:lnTo>
                      <a:pt x="14" y="45"/>
                    </a:lnTo>
                    <a:lnTo>
                      <a:pt x="12" y="51"/>
                    </a:lnTo>
                    <a:lnTo>
                      <a:pt x="12" y="57"/>
                    </a:lnTo>
                    <a:lnTo>
                      <a:pt x="12" y="64"/>
                    </a:lnTo>
                    <a:lnTo>
                      <a:pt x="0" y="206"/>
                    </a:lnTo>
                    <a:lnTo>
                      <a:pt x="0" y="212"/>
                    </a:lnTo>
                    <a:lnTo>
                      <a:pt x="1" y="218"/>
                    </a:lnTo>
                    <a:lnTo>
                      <a:pt x="2" y="224"/>
                    </a:lnTo>
                    <a:lnTo>
                      <a:pt x="5" y="230"/>
                    </a:lnTo>
                    <a:lnTo>
                      <a:pt x="7" y="236"/>
                    </a:lnTo>
                    <a:lnTo>
                      <a:pt x="10" y="241"/>
                    </a:lnTo>
                    <a:lnTo>
                      <a:pt x="15" y="246"/>
                    </a:lnTo>
                    <a:lnTo>
                      <a:pt x="18" y="250"/>
                    </a:lnTo>
                    <a:lnTo>
                      <a:pt x="22" y="254"/>
                    </a:lnTo>
                    <a:lnTo>
                      <a:pt x="26" y="258"/>
                    </a:lnTo>
                    <a:lnTo>
                      <a:pt x="31" y="261"/>
                    </a:lnTo>
                    <a:lnTo>
                      <a:pt x="35" y="264"/>
                    </a:lnTo>
                    <a:lnTo>
                      <a:pt x="40" y="266"/>
                    </a:lnTo>
                    <a:lnTo>
                      <a:pt x="44" y="267"/>
                    </a:lnTo>
                    <a:lnTo>
                      <a:pt x="48" y="268"/>
                    </a:lnTo>
                    <a:lnTo>
                      <a:pt x="54" y="269"/>
                    </a:lnTo>
                    <a:lnTo>
                      <a:pt x="356" y="269"/>
                    </a:lnTo>
                    <a:close/>
                  </a:path>
                </a:pathLst>
              </a:custGeom>
              <a:solidFill>
                <a:srgbClr val="993300"/>
              </a:solidFill>
              <a:ln w="0">
                <a:solidFill>
                  <a:srgbClr val="000000"/>
                </a:solidFill>
                <a:prstDash val="solid"/>
                <a:round/>
                <a:headEnd/>
                <a:tailEnd/>
              </a:ln>
            </p:spPr>
            <p:txBody>
              <a:bodyPr/>
              <a:lstStyle/>
              <a:p>
                <a:endParaRPr lang="en-US"/>
              </a:p>
            </p:txBody>
          </p:sp>
          <p:sp>
            <p:nvSpPr>
              <p:cNvPr id="44483" name="Freeform 207"/>
              <p:cNvSpPr>
                <a:spLocks/>
              </p:cNvSpPr>
              <p:nvPr/>
            </p:nvSpPr>
            <p:spPr bwMode="auto">
              <a:xfrm>
                <a:off x="4937" y="1334"/>
                <a:ext cx="13" cy="5"/>
              </a:xfrm>
              <a:custGeom>
                <a:avLst/>
                <a:gdLst>
                  <a:gd name="T0" fmla="*/ 13 w 300"/>
                  <a:gd name="T1" fmla="*/ 2 h 121"/>
                  <a:gd name="T2" fmla="*/ 13 w 300"/>
                  <a:gd name="T3" fmla="*/ 3 h 121"/>
                  <a:gd name="T4" fmla="*/ 13 w 300"/>
                  <a:gd name="T5" fmla="*/ 3 h 121"/>
                  <a:gd name="T6" fmla="*/ 13 w 300"/>
                  <a:gd name="T7" fmla="*/ 3 h 121"/>
                  <a:gd name="T8" fmla="*/ 13 w 300"/>
                  <a:gd name="T9" fmla="*/ 3 h 121"/>
                  <a:gd name="T10" fmla="*/ 13 w 300"/>
                  <a:gd name="T11" fmla="*/ 4 h 121"/>
                  <a:gd name="T12" fmla="*/ 13 w 300"/>
                  <a:gd name="T13" fmla="*/ 4 h 121"/>
                  <a:gd name="T14" fmla="*/ 13 w 300"/>
                  <a:gd name="T15" fmla="*/ 4 h 121"/>
                  <a:gd name="T16" fmla="*/ 13 w 300"/>
                  <a:gd name="T17" fmla="*/ 4 h 121"/>
                  <a:gd name="T18" fmla="*/ 12 w 300"/>
                  <a:gd name="T19" fmla="*/ 4 h 121"/>
                  <a:gd name="T20" fmla="*/ 12 w 300"/>
                  <a:gd name="T21" fmla="*/ 5 h 121"/>
                  <a:gd name="T22" fmla="*/ 12 w 300"/>
                  <a:gd name="T23" fmla="*/ 5 h 121"/>
                  <a:gd name="T24" fmla="*/ 12 w 300"/>
                  <a:gd name="T25" fmla="*/ 5 h 121"/>
                  <a:gd name="T26" fmla="*/ 12 w 300"/>
                  <a:gd name="T27" fmla="*/ 5 h 121"/>
                  <a:gd name="T28" fmla="*/ 12 w 300"/>
                  <a:gd name="T29" fmla="*/ 5 h 121"/>
                  <a:gd name="T30" fmla="*/ 12 w 300"/>
                  <a:gd name="T31" fmla="*/ 5 h 121"/>
                  <a:gd name="T32" fmla="*/ 11 w 300"/>
                  <a:gd name="T33" fmla="*/ 5 h 121"/>
                  <a:gd name="T34" fmla="*/ 2 w 300"/>
                  <a:gd name="T35" fmla="*/ 5 h 121"/>
                  <a:gd name="T36" fmla="*/ 1 w 300"/>
                  <a:gd name="T37" fmla="*/ 5 h 121"/>
                  <a:gd name="T38" fmla="*/ 1 w 300"/>
                  <a:gd name="T39" fmla="*/ 5 h 121"/>
                  <a:gd name="T40" fmla="*/ 1 w 300"/>
                  <a:gd name="T41" fmla="*/ 5 h 121"/>
                  <a:gd name="T42" fmla="*/ 1 w 300"/>
                  <a:gd name="T43" fmla="*/ 5 h 121"/>
                  <a:gd name="T44" fmla="*/ 1 w 300"/>
                  <a:gd name="T45" fmla="*/ 5 h 121"/>
                  <a:gd name="T46" fmla="*/ 1 w 300"/>
                  <a:gd name="T47" fmla="*/ 5 h 121"/>
                  <a:gd name="T48" fmla="*/ 0 w 300"/>
                  <a:gd name="T49" fmla="*/ 4 h 121"/>
                  <a:gd name="T50" fmla="*/ 0 w 300"/>
                  <a:gd name="T51" fmla="*/ 4 h 121"/>
                  <a:gd name="T52" fmla="*/ 0 w 300"/>
                  <a:gd name="T53" fmla="*/ 4 h 121"/>
                  <a:gd name="T54" fmla="*/ 0 w 300"/>
                  <a:gd name="T55" fmla="*/ 4 h 121"/>
                  <a:gd name="T56" fmla="*/ 0 w 300"/>
                  <a:gd name="T57" fmla="*/ 4 h 121"/>
                  <a:gd name="T58" fmla="*/ 0 w 300"/>
                  <a:gd name="T59" fmla="*/ 3 h 121"/>
                  <a:gd name="T60" fmla="*/ 0 w 300"/>
                  <a:gd name="T61" fmla="*/ 3 h 121"/>
                  <a:gd name="T62" fmla="*/ 0 w 300"/>
                  <a:gd name="T63" fmla="*/ 3 h 121"/>
                  <a:gd name="T64" fmla="*/ 0 w 300"/>
                  <a:gd name="T65" fmla="*/ 3 h 121"/>
                  <a:gd name="T66" fmla="*/ 0 w 300"/>
                  <a:gd name="T67" fmla="*/ 2 h 121"/>
                  <a:gd name="T68" fmla="*/ 0 w 300"/>
                  <a:gd name="T69" fmla="*/ 0 h 121"/>
                  <a:gd name="T70" fmla="*/ 13 w 300"/>
                  <a:gd name="T71" fmla="*/ 0 h 121"/>
                  <a:gd name="T72" fmla="*/ 13 w 300"/>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00" h="121">
                    <a:moveTo>
                      <a:pt x="300" y="60"/>
                    </a:moveTo>
                    <a:lnTo>
                      <a:pt x="299" y="65"/>
                    </a:lnTo>
                    <a:lnTo>
                      <a:pt x="299" y="72"/>
                    </a:lnTo>
                    <a:lnTo>
                      <a:pt x="298" y="78"/>
                    </a:lnTo>
                    <a:lnTo>
                      <a:pt x="297" y="83"/>
                    </a:lnTo>
                    <a:lnTo>
                      <a:pt x="296" y="88"/>
                    </a:lnTo>
                    <a:lnTo>
                      <a:pt x="294" y="93"/>
                    </a:lnTo>
                    <a:lnTo>
                      <a:pt x="292" y="98"/>
                    </a:lnTo>
                    <a:lnTo>
                      <a:pt x="290" y="102"/>
                    </a:lnTo>
                    <a:lnTo>
                      <a:pt x="288" y="107"/>
                    </a:lnTo>
                    <a:lnTo>
                      <a:pt x="285" y="110"/>
                    </a:lnTo>
                    <a:lnTo>
                      <a:pt x="283" y="113"/>
                    </a:lnTo>
                    <a:lnTo>
                      <a:pt x="280" y="116"/>
                    </a:lnTo>
                    <a:lnTo>
                      <a:pt x="276" y="118"/>
                    </a:lnTo>
                    <a:lnTo>
                      <a:pt x="273" y="119"/>
                    </a:lnTo>
                    <a:lnTo>
                      <a:pt x="269" y="120"/>
                    </a:lnTo>
                    <a:lnTo>
                      <a:pt x="265" y="121"/>
                    </a:lnTo>
                    <a:lnTo>
                      <a:pt x="35" y="121"/>
                    </a:lnTo>
                    <a:lnTo>
                      <a:pt x="30" y="120"/>
                    </a:lnTo>
                    <a:lnTo>
                      <a:pt x="26" y="119"/>
                    </a:lnTo>
                    <a:lnTo>
                      <a:pt x="23" y="118"/>
                    </a:lnTo>
                    <a:lnTo>
                      <a:pt x="19" y="116"/>
                    </a:lnTo>
                    <a:lnTo>
                      <a:pt x="16" y="113"/>
                    </a:lnTo>
                    <a:lnTo>
                      <a:pt x="14" y="110"/>
                    </a:lnTo>
                    <a:lnTo>
                      <a:pt x="11" y="107"/>
                    </a:lnTo>
                    <a:lnTo>
                      <a:pt x="9" y="102"/>
                    </a:lnTo>
                    <a:lnTo>
                      <a:pt x="7" y="98"/>
                    </a:lnTo>
                    <a:lnTo>
                      <a:pt x="5" y="93"/>
                    </a:lnTo>
                    <a:lnTo>
                      <a:pt x="3" y="88"/>
                    </a:lnTo>
                    <a:lnTo>
                      <a:pt x="2" y="83"/>
                    </a:lnTo>
                    <a:lnTo>
                      <a:pt x="1" y="78"/>
                    </a:lnTo>
                    <a:lnTo>
                      <a:pt x="0" y="72"/>
                    </a:lnTo>
                    <a:lnTo>
                      <a:pt x="0" y="65"/>
                    </a:lnTo>
                    <a:lnTo>
                      <a:pt x="0" y="60"/>
                    </a:lnTo>
                    <a:lnTo>
                      <a:pt x="2" y="0"/>
                    </a:lnTo>
                    <a:lnTo>
                      <a:pt x="298" y="0"/>
                    </a:lnTo>
                    <a:lnTo>
                      <a:pt x="300" y="60"/>
                    </a:lnTo>
                    <a:close/>
                  </a:path>
                </a:pathLst>
              </a:custGeom>
              <a:solidFill>
                <a:srgbClr val="993300"/>
              </a:solidFill>
              <a:ln w="0">
                <a:solidFill>
                  <a:srgbClr val="000000"/>
                </a:solidFill>
                <a:prstDash val="solid"/>
                <a:round/>
                <a:headEnd/>
                <a:tailEnd/>
              </a:ln>
            </p:spPr>
            <p:txBody>
              <a:bodyPr/>
              <a:lstStyle/>
              <a:p>
                <a:endParaRPr lang="en-US"/>
              </a:p>
            </p:txBody>
          </p:sp>
          <p:sp>
            <p:nvSpPr>
              <p:cNvPr id="44484" name="Freeform 208"/>
              <p:cNvSpPr>
                <a:spLocks/>
              </p:cNvSpPr>
              <p:nvPr/>
            </p:nvSpPr>
            <p:spPr bwMode="auto">
              <a:xfrm>
                <a:off x="4935" y="1330"/>
                <a:ext cx="2" cy="9"/>
              </a:xfrm>
              <a:custGeom>
                <a:avLst/>
                <a:gdLst>
                  <a:gd name="T0" fmla="*/ 1 w 29"/>
                  <a:gd name="T1" fmla="*/ 9 h 201"/>
                  <a:gd name="T2" fmla="*/ 1 w 29"/>
                  <a:gd name="T3" fmla="*/ 9 h 201"/>
                  <a:gd name="T4" fmla="*/ 2 w 29"/>
                  <a:gd name="T5" fmla="*/ 9 h 201"/>
                  <a:gd name="T6" fmla="*/ 2 w 29"/>
                  <a:gd name="T7" fmla="*/ 9 h 201"/>
                  <a:gd name="T8" fmla="*/ 2 w 29"/>
                  <a:gd name="T9" fmla="*/ 9 h 201"/>
                  <a:gd name="T10" fmla="*/ 2 w 29"/>
                  <a:gd name="T11" fmla="*/ 9 h 201"/>
                  <a:gd name="T12" fmla="*/ 2 w 29"/>
                  <a:gd name="T13" fmla="*/ 8 h 201"/>
                  <a:gd name="T14" fmla="*/ 2 w 29"/>
                  <a:gd name="T15" fmla="*/ 8 h 201"/>
                  <a:gd name="T16" fmla="*/ 2 w 29"/>
                  <a:gd name="T17" fmla="*/ 1 h 201"/>
                  <a:gd name="T18" fmla="*/ 2 w 29"/>
                  <a:gd name="T19" fmla="*/ 1 h 201"/>
                  <a:gd name="T20" fmla="*/ 2 w 29"/>
                  <a:gd name="T21" fmla="*/ 0 h 201"/>
                  <a:gd name="T22" fmla="*/ 2 w 29"/>
                  <a:gd name="T23" fmla="*/ 0 h 201"/>
                  <a:gd name="T24" fmla="*/ 2 w 29"/>
                  <a:gd name="T25" fmla="*/ 0 h 201"/>
                  <a:gd name="T26" fmla="*/ 2 w 29"/>
                  <a:gd name="T27" fmla="*/ 0 h 201"/>
                  <a:gd name="T28" fmla="*/ 1 w 29"/>
                  <a:gd name="T29" fmla="*/ 0 h 201"/>
                  <a:gd name="T30" fmla="*/ 1 w 29"/>
                  <a:gd name="T31" fmla="*/ 0 h 201"/>
                  <a:gd name="T32" fmla="*/ 1 w 29"/>
                  <a:gd name="T33" fmla="*/ 0 h 201"/>
                  <a:gd name="T34" fmla="*/ 1 w 29"/>
                  <a:gd name="T35" fmla="*/ 0 h 201"/>
                  <a:gd name="T36" fmla="*/ 1 w 29"/>
                  <a:gd name="T37" fmla="*/ 0 h 201"/>
                  <a:gd name="T38" fmla="*/ 1 w 29"/>
                  <a:gd name="T39" fmla="*/ 0 h 201"/>
                  <a:gd name="T40" fmla="*/ 0 w 29"/>
                  <a:gd name="T41" fmla="*/ 0 h 201"/>
                  <a:gd name="T42" fmla="*/ 0 w 29"/>
                  <a:gd name="T43" fmla="*/ 0 h 201"/>
                  <a:gd name="T44" fmla="*/ 0 w 29"/>
                  <a:gd name="T45" fmla="*/ 0 h 201"/>
                  <a:gd name="T46" fmla="*/ 0 w 29"/>
                  <a:gd name="T47" fmla="*/ 1 h 201"/>
                  <a:gd name="T48" fmla="*/ 0 w 29"/>
                  <a:gd name="T49" fmla="*/ 1 h 201"/>
                  <a:gd name="T50" fmla="*/ 0 w 29"/>
                  <a:gd name="T51" fmla="*/ 8 h 201"/>
                  <a:gd name="T52" fmla="*/ 0 w 29"/>
                  <a:gd name="T53" fmla="*/ 8 h 201"/>
                  <a:gd name="T54" fmla="*/ 0 w 29"/>
                  <a:gd name="T55" fmla="*/ 8 h 201"/>
                  <a:gd name="T56" fmla="*/ 0 w 29"/>
                  <a:gd name="T57" fmla="*/ 8 h 201"/>
                  <a:gd name="T58" fmla="*/ 0 w 29"/>
                  <a:gd name="T59" fmla="*/ 9 h 201"/>
                  <a:gd name="T60" fmla="*/ 1 w 29"/>
                  <a:gd name="T61" fmla="*/ 9 h 201"/>
                  <a:gd name="T62" fmla="*/ 1 w 29"/>
                  <a:gd name="T63" fmla="*/ 9 h 201"/>
                  <a:gd name="T64" fmla="*/ 1 w 29"/>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01">
                    <a:moveTo>
                      <a:pt x="17" y="201"/>
                    </a:moveTo>
                    <a:lnTo>
                      <a:pt x="18" y="200"/>
                    </a:lnTo>
                    <a:lnTo>
                      <a:pt x="19" y="200"/>
                    </a:lnTo>
                    <a:lnTo>
                      <a:pt x="20" y="200"/>
                    </a:lnTo>
                    <a:lnTo>
                      <a:pt x="21" y="199"/>
                    </a:lnTo>
                    <a:lnTo>
                      <a:pt x="22" y="197"/>
                    </a:lnTo>
                    <a:lnTo>
                      <a:pt x="23" y="196"/>
                    </a:lnTo>
                    <a:lnTo>
                      <a:pt x="24" y="195"/>
                    </a:lnTo>
                    <a:lnTo>
                      <a:pt x="25" y="194"/>
                    </a:lnTo>
                    <a:lnTo>
                      <a:pt x="26" y="193"/>
                    </a:lnTo>
                    <a:lnTo>
                      <a:pt x="26" y="191"/>
                    </a:lnTo>
                    <a:lnTo>
                      <a:pt x="27" y="190"/>
                    </a:lnTo>
                    <a:lnTo>
                      <a:pt x="27" y="188"/>
                    </a:lnTo>
                    <a:lnTo>
                      <a:pt x="28" y="186"/>
                    </a:lnTo>
                    <a:lnTo>
                      <a:pt x="28" y="184"/>
                    </a:lnTo>
                    <a:lnTo>
                      <a:pt x="28" y="183"/>
                    </a:lnTo>
                    <a:lnTo>
                      <a:pt x="29" y="181"/>
                    </a:lnTo>
                    <a:lnTo>
                      <a:pt x="29" y="19"/>
                    </a:lnTo>
                    <a:lnTo>
                      <a:pt x="28" y="17"/>
                    </a:lnTo>
                    <a:lnTo>
                      <a:pt x="28" y="15"/>
                    </a:lnTo>
                    <a:lnTo>
                      <a:pt x="28" y="13"/>
                    </a:lnTo>
                    <a:lnTo>
                      <a:pt x="27" y="11"/>
                    </a:lnTo>
                    <a:lnTo>
                      <a:pt x="27" y="10"/>
                    </a:lnTo>
                    <a:lnTo>
                      <a:pt x="26" y="8"/>
                    </a:lnTo>
                    <a:lnTo>
                      <a:pt x="26" y="7"/>
                    </a:lnTo>
                    <a:lnTo>
                      <a:pt x="25" y="5"/>
                    </a:lnTo>
                    <a:lnTo>
                      <a:pt x="24" y="4"/>
                    </a:lnTo>
                    <a:lnTo>
                      <a:pt x="23" y="3"/>
                    </a:lnTo>
                    <a:lnTo>
                      <a:pt x="22" y="2"/>
                    </a:lnTo>
                    <a:lnTo>
                      <a:pt x="21" y="1"/>
                    </a:lnTo>
                    <a:lnTo>
                      <a:pt x="20" y="0"/>
                    </a:lnTo>
                    <a:lnTo>
                      <a:pt x="19" y="0"/>
                    </a:lnTo>
                    <a:lnTo>
                      <a:pt x="18" y="0"/>
                    </a:lnTo>
                    <a:lnTo>
                      <a:pt x="17" y="0"/>
                    </a:lnTo>
                    <a:lnTo>
                      <a:pt x="15" y="0"/>
                    </a:lnTo>
                    <a:lnTo>
                      <a:pt x="14" y="0"/>
                    </a:lnTo>
                    <a:lnTo>
                      <a:pt x="13" y="0"/>
                    </a:lnTo>
                    <a:lnTo>
                      <a:pt x="12" y="1"/>
                    </a:lnTo>
                    <a:lnTo>
                      <a:pt x="10" y="2"/>
                    </a:lnTo>
                    <a:lnTo>
                      <a:pt x="9" y="3"/>
                    </a:lnTo>
                    <a:lnTo>
                      <a:pt x="8" y="4"/>
                    </a:lnTo>
                    <a:lnTo>
                      <a:pt x="7" y="5"/>
                    </a:lnTo>
                    <a:lnTo>
                      <a:pt x="7" y="7"/>
                    </a:lnTo>
                    <a:lnTo>
                      <a:pt x="6" y="8"/>
                    </a:lnTo>
                    <a:lnTo>
                      <a:pt x="5" y="10"/>
                    </a:lnTo>
                    <a:lnTo>
                      <a:pt x="5" y="11"/>
                    </a:lnTo>
                    <a:lnTo>
                      <a:pt x="4" y="13"/>
                    </a:lnTo>
                    <a:lnTo>
                      <a:pt x="4" y="15"/>
                    </a:lnTo>
                    <a:lnTo>
                      <a:pt x="4" y="17"/>
                    </a:lnTo>
                    <a:lnTo>
                      <a:pt x="4" y="19"/>
                    </a:lnTo>
                    <a:lnTo>
                      <a:pt x="0" y="168"/>
                    </a:lnTo>
                    <a:lnTo>
                      <a:pt x="0" y="170"/>
                    </a:lnTo>
                    <a:lnTo>
                      <a:pt x="0" y="172"/>
                    </a:lnTo>
                    <a:lnTo>
                      <a:pt x="0" y="175"/>
                    </a:lnTo>
                    <a:lnTo>
                      <a:pt x="1" y="177"/>
                    </a:lnTo>
                    <a:lnTo>
                      <a:pt x="2" y="180"/>
                    </a:lnTo>
                    <a:lnTo>
                      <a:pt x="3" y="182"/>
                    </a:lnTo>
                    <a:lnTo>
                      <a:pt x="4" y="185"/>
                    </a:lnTo>
                    <a:lnTo>
                      <a:pt x="5" y="188"/>
                    </a:lnTo>
                    <a:lnTo>
                      <a:pt x="7" y="190"/>
                    </a:lnTo>
                    <a:lnTo>
                      <a:pt x="8" y="192"/>
                    </a:lnTo>
                    <a:lnTo>
                      <a:pt x="9" y="194"/>
                    </a:lnTo>
                    <a:lnTo>
                      <a:pt x="11" y="196"/>
                    </a:lnTo>
                    <a:lnTo>
                      <a:pt x="12" y="197"/>
                    </a:lnTo>
                    <a:lnTo>
                      <a:pt x="14" y="200"/>
                    </a:lnTo>
                    <a:lnTo>
                      <a:pt x="15" y="200"/>
                    </a:lnTo>
                    <a:lnTo>
                      <a:pt x="17" y="201"/>
                    </a:lnTo>
                    <a:close/>
                  </a:path>
                </a:pathLst>
              </a:custGeom>
              <a:solidFill>
                <a:srgbClr val="993300"/>
              </a:solidFill>
              <a:ln w="0">
                <a:solidFill>
                  <a:srgbClr val="000000"/>
                </a:solidFill>
                <a:prstDash val="solid"/>
                <a:round/>
                <a:headEnd/>
                <a:tailEnd/>
              </a:ln>
            </p:spPr>
            <p:txBody>
              <a:bodyPr/>
              <a:lstStyle/>
              <a:p>
                <a:endParaRPr lang="en-US"/>
              </a:p>
            </p:txBody>
          </p:sp>
          <p:sp>
            <p:nvSpPr>
              <p:cNvPr id="44485" name="Freeform 209"/>
              <p:cNvSpPr>
                <a:spLocks/>
              </p:cNvSpPr>
              <p:nvPr/>
            </p:nvSpPr>
            <p:spPr bwMode="auto">
              <a:xfrm>
                <a:off x="4951" y="1330"/>
                <a:ext cx="1" cy="9"/>
              </a:xfrm>
              <a:custGeom>
                <a:avLst/>
                <a:gdLst>
                  <a:gd name="T0" fmla="*/ 0 w 33"/>
                  <a:gd name="T1" fmla="*/ 9 h 211"/>
                  <a:gd name="T2" fmla="*/ 0 w 33"/>
                  <a:gd name="T3" fmla="*/ 9 h 211"/>
                  <a:gd name="T4" fmla="*/ 1 w 33"/>
                  <a:gd name="T5" fmla="*/ 9 h 211"/>
                  <a:gd name="T6" fmla="*/ 1 w 33"/>
                  <a:gd name="T7" fmla="*/ 9 h 211"/>
                  <a:gd name="T8" fmla="*/ 1 w 33"/>
                  <a:gd name="T9" fmla="*/ 8 h 211"/>
                  <a:gd name="T10" fmla="*/ 1 w 33"/>
                  <a:gd name="T11" fmla="*/ 8 h 211"/>
                  <a:gd name="T12" fmla="*/ 1 w 33"/>
                  <a:gd name="T13" fmla="*/ 8 h 211"/>
                  <a:gd name="T14" fmla="*/ 1 w 33"/>
                  <a:gd name="T15" fmla="*/ 8 h 211"/>
                  <a:gd name="T16" fmla="*/ 1 w 33"/>
                  <a:gd name="T17" fmla="*/ 1 h 211"/>
                  <a:gd name="T18" fmla="*/ 1 w 33"/>
                  <a:gd name="T19" fmla="*/ 1 h 211"/>
                  <a:gd name="T20" fmla="*/ 1 w 33"/>
                  <a:gd name="T21" fmla="*/ 1 h 211"/>
                  <a:gd name="T22" fmla="*/ 1 w 33"/>
                  <a:gd name="T23" fmla="*/ 0 h 211"/>
                  <a:gd name="T24" fmla="*/ 1 w 33"/>
                  <a:gd name="T25" fmla="*/ 0 h 211"/>
                  <a:gd name="T26" fmla="*/ 1 w 33"/>
                  <a:gd name="T27" fmla="*/ 0 h 211"/>
                  <a:gd name="T28" fmla="*/ 0 w 33"/>
                  <a:gd name="T29" fmla="*/ 0 h 211"/>
                  <a:gd name="T30" fmla="*/ 0 w 33"/>
                  <a:gd name="T31" fmla="*/ 0 h 211"/>
                  <a:gd name="T32" fmla="*/ 0 w 33"/>
                  <a:gd name="T33" fmla="*/ 0 h 211"/>
                  <a:gd name="T34" fmla="*/ 0 w 33"/>
                  <a:gd name="T35" fmla="*/ 0 h 211"/>
                  <a:gd name="T36" fmla="*/ 0 w 33"/>
                  <a:gd name="T37" fmla="*/ 0 h 211"/>
                  <a:gd name="T38" fmla="*/ 0 w 33"/>
                  <a:gd name="T39" fmla="*/ 0 h 211"/>
                  <a:gd name="T40" fmla="*/ 0 w 33"/>
                  <a:gd name="T41" fmla="*/ 0 h 211"/>
                  <a:gd name="T42" fmla="*/ 0 w 33"/>
                  <a:gd name="T43" fmla="*/ 0 h 211"/>
                  <a:gd name="T44" fmla="*/ 0 w 33"/>
                  <a:gd name="T45" fmla="*/ 1 h 211"/>
                  <a:gd name="T46" fmla="*/ 0 w 33"/>
                  <a:gd name="T47" fmla="*/ 1 h 211"/>
                  <a:gd name="T48" fmla="*/ 0 w 33"/>
                  <a:gd name="T49" fmla="*/ 1 h 211"/>
                  <a:gd name="T50" fmla="*/ 0 w 33"/>
                  <a:gd name="T51" fmla="*/ 8 h 211"/>
                  <a:gd name="T52" fmla="*/ 0 w 33"/>
                  <a:gd name="T53" fmla="*/ 8 h 211"/>
                  <a:gd name="T54" fmla="*/ 0 w 33"/>
                  <a:gd name="T55" fmla="*/ 9 h 211"/>
                  <a:gd name="T56" fmla="*/ 0 w 33"/>
                  <a:gd name="T57" fmla="*/ 9 h 211"/>
                  <a:gd name="T58" fmla="*/ 0 w 33"/>
                  <a:gd name="T59" fmla="*/ 9 h 211"/>
                  <a:gd name="T60" fmla="*/ 0 w 33"/>
                  <a:gd name="T61" fmla="*/ 9 h 211"/>
                  <a:gd name="T62" fmla="*/ 0 w 33"/>
                  <a:gd name="T63" fmla="*/ 9 h 211"/>
                  <a:gd name="T64" fmla="*/ 0 w 33"/>
                  <a:gd name="T65" fmla="*/ 9 h 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11">
                    <a:moveTo>
                      <a:pt x="12" y="211"/>
                    </a:moveTo>
                    <a:lnTo>
                      <a:pt x="13" y="210"/>
                    </a:lnTo>
                    <a:lnTo>
                      <a:pt x="14" y="210"/>
                    </a:lnTo>
                    <a:lnTo>
                      <a:pt x="16" y="208"/>
                    </a:lnTo>
                    <a:lnTo>
                      <a:pt x="18" y="207"/>
                    </a:lnTo>
                    <a:lnTo>
                      <a:pt x="19" y="204"/>
                    </a:lnTo>
                    <a:lnTo>
                      <a:pt x="21" y="202"/>
                    </a:lnTo>
                    <a:lnTo>
                      <a:pt x="23" y="200"/>
                    </a:lnTo>
                    <a:lnTo>
                      <a:pt x="25" y="197"/>
                    </a:lnTo>
                    <a:lnTo>
                      <a:pt x="26" y="195"/>
                    </a:lnTo>
                    <a:lnTo>
                      <a:pt x="28" y="192"/>
                    </a:lnTo>
                    <a:lnTo>
                      <a:pt x="29" y="189"/>
                    </a:lnTo>
                    <a:lnTo>
                      <a:pt x="30" y="187"/>
                    </a:lnTo>
                    <a:lnTo>
                      <a:pt x="31" y="184"/>
                    </a:lnTo>
                    <a:lnTo>
                      <a:pt x="32" y="182"/>
                    </a:lnTo>
                    <a:lnTo>
                      <a:pt x="32" y="180"/>
                    </a:lnTo>
                    <a:lnTo>
                      <a:pt x="33" y="178"/>
                    </a:lnTo>
                    <a:lnTo>
                      <a:pt x="25" y="20"/>
                    </a:lnTo>
                    <a:lnTo>
                      <a:pt x="24" y="18"/>
                    </a:lnTo>
                    <a:lnTo>
                      <a:pt x="24" y="16"/>
                    </a:lnTo>
                    <a:lnTo>
                      <a:pt x="24" y="14"/>
                    </a:lnTo>
                    <a:lnTo>
                      <a:pt x="23" y="12"/>
                    </a:lnTo>
                    <a:lnTo>
                      <a:pt x="23" y="11"/>
                    </a:lnTo>
                    <a:lnTo>
                      <a:pt x="22" y="9"/>
                    </a:lnTo>
                    <a:lnTo>
                      <a:pt x="21" y="8"/>
                    </a:lnTo>
                    <a:lnTo>
                      <a:pt x="21" y="5"/>
                    </a:lnTo>
                    <a:lnTo>
                      <a:pt x="20" y="4"/>
                    </a:lnTo>
                    <a:lnTo>
                      <a:pt x="19" y="3"/>
                    </a:lnTo>
                    <a:lnTo>
                      <a:pt x="18" y="2"/>
                    </a:lnTo>
                    <a:lnTo>
                      <a:pt x="16" y="1"/>
                    </a:lnTo>
                    <a:lnTo>
                      <a:pt x="15" y="0"/>
                    </a:lnTo>
                    <a:lnTo>
                      <a:pt x="14" y="0"/>
                    </a:lnTo>
                    <a:lnTo>
                      <a:pt x="13" y="0"/>
                    </a:lnTo>
                    <a:lnTo>
                      <a:pt x="12" y="0"/>
                    </a:lnTo>
                    <a:lnTo>
                      <a:pt x="10" y="0"/>
                    </a:lnTo>
                    <a:lnTo>
                      <a:pt x="9" y="0"/>
                    </a:lnTo>
                    <a:lnTo>
                      <a:pt x="8" y="0"/>
                    </a:lnTo>
                    <a:lnTo>
                      <a:pt x="7" y="1"/>
                    </a:lnTo>
                    <a:lnTo>
                      <a:pt x="6" y="2"/>
                    </a:lnTo>
                    <a:lnTo>
                      <a:pt x="5" y="3"/>
                    </a:lnTo>
                    <a:lnTo>
                      <a:pt x="4" y="4"/>
                    </a:lnTo>
                    <a:lnTo>
                      <a:pt x="3" y="7"/>
                    </a:lnTo>
                    <a:lnTo>
                      <a:pt x="2" y="8"/>
                    </a:lnTo>
                    <a:lnTo>
                      <a:pt x="1" y="10"/>
                    </a:lnTo>
                    <a:lnTo>
                      <a:pt x="1" y="12"/>
                    </a:lnTo>
                    <a:lnTo>
                      <a:pt x="0" y="14"/>
                    </a:lnTo>
                    <a:lnTo>
                      <a:pt x="0" y="16"/>
                    </a:lnTo>
                    <a:lnTo>
                      <a:pt x="0" y="18"/>
                    </a:lnTo>
                    <a:lnTo>
                      <a:pt x="0" y="20"/>
                    </a:lnTo>
                    <a:lnTo>
                      <a:pt x="0" y="23"/>
                    </a:lnTo>
                    <a:lnTo>
                      <a:pt x="0" y="193"/>
                    </a:lnTo>
                    <a:lnTo>
                      <a:pt x="0" y="194"/>
                    </a:lnTo>
                    <a:lnTo>
                      <a:pt x="0" y="196"/>
                    </a:lnTo>
                    <a:lnTo>
                      <a:pt x="0" y="197"/>
                    </a:lnTo>
                    <a:lnTo>
                      <a:pt x="0" y="199"/>
                    </a:lnTo>
                    <a:lnTo>
                      <a:pt x="1" y="200"/>
                    </a:lnTo>
                    <a:lnTo>
                      <a:pt x="1" y="201"/>
                    </a:lnTo>
                    <a:lnTo>
                      <a:pt x="2" y="203"/>
                    </a:lnTo>
                    <a:lnTo>
                      <a:pt x="3" y="204"/>
                    </a:lnTo>
                    <a:lnTo>
                      <a:pt x="4" y="205"/>
                    </a:lnTo>
                    <a:lnTo>
                      <a:pt x="5" y="207"/>
                    </a:lnTo>
                    <a:lnTo>
                      <a:pt x="6" y="208"/>
                    </a:lnTo>
                    <a:lnTo>
                      <a:pt x="7" y="209"/>
                    </a:lnTo>
                    <a:lnTo>
                      <a:pt x="8" y="210"/>
                    </a:lnTo>
                    <a:lnTo>
                      <a:pt x="9" y="210"/>
                    </a:lnTo>
                    <a:lnTo>
                      <a:pt x="10" y="210"/>
                    </a:lnTo>
                    <a:lnTo>
                      <a:pt x="12" y="211"/>
                    </a:lnTo>
                    <a:close/>
                  </a:path>
                </a:pathLst>
              </a:custGeom>
              <a:solidFill>
                <a:srgbClr val="993300"/>
              </a:solidFill>
              <a:ln w="0">
                <a:solidFill>
                  <a:srgbClr val="000000"/>
                </a:solidFill>
                <a:prstDash val="solid"/>
                <a:round/>
                <a:headEnd/>
                <a:tailEnd/>
              </a:ln>
            </p:spPr>
            <p:txBody>
              <a:bodyPr/>
              <a:lstStyle/>
              <a:p>
                <a:endParaRPr lang="en-US"/>
              </a:p>
            </p:txBody>
          </p:sp>
          <p:sp>
            <p:nvSpPr>
              <p:cNvPr id="44486" name="Freeform 210"/>
              <p:cNvSpPr>
                <a:spLocks/>
              </p:cNvSpPr>
              <p:nvPr/>
            </p:nvSpPr>
            <p:spPr bwMode="auto">
              <a:xfrm>
                <a:off x="4937" y="1329"/>
                <a:ext cx="13" cy="5"/>
              </a:xfrm>
              <a:custGeom>
                <a:avLst/>
                <a:gdLst>
                  <a:gd name="T0" fmla="*/ 12 w 308"/>
                  <a:gd name="T1" fmla="*/ 5 h 101"/>
                  <a:gd name="T2" fmla="*/ 12 w 308"/>
                  <a:gd name="T3" fmla="*/ 5 h 101"/>
                  <a:gd name="T4" fmla="*/ 12 w 308"/>
                  <a:gd name="T5" fmla="*/ 5 h 101"/>
                  <a:gd name="T6" fmla="*/ 12 w 308"/>
                  <a:gd name="T7" fmla="*/ 5 h 101"/>
                  <a:gd name="T8" fmla="*/ 13 w 308"/>
                  <a:gd name="T9" fmla="*/ 4 h 101"/>
                  <a:gd name="T10" fmla="*/ 13 w 308"/>
                  <a:gd name="T11" fmla="*/ 4 h 101"/>
                  <a:gd name="T12" fmla="*/ 13 w 308"/>
                  <a:gd name="T13" fmla="*/ 4 h 101"/>
                  <a:gd name="T14" fmla="*/ 13 w 308"/>
                  <a:gd name="T15" fmla="*/ 4 h 101"/>
                  <a:gd name="T16" fmla="*/ 13 w 308"/>
                  <a:gd name="T17" fmla="*/ 2 h 101"/>
                  <a:gd name="T18" fmla="*/ 13 w 308"/>
                  <a:gd name="T19" fmla="*/ 1 h 101"/>
                  <a:gd name="T20" fmla="*/ 13 w 308"/>
                  <a:gd name="T21" fmla="*/ 1 h 101"/>
                  <a:gd name="T22" fmla="*/ 13 w 308"/>
                  <a:gd name="T23" fmla="*/ 1 h 101"/>
                  <a:gd name="T24" fmla="*/ 13 w 308"/>
                  <a:gd name="T25" fmla="*/ 0 h 101"/>
                  <a:gd name="T26" fmla="*/ 12 w 308"/>
                  <a:gd name="T27" fmla="*/ 0 h 101"/>
                  <a:gd name="T28" fmla="*/ 12 w 308"/>
                  <a:gd name="T29" fmla="*/ 0 h 101"/>
                  <a:gd name="T30" fmla="*/ 12 w 308"/>
                  <a:gd name="T31" fmla="*/ 0 h 101"/>
                  <a:gd name="T32" fmla="*/ 12 w 308"/>
                  <a:gd name="T33" fmla="*/ 0 h 101"/>
                  <a:gd name="T34" fmla="*/ 1 w 308"/>
                  <a:gd name="T35" fmla="*/ 0 h 101"/>
                  <a:gd name="T36" fmla="*/ 1 w 308"/>
                  <a:gd name="T37" fmla="*/ 0 h 101"/>
                  <a:gd name="T38" fmla="*/ 1 w 308"/>
                  <a:gd name="T39" fmla="*/ 0 h 101"/>
                  <a:gd name="T40" fmla="*/ 1 w 308"/>
                  <a:gd name="T41" fmla="*/ 0 h 101"/>
                  <a:gd name="T42" fmla="*/ 0 w 308"/>
                  <a:gd name="T43" fmla="*/ 1 h 101"/>
                  <a:gd name="T44" fmla="*/ 0 w 308"/>
                  <a:gd name="T45" fmla="*/ 1 h 101"/>
                  <a:gd name="T46" fmla="*/ 0 w 308"/>
                  <a:gd name="T47" fmla="*/ 1 h 101"/>
                  <a:gd name="T48" fmla="*/ 0 w 308"/>
                  <a:gd name="T49" fmla="*/ 1 h 101"/>
                  <a:gd name="T50" fmla="*/ 0 w 308"/>
                  <a:gd name="T51" fmla="*/ 3 h 101"/>
                  <a:gd name="T52" fmla="*/ 0 w 308"/>
                  <a:gd name="T53" fmla="*/ 4 h 101"/>
                  <a:gd name="T54" fmla="*/ 0 w 308"/>
                  <a:gd name="T55" fmla="*/ 4 h 101"/>
                  <a:gd name="T56" fmla="*/ 0 w 308"/>
                  <a:gd name="T57" fmla="*/ 4 h 101"/>
                  <a:gd name="T58" fmla="*/ 0 w 308"/>
                  <a:gd name="T59" fmla="*/ 4 h 101"/>
                  <a:gd name="T60" fmla="*/ 1 w 308"/>
                  <a:gd name="T61" fmla="*/ 5 h 101"/>
                  <a:gd name="T62" fmla="*/ 1 w 308"/>
                  <a:gd name="T63" fmla="*/ 5 h 101"/>
                  <a:gd name="T64" fmla="*/ 1 w 308"/>
                  <a:gd name="T65" fmla="*/ 5 h 101"/>
                  <a:gd name="T66" fmla="*/ 1 w 308"/>
                  <a:gd name="T67" fmla="*/ 5 h 1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8" h="101">
                    <a:moveTo>
                      <a:pt x="276" y="101"/>
                    </a:moveTo>
                    <a:lnTo>
                      <a:pt x="279" y="100"/>
                    </a:lnTo>
                    <a:lnTo>
                      <a:pt x="282" y="100"/>
                    </a:lnTo>
                    <a:lnTo>
                      <a:pt x="285" y="99"/>
                    </a:lnTo>
                    <a:lnTo>
                      <a:pt x="288" y="97"/>
                    </a:lnTo>
                    <a:lnTo>
                      <a:pt x="290" y="96"/>
                    </a:lnTo>
                    <a:lnTo>
                      <a:pt x="293" y="94"/>
                    </a:lnTo>
                    <a:lnTo>
                      <a:pt x="296" y="92"/>
                    </a:lnTo>
                    <a:lnTo>
                      <a:pt x="298" y="90"/>
                    </a:lnTo>
                    <a:lnTo>
                      <a:pt x="300" y="88"/>
                    </a:lnTo>
                    <a:lnTo>
                      <a:pt x="302" y="86"/>
                    </a:lnTo>
                    <a:lnTo>
                      <a:pt x="304" y="83"/>
                    </a:lnTo>
                    <a:lnTo>
                      <a:pt x="305" y="81"/>
                    </a:lnTo>
                    <a:lnTo>
                      <a:pt x="306" y="78"/>
                    </a:lnTo>
                    <a:lnTo>
                      <a:pt x="307" y="75"/>
                    </a:lnTo>
                    <a:lnTo>
                      <a:pt x="307" y="72"/>
                    </a:lnTo>
                    <a:lnTo>
                      <a:pt x="308" y="69"/>
                    </a:lnTo>
                    <a:lnTo>
                      <a:pt x="308" y="32"/>
                    </a:lnTo>
                    <a:lnTo>
                      <a:pt x="307" y="28"/>
                    </a:lnTo>
                    <a:lnTo>
                      <a:pt x="307" y="25"/>
                    </a:lnTo>
                    <a:lnTo>
                      <a:pt x="306" y="22"/>
                    </a:lnTo>
                    <a:lnTo>
                      <a:pt x="305" y="19"/>
                    </a:lnTo>
                    <a:lnTo>
                      <a:pt x="304" y="16"/>
                    </a:lnTo>
                    <a:lnTo>
                      <a:pt x="302" y="13"/>
                    </a:lnTo>
                    <a:lnTo>
                      <a:pt x="300" y="11"/>
                    </a:lnTo>
                    <a:lnTo>
                      <a:pt x="298" y="9"/>
                    </a:lnTo>
                    <a:lnTo>
                      <a:pt x="296" y="7"/>
                    </a:lnTo>
                    <a:lnTo>
                      <a:pt x="293" y="5"/>
                    </a:lnTo>
                    <a:lnTo>
                      <a:pt x="290" y="3"/>
                    </a:lnTo>
                    <a:lnTo>
                      <a:pt x="288" y="2"/>
                    </a:lnTo>
                    <a:lnTo>
                      <a:pt x="285" y="1"/>
                    </a:lnTo>
                    <a:lnTo>
                      <a:pt x="282" y="0"/>
                    </a:lnTo>
                    <a:lnTo>
                      <a:pt x="279" y="0"/>
                    </a:lnTo>
                    <a:lnTo>
                      <a:pt x="276" y="0"/>
                    </a:lnTo>
                    <a:lnTo>
                      <a:pt x="33" y="0"/>
                    </a:lnTo>
                    <a:lnTo>
                      <a:pt x="29" y="0"/>
                    </a:lnTo>
                    <a:lnTo>
                      <a:pt x="26" y="0"/>
                    </a:lnTo>
                    <a:lnTo>
                      <a:pt x="23" y="1"/>
                    </a:lnTo>
                    <a:lnTo>
                      <a:pt x="20" y="2"/>
                    </a:lnTo>
                    <a:lnTo>
                      <a:pt x="17" y="3"/>
                    </a:lnTo>
                    <a:lnTo>
                      <a:pt x="14" y="5"/>
                    </a:lnTo>
                    <a:lnTo>
                      <a:pt x="12" y="7"/>
                    </a:lnTo>
                    <a:lnTo>
                      <a:pt x="10" y="9"/>
                    </a:lnTo>
                    <a:lnTo>
                      <a:pt x="8" y="11"/>
                    </a:lnTo>
                    <a:lnTo>
                      <a:pt x="6" y="13"/>
                    </a:lnTo>
                    <a:lnTo>
                      <a:pt x="4" y="16"/>
                    </a:lnTo>
                    <a:lnTo>
                      <a:pt x="3" y="19"/>
                    </a:lnTo>
                    <a:lnTo>
                      <a:pt x="2" y="22"/>
                    </a:lnTo>
                    <a:lnTo>
                      <a:pt x="0" y="25"/>
                    </a:lnTo>
                    <a:lnTo>
                      <a:pt x="0" y="28"/>
                    </a:lnTo>
                    <a:lnTo>
                      <a:pt x="0" y="32"/>
                    </a:lnTo>
                    <a:lnTo>
                      <a:pt x="0" y="69"/>
                    </a:lnTo>
                    <a:lnTo>
                      <a:pt x="0" y="72"/>
                    </a:lnTo>
                    <a:lnTo>
                      <a:pt x="0" y="75"/>
                    </a:lnTo>
                    <a:lnTo>
                      <a:pt x="2" y="78"/>
                    </a:lnTo>
                    <a:lnTo>
                      <a:pt x="3" y="81"/>
                    </a:lnTo>
                    <a:lnTo>
                      <a:pt x="4" y="83"/>
                    </a:lnTo>
                    <a:lnTo>
                      <a:pt x="6" y="86"/>
                    </a:lnTo>
                    <a:lnTo>
                      <a:pt x="8" y="88"/>
                    </a:lnTo>
                    <a:lnTo>
                      <a:pt x="10" y="90"/>
                    </a:lnTo>
                    <a:lnTo>
                      <a:pt x="12" y="92"/>
                    </a:lnTo>
                    <a:lnTo>
                      <a:pt x="14" y="94"/>
                    </a:lnTo>
                    <a:lnTo>
                      <a:pt x="17" y="96"/>
                    </a:lnTo>
                    <a:lnTo>
                      <a:pt x="20" y="97"/>
                    </a:lnTo>
                    <a:lnTo>
                      <a:pt x="23" y="99"/>
                    </a:lnTo>
                    <a:lnTo>
                      <a:pt x="26" y="100"/>
                    </a:lnTo>
                    <a:lnTo>
                      <a:pt x="29" y="100"/>
                    </a:lnTo>
                    <a:lnTo>
                      <a:pt x="33" y="101"/>
                    </a:lnTo>
                    <a:lnTo>
                      <a:pt x="276" y="101"/>
                    </a:lnTo>
                    <a:close/>
                  </a:path>
                </a:pathLst>
              </a:custGeom>
              <a:solidFill>
                <a:srgbClr val="993300"/>
              </a:solidFill>
              <a:ln w="0">
                <a:solidFill>
                  <a:srgbClr val="000000"/>
                </a:solidFill>
                <a:prstDash val="solid"/>
                <a:round/>
                <a:headEnd/>
                <a:tailEnd/>
              </a:ln>
            </p:spPr>
            <p:txBody>
              <a:bodyPr/>
              <a:lstStyle/>
              <a:p>
                <a:endParaRPr lang="en-US"/>
              </a:p>
            </p:txBody>
          </p:sp>
          <p:sp>
            <p:nvSpPr>
              <p:cNvPr id="44487" name="Freeform 211"/>
              <p:cNvSpPr>
                <a:spLocks/>
              </p:cNvSpPr>
              <p:nvPr/>
            </p:nvSpPr>
            <p:spPr bwMode="auto">
              <a:xfrm>
                <a:off x="4954" y="1328"/>
                <a:ext cx="18" cy="13"/>
              </a:xfrm>
              <a:custGeom>
                <a:avLst/>
                <a:gdLst>
                  <a:gd name="T0" fmla="*/ 16 w 431"/>
                  <a:gd name="T1" fmla="*/ 13 h 284"/>
                  <a:gd name="T2" fmla="*/ 16 w 431"/>
                  <a:gd name="T3" fmla="*/ 13 h 284"/>
                  <a:gd name="T4" fmla="*/ 17 w 431"/>
                  <a:gd name="T5" fmla="*/ 13 h 284"/>
                  <a:gd name="T6" fmla="*/ 17 w 431"/>
                  <a:gd name="T7" fmla="*/ 12 h 284"/>
                  <a:gd name="T8" fmla="*/ 17 w 431"/>
                  <a:gd name="T9" fmla="*/ 12 h 284"/>
                  <a:gd name="T10" fmla="*/ 18 w 431"/>
                  <a:gd name="T11" fmla="*/ 11 h 284"/>
                  <a:gd name="T12" fmla="*/ 18 w 431"/>
                  <a:gd name="T13" fmla="*/ 11 h 284"/>
                  <a:gd name="T14" fmla="*/ 18 w 431"/>
                  <a:gd name="T15" fmla="*/ 10 h 284"/>
                  <a:gd name="T16" fmla="*/ 17 w 431"/>
                  <a:gd name="T17" fmla="*/ 3 h 284"/>
                  <a:gd name="T18" fmla="*/ 17 w 431"/>
                  <a:gd name="T19" fmla="*/ 2 h 284"/>
                  <a:gd name="T20" fmla="*/ 17 w 431"/>
                  <a:gd name="T21" fmla="*/ 2 h 284"/>
                  <a:gd name="T22" fmla="*/ 17 w 431"/>
                  <a:gd name="T23" fmla="*/ 1 h 284"/>
                  <a:gd name="T24" fmla="*/ 17 w 431"/>
                  <a:gd name="T25" fmla="*/ 1 h 284"/>
                  <a:gd name="T26" fmla="*/ 17 w 431"/>
                  <a:gd name="T27" fmla="*/ 1 h 284"/>
                  <a:gd name="T28" fmla="*/ 16 w 431"/>
                  <a:gd name="T29" fmla="*/ 0 h 284"/>
                  <a:gd name="T30" fmla="*/ 16 w 431"/>
                  <a:gd name="T31" fmla="*/ 0 h 284"/>
                  <a:gd name="T32" fmla="*/ 16 w 431"/>
                  <a:gd name="T33" fmla="*/ 0 h 284"/>
                  <a:gd name="T34" fmla="*/ 2 w 431"/>
                  <a:gd name="T35" fmla="*/ 0 h 284"/>
                  <a:gd name="T36" fmla="*/ 2 w 431"/>
                  <a:gd name="T37" fmla="*/ 0 h 284"/>
                  <a:gd name="T38" fmla="*/ 2 w 431"/>
                  <a:gd name="T39" fmla="*/ 0 h 284"/>
                  <a:gd name="T40" fmla="*/ 1 w 431"/>
                  <a:gd name="T41" fmla="*/ 1 h 284"/>
                  <a:gd name="T42" fmla="*/ 1 w 431"/>
                  <a:gd name="T43" fmla="*/ 1 h 284"/>
                  <a:gd name="T44" fmla="*/ 1 w 431"/>
                  <a:gd name="T45" fmla="*/ 2 h 284"/>
                  <a:gd name="T46" fmla="*/ 1 w 431"/>
                  <a:gd name="T47" fmla="*/ 2 h 284"/>
                  <a:gd name="T48" fmla="*/ 1 w 431"/>
                  <a:gd name="T49" fmla="*/ 3 h 284"/>
                  <a:gd name="T50" fmla="*/ 0 w 431"/>
                  <a:gd name="T51" fmla="*/ 10 h 284"/>
                  <a:gd name="T52" fmla="*/ 0 w 431"/>
                  <a:gd name="T53" fmla="*/ 10 h 284"/>
                  <a:gd name="T54" fmla="*/ 0 w 431"/>
                  <a:gd name="T55" fmla="*/ 11 h 284"/>
                  <a:gd name="T56" fmla="*/ 1 w 431"/>
                  <a:gd name="T57" fmla="*/ 12 h 284"/>
                  <a:gd name="T58" fmla="*/ 1 w 431"/>
                  <a:gd name="T59" fmla="*/ 12 h 284"/>
                  <a:gd name="T60" fmla="*/ 1 w 431"/>
                  <a:gd name="T61" fmla="*/ 12 h 284"/>
                  <a:gd name="T62" fmla="*/ 2 w 431"/>
                  <a:gd name="T63" fmla="*/ 13 h 284"/>
                  <a:gd name="T64" fmla="*/ 2 w 431"/>
                  <a:gd name="T65" fmla="*/ 13 h 284"/>
                  <a:gd name="T66" fmla="*/ 2 w 431"/>
                  <a:gd name="T67" fmla="*/ 13 h 2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31" h="284">
                    <a:moveTo>
                      <a:pt x="375" y="284"/>
                    </a:moveTo>
                    <a:lnTo>
                      <a:pt x="379" y="283"/>
                    </a:lnTo>
                    <a:lnTo>
                      <a:pt x="383" y="282"/>
                    </a:lnTo>
                    <a:lnTo>
                      <a:pt x="388" y="279"/>
                    </a:lnTo>
                    <a:lnTo>
                      <a:pt x="394" y="277"/>
                    </a:lnTo>
                    <a:lnTo>
                      <a:pt x="398" y="274"/>
                    </a:lnTo>
                    <a:lnTo>
                      <a:pt x="403" y="271"/>
                    </a:lnTo>
                    <a:lnTo>
                      <a:pt x="407" y="267"/>
                    </a:lnTo>
                    <a:lnTo>
                      <a:pt x="411" y="263"/>
                    </a:lnTo>
                    <a:lnTo>
                      <a:pt x="415" y="258"/>
                    </a:lnTo>
                    <a:lnTo>
                      <a:pt x="418" y="253"/>
                    </a:lnTo>
                    <a:lnTo>
                      <a:pt x="422" y="248"/>
                    </a:lnTo>
                    <a:lnTo>
                      <a:pt x="424" y="242"/>
                    </a:lnTo>
                    <a:lnTo>
                      <a:pt x="426" y="235"/>
                    </a:lnTo>
                    <a:lnTo>
                      <a:pt x="428" y="229"/>
                    </a:lnTo>
                    <a:lnTo>
                      <a:pt x="429" y="222"/>
                    </a:lnTo>
                    <a:lnTo>
                      <a:pt x="431" y="216"/>
                    </a:lnTo>
                    <a:lnTo>
                      <a:pt x="418" y="67"/>
                    </a:lnTo>
                    <a:lnTo>
                      <a:pt x="417" y="60"/>
                    </a:lnTo>
                    <a:lnTo>
                      <a:pt x="417" y="53"/>
                    </a:lnTo>
                    <a:lnTo>
                      <a:pt x="416" y="47"/>
                    </a:lnTo>
                    <a:lnTo>
                      <a:pt x="414" y="40"/>
                    </a:lnTo>
                    <a:lnTo>
                      <a:pt x="412" y="34"/>
                    </a:lnTo>
                    <a:lnTo>
                      <a:pt x="410" y="29"/>
                    </a:lnTo>
                    <a:lnTo>
                      <a:pt x="408" y="24"/>
                    </a:lnTo>
                    <a:lnTo>
                      <a:pt x="405" y="20"/>
                    </a:lnTo>
                    <a:lnTo>
                      <a:pt x="402" y="15"/>
                    </a:lnTo>
                    <a:lnTo>
                      <a:pt x="399" y="12"/>
                    </a:lnTo>
                    <a:lnTo>
                      <a:pt x="395" y="8"/>
                    </a:lnTo>
                    <a:lnTo>
                      <a:pt x="392" y="6"/>
                    </a:lnTo>
                    <a:lnTo>
                      <a:pt x="387" y="3"/>
                    </a:lnTo>
                    <a:lnTo>
                      <a:pt x="383" y="2"/>
                    </a:lnTo>
                    <a:lnTo>
                      <a:pt x="379" y="0"/>
                    </a:lnTo>
                    <a:lnTo>
                      <a:pt x="375" y="0"/>
                    </a:lnTo>
                    <a:lnTo>
                      <a:pt x="57" y="0"/>
                    </a:lnTo>
                    <a:lnTo>
                      <a:pt x="52" y="0"/>
                    </a:lnTo>
                    <a:lnTo>
                      <a:pt x="48" y="2"/>
                    </a:lnTo>
                    <a:lnTo>
                      <a:pt x="44" y="3"/>
                    </a:lnTo>
                    <a:lnTo>
                      <a:pt x="39" y="6"/>
                    </a:lnTo>
                    <a:lnTo>
                      <a:pt x="36" y="8"/>
                    </a:lnTo>
                    <a:lnTo>
                      <a:pt x="32" y="12"/>
                    </a:lnTo>
                    <a:lnTo>
                      <a:pt x="29" y="15"/>
                    </a:lnTo>
                    <a:lnTo>
                      <a:pt x="26" y="20"/>
                    </a:lnTo>
                    <a:lnTo>
                      <a:pt x="23" y="24"/>
                    </a:lnTo>
                    <a:lnTo>
                      <a:pt x="21" y="29"/>
                    </a:lnTo>
                    <a:lnTo>
                      <a:pt x="19" y="34"/>
                    </a:lnTo>
                    <a:lnTo>
                      <a:pt x="17" y="40"/>
                    </a:lnTo>
                    <a:lnTo>
                      <a:pt x="15" y="47"/>
                    </a:lnTo>
                    <a:lnTo>
                      <a:pt x="14" y="53"/>
                    </a:lnTo>
                    <a:lnTo>
                      <a:pt x="14" y="60"/>
                    </a:lnTo>
                    <a:lnTo>
                      <a:pt x="14" y="67"/>
                    </a:lnTo>
                    <a:lnTo>
                      <a:pt x="0" y="216"/>
                    </a:lnTo>
                    <a:lnTo>
                      <a:pt x="0" y="222"/>
                    </a:lnTo>
                    <a:lnTo>
                      <a:pt x="1" y="229"/>
                    </a:lnTo>
                    <a:lnTo>
                      <a:pt x="3" y="235"/>
                    </a:lnTo>
                    <a:lnTo>
                      <a:pt x="6" y="242"/>
                    </a:lnTo>
                    <a:lnTo>
                      <a:pt x="9" y="248"/>
                    </a:lnTo>
                    <a:lnTo>
                      <a:pt x="12" y="253"/>
                    </a:lnTo>
                    <a:lnTo>
                      <a:pt x="15" y="258"/>
                    </a:lnTo>
                    <a:lnTo>
                      <a:pt x="19" y="263"/>
                    </a:lnTo>
                    <a:lnTo>
                      <a:pt x="24" y="267"/>
                    </a:lnTo>
                    <a:lnTo>
                      <a:pt x="28" y="271"/>
                    </a:lnTo>
                    <a:lnTo>
                      <a:pt x="33" y="274"/>
                    </a:lnTo>
                    <a:lnTo>
                      <a:pt x="37" y="277"/>
                    </a:lnTo>
                    <a:lnTo>
                      <a:pt x="42" y="279"/>
                    </a:lnTo>
                    <a:lnTo>
                      <a:pt x="48" y="282"/>
                    </a:lnTo>
                    <a:lnTo>
                      <a:pt x="52" y="283"/>
                    </a:lnTo>
                    <a:lnTo>
                      <a:pt x="57" y="284"/>
                    </a:lnTo>
                    <a:lnTo>
                      <a:pt x="375" y="284"/>
                    </a:lnTo>
                    <a:close/>
                  </a:path>
                </a:pathLst>
              </a:custGeom>
              <a:solidFill>
                <a:srgbClr val="993300"/>
              </a:solidFill>
              <a:ln w="0">
                <a:solidFill>
                  <a:srgbClr val="000000"/>
                </a:solidFill>
                <a:prstDash val="solid"/>
                <a:round/>
                <a:headEnd/>
                <a:tailEnd/>
              </a:ln>
            </p:spPr>
            <p:txBody>
              <a:bodyPr/>
              <a:lstStyle/>
              <a:p>
                <a:endParaRPr lang="en-US"/>
              </a:p>
            </p:txBody>
          </p:sp>
          <p:sp>
            <p:nvSpPr>
              <p:cNvPr id="44488" name="Freeform 212"/>
              <p:cNvSpPr>
                <a:spLocks/>
              </p:cNvSpPr>
              <p:nvPr/>
            </p:nvSpPr>
            <p:spPr bwMode="auto">
              <a:xfrm>
                <a:off x="4954" y="1329"/>
                <a:ext cx="18" cy="11"/>
              </a:xfrm>
              <a:custGeom>
                <a:avLst/>
                <a:gdLst>
                  <a:gd name="T0" fmla="*/ 16 w 409"/>
                  <a:gd name="T1" fmla="*/ 11 h 269"/>
                  <a:gd name="T2" fmla="*/ 16 w 409"/>
                  <a:gd name="T3" fmla="*/ 11 h 269"/>
                  <a:gd name="T4" fmla="*/ 17 w 409"/>
                  <a:gd name="T5" fmla="*/ 11 h 269"/>
                  <a:gd name="T6" fmla="*/ 17 w 409"/>
                  <a:gd name="T7" fmla="*/ 10 h 269"/>
                  <a:gd name="T8" fmla="*/ 17 w 409"/>
                  <a:gd name="T9" fmla="*/ 10 h 269"/>
                  <a:gd name="T10" fmla="*/ 18 w 409"/>
                  <a:gd name="T11" fmla="*/ 10 h 269"/>
                  <a:gd name="T12" fmla="*/ 18 w 409"/>
                  <a:gd name="T13" fmla="*/ 9 h 269"/>
                  <a:gd name="T14" fmla="*/ 18 w 409"/>
                  <a:gd name="T15" fmla="*/ 9 h 269"/>
                  <a:gd name="T16" fmla="*/ 17 w 409"/>
                  <a:gd name="T17" fmla="*/ 3 h 269"/>
                  <a:gd name="T18" fmla="*/ 17 w 409"/>
                  <a:gd name="T19" fmla="*/ 2 h 269"/>
                  <a:gd name="T20" fmla="*/ 17 w 409"/>
                  <a:gd name="T21" fmla="*/ 2 h 269"/>
                  <a:gd name="T22" fmla="*/ 17 w 409"/>
                  <a:gd name="T23" fmla="*/ 1 h 269"/>
                  <a:gd name="T24" fmla="*/ 17 w 409"/>
                  <a:gd name="T25" fmla="*/ 1 h 269"/>
                  <a:gd name="T26" fmla="*/ 17 w 409"/>
                  <a:gd name="T27" fmla="*/ 0 h 269"/>
                  <a:gd name="T28" fmla="*/ 16 w 409"/>
                  <a:gd name="T29" fmla="*/ 0 h 269"/>
                  <a:gd name="T30" fmla="*/ 16 w 409"/>
                  <a:gd name="T31" fmla="*/ 0 h 269"/>
                  <a:gd name="T32" fmla="*/ 16 w 409"/>
                  <a:gd name="T33" fmla="*/ 0 h 269"/>
                  <a:gd name="T34" fmla="*/ 2 w 409"/>
                  <a:gd name="T35" fmla="*/ 0 h 269"/>
                  <a:gd name="T36" fmla="*/ 2 w 409"/>
                  <a:gd name="T37" fmla="*/ 0 h 269"/>
                  <a:gd name="T38" fmla="*/ 1 w 409"/>
                  <a:gd name="T39" fmla="*/ 0 h 269"/>
                  <a:gd name="T40" fmla="*/ 1 w 409"/>
                  <a:gd name="T41" fmla="*/ 1 h 269"/>
                  <a:gd name="T42" fmla="*/ 1 w 409"/>
                  <a:gd name="T43" fmla="*/ 1 h 269"/>
                  <a:gd name="T44" fmla="*/ 1 w 409"/>
                  <a:gd name="T45" fmla="*/ 1 h 269"/>
                  <a:gd name="T46" fmla="*/ 1 w 409"/>
                  <a:gd name="T47" fmla="*/ 2 h 269"/>
                  <a:gd name="T48" fmla="*/ 1 w 409"/>
                  <a:gd name="T49" fmla="*/ 2 h 269"/>
                  <a:gd name="T50" fmla="*/ 0 w 409"/>
                  <a:gd name="T51" fmla="*/ 8 h 269"/>
                  <a:gd name="T52" fmla="*/ 0 w 409"/>
                  <a:gd name="T53" fmla="*/ 9 h 269"/>
                  <a:gd name="T54" fmla="*/ 0 w 409"/>
                  <a:gd name="T55" fmla="*/ 9 h 269"/>
                  <a:gd name="T56" fmla="*/ 0 w 409"/>
                  <a:gd name="T57" fmla="*/ 10 h 269"/>
                  <a:gd name="T58" fmla="*/ 1 w 409"/>
                  <a:gd name="T59" fmla="*/ 10 h 269"/>
                  <a:gd name="T60" fmla="*/ 1 w 409"/>
                  <a:gd name="T61" fmla="*/ 11 h 269"/>
                  <a:gd name="T62" fmla="*/ 2 w 409"/>
                  <a:gd name="T63" fmla="*/ 11 h 269"/>
                  <a:gd name="T64" fmla="*/ 2 w 409"/>
                  <a:gd name="T65" fmla="*/ 11 h 269"/>
                  <a:gd name="T66" fmla="*/ 2 w 409"/>
                  <a:gd name="T67" fmla="*/ 11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09" h="269">
                    <a:moveTo>
                      <a:pt x="356" y="269"/>
                    </a:moveTo>
                    <a:lnTo>
                      <a:pt x="360" y="268"/>
                    </a:lnTo>
                    <a:lnTo>
                      <a:pt x="364" y="267"/>
                    </a:lnTo>
                    <a:lnTo>
                      <a:pt x="368" y="266"/>
                    </a:lnTo>
                    <a:lnTo>
                      <a:pt x="373" y="264"/>
                    </a:lnTo>
                    <a:lnTo>
                      <a:pt x="377" y="261"/>
                    </a:lnTo>
                    <a:lnTo>
                      <a:pt x="383" y="258"/>
                    </a:lnTo>
                    <a:lnTo>
                      <a:pt x="387" y="254"/>
                    </a:lnTo>
                    <a:lnTo>
                      <a:pt x="391" y="250"/>
                    </a:lnTo>
                    <a:lnTo>
                      <a:pt x="394" y="246"/>
                    </a:lnTo>
                    <a:lnTo>
                      <a:pt x="398" y="241"/>
                    </a:lnTo>
                    <a:lnTo>
                      <a:pt x="401" y="236"/>
                    </a:lnTo>
                    <a:lnTo>
                      <a:pt x="403" y="230"/>
                    </a:lnTo>
                    <a:lnTo>
                      <a:pt x="406" y="224"/>
                    </a:lnTo>
                    <a:lnTo>
                      <a:pt x="407" y="218"/>
                    </a:lnTo>
                    <a:lnTo>
                      <a:pt x="408" y="212"/>
                    </a:lnTo>
                    <a:lnTo>
                      <a:pt x="409" y="206"/>
                    </a:lnTo>
                    <a:lnTo>
                      <a:pt x="397" y="64"/>
                    </a:lnTo>
                    <a:lnTo>
                      <a:pt x="396" y="57"/>
                    </a:lnTo>
                    <a:lnTo>
                      <a:pt x="396" y="51"/>
                    </a:lnTo>
                    <a:lnTo>
                      <a:pt x="395" y="45"/>
                    </a:lnTo>
                    <a:lnTo>
                      <a:pt x="393" y="39"/>
                    </a:lnTo>
                    <a:lnTo>
                      <a:pt x="392" y="32"/>
                    </a:lnTo>
                    <a:lnTo>
                      <a:pt x="390" y="27"/>
                    </a:lnTo>
                    <a:lnTo>
                      <a:pt x="387" y="22"/>
                    </a:lnTo>
                    <a:lnTo>
                      <a:pt x="385" y="18"/>
                    </a:lnTo>
                    <a:lnTo>
                      <a:pt x="382" y="14"/>
                    </a:lnTo>
                    <a:lnTo>
                      <a:pt x="378" y="10"/>
                    </a:lnTo>
                    <a:lnTo>
                      <a:pt x="375" y="7"/>
                    </a:lnTo>
                    <a:lnTo>
                      <a:pt x="371" y="4"/>
                    </a:lnTo>
                    <a:lnTo>
                      <a:pt x="367" y="2"/>
                    </a:lnTo>
                    <a:lnTo>
                      <a:pt x="364" y="1"/>
                    </a:lnTo>
                    <a:lnTo>
                      <a:pt x="360" y="0"/>
                    </a:lnTo>
                    <a:lnTo>
                      <a:pt x="356" y="0"/>
                    </a:lnTo>
                    <a:lnTo>
                      <a:pt x="53" y="0"/>
                    </a:lnTo>
                    <a:lnTo>
                      <a:pt x="48" y="0"/>
                    </a:lnTo>
                    <a:lnTo>
                      <a:pt x="44" y="1"/>
                    </a:lnTo>
                    <a:lnTo>
                      <a:pt x="41" y="2"/>
                    </a:lnTo>
                    <a:lnTo>
                      <a:pt x="37" y="4"/>
                    </a:lnTo>
                    <a:lnTo>
                      <a:pt x="33" y="7"/>
                    </a:lnTo>
                    <a:lnTo>
                      <a:pt x="29" y="10"/>
                    </a:lnTo>
                    <a:lnTo>
                      <a:pt x="26" y="14"/>
                    </a:lnTo>
                    <a:lnTo>
                      <a:pt x="23" y="18"/>
                    </a:lnTo>
                    <a:lnTo>
                      <a:pt x="21" y="22"/>
                    </a:lnTo>
                    <a:lnTo>
                      <a:pt x="18" y="27"/>
                    </a:lnTo>
                    <a:lnTo>
                      <a:pt x="16" y="32"/>
                    </a:lnTo>
                    <a:lnTo>
                      <a:pt x="15" y="39"/>
                    </a:lnTo>
                    <a:lnTo>
                      <a:pt x="13" y="45"/>
                    </a:lnTo>
                    <a:lnTo>
                      <a:pt x="12" y="51"/>
                    </a:lnTo>
                    <a:lnTo>
                      <a:pt x="12" y="57"/>
                    </a:lnTo>
                    <a:lnTo>
                      <a:pt x="12" y="64"/>
                    </a:lnTo>
                    <a:lnTo>
                      <a:pt x="0" y="206"/>
                    </a:lnTo>
                    <a:lnTo>
                      <a:pt x="0" y="212"/>
                    </a:lnTo>
                    <a:lnTo>
                      <a:pt x="1" y="218"/>
                    </a:lnTo>
                    <a:lnTo>
                      <a:pt x="2" y="224"/>
                    </a:lnTo>
                    <a:lnTo>
                      <a:pt x="5" y="230"/>
                    </a:lnTo>
                    <a:lnTo>
                      <a:pt x="7" y="236"/>
                    </a:lnTo>
                    <a:lnTo>
                      <a:pt x="10" y="241"/>
                    </a:lnTo>
                    <a:lnTo>
                      <a:pt x="14" y="246"/>
                    </a:lnTo>
                    <a:lnTo>
                      <a:pt x="17" y="250"/>
                    </a:lnTo>
                    <a:lnTo>
                      <a:pt x="21" y="254"/>
                    </a:lnTo>
                    <a:lnTo>
                      <a:pt x="25" y="258"/>
                    </a:lnTo>
                    <a:lnTo>
                      <a:pt x="30" y="261"/>
                    </a:lnTo>
                    <a:lnTo>
                      <a:pt x="35" y="264"/>
                    </a:lnTo>
                    <a:lnTo>
                      <a:pt x="40" y="266"/>
                    </a:lnTo>
                    <a:lnTo>
                      <a:pt x="44" y="267"/>
                    </a:lnTo>
                    <a:lnTo>
                      <a:pt x="48" y="268"/>
                    </a:lnTo>
                    <a:lnTo>
                      <a:pt x="53" y="269"/>
                    </a:lnTo>
                    <a:lnTo>
                      <a:pt x="356" y="269"/>
                    </a:lnTo>
                    <a:close/>
                  </a:path>
                </a:pathLst>
              </a:custGeom>
              <a:solidFill>
                <a:srgbClr val="993300"/>
              </a:solidFill>
              <a:ln w="0">
                <a:solidFill>
                  <a:srgbClr val="000000"/>
                </a:solidFill>
                <a:prstDash val="solid"/>
                <a:round/>
                <a:headEnd/>
                <a:tailEnd/>
              </a:ln>
            </p:spPr>
            <p:txBody>
              <a:bodyPr/>
              <a:lstStyle/>
              <a:p>
                <a:endParaRPr lang="en-US"/>
              </a:p>
            </p:txBody>
          </p:sp>
          <p:sp>
            <p:nvSpPr>
              <p:cNvPr id="44489" name="Freeform 213"/>
              <p:cNvSpPr>
                <a:spLocks/>
              </p:cNvSpPr>
              <p:nvPr/>
            </p:nvSpPr>
            <p:spPr bwMode="auto">
              <a:xfrm>
                <a:off x="4957" y="1334"/>
                <a:ext cx="13" cy="5"/>
              </a:xfrm>
              <a:custGeom>
                <a:avLst/>
                <a:gdLst>
                  <a:gd name="T0" fmla="*/ 13 w 301"/>
                  <a:gd name="T1" fmla="*/ 2 h 121"/>
                  <a:gd name="T2" fmla="*/ 13 w 301"/>
                  <a:gd name="T3" fmla="*/ 3 h 121"/>
                  <a:gd name="T4" fmla="*/ 13 w 301"/>
                  <a:gd name="T5" fmla="*/ 3 h 121"/>
                  <a:gd name="T6" fmla="*/ 13 w 301"/>
                  <a:gd name="T7" fmla="*/ 3 h 121"/>
                  <a:gd name="T8" fmla="*/ 13 w 301"/>
                  <a:gd name="T9" fmla="*/ 3 h 121"/>
                  <a:gd name="T10" fmla="*/ 13 w 301"/>
                  <a:gd name="T11" fmla="*/ 4 h 121"/>
                  <a:gd name="T12" fmla="*/ 13 w 301"/>
                  <a:gd name="T13" fmla="*/ 4 h 121"/>
                  <a:gd name="T14" fmla="*/ 13 w 301"/>
                  <a:gd name="T15" fmla="*/ 4 h 121"/>
                  <a:gd name="T16" fmla="*/ 13 w 301"/>
                  <a:gd name="T17" fmla="*/ 4 h 121"/>
                  <a:gd name="T18" fmla="*/ 12 w 301"/>
                  <a:gd name="T19" fmla="*/ 4 h 121"/>
                  <a:gd name="T20" fmla="*/ 12 w 301"/>
                  <a:gd name="T21" fmla="*/ 5 h 121"/>
                  <a:gd name="T22" fmla="*/ 12 w 301"/>
                  <a:gd name="T23" fmla="*/ 5 h 121"/>
                  <a:gd name="T24" fmla="*/ 12 w 301"/>
                  <a:gd name="T25" fmla="*/ 5 h 121"/>
                  <a:gd name="T26" fmla="*/ 12 w 301"/>
                  <a:gd name="T27" fmla="*/ 5 h 121"/>
                  <a:gd name="T28" fmla="*/ 12 w 301"/>
                  <a:gd name="T29" fmla="*/ 5 h 121"/>
                  <a:gd name="T30" fmla="*/ 12 w 301"/>
                  <a:gd name="T31" fmla="*/ 5 h 121"/>
                  <a:gd name="T32" fmla="*/ 11 w 301"/>
                  <a:gd name="T33" fmla="*/ 5 h 121"/>
                  <a:gd name="T34" fmla="*/ 2 w 301"/>
                  <a:gd name="T35" fmla="*/ 5 h 121"/>
                  <a:gd name="T36" fmla="*/ 1 w 301"/>
                  <a:gd name="T37" fmla="*/ 5 h 121"/>
                  <a:gd name="T38" fmla="*/ 1 w 301"/>
                  <a:gd name="T39" fmla="*/ 5 h 121"/>
                  <a:gd name="T40" fmla="*/ 1 w 301"/>
                  <a:gd name="T41" fmla="*/ 5 h 121"/>
                  <a:gd name="T42" fmla="*/ 1 w 301"/>
                  <a:gd name="T43" fmla="*/ 5 h 121"/>
                  <a:gd name="T44" fmla="*/ 1 w 301"/>
                  <a:gd name="T45" fmla="*/ 5 h 121"/>
                  <a:gd name="T46" fmla="*/ 1 w 301"/>
                  <a:gd name="T47" fmla="*/ 5 h 121"/>
                  <a:gd name="T48" fmla="*/ 0 w 301"/>
                  <a:gd name="T49" fmla="*/ 4 h 121"/>
                  <a:gd name="T50" fmla="*/ 0 w 301"/>
                  <a:gd name="T51" fmla="*/ 4 h 121"/>
                  <a:gd name="T52" fmla="*/ 0 w 301"/>
                  <a:gd name="T53" fmla="*/ 4 h 121"/>
                  <a:gd name="T54" fmla="*/ 0 w 301"/>
                  <a:gd name="T55" fmla="*/ 4 h 121"/>
                  <a:gd name="T56" fmla="*/ 0 w 301"/>
                  <a:gd name="T57" fmla="*/ 4 h 121"/>
                  <a:gd name="T58" fmla="*/ 0 w 301"/>
                  <a:gd name="T59" fmla="*/ 3 h 121"/>
                  <a:gd name="T60" fmla="*/ 0 w 301"/>
                  <a:gd name="T61" fmla="*/ 3 h 121"/>
                  <a:gd name="T62" fmla="*/ 0 w 301"/>
                  <a:gd name="T63" fmla="*/ 3 h 121"/>
                  <a:gd name="T64" fmla="*/ 0 w 301"/>
                  <a:gd name="T65" fmla="*/ 3 h 121"/>
                  <a:gd name="T66" fmla="*/ 0 w 301"/>
                  <a:gd name="T67" fmla="*/ 2 h 121"/>
                  <a:gd name="T68" fmla="*/ 0 w 301"/>
                  <a:gd name="T69" fmla="*/ 0 h 121"/>
                  <a:gd name="T70" fmla="*/ 13 w 301"/>
                  <a:gd name="T71" fmla="*/ 0 h 121"/>
                  <a:gd name="T72" fmla="*/ 13 w 301"/>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01" h="121">
                    <a:moveTo>
                      <a:pt x="301" y="60"/>
                    </a:moveTo>
                    <a:lnTo>
                      <a:pt x="300" y="65"/>
                    </a:lnTo>
                    <a:lnTo>
                      <a:pt x="300" y="72"/>
                    </a:lnTo>
                    <a:lnTo>
                      <a:pt x="299" y="78"/>
                    </a:lnTo>
                    <a:lnTo>
                      <a:pt x="298" y="83"/>
                    </a:lnTo>
                    <a:lnTo>
                      <a:pt x="297" y="88"/>
                    </a:lnTo>
                    <a:lnTo>
                      <a:pt x="295" y="93"/>
                    </a:lnTo>
                    <a:lnTo>
                      <a:pt x="293" y="98"/>
                    </a:lnTo>
                    <a:lnTo>
                      <a:pt x="291" y="102"/>
                    </a:lnTo>
                    <a:lnTo>
                      <a:pt x="289" y="107"/>
                    </a:lnTo>
                    <a:lnTo>
                      <a:pt x="286" y="110"/>
                    </a:lnTo>
                    <a:lnTo>
                      <a:pt x="283" y="113"/>
                    </a:lnTo>
                    <a:lnTo>
                      <a:pt x="280" y="116"/>
                    </a:lnTo>
                    <a:lnTo>
                      <a:pt x="276" y="118"/>
                    </a:lnTo>
                    <a:lnTo>
                      <a:pt x="273" y="119"/>
                    </a:lnTo>
                    <a:lnTo>
                      <a:pt x="269" y="120"/>
                    </a:lnTo>
                    <a:lnTo>
                      <a:pt x="266" y="121"/>
                    </a:lnTo>
                    <a:lnTo>
                      <a:pt x="35" y="121"/>
                    </a:lnTo>
                    <a:lnTo>
                      <a:pt x="31" y="120"/>
                    </a:lnTo>
                    <a:lnTo>
                      <a:pt x="27" y="119"/>
                    </a:lnTo>
                    <a:lnTo>
                      <a:pt x="24" y="118"/>
                    </a:lnTo>
                    <a:lnTo>
                      <a:pt x="20" y="116"/>
                    </a:lnTo>
                    <a:lnTo>
                      <a:pt x="17" y="113"/>
                    </a:lnTo>
                    <a:lnTo>
                      <a:pt x="15" y="110"/>
                    </a:lnTo>
                    <a:lnTo>
                      <a:pt x="11" y="107"/>
                    </a:lnTo>
                    <a:lnTo>
                      <a:pt x="9" y="102"/>
                    </a:lnTo>
                    <a:lnTo>
                      <a:pt x="7" y="98"/>
                    </a:lnTo>
                    <a:lnTo>
                      <a:pt x="5" y="93"/>
                    </a:lnTo>
                    <a:lnTo>
                      <a:pt x="3" y="88"/>
                    </a:lnTo>
                    <a:lnTo>
                      <a:pt x="2" y="83"/>
                    </a:lnTo>
                    <a:lnTo>
                      <a:pt x="1" y="78"/>
                    </a:lnTo>
                    <a:lnTo>
                      <a:pt x="0" y="72"/>
                    </a:lnTo>
                    <a:lnTo>
                      <a:pt x="0" y="65"/>
                    </a:lnTo>
                    <a:lnTo>
                      <a:pt x="0" y="60"/>
                    </a:lnTo>
                    <a:lnTo>
                      <a:pt x="2" y="0"/>
                    </a:lnTo>
                    <a:lnTo>
                      <a:pt x="299" y="0"/>
                    </a:lnTo>
                    <a:lnTo>
                      <a:pt x="301" y="60"/>
                    </a:lnTo>
                    <a:close/>
                  </a:path>
                </a:pathLst>
              </a:custGeom>
              <a:solidFill>
                <a:srgbClr val="993300"/>
              </a:solidFill>
              <a:ln w="0">
                <a:solidFill>
                  <a:srgbClr val="000000"/>
                </a:solidFill>
                <a:prstDash val="solid"/>
                <a:round/>
                <a:headEnd/>
                <a:tailEnd/>
              </a:ln>
            </p:spPr>
            <p:txBody>
              <a:bodyPr/>
              <a:lstStyle/>
              <a:p>
                <a:endParaRPr lang="en-US"/>
              </a:p>
            </p:txBody>
          </p:sp>
          <p:sp>
            <p:nvSpPr>
              <p:cNvPr id="44490" name="Freeform 214"/>
              <p:cNvSpPr>
                <a:spLocks/>
              </p:cNvSpPr>
              <p:nvPr/>
            </p:nvSpPr>
            <p:spPr bwMode="auto">
              <a:xfrm>
                <a:off x="4955" y="1330"/>
                <a:ext cx="1" cy="9"/>
              </a:xfrm>
              <a:custGeom>
                <a:avLst/>
                <a:gdLst>
                  <a:gd name="T0" fmla="*/ 1 w 30"/>
                  <a:gd name="T1" fmla="*/ 9 h 201"/>
                  <a:gd name="T2" fmla="*/ 1 w 30"/>
                  <a:gd name="T3" fmla="*/ 9 h 201"/>
                  <a:gd name="T4" fmla="*/ 1 w 30"/>
                  <a:gd name="T5" fmla="*/ 9 h 201"/>
                  <a:gd name="T6" fmla="*/ 1 w 30"/>
                  <a:gd name="T7" fmla="*/ 9 h 201"/>
                  <a:gd name="T8" fmla="*/ 1 w 30"/>
                  <a:gd name="T9" fmla="*/ 9 h 201"/>
                  <a:gd name="T10" fmla="*/ 1 w 30"/>
                  <a:gd name="T11" fmla="*/ 9 h 201"/>
                  <a:gd name="T12" fmla="*/ 1 w 30"/>
                  <a:gd name="T13" fmla="*/ 8 h 201"/>
                  <a:gd name="T14" fmla="*/ 1 w 30"/>
                  <a:gd name="T15" fmla="*/ 8 h 201"/>
                  <a:gd name="T16" fmla="*/ 1 w 30"/>
                  <a:gd name="T17" fmla="*/ 1 h 201"/>
                  <a:gd name="T18" fmla="*/ 1 w 30"/>
                  <a:gd name="T19" fmla="*/ 1 h 201"/>
                  <a:gd name="T20" fmla="*/ 1 w 30"/>
                  <a:gd name="T21" fmla="*/ 0 h 201"/>
                  <a:gd name="T22" fmla="*/ 1 w 30"/>
                  <a:gd name="T23" fmla="*/ 0 h 201"/>
                  <a:gd name="T24" fmla="*/ 1 w 30"/>
                  <a:gd name="T25" fmla="*/ 0 h 201"/>
                  <a:gd name="T26" fmla="*/ 1 w 30"/>
                  <a:gd name="T27" fmla="*/ 0 h 201"/>
                  <a:gd name="T28" fmla="*/ 1 w 30"/>
                  <a:gd name="T29" fmla="*/ 0 h 201"/>
                  <a:gd name="T30" fmla="*/ 1 w 30"/>
                  <a:gd name="T31" fmla="*/ 0 h 201"/>
                  <a:gd name="T32" fmla="*/ 1 w 30"/>
                  <a:gd name="T33" fmla="*/ 0 h 201"/>
                  <a:gd name="T34" fmla="*/ 0 w 30"/>
                  <a:gd name="T35" fmla="*/ 0 h 201"/>
                  <a:gd name="T36" fmla="*/ 0 w 30"/>
                  <a:gd name="T37" fmla="*/ 0 h 201"/>
                  <a:gd name="T38" fmla="*/ 0 w 30"/>
                  <a:gd name="T39" fmla="*/ 0 h 201"/>
                  <a:gd name="T40" fmla="*/ 0 w 30"/>
                  <a:gd name="T41" fmla="*/ 0 h 201"/>
                  <a:gd name="T42" fmla="*/ 0 w 30"/>
                  <a:gd name="T43" fmla="*/ 0 h 201"/>
                  <a:gd name="T44" fmla="*/ 0 w 30"/>
                  <a:gd name="T45" fmla="*/ 0 h 201"/>
                  <a:gd name="T46" fmla="*/ 0 w 30"/>
                  <a:gd name="T47" fmla="*/ 1 h 201"/>
                  <a:gd name="T48" fmla="*/ 0 w 30"/>
                  <a:gd name="T49" fmla="*/ 1 h 201"/>
                  <a:gd name="T50" fmla="*/ 0 w 30"/>
                  <a:gd name="T51" fmla="*/ 8 h 201"/>
                  <a:gd name="T52" fmla="*/ 0 w 30"/>
                  <a:gd name="T53" fmla="*/ 8 h 201"/>
                  <a:gd name="T54" fmla="*/ 0 w 30"/>
                  <a:gd name="T55" fmla="*/ 8 h 201"/>
                  <a:gd name="T56" fmla="*/ 0 w 30"/>
                  <a:gd name="T57" fmla="*/ 8 h 201"/>
                  <a:gd name="T58" fmla="*/ 0 w 30"/>
                  <a:gd name="T59" fmla="*/ 9 h 201"/>
                  <a:gd name="T60" fmla="*/ 0 w 30"/>
                  <a:gd name="T61" fmla="*/ 9 h 201"/>
                  <a:gd name="T62" fmla="*/ 0 w 30"/>
                  <a:gd name="T63" fmla="*/ 9 h 201"/>
                  <a:gd name="T64" fmla="*/ 0 w 30"/>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0" h="201">
                    <a:moveTo>
                      <a:pt x="16" y="201"/>
                    </a:moveTo>
                    <a:lnTo>
                      <a:pt x="18" y="200"/>
                    </a:lnTo>
                    <a:lnTo>
                      <a:pt x="19" y="200"/>
                    </a:lnTo>
                    <a:lnTo>
                      <a:pt x="20" y="200"/>
                    </a:lnTo>
                    <a:lnTo>
                      <a:pt x="21" y="199"/>
                    </a:lnTo>
                    <a:lnTo>
                      <a:pt x="23" y="197"/>
                    </a:lnTo>
                    <a:lnTo>
                      <a:pt x="24" y="196"/>
                    </a:lnTo>
                    <a:lnTo>
                      <a:pt x="25" y="195"/>
                    </a:lnTo>
                    <a:lnTo>
                      <a:pt x="26" y="194"/>
                    </a:lnTo>
                    <a:lnTo>
                      <a:pt x="26" y="193"/>
                    </a:lnTo>
                    <a:lnTo>
                      <a:pt x="27" y="191"/>
                    </a:lnTo>
                    <a:lnTo>
                      <a:pt x="28" y="190"/>
                    </a:lnTo>
                    <a:lnTo>
                      <a:pt x="28" y="188"/>
                    </a:lnTo>
                    <a:lnTo>
                      <a:pt x="29" y="186"/>
                    </a:lnTo>
                    <a:lnTo>
                      <a:pt x="29" y="184"/>
                    </a:lnTo>
                    <a:lnTo>
                      <a:pt x="29" y="183"/>
                    </a:lnTo>
                    <a:lnTo>
                      <a:pt x="30" y="181"/>
                    </a:lnTo>
                    <a:lnTo>
                      <a:pt x="30" y="19"/>
                    </a:lnTo>
                    <a:lnTo>
                      <a:pt x="29" y="17"/>
                    </a:lnTo>
                    <a:lnTo>
                      <a:pt x="29" y="15"/>
                    </a:lnTo>
                    <a:lnTo>
                      <a:pt x="29" y="13"/>
                    </a:lnTo>
                    <a:lnTo>
                      <a:pt x="28" y="11"/>
                    </a:lnTo>
                    <a:lnTo>
                      <a:pt x="28" y="10"/>
                    </a:lnTo>
                    <a:lnTo>
                      <a:pt x="27" y="8"/>
                    </a:lnTo>
                    <a:lnTo>
                      <a:pt x="26" y="7"/>
                    </a:lnTo>
                    <a:lnTo>
                      <a:pt x="26" y="5"/>
                    </a:lnTo>
                    <a:lnTo>
                      <a:pt x="25" y="4"/>
                    </a:lnTo>
                    <a:lnTo>
                      <a:pt x="24" y="3"/>
                    </a:lnTo>
                    <a:lnTo>
                      <a:pt x="23" y="2"/>
                    </a:lnTo>
                    <a:lnTo>
                      <a:pt x="21" y="1"/>
                    </a:lnTo>
                    <a:lnTo>
                      <a:pt x="20" y="0"/>
                    </a:lnTo>
                    <a:lnTo>
                      <a:pt x="19" y="0"/>
                    </a:lnTo>
                    <a:lnTo>
                      <a:pt x="18" y="0"/>
                    </a:lnTo>
                    <a:lnTo>
                      <a:pt x="16" y="0"/>
                    </a:lnTo>
                    <a:lnTo>
                      <a:pt x="14" y="0"/>
                    </a:lnTo>
                    <a:lnTo>
                      <a:pt x="13" y="0"/>
                    </a:lnTo>
                    <a:lnTo>
                      <a:pt x="12" y="0"/>
                    </a:lnTo>
                    <a:lnTo>
                      <a:pt x="11" y="1"/>
                    </a:lnTo>
                    <a:lnTo>
                      <a:pt x="10" y="2"/>
                    </a:lnTo>
                    <a:lnTo>
                      <a:pt x="9" y="3"/>
                    </a:lnTo>
                    <a:lnTo>
                      <a:pt x="8" y="4"/>
                    </a:lnTo>
                    <a:lnTo>
                      <a:pt x="7" y="5"/>
                    </a:lnTo>
                    <a:lnTo>
                      <a:pt x="6" y="7"/>
                    </a:lnTo>
                    <a:lnTo>
                      <a:pt x="6" y="8"/>
                    </a:lnTo>
                    <a:lnTo>
                      <a:pt x="5" y="10"/>
                    </a:lnTo>
                    <a:lnTo>
                      <a:pt x="5" y="11"/>
                    </a:lnTo>
                    <a:lnTo>
                      <a:pt x="4" y="13"/>
                    </a:lnTo>
                    <a:lnTo>
                      <a:pt x="4" y="15"/>
                    </a:lnTo>
                    <a:lnTo>
                      <a:pt x="4" y="17"/>
                    </a:lnTo>
                    <a:lnTo>
                      <a:pt x="4" y="19"/>
                    </a:lnTo>
                    <a:lnTo>
                      <a:pt x="0" y="168"/>
                    </a:lnTo>
                    <a:lnTo>
                      <a:pt x="0" y="170"/>
                    </a:lnTo>
                    <a:lnTo>
                      <a:pt x="0" y="172"/>
                    </a:lnTo>
                    <a:lnTo>
                      <a:pt x="0" y="175"/>
                    </a:lnTo>
                    <a:lnTo>
                      <a:pt x="1" y="177"/>
                    </a:lnTo>
                    <a:lnTo>
                      <a:pt x="2" y="180"/>
                    </a:lnTo>
                    <a:lnTo>
                      <a:pt x="3" y="182"/>
                    </a:lnTo>
                    <a:lnTo>
                      <a:pt x="4" y="185"/>
                    </a:lnTo>
                    <a:lnTo>
                      <a:pt x="5" y="188"/>
                    </a:lnTo>
                    <a:lnTo>
                      <a:pt x="7" y="190"/>
                    </a:lnTo>
                    <a:lnTo>
                      <a:pt x="8" y="192"/>
                    </a:lnTo>
                    <a:lnTo>
                      <a:pt x="9" y="194"/>
                    </a:lnTo>
                    <a:lnTo>
                      <a:pt x="10" y="196"/>
                    </a:lnTo>
                    <a:lnTo>
                      <a:pt x="12" y="197"/>
                    </a:lnTo>
                    <a:lnTo>
                      <a:pt x="13" y="200"/>
                    </a:lnTo>
                    <a:lnTo>
                      <a:pt x="14" y="200"/>
                    </a:lnTo>
                    <a:lnTo>
                      <a:pt x="16" y="201"/>
                    </a:lnTo>
                    <a:close/>
                  </a:path>
                </a:pathLst>
              </a:custGeom>
              <a:solidFill>
                <a:srgbClr val="993300"/>
              </a:solidFill>
              <a:ln w="0">
                <a:solidFill>
                  <a:srgbClr val="000000"/>
                </a:solidFill>
                <a:prstDash val="solid"/>
                <a:round/>
                <a:headEnd/>
                <a:tailEnd/>
              </a:ln>
            </p:spPr>
            <p:txBody>
              <a:bodyPr/>
              <a:lstStyle/>
              <a:p>
                <a:endParaRPr lang="en-US"/>
              </a:p>
            </p:txBody>
          </p:sp>
          <p:sp>
            <p:nvSpPr>
              <p:cNvPr id="44491" name="Freeform 215"/>
              <p:cNvSpPr>
                <a:spLocks/>
              </p:cNvSpPr>
              <p:nvPr/>
            </p:nvSpPr>
            <p:spPr bwMode="auto">
              <a:xfrm>
                <a:off x="4970" y="1330"/>
                <a:ext cx="2" cy="9"/>
              </a:xfrm>
              <a:custGeom>
                <a:avLst/>
                <a:gdLst>
                  <a:gd name="T0" fmla="*/ 1 w 34"/>
                  <a:gd name="T1" fmla="*/ 9 h 211"/>
                  <a:gd name="T2" fmla="*/ 1 w 34"/>
                  <a:gd name="T3" fmla="*/ 9 h 211"/>
                  <a:gd name="T4" fmla="*/ 1 w 34"/>
                  <a:gd name="T5" fmla="*/ 9 h 211"/>
                  <a:gd name="T6" fmla="*/ 1 w 34"/>
                  <a:gd name="T7" fmla="*/ 9 h 211"/>
                  <a:gd name="T8" fmla="*/ 2 w 34"/>
                  <a:gd name="T9" fmla="*/ 8 h 211"/>
                  <a:gd name="T10" fmla="*/ 2 w 34"/>
                  <a:gd name="T11" fmla="*/ 8 h 211"/>
                  <a:gd name="T12" fmla="*/ 2 w 34"/>
                  <a:gd name="T13" fmla="*/ 8 h 211"/>
                  <a:gd name="T14" fmla="*/ 2 w 34"/>
                  <a:gd name="T15" fmla="*/ 8 h 211"/>
                  <a:gd name="T16" fmla="*/ 2 w 34"/>
                  <a:gd name="T17" fmla="*/ 1 h 211"/>
                  <a:gd name="T18" fmla="*/ 1 w 34"/>
                  <a:gd name="T19" fmla="*/ 1 h 211"/>
                  <a:gd name="T20" fmla="*/ 1 w 34"/>
                  <a:gd name="T21" fmla="*/ 1 h 211"/>
                  <a:gd name="T22" fmla="*/ 1 w 34"/>
                  <a:gd name="T23" fmla="*/ 0 h 211"/>
                  <a:gd name="T24" fmla="*/ 1 w 34"/>
                  <a:gd name="T25" fmla="*/ 0 h 211"/>
                  <a:gd name="T26" fmla="*/ 1 w 34"/>
                  <a:gd name="T27" fmla="*/ 0 h 211"/>
                  <a:gd name="T28" fmla="*/ 1 w 34"/>
                  <a:gd name="T29" fmla="*/ 0 h 211"/>
                  <a:gd name="T30" fmla="*/ 1 w 34"/>
                  <a:gd name="T31" fmla="*/ 0 h 211"/>
                  <a:gd name="T32" fmla="*/ 1 w 34"/>
                  <a:gd name="T33" fmla="*/ 0 h 211"/>
                  <a:gd name="T34" fmla="*/ 1 w 34"/>
                  <a:gd name="T35" fmla="*/ 0 h 211"/>
                  <a:gd name="T36" fmla="*/ 0 w 34"/>
                  <a:gd name="T37" fmla="*/ 0 h 211"/>
                  <a:gd name="T38" fmla="*/ 0 w 34"/>
                  <a:gd name="T39" fmla="*/ 0 h 211"/>
                  <a:gd name="T40" fmla="*/ 0 w 34"/>
                  <a:gd name="T41" fmla="*/ 0 h 211"/>
                  <a:gd name="T42" fmla="*/ 0 w 34"/>
                  <a:gd name="T43" fmla="*/ 0 h 211"/>
                  <a:gd name="T44" fmla="*/ 0 w 34"/>
                  <a:gd name="T45" fmla="*/ 1 h 211"/>
                  <a:gd name="T46" fmla="*/ 0 w 34"/>
                  <a:gd name="T47" fmla="*/ 1 h 211"/>
                  <a:gd name="T48" fmla="*/ 0 w 34"/>
                  <a:gd name="T49" fmla="*/ 1 h 211"/>
                  <a:gd name="T50" fmla="*/ 0 w 34"/>
                  <a:gd name="T51" fmla="*/ 8 h 211"/>
                  <a:gd name="T52" fmla="*/ 0 w 34"/>
                  <a:gd name="T53" fmla="*/ 8 h 211"/>
                  <a:gd name="T54" fmla="*/ 0 w 34"/>
                  <a:gd name="T55" fmla="*/ 9 h 211"/>
                  <a:gd name="T56" fmla="*/ 0 w 34"/>
                  <a:gd name="T57" fmla="*/ 9 h 211"/>
                  <a:gd name="T58" fmla="*/ 0 w 34"/>
                  <a:gd name="T59" fmla="*/ 9 h 211"/>
                  <a:gd name="T60" fmla="*/ 0 w 34"/>
                  <a:gd name="T61" fmla="*/ 9 h 211"/>
                  <a:gd name="T62" fmla="*/ 0 w 34"/>
                  <a:gd name="T63" fmla="*/ 9 h 211"/>
                  <a:gd name="T64" fmla="*/ 1 w 34"/>
                  <a:gd name="T65" fmla="*/ 9 h 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 h="211">
                    <a:moveTo>
                      <a:pt x="12" y="211"/>
                    </a:moveTo>
                    <a:lnTo>
                      <a:pt x="13" y="210"/>
                    </a:lnTo>
                    <a:lnTo>
                      <a:pt x="14" y="210"/>
                    </a:lnTo>
                    <a:lnTo>
                      <a:pt x="17" y="208"/>
                    </a:lnTo>
                    <a:lnTo>
                      <a:pt x="19" y="207"/>
                    </a:lnTo>
                    <a:lnTo>
                      <a:pt x="20" y="204"/>
                    </a:lnTo>
                    <a:lnTo>
                      <a:pt x="22" y="202"/>
                    </a:lnTo>
                    <a:lnTo>
                      <a:pt x="24" y="200"/>
                    </a:lnTo>
                    <a:lnTo>
                      <a:pt x="26" y="197"/>
                    </a:lnTo>
                    <a:lnTo>
                      <a:pt x="27" y="195"/>
                    </a:lnTo>
                    <a:lnTo>
                      <a:pt x="29" y="192"/>
                    </a:lnTo>
                    <a:lnTo>
                      <a:pt x="30" y="189"/>
                    </a:lnTo>
                    <a:lnTo>
                      <a:pt x="31" y="187"/>
                    </a:lnTo>
                    <a:lnTo>
                      <a:pt x="32" y="184"/>
                    </a:lnTo>
                    <a:lnTo>
                      <a:pt x="33" y="182"/>
                    </a:lnTo>
                    <a:lnTo>
                      <a:pt x="33" y="180"/>
                    </a:lnTo>
                    <a:lnTo>
                      <a:pt x="34" y="178"/>
                    </a:lnTo>
                    <a:lnTo>
                      <a:pt x="26" y="20"/>
                    </a:lnTo>
                    <a:lnTo>
                      <a:pt x="25" y="18"/>
                    </a:lnTo>
                    <a:lnTo>
                      <a:pt x="25" y="16"/>
                    </a:lnTo>
                    <a:lnTo>
                      <a:pt x="25" y="14"/>
                    </a:lnTo>
                    <a:lnTo>
                      <a:pt x="24" y="12"/>
                    </a:lnTo>
                    <a:lnTo>
                      <a:pt x="24" y="11"/>
                    </a:lnTo>
                    <a:lnTo>
                      <a:pt x="23" y="9"/>
                    </a:lnTo>
                    <a:lnTo>
                      <a:pt x="22" y="8"/>
                    </a:lnTo>
                    <a:lnTo>
                      <a:pt x="22" y="5"/>
                    </a:lnTo>
                    <a:lnTo>
                      <a:pt x="21" y="4"/>
                    </a:lnTo>
                    <a:lnTo>
                      <a:pt x="20" y="3"/>
                    </a:lnTo>
                    <a:lnTo>
                      <a:pt x="19" y="2"/>
                    </a:lnTo>
                    <a:lnTo>
                      <a:pt x="17" y="1"/>
                    </a:lnTo>
                    <a:lnTo>
                      <a:pt x="16" y="0"/>
                    </a:lnTo>
                    <a:lnTo>
                      <a:pt x="14" y="0"/>
                    </a:lnTo>
                    <a:lnTo>
                      <a:pt x="13" y="0"/>
                    </a:lnTo>
                    <a:lnTo>
                      <a:pt x="12" y="0"/>
                    </a:lnTo>
                    <a:lnTo>
                      <a:pt x="10" y="0"/>
                    </a:lnTo>
                    <a:lnTo>
                      <a:pt x="9" y="0"/>
                    </a:lnTo>
                    <a:lnTo>
                      <a:pt x="8" y="0"/>
                    </a:lnTo>
                    <a:lnTo>
                      <a:pt x="7" y="1"/>
                    </a:lnTo>
                    <a:lnTo>
                      <a:pt x="6" y="2"/>
                    </a:lnTo>
                    <a:lnTo>
                      <a:pt x="5" y="3"/>
                    </a:lnTo>
                    <a:lnTo>
                      <a:pt x="4" y="4"/>
                    </a:lnTo>
                    <a:lnTo>
                      <a:pt x="3" y="7"/>
                    </a:lnTo>
                    <a:lnTo>
                      <a:pt x="2" y="8"/>
                    </a:lnTo>
                    <a:lnTo>
                      <a:pt x="1" y="10"/>
                    </a:lnTo>
                    <a:lnTo>
                      <a:pt x="1" y="12"/>
                    </a:lnTo>
                    <a:lnTo>
                      <a:pt x="0" y="14"/>
                    </a:lnTo>
                    <a:lnTo>
                      <a:pt x="0" y="16"/>
                    </a:lnTo>
                    <a:lnTo>
                      <a:pt x="0" y="18"/>
                    </a:lnTo>
                    <a:lnTo>
                      <a:pt x="0" y="20"/>
                    </a:lnTo>
                    <a:lnTo>
                      <a:pt x="0" y="23"/>
                    </a:lnTo>
                    <a:lnTo>
                      <a:pt x="0" y="193"/>
                    </a:lnTo>
                    <a:lnTo>
                      <a:pt x="0" y="194"/>
                    </a:lnTo>
                    <a:lnTo>
                      <a:pt x="0" y="196"/>
                    </a:lnTo>
                    <a:lnTo>
                      <a:pt x="0" y="197"/>
                    </a:lnTo>
                    <a:lnTo>
                      <a:pt x="0" y="199"/>
                    </a:lnTo>
                    <a:lnTo>
                      <a:pt x="1" y="200"/>
                    </a:lnTo>
                    <a:lnTo>
                      <a:pt x="1" y="201"/>
                    </a:lnTo>
                    <a:lnTo>
                      <a:pt x="2" y="203"/>
                    </a:lnTo>
                    <a:lnTo>
                      <a:pt x="3" y="204"/>
                    </a:lnTo>
                    <a:lnTo>
                      <a:pt x="4" y="205"/>
                    </a:lnTo>
                    <a:lnTo>
                      <a:pt x="5" y="207"/>
                    </a:lnTo>
                    <a:lnTo>
                      <a:pt x="6" y="208"/>
                    </a:lnTo>
                    <a:lnTo>
                      <a:pt x="7" y="209"/>
                    </a:lnTo>
                    <a:lnTo>
                      <a:pt x="8" y="210"/>
                    </a:lnTo>
                    <a:lnTo>
                      <a:pt x="9" y="210"/>
                    </a:lnTo>
                    <a:lnTo>
                      <a:pt x="10" y="210"/>
                    </a:lnTo>
                    <a:lnTo>
                      <a:pt x="12" y="211"/>
                    </a:lnTo>
                    <a:close/>
                  </a:path>
                </a:pathLst>
              </a:custGeom>
              <a:solidFill>
                <a:srgbClr val="993300"/>
              </a:solidFill>
              <a:ln w="0">
                <a:solidFill>
                  <a:srgbClr val="000000"/>
                </a:solidFill>
                <a:prstDash val="solid"/>
                <a:round/>
                <a:headEnd/>
                <a:tailEnd/>
              </a:ln>
            </p:spPr>
            <p:txBody>
              <a:bodyPr/>
              <a:lstStyle/>
              <a:p>
                <a:endParaRPr lang="en-US"/>
              </a:p>
            </p:txBody>
          </p:sp>
          <p:sp>
            <p:nvSpPr>
              <p:cNvPr id="44492" name="Freeform 216"/>
              <p:cNvSpPr>
                <a:spLocks/>
              </p:cNvSpPr>
              <p:nvPr/>
            </p:nvSpPr>
            <p:spPr bwMode="auto">
              <a:xfrm>
                <a:off x="4956" y="1329"/>
                <a:ext cx="14" cy="5"/>
              </a:xfrm>
              <a:custGeom>
                <a:avLst/>
                <a:gdLst>
                  <a:gd name="T0" fmla="*/ 13 w 308"/>
                  <a:gd name="T1" fmla="*/ 5 h 101"/>
                  <a:gd name="T2" fmla="*/ 13 w 308"/>
                  <a:gd name="T3" fmla="*/ 5 h 101"/>
                  <a:gd name="T4" fmla="*/ 13 w 308"/>
                  <a:gd name="T5" fmla="*/ 5 h 101"/>
                  <a:gd name="T6" fmla="*/ 13 w 308"/>
                  <a:gd name="T7" fmla="*/ 5 h 101"/>
                  <a:gd name="T8" fmla="*/ 14 w 308"/>
                  <a:gd name="T9" fmla="*/ 4 h 101"/>
                  <a:gd name="T10" fmla="*/ 14 w 308"/>
                  <a:gd name="T11" fmla="*/ 4 h 101"/>
                  <a:gd name="T12" fmla="*/ 14 w 308"/>
                  <a:gd name="T13" fmla="*/ 4 h 101"/>
                  <a:gd name="T14" fmla="*/ 14 w 308"/>
                  <a:gd name="T15" fmla="*/ 4 h 101"/>
                  <a:gd name="T16" fmla="*/ 14 w 308"/>
                  <a:gd name="T17" fmla="*/ 2 h 101"/>
                  <a:gd name="T18" fmla="*/ 14 w 308"/>
                  <a:gd name="T19" fmla="*/ 1 h 101"/>
                  <a:gd name="T20" fmla="*/ 14 w 308"/>
                  <a:gd name="T21" fmla="*/ 1 h 101"/>
                  <a:gd name="T22" fmla="*/ 14 w 308"/>
                  <a:gd name="T23" fmla="*/ 1 h 101"/>
                  <a:gd name="T24" fmla="*/ 14 w 308"/>
                  <a:gd name="T25" fmla="*/ 0 h 101"/>
                  <a:gd name="T26" fmla="*/ 13 w 308"/>
                  <a:gd name="T27" fmla="*/ 0 h 101"/>
                  <a:gd name="T28" fmla="*/ 13 w 308"/>
                  <a:gd name="T29" fmla="*/ 0 h 101"/>
                  <a:gd name="T30" fmla="*/ 13 w 308"/>
                  <a:gd name="T31" fmla="*/ 0 h 101"/>
                  <a:gd name="T32" fmla="*/ 13 w 308"/>
                  <a:gd name="T33" fmla="*/ 0 h 101"/>
                  <a:gd name="T34" fmla="*/ 1 w 308"/>
                  <a:gd name="T35" fmla="*/ 0 h 101"/>
                  <a:gd name="T36" fmla="*/ 1 w 308"/>
                  <a:gd name="T37" fmla="*/ 0 h 101"/>
                  <a:gd name="T38" fmla="*/ 1 w 308"/>
                  <a:gd name="T39" fmla="*/ 0 h 101"/>
                  <a:gd name="T40" fmla="*/ 1 w 308"/>
                  <a:gd name="T41" fmla="*/ 0 h 101"/>
                  <a:gd name="T42" fmla="*/ 0 w 308"/>
                  <a:gd name="T43" fmla="*/ 1 h 101"/>
                  <a:gd name="T44" fmla="*/ 0 w 308"/>
                  <a:gd name="T45" fmla="*/ 1 h 101"/>
                  <a:gd name="T46" fmla="*/ 0 w 308"/>
                  <a:gd name="T47" fmla="*/ 1 h 101"/>
                  <a:gd name="T48" fmla="*/ 0 w 308"/>
                  <a:gd name="T49" fmla="*/ 1 h 101"/>
                  <a:gd name="T50" fmla="*/ 0 w 308"/>
                  <a:gd name="T51" fmla="*/ 3 h 101"/>
                  <a:gd name="T52" fmla="*/ 0 w 308"/>
                  <a:gd name="T53" fmla="*/ 4 h 101"/>
                  <a:gd name="T54" fmla="*/ 0 w 308"/>
                  <a:gd name="T55" fmla="*/ 4 h 101"/>
                  <a:gd name="T56" fmla="*/ 0 w 308"/>
                  <a:gd name="T57" fmla="*/ 4 h 101"/>
                  <a:gd name="T58" fmla="*/ 0 w 308"/>
                  <a:gd name="T59" fmla="*/ 4 h 101"/>
                  <a:gd name="T60" fmla="*/ 1 w 308"/>
                  <a:gd name="T61" fmla="*/ 5 h 101"/>
                  <a:gd name="T62" fmla="*/ 1 w 308"/>
                  <a:gd name="T63" fmla="*/ 5 h 101"/>
                  <a:gd name="T64" fmla="*/ 1 w 308"/>
                  <a:gd name="T65" fmla="*/ 5 h 101"/>
                  <a:gd name="T66" fmla="*/ 2 w 308"/>
                  <a:gd name="T67" fmla="*/ 5 h 1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8" h="101">
                    <a:moveTo>
                      <a:pt x="275" y="101"/>
                    </a:moveTo>
                    <a:lnTo>
                      <a:pt x="278" y="100"/>
                    </a:lnTo>
                    <a:lnTo>
                      <a:pt x="281" y="100"/>
                    </a:lnTo>
                    <a:lnTo>
                      <a:pt x="284" y="99"/>
                    </a:lnTo>
                    <a:lnTo>
                      <a:pt x="287" y="97"/>
                    </a:lnTo>
                    <a:lnTo>
                      <a:pt x="289" y="96"/>
                    </a:lnTo>
                    <a:lnTo>
                      <a:pt x="293" y="94"/>
                    </a:lnTo>
                    <a:lnTo>
                      <a:pt x="296" y="92"/>
                    </a:lnTo>
                    <a:lnTo>
                      <a:pt x="298" y="90"/>
                    </a:lnTo>
                    <a:lnTo>
                      <a:pt x="300" y="88"/>
                    </a:lnTo>
                    <a:lnTo>
                      <a:pt x="302" y="86"/>
                    </a:lnTo>
                    <a:lnTo>
                      <a:pt x="304" y="83"/>
                    </a:lnTo>
                    <a:lnTo>
                      <a:pt x="305" y="81"/>
                    </a:lnTo>
                    <a:lnTo>
                      <a:pt x="306" y="78"/>
                    </a:lnTo>
                    <a:lnTo>
                      <a:pt x="307" y="75"/>
                    </a:lnTo>
                    <a:lnTo>
                      <a:pt x="307" y="72"/>
                    </a:lnTo>
                    <a:lnTo>
                      <a:pt x="308" y="69"/>
                    </a:lnTo>
                    <a:lnTo>
                      <a:pt x="308" y="32"/>
                    </a:lnTo>
                    <a:lnTo>
                      <a:pt x="307" y="28"/>
                    </a:lnTo>
                    <a:lnTo>
                      <a:pt x="307" y="25"/>
                    </a:lnTo>
                    <a:lnTo>
                      <a:pt x="306" y="22"/>
                    </a:lnTo>
                    <a:lnTo>
                      <a:pt x="305" y="19"/>
                    </a:lnTo>
                    <a:lnTo>
                      <a:pt x="304" y="16"/>
                    </a:lnTo>
                    <a:lnTo>
                      <a:pt x="302" y="13"/>
                    </a:lnTo>
                    <a:lnTo>
                      <a:pt x="300" y="11"/>
                    </a:lnTo>
                    <a:lnTo>
                      <a:pt x="298" y="9"/>
                    </a:lnTo>
                    <a:lnTo>
                      <a:pt x="296" y="7"/>
                    </a:lnTo>
                    <a:lnTo>
                      <a:pt x="293" y="5"/>
                    </a:lnTo>
                    <a:lnTo>
                      <a:pt x="289" y="3"/>
                    </a:lnTo>
                    <a:lnTo>
                      <a:pt x="287" y="2"/>
                    </a:lnTo>
                    <a:lnTo>
                      <a:pt x="284" y="1"/>
                    </a:lnTo>
                    <a:lnTo>
                      <a:pt x="281" y="0"/>
                    </a:lnTo>
                    <a:lnTo>
                      <a:pt x="278" y="0"/>
                    </a:lnTo>
                    <a:lnTo>
                      <a:pt x="275" y="0"/>
                    </a:lnTo>
                    <a:lnTo>
                      <a:pt x="33" y="0"/>
                    </a:lnTo>
                    <a:lnTo>
                      <a:pt x="29" y="0"/>
                    </a:lnTo>
                    <a:lnTo>
                      <a:pt x="26" y="0"/>
                    </a:lnTo>
                    <a:lnTo>
                      <a:pt x="23" y="1"/>
                    </a:lnTo>
                    <a:lnTo>
                      <a:pt x="20" y="2"/>
                    </a:lnTo>
                    <a:lnTo>
                      <a:pt x="16" y="3"/>
                    </a:lnTo>
                    <a:lnTo>
                      <a:pt x="13" y="5"/>
                    </a:lnTo>
                    <a:lnTo>
                      <a:pt x="11" y="7"/>
                    </a:lnTo>
                    <a:lnTo>
                      <a:pt x="9" y="9"/>
                    </a:lnTo>
                    <a:lnTo>
                      <a:pt x="7" y="11"/>
                    </a:lnTo>
                    <a:lnTo>
                      <a:pt x="5" y="13"/>
                    </a:lnTo>
                    <a:lnTo>
                      <a:pt x="3" y="16"/>
                    </a:lnTo>
                    <a:lnTo>
                      <a:pt x="2" y="19"/>
                    </a:lnTo>
                    <a:lnTo>
                      <a:pt x="1" y="22"/>
                    </a:lnTo>
                    <a:lnTo>
                      <a:pt x="0" y="25"/>
                    </a:lnTo>
                    <a:lnTo>
                      <a:pt x="0" y="28"/>
                    </a:lnTo>
                    <a:lnTo>
                      <a:pt x="0" y="32"/>
                    </a:lnTo>
                    <a:lnTo>
                      <a:pt x="0" y="69"/>
                    </a:lnTo>
                    <a:lnTo>
                      <a:pt x="0" y="72"/>
                    </a:lnTo>
                    <a:lnTo>
                      <a:pt x="0" y="75"/>
                    </a:lnTo>
                    <a:lnTo>
                      <a:pt x="1" y="78"/>
                    </a:lnTo>
                    <a:lnTo>
                      <a:pt x="2" y="81"/>
                    </a:lnTo>
                    <a:lnTo>
                      <a:pt x="3" y="83"/>
                    </a:lnTo>
                    <a:lnTo>
                      <a:pt x="5" y="86"/>
                    </a:lnTo>
                    <a:lnTo>
                      <a:pt x="7" y="88"/>
                    </a:lnTo>
                    <a:lnTo>
                      <a:pt x="9" y="90"/>
                    </a:lnTo>
                    <a:lnTo>
                      <a:pt x="11" y="92"/>
                    </a:lnTo>
                    <a:lnTo>
                      <a:pt x="13" y="94"/>
                    </a:lnTo>
                    <a:lnTo>
                      <a:pt x="16" y="96"/>
                    </a:lnTo>
                    <a:lnTo>
                      <a:pt x="20" y="97"/>
                    </a:lnTo>
                    <a:lnTo>
                      <a:pt x="23" y="99"/>
                    </a:lnTo>
                    <a:lnTo>
                      <a:pt x="26" y="100"/>
                    </a:lnTo>
                    <a:lnTo>
                      <a:pt x="29" y="100"/>
                    </a:lnTo>
                    <a:lnTo>
                      <a:pt x="33" y="101"/>
                    </a:lnTo>
                    <a:lnTo>
                      <a:pt x="275" y="101"/>
                    </a:lnTo>
                    <a:close/>
                  </a:path>
                </a:pathLst>
              </a:custGeom>
              <a:solidFill>
                <a:srgbClr val="993300"/>
              </a:solidFill>
              <a:ln w="0">
                <a:solidFill>
                  <a:srgbClr val="000000"/>
                </a:solidFill>
                <a:prstDash val="solid"/>
                <a:round/>
                <a:headEnd/>
                <a:tailEnd/>
              </a:ln>
            </p:spPr>
            <p:txBody>
              <a:bodyPr/>
              <a:lstStyle/>
              <a:p>
                <a:endParaRPr lang="en-US"/>
              </a:p>
            </p:txBody>
          </p:sp>
          <p:sp>
            <p:nvSpPr>
              <p:cNvPr id="44493" name="Freeform 217"/>
              <p:cNvSpPr>
                <a:spLocks/>
              </p:cNvSpPr>
              <p:nvPr/>
            </p:nvSpPr>
            <p:spPr bwMode="auto">
              <a:xfrm>
                <a:off x="4914" y="1315"/>
                <a:ext cx="19" cy="12"/>
              </a:xfrm>
              <a:custGeom>
                <a:avLst/>
                <a:gdLst>
                  <a:gd name="T0" fmla="*/ 17 w 430"/>
                  <a:gd name="T1" fmla="*/ 12 h 282"/>
                  <a:gd name="T2" fmla="*/ 17 w 430"/>
                  <a:gd name="T3" fmla="*/ 12 h 282"/>
                  <a:gd name="T4" fmla="*/ 17 w 430"/>
                  <a:gd name="T5" fmla="*/ 12 h 282"/>
                  <a:gd name="T6" fmla="*/ 18 w 430"/>
                  <a:gd name="T7" fmla="*/ 11 h 282"/>
                  <a:gd name="T8" fmla="*/ 18 w 430"/>
                  <a:gd name="T9" fmla="*/ 11 h 282"/>
                  <a:gd name="T10" fmla="*/ 19 w 430"/>
                  <a:gd name="T11" fmla="*/ 10 h 282"/>
                  <a:gd name="T12" fmla="*/ 19 w 430"/>
                  <a:gd name="T13" fmla="*/ 10 h 282"/>
                  <a:gd name="T14" fmla="*/ 19 w 430"/>
                  <a:gd name="T15" fmla="*/ 9 h 282"/>
                  <a:gd name="T16" fmla="*/ 18 w 430"/>
                  <a:gd name="T17" fmla="*/ 3 h 282"/>
                  <a:gd name="T18" fmla="*/ 18 w 430"/>
                  <a:gd name="T19" fmla="*/ 2 h 282"/>
                  <a:gd name="T20" fmla="*/ 18 w 430"/>
                  <a:gd name="T21" fmla="*/ 2 h 282"/>
                  <a:gd name="T22" fmla="*/ 18 w 430"/>
                  <a:gd name="T23" fmla="*/ 1 h 282"/>
                  <a:gd name="T24" fmla="*/ 18 w 430"/>
                  <a:gd name="T25" fmla="*/ 1 h 282"/>
                  <a:gd name="T26" fmla="*/ 18 w 430"/>
                  <a:gd name="T27" fmla="*/ 0 h 282"/>
                  <a:gd name="T28" fmla="*/ 17 w 430"/>
                  <a:gd name="T29" fmla="*/ 0 h 282"/>
                  <a:gd name="T30" fmla="*/ 17 w 430"/>
                  <a:gd name="T31" fmla="*/ 0 h 282"/>
                  <a:gd name="T32" fmla="*/ 17 w 430"/>
                  <a:gd name="T33" fmla="*/ 0 h 282"/>
                  <a:gd name="T34" fmla="*/ 2 w 430"/>
                  <a:gd name="T35" fmla="*/ 0 h 282"/>
                  <a:gd name="T36" fmla="*/ 2 w 430"/>
                  <a:gd name="T37" fmla="*/ 0 h 282"/>
                  <a:gd name="T38" fmla="*/ 2 w 430"/>
                  <a:gd name="T39" fmla="*/ 0 h 282"/>
                  <a:gd name="T40" fmla="*/ 1 w 430"/>
                  <a:gd name="T41" fmla="*/ 1 h 282"/>
                  <a:gd name="T42" fmla="*/ 1 w 430"/>
                  <a:gd name="T43" fmla="*/ 1 h 282"/>
                  <a:gd name="T44" fmla="*/ 1 w 430"/>
                  <a:gd name="T45" fmla="*/ 1 h 282"/>
                  <a:gd name="T46" fmla="*/ 1 w 430"/>
                  <a:gd name="T47" fmla="*/ 2 h 282"/>
                  <a:gd name="T48" fmla="*/ 1 w 430"/>
                  <a:gd name="T49" fmla="*/ 3 h 282"/>
                  <a:gd name="T50" fmla="*/ 0 w 430"/>
                  <a:gd name="T51" fmla="*/ 9 h 282"/>
                  <a:gd name="T52" fmla="*/ 0 w 430"/>
                  <a:gd name="T53" fmla="*/ 10 h 282"/>
                  <a:gd name="T54" fmla="*/ 0 w 430"/>
                  <a:gd name="T55" fmla="*/ 10 h 282"/>
                  <a:gd name="T56" fmla="*/ 0 w 430"/>
                  <a:gd name="T57" fmla="*/ 11 h 282"/>
                  <a:gd name="T58" fmla="*/ 1 w 430"/>
                  <a:gd name="T59" fmla="*/ 11 h 282"/>
                  <a:gd name="T60" fmla="*/ 1 w 430"/>
                  <a:gd name="T61" fmla="*/ 11 h 282"/>
                  <a:gd name="T62" fmla="*/ 2 w 430"/>
                  <a:gd name="T63" fmla="*/ 12 h 282"/>
                  <a:gd name="T64" fmla="*/ 2 w 430"/>
                  <a:gd name="T65" fmla="*/ 12 h 282"/>
                  <a:gd name="T66" fmla="*/ 3 w 430"/>
                  <a:gd name="T67" fmla="*/ 12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30" h="282">
                    <a:moveTo>
                      <a:pt x="374" y="282"/>
                    </a:moveTo>
                    <a:lnTo>
                      <a:pt x="378" y="281"/>
                    </a:lnTo>
                    <a:lnTo>
                      <a:pt x="382" y="280"/>
                    </a:lnTo>
                    <a:lnTo>
                      <a:pt x="387" y="279"/>
                    </a:lnTo>
                    <a:lnTo>
                      <a:pt x="392" y="275"/>
                    </a:lnTo>
                    <a:lnTo>
                      <a:pt x="396" y="273"/>
                    </a:lnTo>
                    <a:lnTo>
                      <a:pt x="401" y="269"/>
                    </a:lnTo>
                    <a:lnTo>
                      <a:pt x="405" y="266"/>
                    </a:lnTo>
                    <a:lnTo>
                      <a:pt x="411" y="261"/>
                    </a:lnTo>
                    <a:lnTo>
                      <a:pt x="415" y="257"/>
                    </a:lnTo>
                    <a:lnTo>
                      <a:pt x="418" y="252"/>
                    </a:lnTo>
                    <a:lnTo>
                      <a:pt x="421" y="246"/>
                    </a:lnTo>
                    <a:lnTo>
                      <a:pt x="424" y="240"/>
                    </a:lnTo>
                    <a:lnTo>
                      <a:pt x="426" y="233"/>
                    </a:lnTo>
                    <a:lnTo>
                      <a:pt x="428" y="227"/>
                    </a:lnTo>
                    <a:lnTo>
                      <a:pt x="429" y="220"/>
                    </a:lnTo>
                    <a:lnTo>
                      <a:pt x="430" y="214"/>
                    </a:lnTo>
                    <a:lnTo>
                      <a:pt x="417" y="66"/>
                    </a:lnTo>
                    <a:lnTo>
                      <a:pt x="416" y="59"/>
                    </a:lnTo>
                    <a:lnTo>
                      <a:pt x="416" y="52"/>
                    </a:lnTo>
                    <a:lnTo>
                      <a:pt x="415" y="46"/>
                    </a:lnTo>
                    <a:lnTo>
                      <a:pt x="413" y="40"/>
                    </a:lnTo>
                    <a:lnTo>
                      <a:pt x="411" y="33"/>
                    </a:lnTo>
                    <a:lnTo>
                      <a:pt x="409" y="28"/>
                    </a:lnTo>
                    <a:lnTo>
                      <a:pt x="406" y="23"/>
                    </a:lnTo>
                    <a:lnTo>
                      <a:pt x="403" y="19"/>
                    </a:lnTo>
                    <a:lnTo>
                      <a:pt x="400" y="14"/>
                    </a:lnTo>
                    <a:lnTo>
                      <a:pt x="397" y="11"/>
                    </a:lnTo>
                    <a:lnTo>
                      <a:pt x="393" y="7"/>
                    </a:lnTo>
                    <a:lnTo>
                      <a:pt x="390" y="5"/>
                    </a:lnTo>
                    <a:lnTo>
                      <a:pt x="386" y="2"/>
                    </a:lnTo>
                    <a:lnTo>
                      <a:pt x="382" y="1"/>
                    </a:lnTo>
                    <a:lnTo>
                      <a:pt x="378" y="0"/>
                    </a:lnTo>
                    <a:lnTo>
                      <a:pt x="374" y="0"/>
                    </a:lnTo>
                    <a:lnTo>
                      <a:pt x="57" y="0"/>
                    </a:lnTo>
                    <a:lnTo>
                      <a:pt x="52" y="0"/>
                    </a:lnTo>
                    <a:lnTo>
                      <a:pt x="48" y="1"/>
                    </a:lnTo>
                    <a:lnTo>
                      <a:pt x="44" y="2"/>
                    </a:lnTo>
                    <a:lnTo>
                      <a:pt x="40" y="5"/>
                    </a:lnTo>
                    <a:lnTo>
                      <a:pt x="36" y="7"/>
                    </a:lnTo>
                    <a:lnTo>
                      <a:pt x="33" y="11"/>
                    </a:lnTo>
                    <a:lnTo>
                      <a:pt x="29" y="14"/>
                    </a:lnTo>
                    <a:lnTo>
                      <a:pt x="27" y="19"/>
                    </a:lnTo>
                    <a:lnTo>
                      <a:pt x="24" y="23"/>
                    </a:lnTo>
                    <a:lnTo>
                      <a:pt x="21" y="28"/>
                    </a:lnTo>
                    <a:lnTo>
                      <a:pt x="18" y="33"/>
                    </a:lnTo>
                    <a:lnTo>
                      <a:pt x="17" y="40"/>
                    </a:lnTo>
                    <a:lnTo>
                      <a:pt x="15" y="46"/>
                    </a:lnTo>
                    <a:lnTo>
                      <a:pt x="14" y="52"/>
                    </a:lnTo>
                    <a:lnTo>
                      <a:pt x="14" y="59"/>
                    </a:lnTo>
                    <a:lnTo>
                      <a:pt x="14" y="66"/>
                    </a:lnTo>
                    <a:lnTo>
                      <a:pt x="0" y="214"/>
                    </a:lnTo>
                    <a:lnTo>
                      <a:pt x="0" y="220"/>
                    </a:lnTo>
                    <a:lnTo>
                      <a:pt x="1" y="227"/>
                    </a:lnTo>
                    <a:lnTo>
                      <a:pt x="3" y="233"/>
                    </a:lnTo>
                    <a:lnTo>
                      <a:pt x="5" y="240"/>
                    </a:lnTo>
                    <a:lnTo>
                      <a:pt x="8" y="246"/>
                    </a:lnTo>
                    <a:lnTo>
                      <a:pt x="11" y="252"/>
                    </a:lnTo>
                    <a:lnTo>
                      <a:pt x="15" y="257"/>
                    </a:lnTo>
                    <a:lnTo>
                      <a:pt x="19" y="261"/>
                    </a:lnTo>
                    <a:lnTo>
                      <a:pt x="24" y="266"/>
                    </a:lnTo>
                    <a:lnTo>
                      <a:pt x="28" y="269"/>
                    </a:lnTo>
                    <a:lnTo>
                      <a:pt x="33" y="273"/>
                    </a:lnTo>
                    <a:lnTo>
                      <a:pt x="38" y="275"/>
                    </a:lnTo>
                    <a:lnTo>
                      <a:pt x="42" y="279"/>
                    </a:lnTo>
                    <a:lnTo>
                      <a:pt x="47" y="280"/>
                    </a:lnTo>
                    <a:lnTo>
                      <a:pt x="52" y="281"/>
                    </a:lnTo>
                    <a:lnTo>
                      <a:pt x="57" y="282"/>
                    </a:lnTo>
                    <a:lnTo>
                      <a:pt x="374" y="282"/>
                    </a:lnTo>
                    <a:close/>
                  </a:path>
                </a:pathLst>
              </a:custGeom>
              <a:solidFill>
                <a:srgbClr val="993300"/>
              </a:solidFill>
              <a:ln w="0">
                <a:solidFill>
                  <a:srgbClr val="000000"/>
                </a:solidFill>
                <a:prstDash val="solid"/>
                <a:round/>
                <a:headEnd/>
                <a:tailEnd/>
              </a:ln>
            </p:spPr>
            <p:txBody>
              <a:bodyPr/>
              <a:lstStyle/>
              <a:p>
                <a:endParaRPr lang="en-US"/>
              </a:p>
            </p:txBody>
          </p:sp>
          <p:sp>
            <p:nvSpPr>
              <p:cNvPr id="44494" name="Freeform 218"/>
              <p:cNvSpPr>
                <a:spLocks/>
              </p:cNvSpPr>
              <p:nvPr/>
            </p:nvSpPr>
            <p:spPr bwMode="auto">
              <a:xfrm>
                <a:off x="4915" y="1315"/>
                <a:ext cx="18" cy="11"/>
              </a:xfrm>
              <a:custGeom>
                <a:avLst/>
                <a:gdLst>
                  <a:gd name="T0" fmla="*/ 16 w 410"/>
                  <a:gd name="T1" fmla="*/ 11 h 268"/>
                  <a:gd name="T2" fmla="*/ 16 w 410"/>
                  <a:gd name="T3" fmla="*/ 11 h 268"/>
                  <a:gd name="T4" fmla="*/ 17 w 410"/>
                  <a:gd name="T5" fmla="*/ 11 h 268"/>
                  <a:gd name="T6" fmla="*/ 17 w 410"/>
                  <a:gd name="T7" fmla="*/ 10 h 268"/>
                  <a:gd name="T8" fmla="*/ 17 w 410"/>
                  <a:gd name="T9" fmla="*/ 10 h 268"/>
                  <a:gd name="T10" fmla="*/ 18 w 410"/>
                  <a:gd name="T11" fmla="*/ 10 h 268"/>
                  <a:gd name="T12" fmla="*/ 18 w 410"/>
                  <a:gd name="T13" fmla="*/ 9 h 268"/>
                  <a:gd name="T14" fmla="*/ 18 w 410"/>
                  <a:gd name="T15" fmla="*/ 9 h 268"/>
                  <a:gd name="T16" fmla="*/ 17 w 410"/>
                  <a:gd name="T17" fmla="*/ 3 h 268"/>
                  <a:gd name="T18" fmla="*/ 17 w 410"/>
                  <a:gd name="T19" fmla="*/ 2 h 268"/>
                  <a:gd name="T20" fmla="*/ 17 w 410"/>
                  <a:gd name="T21" fmla="*/ 2 h 268"/>
                  <a:gd name="T22" fmla="*/ 17 w 410"/>
                  <a:gd name="T23" fmla="*/ 1 h 268"/>
                  <a:gd name="T24" fmla="*/ 17 w 410"/>
                  <a:gd name="T25" fmla="*/ 1 h 268"/>
                  <a:gd name="T26" fmla="*/ 17 w 410"/>
                  <a:gd name="T27" fmla="*/ 0 h 268"/>
                  <a:gd name="T28" fmla="*/ 16 w 410"/>
                  <a:gd name="T29" fmla="*/ 0 h 268"/>
                  <a:gd name="T30" fmla="*/ 16 w 410"/>
                  <a:gd name="T31" fmla="*/ 0 h 268"/>
                  <a:gd name="T32" fmla="*/ 16 w 410"/>
                  <a:gd name="T33" fmla="*/ 0 h 268"/>
                  <a:gd name="T34" fmla="*/ 2 w 410"/>
                  <a:gd name="T35" fmla="*/ 0 h 268"/>
                  <a:gd name="T36" fmla="*/ 2 w 410"/>
                  <a:gd name="T37" fmla="*/ 0 h 268"/>
                  <a:gd name="T38" fmla="*/ 1 w 410"/>
                  <a:gd name="T39" fmla="*/ 0 h 268"/>
                  <a:gd name="T40" fmla="*/ 1 w 410"/>
                  <a:gd name="T41" fmla="*/ 1 h 268"/>
                  <a:gd name="T42" fmla="*/ 1 w 410"/>
                  <a:gd name="T43" fmla="*/ 1 h 268"/>
                  <a:gd name="T44" fmla="*/ 1 w 410"/>
                  <a:gd name="T45" fmla="*/ 1 h 268"/>
                  <a:gd name="T46" fmla="*/ 1 w 410"/>
                  <a:gd name="T47" fmla="*/ 2 h 268"/>
                  <a:gd name="T48" fmla="*/ 1 w 410"/>
                  <a:gd name="T49" fmla="*/ 2 h 268"/>
                  <a:gd name="T50" fmla="*/ 0 w 410"/>
                  <a:gd name="T51" fmla="*/ 8 h 268"/>
                  <a:gd name="T52" fmla="*/ 0 w 410"/>
                  <a:gd name="T53" fmla="*/ 9 h 268"/>
                  <a:gd name="T54" fmla="*/ 0 w 410"/>
                  <a:gd name="T55" fmla="*/ 9 h 268"/>
                  <a:gd name="T56" fmla="*/ 0 w 410"/>
                  <a:gd name="T57" fmla="*/ 10 h 268"/>
                  <a:gd name="T58" fmla="*/ 1 w 410"/>
                  <a:gd name="T59" fmla="*/ 10 h 268"/>
                  <a:gd name="T60" fmla="*/ 1 w 410"/>
                  <a:gd name="T61" fmla="*/ 11 h 268"/>
                  <a:gd name="T62" fmla="*/ 2 w 410"/>
                  <a:gd name="T63" fmla="*/ 11 h 268"/>
                  <a:gd name="T64" fmla="*/ 2 w 410"/>
                  <a:gd name="T65" fmla="*/ 11 h 268"/>
                  <a:gd name="T66" fmla="*/ 2 w 410"/>
                  <a:gd name="T67" fmla="*/ 11 h 26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10" h="268">
                    <a:moveTo>
                      <a:pt x="356" y="268"/>
                    </a:moveTo>
                    <a:lnTo>
                      <a:pt x="361" y="267"/>
                    </a:lnTo>
                    <a:lnTo>
                      <a:pt x="365" y="266"/>
                    </a:lnTo>
                    <a:lnTo>
                      <a:pt x="369" y="265"/>
                    </a:lnTo>
                    <a:lnTo>
                      <a:pt x="374" y="263"/>
                    </a:lnTo>
                    <a:lnTo>
                      <a:pt x="378" y="260"/>
                    </a:lnTo>
                    <a:lnTo>
                      <a:pt x="383" y="257"/>
                    </a:lnTo>
                    <a:lnTo>
                      <a:pt x="387" y="254"/>
                    </a:lnTo>
                    <a:lnTo>
                      <a:pt x="391" y="250"/>
                    </a:lnTo>
                    <a:lnTo>
                      <a:pt x="394" y="245"/>
                    </a:lnTo>
                    <a:lnTo>
                      <a:pt x="399" y="240"/>
                    </a:lnTo>
                    <a:lnTo>
                      <a:pt x="402" y="235"/>
                    </a:lnTo>
                    <a:lnTo>
                      <a:pt x="404" y="229"/>
                    </a:lnTo>
                    <a:lnTo>
                      <a:pt x="407" y="223"/>
                    </a:lnTo>
                    <a:lnTo>
                      <a:pt x="408" y="217"/>
                    </a:lnTo>
                    <a:lnTo>
                      <a:pt x="409" y="211"/>
                    </a:lnTo>
                    <a:lnTo>
                      <a:pt x="410" y="205"/>
                    </a:lnTo>
                    <a:lnTo>
                      <a:pt x="397" y="64"/>
                    </a:lnTo>
                    <a:lnTo>
                      <a:pt x="396" y="57"/>
                    </a:lnTo>
                    <a:lnTo>
                      <a:pt x="396" y="51"/>
                    </a:lnTo>
                    <a:lnTo>
                      <a:pt x="395" y="45"/>
                    </a:lnTo>
                    <a:lnTo>
                      <a:pt x="393" y="39"/>
                    </a:lnTo>
                    <a:lnTo>
                      <a:pt x="392" y="33"/>
                    </a:lnTo>
                    <a:lnTo>
                      <a:pt x="390" y="27"/>
                    </a:lnTo>
                    <a:lnTo>
                      <a:pt x="387" y="22"/>
                    </a:lnTo>
                    <a:lnTo>
                      <a:pt x="385" y="18"/>
                    </a:lnTo>
                    <a:lnTo>
                      <a:pt x="382" y="14"/>
                    </a:lnTo>
                    <a:lnTo>
                      <a:pt x="379" y="10"/>
                    </a:lnTo>
                    <a:lnTo>
                      <a:pt x="376" y="7"/>
                    </a:lnTo>
                    <a:lnTo>
                      <a:pt x="372" y="4"/>
                    </a:lnTo>
                    <a:lnTo>
                      <a:pt x="368" y="2"/>
                    </a:lnTo>
                    <a:lnTo>
                      <a:pt x="365" y="1"/>
                    </a:lnTo>
                    <a:lnTo>
                      <a:pt x="361" y="0"/>
                    </a:lnTo>
                    <a:lnTo>
                      <a:pt x="356" y="0"/>
                    </a:lnTo>
                    <a:lnTo>
                      <a:pt x="55" y="0"/>
                    </a:lnTo>
                    <a:lnTo>
                      <a:pt x="50" y="0"/>
                    </a:lnTo>
                    <a:lnTo>
                      <a:pt x="45" y="1"/>
                    </a:lnTo>
                    <a:lnTo>
                      <a:pt x="42" y="2"/>
                    </a:lnTo>
                    <a:lnTo>
                      <a:pt x="38" y="4"/>
                    </a:lnTo>
                    <a:lnTo>
                      <a:pt x="34" y="7"/>
                    </a:lnTo>
                    <a:lnTo>
                      <a:pt x="31" y="10"/>
                    </a:lnTo>
                    <a:lnTo>
                      <a:pt x="28" y="14"/>
                    </a:lnTo>
                    <a:lnTo>
                      <a:pt x="25" y="18"/>
                    </a:lnTo>
                    <a:lnTo>
                      <a:pt x="23" y="22"/>
                    </a:lnTo>
                    <a:lnTo>
                      <a:pt x="20" y="27"/>
                    </a:lnTo>
                    <a:lnTo>
                      <a:pt x="18" y="33"/>
                    </a:lnTo>
                    <a:lnTo>
                      <a:pt x="17" y="39"/>
                    </a:lnTo>
                    <a:lnTo>
                      <a:pt x="15" y="45"/>
                    </a:lnTo>
                    <a:lnTo>
                      <a:pt x="14" y="51"/>
                    </a:lnTo>
                    <a:lnTo>
                      <a:pt x="14" y="57"/>
                    </a:lnTo>
                    <a:lnTo>
                      <a:pt x="14" y="64"/>
                    </a:lnTo>
                    <a:lnTo>
                      <a:pt x="0" y="205"/>
                    </a:lnTo>
                    <a:lnTo>
                      <a:pt x="0" y="211"/>
                    </a:lnTo>
                    <a:lnTo>
                      <a:pt x="1" y="217"/>
                    </a:lnTo>
                    <a:lnTo>
                      <a:pt x="3" y="223"/>
                    </a:lnTo>
                    <a:lnTo>
                      <a:pt x="5" y="229"/>
                    </a:lnTo>
                    <a:lnTo>
                      <a:pt x="7" y="235"/>
                    </a:lnTo>
                    <a:lnTo>
                      <a:pt x="11" y="240"/>
                    </a:lnTo>
                    <a:lnTo>
                      <a:pt x="15" y="245"/>
                    </a:lnTo>
                    <a:lnTo>
                      <a:pt x="19" y="250"/>
                    </a:lnTo>
                    <a:lnTo>
                      <a:pt x="23" y="254"/>
                    </a:lnTo>
                    <a:lnTo>
                      <a:pt x="27" y="257"/>
                    </a:lnTo>
                    <a:lnTo>
                      <a:pt x="31" y="260"/>
                    </a:lnTo>
                    <a:lnTo>
                      <a:pt x="36" y="263"/>
                    </a:lnTo>
                    <a:lnTo>
                      <a:pt x="40" y="265"/>
                    </a:lnTo>
                    <a:lnTo>
                      <a:pt x="45" y="266"/>
                    </a:lnTo>
                    <a:lnTo>
                      <a:pt x="50" y="267"/>
                    </a:lnTo>
                    <a:lnTo>
                      <a:pt x="55" y="268"/>
                    </a:lnTo>
                    <a:lnTo>
                      <a:pt x="356" y="268"/>
                    </a:lnTo>
                    <a:close/>
                  </a:path>
                </a:pathLst>
              </a:custGeom>
              <a:solidFill>
                <a:srgbClr val="993300"/>
              </a:solidFill>
              <a:ln w="0">
                <a:solidFill>
                  <a:srgbClr val="000000"/>
                </a:solidFill>
                <a:prstDash val="solid"/>
                <a:round/>
                <a:headEnd/>
                <a:tailEnd/>
              </a:ln>
            </p:spPr>
            <p:txBody>
              <a:bodyPr/>
              <a:lstStyle/>
              <a:p>
                <a:endParaRPr lang="en-US"/>
              </a:p>
            </p:txBody>
          </p:sp>
          <p:sp>
            <p:nvSpPr>
              <p:cNvPr id="44495" name="Freeform 219"/>
              <p:cNvSpPr>
                <a:spLocks/>
              </p:cNvSpPr>
              <p:nvPr/>
            </p:nvSpPr>
            <p:spPr bwMode="auto">
              <a:xfrm>
                <a:off x="4917" y="1320"/>
                <a:ext cx="13" cy="6"/>
              </a:xfrm>
              <a:custGeom>
                <a:avLst/>
                <a:gdLst>
                  <a:gd name="T0" fmla="*/ 13 w 298"/>
                  <a:gd name="T1" fmla="*/ 3 h 121"/>
                  <a:gd name="T2" fmla="*/ 13 w 298"/>
                  <a:gd name="T3" fmla="*/ 3 h 121"/>
                  <a:gd name="T4" fmla="*/ 13 w 298"/>
                  <a:gd name="T5" fmla="*/ 4 h 121"/>
                  <a:gd name="T6" fmla="*/ 13 w 298"/>
                  <a:gd name="T7" fmla="*/ 4 h 121"/>
                  <a:gd name="T8" fmla="*/ 13 w 298"/>
                  <a:gd name="T9" fmla="*/ 4 h 121"/>
                  <a:gd name="T10" fmla="*/ 13 w 298"/>
                  <a:gd name="T11" fmla="*/ 4 h 121"/>
                  <a:gd name="T12" fmla="*/ 13 w 298"/>
                  <a:gd name="T13" fmla="*/ 5 h 121"/>
                  <a:gd name="T14" fmla="*/ 13 w 298"/>
                  <a:gd name="T15" fmla="*/ 5 h 121"/>
                  <a:gd name="T16" fmla="*/ 13 w 298"/>
                  <a:gd name="T17" fmla="*/ 5 h 121"/>
                  <a:gd name="T18" fmla="*/ 12 w 298"/>
                  <a:gd name="T19" fmla="*/ 5 h 121"/>
                  <a:gd name="T20" fmla="*/ 12 w 298"/>
                  <a:gd name="T21" fmla="*/ 5 h 121"/>
                  <a:gd name="T22" fmla="*/ 12 w 298"/>
                  <a:gd name="T23" fmla="*/ 6 h 121"/>
                  <a:gd name="T24" fmla="*/ 12 w 298"/>
                  <a:gd name="T25" fmla="*/ 6 h 121"/>
                  <a:gd name="T26" fmla="*/ 12 w 298"/>
                  <a:gd name="T27" fmla="*/ 6 h 121"/>
                  <a:gd name="T28" fmla="*/ 12 w 298"/>
                  <a:gd name="T29" fmla="*/ 6 h 121"/>
                  <a:gd name="T30" fmla="*/ 12 w 298"/>
                  <a:gd name="T31" fmla="*/ 6 h 121"/>
                  <a:gd name="T32" fmla="*/ 12 w 298"/>
                  <a:gd name="T33" fmla="*/ 6 h 121"/>
                  <a:gd name="T34" fmla="*/ 2 w 298"/>
                  <a:gd name="T35" fmla="*/ 6 h 121"/>
                  <a:gd name="T36" fmla="*/ 1 w 298"/>
                  <a:gd name="T37" fmla="*/ 6 h 121"/>
                  <a:gd name="T38" fmla="*/ 1 w 298"/>
                  <a:gd name="T39" fmla="*/ 6 h 121"/>
                  <a:gd name="T40" fmla="*/ 1 w 298"/>
                  <a:gd name="T41" fmla="*/ 6 h 121"/>
                  <a:gd name="T42" fmla="*/ 1 w 298"/>
                  <a:gd name="T43" fmla="*/ 6 h 121"/>
                  <a:gd name="T44" fmla="*/ 1 w 298"/>
                  <a:gd name="T45" fmla="*/ 6 h 121"/>
                  <a:gd name="T46" fmla="*/ 1 w 298"/>
                  <a:gd name="T47" fmla="*/ 5 h 121"/>
                  <a:gd name="T48" fmla="*/ 0 w 298"/>
                  <a:gd name="T49" fmla="*/ 5 h 121"/>
                  <a:gd name="T50" fmla="*/ 0 w 298"/>
                  <a:gd name="T51" fmla="*/ 5 h 121"/>
                  <a:gd name="T52" fmla="*/ 0 w 298"/>
                  <a:gd name="T53" fmla="*/ 5 h 121"/>
                  <a:gd name="T54" fmla="*/ 0 w 298"/>
                  <a:gd name="T55" fmla="*/ 5 h 121"/>
                  <a:gd name="T56" fmla="*/ 0 w 298"/>
                  <a:gd name="T57" fmla="*/ 4 h 121"/>
                  <a:gd name="T58" fmla="*/ 0 w 298"/>
                  <a:gd name="T59" fmla="*/ 4 h 121"/>
                  <a:gd name="T60" fmla="*/ 0 w 298"/>
                  <a:gd name="T61" fmla="*/ 4 h 121"/>
                  <a:gd name="T62" fmla="*/ 0 w 298"/>
                  <a:gd name="T63" fmla="*/ 4 h 121"/>
                  <a:gd name="T64" fmla="*/ 0 w 298"/>
                  <a:gd name="T65" fmla="*/ 3 h 121"/>
                  <a:gd name="T66" fmla="*/ 0 w 298"/>
                  <a:gd name="T67" fmla="*/ 3 h 121"/>
                  <a:gd name="T68" fmla="*/ 0 w 298"/>
                  <a:gd name="T69" fmla="*/ 0 h 121"/>
                  <a:gd name="T70" fmla="*/ 13 w 298"/>
                  <a:gd name="T71" fmla="*/ 0 h 121"/>
                  <a:gd name="T72" fmla="*/ 13 w 298"/>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98" h="121">
                    <a:moveTo>
                      <a:pt x="298" y="60"/>
                    </a:moveTo>
                    <a:lnTo>
                      <a:pt x="297" y="66"/>
                    </a:lnTo>
                    <a:lnTo>
                      <a:pt x="297" y="72"/>
                    </a:lnTo>
                    <a:lnTo>
                      <a:pt x="296" y="78"/>
                    </a:lnTo>
                    <a:lnTo>
                      <a:pt x="295" y="83"/>
                    </a:lnTo>
                    <a:lnTo>
                      <a:pt x="294" y="88"/>
                    </a:lnTo>
                    <a:lnTo>
                      <a:pt x="292" y="93"/>
                    </a:lnTo>
                    <a:lnTo>
                      <a:pt x="290" y="98"/>
                    </a:lnTo>
                    <a:lnTo>
                      <a:pt x="288" y="102"/>
                    </a:lnTo>
                    <a:lnTo>
                      <a:pt x="286" y="107"/>
                    </a:lnTo>
                    <a:lnTo>
                      <a:pt x="283" y="110"/>
                    </a:lnTo>
                    <a:lnTo>
                      <a:pt x="281" y="113"/>
                    </a:lnTo>
                    <a:lnTo>
                      <a:pt x="278" y="116"/>
                    </a:lnTo>
                    <a:lnTo>
                      <a:pt x="274" y="118"/>
                    </a:lnTo>
                    <a:lnTo>
                      <a:pt x="271" y="119"/>
                    </a:lnTo>
                    <a:lnTo>
                      <a:pt x="267" y="120"/>
                    </a:lnTo>
                    <a:lnTo>
                      <a:pt x="264" y="121"/>
                    </a:lnTo>
                    <a:lnTo>
                      <a:pt x="35" y="121"/>
                    </a:lnTo>
                    <a:lnTo>
                      <a:pt x="31" y="120"/>
                    </a:lnTo>
                    <a:lnTo>
                      <a:pt x="26" y="119"/>
                    </a:lnTo>
                    <a:lnTo>
                      <a:pt x="23" y="118"/>
                    </a:lnTo>
                    <a:lnTo>
                      <a:pt x="19" y="116"/>
                    </a:lnTo>
                    <a:lnTo>
                      <a:pt x="16" y="113"/>
                    </a:lnTo>
                    <a:lnTo>
                      <a:pt x="14" y="110"/>
                    </a:lnTo>
                    <a:lnTo>
                      <a:pt x="11" y="107"/>
                    </a:lnTo>
                    <a:lnTo>
                      <a:pt x="9" y="102"/>
                    </a:lnTo>
                    <a:lnTo>
                      <a:pt x="7" y="98"/>
                    </a:lnTo>
                    <a:lnTo>
                      <a:pt x="5" y="93"/>
                    </a:lnTo>
                    <a:lnTo>
                      <a:pt x="3" y="88"/>
                    </a:lnTo>
                    <a:lnTo>
                      <a:pt x="2" y="83"/>
                    </a:lnTo>
                    <a:lnTo>
                      <a:pt x="1" y="78"/>
                    </a:lnTo>
                    <a:lnTo>
                      <a:pt x="0" y="72"/>
                    </a:lnTo>
                    <a:lnTo>
                      <a:pt x="0" y="66"/>
                    </a:lnTo>
                    <a:lnTo>
                      <a:pt x="0" y="60"/>
                    </a:lnTo>
                    <a:lnTo>
                      <a:pt x="2" y="0"/>
                    </a:lnTo>
                    <a:lnTo>
                      <a:pt x="296" y="0"/>
                    </a:lnTo>
                    <a:lnTo>
                      <a:pt x="298" y="60"/>
                    </a:lnTo>
                    <a:close/>
                  </a:path>
                </a:pathLst>
              </a:custGeom>
              <a:solidFill>
                <a:srgbClr val="993300"/>
              </a:solidFill>
              <a:ln w="0">
                <a:solidFill>
                  <a:srgbClr val="000000"/>
                </a:solidFill>
                <a:prstDash val="solid"/>
                <a:round/>
                <a:headEnd/>
                <a:tailEnd/>
              </a:ln>
            </p:spPr>
            <p:txBody>
              <a:bodyPr/>
              <a:lstStyle/>
              <a:p>
                <a:endParaRPr lang="en-US"/>
              </a:p>
            </p:txBody>
          </p:sp>
          <p:sp>
            <p:nvSpPr>
              <p:cNvPr id="44496" name="Freeform 220"/>
              <p:cNvSpPr>
                <a:spLocks/>
              </p:cNvSpPr>
              <p:nvPr/>
            </p:nvSpPr>
            <p:spPr bwMode="auto">
              <a:xfrm>
                <a:off x="4915" y="1316"/>
                <a:ext cx="2" cy="9"/>
              </a:xfrm>
              <a:custGeom>
                <a:avLst/>
                <a:gdLst>
                  <a:gd name="T0" fmla="*/ 1 w 28"/>
                  <a:gd name="T1" fmla="*/ 9 h 200"/>
                  <a:gd name="T2" fmla="*/ 1 w 28"/>
                  <a:gd name="T3" fmla="*/ 9 h 200"/>
                  <a:gd name="T4" fmla="*/ 2 w 28"/>
                  <a:gd name="T5" fmla="*/ 9 h 200"/>
                  <a:gd name="T6" fmla="*/ 2 w 28"/>
                  <a:gd name="T7" fmla="*/ 9 h 200"/>
                  <a:gd name="T8" fmla="*/ 2 w 28"/>
                  <a:gd name="T9" fmla="*/ 9 h 200"/>
                  <a:gd name="T10" fmla="*/ 2 w 28"/>
                  <a:gd name="T11" fmla="*/ 9 h 200"/>
                  <a:gd name="T12" fmla="*/ 2 w 28"/>
                  <a:gd name="T13" fmla="*/ 8 h 200"/>
                  <a:gd name="T14" fmla="*/ 2 w 28"/>
                  <a:gd name="T15" fmla="*/ 8 h 200"/>
                  <a:gd name="T16" fmla="*/ 2 w 28"/>
                  <a:gd name="T17" fmla="*/ 1 h 200"/>
                  <a:gd name="T18" fmla="*/ 2 w 28"/>
                  <a:gd name="T19" fmla="*/ 1 h 200"/>
                  <a:gd name="T20" fmla="*/ 2 w 28"/>
                  <a:gd name="T21" fmla="*/ 0 h 200"/>
                  <a:gd name="T22" fmla="*/ 2 w 28"/>
                  <a:gd name="T23" fmla="*/ 0 h 200"/>
                  <a:gd name="T24" fmla="*/ 2 w 28"/>
                  <a:gd name="T25" fmla="*/ 0 h 200"/>
                  <a:gd name="T26" fmla="*/ 2 w 28"/>
                  <a:gd name="T27" fmla="*/ 0 h 200"/>
                  <a:gd name="T28" fmla="*/ 1 w 28"/>
                  <a:gd name="T29" fmla="*/ 0 h 200"/>
                  <a:gd name="T30" fmla="*/ 1 w 28"/>
                  <a:gd name="T31" fmla="*/ 0 h 200"/>
                  <a:gd name="T32" fmla="*/ 1 w 28"/>
                  <a:gd name="T33" fmla="*/ 0 h 200"/>
                  <a:gd name="T34" fmla="*/ 1 w 28"/>
                  <a:gd name="T35" fmla="*/ 0 h 200"/>
                  <a:gd name="T36" fmla="*/ 1 w 28"/>
                  <a:gd name="T37" fmla="*/ 0 h 200"/>
                  <a:gd name="T38" fmla="*/ 1 w 28"/>
                  <a:gd name="T39" fmla="*/ 0 h 200"/>
                  <a:gd name="T40" fmla="*/ 1 w 28"/>
                  <a:gd name="T41" fmla="*/ 0 h 200"/>
                  <a:gd name="T42" fmla="*/ 0 w 28"/>
                  <a:gd name="T43" fmla="*/ 0 h 200"/>
                  <a:gd name="T44" fmla="*/ 0 w 28"/>
                  <a:gd name="T45" fmla="*/ 0 h 200"/>
                  <a:gd name="T46" fmla="*/ 0 w 28"/>
                  <a:gd name="T47" fmla="*/ 1 h 200"/>
                  <a:gd name="T48" fmla="*/ 0 w 28"/>
                  <a:gd name="T49" fmla="*/ 1 h 200"/>
                  <a:gd name="T50" fmla="*/ 0 w 28"/>
                  <a:gd name="T51" fmla="*/ 8 h 200"/>
                  <a:gd name="T52" fmla="*/ 0 w 28"/>
                  <a:gd name="T53" fmla="*/ 8 h 200"/>
                  <a:gd name="T54" fmla="*/ 0 w 28"/>
                  <a:gd name="T55" fmla="*/ 8 h 200"/>
                  <a:gd name="T56" fmla="*/ 0 w 28"/>
                  <a:gd name="T57" fmla="*/ 8 h 200"/>
                  <a:gd name="T58" fmla="*/ 0 w 28"/>
                  <a:gd name="T59" fmla="*/ 9 h 200"/>
                  <a:gd name="T60" fmla="*/ 1 w 28"/>
                  <a:gd name="T61" fmla="*/ 9 h 200"/>
                  <a:gd name="T62" fmla="*/ 1 w 28"/>
                  <a:gd name="T63" fmla="*/ 9 h 200"/>
                  <a:gd name="T64" fmla="*/ 1 w 28"/>
                  <a:gd name="T65" fmla="*/ 9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8" h="200">
                    <a:moveTo>
                      <a:pt x="16" y="200"/>
                    </a:moveTo>
                    <a:lnTo>
                      <a:pt x="17" y="199"/>
                    </a:lnTo>
                    <a:lnTo>
                      <a:pt x="18" y="199"/>
                    </a:lnTo>
                    <a:lnTo>
                      <a:pt x="19" y="199"/>
                    </a:lnTo>
                    <a:lnTo>
                      <a:pt x="20" y="198"/>
                    </a:lnTo>
                    <a:lnTo>
                      <a:pt x="21" y="197"/>
                    </a:lnTo>
                    <a:lnTo>
                      <a:pt x="22" y="196"/>
                    </a:lnTo>
                    <a:lnTo>
                      <a:pt x="23" y="195"/>
                    </a:lnTo>
                    <a:lnTo>
                      <a:pt x="24" y="193"/>
                    </a:lnTo>
                    <a:lnTo>
                      <a:pt x="25" y="192"/>
                    </a:lnTo>
                    <a:lnTo>
                      <a:pt x="26" y="190"/>
                    </a:lnTo>
                    <a:lnTo>
                      <a:pt x="26" y="189"/>
                    </a:lnTo>
                    <a:lnTo>
                      <a:pt x="27" y="187"/>
                    </a:lnTo>
                    <a:lnTo>
                      <a:pt x="27" y="185"/>
                    </a:lnTo>
                    <a:lnTo>
                      <a:pt x="27" y="183"/>
                    </a:lnTo>
                    <a:lnTo>
                      <a:pt x="27" y="182"/>
                    </a:lnTo>
                    <a:lnTo>
                      <a:pt x="28" y="180"/>
                    </a:lnTo>
                    <a:lnTo>
                      <a:pt x="28" y="19"/>
                    </a:lnTo>
                    <a:lnTo>
                      <a:pt x="27" y="17"/>
                    </a:lnTo>
                    <a:lnTo>
                      <a:pt x="27" y="15"/>
                    </a:lnTo>
                    <a:lnTo>
                      <a:pt x="27" y="13"/>
                    </a:lnTo>
                    <a:lnTo>
                      <a:pt x="27" y="11"/>
                    </a:lnTo>
                    <a:lnTo>
                      <a:pt x="26" y="10"/>
                    </a:lnTo>
                    <a:lnTo>
                      <a:pt x="26" y="8"/>
                    </a:lnTo>
                    <a:lnTo>
                      <a:pt x="25" y="7"/>
                    </a:lnTo>
                    <a:lnTo>
                      <a:pt x="24" y="5"/>
                    </a:lnTo>
                    <a:lnTo>
                      <a:pt x="23" y="4"/>
                    </a:lnTo>
                    <a:lnTo>
                      <a:pt x="22" y="3"/>
                    </a:lnTo>
                    <a:lnTo>
                      <a:pt x="21" y="2"/>
                    </a:lnTo>
                    <a:lnTo>
                      <a:pt x="20" y="1"/>
                    </a:lnTo>
                    <a:lnTo>
                      <a:pt x="19" y="0"/>
                    </a:lnTo>
                    <a:lnTo>
                      <a:pt x="18" y="0"/>
                    </a:lnTo>
                    <a:lnTo>
                      <a:pt x="17" y="0"/>
                    </a:lnTo>
                    <a:lnTo>
                      <a:pt x="16" y="0"/>
                    </a:lnTo>
                    <a:lnTo>
                      <a:pt x="14" y="0"/>
                    </a:lnTo>
                    <a:lnTo>
                      <a:pt x="13" y="0"/>
                    </a:lnTo>
                    <a:lnTo>
                      <a:pt x="12" y="0"/>
                    </a:lnTo>
                    <a:lnTo>
                      <a:pt x="11" y="1"/>
                    </a:lnTo>
                    <a:lnTo>
                      <a:pt x="10" y="2"/>
                    </a:lnTo>
                    <a:lnTo>
                      <a:pt x="9" y="3"/>
                    </a:lnTo>
                    <a:lnTo>
                      <a:pt x="8" y="4"/>
                    </a:lnTo>
                    <a:lnTo>
                      <a:pt x="7" y="5"/>
                    </a:lnTo>
                    <a:lnTo>
                      <a:pt x="6" y="7"/>
                    </a:lnTo>
                    <a:lnTo>
                      <a:pt x="5" y="8"/>
                    </a:lnTo>
                    <a:lnTo>
                      <a:pt x="5" y="10"/>
                    </a:lnTo>
                    <a:lnTo>
                      <a:pt x="4" y="11"/>
                    </a:lnTo>
                    <a:lnTo>
                      <a:pt x="4" y="13"/>
                    </a:lnTo>
                    <a:lnTo>
                      <a:pt x="4" y="15"/>
                    </a:lnTo>
                    <a:lnTo>
                      <a:pt x="4" y="17"/>
                    </a:lnTo>
                    <a:lnTo>
                      <a:pt x="4" y="19"/>
                    </a:lnTo>
                    <a:lnTo>
                      <a:pt x="0" y="168"/>
                    </a:lnTo>
                    <a:lnTo>
                      <a:pt x="0" y="169"/>
                    </a:lnTo>
                    <a:lnTo>
                      <a:pt x="0" y="172"/>
                    </a:lnTo>
                    <a:lnTo>
                      <a:pt x="0" y="174"/>
                    </a:lnTo>
                    <a:lnTo>
                      <a:pt x="1" y="177"/>
                    </a:lnTo>
                    <a:lnTo>
                      <a:pt x="2" y="179"/>
                    </a:lnTo>
                    <a:lnTo>
                      <a:pt x="3" y="182"/>
                    </a:lnTo>
                    <a:lnTo>
                      <a:pt x="4" y="184"/>
                    </a:lnTo>
                    <a:lnTo>
                      <a:pt x="5" y="187"/>
                    </a:lnTo>
                    <a:lnTo>
                      <a:pt x="6" y="189"/>
                    </a:lnTo>
                    <a:lnTo>
                      <a:pt x="7" y="191"/>
                    </a:lnTo>
                    <a:lnTo>
                      <a:pt x="9" y="193"/>
                    </a:lnTo>
                    <a:lnTo>
                      <a:pt x="10" y="196"/>
                    </a:lnTo>
                    <a:lnTo>
                      <a:pt x="11" y="197"/>
                    </a:lnTo>
                    <a:lnTo>
                      <a:pt x="13" y="199"/>
                    </a:lnTo>
                    <a:lnTo>
                      <a:pt x="14" y="199"/>
                    </a:lnTo>
                    <a:lnTo>
                      <a:pt x="16" y="200"/>
                    </a:lnTo>
                    <a:close/>
                  </a:path>
                </a:pathLst>
              </a:custGeom>
              <a:solidFill>
                <a:srgbClr val="993300"/>
              </a:solidFill>
              <a:ln w="0">
                <a:solidFill>
                  <a:srgbClr val="000000"/>
                </a:solidFill>
                <a:prstDash val="solid"/>
                <a:round/>
                <a:headEnd/>
                <a:tailEnd/>
              </a:ln>
            </p:spPr>
            <p:txBody>
              <a:bodyPr/>
              <a:lstStyle/>
              <a:p>
                <a:endParaRPr lang="en-US"/>
              </a:p>
            </p:txBody>
          </p:sp>
          <p:sp>
            <p:nvSpPr>
              <p:cNvPr id="44497" name="Freeform 221"/>
              <p:cNvSpPr>
                <a:spLocks/>
              </p:cNvSpPr>
              <p:nvPr/>
            </p:nvSpPr>
            <p:spPr bwMode="auto">
              <a:xfrm>
                <a:off x="4931" y="1316"/>
                <a:ext cx="1" cy="9"/>
              </a:xfrm>
              <a:custGeom>
                <a:avLst/>
                <a:gdLst>
                  <a:gd name="T0" fmla="*/ 0 w 34"/>
                  <a:gd name="T1" fmla="*/ 9 h 210"/>
                  <a:gd name="T2" fmla="*/ 1 w 34"/>
                  <a:gd name="T3" fmla="*/ 9 h 210"/>
                  <a:gd name="T4" fmla="*/ 1 w 34"/>
                  <a:gd name="T5" fmla="*/ 9 h 210"/>
                  <a:gd name="T6" fmla="*/ 1 w 34"/>
                  <a:gd name="T7" fmla="*/ 9 h 210"/>
                  <a:gd name="T8" fmla="*/ 1 w 34"/>
                  <a:gd name="T9" fmla="*/ 8 h 210"/>
                  <a:gd name="T10" fmla="*/ 1 w 34"/>
                  <a:gd name="T11" fmla="*/ 8 h 210"/>
                  <a:gd name="T12" fmla="*/ 1 w 34"/>
                  <a:gd name="T13" fmla="*/ 8 h 210"/>
                  <a:gd name="T14" fmla="*/ 1 w 34"/>
                  <a:gd name="T15" fmla="*/ 8 h 210"/>
                  <a:gd name="T16" fmla="*/ 1 w 34"/>
                  <a:gd name="T17" fmla="*/ 1 h 210"/>
                  <a:gd name="T18" fmla="*/ 1 w 34"/>
                  <a:gd name="T19" fmla="*/ 1 h 210"/>
                  <a:gd name="T20" fmla="*/ 1 w 34"/>
                  <a:gd name="T21" fmla="*/ 1 h 210"/>
                  <a:gd name="T22" fmla="*/ 1 w 34"/>
                  <a:gd name="T23" fmla="*/ 0 h 210"/>
                  <a:gd name="T24" fmla="*/ 1 w 34"/>
                  <a:gd name="T25" fmla="*/ 0 h 210"/>
                  <a:gd name="T26" fmla="*/ 1 w 34"/>
                  <a:gd name="T27" fmla="*/ 0 h 210"/>
                  <a:gd name="T28" fmla="*/ 1 w 34"/>
                  <a:gd name="T29" fmla="*/ 0 h 210"/>
                  <a:gd name="T30" fmla="*/ 0 w 34"/>
                  <a:gd name="T31" fmla="*/ 0 h 210"/>
                  <a:gd name="T32" fmla="*/ 0 w 34"/>
                  <a:gd name="T33" fmla="*/ 0 h 210"/>
                  <a:gd name="T34" fmla="*/ 0 w 34"/>
                  <a:gd name="T35" fmla="*/ 0 h 210"/>
                  <a:gd name="T36" fmla="*/ 0 w 34"/>
                  <a:gd name="T37" fmla="*/ 0 h 210"/>
                  <a:gd name="T38" fmla="*/ 0 w 34"/>
                  <a:gd name="T39" fmla="*/ 0 h 210"/>
                  <a:gd name="T40" fmla="*/ 0 w 34"/>
                  <a:gd name="T41" fmla="*/ 0 h 210"/>
                  <a:gd name="T42" fmla="*/ 0 w 34"/>
                  <a:gd name="T43" fmla="*/ 0 h 210"/>
                  <a:gd name="T44" fmla="*/ 0 w 34"/>
                  <a:gd name="T45" fmla="*/ 1 h 210"/>
                  <a:gd name="T46" fmla="*/ 0 w 34"/>
                  <a:gd name="T47" fmla="*/ 1 h 210"/>
                  <a:gd name="T48" fmla="*/ 0 w 34"/>
                  <a:gd name="T49" fmla="*/ 1 h 210"/>
                  <a:gd name="T50" fmla="*/ 0 w 34"/>
                  <a:gd name="T51" fmla="*/ 8 h 210"/>
                  <a:gd name="T52" fmla="*/ 0 w 34"/>
                  <a:gd name="T53" fmla="*/ 8 h 210"/>
                  <a:gd name="T54" fmla="*/ 0 w 34"/>
                  <a:gd name="T55" fmla="*/ 9 h 210"/>
                  <a:gd name="T56" fmla="*/ 0 w 34"/>
                  <a:gd name="T57" fmla="*/ 9 h 210"/>
                  <a:gd name="T58" fmla="*/ 0 w 34"/>
                  <a:gd name="T59" fmla="*/ 9 h 210"/>
                  <a:gd name="T60" fmla="*/ 0 w 34"/>
                  <a:gd name="T61" fmla="*/ 9 h 210"/>
                  <a:gd name="T62" fmla="*/ 0 w 34"/>
                  <a:gd name="T63" fmla="*/ 9 h 210"/>
                  <a:gd name="T64" fmla="*/ 0 w 34"/>
                  <a:gd name="T65" fmla="*/ 9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 h="210">
                    <a:moveTo>
                      <a:pt x="13" y="210"/>
                    </a:moveTo>
                    <a:lnTo>
                      <a:pt x="14" y="209"/>
                    </a:lnTo>
                    <a:lnTo>
                      <a:pt x="15" y="209"/>
                    </a:lnTo>
                    <a:lnTo>
                      <a:pt x="17" y="207"/>
                    </a:lnTo>
                    <a:lnTo>
                      <a:pt x="19" y="206"/>
                    </a:lnTo>
                    <a:lnTo>
                      <a:pt x="20" y="204"/>
                    </a:lnTo>
                    <a:lnTo>
                      <a:pt x="22" y="201"/>
                    </a:lnTo>
                    <a:lnTo>
                      <a:pt x="24" y="199"/>
                    </a:lnTo>
                    <a:lnTo>
                      <a:pt x="25" y="197"/>
                    </a:lnTo>
                    <a:lnTo>
                      <a:pt x="27" y="194"/>
                    </a:lnTo>
                    <a:lnTo>
                      <a:pt x="28" y="191"/>
                    </a:lnTo>
                    <a:lnTo>
                      <a:pt x="29" y="189"/>
                    </a:lnTo>
                    <a:lnTo>
                      <a:pt x="30" y="186"/>
                    </a:lnTo>
                    <a:lnTo>
                      <a:pt x="31" y="184"/>
                    </a:lnTo>
                    <a:lnTo>
                      <a:pt x="32" y="181"/>
                    </a:lnTo>
                    <a:lnTo>
                      <a:pt x="32" y="179"/>
                    </a:lnTo>
                    <a:lnTo>
                      <a:pt x="34" y="177"/>
                    </a:lnTo>
                    <a:lnTo>
                      <a:pt x="25" y="21"/>
                    </a:lnTo>
                    <a:lnTo>
                      <a:pt x="24" y="18"/>
                    </a:lnTo>
                    <a:lnTo>
                      <a:pt x="24" y="16"/>
                    </a:lnTo>
                    <a:lnTo>
                      <a:pt x="24" y="15"/>
                    </a:lnTo>
                    <a:lnTo>
                      <a:pt x="24" y="13"/>
                    </a:lnTo>
                    <a:lnTo>
                      <a:pt x="23" y="11"/>
                    </a:lnTo>
                    <a:lnTo>
                      <a:pt x="23" y="9"/>
                    </a:lnTo>
                    <a:lnTo>
                      <a:pt x="22" y="8"/>
                    </a:lnTo>
                    <a:lnTo>
                      <a:pt x="21" y="6"/>
                    </a:lnTo>
                    <a:lnTo>
                      <a:pt x="20" y="5"/>
                    </a:lnTo>
                    <a:lnTo>
                      <a:pt x="19" y="4"/>
                    </a:lnTo>
                    <a:lnTo>
                      <a:pt x="18" y="3"/>
                    </a:lnTo>
                    <a:lnTo>
                      <a:pt x="17" y="2"/>
                    </a:lnTo>
                    <a:lnTo>
                      <a:pt x="16" y="0"/>
                    </a:lnTo>
                    <a:lnTo>
                      <a:pt x="15" y="0"/>
                    </a:lnTo>
                    <a:lnTo>
                      <a:pt x="14" y="0"/>
                    </a:lnTo>
                    <a:lnTo>
                      <a:pt x="13" y="0"/>
                    </a:lnTo>
                    <a:lnTo>
                      <a:pt x="11" y="0"/>
                    </a:lnTo>
                    <a:lnTo>
                      <a:pt x="10" y="0"/>
                    </a:lnTo>
                    <a:lnTo>
                      <a:pt x="9" y="0"/>
                    </a:lnTo>
                    <a:lnTo>
                      <a:pt x="8" y="2"/>
                    </a:lnTo>
                    <a:lnTo>
                      <a:pt x="6" y="3"/>
                    </a:lnTo>
                    <a:lnTo>
                      <a:pt x="5" y="4"/>
                    </a:lnTo>
                    <a:lnTo>
                      <a:pt x="4" y="5"/>
                    </a:lnTo>
                    <a:lnTo>
                      <a:pt x="3" y="7"/>
                    </a:lnTo>
                    <a:lnTo>
                      <a:pt x="3" y="8"/>
                    </a:lnTo>
                    <a:lnTo>
                      <a:pt x="2" y="10"/>
                    </a:lnTo>
                    <a:lnTo>
                      <a:pt x="1" y="12"/>
                    </a:lnTo>
                    <a:lnTo>
                      <a:pt x="1" y="14"/>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3"/>
                    </a:lnTo>
                    <a:lnTo>
                      <a:pt x="3" y="204"/>
                    </a:lnTo>
                    <a:lnTo>
                      <a:pt x="4" y="205"/>
                    </a:lnTo>
                    <a:lnTo>
                      <a:pt x="5" y="206"/>
                    </a:lnTo>
                    <a:lnTo>
                      <a:pt x="6" y="207"/>
                    </a:lnTo>
                    <a:lnTo>
                      <a:pt x="8" y="208"/>
                    </a:lnTo>
                    <a:lnTo>
                      <a:pt x="9" y="209"/>
                    </a:lnTo>
                    <a:lnTo>
                      <a:pt x="10" y="209"/>
                    </a:lnTo>
                    <a:lnTo>
                      <a:pt x="11" y="209"/>
                    </a:lnTo>
                    <a:lnTo>
                      <a:pt x="13" y="210"/>
                    </a:lnTo>
                    <a:close/>
                  </a:path>
                </a:pathLst>
              </a:custGeom>
              <a:solidFill>
                <a:srgbClr val="993300"/>
              </a:solidFill>
              <a:ln w="0">
                <a:solidFill>
                  <a:srgbClr val="000000"/>
                </a:solidFill>
                <a:prstDash val="solid"/>
                <a:round/>
                <a:headEnd/>
                <a:tailEnd/>
              </a:ln>
            </p:spPr>
            <p:txBody>
              <a:bodyPr/>
              <a:lstStyle/>
              <a:p>
                <a:endParaRPr lang="en-US"/>
              </a:p>
            </p:txBody>
          </p:sp>
          <p:sp>
            <p:nvSpPr>
              <p:cNvPr id="44498" name="Freeform 222"/>
              <p:cNvSpPr>
                <a:spLocks/>
              </p:cNvSpPr>
              <p:nvPr/>
            </p:nvSpPr>
            <p:spPr bwMode="auto">
              <a:xfrm>
                <a:off x="4917" y="1316"/>
                <a:ext cx="13" cy="4"/>
              </a:xfrm>
              <a:custGeom>
                <a:avLst/>
                <a:gdLst>
                  <a:gd name="T0" fmla="*/ 12 w 307"/>
                  <a:gd name="T1" fmla="*/ 4 h 100"/>
                  <a:gd name="T2" fmla="*/ 12 w 307"/>
                  <a:gd name="T3" fmla="*/ 4 h 100"/>
                  <a:gd name="T4" fmla="*/ 12 w 307"/>
                  <a:gd name="T5" fmla="*/ 4 h 100"/>
                  <a:gd name="T6" fmla="*/ 12 w 307"/>
                  <a:gd name="T7" fmla="*/ 4 h 100"/>
                  <a:gd name="T8" fmla="*/ 13 w 307"/>
                  <a:gd name="T9" fmla="*/ 3 h 100"/>
                  <a:gd name="T10" fmla="*/ 13 w 307"/>
                  <a:gd name="T11" fmla="*/ 3 h 100"/>
                  <a:gd name="T12" fmla="*/ 13 w 307"/>
                  <a:gd name="T13" fmla="*/ 3 h 100"/>
                  <a:gd name="T14" fmla="*/ 13 w 307"/>
                  <a:gd name="T15" fmla="*/ 3 h 100"/>
                  <a:gd name="T16" fmla="*/ 13 w 307"/>
                  <a:gd name="T17" fmla="*/ 1 h 100"/>
                  <a:gd name="T18" fmla="*/ 13 w 307"/>
                  <a:gd name="T19" fmla="*/ 1 h 100"/>
                  <a:gd name="T20" fmla="*/ 13 w 307"/>
                  <a:gd name="T21" fmla="*/ 1 h 100"/>
                  <a:gd name="T22" fmla="*/ 13 w 307"/>
                  <a:gd name="T23" fmla="*/ 1 h 100"/>
                  <a:gd name="T24" fmla="*/ 13 w 307"/>
                  <a:gd name="T25" fmla="*/ 0 h 100"/>
                  <a:gd name="T26" fmla="*/ 12 w 307"/>
                  <a:gd name="T27" fmla="*/ 0 h 100"/>
                  <a:gd name="T28" fmla="*/ 12 w 307"/>
                  <a:gd name="T29" fmla="*/ 0 h 100"/>
                  <a:gd name="T30" fmla="*/ 12 w 307"/>
                  <a:gd name="T31" fmla="*/ 0 h 100"/>
                  <a:gd name="T32" fmla="*/ 12 w 307"/>
                  <a:gd name="T33" fmla="*/ 0 h 100"/>
                  <a:gd name="T34" fmla="*/ 1 w 307"/>
                  <a:gd name="T35" fmla="*/ 0 h 100"/>
                  <a:gd name="T36" fmla="*/ 1 w 307"/>
                  <a:gd name="T37" fmla="*/ 0 h 100"/>
                  <a:gd name="T38" fmla="*/ 1 w 307"/>
                  <a:gd name="T39" fmla="*/ 0 h 100"/>
                  <a:gd name="T40" fmla="*/ 0 w 307"/>
                  <a:gd name="T41" fmla="*/ 0 h 100"/>
                  <a:gd name="T42" fmla="*/ 0 w 307"/>
                  <a:gd name="T43" fmla="*/ 0 h 100"/>
                  <a:gd name="T44" fmla="*/ 0 w 307"/>
                  <a:gd name="T45" fmla="*/ 1 h 100"/>
                  <a:gd name="T46" fmla="*/ 0 w 307"/>
                  <a:gd name="T47" fmla="*/ 1 h 100"/>
                  <a:gd name="T48" fmla="*/ 0 w 307"/>
                  <a:gd name="T49" fmla="*/ 1 h 100"/>
                  <a:gd name="T50" fmla="*/ 0 w 307"/>
                  <a:gd name="T51" fmla="*/ 3 h 100"/>
                  <a:gd name="T52" fmla="*/ 0 w 307"/>
                  <a:gd name="T53" fmla="*/ 3 h 100"/>
                  <a:gd name="T54" fmla="*/ 0 w 307"/>
                  <a:gd name="T55" fmla="*/ 3 h 100"/>
                  <a:gd name="T56" fmla="*/ 0 w 307"/>
                  <a:gd name="T57" fmla="*/ 3 h 100"/>
                  <a:gd name="T58" fmla="*/ 0 w 307"/>
                  <a:gd name="T59" fmla="*/ 4 h 100"/>
                  <a:gd name="T60" fmla="*/ 1 w 307"/>
                  <a:gd name="T61" fmla="*/ 4 h 100"/>
                  <a:gd name="T62" fmla="*/ 1 w 307"/>
                  <a:gd name="T63" fmla="*/ 4 h 100"/>
                  <a:gd name="T64" fmla="*/ 1 w 307"/>
                  <a:gd name="T65" fmla="*/ 4 h 100"/>
                  <a:gd name="T66" fmla="*/ 1 w 307"/>
                  <a:gd name="T67" fmla="*/ 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7" h="100">
                    <a:moveTo>
                      <a:pt x="274" y="100"/>
                    </a:moveTo>
                    <a:lnTo>
                      <a:pt x="277" y="99"/>
                    </a:lnTo>
                    <a:lnTo>
                      <a:pt x="280" y="99"/>
                    </a:lnTo>
                    <a:lnTo>
                      <a:pt x="283" y="98"/>
                    </a:lnTo>
                    <a:lnTo>
                      <a:pt x="286" y="97"/>
                    </a:lnTo>
                    <a:lnTo>
                      <a:pt x="289" y="96"/>
                    </a:lnTo>
                    <a:lnTo>
                      <a:pt x="292" y="93"/>
                    </a:lnTo>
                    <a:lnTo>
                      <a:pt x="294" y="91"/>
                    </a:lnTo>
                    <a:lnTo>
                      <a:pt x="296" y="89"/>
                    </a:lnTo>
                    <a:lnTo>
                      <a:pt x="298" y="87"/>
                    </a:lnTo>
                    <a:lnTo>
                      <a:pt x="300" y="85"/>
                    </a:lnTo>
                    <a:lnTo>
                      <a:pt x="302" y="82"/>
                    </a:lnTo>
                    <a:lnTo>
                      <a:pt x="303" y="80"/>
                    </a:lnTo>
                    <a:lnTo>
                      <a:pt x="304" y="77"/>
                    </a:lnTo>
                    <a:lnTo>
                      <a:pt x="305" y="74"/>
                    </a:lnTo>
                    <a:lnTo>
                      <a:pt x="305" y="71"/>
                    </a:lnTo>
                    <a:lnTo>
                      <a:pt x="307" y="68"/>
                    </a:lnTo>
                    <a:lnTo>
                      <a:pt x="307" y="32"/>
                    </a:lnTo>
                    <a:lnTo>
                      <a:pt x="305" y="28"/>
                    </a:lnTo>
                    <a:lnTo>
                      <a:pt x="305" y="25"/>
                    </a:lnTo>
                    <a:lnTo>
                      <a:pt x="304" y="22"/>
                    </a:lnTo>
                    <a:lnTo>
                      <a:pt x="303" y="19"/>
                    </a:lnTo>
                    <a:lnTo>
                      <a:pt x="302" y="17"/>
                    </a:lnTo>
                    <a:lnTo>
                      <a:pt x="300" y="14"/>
                    </a:lnTo>
                    <a:lnTo>
                      <a:pt x="298" y="11"/>
                    </a:lnTo>
                    <a:lnTo>
                      <a:pt x="296" y="9"/>
                    </a:lnTo>
                    <a:lnTo>
                      <a:pt x="294" y="7"/>
                    </a:lnTo>
                    <a:lnTo>
                      <a:pt x="292" y="5"/>
                    </a:lnTo>
                    <a:lnTo>
                      <a:pt x="289" y="3"/>
                    </a:lnTo>
                    <a:lnTo>
                      <a:pt x="286" y="2"/>
                    </a:lnTo>
                    <a:lnTo>
                      <a:pt x="283" y="1"/>
                    </a:lnTo>
                    <a:lnTo>
                      <a:pt x="280" y="0"/>
                    </a:lnTo>
                    <a:lnTo>
                      <a:pt x="277" y="0"/>
                    </a:lnTo>
                    <a:lnTo>
                      <a:pt x="274" y="0"/>
                    </a:lnTo>
                    <a:lnTo>
                      <a:pt x="32" y="0"/>
                    </a:lnTo>
                    <a:lnTo>
                      <a:pt x="28" y="0"/>
                    </a:lnTo>
                    <a:lnTo>
                      <a:pt x="25" y="0"/>
                    </a:lnTo>
                    <a:lnTo>
                      <a:pt x="22" y="1"/>
                    </a:lnTo>
                    <a:lnTo>
                      <a:pt x="19" y="2"/>
                    </a:lnTo>
                    <a:lnTo>
                      <a:pt x="16" y="3"/>
                    </a:lnTo>
                    <a:lnTo>
                      <a:pt x="13" y="5"/>
                    </a:lnTo>
                    <a:lnTo>
                      <a:pt x="11" y="7"/>
                    </a:lnTo>
                    <a:lnTo>
                      <a:pt x="9" y="9"/>
                    </a:lnTo>
                    <a:lnTo>
                      <a:pt x="7" y="11"/>
                    </a:lnTo>
                    <a:lnTo>
                      <a:pt x="5" y="14"/>
                    </a:lnTo>
                    <a:lnTo>
                      <a:pt x="3" y="17"/>
                    </a:lnTo>
                    <a:lnTo>
                      <a:pt x="2" y="19"/>
                    </a:lnTo>
                    <a:lnTo>
                      <a:pt x="1" y="22"/>
                    </a:lnTo>
                    <a:lnTo>
                      <a:pt x="0" y="25"/>
                    </a:lnTo>
                    <a:lnTo>
                      <a:pt x="0" y="28"/>
                    </a:lnTo>
                    <a:lnTo>
                      <a:pt x="0" y="32"/>
                    </a:lnTo>
                    <a:lnTo>
                      <a:pt x="0" y="68"/>
                    </a:lnTo>
                    <a:lnTo>
                      <a:pt x="0" y="71"/>
                    </a:lnTo>
                    <a:lnTo>
                      <a:pt x="0" y="74"/>
                    </a:lnTo>
                    <a:lnTo>
                      <a:pt x="1" y="77"/>
                    </a:lnTo>
                    <a:lnTo>
                      <a:pt x="2" y="80"/>
                    </a:lnTo>
                    <a:lnTo>
                      <a:pt x="3" y="82"/>
                    </a:lnTo>
                    <a:lnTo>
                      <a:pt x="5" y="85"/>
                    </a:lnTo>
                    <a:lnTo>
                      <a:pt x="7" y="87"/>
                    </a:lnTo>
                    <a:lnTo>
                      <a:pt x="9" y="89"/>
                    </a:lnTo>
                    <a:lnTo>
                      <a:pt x="11" y="91"/>
                    </a:lnTo>
                    <a:lnTo>
                      <a:pt x="13" y="93"/>
                    </a:lnTo>
                    <a:lnTo>
                      <a:pt x="16" y="96"/>
                    </a:lnTo>
                    <a:lnTo>
                      <a:pt x="19" y="97"/>
                    </a:lnTo>
                    <a:lnTo>
                      <a:pt x="22" y="98"/>
                    </a:lnTo>
                    <a:lnTo>
                      <a:pt x="25" y="99"/>
                    </a:lnTo>
                    <a:lnTo>
                      <a:pt x="28" y="99"/>
                    </a:lnTo>
                    <a:lnTo>
                      <a:pt x="32" y="100"/>
                    </a:lnTo>
                    <a:lnTo>
                      <a:pt x="274" y="100"/>
                    </a:lnTo>
                    <a:close/>
                  </a:path>
                </a:pathLst>
              </a:custGeom>
              <a:solidFill>
                <a:srgbClr val="993300"/>
              </a:solidFill>
              <a:ln w="0">
                <a:solidFill>
                  <a:srgbClr val="000000"/>
                </a:solidFill>
                <a:prstDash val="solid"/>
                <a:round/>
                <a:headEnd/>
                <a:tailEnd/>
              </a:ln>
            </p:spPr>
            <p:txBody>
              <a:bodyPr/>
              <a:lstStyle/>
              <a:p>
                <a:endParaRPr lang="en-US"/>
              </a:p>
            </p:txBody>
          </p:sp>
          <p:sp>
            <p:nvSpPr>
              <p:cNvPr id="44499" name="Freeform 223"/>
              <p:cNvSpPr>
                <a:spLocks/>
              </p:cNvSpPr>
              <p:nvPr/>
            </p:nvSpPr>
            <p:spPr bwMode="auto">
              <a:xfrm>
                <a:off x="4934" y="1315"/>
                <a:ext cx="19" cy="12"/>
              </a:xfrm>
              <a:custGeom>
                <a:avLst/>
                <a:gdLst>
                  <a:gd name="T0" fmla="*/ 17 w 430"/>
                  <a:gd name="T1" fmla="*/ 12 h 282"/>
                  <a:gd name="T2" fmla="*/ 17 w 430"/>
                  <a:gd name="T3" fmla="*/ 12 h 282"/>
                  <a:gd name="T4" fmla="*/ 17 w 430"/>
                  <a:gd name="T5" fmla="*/ 12 h 282"/>
                  <a:gd name="T6" fmla="*/ 18 w 430"/>
                  <a:gd name="T7" fmla="*/ 11 h 282"/>
                  <a:gd name="T8" fmla="*/ 18 w 430"/>
                  <a:gd name="T9" fmla="*/ 11 h 282"/>
                  <a:gd name="T10" fmla="*/ 19 w 430"/>
                  <a:gd name="T11" fmla="*/ 10 h 282"/>
                  <a:gd name="T12" fmla="*/ 19 w 430"/>
                  <a:gd name="T13" fmla="*/ 10 h 282"/>
                  <a:gd name="T14" fmla="*/ 19 w 430"/>
                  <a:gd name="T15" fmla="*/ 9 h 282"/>
                  <a:gd name="T16" fmla="*/ 18 w 430"/>
                  <a:gd name="T17" fmla="*/ 3 h 282"/>
                  <a:gd name="T18" fmla="*/ 18 w 430"/>
                  <a:gd name="T19" fmla="*/ 2 h 282"/>
                  <a:gd name="T20" fmla="*/ 18 w 430"/>
                  <a:gd name="T21" fmla="*/ 2 h 282"/>
                  <a:gd name="T22" fmla="*/ 18 w 430"/>
                  <a:gd name="T23" fmla="*/ 1 h 282"/>
                  <a:gd name="T24" fmla="*/ 18 w 430"/>
                  <a:gd name="T25" fmla="*/ 1 h 282"/>
                  <a:gd name="T26" fmla="*/ 18 w 430"/>
                  <a:gd name="T27" fmla="*/ 0 h 282"/>
                  <a:gd name="T28" fmla="*/ 17 w 430"/>
                  <a:gd name="T29" fmla="*/ 0 h 282"/>
                  <a:gd name="T30" fmla="*/ 17 w 430"/>
                  <a:gd name="T31" fmla="*/ 0 h 282"/>
                  <a:gd name="T32" fmla="*/ 16 w 430"/>
                  <a:gd name="T33" fmla="*/ 0 h 282"/>
                  <a:gd name="T34" fmla="*/ 2 w 430"/>
                  <a:gd name="T35" fmla="*/ 0 h 282"/>
                  <a:gd name="T36" fmla="*/ 2 w 430"/>
                  <a:gd name="T37" fmla="*/ 0 h 282"/>
                  <a:gd name="T38" fmla="*/ 2 w 430"/>
                  <a:gd name="T39" fmla="*/ 0 h 282"/>
                  <a:gd name="T40" fmla="*/ 1 w 430"/>
                  <a:gd name="T41" fmla="*/ 1 h 282"/>
                  <a:gd name="T42" fmla="*/ 1 w 430"/>
                  <a:gd name="T43" fmla="*/ 1 h 282"/>
                  <a:gd name="T44" fmla="*/ 1 w 430"/>
                  <a:gd name="T45" fmla="*/ 1 h 282"/>
                  <a:gd name="T46" fmla="*/ 1 w 430"/>
                  <a:gd name="T47" fmla="*/ 2 h 282"/>
                  <a:gd name="T48" fmla="*/ 1 w 430"/>
                  <a:gd name="T49" fmla="*/ 3 h 282"/>
                  <a:gd name="T50" fmla="*/ 0 w 430"/>
                  <a:gd name="T51" fmla="*/ 9 h 282"/>
                  <a:gd name="T52" fmla="*/ 0 w 430"/>
                  <a:gd name="T53" fmla="*/ 10 h 282"/>
                  <a:gd name="T54" fmla="*/ 0 w 430"/>
                  <a:gd name="T55" fmla="*/ 10 h 282"/>
                  <a:gd name="T56" fmla="*/ 0 w 430"/>
                  <a:gd name="T57" fmla="*/ 11 h 282"/>
                  <a:gd name="T58" fmla="*/ 1 w 430"/>
                  <a:gd name="T59" fmla="*/ 11 h 282"/>
                  <a:gd name="T60" fmla="*/ 1 w 430"/>
                  <a:gd name="T61" fmla="*/ 11 h 282"/>
                  <a:gd name="T62" fmla="*/ 2 w 430"/>
                  <a:gd name="T63" fmla="*/ 12 h 282"/>
                  <a:gd name="T64" fmla="*/ 2 w 430"/>
                  <a:gd name="T65" fmla="*/ 12 h 282"/>
                  <a:gd name="T66" fmla="*/ 2 w 430"/>
                  <a:gd name="T67" fmla="*/ 12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30" h="282">
                    <a:moveTo>
                      <a:pt x="373" y="282"/>
                    </a:moveTo>
                    <a:lnTo>
                      <a:pt x="378" y="281"/>
                    </a:lnTo>
                    <a:lnTo>
                      <a:pt x="382" y="280"/>
                    </a:lnTo>
                    <a:lnTo>
                      <a:pt x="387" y="279"/>
                    </a:lnTo>
                    <a:lnTo>
                      <a:pt x="392" y="275"/>
                    </a:lnTo>
                    <a:lnTo>
                      <a:pt x="396" y="273"/>
                    </a:lnTo>
                    <a:lnTo>
                      <a:pt x="401" y="269"/>
                    </a:lnTo>
                    <a:lnTo>
                      <a:pt x="405" y="266"/>
                    </a:lnTo>
                    <a:lnTo>
                      <a:pt x="410" y="261"/>
                    </a:lnTo>
                    <a:lnTo>
                      <a:pt x="415" y="257"/>
                    </a:lnTo>
                    <a:lnTo>
                      <a:pt x="418" y="252"/>
                    </a:lnTo>
                    <a:lnTo>
                      <a:pt x="421" y="246"/>
                    </a:lnTo>
                    <a:lnTo>
                      <a:pt x="424" y="240"/>
                    </a:lnTo>
                    <a:lnTo>
                      <a:pt x="426" y="233"/>
                    </a:lnTo>
                    <a:lnTo>
                      <a:pt x="428" y="227"/>
                    </a:lnTo>
                    <a:lnTo>
                      <a:pt x="429" y="220"/>
                    </a:lnTo>
                    <a:lnTo>
                      <a:pt x="430" y="214"/>
                    </a:lnTo>
                    <a:lnTo>
                      <a:pt x="417" y="66"/>
                    </a:lnTo>
                    <a:lnTo>
                      <a:pt x="416" y="59"/>
                    </a:lnTo>
                    <a:lnTo>
                      <a:pt x="416" y="52"/>
                    </a:lnTo>
                    <a:lnTo>
                      <a:pt x="415" y="46"/>
                    </a:lnTo>
                    <a:lnTo>
                      <a:pt x="413" y="40"/>
                    </a:lnTo>
                    <a:lnTo>
                      <a:pt x="410" y="33"/>
                    </a:lnTo>
                    <a:lnTo>
                      <a:pt x="408" y="28"/>
                    </a:lnTo>
                    <a:lnTo>
                      <a:pt x="406" y="23"/>
                    </a:lnTo>
                    <a:lnTo>
                      <a:pt x="403" y="19"/>
                    </a:lnTo>
                    <a:lnTo>
                      <a:pt x="400" y="14"/>
                    </a:lnTo>
                    <a:lnTo>
                      <a:pt x="397" y="11"/>
                    </a:lnTo>
                    <a:lnTo>
                      <a:pt x="393" y="7"/>
                    </a:lnTo>
                    <a:lnTo>
                      <a:pt x="390" y="5"/>
                    </a:lnTo>
                    <a:lnTo>
                      <a:pt x="386" y="2"/>
                    </a:lnTo>
                    <a:lnTo>
                      <a:pt x="382" y="1"/>
                    </a:lnTo>
                    <a:lnTo>
                      <a:pt x="378" y="0"/>
                    </a:lnTo>
                    <a:lnTo>
                      <a:pt x="373" y="0"/>
                    </a:lnTo>
                    <a:lnTo>
                      <a:pt x="55" y="0"/>
                    </a:lnTo>
                    <a:lnTo>
                      <a:pt x="50" y="0"/>
                    </a:lnTo>
                    <a:lnTo>
                      <a:pt x="46" y="1"/>
                    </a:lnTo>
                    <a:lnTo>
                      <a:pt x="42" y="2"/>
                    </a:lnTo>
                    <a:lnTo>
                      <a:pt x="38" y="5"/>
                    </a:lnTo>
                    <a:lnTo>
                      <a:pt x="35" y="7"/>
                    </a:lnTo>
                    <a:lnTo>
                      <a:pt x="31" y="11"/>
                    </a:lnTo>
                    <a:lnTo>
                      <a:pt x="28" y="14"/>
                    </a:lnTo>
                    <a:lnTo>
                      <a:pt x="24" y="19"/>
                    </a:lnTo>
                    <a:lnTo>
                      <a:pt x="21" y="23"/>
                    </a:lnTo>
                    <a:lnTo>
                      <a:pt x="19" y="28"/>
                    </a:lnTo>
                    <a:lnTo>
                      <a:pt x="17" y="33"/>
                    </a:lnTo>
                    <a:lnTo>
                      <a:pt x="15" y="40"/>
                    </a:lnTo>
                    <a:lnTo>
                      <a:pt x="13" y="46"/>
                    </a:lnTo>
                    <a:lnTo>
                      <a:pt x="12" y="52"/>
                    </a:lnTo>
                    <a:lnTo>
                      <a:pt x="12" y="59"/>
                    </a:lnTo>
                    <a:lnTo>
                      <a:pt x="12" y="66"/>
                    </a:lnTo>
                    <a:lnTo>
                      <a:pt x="0" y="214"/>
                    </a:lnTo>
                    <a:lnTo>
                      <a:pt x="0" y="220"/>
                    </a:lnTo>
                    <a:lnTo>
                      <a:pt x="1" y="227"/>
                    </a:lnTo>
                    <a:lnTo>
                      <a:pt x="3" y="233"/>
                    </a:lnTo>
                    <a:lnTo>
                      <a:pt x="5" y="240"/>
                    </a:lnTo>
                    <a:lnTo>
                      <a:pt x="7" y="246"/>
                    </a:lnTo>
                    <a:lnTo>
                      <a:pt x="11" y="252"/>
                    </a:lnTo>
                    <a:lnTo>
                      <a:pt x="14" y="257"/>
                    </a:lnTo>
                    <a:lnTo>
                      <a:pt x="18" y="261"/>
                    </a:lnTo>
                    <a:lnTo>
                      <a:pt x="22" y="266"/>
                    </a:lnTo>
                    <a:lnTo>
                      <a:pt x="27" y="269"/>
                    </a:lnTo>
                    <a:lnTo>
                      <a:pt x="32" y="273"/>
                    </a:lnTo>
                    <a:lnTo>
                      <a:pt x="36" y="275"/>
                    </a:lnTo>
                    <a:lnTo>
                      <a:pt x="41" y="279"/>
                    </a:lnTo>
                    <a:lnTo>
                      <a:pt x="46" y="280"/>
                    </a:lnTo>
                    <a:lnTo>
                      <a:pt x="50" y="281"/>
                    </a:lnTo>
                    <a:lnTo>
                      <a:pt x="55" y="282"/>
                    </a:lnTo>
                    <a:lnTo>
                      <a:pt x="373" y="282"/>
                    </a:lnTo>
                    <a:close/>
                  </a:path>
                </a:pathLst>
              </a:custGeom>
              <a:solidFill>
                <a:srgbClr val="993300"/>
              </a:solidFill>
              <a:ln w="0">
                <a:solidFill>
                  <a:srgbClr val="000000"/>
                </a:solidFill>
                <a:prstDash val="solid"/>
                <a:round/>
                <a:headEnd/>
                <a:tailEnd/>
              </a:ln>
            </p:spPr>
            <p:txBody>
              <a:bodyPr/>
              <a:lstStyle/>
              <a:p>
                <a:endParaRPr lang="en-US"/>
              </a:p>
            </p:txBody>
          </p:sp>
          <p:sp>
            <p:nvSpPr>
              <p:cNvPr id="44500" name="Freeform 224"/>
              <p:cNvSpPr>
                <a:spLocks/>
              </p:cNvSpPr>
              <p:nvPr/>
            </p:nvSpPr>
            <p:spPr bwMode="auto">
              <a:xfrm>
                <a:off x="4935" y="1315"/>
                <a:ext cx="18" cy="11"/>
              </a:xfrm>
              <a:custGeom>
                <a:avLst/>
                <a:gdLst>
                  <a:gd name="T0" fmla="*/ 16 w 410"/>
                  <a:gd name="T1" fmla="*/ 11 h 268"/>
                  <a:gd name="T2" fmla="*/ 16 w 410"/>
                  <a:gd name="T3" fmla="*/ 11 h 268"/>
                  <a:gd name="T4" fmla="*/ 17 w 410"/>
                  <a:gd name="T5" fmla="*/ 11 h 268"/>
                  <a:gd name="T6" fmla="*/ 17 w 410"/>
                  <a:gd name="T7" fmla="*/ 10 h 268"/>
                  <a:gd name="T8" fmla="*/ 17 w 410"/>
                  <a:gd name="T9" fmla="*/ 10 h 268"/>
                  <a:gd name="T10" fmla="*/ 18 w 410"/>
                  <a:gd name="T11" fmla="*/ 10 h 268"/>
                  <a:gd name="T12" fmla="*/ 18 w 410"/>
                  <a:gd name="T13" fmla="*/ 9 h 268"/>
                  <a:gd name="T14" fmla="*/ 18 w 410"/>
                  <a:gd name="T15" fmla="*/ 9 h 268"/>
                  <a:gd name="T16" fmla="*/ 17 w 410"/>
                  <a:gd name="T17" fmla="*/ 3 h 268"/>
                  <a:gd name="T18" fmla="*/ 17 w 410"/>
                  <a:gd name="T19" fmla="*/ 2 h 268"/>
                  <a:gd name="T20" fmla="*/ 17 w 410"/>
                  <a:gd name="T21" fmla="*/ 2 h 268"/>
                  <a:gd name="T22" fmla="*/ 17 w 410"/>
                  <a:gd name="T23" fmla="*/ 1 h 268"/>
                  <a:gd name="T24" fmla="*/ 17 w 410"/>
                  <a:gd name="T25" fmla="*/ 1 h 268"/>
                  <a:gd name="T26" fmla="*/ 17 w 410"/>
                  <a:gd name="T27" fmla="*/ 0 h 268"/>
                  <a:gd name="T28" fmla="*/ 16 w 410"/>
                  <a:gd name="T29" fmla="*/ 0 h 268"/>
                  <a:gd name="T30" fmla="*/ 16 w 410"/>
                  <a:gd name="T31" fmla="*/ 0 h 268"/>
                  <a:gd name="T32" fmla="*/ 16 w 410"/>
                  <a:gd name="T33" fmla="*/ 0 h 268"/>
                  <a:gd name="T34" fmla="*/ 2 w 410"/>
                  <a:gd name="T35" fmla="*/ 0 h 268"/>
                  <a:gd name="T36" fmla="*/ 2 w 410"/>
                  <a:gd name="T37" fmla="*/ 0 h 268"/>
                  <a:gd name="T38" fmla="*/ 1 w 410"/>
                  <a:gd name="T39" fmla="*/ 0 h 268"/>
                  <a:gd name="T40" fmla="*/ 1 w 410"/>
                  <a:gd name="T41" fmla="*/ 1 h 268"/>
                  <a:gd name="T42" fmla="*/ 1 w 410"/>
                  <a:gd name="T43" fmla="*/ 1 h 268"/>
                  <a:gd name="T44" fmla="*/ 1 w 410"/>
                  <a:gd name="T45" fmla="*/ 1 h 268"/>
                  <a:gd name="T46" fmla="*/ 1 w 410"/>
                  <a:gd name="T47" fmla="*/ 2 h 268"/>
                  <a:gd name="T48" fmla="*/ 1 w 410"/>
                  <a:gd name="T49" fmla="*/ 2 h 268"/>
                  <a:gd name="T50" fmla="*/ 0 w 410"/>
                  <a:gd name="T51" fmla="*/ 8 h 268"/>
                  <a:gd name="T52" fmla="*/ 0 w 410"/>
                  <a:gd name="T53" fmla="*/ 9 h 268"/>
                  <a:gd name="T54" fmla="*/ 0 w 410"/>
                  <a:gd name="T55" fmla="*/ 9 h 268"/>
                  <a:gd name="T56" fmla="*/ 0 w 410"/>
                  <a:gd name="T57" fmla="*/ 10 h 268"/>
                  <a:gd name="T58" fmla="*/ 1 w 410"/>
                  <a:gd name="T59" fmla="*/ 10 h 268"/>
                  <a:gd name="T60" fmla="*/ 1 w 410"/>
                  <a:gd name="T61" fmla="*/ 11 h 268"/>
                  <a:gd name="T62" fmla="*/ 2 w 410"/>
                  <a:gd name="T63" fmla="*/ 11 h 268"/>
                  <a:gd name="T64" fmla="*/ 2 w 410"/>
                  <a:gd name="T65" fmla="*/ 11 h 268"/>
                  <a:gd name="T66" fmla="*/ 2 w 410"/>
                  <a:gd name="T67" fmla="*/ 11 h 26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10" h="268">
                    <a:moveTo>
                      <a:pt x="356" y="268"/>
                    </a:moveTo>
                    <a:lnTo>
                      <a:pt x="360" y="267"/>
                    </a:lnTo>
                    <a:lnTo>
                      <a:pt x="365" y="266"/>
                    </a:lnTo>
                    <a:lnTo>
                      <a:pt x="369" y="265"/>
                    </a:lnTo>
                    <a:lnTo>
                      <a:pt x="374" y="263"/>
                    </a:lnTo>
                    <a:lnTo>
                      <a:pt x="378" y="260"/>
                    </a:lnTo>
                    <a:lnTo>
                      <a:pt x="383" y="257"/>
                    </a:lnTo>
                    <a:lnTo>
                      <a:pt x="387" y="254"/>
                    </a:lnTo>
                    <a:lnTo>
                      <a:pt x="391" y="250"/>
                    </a:lnTo>
                    <a:lnTo>
                      <a:pt x="394" y="245"/>
                    </a:lnTo>
                    <a:lnTo>
                      <a:pt x="398" y="240"/>
                    </a:lnTo>
                    <a:lnTo>
                      <a:pt x="401" y="235"/>
                    </a:lnTo>
                    <a:lnTo>
                      <a:pt x="404" y="229"/>
                    </a:lnTo>
                    <a:lnTo>
                      <a:pt x="407" y="223"/>
                    </a:lnTo>
                    <a:lnTo>
                      <a:pt x="408" y="217"/>
                    </a:lnTo>
                    <a:lnTo>
                      <a:pt x="409" y="211"/>
                    </a:lnTo>
                    <a:lnTo>
                      <a:pt x="410" y="205"/>
                    </a:lnTo>
                    <a:lnTo>
                      <a:pt x="397" y="64"/>
                    </a:lnTo>
                    <a:lnTo>
                      <a:pt x="396" y="57"/>
                    </a:lnTo>
                    <a:lnTo>
                      <a:pt x="396" y="51"/>
                    </a:lnTo>
                    <a:lnTo>
                      <a:pt x="395" y="45"/>
                    </a:lnTo>
                    <a:lnTo>
                      <a:pt x="393" y="39"/>
                    </a:lnTo>
                    <a:lnTo>
                      <a:pt x="392" y="33"/>
                    </a:lnTo>
                    <a:lnTo>
                      <a:pt x="390" y="27"/>
                    </a:lnTo>
                    <a:lnTo>
                      <a:pt x="387" y="22"/>
                    </a:lnTo>
                    <a:lnTo>
                      <a:pt x="385" y="18"/>
                    </a:lnTo>
                    <a:lnTo>
                      <a:pt x="382" y="14"/>
                    </a:lnTo>
                    <a:lnTo>
                      <a:pt x="379" y="10"/>
                    </a:lnTo>
                    <a:lnTo>
                      <a:pt x="376" y="7"/>
                    </a:lnTo>
                    <a:lnTo>
                      <a:pt x="372" y="4"/>
                    </a:lnTo>
                    <a:lnTo>
                      <a:pt x="368" y="2"/>
                    </a:lnTo>
                    <a:lnTo>
                      <a:pt x="365" y="1"/>
                    </a:lnTo>
                    <a:lnTo>
                      <a:pt x="360" y="0"/>
                    </a:lnTo>
                    <a:lnTo>
                      <a:pt x="356" y="0"/>
                    </a:lnTo>
                    <a:lnTo>
                      <a:pt x="53" y="0"/>
                    </a:lnTo>
                    <a:lnTo>
                      <a:pt x="48" y="0"/>
                    </a:lnTo>
                    <a:lnTo>
                      <a:pt x="44" y="1"/>
                    </a:lnTo>
                    <a:lnTo>
                      <a:pt x="41" y="2"/>
                    </a:lnTo>
                    <a:lnTo>
                      <a:pt x="37" y="4"/>
                    </a:lnTo>
                    <a:lnTo>
                      <a:pt x="33" y="7"/>
                    </a:lnTo>
                    <a:lnTo>
                      <a:pt x="30" y="10"/>
                    </a:lnTo>
                    <a:lnTo>
                      <a:pt x="27" y="14"/>
                    </a:lnTo>
                    <a:lnTo>
                      <a:pt x="24" y="18"/>
                    </a:lnTo>
                    <a:lnTo>
                      <a:pt x="22" y="22"/>
                    </a:lnTo>
                    <a:lnTo>
                      <a:pt x="19" y="27"/>
                    </a:lnTo>
                    <a:lnTo>
                      <a:pt x="17" y="33"/>
                    </a:lnTo>
                    <a:lnTo>
                      <a:pt x="16" y="39"/>
                    </a:lnTo>
                    <a:lnTo>
                      <a:pt x="13" y="45"/>
                    </a:lnTo>
                    <a:lnTo>
                      <a:pt x="12" y="51"/>
                    </a:lnTo>
                    <a:lnTo>
                      <a:pt x="12" y="57"/>
                    </a:lnTo>
                    <a:lnTo>
                      <a:pt x="12" y="64"/>
                    </a:lnTo>
                    <a:lnTo>
                      <a:pt x="0" y="205"/>
                    </a:lnTo>
                    <a:lnTo>
                      <a:pt x="0" y="211"/>
                    </a:lnTo>
                    <a:lnTo>
                      <a:pt x="1" y="217"/>
                    </a:lnTo>
                    <a:lnTo>
                      <a:pt x="2" y="223"/>
                    </a:lnTo>
                    <a:lnTo>
                      <a:pt x="5" y="229"/>
                    </a:lnTo>
                    <a:lnTo>
                      <a:pt x="7" y="235"/>
                    </a:lnTo>
                    <a:lnTo>
                      <a:pt x="10" y="240"/>
                    </a:lnTo>
                    <a:lnTo>
                      <a:pt x="14" y="245"/>
                    </a:lnTo>
                    <a:lnTo>
                      <a:pt x="18" y="250"/>
                    </a:lnTo>
                    <a:lnTo>
                      <a:pt x="22" y="254"/>
                    </a:lnTo>
                    <a:lnTo>
                      <a:pt x="26" y="257"/>
                    </a:lnTo>
                    <a:lnTo>
                      <a:pt x="31" y="260"/>
                    </a:lnTo>
                    <a:lnTo>
                      <a:pt x="35" y="263"/>
                    </a:lnTo>
                    <a:lnTo>
                      <a:pt x="40" y="265"/>
                    </a:lnTo>
                    <a:lnTo>
                      <a:pt x="44" y="266"/>
                    </a:lnTo>
                    <a:lnTo>
                      <a:pt x="48" y="267"/>
                    </a:lnTo>
                    <a:lnTo>
                      <a:pt x="53" y="268"/>
                    </a:lnTo>
                    <a:lnTo>
                      <a:pt x="356" y="268"/>
                    </a:lnTo>
                    <a:close/>
                  </a:path>
                </a:pathLst>
              </a:custGeom>
              <a:solidFill>
                <a:srgbClr val="993300"/>
              </a:solidFill>
              <a:ln w="0">
                <a:solidFill>
                  <a:srgbClr val="000000"/>
                </a:solidFill>
                <a:prstDash val="solid"/>
                <a:round/>
                <a:headEnd/>
                <a:tailEnd/>
              </a:ln>
            </p:spPr>
            <p:txBody>
              <a:bodyPr/>
              <a:lstStyle/>
              <a:p>
                <a:endParaRPr lang="en-US"/>
              </a:p>
            </p:txBody>
          </p:sp>
          <p:sp>
            <p:nvSpPr>
              <p:cNvPr id="44501" name="Freeform 225"/>
              <p:cNvSpPr>
                <a:spLocks/>
              </p:cNvSpPr>
              <p:nvPr/>
            </p:nvSpPr>
            <p:spPr bwMode="auto">
              <a:xfrm>
                <a:off x="4937" y="1320"/>
                <a:ext cx="13" cy="6"/>
              </a:xfrm>
              <a:custGeom>
                <a:avLst/>
                <a:gdLst>
                  <a:gd name="T0" fmla="*/ 13 w 299"/>
                  <a:gd name="T1" fmla="*/ 3 h 121"/>
                  <a:gd name="T2" fmla="*/ 13 w 299"/>
                  <a:gd name="T3" fmla="*/ 3 h 121"/>
                  <a:gd name="T4" fmla="*/ 13 w 299"/>
                  <a:gd name="T5" fmla="*/ 4 h 121"/>
                  <a:gd name="T6" fmla="*/ 13 w 299"/>
                  <a:gd name="T7" fmla="*/ 4 h 121"/>
                  <a:gd name="T8" fmla="*/ 13 w 299"/>
                  <a:gd name="T9" fmla="*/ 4 h 121"/>
                  <a:gd name="T10" fmla="*/ 13 w 299"/>
                  <a:gd name="T11" fmla="*/ 4 h 121"/>
                  <a:gd name="T12" fmla="*/ 13 w 299"/>
                  <a:gd name="T13" fmla="*/ 5 h 121"/>
                  <a:gd name="T14" fmla="*/ 13 w 299"/>
                  <a:gd name="T15" fmla="*/ 5 h 121"/>
                  <a:gd name="T16" fmla="*/ 13 w 299"/>
                  <a:gd name="T17" fmla="*/ 5 h 121"/>
                  <a:gd name="T18" fmla="*/ 12 w 299"/>
                  <a:gd name="T19" fmla="*/ 5 h 121"/>
                  <a:gd name="T20" fmla="*/ 12 w 299"/>
                  <a:gd name="T21" fmla="*/ 5 h 121"/>
                  <a:gd name="T22" fmla="*/ 12 w 299"/>
                  <a:gd name="T23" fmla="*/ 6 h 121"/>
                  <a:gd name="T24" fmla="*/ 12 w 299"/>
                  <a:gd name="T25" fmla="*/ 6 h 121"/>
                  <a:gd name="T26" fmla="*/ 12 w 299"/>
                  <a:gd name="T27" fmla="*/ 6 h 121"/>
                  <a:gd name="T28" fmla="*/ 12 w 299"/>
                  <a:gd name="T29" fmla="*/ 6 h 121"/>
                  <a:gd name="T30" fmla="*/ 12 w 299"/>
                  <a:gd name="T31" fmla="*/ 6 h 121"/>
                  <a:gd name="T32" fmla="*/ 11 w 299"/>
                  <a:gd name="T33" fmla="*/ 6 h 121"/>
                  <a:gd name="T34" fmla="*/ 1 w 299"/>
                  <a:gd name="T35" fmla="*/ 6 h 121"/>
                  <a:gd name="T36" fmla="*/ 1 w 299"/>
                  <a:gd name="T37" fmla="*/ 6 h 121"/>
                  <a:gd name="T38" fmla="*/ 1 w 299"/>
                  <a:gd name="T39" fmla="*/ 6 h 121"/>
                  <a:gd name="T40" fmla="*/ 1 w 299"/>
                  <a:gd name="T41" fmla="*/ 6 h 121"/>
                  <a:gd name="T42" fmla="*/ 1 w 299"/>
                  <a:gd name="T43" fmla="*/ 6 h 121"/>
                  <a:gd name="T44" fmla="*/ 1 w 299"/>
                  <a:gd name="T45" fmla="*/ 6 h 121"/>
                  <a:gd name="T46" fmla="*/ 1 w 299"/>
                  <a:gd name="T47" fmla="*/ 5 h 121"/>
                  <a:gd name="T48" fmla="*/ 0 w 299"/>
                  <a:gd name="T49" fmla="*/ 5 h 121"/>
                  <a:gd name="T50" fmla="*/ 0 w 299"/>
                  <a:gd name="T51" fmla="*/ 5 h 121"/>
                  <a:gd name="T52" fmla="*/ 0 w 299"/>
                  <a:gd name="T53" fmla="*/ 5 h 121"/>
                  <a:gd name="T54" fmla="*/ 0 w 299"/>
                  <a:gd name="T55" fmla="*/ 5 h 121"/>
                  <a:gd name="T56" fmla="*/ 0 w 299"/>
                  <a:gd name="T57" fmla="*/ 4 h 121"/>
                  <a:gd name="T58" fmla="*/ 0 w 299"/>
                  <a:gd name="T59" fmla="*/ 4 h 121"/>
                  <a:gd name="T60" fmla="*/ 0 w 299"/>
                  <a:gd name="T61" fmla="*/ 4 h 121"/>
                  <a:gd name="T62" fmla="*/ 0 w 299"/>
                  <a:gd name="T63" fmla="*/ 4 h 121"/>
                  <a:gd name="T64" fmla="*/ 0 w 299"/>
                  <a:gd name="T65" fmla="*/ 3 h 121"/>
                  <a:gd name="T66" fmla="*/ 0 w 299"/>
                  <a:gd name="T67" fmla="*/ 3 h 121"/>
                  <a:gd name="T68" fmla="*/ 0 w 299"/>
                  <a:gd name="T69" fmla="*/ 0 h 121"/>
                  <a:gd name="T70" fmla="*/ 13 w 299"/>
                  <a:gd name="T71" fmla="*/ 0 h 121"/>
                  <a:gd name="T72" fmla="*/ 13 w 299"/>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99" h="121">
                    <a:moveTo>
                      <a:pt x="299" y="60"/>
                    </a:moveTo>
                    <a:lnTo>
                      <a:pt x="298" y="66"/>
                    </a:lnTo>
                    <a:lnTo>
                      <a:pt x="298" y="72"/>
                    </a:lnTo>
                    <a:lnTo>
                      <a:pt x="297" y="78"/>
                    </a:lnTo>
                    <a:lnTo>
                      <a:pt x="296" y="83"/>
                    </a:lnTo>
                    <a:lnTo>
                      <a:pt x="295" y="88"/>
                    </a:lnTo>
                    <a:lnTo>
                      <a:pt x="293" y="93"/>
                    </a:lnTo>
                    <a:lnTo>
                      <a:pt x="291" y="98"/>
                    </a:lnTo>
                    <a:lnTo>
                      <a:pt x="289" y="102"/>
                    </a:lnTo>
                    <a:lnTo>
                      <a:pt x="287" y="107"/>
                    </a:lnTo>
                    <a:lnTo>
                      <a:pt x="284" y="110"/>
                    </a:lnTo>
                    <a:lnTo>
                      <a:pt x="282" y="113"/>
                    </a:lnTo>
                    <a:lnTo>
                      <a:pt x="279" y="116"/>
                    </a:lnTo>
                    <a:lnTo>
                      <a:pt x="275" y="118"/>
                    </a:lnTo>
                    <a:lnTo>
                      <a:pt x="272" y="119"/>
                    </a:lnTo>
                    <a:lnTo>
                      <a:pt x="268" y="120"/>
                    </a:lnTo>
                    <a:lnTo>
                      <a:pt x="264" y="121"/>
                    </a:lnTo>
                    <a:lnTo>
                      <a:pt x="34" y="121"/>
                    </a:lnTo>
                    <a:lnTo>
                      <a:pt x="30" y="120"/>
                    </a:lnTo>
                    <a:lnTo>
                      <a:pt x="26" y="119"/>
                    </a:lnTo>
                    <a:lnTo>
                      <a:pt x="23" y="118"/>
                    </a:lnTo>
                    <a:lnTo>
                      <a:pt x="19" y="116"/>
                    </a:lnTo>
                    <a:lnTo>
                      <a:pt x="16" y="113"/>
                    </a:lnTo>
                    <a:lnTo>
                      <a:pt x="14" y="110"/>
                    </a:lnTo>
                    <a:lnTo>
                      <a:pt x="11" y="107"/>
                    </a:lnTo>
                    <a:lnTo>
                      <a:pt x="9" y="102"/>
                    </a:lnTo>
                    <a:lnTo>
                      <a:pt x="7" y="98"/>
                    </a:lnTo>
                    <a:lnTo>
                      <a:pt x="5" y="93"/>
                    </a:lnTo>
                    <a:lnTo>
                      <a:pt x="3" y="88"/>
                    </a:lnTo>
                    <a:lnTo>
                      <a:pt x="2" y="83"/>
                    </a:lnTo>
                    <a:lnTo>
                      <a:pt x="1" y="78"/>
                    </a:lnTo>
                    <a:lnTo>
                      <a:pt x="0" y="72"/>
                    </a:lnTo>
                    <a:lnTo>
                      <a:pt x="0" y="66"/>
                    </a:lnTo>
                    <a:lnTo>
                      <a:pt x="0" y="60"/>
                    </a:lnTo>
                    <a:lnTo>
                      <a:pt x="2" y="0"/>
                    </a:lnTo>
                    <a:lnTo>
                      <a:pt x="297" y="0"/>
                    </a:lnTo>
                    <a:lnTo>
                      <a:pt x="299" y="60"/>
                    </a:lnTo>
                    <a:close/>
                  </a:path>
                </a:pathLst>
              </a:custGeom>
              <a:solidFill>
                <a:srgbClr val="993300"/>
              </a:solidFill>
              <a:ln w="0">
                <a:solidFill>
                  <a:srgbClr val="000000"/>
                </a:solidFill>
                <a:prstDash val="solid"/>
                <a:round/>
                <a:headEnd/>
                <a:tailEnd/>
              </a:ln>
            </p:spPr>
            <p:txBody>
              <a:bodyPr/>
              <a:lstStyle/>
              <a:p>
                <a:endParaRPr lang="en-US"/>
              </a:p>
            </p:txBody>
          </p:sp>
          <p:sp>
            <p:nvSpPr>
              <p:cNvPr id="44502" name="Freeform 226"/>
              <p:cNvSpPr>
                <a:spLocks/>
              </p:cNvSpPr>
              <p:nvPr/>
            </p:nvSpPr>
            <p:spPr bwMode="auto">
              <a:xfrm>
                <a:off x="4935" y="1316"/>
                <a:ext cx="2" cy="9"/>
              </a:xfrm>
              <a:custGeom>
                <a:avLst/>
                <a:gdLst>
                  <a:gd name="T0" fmla="*/ 1 w 28"/>
                  <a:gd name="T1" fmla="*/ 9 h 200"/>
                  <a:gd name="T2" fmla="*/ 1 w 28"/>
                  <a:gd name="T3" fmla="*/ 9 h 200"/>
                  <a:gd name="T4" fmla="*/ 2 w 28"/>
                  <a:gd name="T5" fmla="*/ 9 h 200"/>
                  <a:gd name="T6" fmla="*/ 2 w 28"/>
                  <a:gd name="T7" fmla="*/ 9 h 200"/>
                  <a:gd name="T8" fmla="*/ 2 w 28"/>
                  <a:gd name="T9" fmla="*/ 9 h 200"/>
                  <a:gd name="T10" fmla="*/ 2 w 28"/>
                  <a:gd name="T11" fmla="*/ 9 h 200"/>
                  <a:gd name="T12" fmla="*/ 2 w 28"/>
                  <a:gd name="T13" fmla="*/ 8 h 200"/>
                  <a:gd name="T14" fmla="*/ 2 w 28"/>
                  <a:gd name="T15" fmla="*/ 8 h 200"/>
                  <a:gd name="T16" fmla="*/ 2 w 28"/>
                  <a:gd name="T17" fmla="*/ 1 h 200"/>
                  <a:gd name="T18" fmla="*/ 2 w 28"/>
                  <a:gd name="T19" fmla="*/ 1 h 200"/>
                  <a:gd name="T20" fmla="*/ 2 w 28"/>
                  <a:gd name="T21" fmla="*/ 0 h 200"/>
                  <a:gd name="T22" fmla="*/ 2 w 28"/>
                  <a:gd name="T23" fmla="*/ 0 h 200"/>
                  <a:gd name="T24" fmla="*/ 2 w 28"/>
                  <a:gd name="T25" fmla="*/ 0 h 200"/>
                  <a:gd name="T26" fmla="*/ 2 w 28"/>
                  <a:gd name="T27" fmla="*/ 0 h 200"/>
                  <a:gd name="T28" fmla="*/ 1 w 28"/>
                  <a:gd name="T29" fmla="*/ 0 h 200"/>
                  <a:gd name="T30" fmla="*/ 1 w 28"/>
                  <a:gd name="T31" fmla="*/ 0 h 200"/>
                  <a:gd name="T32" fmla="*/ 1 w 28"/>
                  <a:gd name="T33" fmla="*/ 0 h 200"/>
                  <a:gd name="T34" fmla="*/ 1 w 28"/>
                  <a:gd name="T35" fmla="*/ 0 h 200"/>
                  <a:gd name="T36" fmla="*/ 1 w 28"/>
                  <a:gd name="T37" fmla="*/ 0 h 200"/>
                  <a:gd name="T38" fmla="*/ 1 w 28"/>
                  <a:gd name="T39" fmla="*/ 0 h 200"/>
                  <a:gd name="T40" fmla="*/ 1 w 28"/>
                  <a:gd name="T41" fmla="*/ 0 h 200"/>
                  <a:gd name="T42" fmla="*/ 0 w 28"/>
                  <a:gd name="T43" fmla="*/ 0 h 200"/>
                  <a:gd name="T44" fmla="*/ 0 w 28"/>
                  <a:gd name="T45" fmla="*/ 0 h 200"/>
                  <a:gd name="T46" fmla="*/ 0 w 28"/>
                  <a:gd name="T47" fmla="*/ 1 h 200"/>
                  <a:gd name="T48" fmla="*/ 0 w 28"/>
                  <a:gd name="T49" fmla="*/ 1 h 200"/>
                  <a:gd name="T50" fmla="*/ 0 w 28"/>
                  <a:gd name="T51" fmla="*/ 8 h 200"/>
                  <a:gd name="T52" fmla="*/ 0 w 28"/>
                  <a:gd name="T53" fmla="*/ 8 h 200"/>
                  <a:gd name="T54" fmla="*/ 0 w 28"/>
                  <a:gd name="T55" fmla="*/ 8 h 200"/>
                  <a:gd name="T56" fmla="*/ 0 w 28"/>
                  <a:gd name="T57" fmla="*/ 8 h 200"/>
                  <a:gd name="T58" fmla="*/ 0 w 28"/>
                  <a:gd name="T59" fmla="*/ 9 h 200"/>
                  <a:gd name="T60" fmla="*/ 1 w 28"/>
                  <a:gd name="T61" fmla="*/ 9 h 200"/>
                  <a:gd name="T62" fmla="*/ 1 w 28"/>
                  <a:gd name="T63" fmla="*/ 9 h 200"/>
                  <a:gd name="T64" fmla="*/ 1 w 28"/>
                  <a:gd name="T65" fmla="*/ 9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8" h="200">
                    <a:moveTo>
                      <a:pt x="16" y="200"/>
                    </a:moveTo>
                    <a:lnTo>
                      <a:pt x="17" y="199"/>
                    </a:lnTo>
                    <a:lnTo>
                      <a:pt x="18" y="199"/>
                    </a:lnTo>
                    <a:lnTo>
                      <a:pt x="19" y="199"/>
                    </a:lnTo>
                    <a:lnTo>
                      <a:pt x="20" y="198"/>
                    </a:lnTo>
                    <a:lnTo>
                      <a:pt x="21" y="197"/>
                    </a:lnTo>
                    <a:lnTo>
                      <a:pt x="22" y="196"/>
                    </a:lnTo>
                    <a:lnTo>
                      <a:pt x="23" y="195"/>
                    </a:lnTo>
                    <a:lnTo>
                      <a:pt x="24" y="193"/>
                    </a:lnTo>
                    <a:lnTo>
                      <a:pt x="25" y="192"/>
                    </a:lnTo>
                    <a:lnTo>
                      <a:pt x="26" y="190"/>
                    </a:lnTo>
                    <a:lnTo>
                      <a:pt x="26" y="189"/>
                    </a:lnTo>
                    <a:lnTo>
                      <a:pt x="27" y="187"/>
                    </a:lnTo>
                    <a:lnTo>
                      <a:pt x="27" y="185"/>
                    </a:lnTo>
                    <a:lnTo>
                      <a:pt x="27" y="183"/>
                    </a:lnTo>
                    <a:lnTo>
                      <a:pt x="27" y="182"/>
                    </a:lnTo>
                    <a:lnTo>
                      <a:pt x="28" y="180"/>
                    </a:lnTo>
                    <a:lnTo>
                      <a:pt x="28" y="19"/>
                    </a:lnTo>
                    <a:lnTo>
                      <a:pt x="27" y="17"/>
                    </a:lnTo>
                    <a:lnTo>
                      <a:pt x="27" y="15"/>
                    </a:lnTo>
                    <a:lnTo>
                      <a:pt x="27" y="13"/>
                    </a:lnTo>
                    <a:lnTo>
                      <a:pt x="27" y="11"/>
                    </a:lnTo>
                    <a:lnTo>
                      <a:pt x="26" y="10"/>
                    </a:lnTo>
                    <a:lnTo>
                      <a:pt x="26" y="8"/>
                    </a:lnTo>
                    <a:lnTo>
                      <a:pt x="25" y="7"/>
                    </a:lnTo>
                    <a:lnTo>
                      <a:pt x="24" y="5"/>
                    </a:lnTo>
                    <a:lnTo>
                      <a:pt x="23" y="4"/>
                    </a:lnTo>
                    <a:lnTo>
                      <a:pt x="22" y="3"/>
                    </a:lnTo>
                    <a:lnTo>
                      <a:pt x="21" y="2"/>
                    </a:lnTo>
                    <a:lnTo>
                      <a:pt x="20" y="1"/>
                    </a:lnTo>
                    <a:lnTo>
                      <a:pt x="19" y="0"/>
                    </a:lnTo>
                    <a:lnTo>
                      <a:pt x="18" y="0"/>
                    </a:lnTo>
                    <a:lnTo>
                      <a:pt x="17" y="0"/>
                    </a:lnTo>
                    <a:lnTo>
                      <a:pt x="16" y="0"/>
                    </a:lnTo>
                    <a:lnTo>
                      <a:pt x="14" y="0"/>
                    </a:lnTo>
                    <a:lnTo>
                      <a:pt x="13" y="0"/>
                    </a:lnTo>
                    <a:lnTo>
                      <a:pt x="12" y="0"/>
                    </a:lnTo>
                    <a:lnTo>
                      <a:pt x="11" y="1"/>
                    </a:lnTo>
                    <a:lnTo>
                      <a:pt x="10" y="2"/>
                    </a:lnTo>
                    <a:lnTo>
                      <a:pt x="9" y="3"/>
                    </a:lnTo>
                    <a:lnTo>
                      <a:pt x="8" y="4"/>
                    </a:lnTo>
                    <a:lnTo>
                      <a:pt x="7" y="5"/>
                    </a:lnTo>
                    <a:lnTo>
                      <a:pt x="6" y="7"/>
                    </a:lnTo>
                    <a:lnTo>
                      <a:pt x="5" y="8"/>
                    </a:lnTo>
                    <a:lnTo>
                      <a:pt x="5" y="10"/>
                    </a:lnTo>
                    <a:lnTo>
                      <a:pt x="4" y="11"/>
                    </a:lnTo>
                    <a:lnTo>
                      <a:pt x="4" y="13"/>
                    </a:lnTo>
                    <a:lnTo>
                      <a:pt x="4" y="15"/>
                    </a:lnTo>
                    <a:lnTo>
                      <a:pt x="4" y="17"/>
                    </a:lnTo>
                    <a:lnTo>
                      <a:pt x="4" y="19"/>
                    </a:lnTo>
                    <a:lnTo>
                      <a:pt x="0" y="168"/>
                    </a:lnTo>
                    <a:lnTo>
                      <a:pt x="0" y="169"/>
                    </a:lnTo>
                    <a:lnTo>
                      <a:pt x="0" y="172"/>
                    </a:lnTo>
                    <a:lnTo>
                      <a:pt x="0" y="174"/>
                    </a:lnTo>
                    <a:lnTo>
                      <a:pt x="1" y="177"/>
                    </a:lnTo>
                    <a:lnTo>
                      <a:pt x="2" y="179"/>
                    </a:lnTo>
                    <a:lnTo>
                      <a:pt x="3" y="182"/>
                    </a:lnTo>
                    <a:lnTo>
                      <a:pt x="4" y="184"/>
                    </a:lnTo>
                    <a:lnTo>
                      <a:pt x="5" y="187"/>
                    </a:lnTo>
                    <a:lnTo>
                      <a:pt x="6" y="189"/>
                    </a:lnTo>
                    <a:lnTo>
                      <a:pt x="7" y="191"/>
                    </a:lnTo>
                    <a:lnTo>
                      <a:pt x="9" y="193"/>
                    </a:lnTo>
                    <a:lnTo>
                      <a:pt x="10" y="196"/>
                    </a:lnTo>
                    <a:lnTo>
                      <a:pt x="11" y="197"/>
                    </a:lnTo>
                    <a:lnTo>
                      <a:pt x="13" y="199"/>
                    </a:lnTo>
                    <a:lnTo>
                      <a:pt x="14" y="199"/>
                    </a:lnTo>
                    <a:lnTo>
                      <a:pt x="16" y="200"/>
                    </a:lnTo>
                    <a:close/>
                  </a:path>
                </a:pathLst>
              </a:custGeom>
              <a:solidFill>
                <a:srgbClr val="993300"/>
              </a:solidFill>
              <a:ln w="0">
                <a:solidFill>
                  <a:srgbClr val="000000"/>
                </a:solidFill>
                <a:prstDash val="solid"/>
                <a:round/>
                <a:headEnd/>
                <a:tailEnd/>
              </a:ln>
            </p:spPr>
            <p:txBody>
              <a:bodyPr/>
              <a:lstStyle/>
              <a:p>
                <a:endParaRPr lang="en-US"/>
              </a:p>
            </p:txBody>
          </p:sp>
          <p:sp>
            <p:nvSpPr>
              <p:cNvPr id="44503" name="Freeform 227"/>
              <p:cNvSpPr>
                <a:spLocks/>
              </p:cNvSpPr>
              <p:nvPr/>
            </p:nvSpPr>
            <p:spPr bwMode="auto">
              <a:xfrm>
                <a:off x="4951" y="1316"/>
                <a:ext cx="1" cy="9"/>
              </a:xfrm>
              <a:custGeom>
                <a:avLst/>
                <a:gdLst>
                  <a:gd name="T0" fmla="*/ 0 w 33"/>
                  <a:gd name="T1" fmla="*/ 9 h 210"/>
                  <a:gd name="T2" fmla="*/ 1 w 33"/>
                  <a:gd name="T3" fmla="*/ 9 h 210"/>
                  <a:gd name="T4" fmla="*/ 1 w 33"/>
                  <a:gd name="T5" fmla="*/ 9 h 210"/>
                  <a:gd name="T6" fmla="*/ 1 w 33"/>
                  <a:gd name="T7" fmla="*/ 9 h 210"/>
                  <a:gd name="T8" fmla="*/ 1 w 33"/>
                  <a:gd name="T9" fmla="*/ 8 h 210"/>
                  <a:gd name="T10" fmla="*/ 1 w 33"/>
                  <a:gd name="T11" fmla="*/ 8 h 210"/>
                  <a:gd name="T12" fmla="*/ 1 w 33"/>
                  <a:gd name="T13" fmla="*/ 8 h 210"/>
                  <a:gd name="T14" fmla="*/ 1 w 33"/>
                  <a:gd name="T15" fmla="*/ 8 h 210"/>
                  <a:gd name="T16" fmla="*/ 1 w 33"/>
                  <a:gd name="T17" fmla="*/ 1 h 210"/>
                  <a:gd name="T18" fmla="*/ 1 w 33"/>
                  <a:gd name="T19" fmla="*/ 1 h 210"/>
                  <a:gd name="T20" fmla="*/ 1 w 33"/>
                  <a:gd name="T21" fmla="*/ 1 h 210"/>
                  <a:gd name="T22" fmla="*/ 1 w 33"/>
                  <a:gd name="T23" fmla="*/ 0 h 210"/>
                  <a:gd name="T24" fmla="*/ 1 w 33"/>
                  <a:gd name="T25" fmla="*/ 0 h 210"/>
                  <a:gd name="T26" fmla="*/ 1 w 33"/>
                  <a:gd name="T27" fmla="*/ 0 h 210"/>
                  <a:gd name="T28" fmla="*/ 1 w 33"/>
                  <a:gd name="T29" fmla="*/ 0 h 210"/>
                  <a:gd name="T30" fmla="*/ 0 w 33"/>
                  <a:gd name="T31" fmla="*/ 0 h 210"/>
                  <a:gd name="T32" fmla="*/ 0 w 33"/>
                  <a:gd name="T33" fmla="*/ 0 h 210"/>
                  <a:gd name="T34" fmla="*/ 0 w 33"/>
                  <a:gd name="T35" fmla="*/ 0 h 210"/>
                  <a:gd name="T36" fmla="*/ 0 w 33"/>
                  <a:gd name="T37" fmla="*/ 0 h 210"/>
                  <a:gd name="T38" fmla="*/ 0 w 33"/>
                  <a:gd name="T39" fmla="*/ 0 h 210"/>
                  <a:gd name="T40" fmla="*/ 0 w 33"/>
                  <a:gd name="T41" fmla="*/ 0 h 210"/>
                  <a:gd name="T42" fmla="*/ 0 w 33"/>
                  <a:gd name="T43" fmla="*/ 0 h 210"/>
                  <a:gd name="T44" fmla="*/ 0 w 33"/>
                  <a:gd name="T45" fmla="*/ 1 h 210"/>
                  <a:gd name="T46" fmla="*/ 0 w 33"/>
                  <a:gd name="T47" fmla="*/ 1 h 210"/>
                  <a:gd name="T48" fmla="*/ 0 w 33"/>
                  <a:gd name="T49" fmla="*/ 1 h 210"/>
                  <a:gd name="T50" fmla="*/ 0 w 33"/>
                  <a:gd name="T51" fmla="*/ 8 h 210"/>
                  <a:gd name="T52" fmla="*/ 0 w 33"/>
                  <a:gd name="T53" fmla="*/ 8 h 210"/>
                  <a:gd name="T54" fmla="*/ 0 w 33"/>
                  <a:gd name="T55" fmla="*/ 9 h 210"/>
                  <a:gd name="T56" fmla="*/ 0 w 33"/>
                  <a:gd name="T57" fmla="*/ 9 h 210"/>
                  <a:gd name="T58" fmla="*/ 0 w 33"/>
                  <a:gd name="T59" fmla="*/ 9 h 210"/>
                  <a:gd name="T60" fmla="*/ 0 w 33"/>
                  <a:gd name="T61" fmla="*/ 9 h 210"/>
                  <a:gd name="T62" fmla="*/ 0 w 33"/>
                  <a:gd name="T63" fmla="*/ 9 h 210"/>
                  <a:gd name="T64" fmla="*/ 0 w 33"/>
                  <a:gd name="T65" fmla="*/ 9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10">
                    <a:moveTo>
                      <a:pt x="13" y="210"/>
                    </a:moveTo>
                    <a:lnTo>
                      <a:pt x="14" y="209"/>
                    </a:lnTo>
                    <a:lnTo>
                      <a:pt x="15" y="209"/>
                    </a:lnTo>
                    <a:lnTo>
                      <a:pt x="17" y="207"/>
                    </a:lnTo>
                    <a:lnTo>
                      <a:pt x="18" y="206"/>
                    </a:lnTo>
                    <a:lnTo>
                      <a:pt x="20" y="204"/>
                    </a:lnTo>
                    <a:lnTo>
                      <a:pt x="21" y="201"/>
                    </a:lnTo>
                    <a:lnTo>
                      <a:pt x="23" y="199"/>
                    </a:lnTo>
                    <a:lnTo>
                      <a:pt x="25" y="197"/>
                    </a:lnTo>
                    <a:lnTo>
                      <a:pt x="26" y="194"/>
                    </a:lnTo>
                    <a:lnTo>
                      <a:pt x="28" y="191"/>
                    </a:lnTo>
                    <a:lnTo>
                      <a:pt x="29" y="189"/>
                    </a:lnTo>
                    <a:lnTo>
                      <a:pt x="30" y="186"/>
                    </a:lnTo>
                    <a:lnTo>
                      <a:pt x="31" y="184"/>
                    </a:lnTo>
                    <a:lnTo>
                      <a:pt x="32" y="181"/>
                    </a:lnTo>
                    <a:lnTo>
                      <a:pt x="32" y="179"/>
                    </a:lnTo>
                    <a:lnTo>
                      <a:pt x="33" y="177"/>
                    </a:lnTo>
                    <a:lnTo>
                      <a:pt x="25" y="21"/>
                    </a:lnTo>
                    <a:lnTo>
                      <a:pt x="24" y="18"/>
                    </a:lnTo>
                    <a:lnTo>
                      <a:pt x="24" y="16"/>
                    </a:lnTo>
                    <a:lnTo>
                      <a:pt x="24" y="15"/>
                    </a:lnTo>
                    <a:lnTo>
                      <a:pt x="23" y="13"/>
                    </a:lnTo>
                    <a:lnTo>
                      <a:pt x="23" y="11"/>
                    </a:lnTo>
                    <a:lnTo>
                      <a:pt x="22" y="9"/>
                    </a:lnTo>
                    <a:lnTo>
                      <a:pt x="22" y="8"/>
                    </a:lnTo>
                    <a:lnTo>
                      <a:pt x="21" y="6"/>
                    </a:lnTo>
                    <a:lnTo>
                      <a:pt x="20" y="5"/>
                    </a:lnTo>
                    <a:lnTo>
                      <a:pt x="19" y="4"/>
                    </a:lnTo>
                    <a:lnTo>
                      <a:pt x="18" y="3"/>
                    </a:lnTo>
                    <a:lnTo>
                      <a:pt x="17" y="2"/>
                    </a:lnTo>
                    <a:lnTo>
                      <a:pt x="16" y="0"/>
                    </a:lnTo>
                    <a:lnTo>
                      <a:pt x="15" y="0"/>
                    </a:lnTo>
                    <a:lnTo>
                      <a:pt x="14" y="0"/>
                    </a:lnTo>
                    <a:lnTo>
                      <a:pt x="13" y="0"/>
                    </a:lnTo>
                    <a:lnTo>
                      <a:pt x="11" y="0"/>
                    </a:lnTo>
                    <a:lnTo>
                      <a:pt x="10" y="0"/>
                    </a:lnTo>
                    <a:lnTo>
                      <a:pt x="9" y="0"/>
                    </a:lnTo>
                    <a:lnTo>
                      <a:pt x="8" y="2"/>
                    </a:lnTo>
                    <a:lnTo>
                      <a:pt x="6" y="3"/>
                    </a:lnTo>
                    <a:lnTo>
                      <a:pt x="5" y="4"/>
                    </a:lnTo>
                    <a:lnTo>
                      <a:pt x="4" y="5"/>
                    </a:lnTo>
                    <a:lnTo>
                      <a:pt x="3" y="7"/>
                    </a:lnTo>
                    <a:lnTo>
                      <a:pt x="3" y="8"/>
                    </a:lnTo>
                    <a:lnTo>
                      <a:pt x="2" y="10"/>
                    </a:lnTo>
                    <a:lnTo>
                      <a:pt x="1" y="12"/>
                    </a:lnTo>
                    <a:lnTo>
                      <a:pt x="1" y="14"/>
                    </a:lnTo>
                    <a:lnTo>
                      <a:pt x="0" y="16"/>
                    </a:lnTo>
                    <a:lnTo>
                      <a:pt x="0" y="18"/>
                    </a:lnTo>
                    <a:lnTo>
                      <a:pt x="0" y="20"/>
                    </a:lnTo>
                    <a:lnTo>
                      <a:pt x="0" y="23"/>
                    </a:lnTo>
                    <a:lnTo>
                      <a:pt x="0" y="192"/>
                    </a:lnTo>
                    <a:lnTo>
                      <a:pt x="0" y="193"/>
                    </a:lnTo>
                    <a:lnTo>
                      <a:pt x="0" y="195"/>
                    </a:lnTo>
                    <a:lnTo>
                      <a:pt x="0" y="196"/>
                    </a:lnTo>
                    <a:lnTo>
                      <a:pt x="1" y="198"/>
                    </a:lnTo>
                    <a:lnTo>
                      <a:pt x="1" y="199"/>
                    </a:lnTo>
                    <a:lnTo>
                      <a:pt x="2" y="200"/>
                    </a:lnTo>
                    <a:lnTo>
                      <a:pt x="3" y="203"/>
                    </a:lnTo>
                    <a:lnTo>
                      <a:pt x="3" y="204"/>
                    </a:lnTo>
                    <a:lnTo>
                      <a:pt x="4" y="205"/>
                    </a:lnTo>
                    <a:lnTo>
                      <a:pt x="5" y="206"/>
                    </a:lnTo>
                    <a:lnTo>
                      <a:pt x="6" y="207"/>
                    </a:lnTo>
                    <a:lnTo>
                      <a:pt x="8" y="208"/>
                    </a:lnTo>
                    <a:lnTo>
                      <a:pt x="9" y="209"/>
                    </a:lnTo>
                    <a:lnTo>
                      <a:pt x="10" y="209"/>
                    </a:lnTo>
                    <a:lnTo>
                      <a:pt x="11" y="209"/>
                    </a:lnTo>
                    <a:lnTo>
                      <a:pt x="13" y="210"/>
                    </a:lnTo>
                    <a:close/>
                  </a:path>
                </a:pathLst>
              </a:custGeom>
              <a:solidFill>
                <a:srgbClr val="993300"/>
              </a:solidFill>
              <a:ln w="0">
                <a:solidFill>
                  <a:srgbClr val="000000"/>
                </a:solidFill>
                <a:prstDash val="solid"/>
                <a:round/>
                <a:headEnd/>
                <a:tailEnd/>
              </a:ln>
            </p:spPr>
            <p:txBody>
              <a:bodyPr/>
              <a:lstStyle/>
              <a:p>
                <a:endParaRPr lang="en-US"/>
              </a:p>
            </p:txBody>
          </p:sp>
          <p:sp>
            <p:nvSpPr>
              <p:cNvPr id="44504" name="Freeform 228"/>
              <p:cNvSpPr>
                <a:spLocks/>
              </p:cNvSpPr>
              <p:nvPr/>
            </p:nvSpPr>
            <p:spPr bwMode="auto">
              <a:xfrm>
                <a:off x="4937" y="1316"/>
                <a:ext cx="13" cy="4"/>
              </a:xfrm>
              <a:custGeom>
                <a:avLst/>
                <a:gdLst>
                  <a:gd name="T0" fmla="*/ 12 w 308"/>
                  <a:gd name="T1" fmla="*/ 4 h 100"/>
                  <a:gd name="T2" fmla="*/ 12 w 308"/>
                  <a:gd name="T3" fmla="*/ 4 h 100"/>
                  <a:gd name="T4" fmla="*/ 12 w 308"/>
                  <a:gd name="T5" fmla="*/ 4 h 100"/>
                  <a:gd name="T6" fmla="*/ 12 w 308"/>
                  <a:gd name="T7" fmla="*/ 4 h 100"/>
                  <a:gd name="T8" fmla="*/ 13 w 308"/>
                  <a:gd name="T9" fmla="*/ 3 h 100"/>
                  <a:gd name="T10" fmla="*/ 13 w 308"/>
                  <a:gd name="T11" fmla="*/ 3 h 100"/>
                  <a:gd name="T12" fmla="*/ 13 w 308"/>
                  <a:gd name="T13" fmla="*/ 3 h 100"/>
                  <a:gd name="T14" fmla="*/ 13 w 308"/>
                  <a:gd name="T15" fmla="*/ 3 h 100"/>
                  <a:gd name="T16" fmla="*/ 13 w 308"/>
                  <a:gd name="T17" fmla="*/ 1 h 100"/>
                  <a:gd name="T18" fmla="*/ 13 w 308"/>
                  <a:gd name="T19" fmla="*/ 1 h 100"/>
                  <a:gd name="T20" fmla="*/ 13 w 308"/>
                  <a:gd name="T21" fmla="*/ 1 h 100"/>
                  <a:gd name="T22" fmla="*/ 13 w 308"/>
                  <a:gd name="T23" fmla="*/ 1 h 100"/>
                  <a:gd name="T24" fmla="*/ 13 w 308"/>
                  <a:gd name="T25" fmla="*/ 0 h 100"/>
                  <a:gd name="T26" fmla="*/ 12 w 308"/>
                  <a:gd name="T27" fmla="*/ 0 h 100"/>
                  <a:gd name="T28" fmla="*/ 12 w 308"/>
                  <a:gd name="T29" fmla="*/ 0 h 100"/>
                  <a:gd name="T30" fmla="*/ 12 w 308"/>
                  <a:gd name="T31" fmla="*/ 0 h 100"/>
                  <a:gd name="T32" fmla="*/ 12 w 308"/>
                  <a:gd name="T33" fmla="*/ 0 h 100"/>
                  <a:gd name="T34" fmla="*/ 1 w 308"/>
                  <a:gd name="T35" fmla="*/ 0 h 100"/>
                  <a:gd name="T36" fmla="*/ 1 w 308"/>
                  <a:gd name="T37" fmla="*/ 0 h 100"/>
                  <a:gd name="T38" fmla="*/ 1 w 308"/>
                  <a:gd name="T39" fmla="*/ 0 h 100"/>
                  <a:gd name="T40" fmla="*/ 1 w 308"/>
                  <a:gd name="T41" fmla="*/ 0 h 100"/>
                  <a:gd name="T42" fmla="*/ 0 w 308"/>
                  <a:gd name="T43" fmla="*/ 0 h 100"/>
                  <a:gd name="T44" fmla="*/ 0 w 308"/>
                  <a:gd name="T45" fmla="*/ 1 h 100"/>
                  <a:gd name="T46" fmla="*/ 0 w 308"/>
                  <a:gd name="T47" fmla="*/ 1 h 100"/>
                  <a:gd name="T48" fmla="*/ 0 w 308"/>
                  <a:gd name="T49" fmla="*/ 1 h 100"/>
                  <a:gd name="T50" fmla="*/ 0 w 308"/>
                  <a:gd name="T51" fmla="*/ 3 h 100"/>
                  <a:gd name="T52" fmla="*/ 0 w 308"/>
                  <a:gd name="T53" fmla="*/ 3 h 100"/>
                  <a:gd name="T54" fmla="*/ 0 w 308"/>
                  <a:gd name="T55" fmla="*/ 3 h 100"/>
                  <a:gd name="T56" fmla="*/ 0 w 308"/>
                  <a:gd name="T57" fmla="*/ 3 h 100"/>
                  <a:gd name="T58" fmla="*/ 0 w 308"/>
                  <a:gd name="T59" fmla="*/ 4 h 100"/>
                  <a:gd name="T60" fmla="*/ 1 w 308"/>
                  <a:gd name="T61" fmla="*/ 4 h 100"/>
                  <a:gd name="T62" fmla="*/ 1 w 308"/>
                  <a:gd name="T63" fmla="*/ 4 h 100"/>
                  <a:gd name="T64" fmla="*/ 1 w 308"/>
                  <a:gd name="T65" fmla="*/ 4 h 100"/>
                  <a:gd name="T66" fmla="*/ 1 w 308"/>
                  <a:gd name="T67" fmla="*/ 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8" h="100">
                    <a:moveTo>
                      <a:pt x="276" y="100"/>
                    </a:moveTo>
                    <a:lnTo>
                      <a:pt x="279" y="99"/>
                    </a:lnTo>
                    <a:lnTo>
                      <a:pt x="282" y="99"/>
                    </a:lnTo>
                    <a:lnTo>
                      <a:pt x="285" y="98"/>
                    </a:lnTo>
                    <a:lnTo>
                      <a:pt x="288" y="97"/>
                    </a:lnTo>
                    <a:lnTo>
                      <a:pt x="291" y="96"/>
                    </a:lnTo>
                    <a:lnTo>
                      <a:pt x="294" y="93"/>
                    </a:lnTo>
                    <a:lnTo>
                      <a:pt x="296" y="91"/>
                    </a:lnTo>
                    <a:lnTo>
                      <a:pt x="298" y="89"/>
                    </a:lnTo>
                    <a:lnTo>
                      <a:pt x="300" y="87"/>
                    </a:lnTo>
                    <a:lnTo>
                      <a:pt x="302" y="85"/>
                    </a:lnTo>
                    <a:lnTo>
                      <a:pt x="304" y="82"/>
                    </a:lnTo>
                    <a:lnTo>
                      <a:pt x="305" y="80"/>
                    </a:lnTo>
                    <a:lnTo>
                      <a:pt x="306" y="77"/>
                    </a:lnTo>
                    <a:lnTo>
                      <a:pt x="307" y="74"/>
                    </a:lnTo>
                    <a:lnTo>
                      <a:pt x="307" y="71"/>
                    </a:lnTo>
                    <a:lnTo>
                      <a:pt x="308" y="68"/>
                    </a:lnTo>
                    <a:lnTo>
                      <a:pt x="308" y="32"/>
                    </a:lnTo>
                    <a:lnTo>
                      <a:pt x="307" y="28"/>
                    </a:lnTo>
                    <a:lnTo>
                      <a:pt x="307" y="25"/>
                    </a:lnTo>
                    <a:lnTo>
                      <a:pt x="306" y="22"/>
                    </a:lnTo>
                    <a:lnTo>
                      <a:pt x="305" y="19"/>
                    </a:lnTo>
                    <a:lnTo>
                      <a:pt x="304" y="17"/>
                    </a:lnTo>
                    <a:lnTo>
                      <a:pt x="302" y="14"/>
                    </a:lnTo>
                    <a:lnTo>
                      <a:pt x="300" y="11"/>
                    </a:lnTo>
                    <a:lnTo>
                      <a:pt x="298" y="9"/>
                    </a:lnTo>
                    <a:lnTo>
                      <a:pt x="296" y="7"/>
                    </a:lnTo>
                    <a:lnTo>
                      <a:pt x="294" y="5"/>
                    </a:lnTo>
                    <a:lnTo>
                      <a:pt x="291" y="3"/>
                    </a:lnTo>
                    <a:lnTo>
                      <a:pt x="288" y="2"/>
                    </a:lnTo>
                    <a:lnTo>
                      <a:pt x="285" y="1"/>
                    </a:lnTo>
                    <a:lnTo>
                      <a:pt x="282" y="0"/>
                    </a:lnTo>
                    <a:lnTo>
                      <a:pt x="279" y="0"/>
                    </a:lnTo>
                    <a:lnTo>
                      <a:pt x="276" y="0"/>
                    </a:lnTo>
                    <a:lnTo>
                      <a:pt x="33" y="0"/>
                    </a:lnTo>
                    <a:lnTo>
                      <a:pt x="29" y="0"/>
                    </a:lnTo>
                    <a:lnTo>
                      <a:pt x="26" y="0"/>
                    </a:lnTo>
                    <a:lnTo>
                      <a:pt x="23" y="1"/>
                    </a:lnTo>
                    <a:lnTo>
                      <a:pt x="20" y="2"/>
                    </a:lnTo>
                    <a:lnTo>
                      <a:pt x="17" y="3"/>
                    </a:lnTo>
                    <a:lnTo>
                      <a:pt x="14" y="5"/>
                    </a:lnTo>
                    <a:lnTo>
                      <a:pt x="12" y="7"/>
                    </a:lnTo>
                    <a:lnTo>
                      <a:pt x="10" y="9"/>
                    </a:lnTo>
                    <a:lnTo>
                      <a:pt x="8" y="11"/>
                    </a:lnTo>
                    <a:lnTo>
                      <a:pt x="6" y="14"/>
                    </a:lnTo>
                    <a:lnTo>
                      <a:pt x="4" y="17"/>
                    </a:lnTo>
                    <a:lnTo>
                      <a:pt x="2" y="19"/>
                    </a:lnTo>
                    <a:lnTo>
                      <a:pt x="1" y="22"/>
                    </a:lnTo>
                    <a:lnTo>
                      <a:pt x="0" y="25"/>
                    </a:lnTo>
                    <a:lnTo>
                      <a:pt x="0" y="28"/>
                    </a:lnTo>
                    <a:lnTo>
                      <a:pt x="0" y="32"/>
                    </a:lnTo>
                    <a:lnTo>
                      <a:pt x="0" y="68"/>
                    </a:lnTo>
                    <a:lnTo>
                      <a:pt x="0" y="71"/>
                    </a:lnTo>
                    <a:lnTo>
                      <a:pt x="0" y="74"/>
                    </a:lnTo>
                    <a:lnTo>
                      <a:pt x="1" y="77"/>
                    </a:lnTo>
                    <a:lnTo>
                      <a:pt x="2" y="80"/>
                    </a:lnTo>
                    <a:lnTo>
                      <a:pt x="4" y="82"/>
                    </a:lnTo>
                    <a:lnTo>
                      <a:pt x="6" y="85"/>
                    </a:lnTo>
                    <a:lnTo>
                      <a:pt x="8" y="87"/>
                    </a:lnTo>
                    <a:lnTo>
                      <a:pt x="10" y="89"/>
                    </a:lnTo>
                    <a:lnTo>
                      <a:pt x="12" y="91"/>
                    </a:lnTo>
                    <a:lnTo>
                      <a:pt x="14" y="93"/>
                    </a:lnTo>
                    <a:lnTo>
                      <a:pt x="17" y="96"/>
                    </a:lnTo>
                    <a:lnTo>
                      <a:pt x="20" y="97"/>
                    </a:lnTo>
                    <a:lnTo>
                      <a:pt x="23" y="98"/>
                    </a:lnTo>
                    <a:lnTo>
                      <a:pt x="26" y="99"/>
                    </a:lnTo>
                    <a:lnTo>
                      <a:pt x="29" y="99"/>
                    </a:lnTo>
                    <a:lnTo>
                      <a:pt x="33" y="100"/>
                    </a:lnTo>
                    <a:lnTo>
                      <a:pt x="276" y="100"/>
                    </a:lnTo>
                    <a:close/>
                  </a:path>
                </a:pathLst>
              </a:custGeom>
              <a:solidFill>
                <a:srgbClr val="993300"/>
              </a:solidFill>
              <a:ln w="0">
                <a:solidFill>
                  <a:srgbClr val="000000"/>
                </a:solidFill>
                <a:prstDash val="solid"/>
                <a:round/>
                <a:headEnd/>
                <a:tailEnd/>
              </a:ln>
            </p:spPr>
            <p:txBody>
              <a:bodyPr/>
              <a:lstStyle/>
              <a:p>
                <a:endParaRPr lang="en-US"/>
              </a:p>
            </p:txBody>
          </p:sp>
          <p:sp>
            <p:nvSpPr>
              <p:cNvPr id="44505" name="Freeform 229"/>
              <p:cNvSpPr>
                <a:spLocks/>
              </p:cNvSpPr>
              <p:nvPr/>
            </p:nvSpPr>
            <p:spPr bwMode="auto">
              <a:xfrm>
                <a:off x="4954" y="1315"/>
                <a:ext cx="18" cy="12"/>
              </a:xfrm>
              <a:custGeom>
                <a:avLst/>
                <a:gdLst>
                  <a:gd name="T0" fmla="*/ 16 w 430"/>
                  <a:gd name="T1" fmla="*/ 12 h 282"/>
                  <a:gd name="T2" fmla="*/ 16 w 430"/>
                  <a:gd name="T3" fmla="*/ 12 h 282"/>
                  <a:gd name="T4" fmla="*/ 17 w 430"/>
                  <a:gd name="T5" fmla="*/ 12 h 282"/>
                  <a:gd name="T6" fmla="*/ 17 w 430"/>
                  <a:gd name="T7" fmla="*/ 11 h 282"/>
                  <a:gd name="T8" fmla="*/ 17 w 430"/>
                  <a:gd name="T9" fmla="*/ 11 h 282"/>
                  <a:gd name="T10" fmla="*/ 18 w 430"/>
                  <a:gd name="T11" fmla="*/ 10 h 282"/>
                  <a:gd name="T12" fmla="*/ 18 w 430"/>
                  <a:gd name="T13" fmla="*/ 10 h 282"/>
                  <a:gd name="T14" fmla="*/ 18 w 430"/>
                  <a:gd name="T15" fmla="*/ 9 h 282"/>
                  <a:gd name="T16" fmla="*/ 17 w 430"/>
                  <a:gd name="T17" fmla="*/ 3 h 282"/>
                  <a:gd name="T18" fmla="*/ 17 w 430"/>
                  <a:gd name="T19" fmla="*/ 2 h 282"/>
                  <a:gd name="T20" fmla="*/ 17 w 430"/>
                  <a:gd name="T21" fmla="*/ 2 h 282"/>
                  <a:gd name="T22" fmla="*/ 17 w 430"/>
                  <a:gd name="T23" fmla="*/ 1 h 282"/>
                  <a:gd name="T24" fmla="*/ 17 w 430"/>
                  <a:gd name="T25" fmla="*/ 1 h 282"/>
                  <a:gd name="T26" fmla="*/ 17 w 430"/>
                  <a:gd name="T27" fmla="*/ 0 h 282"/>
                  <a:gd name="T28" fmla="*/ 16 w 430"/>
                  <a:gd name="T29" fmla="*/ 0 h 282"/>
                  <a:gd name="T30" fmla="*/ 16 w 430"/>
                  <a:gd name="T31" fmla="*/ 0 h 282"/>
                  <a:gd name="T32" fmla="*/ 16 w 430"/>
                  <a:gd name="T33" fmla="*/ 0 h 282"/>
                  <a:gd name="T34" fmla="*/ 2 w 430"/>
                  <a:gd name="T35" fmla="*/ 0 h 282"/>
                  <a:gd name="T36" fmla="*/ 2 w 430"/>
                  <a:gd name="T37" fmla="*/ 0 h 282"/>
                  <a:gd name="T38" fmla="*/ 1 w 430"/>
                  <a:gd name="T39" fmla="*/ 0 h 282"/>
                  <a:gd name="T40" fmla="*/ 1 w 430"/>
                  <a:gd name="T41" fmla="*/ 1 h 282"/>
                  <a:gd name="T42" fmla="*/ 1 w 430"/>
                  <a:gd name="T43" fmla="*/ 1 h 282"/>
                  <a:gd name="T44" fmla="*/ 1 w 430"/>
                  <a:gd name="T45" fmla="*/ 1 h 282"/>
                  <a:gd name="T46" fmla="*/ 1 w 430"/>
                  <a:gd name="T47" fmla="*/ 2 h 282"/>
                  <a:gd name="T48" fmla="*/ 1 w 430"/>
                  <a:gd name="T49" fmla="*/ 3 h 282"/>
                  <a:gd name="T50" fmla="*/ 0 w 430"/>
                  <a:gd name="T51" fmla="*/ 9 h 282"/>
                  <a:gd name="T52" fmla="*/ 0 w 430"/>
                  <a:gd name="T53" fmla="*/ 10 h 282"/>
                  <a:gd name="T54" fmla="*/ 0 w 430"/>
                  <a:gd name="T55" fmla="*/ 10 h 282"/>
                  <a:gd name="T56" fmla="*/ 1 w 430"/>
                  <a:gd name="T57" fmla="*/ 11 h 282"/>
                  <a:gd name="T58" fmla="*/ 1 w 430"/>
                  <a:gd name="T59" fmla="*/ 11 h 282"/>
                  <a:gd name="T60" fmla="*/ 1 w 430"/>
                  <a:gd name="T61" fmla="*/ 11 h 282"/>
                  <a:gd name="T62" fmla="*/ 2 w 430"/>
                  <a:gd name="T63" fmla="*/ 12 h 282"/>
                  <a:gd name="T64" fmla="*/ 2 w 430"/>
                  <a:gd name="T65" fmla="*/ 12 h 282"/>
                  <a:gd name="T66" fmla="*/ 2 w 430"/>
                  <a:gd name="T67" fmla="*/ 12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30" h="282">
                    <a:moveTo>
                      <a:pt x="374" y="282"/>
                    </a:moveTo>
                    <a:lnTo>
                      <a:pt x="378" y="281"/>
                    </a:lnTo>
                    <a:lnTo>
                      <a:pt x="382" y="280"/>
                    </a:lnTo>
                    <a:lnTo>
                      <a:pt x="387" y="279"/>
                    </a:lnTo>
                    <a:lnTo>
                      <a:pt x="393" y="275"/>
                    </a:lnTo>
                    <a:lnTo>
                      <a:pt x="397" y="273"/>
                    </a:lnTo>
                    <a:lnTo>
                      <a:pt x="402" y="269"/>
                    </a:lnTo>
                    <a:lnTo>
                      <a:pt x="406" y="266"/>
                    </a:lnTo>
                    <a:lnTo>
                      <a:pt x="411" y="261"/>
                    </a:lnTo>
                    <a:lnTo>
                      <a:pt x="415" y="257"/>
                    </a:lnTo>
                    <a:lnTo>
                      <a:pt x="418" y="252"/>
                    </a:lnTo>
                    <a:lnTo>
                      <a:pt x="421" y="246"/>
                    </a:lnTo>
                    <a:lnTo>
                      <a:pt x="424" y="240"/>
                    </a:lnTo>
                    <a:lnTo>
                      <a:pt x="426" y="233"/>
                    </a:lnTo>
                    <a:lnTo>
                      <a:pt x="428" y="227"/>
                    </a:lnTo>
                    <a:lnTo>
                      <a:pt x="429" y="220"/>
                    </a:lnTo>
                    <a:lnTo>
                      <a:pt x="430" y="214"/>
                    </a:lnTo>
                    <a:lnTo>
                      <a:pt x="417" y="66"/>
                    </a:lnTo>
                    <a:lnTo>
                      <a:pt x="416" y="59"/>
                    </a:lnTo>
                    <a:lnTo>
                      <a:pt x="416" y="52"/>
                    </a:lnTo>
                    <a:lnTo>
                      <a:pt x="415" y="46"/>
                    </a:lnTo>
                    <a:lnTo>
                      <a:pt x="413" y="40"/>
                    </a:lnTo>
                    <a:lnTo>
                      <a:pt x="411" y="33"/>
                    </a:lnTo>
                    <a:lnTo>
                      <a:pt x="409" y="28"/>
                    </a:lnTo>
                    <a:lnTo>
                      <a:pt x="407" y="23"/>
                    </a:lnTo>
                    <a:lnTo>
                      <a:pt x="404" y="19"/>
                    </a:lnTo>
                    <a:lnTo>
                      <a:pt x="401" y="14"/>
                    </a:lnTo>
                    <a:lnTo>
                      <a:pt x="398" y="11"/>
                    </a:lnTo>
                    <a:lnTo>
                      <a:pt x="394" y="7"/>
                    </a:lnTo>
                    <a:lnTo>
                      <a:pt x="390" y="5"/>
                    </a:lnTo>
                    <a:lnTo>
                      <a:pt x="386" y="2"/>
                    </a:lnTo>
                    <a:lnTo>
                      <a:pt x="382" y="1"/>
                    </a:lnTo>
                    <a:lnTo>
                      <a:pt x="378" y="0"/>
                    </a:lnTo>
                    <a:lnTo>
                      <a:pt x="374" y="0"/>
                    </a:lnTo>
                    <a:lnTo>
                      <a:pt x="56" y="0"/>
                    </a:lnTo>
                    <a:lnTo>
                      <a:pt x="51" y="0"/>
                    </a:lnTo>
                    <a:lnTo>
                      <a:pt x="47" y="1"/>
                    </a:lnTo>
                    <a:lnTo>
                      <a:pt x="42" y="2"/>
                    </a:lnTo>
                    <a:lnTo>
                      <a:pt x="38" y="5"/>
                    </a:lnTo>
                    <a:lnTo>
                      <a:pt x="35" y="7"/>
                    </a:lnTo>
                    <a:lnTo>
                      <a:pt x="31" y="11"/>
                    </a:lnTo>
                    <a:lnTo>
                      <a:pt x="28" y="14"/>
                    </a:lnTo>
                    <a:lnTo>
                      <a:pt x="25" y="19"/>
                    </a:lnTo>
                    <a:lnTo>
                      <a:pt x="22" y="23"/>
                    </a:lnTo>
                    <a:lnTo>
                      <a:pt x="20" y="28"/>
                    </a:lnTo>
                    <a:lnTo>
                      <a:pt x="18" y="33"/>
                    </a:lnTo>
                    <a:lnTo>
                      <a:pt x="16" y="40"/>
                    </a:lnTo>
                    <a:lnTo>
                      <a:pt x="14" y="46"/>
                    </a:lnTo>
                    <a:lnTo>
                      <a:pt x="13" y="52"/>
                    </a:lnTo>
                    <a:lnTo>
                      <a:pt x="13" y="59"/>
                    </a:lnTo>
                    <a:lnTo>
                      <a:pt x="13" y="66"/>
                    </a:lnTo>
                    <a:lnTo>
                      <a:pt x="0" y="214"/>
                    </a:lnTo>
                    <a:lnTo>
                      <a:pt x="0" y="220"/>
                    </a:lnTo>
                    <a:lnTo>
                      <a:pt x="1" y="227"/>
                    </a:lnTo>
                    <a:lnTo>
                      <a:pt x="3" y="233"/>
                    </a:lnTo>
                    <a:lnTo>
                      <a:pt x="6" y="240"/>
                    </a:lnTo>
                    <a:lnTo>
                      <a:pt x="8" y="246"/>
                    </a:lnTo>
                    <a:lnTo>
                      <a:pt x="12" y="252"/>
                    </a:lnTo>
                    <a:lnTo>
                      <a:pt x="15" y="257"/>
                    </a:lnTo>
                    <a:lnTo>
                      <a:pt x="19" y="261"/>
                    </a:lnTo>
                    <a:lnTo>
                      <a:pt x="23" y="266"/>
                    </a:lnTo>
                    <a:lnTo>
                      <a:pt x="27" y="269"/>
                    </a:lnTo>
                    <a:lnTo>
                      <a:pt x="32" y="273"/>
                    </a:lnTo>
                    <a:lnTo>
                      <a:pt x="36" y="275"/>
                    </a:lnTo>
                    <a:lnTo>
                      <a:pt x="41" y="279"/>
                    </a:lnTo>
                    <a:lnTo>
                      <a:pt x="47" y="280"/>
                    </a:lnTo>
                    <a:lnTo>
                      <a:pt x="51" y="281"/>
                    </a:lnTo>
                    <a:lnTo>
                      <a:pt x="56" y="282"/>
                    </a:lnTo>
                    <a:lnTo>
                      <a:pt x="374" y="282"/>
                    </a:lnTo>
                    <a:close/>
                  </a:path>
                </a:pathLst>
              </a:custGeom>
              <a:solidFill>
                <a:srgbClr val="993300"/>
              </a:solidFill>
              <a:ln w="0">
                <a:solidFill>
                  <a:srgbClr val="000000"/>
                </a:solidFill>
                <a:prstDash val="solid"/>
                <a:round/>
                <a:headEnd/>
                <a:tailEnd/>
              </a:ln>
            </p:spPr>
            <p:txBody>
              <a:bodyPr/>
              <a:lstStyle/>
              <a:p>
                <a:endParaRPr lang="en-US"/>
              </a:p>
            </p:txBody>
          </p:sp>
          <p:sp>
            <p:nvSpPr>
              <p:cNvPr id="44506" name="Freeform 230"/>
              <p:cNvSpPr>
                <a:spLocks/>
              </p:cNvSpPr>
              <p:nvPr/>
            </p:nvSpPr>
            <p:spPr bwMode="auto">
              <a:xfrm>
                <a:off x="4954" y="1315"/>
                <a:ext cx="18" cy="11"/>
              </a:xfrm>
              <a:custGeom>
                <a:avLst/>
                <a:gdLst>
                  <a:gd name="T0" fmla="*/ 16 w 409"/>
                  <a:gd name="T1" fmla="*/ 11 h 268"/>
                  <a:gd name="T2" fmla="*/ 16 w 409"/>
                  <a:gd name="T3" fmla="*/ 11 h 268"/>
                  <a:gd name="T4" fmla="*/ 17 w 409"/>
                  <a:gd name="T5" fmla="*/ 11 h 268"/>
                  <a:gd name="T6" fmla="*/ 17 w 409"/>
                  <a:gd name="T7" fmla="*/ 10 h 268"/>
                  <a:gd name="T8" fmla="*/ 17 w 409"/>
                  <a:gd name="T9" fmla="*/ 10 h 268"/>
                  <a:gd name="T10" fmla="*/ 18 w 409"/>
                  <a:gd name="T11" fmla="*/ 10 h 268"/>
                  <a:gd name="T12" fmla="*/ 18 w 409"/>
                  <a:gd name="T13" fmla="*/ 9 h 268"/>
                  <a:gd name="T14" fmla="*/ 18 w 409"/>
                  <a:gd name="T15" fmla="*/ 9 h 268"/>
                  <a:gd name="T16" fmla="*/ 17 w 409"/>
                  <a:gd name="T17" fmla="*/ 3 h 268"/>
                  <a:gd name="T18" fmla="*/ 17 w 409"/>
                  <a:gd name="T19" fmla="*/ 2 h 268"/>
                  <a:gd name="T20" fmla="*/ 17 w 409"/>
                  <a:gd name="T21" fmla="*/ 2 h 268"/>
                  <a:gd name="T22" fmla="*/ 17 w 409"/>
                  <a:gd name="T23" fmla="*/ 1 h 268"/>
                  <a:gd name="T24" fmla="*/ 17 w 409"/>
                  <a:gd name="T25" fmla="*/ 1 h 268"/>
                  <a:gd name="T26" fmla="*/ 17 w 409"/>
                  <a:gd name="T27" fmla="*/ 0 h 268"/>
                  <a:gd name="T28" fmla="*/ 16 w 409"/>
                  <a:gd name="T29" fmla="*/ 0 h 268"/>
                  <a:gd name="T30" fmla="*/ 16 w 409"/>
                  <a:gd name="T31" fmla="*/ 0 h 268"/>
                  <a:gd name="T32" fmla="*/ 16 w 409"/>
                  <a:gd name="T33" fmla="*/ 0 h 268"/>
                  <a:gd name="T34" fmla="*/ 2 w 409"/>
                  <a:gd name="T35" fmla="*/ 0 h 268"/>
                  <a:gd name="T36" fmla="*/ 2 w 409"/>
                  <a:gd name="T37" fmla="*/ 0 h 268"/>
                  <a:gd name="T38" fmla="*/ 1 w 409"/>
                  <a:gd name="T39" fmla="*/ 0 h 268"/>
                  <a:gd name="T40" fmla="*/ 1 w 409"/>
                  <a:gd name="T41" fmla="*/ 1 h 268"/>
                  <a:gd name="T42" fmla="*/ 1 w 409"/>
                  <a:gd name="T43" fmla="*/ 1 h 268"/>
                  <a:gd name="T44" fmla="*/ 1 w 409"/>
                  <a:gd name="T45" fmla="*/ 1 h 268"/>
                  <a:gd name="T46" fmla="*/ 1 w 409"/>
                  <a:gd name="T47" fmla="*/ 2 h 268"/>
                  <a:gd name="T48" fmla="*/ 1 w 409"/>
                  <a:gd name="T49" fmla="*/ 2 h 268"/>
                  <a:gd name="T50" fmla="*/ 0 w 409"/>
                  <a:gd name="T51" fmla="*/ 8 h 268"/>
                  <a:gd name="T52" fmla="*/ 0 w 409"/>
                  <a:gd name="T53" fmla="*/ 9 h 268"/>
                  <a:gd name="T54" fmla="*/ 0 w 409"/>
                  <a:gd name="T55" fmla="*/ 9 h 268"/>
                  <a:gd name="T56" fmla="*/ 0 w 409"/>
                  <a:gd name="T57" fmla="*/ 10 h 268"/>
                  <a:gd name="T58" fmla="*/ 1 w 409"/>
                  <a:gd name="T59" fmla="*/ 10 h 268"/>
                  <a:gd name="T60" fmla="*/ 1 w 409"/>
                  <a:gd name="T61" fmla="*/ 11 h 268"/>
                  <a:gd name="T62" fmla="*/ 2 w 409"/>
                  <a:gd name="T63" fmla="*/ 11 h 268"/>
                  <a:gd name="T64" fmla="*/ 2 w 409"/>
                  <a:gd name="T65" fmla="*/ 11 h 268"/>
                  <a:gd name="T66" fmla="*/ 2 w 409"/>
                  <a:gd name="T67" fmla="*/ 11 h 26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09" h="268">
                    <a:moveTo>
                      <a:pt x="356" y="268"/>
                    </a:moveTo>
                    <a:lnTo>
                      <a:pt x="360" y="267"/>
                    </a:lnTo>
                    <a:lnTo>
                      <a:pt x="364" y="266"/>
                    </a:lnTo>
                    <a:lnTo>
                      <a:pt x="368" y="265"/>
                    </a:lnTo>
                    <a:lnTo>
                      <a:pt x="373" y="263"/>
                    </a:lnTo>
                    <a:lnTo>
                      <a:pt x="377" y="260"/>
                    </a:lnTo>
                    <a:lnTo>
                      <a:pt x="383" y="257"/>
                    </a:lnTo>
                    <a:lnTo>
                      <a:pt x="387" y="254"/>
                    </a:lnTo>
                    <a:lnTo>
                      <a:pt x="391" y="250"/>
                    </a:lnTo>
                    <a:lnTo>
                      <a:pt x="394" y="245"/>
                    </a:lnTo>
                    <a:lnTo>
                      <a:pt x="398" y="240"/>
                    </a:lnTo>
                    <a:lnTo>
                      <a:pt x="401" y="235"/>
                    </a:lnTo>
                    <a:lnTo>
                      <a:pt x="403" y="229"/>
                    </a:lnTo>
                    <a:lnTo>
                      <a:pt x="406" y="223"/>
                    </a:lnTo>
                    <a:lnTo>
                      <a:pt x="407" y="217"/>
                    </a:lnTo>
                    <a:lnTo>
                      <a:pt x="408" y="211"/>
                    </a:lnTo>
                    <a:lnTo>
                      <a:pt x="409" y="205"/>
                    </a:lnTo>
                    <a:lnTo>
                      <a:pt x="397" y="64"/>
                    </a:lnTo>
                    <a:lnTo>
                      <a:pt x="396" y="57"/>
                    </a:lnTo>
                    <a:lnTo>
                      <a:pt x="396" y="51"/>
                    </a:lnTo>
                    <a:lnTo>
                      <a:pt x="395" y="45"/>
                    </a:lnTo>
                    <a:lnTo>
                      <a:pt x="393" y="39"/>
                    </a:lnTo>
                    <a:lnTo>
                      <a:pt x="392" y="33"/>
                    </a:lnTo>
                    <a:lnTo>
                      <a:pt x="390" y="27"/>
                    </a:lnTo>
                    <a:lnTo>
                      <a:pt x="387" y="22"/>
                    </a:lnTo>
                    <a:lnTo>
                      <a:pt x="385" y="18"/>
                    </a:lnTo>
                    <a:lnTo>
                      <a:pt x="382" y="14"/>
                    </a:lnTo>
                    <a:lnTo>
                      <a:pt x="378" y="10"/>
                    </a:lnTo>
                    <a:lnTo>
                      <a:pt x="375" y="7"/>
                    </a:lnTo>
                    <a:lnTo>
                      <a:pt x="371" y="4"/>
                    </a:lnTo>
                    <a:lnTo>
                      <a:pt x="367" y="2"/>
                    </a:lnTo>
                    <a:lnTo>
                      <a:pt x="364" y="1"/>
                    </a:lnTo>
                    <a:lnTo>
                      <a:pt x="360" y="0"/>
                    </a:lnTo>
                    <a:lnTo>
                      <a:pt x="356" y="0"/>
                    </a:lnTo>
                    <a:lnTo>
                      <a:pt x="53" y="0"/>
                    </a:lnTo>
                    <a:lnTo>
                      <a:pt x="48" y="0"/>
                    </a:lnTo>
                    <a:lnTo>
                      <a:pt x="44" y="1"/>
                    </a:lnTo>
                    <a:lnTo>
                      <a:pt x="41" y="2"/>
                    </a:lnTo>
                    <a:lnTo>
                      <a:pt x="37" y="4"/>
                    </a:lnTo>
                    <a:lnTo>
                      <a:pt x="32" y="7"/>
                    </a:lnTo>
                    <a:lnTo>
                      <a:pt x="29" y="10"/>
                    </a:lnTo>
                    <a:lnTo>
                      <a:pt x="26" y="14"/>
                    </a:lnTo>
                    <a:lnTo>
                      <a:pt x="23" y="18"/>
                    </a:lnTo>
                    <a:lnTo>
                      <a:pt x="21" y="22"/>
                    </a:lnTo>
                    <a:lnTo>
                      <a:pt x="18" y="27"/>
                    </a:lnTo>
                    <a:lnTo>
                      <a:pt x="16" y="33"/>
                    </a:lnTo>
                    <a:lnTo>
                      <a:pt x="15" y="39"/>
                    </a:lnTo>
                    <a:lnTo>
                      <a:pt x="13" y="45"/>
                    </a:lnTo>
                    <a:lnTo>
                      <a:pt x="12" y="51"/>
                    </a:lnTo>
                    <a:lnTo>
                      <a:pt x="12" y="57"/>
                    </a:lnTo>
                    <a:lnTo>
                      <a:pt x="12" y="64"/>
                    </a:lnTo>
                    <a:lnTo>
                      <a:pt x="0" y="205"/>
                    </a:lnTo>
                    <a:lnTo>
                      <a:pt x="0" y="211"/>
                    </a:lnTo>
                    <a:lnTo>
                      <a:pt x="1" y="217"/>
                    </a:lnTo>
                    <a:lnTo>
                      <a:pt x="2" y="223"/>
                    </a:lnTo>
                    <a:lnTo>
                      <a:pt x="5" y="229"/>
                    </a:lnTo>
                    <a:lnTo>
                      <a:pt x="7" y="235"/>
                    </a:lnTo>
                    <a:lnTo>
                      <a:pt x="10" y="240"/>
                    </a:lnTo>
                    <a:lnTo>
                      <a:pt x="14" y="245"/>
                    </a:lnTo>
                    <a:lnTo>
                      <a:pt x="17" y="250"/>
                    </a:lnTo>
                    <a:lnTo>
                      <a:pt x="21" y="254"/>
                    </a:lnTo>
                    <a:lnTo>
                      <a:pt x="25" y="257"/>
                    </a:lnTo>
                    <a:lnTo>
                      <a:pt x="30" y="260"/>
                    </a:lnTo>
                    <a:lnTo>
                      <a:pt x="35" y="263"/>
                    </a:lnTo>
                    <a:lnTo>
                      <a:pt x="40" y="265"/>
                    </a:lnTo>
                    <a:lnTo>
                      <a:pt x="44" y="266"/>
                    </a:lnTo>
                    <a:lnTo>
                      <a:pt x="48" y="267"/>
                    </a:lnTo>
                    <a:lnTo>
                      <a:pt x="53" y="268"/>
                    </a:lnTo>
                    <a:lnTo>
                      <a:pt x="356" y="268"/>
                    </a:lnTo>
                    <a:close/>
                  </a:path>
                </a:pathLst>
              </a:custGeom>
              <a:solidFill>
                <a:srgbClr val="993300"/>
              </a:solidFill>
              <a:ln w="0">
                <a:solidFill>
                  <a:srgbClr val="000000"/>
                </a:solidFill>
                <a:prstDash val="solid"/>
                <a:round/>
                <a:headEnd/>
                <a:tailEnd/>
              </a:ln>
            </p:spPr>
            <p:txBody>
              <a:bodyPr/>
              <a:lstStyle/>
              <a:p>
                <a:endParaRPr lang="en-US"/>
              </a:p>
            </p:txBody>
          </p:sp>
          <p:sp>
            <p:nvSpPr>
              <p:cNvPr id="44507" name="Freeform 231"/>
              <p:cNvSpPr>
                <a:spLocks/>
              </p:cNvSpPr>
              <p:nvPr/>
            </p:nvSpPr>
            <p:spPr bwMode="auto">
              <a:xfrm>
                <a:off x="4957" y="1320"/>
                <a:ext cx="13" cy="6"/>
              </a:xfrm>
              <a:custGeom>
                <a:avLst/>
                <a:gdLst>
                  <a:gd name="T0" fmla="*/ 13 w 300"/>
                  <a:gd name="T1" fmla="*/ 3 h 121"/>
                  <a:gd name="T2" fmla="*/ 13 w 300"/>
                  <a:gd name="T3" fmla="*/ 3 h 121"/>
                  <a:gd name="T4" fmla="*/ 13 w 300"/>
                  <a:gd name="T5" fmla="*/ 4 h 121"/>
                  <a:gd name="T6" fmla="*/ 13 w 300"/>
                  <a:gd name="T7" fmla="*/ 4 h 121"/>
                  <a:gd name="T8" fmla="*/ 13 w 300"/>
                  <a:gd name="T9" fmla="*/ 4 h 121"/>
                  <a:gd name="T10" fmla="*/ 13 w 300"/>
                  <a:gd name="T11" fmla="*/ 4 h 121"/>
                  <a:gd name="T12" fmla="*/ 13 w 300"/>
                  <a:gd name="T13" fmla="*/ 5 h 121"/>
                  <a:gd name="T14" fmla="*/ 13 w 300"/>
                  <a:gd name="T15" fmla="*/ 5 h 121"/>
                  <a:gd name="T16" fmla="*/ 13 w 300"/>
                  <a:gd name="T17" fmla="*/ 5 h 121"/>
                  <a:gd name="T18" fmla="*/ 12 w 300"/>
                  <a:gd name="T19" fmla="*/ 5 h 121"/>
                  <a:gd name="T20" fmla="*/ 12 w 300"/>
                  <a:gd name="T21" fmla="*/ 5 h 121"/>
                  <a:gd name="T22" fmla="*/ 12 w 300"/>
                  <a:gd name="T23" fmla="*/ 6 h 121"/>
                  <a:gd name="T24" fmla="*/ 12 w 300"/>
                  <a:gd name="T25" fmla="*/ 6 h 121"/>
                  <a:gd name="T26" fmla="*/ 12 w 300"/>
                  <a:gd name="T27" fmla="*/ 6 h 121"/>
                  <a:gd name="T28" fmla="*/ 12 w 300"/>
                  <a:gd name="T29" fmla="*/ 6 h 121"/>
                  <a:gd name="T30" fmla="*/ 12 w 300"/>
                  <a:gd name="T31" fmla="*/ 6 h 121"/>
                  <a:gd name="T32" fmla="*/ 11 w 300"/>
                  <a:gd name="T33" fmla="*/ 6 h 121"/>
                  <a:gd name="T34" fmla="*/ 2 w 300"/>
                  <a:gd name="T35" fmla="*/ 6 h 121"/>
                  <a:gd name="T36" fmla="*/ 1 w 300"/>
                  <a:gd name="T37" fmla="*/ 6 h 121"/>
                  <a:gd name="T38" fmla="*/ 1 w 300"/>
                  <a:gd name="T39" fmla="*/ 6 h 121"/>
                  <a:gd name="T40" fmla="*/ 1 w 300"/>
                  <a:gd name="T41" fmla="*/ 6 h 121"/>
                  <a:gd name="T42" fmla="*/ 1 w 300"/>
                  <a:gd name="T43" fmla="*/ 6 h 121"/>
                  <a:gd name="T44" fmla="*/ 1 w 300"/>
                  <a:gd name="T45" fmla="*/ 6 h 121"/>
                  <a:gd name="T46" fmla="*/ 1 w 300"/>
                  <a:gd name="T47" fmla="*/ 5 h 121"/>
                  <a:gd name="T48" fmla="*/ 0 w 300"/>
                  <a:gd name="T49" fmla="*/ 5 h 121"/>
                  <a:gd name="T50" fmla="*/ 0 w 300"/>
                  <a:gd name="T51" fmla="*/ 5 h 121"/>
                  <a:gd name="T52" fmla="*/ 0 w 300"/>
                  <a:gd name="T53" fmla="*/ 5 h 121"/>
                  <a:gd name="T54" fmla="*/ 0 w 300"/>
                  <a:gd name="T55" fmla="*/ 5 h 121"/>
                  <a:gd name="T56" fmla="*/ 0 w 300"/>
                  <a:gd name="T57" fmla="*/ 4 h 121"/>
                  <a:gd name="T58" fmla="*/ 0 w 300"/>
                  <a:gd name="T59" fmla="*/ 4 h 121"/>
                  <a:gd name="T60" fmla="*/ 0 w 300"/>
                  <a:gd name="T61" fmla="*/ 4 h 121"/>
                  <a:gd name="T62" fmla="*/ 0 w 300"/>
                  <a:gd name="T63" fmla="*/ 4 h 121"/>
                  <a:gd name="T64" fmla="*/ 0 w 300"/>
                  <a:gd name="T65" fmla="*/ 3 h 121"/>
                  <a:gd name="T66" fmla="*/ 0 w 300"/>
                  <a:gd name="T67" fmla="*/ 3 h 121"/>
                  <a:gd name="T68" fmla="*/ 0 w 300"/>
                  <a:gd name="T69" fmla="*/ 0 h 121"/>
                  <a:gd name="T70" fmla="*/ 13 w 300"/>
                  <a:gd name="T71" fmla="*/ 0 h 121"/>
                  <a:gd name="T72" fmla="*/ 13 w 300"/>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00" h="121">
                    <a:moveTo>
                      <a:pt x="300" y="60"/>
                    </a:moveTo>
                    <a:lnTo>
                      <a:pt x="299" y="66"/>
                    </a:lnTo>
                    <a:lnTo>
                      <a:pt x="299" y="72"/>
                    </a:lnTo>
                    <a:lnTo>
                      <a:pt x="298" y="78"/>
                    </a:lnTo>
                    <a:lnTo>
                      <a:pt x="297" y="83"/>
                    </a:lnTo>
                    <a:lnTo>
                      <a:pt x="296" y="88"/>
                    </a:lnTo>
                    <a:lnTo>
                      <a:pt x="294" y="93"/>
                    </a:lnTo>
                    <a:lnTo>
                      <a:pt x="292" y="98"/>
                    </a:lnTo>
                    <a:lnTo>
                      <a:pt x="290" y="102"/>
                    </a:lnTo>
                    <a:lnTo>
                      <a:pt x="288" y="107"/>
                    </a:lnTo>
                    <a:lnTo>
                      <a:pt x="284" y="110"/>
                    </a:lnTo>
                    <a:lnTo>
                      <a:pt x="282" y="113"/>
                    </a:lnTo>
                    <a:lnTo>
                      <a:pt x="279" y="116"/>
                    </a:lnTo>
                    <a:lnTo>
                      <a:pt x="275" y="118"/>
                    </a:lnTo>
                    <a:lnTo>
                      <a:pt x="272" y="119"/>
                    </a:lnTo>
                    <a:lnTo>
                      <a:pt x="268" y="120"/>
                    </a:lnTo>
                    <a:lnTo>
                      <a:pt x="265" y="121"/>
                    </a:lnTo>
                    <a:lnTo>
                      <a:pt x="35" y="121"/>
                    </a:lnTo>
                    <a:lnTo>
                      <a:pt x="31" y="120"/>
                    </a:lnTo>
                    <a:lnTo>
                      <a:pt x="27" y="119"/>
                    </a:lnTo>
                    <a:lnTo>
                      <a:pt x="24" y="118"/>
                    </a:lnTo>
                    <a:lnTo>
                      <a:pt x="20" y="116"/>
                    </a:lnTo>
                    <a:lnTo>
                      <a:pt x="17" y="113"/>
                    </a:lnTo>
                    <a:lnTo>
                      <a:pt x="15" y="110"/>
                    </a:lnTo>
                    <a:lnTo>
                      <a:pt x="11" y="107"/>
                    </a:lnTo>
                    <a:lnTo>
                      <a:pt x="9" y="102"/>
                    </a:lnTo>
                    <a:lnTo>
                      <a:pt x="7" y="98"/>
                    </a:lnTo>
                    <a:lnTo>
                      <a:pt x="5" y="93"/>
                    </a:lnTo>
                    <a:lnTo>
                      <a:pt x="3" y="88"/>
                    </a:lnTo>
                    <a:lnTo>
                      <a:pt x="2" y="83"/>
                    </a:lnTo>
                    <a:lnTo>
                      <a:pt x="1" y="78"/>
                    </a:lnTo>
                    <a:lnTo>
                      <a:pt x="0" y="72"/>
                    </a:lnTo>
                    <a:lnTo>
                      <a:pt x="0" y="66"/>
                    </a:lnTo>
                    <a:lnTo>
                      <a:pt x="0" y="60"/>
                    </a:lnTo>
                    <a:lnTo>
                      <a:pt x="2" y="0"/>
                    </a:lnTo>
                    <a:lnTo>
                      <a:pt x="298" y="0"/>
                    </a:lnTo>
                    <a:lnTo>
                      <a:pt x="300" y="60"/>
                    </a:lnTo>
                    <a:close/>
                  </a:path>
                </a:pathLst>
              </a:custGeom>
              <a:solidFill>
                <a:srgbClr val="993300"/>
              </a:solidFill>
              <a:ln w="0">
                <a:solidFill>
                  <a:srgbClr val="000000"/>
                </a:solidFill>
                <a:prstDash val="solid"/>
                <a:round/>
                <a:headEnd/>
                <a:tailEnd/>
              </a:ln>
            </p:spPr>
            <p:txBody>
              <a:bodyPr/>
              <a:lstStyle/>
              <a:p>
                <a:endParaRPr lang="en-US"/>
              </a:p>
            </p:txBody>
          </p:sp>
          <p:sp>
            <p:nvSpPr>
              <p:cNvPr id="44508" name="Freeform 232"/>
              <p:cNvSpPr>
                <a:spLocks/>
              </p:cNvSpPr>
              <p:nvPr/>
            </p:nvSpPr>
            <p:spPr bwMode="auto">
              <a:xfrm>
                <a:off x="4955" y="1316"/>
                <a:ext cx="1" cy="9"/>
              </a:xfrm>
              <a:custGeom>
                <a:avLst/>
                <a:gdLst>
                  <a:gd name="T0" fmla="*/ 1 w 30"/>
                  <a:gd name="T1" fmla="*/ 9 h 200"/>
                  <a:gd name="T2" fmla="*/ 1 w 30"/>
                  <a:gd name="T3" fmla="*/ 9 h 200"/>
                  <a:gd name="T4" fmla="*/ 1 w 30"/>
                  <a:gd name="T5" fmla="*/ 9 h 200"/>
                  <a:gd name="T6" fmla="*/ 1 w 30"/>
                  <a:gd name="T7" fmla="*/ 9 h 200"/>
                  <a:gd name="T8" fmla="*/ 1 w 30"/>
                  <a:gd name="T9" fmla="*/ 9 h 200"/>
                  <a:gd name="T10" fmla="*/ 1 w 30"/>
                  <a:gd name="T11" fmla="*/ 9 h 200"/>
                  <a:gd name="T12" fmla="*/ 1 w 30"/>
                  <a:gd name="T13" fmla="*/ 8 h 200"/>
                  <a:gd name="T14" fmla="*/ 1 w 30"/>
                  <a:gd name="T15" fmla="*/ 8 h 200"/>
                  <a:gd name="T16" fmla="*/ 1 w 30"/>
                  <a:gd name="T17" fmla="*/ 1 h 200"/>
                  <a:gd name="T18" fmla="*/ 1 w 30"/>
                  <a:gd name="T19" fmla="*/ 1 h 200"/>
                  <a:gd name="T20" fmla="*/ 1 w 30"/>
                  <a:gd name="T21" fmla="*/ 0 h 200"/>
                  <a:gd name="T22" fmla="*/ 1 w 30"/>
                  <a:gd name="T23" fmla="*/ 0 h 200"/>
                  <a:gd name="T24" fmla="*/ 1 w 30"/>
                  <a:gd name="T25" fmla="*/ 0 h 200"/>
                  <a:gd name="T26" fmla="*/ 1 w 30"/>
                  <a:gd name="T27" fmla="*/ 0 h 200"/>
                  <a:gd name="T28" fmla="*/ 1 w 30"/>
                  <a:gd name="T29" fmla="*/ 0 h 200"/>
                  <a:gd name="T30" fmla="*/ 1 w 30"/>
                  <a:gd name="T31" fmla="*/ 0 h 200"/>
                  <a:gd name="T32" fmla="*/ 1 w 30"/>
                  <a:gd name="T33" fmla="*/ 0 h 200"/>
                  <a:gd name="T34" fmla="*/ 0 w 30"/>
                  <a:gd name="T35" fmla="*/ 0 h 200"/>
                  <a:gd name="T36" fmla="*/ 0 w 30"/>
                  <a:gd name="T37" fmla="*/ 0 h 200"/>
                  <a:gd name="T38" fmla="*/ 0 w 30"/>
                  <a:gd name="T39" fmla="*/ 0 h 200"/>
                  <a:gd name="T40" fmla="*/ 0 w 30"/>
                  <a:gd name="T41" fmla="*/ 0 h 200"/>
                  <a:gd name="T42" fmla="*/ 0 w 30"/>
                  <a:gd name="T43" fmla="*/ 0 h 200"/>
                  <a:gd name="T44" fmla="*/ 0 w 30"/>
                  <a:gd name="T45" fmla="*/ 0 h 200"/>
                  <a:gd name="T46" fmla="*/ 0 w 30"/>
                  <a:gd name="T47" fmla="*/ 1 h 200"/>
                  <a:gd name="T48" fmla="*/ 0 w 30"/>
                  <a:gd name="T49" fmla="*/ 1 h 200"/>
                  <a:gd name="T50" fmla="*/ 0 w 30"/>
                  <a:gd name="T51" fmla="*/ 8 h 200"/>
                  <a:gd name="T52" fmla="*/ 0 w 30"/>
                  <a:gd name="T53" fmla="*/ 8 h 200"/>
                  <a:gd name="T54" fmla="*/ 0 w 30"/>
                  <a:gd name="T55" fmla="*/ 8 h 200"/>
                  <a:gd name="T56" fmla="*/ 0 w 30"/>
                  <a:gd name="T57" fmla="*/ 8 h 200"/>
                  <a:gd name="T58" fmla="*/ 0 w 30"/>
                  <a:gd name="T59" fmla="*/ 9 h 200"/>
                  <a:gd name="T60" fmla="*/ 0 w 30"/>
                  <a:gd name="T61" fmla="*/ 9 h 200"/>
                  <a:gd name="T62" fmla="*/ 0 w 30"/>
                  <a:gd name="T63" fmla="*/ 9 h 200"/>
                  <a:gd name="T64" fmla="*/ 1 w 30"/>
                  <a:gd name="T65" fmla="*/ 9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0" h="200">
                    <a:moveTo>
                      <a:pt x="17" y="200"/>
                    </a:moveTo>
                    <a:lnTo>
                      <a:pt x="18" y="199"/>
                    </a:lnTo>
                    <a:lnTo>
                      <a:pt x="20" y="199"/>
                    </a:lnTo>
                    <a:lnTo>
                      <a:pt x="21" y="199"/>
                    </a:lnTo>
                    <a:lnTo>
                      <a:pt x="22" y="198"/>
                    </a:lnTo>
                    <a:lnTo>
                      <a:pt x="23" y="197"/>
                    </a:lnTo>
                    <a:lnTo>
                      <a:pt x="24" y="196"/>
                    </a:lnTo>
                    <a:lnTo>
                      <a:pt x="25" y="195"/>
                    </a:lnTo>
                    <a:lnTo>
                      <a:pt x="26" y="193"/>
                    </a:lnTo>
                    <a:lnTo>
                      <a:pt x="27" y="192"/>
                    </a:lnTo>
                    <a:lnTo>
                      <a:pt x="28" y="190"/>
                    </a:lnTo>
                    <a:lnTo>
                      <a:pt x="28" y="189"/>
                    </a:lnTo>
                    <a:lnTo>
                      <a:pt x="29" y="187"/>
                    </a:lnTo>
                    <a:lnTo>
                      <a:pt x="29" y="185"/>
                    </a:lnTo>
                    <a:lnTo>
                      <a:pt x="29" y="183"/>
                    </a:lnTo>
                    <a:lnTo>
                      <a:pt x="29" y="182"/>
                    </a:lnTo>
                    <a:lnTo>
                      <a:pt x="30" y="180"/>
                    </a:lnTo>
                    <a:lnTo>
                      <a:pt x="30" y="19"/>
                    </a:lnTo>
                    <a:lnTo>
                      <a:pt x="29" y="17"/>
                    </a:lnTo>
                    <a:lnTo>
                      <a:pt x="29" y="15"/>
                    </a:lnTo>
                    <a:lnTo>
                      <a:pt x="29" y="13"/>
                    </a:lnTo>
                    <a:lnTo>
                      <a:pt x="29" y="11"/>
                    </a:lnTo>
                    <a:lnTo>
                      <a:pt x="28" y="10"/>
                    </a:lnTo>
                    <a:lnTo>
                      <a:pt x="28" y="8"/>
                    </a:lnTo>
                    <a:lnTo>
                      <a:pt x="27" y="7"/>
                    </a:lnTo>
                    <a:lnTo>
                      <a:pt x="26" y="5"/>
                    </a:lnTo>
                    <a:lnTo>
                      <a:pt x="25" y="4"/>
                    </a:lnTo>
                    <a:lnTo>
                      <a:pt x="24" y="3"/>
                    </a:lnTo>
                    <a:lnTo>
                      <a:pt x="23" y="2"/>
                    </a:lnTo>
                    <a:lnTo>
                      <a:pt x="22" y="1"/>
                    </a:lnTo>
                    <a:lnTo>
                      <a:pt x="21" y="0"/>
                    </a:lnTo>
                    <a:lnTo>
                      <a:pt x="20" y="0"/>
                    </a:lnTo>
                    <a:lnTo>
                      <a:pt x="18" y="0"/>
                    </a:lnTo>
                    <a:lnTo>
                      <a:pt x="17" y="0"/>
                    </a:lnTo>
                    <a:lnTo>
                      <a:pt x="15" y="0"/>
                    </a:lnTo>
                    <a:lnTo>
                      <a:pt x="14" y="0"/>
                    </a:lnTo>
                    <a:lnTo>
                      <a:pt x="13" y="0"/>
                    </a:lnTo>
                    <a:lnTo>
                      <a:pt x="12" y="1"/>
                    </a:lnTo>
                    <a:lnTo>
                      <a:pt x="10" y="2"/>
                    </a:lnTo>
                    <a:lnTo>
                      <a:pt x="9" y="3"/>
                    </a:lnTo>
                    <a:lnTo>
                      <a:pt x="8" y="4"/>
                    </a:lnTo>
                    <a:lnTo>
                      <a:pt x="7" y="5"/>
                    </a:lnTo>
                    <a:lnTo>
                      <a:pt x="7" y="7"/>
                    </a:lnTo>
                    <a:lnTo>
                      <a:pt x="6" y="8"/>
                    </a:lnTo>
                    <a:lnTo>
                      <a:pt x="5" y="10"/>
                    </a:lnTo>
                    <a:lnTo>
                      <a:pt x="5" y="11"/>
                    </a:lnTo>
                    <a:lnTo>
                      <a:pt x="4" y="13"/>
                    </a:lnTo>
                    <a:lnTo>
                      <a:pt x="4" y="15"/>
                    </a:lnTo>
                    <a:lnTo>
                      <a:pt x="4" y="17"/>
                    </a:lnTo>
                    <a:lnTo>
                      <a:pt x="4" y="19"/>
                    </a:lnTo>
                    <a:lnTo>
                      <a:pt x="0" y="168"/>
                    </a:lnTo>
                    <a:lnTo>
                      <a:pt x="0" y="169"/>
                    </a:lnTo>
                    <a:lnTo>
                      <a:pt x="0" y="172"/>
                    </a:lnTo>
                    <a:lnTo>
                      <a:pt x="0" y="174"/>
                    </a:lnTo>
                    <a:lnTo>
                      <a:pt x="1" y="177"/>
                    </a:lnTo>
                    <a:lnTo>
                      <a:pt x="2" y="179"/>
                    </a:lnTo>
                    <a:lnTo>
                      <a:pt x="3" y="182"/>
                    </a:lnTo>
                    <a:lnTo>
                      <a:pt x="4" y="184"/>
                    </a:lnTo>
                    <a:lnTo>
                      <a:pt x="5" y="187"/>
                    </a:lnTo>
                    <a:lnTo>
                      <a:pt x="7" y="189"/>
                    </a:lnTo>
                    <a:lnTo>
                      <a:pt x="8" y="191"/>
                    </a:lnTo>
                    <a:lnTo>
                      <a:pt x="9" y="193"/>
                    </a:lnTo>
                    <a:lnTo>
                      <a:pt x="11" y="196"/>
                    </a:lnTo>
                    <a:lnTo>
                      <a:pt x="12" y="197"/>
                    </a:lnTo>
                    <a:lnTo>
                      <a:pt x="14" y="199"/>
                    </a:lnTo>
                    <a:lnTo>
                      <a:pt x="15" y="199"/>
                    </a:lnTo>
                    <a:lnTo>
                      <a:pt x="17" y="200"/>
                    </a:lnTo>
                    <a:close/>
                  </a:path>
                </a:pathLst>
              </a:custGeom>
              <a:solidFill>
                <a:srgbClr val="993300"/>
              </a:solidFill>
              <a:ln w="0">
                <a:solidFill>
                  <a:srgbClr val="000000"/>
                </a:solidFill>
                <a:prstDash val="solid"/>
                <a:round/>
                <a:headEnd/>
                <a:tailEnd/>
              </a:ln>
            </p:spPr>
            <p:txBody>
              <a:bodyPr/>
              <a:lstStyle/>
              <a:p>
                <a:endParaRPr lang="en-US"/>
              </a:p>
            </p:txBody>
          </p:sp>
          <p:sp>
            <p:nvSpPr>
              <p:cNvPr id="44509" name="Freeform 233"/>
              <p:cNvSpPr>
                <a:spLocks/>
              </p:cNvSpPr>
              <p:nvPr/>
            </p:nvSpPr>
            <p:spPr bwMode="auto">
              <a:xfrm>
                <a:off x="4970" y="1316"/>
                <a:ext cx="1" cy="9"/>
              </a:xfrm>
              <a:custGeom>
                <a:avLst/>
                <a:gdLst>
                  <a:gd name="T0" fmla="*/ 0 w 34"/>
                  <a:gd name="T1" fmla="*/ 9 h 210"/>
                  <a:gd name="T2" fmla="*/ 0 w 34"/>
                  <a:gd name="T3" fmla="*/ 9 h 210"/>
                  <a:gd name="T4" fmla="*/ 1 w 34"/>
                  <a:gd name="T5" fmla="*/ 9 h 210"/>
                  <a:gd name="T6" fmla="*/ 1 w 34"/>
                  <a:gd name="T7" fmla="*/ 9 h 210"/>
                  <a:gd name="T8" fmla="*/ 1 w 34"/>
                  <a:gd name="T9" fmla="*/ 8 h 210"/>
                  <a:gd name="T10" fmla="*/ 1 w 34"/>
                  <a:gd name="T11" fmla="*/ 8 h 210"/>
                  <a:gd name="T12" fmla="*/ 1 w 34"/>
                  <a:gd name="T13" fmla="*/ 8 h 210"/>
                  <a:gd name="T14" fmla="*/ 1 w 34"/>
                  <a:gd name="T15" fmla="*/ 8 h 210"/>
                  <a:gd name="T16" fmla="*/ 1 w 34"/>
                  <a:gd name="T17" fmla="*/ 1 h 210"/>
                  <a:gd name="T18" fmla="*/ 1 w 34"/>
                  <a:gd name="T19" fmla="*/ 1 h 210"/>
                  <a:gd name="T20" fmla="*/ 1 w 34"/>
                  <a:gd name="T21" fmla="*/ 1 h 210"/>
                  <a:gd name="T22" fmla="*/ 1 w 34"/>
                  <a:gd name="T23" fmla="*/ 0 h 210"/>
                  <a:gd name="T24" fmla="*/ 1 w 34"/>
                  <a:gd name="T25" fmla="*/ 0 h 210"/>
                  <a:gd name="T26" fmla="*/ 1 w 34"/>
                  <a:gd name="T27" fmla="*/ 0 h 210"/>
                  <a:gd name="T28" fmla="*/ 0 w 34"/>
                  <a:gd name="T29" fmla="*/ 0 h 210"/>
                  <a:gd name="T30" fmla="*/ 0 w 34"/>
                  <a:gd name="T31" fmla="*/ 0 h 210"/>
                  <a:gd name="T32" fmla="*/ 0 w 34"/>
                  <a:gd name="T33" fmla="*/ 0 h 210"/>
                  <a:gd name="T34" fmla="*/ 0 w 34"/>
                  <a:gd name="T35" fmla="*/ 0 h 210"/>
                  <a:gd name="T36" fmla="*/ 0 w 34"/>
                  <a:gd name="T37" fmla="*/ 0 h 210"/>
                  <a:gd name="T38" fmla="*/ 0 w 34"/>
                  <a:gd name="T39" fmla="*/ 0 h 210"/>
                  <a:gd name="T40" fmla="*/ 0 w 34"/>
                  <a:gd name="T41" fmla="*/ 0 h 210"/>
                  <a:gd name="T42" fmla="*/ 0 w 34"/>
                  <a:gd name="T43" fmla="*/ 0 h 210"/>
                  <a:gd name="T44" fmla="*/ 0 w 34"/>
                  <a:gd name="T45" fmla="*/ 1 h 210"/>
                  <a:gd name="T46" fmla="*/ 0 w 34"/>
                  <a:gd name="T47" fmla="*/ 1 h 210"/>
                  <a:gd name="T48" fmla="*/ 0 w 34"/>
                  <a:gd name="T49" fmla="*/ 1 h 210"/>
                  <a:gd name="T50" fmla="*/ 0 w 34"/>
                  <a:gd name="T51" fmla="*/ 8 h 210"/>
                  <a:gd name="T52" fmla="*/ 0 w 34"/>
                  <a:gd name="T53" fmla="*/ 8 h 210"/>
                  <a:gd name="T54" fmla="*/ 0 w 34"/>
                  <a:gd name="T55" fmla="*/ 9 h 210"/>
                  <a:gd name="T56" fmla="*/ 0 w 34"/>
                  <a:gd name="T57" fmla="*/ 9 h 210"/>
                  <a:gd name="T58" fmla="*/ 0 w 34"/>
                  <a:gd name="T59" fmla="*/ 9 h 210"/>
                  <a:gd name="T60" fmla="*/ 0 w 34"/>
                  <a:gd name="T61" fmla="*/ 9 h 210"/>
                  <a:gd name="T62" fmla="*/ 0 w 34"/>
                  <a:gd name="T63" fmla="*/ 9 h 210"/>
                  <a:gd name="T64" fmla="*/ 0 w 34"/>
                  <a:gd name="T65" fmla="*/ 9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 h="210">
                    <a:moveTo>
                      <a:pt x="12" y="210"/>
                    </a:moveTo>
                    <a:lnTo>
                      <a:pt x="13" y="209"/>
                    </a:lnTo>
                    <a:lnTo>
                      <a:pt x="14" y="209"/>
                    </a:lnTo>
                    <a:lnTo>
                      <a:pt x="16" y="207"/>
                    </a:lnTo>
                    <a:lnTo>
                      <a:pt x="19" y="206"/>
                    </a:lnTo>
                    <a:lnTo>
                      <a:pt x="20" y="204"/>
                    </a:lnTo>
                    <a:lnTo>
                      <a:pt x="22" y="201"/>
                    </a:lnTo>
                    <a:lnTo>
                      <a:pt x="24" y="199"/>
                    </a:lnTo>
                    <a:lnTo>
                      <a:pt x="26" y="197"/>
                    </a:lnTo>
                    <a:lnTo>
                      <a:pt x="27" y="194"/>
                    </a:lnTo>
                    <a:lnTo>
                      <a:pt x="29" y="191"/>
                    </a:lnTo>
                    <a:lnTo>
                      <a:pt x="30" y="189"/>
                    </a:lnTo>
                    <a:lnTo>
                      <a:pt x="31" y="186"/>
                    </a:lnTo>
                    <a:lnTo>
                      <a:pt x="32" y="184"/>
                    </a:lnTo>
                    <a:lnTo>
                      <a:pt x="33" y="181"/>
                    </a:lnTo>
                    <a:lnTo>
                      <a:pt x="33" y="179"/>
                    </a:lnTo>
                    <a:lnTo>
                      <a:pt x="34" y="177"/>
                    </a:lnTo>
                    <a:lnTo>
                      <a:pt x="26" y="21"/>
                    </a:lnTo>
                    <a:lnTo>
                      <a:pt x="25" y="18"/>
                    </a:lnTo>
                    <a:lnTo>
                      <a:pt x="25" y="16"/>
                    </a:lnTo>
                    <a:lnTo>
                      <a:pt x="25" y="15"/>
                    </a:lnTo>
                    <a:lnTo>
                      <a:pt x="24" y="13"/>
                    </a:lnTo>
                    <a:lnTo>
                      <a:pt x="24" y="11"/>
                    </a:lnTo>
                    <a:lnTo>
                      <a:pt x="23" y="9"/>
                    </a:lnTo>
                    <a:lnTo>
                      <a:pt x="22" y="8"/>
                    </a:lnTo>
                    <a:lnTo>
                      <a:pt x="22" y="6"/>
                    </a:lnTo>
                    <a:lnTo>
                      <a:pt x="21" y="5"/>
                    </a:lnTo>
                    <a:lnTo>
                      <a:pt x="20" y="4"/>
                    </a:lnTo>
                    <a:lnTo>
                      <a:pt x="19" y="3"/>
                    </a:lnTo>
                    <a:lnTo>
                      <a:pt x="16" y="2"/>
                    </a:lnTo>
                    <a:lnTo>
                      <a:pt x="15" y="0"/>
                    </a:lnTo>
                    <a:lnTo>
                      <a:pt x="14" y="0"/>
                    </a:lnTo>
                    <a:lnTo>
                      <a:pt x="13" y="0"/>
                    </a:lnTo>
                    <a:lnTo>
                      <a:pt x="12" y="0"/>
                    </a:lnTo>
                    <a:lnTo>
                      <a:pt x="10" y="0"/>
                    </a:lnTo>
                    <a:lnTo>
                      <a:pt x="9" y="0"/>
                    </a:lnTo>
                    <a:lnTo>
                      <a:pt x="8" y="0"/>
                    </a:lnTo>
                    <a:lnTo>
                      <a:pt x="7" y="2"/>
                    </a:lnTo>
                    <a:lnTo>
                      <a:pt x="6" y="3"/>
                    </a:lnTo>
                    <a:lnTo>
                      <a:pt x="5" y="4"/>
                    </a:lnTo>
                    <a:lnTo>
                      <a:pt x="4" y="5"/>
                    </a:lnTo>
                    <a:lnTo>
                      <a:pt x="3" y="7"/>
                    </a:lnTo>
                    <a:lnTo>
                      <a:pt x="2" y="8"/>
                    </a:lnTo>
                    <a:lnTo>
                      <a:pt x="2" y="10"/>
                    </a:lnTo>
                    <a:lnTo>
                      <a:pt x="1" y="12"/>
                    </a:lnTo>
                    <a:lnTo>
                      <a:pt x="1" y="14"/>
                    </a:lnTo>
                    <a:lnTo>
                      <a:pt x="0" y="16"/>
                    </a:lnTo>
                    <a:lnTo>
                      <a:pt x="0" y="18"/>
                    </a:lnTo>
                    <a:lnTo>
                      <a:pt x="0" y="20"/>
                    </a:lnTo>
                    <a:lnTo>
                      <a:pt x="0" y="23"/>
                    </a:lnTo>
                    <a:lnTo>
                      <a:pt x="0" y="192"/>
                    </a:lnTo>
                    <a:lnTo>
                      <a:pt x="0" y="193"/>
                    </a:lnTo>
                    <a:lnTo>
                      <a:pt x="0" y="195"/>
                    </a:lnTo>
                    <a:lnTo>
                      <a:pt x="0" y="196"/>
                    </a:lnTo>
                    <a:lnTo>
                      <a:pt x="1" y="198"/>
                    </a:lnTo>
                    <a:lnTo>
                      <a:pt x="1" y="199"/>
                    </a:lnTo>
                    <a:lnTo>
                      <a:pt x="2" y="200"/>
                    </a:lnTo>
                    <a:lnTo>
                      <a:pt x="2" y="203"/>
                    </a:lnTo>
                    <a:lnTo>
                      <a:pt x="3" y="204"/>
                    </a:lnTo>
                    <a:lnTo>
                      <a:pt x="4" y="205"/>
                    </a:lnTo>
                    <a:lnTo>
                      <a:pt x="5" y="206"/>
                    </a:lnTo>
                    <a:lnTo>
                      <a:pt x="6" y="207"/>
                    </a:lnTo>
                    <a:lnTo>
                      <a:pt x="7" y="208"/>
                    </a:lnTo>
                    <a:lnTo>
                      <a:pt x="8" y="209"/>
                    </a:lnTo>
                    <a:lnTo>
                      <a:pt x="9" y="209"/>
                    </a:lnTo>
                    <a:lnTo>
                      <a:pt x="10" y="209"/>
                    </a:lnTo>
                    <a:lnTo>
                      <a:pt x="12" y="210"/>
                    </a:lnTo>
                    <a:close/>
                  </a:path>
                </a:pathLst>
              </a:custGeom>
              <a:solidFill>
                <a:srgbClr val="993300"/>
              </a:solidFill>
              <a:ln w="0">
                <a:solidFill>
                  <a:srgbClr val="000000"/>
                </a:solidFill>
                <a:prstDash val="solid"/>
                <a:round/>
                <a:headEnd/>
                <a:tailEnd/>
              </a:ln>
            </p:spPr>
            <p:txBody>
              <a:bodyPr/>
              <a:lstStyle/>
              <a:p>
                <a:endParaRPr lang="en-US"/>
              </a:p>
            </p:txBody>
          </p:sp>
          <p:sp>
            <p:nvSpPr>
              <p:cNvPr id="44510" name="Freeform 234"/>
              <p:cNvSpPr>
                <a:spLocks/>
              </p:cNvSpPr>
              <p:nvPr/>
            </p:nvSpPr>
            <p:spPr bwMode="auto">
              <a:xfrm>
                <a:off x="4956" y="1316"/>
                <a:ext cx="14" cy="4"/>
              </a:xfrm>
              <a:custGeom>
                <a:avLst/>
                <a:gdLst>
                  <a:gd name="T0" fmla="*/ 13 w 308"/>
                  <a:gd name="T1" fmla="*/ 4 h 100"/>
                  <a:gd name="T2" fmla="*/ 13 w 308"/>
                  <a:gd name="T3" fmla="*/ 4 h 100"/>
                  <a:gd name="T4" fmla="*/ 13 w 308"/>
                  <a:gd name="T5" fmla="*/ 4 h 100"/>
                  <a:gd name="T6" fmla="*/ 13 w 308"/>
                  <a:gd name="T7" fmla="*/ 4 h 100"/>
                  <a:gd name="T8" fmla="*/ 14 w 308"/>
                  <a:gd name="T9" fmla="*/ 3 h 100"/>
                  <a:gd name="T10" fmla="*/ 14 w 308"/>
                  <a:gd name="T11" fmla="*/ 3 h 100"/>
                  <a:gd name="T12" fmla="*/ 14 w 308"/>
                  <a:gd name="T13" fmla="*/ 3 h 100"/>
                  <a:gd name="T14" fmla="*/ 14 w 308"/>
                  <a:gd name="T15" fmla="*/ 3 h 100"/>
                  <a:gd name="T16" fmla="*/ 14 w 308"/>
                  <a:gd name="T17" fmla="*/ 1 h 100"/>
                  <a:gd name="T18" fmla="*/ 14 w 308"/>
                  <a:gd name="T19" fmla="*/ 1 h 100"/>
                  <a:gd name="T20" fmla="*/ 14 w 308"/>
                  <a:gd name="T21" fmla="*/ 1 h 100"/>
                  <a:gd name="T22" fmla="*/ 14 w 308"/>
                  <a:gd name="T23" fmla="*/ 1 h 100"/>
                  <a:gd name="T24" fmla="*/ 14 w 308"/>
                  <a:gd name="T25" fmla="*/ 0 h 100"/>
                  <a:gd name="T26" fmla="*/ 13 w 308"/>
                  <a:gd name="T27" fmla="*/ 0 h 100"/>
                  <a:gd name="T28" fmla="*/ 13 w 308"/>
                  <a:gd name="T29" fmla="*/ 0 h 100"/>
                  <a:gd name="T30" fmla="*/ 13 w 308"/>
                  <a:gd name="T31" fmla="*/ 0 h 100"/>
                  <a:gd name="T32" fmla="*/ 13 w 308"/>
                  <a:gd name="T33" fmla="*/ 0 h 100"/>
                  <a:gd name="T34" fmla="*/ 1 w 308"/>
                  <a:gd name="T35" fmla="*/ 0 h 100"/>
                  <a:gd name="T36" fmla="*/ 1 w 308"/>
                  <a:gd name="T37" fmla="*/ 0 h 100"/>
                  <a:gd name="T38" fmla="*/ 1 w 308"/>
                  <a:gd name="T39" fmla="*/ 0 h 100"/>
                  <a:gd name="T40" fmla="*/ 1 w 308"/>
                  <a:gd name="T41" fmla="*/ 0 h 100"/>
                  <a:gd name="T42" fmla="*/ 0 w 308"/>
                  <a:gd name="T43" fmla="*/ 0 h 100"/>
                  <a:gd name="T44" fmla="*/ 0 w 308"/>
                  <a:gd name="T45" fmla="*/ 1 h 100"/>
                  <a:gd name="T46" fmla="*/ 0 w 308"/>
                  <a:gd name="T47" fmla="*/ 1 h 100"/>
                  <a:gd name="T48" fmla="*/ 0 w 308"/>
                  <a:gd name="T49" fmla="*/ 1 h 100"/>
                  <a:gd name="T50" fmla="*/ 0 w 308"/>
                  <a:gd name="T51" fmla="*/ 3 h 100"/>
                  <a:gd name="T52" fmla="*/ 0 w 308"/>
                  <a:gd name="T53" fmla="*/ 3 h 100"/>
                  <a:gd name="T54" fmla="*/ 0 w 308"/>
                  <a:gd name="T55" fmla="*/ 3 h 100"/>
                  <a:gd name="T56" fmla="*/ 0 w 308"/>
                  <a:gd name="T57" fmla="*/ 3 h 100"/>
                  <a:gd name="T58" fmla="*/ 0 w 308"/>
                  <a:gd name="T59" fmla="*/ 4 h 100"/>
                  <a:gd name="T60" fmla="*/ 1 w 308"/>
                  <a:gd name="T61" fmla="*/ 4 h 100"/>
                  <a:gd name="T62" fmla="*/ 1 w 308"/>
                  <a:gd name="T63" fmla="*/ 4 h 100"/>
                  <a:gd name="T64" fmla="*/ 1 w 308"/>
                  <a:gd name="T65" fmla="*/ 4 h 100"/>
                  <a:gd name="T66" fmla="*/ 2 w 308"/>
                  <a:gd name="T67" fmla="*/ 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8" h="100">
                    <a:moveTo>
                      <a:pt x="275" y="100"/>
                    </a:moveTo>
                    <a:lnTo>
                      <a:pt x="278" y="99"/>
                    </a:lnTo>
                    <a:lnTo>
                      <a:pt x="281" y="99"/>
                    </a:lnTo>
                    <a:lnTo>
                      <a:pt x="284" y="98"/>
                    </a:lnTo>
                    <a:lnTo>
                      <a:pt x="287" y="97"/>
                    </a:lnTo>
                    <a:lnTo>
                      <a:pt x="290" y="96"/>
                    </a:lnTo>
                    <a:lnTo>
                      <a:pt x="294" y="93"/>
                    </a:lnTo>
                    <a:lnTo>
                      <a:pt x="296" y="91"/>
                    </a:lnTo>
                    <a:lnTo>
                      <a:pt x="298" y="89"/>
                    </a:lnTo>
                    <a:lnTo>
                      <a:pt x="300" y="87"/>
                    </a:lnTo>
                    <a:lnTo>
                      <a:pt x="302" y="85"/>
                    </a:lnTo>
                    <a:lnTo>
                      <a:pt x="304" y="82"/>
                    </a:lnTo>
                    <a:lnTo>
                      <a:pt x="305" y="80"/>
                    </a:lnTo>
                    <a:lnTo>
                      <a:pt x="306" y="77"/>
                    </a:lnTo>
                    <a:lnTo>
                      <a:pt x="307" y="74"/>
                    </a:lnTo>
                    <a:lnTo>
                      <a:pt x="307" y="71"/>
                    </a:lnTo>
                    <a:lnTo>
                      <a:pt x="308" y="68"/>
                    </a:lnTo>
                    <a:lnTo>
                      <a:pt x="308" y="32"/>
                    </a:lnTo>
                    <a:lnTo>
                      <a:pt x="307" y="28"/>
                    </a:lnTo>
                    <a:lnTo>
                      <a:pt x="307" y="25"/>
                    </a:lnTo>
                    <a:lnTo>
                      <a:pt x="306" y="22"/>
                    </a:lnTo>
                    <a:lnTo>
                      <a:pt x="305" y="19"/>
                    </a:lnTo>
                    <a:lnTo>
                      <a:pt x="304" y="17"/>
                    </a:lnTo>
                    <a:lnTo>
                      <a:pt x="302" y="14"/>
                    </a:lnTo>
                    <a:lnTo>
                      <a:pt x="300" y="11"/>
                    </a:lnTo>
                    <a:lnTo>
                      <a:pt x="298" y="9"/>
                    </a:lnTo>
                    <a:lnTo>
                      <a:pt x="296" y="7"/>
                    </a:lnTo>
                    <a:lnTo>
                      <a:pt x="294" y="5"/>
                    </a:lnTo>
                    <a:lnTo>
                      <a:pt x="290" y="3"/>
                    </a:lnTo>
                    <a:lnTo>
                      <a:pt x="287" y="2"/>
                    </a:lnTo>
                    <a:lnTo>
                      <a:pt x="284" y="1"/>
                    </a:lnTo>
                    <a:lnTo>
                      <a:pt x="281" y="0"/>
                    </a:lnTo>
                    <a:lnTo>
                      <a:pt x="278" y="0"/>
                    </a:lnTo>
                    <a:lnTo>
                      <a:pt x="275" y="0"/>
                    </a:lnTo>
                    <a:lnTo>
                      <a:pt x="33" y="0"/>
                    </a:lnTo>
                    <a:lnTo>
                      <a:pt x="29" y="0"/>
                    </a:lnTo>
                    <a:lnTo>
                      <a:pt x="26" y="0"/>
                    </a:lnTo>
                    <a:lnTo>
                      <a:pt x="23" y="1"/>
                    </a:lnTo>
                    <a:lnTo>
                      <a:pt x="19" y="2"/>
                    </a:lnTo>
                    <a:lnTo>
                      <a:pt x="16" y="3"/>
                    </a:lnTo>
                    <a:lnTo>
                      <a:pt x="13" y="5"/>
                    </a:lnTo>
                    <a:lnTo>
                      <a:pt x="11" y="7"/>
                    </a:lnTo>
                    <a:lnTo>
                      <a:pt x="9" y="9"/>
                    </a:lnTo>
                    <a:lnTo>
                      <a:pt x="7" y="11"/>
                    </a:lnTo>
                    <a:lnTo>
                      <a:pt x="5" y="14"/>
                    </a:lnTo>
                    <a:lnTo>
                      <a:pt x="3" y="17"/>
                    </a:lnTo>
                    <a:lnTo>
                      <a:pt x="2" y="19"/>
                    </a:lnTo>
                    <a:lnTo>
                      <a:pt x="1" y="22"/>
                    </a:lnTo>
                    <a:lnTo>
                      <a:pt x="0" y="25"/>
                    </a:lnTo>
                    <a:lnTo>
                      <a:pt x="0" y="28"/>
                    </a:lnTo>
                    <a:lnTo>
                      <a:pt x="0" y="32"/>
                    </a:lnTo>
                    <a:lnTo>
                      <a:pt x="0" y="68"/>
                    </a:lnTo>
                    <a:lnTo>
                      <a:pt x="0" y="71"/>
                    </a:lnTo>
                    <a:lnTo>
                      <a:pt x="0" y="74"/>
                    </a:lnTo>
                    <a:lnTo>
                      <a:pt x="1" y="77"/>
                    </a:lnTo>
                    <a:lnTo>
                      <a:pt x="2" y="80"/>
                    </a:lnTo>
                    <a:lnTo>
                      <a:pt x="3" y="82"/>
                    </a:lnTo>
                    <a:lnTo>
                      <a:pt x="5" y="85"/>
                    </a:lnTo>
                    <a:lnTo>
                      <a:pt x="7" y="87"/>
                    </a:lnTo>
                    <a:lnTo>
                      <a:pt x="9" y="89"/>
                    </a:lnTo>
                    <a:lnTo>
                      <a:pt x="11" y="91"/>
                    </a:lnTo>
                    <a:lnTo>
                      <a:pt x="13" y="93"/>
                    </a:lnTo>
                    <a:lnTo>
                      <a:pt x="16" y="96"/>
                    </a:lnTo>
                    <a:lnTo>
                      <a:pt x="19" y="97"/>
                    </a:lnTo>
                    <a:lnTo>
                      <a:pt x="23" y="98"/>
                    </a:lnTo>
                    <a:lnTo>
                      <a:pt x="26" y="99"/>
                    </a:lnTo>
                    <a:lnTo>
                      <a:pt x="29" y="99"/>
                    </a:lnTo>
                    <a:lnTo>
                      <a:pt x="33" y="100"/>
                    </a:lnTo>
                    <a:lnTo>
                      <a:pt x="275" y="100"/>
                    </a:lnTo>
                    <a:close/>
                  </a:path>
                </a:pathLst>
              </a:custGeom>
              <a:solidFill>
                <a:srgbClr val="993300"/>
              </a:solidFill>
              <a:ln w="0">
                <a:solidFill>
                  <a:srgbClr val="000000"/>
                </a:solidFill>
                <a:prstDash val="solid"/>
                <a:round/>
                <a:headEnd/>
                <a:tailEnd/>
              </a:ln>
            </p:spPr>
            <p:txBody>
              <a:bodyPr/>
              <a:lstStyle/>
              <a:p>
                <a:endParaRPr lang="en-US"/>
              </a:p>
            </p:txBody>
          </p:sp>
          <p:sp>
            <p:nvSpPr>
              <p:cNvPr id="44511" name="Freeform 235"/>
              <p:cNvSpPr>
                <a:spLocks/>
              </p:cNvSpPr>
              <p:nvPr/>
            </p:nvSpPr>
            <p:spPr bwMode="auto">
              <a:xfrm>
                <a:off x="4914" y="1301"/>
                <a:ext cx="19" cy="13"/>
              </a:xfrm>
              <a:custGeom>
                <a:avLst/>
                <a:gdLst>
                  <a:gd name="T0" fmla="*/ 17 w 430"/>
                  <a:gd name="T1" fmla="*/ 13 h 284"/>
                  <a:gd name="T2" fmla="*/ 17 w 430"/>
                  <a:gd name="T3" fmla="*/ 13 h 284"/>
                  <a:gd name="T4" fmla="*/ 17 w 430"/>
                  <a:gd name="T5" fmla="*/ 13 h 284"/>
                  <a:gd name="T6" fmla="*/ 18 w 430"/>
                  <a:gd name="T7" fmla="*/ 12 h 284"/>
                  <a:gd name="T8" fmla="*/ 18 w 430"/>
                  <a:gd name="T9" fmla="*/ 12 h 284"/>
                  <a:gd name="T10" fmla="*/ 19 w 430"/>
                  <a:gd name="T11" fmla="*/ 11 h 284"/>
                  <a:gd name="T12" fmla="*/ 19 w 430"/>
                  <a:gd name="T13" fmla="*/ 11 h 284"/>
                  <a:gd name="T14" fmla="*/ 19 w 430"/>
                  <a:gd name="T15" fmla="*/ 10 h 284"/>
                  <a:gd name="T16" fmla="*/ 18 w 430"/>
                  <a:gd name="T17" fmla="*/ 3 h 284"/>
                  <a:gd name="T18" fmla="*/ 18 w 430"/>
                  <a:gd name="T19" fmla="*/ 2 h 284"/>
                  <a:gd name="T20" fmla="*/ 18 w 430"/>
                  <a:gd name="T21" fmla="*/ 2 h 284"/>
                  <a:gd name="T22" fmla="*/ 18 w 430"/>
                  <a:gd name="T23" fmla="*/ 1 h 284"/>
                  <a:gd name="T24" fmla="*/ 18 w 430"/>
                  <a:gd name="T25" fmla="*/ 1 h 284"/>
                  <a:gd name="T26" fmla="*/ 18 w 430"/>
                  <a:gd name="T27" fmla="*/ 1 h 284"/>
                  <a:gd name="T28" fmla="*/ 17 w 430"/>
                  <a:gd name="T29" fmla="*/ 0 h 284"/>
                  <a:gd name="T30" fmla="*/ 17 w 430"/>
                  <a:gd name="T31" fmla="*/ 0 h 284"/>
                  <a:gd name="T32" fmla="*/ 17 w 430"/>
                  <a:gd name="T33" fmla="*/ 0 h 284"/>
                  <a:gd name="T34" fmla="*/ 2 w 430"/>
                  <a:gd name="T35" fmla="*/ 0 h 284"/>
                  <a:gd name="T36" fmla="*/ 2 w 430"/>
                  <a:gd name="T37" fmla="*/ 0 h 284"/>
                  <a:gd name="T38" fmla="*/ 2 w 430"/>
                  <a:gd name="T39" fmla="*/ 0 h 284"/>
                  <a:gd name="T40" fmla="*/ 1 w 430"/>
                  <a:gd name="T41" fmla="*/ 1 h 284"/>
                  <a:gd name="T42" fmla="*/ 1 w 430"/>
                  <a:gd name="T43" fmla="*/ 1 h 284"/>
                  <a:gd name="T44" fmla="*/ 1 w 430"/>
                  <a:gd name="T45" fmla="*/ 2 h 284"/>
                  <a:gd name="T46" fmla="*/ 1 w 430"/>
                  <a:gd name="T47" fmla="*/ 2 h 284"/>
                  <a:gd name="T48" fmla="*/ 1 w 430"/>
                  <a:gd name="T49" fmla="*/ 3 h 284"/>
                  <a:gd name="T50" fmla="*/ 0 w 430"/>
                  <a:gd name="T51" fmla="*/ 10 h 284"/>
                  <a:gd name="T52" fmla="*/ 0 w 430"/>
                  <a:gd name="T53" fmla="*/ 11 h 284"/>
                  <a:gd name="T54" fmla="*/ 0 w 430"/>
                  <a:gd name="T55" fmla="*/ 11 h 284"/>
                  <a:gd name="T56" fmla="*/ 0 w 430"/>
                  <a:gd name="T57" fmla="*/ 12 h 284"/>
                  <a:gd name="T58" fmla="*/ 1 w 430"/>
                  <a:gd name="T59" fmla="*/ 12 h 284"/>
                  <a:gd name="T60" fmla="*/ 1 w 430"/>
                  <a:gd name="T61" fmla="*/ 12 h 284"/>
                  <a:gd name="T62" fmla="*/ 2 w 430"/>
                  <a:gd name="T63" fmla="*/ 13 h 284"/>
                  <a:gd name="T64" fmla="*/ 2 w 430"/>
                  <a:gd name="T65" fmla="*/ 13 h 284"/>
                  <a:gd name="T66" fmla="*/ 3 w 430"/>
                  <a:gd name="T67" fmla="*/ 13 h 2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30" h="284">
                    <a:moveTo>
                      <a:pt x="374" y="284"/>
                    </a:moveTo>
                    <a:lnTo>
                      <a:pt x="378" y="283"/>
                    </a:lnTo>
                    <a:lnTo>
                      <a:pt x="382" y="282"/>
                    </a:lnTo>
                    <a:lnTo>
                      <a:pt x="387" y="280"/>
                    </a:lnTo>
                    <a:lnTo>
                      <a:pt x="392" y="278"/>
                    </a:lnTo>
                    <a:lnTo>
                      <a:pt x="396" y="275"/>
                    </a:lnTo>
                    <a:lnTo>
                      <a:pt x="401" y="272"/>
                    </a:lnTo>
                    <a:lnTo>
                      <a:pt x="405" y="268"/>
                    </a:lnTo>
                    <a:lnTo>
                      <a:pt x="411" y="263"/>
                    </a:lnTo>
                    <a:lnTo>
                      <a:pt x="415" y="258"/>
                    </a:lnTo>
                    <a:lnTo>
                      <a:pt x="418" y="253"/>
                    </a:lnTo>
                    <a:lnTo>
                      <a:pt x="421" y="248"/>
                    </a:lnTo>
                    <a:lnTo>
                      <a:pt x="424" y="242"/>
                    </a:lnTo>
                    <a:lnTo>
                      <a:pt x="426" y="236"/>
                    </a:lnTo>
                    <a:lnTo>
                      <a:pt x="428" y="230"/>
                    </a:lnTo>
                    <a:lnTo>
                      <a:pt x="429" y="222"/>
                    </a:lnTo>
                    <a:lnTo>
                      <a:pt x="430" y="216"/>
                    </a:lnTo>
                    <a:lnTo>
                      <a:pt x="417" y="68"/>
                    </a:lnTo>
                    <a:lnTo>
                      <a:pt x="416" y="60"/>
                    </a:lnTo>
                    <a:lnTo>
                      <a:pt x="416" y="53"/>
                    </a:lnTo>
                    <a:lnTo>
                      <a:pt x="415" y="47"/>
                    </a:lnTo>
                    <a:lnTo>
                      <a:pt x="413" y="41"/>
                    </a:lnTo>
                    <a:lnTo>
                      <a:pt x="411" y="35"/>
                    </a:lnTo>
                    <a:lnTo>
                      <a:pt x="409" y="30"/>
                    </a:lnTo>
                    <a:lnTo>
                      <a:pt x="406" y="25"/>
                    </a:lnTo>
                    <a:lnTo>
                      <a:pt x="403" y="19"/>
                    </a:lnTo>
                    <a:lnTo>
                      <a:pt x="400" y="15"/>
                    </a:lnTo>
                    <a:lnTo>
                      <a:pt x="397" y="11"/>
                    </a:lnTo>
                    <a:lnTo>
                      <a:pt x="393" y="8"/>
                    </a:lnTo>
                    <a:lnTo>
                      <a:pt x="390" y="5"/>
                    </a:lnTo>
                    <a:lnTo>
                      <a:pt x="386" y="3"/>
                    </a:lnTo>
                    <a:lnTo>
                      <a:pt x="382" y="1"/>
                    </a:lnTo>
                    <a:lnTo>
                      <a:pt x="378" y="0"/>
                    </a:lnTo>
                    <a:lnTo>
                      <a:pt x="374" y="0"/>
                    </a:lnTo>
                    <a:lnTo>
                      <a:pt x="57" y="0"/>
                    </a:lnTo>
                    <a:lnTo>
                      <a:pt x="52" y="0"/>
                    </a:lnTo>
                    <a:lnTo>
                      <a:pt x="48" y="1"/>
                    </a:lnTo>
                    <a:lnTo>
                      <a:pt x="44" y="3"/>
                    </a:lnTo>
                    <a:lnTo>
                      <a:pt x="40" y="5"/>
                    </a:lnTo>
                    <a:lnTo>
                      <a:pt x="36" y="8"/>
                    </a:lnTo>
                    <a:lnTo>
                      <a:pt x="33" y="11"/>
                    </a:lnTo>
                    <a:lnTo>
                      <a:pt x="29" y="15"/>
                    </a:lnTo>
                    <a:lnTo>
                      <a:pt x="27" y="19"/>
                    </a:lnTo>
                    <a:lnTo>
                      <a:pt x="24" y="25"/>
                    </a:lnTo>
                    <a:lnTo>
                      <a:pt x="21" y="30"/>
                    </a:lnTo>
                    <a:lnTo>
                      <a:pt x="18" y="35"/>
                    </a:lnTo>
                    <a:lnTo>
                      <a:pt x="17" y="41"/>
                    </a:lnTo>
                    <a:lnTo>
                      <a:pt x="15" y="47"/>
                    </a:lnTo>
                    <a:lnTo>
                      <a:pt x="14" y="53"/>
                    </a:lnTo>
                    <a:lnTo>
                      <a:pt x="14" y="60"/>
                    </a:lnTo>
                    <a:lnTo>
                      <a:pt x="14" y="68"/>
                    </a:lnTo>
                    <a:lnTo>
                      <a:pt x="0" y="216"/>
                    </a:lnTo>
                    <a:lnTo>
                      <a:pt x="0" y="222"/>
                    </a:lnTo>
                    <a:lnTo>
                      <a:pt x="1" y="230"/>
                    </a:lnTo>
                    <a:lnTo>
                      <a:pt x="3" y="236"/>
                    </a:lnTo>
                    <a:lnTo>
                      <a:pt x="5" y="242"/>
                    </a:lnTo>
                    <a:lnTo>
                      <a:pt x="8" y="248"/>
                    </a:lnTo>
                    <a:lnTo>
                      <a:pt x="11" y="253"/>
                    </a:lnTo>
                    <a:lnTo>
                      <a:pt x="15" y="258"/>
                    </a:lnTo>
                    <a:lnTo>
                      <a:pt x="19" y="263"/>
                    </a:lnTo>
                    <a:lnTo>
                      <a:pt x="24" y="268"/>
                    </a:lnTo>
                    <a:lnTo>
                      <a:pt x="28" y="272"/>
                    </a:lnTo>
                    <a:lnTo>
                      <a:pt x="33" y="275"/>
                    </a:lnTo>
                    <a:lnTo>
                      <a:pt x="38" y="278"/>
                    </a:lnTo>
                    <a:lnTo>
                      <a:pt x="42" y="280"/>
                    </a:lnTo>
                    <a:lnTo>
                      <a:pt x="47" y="282"/>
                    </a:lnTo>
                    <a:lnTo>
                      <a:pt x="52" y="283"/>
                    </a:lnTo>
                    <a:lnTo>
                      <a:pt x="57" y="284"/>
                    </a:lnTo>
                    <a:lnTo>
                      <a:pt x="374" y="284"/>
                    </a:lnTo>
                    <a:close/>
                  </a:path>
                </a:pathLst>
              </a:custGeom>
              <a:solidFill>
                <a:srgbClr val="993300"/>
              </a:solidFill>
              <a:ln w="0">
                <a:solidFill>
                  <a:srgbClr val="000000"/>
                </a:solidFill>
                <a:prstDash val="solid"/>
                <a:round/>
                <a:headEnd/>
                <a:tailEnd/>
              </a:ln>
            </p:spPr>
            <p:txBody>
              <a:bodyPr/>
              <a:lstStyle/>
              <a:p>
                <a:endParaRPr lang="en-US"/>
              </a:p>
            </p:txBody>
          </p:sp>
          <p:sp>
            <p:nvSpPr>
              <p:cNvPr id="44512" name="Freeform 236"/>
              <p:cNvSpPr>
                <a:spLocks/>
              </p:cNvSpPr>
              <p:nvPr/>
            </p:nvSpPr>
            <p:spPr bwMode="auto">
              <a:xfrm>
                <a:off x="4915" y="1301"/>
                <a:ext cx="18" cy="12"/>
              </a:xfrm>
              <a:custGeom>
                <a:avLst/>
                <a:gdLst>
                  <a:gd name="T0" fmla="*/ 16 w 410"/>
                  <a:gd name="T1" fmla="*/ 12 h 270"/>
                  <a:gd name="T2" fmla="*/ 16 w 410"/>
                  <a:gd name="T3" fmla="*/ 12 h 270"/>
                  <a:gd name="T4" fmla="*/ 17 w 410"/>
                  <a:gd name="T5" fmla="*/ 12 h 270"/>
                  <a:gd name="T6" fmla="*/ 17 w 410"/>
                  <a:gd name="T7" fmla="*/ 11 h 270"/>
                  <a:gd name="T8" fmla="*/ 17 w 410"/>
                  <a:gd name="T9" fmla="*/ 11 h 270"/>
                  <a:gd name="T10" fmla="*/ 18 w 410"/>
                  <a:gd name="T11" fmla="*/ 10 h 270"/>
                  <a:gd name="T12" fmla="*/ 18 w 410"/>
                  <a:gd name="T13" fmla="*/ 10 h 270"/>
                  <a:gd name="T14" fmla="*/ 18 w 410"/>
                  <a:gd name="T15" fmla="*/ 9 h 270"/>
                  <a:gd name="T16" fmla="*/ 17 w 410"/>
                  <a:gd name="T17" fmla="*/ 3 h 270"/>
                  <a:gd name="T18" fmla="*/ 17 w 410"/>
                  <a:gd name="T19" fmla="*/ 2 h 270"/>
                  <a:gd name="T20" fmla="*/ 17 w 410"/>
                  <a:gd name="T21" fmla="*/ 2 h 270"/>
                  <a:gd name="T22" fmla="*/ 17 w 410"/>
                  <a:gd name="T23" fmla="*/ 1 h 270"/>
                  <a:gd name="T24" fmla="*/ 17 w 410"/>
                  <a:gd name="T25" fmla="*/ 1 h 270"/>
                  <a:gd name="T26" fmla="*/ 17 w 410"/>
                  <a:gd name="T27" fmla="*/ 0 h 270"/>
                  <a:gd name="T28" fmla="*/ 16 w 410"/>
                  <a:gd name="T29" fmla="*/ 0 h 270"/>
                  <a:gd name="T30" fmla="*/ 16 w 410"/>
                  <a:gd name="T31" fmla="*/ 0 h 270"/>
                  <a:gd name="T32" fmla="*/ 16 w 410"/>
                  <a:gd name="T33" fmla="*/ 0 h 270"/>
                  <a:gd name="T34" fmla="*/ 2 w 410"/>
                  <a:gd name="T35" fmla="*/ 0 h 270"/>
                  <a:gd name="T36" fmla="*/ 2 w 410"/>
                  <a:gd name="T37" fmla="*/ 0 h 270"/>
                  <a:gd name="T38" fmla="*/ 1 w 410"/>
                  <a:gd name="T39" fmla="*/ 0 h 270"/>
                  <a:gd name="T40" fmla="*/ 1 w 410"/>
                  <a:gd name="T41" fmla="*/ 1 h 270"/>
                  <a:gd name="T42" fmla="*/ 1 w 410"/>
                  <a:gd name="T43" fmla="*/ 1 h 270"/>
                  <a:gd name="T44" fmla="*/ 1 w 410"/>
                  <a:gd name="T45" fmla="*/ 1 h 270"/>
                  <a:gd name="T46" fmla="*/ 1 w 410"/>
                  <a:gd name="T47" fmla="*/ 2 h 270"/>
                  <a:gd name="T48" fmla="*/ 1 w 410"/>
                  <a:gd name="T49" fmla="*/ 3 h 270"/>
                  <a:gd name="T50" fmla="*/ 0 w 410"/>
                  <a:gd name="T51" fmla="*/ 9 h 270"/>
                  <a:gd name="T52" fmla="*/ 0 w 410"/>
                  <a:gd name="T53" fmla="*/ 10 h 270"/>
                  <a:gd name="T54" fmla="*/ 0 w 410"/>
                  <a:gd name="T55" fmla="*/ 10 h 270"/>
                  <a:gd name="T56" fmla="*/ 0 w 410"/>
                  <a:gd name="T57" fmla="*/ 11 h 270"/>
                  <a:gd name="T58" fmla="*/ 1 w 410"/>
                  <a:gd name="T59" fmla="*/ 11 h 270"/>
                  <a:gd name="T60" fmla="*/ 1 w 410"/>
                  <a:gd name="T61" fmla="*/ 12 h 270"/>
                  <a:gd name="T62" fmla="*/ 2 w 410"/>
                  <a:gd name="T63" fmla="*/ 12 h 270"/>
                  <a:gd name="T64" fmla="*/ 2 w 410"/>
                  <a:gd name="T65" fmla="*/ 12 h 270"/>
                  <a:gd name="T66" fmla="*/ 2 w 410"/>
                  <a:gd name="T67" fmla="*/ 12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10" h="270">
                    <a:moveTo>
                      <a:pt x="356" y="270"/>
                    </a:moveTo>
                    <a:lnTo>
                      <a:pt x="361" y="269"/>
                    </a:lnTo>
                    <a:lnTo>
                      <a:pt x="365" y="268"/>
                    </a:lnTo>
                    <a:lnTo>
                      <a:pt x="369" y="267"/>
                    </a:lnTo>
                    <a:lnTo>
                      <a:pt x="374" y="265"/>
                    </a:lnTo>
                    <a:lnTo>
                      <a:pt x="378" y="262"/>
                    </a:lnTo>
                    <a:lnTo>
                      <a:pt x="383" y="259"/>
                    </a:lnTo>
                    <a:lnTo>
                      <a:pt x="387" y="254"/>
                    </a:lnTo>
                    <a:lnTo>
                      <a:pt x="391" y="250"/>
                    </a:lnTo>
                    <a:lnTo>
                      <a:pt x="394" y="246"/>
                    </a:lnTo>
                    <a:lnTo>
                      <a:pt x="399" y="241"/>
                    </a:lnTo>
                    <a:lnTo>
                      <a:pt x="402" y="236"/>
                    </a:lnTo>
                    <a:lnTo>
                      <a:pt x="404" y="231"/>
                    </a:lnTo>
                    <a:lnTo>
                      <a:pt x="407" y="225"/>
                    </a:lnTo>
                    <a:lnTo>
                      <a:pt x="408" y="219"/>
                    </a:lnTo>
                    <a:lnTo>
                      <a:pt x="409" y="212"/>
                    </a:lnTo>
                    <a:lnTo>
                      <a:pt x="410" y="206"/>
                    </a:lnTo>
                    <a:lnTo>
                      <a:pt x="397" y="65"/>
                    </a:lnTo>
                    <a:lnTo>
                      <a:pt x="396" y="57"/>
                    </a:lnTo>
                    <a:lnTo>
                      <a:pt x="396" y="51"/>
                    </a:lnTo>
                    <a:lnTo>
                      <a:pt x="395" y="45"/>
                    </a:lnTo>
                    <a:lnTo>
                      <a:pt x="393" y="39"/>
                    </a:lnTo>
                    <a:lnTo>
                      <a:pt x="392" y="33"/>
                    </a:lnTo>
                    <a:lnTo>
                      <a:pt x="390" y="28"/>
                    </a:lnTo>
                    <a:lnTo>
                      <a:pt x="387" y="23"/>
                    </a:lnTo>
                    <a:lnTo>
                      <a:pt x="385" y="19"/>
                    </a:lnTo>
                    <a:lnTo>
                      <a:pt x="382" y="14"/>
                    </a:lnTo>
                    <a:lnTo>
                      <a:pt x="379" y="10"/>
                    </a:lnTo>
                    <a:lnTo>
                      <a:pt x="376" y="7"/>
                    </a:lnTo>
                    <a:lnTo>
                      <a:pt x="372" y="4"/>
                    </a:lnTo>
                    <a:lnTo>
                      <a:pt x="368" y="2"/>
                    </a:lnTo>
                    <a:lnTo>
                      <a:pt x="365" y="1"/>
                    </a:lnTo>
                    <a:lnTo>
                      <a:pt x="361" y="0"/>
                    </a:lnTo>
                    <a:lnTo>
                      <a:pt x="356" y="0"/>
                    </a:lnTo>
                    <a:lnTo>
                      <a:pt x="55" y="0"/>
                    </a:lnTo>
                    <a:lnTo>
                      <a:pt x="50" y="0"/>
                    </a:lnTo>
                    <a:lnTo>
                      <a:pt x="45" y="1"/>
                    </a:lnTo>
                    <a:lnTo>
                      <a:pt x="42" y="2"/>
                    </a:lnTo>
                    <a:lnTo>
                      <a:pt x="38" y="4"/>
                    </a:lnTo>
                    <a:lnTo>
                      <a:pt x="34" y="7"/>
                    </a:lnTo>
                    <a:lnTo>
                      <a:pt x="31" y="10"/>
                    </a:lnTo>
                    <a:lnTo>
                      <a:pt x="28" y="14"/>
                    </a:lnTo>
                    <a:lnTo>
                      <a:pt x="25" y="19"/>
                    </a:lnTo>
                    <a:lnTo>
                      <a:pt x="23" y="23"/>
                    </a:lnTo>
                    <a:lnTo>
                      <a:pt x="20" y="28"/>
                    </a:lnTo>
                    <a:lnTo>
                      <a:pt x="18" y="33"/>
                    </a:lnTo>
                    <a:lnTo>
                      <a:pt x="17" y="39"/>
                    </a:lnTo>
                    <a:lnTo>
                      <a:pt x="15" y="45"/>
                    </a:lnTo>
                    <a:lnTo>
                      <a:pt x="14" y="51"/>
                    </a:lnTo>
                    <a:lnTo>
                      <a:pt x="14" y="57"/>
                    </a:lnTo>
                    <a:lnTo>
                      <a:pt x="14" y="65"/>
                    </a:lnTo>
                    <a:lnTo>
                      <a:pt x="0" y="206"/>
                    </a:lnTo>
                    <a:lnTo>
                      <a:pt x="0" y="212"/>
                    </a:lnTo>
                    <a:lnTo>
                      <a:pt x="1" y="219"/>
                    </a:lnTo>
                    <a:lnTo>
                      <a:pt x="3" y="225"/>
                    </a:lnTo>
                    <a:lnTo>
                      <a:pt x="5" y="231"/>
                    </a:lnTo>
                    <a:lnTo>
                      <a:pt x="7" y="236"/>
                    </a:lnTo>
                    <a:lnTo>
                      <a:pt x="11" y="241"/>
                    </a:lnTo>
                    <a:lnTo>
                      <a:pt x="15" y="246"/>
                    </a:lnTo>
                    <a:lnTo>
                      <a:pt x="19" y="250"/>
                    </a:lnTo>
                    <a:lnTo>
                      <a:pt x="23" y="254"/>
                    </a:lnTo>
                    <a:lnTo>
                      <a:pt x="27" y="259"/>
                    </a:lnTo>
                    <a:lnTo>
                      <a:pt x="31" y="262"/>
                    </a:lnTo>
                    <a:lnTo>
                      <a:pt x="36" y="265"/>
                    </a:lnTo>
                    <a:lnTo>
                      <a:pt x="40" y="267"/>
                    </a:lnTo>
                    <a:lnTo>
                      <a:pt x="45" y="268"/>
                    </a:lnTo>
                    <a:lnTo>
                      <a:pt x="50" y="269"/>
                    </a:lnTo>
                    <a:lnTo>
                      <a:pt x="55" y="270"/>
                    </a:lnTo>
                    <a:lnTo>
                      <a:pt x="356" y="270"/>
                    </a:lnTo>
                    <a:close/>
                  </a:path>
                </a:pathLst>
              </a:custGeom>
              <a:solidFill>
                <a:srgbClr val="993300"/>
              </a:solidFill>
              <a:ln w="0">
                <a:solidFill>
                  <a:srgbClr val="000000"/>
                </a:solidFill>
                <a:prstDash val="solid"/>
                <a:round/>
                <a:headEnd/>
                <a:tailEnd/>
              </a:ln>
            </p:spPr>
            <p:txBody>
              <a:bodyPr/>
              <a:lstStyle/>
              <a:p>
                <a:endParaRPr lang="en-US"/>
              </a:p>
            </p:txBody>
          </p:sp>
          <p:sp>
            <p:nvSpPr>
              <p:cNvPr id="44513" name="Freeform 237"/>
              <p:cNvSpPr>
                <a:spLocks/>
              </p:cNvSpPr>
              <p:nvPr/>
            </p:nvSpPr>
            <p:spPr bwMode="auto">
              <a:xfrm>
                <a:off x="4917" y="1307"/>
                <a:ext cx="13" cy="5"/>
              </a:xfrm>
              <a:custGeom>
                <a:avLst/>
                <a:gdLst>
                  <a:gd name="T0" fmla="*/ 13 w 298"/>
                  <a:gd name="T1" fmla="*/ 3 h 122"/>
                  <a:gd name="T2" fmla="*/ 13 w 298"/>
                  <a:gd name="T3" fmla="*/ 3 h 122"/>
                  <a:gd name="T4" fmla="*/ 13 w 298"/>
                  <a:gd name="T5" fmla="*/ 3 h 122"/>
                  <a:gd name="T6" fmla="*/ 13 w 298"/>
                  <a:gd name="T7" fmla="*/ 3 h 122"/>
                  <a:gd name="T8" fmla="*/ 13 w 298"/>
                  <a:gd name="T9" fmla="*/ 3 h 122"/>
                  <a:gd name="T10" fmla="*/ 13 w 298"/>
                  <a:gd name="T11" fmla="*/ 4 h 122"/>
                  <a:gd name="T12" fmla="*/ 13 w 298"/>
                  <a:gd name="T13" fmla="*/ 4 h 122"/>
                  <a:gd name="T14" fmla="*/ 13 w 298"/>
                  <a:gd name="T15" fmla="*/ 4 h 122"/>
                  <a:gd name="T16" fmla="*/ 13 w 298"/>
                  <a:gd name="T17" fmla="*/ 4 h 122"/>
                  <a:gd name="T18" fmla="*/ 12 w 298"/>
                  <a:gd name="T19" fmla="*/ 4 h 122"/>
                  <a:gd name="T20" fmla="*/ 12 w 298"/>
                  <a:gd name="T21" fmla="*/ 5 h 122"/>
                  <a:gd name="T22" fmla="*/ 12 w 298"/>
                  <a:gd name="T23" fmla="*/ 5 h 122"/>
                  <a:gd name="T24" fmla="*/ 12 w 298"/>
                  <a:gd name="T25" fmla="*/ 5 h 122"/>
                  <a:gd name="T26" fmla="*/ 12 w 298"/>
                  <a:gd name="T27" fmla="*/ 5 h 122"/>
                  <a:gd name="T28" fmla="*/ 12 w 298"/>
                  <a:gd name="T29" fmla="*/ 5 h 122"/>
                  <a:gd name="T30" fmla="*/ 12 w 298"/>
                  <a:gd name="T31" fmla="*/ 5 h 122"/>
                  <a:gd name="T32" fmla="*/ 12 w 298"/>
                  <a:gd name="T33" fmla="*/ 5 h 122"/>
                  <a:gd name="T34" fmla="*/ 2 w 298"/>
                  <a:gd name="T35" fmla="*/ 5 h 122"/>
                  <a:gd name="T36" fmla="*/ 1 w 298"/>
                  <a:gd name="T37" fmla="*/ 5 h 122"/>
                  <a:gd name="T38" fmla="*/ 1 w 298"/>
                  <a:gd name="T39" fmla="*/ 5 h 122"/>
                  <a:gd name="T40" fmla="*/ 1 w 298"/>
                  <a:gd name="T41" fmla="*/ 5 h 122"/>
                  <a:gd name="T42" fmla="*/ 1 w 298"/>
                  <a:gd name="T43" fmla="*/ 5 h 122"/>
                  <a:gd name="T44" fmla="*/ 1 w 298"/>
                  <a:gd name="T45" fmla="*/ 5 h 122"/>
                  <a:gd name="T46" fmla="*/ 1 w 298"/>
                  <a:gd name="T47" fmla="*/ 5 h 122"/>
                  <a:gd name="T48" fmla="*/ 0 w 298"/>
                  <a:gd name="T49" fmla="*/ 4 h 122"/>
                  <a:gd name="T50" fmla="*/ 0 w 298"/>
                  <a:gd name="T51" fmla="*/ 4 h 122"/>
                  <a:gd name="T52" fmla="*/ 0 w 298"/>
                  <a:gd name="T53" fmla="*/ 4 h 122"/>
                  <a:gd name="T54" fmla="*/ 0 w 298"/>
                  <a:gd name="T55" fmla="*/ 4 h 122"/>
                  <a:gd name="T56" fmla="*/ 0 w 298"/>
                  <a:gd name="T57" fmla="*/ 4 h 122"/>
                  <a:gd name="T58" fmla="*/ 0 w 298"/>
                  <a:gd name="T59" fmla="*/ 3 h 122"/>
                  <a:gd name="T60" fmla="*/ 0 w 298"/>
                  <a:gd name="T61" fmla="*/ 3 h 122"/>
                  <a:gd name="T62" fmla="*/ 0 w 298"/>
                  <a:gd name="T63" fmla="*/ 3 h 122"/>
                  <a:gd name="T64" fmla="*/ 0 w 298"/>
                  <a:gd name="T65" fmla="*/ 3 h 122"/>
                  <a:gd name="T66" fmla="*/ 0 w 298"/>
                  <a:gd name="T67" fmla="*/ 3 h 122"/>
                  <a:gd name="T68" fmla="*/ 0 w 298"/>
                  <a:gd name="T69" fmla="*/ 0 h 122"/>
                  <a:gd name="T70" fmla="*/ 13 w 298"/>
                  <a:gd name="T71" fmla="*/ 0 h 122"/>
                  <a:gd name="T72" fmla="*/ 13 w 298"/>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98" h="122">
                    <a:moveTo>
                      <a:pt x="298" y="62"/>
                    </a:moveTo>
                    <a:lnTo>
                      <a:pt x="297" y="67"/>
                    </a:lnTo>
                    <a:lnTo>
                      <a:pt x="297" y="73"/>
                    </a:lnTo>
                    <a:lnTo>
                      <a:pt x="296" y="79"/>
                    </a:lnTo>
                    <a:lnTo>
                      <a:pt x="295" y="84"/>
                    </a:lnTo>
                    <a:lnTo>
                      <a:pt x="294" y="89"/>
                    </a:lnTo>
                    <a:lnTo>
                      <a:pt x="292" y="95"/>
                    </a:lnTo>
                    <a:lnTo>
                      <a:pt x="290" y="100"/>
                    </a:lnTo>
                    <a:lnTo>
                      <a:pt x="288" y="104"/>
                    </a:lnTo>
                    <a:lnTo>
                      <a:pt x="286" y="108"/>
                    </a:lnTo>
                    <a:lnTo>
                      <a:pt x="283" y="111"/>
                    </a:lnTo>
                    <a:lnTo>
                      <a:pt x="281" y="114"/>
                    </a:lnTo>
                    <a:lnTo>
                      <a:pt x="278" y="117"/>
                    </a:lnTo>
                    <a:lnTo>
                      <a:pt x="274" y="119"/>
                    </a:lnTo>
                    <a:lnTo>
                      <a:pt x="271" y="120"/>
                    </a:lnTo>
                    <a:lnTo>
                      <a:pt x="267" y="121"/>
                    </a:lnTo>
                    <a:lnTo>
                      <a:pt x="264" y="122"/>
                    </a:lnTo>
                    <a:lnTo>
                      <a:pt x="35" y="122"/>
                    </a:lnTo>
                    <a:lnTo>
                      <a:pt x="31" y="121"/>
                    </a:lnTo>
                    <a:lnTo>
                      <a:pt x="26" y="120"/>
                    </a:lnTo>
                    <a:lnTo>
                      <a:pt x="23" y="119"/>
                    </a:lnTo>
                    <a:lnTo>
                      <a:pt x="19" y="117"/>
                    </a:lnTo>
                    <a:lnTo>
                      <a:pt x="16" y="114"/>
                    </a:lnTo>
                    <a:lnTo>
                      <a:pt x="14" y="111"/>
                    </a:lnTo>
                    <a:lnTo>
                      <a:pt x="11" y="108"/>
                    </a:lnTo>
                    <a:lnTo>
                      <a:pt x="9" y="104"/>
                    </a:lnTo>
                    <a:lnTo>
                      <a:pt x="7" y="100"/>
                    </a:lnTo>
                    <a:lnTo>
                      <a:pt x="5" y="95"/>
                    </a:lnTo>
                    <a:lnTo>
                      <a:pt x="3" y="89"/>
                    </a:lnTo>
                    <a:lnTo>
                      <a:pt x="2" y="84"/>
                    </a:lnTo>
                    <a:lnTo>
                      <a:pt x="1" y="79"/>
                    </a:lnTo>
                    <a:lnTo>
                      <a:pt x="0" y="73"/>
                    </a:lnTo>
                    <a:lnTo>
                      <a:pt x="0" y="67"/>
                    </a:lnTo>
                    <a:lnTo>
                      <a:pt x="0" y="62"/>
                    </a:lnTo>
                    <a:lnTo>
                      <a:pt x="2" y="0"/>
                    </a:lnTo>
                    <a:lnTo>
                      <a:pt x="296" y="0"/>
                    </a:lnTo>
                    <a:lnTo>
                      <a:pt x="298" y="62"/>
                    </a:lnTo>
                    <a:close/>
                  </a:path>
                </a:pathLst>
              </a:custGeom>
              <a:solidFill>
                <a:srgbClr val="993300"/>
              </a:solidFill>
              <a:ln w="0">
                <a:solidFill>
                  <a:srgbClr val="000000"/>
                </a:solidFill>
                <a:prstDash val="solid"/>
                <a:round/>
                <a:headEnd/>
                <a:tailEnd/>
              </a:ln>
            </p:spPr>
            <p:txBody>
              <a:bodyPr/>
              <a:lstStyle/>
              <a:p>
                <a:endParaRPr lang="en-US"/>
              </a:p>
            </p:txBody>
          </p:sp>
          <p:sp>
            <p:nvSpPr>
              <p:cNvPr id="44514" name="Freeform 238"/>
              <p:cNvSpPr>
                <a:spLocks/>
              </p:cNvSpPr>
              <p:nvPr/>
            </p:nvSpPr>
            <p:spPr bwMode="auto">
              <a:xfrm>
                <a:off x="4915" y="1303"/>
                <a:ext cx="2" cy="9"/>
              </a:xfrm>
              <a:custGeom>
                <a:avLst/>
                <a:gdLst>
                  <a:gd name="T0" fmla="*/ 1 w 28"/>
                  <a:gd name="T1" fmla="*/ 9 h 201"/>
                  <a:gd name="T2" fmla="*/ 1 w 28"/>
                  <a:gd name="T3" fmla="*/ 9 h 201"/>
                  <a:gd name="T4" fmla="*/ 2 w 28"/>
                  <a:gd name="T5" fmla="*/ 9 h 201"/>
                  <a:gd name="T6" fmla="*/ 2 w 28"/>
                  <a:gd name="T7" fmla="*/ 9 h 201"/>
                  <a:gd name="T8" fmla="*/ 2 w 28"/>
                  <a:gd name="T9" fmla="*/ 9 h 201"/>
                  <a:gd name="T10" fmla="*/ 2 w 28"/>
                  <a:gd name="T11" fmla="*/ 9 h 201"/>
                  <a:gd name="T12" fmla="*/ 2 w 28"/>
                  <a:gd name="T13" fmla="*/ 8 h 201"/>
                  <a:gd name="T14" fmla="*/ 2 w 28"/>
                  <a:gd name="T15" fmla="*/ 8 h 201"/>
                  <a:gd name="T16" fmla="*/ 2 w 28"/>
                  <a:gd name="T17" fmla="*/ 1 h 201"/>
                  <a:gd name="T18" fmla="*/ 2 w 28"/>
                  <a:gd name="T19" fmla="*/ 1 h 201"/>
                  <a:gd name="T20" fmla="*/ 2 w 28"/>
                  <a:gd name="T21" fmla="*/ 0 h 201"/>
                  <a:gd name="T22" fmla="*/ 2 w 28"/>
                  <a:gd name="T23" fmla="*/ 0 h 201"/>
                  <a:gd name="T24" fmla="*/ 2 w 28"/>
                  <a:gd name="T25" fmla="*/ 0 h 201"/>
                  <a:gd name="T26" fmla="*/ 2 w 28"/>
                  <a:gd name="T27" fmla="*/ 0 h 201"/>
                  <a:gd name="T28" fmla="*/ 1 w 28"/>
                  <a:gd name="T29" fmla="*/ 0 h 201"/>
                  <a:gd name="T30" fmla="*/ 1 w 28"/>
                  <a:gd name="T31" fmla="*/ 0 h 201"/>
                  <a:gd name="T32" fmla="*/ 1 w 28"/>
                  <a:gd name="T33" fmla="*/ 0 h 201"/>
                  <a:gd name="T34" fmla="*/ 1 w 28"/>
                  <a:gd name="T35" fmla="*/ 0 h 201"/>
                  <a:gd name="T36" fmla="*/ 1 w 28"/>
                  <a:gd name="T37" fmla="*/ 0 h 201"/>
                  <a:gd name="T38" fmla="*/ 1 w 28"/>
                  <a:gd name="T39" fmla="*/ 0 h 201"/>
                  <a:gd name="T40" fmla="*/ 1 w 28"/>
                  <a:gd name="T41" fmla="*/ 0 h 201"/>
                  <a:gd name="T42" fmla="*/ 0 w 28"/>
                  <a:gd name="T43" fmla="*/ 0 h 201"/>
                  <a:gd name="T44" fmla="*/ 0 w 28"/>
                  <a:gd name="T45" fmla="*/ 0 h 201"/>
                  <a:gd name="T46" fmla="*/ 0 w 28"/>
                  <a:gd name="T47" fmla="*/ 1 h 201"/>
                  <a:gd name="T48" fmla="*/ 0 w 28"/>
                  <a:gd name="T49" fmla="*/ 1 h 201"/>
                  <a:gd name="T50" fmla="*/ 0 w 28"/>
                  <a:gd name="T51" fmla="*/ 8 h 201"/>
                  <a:gd name="T52" fmla="*/ 0 w 28"/>
                  <a:gd name="T53" fmla="*/ 8 h 201"/>
                  <a:gd name="T54" fmla="*/ 0 w 28"/>
                  <a:gd name="T55" fmla="*/ 8 h 201"/>
                  <a:gd name="T56" fmla="*/ 0 w 28"/>
                  <a:gd name="T57" fmla="*/ 8 h 201"/>
                  <a:gd name="T58" fmla="*/ 0 w 28"/>
                  <a:gd name="T59" fmla="*/ 9 h 201"/>
                  <a:gd name="T60" fmla="*/ 1 w 28"/>
                  <a:gd name="T61" fmla="*/ 9 h 201"/>
                  <a:gd name="T62" fmla="*/ 1 w 28"/>
                  <a:gd name="T63" fmla="*/ 9 h 201"/>
                  <a:gd name="T64" fmla="*/ 1 w 28"/>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8" h="201">
                    <a:moveTo>
                      <a:pt x="16" y="201"/>
                    </a:moveTo>
                    <a:lnTo>
                      <a:pt x="17" y="200"/>
                    </a:lnTo>
                    <a:lnTo>
                      <a:pt x="18" y="200"/>
                    </a:lnTo>
                    <a:lnTo>
                      <a:pt x="19" y="200"/>
                    </a:lnTo>
                    <a:lnTo>
                      <a:pt x="20" y="199"/>
                    </a:lnTo>
                    <a:lnTo>
                      <a:pt x="21" y="198"/>
                    </a:lnTo>
                    <a:lnTo>
                      <a:pt x="22" y="197"/>
                    </a:lnTo>
                    <a:lnTo>
                      <a:pt x="23" y="196"/>
                    </a:lnTo>
                    <a:lnTo>
                      <a:pt x="24" y="195"/>
                    </a:lnTo>
                    <a:lnTo>
                      <a:pt x="25" y="193"/>
                    </a:lnTo>
                    <a:lnTo>
                      <a:pt x="26" y="192"/>
                    </a:lnTo>
                    <a:lnTo>
                      <a:pt x="26" y="190"/>
                    </a:lnTo>
                    <a:lnTo>
                      <a:pt x="27" y="189"/>
                    </a:lnTo>
                    <a:lnTo>
                      <a:pt x="27" y="187"/>
                    </a:lnTo>
                    <a:lnTo>
                      <a:pt x="27" y="185"/>
                    </a:lnTo>
                    <a:lnTo>
                      <a:pt x="27" y="183"/>
                    </a:lnTo>
                    <a:lnTo>
                      <a:pt x="28" y="182"/>
                    </a:lnTo>
                    <a:lnTo>
                      <a:pt x="28" y="19"/>
                    </a:lnTo>
                    <a:lnTo>
                      <a:pt x="27" y="17"/>
                    </a:lnTo>
                    <a:lnTo>
                      <a:pt x="27" y="15"/>
                    </a:lnTo>
                    <a:lnTo>
                      <a:pt x="27" y="13"/>
                    </a:lnTo>
                    <a:lnTo>
                      <a:pt x="27" y="11"/>
                    </a:lnTo>
                    <a:lnTo>
                      <a:pt x="26" y="10"/>
                    </a:lnTo>
                    <a:lnTo>
                      <a:pt x="26" y="8"/>
                    </a:lnTo>
                    <a:lnTo>
                      <a:pt x="25" y="7"/>
                    </a:lnTo>
                    <a:lnTo>
                      <a:pt x="24" y="5"/>
                    </a:lnTo>
                    <a:lnTo>
                      <a:pt x="23" y="4"/>
                    </a:lnTo>
                    <a:lnTo>
                      <a:pt x="22" y="3"/>
                    </a:lnTo>
                    <a:lnTo>
                      <a:pt x="21" y="2"/>
                    </a:lnTo>
                    <a:lnTo>
                      <a:pt x="20" y="1"/>
                    </a:lnTo>
                    <a:lnTo>
                      <a:pt x="19" y="0"/>
                    </a:lnTo>
                    <a:lnTo>
                      <a:pt x="18" y="0"/>
                    </a:lnTo>
                    <a:lnTo>
                      <a:pt x="17" y="0"/>
                    </a:lnTo>
                    <a:lnTo>
                      <a:pt x="16" y="0"/>
                    </a:lnTo>
                    <a:lnTo>
                      <a:pt x="14" y="0"/>
                    </a:lnTo>
                    <a:lnTo>
                      <a:pt x="13" y="0"/>
                    </a:lnTo>
                    <a:lnTo>
                      <a:pt x="12" y="0"/>
                    </a:lnTo>
                    <a:lnTo>
                      <a:pt x="11" y="1"/>
                    </a:lnTo>
                    <a:lnTo>
                      <a:pt x="10" y="2"/>
                    </a:lnTo>
                    <a:lnTo>
                      <a:pt x="9" y="3"/>
                    </a:lnTo>
                    <a:lnTo>
                      <a:pt x="8" y="4"/>
                    </a:lnTo>
                    <a:lnTo>
                      <a:pt x="7" y="5"/>
                    </a:lnTo>
                    <a:lnTo>
                      <a:pt x="6" y="7"/>
                    </a:lnTo>
                    <a:lnTo>
                      <a:pt x="5" y="8"/>
                    </a:lnTo>
                    <a:lnTo>
                      <a:pt x="5" y="10"/>
                    </a:lnTo>
                    <a:lnTo>
                      <a:pt x="4" y="11"/>
                    </a:lnTo>
                    <a:lnTo>
                      <a:pt x="4" y="13"/>
                    </a:lnTo>
                    <a:lnTo>
                      <a:pt x="4" y="15"/>
                    </a:lnTo>
                    <a:lnTo>
                      <a:pt x="4" y="17"/>
                    </a:lnTo>
                    <a:lnTo>
                      <a:pt x="4" y="19"/>
                    </a:lnTo>
                    <a:lnTo>
                      <a:pt x="0" y="168"/>
                    </a:lnTo>
                    <a:lnTo>
                      <a:pt x="0" y="170"/>
                    </a:lnTo>
                    <a:lnTo>
                      <a:pt x="0" y="172"/>
                    </a:lnTo>
                    <a:lnTo>
                      <a:pt x="0" y="175"/>
                    </a:lnTo>
                    <a:lnTo>
                      <a:pt x="1" y="177"/>
                    </a:lnTo>
                    <a:lnTo>
                      <a:pt x="2" y="180"/>
                    </a:lnTo>
                    <a:lnTo>
                      <a:pt x="3" y="183"/>
                    </a:lnTo>
                    <a:lnTo>
                      <a:pt x="4" y="186"/>
                    </a:lnTo>
                    <a:lnTo>
                      <a:pt x="5" y="189"/>
                    </a:lnTo>
                    <a:lnTo>
                      <a:pt x="6" y="191"/>
                    </a:lnTo>
                    <a:lnTo>
                      <a:pt x="7" y="193"/>
                    </a:lnTo>
                    <a:lnTo>
                      <a:pt x="9" y="195"/>
                    </a:lnTo>
                    <a:lnTo>
                      <a:pt x="10" y="197"/>
                    </a:lnTo>
                    <a:lnTo>
                      <a:pt x="11" y="198"/>
                    </a:lnTo>
                    <a:lnTo>
                      <a:pt x="13" y="200"/>
                    </a:lnTo>
                    <a:lnTo>
                      <a:pt x="14" y="200"/>
                    </a:lnTo>
                    <a:lnTo>
                      <a:pt x="16" y="201"/>
                    </a:lnTo>
                    <a:close/>
                  </a:path>
                </a:pathLst>
              </a:custGeom>
              <a:solidFill>
                <a:srgbClr val="993300"/>
              </a:solidFill>
              <a:ln w="0">
                <a:solidFill>
                  <a:srgbClr val="000000"/>
                </a:solidFill>
                <a:prstDash val="solid"/>
                <a:round/>
                <a:headEnd/>
                <a:tailEnd/>
              </a:ln>
            </p:spPr>
            <p:txBody>
              <a:bodyPr/>
              <a:lstStyle/>
              <a:p>
                <a:endParaRPr lang="en-US"/>
              </a:p>
            </p:txBody>
          </p:sp>
          <p:sp>
            <p:nvSpPr>
              <p:cNvPr id="44515" name="Freeform 239"/>
              <p:cNvSpPr>
                <a:spLocks/>
              </p:cNvSpPr>
              <p:nvPr/>
            </p:nvSpPr>
            <p:spPr bwMode="auto">
              <a:xfrm>
                <a:off x="4931" y="1303"/>
                <a:ext cx="1" cy="9"/>
              </a:xfrm>
              <a:custGeom>
                <a:avLst/>
                <a:gdLst>
                  <a:gd name="T0" fmla="*/ 0 w 34"/>
                  <a:gd name="T1" fmla="*/ 9 h 209"/>
                  <a:gd name="T2" fmla="*/ 1 w 34"/>
                  <a:gd name="T3" fmla="*/ 9 h 209"/>
                  <a:gd name="T4" fmla="*/ 1 w 34"/>
                  <a:gd name="T5" fmla="*/ 9 h 209"/>
                  <a:gd name="T6" fmla="*/ 1 w 34"/>
                  <a:gd name="T7" fmla="*/ 9 h 209"/>
                  <a:gd name="T8" fmla="*/ 1 w 34"/>
                  <a:gd name="T9" fmla="*/ 8 h 209"/>
                  <a:gd name="T10" fmla="*/ 1 w 34"/>
                  <a:gd name="T11" fmla="*/ 8 h 209"/>
                  <a:gd name="T12" fmla="*/ 1 w 34"/>
                  <a:gd name="T13" fmla="*/ 8 h 209"/>
                  <a:gd name="T14" fmla="*/ 1 w 34"/>
                  <a:gd name="T15" fmla="*/ 8 h 209"/>
                  <a:gd name="T16" fmla="*/ 1 w 34"/>
                  <a:gd name="T17" fmla="*/ 1 h 209"/>
                  <a:gd name="T18" fmla="*/ 1 w 34"/>
                  <a:gd name="T19" fmla="*/ 1 h 209"/>
                  <a:gd name="T20" fmla="*/ 1 w 34"/>
                  <a:gd name="T21" fmla="*/ 0 h 209"/>
                  <a:gd name="T22" fmla="*/ 1 w 34"/>
                  <a:gd name="T23" fmla="*/ 0 h 209"/>
                  <a:gd name="T24" fmla="*/ 1 w 34"/>
                  <a:gd name="T25" fmla="*/ 0 h 209"/>
                  <a:gd name="T26" fmla="*/ 1 w 34"/>
                  <a:gd name="T27" fmla="*/ 0 h 209"/>
                  <a:gd name="T28" fmla="*/ 1 w 34"/>
                  <a:gd name="T29" fmla="*/ 0 h 209"/>
                  <a:gd name="T30" fmla="*/ 0 w 34"/>
                  <a:gd name="T31" fmla="*/ 0 h 209"/>
                  <a:gd name="T32" fmla="*/ 0 w 34"/>
                  <a:gd name="T33" fmla="*/ 0 h 209"/>
                  <a:gd name="T34" fmla="*/ 0 w 34"/>
                  <a:gd name="T35" fmla="*/ 0 h 209"/>
                  <a:gd name="T36" fmla="*/ 0 w 34"/>
                  <a:gd name="T37" fmla="*/ 0 h 209"/>
                  <a:gd name="T38" fmla="*/ 0 w 34"/>
                  <a:gd name="T39" fmla="*/ 0 h 209"/>
                  <a:gd name="T40" fmla="*/ 0 w 34"/>
                  <a:gd name="T41" fmla="*/ 0 h 209"/>
                  <a:gd name="T42" fmla="*/ 0 w 34"/>
                  <a:gd name="T43" fmla="*/ 0 h 209"/>
                  <a:gd name="T44" fmla="*/ 0 w 34"/>
                  <a:gd name="T45" fmla="*/ 1 h 209"/>
                  <a:gd name="T46" fmla="*/ 0 w 34"/>
                  <a:gd name="T47" fmla="*/ 1 h 209"/>
                  <a:gd name="T48" fmla="*/ 0 w 34"/>
                  <a:gd name="T49" fmla="*/ 1 h 209"/>
                  <a:gd name="T50" fmla="*/ 0 w 34"/>
                  <a:gd name="T51" fmla="*/ 8 h 209"/>
                  <a:gd name="T52" fmla="*/ 0 w 34"/>
                  <a:gd name="T53" fmla="*/ 8 h 209"/>
                  <a:gd name="T54" fmla="*/ 0 w 34"/>
                  <a:gd name="T55" fmla="*/ 9 h 209"/>
                  <a:gd name="T56" fmla="*/ 0 w 34"/>
                  <a:gd name="T57" fmla="*/ 9 h 209"/>
                  <a:gd name="T58" fmla="*/ 0 w 34"/>
                  <a:gd name="T59" fmla="*/ 9 h 209"/>
                  <a:gd name="T60" fmla="*/ 0 w 34"/>
                  <a:gd name="T61" fmla="*/ 9 h 209"/>
                  <a:gd name="T62" fmla="*/ 0 w 34"/>
                  <a:gd name="T63" fmla="*/ 9 h 209"/>
                  <a:gd name="T64" fmla="*/ 0 w 34"/>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 h="209">
                    <a:moveTo>
                      <a:pt x="13" y="209"/>
                    </a:moveTo>
                    <a:lnTo>
                      <a:pt x="14" y="208"/>
                    </a:lnTo>
                    <a:lnTo>
                      <a:pt x="15" y="208"/>
                    </a:lnTo>
                    <a:lnTo>
                      <a:pt x="17" y="206"/>
                    </a:lnTo>
                    <a:lnTo>
                      <a:pt x="19" y="205"/>
                    </a:lnTo>
                    <a:lnTo>
                      <a:pt x="20" y="203"/>
                    </a:lnTo>
                    <a:lnTo>
                      <a:pt x="22" y="201"/>
                    </a:lnTo>
                    <a:lnTo>
                      <a:pt x="24" y="199"/>
                    </a:lnTo>
                    <a:lnTo>
                      <a:pt x="25" y="197"/>
                    </a:lnTo>
                    <a:lnTo>
                      <a:pt x="27" y="194"/>
                    </a:lnTo>
                    <a:lnTo>
                      <a:pt x="28" y="192"/>
                    </a:lnTo>
                    <a:lnTo>
                      <a:pt x="29" y="189"/>
                    </a:lnTo>
                    <a:lnTo>
                      <a:pt x="30" y="186"/>
                    </a:lnTo>
                    <a:lnTo>
                      <a:pt x="31" y="183"/>
                    </a:lnTo>
                    <a:lnTo>
                      <a:pt x="32" y="181"/>
                    </a:lnTo>
                    <a:lnTo>
                      <a:pt x="32" y="178"/>
                    </a:lnTo>
                    <a:lnTo>
                      <a:pt x="34" y="177"/>
                    </a:lnTo>
                    <a:lnTo>
                      <a:pt x="25" y="19"/>
                    </a:lnTo>
                    <a:lnTo>
                      <a:pt x="24" y="17"/>
                    </a:lnTo>
                    <a:lnTo>
                      <a:pt x="24" y="15"/>
                    </a:lnTo>
                    <a:lnTo>
                      <a:pt x="24" y="13"/>
                    </a:lnTo>
                    <a:lnTo>
                      <a:pt x="24" y="11"/>
                    </a:lnTo>
                    <a:lnTo>
                      <a:pt x="23" y="10"/>
                    </a:lnTo>
                    <a:lnTo>
                      <a:pt x="23" y="8"/>
                    </a:lnTo>
                    <a:lnTo>
                      <a:pt x="22" y="7"/>
                    </a:lnTo>
                    <a:lnTo>
                      <a:pt x="21" y="5"/>
                    </a:lnTo>
                    <a:lnTo>
                      <a:pt x="20" y="4"/>
                    </a:lnTo>
                    <a:lnTo>
                      <a:pt x="19" y="3"/>
                    </a:lnTo>
                    <a:lnTo>
                      <a:pt x="18" y="2"/>
                    </a:lnTo>
                    <a:lnTo>
                      <a:pt x="17" y="1"/>
                    </a:lnTo>
                    <a:lnTo>
                      <a:pt x="16" y="0"/>
                    </a:lnTo>
                    <a:lnTo>
                      <a:pt x="15" y="0"/>
                    </a:lnTo>
                    <a:lnTo>
                      <a:pt x="14" y="0"/>
                    </a:lnTo>
                    <a:lnTo>
                      <a:pt x="13" y="0"/>
                    </a:lnTo>
                    <a:lnTo>
                      <a:pt x="11" y="0"/>
                    </a:lnTo>
                    <a:lnTo>
                      <a:pt x="10" y="0"/>
                    </a:lnTo>
                    <a:lnTo>
                      <a:pt x="9" y="0"/>
                    </a:lnTo>
                    <a:lnTo>
                      <a:pt x="8" y="1"/>
                    </a:lnTo>
                    <a:lnTo>
                      <a:pt x="6" y="2"/>
                    </a:lnTo>
                    <a:lnTo>
                      <a:pt x="5" y="3"/>
                    </a:lnTo>
                    <a:lnTo>
                      <a:pt x="4" y="4"/>
                    </a:lnTo>
                    <a:lnTo>
                      <a:pt x="3" y="6"/>
                    </a:lnTo>
                    <a:lnTo>
                      <a:pt x="3" y="7"/>
                    </a:lnTo>
                    <a:lnTo>
                      <a:pt x="2" y="9"/>
                    </a:lnTo>
                    <a:lnTo>
                      <a:pt x="1" y="11"/>
                    </a:lnTo>
                    <a:lnTo>
                      <a:pt x="1" y="13"/>
                    </a:lnTo>
                    <a:lnTo>
                      <a:pt x="0" y="15"/>
                    </a:lnTo>
                    <a:lnTo>
                      <a:pt x="0" y="17"/>
                    </a:lnTo>
                    <a:lnTo>
                      <a:pt x="0" y="19"/>
                    </a:lnTo>
                    <a:lnTo>
                      <a:pt x="0" y="22"/>
                    </a:lnTo>
                    <a:lnTo>
                      <a:pt x="0" y="193"/>
                    </a:lnTo>
                    <a:lnTo>
                      <a:pt x="0" y="194"/>
                    </a:lnTo>
                    <a:lnTo>
                      <a:pt x="0" y="195"/>
                    </a:lnTo>
                    <a:lnTo>
                      <a:pt x="0" y="197"/>
                    </a:lnTo>
                    <a:lnTo>
                      <a:pt x="1" y="198"/>
                    </a:lnTo>
                    <a:lnTo>
                      <a:pt x="1" y="200"/>
                    </a:lnTo>
                    <a:lnTo>
                      <a:pt x="2" y="201"/>
                    </a:lnTo>
                    <a:lnTo>
                      <a:pt x="3" y="202"/>
                    </a:lnTo>
                    <a:lnTo>
                      <a:pt x="3" y="204"/>
                    </a:lnTo>
                    <a:lnTo>
                      <a:pt x="4" y="205"/>
                    </a:lnTo>
                    <a:lnTo>
                      <a:pt x="5" y="206"/>
                    </a:lnTo>
                    <a:lnTo>
                      <a:pt x="6" y="206"/>
                    </a:lnTo>
                    <a:lnTo>
                      <a:pt x="8" y="207"/>
                    </a:lnTo>
                    <a:lnTo>
                      <a:pt x="9" y="208"/>
                    </a:lnTo>
                    <a:lnTo>
                      <a:pt x="10" y="208"/>
                    </a:lnTo>
                    <a:lnTo>
                      <a:pt x="11" y="208"/>
                    </a:lnTo>
                    <a:lnTo>
                      <a:pt x="13" y="209"/>
                    </a:lnTo>
                    <a:close/>
                  </a:path>
                </a:pathLst>
              </a:custGeom>
              <a:solidFill>
                <a:srgbClr val="993300"/>
              </a:solidFill>
              <a:ln w="0">
                <a:solidFill>
                  <a:srgbClr val="000000"/>
                </a:solidFill>
                <a:prstDash val="solid"/>
                <a:round/>
                <a:headEnd/>
                <a:tailEnd/>
              </a:ln>
            </p:spPr>
            <p:txBody>
              <a:bodyPr/>
              <a:lstStyle/>
              <a:p>
                <a:endParaRPr lang="en-US"/>
              </a:p>
            </p:txBody>
          </p:sp>
          <p:sp>
            <p:nvSpPr>
              <p:cNvPr id="44516" name="Freeform 240"/>
              <p:cNvSpPr>
                <a:spLocks/>
              </p:cNvSpPr>
              <p:nvPr/>
            </p:nvSpPr>
            <p:spPr bwMode="auto">
              <a:xfrm>
                <a:off x="4917" y="1302"/>
                <a:ext cx="13" cy="5"/>
              </a:xfrm>
              <a:custGeom>
                <a:avLst/>
                <a:gdLst>
                  <a:gd name="T0" fmla="*/ 12 w 307"/>
                  <a:gd name="T1" fmla="*/ 5 h 100"/>
                  <a:gd name="T2" fmla="*/ 12 w 307"/>
                  <a:gd name="T3" fmla="*/ 5 h 100"/>
                  <a:gd name="T4" fmla="*/ 12 w 307"/>
                  <a:gd name="T5" fmla="*/ 5 h 100"/>
                  <a:gd name="T6" fmla="*/ 12 w 307"/>
                  <a:gd name="T7" fmla="*/ 5 h 100"/>
                  <a:gd name="T8" fmla="*/ 13 w 307"/>
                  <a:gd name="T9" fmla="*/ 4 h 100"/>
                  <a:gd name="T10" fmla="*/ 13 w 307"/>
                  <a:gd name="T11" fmla="*/ 4 h 100"/>
                  <a:gd name="T12" fmla="*/ 13 w 307"/>
                  <a:gd name="T13" fmla="*/ 4 h 100"/>
                  <a:gd name="T14" fmla="*/ 13 w 307"/>
                  <a:gd name="T15" fmla="*/ 4 h 100"/>
                  <a:gd name="T16" fmla="*/ 13 w 307"/>
                  <a:gd name="T17" fmla="*/ 2 h 100"/>
                  <a:gd name="T18" fmla="*/ 13 w 307"/>
                  <a:gd name="T19" fmla="*/ 1 h 100"/>
                  <a:gd name="T20" fmla="*/ 13 w 307"/>
                  <a:gd name="T21" fmla="*/ 1 h 100"/>
                  <a:gd name="T22" fmla="*/ 13 w 307"/>
                  <a:gd name="T23" fmla="*/ 1 h 100"/>
                  <a:gd name="T24" fmla="*/ 13 w 307"/>
                  <a:gd name="T25" fmla="*/ 1 h 100"/>
                  <a:gd name="T26" fmla="*/ 12 w 307"/>
                  <a:gd name="T27" fmla="*/ 0 h 100"/>
                  <a:gd name="T28" fmla="*/ 12 w 307"/>
                  <a:gd name="T29" fmla="*/ 0 h 100"/>
                  <a:gd name="T30" fmla="*/ 12 w 307"/>
                  <a:gd name="T31" fmla="*/ 0 h 100"/>
                  <a:gd name="T32" fmla="*/ 12 w 307"/>
                  <a:gd name="T33" fmla="*/ 0 h 100"/>
                  <a:gd name="T34" fmla="*/ 1 w 307"/>
                  <a:gd name="T35" fmla="*/ 0 h 100"/>
                  <a:gd name="T36" fmla="*/ 1 w 307"/>
                  <a:gd name="T37" fmla="*/ 0 h 100"/>
                  <a:gd name="T38" fmla="*/ 1 w 307"/>
                  <a:gd name="T39" fmla="*/ 0 h 100"/>
                  <a:gd name="T40" fmla="*/ 0 w 307"/>
                  <a:gd name="T41" fmla="*/ 0 h 100"/>
                  <a:gd name="T42" fmla="*/ 0 w 307"/>
                  <a:gd name="T43" fmla="*/ 1 h 100"/>
                  <a:gd name="T44" fmla="*/ 0 w 307"/>
                  <a:gd name="T45" fmla="*/ 1 h 100"/>
                  <a:gd name="T46" fmla="*/ 0 w 307"/>
                  <a:gd name="T47" fmla="*/ 1 h 100"/>
                  <a:gd name="T48" fmla="*/ 0 w 307"/>
                  <a:gd name="T49" fmla="*/ 1 h 100"/>
                  <a:gd name="T50" fmla="*/ 0 w 307"/>
                  <a:gd name="T51" fmla="*/ 3 h 100"/>
                  <a:gd name="T52" fmla="*/ 0 w 307"/>
                  <a:gd name="T53" fmla="*/ 4 h 100"/>
                  <a:gd name="T54" fmla="*/ 0 w 307"/>
                  <a:gd name="T55" fmla="*/ 4 h 100"/>
                  <a:gd name="T56" fmla="*/ 0 w 307"/>
                  <a:gd name="T57" fmla="*/ 4 h 100"/>
                  <a:gd name="T58" fmla="*/ 0 w 307"/>
                  <a:gd name="T59" fmla="*/ 5 h 100"/>
                  <a:gd name="T60" fmla="*/ 1 w 307"/>
                  <a:gd name="T61" fmla="*/ 5 h 100"/>
                  <a:gd name="T62" fmla="*/ 1 w 307"/>
                  <a:gd name="T63" fmla="*/ 5 h 100"/>
                  <a:gd name="T64" fmla="*/ 1 w 307"/>
                  <a:gd name="T65" fmla="*/ 5 h 100"/>
                  <a:gd name="T66" fmla="*/ 1 w 307"/>
                  <a:gd name="T67" fmla="*/ 5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7" h="100">
                    <a:moveTo>
                      <a:pt x="274" y="100"/>
                    </a:moveTo>
                    <a:lnTo>
                      <a:pt x="277" y="99"/>
                    </a:lnTo>
                    <a:lnTo>
                      <a:pt x="280" y="99"/>
                    </a:lnTo>
                    <a:lnTo>
                      <a:pt x="283" y="98"/>
                    </a:lnTo>
                    <a:lnTo>
                      <a:pt x="286" y="97"/>
                    </a:lnTo>
                    <a:lnTo>
                      <a:pt x="289" y="96"/>
                    </a:lnTo>
                    <a:lnTo>
                      <a:pt x="292" y="94"/>
                    </a:lnTo>
                    <a:lnTo>
                      <a:pt x="294" y="92"/>
                    </a:lnTo>
                    <a:lnTo>
                      <a:pt x="296" y="90"/>
                    </a:lnTo>
                    <a:lnTo>
                      <a:pt x="298" y="88"/>
                    </a:lnTo>
                    <a:lnTo>
                      <a:pt x="300" y="86"/>
                    </a:lnTo>
                    <a:lnTo>
                      <a:pt x="302" y="83"/>
                    </a:lnTo>
                    <a:lnTo>
                      <a:pt x="303" y="80"/>
                    </a:lnTo>
                    <a:lnTo>
                      <a:pt x="304" y="77"/>
                    </a:lnTo>
                    <a:lnTo>
                      <a:pt x="305" y="74"/>
                    </a:lnTo>
                    <a:lnTo>
                      <a:pt x="305" y="71"/>
                    </a:lnTo>
                    <a:lnTo>
                      <a:pt x="307" y="68"/>
                    </a:lnTo>
                    <a:lnTo>
                      <a:pt x="307" y="32"/>
                    </a:lnTo>
                    <a:lnTo>
                      <a:pt x="305" y="28"/>
                    </a:lnTo>
                    <a:lnTo>
                      <a:pt x="305" y="25"/>
                    </a:lnTo>
                    <a:lnTo>
                      <a:pt x="304" y="22"/>
                    </a:lnTo>
                    <a:lnTo>
                      <a:pt x="303" y="19"/>
                    </a:lnTo>
                    <a:lnTo>
                      <a:pt x="302" y="17"/>
                    </a:lnTo>
                    <a:lnTo>
                      <a:pt x="300" y="14"/>
                    </a:lnTo>
                    <a:lnTo>
                      <a:pt x="298" y="12"/>
                    </a:lnTo>
                    <a:lnTo>
                      <a:pt x="296" y="10"/>
                    </a:lnTo>
                    <a:lnTo>
                      <a:pt x="294" y="8"/>
                    </a:lnTo>
                    <a:lnTo>
                      <a:pt x="292" y="6"/>
                    </a:lnTo>
                    <a:lnTo>
                      <a:pt x="289" y="4"/>
                    </a:lnTo>
                    <a:lnTo>
                      <a:pt x="286" y="3"/>
                    </a:lnTo>
                    <a:lnTo>
                      <a:pt x="283" y="2"/>
                    </a:lnTo>
                    <a:lnTo>
                      <a:pt x="280" y="0"/>
                    </a:lnTo>
                    <a:lnTo>
                      <a:pt x="277" y="0"/>
                    </a:lnTo>
                    <a:lnTo>
                      <a:pt x="274" y="0"/>
                    </a:lnTo>
                    <a:lnTo>
                      <a:pt x="32" y="0"/>
                    </a:lnTo>
                    <a:lnTo>
                      <a:pt x="28" y="0"/>
                    </a:lnTo>
                    <a:lnTo>
                      <a:pt x="25" y="0"/>
                    </a:lnTo>
                    <a:lnTo>
                      <a:pt x="22" y="2"/>
                    </a:lnTo>
                    <a:lnTo>
                      <a:pt x="19" y="3"/>
                    </a:lnTo>
                    <a:lnTo>
                      <a:pt x="16" y="4"/>
                    </a:lnTo>
                    <a:lnTo>
                      <a:pt x="13" y="6"/>
                    </a:lnTo>
                    <a:lnTo>
                      <a:pt x="11" y="8"/>
                    </a:lnTo>
                    <a:lnTo>
                      <a:pt x="9" y="10"/>
                    </a:lnTo>
                    <a:lnTo>
                      <a:pt x="7" y="12"/>
                    </a:lnTo>
                    <a:lnTo>
                      <a:pt x="5" y="14"/>
                    </a:lnTo>
                    <a:lnTo>
                      <a:pt x="3" y="17"/>
                    </a:lnTo>
                    <a:lnTo>
                      <a:pt x="2" y="19"/>
                    </a:lnTo>
                    <a:lnTo>
                      <a:pt x="1" y="22"/>
                    </a:lnTo>
                    <a:lnTo>
                      <a:pt x="0" y="25"/>
                    </a:lnTo>
                    <a:lnTo>
                      <a:pt x="0" y="28"/>
                    </a:lnTo>
                    <a:lnTo>
                      <a:pt x="0" y="32"/>
                    </a:lnTo>
                    <a:lnTo>
                      <a:pt x="0" y="68"/>
                    </a:lnTo>
                    <a:lnTo>
                      <a:pt x="0" y="71"/>
                    </a:lnTo>
                    <a:lnTo>
                      <a:pt x="0" y="74"/>
                    </a:lnTo>
                    <a:lnTo>
                      <a:pt x="1" y="77"/>
                    </a:lnTo>
                    <a:lnTo>
                      <a:pt x="2" y="80"/>
                    </a:lnTo>
                    <a:lnTo>
                      <a:pt x="3" y="83"/>
                    </a:lnTo>
                    <a:lnTo>
                      <a:pt x="5" y="86"/>
                    </a:lnTo>
                    <a:lnTo>
                      <a:pt x="7" y="88"/>
                    </a:lnTo>
                    <a:lnTo>
                      <a:pt x="9" y="90"/>
                    </a:lnTo>
                    <a:lnTo>
                      <a:pt x="11" y="92"/>
                    </a:lnTo>
                    <a:lnTo>
                      <a:pt x="13" y="94"/>
                    </a:lnTo>
                    <a:lnTo>
                      <a:pt x="16" y="96"/>
                    </a:lnTo>
                    <a:lnTo>
                      <a:pt x="19" y="97"/>
                    </a:lnTo>
                    <a:lnTo>
                      <a:pt x="22" y="98"/>
                    </a:lnTo>
                    <a:lnTo>
                      <a:pt x="25" y="99"/>
                    </a:lnTo>
                    <a:lnTo>
                      <a:pt x="28" y="99"/>
                    </a:lnTo>
                    <a:lnTo>
                      <a:pt x="32" y="100"/>
                    </a:lnTo>
                    <a:lnTo>
                      <a:pt x="274" y="100"/>
                    </a:lnTo>
                    <a:close/>
                  </a:path>
                </a:pathLst>
              </a:custGeom>
              <a:solidFill>
                <a:srgbClr val="993300"/>
              </a:solidFill>
              <a:ln w="0">
                <a:solidFill>
                  <a:srgbClr val="000000"/>
                </a:solidFill>
                <a:prstDash val="solid"/>
                <a:round/>
                <a:headEnd/>
                <a:tailEnd/>
              </a:ln>
            </p:spPr>
            <p:txBody>
              <a:bodyPr/>
              <a:lstStyle/>
              <a:p>
                <a:endParaRPr lang="en-US"/>
              </a:p>
            </p:txBody>
          </p:sp>
          <p:sp>
            <p:nvSpPr>
              <p:cNvPr id="44517" name="Freeform 241"/>
              <p:cNvSpPr>
                <a:spLocks/>
              </p:cNvSpPr>
              <p:nvPr/>
            </p:nvSpPr>
            <p:spPr bwMode="auto">
              <a:xfrm>
                <a:off x="4934" y="1301"/>
                <a:ext cx="19" cy="13"/>
              </a:xfrm>
              <a:custGeom>
                <a:avLst/>
                <a:gdLst>
                  <a:gd name="T0" fmla="*/ 17 w 430"/>
                  <a:gd name="T1" fmla="*/ 13 h 284"/>
                  <a:gd name="T2" fmla="*/ 17 w 430"/>
                  <a:gd name="T3" fmla="*/ 13 h 284"/>
                  <a:gd name="T4" fmla="*/ 17 w 430"/>
                  <a:gd name="T5" fmla="*/ 13 h 284"/>
                  <a:gd name="T6" fmla="*/ 18 w 430"/>
                  <a:gd name="T7" fmla="*/ 12 h 284"/>
                  <a:gd name="T8" fmla="*/ 18 w 430"/>
                  <a:gd name="T9" fmla="*/ 12 h 284"/>
                  <a:gd name="T10" fmla="*/ 19 w 430"/>
                  <a:gd name="T11" fmla="*/ 11 h 284"/>
                  <a:gd name="T12" fmla="*/ 19 w 430"/>
                  <a:gd name="T13" fmla="*/ 11 h 284"/>
                  <a:gd name="T14" fmla="*/ 19 w 430"/>
                  <a:gd name="T15" fmla="*/ 10 h 284"/>
                  <a:gd name="T16" fmla="*/ 18 w 430"/>
                  <a:gd name="T17" fmla="*/ 3 h 284"/>
                  <a:gd name="T18" fmla="*/ 18 w 430"/>
                  <a:gd name="T19" fmla="*/ 2 h 284"/>
                  <a:gd name="T20" fmla="*/ 18 w 430"/>
                  <a:gd name="T21" fmla="*/ 2 h 284"/>
                  <a:gd name="T22" fmla="*/ 18 w 430"/>
                  <a:gd name="T23" fmla="*/ 1 h 284"/>
                  <a:gd name="T24" fmla="*/ 18 w 430"/>
                  <a:gd name="T25" fmla="*/ 1 h 284"/>
                  <a:gd name="T26" fmla="*/ 18 w 430"/>
                  <a:gd name="T27" fmla="*/ 1 h 284"/>
                  <a:gd name="T28" fmla="*/ 17 w 430"/>
                  <a:gd name="T29" fmla="*/ 0 h 284"/>
                  <a:gd name="T30" fmla="*/ 17 w 430"/>
                  <a:gd name="T31" fmla="*/ 0 h 284"/>
                  <a:gd name="T32" fmla="*/ 16 w 430"/>
                  <a:gd name="T33" fmla="*/ 0 h 284"/>
                  <a:gd name="T34" fmla="*/ 2 w 430"/>
                  <a:gd name="T35" fmla="*/ 0 h 284"/>
                  <a:gd name="T36" fmla="*/ 2 w 430"/>
                  <a:gd name="T37" fmla="*/ 0 h 284"/>
                  <a:gd name="T38" fmla="*/ 2 w 430"/>
                  <a:gd name="T39" fmla="*/ 0 h 284"/>
                  <a:gd name="T40" fmla="*/ 1 w 430"/>
                  <a:gd name="T41" fmla="*/ 1 h 284"/>
                  <a:gd name="T42" fmla="*/ 1 w 430"/>
                  <a:gd name="T43" fmla="*/ 1 h 284"/>
                  <a:gd name="T44" fmla="*/ 1 w 430"/>
                  <a:gd name="T45" fmla="*/ 2 h 284"/>
                  <a:gd name="T46" fmla="*/ 1 w 430"/>
                  <a:gd name="T47" fmla="*/ 2 h 284"/>
                  <a:gd name="T48" fmla="*/ 1 w 430"/>
                  <a:gd name="T49" fmla="*/ 3 h 284"/>
                  <a:gd name="T50" fmla="*/ 0 w 430"/>
                  <a:gd name="T51" fmla="*/ 10 h 284"/>
                  <a:gd name="T52" fmla="*/ 0 w 430"/>
                  <a:gd name="T53" fmla="*/ 11 h 284"/>
                  <a:gd name="T54" fmla="*/ 0 w 430"/>
                  <a:gd name="T55" fmla="*/ 11 h 284"/>
                  <a:gd name="T56" fmla="*/ 0 w 430"/>
                  <a:gd name="T57" fmla="*/ 12 h 284"/>
                  <a:gd name="T58" fmla="*/ 1 w 430"/>
                  <a:gd name="T59" fmla="*/ 12 h 284"/>
                  <a:gd name="T60" fmla="*/ 1 w 430"/>
                  <a:gd name="T61" fmla="*/ 12 h 284"/>
                  <a:gd name="T62" fmla="*/ 2 w 430"/>
                  <a:gd name="T63" fmla="*/ 13 h 284"/>
                  <a:gd name="T64" fmla="*/ 2 w 430"/>
                  <a:gd name="T65" fmla="*/ 13 h 284"/>
                  <a:gd name="T66" fmla="*/ 2 w 430"/>
                  <a:gd name="T67" fmla="*/ 13 h 2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30" h="284">
                    <a:moveTo>
                      <a:pt x="373" y="284"/>
                    </a:moveTo>
                    <a:lnTo>
                      <a:pt x="378" y="283"/>
                    </a:lnTo>
                    <a:lnTo>
                      <a:pt x="382" y="282"/>
                    </a:lnTo>
                    <a:lnTo>
                      <a:pt x="387" y="280"/>
                    </a:lnTo>
                    <a:lnTo>
                      <a:pt x="392" y="278"/>
                    </a:lnTo>
                    <a:lnTo>
                      <a:pt x="396" y="275"/>
                    </a:lnTo>
                    <a:lnTo>
                      <a:pt x="401" y="272"/>
                    </a:lnTo>
                    <a:lnTo>
                      <a:pt x="405" y="268"/>
                    </a:lnTo>
                    <a:lnTo>
                      <a:pt x="410" y="263"/>
                    </a:lnTo>
                    <a:lnTo>
                      <a:pt x="415" y="258"/>
                    </a:lnTo>
                    <a:lnTo>
                      <a:pt x="418" y="253"/>
                    </a:lnTo>
                    <a:lnTo>
                      <a:pt x="421" y="248"/>
                    </a:lnTo>
                    <a:lnTo>
                      <a:pt x="424" y="242"/>
                    </a:lnTo>
                    <a:lnTo>
                      <a:pt x="426" y="236"/>
                    </a:lnTo>
                    <a:lnTo>
                      <a:pt x="428" y="230"/>
                    </a:lnTo>
                    <a:lnTo>
                      <a:pt x="429" y="222"/>
                    </a:lnTo>
                    <a:lnTo>
                      <a:pt x="430" y="216"/>
                    </a:lnTo>
                    <a:lnTo>
                      <a:pt x="417" y="68"/>
                    </a:lnTo>
                    <a:lnTo>
                      <a:pt x="416" y="60"/>
                    </a:lnTo>
                    <a:lnTo>
                      <a:pt x="416" y="53"/>
                    </a:lnTo>
                    <a:lnTo>
                      <a:pt x="415" y="47"/>
                    </a:lnTo>
                    <a:lnTo>
                      <a:pt x="413" y="41"/>
                    </a:lnTo>
                    <a:lnTo>
                      <a:pt x="410" y="35"/>
                    </a:lnTo>
                    <a:lnTo>
                      <a:pt x="408" y="30"/>
                    </a:lnTo>
                    <a:lnTo>
                      <a:pt x="406" y="25"/>
                    </a:lnTo>
                    <a:lnTo>
                      <a:pt x="403" y="19"/>
                    </a:lnTo>
                    <a:lnTo>
                      <a:pt x="400" y="15"/>
                    </a:lnTo>
                    <a:lnTo>
                      <a:pt x="397" y="11"/>
                    </a:lnTo>
                    <a:lnTo>
                      <a:pt x="393" y="8"/>
                    </a:lnTo>
                    <a:lnTo>
                      <a:pt x="390" y="5"/>
                    </a:lnTo>
                    <a:lnTo>
                      <a:pt x="386" y="3"/>
                    </a:lnTo>
                    <a:lnTo>
                      <a:pt x="382" y="1"/>
                    </a:lnTo>
                    <a:lnTo>
                      <a:pt x="378" y="0"/>
                    </a:lnTo>
                    <a:lnTo>
                      <a:pt x="373" y="0"/>
                    </a:lnTo>
                    <a:lnTo>
                      <a:pt x="55" y="0"/>
                    </a:lnTo>
                    <a:lnTo>
                      <a:pt x="50" y="0"/>
                    </a:lnTo>
                    <a:lnTo>
                      <a:pt x="46" y="1"/>
                    </a:lnTo>
                    <a:lnTo>
                      <a:pt x="42" y="3"/>
                    </a:lnTo>
                    <a:lnTo>
                      <a:pt x="38" y="5"/>
                    </a:lnTo>
                    <a:lnTo>
                      <a:pt x="35" y="8"/>
                    </a:lnTo>
                    <a:lnTo>
                      <a:pt x="31" y="11"/>
                    </a:lnTo>
                    <a:lnTo>
                      <a:pt x="28" y="15"/>
                    </a:lnTo>
                    <a:lnTo>
                      <a:pt x="24" y="19"/>
                    </a:lnTo>
                    <a:lnTo>
                      <a:pt x="21" y="25"/>
                    </a:lnTo>
                    <a:lnTo>
                      <a:pt x="19" y="30"/>
                    </a:lnTo>
                    <a:lnTo>
                      <a:pt x="17" y="35"/>
                    </a:lnTo>
                    <a:lnTo>
                      <a:pt x="15" y="41"/>
                    </a:lnTo>
                    <a:lnTo>
                      <a:pt x="13" y="47"/>
                    </a:lnTo>
                    <a:lnTo>
                      <a:pt x="12" y="53"/>
                    </a:lnTo>
                    <a:lnTo>
                      <a:pt x="12" y="60"/>
                    </a:lnTo>
                    <a:lnTo>
                      <a:pt x="12" y="68"/>
                    </a:lnTo>
                    <a:lnTo>
                      <a:pt x="0" y="216"/>
                    </a:lnTo>
                    <a:lnTo>
                      <a:pt x="0" y="222"/>
                    </a:lnTo>
                    <a:lnTo>
                      <a:pt x="1" y="230"/>
                    </a:lnTo>
                    <a:lnTo>
                      <a:pt x="3" y="236"/>
                    </a:lnTo>
                    <a:lnTo>
                      <a:pt x="5" y="242"/>
                    </a:lnTo>
                    <a:lnTo>
                      <a:pt x="7" y="248"/>
                    </a:lnTo>
                    <a:lnTo>
                      <a:pt x="11" y="253"/>
                    </a:lnTo>
                    <a:lnTo>
                      <a:pt x="14" y="258"/>
                    </a:lnTo>
                    <a:lnTo>
                      <a:pt x="18" y="263"/>
                    </a:lnTo>
                    <a:lnTo>
                      <a:pt x="22" y="268"/>
                    </a:lnTo>
                    <a:lnTo>
                      <a:pt x="27" y="272"/>
                    </a:lnTo>
                    <a:lnTo>
                      <a:pt x="32" y="275"/>
                    </a:lnTo>
                    <a:lnTo>
                      <a:pt x="36" y="278"/>
                    </a:lnTo>
                    <a:lnTo>
                      <a:pt x="41" y="280"/>
                    </a:lnTo>
                    <a:lnTo>
                      <a:pt x="46" y="282"/>
                    </a:lnTo>
                    <a:lnTo>
                      <a:pt x="50" y="283"/>
                    </a:lnTo>
                    <a:lnTo>
                      <a:pt x="55" y="284"/>
                    </a:lnTo>
                    <a:lnTo>
                      <a:pt x="373" y="284"/>
                    </a:lnTo>
                    <a:close/>
                  </a:path>
                </a:pathLst>
              </a:custGeom>
              <a:solidFill>
                <a:srgbClr val="993300"/>
              </a:solidFill>
              <a:ln w="0">
                <a:solidFill>
                  <a:srgbClr val="000000"/>
                </a:solidFill>
                <a:prstDash val="solid"/>
                <a:round/>
                <a:headEnd/>
                <a:tailEnd/>
              </a:ln>
            </p:spPr>
            <p:txBody>
              <a:bodyPr/>
              <a:lstStyle/>
              <a:p>
                <a:endParaRPr lang="en-US"/>
              </a:p>
            </p:txBody>
          </p:sp>
          <p:sp>
            <p:nvSpPr>
              <p:cNvPr id="44518" name="Freeform 242"/>
              <p:cNvSpPr>
                <a:spLocks/>
              </p:cNvSpPr>
              <p:nvPr/>
            </p:nvSpPr>
            <p:spPr bwMode="auto">
              <a:xfrm>
                <a:off x="4935" y="1301"/>
                <a:ext cx="18" cy="12"/>
              </a:xfrm>
              <a:custGeom>
                <a:avLst/>
                <a:gdLst>
                  <a:gd name="T0" fmla="*/ 16 w 410"/>
                  <a:gd name="T1" fmla="*/ 12 h 270"/>
                  <a:gd name="T2" fmla="*/ 16 w 410"/>
                  <a:gd name="T3" fmla="*/ 12 h 270"/>
                  <a:gd name="T4" fmla="*/ 17 w 410"/>
                  <a:gd name="T5" fmla="*/ 12 h 270"/>
                  <a:gd name="T6" fmla="*/ 17 w 410"/>
                  <a:gd name="T7" fmla="*/ 11 h 270"/>
                  <a:gd name="T8" fmla="*/ 17 w 410"/>
                  <a:gd name="T9" fmla="*/ 11 h 270"/>
                  <a:gd name="T10" fmla="*/ 18 w 410"/>
                  <a:gd name="T11" fmla="*/ 10 h 270"/>
                  <a:gd name="T12" fmla="*/ 18 w 410"/>
                  <a:gd name="T13" fmla="*/ 10 h 270"/>
                  <a:gd name="T14" fmla="*/ 18 w 410"/>
                  <a:gd name="T15" fmla="*/ 9 h 270"/>
                  <a:gd name="T16" fmla="*/ 17 w 410"/>
                  <a:gd name="T17" fmla="*/ 3 h 270"/>
                  <a:gd name="T18" fmla="*/ 17 w 410"/>
                  <a:gd name="T19" fmla="*/ 2 h 270"/>
                  <a:gd name="T20" fmla="*/ 17 w 410"/>
                  <a:gd name="T21" fmla="*/ 2 h 270"/>
                  <a:gd name="T22" fmla="*/ 17 w 410"/>
                  <a:gd name="T23" fmla="*/ 1 h 270"/>
                  <a:gd name="T24" fmla="*/ 17 w 410"/>
                  <a:gd name="T25" fmla="*/ 1 h 270"/>
                  <a:gd name="T26" fmla="*/ 17 w 410"/>
                  <a:gd name="T27" fmla="*/ 0 h 270"/>
                  <a:gd name="T28" fmla="*/ 16 w 410"/>
                  <a:gd name="T29" fmla="*/ 0 h 270"/>
                  <a:gd name="T30" fmla="*/ 16 w 410"/>
                  <a:gd name="T31" fmla="*/ 0 h 270"/>
                  <a:gd name="T32" fmla="*/ 16 w 410"/>
                  <a:gd name="T33" fmla="*/ 0 h 270"/>
                  <a:gd name="T34" fmla="*/ 2 w 410"/>
                  <a:gd name="T35" fmla="*/ 0 h 270"/>
                  <a:gd name="T36" fmla="*/ 2 w 410"/>
                  <a:gd name="T37" fmla="*/ 0 h 270"/>
                  <a:gd name="T38" fmla="*/ 1 w 410"/>
                  <a:gd name="T39" fmla="*/ 0 h 270"/>
                  <a:gd name="T40" fmla="*/ 1 w 410"/>
                  <a:gd name="T41" fmla="*/ 1 h 270"/>
                  <a:gd name="T42" fmla="*/ 1 w 410"/>
                  <a:gd name="T43" fmla="*/ 1 h 270"/>
                  <a:gd name="T44" fmla="*/ 1 w 410"/>
                  <a:gd name="T45" fmla="*/ 1 h 270"/>
                  <a:gd name="T46" fmla="*/ 1 w 410"/>
                  <a:gd name="T47" fmla="*/ 2 h 270"/>
                  <a:gd name="T48" fmla="*/ 1 w 410"/>
                  <a:gd name="T49" fmla="*/ 3 h 270"/>
                  <a:gd name="T50" fmla="*/ 0 w 410"/>
                  <a:gd name="T51" fmla="*/ 9 h 270"/>
                  <a:gd name="T52" fmla="*/ 0 w 410"/>
                  <a:gd name="T53" fmla="*/ 10 h 270"/>
                  <a:gd name="T54" fmla="*/ 0 w 410"/>
                  <a:gd name="T55" fmla="*/ 10 h 270"/>
                  <a:gd name="T56" fmla="*/ 0 w 410"/>
                  <a:gd name="T57" fmla="*/ 11 h 270"/>
                  <a:gd name="T58" fmla="*/ 1 w 410"/>
                  <a:gd name="T59" fmla="*/ 11 h 270"/>
                  <a:gd name="T60" fmla="*/ 1 w 410"/>
                  <a:gd name="T61" fmla="*/ 12 h 270"/>
                  <a:gd name="T62" fmla="*/ 2 w 410"/>
                  <a:gd name="T63" fmla="*/ 12 h 270"/>
                  <a:gd name="T64" fmla="*/ 2 w 410"/>
                  <a:gd name="T65" fmla="*/ 12 h 270"/>
                  <a:gd name="T66" fmla="*/ 2 w 410"/>
                  <a:gd name="T67" fmla="*/ 12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10" h="270">
                    <a:moveTo>
                      <a:pt x="356" y="270"/>
                    </a:moveTo>
                    <a:lnTo>
                      <a:pt x="360" y="269"/>
                    </a:lnTo>
                    <a:lnTo>
                      <a:pt x="365" y="268"/>
                    </a:lnTo>
                    <a:lnTo>
                      <a:pt x="369" y="267"/>
                    </a:lnTo>
                    <a:lnTo>
                      <a:pt x="374" y="265"/>
                    </a:lnTo>
                    <a:lnTo>
                      <a:pt x="378" y="262"/>
                    </a:lnTo>
                    <a:lnTo>
                      <a:pt x="383" y="259"/>
                    </a:lnTo>
                    <a:lnTo>
                      <a:pt x="387" y="254"/>
                    </a:lnTo>
                    <a:lnTo>
                      <a:pt x="391" y="250"/>
                    </a:lnTo>
                    <a:lnTo>
                      <a:pt x="394" y="246"/>
                    </a:lnTo>
                    <a:lnTo>
                      <a:pt x="398" y="241"/>
                    </a:lnTo>
                    <a:lnTo>
                      <a:pt x="401" y="236"/>
                    </a:lnTo>
                    <a:lnTo>
                      <a:pt x="404" y="231"/>
                    </a:lnTo>
                    <a:lnTo>
                      <a:pt x="407" y="225"/>
                    </a:lnTo>
                    <a:lnTo>
                      <a:pt x="408" y="219"/>
                    </a:lnTo>
                    <a:lnTo>
                      <a:pt x="409" y="212"/>
                    </a:lnTo>
                    <a:lnTo>
                      <a:pt x="410" y="206"/>
                    </a:lnTo>
                    <a:lnTo>
                      <a:pt x="397" y="65"/>
                    </a:lnTo>
                    <a:lnTo>
                      <a:pt x="396" y="57"/>
                    </a:lnTo>
                    <a:lnTo>
                      <a:pt x="396" y="51"/>
                    </a:lnTo>
                    <a:lnTo>
                      <a:pt x="395" y="45"/>
                    </a:lnTo>
                    <a:lnTo>
                      <a:pt x="393" y="39"/>
                    </a:lnTo>
                    <a:lnTo>
                      <a:pt x="392" y="33"/>
                    </a:lnTo>
                    <a:lnTo>
                      <a:pt x="390" y="28"/>
                    </a:lnTo>
                    <a:lnTo>
                      <a:pt x="387" y="23"/>
                    </a:lnTo>
                    <a:lnTo>
                      <a:pt x="385" y="19"/>
                    </a:lnTo>
                    <a:lnTo>
                      <a:pt x="382" y="14"/>
                    </a:lnTo>
                    <a:lnTo>
                      <a:pt x="379" y="10"/>
                    </a:lnTo>
                    <a:lnTo>
                      <a:pt x="376" y="7"/>
                    </a:lnTo>
                    <a:lnTo>
                      <a:pt x="372" y="4"/>
                    </a:lnTo>
                    <a:lnTo>
                      <a:pt x="368" y="2"/>
                    </a:lnTo>
                    <a:lnTo>
                      <a:pt x="365" y="1"/>
                    </a:lnTo>
                    <a:lnTo>
                      <a:pt x="360" y="0"/>
                    </a:lnTo>
                    <a:lnTo>
                      <a:pt x="356" y="0"/>
                    </a:lnTo>
                    <a:lnTo>
                      <a:pt x="53" y="0"/>
                    </a:lnTo>
                    <a:lnTo>
                      <a:pt x="48" y="0"/>
                    </a:lnTo>
                    <a:lnTo>
                      <a:pt x="44" y="1"/>
                    </a:lnTo>
                    <a:lnTo>
                      <a:pt x="41" y="2"/>
                    </a:lnTo>
                    <a:lnTo>
                      <a:pt x="37" y="4"/>
                    </a:lnTo>
                    <a:lnTo>
                      <a:pt x="33" y="7"/>
                    </a:lnTo>
                    <a:lnTo>
                      <a:pt x="30" y="10"/>
                    </a:lnTo>
                    <a:lnTo>
                      <a:pt x="27" y="14"/>
                    </a:lnTo>
                    <a:lnTo>
                      <a:pt x="24" y="19"/>
                    </a:lnTo>
                    <a:lnTo>
                      <a:pt x="22" y="23"/>
                    </a:lnTo>
                    <a:lnTo>
                      <a:pt x="19" y="28"/>
                    </a:lnTo>
                    <a:lnTo>
                      <a:pt x="17" y="33"/>
                    </a:lnTo>
                    <a:lnTo>
                      <a:pt x="16" y="39"/>
                    </a:lnTo>
                    <a:lnTo>
                      <a:pt x="13" y="45"/>
                    </a:lnTo>
                    <a:lnTo>
                      <a:pt x="12" y="51"/>
                    </a:lnTo>
                    <a:lnTo>
                      <a:pt x="12" y="57"/>
                    </a:lnTo>
                    <a:lnTo>
                      <a:pt x="12" y="65"/>
                    </a:lnTo>
                    <a:lnTo>
                      <a:pt x="0" y="206"/>
                    </a:lnTo>
                    <a:lnTo>
                      <a:pt x="0" y="212"/>
                    </a:lnTo>
                    <a:lnTo>
                      <a:pt x="1" y="219"/>
                    </a:lnTo>
                    <a:lnTo>
                      <a:pt x="2" y="225"/>
                    </a:lnTo>
                    <a:lnTo>
                      <a:pt x="5" y="231"/>
                    </a:lnTo>
                    <a:lnTo>
                      <a:pt x="7" y="236"/>
                    </a:lnTo>
                    <a:lnTo>
                      <a:pt x="10" y="241"/>
                    </a:lnTo>
                    <a:lnTo>
                      <a:pt x="14" y="246"/>
                    </a:lnTo>
                    <a:lnTo>
                      <a:pt x="18" y="250"/>
                    </a:lnTo>
                    <a:lnTo>
                      <a:pt x="22" y="254"/>
                    </a:lnTo>
                    <a:lnTo>
                      <a:pt x="26" y="259"/>
                    </a:lnTo>
                    <a:lnTo>
                      <a:pt x="31" y="262"/>
                    </a:lnTo>
                    <a:lnTo>
                      <a:pt x="35" y="265"/>
                    </a:lnTo>
                    <a:lnTo>
                      <a:pt x="40" y="267"/>
                    </a:lnTo>
                    <a:lnTo>
                      <a:pt x="44" y="268"/>
                    </a:lnTo>
                    <a:lnTo>
                      <a:pt x="48" y="269"/>
                    </a:lnTo>
                    <a:lnTo>
                      <a:pt x="53" y="270"/>
                    </a:lnTo>
                    <a:lnTo>
                      <a:pt x="356" y="270"/>
                    </a:lnTo>
                    <a:close/>
                  </a:path>
                </a:pathLst>
              </a:custGeom>
              <a:solidFill>
                <a:srgbClr val="993300"/>
              </a:solidFill>
              <a:ln w="0">
                <a:solidFill>
                  <a:srgbClr val="000000"/>
                </a:solidFill>
                <a:prstDash val="solid"/>
                <a:round/>
                <a:headEnd/>
                <a:tailEnd/>
              </a:ln>
            </p:spPr>
            <p:txBody>
              <a:bodyPr/>
              <a:lstStyle/>
              <a:p>
                <a:endParaRPr lang="en-US"/>
              </a:p>
            </p:txBody>
          </p:sp>
          <p:sp>
            <p:nvSpPr>
              <p:cNvPr id="44519" name="Freeform 243"/>
              <p:cNvSpPr>
                <a:spLocks/>
              </p:cNvSpPr>
              <p:nvPr/>
            </p:nvSpPr>
            <p:spPr bwMode="auto">
              <a:xfrm>
                <a:off x="4937" y="1307"/>
                <a:ext cx="13" cy="5"/>
              </a:xfrm>
              <a:custGeom>
                <a:avLst/>
                <a:gdLst>
                  <a:gd name="T0" fmla="*/ 13 w 299"/>
                  <a:gd name="T1" fmla="*/ 3 h 122"/>
                  <a:gd name="T2" fmla="*/ 13 w 299"/>
                  <a:gd name="T3" fmla="*/ 3 h 122"/>
                  <a:gd name="T4" fmla="*/ 13 w 299"/>
                  <a:gd name="T5" fmla="*/ 3 h 122"/>
                  <a:gd name="T6" fmla="*/ 13 w 299"/>
                  <a:gd name="T7" fmla="*/ 3 h 122"/>
                  <a:gd name="T8" fmla="*/ 13 w 299"/>
                  <a:gd name="T9" fmla="*/ 3 h 122"/>
                  <a:gd name="T10" fmla="*/ 13 w 299"/>
                  <a:gd name="T11" fmla="*/ 4 h 122"/>
                  <a:gd name="T12" fmla="*/ 13 w 299"/>
                  <a:gd name="T13" fmla="*/ 4 h 122"/>
                  <a:gd name="T14" fmla="*/ 13 w 299"/>
                  <a:gd name="T15" fmla="*/ 4 h 122"/>
                  <a:gd name="T16" fmla="*/ 13 w 299"/>
                  <a:gd name="T17" fmla="*/ 4 h 122"/>
                  <a:gd name="T18" fmla="*/ 12 w 299"/>
                  <a:gd name="T19" fmla="*/ 4 h 122"/>
                  <a:gd name="T20" fmla="*/ 12 w 299"/>
                  <a:gd name="T21" fmla="*/ 5 h 122"/>
                  <a:gd name="T22" fmla="*/ 12 w 299"/>
                  <a:gd name="T23" fmla="*/ 5 h 122"/>
                  <a:gd name="T24" fmla="*/ 12 w 299"/>
                  <a:gd name="T25" fmla="*/ 5 h 122"/>
                  <a:gd name="T26" fmla="*/ 12 w 299"/>
                  <a:gd name="T27" fmla="*/ 5 h 122"/>
                  <a:gd name="T28" fmla="*/ 12 w 299"/>
                  <a:gd name="T29" fmla="*/ 5 h 122"/>
                  <a:gd name="T30" fmla="*/ 12 w 299"/>
                  <a:gd name="T31" fmla="*/ 5 h 122"/>
                  <a:gd name="T32" fmla="*/ 11 w 299"/>
                  <a:gd name="T33" fmla="*/ 5 h 122"/>
                  <a:gd name="T34" fmla="*/ 1 w 299"/>
                  <a:gd name="T35" fmla="*/ 5 h 122"/>
                  <a:gd name="T36" fmla="*/ 1 w 299"/>
                  <a:gd name="T37" fmla="*/ 5 h 122"/>
                  <a:gd name="T38" fmla="*/ 1 w 299"/>
                  <a:gd name="T39" fmla="*/ 5 h 122"/>
                  <a:gd name="T40" fmla="*/ 1 w 299"/>
                  <a:gd name="T41" fmla="*/ 5 h 122"/>
                  <a:gd name="T42" fmla="*/ 1 w 299"/>
                  <a:gd name="T43" fmla="*/ 5 h 122"/>
                  <a:gd name="T44" fmla="*/ 1 w 299"/>
                  <a:gd name="T45" fmla="*/ 5 h 122"/>
                  <a:gd name="T46" fmla="*/ 1 w 299"/>
                  <a:gd name="T47" fmla="*/ 5 h 122"/>
                  <a:gd name="T48" fmla="*/ 0 w 299"/>
                  <a:gd name="T49" fmla="*/ 4 h 122"/>
                  <a:gd name="T50" fmla="*/ 0 w 299"/>
                  <a:gd name="T51" fmla="*/ 4 h 122"/>
                  <a:gd name="T52" fmla="*/ 0 w 299"/>
                  <a:gd name="T53" fmla="*/ 4 h 122"/>
                  <a:gd name="T54" fmla="*/ 0 w 299"/>
                  <a:gd name="T55" fmla="*/ 4 h 122"/>
                  <a:gd name="T56" fmla="*/ 0 w 299"/>
                  <a:gd name="T57" fmla="*/ 4 h 122"/>
                  <a:gd name="T58" fmla="*/ 0 w 299"/>
                  <a:gd name="T59" fmla="*/ 3 h 122"/>
                  <a:gd name="T60" fmla="*/ 0 w 299"/>
                  <a:gd name="T61" fmla="*/ 3 h 122"/>
                  <a:gd name="T62" fmla="*/ 0 w 299"/>
                  <a:gd name="T63" fmla="*/ 3 h 122"/>
                  <a:gd name="T64" fmla="*/ 0 w 299"/>
                  <a:gd name="T65" fmla="*/ 3 h 122"/>
                  <a:gd name="T66" fmla="*/ 0 w 299"/>
                  <a:gd name="T67" fmla="*/ 3 h 122"/>
                  <a:gd name="T68" fmla="*/ 0 w 299"/>
                  <a:gd name="T69" fmla="*/ 0 h 122"/>
                  <a:gd name="T70" fmla="*/ 13 w 299"/>
                  <a:gd name="T71" fmla="*/ 0 h 122"/>
                  <a:gd name="T72" fmla="*/ 13 w 299"/>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99" h="122">
                    <a:moveTo>
                      <a:pt x="299" y="62"/>
                    </a:moveTo>
                    <a:lnTo>
                      <a:pt x="298" y="67"/>
                    </a:lnTo>
                    <a:lnTo>
                      <a:pt x="298" y="73"/>
                    </a:lnTo>
                    <a:lnTo>
                      <a:pt x="297" y="79"/>
                    </a:lnTo>
                    <a:lnTo>
                      <a:pt x="296" y="84"/>
                    </a:lnTo>
                    <a:lnTo>
                      <a:pt x="295" y="89"/>
                    </a:lnTo>
                    <a:lnTo>
                      <a:pt x="293" y="95"/>
                    </a:lnTo>
                    <a:lnTo>
                      <a:pt x="291" y="100"/>
                    </a:lnTo>
                    <a:lnTo>
                      <a:pt x="289" y="104"/>
                    </a:lnTo>
                    <a:lnTo>
                      <a:pt x="287" y="108"/>
                    </a:lnTo>
                    <a:lnTo>
                      <a:pt x="284" y="111"/>
                    </a:lnTo>
                    <a:lnTo>
                      <a:pt x="282" y="114"/>
                    </a:lnTo>
                    <a:lnTo>
                      <a:pt x="279" y="117"/>
                    </a:lnTo>
                    <a:lnTo>
                      <a:pt x="275" y="119"/>
                    </a:lnTo>
                    <a:lnTo>
                      <a:pt x="272" y="120"/>
                    </a:lnTo>
                    <a:lnTo>
                      <a:pt x="268" y="121"/>
                    </a:lnTo>
                    <a:lnTo>
                      <a:pt x="264" y="122"/>
                    </a:lnTo>
                    <a:lnTo>
                      <a:pt x="34" y="122"/>
                    </a:lnTo>
                    <a:lnTo>
                      <a:pt x="30" y="121"/>
                    </a:lnTo>
                    <a:lnTo>
                      <a:pt x="26" y="120"/>
                    </a:lnTo>
                    <a:lnTo>
                      <a:pt x="23" y="119"/>
                    </a:lnTo>
                    <a:lnTo>
                      <a:pt x="19" y="117"/>
                    </a:lnTo>
                    <a:lnTo>
                      <a:pt x="16" y="114"/>
                    </a:lnTo>
                    <a:lnTo>
                      <a:pt x="14" y="111"/>
                    </a:lnTo>
                    <a:lnTo>
                      <a:pt x="11" y="108"/>
                    </a:lnTo>
                    <a:lnTo>
                      <a:pt x="9" y="104"/>
                    </a:lnTo>
                    <a:lnTo>
                      <a:pt x="7" y="100"/>
                    </a:lnTo>
                    <a:lnTo>
                      <a:pt x="5" y="95"/>
                    </a:lnTo>
                    <a:lnTo>
                      <a:pt x="3" y="89"/>
                    </a:lnTo>
                    <a:lnTo>
                      <a:pt x="2" y="84"/>
                    </a:lnTo>
                    <a:lnTo>
                      <a:pt x="1" y="79"/>
                    </a:lnTo>
                    <a:lnTo>
                      <a:pt x="0" y="73"/>
                    </a:lnTo>
                    <a:lnTo>
                      <a:pt x="0" y="67"/>
                    </a:lnTo>
                    <a:lnTo>
                      <a:pt x="0" y="62"/>
                    </a:lnTo>
                    <a:lnTo>
                      <a:pt x="2" y="0"/>
                    </a:lnTo>
                    <a:lnTo>
                      <a:pt x="297" y="0"/>
                    </a:lnTo>
                    <a:lnTo>
                      <a:pt x="299" y="62"/>
                    </a:lnTo>
                    <a:close/>
                  </a:path>
                </a:pathLst>
              </a:custGeom>
              <a:solidFill>
                <a:srgbClr val="993300"/>
              </a:solidFill>
              <a:ln w="0">
                <a:solidFill>
                  <a:srgbClr val="000000"/>
                </a:solidFill>
                <a:prstDash val="solid"/>
                <a:round/>
                <a:headEnd/>
                <a:tailEnd/>
              </a:ln>
            </p:spPr>
            <p:txBody>
              <a:bodyPr/>
              <a:lstStyle/>
              <a:p>
                <a:endParaRPr lang="en-US"/>
              </a:p>
            </p:txBody>
          </p:sp>
          <p:sp>
            <p:nvSpPr>
              <p:cNvPr id="44520" name="Freeform 244"/>
              <p:cNvSpPr>
                <a:spLocks/>
              </p:cNvSpPr>
              <p:nvPr/>
            </p:nvSpPr>
            <p:spPr bwMode="auto">
              <a:xfrm>
                <a:off x="4935" y="1303"/>
                <a:ext cx="2" cy="9"/>
              </a:xfrm>
              <a:custGeom>
                <a:avLst/>
                <a:gdLst>
                  <a:gd name="T0" fmla="*/ 1 w 28"/>
                  <a:gd name="T1" fmla="*/ 9 h 201"/>
                  <a:gd name="T2" fmla="*/ 1 w 28"/>
                  <a:gd name="T3" fmla="*/ 9 h 201"/>
                  <a:gd name="T4" fmla="*/ 2 w 28"/>
                  <a:gd name="T5" fmla="*/ 9 h 201"/>
                  <a:gd name="T6" fmla="*/ 2 w 28"/>
                  <a:gd name="T7" fmla="*/ 9 h 201"/>
                  <a:gd name="T8" fmla="*/ 2 w 28"/>
                  <a:gd name="T9" fmla="*/ 9 h 201"/>
                  <a:gd name="T10" fmla="*/ 2 w 28"/>
                  <a:gd name="T11" fmla="*/ 9 h 201"/>
                  <a:gd name="T12" fmla="*/ 2 w 28"/>
                  <a:gd name="T13" fmla="*/ 8 h 201"/>
                  <a:gd name="T14" fmla="*/ 2 w 28"/>
                  <a:gd name="T15" fmla="*/ 8 h 201"/>
                  <a:gd name="T16" fmla="*/ 2 w 28"/>
                  <a:gd name="T17" fmla="*/ 1 h 201"/>
                  <a:gd name="T18" fmla="*/ 2 w 28"/>
                  <a:gd name="T19" fmla="*/ 1 h 201"/>
                  <a:gd name="T20" fmla="*/ 2 w 28"/>
                  <a:gd name="T21" fmla="*/ 0 h 201"/>
                  <a:gd name="T22" fmla="*/ 2 w 28"/>
                  <a:gd name="T23" fmla="*/ 0 h 201"/>
                  <a:gd name="T24" fmla="*/ 2 w 28"/>
                  <a:gd name="T25" fmla="*/ 0 h 201"/>
                  <a:gd name="T26" fmla="*/ 2 w 28"/>
                  <a:gd name="T27" fmla="*/ 0 h 201"/>
                  <a:gd name="T28" fmla="*/ 1 w 28"/>
                  <a:gd name="T29" fmla="*/ 0 h 201"/>
                  <a:gd name="T30" fmla="*/ 1 w 28"/>
                  <a:gd name="T31" fmla="*/ 0 h 201"/>
                  <a:gd name="T32" fmla="*/ 1 w 28"/>
                  <a:gd name="T33" fmla="*/ 0 h 201"/>
                  <a:gd name="T34" fmla="*/ 1 w 28"/>
                  <a:gd name="T35" fmla="*/ 0 h 201"/>
                  <a:gd name="T36" fmla="*/ 1 w 28"/>
                  <a:gd name="T37" fmla="*/ 0 h 201"/>
                  <a:gd name="T38" fmla="*/ 1 w 28"/>
                  <a:gd name="T39" fmla="*/ 0 h 201"/>
                  <a:gd name="T40" fmla="*/ 1 w 28"/>
                  <a:gd name="T41" fmla="*/ 0 h 201"/>
                  <a:gd name="T42" fmla="*/ 0 w 28"/>
                  <a:gd name="T43" fmla="*/ 0 h 201"/>
                  <a:gd name="T44" fmla="*/ 0 w 28"/>
                  <a:gd name="T45" fmla="*/ 0 h 201"/>
                  <a:gd name="T46" fmla="*/ 0 w 28"/>
                  <a:gd name="T47" fmla="*/ 1 h 201"/>
                  <a:gd name="T48" fmla="*/ 0 w 28"/>
                  <a:gd name="T49" fmla="*/ 1 h 201"/>
                  <a:gd name="T50" fmla="*/ 0 w 28"/>
                  <a:gd name="T51" fmla="*/ 8 h 201"/>
                  <a:gd name="T52" fmla="*/ 0 w 28"/>
                  <a:gd name="T53" fmla="*/ 8 h 201"/>
                  <a:gd name="T54" fmla="*/ 0 w 28"/>
                  <a:gd name="T55" fmla="*/ 8 h 201"/>
                  <a:gd name="T56" fmla="*/ 0 w 28"/>
                  <a:gd name="T57" fmla="*/ 8 h 201"/>
                  <a:gd name="T58" fmla="*/ 0 w 28"/>
                  <a:gd name="T59" fmla="*/ 9 h 201"/>
                  <a:gd name="T60" fmla="*/ 1 w 28"/>
                  <a:gd name="T61" fmla="*/ 9 h 201"/>
                  <a:gd name="T62" fmla="*/ 1 w 28"/>
                  <a:gd name="T63" fmla="*/ 9 h 201"/>
                  <a:gd name="T64" fmla="*/ 1 w 28"/>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8" h="201">
                    <a:moveTo>
                      <a:pt x="16" y="201"/>
                    </a:moveTo>
                    <a:lnTo>
                      <a:pt x="17" y="200"/>
                    </a:lnTo>
                    <a:lnTo>
                      <a:pt x="18" y="200"/>
                    </a:lnTo>
                    <a:lnTo>
                      <a:pt x="19" y="200"/>
                    </a:lnTo>
                    <a:lnTo>
                      <a:pt x="20" y="199"/>
                    </a:lnTo>
                    <a:lnTo>
                      <a:pt x="21" y="198"/>
                    </a:lnTo>
                    <a:lnTo>
                      <a:pt x="22" y="197"/>
                    </a:lnTo>
                    <a:lnTo>
                      <a:pt x="23" y="196"/>
                    </a:lnTo>
                    <a:lnTo>
                      <a:pt x="24" y="195"/>
                    </a:lnTo>
                    <a:lnTo>
                      <a:pt x="25" y="193"/>
                    </a:lnTo>
                    <a:lnTo>
                      <a:pt x="26" y="192"/>
                    </a:lnTo>
                    <a:lnTo>
                      <a:pt x="26" y="190"/>
                    </a:lnTo>
                    <a:lnTo>
                      <a:pt x="27" y="189"/>
                    </a:lnTo>
                    <a:lnTo>
                      <a:pt x="27" y="187"/>
                    </a:lnTo>
                    <a:lnTo>
                      <a:pt x="27" y="185"/>
                    </a:lnTo>
                    <a:lnTo>
                      <a:pt x="27" y="183"/>
                    </a:lnTo>
                    <a:lnTo>
                      <a:pt x="28" y="182"/>
                    </a:lnTo>
                    <a:lnTo>
                      <a:pt x="28" y="19"/>
                    </a:lnTo>
                    <a:lnTo>
                      <a:pt x="27" y="17"/>
                    </a:lnTo>
                    <a:lnTo>
                      <a:pt x="27" y="15"/>
                    </a:lnTo>
                    <a:lnTo>
                      <a:pt x="27" y="13"/>
                    </a:lnTo>
                    <a:lnTo>
                      <a:pt x="27" y="11"/>
                    </a:lnTo>
                    <a:lnTo>
                      <a:pt x="26" y="10"/>
                    </a:lnTo>
                    <a:lnTo>
                      <a:pt x="26" y="8"/>
                    </a:lnTo>
                    <a:lnTo>
                      <a:pt x="25" y="7"/>
                    </a:lnTo>
                    <a:lnTo>
                      <a:pt x="24" y="5"/>
                    </a:lnTo>
                    <a:lnTo>
                      <a:pt x="23" y="4"/>
                    </a:lnTo>
                    <a:lnTo>
                      <a:pt x="22" y="3"/>
                    </a:lnTo>
                    <a:lnTo>
                      <a:pt x="21" y="2"/>
                    </a:lnTo>
                    <a:lnTo>
                      <a:pt x="20" y="1"/>
                    </a:lnTo>
                    <a:lnTo>
                      <a:pt x="19" y="0"/>
                    </a:lnTo>
                    <a:lnTo>
                      <a:pt x="18" y="0"/>
                    </a:lnTo>
                    <a:lnTo>
                      <a:pt x="17" y="0"/>
                    </a:lnTo>
                    <a:lnTo>
                      <a:pt x="16" y="0"/>
                    </a:lnTo>
                    <a:lnTo>
                      <a:pt x="14" y="0"/>
                    </a:lnTo>
                    <a:lnTo>
                      <a:pt x="13" y="0"/>
                    </a:lnTo>
                    <a:lnTo>
                      <a:pt x="12" y="0"/>
                    </a:lnTo>
                    <a:lnTo>
                      <a:pt x="11" y="1"/>
                    </a:lnTo>
                    <a:lnTo>
                      <a:pt x="10" y="2"/>
                    </a:lnTo>
                    <a:lnTo>
                      <a:pt x="9" y="3"/>
                    </a:lnTo>
                    <a:lnTo>
                      <a:pt x="8" y="4"/>
                    </a:lnTo>
                    <a:lnTo>
                      <a:pt x="7" y="5"/>
                    </a:lnTo>
                    <a:lnTo>
                      <a:pt x="6" y="7"/>
                    </a:lnTo>
                    <a:lnTo>
                      <a:pt x="5" y="8"/>
                    </a:lnTo>
                    <a:lnTo>
                      <a:pt x="5" y="10"/>
                    </a:lnTo>
                    <a:lnTo>
                      <a:pt x="4" y="11"/>
                    </a:lnTo>
                    <a:lnTo>
                      <a:pt x="4" y="13"/>
                    </a:lnTo>
                    <a:lnTo>
                      <a:pt x="4" y="15"/>
                    </a:lnTo>
                    <a:lnTo>
                      <a:pt x="4" y="17"/>
                    </a:lnTo>
                    <a:lnTo>
                      <a:pt x="4" y="19"/>
                    </a:lnTo>
                    <a:lnTo>
                      <a:pt x="0" y="168"/>
                    </a:lnTo>
                    <a:lnTo>
                      <a:pt x="0" y="170"/>
                    </a:lnTo>
                    <a:lnTo>
                      <a:pt x="0" y="172"/>
                    </a:lnTo>
                    <a:lnTo>
                      <a:pt x="0" y="175"/>
                    </a:lnTo>
                    <a:lnTo>
                      <a:pt x="1" y="177"/>
                    </a:lnTo>
                    <a:lnTo>
                      <a:pt x="2" y="180"/>
                    </a:lnTo>
                    <a:lnTo>
                      <a:pt x="3" y="183"/>
                    </a:lnTo>
                    <a:lnTo>
                      <a:pt x="4" y="186"/>
                    </a:lnTo>
                    <a:lnTo>
                      <a:pt x="5" y="189"/>
                    </a:lnTo>
                    <a:lnTo>
                      <a:pt x="6" y="191"/>
                    </a:lnTo>
                    <a:lnTo>
                      <a:pt x="7" y="193"/>
                    </a:lnTo>
                    <a:lnTo>
                      <a:pt x="9" y="195"/>
                    </a:lnTo>
                    <a:lnTo>
                      <a:pt x="10" y="197"/>
                    </a:lnTo>
                    <a:lnTo>
                      <a:pt x="11" y="198"/>
                    </a:lnTo>
                    <a:lnTo>
                      <a:pt x="13" y="200"/>
                    </a:lnTo>
                    <a:lnTo>
                      <a:pt x="14" y="200"/>
                    </a:lnTo>
                    <a:lnTo>
                      <a:pt x="16" y="201"/>
                    </a:lnTo>
                    <a:close/>
                  </a:path>
                </a:pathLst>
              </a:custGeom>
              <a:solidFill>
                <a:srgbClr val="993300"/>
              </a:solidFill>
              <a:ln w="0">
                <a:solidFill>
                  <a:srgbClr val="000000"/>
                </a:solidFill>
                <a:prstDash val="solid"/>
                <a:round/>
                <a:headEnd/>
                <a:tailEnd/>
              </a:ln>
            </p:spPr>
            <p:txBody>
              <a:bodyPr/>
              <a:lstStyle/>
              <a:p>
                <a:endParaRPr lang="en-US"/>
              </a:p>
            </p:txBody>
          </p:sp>
          <p:sp>
            <p:nvSpPr>
              <p:cNvPr id="44521" name="Freeform 245"/>
              <p:cNvSpPr>
                <a:spLocks/>
              </p:cNvSpPr>
              <p:nvPr/>
            </p:nvSpPr>
            <p:spPr bwMode="auto">
              <a:xfrm>
                <a:off x="4951" y="1303"/>
                <a:ext cx="1" cy="9"/>
              </a:xfrm>
              <a:custGeom>
                <a:avLst/>
                <a:gdLst>
                  <a:gd name="T0" fmla="*/ 0 w 33"/>
                  <a:gd name="T1" fmla="*/ 9 h 209"/>
                  <a:gd name="T2" fmla="*/ 1 w 33"/>
                  <a:gd name="T3" fmla="*/ 9 h 209"/>
                  <a:gd name="T4" fmla="*/ 1 w 33"/>
                  <a:gd name="T5" fmla="*/ 9 h 209"/>
                  <a:gd name="T6" fmla="*/ 1 w 33"/>
                  <a:gd name="T7" fmla="*/ 9 h 209"/>
                  <a:gd name="T8" fmla="*/ 1 w 33"/>
                  <a:gd name="T9" fmla="*/ 8 h 209"/>
                  <a:gd name="T10" fmla="*/ 1 w 33"/>
                  <a:gd name="T11" fmla="*/ 8 h 209"/>
                  <a:gd name="T12" fmla="*/ 1 w 33"/>
                  <a:gd name="T13" fmla="*/ 8 h 209"/>
                  <a:gd name="T14" fmla="*/ 1 w 33"/>
                  <a:gd name="T15" fmla="*/ 8 h 209"/>
                  <a:gd name="T16" fmla="*/ 1 w 33"/>
                  <a:gd name="T17" fmla="*/ 1 h 209"/>
                  <a:gd name="T18" fmla="*/ 1 w 33"/>
                  <a:gd name="T19" fmla="*/ 1 h 209"/>
                  <a:gd name="T20" fmla="*/ 1 w 33"/>
                  <a:gd name="T21" fmla="*/ 0 h 209"/>
                  <a:gd name="T22" fmla="*/ 1 w 33"/>
                  <a:gd name="T23" fmla="*/ 0 h 209"/>
                  <a:gd name="T24" fmla="*/ 1 w 33"/>
                  <a:gd name="T25" fmla="*/ 0 h 209"/>
                  <a:gd name="T26" fmla="*/ 1 w 33"/>
                  <a:gd name="T27" fmla="*/ 0 h 209"/>
                  <a:gd name="T28" fmla="*/ 1 w 33"/>
                  <a:gd name="T29" fmla="*/ 0 h 209"/>
                  <a:gd name="T30" fmla="*/ 0 w 33"/>
                  <a:gd name="T31" fmla="*/ 0 h 209"/>
                  <a:gd name="T32" fmla="*/ 0 w 33"/>
                  <a:gd name="T33" fmla="*/ 0 h 209"/>
                  <a:gd name="T34" fmla="*/ 0 w 33"/>
                  <a:gd name="T35" fmla="*/ 0 h 209"/>
                  <a:gd name="T36" fmla="*/ 0 w 33"/>
                  <a:gd name="T37" fmla="*/ 0 h 209"/>
                  <a:gd name="T38" fmla="*/ 0 w 33"/>
                  <a:gd name="T39" fmla="*/ 0 h 209"/>
                  <a:gd name="T40" fmla="*/ 0 w 33"/>
                  <a:gd name="T41" fmla="*/ 0 h 209"/>
                  <a:gd name="T42" fmla="*/ 0 w 33"/>
                  <a:gd name="T43" fmla="*/ 0 h 209"/>
                  <a:gd name="T44" fmla="*/ 0 w 33"/>
                  <a:gd name="T45" fmla="*/ 1 h 209"/>
                  <a:gd name="T46" fmla="*/ 0 w 33"/>
                  <a:gd name="T47" fmla="*/ 1 h 209"/>
                  <a:gd name="T48" fmla="*/ 0 w 33"/>
                  <a:gd name="T49" fmla="*/ 1 h 209"/>
                  <a:gd name="T50" fmla="*/ 0 w 33"/>
                  <a:gd name="T51" fmla="*/ 8 h 209"/>
                  <a:gd name="T52" fmla="*/ 0 w 33"/>
                  <a:gd name="T53" fmla="*/ 8 h 209"/>
                  <a:gd name="T54" fmla="*/ 0 w 33"/>
                  <a:gd name="T55" fmla="*/ 9 h 209"/>
                  <a:gd name="T56" fmla="*/ 0 w 33"/>
                  <a:gd name="T57" fmla="*/ 9 h 209"/>
                  <a:gd name="T58" fmla="*/ 0 w 33"/>
                  <a:gd name="T59" fmla="*/ 9 h 209"/>
                  <a:gd name="T60" fmla="*/ 0 w 33"/>
                  <a:gd name="T61" fmla="*/ 9 h 209"/>
                  <a:gd name="T62" fmla="*/ 0 w 33"/>
                  <a:gd name="T63" fmla="*/ 9 h 209"/>
                  <a:gd name="T64" fmla="*/ 0 w 33"/>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9">
                    <a:moveTo>
                      <a:pt x="13" y="209"/>
                    </a:moveTo>
                    <a:lnTo>
                      <a:pt x="14" y="208"/>
                    </a:lnTo>
                    <a:lnTo>
                      <a:pt x="15" y="208"/>
                    </a:lnTo>
                    <a:lnTo>
                      <a:pt x="17" y="206"/>
                    </a:lnTo>
                    <a:lnTo>
                      <a:pt x="18" y="205"/>
                    </a:lnTo>
                    <a:lnTo>
                      <a:pt x="20" y="203"/>
                    </a:lnTo>
                    <a:lnTo>
                      <a:pt x="21" y="201"/>
                    </a:lnTo>
                    <a:lnTo>
                      <a:pt x="23" y="199"/>
                    </a:lnTo>
                    <a:lnTo>
                      <a:pt x="25" y="197"/>
                    </a:lnTo>
                    <a:lnTo>
                      <a:pt x="26" y="194"/>
                    </a:lnTo>
                    <a:lnTo>
                      <a:pt x="28" y="192"/>
                    </a:lnTo>
                    <a:lnTo>
                      <a:pt x="29" y="189"/>
                    </a:lnTo>
                    <a:lnTo>
                      <a:pt x="30" y="186"/>
                    </a:lnTo>
                    <a:lnTo>
                      <a:pt x="31" y="183"/>
                    </a:lnTo>
                    <a:lnTo>
                      <a:pt x="32" y="181"/>
                    </a:lnTo>
                    <a:lnTo>
                      <a:pt x="32" y="178"/>
                    </a:lnTo>
                    <a:lnTo>
                      <a:pt x="33" y="177"/>
                    </a:lnTo>
                    <a:lnTo>
                      <a:pt x="25" y="19"/>
                    </a:lnTo>
                    <a:lnTo>
                      <a:pt x="24" y="17"/>
                    </a:lnTo>
                    <a:lnTo>
                      <a:pt x="24" y="15"/>
                    </a:lnTo>
                    <a:lnTo>
                      <a:pt x="24" y="13"/>
                    </a:lnTo>
                    <a:lnTo>
                      <a:pt x="23" y="11"/>
                    </a:lnTo>
                    <a:lnTo>
                      <a:pt x="23" y="10"/>
                    </a:lnTo>
                    <a:lnTo>
                      <a:pt x="22" y="8"/>
                    </a:lnTo>
                    <a:lnTo>
                      <a:pt x="22" y="7"/>
                    </a:lnTo>
                    <a:lnTo>
                      <a:pt x="21" y="5"/>
                    </a:lnTo>
                    <a:lnTo>
                      <a:pt x="20" y="4"/>
                    </a:lnTo>
                    <a:lnTo>
                      <a:pt x="19" y="3"/>
                    </a:lnTo>
                    <a:lnTo>
                      <a:pt x="18" y="2"/>
                    </a:lnTo>
                    <a:lnTo>
                      <a:pt x="17" y="1"/>
                    </a:lnTo>
                    <a:lnTo>
                      <a:pt x="16" y="0"/>
                    </a:lnTo>
                    <a:lnTo>
                      <a:pt x="15" y="0"/>
                    </a:lnTo>
                    <a:lnTo>
                      <a:pt x="14" y="0"/>
                    </a:lnTo>
                    <a:lnTo>
                      <a:pt x="13" y="0"/>
                    </a:lnTo>
                    <a:lnTo>
                      <a:pt x="11" y="0"/>
                    </a:lnTo>
                    <a:lnTo>
                      <a:pt x="10" y="0"/>
                    </a:lnTo>
                    <a:lnTo>
                      <a:pt x="9" y="0"/>
                    </a:lnTo>
                    <a:lnTo>
                      <a:pt x="8" y="1"/>
                    </a:lnTo>
                    <a:lnTo>
                      <a:pt x="6" y="2"/>
                    </a:lnTo>
                    <a:lnTo>
                      <a:pt x="5" y="3"/>
                    </a:lnTo>
                    <a:lnTo>
                      <a:pt x="4" y="4"/>
                    </a:lnTo>
                    <a:lnTo>
                      <a:pt x="3" y="6"/>
                    </a:lnTo>
                    <a:lnTo>
                      <a:pt x="3" y="7"/>
                    </a:lnTo>
                    <a:lnTo>
                      <a:pt x="2" y="9"/>
                    </a:lnTo>
                    <a:lnTo>
                      <a:pt x="1" y="11"/>
                    </a:lnTo>
                    <a:lnTo>
                      <a:pt x="1" y="13"/>
                    </a:lnTo>
                    <a:lnTo>
                      <a:pt x="0" y="15"/>
                    </a:lnTo>
                    <a:lnTo>
                      <a:pt x="0" y="17"/>
                    </a:lnTo>
                    <a:lnTo>
                      <a:pt x="0" y="19"/>
                    </a:lnTo>
                    <a:lnTo>
                      <a:pt x="0" y="22"/>
                    </a:lnTo>
                    <a:lnTo>
                      <a:pt x="0" y="193"/>
                    </a:lnTo>
                    <a:lnTo>
                      <a:pt x="0" y="194"/>
                    </a:lnTo>
                    <a:lnTo>
                      <a:pt x="0" y="195"/>
                    </a:lnTo>
                    <a:lnTo>
                      <a:pt x="0" y="197"/>
                    </a:lnTo>
                    <a:lnTo>
                      <a:pt x="1" y="198"/>
                    </a:lnTo>
                    <a:lnTo>
                      <a:pt x="1" y="200"/>
                    </a:lnTo>
                    <a:lnTo>
                      <a:pt x="2" y="201"/>
                    </a:lnTo>
                    <a:lnTo>
                      <a:pt x="3" y="202"/>
                    </a:lnTo>
                    <a:lnTo>
                      <a:pt x="3" y="204"/>
                    </a:lnTo>
                    <a:lnTo>
                      <a:pt x="4" y="205"/>
                    </a:lnTo>
                    <a:lnTo>
                      <a:pt x="5" y="206"/>
                    </a:lnTo>
                    <a:lnTo>
                      <a:pt x="6" y="206"/>
                    </a:lnTo>
                    <a:lnTo>
                      <a:pt x="8" y="207"/>
                    </a:lnTo>
                    <a:lnTo>
                      <a:pt x="9" y="208"/>
                    </a:lnTo>
                    <a:lnTo>
                      <a:pt x="10" y="208"/>
                    </a:lnTo>
                    <a:lnTo>
                      <a:pt x="11" y="208"/>
                    </a:lnTo>
                    <a:lnTo>
                      <a:pt x="13" y="209"/>
                    </a:lnTo>
                    <a:close/>
                  </a:path>
                </a:pathLst>
              </a:custGeom>
              <a:solidFill>
                <a:srgbClr val="993300"/>
              </a:solidFill>
              <a:ln w="0">
                <a:solidFill>
                  <a:srgbClr val="000000"/>
                </a:solidFill>
                <a:prstDash val="solid"/>
                <a:round/>
                <a:headEnd/>
                <a:tailEnd/>
              </a:ln>
            </p:spPr>
            <p:txBody>
              <a:bodyPr/>
              <a:lstStyle/>
              <a:p>
                <a:endParaRPr lang="en-US"/>
              </a:p>
            </p:txBody>
          </p:sp>
          <p:sp>
            <p:nvSpPr>
              <p:cNvPr id="44522" name="Freeform 246"/>
              <p:cNvSpPr>
                <a:spLocks/>
              </p:cNvSpPr>
              <p:nvPr/>
            </p:nvSpPr>
            <p:spPr bwMode="auto">
              <a:xfrm>
                <a:off x="4937" y="1302"/>
                <a:ext cx="13" cy="5"/>
              </a:xfrm>
              <a:custGeom>
                <a:avLst/>
                <a:gdLst>
                  <a:gd name="T0" fmla="*/ 12 w 308"/>
                  <a:gd name="T1" fmla="*/ 5 h 100"/>
                  <a:gd name="T2" fmla="*/ 12 w 308"/>
                  <a:gd name="T3" fmla="*/ 5 h 100"/>
                  <a:gd name="T4" fmla="*/ 12 w 308"/>
                  <a:gd name="T5" fmla="*/ 5 h 100"/>
                  <a:gd name="T6" fmla="*/ 12 w 308"/>
                  <a:gd name="T7" fmla="*/ 5 h 100"/>
                  <a:gd name="T8" fmla="*/ 13 w 308"/>
                  <a:gd name="T9" fmla="*/ 4 h 100"/>
                  <a:gd name="T10" fmla="*/ 13 w 308"/>
                  <a:gd name="T11" fmla="*/ 4 h 100"/>
                  <a:gd name="T12" fmla="*/ 13 w 308"/>
                  <a:gd name="T13" fmla="*/ 4 h 100"/>
                  <a:gd name="T14" fmla="*/ 13 w 308"/>
                  <a:gd name="T15" fmla="*/ 4 h 100"/>
                  <a:gd name="T16" fmla="*/ 13 w 308"/>
                  <a:gd name="T17" fmla="*/ 2 h 100"/>
                  <a:gd name="T18" fmla="*/ 13 w 308"/>
                  <a:gd name="T19" fmla="*/ 1 h 100"/>
                  <a:gd name="T20" fmla="*/ 13 w 308"/>
                  <a:gd name="T21" fmla="*/ 1 h 100"/>
                  <a:gd name="T22" fmla="*/ 13 w 308"/>
                  <a:gd name="T23" fmla="*/ 1 h 100"/>
                  <a:gd name="T24" fmla="*/ 13 w 308"/>
                  <a:gd name="T25" fmla="*/ 1 h 100"/>
                  <a:gd name="T26" fmla="*/ 12 w 308"/>
                  <a:gd name="T27" fmla="*/ 0 h 100"/>
                  <a:gd name="T28" fmla="*/ 12 w 308"/>
                  <a:gd name="T29" fmla="*/ 0 h 100"/>
                  <a:gd name="T30" fmla="*/ 12 w 308"/>
                  <a:gd name="T31" fmla="*/ 0 h 100"/>
                  <a:gd name="T32" fmla="*/ 12 w 308"/>
                  <a:gd name="T33" fmla="*/ 0 h 100"/>
                  <a:gd name="T34" fmla="*/ 1 w 308"/>
                  <a:gd name="T35" fmla="*/ 0 h 100"/>
                  <a:gd name="T36" fmla="*/ 1 w 308"/>
                  <a:gd name="T37" fmla="*/ 0 h 100"/>
                  <a:gd name="T38" fmla="*/ 1 w 308"/>
                  <a:gd name="T39" fmla="*/ 0 h 100"/>
                  <a:gd name="T40" fmla="*/ 1 w 308"/>
                  <a:gd name="T41" fmla="*/ 0 h 100"/>
                  <a:gd name="T42" fmla="*/ 0 w 308"/>
                  <a:gd name="T43" fmla="*/ 1 h 100"/>
                  <a:gd name="T44" fmla="*/ 0 w 308"/>
                  <a:gd name="T45" fmla="*/ 1 h 100"/>
                  <a:gd name="T46" fmla="*/ 0 w 308"/>
                  <a:gd name="T47" fmla="*/ 1 h 100"/>
                  <a:gd name="T48" fmla="*/ 0 w 308"/>
                  <a:gd name="T49" fmla="*/ 1 h 100"/>
                  <a:gd name="T50" fmla="*/ 0 w 308"/>
                  <a:gd name="T51" fmla="*/ 3 h 100"/>
                  <a:gd name="T52" fmla="*/ 0 w 308"/>
                  <a:gd name="T53" fmla="*/ 4 h 100"/>
                  <a:gd name="T54" fmla="*/ 0 w 308"/>
                  <a:gd name="T55" fmla="*/ 4 h 100"/>
                  <a:gd name="T56" fmla="*/ 0 w 308"/>
                  <a:gd name="T57" fmla="*/ 4 h 100"/>
                  <a:gd name="T58" fmla="*/ 0 w 308"/>
                  <a:gd name="T59" fmla="*/ 5 h 100"/>
                  <a:gd name="T60" fmla="*/ 1 w 308"/>
                  <a:gd name="T61" fmla="*/ 5 h 100"/>
                  <a:gd name="T62" fmla="*/ 1 w 308"/>
                  <a:gd name="T63" fmla="*/ 5 h 100"/>
                  <a:gd name="T64" fmla="*/ 1 w 308"/>
                  <a:gd name="T65" fmla="*/ 5 h 100"/>
                  <a:gd name="T66" fmla="*/ 1 w 308"/>
                  <a:gd name="T67" fmla="*/ 5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8" h="100">
                    <a:moveTo>
                      <a:pt x="276" y="100"/>
                    </a:moveTo>
                    <a:lnTo>
                      <a:pt x="279" y="99"/>
                    </a:lnTo>
                    <a:lnTo>
                      <a:pt x="282" y="99"/>
                    </a:lnTo>
                    <a:lnTo>
                      <a:pt x="285" y="98"/>
                    </a:lnTo>
                    <a:lnTo>
                      <a:pt x="288" y="97"/>
                    </a:lnTo>
                    <a:lnTo>
                      <a:pt x="291" y="96"/>
                    </a:lnTo>
                    <a:lnTo>
                      <a:pt x="294" y="94"/>
                    </a:lnTo>
                    <a:lnTo>
                      <a:pt x="296" y="92"/>
                    </a:lnTo>
                    <a:lnTo>
                      <a:pt x="298" y="90"/>
                    </a:lnTo>
                    <a:lnTo>
                      <a:pt x="300" y="88"/>
                    </a:lnTo>
                    <a:lnTo>
                      <a:pt x="302" y="86"/>
                    </a:lnTo>
                    <a:lnTo>
                      <a:pt x="304" y="83"/>
                    </a:lnTo>
                    <a:lnTo>
                      <a:pt x="305" y="80"/>
                    </a:lnTo>
                    <a:lnTo>
                      <a:pt x="306" y="77"/>
                    </a:lnTo>
                    <a:lnTo>
                      <a:pt x="307" y="74"/>
                    </a:lnTo>
                    <a:lnTo>
                      <a:pt x="307" y="71"/>
                    </a:lnTo>
                    <a:lnTo>
                      <a:pt x="308" y="68"/>
                    </a:lnTo>
                    <a:lnTo>
                      <a:pt x="308" y="32"/>
                    </a:lnTo>
                    <a:lnTo>
                      <a:pt x="307" y="28"/>
                    </a:lnTo>
                    <a:lnTo>
                      <a:pt x="307" y="25"/>
                    </a:lnTo>
                    <a:lnTo>
                      <a:pt x="306" y="22"/>
                    </a:lnTo>
                    <a:lnTo>
                      <a:pt x="305" y="19"/>
                    </a:lnTo>
                    <a:lnTo>
                      <a:pt x="304" y="17"/>
                    </a:lnTo>
                    <a:lnTo>
                      <a:pt x="302" y="14"/>
                    </a:lnTo>
                    <a:lnTo>
                      <a:pt x="300" y="12"/>
                    </a:lnTo>
                    <a:lnTo>
                      <a:pt x="298" y="10"/>
                    </a:lnTo>
                    <a:lnTo>
                      <a:pt x="296" y="8"/>
                    </a:lnTo>
                    <a:lnTo>
                      <a:pt x="294" y="6"/>
                    </a:lnTo>
                    <a:lnTo>
                      <a:pt x="291" y="4"/>
                    </a:lnTo>
                    <a:lnTo>
                      <a:pt x="288" y="3"/>
                    </a:lnTo>
                    <a:lnTo>
                      <a:pt x="285" y="2"/>
                    </a:lnTo>
                    <a:lnTo>
                      <a:pt x="282" y="0"/>
                    </a:lnTo>
                    <a:lnTo>
                      <a:pt x="279" y="0"/>
                    </a:lnTo>
                    <a:lnTo>
                      <a:pt x="276" y="0"/>
                    </a:lnTo>
                    <a:lnTo>
                      <a:pt x="33" y="0"/>
                    </a:lnTo>
                    <a:lnTo>
                      <a:pt x="29" y="0"/>
                    </a:lnTo>
                    <a:lnTo>
                      <a:pt x="26" y="0"/>
                    </a:lnTo>
                    <a:lnTo>
                      <a:pt x="23" y="2"/>
                    </a:lnTo>
                    <a:lnTo>
                      <a:pt x="20" y="3"/>
                    </a:lnTo>
                    <a:lnTo>
                      <a:pt x="17" y="4"/>
                    </a:lnTo>
                    <a:lnTo>
                      <a:pt x="14" y="6"/>
                    </a:lnTo>
                    <a:lnTo>
                      <a:pt x="12" y="8"/>
                    </a:lnTo>
                    <a:lnTo>
                      <a:pt x="10" y="10"/>
                    </a:lnTo>
                    <a:lnTo>
                      <a:pt x="8" y="12"/>
                    </a:lnTo>
                    <a:lnTo>
                      <a:pt x="6" y="14"/>
                    </a:lnTo>
                    <a:lnTo>
                      <a:pt x="4" y="17"/>
                    </a:lnTo>
                    <a:lnTo>
                      <a:pt x="2" y="19"/>
                    </a:lnTo>
                    <a:lnTo>
                      <a:pt x="1" y="22"/>
                    </a:lnTo>
                    <a:lnTo>
                      <a:pt x="0" y="25"/>
                    </a:lnTo>
                    <a:lnTo>
                      <a:pt x="0" y="28"/>
                    </a:lnTo>
                    <a:lnTo>
                      <a:pt x="0" y="32"/>
                    </a:lnTo>
                    <a:lnTo>
                      <a:pt x="0" y="68"/>
                    </a:lnTo>
                    <a:lnTo>
                      <a:pt x="0" y="71"/>
                    </a:lnTo>
                    <a:lnTo>
                      <a:pt x="0" y="74"/>
                    </a:lnTo>
                    <a:lnTo>
                      <a:pt x="1" y="77"/>
                    </a:lnTo>
                    <a:lnTo>
                      <a:pt x="2" y="80"/>
                    </a:lnTo>
                    <a:lnTo>
                      <a:pt x="4" y="83"/>
                    </a:lnTo>
                    <a:lnTo>
                      <a:pt x="6" y="86"/>
                    </a:lnTo>
                    <a:lnTo>
                      <a:pt x="8" y="88"/>
                    </a:lnTo>
                    <a:lnTo>
                      <a:pt x="10" y="90"/>
                    </a:lnTo>
                    <a:lnTo>
                      <a:pt x="12" y="92"/>
                    </a:lnTo>
                    <a:lnTo>
                      <a:pt x="14" y="94"/>
                    </a:lnTo>
                    <a:lnTo>
                      <a:pt x="17" y="96"/>
                    </a:lnTo>
                    <a:lnTo>
                      <a:pt x="20" y="97"/>
                    </a:lnTo>
                    <a:lnTo>
                      <a:pt x="23" y="98"/>
                    </a:lnTo>
                    <a:lnTo>
                      <a:pt x="26" y="99"/>
                    </a:lnTo>
                    <a:lnTo>
                      <a:pt x="29" y="99"/>
                    </a:lnTo>
                    <a:lnTo>
                      <a:pt x="33" y="100"/>
                    </a:lnTo>
                    <a:lnTo>
                      <a:pt x="276" y="100"/>
                    </a:lnTo>
                    <a:close/>
                  </a:path>
                </a:pathLst>
              </a:custGeom>
              <a:solidFill>
                <a:srgbClr val="993300"/>
              </a:solidFill>
              <a:ln w="0">
                <a:solidFill>
                  <a:srgbClr val="000000"/>
                </a:solidFill>
                <a:prstDash val="solid"/>
                <a:round/>
                <a:headEnd/>
                <a:tailEnd/>
              </a:ln>
            </p:spPr>
            <p:txBody>
              <a:bodyPr/>
              <a:lstStyle/>
              <a:p>
                <a:endParaRPr lang="en-US"/>
              </a:p>
            </p:txBody>
          </p:sp>
          <p:sp>
            <p:nvSpPr>
              <p:cNvPr id="44523" name="Freeform 247"/>
              <p:cNvSpPr>
                <a:spLocks/>
              </p:cNvSpPr>
              <p:nvPr/>
            </p:nvSpPr>
            <p:spPr bwMode="auto">
              <a:xfrm>
                <a:off x="4954" y="1301"/>
                <a:ext cx="18" cy="13"/>
              </a:xfrm>
              <a:custGeom>
                <a:avLst/>
                <a:gdLst>
                  <a:gd name="T0" fmla="*/ 16 w 430"/>
                  <a:gd name="T1" fmla="*/ 13 h 284"/>
                  <a:gd name="T2" fmla="*/ 16 w 430"/>
                  <a:gd name="T3" fmla="*/ 13 h 284"/>
                  <a:gd name="T4" fmla="*/ 17 w 430"/>
                  <a:gd name="T5" fmla="*/ 13 h 284"/>
                  <a:gd name="T6" fmla="*/ 17 w 430"/>
                  <a:gd name="T7" fmla="*/ 12 h 284"/>
                  <a:gd name="T8" fmla="*/ 17 w 430"/>
                  <a:gd name="T9" fmla="*/ 12 h 284"/>
                  <a:gd name="T10" fmla="*/ 18 w 430"/>
                  <a:gd name="T11" fmla="*/ 11 h 284"/>
                  <a:gd name="T12" fmla="*/ 18 w 430"/>
                  <a:gd name="T13" fmla="*/ 11 h 284"/>
                  <a:gd name="T14" fmla="*/ 18 w 430"/>
                  <a:gd name="T15" fmla="*/ 10 h 284"/>
                  <a:gd name="T16" fmla="*/ 17 w 430"/>
                  <a:gd name="T17" fmla="*/ 3 h 284"/>
                  <a:gd name="T18" fmla="*/ 17 w 430"/>
                  <a:gd name="T19" fmla="*/ 2 h 284"/>
                  <a:gd name="T20" fmla="*/ 17 w 430"/>
                  <a:gd name="T21" fmla="*/ 2 h 284"/>
                  <a:gd name="T22" fmla="*/ 17 w 430"/>
                  <a:gd name="T23" fmla="*/ 1 h 284"/>
                  <a:gd name="T24" fmla="*/ 17 w 430"/>
                  <a:gd name="T25" fmla="*/ 1 h 284"/>
                  <a:gd name="T26" fmla="*/ 17 w 430"/>
                  <a:gd name="T27" fmla="*/ 1 h 284"/>
                  <a:gd name="T28" fmla="*/ 16 w 430"/>
                  <a:gd name="T29" fmla="*/ 0 h 284"/>
                  <a:gd name="T30" fmla="*/ 16 w 430"/>
                  <a:gd name="T31" fmla="*/ 0 h 284"/>
                  <a:gd name="T32" fmla="*/ 16 w 430"/>
                  <a:gd name="T33" fmla="*/ 0 h 284"/>
                  <a:gd name="T34" fmla="*/ 2 w 430"/>
                  <a:gd name="T35" fmla="*/ 0 h 284"/>
                  <a:gd name="T36" fmla="*/ 2 w 430"/>
                  <a:gd name="T37" fmla="*/ 0 h 284"/>
                  <a:gd name="T38" fmla="*/ 1 w 430"/>
                  <a:gd name="T39" fmla="*/ 0 h 284"/>
                  <a:gd name="T40" fmla="*/ 1 w 430"/>
                  <a:gd name="T41" fmla="*/ 1 h 284"/>
                  <a:gd name="T42" fmla="*/ 1 w 430"/>
                  <a:gd name="T43" fmla="*/ 1 h 284"/>
                  <a:gd name="T44" fmla="*/ 1 w 430"/>
                  <a:gd name="T45" fmla="*/ 2 h 284"/>
                  <a:gd name="T46" fmla="*/ 1 w 430"/>
                  <a:gd name="T47" fmla="*/ 2 h 284"/>
                  <a:gd name="T48" fmla="*/ 1 w 430"/>
                  <a:gd name="T49" fmla="*/ 3 h 284"/>
                  <a:gd name="T50" fmla="*/ 0 w 430"/>
                  <a:gd name="T51" fmla="*/ 10 h 284"/>
                  <a:gd name="T52" fmla="*/ 0 w 430"/>
                  <a:gd name="T53" fmla="*/ 11 h 284"/>
                  <a:gd name="T54" fmla="*/ 0 w 430"/>
                  <a:gd name="T55" fmla="*/ 11 h 284"/>
                  <a:gd name="T56" fmla="*/ 1 w 430"/>
                  <a:gd name="T57" fmla="*/ 12 h 284"/>
                  <a:gd name="T58" fmla="*/ 1 w 430"/>
                  <a:gd name="T59" fmla="*/ 12 h 284"/>
                  <a:gd name="T60" fmla="*/ 1 w 430"/>
                  <a:gd name="T61" fmla="*/ 12 h 284"/>
                  <a:gd name="T62" fmla="*/ 2 w 430"/>
                  <a:gd name="T63" fmla="*/ 13 h 284"/>
                  <a:gd name="T64" fmla="*/ 2 w 430"/>
                  <a:gd name="T65" fmla="*/ 13 h 284"/>
                  <a:gd name="T66" fmla="*/ 2 w 430"/>
                  <a:gd name="T67" fmla="*/ 13 h 2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30" h="284">
                    <a:moveTo>
                      <a:pt x="374" y="284"/>
                    </a:moveTo>
                    <a:lnTo>
                      <a:pt x="378" y="283"/>
                    </a:lnTo>
                    <a:lnTo>
                      <a:pt x="382" y="282"/>
                    </a:lnTo>
                    <a:lnTo>
                      <a:pt x="387" y="280"/>
                    </a:lnTo>
                    <a:lnTo>
                      <a:pt x="393" y="278"/>
                    </a:lnTo>
                    <a:lnTo>
                      <a:pt x="397" y="275"/>
                    </a:lnTo>
                    <a:lnTo>
                      <a:pt x="402" y="272"/>
                    </a:lnTo>
                    <a:lnTo>
                      <a:pt x="406" y="268"/>
                    </a:lnTo>
                    <a:lnTo>
                      <a:pt x="411" y="263"/>
                    </a:lnTo>
                    <a:lnTo>
                      <a:pt x="415" y="258"/>
                    </a:lnTo>
                    <a:lnTo>
                      <a:pt x="418" y="253"/>
                    </a:lnTo>
                    <a:lnTo>
                      <a:pt x="421" y="248"/>
                    </a:lnTo>
                    <a:lnTo>
                      <a:pt x="424" y="242"/>
                    </a:lnTo>
                    <a:lnTo>
                      <a:pt x="426" y="236"/>
                    </a:lnTo>
                    <a:lnTo>
                      <a:pt x="428" y="230"/>
                    </a:lnTo>
                    <a:lnTo>
                      <a:pt x="429" y="222"/>
                    </a:lnTo>
                    <a:lnTo>
                      <a:pt x="430" y="216"/>
                    </a:lnTo>
                    <a:lnTo>
                      <a:pt x="417" y="68"/>
                    </a:lnTo>
                    <a:lnTo>
                      <a:pt x="416" y="60"/>
                    </a:lnTo>
                    <a:lnTo>
                      <a:pt x="416" y="53"/>
                    </a:lnTo>
                    <a:lnTo>
                      <a:pt x="415" y="47"/>
                    </a:lnTo>
                    <a:lnTo>
                      <a:pt x="413" y="41"/>
                    </a:lnTo>
                    <a:lnTo>
                      <a:pt x="411" y="35"/>
                    </a:lnTo>
                    <a:lnTo>
                      <a:pt x="409" y="30"/>
                    </a:lnTo>
                    <a:lnTo>
                      <a:pt x="407" y="25"/>
                    </a:lnTo>
                    <a:lnTo>
                      <a:pt x="404" y="19"/>
                    </a:lnTo>
                    <a:lnTo>
                      <a:pt x="401" y="15"/>
                    </a:lnTo>
                    <a:lnTo>
                      <a:pt x="398" y="11"/>
                    </a:lnTo>
                    <a:lnTo>
                      <a:pt x="394" y="8"/>
                    </a:lnTo>
                    <a:lnTo>
                      <a:pt x="390" y="5"/>
                    </a:lnTo>
                    <a:lnTo>
                      <a:pt x="386" y="3"/>
                    </a:lnTo>
                    <a:lnTo>
                      <a:pt x="382" y="1"/>
                    </a:lnTo>
                    <a:lnTo>
                      <a:pt x="378" y="0"/>
                    </a:lnTo>
                    <a:lnTo>
                      <a:pt x="374" y="0"/>
                    </a:lnTo>
                    <a:lnTo>
                      <a:pt x="56" y="0"/>
                    </a:lnTo>
                    <a:lnTo>
                      <a:pt x="51" y="0"/>
                    </a:lnTo>
                    <a:lnTo>
                      <a:pt x="47" y="1"/>
                    </a:lnTo>
                    <a:lnTo>
                      <a:pt x="42" y="3"/>
                    </a:lnTo>
                    <a:lnTo>
                      <a:pt x="38" y="5"/>
                    </a:lnTo>
                    <a:lnTo>
                      <a:pt x="35" y="8"/>
                    </a:lnTo>
                    <a:lnTo>
                      <a:pt x="31" y="11"/>
                    </a:lnTo>
                    <a:lnTo>
                      <a:pt x="28" y="15"/>
                    </a:lnTo>
                    <a:lnTo>
                      <a:pt x="25" y="19"/>
                    </a:lnTo>
                    <a:lnTo>
                      <a:pt x="22" y="25"/>
                    </a:lnTo>
                    <a:lnTo>
                      <a:pt x="20" y="30"/>
                    </a:lnTo>
                    <a:lnTo>
                      <a:pt x="18" y="35"/>
                    </a:lnTo>
                    <a:lnTo>
                      <a:pt x="16" y="41"/>
                    </a:lnTo>
                    <a:lnTo>
                      <a:pt x="14" y="47"/>
                    </a:lnTo>
                    <a:lnTo>
                      <a:pt x="13" y="53"/>
                    </a:lnTo>
                    <a:lnTo>
                      <a:pt x="13" y="60"/>
                    </a:lnTo>
                    <a:lnTo>
                      <a:pt x="13" y="68"/>
                    </a:lnTo>
                    <a:lnTo>
                      <a:pt x="0" y="216"/>
                    </a:lnTo>
                    <a:lnTo>
                      <a:pt x="0" y="222"/>
                    </a:lnTo>
                    <a:lnTo>
                      <a:pt x="1" y="230"/>
                    </a:lnTo>
                    <a:lnTo>
                      <a:pt x="3" y="236"/>
                    </a:lnTo>
                    <a:lnTo>
                      <a:pt x="6" y="242"/>
                    </a:lnTo>
                    <a:lnTo>
                      <a:pt x="8" y="248"/>
                    </a:lnTo>
                    <a:lnTo>
                      <a:pt x="12" y="253"/>
                    </a:lnTo>
                    <a:lnTo>
                      <a:pt x="15" y="258"/>
                    </a:lnTo>
                    <a:lnTo>
                      <a:pt x="19" y="263"/>
                    </a:lnTo>
                    <a:lnTo>
                      <a:pt x="23" y="268"/>
                    </a:lnTo>
                    <a:lnTo>
                      <a:pt x="27" y="272"/>
                    </a:lnTo>
                    <a:lnTo>
                      <a:pt x="32" y="275"/>
                    </a:lnTo>
                    <a:lnTo>
                      <a:pt x="36" y="278"/>
                    </a:lnTo>
                    <a:lnTo>
                      <a:pt x="41" y="280"/>
                    </a:lnTo>
                    <a:lnTo>
                      <a:pt x="47" y="282"/>
                    </a:lnTo>
                    <a:lnTo>
                      <a:pt x="51" y="283"/>
                    </a:lnTo>
                    <a:lnTo>
                      <a:pt x="56" y="284"/>
                    </a:lnTo>
                    <a:lnTo>
                      <a:pt x="374" y="284"/>
                    </a:lnTo>
                    <a:close/>
                  </a:path>
                </a:pathLst>
              </a:custGeom>
              <a:solidFill>
                <a:srgbClr val="993300"/>
              </a:solidFill>
              <a:ln w="0">
                <a:solidFill>
                  <a:srgbClr val="000000"/>
                </a:solidFill>
                <a:prstDash val="solid"/>
                <a:round/>
                <a:headEnd/>
                <a:tailEnd/>
              </a:ln>
            </p:spPr>
            <p:txBody>
              <a:bodyPr/>
              <a:lstStyle/>
              <a:p>
                <a:endParaRPr lang="en-US"/>
              </a:p>
            </p:txBody>
          </p:sp>
          <p:sp>
            <p:nvSpPr>
              <p:cNvPr id="44524" name="Freeform 248"/>
              <p:cNvSpPr>
                <a:spLocks/>
              </p:cNvSpPr>
              <p:nvPr/>
            </p:nvSpPr>
            <p:spPr bwMode="auto">
              <a:xfrm>
                <a:off x="4954" y="1301"/>
                <a:ext cx="18" cy="12"/>
              </a:xfrm>
              <a:custGeom>
                <a:avLst/>
                <a:gdLst>
                  <a:gd name="T0" fmla="*/ 16 w 409"/>
                  <a:gd name="T1" fmla="*/ 12 h 270"/>
                  <a:gd name="T2" fmla="*/ 16 w 409"/>
                  <a:gd name="T3" fmla="*/ 12 h 270"/>
                  <a:gd name="T4" fmla="*/ 17 w 409"/>
                  <a:gd name="T5" fmla="*/ 12 h 270"/>
                  <a:gd name="T6" fmla="*/ 17 w 409"/>
                  <a:gd name="T7" fmla="*/ 11 h 270"/>
                  <a:gd name="T8" fmla="*/ 17 w 409"/>
                  <a:gd name="T9" fmla="*/ 11 h 270"/>
                  <a:gd name="T10" fmla="*/ 18 w 409"/>
                  <a:gd name="T11" fmla="*/ 10 h 270"/>
                  <a:gd name="T12" fmla="*/ 18 w 409"/>
                  <a:gd name="T13" fmla="*/ 10 h 270"/>
                  <a:gd name="T14" fmla="*/ 18 w 409"/>
                  <a:gd name="T15" fmla="*/ 9 h 270"/>
                  <a:gd name="T16" fmla="*/ 17 w 409"/>
                  <a:gd name="T17" fmla="*/ 3 h 270"/>
                  <a:gd name="T18" fmla="*/ 17 w 409"/>
                  <a:gd name="T19" fmla="*/ 2 h 270"/>
                  <a:gd name="T20" fmla="*/ 17 w 409"/>
                  <a:gd name="T21" fmla="*/ 2 h 270"/>
                  <a:gd name="T22" fmla="*/ 17 w 409"/>
                  <a:gd name="T23" fmla="*/ 1 h 270"/>
                  <a:gd name="T24" fmla="*/ 17 w 409"/>
                  <a:gd name="T25" fmla="*/ 1 h 270"/>
                  <a:gd name="T26" fmla="*/ 17 w 409"/>
                  <a:gd name="T27" fmla="*/ 0 h 270"/>
                  <a:gd name="T28" fmla="*/ 16 w 409"/>
                  <a:gd name="T29" fmla="*/ 0 h 270"/>
                  <a:gd name="T30" fmla="*/ 16 w 409"/>
                  <a:gd name="T31" fmla="*/ 0 h 270"/>
                  <a:gd name="T32" fmla="*/ 16 w 409"/>
                  <a:gd name="T33" fmla="*/ 0 h 270"/>
                  <a:gd name="T34" fmla="*/ 2 w 409"/>
                  <a:gd name="T35" fmla="*/ 0 h 270"/>
                  <a:gd name="T36" fmla="*/ 2 w 409"/>
                  <a:gd name="T37" fmla="*/ 0 h 270"/>
                  <a:gd name="T38" fmla="*/ 1 w 409"/>
                  <a:gd name="T39" fmla="*/ 0 h 270"/>
                  <a:gd name="T40" fmla="*/ 1 w 409"/>
                  <a:gd name="T41" fmla="*/ 1 h 270"/>
                  <a:gd name="T42" fmla="*/ 1 w 409"/>
                  <a:gd name="T43" fmla="*/ 1 h 270"/>
                  <a:gd name="T44" fmla="*/ 1 w 409"/>
                  <a:gd name="T45" fmla="*/ 1 h 270"/>
                  <a:gd name="T46" fmla="*/ 1 w 409"/>
                  <a:gd name="T47" fmla="*/ 2 h 270"/>
                  <a:gd name="T48" fmla="*/ 1 w 409"/>
                  <a:gd name="T49" fmla="*/ 3 h 270"/>
                  <a:gd name="T50" fmla="*/ 0 w 409"/>
                  <a:gd name="T51" fmla="*/ 9 h 270"/>
                  <a:gd name="T52" fmla="*/ 0 w 409"/>
                  <a:gd name="T53" fmla="*/ 10 h 270"/>
                  <a:gd name="T54" fmla="*/ 0 w 409"/>
                  <a:gd name="T55" fmla="*/ 10 h 270"/>
                  <a:gd name="T56" fmla="*/ 0 w 409"/>
                  <a:gd name="T57" fmla="*/ 11 h 270"/>
                  <a:gd name="T58" fmla="*/ 1 w 409"/>
                  <a:gd name="T59" fmla="*/ 11 h 270"/>
                  <a:gd name="T60" fmla="*/ 1 w 409"/>
                  <a:gd name="T61" fmla="*/ 12 h 270"/>
                  <a:gd name="T62" fmla="*/ 2 w 409"/>
                  <a:gd name="T63" fmla="*/ 12 h 270"/>
                  <a:gd name="T64" fmla="*/ 2 w 409"/>
                  <a:gd name="T65" fmla="*/ 12 h 270"/>
                  <a:gd name="T66" fmla="*/ 2 w 409"/>
                  <a:gd name="T67" fmla="*/ 12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09" h="270">
                    <a:moveTo>
                      <a:pt x="356" y="270"/>
                    </a:moveTo>
                    <a:lnTo>
                      <a:pt x="360" y="269"/>
                    </a:lnTo>
                    <a:lnTo>
                      <a:pt x="364" y="268"/>
                    </a:lnTo>
                    <a:lnTo>
                      <a:pt x="368" y="267"/>
                    </a:lnTo>
                    <a:lnTo>
                      <a:pt x="373" y="265"/>
                    </a:lnTo>
                    <a:lnTo>
                      <a:pt x="377" y="262"/>
                    </a:lnTo>
                    <a:lnTo>
                      <a:pt x="383" y="259"/>
                    </a:lnTo>
                    <a:lnTo>
                      <a:pt x="387" y="254"/>
                    </a:lnTo>
                    <a:lnTo>
                      <a:pt x="391" y="250"/>
                    </a:lnTo>
                    <a:lnTo>
                      <a:pt x="394" y="246"/>
                    </a:lnTo>
                    <a:lnTo>
                      <a:pt x="398" y="241"/>
                    </a:lnTo>
                    <a:lnTo>
                      <a:pt x="401" y="236"/>
                    </a:lnTo>
                    <a:lnTo>
                      <a:pt x="403" y="231"/>
                    </a:lnTo>
                    <a:lnTo>
                      <a:pt x="406" y="225"/>
                    </a:lnTo>
                    <a:lnTo>
                      <a:pt x="407" y="219"/>
                    </a:lnTo>
                    <a:lnTo>
                      <a:pt x="408" y="212"/>
                    </a:lnTo>
                    <a:lnTo>
                      <a:pt x="409" y="206"/>
                    </a:lnTo>
                    <a:lnTo>
                      <a:pt x="397" y="65"/>
                    </a:lnTo>
                    <a:lnTo>
                      <a:pt x="396" y="57"/>
                    </a:lnTo>
                    <a:lnTo>
                      <a:pt x="396" y="51"/>
                    </a:lnTo>
                    <a:lnTo>
                      <a:pt x="395" y="45"/>
                    </a:lnTo>
                    <a:lnTo>
                      <a:pt x="393" y="39"/>
                    </a:lnTo>
                    <a:lnTo>
                      <a:pt x="392" y="33"/>
                    </a:lnTo>
                    <a:lnTo>
                      <a:pt x="390" y="28"/>
                    </a:lnTo>
                    <a:lnTo>
                      <a:pt x="387" y="23"/>
                    </a:lnTo>
                    <a:lnTo>
                      <a:pt x="385" y="19"/>
                    </a:lnTo>
                    <a:lnTo>
                      <a:pt x="382" y="14"/>
                    </a:lnTo>
                    <a:lnTo>
                      <a:pt x="378" y="10"/>
                    </a:lnTo>
                    <a:lnTo>
                      <a:pt x="375" y="7"/>
                    </a:lnTo>
                    <a:lnTo>
                      <a:pt x="371" y="4"/>
                    </a:lnTo>
                    <a:lnTo>
                      <a:pt x="367" y="2"/>
                    </a:lnTo>
                    <a:lnTo>
                      <a:pt x="364" y="1"/>
                    </a:lnTo>
                    <a:lnTo>
                      <a:pt x="360" y="0"/>
                    </a:lnTo>
                    <a:lnTo>
                      <a:pt x="356" y="0"/>
                    </a:lnTo>
                    <a:lnTo>
                      <a:pt x="53" y="0"/>
                    </a:lnTo>
                    <a:lnTo>
                      <a:pt x="48" y="0"/>
                    </a:lnTo>
                    <a:lnTo>
                      <a:pt x="44" y="1"/>
                    </a:lnTo>
                    <a:lnTo>
                      <a:pt x="41" y="2"/>
                    </a:lnTo>
                    <a:lnTo>
                      <a:pt x="37" y="4"/>
                    </a:lnTo>
                    <a:lnTo>
                      <a:pt x="32" y="7"/>
                    </a:lnTo>
                    <a:lnTo>
                      <a:pt x="29" y="10"/>
                    </a:lnTo>
                    <a:lnTo>
                      <a:pt x="26" y="14"/>
                    </a:lnTo>
                    <a:lnTo>
                      <a:pt x="23" y="19"/>
                    </a:lnTo>
                    <a:lnTo>
                      <a:pt x="21" y="23"/>
                    </a:lnTo>
                    <a:lnTo>
                      <a:pt x="18" y="28"/>
                    </a:lnTo>
                    <a:lnTo>
                      <a:pt x="16" y="33"/>
                    </a:lnTo>
                    <a:lnTo>
                      <a:pt x="15" y="39"/>
                    </a:lnTo>
                    <a:lnTo>
                      <a:pt x="13" y="45"/>
                    </a:lnTo>
                    <a:lnTo>
                      <a:pt x="12" y="51"/>
                    </a:lnTo>
                    <a:lnTo>
                      <a:pt x="12" y="57"/>
                    </a:lnTo>
                    <a:lnTo>
                      <a:pt x="12" y="65"/>
                    </a:lnTo>
                    <a:lnTo>
                      <a:pt x="0" y="206"/>
                    </a:lnTo>
                    <a:lnTo>
                      <a:pt x="0" y="212"/>
                    </a:lnTo>
                    <a:lnTo>
                      <a:pt x="1" y="219"/>
                    </a:lnTo>
                    <a:lnTo>
                      <a:pt x="2" y="225"/>
                    </a:lnTo>
                    <a:lnTo>
                      <a:pt x="5" y="231"/>
                    </a:lnTo>
                    <a:lnTo>
                      <a:pt x="7" y="236"/>
                    </a:lnTo>
                    <a:lnTo>
                      <a:pt x="10" y="241"/>
                    </a:lnTo>
                    <a:lnTo>
                      <a:pt x="14" y="246"/>
                    </a:lnTo>
                    <a:lnTo>
                      <a:pt x="17" y="250"/>
                    </a:lnTo>
                    <a:lnTo>
                      <a:pt x="21" y="254"/>
                    </a:lnTo>
                    <a:lnTo>
                      <a:pt x="25" y="259"/>
                    </a:lnTo>
                    <a:lnTo>
                      <a:pt x="30" y="262"/>
                    </a:lnTo>
                    <a:lnTo>
                      <a:pt x="35" y="265"/>
                    </a:lnTo>
                    <a:lnTo>
                      <a:pt x="40" y="267"/>
                    </a:lnTo>
                    <a:lnTo>
                      <a:pt x="44" y="268"/>
                    </a:lnTo>
                    <a:lnTo>
                      <a:pt x="48" y="269"/>
                    </a:lnTo>
                    <a:lnTo>
                      <a:pt x="53" y="270"/>
                    </a:lnTo>
                    <a:lnTo>
                      <a:pt x="356" y="270"/>
                    </a:lnTo>
                    <a:close/>
                  </a:path>
                </a:pathLst>
              </a:custGeom>
              <a:solidFill>
                <a:srgbClr val="993300"/>
              </a:solidFill>
              <a:ln w="0">
                <a:solidFill>
                  <a:srgbClr val="000000"/>
                </a:solidFill>
                <a:prstDash val="solid"/>
                <a:round/>
                <a:headEnd/>
                <a:tailEnd/>
              </a:ln>
            </p:spPr>
            <p:txBody>
              <a:bodyPr/>
              <a:lstStyle/>
              <a:p>
                <a:endParaRPr lang="en-US"/>
              </a:p>
            </p:txBody>
          </p:sp>
          <p:sp>
            <p:nvSpPr>
              <p:cNvPr id="44525" name="Freeform 249"/>
              <p:cNvSpPr>
                <a:spLocks/>
              </p:cNvSpPr>
              <p:nvPr/>
            </p:nvSpPr>
            <p:spPr bwMode="auto">
              <a:xfrm>
                <a:off x="4957" y="1307"/>
                <a:ext cx="13" cy="5"/>
              </a:xfrm>
              <a:custGeom>
                <a:avLst/>
                <a:gdLst>
                  <a:gd name="T0" fmla="*/ 13 w 300"/>
                  <a:gd name="T1" fmla="*/ 3 h 122"/>
                  <a:gd name="T2" fmla="*/ 13 w 300"/>
                  <a:gd name="T3" fmla="*/ 3 h 122"/>
                  <a:gd name="T4" fmla="*/ 13 w 300"/>
                  <a:gd name="T5" fmla="*/ 3 h 122"/>
                  <a:gd name="T6" fmla="*/ 13 w 300"/>
                  <a:gd name="T7" fmla="*/ 3 h 122"/>
                  <a:gd name="T8" fmla="*/ 13 w 300"/>
                  <a:gd name="T9" fmla="*/ 3 h 122"/>
                  <a:gd name="T10" fmla="*/ 13 w 300"/>
                  <a:gd name="T11" fmla="*/ 4 h 122"/>
                  <a:gd name="T12" fmla="*/ 13 w 300"/>
                  <a:gd name="T13" fmla="*/ 4 h 122"/>
                  <a:gd name="T14" fmla="*/ 13 w 300"/>
                  <a:gd name="T15" fmla="*/ 4 h 122"/>
                  <a:gd name="T16" fmla="*/ 13 w 300"/>
                  <a:gd name="T17" fmla="*/ 4 h 122"/>
                  <a:gd name="T18" fmla="*/ 12 w 300"/>
                  <a:gd name="T19" fmla="*/ 4 h 122"/>
                  <a:gd name="T20" fmla="*/ 12 w 300"/>
                  <a:gd name="T21" fmla="*/ 5 h 122"/>
                  <a:gd name="T22" fmla="*/ 12 w 300"/>
                  <a:gd name="T23" fmla="*/ 5 h 122"/>
                  <a:gd name="T24" fmla="*/ 12 w 300"/>
                  <a:gd name="T25" fmla="*/ 5 h 122"/>
                  <a:gd name="T26" fmla="*/ 12 w 300"/>
                  <a:gd name="T27" fmla="*/ 5 h 122"/>
                  <a:gd name="T28" fmla="*/ 12 w 300"/>
                  <a:gd name="T29" fmla="*/ 5 h 122"/>
                  <a:gd name="T30" fmla="*/ 12 w 300"/>
                  <a:gd name="T31" fmla="*/ 5 h 122"/>
                  <a:gd name="T32" fmla="*/ 11 w 300"/>
                  <a:gd name="T33" fmla="*/ 5 h 122"/>
                  <a:gd name="T34" fmla="*/ 2 w 300"/>
                  <a:gd name="T35" fmla="*/ 5 h 122"/>
                  <a:gd name="T36" fmla="*/ 1 w 300"/>
                  <a:gd name="T37" fmla="*/ 5 h 122"/>
                  <a:gd name="T38" fmla="*/ 1 w 300"/>
                  <a:gd name="T39" fmla="*/ 5 h 122"/>
                  <a:gd name="T40" fmla="*/ 1 w 300"/>
                  <a:gd name="T41" fmla="*/ 5 h 122"/>
                  <a:gd name="T42" fmla="*/ 1 w 300"/>
                  <a:gd name="T43" fmla="*/ 5 h 122"/>
                  <a:gd name="T44" fmla="*/ 1 w 300"/>
                  <a:gd name="T45" fmla="*/ 5 h 122"/>
                  <a:gd name="T46" fmla="*/ 1 w 300"/>
                  <a:gd name="T47" fmla="*/ 5 h 122"/>
                  <a:gd name="T48" fmla="*/ 0 w 300"/>
                  <a:gd name="T49" fmla="*/ 4 h 122"/>
                  <a:gd name="T50" fmla="*/ 0 w 300"/>
                  <a:gd name="T51" fmla="*/ 4 h 122"/>
                  <a:gd name="T52" fmla="*/ 0 w 300"/>
                  <a:gd name="T53" fmla="*/ 4 h 122"/>
                  <a:gd name="T54" fmla="*/ 0 w 300"/>
                  <a:gd name="T55" fmla="*/ 4 h 122"/>
                  <a:gd name="T56" fmla="*/ 0 w 300"/>
                  <a:gd name="T57" fmla="*/ 4 h 122"/>
                  <a:gd name="T58" fmla="*/ 0 w 300"/>
                  <a:gd name="T59" fmla="*/ 3 h 122"/>
                  <a:gd name="T60" fmla="*/ 0 w 300"/>
                  <a:gd name="T61" fmla="*/ 3 h 122"/>
                  <a:gd name="T62" fmla="*/ 0 w 300"/>
                  <a:gd name="T63" fmla="*/ 3 h 122"/>
                  <a:gd name="T64" fmla="*/ 0 w 300"/>
                  <a:gd name="T65" fmla="*/ 3 h 122"/>
                  <a:gd name="T66" fmla="*/ 0 w 300"/>
                  <a:gd name="T67" fmla="*/ 3 h 122"/>
                  <a:gd name="T68" fmla="*/ 0 w 300"/>
                  <a:gd name="T69" fmla="*/ 0 h 122"/>
                  <a:gd name="T70" fmla="*/ 13 w 300"/>
                  <a:gd name="T71" fmla="*/ 0 h 122"/>
                  <a:gd name="T72" fmla="*/ 13 w 300"/>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00" h="122">
                    <a:moveTo>
                      <a:pt x="300" y="62"/>
                    </a:moveTo>
                    <a:lnTo>
                      <a:pt x="299" y="67"/>
                    </a:lnTo>
                    <a:lnTo>
                      <a:pt x="299" y="73"/>
                    </a:lnTo>
                    <a:lnTo>
                      <a:pt x="298" y="79"/>
                    </a:lnTo>
                    <a:lnTo>
                      <a:pt x="297" y="84"/>
                    </a:lnTo>
                    <a:lnTo>
                      <a:pt x="296" y="89"/>
                    </a:lnTo>
                    <a:lnTo>
                      <a:pt x="294" y="95"/>
                    </a:lnTo>
                    <a:lnTo>
                      <a:pt x="292" y="100"/>
                    </a:lnTo>
                    <a:lnTo>
                      <a:pt x="290" y="104"/>
                    </a:lnTo>
                    <a:lnTo>
                      <a:pt x="288" y="108"/>
                    </a:lnTo>
                    <a:lnTo>
                      <a:pt x="284" y="111"/>
                    </a:lnTo>
                    <a:lnTo>
                      <a:pt x="282" y="114"/>
                    </a:lnTo>
                    <a:lnTo>
                      <a:pt x="279" y="117"/>
                    </a:lnTo>
                    <a:lnTo>
                      <a:pt x="275" y="119"/>
                    </a:lnTo>
                    <a:lnTo>
                      <a:pt x="272" y="120"/>
                    </a:lnTo>
                    <a:lnTo>
                      <a:pt x="268" y="121"/>
                    </a:lnTo>
                    <a:lnTo>
                      <a:pt x="265" y="122"/>
                    </a:lnTo>
                    <a:lnTo>
                      <a:pt x="35" y="122"/>
                    </a:lnTo>
                    <a:lnTo>
                      <a:pt x="31" y="121"/>
                    </a:lnTo>
                    <a:lnTo>
                      <a:pt x="27" y="120"/>
                    </a:lnTo>
                    <a:lnTo>
                      <a:pt x="24" y="119"/>
                    </a:lnTo>
                    <a:lnTo>
                      <a:pt x="20" y="117"/>
                    </a:lnTo>
                    <a:lnTo>
                      <a:pt x="17" y="114"/>
                    </a:lnTo>
                    <a:lnTo>
                      <a:pt x="15" y="111"/>
                    </a:lnTo>
                    <a:lnTo>
                      <a:pt x="11" y="108"/>
                    </a:lnTo>
                    <a:lnTo>
                      <a:pt x="9" y="104"/>
                    </a:lnTo>
                    <a:lnTo>
                      <a:pt x="7" y="100"/>
                    </a:lnTo>
                    <a:lnTo>
                      <a:pt x="5" y="95"/>
                    </a:lnTo>
                    <a:lnTo>
                      <a:pt x="3" y="89"/>
                    </a:lnTo>
                    <a:lnTo>
                      <a:pt x="2" y="84"/>
                    </a:lnTo>
                    <a:lnTo>
                      <a:pt x="1" y="79"/>
                    </a:lnTo>
                    <a:lnTo>
                      <a:pt x="0" y="73"/>
                    </a:lnTo>
                    <a:lnTo>
                      <a:pt x="0" y="67"/>
                    </a:lnTo>
                    <a:lnTo>
                      <a:pt x="0" y="62"/>
                    </a:lnTo>
                    <a:lnTo>
                      <a:pt x="2" y="0"/>
                    </a:lnTo>
                    <a:lnTo>
                      <a:pt x="298" y="0"/>
                    </a:lnTo>
                    <a:lnTo>
                      <a:pt x="300" y="62"/>
                    </a:lnTo>
                    <a:close/>
                  </a:path>
                </a:pathLst>
              </a:custGeom>
              <a:solidFill>
                <a:srgbClr val="993300"/>
              </a:solidFill>
              <a:ln w="0">
                <a:solidFill>
                  <a:srgbClr val="000000"/>
                </a:solidFill>
                <a:prstDash val="solid"/>
                <a:round/>
                <a:headEnd/>
                <a:tailEnd/>
              </a:ln>
            </p:spPr>
            <p:txBody>
              <a:bodyPr/>
              <a:lstStyle/>
              <a:p>
                <a:endParaRPr lang="en-US"/>
              </a:p>
            </p:txBody>
          </p:sp>
          <p:sp>
            <p:nvSpPr>
              <p:cNvPr id="44526" name="Freeform 250"/>
              <p:cNvSpPr>
                <a:spLocks/>
              </p:cNvSpPr>
              <p:nvPr/>
            </p:nvSpPr>
            <p:spPr bwMode="auto">
              <a:xfrm>
                <a:off x="4955" y="1303"/>
                <a:ext cx="1" cy="9"/>
              </a:xfrm>
              <a:custGeom>
                <a:avLst/>
                <a:gdLst>
                  <a:gd name="T0" fmla="*/ 1 w 30"/>
                  <a:gd name="T1" fmla="*/ 9 h 201"/>
                  <a:gd name="T2" fmla="*/ 1 w 30"/>
                  <a:gd name="T3" fmla="*/ 9 h 201"/>
                  <a:gd name="T4" fmla="*/ 1 w 30"/>
                  <a:gd name="T5" fmla="*/ 9 h 201"/>
                  <a:gd name="T6" fmla="*/ 1 w 30"/>
                  <a:gd name="T7" fmla="*/ 9 h 201"/>
                  <a:gd name="T8" fmla="*/ 1 w 30"/>
                  <a:gd name="T9" fmla="*/ 9 h 201"/>
                  <a:gd name="T10" fmla="*/ 1 w 30"/>
                  <a:gd name="T11" fmla="*/ 9 h 201"/>
                  <a:gd name="T12" fmla="*/ 1 w 30"/>
                  <a:gd name="T13" fmla="*/ 8 h 201"/>
                  <a:gd name="T14" fmla="*/ 1 w 30"/>
                  <a:gd name="T15" fmla="*/ 8 h 201"/>
                  <a:gd name="T16" fmla="*/ 1 w 30"/>
                  <a:gd name="T17" fmla="*/ 1 h 201"/>
                  <a:gd name="T18" fmla="*/ 1 w 30"/>
                  <a:gd name="T19" fmla="*/ 1 h 201"/>
                  <a:gd name="T20" fmla="*/ 1 w 30"/>
                  <a:gd name="T21" fmla="*/ 0 h 201"/>
                  <a:gd name="T22" fmla="*/ 1 w 30"/>
                  <a:gd name="T23" fmla="*/ 0 h 201"/>
                  <a:gd name="T24" fmla="*/ 1 w 30"/>
                  <a:gd name="T25" fmla="*/ 0 h 201"/>
                  <a:gd name="T26" fmla="*/ 1 w 30"/>
                  <a:gd name="T27" fmla="*/ 0 h 201"/>
                  <a:gd name="T28" fmla="*/ 1 w 30"/>
                  <a:gd name="T29" fmla="*/ 0 h 201"/>
                  <a:gd name="T30" fmla="*/ 1 w 30"/>
                  <a:gd name="T31" fmla="*/ 0 h 201"/>
                  <a:gd name="T32" fmla="*/ 1 w 30"/>
                  <a:gd name="T33" fmla="*/ 0 h 201"/>
                  <a:gd name="T34" fmla="*/ 0 w 30"/>
                  <a:gd name="T35" fmla="*/ 0 h 201"/>
                  <a:gd name="T36" fmla="*/ 0 w 30"/>
                  <a:gd name="T37" fmla="*/ 0 h 201"/>
                  <a:gd name="T38" fmla="*/ 0 w 30"/>
                  <a:gd name="T39" fmla="*/ 0 h 201"/>
                  <a:gd name="T40" fmla="*/ 0 w 30"/>
                  <a:gd name="T41" fmla="*/ 0 h 201"/>
                  <a:gd name="T42" fmla="*/ 0 w 30"/>
                  <a:gd name="T43" fmla="*/ 0 h 201"/>
                  <a:gd name="T44" fmla="*/ 0 w 30"/>
                  <a:gd name="T45" fmla="*/ 0 h 201"/>
                  <a:gd name="T46" fmla="*/ 0 w 30"/>
                  <a:gd name="T47" fmla="*/ 1 h 201"/>
                  <a:gd name="T48" fmla="*/ 0 w 30"/>
                  <a:gd name="T49" fmla="*/ 1 h 201"/>
                  <a:gd name="T50" fmla="*/ 0 w 30"/>
                  <a:gd name="T51" fmla="*/ 8 h 201"/>
                  <a:gd name="T52" fmla="*/ 0 w 30"/>
                  <a:gd name="T53" fmla="*/ 8 h 201"/>
                  <a:gd name="T54" fmla="*/ 0 w 30"/>
                  <a:gd name="T55" fmla="*/ 8 h 201"/>
                  <a:gd name="T56" fmla="*/ 0 w 30"/>
                  <a:gd name="T57" fmla="*/ 8 h 201"/>
                  <a:gd name="T58" fmla="*/ 0 w 30"/>
                  <a:gd name="T59" fmla="*/ 9 h 201"/>
                  <a:gd name="T60" fmla="*/ 0 w 30"/>
                  <a:gd name="T61" fmla="*/ 9 h 201"/>
                  <a:gd name="T62" fmla="*/ 0 w 30"/>
                  <a:gd name="T63" fmla="*/ 9 h 201"/>
                  <a:gd name="T64" fmla="*/ 1 w 30"/>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0" h="201">
                    <a:moveTo>
                      <a:pt x="17" y="201"/>
                    </a:moveTo>
                    <a:lnTo>
                      <a:pt x="18" y="200"/>
                    </a:lnTo>
                    <a:lnTo>
                      <a:pt x="20" y="200"/>
                    </a:lnTo>
                    <a:lnTo>
                      <a:pt x="21" y="200"/>
                    </a:lnTo>
                    <a:lnTo>
                      <a:pt x="22" y="199"/>
                    </a:lnTo>
                    <a:lnTo>
                      <a:pt x="23" y="198"/>
                    </a:lnTo>
                    <a:lnTo>
                      <a:pt x="24" y="197"/>
                    </a:lnTo>
                    <a:lnTo>
                      <a:pt x="25" y="196"/>
                    </a:lnTo>
                    <a:lnTo>
                      <a:pt x="26" y="195"/>
                    </a:lnTo>
                    <a:lnTo>
                      <a:pt x="27" y="193"/>
                    </a:lnTo>
                    <a:lnTo>
                      <a:pt x="28" y="192"/>
                    </a:lnTo>
                    <a:lnTo>
                      <a:pt x="28" y="190"/>
                    </a:lnTo>
                    <a:lnTo>
                      <a:pt x="29" y="189"/>
                    </a:lnTo>
                    <a:lnTo>
                      <a:pt x="29" y="187"/>
                    </a:lnTo>
                    <a:lnTo>
                      <a:pt x="29" y="185"/>
                    </a:lnTo>
                    <a:lnTo>
                      <a:pt x="29" y="183"/>
                    </a:lnTo>
                    <a:lnTo>
                      <a:pt x="30" y="182"/>
                    </a:lnTo>
                    <a:lnTo>
                      <a:pt x="30" y="19"/>
                    </a:lnTo>
                    <a:lnTo>
                      <a:pt x="29" y="17"/>
                    </a:lnTo>
                    <a:lnTo>
                      <a:pt x="29" y="15"/>
                    </a:lnTo>
                    <a:lnTo>
                      <a:pt x="29" y="13"/>
                    </a:lnTo>
                    <a:lnTo>
                      <a:pt x="29" y="11"/>
                    </a:lnTo>
                    <a:lnTo>
                      <a:pt x="28" y="10"/>
                    </a:lnTo>
                    <a:lnTo>
                      <a:pt x="28" y="8"/>
                    </a:lnTo>
                    <a:lnTo>
                      <a:pt x="27" y="7"/>
                    </a:lnTo>
                    <a:lnTo>
                      <a:pt x="26" y="5"/>
                    </a:lnTo>
                    <a:lnTo>
                      <a:pt x="25" y="4"/>
                    </a:lnTo>
                    <a:lnTo>
                      <a:pt x="24" y="3"/>
                    </a:lnTo>
                    <a:lnTo>
                      <a:pt x="23" y="2"/>
                    </a:lnTo>
                    <a:lnTo>
                      <a:pt x="22" y="1"/>
                    </a:lnTo>
                    <a:lnTo>
                      <a:pt x="21" y="0"/>
                    </a:lnTo>
                    <a:lnTo>
                      <a:pt x="20" y="0"/>
                    </a:lnTo>
                    <a:lnTo>
                      <a:pt x="18" y="0"/>
                    </a:lnTo>
                    <a:lnTo>
                      <a:pt x="17" y="0"/>
                    </a:lnTo>
                    <a:lnTo>
                      <a:pt x="15" y="0"/>
                    </a:lnTo>
                    <a:lnTo>
                      <a:pt x="14" y="0"/>
                    </a:lnTo>
                    <a:lnTo>
                      <a:pt x="13" y="0"/>
                    </a:lnTo>
                    <a:lnTo>
                      <a:pt x="12" y="1"/>
                    </a:lnTo>
                    <a:lnTo>
                      <a:pt x="10" y="2"/>
                    </a:lnTo>
                    <a:lnTo>
                      <a:pt x="9" y="3"/>
                    </a:lnTo>
                    <a:lnTo>
                      <a:pt x="8" y="4"/>
                    </a:lnTo>
                    <a:lnTo>
                      <a:pt x="7" y="5"/>
                    </a:lnTo>
                    <a:lnTo>
                      <a:pt x="7" y="7"/>
                    </a:lnTo>
                    <a:lnTo>
                      <a:pt x="6" y="8"/>
                    </a:lnTo>
                    <a:lnTo>
                      <a:pt x="5" y="10"/>
                    </a:lnTo>
                    <a:lnTo>
                      <a:pt x="5" y="11"/>
                    </a:lnTo>
                    <a:lnTo>
                      <a:pt x="4" y="13"/>
                    </a:lnTo>
                    <a:lnTo>
                      <a:pt x="4" y="15"/>
                    </a:lnTo>
                    <a:lnTo>
                      <a:pt x="4" y="17"/>
                    </a:lnTo>
                    <a:lnTo>
                      <a:pt x="4" y="19"/>
                    </a:lnTo>
                    <a:lnTo>
                      <a:pt x="0" y="168"/>
                    </a:lnTo>
                    <a:lnTo>
                      <a:pt x="0" y="170"/>
                    </a:lnTo>
                    <a:lnTo>
                      <a:pt x="0" y="172"/>
                    </a:lnTo>
                    <a:lnTo>
                      <a:pt x="0" y="175"/>
                    </a:lnTo>
                    <a:lnTo>
                      <a:pt x="1" y="177"/>
                    </a:lnTo>
                    <a:lnTo>
                      <a:pt x="2" y="180"/>
                    </a:lnTo>
                    <a:lnTo>
                      <a:pt x="3" y="183"/>
                    </a:lnTo>
                    <a:lnTo>
                      <a:pt x="4" y="186"/>
                    </a:lnTo>
                    <a:lnTo>
                      <a:pt x="5" y="189"/>
                    </a:lnTo>
                    <a:lnTo>
                      <a:pt x="7" y="191"/>
                    </a:lnTo>
                    <a:lnTo>
                      <a:pt x="8" y="193"/>
                    </a:lnTo>
                    <a:lnTo>
                      <a:pt x="9" y="195"/>
                    </a:lnTo>
                    <a:lnTo>
                      <a:pt x="11" y="197"/>
                    </a:lnTo>
                    <a:lnTo>
                      <a:pt x="12" y="198"/>
                    </a:lnTo>
                    <a:lnTo>
                      <a:pt x="14" y="200"/>
                    </a:lnTo>
                    <a:lnTo>
                      <a:pt x="15" y="200"/>
                    </a:lnTo>
                    <a:lnTo>
                      <a:pt x="17" y="201"/>
                    </a:lnTo>
                    <a:close/>
                  </a:path>
                </a:pathLst>
              </a:custGeom>
              <a:solidFill>
                <a:srgbClr val="993300"/>
              </a:solidFill>
              <a:ln w="0">
                <a:solidFill>
                  <a:srgbClr val="000000"/>
                </a:solidFill>
                <a:prstDash val="solid"/>
                <a:round/>
                <a:headEnd/>
                <a:tailEnd/>
              </a:ln>
            </p:spPr>
            <p:txBody>
              <a:bodyPr/>
              <a:lstStyle/>
              <a:p>
                <a:endParaRPr lang="en-US"/>
              </a:p>
            </p:txBody>
          </p:sp>
          <p:sp>
            <p:nvSpPr>
              <p:cNvPr id="44527" name="Freeform 251"/>
              <p:cNvSpPr>
                <a:spLocks/>
              </p:cNvSpPr>
              <p:nvPr/>
            </p:nvSpPr>
            <p:spPr bwMode="auto">
              <a:xfrm>
                <a:off x="4970" y="1303"/>
                <a:ext cx="1" cy="9"/>
              </a:xfrm>
              <a:custGeom>
                <a:avLst/>
                <a:gdLst>
                  <a:gd name="T0" fmla="*/ 0 w 34"/>
                  <a:gd name="T1" fmla="*/ 9 h 209"/>
                  <a:gd name="T2" fmla="*/ 0 w 34"/>
                  <a:gd name="T3" fmla="*/ 9 h 209"/>
                  <a:gd name="T4" fmla="*/ 1 w 34"/>
                  <a:gd name="T5" fmla="*/ 9 h 209"/>
                  <a:gd name="T6" fmla="*/ 1 w 34"/>
                  <a:gd name="T7" fmla="*/ 9 h 209"/>
                  <a:gd name="T8" fmla="*/ 1 w 34"/>
                  <a:gd name="T9" fmla="*/ 8 h 209"/>
                  <a:gd name="T10" fmla="*/ 1 w 34"/>
                  <a:gd name="T11" fmla="*/ 8 h 209"/>
                  <a:gd name="T12" fmla="*/ 1 w 34"/>
                  <a:gd name="T13" fmla="*/ 8 h 209"/>
                  <a:gd name="T14" fmla="*/ 1 w 34"/>
                  <a:gd name="T15" fmla="*/ 8 h 209"/>
                  <a:gd name="T16" fmla="*/ 1 w 34"/>
                  <a:gd name="T17" fmla="*/ 1 h 209"/>
                  <a:gd name="T18" fmla="*/ 1 w 34"/>
                  <a:gd name="T19" fmla="*/ 1 h 209"/>
                  <a:gd name="T20" fmla="*/ 1 w 34"/>
                  <a:gd name="T21" fmla="*/ 0 h 209"/>
                  <a:gd name="T22" fmla="*/ 1 w 34"/>
                  <a:gd name="T23" fmla="*/ 0 h 209"/>
                  <a:gd name="T24" fmla="*/ 1 w 34"/>
                  <a:gd name="T25" fmla="*/ 0 h 209"/>
                  <a:gd name="T26" fmla="*/ 1 w 34"/>
                  <a:gd name="T27" fmla="*/ 0 h 209"/>
                  <a:gd name="T28" fmla="*/ 0 w 34"/>
                  <a:gd name="T29" fmla="*/ 0 h 209"/>
                  <a:gd name="T30" fmla="*/ 0 w 34"/>
                  <a:gd name="T31" fmla="*/ 0 h 209"/>
                  <a:gd name="T32" fmla="*/ 0 w 34"/>
                  <a:gd name="T33" fmla="*/ 0 h 209"/>
                  <a:gd name="T34" fmla="*/ 0 w 34"/>
                  <a:gd name="T35" fmla="*/ 0 h 209"/>
                  <a:gd name="T36" fmla="*/ 0 w 34"/>
                  <a:gd name="T37" fmla="*/ 0 h 209"/>
                  <a:gd name="T38" fmla="*/ 0 w 34"/>
                  <a:gd name="T39" fmla="*/ 0 h 209"/>
                  <a:gd name="T40" fmla="*/ 0 w 34"/>
                  <a:gd name="T41" fmla="*/ 0 h 209"/>
                  <a:gd name="T42" fmla="*/ 0 w 34"/>
                  <a:gd name="T43" fmla="*/ 0 h 209"/>
                  <a:gd name="T44" fmla="*/ 0 w 34"/>
                  <a:gd name="T45" fmla="*/ 1 h 209"/>
                  <a:gd name="T46" fmla="*/ 0 w 34"/>
                  <a:gd name="T47" fmla="*/ 1 h 209"/>
                  <a:gd name="T48" fmla="*/ 0 w 34"/>
                  <a:gd name="T49" fmla="*/ 1 h 209"/>
                  <a:gd name="T50" fmla="*/ 0 w 34"/>
                  <a:gd name="T51" fmla="*/ 8 h 209"/>
                  <a:gd name="T52" fmla="*/ 0 w 34"/>
                  <a:gd name="T53" fmla="*/ 8 h 209"/>
                  <a:gd name="T54" fmla="*/ 0 w 34"/>
                  <a:gd name="T55" fmla="*/ 9 h 209"/>
                  <a:gd name="T56" fmla="*/ 0 w 34"/>
                  <a:gd name="T57" fmla="*/ 9 h 209"/>
                  <a:gd name="T58" fmla="*/ 0 w 34"/>
                  <a:gd name="T59" fmla="*/ 9 h 209"/>
                  <a:gd name="T60" fmla="*/ 0 w 34"/>
                  <a:gd name="T61" fmla="*/ 9 h 209"/>
                  <a:gd name="T62" fmla="*/ 0 w 34"/>
                  <a:gd name="T63" fmla="*/ 9 h 209"/>
                  <a:gd name="T64" fmla="*/ 0 w 34"/>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 h="209">
                    <a:moveTo>
                      <a:pt x="12" y="209"/>
                    </a:moveTo>
                    <a:lnTo>
                      <a:pt x="13" y="208"/>
                    </a:lnTo>
                    <a:lnTo>
                      <a:pt x="14" y="208"/>
                    </a:lnTo>
                    <a:lnTo>
                      <a:pt x="16" y="206"/>
                    </a:lnTo>
                    <a:lnTo>
                      <a:pt x="19" y="205"/>
                    </a:lnTo>
                    <a:lnTo>
                      <a:pt x="20" y="203"/>
                    </a:lnTo>
                    <a:lnTo>
                      <a:pt x="22" y="201"/>
                    </a:lnTo>
                    <a:lnTo>
                      <a:pt x="24" y="199"/>
                    </a:lnTo>
                    <a:lnTo>
                      <a:pt x="26" y="197"/>
                    </a:lnTo>
                    <a:lnTo>
                      <a:pt x="27" y="194"/>
                    </a:lnTo>
                    <a:lnTo>
                      <a:pt x="29" y="192"/>
                    </a:lnTo>
                    <a:lnTo>
                      <a:pt x="30" y="189"/>
                    </a:lnTo>
                    <a:lnTo>
                      <a:pt x="31" y="186"/>
                    </a:lnTo>
                    <a:lnTo>
                      <a:pt x="32" y="183"/>
                    </a:lnTo>
                    <a:lnTo>
                      <a:pt x="33" y="181"/>
                    </a:lnTo>
                    <a:lnTo>
                      <a:pt x="33" y="178"/>
                    </a:lnTo>
                    <a:lnTo>
                      <a:pt x="34" y="177"/>
                    </a:lnTo>
                    <a:lnTo>
                      <a:pt x="26" y="19"/>
                    </a:lnTo>
                    <a:lnTo>
                      <a:pt x="25" y="17"/>
                    </a:lnTo>
                    <a:lnTo>
                      <a:pt x="25" y="15"/>
                    </a:lnTo>
                    <a:lnTo>
                      <a:pt x="25" y="13"/>
                    </a:lnTo>
                    <a:lnTo>
                      <a:pt x="24" y="11"/>
                    </a:lnTo>
                    <a:lnTo>
                      <a:pt x="24" y="10"/>
                    </a:lnTo>
                    <a:lnTo>
                      <a:pt x="23" y="8"/>
                    </a:lnTo>
                    <a:lnTo>
                      <a:pt x="22" y="7"/>
                    </a:lnTo>
                    <a:lnTo>
                      <a:pt x="22" y="5"/>
                    </a:lnTo>
                    <a:lnTo>
                      <a:pt x="21" y="4"/>
                    </a:lnTo>
                    <a:lnTo>
                      <a:pt x="20" y="3"/>
                    </a:lnTo>
                    <a:lnTo>
                      <a:pt x="19" y="2"/>
                    </a:lnTo>
                    <a:lnTo>
                      <a:pt x="16" y="1"/>
                    </a:lnTo>
                    <a:lnTo>
                      <a:pt x="15" y="0"/>
                    </a:lnTo>
                    <a:lnTo>
                      <a:pt x="14" y="0"/>
                    </a:lnTo>
                    <a:lnTo>
                      <a:pt x="13" y="0"/>
                    </a:lnTo>
                    <a:lnTo>
                      <a:pt x="12" y="0"/>
                    </a:lnTo>
                    <a:lnTo>
                      <a:pt x="10" y="0"/>
                    </a:lnTo>
                    <a:lnTo>
                      <a:pt x="9" y="0"/>
                    </a:lnTo>
                    <a:lnTo>
                      <a:pt x="8" y="0"/>
                    </a:lnTo>
                    <a:lnTo>
                      <a:pt x="7" y="1"/>
                    </a:lnTo>
                    <a:lnTo>
                      <a:pt x="6" y="2"/>
                    </a:lnTo>
                    <a:lnTo>
                      <a:pt x="5" y="3"/>
                    </a:lnTo>
                    <a:lnTo>
                      <a:pt x="4" y="4"/>
                    </a:lnTo>
                    <a:lnTo>
                      <a:pt x="3" y="6"/>
                    </a:lnTo>
                    <a:lnTo>
                      <a:pt x="2" y="7"/>
                    </a:lnTo>
                    <a:lnTo>
                      <a:pt x="2" y="9"/>
                    </a:lnTo>
                    <a:lnTo>
                      <a:pt x="1" y="11"/>
                    </a:lnTo>
                    <a:lnTo>
                      <a:pt x="1" y="13"/>
                    </a:lnTo>
                    <a:lnTo>
                      <a:pt x="0" y="15"/>
                    </a:lnTo>
                    <a:lnTo>
                      <a:pt x="0" y="17"/>
                    </a:lnTo>
                    <a:lnTo>
                      <a:pt x="0" y="19"/>
                    </a:lnTo>
                    <a:lnTo>
                      <a:pt x="0" y="22"/>
                    </a:lnTo>
                    <a:lnTo>
                      <a:pt x="0" y="193"/>
                    </a:lnTo>
                    <a:lnTo>
                      <a:pt x="0" y="194"/>
                    </a:lnTo>
                    <a:lnTo>
                      <a:pt x="0" y="195"/>
                    </a:lnTo>
                    <a:lnTo>
                      <a:pt x="0" y="197"/>
                    </a:lnTo>
                    <a:lnTo>
                      <a:pt x="1" y="198"/>
                    </a:lnTo>
                    <a:lnTo>
                      <a:pt x="1" y="200"/>
                    </a:lnTo>
                    <a:lnTo>
                      <a:pt x="2" y="201"/>
                    </a:lnTo>
                    <a:lnTo>
                      <a:pt x="2" y="202"/>
                    </a:lnTo>
                    <a:lnTo>
                      <a:pt x="3" y="204"/>
                    </a:lnTo>
                    <a:lnTo>
                      <a:pt x="4" y="205"/>
                    </a:lnTo>
                    <a:lnTo>
                      <a:pt x="5" y="206"/>
                    </a:lnTo>
                    <a:lnTo>
                      <a:pt x="6" y="206"/>
                    </a:lnTo>
                    <a:lnTo>
                      <a:pt x="7" y="207"/>
                    </a:lnTo>
                    <a:lnTo>
                      <a:pt x="8" y="208"/>
                    </a:lnTo>
                    <a:lnTo>
                      <a:pt x="9" y="208"/>
                    </a:lnTo>
                    <a:lnTo>
                      <a:pt x="10" y="208"/>
                    </a:lnTo>
                    <a:lnTo>
                      <a:pt x="12" y="209"/>
                    </a:lnTo>
                    <a:close/>
                  </a:path>
                </a:pathLst>
              </a:custGeom>
              <a:solidFill>
                <a:srgbClr val="993300"/>
              </a:solidFill>
              <a:ln w="0">
                <a:solidFill>
                  <a:srgbClr val="000000"/>
                </a:solidFill>
                <a:prstDash val="solid"/>
                <a:round/>
                <a:headEnd/>
                <a:tailEnd/>
              </a:ln>
            </p:spPr>
            <p:txBody>
              <a:bodyPr/>
              <a:lstStyle/>
              <a:p>
                <a:endParaRPr lang="en-US"/>
              </a:p>
            </p:txBody>
          </p:sp>
          <p:sp>
            <p:nvSpPr>
              <p:cNvPr id="44528" name="Freeform 252"/>
              <p:cNvSpPr>
                <a:spLocks/>
              </p:cNvSpPr>
              <p:nvPr/>
            </p:nvSpPr>
            <p:spPr bwMode="auto">
              <a:xfrm>
                <a:off x="4956" y="1302"/>
                <a:ext cx="14" cy="5"/>
              </a:xfrm>
              <a:custGeom>
                <a:avLst/>
                <a:gdLst>
                  <a:gd name="T0" fmla="*/ 13 w 308"/>
                  <a:gd name="T1" fmla="*/ 5 h 100"/>
                  <a:gd name="T2" fmla="*/ 13 w 308"/>
                  <a:gd name="T3" fmla="*/ 5 h 100"/>
                  <a:gd name="T4" fmla="*/ 13 w 308"/>
                  <a:gd name="T5" fmla="*/ 5 h 100"/>
                  <a:gd name="T6" fmla="*/ 13 w 308"/>
                  <a:gd name="T7" fmla="*/ 5 h 100"/>
                  <a:gd name="T8" fmla="*/ 14 w 308"/>
                  <a:gd name="T9" fmla="*/ 4 h 100"/>
                  <a:gd name="T10" fmla="*/ 14 w 308"/>
                  <a:gd name="T11" fmla="*/ 4 h 100"/>
                  <a:gd name="T12" fmla="*/ 14 w 308"/>
                  <a:gd name="T13" fmla="*/ 4 h 100"/>
                  <a:gd name="T14" fmla="*/ 14 w 308"/>
                  <a:gd name="T15" fmla="*/ 4 h 100"/>
                  <a:gd name="T16" fmla="*/ 14 w 308"/>
                  <a:gd name="T17" fmla="*/ 2 h 100"/>
                  <a:gd name="T18" fmla="*/ 14 w 308"/>
                  <a:gd name="T19" fmla="*/ 1 h 100"/>
                  <a:gd name="T20" fmla="*/ 14 w 308"/>
                  <a:gd name="T21" fmla="*/ 1 h 100"/>
                  <a:gd name="T22" fmla="*/ 14 w 308"/>
                  <a:gd name="T23" fmla="*/ 1 h 100"/>
                  <a:gd name="T24" fmla="*/ 14 w 308"/>
                  <a:gd name="T25" fmla="*/ 1 h 100"/>
                  <a:gd name="T26" fmla="*/ 13 w 308"/>
                  <a:gd name="T27" fmla="*/ 0 h 100"/>
                  <a:gd name="T28" fmla="*/ 13 w 308"/>
                  <a:gd name="T29" fmla="*/ 0 h 100"/>
                  <a:gd name="T30" fmla="*/ 13 w 308"/>
                  <a:gd name="T31" fmla="*/ 0 h 100"/>
                  <a:gd name="T32" fmla="*/ 13 w 308"/>
                  <a:gd name="T33" fmla="*/ 0 h 100"/>
                  <a:gd name="T34" fmla="*/ 1 w 308"/>
                  <a:gd name="T35" fmla="*/ 0 h 100"/>
                  <a:gd name="T36" fmla="*/ 1 w 308"/>
                  <a:gd name="T37" fmla="*/ 0 h 100"/>
                  <a:gd name="T38" fmla="*/ 1 w 308"/>
                  <a:gd name="T39" fmla="*/ 0 h 100"/>
                  <a:gd name="T40" fmla="*/ 1 w 308"/>
                  <a:gd name="T41" fmla="*/ 0 h 100"/>
                  <a:gd name="T42" fmla="*/ 0 w 308"/>
                  <a:gd name="T43" fmla="*/ 1 h 100"/>
                  <a:gd name="T44" fmla="*/ 0 w 308"/>
                  <a:gd name="T45" fmla="*/ 1 h 100"/>
                  <a:gd name="T46" fmla="*/ 0 w 308"/>
                  <a:gd name="T47" fmla="*/ 1 h 100"/>
                  <a:gd name="T48" fmla="*/ 0 w 308"/>
                  <a:gd name="T49" fmla="*/ 1 h 100"/>
                  <a:gd name="T50" fmla="*/ 0 w 308"/>
                  <a:gd name="T51" fmla="*/ 3 h 100"/>
                  <a:gd name="T52" fmla="*/ 0 w 308"/>
                  <a:gd name="T53" fmla="*/ 4 h 100"/>
                  <a:gd name="T54" fmla="*/ 0 w 308"/>
                  <a:gd name="T55" fmla="*/ 4 h 100"/>
                  <a:gd name="T56" fmla="*/ 0 w 308"/>
                  <a:gd name="T57" fmla="*/ 4 h 100"/>
                  <a:gd name="T58" fmla="*/ 0 w 308"/>
                  <a:gd name="T59" fmla="*/ 5 h 100"/>
                  <a:gd name="T60" fmla="*/ 1 w 308"/>
                  <a:gd name="T61" fmla="*/ 5 h 100"/>
                  <a:gd name="T62" fmla="*/ 1 w 308"/>
                  <a:gd name="T63" fmla="*/ 5 h 100"/>
                  <a:gd name="T64" fmla="*/ 1 w 308"/>
                  <a:gd name="T65" fmla="*/ 5 h 100"/>
                  <a:gd name="T66" fmla="*/ 2 w 308"/>
                  <a:gd name="T67" fmla="*/ 5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8" h="100">
                    <a:moveTo>
                      <a:pt x="275" y="100"/>
                    </a:moveTo>
                    <a:lnTo>
                      <a:pt x="278" y="99"/>
                    </a:lnTo>
                    <a:lnTo>
                      <a:pt x="281" y="99"/>
                    </a:lnTo>
                    <a:lnTo>
                      <a:pt x="284" y="98"/>
                    </a:lnTo>
                    <a:lnTo>
                      <a:pt x="287" y="97"/>
                    </a:lnTo>
                    <a:lnTo>
                      <a:pt x="290" y="96"/>
                    </a:lnTo>
                    <a:lnTo>
                      <a:pt x="294" y="94"/>
                    </a:lnTo>
                    <a:lnTo>
                      <a:pt x="296" y="92"/>
                    </a:lnTo>
                    <a:lnTo>
                      <a:pt x="298" y="90"/>
                    </a:lnTo>
                    <a:lnTo>
                      <a:pt x="300" y="88"/>
                    </a:lnTo>
                    <a:lnTo>
                      <a:pt x="302" y="86"/>
                    </a:lnTo>
                    <a:lnTo>
                      <a:pt x="304" y="83"/>
                    </a:lnTo>
                    <a:lnTo>
                      <a:pt x="305" y="80"/>
                    </a:lnTo>
                    <a:lnTo>
                      <a:pt x="306" y="77"/>
                    </a:lnTo>
                    <a:lnTo>
                      <a:pt x="307" y="74"/>
                    </a:lnTo>
                    <a:lnTo>
                      <a:pt x="307" y="71"/>
                    </a:lnTo>
                    <a:lnTo>
                      <a:pt x="308" y="68"/>
                    </a:lnTo>
                    <a:lnTo>
                      <a:pt x="308" y="32"/>
                    </a:lnTo>
                    <a:lnTo>
                      <a:pt x="307" y="28"/>
                    </a:lnTo>
                    <a:lnTo>
                      <a:pt x="307" y="25"/>
                    </a:lnTo>
                    <a:lnTo>
                      <a:pt x="306" y="22"/>
                    </a:lnTo>
                    <a:lnTo>
                      <a:pt x="305" y="19"/>
                    </a:lnTo>
                    <a:lnTo>
                      <a:pt x="304" y="17"/>
                    </a:lnTo>
                    <a:lnTo>
                      <a:pt x="302" y="14"/>
                    </a:lnTo>
                    <a:lnTo>
                      <a:pt x="300" y="12"/>
                    </a:lnTo>
                    <a:lnTo>
                      <a:pt x="298" y="10"/>
                    </a:lnTo>
                    <a:lnTo>
                      <a:pt x="296" y="8"/>
                    </a:lnTo>
                    <a:lnTo>
                      <a:pt x="294" y="6"/>
                    </a:lnTo>
                    <a:lnTo>
                      <a:pt x="290" y="4"/>
                    </a:lnTo>
                    <a:lnTo>
                      <a:pt x="287" y="3"/>
                    </a:lnTo>
                    <a:lnTo>
                      <a:pt x="284" y="2"/>
                    </a:lnTo>
                    <a:lnTo>
                      <a:pt x="281" y="0"/>
                    </a:lnTo>
                    <a:lnTo>
                      <a:pt x="278" y="0"/>
                    </a:lnTo>
                    <a:lnTo>
                      <a:pt x="275" y="0"/>
                    </a:lnTo>
                    <a:lnTo>
                      <a:pt x="33" y="0"/>
                    </a:lnTo>
                    <a:lnTo>
                      <a:pt x="29" y="0"/>
                    </a:lnTo>
                    <a:lnTo>
                      <a:pt x="26" y="0"/>
                    </a:lnTo>
                    <a:lnTo>
                      <a:pt x="23" y="2"/>
                    </a:lnTo>
                    <a:lnTo>
                      <a:pt x="19" y="3"/>
                    </a:lnTo>
                    <a:lnTo>
                      <a:pt x="16" y="4"/>
                    </a:lnTo>
                    <a:lnTo>
                      <a:pt x="13" y="6"/>
                    </a:lnTo>
                    <a:lnTo>
                      <a:pt x="11" y="8"/>
                    </a:lnTo>
                    <a:lnTo>
                      <a:pt x="9" y="10"/>
                    </a:lnTo>
                    <a:lnTo>
                      <a:pt x="7" y="12"/>
                    </a:lnTo>
                    <a:lnTo>
                      <a:pt x="5" y="14"/>
                    </a:lnTo>
                    <a:lnTo>
                      <a:pt x="3" y="17"/>
                    </a:lnTo>
                    <a:lnTo>
                      <a:pt x="2" y="19"/>
                    </a:lnTo>
                    <a:lnTo>
                      <a:pt x="1" y="22"/>
                    </a:lnTo>
                    <a:lnTo>
                      <a:pt x="0" y="25"/>
                    </a:lnTo>
                    <a:lnTo>
                      <a:pt x="0" y="28"/>
                    </a:lnTo>
                    <a:lnTo>
                      <a:pt x="0" y="32"/>
                    </a:lnTo>
                    <a:lnTo>
                      <a:pt x="0" y="68"/>
                    </a:lnTo>
                    <a:lnTo>
                      <a:pt x="0" y="71"/>
                    </a:lnTo>
                    <a:lnTo>
                      <a:pt x="0" y="74"/>
                    </a:lnTo>
                    <a:lnTo>
                      <a:pt x="1" y="77"/>
                    </a:lnTo>
                    <a:lnTo>
                      <a:pt x="2" y="80"/>
                    </a:lnTo>
                    <a:lnTo>
                      <a:pt x="3" y="83"/>
                    </a:lnTo>
                    <a:lnTo>
                      <a:pt x="5" y="86"/>
                    </a:lnTo>
                    <a:lnTo>
                      <a:pt x="7" y="88"/>
                    </a:lnTo>
                    <a:lnTo>
                      <a:pt x="9" y="90"/>
                    </a:lnTo>
                    <a:lnTo>
                      <a:pt x="11" y="92"/>
                    </a:lnTo>
                    <a:lnTo>
                      <a:pt x="13" y="94"/>
                    </a:lnTo>
                    <a:lnTo>
                      <a:pt x="16" y="96"/>
                    </a:lnTo>
                    <a:lnTo>
                      <a:pt x="19" y="97"/>
                    </a:lnTo>
                    <a:lnTo>
                      <a:pt x="23" y="98"/>
                    </a:lnTo>
                    <a:lnTo>
                      <a:pt x="26" y="99"/>
                    </a:lnTo>
                    <a:lnTo>
                      <a:pt x="29" y="99"/>
                    </a:lnTo>
                    <a:lnTo>
                      <a:pt x="33" y="100"/>
                    </a:lnTo>
                    <a:lnTo>
                      <a:pt x="275" y="100"/>
                    </a:lnTo>
                    <a:close/>
                  </a:path>
                </a:pathLst>
              </a:custGeom>
              <a:solidFill>
                <a:srgbClr val="993300"/>
              </a:solidFill>
              <a:ln w="0">
                <a:solidFill>
                  <a:srgbClr val="000000"/>
                </a:solidFill>
                <a:prstDash val="solid"/>
                <a:round/>
                <a:headEnd/>
                <a:tailEnd/>
              </a:ln>
            </p:spPr>
            <p:txBody>
              <a:bodyPr/>
              <a:lstStyle/>
              <a:p>
                <a:endParaRPr lang="en-US"/>
              </a:p>
            </p:txBody>
          </p:sp>
          <p:sp>
            <p:nvSpPr>
              <p:cNvPr id="44529" name="Freeform 253"/>
              <p:cNvSpPr>
                <a:spLocks/>
              </p:cNvSpPr>
              <p:nvPr/>
            </p:nvSpPr>
            <p:spPr bwMode="auto">
              <a:xfrm>
                <a:off x="4848" y="1301"/>
                <a:ext cx="21" cy="13"/>
              </a:xfrm>
              <a:custGeom>
                <a:avLst/>
                <a:gdLst>
                  <a:gd name="T0" fmla="*/ 18 w 477"/>
                  <a:gd name="T1" fmla="*/ 13 h 283"/>
                  <a:gd name="T2" fmla="*/ 19 w 477"/>
                  <a:gd name="T3" fmla="*/ 13 h 283"/>
                  <a:gd name="T4" fmla="*/ 19 w 477"/>
                  <a:gd name="T5" fmla="*/ 13 h 283"/>
                  <a:gd name="T6" fmla="*/ 20 w 477"/>
                  <a:gd name="T7" fmla="*/ 12 h 283"/>
                  <a:gd name="T8" fmla="*/ 20 w 477"/>
                  <a:gd name="T9" fmla="*/ 12 h 283"/>
                  <a:gd name="T10" fmla="*/ 21 w 477"/>
                  <a:gd name="T11" fmla="*/ 11 h 283"/>
                  <a:gd name="T12" fmla="*/ 21 w 477"/>
                  <a:gd name="T13" fmla="*/ 11 h 283"/>
                  <a:gd name="T14" fmla="*/ 21 w 477"/>
                  <a:gd name="T15" fmla="*/ 10 h 283"/>
                  <a:gd name="T16" fmla="*/ 20 w 477"/>
                  <a:gd name="T17" fmla="*/ 3 h 283"/>
                  <a:gd name="T18" fmla="*/ 20 w 477"/>
                  <a:gd name="T19" fmla="*/ 2 h 283"/>
                  <a:gd name="T20" fmla="*/ 20 w 477"/>
                  <a:gd name="T21" fmla="*/ 2 h 283"/>
                  <a:gd name="T22" fmla="*/ 20 w 477"/>
                  <a:gd name="T23" fmla="*/ 1 h 283"/>
                  <a:gd name="T24" fmla="*/ 20 w 477"/>
                  <a:gd name="T25" fmla="*/ 1 h 283"/>
                  <a:gd name="T26" fmla="*/ 19 w 477"/>
                  <a:gd name="T27" fmla="*/ 1 h 283"/>
                  <a:gd name="T28" fmla="*/ 19 w 477"/>
                  <a:gd name="T29" fmla="*/ 0 h 283"/>
                  <a:gd name="T30" fmla="*/ 19 w 477"/>
                  <a:gd name="T31" fmla="*/ 0 h 283"/>
                  <a:gd name="T32" fmla="*/ 18 w 477"/>
                  <a:gd name="T33" fmla="*/ 0 h 283"/>
                  <a:gd name="T34" fmla="*/ 2 w 477"/>
                  <a:gd name="T35" fmla="*/ 0 h 283"/>
                  <a:gd name="T36" fmla="*/ 2 w 477"/>
                  <a:gd name="T37" fmla="*/ 0 h 283"/>
                  <a:gd name="T38" fmla="*/ 2 w 477"/>
                  <a:gd name="T39" fmla="*/ 0 h 283"/>
                  <a:gd name="T40" fmla="*/ 1 w 477"/>
                  <a:gd name="T41" fmla="*/ 1 h 283"/>
                  <a:gd name="T42" fmla="*/ 1 w 477"/>
                  <a:gd name="T43" fmla="*/ 1 h 283"/>
                  <a:gd name="T44" fmla="*/ 1 w 477"/>
                  <a:gd name="T45" fmla="*/ 2 h 283"/>
                  <a:gd name="T46" fmla="*/ 1 w 477"/>
                  <a:gd name="T47" fmla="*/ 2 h 283"/>
                  <a:gd name="T48" fmla="*/ 1 w 477"/>
                  <a:gd name="T49" fmla="*/ 3 h 283"/>
                  <a:gd name="T50" fmla="*/ 0 w 477"/>
                  <a:gd name="T51" fmla="*/ 10 h 283"/>
                  <a:gd name="T52" fmla="*/ 0 w 477"/>
                  <a:gd name="T53" fmla="*/ 11 h 283"/>
                  <a:gd name="T54" fmla="*/ 0 w 477"/>
                  <a:gd name="T55" fmla="*/ 11 h 283"/>
                  <a:gd name="T56" fmla="*/ 1 w 477"/>
                  <a:gd name="T57" fmla="*/ 12 h 283"/>
                  <a:gd name="T58" fmla="*/ 1 w 477"/>
                  <a:gd name="T59" fmla="*/ 12 h 283"/>
                  <a:gd name="T60" fmla="*/ 1 w 477"/>
                  <a:gd name="T61" fmla="*/ 12 h 283"/>
                  <a:gd name="T62" fmla="*/ 2 w 477"/>
                  <a:gd name="T63" fmla="*/ 13 h 283"/>
                  <a:gd name="T64" fmla="*/ 2 w 477"/>
                  <a:gd name="T65" fmla="*/ 13 h 283"/>
                  <a:gd name="T66" fmla="*/ 3 w 477"/>
                  <a:gd name="T67" fmla="*/ 13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3">
                    <a:moveTo>
                      <a:pt x="414" y="283"/>
                    </a:moveTo>
                    <a:lnTo>
                      <a:pt x="419" y="282"/>
                    </a:lnTo>
                    <a:lnTo>
                      <a:pt x="425" y="281"/>
                    </a:lnTo>
                    <a:lnTo>
                      <a:pt x="430" y="280"/>
                    </a:lnTo>
                    <a:lnTo>
                      <a:pt x="435" y="277"/>
                    </a:lnTo>
                    <a:lnTo>
                      <a:pt x="440" y="275"/>
                    </a:lnTo>
                    <a:lnTo>
                      <a:pt x="445" y="271"/>
                    </a:lnTo>
                    <a:lnTo>
                      <a:pt x="450" y="268"/>
                    </a:lnTo>
                    <a:lnTo>
                      <a:pt x="456" y="263"/>
                    </a:lnTo>
                    <a:lnTo>
                      <a:pt x="460" y="259"/>
                    </a:lnTo>
                    <a:lnTo>
                      <a:pt x="464" y="253"/>
                    </a:lnTo>
                    <a:lnTo>
                      <a:pt x="468" y="247"/>
                    </a:lnTo>
                    <a:lnTo>
                      <a:pt x="471" y="241"/>
                    </a:lnTo>
                    <a:lnTo>
                      <a:pt x="473" y="235"/>
                    </a:lnTo>
                    <a:lnTo>
                      <a:pt x="475" y="229"/>
                    </a:lnTo>
                    <a:lnTo>
                      <a:pt x="476" y="222"/>
                    </a:lnTo>
                    <a:lnTo>
                      <a:pt x="477" y="215"/>
                    </a:lnTo>
                    <a:lnTo>
                      <a:pt x="463" y="67"/>
                    </a:lnTo>
                    <a:lnTo>
                      <a:pt x="462" y="60"/>
                    </a:lnTo>
                    <a:lnTo>
                      <a:pt x="462" y="52"/>
                    </a:lnTo>
                    <a:lnTo>
                      <a:pt x="460" y="46"/>
                    </a:lnTo>
                    <a:lnTo>
                      <a:pt x="459" y="40"/>
                    </a:lnTo>
                    <a:lnTo>
                      <a:pt x="457" y="34"/>
                    </a:lnTo>
                    <a:lnTo>
                      <a:pt x="453" y="29"/>
                    </a:lnTo>
                    <a:lnTo>
                      <a:pt x="451" y="24"/>
                    </a:lnTo>
                    <a:lnTo>
                      <a:pt x="448" y="20"/>
                    </a:lnTo>
                    <a:lnTo>
                      <a:pt x="444" y="14"/>
                    </a:lnTo>
                    <a:lnTo>
                      <a:pt x="441" y="11"/>
                    </a:lnTo>
                    <a:lnTo>
                      <a:pt x="437" y="7"/>
                    </a:lnTo>
                    <a:lnTo>
                      <a:pt x="433" y="5"/>
                    </a:lnTo>
                    <a:lnTo>
                      <a:pt x="428" y="2"/>
                    </a:lnTo>
                    <a:lnTo>
                      <a:pt x="424" y="1"/>
                    </a:lnTo>
                    <a:lnTo>
                      <a:pt x="419" y="0"/>
                    </a:lnTo>
                    <a:lnTo>
                      <a:pt x="414" y="0"/>
                    </a:lnTo>
                    <a:lnTo>
                      <a:pt x="61" y="0"/>
                    </a:lnTo>
                    <a:lnTo>
                      <a:pt x="56" y="0"/>
                    </a:lnTo>
                    <a:lnTo>
                      <a:pt x="51" y="1"/>
                    </a:lnTo>
                    <a:lnTo>
                      <a:pt x="47" y="2"/>
                    </a:lnTo>
                    <a:lnTo>
                      <a:pt x="43" y="5"/>
                    </a:lnTo>
                    <a:lnTo>
                      <a:pt x="39" y="7"/>
                    </a:lnTo>
                    <a:lnTo>
                      <a:pt x="35" y="11"/>
                    </a:lnTo>
                    <a:lnTo>
                      <a:pt x="31" y="14"/>
                    </a:lnTo>
                    <a:lnTo>
                      <a:pt x="27" y="20"/>
                    </a:lnTo>
                    <a:lnTo>
                      <a:pt x="24" y="24"/>
                    </a:lnTo>
                    <a:lnTo>
                      <a:pt x="21" y="29"/>
                    </a:lnTo>
                    <a:lnTo>
                      <a:pt x="19" y="34"/>
                    </a:lnTo>
                    <a:lnTo>
                      <a:pt x="17" y="40"/>
                    </a:lnTo>
                    <a:lnTo>
                      <a:pt x="16" y="46"/>
                    </a:lnTo>
                    <a:lnTo>
                      <a:pt x="14" y="52"/>
                    </a:lnTo>
                    <a:lnTo>
                      <a:pt x="14" y="60"/>
                    </a:lnTo>
                    <a:lnTo>
                      <a:pt x="14" y="67"/>
                    </a:lnTo>
                    <a:lnTo>
                      <a:pt x="0" y="215"/>
                    </a:lnTo>
                    <a:lnTo>
                      <a:pt x="0" y="222"/>
                    </a:lnTo>
                    <a:lnTo>
                      <a:pt x="1" y="229"/>
                    </a:lnTo>
                    <a:lnTo>
                      <a:pt x="3" y="235"/>
                    </a:lnTo>
                    <a:lnTo>
                      <a:pt x="5" y="241"/>
                    </a:lnTo>
                    <a:lnTo>
                      <a:pt x="8" y="247"/>
                    </a:lnTo>
                    <a:lnTo>
                      <a:pt x="12" y="253"/>
                    </a:lnTo>
                    <a:lnTo>
                      <a:pt x="16" y="259"/>
                    </a:lnTo>
                    <a:lnTo>
                      <a:pt x="20" y="263"/>
                    </a:lnTo>
                    <a:lnTo>
                      <a:pt x="25" y="268"/>
                    </a:lnTo>
                    <a:lnTo>
                      <a:pt x="31" y="271"/>
                    </a:lnTo>
                    <a:lnTo>
                      <a:pt x="36" y="275"/>
                    </a:lnTo>
                    <a:lnTo>
                      <a:pt x="41" y="277"/>
                    </a:lnTo>
                    <a:lnTo>
                      <a:pt x="46" y="280"/>
                    </a:lnTo>
                    <a:lnTo>
                      <a:pt x="51" y="281"/>
                    </a:lnTo>
                    <a:lnTo>
                      <a:pt x="56" y="282"/>
                    </a:lnTo>
                    <a:lnTo>
                      <a:pt x="61" y="283"/>
                    </a:lnTo>
                    <a:lnTo>
                      <a:pt x="414" y="283"/>
                    </a:lnTo>
                    <a:close/>
                  </a:path>
                </a:pathLst>
              </a:custGeom>
              <a:solidFill>
                <a:srgbClr val="993300"/>
              </a:solidFill>
              <a:ln w="0">
                <a:solidFill>
                  <a:srgbClr val="000000"/>
                </a:solidFill>
                <a:prstDash val="solid"/>
                <a:round/>
                <a:headEnd/>
                <a:tailEnd/>
              </a:ln>
            </p:spPr>
            <p:txBody>
              <a:bodyPr/>
              <a:lstStyle/>
              <a:p>
                <a:endParaRPr lang="en-US"/>
              </a:p>
            </p:txBody>
          </p:sp>
          <p:sp>
            <p:nvSpPr>
              <p:cNvPr id="44530" name="Freeform 254"/>
              <p:cNvSpPr>
                <a:spLocks/>
              </p:cNvSpPr>
              <p:nvPr/>
            </p:nvSpPr>
            <p:spPr bwMode="auto">
              <a:xfrm>
                <a:off x="4849" y="1302"/>
                <a:ext cx="20" cy="11"/>
              </a:xfrm>
              <a:custGeom>
                <a:avLst/>
                <a:gdLst>
                  <a:gd name="T0" fmla="*/ 17 w 455"/>
                  <a:gd name="T1" fmla="*/ 11 h 270"/>
                  <a:gd name="T2" fmla="*/ 18 w 455"/>
                  <a:gd name="T3" fmla="*/ 11 h 270"/>
                  <a:gd name="T4" fmla="*/ 18 w 455"/>
                  <a:gd name="T5" fmla="*/ 11 h 270"/>
                  <a:gd name="T6" fmla="*/ 19 w 455"/>
                  <a:gd name="T7" fmla="*/ 10 h 270"/>
                  <a:gd name="T8" fmla="*/ 19 w 455"/>
                  <a:gd name="T9" fmla="*/ 10 h 270"/>
                  <a:gd name="T10" fmla="*/ 20 w 455"/>
                  <a:gd name="T11" fmla="*/ 10 h 270"/>
                  <a:gd name="T12" fmla="*/ 20 w 455"/>
                  <a:gd name="T13" fmla="*/ 9 h 270"/>
                  <a:gd name="T14" fmla="*/ 20 w 455"/>
                  <a:gd name="T15" fmla="*/ 9 h 270"/>
                  <a:gd name="T16" fmla="*/ 19 w 455"/>
                  <a:gd name="T17" fmla="*/ 3 h 270"/>
                  <a:gd name="T18" fmla="*/ 19 w 455"/>
                  <a:gd name="T19" fmla="*/ 2 h 270"/>
                  <a:gd name="T20" fmla="*/ 19 w 455"/>
                  <a:gd name="T21" fmla="*/ 2 h 270"/>
                  <a:gd name="T22" fmla="*/ 19 w 455"/>
                  <a:gd name="T23" fmla="*/ 1 h 270"/>
                  <a:gd name="T24" fmla="*/ 19 w 455"/>
                  <a:gd name="T25" fmla="*/ 1 h 270"/>
                  <a:gd name="T26" fmla="*/ 18 w 455"/>
                  <a:gd name="T27" fmla="*/ 0 h 270"/>
                  <a:gd name="T28" fmla="*/ 18 w 455"/>
                  <a:gd name="T29" fmla="*/ 0 h 270"/>
                  <a:gd name="T30" fmla="*/ 18 w 455"/>
                  <a:gd name="T31" fmla="*/ 0 h 270"/>
                  <a:gd name="T32" fmla="*/ 17 w 455"/>
                  <a:gd name="T33" fmla="*/ 0 h 270"/>
                  <a:gd name="T34" fmla="*/ 2 w 455"/>
                  <a:gd name="T35" fmla="*/ 0 h 270"/>
                  <a:gd name="T36" fmla="*/ 2 w 455"/>
                  <a:gd name="T37" fmla="*/ 0 h 270"/>
                  <a:gd name="T38" fmla="*/ 2 w 455"/>
                  <a:gd name="T39" fmla="*/ 0 h 270"/>
                  <a:gd name="T40" fmla="*/ 1 w 455"/>
                  <a:gd name="T41" fmla="*/ 1 h 270"/>
                  <a:gd name="T42" fmla="*/ 1 w 455"/>
                  <a:gd name="T43" fmla="*/ 1 h 270"/>
                  <a:gd name="T44" fmla="*/ 1 w 455"/>
                  <a:gd name="T45" fmla="*/ 1 h 270"/>
                  <a:gd name="T46" fmla="*/ 1 w 455"/>
                  <a:gd name="T47" fmla="*/ 2 h 270"/>
                  <a:gd name="T48" fmla="*/ 1 w 455"/>
                  <a:gd name="T49" fmla="*/ 2 h 270"/>
                  <a:gd name="T50" fmla="*/ 0 w 455"/>
                  <a:gd name="T51" fmla="*/ 8 h 270"/>
                  <a:gd name="T52" fmla="*/ 0 w 455"/>
                  <a:gd name="T53" fmla="*/ 9 h 270"/>
                  <a:gd name="T54" fmla="*/ 0 w 455"/>
                  <a:gd name="T55" fmla="*/ 9 h 270"/>
                  <a:gd name="T56" fmla="*/ 0 w 455"/>
                  <a:gd name="T57" fmla="*/ 10 h 270"/>
                  <a:gd name="T58" fmla="*/ 1 w 455"/>
                  <a:gd name="T59" fmla="*/ 10 h 270"/>
                  <a:gd name="T60" fmla="*/ 1 w 455"/>
                  <a:gd name="T61" fmla="*/ 11 h 270"/>
                  <a:gd name="T62" fmla="*/ 2 w 455"/>
                  <a:gd name="T63" fmla="*/ 11 h 270"/>
                  <a:gd name="T64" fmla="*/ 2 w 455"/>
                  <a:gd name="T65" fmla="*/ 11 h 270"/>
                  <a:gd name="T66" fmla="*/ 3 w 455"/>
                  <a:gd name="T67" fmla="*/ 11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70">
                    <a:moveTo>
                      <a:pt x="394" y="270"/>
                    </a:moveTo>
                    <a:lnTo>
                      <a:pt x="398" y="269"/>
                    </a:lnTo>
                    <a:lnTo>
                      <a:pt x="404" y="268"/>
                    </a:lnTo>
                    <a:lnTo>
                      <a:pt x="410" y="267"/>
                    </a:lnTo>
                    <a:lnTo>
                      <a:pt x="415" y="265"/>
                    </a:lnTo>
                    <a:lnTo>
                      <a:pt x="420" y="262"/>
                    </a:lnTo>
                    <a:lnTo>
                      <a:pt x="425" y="259"/>
                    </a:lnTo>
                    <a:lnTo>
                      <a:pt x="429" y="256"/>
                    </a:lnTo>
                    <a:lnTo>
                      <a:pt x="434" y="251"/>
                    </a:lnTo>
                    <a:lnTo>
                      <a:pt x="438" y="246"/>
                    </a:lnTo>
                    <a:lnTo>
                      <a:pt x="442" y="241"/>
                    </a:lnTo>
                    <a:lnTo>
                      <a:pt x="446" y="236"/>
                    </a:lnTo>
                    <a:lnTo>
                      <a:pt x="449" y="231"/>
                    </a:lnTo>
                    <a:lnTo>
                      <a:pt x="451" y="225"/>
                    </a:lnTo>
                    <a:lnTo>
                      <a:pt x="453" y="219"/>
                    </a:lnTo>
                    <a:lnTo>
                      <a:pt x="454" y="213"/>
                    </a:lnTo>
                    <a:lnTo>
                      <a:pt x="455" y="206"/>
                    </a:lnTo>
                    <a:lnTo>
                      <a:pt x="441" y="65"/>
                    </a:lnTo>
                    <a:lnTo>
                      <a:pt x="440" y="58"/>
                    </a:lnTo>
                    <a:lnTo>
                      <a:pt x="440" y="51"/>
                    </a:lnTo>
                    <a:lnTo>
                      <a:pt x="438" y="45"/>
                    </a:lnTo>
                    <a:lnTo>
                      <a:pt x="437" y="39"/>
                    </a:lnTo>
                    <a:lnTo>
                      <a:pt x="435" y="33"/>
                    </a:lnTo>
                    <a:lnTo>
                      <a:pt x="433" y="28"/>
                    </a:lnTo>
                    <a:lnTo>
                      <a:pt x="430" y="23"/>
                    </a:lnTo>
                    <a:lnTo>
                      <a:pt x="427" y="19"/>
                    </a:lnTo>
                    <a:lnTo>
                      <a:pt x="424" y="15"/>
                    </a:lnTo>
                    <a:lnTo>
                      <a:pt x="420" y="10"/>
                    </a:lnTo>
                    <a:lnTo>
                      <a:pt x="417" y="7"/>
                    </a:lnTo>
                    <a:lnTo>
                      <a:pt x="413" y="4"/>
                    </a:lnTo>
                    <a:lnTo>
                      <a:pt x="408" y="2"/>
                    </a:lnTo>
                    <a:lnTo>
                      <a:pt x="403" y="1"/>
                    </a:lnTo>
                    <a:lnTo>
                      <a:pt x="398" y="0"/>
                    </a:lnTo>
                    <a:lnTo>
                      <a:pt x="394" y="0"/>
                    </a:lnTo>
                    <a:lnTo>
                      <a:pt x="60" y="0"/>
                    </a:lnTo>
                    <a:lnTo>
                      <a:pt x="54" y="0"/>
                    </a:lnTo>
                    <a:lnTo>
                      <a:pt x="49" y="1"/>
                    </a:lnTo>
                    <a:lnTo>
                      <a:pt x="45" y="2"/>
                    </a:lnTo>
                    <a:lnTo>
                      <a:pt x="41" y="4"/>
                    </a:lnTo>
                    <a:lnTo>
                      <a:pt x="37" y="7"/>
                    </a:lnTo>
                    <a:lnTo>
                      <a:pt x="33" y="10"/>
                    </a:lnTo>
                    <a:lnTo>
                      <a:pt x="30" y="15"/>
                    </a:lnTo>
                    <a:lnTo>
                      <a:pt x="27" y="19"/>
                    </a:lnTo>
                    <a:lnTo>
                      <a:pt x="24" y="23"/>
                    </a:lnTo>
                    <a:lnTo>
                      <a:pt x="21" y="28"/>
                    </a:lnTo>
                    <a:lnTo>
                      <a:pt x="19" y="33"/>
                    </a:lnTo>
                    <a:lnTo>
                      <a:pt x="16" y="39"/>
                    </a:lnTo>
                    <a:lnTo>
                      <a:pt x="15" y="45"/>
                    </a:lnTo>
                    <a:lnTo>
                      <a:pt x="13" y="51"/>
                    </a:lnTo>
                    <a:lnTo>
                      <a:pt x="13" y="58"/>
                    </a:lnTo>
                    <a:lnTo>
                      <a:pt x="13" y="65"/>
                    </a:lnTo>
                    <a:lnTo>
                      <a:pt x="0" y="206"/>
                    </a:lnTo>
                    <a:lnTo>
                      <a:pt x="0" y="213"/>
                    </a:lnTo>
                    <a:lnTo>
                      <a:pt x="1" y="219"/>
                    </a:lnTo>
                    <a:lnTo>
                      <a:pt x="3" y="225"/>
                    </a:lnTo>
                    <a:lnTo>
                      <a:pt x="5" y="231"/>
                    </a:lnTo>
                    <a:lnTo>
                      <a:pt x="8" y="236"/>
                    </a:lnTo>
                    <a:lnTo>
                      <a:pt x="11" y="241"/>
                    </a:lnTo>
                    <a:lnTo>
                      <a:pt x="15" y="246"/>
                    </a:lnTo>
                    <a:lnTo>
                      <a:pt x="20" y="251"/>
                    </a:lnTo>
                    <a:lnTo>
                      <a:pt x="25" y="256"/>
                    </a:lnTo>
                    <a:lnTo>
                      <a:pt x="29" y="259"/>
                    </a:lnTo>
                    <a:lnTo>
                      <a:pt x="34" y="262"/>
                    </a:lnTo>
                    <a:lnTo>
                      <a:pt x="39" y="265"/>
                    </a:lnTo>
                    <a:lnTo>
                      <a:pt x="44" y="267"/>
                    </a:lnTo>
                    <a:lnTo>
                      <a:pt x="49" y="268"/>
                    </a:lnTo>
                    <a:lnTo>
                      <a:pt x="54" y="269"/>
                    </a:lnTo>
                    <a:lnTo>
                      <a:pt x="60" y="270"/>
                    </a:lnTo>
                    <a:lnTo>
                      <a:pt x="394" y="270"/>
                    </a:lnTo>
                    <a:close/>
                  </a:path>
                </a:pathLst>
              </a:custGeom>
              <a:solidFill>
                <a:srgbClr val="993300"/>
              </a:solidFill>
              <a:ln w="0">
                <a:solidFill>
                  <a:srgbClr val="000000"/>
                </a:solidFill>
                <a:prstDash val="solid"/>
                <a:round/>
                <a:headEnd/>
                <a:tailEnd/>
              </a:ln>
            </p:spPr>
            <p:txBody>
              <a:bodyPr/>
              <a:lstStyle/>
              <a:p>
                <a:endParaRPr lang="en-US"/>
              </a:p>
            </p:txBody>
          </p:sp>
          <p:sp>
            <p:nvSpPr>
              <p:cNvPr id="44531" name="Freeform 255"/>
              <p:cNvSpPr>
                <a:spLocks/>
              </p:cNvSpPr>
              <p:nvPr/>
            </p:nvSpPr>
            <p:spPr bwMode="auto">
              <a:xfrm>
                <a:off x="4852" y="1307"/>
                <a:ext cx="14" cy="6"/>
              </a:xfrm>
              <a:custGeom>
                <a:avLst/>
                <a:gdLst>
                  <a:gd name="T0" fmla="*/ 14 w 332"/>
                  <a:gd name="T1" fmla="*/ 3 h 122"/>
                  <a:gd name="T2" fmla="*/ 14 w 332"/>
                  <a:gd name="T3" fmla="*/ 3 h 122"/>
                  <a:gd name="T4" fmla="*/ 14 w 332"/>
                  <a:gd name="T5" fmla="*/ 4 h 122"/>
                  <a:gd name="T6" fmla="*/ 14 w 332"/>
                  <a:gd name="T7" fmla="*/ 4 h 122"/>
                  <a:gd name="T8" fmla="*/ 14 w 332"/>
                  <a:gd name="T9" fmla="*/ 4 h 122"/>
                  <a:gd name="T10" fmla="*/ 14 w 332"/>
                  <a:gd name="T11" fmla="*/ 4 h 122"/>
                  <a:gd name="T12" fmla="*/ 14 w 332"/>
                  <a:gd name="T13" fmla="*/ 5 h 122"/>
                  <a:gd name="T14" fmla="*/ 14 w 332"/>
                  <a:gd name="T15" fmla="*/ 5 h 122"/>
                  <a:gd name="T16" fmla="*/ 14 w 332"/>
                  <a:gd name="T17" fmla="*/ 5 h 122"/>
                  <a:gd name="T18" fmla="*/ 13 w 332"/>
                  <a:gd name="T19" fmla="*/ 5 h 122"/>
                  <a:gd name="T20" fmla="*/ 13 w 332"/>
                  <a:gd name="T21" fmla="*/ 5 h 122"/>
                  <a:gd name="T22" fmla="*/ 13 w 332"/>
                  <a:gd name="T23" fmla="*/ 6 h 122"/>
                  <a:gd name="T24" fmla="*/ 13 w 332"/>
                  <a:gd name="T25" fmla="*/ 6 h 122"/>
                  <a:gd name="T26" fmla="*/ 13 w 332"/>
                  <a:gd name="T27" fmla="*/ 6 h 122"/>
                  <a:gd name="T28" fmla="*/ 13 w 332"/>
                  <a:gd name="T29" fmla="*/ 6 h 122"/>
                  <a:gd name="T30" fmla="*/ 13 w 332"/>
                  <a:gd name="T31" fmla="*/ 6 h 122"/>
                  <a:gd name="T32" fmla="*/ 12 w 332"/>
                  <a:gd name="T33" fmla="*/ 6 h 122"/>
                  <a:gd name="T34" fmla="*/ 2 w 332"/>
                  <a:gd name="T35" fmla="*/ 6 h 122"/>
                  <a:gd name="T36" fmla="*/ 1 w 332"/>
                  <a:gd name="T37" fmla="*/ 6 h 122"/>
                  <a:gd name="T38" fmla="*/ 1 w 332"/>
                  <a:gd name="T39" fmla="*/ 6 h 122"/>
                  <a:gd name="T40" fmla="*/ 1 w 332"/>
                  <a:gd name="T41" fmla="*/ 6 h 122"/>
                  <a:gd name="T42" fmla="*/ 1 w 332"/>
                  <a:gd name="T43" fmla="*/ 6 h 122"/>
                  <a:gd name="T44" fmla="*/ 1 w 332"/>
                  <a:gd name="T45" fmla="*/ 6 h 122"/>
                  <a:gd name="T46" fmla="*/ 1 w 332"/>
                  <a:gd name="T47" fmla="*/ 5 h 122"/>
                  <a:gd name="T48" fmla="*/ 1 w 332"/>
                  <a:gd name="T49" fmla="*/ 5 h 122"/>
                  <a:gd name="T50" fmla="*/ 0 w 332"/>
                  <a:gd name="T51" fmla="*/ 5 h 122"/>
                  <a:gd name="T52" fmla="*/ 0 w 332"/>
                  <a:gd name="T53" fmla="*/ 5 h 122"/>
                  <a:gd name="T54" fmla="*/ 0 w 332"/>
                  <a:gd name="T55" fmla="*/ 5 h 122"/>
                  <a:gd name="T56" fmla="*/ 0 w 332"/>
                  <a:gd name="T57" fmla="*/ 4 h 122"/>
                  <a:gd name="T58" fmla="*/ 0 w 332"/>
                  <a:gd name="T59" fmla="*/ 4 h 122"/>
                  <a:gd name="T60" fmla="*/ 0 w 332"/>
                  <a:gd name="T61" fmla="*/ 4 h 122"/>
                  <a:gd name="T62" fmla="*/ 0 w 332"/>
                  <a:gd name="T63" fmla="*/ 4 h 122"/>
                  <a:gd name="T64" fmla="*/ 0 w 332"/>
                  <a:gd name="T65" fmla="*/ 3 h 122"/>
                  <a:gd name="T66" fmla="*/ 0 w 332"/>
                  <a:gd name="T67" fmla="*/ 3 h 122"/>
                  <a:gd name="T68" fmla="*/ 0 w 332"/>
                  <a:gd name="T69" fmla="*/ 0 h 122"/>
                  <a:gd name="T70" fmla="*/ 14 w 332"/>
                  <a:gd name="T71" fmla="*/ 0 h 122"/>
                  <a:gd name="T72" fmla="*/ 14 w 332"/>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2" h="122">
                    <a:moveTo>
                      <a:pt x="332" y="62"/>
                    </a:moveTo>
                    <a:lnTo>
                      <a:pt x="331" y="67"/>
                    </a:lnTo>
                    <a:lnTo>
                      <a:pt x="331" y="73"/>
                    </a:lnTo>
                    <a:lnTo>
                      <a:pt x="330" y="79"/>
                    </a:lnTo>
                    <a:lnTo>
                      <a:pt x="329" y="85"/>
                    </a:lnTo>
                    <a:lnTo>
                      <a:pt x="327" y="90"/>
                    </a:lnTo>
                    <a:lnTo>
                      <a:pt x="326" y="95"/>
                    </a:lnTo>
                    <a:lnTo>
                      <a:pt x="323" y="100"/>
                    </a:lnTo>
                    <a:lnTo>
                      <a:pt x="321" y="104"/>
                    </a:lnTo>
                    <a:lnTo>
                      <a:pt x="319" y="108"/>
                    </a:lnTo>
                    <a:lnTo>
                      <a:pt x="316" y="111"/>
                    </a:lnTo>
                    <a:lnTo>
                      <a:pt x="313" y="114"/>
                    </a:lnTo>
                    <a:lnTo>
                      <a:pt x="309" y="117"/>
                    </a:lnTo>
                    <a:lnTo>
                      <a:pt x="306" y="119"/>
                    </a:lnTo>
                    <a:lnTo>
                      <a:pt x="301" y="120"/>
                    </a:lnTo>
                    <a:lnTo>
                      <a:pt x="297" y="121"/>
                    </a:lnTo>
                    <a:lnTo>
                      <a:pt x="293" y="122"/>
                    </a:lnTo>
                    <a:lnTo>
                      <a:pt x="38" y="122"/>
                    </a:lnTo>
                    <a:lnTo>
                      <a:pt x="33" y="121"/>
                    </a:lnTo>
                    <a:lnTo>
                      <a:pt x="28" y="120"/>
                    </a:lnTo>
                    <a:lnTo>
                      <a:pt x="25" y="119"/>
                    </a:lnTo>
                    <a:lnTo>
                      <a:pt x="21" y="117"/>
                    </a:lnTo>
                    <a:lnTo>
                      <a:pt x="18" y="114"/>
                    </a:lnTo>
                    <a:lnTo>
                      <a:pt x="15" y="111"/>
                    </a:lnTo>
                    <a:lnTo>
                      <a:pt x="12" y="108"/>
                    </a:lnTo>
                    <a:lnTo>
                      <a:pt x="9" y="104"/>
                    </a:lnTo>
                    <a:lnTo>
                      <a:pt x="7" y="100"/>
                    </a:lnTo>
                    <a:lnTo>
                      <a:pt x="5" y="95"/>
                    </a:lnTo>
                    <a:lnTo>
                      <a:pt x="3" y="90"/>
                    </a:lnTo>
                    <a:lnTo>
                      <a:pt x="2" y="85"/>
                    </a:lnTo>
                    <a:lnTo>
                      <a:pt x="1" y="79"/>
                    </a:lnTo>
                    <a:lnTo>
                      <a:pt x="0" y="73"/>
                    </a:lnTo>
                    <a:lnTo>
                      <a:pt x="0" y="67"/>
                    </a:lnTo>
                    <a:lnTo>
                      <a:pt x="0" y="62"/>
                    </a:lnTo>
                    <a:lnTo>
                      <a:pt x="2" y="0"/>
                    </a:lnTo>
                    <a:lnTo>
                      <a:pt x="330" y="0"/>
                    </a:lnTo>
                    <a:lnTo>
                      <a:pt x="332" y="62"/>
                    </a:lnTo>
                    <a:close/>
                  </a:path>
                </a:pathLst>
              </a:custGeom>
              <a:solidFill>
                <a:srgbClr val="993300"/>
              </a:solidFill>
              <a:ln w="0">
                <a:solidFill>
                  <a:srgbClr val="000000"/>
                </a:solidFill>
                <a:prstDash val="solid"/>
                <a:round/>
                <a:headEnd/>
                <a:tailEnd/>
              </a:ln>
            </p:spPr>
            <p:txBody>
              <a:bodyPr/>
              <a:lstStyle/>
              <a:p>
                <a:endParaRPr lang="en-US"/>
              </a:p>
            </p:txBody>
          </p:sp>
          <p:sp>
            <p:nvSpPr>
              <p:cNvPr id="44532" name="Freeform 256"/>
              <p:cNvSpPr>
                <a:spLocks/>
              </p:cNvSpPr>
              <p:nvPr/>
            </p:nvSpPr>
            <p:spPr bwMode="auto">
              <a:xfrm>
                <a:off x="4849" y="1303"/>
                <a:ext cx="2" cy="9"/>
              </a:xfrm>
              <a:custGeom>
                <a:avLst/>
                <a:gdLst>
                  <a:gd name="T0" fmla="*/ 1 w 33"/>
                  <a:gd name="T1" fmla="*/ 9 h 201"/>
                  <a:gd name="T2" fmla="*/ 1 w 33"/>
                  <a:gd name="T3" fmla="*/ 9 h 201"/>
                  <a:gd name="T4" fmla="*/ 2 w 33"/>
                  <a:gd name="T5" fmla="*/ 9 h 201"/>
                  <a:gd name="T6" fmla="*/ 2 w 33"/>
                  <a:gd name="T7" fmla="*/ 9 h 201"/>
                  <a:gd name="T8" fmla="*/ 2 w 33"/>
                  <a:gd name="T9" fmla="*/ 9 h 201"/>
                  <a:gd name="T10" fmla="*/ 2 w 33"/>
                  <a:gd name="T11" fmla="*/ 9 h 201"/>
                  <a:gd name="T12" fmla="*/ 2 w 33"/>
                  <a:gd name="T13" fmla="*/ 8 h 201"/>
                  <a:gd name="T14" fmla="*/ 2 w 33"/>
                  <a:gd name="T15" fmla="*/ 8 h 201"/>
                  <a:gd name="T16" fmla="*/ 2 w 33"/>
                  <a:gd name="T17" fmla="*/ 1 h 201"/>
                  <a:gd name="T18" fmla="*/ 2 w 33"/>
                  <a:gd name="T19" fmla="*/ 1 h 201"/>
                  <a:gd name="T20" fmla="*/ 2 w 33"/>
                  <a:gd name="T21" fmla="*/ 0 h 201"/>
                  <a:gd name="T22" fmla="*/ 2 w 33"/>
                  <a:gd name="T23" fmla="*/ 0 h 201"/>
                  <a:gd name="T24" fmla="*/ 2 w 33"/>
                  <a:gd name="T25" fmla="*/ 0 h 201"/>
                  <a:gd name="T26" fmla="*/ 2 w 33"/>
                  <a:gd name="T27" fmla="*/ 0 h 201"/>
                  <a:gd name="T28" fmla="*/ 1 w 33"/>
                  <a:gd name="T29" fmla="*/ 0 h 201"/>
                  <a:gd name="T30" fmla="*/ 1 w 33"/>
                  <a:gd name="T31" fmla="*/ 0 h 201"/>
                  <a:gd name="T32" fmla="*/ 1 w 33"/>
                  <a:gd name="T33" fmla="*/ 0 h 201"/>
                  <a:gd name="T34" fmla="*/ 1 w 33"/>
                  <a:gd name="T35" fmla="*/ 0 h 201"/>
                  <a:gd name="T36" fmla="*/ 1 w 33"/>
                  <a:gd name="T37" fmla="*/ 0 h 201"/>
                  <a:gd name="T38" fmla="*/ 1 w 33"/>
                  <a:gd name="T39" fmla="*/ 0 h 201"/>
                  <a:gd name="T40" fmla="*/ 1 w 33"/>
                  <a:gd name="T41" fmla="*/ 0 h 201"/>
                  <a:gd name="T42" fmla="*/ 0 w 33"/>
                  <a:gd name="T43" fmla="*/ 0 h 201"/>
                  <a:gd name="T44" fmla="*/ 0 w 33"/>
                  <a:gd name="T45" fmla="*/ 0 h 201"/>
                  <a:gd name="T46" fmla="*/ 0 w 33"/>
                  <a:gd name="T47" fmla="*/ 1 h 201"/>
                  <a:gd name="T48" fmla="*/ 0 w 33"/>
                  <a:gd name="T49" fmla="*/ 1 h 201"/>
                  <a:gd name="T50" fmla="*/ 0 w 33"/>
                  <a:gd name="T51" fmla="*/ 8 h 201"/>
                  <a:gd name="T52" fmla="*/ 0 w 33"/>
                  <a:gd name="T53" fmla="*/ 8 h 201"/>
                  <a:gd name="T54" fmla="*/ 0 w 33"/>
                  <a:gd name="T55" fmla="*/ 8 h 201"/>
                  <a:gd name="T56" fmla="*/ 0 w 33"/>
                  <a:gd name="T57" fmla="*/ 8 h 201"/>
                  <a:gd name="T58" fmla="*/ 0 w 33"/>
                  <a:gd name="T59" fmla="*/ 9 h 201"/>
                  <a:gd name="T60" fmla="*/ 1 w 33"/>
                  <a:gd name="T61" fmla="*/ 9 h 201"/>
                  <a:gd name="T62" fmla="*/ 1 w 33"/>
                  <a:gd name="T63" fmla="*/ 9 h 201"/>
                  <a:gd name="T64" fmla="*/ 1 w 33"/>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1">
                    <a:moveTo>
                      <a:pt x="19" y="201"/>
                    </a:moveTo>
                    <a:lnTo>
                      <a:pt x="20" y="200"/>
                    </a:lnTo>
                    <a:lnTo>
                      <a:pt x="21" y="200"/>
                    </a:lnTo>
                    <a:lnTo>
                      <a:pt x="23" y="200"/>
                    </a:lnTo>
                    <a:lnTo>
                      <a:pt x="24" y="199"/>
                    </a:lnTo>
                    <a:lnTo>
                      <a:pt x="25" y="198"/>
                    </a:lnTo>
                    <a:lnTo>
                      <a:pt x="26" y="197"/>
                    </a:lnTo>
                    <a:lnTo>
                      <a:pt x="28" y="196"/>
                    </a:lnTo>
                    <a:lnTo>
                      <a:pt x="29" y="195"/>
                    </a:lnTo>
                    <a:lnTo>
                      <a:pt x="29" y="194"/>
                    </a:lnTo>
                    <a:lnTo>
                      <a:pt x="30" y="192"/>
                    </a:lnTo>
                    <a:lnTo>
                      <a:pt x="31" y="191"/>
                    </a:lnTo>
                    <a:lnTo>
                      <a:pt x="31" y="189"/>
                    </a:lnTo>
                    <a:lnTo>
                      <a:pt x="32" y="187"/>
                    </a:lnTo>
                    <a:lnTo>
                      <a:pt x="32" y="185"/>
                    </a:lnTo>
                    <a:lnTo>
                      <a:pt x="32" y="184"/>
                    </a:lnTo>
                    <a:lnTo>
                      <a:pt x="33" y="182"/>
                    </a:lnTo>
                    <a:lnTo>
                      <a:pt x="33" y="20"/>
                    </a:lnTo>
                    <a:lnTo>
                      <a:pt x="32" y="18"/>
                    </a:lnTo>
                    <a:lnTo>
                      <a:pt x="32" y="16"/>
                    </a:lnTo>
                    <a:lnTo>
                      <a:pt x="32" y="13"/>
                    </a:lnTo>
                    <a:lnTo>
                      <a:pt x="31" y="11"/>
                    </a:lnTo>
                    <a:lnTo>
                      <a:pt x="31" y="10"/>
                    </a:lnTo>
                    <a:lnTo>
                      <a:pt x="30" y="8"/>
                    </a:lnTo>
                    <a:lnTo>
                      <a:pt x="29" y="7"/>
                    </a:lnTo>
                    <a:lnTo>
                      <a:pt x="29" y="5"/>
                    </a:lnTo>
                    <a:lnTo>
                      <a:pt x="28" y="4"/>
                    </a:lnTo>
                    <a:lnTo>
                      <a:pt x="26" y="3"/>
                    </a:lnTo>
                    <a:lnTo>
                      <a:pt x="25" y="2"/>
                    </a:lnTo>
                    <a:lnTo>
                      <a:pt x="24" y="1"/>
                    </a:lnTo>
                    <a:lnTo>
                      <a:pt x="23" y="0"/>
                    </a:lnTo>
                    <a:lnTo>
                      <a:pt x="21" y="0"/>
                    </a:lnTo>
                    <a:lnTo>
                      <a:pt x="20" y="0"/>
                    </a:lnTo>
                    <a:lnTo>
                      <a:pt x="19" y="0"/>
                    </a:lnTo>
                    <a:lnTo>
                      <a:pt x="17" y="0"/>
                    </a:lnTo>
                    <a:lnTo>
                      <a:pt x="16" y="0"/>
                    </a:lnTo>
                    <a:lnTo>
                      <a:pt x="15" y="0"/>
                    </a:lnTo>
                    <a:lnTo>
                      <a:pt x="14" y="1"/>
                    </a:lnTo>
                    <a:lnTo>
                      <a:pt x="12" y="2"/>
                    </a:lnTo>
                    <a:lnTo>
                      <a:pt x="11" y="3"/>
                    </a:lnTo>
                    <a:lnTo>
                      <a:pt x="10" y="4"/>
                    </a:lnTo>
                    <a:lnTo>
                      <a:pt x="9" y="5"/>
                    </a:lnTo>
                    <a:lnTo>
                      <a:pt x="9" y="7"/>
                    </a:lnTo>
                    <a:lnTo>
                      <a:pt x="8" y="8"/>
                    </a:lnTo>
                    <a:lnTo>
                      <a:pt x="7" y="10"/>
                    </a:lnTo>
                    <a:lnTo>
                      <a:pt x="7" y="11"/>
                    </a:lnTo>
                    <a:lnTo>
                      <a:pt x="6" y="13"/>
                    </a:lnTo>
                    <a:lnTo>
                      <a:pt x="6" y="16"/>
                    </a:lnTo>
                    <a:lnTo>
                      <a:pt x="6" y="18"/>
                    </a:lnTo>
                    <a:lnTo>
                      <a:pt x="6" y="20"/>
                    </a:lnTo>
                    <a:lnTo>
                      <a:pt x="0" y="169"/>
                    </a:lnTo>
                    <a:lnTo>
                      <a:pt x="0" y="170"/>
                    </a:lnTo>
                    <a:lnTo>
                      <a:pt x="0" y="173"/>
                    </a:lnTo>
                    <a:lnTo>
                      <a:pt x="1" y="176"/>
                    </a:lnTo>
                    <a:lnTo>
                      <a:pt x="1" y="179"/>
                    </a:lnTo>
                    <a:lnTo>
                      <a:pt x="3" y="181"/>
                    </a:lnTo>
                    <a:lnTo>
                      <a:pt x="4" y="184"/>
                    </a:lnTo>
                    <a:lnTo>
                      <a:pt x="6" y="186"/>
                    </a:lnTo>
                    <a:lnTo>
                      <a:pt x="7" y="189"/>
                    </a:lnTo>
                    <a:lnTo>
                      <a:pt x="8" y="191"/>
                    </a:lnTo>
                    <a:lnTo>
                      <a:pt x="10" y="193"/>
                    </a:lnTo>
                    <a:lnTo>
                      <a:pt x="11" y="195"/>
                    </a:lnTo>
                    <a:lnTo>
                      <a:pt x="13" y="197"/>
                    </a:lnTo>
                    <a:lnTo>
                      <a:pt x="14" y="198"/>
                    </a:lnTo>
                    <a:lnTo>
                      <a:pt x="16" y="200"/>
                    </a:lnTo>
                    <a:lnTo>
                      <a:pt x="17" y="200"/>
                    </a:lnTo>
                    <a:lnTo>
                      <a:pt x="19" y="201"/>
                    </a:lnTo>
                    <a:close/>
                  </a:path>
                </a:pathLst>
              </a:custGeom>
              <a:solidFill>
                <a:srgbClr val="993300"/>
              </a:solidFill>
              <a:ln w="0">
                <a:solidFill>
                  <a:srgbClr val="000000"/>
                </a:solidFill>
                <a:prstDash val="solid"/>
                <a:round/>
                <a:headEnd/>
                <a:tailEnd/>
              </a:ln>
            </p:spPr>
            <p:txBody>
              <a:bodyPr/>
              <a:lstStyle/>
              <a:p>
                <a:endParaRPr lang="en-US"/>
              </a:p>
            </p:txBody>
          </p:sp>
          <p:sp>
            <p:nvSpPr>
              <p:cNvPr id="44533" name="Freeform 257"/>
              <p:cNvSpPr>
                <a:spLocks/>
              </p:cNvSpPr>
              <p:nvPr/>
            </p:nvSpPr>
            <p:spPr bwMode="auto">
              <a:xfrm>
                <a:off x="4866" y="1303"/>
                <a:ext cx="2" cy="9"/>
              </a:xfrm>
              <a:custGeom>
                <a:avLst/>
                <a:gdLst>
                  <a:gd name="T0" fmla="*/ 1 w 37"/>
                  <a:gd name="T1" fmla="*/ 9 h 210"/>
                  <a:gd name="T2" fmla="*/ 1 w 37"/>
                  <a:gd name="T3" fmla="*/ 9 h 210"/>
                  <a:gd name="T4" fmla="*/ 1 w 37"/>
                  <a:gd name="T5" fmla="*/ 9 h 210"/>
                  <a:gd name="T6" fmla="*/ 1 w 37"/>
                  <a:gd name="T7" fmla="*/ 9 h 210"/>
                  <a:gd name="T8" fmla="*/ 2 w 37"/>
                  <a:gd name="T9" fmla="*/ 8 h 210"/>
                  <a:gd name="T10" fmla="*/ 2 w 37"/>
                  <a:gd name="T11" fmla="*/ 8 h 210"/>
                  <a:gd name="T12" fmla="*/ 2 w 37"/>
                  <a:gd name="T13" fmla="*/ 8 h 210"/>
                  <a:gd name="T14" fmla="*/ 2 w 37"/>
                  <a:gd name="T15" fmla="*/ 8 h 210"/>
                  <a:gd name="T16" fmla="*/ 2 w 37"/>
                  <a:gd name="T17" fmla="*/ 1 h 210"/>
                  <a:gd name="T18" fmla="*/ 1 w 37"/>
                  <a:gd name="T19" fmla="*/ 1 h 210"/>
                  <a:gd name="T20" fmla="*/ 1 w 37"/>
                  <a:gd name="T21" fmla="*/ 1 h 210"/>
                  <a:gd name="T22" fmla="*/ 1 w 37"/>
                  <a:gd name="T23" fmla="*/ 0 h 210"/>
                  <a:gd name="T24" fmla="*/ 1 w 37"/>
                  <a:gd name="T25" fmla="*/ 0 h 210"/>
                  <a:gd name="T26" fmla="*/ 1 w 37"/>
                  <a:gd name="T27" fmla="*/ 0 h 210"/>
                  <a:gd name="T28" fmla="*/ 1 w 37"/>
                  <a:gd name="T29" fmla="*/ 0 h 210"/>
                  <a:gd name="T30" fmla="*/ 1 w 37"/>
                  <a:gd name="T31" fmla="*/ 0 h 210"/>
                  <a:gd name="T32" fmla="*/ 1 w 37"/>
                  <a:gd name="T33" fmla="*/ 0 h 210"/>
                  <a:gd name="T34" fmla="*/ 1 w 37"/>
                  <a:gd name="T35" fmla="*/ 0 h 210"/>
                  <a:gd name="T36" fmla="*/ 0 w 37"/>
                  <a:gd name="T37" fmla="*/ 0 h 210"/>
                  <a:gd name="T38" fmla="*/ 0 w 37"/>
                  <a:gd name="T39" fmla="*/ 0 h 210"/>
                  <a:gd name="T40" fmla="*/ 0 w 37"/>
                  <a:gd name="T41" fmla="*/ 0 h 210"/>
                  <a:gd name="T42" fmla="*/ 0 w 37"/>
                  <a:gd name="T43" fmla="*/ 0 h 210"/>
                  <a:gd name="T44" fmla="*/ 0 w 37"/>
                  <a:gd name="T45" fmla="*/ 1 h 210"/>
                  <a:gd name="T46" fmla="*/ 0 w 37"/>
                  <a:gd name="T47" fmla="*/ 1 h 210"/>
                  <a:gd name="T48" fmla="*/ 0 w 37"/>
                  <a:gd name="T49" fmla="*/ 1 h 210"/>
                  <a:gd name="T50" fmla="*/ 0 w 37"/>
                  <a:gd name="T51" fmla="*/ 8 h 210"/>
                  <a:gd name="T52" fmla="*/ 0 w 37"/>
                  <a:gd name="T53" fmla="*/ 8 h 210"/>
                  <a:gd name="T54" fmla="*/ 0 w 37"/>
                  <a:gd name="T55" fmla="*/ 9 h 210"/>
                  <a:gd name="T56" fmla="*/ 0 w 37"/>
                  <a:gd name="T57" fmla="*/ 9 h 210"/>
                  <a:gd name="T58" fmla="*/ 0 w 37"/>
                  <a:gd name="T59" fmla="*/ 9 h 210"/>
                  <a:gd name="T60" fmla="*/ 0 w 37"/>
                  <a:gd name="T61" fmla="*/ 9 h 210"/>
                  <a:gd name="T62" fmla="*/ 1 w 37"/>
                  <a:gd name="T63" fmla="*/ 9 h 210"/>
                  <a:gd name="T64" fmla="*/ 1 w 37"/>
                  <a:gd name="T65" fmla="*/ 9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10">
                    <a:moveTo>
                      <a:pt x="14" y="210"/>
                    </a:moveTo>
                    <a:lnTo>
                      <a:pt x="15" y="209"/>
                    </a:lnTo>
                    <a:lnTo>
                      <a:pt x="17" y="209"/>
                    </a:lnTo>
                    <a:lnTo>
                      <a:pt x="19" y="207"/>
                    </a:lnTo>
                    <a:lnTo>
                      <a:pt x="20" y="206"/>
                    </a:lnTo>
                    <a:lnTo>
                      <a:pt x="22" y="204"/>
                    </a:lnTo>
                    <a:lnTo>
                      <a:pt x="24" y="202"/>
                    </a:lnTo>
                    <a:lnTo>
                      <a:pt x="26" y="200"/>
                    </a:lnTo>
                    <a:lnTo>
                      <a:pt x="28" y="198"/>
                    </a:lnTo>
                    <a:lnTo>
                      <a:pt x="30" y="195"/>
                    </a:lnTo>
                    <a:lnTo>
                      <a:pt x="31" y="192"/>
                    </a:lnTo>
                    <a:lnTo>
                      <a:pt x="33" y="190"/>
                    </a:lnTo>
                    <a:lnTo>
                      <a:pt x="34" y="187"/>
                    </a:lnTo>
                    <a:lnTo>
                      <a:pt x="35" y="185"/>
                    </a:lnTo>
                    <a:lnTo>
                      <a:pt x="36" y="181"/>
                    </a:lnTo>
                    <a:lnTo>
                      <a:pt x="36" y="179"/>
                    </a:lnTo>
                    <a:lnTo>
                      <a:pt x="37" y="177"/>
                    </a:lnTo>
                    <a:lnTo>
                      <a:pt x="28" y="20"/>
                    </a:lnTo>
                    <a:lnTo>
                      <a:pt x="27" y="17"/>
                    </a:lnTo>
                    <a:lnTo>
                      <a:pt x="27" y="15"/>
                    </a:lnTo>
                    <a:lnTo>
                      <a:pt x="27" y="14"/>
                    </a:lnTo>
                    <a:lnTo>
                      <a:pt x="26" y="12"/>
                    </a:lnTo>
                    <a:lnTo>
                      <a:pt x="26" y="10"/>
                    </a:lnTo>
                    <a:lnTo>
                      <a:pt x="25" y="8"/>
                    </a:lnTo>
                    <a:lnTo>
                      <a:pt x="24" y="7"/>
                    </a:lnTo>
                    <a:lnTo>
                      <a:pt x="24" y="5"/>
                    </a:lnTo>
                    <a:lnTo>
                      <a:pt x="23" y="4"/>
                    </a:lnTo>
                    <a:lnTo>
                      <a:pt x="21" y="3"/>
                    </a:lnTo>
                    <a:lnTo>
                      <a:pt x="20" y="2"/>
                    </a:lnTo>
                    <a:lnTo>
                      <a:pt x="19" y="1"/>
                    </a:lnTo>
                    <a:lnTo>
                      <a:pt x="18" y="0"/>
                    </a:lnTo>
                    <a:lnTo>
                      <a:pt x="16" y="0"/>
                    </a:lnTo>
                    <a:lnTo>
                      <a:pt x="15" y="0"/>
                    </a:lnTo>
                    <a:lnTo>
                      <a:pt x="14" y="0"/>
                    </a:lnTo>
                    <a:lnTo>
                      <a:pt x="12" y="0"/>
                    </a:lnTo>
                    <a:lnTo>
                      <a:pt x="11" y="0"/>
                    </a:lnTo>
                    <a:lnTo>
                      <a:pt x="10" y="0"/>
                    </a:lnTo>
                    <a:lnTo>
                      <a:pt x="9" y="1"/>
                    </a:lnTo>
                    <a:lnTo>
                      <a:pt x="7" y="2"/>
                    </a:lnTo>
                    <a:lnTo>
                      <a:pt x="6" y="3"/>
                    </a:lnTo>
                    <a:lnTo>
                      <a:pt x="5" y="4"/>
                    </a:lnTo>
                    <a:lnTo>
                      <a:pt x="4" y="6"/>
                    </a:lnTo>
                    <a:lnTo>
                      <a:pt x="4" y="7"/>
                    </a:lnTo>
                    <a:lnTo>
                      <a:pt x="3" y="9"/>
                    </a:lnTo>
                    <a:lnTo>
                      <a:pt x="2" y="11"/>
                    </a:lnTo>
                    <a:lnTo>
                      <a:pt x="2" y="13"/>
                    </a:lnTo>
                    <a:lnTo>
                      <a:pt x="0" y="15"/>
                    </a:lnTo>
                    <a:lnTo>
                      <a:pt x="0" y="17"/>
                    </a:lnTo>
                    <a:lnTo>
                      <a:pt x="0" y="19"/>
                    </a:lnTo>
                    <a:lnTo>
                      <a:pt x="0" y="23"/>
                    </a:lnTo>
                    <a:lnTo>
                      <a:pt x="0" y="193"/>
                    </a:lnTo>
                    <a:lnTo>
                      <a:pt x="0" y="194"/>
                    </a:lnTo>
                    <a:lnTo>
                      <a:pt x="0" y="196"/>
                    </a:lnTo>
                    <a:lnTo>
                      <a:pt x="0" y="197"/>
                    </a:lnTo>
                    <a:lnTo>
                      <a:pt x="2" y="199"/>
                    </a:lnTo>
                    <a:lnTo>
                      <a:pt x="2" y="200"/>
                    </a:lnTo>
                    <a:lnTo>
                      <a:pt x="3" y="201"/>
                    </a:lnTo>
                    <a:lnTo>
                      <a:pt x="4" y="203"/>
                    </a:lnTo>
                    <a:lnTo>
                      <a:pt x="4" y="204"/>
                    </a:lnTo>
                    <a:lnTo>
                      <a:pt x="5" y="205"/>
                    </a:lnTo>
                    <a:lnTo>
                      <a:pt x="6" y="206"/>
                    </a:lnTo>
                    <a:lnTo>
                      <a:pt x="7" y="207"/>
                    </a:lnTo>
                    <a:lnTo>
                      <a:pt x="9" y="208"/>
                    </a:lnTo>
                    <a:lnTo>
                      <a:pt x="10" y="209"/>
                    </a:lnTo>
                    <a:lnTo>
                      <a:pt x="11" y="209"/>
                    </a:lnTo>
                    <a:lnTo>
                      <a:pt x="12" y="209"/>
                    </a:lnTo>
                    <a:lnTo>
                      <a:pt x="14" y="210"/>
                    </a:lnTo>
                    <a:close/>
                  </a:path>
                </a:pathLst>
              </a:custGeom>
              <a:solidFill>
                <a:srgbClr val="993300"/>
              </a:solidFill>
              <a:ln w="0">
                <a:solidFill>
                  <a:srgbClr val="000000"/>
                </a:solidFill>
                <a:prstDash val="solid"/>
                <a:round/>
                <a:headEnd/>
                <a:tailEnd/>
              </a:ln>
            </p:spPr>
            <p:txBody>
              <a:bodyPr/>
              <a:lstStyle/>
              <a:p>
                <a:endParaRPr lang="en-US"/>
              </a:p>
            </p:txBody>
          </p:sp>
          <p:sp>
            <p:nvSpPr>
              <p:cNvPr id="44534" name="Freeform 258"/>
              <p:cNvSpPr>
                <a:spLocks/>
              </p:cNvSpPr>
              <p:nvPr/>
            </p:nvSpPr>
            <p:spPr bwMode="auto">
              <a:xfrm>
                <a:off x="4851" y="1302"/>
                <a:ext cx="15" cy="5"/>
              </a:xfrm>
              <a:custGeom>
                <a:avLst/>
                <a:gdLst>
                  <a:gd name="T0" fmla="*/ 14 w 342"/>
                  <a:gd name="T1" fmla="*/ 5 h 99"/>
                  <a:gd name="T2" fmla="*/ 14 w 342"/>
                  <a:gd name="T3" fmla="*/ 5 h 99"/>
                  <a:gd name="T4" fmla="*/ 14 w 342"/>
                  <a:gd name="T5" fmla="*/ 5 h 99"/>
                  <a:gd name="T6" fmla="*/ 14 w 342"/>
                  <a:gd name="T7" fmla="*/ 5 h 99"/>
                  <a:gd name="T8" fmla="*/ 15 w 342"/>
                  <a:gd name="T9" fmla="*/ 4 h 99"/>
                  <a:gd name="T10" fmla="*/ 15 w 342"/>
                  <a:gd name="T11" fmla="*/ 4 h 99"/>
                  <a:gd name="T12" fmla="*/ 15 w 342"/>
                  <a:gd name="T13" fmla="*/ 4 h 99"/>
                  <a:gd name="T14" fmla="*/ 15 w 342"/>
                  <a:gd name="T15" fmla="*/ 4 h 99"/>
                  <a:gd name="T16" fmla="*/ 15 w 342"/>
                  <a:gd name="T17" fmla="*/ 2 h 99"/>
                  <a:gd name="T18" fmla="*/ 15 w 342"/>
                  <a:gd name="T19" fmla="*/ 1 h 99"/>
                  <a:gd name="T20" fmla="*/ 15 w 342"/>
                  <a:gd name="T21" fmla="*/ 1 h 99"/>
                  <a:gd name="T22" fmla="*/ 15 w 342"/>
                  <a:gd name="T23" fmla="*/ 1 h 99"/>
                  <a:gd name="T24" fmla="*/ 15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1 h 99"/>
                  <a:gd name="T44" fmla="*/ 0 w 342"/>
                  <a:gd name="T45" fmla="*/ 1 h 99"/>
                  <a:gd name="T46" fmla="*/ 0 w 342"/>
                  <a:gd name="T47" fmla="*/ 1 h 99"/>
                  <a:gd name="T48" fmla="*/ 0 w 342"/>
                  <a:gd name="T49" fmla="*/ 1 h 99"/>
                  <a:gd name="T50" fmla="*/ 0 w 342"/>
                  <a:gd name="T51" fmla="*/ 3 h 99"/>
                  <a:gd name="T52" fmla="*/ 0 w 342"/>
                  <a:gd name="T53" fmla="*/ 4 h 99"/>
                  <a:gd name="T54" fmla="*/ 0 w 342"/>
                  <a:gd name="T55" fmla="*/ 4 h 99"/>
                  <a:gd name="T56" fmla="*/ 0 w 342"/>
                  <a:gd name="T57" fmla="*/ 4 h 99"/>
                  <a:gd name="T58" fmla="*/ 0 w 342"/>
                  <a:gd name="T59" fmla="*/ 4 h 99"/>
                  <a:gd name="T60" fmla="*/ 1 w 342"/>
                  <a:gd name="T61" fmla="*/ 5 h 99"/>
                  <a:gd name="T62" fmla="*/ 1 w 342"/>
                  <a:gd name="T63" fmla="*/ 5 h 99"/>
                  <a:gd name="T64" fmla="*/ 1 w 342"/>
                  <a:gd name="T65" fmla="*/ 5 h 99"/>
                  <a:gd name="T66" fmla="*/ 2 w 342"/>
                  <a:gd name="T67" fmla="*/ 5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5" y="99"/>
                    </a:moveTo>
                    <a:lnTo>
                      <a:pt x="308" y="98"/>
                    </a:lnTo>
                    <a:lnTo>
                      <a:pt x="313" y="98"/>
                    </a:lnTo>
                    <a:lnTo>
                      <a:pt x="316" y="97"/>
                    </a:lnTo>
                    <a:lnTo>
                      <a:pt x="320" y="96"/>
                    </a:lnTo>
                    <a:lnTo>
                      <a:pt x="323" y="95"/>
                    </a:lnTo>
                    <a:lnTo>
                      <a:pt x="326" y="93"/>
                    </a:lnTo>
                    <a:lnTo>
                      <a:pt x="328" y="91"/>
                    </a:lnTo>
                    <a:lnTo>
                      <a:pt x="331" y="89"/>
                    </a:lnTo>
                    <a:lnTo>
                      <a:pt x="333" y="87"/>
                    </a:lnTo>
                    <a:lnTo>
                      <a:pt x="335" y="85"/>
                    </a:lnTo>
                    <a:lnTo>
                      <a:pt x="337" y="82"/>
                    </a:lnTo>
                    <a:lnTo>
                      <a:pt x="339" y="80"/>
                    </a:lnTo>
                    <a:lnTo>
                      <a:pt x="340" y="77"/>
                    </a:lnTo>
                    <a:lnTo>
                      <a:pt x="341" y="73"/>
                    </a:lnTo>
                    <a:lnTo>
                      <a:pt x="341" y="70"/>
                    </a:lnTo>
                    <a:lnTo>
                      <a:pt x="342" y="67"/>
                    </a:lnTo>
                    <a:lnTo>
                      <a:pt x="342" y="31"/>
                    </a:lnTo>
                    <a:lnTo>
                      <a:pt x="341" y="27"/>
                    </a:lnTo>
                    <a:lnTo>
                      <a:pt x="341" y="24"/>
                    </a:lnTo>
                    <a:lnTo>
                      <a:pt x="340" y="21"/>
                    </a:lnTo>
                    <a:lnTo>
                      <a:pt x="339" y="18"/>
                    </a:lnTo>
                    <a:lnTo>
                      <a:pt x="337" y="16"/>
                    </a:lnTo>
                    <a:lnTo>
                      <a:pt x="335" y="13"/>
                    </a:lnTo>
                    <a:lnTo>
                      <a:pt x="333" y="11"/>
                    </a:lnTo>
                    <a:lnTo>
                      <a:pt x="331" y="9"/>
                    </a:lnTo>
                    <a:lnTo>
                      <a:pt x="328" y="7"/>
                    </a:lnTo>
                    <a:lnTo>
                      <a:pt x="326" y="5"/>
                    </a:lnTo>
                    <a:lnTo>
                      <a:pt x="323" y="3"/>
                    </a:lnTo>
                    <a:lnTo>
                      <a:pt x="320" y="2"/>
                    </a:lnTo>
                    <a:lnTo>
                      <a:pt x="316" y="1"/>
                    </a:lnTo>
                    <a:lnTo>
                      <a:pt x="313" y="0"/>
                    </a:lnTo>
                    <a:lnTo>
                      <a:pt x="308" y="0"/>
                    </a:lnTo>
                    <a:lnTo>
                      <a:pt x="305" y="0"/>
                    </a:lnTo>
                    <a:lnTo>
                      <a:pt x="37" y="0"/>
                    </a:lnTo>
                    <a:lnTo>
                      <a:pt x="33" y="0"/>
                    </a:lnTo>
                    <a:lnTo>
                      <a:pt x="29" y="0"/>
                    </a:lnTo>
                    <a:lnTo>
                      <a:pt x="26" y="1"/>
                    </a:lnTo>
                    <a:lnTo>
                      <a:pt x="22" y="2"/>
                    </a:lnTo>
                    <a:lnTo>
                      <a:pt x="19" y="3"/>
                    </a:lnTo>
                    <a:lnTo>
                      <a:pt x="16" y="5"/>
                    </a:lnTo>
                    <a:lnTo>
                      <a:pt x="14" y="7"/>
                    </a:lnTo>
                    <a:lnTo>
                      <a:pt x="11" y="9"/>
                    </a:lnTo>
                    <a:lnTo>
                      <a:pt x="9" y="11"/>
                    </a:lnTo>
                    <a:lnTo>
                      <a:pt x="7" y="13"/>
                    </a:lnTo>
                    <a:lnTo>
                      <a:pt x="5" y="16"/>
                    </a:lnTo>
                    <a:lnTo>
                      <a:pt x="3" y="18"/>
                    </a:lnTo>
                    <a:lnTo>
                      <a:pt x="2" y="21"/>
                    </a:lnTo>
                    <a:lnTo>
                      <a:pt x="0" y="24"/>
                    </a:lnTo>
                    <a:lnTo>
                      <a:pt x="0" y="27"/>
                    </a:lnTo>
                    <a:lnTo>
                      <a:pt x="0" y="31"/>
                    </a:lnTo>
                    <a:lnTo>
                      <a:pt x="0" y="67"/>
                    </a:lnTo>
                    <a:lnTo>
                      <a:pt x="0" y="70"/>
                    </a:lnTo>
                    <a:lnTo>
                      <a:pt x="0" y="73"/>
                    </a:lnTo>
                    <a:lnTo>
                      <a:pt x="2" y="77"/>
                    </a:lnTo>
                    <a:lnTo>
                      <a:pt x="3" y="80"/>
                    </a:lnTo>
                    <a:lnTo>
                      <a:pt x="5" y="82"/>
                    </a:lnTo>
                    <a:lnTo>
                      <a:pt x="7" y="85"/>
                    </a:lnTo>
                    <a:lnTo>
                      <a:pt x="9" y="87"/>
                    </a:lnTo>
                    <a:lnTo>
                      <a:pt x="11" y="89"/>
                    </a:lnTo>
                    <a:lnTo>
                      <a:pt x="14" y="91"/>
                    </a:lnTo>
                    <a:lnTo>
                      <a:pt x="16" y="93"/>
                    </a:lnTo>
                    <a:lnTo>
                      <a:pt x="19" y="95"/>
                    </a:lnTo>
                    <a:lnTo>
                      <a:pt x="22" y="96"/>
                    </a:lnTo>
                    <a:lnTo>
                      <a:pt x="26" y="97"/>
                    </a:lnTo>
                    <a:lnTo>
                      <a:pt x="29" y="98"/>
                    </a:lnTo>
                    <a:lnTo>
                      <a:pt x="33" y="98"/>
                    </a:lnTo>
                    <a:lnTo>
                      <a:pt x="37"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535" name="Freeform 259"/>
              <p:cNvSpPr>
                <a:spLocks/>
              </p:cNvSpPr>
              <p:nvPr/>
            </p:nvSpPr>
            <p:spPr bwMode="auto">
              <a:xfrm>
                <a:off x="4826" y="1301"/>
                <a:ext cx="21" cy="13"/>
              </a:xfrm>
              <a:custGeom>
                <a:avLst/>
                <a:gdLst>
                  <a:gd name="T0" fmla="*/ 18 w 478"/>
                  <a:gd name="T1" fmla="*/ 13 h 283"/>
                  <a:gd name="T2" fmla="*/ 19 w 478"/>
                  <a:gd name="T3" fmla="*/ 13 h 283"/>
                  <a:gd name="T4" fmla="*/ 19 w 478"/>
                  <a:gd name="T5" fmla="*/ 13 h 283"/>
                  <a:gd name="T6" fmla="*/ 20 w 478"/>
                  <a:gd name="T7" fmla="*/ 12 h 283"/>
                  <a:gd name="T8" fmla="*/ 20 w 478"/>
                  <a:gd name="T9" fmla="*/ 12 h 283"/>
                  <a:gd name="T10" fmla="*/ 21 w 478"/>
                  <a:gd name="T11" fmla="*/ 11 h 283"/>
                  <a:gd name="T12" fmla="*/ 21 w 478"/>
                  <a:gd name="T13" fmla="*/ 11 h 283"/>
                  <a:gd name="T14" fmla="*/ 21 w 478"/>
                  <a:gd name="T15" fmla="*/ 10 h 283"/>
                  <a:gd name="T16" fmla="*/ 20 w 478"/>
                  <a:gd name="T17" fmla="*/ 3 h 283"/>
                  <a:gd name="T18" fmla="*/ 20 w 478"/>
                  <a:gd name="T19" fmla="*/ 2 h 283"/>
                  <a:gd name="T20" fmla="*/ 20 w 478"/>
                  <a:gd name="T21" fmla="*/ 2 h 283"/>
                  <a:gd name="T22" fmla="*/ 20 w 478"/>
                  <a:gd name="T23" fmla="*/ 1 h 283"/>
                  <a:gd name="T24" fmla="*/ 20 w 478"/>
                  <a:gd name="T25" fmla="*/ 1 h 283"/>
                  <a:gd name="T26" fmla="*/ 19 w 478"/>
                  <a:gd name="T27" fmla="*/ 1 h 283"/>
                  <a:gd name="T28" fmla="*/ 19 w 478"/>
                  <a:gd name="T29" fmla="*/ 0 h 283"/>
                  <a:gd name="T30" fmla="*/ 19 w 478"/>
                  <a:gd name="T31" fmla="*/ 0 h 283"/>
                  <a:gd name="T32" fmla="*/ 18 w 478"/>
                  <a:gd name="T33" fmla="*/ 0 h 283"/>
                  <a:gd name="T34" fmla="*/ 3 w 478"/>
                  <a:gd name="T35" fmla="*/ 0 h 283"/>
                  <a:gd name="T36" fmla="*/ 2 w 478"/>
                  <a:gd name="T37" fmla="*/ 0 h 283"/>
                  <a:gd name="T38" fmla="*/ 2 w 478"/>
                  <a:gd name="T39" fmla="*/ 0 h 283"/>
                  <a:gd name="T40" fmla="*/ 1 w 478"/>
                  <a:gd name="T41" fmla="*/ 1 h 283"/>
                  <a:gd name="T42" fmla="*/ 1 w 478"/>
                  <a:gd name="T43" fmla="*/ 1 h 283"/>
                  <a:gd name="T44" fmla="*/ 1 w 478"/>
                  <a:gd name="T45" fmla="*/ 2 h 283"/>
                  <a:gd name="T46" fmla="*/ 1 w 478"/>
                  <a:gd name="T47" fmla="*/ 2 h 283"/>
                  <a:gd name="T48" fmla="*/ 1 w 478"/>
                  <a:gd name="T49" fmla="*/ 3 h 283"/>
                  <a:gd name="T50" fmla="*/ 0 w 478"/>
                  <a:gd name="T51" fmla="*/ 10 h 283"/>
                  <a:gd name="T52" fmla="*/ 0 w 478"/>
                  <a:gd name="T53" fmla="*/ 11 h 283"/>
                  <a:gd name="T54" fmla="*/ 0 w 478"/>
                  <a:gd name="T55" fmla="*/ 11 h 283"/>
                  <a:gd name="T56" fmla="*/ 1 w 478"/>
                  <a:gd name="T57" fmla="*/ 12 h 283"/>
                  <a:gd name="T58" fmla="*/ 1 w 478"/>
                  <a:gd name="T59" fmla="*/ 12 h 283"/>
                  <a:gd name="T60" fmla="*/ 1 w 478"/>
                  <a:gd name="T61" fmla="*/ 12 h 283"/>
                  <a:gd name="T62" fmla="*/ 2 w 478"/>
                  <a:gd name="T63" fmla="*/ 13 h 283"/>
                  <a:gd name="T64" fmla="*/ 2 w 478"/>
                  <a:gd name="T65" fmla="*/ 13 h 283"/>
                  <a:gd name="T66" fmla="*/ 3 w 478"/>
                  <a:gd name="T67" fmla="*/ 13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8" h="283">
                    <a:moveTo>
                      <a:pt x="416" y="283"/>
                    </a:moveTo>
                    <a:lnTo>
                      <a:pt x="420" y="282"/>
                    </a:lnTo>
                    <a:lnTo>
                      <a:pt x="425" y="281"/>
                    </a:lnTo>
                    <a:lnTo>
                      <a:pt x="430" y="280"/>
                    </a:lnTo>
                    <a:lnTo>
                      <a:pt x="436" y="277"/>
                    </a:lnTo>
                    <a:lnTo>
                      <a:pt x="441" y="275"/>
                    </a:lnTo>
                    <a:lnTo>
                      <a:pt x="446" y="271"/>
                    </a:lnTo>
                    <a:lnTo>
                      <a:pt x="451" y="268"/>
                    </a:lnTo>
                    <a:lnTo>
                      <a:pt x="456" y="263"/>
                    </a:lnTo>
                    <a:lnTo>
                      <a:pt x="460" y="259"/>
                    </a:lnTo>
                    <a:lnTo>
                      <a:pt x="464" y="253"/>
                    </a:lnTo>
                    <a:lnTo>
                      <a:pt x="468" y="247"/>
                    </a:lnTo>
                    <a:lnTo>
                      <a:pt x="472" y="241"/>
                    </a:lnTo>
                    <a:lnTo>
                      <a:pt x="474" y="235"/>
                    </a:lnTo>
                    <a:lnTo>
                      <a:pt x="476" y="229"/>
                    </a:lnTo>
                    <a:lnTo>
                      <a:pt x="477" y="222"/>
                    </a:lnTo>
                    <a:lnTo>
                      <a:pt x="478" y="215"/>
                    </a:lnTo>
                    <a:lnTo>
                      <a:pt x="463" y="67"/>
                    </a:lnTo>
                    <a:lnTo>
                      <a:pt x="462" y="60"/>
                    </a:lnTo>
                    <a:lnTo>
                      <a:pt x="462" y="52"/>
                    </a:lnTo>
                    <a:lnTo>
                      <a:pt x="460" y="46"/>
                    </a:lnTo>
                    <a:lnTo>
                      <a:pt x="459" y="40"/>
                    </a:lnTo>
                    <a:lnTo>
                      <a:pt x="457" y="34"/>
                    </a:lnTo>
                    <a:lnTo>
                      <a:pt x="455" y="29"/>
                    </a:lnTo>
                    <a:lnTo>
                      <a:pt x="452" y="24"/>
                    </a:lnTo>
                    <a:lnTo>
                      <a:pt x="449" y="20"/>
                    </a:lnTo>
                    <a:lnTo>
                      <a:pt x="446" y="14"/>
                    </a:lnTo>
                    <a:lnTo>
                      <a:pt x="442" y="11"/>
                    </a:lnTo>
                    <a:lnTo>
                      <a:pt x="438" y="7"/>
                    </a:lnTo>
                    <a:lnTo>
                      <a:pt x="434" y="5"/>
                    </a:lnTo>
                    <a:lnTo>
                      <a:pt x="429" y="2"/>
                    </a:lnTo>
                    <a:lnTo>
                      <a:pt x="425" y="1"/>
                    </a:lnTo>
                    <a:lnTo>
                      <a:pt x="420" y="0"/>
                    </a:lnTo>
                    <a:lnTo>
                      <a:pt x="416" y="0"/>
                    </a:lnTo>
                    <a:lnTo>
                      <a:pt x="63" y="0"/>
                    </a:lnTo>
                    <a:lnTo>
                      <a:pt x="58" y="0"/>
                    </a:lnTo>
                    <a:lnTo>
                      <a:pt x="53" y="1"/>
                    </a:lnTo>
                    <a:lnTo>
                      <a:pt x="49" y="2"/>
                    </a:lnTo>
                    <a:lnTo>
                      <a:pt x="43" y="5"/>
                    </a:lnTo>
                    <a:lnTo>
                      <a:pt x="39" y="7"/>
                    </a:lnTo>
                    <a:lnTo>
                      <a:pt x="35" y="11"/>
                    </a:lnTo>
                    <a:lnTo>
                      <a:pt x="32" y="14"/>
                    </a:lnTo>
                    <a:lnTo>
                      <a:pt x="28" y="20"/>
                    </a:lnTo>
                    <a:lnTo>
                      <a:pt x="25" y="24"/>
                    </a:lnTo>
                    <a:lnTo>
                      <a:pt x="23" y="29"/>
                    </a:lnTo>
                    <a:lnTo>
                      <a:pt x="20" y="34"/>
                    </a:lnTo>
                    <a:lnTo>
                      <a:pt x="18" y="40"/>
                    </a:lnTo>
                    <a:lnTo>
                      <a:pt x="17" y="46"/>
                    </a:lnTo>
                    <a:lnTo>
                      <a:pt x="15" y="52"/>
                    </a:lnTo>
                    <a:lnTo>
                      <a:pt x="15" y="60"/>
                    </a:lnTo>
                    <a:lnTo>
                      <a:pt x="15" y="67"/>
                    </a:lnTo>
                    <a:lnTo>
                      <a:pt x="0" y="215"/>
                    </a:lnTo>
                    <a:lnTo>
                      <a:pt x="0" y="222"/>
                    </a:lnTo>
                    <a:lnTo>
                      <a:pt x="1" y="229"/>
                    </a:lnTo>
                    <a:lnTo>
                      <a:pt x="3" y="235"/>
                    </a:lnTo>
                    <a:lnTo>
                      <a:pt x="6" y="241"/>
                    </a:lnTo>
                    <a:lnTo>
                      <a:pt x="9" y="247"/>
                    </a:lnTo>
                    <a:lnTo>
                      <a:pt x="13" y="253"/>
                    </a:lnTo>
                    <a:lnTo>
                      <a:pt x="17" y="259"/>
                    </a:lnTo>
                    <a:lnTo>
                      <a:pt x="21" y="263"/>
                    </a:lnTo>
                    <a:lnTo>
                      <a:pt x="26" y="268"/>
                    </a:lnTo>
                    <a:lnTo>
                      <a:pt x="31" y="271"/>
                    </a:lnTo>
                    <a:lnTo>
                      <a:pt x="36" y="275"/>
                    </a:lnTo>
                    <a:lnTo>
                      <a:pt x="41" y="277"/>
                    </a:lnTo>
                    <a:lnTo>
                      <a:pt x="47" y="280"/>
                    </a:lnTo>
                    <a:lnTo>
                      <a:pt x="52" y="281"/>
                    </a:lnTo>
                    <a:lnTo>
                      <a:pt x="58" y="282"/>
                    </a:lnTo>
                    <a:lnTo>
                      <a:pt x="63" y="283"/>
                    </a:lnTo>
                    <a:lnTo>
                      <a:pt x="416" y="283"/>
                    </a:lnTo>
                    <a:close/>
                  </a:path>
                </a:pathLst>
              </a:custGeom>
              <a:solidFill>
                <a:srgbClr val="993300"/>
              </a:solidFill>
              <a:ln w="0">
                <a:solidFill>
                  <a:srgbClr val="000000"/>
                </a:solidFill>
                <a:prstDash val="solid"/>
                <a:round/>
                <a:headEnd/>
                <a:tailEnd/>
              </a:ln>
            </p:spPr>
            <p:txBody>
              <a:bodyPr/>
              <a:lstStyle/>
              <a:p>
                <a:endParaRPr lang="en-US"/>
              </a:p>
            </p:txBody>
          </p:sp>
          <p:sp>
            <p:nvSpPr>
              <p:cNvPr id="44536" name="Freeform 260"/>
              <p:cNvSpPr>
                <a:spLocks/>
              </p:cNvSpPr>
              <p:nvPr/>
            </p:nvSpPr>
            <p:spPr bwMode="auto">
              <a:xfrm>
                <a:off x="4826" y="1302"/>
                <a:ext cx="20" cy="11"/>
              </a:xfrm>
              <a:custGeom>
                <a:avLst/>
                <a:gdLst>
                  <a:gd name="T0" fmla="*/ 18 w 454"/>
                  <a:gd name="T1" fmla="*/ 11 h 270"/>
                  <a:gd name="T2" fmla="*/ 18 w 454"/>
                  <a:gd name="T3" fmla="*/ 11 h 270"/>
                  <a:gd name="T4" fmla="*/ 19 w 454"/>
                  <a:gd name="T5" fmla="*/ 11 h 270"/>
                  <a:gd name="T6" fmla="*/ 19 w 454"/>
                  <a:gd name="T7" fmla="*/ 10 h 270"/>
                  <a:gd name="T8" fmla="*/ 19 w 454"/>
                  <a:gd name="T9" fmla="*/ 10 h 270"/>
                  <a:gd name="T10" fmla="*/ 20 w 454"/>
                  <a:gd name="T11" fmla="*/ 10 h 270"/>
                  <a:gd name="T12" fmla="*/ 20 w 454"/>
                  <a:gd name="T13" fmla="*/ 9 h 270"/>
                  <a:gd name="T14" fmla="*/ 20 w 454"/>
                  <a:gd name="T15" fmla="*/ 9 h 270"/>
                  <a:gd name="T16" fmla="*/ 19 w 454"/>
                  <a:gd name="T17" fmla="*/ 3 h 270"/>
                  <a:gd name="T18" fmla="*/ 19 w 454"/>
                  <a:gd name="T19" fmla="*/ 2 h 270"/>
                  <a:gd name="T20" fmla="*/ 19 w 454"/>
                  <a:gd name="T21" fmla="*/ 2 h 270"/>
                  <a:gd name="T22" fmla="*/ 19 w 454"/>
                  <a:gd name="T23" fmla="*/ 1 h 270"/>
                  <a:gd name="T24" fmla="*/ 19 w 454"/>
                  <a:gd name="T25" fmla="*/ 1 h 270"/>
                  <a:gd name="T26" fmla="*/ 19 w 454"/>
                  <a:gd name="T27" fmla="*/ 0 h 270"/>
                  <a:gd name="T28" fmla="*/ 18 w 454"/>
                  <a:gd name="T29" fmla="*/ 0 h 270"/>
                  <a:gd name="T30" fmla="*/ 18 w 454"/>
                  <a:gd name="T31" fmla="*/ 0 h 270"/>
                  <a:gd name="T32" fmla="*/ 17 w 454"/>
                  <a:gd name="T33" fmla="*/ 0 h 270"/>
                  <a:gd name="T34" fmla="*/ 2 w 454"/>
                  <a:gd name="T35" fmla="*/ 0 h 270"/>
                  <a:gd name="T36" fmla="*/ 2 w 454"/>
                  <a:gd name="T37" fmla="*/ 0 h 270"/>
                  <a:gd name="T38" fmla="*/ 2 w 454"/>
                  <a:gd name="T39" fmla="*/ 0 h 270"/>
                  <a:gd name="T40" fmla="*/ 1 w 454"/>
                  <a:gd name="T41" fmla="*/ 1 h 270"/>
                  <a:gd name="T42" fmla="*/ 1 w 454"/>
                  <a:gd name="T43" fmla="*/ 1 h 270"/>
                  <a:gd name="T44" fmla="*/ 1 w 454"/>
                  <a:gd name="T45" fmla="*/ 1 h 270"/>
                  <a:gd name="T46" fmla="*/ 1 w 454"/>
                  <a:gd name="T47" fmla="*/ 2 h 270"/>
                  <a:gd name="T48" fmla="*/ 1 w 454"/>
                  <a:gd name="T49" fmla="*/ 2 h 270"/>
                  <a:gd name="T50" fmla="*/ 0 w 454"/>
                  <a:gd name="T51" fmla="*/ 8 h 270"/>
                  <a:gd name="T52" fmla="*/ 0 w 454"/>
                  <a:gd name="T53" fmla="*/ 9 h 270"/>
                  <a:gd name="T54" fmla="*/ 0 w 454"/>
                  <a:gd name="T55" fmla="*/ 9 h 270"/>
                  <a:gd name="T56" fmla="*/ 0 w 454"/>
                  <a:gd name="T57" fmla="*/ 10 h 270"/>
                  <a:gd name="T58" fmla="*/ 1 w 454"/>
                  <a:gd name="T59" fmla="*/ 10 h 270"/>
                  <a:gd name="T60" fmla="*/ 1 w 454"/>
                  <a:gd name="T61" fmla="*/ 11 h 270"/>
                  <a:gd name="T62" fmla="*/ 2 w 454"/>
                  <a:gd name="T63" fmla="*/ 11 h 270"/>
                  <a:gd name="T64" fmla="*/ 2 w 454"/>
                  <a:gd name="T65" fmla="*/ 11 h 270"/>
                  <a:gd name="T66" fmla="*/ 3 w 454"/>
                  <a:gd name="T67" fmla="*/ 11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4" h="270">
                    <a:moveTo>
                      <a:pt x="395" y="270"/>
                    </a:moveTo>
                    <a:lnTo>
                      <a:pt x="399" y="269"/>
                    </a:lnTo>
                    <a:lnTo>
                      <a:pt x="404" y="268"/>
                    </a:lnTo>
                    <a:lnTo>
                      <a:pt x="409" y="267"/>
                    </a:lnTo>
                    <a:lnTo>
                      <a:pt x="414" y="265"/>
                    </a:lnTo>
                    <a:lnTo>
                      <a:pt x="420" y="262"/>
                    </a:lnTo>
                    <a:lnTo>
                      <a:pt x="424" y="259"/>
                    </a:lnTo>
                    <a:lnTo>
                      <a:pt x="429" y="256"/>
                    </a:lnTo>
                    <a:lnTo>
                      <a:pt x="434" y="251"/>
                    </a:lnTo>
                    <a:lnTo>
                      <a:pt x="438" y="246"/>
                    </a:lnTo>
                    <a:lnTo>
                      <a:pt x="441" y="241"/>
                    </a:lnTo>
                    <a:lnTo>
                      <a:pt x="445" y="236"/>
                    </a:lnTo>
                    <a:lnTo>
                      <a:pt x="448" y="231"/>
                    </a:lnTo>
                    <a:lnTo>
                      <a:pt x="450" y="225"/>
                    </a:lnTo>
                    <a:lnTo>
                      <a:pt x="452" y="219"/>
                    </a:lnTo>
                    <a:lnTo>
                      <a:pt x="453" y="213"/>
                    </a:lnTo>
                    <a:lnTo>
                      <a:pt x="454" y="206"/>
                    </a:lnTo>
                    <a:lnTo>
                      <a:pt x="440" y="65"/>
                    </a:lnTo>
                    <a:lnTo>
                      <a:pt x="439" y="58"/>
                    </a:lnTo>
                    <a:lnTo>
                      <a:pt x="439" y="51"/>
                    </a:lnTo>
                    <a:lnTo>
                      <a:pt x="437" y="45"/>
                    </a:lnTo>
                    <a:lnTo>
                      <a:pt x="436" y="39"/>
                    </a:lnTo>
                    <a:lnTo>
                      <a:pt x="434" y="33"/>
                    </a:lnTo>
                    <a:lnTo>
                      <a:pt x="432" y="28"/>
                    </a:lnTo>
                    <a:lnTo>
                      <a:pt x="429" y="23"/>
                    </a:lnTo>
                    <a:lnTo>
                      <a:pt x="427" y="19"/>
                    </a:lnTo>
                    <a:lnTo>
                      <a:pt x="423" y="15"/>
                    </a:lnTo>
                    <a:lnTo>
                      <a:pt x="420" y="10"/>
                    </a:lnTo>
                    <a:lnTo>
                      <a:pt x="415" y="7"/>
                    </a:lnTo>
                    <a:lnTo>
                      <a:pt x="412" y="4"/>
                    </a:lnTo>
                    <a:lnTo>
                      <a:pt x="407" y="2"/>
                    </a:lnTo>
                    <a:lnTo>
                      <a:pt x="403" y="1"/>
                    </a:lnTo>
                    <a:lnTo>
                      <a:pt x="399" y="0"/>
                    </a:lnTo>
                    <a:lnTo>
                      <a:pt x="395" y="0"/>
                    </a:lnTo>
                    <a:lnTo>
                      <a:pt x="58" y="0"/>
                    </a:lnTo>
                    <a:lnTo>
                      <a:pt x="53" y="0"/>
                    </a:lnTo>
                    <a:lnTo>
                      <a:pt x="49" y="1"/>
                    </a:lnTo>
                    <a:lnTo>
                      <a:pt x="45" y="2"/>
                    </a:lnTo>
                    <a:lnTo>
                      <a:pt x="41" y="4"/>
                    </a:lnTo>
                    <a:lnTo>
                      <a:pt x="37" y="7"/>
                    </a:lnTo>
                    <a:lnTo>
                      <a:pt x="33" y="10"/>
                    </a:lnTo>
                    <a:lnTo>
                      <a:pt x="29" y="15"/>
                    </a:lnTo>
                    <a:lnTo>
                      <a:pt x="26" y="19"/>
                    </a:lnTo>
                    <a:lnTo>
                      <a:pt x="23" y="23"/>
                    </a:lnTo>
                    <a:lnTo>
                      <a:pt x="20" y="28"/>
                    </a:lnTo>
                    <a:lnTo>
                      <a:pt x="18" y="33"/>
                    </a:lnTo>
                    <a:lnTo>
                      <a:pt x="16" y="39"/>
                    </a:lnTo>
                    <a:lnTo>
                      <a:pt x="15" y="45"/>
                    </a:lnTo>
                    <a:lnTo>
                      <a:pt x="13" y="51"/>
                    </a:lnTo>
                    <a:lnTo>
                      <a:pt x="13" y="58"/>
                    </a:lnTo>
                    <a:lnTo>
                      <a:pt x="13" y="65"/>
                    </a:lnTo>
                    <a:lnTo>
                      <a:pt x="0" y="206"/>
                    </a:lnTo>
                    <a:lnTo>
                      <a:pt x="0" y="213"/>
                    </a:lnTo>
                    <a:lnTo>
                      <a:pt x="1" y="219"/>
                    </a:lnTo>
                    <a:lnTo>
                      <a:pt x="3" y="225"/>
                    </a:lnTo>
                    <a:lnTo>
                      <a:pt x="5" y="231"/>
                    </a:lnTo>
                    <a:lnTo>
                      <a:pt x="8" y="236"/>
                    </a:lnTo>
                    <a:lnTo>
                      <a:pt x="11" y="241"/>
                    </a:lnTo>
                    <a:lnTo>
                      <a:pt x="15" y="246"/>
                    </a:lnTo>
                    <a:lnTo>
                      <a:pt x="19" y="251"/>
                    </a:lnTo>
                    <a:lnTo>
                      <a:pt x="23" y="256"/>
                    </a:lnTo>
                    <a:lnTo>
                      <a:pt x="28" y="259"/>
                    </a:lnTo>
                    <a:lnTo>
                      <a:pt x="34" y="262"/>
                    </a:lnTo>
                    <a:lnTo>
                      <a:pt x="38" y="265"/>
                    </a:lnTo>
                    <a:lnTo>
                      <a:pt x="43" y="267"/>
                    </a:lnTo>
                    <a:lnTo>
                      <a:pt x="48" y="268"/>
                    </a:lnTo>
                    <a:lnTo>
                      <a:pt x="53" y="269"/>
                    </a:lnTo>
                    <a:lnTo>
                      <a:pt x="58" y="270"/>
                    </a:lnTo>
                    <a:lnTo>
                      <a:pt x="395" y="270"/>
                    </a:lnTo>
                    <a:close/>
                  </a:path>
                </a:pathLst>
              </a:custGeom>
              <a:solidFill>
                <a:srgbClr val="993300"/>
              </a:solidFill>
              <a:ln w="0">
                <a:solidFill>
                  <a:srgbClr val="000000"/>
                </a:solidFill>
                <a:prstDash val="solid"/>
                <a:round/>
                <a:headEnd/>
                <a:tailEnd/>
              </a:ln>
            </p:spPr>
            <p:txBody>
              <a:bodyPr/>
              <a:lstStyle/>
              <a:p>
                <a:endParaRPr lang="en-US"/>
              </a:p>
            </p:txBody>
          </p:sp>
          <p:sp>
            <p:nvSpPr>
              <p:cNvPr id="44537" name="Freeform 261"/>
              <p:cNvSpPr>
                <a:spLocks/>
              </p:cNvSpPr>
              <p:nvPr/>
            </p:nvSpPr>
            <p:spPr bwMode="auto">
              <a:xfrm>
                <a:off x="4829" y="1307"/>
                <a:ext cx="15" cy="6"/>
              </a:xfrm>
              <a:custGeom>
                <a:avLst/>
                <a:gdLst>
                  <a:gd name="T0" fmla="*/ 15 w 334"/>
                  <a:gd name="T1" fmla="*/ 3 h 122"/>
                  <a:gd name="T2" fmla="*/ 15 w 334"/>
                  <a:gd name="T3" fmla="*/ 3 h 122"/>
                  <a:gd name="T4" fmla="*/ 15 w 334"/>
                  <a:gd name="T5" fmla="*/ 4 h 122"/>
                  <a:gd name="T6" fmla="*/ 15 w 334"/>
                  <a:gd name="T7" fmla="*/ 4 h 122"/>
                  <a:gd name="T8" fmla="*/ 15 w 334"/>
                  <a:gd name="T9" fmla="*/ 4 h 122"/>
                  <a:gd name="T10" fmla="*/ 15 w 334"/>
                  <a:gd name="T11" fmla="*/ 4 h 122"/>
                  <a:gd name="T12" fmla="*/ 15 w 334"/>
                  <a:gd name="T13" fmla="*/ 5 h 122"/>
                  <a:gd name="T14" fmla="*/ 15 w 334"/>
                  <a:gd name="T15" fmla="*/ 5 h 122"/>
                  <a:gd name="T16" fmla="*/ 15 w 334"/>
                  <a:gd name="T17" fmla="*/ 5 h 122"/>
                  <a:gd name="T18" fmla="*/ 14 w 334"/>
                  <a:gd name="T19" fmla="*/ 5 h 122"/>
                  <a:gd name="T20" fmla="*/ 14 w 334"/>
                  <a:gd name="T21" fmla="*/ 5 h 122"/>
                  <a:gd name="T22" fmla="*/ 14 w 334"/>
                  <a:gd name="T23" fmla="*/ 6 h 122"/>
                  <a:gd name="T24" fmla="*/ 14 w 334"/>
                  <a:gd name="T25" fmla="*/ 6 h 122"/>
                  <a:gd name="T26" fmla="*/ 14 w 334"/>
                  <a:gd name="T27" fmla="*/ 6 h 122"/>
                  <a:gd name="T28" fmla="*/ 14 w 334"/>
                  <a:gd name="T29" fmla="*/ 6 h 122"/>
                  <a:gd name="T30" fmla="*/ 13 w 334"/>
                  <a:gd name="T31" fmla="*/ 6 h 122"/>
                  <a:gd name="T32" fmla="*/ 13 w 334"/>
                  <a:gd name="T33" fmla="*/ 6 h 122"/>
                  <a:gd name="T34" fmla="*/ 2 w 334"/>
                  <a:gd name="T35" fmla="*/ 6 h 122"/>
                  <a:gd name="T36" fmla="*/ 2 w 334"/>
                  <a:gd name="T37" fmla="*/ 6 h 122"/>
                  <a:gd name="T38" fmla="*/ 1 w 334"/>
                  <a:gd name="T39" fmla="*/ 6 h 122"/>
                  <a:gd name="T40" fmla="*/ 1 w 334"/>
                  <a:gd name="T41" fmla="*/ 6 h 122"/>
                  <a:gd name="T42" fmla="*/ 1 w 334"/>
                  <a:gd name="T43" fmla="*/ 6 h 122"/>
                  <a:gd name="T44" fmla="*/ 1 w 334"/>
                  <a:gd name="T45" fmla="*/ 6 h 122"/>
                  <a:gd name="T46" fmla="*/ 1 w 334"/>
                  <a:gd name="T47" fmla="*/ 5 h 122"/>
                  <a:gd name="T48" fmla="*/ 1 w 334"/>
                  <a:gd name="T49" fmla="*/ 5 h 122"/>
                  <a:gd name="T50" fmla="*/ 0 w 334"/>
                  <a:gd name="T51" fmla="*/ 5 h 122"/>
                  <a:gd name="T52" fmla="*/ 0 w 334"/>
                  <a:gd name="T53" fmla="*/ 5 h 122"/>
                  <a:gd name="T54" fmla="*/ 0 w 334"/>
                  <a:gd name="T55" fmla="*/ 5 h 122"/>
                  <a:gd name="T56" fmla="*/ 0 w 334"/>
                  <a:gd name="T57" fmla="*/ 4 h 122"/>
                  <a:gd name="T58" fmla="*/ 0 w 334"/>
                  <a:gd name="T59" fmla="*/ 4 h 122"/>
                  <a:gd name="T60" fmla="*/ 0 w 334"/>
                  <a:gd name="T61" fmla="*/ 4 h 122"/>
                  <a:gd name="T62" fmla="*/ 0 w 334"/>
                  <a:gd name="T63" fmla="*/ 4 h 122"/>
                  <a:gd name="T64" fmla="*/ 0 w 334"/>
                  <a:gd name="T65" fmla="*/ 3 h 122"/>
                  <a:gd name="T66" fmla="*/ 0 w 334"/>
                  <a:gd name="T67" fmla="*/ 3 h 122"/>
                  <a:gd name="T68" fmla="*/ 0 w 334"/>
                  <a:gd name="T69" fmla="*/ 0 h 122"/>
                  <a:gd name="T70" fmla="*/ 15 w 334"/>
                  <a:gd name="T71" fmla="*/ 0 h 122"/>
                  <a:gd name="T72" fmla="*/ 15 w 334"/>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4" h="122">
                    <a:moveTo>
                      <a:pt x="334" y="62"/>
                    </a:moveTo>
                    <a:lnTo>
                      <a:pt x="333" y="67"/>
                    </a:lnTo>
                    <a:lnTo>
                      <a:pt x="333" y="73"/>
                    </a:lnTo>
                    <a:lnTo>
                      <a:pt x="332" y="79"/>
                    </a:lnTo>
                    <a:lnTo>
                      <a:pt x="331" y="85"/>
                    </a:lnTo>
                    <a:lnTo>
                      <a:pt x="330" y="90"/>
                    </a:lnTo>
                    <a:lnTo>
                      <a:pt x="328" y="95"/>
                    </a:lnTo>
                    <a:lnTo>
                      <a:pt x="326" y="100"/>
                    </a:lnTo>
                    <a:lnTo>
                      <a:pt x="324" y="104"/>
                    </a:lnTo>
                    <a:lnTo>
                      <a:pt x="321" y="108"/>
                    </a:lnTo>
                    <a:lnTo>
                      <a:pt x="317" y="111"/>
                    </a:lnTo>
                    <a:lnTo>
                      <a:pt x="314" y="114"/>
                    </a:lnTo>
                    <a:lnTo>
                      <a:pt x="311" y="117"/>
                    </a:lnTo>
                    <a:lnTo>
                      <a:pt x="307" y="119"/>
                    </a:lnTo>
                    <a:lnTo>
                      <a:pt x="303" y="120"/>
                    </a:lnTo>
                    <a:lnTo>
                      <a:pt x="299" y="121"/>
                    </a:lnTo>
                    <a:lnTo>
                      <a:pt x="295" y="122"/>
                    </a:lnTo>
                    <a:lnTo>
                      <a:pt x="39" y="122"/>
                    </a:lnTo>
                    <a:lnTo>
                      <a:pt x="34" y="121"/>
                    </a:lnTo>
                    <a:lnTo>
                      <a:pt x="30" y="120"/>
                    </a:lnTo>
                    <a:lnTo>
                      <a:pt x="26" y="119"/>
                    </a:lnTo>
                    <a:lnTo>
                      <a:pt x="23" y="117"/>
                    </a:lnTo>
                    <a:lnTo>
                      <a:pt x="19" y="114"/>
                    </a:lnTo>
                    <a:lnTo>
                      <a:pt x="16" y="111"/>
                    </a:lnTo>
                    <a:lnTo>
                      <a:pt x="13" y="108"/>
                    </a:lnTo>
                    <a:lnTo>
                      <a:pt x="11" y="104"/>
                    </a:lnTo>
                    <a:lnTo>
                      <a:pt x="9" y="100"/>
                    </a:lnTo>
                    <a:lnTo>
                      <a:pt x="5" y="95"/>
                    </a:lnTo>
                    <a:lnTo>
                      <a:pt x="4" y="90"/>
                    </a:lnTo>
                    <a:lnTo>
                      <a:pt x="2" y="85"/>
                    </a:lnTo>
                    <a:lnTo>
                      <a:pt x="1" y="79"/>
                    </a:lnTo>
                    <a:lnTo>
                      <a:pt x="0" y="73"/>
                    </a:lnTo>
                    <a:lnTo>
                      <a:pt x="0" y="67"/>
                    </a:lnTo>
                    <a:lnTo>
                      <a:pt x="0" y="62"/>
                    </a:lnTo>
                    <a:lnTo>
                      <a:pt x="2" y="0"/>
                    </a:lnTo>
                    <a:lnTo>
                      <a:pt x="332" y="0"/>
                    </a:lnTo>
                    <a:lnTo>
                      <a:pt x="334" y="62"/>
                    </a:lnTo>
                    <a:close/>
                  </a:path>
                </a:pathLst>
              </a:custGeom>
              <a:solidFill>
                <a:srgbClr val="993300"/>
              </a:solidFill>
              <a:ln w="0">
                <a:solidFill>
                  <a:srgbClr val="000000"/>
                </a:solidFill>
                <a:prstDash val="solid"/>
                <a:round/>
                <a:headEnd/>
                <a:tailEnd/>
              </a:ln>
            </p:spPr>
            <p:txBody>
              <a:bodyPr/>
              <a:lstStyle/>
              <a:p>
                <a:endParaRPr lang="en-US"/>
              </a:p>
            </p:txBody>
          </p:sp>
          <p:sp>
            <p:nvSpPr>
              <p:cNvPr id="44538" name="Freeform 262"/>
              <p:cNvSpPr>
                <a:spLocks/>
              </p:cNvSpPr>
              <p:nvPr/>
            </p:nvSpPr>
            <p:spPr bwMode="auto">
              <a:xfrm>
                <a:off x="4827" y="1303"/>
                <a:ext cx="1" cy="9"/>
              </a:xfrm>
              <a:custGeom>
                <a:avLst/>
                <a:gdLst>
                  <a:gd name="T0" fmla="*/ 1 w 32"/>
                  <a:gd name="T1" fmla="*/ 9 h 201"/>
                  <a:gd name="T2" fmla="*/ 1 w 32"/>
                  <a:gd name="T3" fmla="*/ 9 h 201"/>
                  <a:gd name="T4" fmla="*/ 1 w 32"/>
                  <a:gd name="T5" fmla="*/ 9 h 201"/>
                  <a:gd name="T6" fmla="*/ 1 w 32"/>
                  <a:gd name="T7" fmla="*/ 9 h 201"/>
                  <a:gd name="T8" fmla="*/ 1 w 32"/>
                  <a:gd name="T9" fmla="*/ 9 h 201"/>
                  <a:gd name="T10" fmla="*/ 1 w 32"/>
                  <a:gd name="T11" fmla="*/ 9 h 201"/>
                  <a:gd name="T12" fmla="*/ 1 w 32"/>
                  <a:gd name="T13" fmla="*/ 8 h 201"/>
                  <a:gd name="T14" fmla="*/ 1 w 32"/>
                  <a:gd name="T15" fmla="*/ 8 h 201"/>
                  <a:gd name="T16" fmla="*/ 1 w 32"/>
                  <a:gd name="T17" fmla="*/ 1 h 201"/>
                  <a:gd name="T18" fmla="*/ 1 w 32"/>
                  <a:gd name="T19" fmla="*/ 1 h 201"/>
                  <a:gd name="T20" fmla="*/ 1 w 32"/>
                  <a:gd name="T21" fmla="*/ 0 h 201"/>
                  <a:gd name="T22" fmla="*/ 1 w 32"/>
                  <a:gd name="T23" fmla="*/ 0 h 201"/>
                  <a:gd name="T24" fmla="*/ 1 w 32"/>
                  <a:gd name="T25" fmla="*/ 0 h 201"/>
                  <a:gd name="T26" fmla="*/ 1 w 32"/>
                  <a:gd name="T27" fmla="*/ 0 h 201"/>
                  <a:gd name="T28" fmla="*/ 1 w 32"/>
                  <a:gd name="T29" fmla="*/ 0 h 201"/>
                  <a:gd name="T30" fmla="*/ 1 w 32"/>
                  <a:gd name="T31" fmla="*/ 0 h 201"/>
                  <a:gd name="T32" fmla="*/ 1 w 32"/>
                  <a:gd name="T33" fmla="*/ 0 h 201"/>
                  <a:gd name="T34" fmla="*/ 1 w 32"/>
                  <a:gd name="T35" fmla="*/ 0 h 201"/>
                  <a:gd name="T36" fmla="*/ 0 w 32"/>
                  <a:gd name="T37" fmla="*/ 0 h 201"/>
                  <a:gd name="T38" fmla="*/ 0 w 32"/>
                  <a:gd name="T39" fmla="*/ 0 h 201"/>
                  <a:gd name="T40" fmla="*/ 0 w 32"/>
                  <a:gd name="T41" fmla="*/ 0 h 201"/>
                  <a:gd name="T42" fmla="*/ 0 w 32"/>
                  <a:gd name="T43" fmla="*/ 0 h 201"/>
                  <a:gd name="T44" fmla="*/ 0 w 32"/>
                  <a:gd name="T45" fmla="*/ 0 h 201"/>
                  <a:gd name="T46" fmla="*/ 0 w 32"/>
                  <a:gd name="T47" fmla="*/ 1 h 201"/>
                  <a:gd name="T48" fmla="*/ 0 w 32"/>
                  <a:gd name="T49" fmla="*/ 1 h 201"/>
                  <a:gd name="T50" fmla="*/ 0 w 32"/>
                  <a:gd name="T51" fmla="*/ 8 h 201"/>
                  <a:gd name="T52" fmla="*/ 0 w 32"/>
                  <a:gd name="T53" fmla="*/ 8 h 201"/>
                  <a:gd name="T54" fmla="*/ 0 w 32"/>
                  <a:gd name="T55" fmla="*/ 8 h 201"/>
                  <a:gd name="T56" fmla="*/ 0 w 32"/>
                  <a:gd name="T57" fmla="*/ 8 h 201"/>
                  <a:gd name="T58" fmla="*/ 0 w 32"/>
                  <a:gd name="T59" fmla="*/ 9 h 201"/>
                  <a:gd name="T60" fmla="*/ 0 w 32"/>
                  <a:gd name="T61" fmla="*/ 9 h 201"/>
                  <a:gd name="T62" fmla="*/ 0 w 32"/>
                  <a:gd name="T63" fmla="*/ 9 h 201"/>
                  <a:gd name="T64" fmla="*/ 1 w 32"/>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 h="201">
                    <a:moveTo>
                      <a:pt x="19" y="201"/>
                    </a:moveTo>
                    <a:lnTo>
                      <a:pt x="20" y="200"/>
                    </a:lnTo>
                    <a:lnTo>
                      <a:pt x="21" y="200"/>
                    </a:lnTo>
                    <a:lnTo>
                      <a:pt x="22" y="200"/>
                    </a:lnTo>
                    <a:lnTo>
                      <a:pt x="23" y="199"/>
                    </a:lnTo>
                    <a:lnTo>
                      <a:pt x="25" y="198"/>
                    </a:lnTo>
                    <a:lnTo>
                      <a:pt x="26" y="197"/>
                    </a:lnTo>
                    <a:lnTo>
                      <a:pt x="27" y="196"/>
                    </a:lnTo>
                    <a:lnTo>
                      <a:pt x="28" y="195"/>
                    </a:lnTo>
                    <a:lnTo>
                      <a:pt x="28" y="194"/>
                    </a:lnTo>
                    <a:lnTo>
                      <a:pt x="29" y="192"/>
                    </a:lnTo>
                    <a:lnTo>
                      <a:pt x="30" y="191"/>
                    </a:lnTo>
                    <a:lnTo>
                      <a:pt x="30" y="189"/>
                    </a:lnTo>
                    <a:lnTo>
                      <a:pt x="31" y="187"/>
                    </a:lnTo>
                    <a:lnTo>
                      <a:pt x="31" y="185"/>
                    </a:lnTo>
                    <a:lnTo>
                      <a:pt x="31" y="184"/>
                    </a:lnTo>
                    <a:lnTo>
                      <a:pt x="32" y="182"/>
                    </a:lnTo>
                    <a:lnTo>
                      <a:pt x="32" y="20"/>
                    </a:lnTo>
                    <a:lnTo>
                      <a:pt x="31" y="18"/>
                    </a:lnTo>
                    <a:lnTo>
                      <a:pt x="31" y="16"/>
                    </a:lnTo>
                    <a:lnTo>
                      <a:pt x="31" y="13"/>
                    </a:lnTo>
                    <a:lnTo>
                      <a:pt x="30" y="11"/>
                    </a:lnTo>
                    <a:lnTo>
                      <a:pt x="30" y="10"/>
                    </a:lnTo>
                    <a:lnTo>
                      <a:pt x="29" y="8"/>
                    </a:lnTo>
                    <a:lnTo>
                      <a:pt x="28" y="7"/>
                    </a:lnTo>
                    <a:lnTo>
                      <a:pt x="28" y="5"/>
                    </a:lnTo>
                    <a:lnTo>
                      <a:pt x="27" y="4"/>
                    </a:lnTo>
                    <a:lnTo>
                      <a:pt x="26" y="3"/>
                    </a:lnTo>
                    <a:lnTo>
                      <a:pt x="25" y="2"/>
                    </a:lnTo>
                    <a:lnTo>
                      <a:pt x="23" y="1"/>
                    </a:lnTo>
                    <a:lnTo>
                      <a:pt x="22" y="0"/>
                    </a:lnTo>
                    <a:lnTo>
                      <a:pt x="21" y="0"/>
                    </a:lnTo>
                    <a:lnTo>
                      <a:pt x="20" y="0"/>
                    </a:lnTo>
                    <a:lnTo>
                      <a:pt x="19" y="0"/>
                    </a:lnTo>
                    <a:lnTo>
                      <a:pt x="17" y="0"/>
                    </a:lnTo>
                    <a:lnTo>
                      <a:pt x="16" y="0"/>
                    </a:lnTo>
                    <a:lnTo>
                      <a:pt x="13" y="0"/>
                    </a:lnTo>
                    <a:lnTo>
                      <a:pt x="12" y="1"/>
                    </a:lnTo>
                    <a:lnTo>
                      <a:pt x="11" y="2"/>
                    </a:lnTo>
                    <a:lnTo>
                      <a:pt x="10" y="3"/>
                    </a:lnTo>
                    <a:lnTo>
                      <a:pt x="8" y="4"/>
                    </a:lnTo>
                    <a:lnTo>
                      <a:pt x="8" y="5"/>
                    </a:lnTo>
                    <a:lnTo>
                      <a:pt x="7" y="7"/>
                    </a:lnTo>
                    <a:lnTo>
                      <a:pt x="6" y="8"/>
                    </a:lnTo>
                    <a:lnTo>
                      <a:pt x="5" y="10"/>
                    </a:lnTo>
                    <a:lnTo>
                      <a:pt x="5" y="11"/>
                    </a:lnTo>
                    <a:lnTo>
                      <a:pt x="4" y="13"/>
                    </a:lnTo>
                    <a:lnTo>
                      <a:pt x="4" y="16"/>
                    </a:lnTo>
                    <a:lnTo>
                      <a:pt x="4" y="18"/>
                    </a:lnTo>
                    <a:lnTo>
                      <a:pt x="4" y="20"/>
                    </a:lnTo>
                    <a:lnTo>
                      <a:pt x="0" y="169"/>
                    </a:lnTo>
                    <a:lnTo>
                      <a:pt x="0" y="170"/>
                    </a:lnTo>
                    <a:lnTo>
                      <a:pt x="0" y="173"/>
                    </a:lnTo>
                    <a:lnTo>
                      <a:pt x="0" y="176"/>
                    </a:lnTo>
                    <a:lnTo>
                      <a:pt x="1" y="179"/>
                    </a:lnTo>
                    <a:lnTo>
                      <a:pt x="2" y="181"/>
                    </a:lnTo>
                    <a:lnTo>
                      <a:pt x="3" y="184"/>
                    </a:lnTo>
                    <a:lnTo>
                      <a:pt x="4" y="186"/>
                    </a:lnTo>
                    <a:lnTo>
                      <a:pt x="6" y="189"/>
                    </a:lnTo>
                    <a:lnTo>
                      <a:pt x="7" y="191"/>
                    </a:lnTo>
                    <a:lnTo>
                      <a:pt x="8" y="193"/>
                    </a:lnTo>
                    <a:lnTo>
                      <a:pt x="10" y="195"/>
                    </a:lnTo>
                    <a:lnTo>
                      <a:pt x="11" y="197"/>
                    </a:lnTo>
                    <a:lnTo>
                      <a:pt x="13" y="198"/>
                    </a:lnTo>
                    <a:lnTo>
                      <a:pt x="14" y="200"/>
                    </a:lnTo>
                    <a:lnTo>
                      <a:pt x="17" y="200"/>
                    </a:lnTo>
                    <a:lnTo>
                      <a:pt x="19" y="201"/>
                    </a:lnTo>
                    <a:close/>
                  </a:path>
                </a:pathLst>
              </a:custGeom>
              <a:solidFill>
                <a:srgbClr val="993300"/>
              </a:solidFill>
              <a:ln w="0">
                <a:solidFill>
                  <a:srgbClr val="000000"/>
                </a:solidFill>
                <a:prstDash val="solid"/>
                <a:round/>
                <a:headEnd/>
                <a:tailEnd/>
              </a:ln>
            </p:spPr>
            <p:txBody>
              <a:bodyPr/>
              <a:lstStyle/>
              <a:p>
                <a:endParaRPr lang="en-US"/>
              </a:p>
            </p:txBody>
          </p:sp>
          <p:sp>
            <p:nvSpPr>
              <p:cNvPr id="44539" name="Freeform 263"/>
              <p:cNvSpPr>
                <a:spLocks/>
              </p:cNvSpPr>
              <p:nvPr/>
            </p:nvSpPr>
            <p:spPr bwMode="auto">
              <a:xfrm>
                <a:off x="4844" y="1303"/>
                <a:ext cx="1" cy="9"/>
              </a:xfrm>
              <a:custGeom>
                <a:avLst/>
                <a:gdLst>
                  <a:gd name="T0" fmla="*/ 0 w 37"/>
                  <a:gd name="T1" fmla="*/ 9 h 210"/>
                  <a:gd name="T2" fmla="*/ 1 w 37"/>
                  <a:gd name="T3" fmla="*/ 9 h 210"/>
                  <a:gd name="T4" fmla="*/ 1 w 37"/>
                  <a:gd name="T5" fmla="*/ 9 h 210"/>
                  <a:gd name="T6" fmla="*/ 1 w 37"/>
                  <a:gd name="T7" fmla="*/ 9 h 210"/>
                  <a:gd name="T8" fmla="*/ 1 w 37"/>
                  <a:gd name="T9" fmla="*/ 8 h 210"/>
                  <a:gd name="T10" fmla="*/ 1 w 37"/>
                  <a:gd name="T11" fmla="*/ 8 h 210"/>
                  <a:gd name="T12" fmla="*/ 1 w 37"/>
                  <a:gd name="T13" fmla="*/ 8 h 210"/>
                  <a:gd name="T14" fmla="*/ 1 w 37"/>
                  <a:gd name="T15" fmla="*/ 8 h 210"/>
                  <a:gd name="T16" fmla="*/ 1 w 37"/>
                  <a:gd name="T17" fmla="*/ 1 h 210"/>
                  <a:gd name="T18" fmla="*/ 1 w 37"/>
                  <a:gd name="T19" fmla="*/ 1 h 210"/>
                  <a:gd name="T20" fmla="*/ 1 w 37"/>
                  <a:gd name="T21" fmla="*/ 1 h 210"/>
                  <a:gd name="T22" fmla="*/ 1 w 37"/>
                  <a:gd name="T23" fmla="*/ 0 h 210"/>
                  <a:gd name="T24" fmla="*/ 1 w 37"/>
                  <a:gd name="T25" fmla="*/ 0 h 210"/>
                  <a:gd name="T26" fmla="*/ 1 w 37"/>
                  <a:gd name="T27" fmla="*/ 0 h 210"/>
                  <a:gd name="T28" fmla="*/ 1 w 37"/>
                  <a:gd name="T29" fmla="*/ 0 h 210"/>
                  <a:gd name="T30" fmla="*/ 0 w 37"/>
                  <a:gd name="T31" fmla="*/ 0 h 210"/>
                  <a:gd name="T32" fmla="*/ 0 w 37"/>
                  <a:gd name="T33" fmla="*/ 0 h 210"/>
                  <a:gd name="T34" fmla="*/ 0 w 37"/>
                  <a:gd name="T35" fmla="*/ 0 h 210"/>
                  <a:gd name="T36" fmla="*/ 0 w 37"/>
                  <a:gd name="T37" fmla="*/ 0 h 210"/>
                  <a:gd name="T38" fmla="*/ 0 w 37"/>
                  <a:gd name="T39" fmla="*/ 0 h 210"/>
                  <a:gd name="T40" fmla="*/ 0 w 37"/>
                  <a:gd name="T41" fmla="*/ 0 h 210"/>
                  <a:gd name="T42" fmla="*/ 0 w 37"/>
                  <a:gd name="T43" fmla="*/ 0 h 210"/>
                  <a:gd name="T44" fmla="*/ 0 w 37"/>
                  <a:gd name="T45" fmla="*/ 1 h 210"/>
                  <a:gd name="T46" fmla="*/ 0 w 37"/>
                  <a:gd name="T47" fmla="*/ 1 h 210"/>
                  <a:gd name="T48" fmla="*/ 0 w 37"/>
                  <a:gd name="T49" fmla="*/ 1 h 210"/>
                  <a:gd name="T50" fmla="*/ 0 w 37"/>
                  <a:gd name="T51" fmla="*/ 8 h 210"/>
                  <a:gd name="T52" fmla="*/ 0 w 37"/>
                  <a:gd name="T53" fmla="*/ 8 h 210"/>
                  <a:gd name="T54" fmla="*/ 0 w 37"/>
                  <a:gd name="T55" fmla="*/ 9 h 210"/>
                  <a:gd name="T56" fmla="*/ 0 w 37"/>
                  <a:gd name="T57" fmla="*/ 9 h 210"/>
                  <a:gd name="T58" fmla="*/ 0 w 37"/>
                  <a:gd name="T59" fmla="*/ 9 h 210"/>
                  <a:gd name="T60" fmla="*/ 0 w 37"/>
                  <a:gd name="T61" fmla="*/ 9 h 210"/>
                  <a:gd name="T62" fmla="*/ 0 w 37"/>
                  <a:gd name="T63" fmla="*/ 9 h 210"/>
                  <a:gd name="T64" fmla="*/ 0 w 37"/>
                  <a:gd name="T65" fmla="*/ 9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10">
                    <a:moveTo>
                      <a:pt x="15" y="210"/>
                    </a:moveTo>
                    <a:lnTo>
                      <a:pt x="16" y="209"/>
                    </a:lnTo>
                    <a:lnTo>
                      <a:pt x="17" y="209"/>
                    </a:lnTo>
                    <a:lnTo>
                      <a:pt x="19" y="207"/>
                    </a:lnTo>
                    <a:lnTo>
                      <a:pt x="21" y="206"/>
                    </a:lnTo>
                    <a:lnTo>
                      <a:pt x="23" y="204"/>
                    </a:lnTo>
                    <a:lnTo>
                      <a:pt x="25" y="202"/>
                    </a:lnTo>
                    <a:lnTo>
                      <a:pt x="26" y="200"/>
                    </a:lnTo>
                    <a:lnTo>
                      <a:pt x="28" y="198"/>
                    </a:lnTo>
                    <a:lnTo>
                      <a:pt x="30" y="195"/>
                    </a:lnTo>
                    <a:lnTo>
                      <a:pt x="31" y="192"/>
                    </a:lnTo>
                    <a:lnTo>
                      <a:pt x="33" y="190"/>
                    </a:lnTo>
                    <a:lnTo>
                      <a:pt x="34" y="187"/>
                    </a:lnTo>
                    <a:lnTo>
                      <a:pt x="35" y="185"/>
                    </a:lnTo>
                    <a:lnTo>
                      <a:pt x="36" y="181"/>
                    </a:lnTo>
                    <a:lnTo>
                      <a:pt x="36" y="179"/>
                    </a:lnTo>
                    <a:lnTo>
                      <a:pt x="37" y="177"/>
                    </a:lnTo>
                    <a:lnTo>
                      <a:pt x="28" y="20"/>
                    </a:lnTo>
                    <a:lnTo>
                      <a:pt x="27" y="17"/>
                    </a:lnTo>
                    <a:lnTo>
                      <a:pt x="27" y="15"/>
                    </a:lnTo>
                    <a:lnTo>
                      <a:pt x="27" y="14"/>
                    </a:lnTo>
                    <a:lnTo>
                      <a:pt x="26" y="12"/>
                    </a:lnTo>
                    <a:lnTo>
                      <a:pt x="26" y="10"/>
                    </a:lnTo>
                    <a:lnTo>
                      <a:pt x="25" y="8"/>
                    </a:lnTo>
                    <a:lnTo>
                      <a:pt x="24" y="7"/>
                    </a:lnTo>
                    <a:lnTo>
                      <a:pt x="24" y="5"/>
                    </a:lnTo>
                    <a:lnTo>
                      <a:pt x="23" y="4"/>
                    </a:lnTo>
                    <a:lnTo>
                      <a:pt x="22" y="3"/>
                    </a:lnTo>
                    <a:lnTo>
                      <a:pt x="21" y="2"/>
                    </a:lnTo>
                    <a:lnTo>
                      <a:pt x="19" y="1"/>
                    </a:lnTo>
                    <a:lnTo>
                      <a:pt x="18" y="0"/>
                    </a:lnTo>
                    <a:lnTo>
                      <a:pt x="17" y="0"/>
                    </a:lnTo>
                    <a:lnTo>
                      <a:pt x="16" y="0"/>
                    </a:lnTo>
                    <a:lnTo>
                      <a:pt x="15"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4" y="204"/>
                    </a:lnTo>
                    <a:lnTo>
                      <a:pt x="4" y="205"/>
                    </a:lnTo>
                    <a:lnTo>
                      <a:pt x="6" y="206"/>
                    </a:lnTo>
                    <a:lnTo>
                      <a:pt x="7" y="207"/>
                    </a:lnTo>
                    <a:lnTo>
                      <a:pt x="8" y="208"/>
                    </a:lnTo>
                    <a:lnTo>
                      <a:pt x="9" y="209"/>
                    </a:lnTo>
                    <a:lnTo>
                      <a:pt x="11" y="209"/>
                    </a:lnTo>
                    <a:lnTo>
                      <a:pt x="12" y="209"/>
                    </a:lnTo>
                    <a:lnTo>
                      <a:pt x="15" y="210"/>
                    </a:lnTo>
                    <a:close/>
                  </a:path>
                </a:pathLst>
              </a:custGeom>
              <a:solidFill>
                <a:srgbClr val="993300"/>
              </a:solidFill>
              <a:ln w="0">
                <a:solidFill>
                  <a:srgbClr val="000000"/>
                </a:solidFill>
                <a:prstDash val="solid"/>
                <a:round/>
                <a:headEnd/>
                <a:tailEnd/>
              </a:ln>
            </p:spPr>
            <p:txBody>
              <a:bodyPr/>
              <a:lstStyle/>
              <a:p>
                <a:endParaRPr lang="en-US"/>
              </a:p>
            </p:txBody>
          </p:sp>
          <p:sp>
            <p:nvSpPr>
              <p:cNvPr id="44540" name="Freeform 264"/>
              <p:cNvSpPr>
                <a:spLocks/>
              </p:cNvSpPr>
              <p:nvPr/>
            </p:nvSpPr>
            <p:spPr bwMode="auto">
              <a:xfrm>
                <a:off x="4829" y="1302"/>
                <a:ext cx="15" cy="5"/>
              </a:xfrm>
              <a:custGeom>
                <a:avLst/>
                <a:gdLst>
                  <a:gd name="T0" fmla="*/ 14 w 342"/>
                  <a:gd name="T1" fmla="*/ 5 h 99"/>
                  <a:gd name="T2" fmla="*/ 14 w 342"/>
                  <a:gd name="T3" fmla="*/ 5 h 99"/>
                  <a:gd name="T4" fmla="*/ 14 w 342"/>
                  <a:gd name="T5" fmla="*/ 5 h 99"/>
                  <a:gd name="T6" fmla="*/ 14 w 342"/>
                  <a:gd name="T7" fmla="*/ 5 h 99"/>
                  <a:gd name="T8" fmla="*/ 15 w 342"/>
                  <a:gd name="T9" fmla="*/ 4 h 99"/>
                  <a:gd name="T10" fmla="*/ 15 w 342"/>
                  <a:gd name="T11" fmla="*/ 4 h 99"/>
                  <a:gd name="T12" fmla="*/ 15 w 342"/>
                  <a:gd name="T13" fmla="*/ 4 h 99"/>
                  <a:gd name="T14" fmla="*/ 15 w 342"/>
                  <a:gd name="T15" fmla="*/ 4 h 99"/>
                  <a:gd name="T16" fmla="*/ 15 w 342"/>
                  <a:gd name="T17" fmla="*/ 2 h 99"/>
                  <a:gd name="T18" fmla="*/ 15 w 342"/>
                  <a:gd name="T19" fmla="*/ 1 h 99"/>
                  <a:gd name="T20" fmla="*/ 15 w 342"/>
                  <a:gd name="T21" fmla="*/ 1 h 99"/>
                  <a:gd name="T22" fmla="*/ 15 w 342"/>
                  <a:gd name="T23" fmla="*/ 1 h 99"/>
                  <a:gd name="T24" fmla="*/ 15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1 h 99"/>
                  <a:gd name="T44" fmla="*/ 0 w 342"/>
                  <a:gd name="T45" fmla="*/ 1 h 99"/>
                  <a:gd name="T46" fmla="*/ 0 w 342"/>
                  <a:gd name="T47" fmla="*/ 1 h 99"/>
                  <a:gd name="T48" fmla="*/ 0 w 342"/>
                  <a:gd name="T49" fmla="*/ 1 h 99"/>
                  <a:gd name="T50" fmla="*/ 0 w 342"/>
                  <a:gd name="T51" fmla="*/ 3 h 99"/>
                  <a:gd name="T52" fmla="*/ 0 w 342"/>
                  <a:gd name="T53" fmla="*/ 4 h 99"/>
                  <a:gd name="T54" fmla="*/ 0 w 342"/>
                  <a:gd name="T55" fmla="*/ 4 h 99"/>
                  <a:gd name="T56" fmla="*/ 0 w 342"/>
                  <a:gd name="T57" fmla="*/ 4 h 99"/>
                  <a:gd name="T58" fmla="*/ 0 w 342"/>
                  <a:gd name="T59" fmla="*/ 4 h 99"/>
                  <a:gd name="T60" fmla="*/ 1 w 342"/>
                  <a:gd name="T61" fmla="*/ 5 h 99"/>
                  <a:gd name="T62" fmla="*/ 1 w 342"/>
                  <a:gd name="T63" fmla="*/ 5 h 99"/>
                  <a:gd name="T64" fmla="*/ 1 w 342"/>
                  <a:gd name="T65" fmla="*/ 5 h 99"/>
                  <a:gd name="T66" fmla="*/ 2 w 342"/>
                  <a:gd name="T67" fmla="*/ 5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6" y="99"/>
                    </a:moveTo>
                    <a:lnTo>
                      <a:pt x="309" y="98"/>
                    </a:lnTo>
                    <a:lnTo>
                      <a:pt x="312" y="98"/>
                    </a:lnTo>
                    <a:lnTo>
                      <a:pt x="316" y="97"/>
                    </a:lnTo>
                    <a:lnTo>
                      <a:pt x="319" y="96"/>
                    </a:lnTo>
                    <a:lnTo>
                      <a:pt x="322" y="95"/>
                    </a:lnTo>
                    <a:lnTo>
                      <a:pt x="326" y="93"/>
                    </a:lnTo>
                    <a:lnTo>
                      <a:pt x="329" y="91"/>
                    </a:lnTo>
                    <a:lnTo>
                      <a:pt x="331" y="89"/>
                    </a:lnTo>
                    <a:lnTo>
                      <a:pt x="333" y="87"/>
                    </a:lnTo>
                    <a:lnTo>
                      <a:pt x="335" y="85"/>
                    </a:lnTo>
                    <a:lnTo>
                      <a:pt x="337" y="82"/>
                    </a:lnTo>
                    <a:lnTo>
                      <a:pt x="339" y="80"/>
                    </a:lnTo>
                    <a:lnTo>
                      <a:pt x="340" y="77"/>
                    </a:lnTo>
                    <a:lnTo>
                      <a:pt x="341" y="73"/>
                    </a:lnTo>
                    <a:lnTo>
                      <a:pt x="341" y="70"/>
                    </a:lnTo>
                    <a:lnTo>
                      <a:pt x="342" y="67"/>
                    </a:lnTo>
                    <a:lnTo>
                      <a:pt x="342" y="31"/>
                    </a:lnTo>
                    <a:lnTo>
                      <a:pt x="341" y="27"/>
                    </a:lnTo>
                    <a:lnTo>
                      <a:pt x="341" y="24"/>
                    </a:lnTo>
                    <a:lnTo>
                      <a:pt x="340" y="21"/>
                    </a:lnTo>
                    <a:lnTo>
                      <a:pt x="339" y="18"/>
                    </a:lnTo>
                    <a:lnTo>
                      <a:pt x="337" y="16"/>
                    </a:lnTo>
                    <a:lnTo>
                      <a:pt x="335" y="13"/>
                    </a:lnTo>
                    <a:lnTo>
                      <a:pt x="333" y="11"/>
                    </a:lnTo>
                    <a:lnTo>
                      <a:pt x="331" y="9"/>
                    </a:lnTo>
                    <a:lnTo>
                      <a:pt x="329" y="7"/>
                    </a:lnTo>
                    <a:lnTo>
                      <a:pt x="326" y="5"/>
                    </a:lnTo>
                    <a:lnTo>
                      <a:pt x="322" y="3"/>
                    </a:lnTo>
                    <a:lnTo>
                      <a:pt x="319" y="2"/>
                    </a:lnTo>
                    <a:lnTo>
                      <a:pt x="316" y="1"/>
                    </a:lnTo>
                    <a:lnTo>
                      <a:pt x="312" y="0"/>
                    </a:lnTo>
                    <a:lnTo>
                      <a:pt x="309" y="0"/>
                    </a:lnTo>
                    <a:lnTo>
                      <a:pt x="306" y="0"/>
                    </a:lnTo>
                    <a:lnTo>
                      <a:pt x="36" y="0"/>
                    </a:lnTo>
                    <a:lnTo>
                      <a:pt x="32" y="0"/>
                    </a:lnTo>
                    <a:lnTo>
                      <a:pt x="29" y="0"/>
                    </a:lnTo>
                    <a:lnTo>
                      <a:pt x="25" y="1"/>
                    </a:lnTo>
                    <a:lnTo>
                      <a:pt x="22" y="2"/>
                    </a:lnTo>
                    <a:lnTo>
                      <a:pt x="19" y="3"/>
                    </a:lnTo>
                    <a:lnTo>
                      <a:pt x="16" y="5"/>
                    </a:lnTo>
                    <a:lnTo>
                      <a:pt x="12" y="7"/>
                    </a:lnTo>
                    <a:lnTo>
                      <a:pt x="10"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0" y="89"/>
                    </a:lnTo>
                    <a:lnTo>
                      <a:pt x="12" y="91"/>
                    </a:lnTo>
                    <a:lnTo>
                      <a:pt x="16" y="93"/>
                    </a:lnTo>
                    <a:lnTo>
                      <a:pt x="19" y="95"/>
                    </a:lnTo>
                    <a:lnTo>
                      <a:pt x="22" y="96"/>
                    </a:lnTo>
                    <a:lnTo>
                      <a:pt x="25" y="97"/>
                    </a:lnTo>
                    <a:lnTo>
                      <a:pt x="29" y="98"/>
                    </a:lnTo>
                    <a:lnTo>
                      <a:pt x="32" y="98"/>
                    </a:lnTo>
                    <a:lnTo>
                      <a:pt x="36" y="99"/>
                    </a:lnTo>
                    <a:lnTo>
                      <a:pt x="306" y="99"/>
                    </a:lnTo>
                    <a:close/>
                  </a:path>
                </a:pathLst>
              </a:custGeom>
              <a:solidFill>
                <a:srgbClr val="993300"/>
              </a:solidFill>
              <a:ln w="0">
                <a:solidFill>
                  <a:srgbClr val="000000"/>
                </a:solidFill>
                <a:prstDash val="solid"/>
                <a:round/>
                <a:headEnd/>
                <a:tailEnd/>
              </a:ln>
            </p:spPr>
            <p:txBody>
              <a:bodyPr/>
              <a:lstStyle/>
              <a:p>
                <a:endParaRPr lang="en-US"/>
              </a:p>
            </p:txBody>
          </p:sp>
          <p:sp>
            <p:nvSpPr>
              <p:cNvPr id="44541" name="Freeform 265"/>
              <p:cNvSpPr>
                <a:spLocks/>
              </p:cNvSpPr>
              <p:nvPr/>
            </p:nvSpPr>
            <p:spPr bwMode="auto">
              <a:xfrm>
                <a:off x="4803" y="1301"/>
                <a:ext cx="21" cy="13"/>
              </a:xfrm>
              <a:custGeom>
                <a:avLst/>
                <a:gdLst>
                  <a:gd name="T0" fmla="*/ 18 w 477"/>
                  <a:gd name="T1" fmla="*/ 13 h 283"/>
                  <a:gd name="T2" fmla="*/ 19 w 477"/>
                  <a:gd name="T3" fmla="*/ 13 h 283"/>
                  <a:gd name="T4" fmla="*/ 19 w 477"/>
                  <a:gd name="T5" fmla="*/ 13 h 283"/>
                  <a:gd name="T6" fmla="*/ 20 w 477"/>
                  <a:gd name="T7" fmla="*/ 12 h 283"/>
                  <a:gd name="T8" fmla="*/ 20 w 477"/>
                  <a:gd name="T9" fmla="*/ 12 h 283"/>
                  <a:gd name="T10" fmla="*/ 21 w 477"/>
                  <a:gd name="T11" fmla="*/ 11 h 283"/>
                  <a:gd name="T12" fmla="*/ 21 w 477"/>
                  <a:gd name="T13" fmla="*/ 11 h 283"/>
                  <a:gd name="T14" fmla="*/ 21 w 477"/>
                  <a:gd name="T15" fmla="*/ 10 h 283"/>
                  <a:gd name="T16" fmla="*/ 20 w 477"/>
                  <a:gd name="T17" fmla="*/ 3 h 283"/>
                  <a:gd name="T18" fmla="*/ 20 w 477"/>
                  <a:gd name="T19" fmla="*/ 2 h 283"/>
                  <a:gd name="T20" fmla="*/ 20 w 477"/>
                  <a:gd name="T21" fmla="*/ 2 h 283"/>
                  <a:gd name="T22" fmla="*/ 20 w 477"/>
                  <a:gd name="T23" fmla="*/ 1 h 283"/>
                  <a:gd name="T24" fmla="*/ 20 w 477"/>
                  <a:gd name="T25" fmla="*/ 1 h 283"/>
                  <a:gd name="T26" fmla="*/ 19 w 477"/>
                  <a:gd name="T27" fmla="*/ 1 h 283"/>
                  <a:gd name="T28" fmla="*/ 19 w 477"/>
                  <a:gd name="T29" fmla="*/ 0 h 283"/>
                  <a:gd name="T30" fmla="*/ 19 w 477"/>
                  <a:gd name="T31" fmla="*/ 0 h 283"/>
                  <a:gd name="T32" fmla="*/ 18 w 477"/>
                  <a:gd name="T33" fmla="*/ 0 h 283"/>
                  <a:gd name="T34" fmla="*/ 3 w 477"/>
                  <a:gd name="T35" fmla="*/ 0 h 283"/>
                  <a:gd name="T36" fmla="*/ 2 w 477"/>
                  <a:gd name="T37" fmla="*/ 0 h 283"/>
                  <a:gd name="T38" fmla="*/ 2 w 477"/>
                  <a:gd name="T39" fmla="*/ 0 h 283"/>
                  <a:gd name="T40" fmla="*/ 1 w 477"/>
                  <a:gd name="T41" fmla="*/ 1 h 283"/>
                  <a:gd name="T42" fmla="*/ 1 w 477"/>
                  <a:gd name="T43" fmla="*/ 1 h 283"/>
                  <a:gd name="T44" fmla="*/ 1 w 477"/>
                  <a:gd name="T45" fmla="*/ 2 h 283"/>
                  <a:gd name="T46" fmla="*/ 1 w 477"/>
                  <a:gd name="T47" fmla="*/ 2 h 283"/>
                  <a:gd name="T48" fmla="*/ 1 w 477"/>
                  <a:gd name="T49" fmla="*/ 3 h 283"/>
                  <a:gd name="T50" fmla="*/ 0 w 477"/>
                  <a:gd name="T51" fmla="*/ 10 h 283"/>
                  <a:gd name="T52" fmla="*/ 0 w 477"/>
                  <a:gd name="T53" fmla="*/ 11 h 283"/>
                  <a:gd name="T54" fmla="*/ 0 w 477"/>
                  <a:gd name="T55" fmla="*/ 11 h 283"/>
                  <a:gd name="T56" fmla="*/ 1 w 477"/>
                  <a:gd name="T57" fmla="*/ 12 h 283"/>
                  <a:gd name="T58" fmla="*/ 1 w 477"/>
                  <a:gd name="T59" fmla="*/ 12 h 283"/>
                  <a:gd name="T60" fmla="*/ 1 w 477"/>
                  <a:gd name="T61" fmla="*/ 12 h 283"/>
                  <a:gd name="T62" fmla="*/ 2 w 477"/>
                  <a:gd name="T63" fmla="*/ 13 h 283"/>
                  <a:gd name="T64" fmla="*/ 2 w 477"/>
                  <a:gd name="T65" fmla="*/ 13 h 283"/>
                  <a:gd name="T66" fmla="*/ 3 w 477"/>
                  <a:gd name="T67" fmla="*/ 13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3">
                    <a:moveTo>
                      <a:pt x="415" y="283"/>
                    </a:moveTo>
                    <a:lnTo>
                      <a:pt x="419" y="282"/>
                    </a:lnTo>
                    <a:lnTo>
                      <a:pt x="425" y="281"/>
                    </a:lnTo>
                    <a:lnTo>
                      <a:pt x="430" y="280"/>
                    </a:lnTo>
                    <a:lnTo>
                      <a:pt x="435" y="277"/>
                    </a:lnTo>
                    <a:lnTo>
                      <a:pt x="441" y="275"/>
                    </a:lnTo>
                    <a:lnTo>
                      <a:pt x="446" y="271"/>
                    </a:lnTo>
                    <a:lnTo>
                      <a:pt x="451" y="268"/>
                    </a:lnTo>
                    <a:lnTo>
                      <a:pt x="456" y="263"/>
                    </a:lnTo>
                    <a:lnTo>
                      <a:pt x="460" y="259"/>
                    </a:lnTo>
                    <a:lnTo>
                      <a:pt x="464" y="253"/>
                    </a:lnTo>
                    <a:lnTo>
                      <a:pt x="468" y="247"/>
                    </a:lnTo>
                    <a:lnTo>
                      <a:pt x="471" y="241"/>
                    </a:lnTo>
                    <a:lnTo>
                      <a:pt x="473" y="235"/>
                    </a:lnTo>
                    <a:lnTo>
                      <a:pt x="475" y="229"/>
                    </a:lnTo>
                    <a:lnTo>
                      <a:pt x="476" y="222"/>
                    </a:lnTo>
                    <a:lnTo>
                      <a:pt x="477" y="215"/>
                    </a:lnTo>
                    <a:lnTo>
                      <a:pt x="463" y="67"/>
                    </a:lnTo>
                    <a:lnTo>
                      <a:pt x="462" y="60"/>
                    </a:lnTo>
                    <a:lnTo>
                      <a:pt x="462" y="52"/>
                    </a:lnTo>
                    <a:lnTo>
                      <a:pt x="460" y="46"/>
                    </a:lnTo>
                    <a:lnTo>
                      <a:pt x="459" y="40"/>
                    </a:lnTo>
                    <a:lnTo>
                      <a:pt x="457" y="34"/>
                    </a:lnTo>
                    <a:lnTo>
                      <a:pt x="454" y="29"/>
                    </a:lnTo>
                    <a:lnTo>
                      <a:pt x="452" y="24"/>
                    </a:lnTo>
                    <a:lnTo>
                      <a:pt x="449" y="20"/>
                    </a:lnTo>
                    <a:lnTo>
                      <a:pt x="445" y="14"/>
                    </a:lnTo>
                    <a:lnTo>
                      <a:pt x="442" y="11"/>
                    </a:lnTo>
                    <a:lnTo>
                      <a:pt x="437" y="7"/>
                    </a:lnTo>
                    <a:lnTo>
                      <a:pt x="433" y="5"/>
                    </a:lnTo>
                    <a:lnTo>
                      <a:pt x="428" y="2"/>
                    </a:lnTo>
                    <a:lnTo>
                      <a:pt x="424" y="1"/>
                    </a:lnTo>
                    <a:lnTo>
                      <a:pt x="419" y="0"/>
                    </a:lnTo>
                    <a:lnTo>
                      <a:pt x="415" y="0"/>
                    </a:lnTo>
                    <a:lnTo>
                      <a:pt x="63" y="0"/>
                    </a:lnTo>
                    <a:lnTo>
                      <a:pt x="58" y="0"/>
                    </a:lnTo>
                    <a:lnTo>
                      <a:pt x="52" y="1"/>
                    </a:lnTo>
                    <a:lnTo>
                      <a:pt x="48" y="2"/>
                    </a:lnTo>
                    <a:lnTo>
                      <a:pt x="43" y="5"/>
                    </a:lnTo>
                    <a:lnTo>
                      <a:pt x="39" y="7"/>
                    </a:lnTo>
                    <a:lnTo>
                      <a:pt x="35" y="11"/>
                    </a:lnTo>
                    <a:lnTo>
                      <a:pt x="32" y="14"/>
                    </a:lnTo>
                    <a:lnTo>
                      <a:pt x="28" y="20"/>
                    </a:lnTo>
                    <a:lnTo>
                      <a:pt x="25" y="24"/>
                    </a:lnTo>
                    <a:lnTo>
                      <a:pt x="23" y="29"/>
                    </a:lnTo>
                    <a:lnTo>
                      <a:pt x="20" y="34"/>
                    </a:lnTo>
                    <a:lnTo>
                      <a:pt x="18" y="40"/>
                    </a:lnTo>
                    <a:lnTo>
                      <a:pt x="17" y="46"/>
                    </a:lnTo>
                    <a:lnTo>
                      <a:pt x="15" y="52"/>
                    </a:lnTo>
                    <a:lnTo>
                      <a:pt x="15" y="60"/>
                    </a:lnTo>
                    <a:lnTo>
                      <a:pt x="15" y="67"/>
                    </a:lnTo>
                    <a:lnTo>
                      <a:pt x="0" y="215"/>
                    </a:lnTo>
                    <a:lnTo>
                      <a:pt x="0" y="222"/>
                    </a:lnTo>
                    <a:lnTo>
                      <a:pt x="1" y="229"/>
                    </a:lnTo>
                    <a:lnTo>
                      <a:pt x="3" y="235"/>
                    </a:lnTo>
                    <a:lnTo>
                      <a:pt x="5" y="241"/>
                    </a:lnTo>
                    <a:lnTo>
                      <a:pt x="8" y="247"/>
                    </a:lnTo>
                    <a:lnTo>
                      <a:pt x="12" y="253"/>
                    </a:lnTo>
                    <a:lnTo>
                      <a:pt x="17" y="259"/>
                    </a:lnTo>
                    <a:lnTo>
                      <a:pt x="21" y="263"/>
                    </a:lnTo>
                    <a:lnTo>
                      <a:pt x="26" y="268"/>
                    </a:lnTo>
                    <a:lnTo>
                      <a:pt x="31" y="271"/>
                    </a:lnTo>
                    <a:lnTo>
                      <a:pt x="36" y="275"/>
                    </a:lnTo>
                    <a:lnTo>
                      <a:pt x="41" y="277"/>
                    </a:lnTo>
                    <a:lnTo>
                      <a:pt x="46" y="280"/>
                    </a:lnTo>
                    <a:lnTo>
                      <a:pt x="51" y="281"/>
                    </a:lnTo>
                    <a:lnTo>
                      <a:pt x="58" y="282"/>
                    </a:lnTo>
                    <a:lnTo>
                      <a:pt x="63" y="283"/>
                    </a:lnTo>
                    <a:lnTo>
                      <a:pt x="415" y="283"/>
                    </a:lnTo>
                    <a:close/>
                  </a:path>
                </a:pathLst>
              </a:custGeom>
              <a:solidFill>
                <a:srgbClr val="993300"/>
              </a:solidFill>
              <a:ln w="0">
                <a:solidFill>
                  <a:srgbClr val="000000"/>
                </a:solidFill>
                <a:prstDash val="solid"/>
                <a:round/>
                <a:headEnd/>
                <a:tailEnd/>
              </a:ln>
            </p:spPr>
            <p:txBody>
              <a:bodyPr/>
              <a:lstStyle/>
              <a:p>
                <a:endParaRPr lang="en-US"/>
              </a:p>
            </p:txBody>
          </p:sp>
          <p:sp>
            <p:nvSpPr>
              <p:cNvPr id="44542" name="Freeform 266"/>
              <p:cNvSpPr>
                <a:spLocks/>
              </p:cNvSpPr>
              <p:nvPr/>
            </p:nvSpPr>
            <p:spPr bwMode="auto">
              <a:xfrm>
                <a:off x="4804" y="1302"/>
                <a:ext cx="20" cy="11"/>
              </a:xfrm>
              <a:custGeom>
                <a:avLst/>
                <a:gdLst>
                  <a:gd name="T0" fmla="*/ 18 w 455"/>
                  <a:gd name="T1" fmla="*/ 11 h 270"/>
                  <a:gd name="T2" fmla="*/ 18 w 455"/>
                  <a:gd name="T3" fmla="*/ 11 h 270"/>
                  <a:gd name="T4" fmla="*/ 18 w 455"/>
                  <a:gd name="T5" fmla="*/ 11 h 270"/>
                  <a:gd name="T6" fmla="*/ 19 w 455"/>
                  <a:gd name="T7" fmla="*/ 10 h 270"/>
                  <a:gd name="T8" fmla="*/ 19 w 455"/>
                  <a:gd name="T9" fmla="*/ 10 h 270"/>
                  <a:gd name="T10" fmla="*/ 20 w 455"/>
                  <a:gd name="T11" fmla="*/ 10 h 270"/>
                  <a:gd name="T12" fmla="*/ 20 w 455"/>
                  <a:gd name="T13" fmla="*/ 9 h 270"/>
                  <a:gd name="T14" fmla="*/ 20 w 455"/>
                  <a:gd name="T15" fmla="*/ 9 h 270"/>
                  <a:gd name="T16" fmla="*/ 19 w 455"/>
                  <a:gd name="T17" fmla="*/ 3 h 270"/>
                  <a:gd name="T18" fmla="*/ 19 w 455"/>
                  <a:gd name="T19" fmla="*/ 2 h 270"/>
                  <a:gd name="T20" fmla="*/ 19 w 455"/>
                  <a:gd name="T21" fmla="*/ 2 h 270"/>
                  <a:gd name="T22" fmla="*/ 19 w 455"/>
                  <a:gd name="T23" fmla="*/ 1 h 270"/>
                  <a:gd name="T24" fmla="*/ 19 w 455"/>
                  <a:gd name="T25" fmla="*/ 1 h 270"/>
                  <a:gd name="T26" fmla="*/ 19 w 455"/>
                  <a:gd name="T27" fmla="*/ 0 h 270"/>
                  <a:gd name="T28" fmla="*/ 18 w 455"/>
                  <a:gd name="T29" fmla="*/ 0 h 270"/>
                  <a:gd name="T30" fmla="*/ 18 w 455"/>
                  <a:gd name="T31" fmla="*/ 0 h 270"/>
                  <a:gd name="T32" fmla="*/ 17 w 455"/>
                  <a:gd name="T33" fmla="*/ 0 h 270"/>
                  <a:gd name="T34" fmla="*/ 2 w 455"/>
                  <a:gd name="T35" fmla="*/ 0 h 270"/>
                  <a:gd name="T36" fmla="*/ 2 w 455"/>
                  <a:gd name="T37" fmla="*/ 0 h 270"/>
                  <a:gd name="T38" fmla="*/ 2 w 455"/>
                  <a:gd name="T39" fmla="*/ 0 h 270"/>
                  <a:gd name="T40" fmla="*/ 1 w 455"/>
                  <a:gd name="T41" fmla="*/ 1 h 270"/>
                  <a:gd name="T42" fmla="*/ 1 w 455"/>
                  <a:gd name="T43" fmla="*/ 1 h 270"/>
                  <a:gd name="T44" fmla="*/ 1 w 455"/>
                  <a:gd name="T45" fmla="*/ 1 h 270"/>
                  <a:gd name="T46" fmla="*/ 1 w 455"/>
                  <a:gd name="T47" fmla="*/ 2 h 270"/>
                  <a:gd name="T48" fmla="*/ 1 w 455"/>
                  <a:gd name="T49" fmla="*/ 2 h 270"/>
                  <a:gd name="T50" fmla="*/ 0 w 455"/>
                  <a:gd name="T51" fmla="*/ 8 h 270"/>
                  <a:gd name="T52" fmla="*/ 0 w 455"/>
                  <a:gd name="T53" fmla="*/ 9 h 270"/>
                  <a:gd name="T54" fmla="*/ 0 w 455"/>
                  <a:gd name="T55" fmla="*/ 9 h 270"/>
                  <a:gd name="T56" fmla="*/ 1 w 455"/>
                  <a:gd name="T57" fmla="*/ 10 h 270"/>
                  <a:gd name="T58" fmla="*/ 1 w 455"/>
                  <a:gd name="T59" fmla="*/ 10 h 270"/>
                  <a:gd name="T60" fmla="*/ 1 w 455"/>
                  <a:gd name="T61" fmla="*/ 11 h 270"/>
                  <a:gd name="T62" fmla="*/ 2 w 455"/>
                  <a:gd name="T63" fmla="*/ 11 h 270"/>
                  <a:gd name="T64" fmla="*/ 2 w 455"/>
                  <a:gd name="T65" fmla="*/ 11 h 270"/>
                  <a:gd name="T66" fmla="*/ 3 w 455"/>
                  <a:gd name="T67" fmla="*/ 11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70">
                    <a:moveTo>
                      <a:pt x="397" y="270"/>
                    </a:moveTo>
                    <a:lnTo>
                      <a:pt x="401" y="269"/>
                    </a:lnTo>
                    <a:lnTo>
                      <a:pt x="406" y="268"/>
                    </a:lnTo>
                    <a:lnTo>
                      <a:pt x="411" y="267"/>
                    </a:lnTo>
                    <a:lnTo>
                      <a:pt x="416" y="265"/>
                    </a:lnTo>
                    <a:lnTo>
                      <a:pt x="420" y="262"/>
                    </a:lnTo>
                    <a:lnTo>
                      <a:pt x="425" y="259"/>
                    </a:lnTo>
                    <a:lnTo>
                      <a:pt x="431" y="256"/>
                    </a:lnTo>
                    <a:lnTo>
                      <a:pt x="435" y="251"/>
                    </a:lnTo>
                    <a:lnTo>
                      <a:pt x="439" y="246"/>
                    </a:lnTo>
                    <a:lnTo>
                      <a:pt x="443" y="241"/>
                    </a:lnTo>
                    <a:lnTo>
                      <a:pt x="446" y="236"/>
                    </a:lnTo>
                    <a:lnTo>
                      <a:pt x="449" y="231"/>
                    </a:lnTo>
                    <a:lnTo>
                      <a:pt x="451" y="225"/>
                    </a:lnTo>
                    <a:lnTo>
                      <a:pt x="453" y="219"/>
                    </a:lnTo>
                    <a:lnTo>
                      <a:pt x="454" y="213"/>
                    </a:lnTo>
                    <a:lnTo>
                      <a:pt x="455" y="206"/>
                    </a:lnTo>
                    <a:lnTo>
                      <a:pt x="442" y="65"/>
                    </a:lnTo>
                    <a:lnTo>
                      <a:pt x="441" y="58"/>
                    </a:lnTo>
                    <a:lnTo>
                      <a:pt x="441" y="51"/>
                    </a:lnTo>
                    <a:lnTo>
                      <a:pt x="439" y="45"/>
                    </a:lnTo>
                    <a:lnTo>
                      <a:pt x="438" y="39"/>
                    </a:lnTo>
                    <a:lnTo>
                      <a:pt x="436" y="33"/>
                    </a:lnTo>
                    <a:lnTo>
                      <a:pt x="434" y="28"/>
                    </a:lnTo>
                    <a:lnTo>
                      <a:pt x="431" y="23"/>
                    </a:lnTo>
                    <a:lnTo>
                      <a:pt x="428" y="19"/>
                    </a:lnTo>
                    <a:lnTo>
                      <a:pt x="424" y="15"/>
                    </a:lnTo>
                    <a:lnTo>
                      <a:pt x="421" y="10"/>
                    </a:lnTo>
                    <a:lnTo>
                      <a:pt x="417" y="7"/>
                    </a:lnTo>
                    <a:lnTo>
                      <a:pt x="414" y="4"/>
                    </a:lnTo>
                    <a:lnTo>
                      <a:pt x="409" y="2"/>
                    </a:lnTo>
                    <a:lnTo>
                      <a:pt x="405" y="1"/>
                    </a:lnTo>
                    <a:lnTo>
                      <a:pt x="401" y="0"/>
                    </a:lnTo>
                    <a:lnTo>
                      <a:pt x="397" y="0"/>
                    </a:lnTo>
                    <a:lnTo>
                      <a:pt x="60" y="0"/>
                    </a:lnTo>
                    <a:lnTo>
                      <a:pt x="55" y="0"/>
                    </a:lnTo>
                    <a:lnTo>
                      <a:pt x="51" y="1"/>
                    </a:lnTo>
                    <a:lnTo>
                      <a:pt x="47" y="2"/>
                    </a:lnTo>
                    <a:lnTo>
                      <a:pt x="43" y="4"/>
                    </a:lnTo>
                    <a:lnTo>
                      <a:pt x="38" y="7"/>
                    </a:lnTo>
                    <a:lnTo>
                      <a:pt x="34" y="10"/>
                    </a:lnTo>
                    <a:lnTo>
                      <a:pt x="31" y="15"/>
                    </a:lnTo>
                    <a:lnTo>
                      <a:pt x="28" y="19"/>
                    </a:lnTo>
                    <a:lnTo>
                      <a:pt x="25" y="23"/>
                    </a:lnTo>
                    <a:lnTo>
                      <a:pt x="22" y="28"/>
                    </a:lnTo>
                    <a:lnTo>
                      <a:pt x="20" y="33"/>
                    </a:lnTo>
                    <a:lnTo>
                      <a:pt x="18" y="39"/>
                    </a:lnTo>
                    <a:lnTo>
                      <a:pt x="17" y="45"/>
                    </a:lnTo>
                    <a:lnTo>
                      <a:pt x="15" y="51"/>
                    </a:lnTo>
                    <a:lnTo>
                      <a:pt x="15" y="58"/>
                    </a:lnTo>
                    <a:lnTo>
                      <a:pt x="15" y="65"/>
                    </a:lnTo>
                    <a:lnTo>
                      <a:pt x="0" y="206"/>
                    </a:lnTo>
                    <a:lnTo>
                      <a:pt x="0" y="213"/>
                    </a:lnTo>
                    <a:lnTo>
                      <a:pt x="1" y="219"/>
                    </a:lnTo>
                    <a:lnTo>
                      <a:pt x="4" y="225"/>
                    </a:lnTo>
                    <a:lnTo>
                      <a:pt x="6" y="231"/>
                    </a:lnTo>
                    <a:lnTo>
                      <a:pt x="9" y="236"/>
                    </a:lnTo>
                    <a:lnTo>
                      <a:pt x="13" y="241"/>
                    </a:lnTo>
                    <a:lnTo>
                      <a:pt x="16" y="246"/>
                    </a:lnTo>
                    <a:lnTo>
                      <a:pt x="21" y="251"/>
                    </a:lnTo>
                    <a:lnTo>
                      <a:pt x="25" y="256"/>
                    </a:lnTo>
                    <a:lnTo>
                      <a:pt x="30" y="259"/>
                    </a:lnTo>
                    <a:lnTo>
                      <a:pt x="34" y="262"/>
                    </a:lnTo>
                    <a:lnTo>
                      <a:pt x="39" y="265"/>
                    </a:lnTo>
                    <a:lnTo>
                      <a:pt x="45" y="267"/>
                    </a:lnTo>
                    <a:lnTo>
                      <a:pt x="50" y="268"/>
                    </a:lnTo>
                    <a:lnTo>
                      <a:pt x="55" y="269"/>
                    </a:lnTo>
                    <a:lnTo>
                      <a:pt x="60" y="270"/>
                    </a:lnTo>
                    <a:lnTo>
                      <a:pt x="397" y="270"/>
                    </a:lnTo>
                    <a:close/>
                  </a:path>
                </a:pathLst>
              </a:custGeom>
              <a:solidFill>
                <a:srgbClr val="993300"/>
              </a:solidFill>
              <a:ln w="0">
                <a:solidFill>
                  <a:srgbClr val="000000"/>
                </a:solidFill>
                <a:prstDash val="solid"/>
                <a:round/>
                <a:headEnd/>
                <a:tailEnd/>
              </a:ln>
            </p:spPr>
            <p:txBody>
              <a:bodyPr/>
              <a:lstStyle/>
              <a:p>
                <a:endParaRPr lang="en-US"/>
              </a:p>
            </p:txBody>
          </p:sp>
          <p:sp>
            <p:nvSpPr>
              <p:cNvPr id="44543" name="Freeform 267"/>
              <p:cNvSpPr>
                <a:spLocks/>
              </p:cNvSpPr>
              <p:nvPr/>
            </p:nvSpPr>
            <p:spPr bwMode="auto">
              <a:xfrm>
                <a:off x="4807" y="1307"/>
                <a:ext cx="14" cy="6"/>
              </a:xfrm>
              <a:custGeom>
                <a:avLst/>
                <a:gdLst>
                  <a:gd name="T0" fmla="*/ 14 w 334"/>
                  <a:gd name="T1" fmla="*/ 3 h 122"/>
                  <a:gd name="T2" fmla="*/ 14 w 334"/>
                  <a:gd name="T3" fmla="*/ 3 h 122"/>
                  <a:gd name="T4" fmla="*/ 14 w 334"/>
                  <a:gd name="T5" fmla="*/ 4 h 122"/>
                  <a:gd name="T6" fmla="*/ 14 w 334"/>
                  <a:gd name="T7" fmla="*/ 4 h 122"/>
                  <a:gd name="T8" fmla="*/ 14 w 334"/>
                  <a:gd name="T9" fmla="*/ 4 h 122"/>
                  <a:gd name="T10" fmla="*/ 14 w 334"/>
                  <a:gd name="T11" fmla="*/ 4 h 122"/>
                  <a:gd name="T12" fmla="*/ 14 w 334"/>
                  <a:gd name="T13" fmla="*/ 5 h 122"/>
                  <a:gd name="T14" fmla="*/ 14 w 334"/>
                  <a:gd name="T15" fmla="*/ 5 h 122"/>
                  <a:gd name="T16" fmla="*/ 13 w 334"/>
                  <a:gd name="T17" fmla="*/ 5 h 122"/>
                  <a:gd name="T18" fmla="*/ 13 w 334"/>
                  <a:gd name="T19" fmla="*/ 5 h 122"/>
                  <a:gd name="T20" fmla="*/ 13 w 334"/>
                  <a:gd name="T21" fmla="*/ 5 h 122"/>
                  <a:gd name="T22" fmla="*/ 13 w 334"/>
                  <a:gd name="T23" fmla="*/ 6 h 122"/>
                  <a:gd name="T24" fmla="*/ 13 w 334"/>
                  <a:gd name="T25" fmla="*/ 6 h 122"/>
                  <a:gd name="T26" fmla="*/ 13 w 334"/>
                  <a:gd name="T27" fmla="*/ 6 h 122"/>
                  <a:gd name="T28" fmla="*/ 13 w 334"/>
                  <a:gd name="T29" fmla="*/ 6 h 122"/>
                  <a:gd name="T30" fmla="*/ 13 w 334"/>
                  <a:gd name="T31" fmla="*/ 6 h 122"/>
                  <a:gd name="T32" fmla="*/ 12 w 334"/>
                  <a:gd name="T33" fmla="*/ 6 h 122"/>
                  <a:gd name="T34" fmla="*/ 2 w 334"/>
                  <a:gd name="T35" fmla="*/ 6 h 122"/>
                  <a:gd name="T36" fmla="*/ 1 w 334"/>
                  <a:gd name="T37" fmla="*/ 6 h 122"/>
                  <a:gd name="T38" fmla="*/ 1 w 334"/>
                  <a:gd name="T39" fmla="*/ 6 h 122"/>
                  <a:gd name="T40" fmla="*/ 1 w 334"/>
                  <a:gd name="T41" fmla="*/ 6 h 122"/>
                  <a:gd name="T42" fmla="*/ 1 w 334"/>
                  <a:gd name="T43" fmla="*/ 6 h 122"/>
                  <a:gd name="T44" fmla="*/ 1 w 334"/>
                  <a:gd name="T45" fmla="*/ 6 h 122"/>
                  <a:gd name="T46" fmla="*/ 1 w 334"/>
                  <a:gd name="T47" fmla="*/ 5 h 122"/>
                  <a:gd name="T48" fmla="*/ 1 w 334"/>
                  <a:gd name="T49" fmla="*/ 5 h 122"/>
                  <a:gd name="T50" fmla="*/ 0 w 334"/>
                  <a:gd name="T51" fmla="*/ 5 h 122"/>
                  <a:gd name="T52" fmla="*/ 0 w 334"/>
                  <a:gd name="T53" fmla="*/ 5 h 122"/>
                  <a:gd name="T54" fmla="*/ 0 w 334"/>
                  <a:gd name="T55" fmla="*/ 5 h 122"/>
                  <a:gd name="T56" fmla="*/ 0 w 334"/>
                  <a:gd name="T57" fmla="*/ 4 h 122"/>
                  <a:gd name="T58" fmla="*/ 0 w 334"/>
                  <a:gd name="T59" fmla="*/ 4 h 122"/>
                  <a:gd name="T60" fmla="*/ 0 w 334"/>
                  <a:gd name="T61" fmla="*/ 4 h 122"/>
                  <a:gd name="T62" fmla="*/ 0 w 334"/>
                  <a:gd name="T63" fmla="*/ 4 h 122"/>
                  <a:gd name="T64" fmla="*/ 0 w 334"/>
                  <a:gd name="T65" fmla="*/ 3 h 122"/>
                  <a:gd name="T66" fmla="*/ 0 w 334"/>
                  <a:gd name="T67" fmla="*/ 3 h 122"/>
                  <a:gd name="T68" fmla="*/ 0 w 334"/>
                  <a:gd name="T69" fmla="*/ 0 h 122"/>
                  <a:gd name="T70" fmla="*/ 14 w 334"/>
                  <a:gd name="T71" fmla="*/ 0 h 122"/>
                  <a:gd name="T72" fmla="*/ 14 w 334"/>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4" h="122">
                    <a:moveTo>
                      <a:pt x="334" y="62"/>
                    </a:moveTo>
                    <a:lnTo>
                      <a:pt x="333" y="67"/>
                    </a:lnTo>
                    <a:lnTo>
                      <a:pt x="333" y="73"/>
                    </a:lnTo>
                    <a:lnTo>
                      <a:pt x="332" y="79"/>
                    </a:lnTo>
                    <a:lnTo>
                      <a:pt x="331" y="85"/>
                    </a:lnTo>
                    <a:lnTo>
                      <a:pt x="329" y="90"/>
                    </a:lnTo>
                    <a:lnTo>
                      <a:pt x="328" y="95"/>
                    </a:lnTo>
                    <a:lnTo>
                      <a:pt x="324" y="100"/>
                    </a:lnTo>
                    <a:lnTo>
                      <a:pt x="322" y="104"/>
                    </a:lnTo>
                    <a:lnTo>
                      <a:pt x="320" y="108"/>
                    </a:lnTo>
                    <a:lnTo>
                      <a:pt x="317" y="111"/>
                    </a:lnTo>
                    <a:lnTo>
                      <a:pt x="314" y="114"/>
                    </a:lnTo>
                    <a:lnTo>
                      <a:pt x="310" y="117"/>
                    </a:lnTo>
                    <a:lnTo>
                      <a:pt x="307" y="119"/>
                    </a:lnTo>
                    <a:lnTo>
                      <a:pt x="303" y="120"/>
                    </a:lnTo>
                    <a:lnTo>
                      <a:pt x="299" y="121"/>
                    </a:lnTo>
                    <a:lnTo>
                      <a:pt x="295" y="122"/>
                    </a:lnTo>
                    <a:lnTo>
                      <a:pt x="39" y="122"/>
                    </a:lnTo>
                    <a:lnTo>
                      <a:pt x="34" y="121"/>
                    </a:lnTo>
                    <a:lnTo>
                      <a:pt x="30" y="120"/>
                    </a:lnTo>
                    <a:lnTo>
                      <a:pt x="26" y="119"/>
                    </a:lnTo>
                    <a:lnTo>
                      <a:pt x="22" y="117"/>
                    </a:lnTo>
                    <a:lnTo>
                      <a:pt x="19" y="114"/>
                    </a:lnTo>
                    <a:lnTo>
                      <a:pt x="15" y="111"/>
                    </a:lnTo>
                    <a:lnTo>
                      <a:pt x="12" y="108"/>
                    </a:lnTo>
                    <a:lnTo>
                      <a:pt x="10" y="104"/>
                    </a:lnTo>
                    <a:lnTo>
                      <a:pt x="7" y="100"/>
                    </a:lnTo>
                    <a:lnTo>
                      <a:pt x="5" y="95"/>
                    </a:lnTo>
                    <a:lnTo>
                      <a:pt x="3" y="90"/>
                    </a:lnTo>
                    <a:lnTo>
                      <a:pt x="2" y="85"/>
                    </a:lnTo>
                    <a:lnTo>
                      <a:pt x="1" y="79"/>
                    </a:lnTo>
                    <a:lnTo>
                      <a:pt x="0" y="73"/>
                    </a:lnTo>
                    <a:lnTo>
                      <a:pt x="0" y="67"/>
                    </a:lnTo>
                    <a:lnTo>
                      <a:pt x="0" y="62"/>
                    </a:lnTo>
                    <a:lnTo>
                      <a:pt x="2" y="0"/>
                    </a:lnTo>
                    <a:lnTo>
                      <a:pt x="332" y="0"/>
                    </a:lnTo>
                    <a:lnTo>
                      <a:pt x="334" y="62"/>
                    </a:lnTo>
                    <a:close/>
                  </a:path>
                </a:pathLst>
              </a:custGeom>
              <a:solidFill>
                <a:srgbClr val="993300"/>
              </a:solidFill>
              <a:ln w="0">
                <a:solidFill>
                  <a:srgbClr val="000000"/>
                </a:solidFill>
                <a:prstDash val="solid"/>
                <a:round/>
                <a:headEnd/>
                <a:tailEnd/>
              </a:ln>
            </p:spPr>
            <p:txBody>
              <a:bodyPr/>
              <a:lstStyle/>
              <a:p>
                <a:endParaRPr lang="en-US"/>
              </a:p>
            </p:txBody>
          </p:sp>
          <p:sp>
            <p:nvSpPr>
              <p:cNvPr id="44544" name="Freeform 268"/>
              <p:cNvSpPr>
                <a:spLocks/>
              </p:cNvSpPr>
              <p:nvPr/>
            </p:nvSpPr>
            <p:spPr bwMode="auto">
              <a:xfrm>
                <a:off x="4805" y="1303"/>
                <a:ext cx="1" cy="9"/>
              </a:xfrm>
              <a:custGeom>
                <a:avLst/>
                <a:gdLst>
                  <a:gd name="T0" fmla="*/ 1 w 33"/>
                  <a:gd name="T1" fmla="*/ 9 h 201"/>
                  <a:gd name="T2" fmla="*/ 1 w 33"/>
                  <a:gd name="T3" fmla="*/ 9 h 201"/>
                  <a:gd name="T4" fmla="*/ 1 w 33"/>
                  <a:gd name="T5" fmla="*/ 9 h 201"/>
                  <a:gd name="T6" fmla="*/ 1 w 33"/>
                  <a:gd name="T7" fmla="*/ 9 h 201"/>
                  <a:gd name="T8" fmla="*/ 1 w 33"/>
                  <a:gd name="T9" fmla="*/ 9 h 201"/>
                  <a:gd name="T10" fmla="*/ 1 w 33"/>
                  <a:gd name="T11" fmla="*/ 9 h 201"/>
                  <a:gd name="T12" fmla="*/ 1 w 33"/>
                  <a:gd name="T13" fmla="*/ 8 h 201"/>
                  <a:gd name="T14" fmla="*/ 1 w 33"/>
                  <a:gd name="T15" fmla="*/ 8 h 201"/>
                  <a:gd name="T16" fmla="*/ 1 w 33"/>
                  <a:gd name="T17" fmla="*/ 1 h 201"/>
                  <a:gd name="T18" fmla="*/ 1 w 33"/>
                  <a:gd name="T19" fmla="*/ 1 h 201"/>
                  <a:gd name="T20" fmla="*/ 1 w 33"/>
                  <a:gd name="T21" fmla="*/ 0 h 201"/>
                  <a:gd name="T22" fmla="*/ 1 w 33"/>
                  <a:gd name="T23" fmla="*/ 0 h 201"/>
                  <a:gd name="T24" fmla="*/ 1 w 33"/>
                  <a:gd name="T25" fmla="*/ 0 h 201"/>
                  <a:gd name="T26" fmla="*/ 1 w 33"/>
                  <a:gd name="T27" fmla="*/ 0 h 201"/>
                  <a:gd name="T28" fmla="*/ 1 w 33"/>
                  <a:gd name="T29" fmla="*/ 0 h 201"/>
                  <a:gd name="T30" fmla="*/ 1 w 33"/>
                  <a:gd name="T31" fmla="*/ 0 h 201"/>
                  <a:gd name="T32" fmla="*/ 1 w 33"/>
                  <a:gd name="T33" fmla="*/ 0 h 201"/>
                  <a:gd name="T34" fmla="*/ 0 w 33"/>
                  <a:gd name="T35" fmla="*/ 0 h 201"/>
                  <a:gd name="T36" fmla="*/ 0 w 33"/>
                  <a:gd name="T37" fmla="*/ 0 h 201"/>
                  <a:gd name="T38" fmla="*/ 0 w 33"/>
                  <a:gd name="T39" fmla="*/ 0 h 201"/>
                  <a:gd name="T40" fmla="*/ 0 w 33"/>
                  <a:gd name="T41" fmla="*/ 0 h 201"/>
                  <a:gd name="T42" fmla="*/ 0 w 33"/>
                  <a:gd name="T43" fmla="*/ 0 h 201"/>
                  <a:gd name="T44" fmla="*/ 0 w 33"/>
                  <a:gd name="T45" fmla="*/ 0 h 201"/>
                  <a:gd name="T46" fmla="*/ 0 w 33"/>
                  <a:gd name="T47" fmla="*/ 1 h 201"/>
                  <a:gd name="T48" fmla="*/ 0 w 33"/>
                  <a:gd name="T49" fmla="*/ 1 h 201"/>
                  <a:gd name="T50" fmla="*/ 0 w 33"/>
                  <a:gd name="T51" fmla="*/ 8 h 201"/>
                  <a:gd name="T52" fmla="*/ 0 w 33"/>
                  <a:gd name="T53" fmla="*/ 8 h 201"/>
                  <a:gd name="T54" fmla="*/ 0 w 33"/>
                  <a:gd name="T55" fmla="*/ 8 h 201"/>
                  <a:gd name="T56" fmla="*/ 0 w 33"/>
                  <a:gd name="T57" fmla="*/ 8 h 201"/>
                  <a:gd name="T58" fmla="*/ 0 w 33"/>
                  <a:gd name="T59" fmla="*/ 9 h 201"/>
                  <a:gd name="T60" fmla="*/ 0 w 33"/>
                  <a:gd name="T61" fmla="*/ 9 h 201"/>
                  <a:gd name="T62" fmla="*/ 0 w 33"/>
                  <a:gd name="T63" fmla="*/ 9 h 201"/>
                  <a:gd name="T64" fmla="*/ 0 w 33"/>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1">
                    <a:moveTo>
                      <a:pt x="18" y="201"/>
                    </a:moveTo>
                    <a:lnTo>
                      <a:pt x="19" y="200"/>
                    </a:lnTo>
                    <a:lnTo>
                      <a:pt x="20" y="200"/>
                    </a:lnTo>
                    <a:lnTo>
                      <a:pt x="22" y="200"/>
                    </a:lnTo>
                    <a:lnTo>
                      <a:pt x="23" y="199"/>
                    </a:lnTo>
                    <a:lnTo>
                      <a:pt x="24" y="198"/>
                    </a:lnTo>
                    <a:lnTo>
                      <a:pt x="26" y="197"/>
                    </a:lnTo>
                    <a:lnTo>
                      <a:pt x="28" y="196"/>
                    </a:lnTo>
                    <a:lnTo>
                      <a:pt x="29" y="195"/>
                    </a:lnTo>
                    <a:lnTo>
                      <a:pt x="29" y="194"/>
                    </a:lnTo>
                    <a:lnTo>
                      <a:pt x="30" y="192"/>
                    </a:lnTo>
                    <a:lnTo>
                      <a:pt x="31" y="191"/>
                    </a:lnTo>
                    <a:lnTo>
                      <a:pt x="31" y="189"/>
                    </a:lnTo>
                    <a:lnTo>
                      <a:pt x="32" y="187"/>
                    </a:lnTo>
                    <a:lnTo>
                      <a:pt x="32" y="185"/>
                    </a:lnTo>
                    <a:lnTo>
                      <a:pt x="32" y="184"/>
                    </a:lnTo>
                    <a:lnTo>
                      <a:pt x="33" y="182"/>
                    </a:lnTo>
                    <a:lnTo>
                      <a:pt x="33" y="20"/>
                    </a:lnTo>
                    <a:lnTo>
                      <a:pt x="32" y="18"/>
                    </a:lnTo>
                    <a:lnTo>
                      <a:pt x="32" y="16"/>
                    </a:lnTo>
                    <a:lnTo>
                      <a:pt x="32" y="13"/>
                    </a:lnTo>
                    <a:lnTo>
                      <a:pt x="31" y="11"/>
                    </a:lnTo>
                    <a:lnTo>
                      <a:pt x="31" y="10"/>
                    </a:lnTo>
                    <a:lnTo>
                      <a:pt x="30" y="8"/>
                    </a:lnTo>
                    <a:lnTo>
                      <a:pt x="29" y="7"/>
                    </a:lnTo>
                    <a:lnTo>
                      <a:pt x="29" y="5"/>
                    </a:lnTo>
                    <a:lnTo>
                      <a:pt x="28" y="4"/>
                    </a:lnTo>
                    <a:lnTo>
                      <a:pt x="26" y="3"/>
                    </a:lnTo>
                    <a:lnTo>
                      <a:pt x="24" y="2"/>
                    </a:lnTo>
                    <a:lnTo>
                      <a:pt x="23" y="1"/>
                    </a:lnTo>
                    <a:lnTo>
                      <a:pt x="22" y="0"/>
                    </a:lnTo>
                    <a:lnTo>
                      <a:pt x="20" y="0"/>
                    </a:lnTo>
                    <a:lnTo>
                      <a:pt x="19" y="0"/>
                    </a:lnTo>
                    <a:lnTo>
                      <a:pt x="18" y="0"/>
                    </a:lnTo>
                    <a:lnTo>
                      <a:pt x="16" y="0"/>
                    </a:lnTo>
                    <a:lnTo>
                      <a:pt x="15" y="0"/>
                    </a:lnTo>
                    <a:lnTo>
                      <a:pt x="14" y="0"/>
                    </a:lnTo>
                    <a:lnTo>
                      <a:pt x="13" y="1"/>
                    </a:lnTo>
                    <a:lnTo>
                      <a:pt x="11" y="2"/>
                    </a:lnTo>
                    <a:lnTo>
                      <a:pt x="10" y="3"/>
                    </a:lnTo>
                    <a:lnTo>
                      <a:pt x="9" y="4"/>
                    </a:lnTo>
                    <a:lnTo>
                      <a:pt x="8" y="5"/>
                    </a:lnTo>
                    <a:lnTo>
                      <a:pt x="8" y="7"/>
                    </a:lnTo>
                    <a:lnTo>
                      <a:pt x="7" y="8"/>
                    </a:lnTo>
                    <a:lnTo>
                      <a:pt x="6" y="10"/>
                    </a:lnTo>
                    <a:lnTo>
                      <a:pt x="6" y="11"/>
                    </a:lnTo>
                    <a:lnTo>
                      <a:pt x="5" y="13"/>
                    </a:lnTo>
                    <a:lnTo>
                      <a:pt x="5" y="16"/>
                    </a:lnTo>
                    <a:lnTo>
                      <a:pt x="5" y="18"/>
                    </a:lnTo>
                    <a:lnTo>
                      <a:pt x="5" y="20"/>
                    </a:lnTo>
                    <a:lnTo>
                      <a:pt x="0" y="169"/>
                    </a:lnTo>
                    <a:lnTo>
                      <a:pt x="0" y="170"/>
                    </a:lnTo>
                    <a:lnTo>
                      <a:pt x="0" y="173"/>
                    </a:lnTo>
                    <a:lnTo>
                      <a:pt x="1" y="176"/>
                    </a:lnTo>
                    <a:lnTo>
                      <a:pt x="1" y="179"/>
                    </a:lnTo>
                    <a:lnTo>
                      <a:pt x="2" y="181"/>
                    </a:lnTo>
                    <a:lnTo>
                      <a:pt x="3" y="184"/>
                    </a:lnTo>
                    <a:lnTo>
                      <a:pt x="5" y="186"/>
                    </a:lnTo>
                    <a:lnTo>
                      <a:pt x="6" y="189"/>
                    </a:lnTo>
                    <a:lnTo>
                      <a:pt x="7" y="191"/>
                    </a:lnTo>
                    <a:lnTo>
                      <a:pt x="9" y="193"/>
                    </a:lnTo>
                    <a:lnTo>
                      <a:pt x="10" y="195"/>
                    </a:lnTo>
                    <a:lnTo>
                      <a:pt x="12" y="197"/>
                    </a:lnTo>
                    <a:lnTo>
                      <a:pt x="13" y="198"/>
                    </a:lnTo>
                    <a:lnTo>
                      <a:pt x="15" y="200"/>
                    </a:lnTo>
                    <a:lnTo>
                      <a:pt x="16" y="200"/>
                    </a:lnTo>
                    <a:lnTo>
                      <a:pt x="18" y="201"/>
                    </a:lnTo>
                    <a:close/>
                  </a:path>
                </a:pathLst>
              </a:custGeom>
              <a:solidFill>
                <a:srgbClr val="993300"/>
              </a:solidFill>
              <a:ln w="0">
                <a:solidFill>
                  <a:srgbClr val="000000"/>
                </a:solidFill>
                <a:prstDash val="solid"/>
                <a:round/>
                <a:headEnd/>
                <a:tailEnd/>
              </a:ln>
            </p:spPr>
            <p:txBody>
              <a:bodyPr/>
              <a:lstStyle/>
              <a:p>
                <a:endParaRPr lang="en-US"/>
              </a:p>
            </p:txBody>
          </p:sp>
          <p:sp>
            <p:nvSpPr>
              <p:cNvPr id="44545" name="Freeform 269"/>
              <p:cNvSpPr>
                <a:spLocks/>
              </p:cNvSpPr>
              <p:nvPr/>
            </p:nvSpPr>
            <p:spPr bwMode="auto">
              <a:xfrm>
                <a:off x="4822" y="1303"/>
                <a:ext cx="1" cy="9"/>
              </a:xfrm>
              <a:custGeom>
                <a:avLst/>
                <a:gdLst>
                  <a:gd name="T0" fmla="*/ 0 w 37"/>
                  <a:gd name="T1" fmla="*/ 9 h 210"/>
                  <a:gd name="T2" fmla="*/ 0 w 37"/>
                  <a:gd name="T3" fmla="*/ 9 h 210"/>
                  <a:gd name="T4" fmla="*/ 1 w 37"/>
                  <a:gd name="T5" fmla="*/ 9 h 210"/>
                  <a:gd name="T6" fmla="*/ 1 w 37"/>
                  <a:gd name="T7" fmla="*/ 9 h 210"/>
                  <a:gd name="T8" fmla="*/ 1 w 37"/>
                  <a:gd name="T9" fmla="*/ 8 h 210"/>
                  <a:gd name="T10" fmla="*/ 1 w 37"/>
                  <a:gd name="T11" fmla="*/ 8 h 210"/>
                  <a:gd name="T12" fmla="*/ 1 w 37"/>
                  <a:gd name="T13" fmla="*/ 8 h 210"/>
                  <a:gd name="T14" fmla="*/ 1 w 37"/>
                  <a:gd name="T15" fmla="*/ 8 h 210"/>
                  <a:gd name="T16" fmla="*/ 1 w 37"/>
                  <a:gd name="T17" fmla="*/ 1 h 210"/>
                  <a:gd name="T18" fmla="*/ 1 w 37"/>
                  <a:gd name="T19" fmla="*/ 1 h 210"/>
                  <a:gd name="T20" fmla="*/ 1 w 37"/>
                  <a:gd name="T21" fmla="*/ 1 h 210"/>
                  <a:gd name="T22" fmla="*/ 1 w 37"/>
                  <a:gd name="T23" fmla="*/ 0 h 210"/>
                  <a:gd name="T24" fmla="*/ 1 w 37"/>
                  <a:gd name="T25" fmla="*/ 0 h 210"/>
                  <a:gd name="T26" fmla="*/ 1 w 37"/>
                  <a:gd name="T27" fmla="*/ 0 h 210"/>
                  <a:gd name="T28" fmla="*/ 0 w 37"/>
                  <a:gd name="T29" fmla="*/ 0 h 210"/>
                  <a:gd name="T30" fmla="*/ 0 w 37"/>
                  <a:gd name="T31" fmla="*/ 0 h 210"/>
                  <a:gd name="T32" fmla="*/ 0 w 37"/>
                  <a:gd name="T33" fmla="*/ 0 h 210"/>
                  <a:gd name="T34" fmla="*/ 0 w 37"/>
                  <a:gd name="T35" fmla="*/ 0 h 210"/>
                  <a:gd name="T36" fmla="*/ 0 w 37"/>
                  <a:gd name="T37" fmla="*/ 0 h 210"/>
                  <a:gd name="T38" fmla="*/ 0 w 37"/>
                  <a:gd name="T39" fmla="*/ 0 h 210"/>
                  <a:gd name="T40" fmla="*/ 0 w 37"/>
                  <a:gd name="T41" fmla="*/ 0 h 210"/>
                  <a:gd name="T42" fmla="*/ 0 w 37"/>
                  <a:gd name="T43" fmla="*/ 0 h 210"/>
                  <a:gd name="T44" fmla="*/ 0 w 37"/>
                  <a:gd name="T45" fmla="*/ 1 h 210"/>
                  <a:gd name="T46" fmla="*/ 0 w 37"/>
                  <a:gd name="T47" fmla="*/ 1 h 210"/>
                  <a:gd name="T48" fmla="*/ 0 w 37"/>
                  <a:gd name="T49" fmla="*/ 1 h 210"/>
                  <a:gd name="T50" fmla="*/ 0 w 37"/>
                  <a:gd name="T51" fmla="*/ 8 h 210"/>
                  <a:gd name="T52" fmla="*/ 0 w 37"/>
                  <a:gd name="T53" fmla="*/ 8 h 210"/>
                  <a:gd name="T54" fmla="*/ 0 w 37"/>
                  <a:gd name="T55" fmla="*/ 9 h 210"/>
                  <a:gd name="T56" fmla="*/ 0 w 37"/>
                  <a:gd name="T57" fmla="*/ 9 h 210"/>
                  <a:gd name="T58" fmla="*/ 0 w 37"/>
                  <a:gd name="T59" fmla="*/ 9 h 210"/>
                  <a:gd name="T60" fmla="*/ 0 w 37"/>
                  <a:gd name="T61" fmla="*/ 9 h 210"/>
                  <a:gd name="T62" fmla="*/ 0 w 37"/>
                  <a:gd name="T63" fmla="*/ 9 h 210"/>
                  <a:gd name="T64" fmla="*/ 0 w 37"/>
                  <a:gd name="T65" fmla="*/ 9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10">
                    <a:moveTo>
                      <a:pt x="13" y="210"/>
                    </a:moveTo>
                    <a:lnTo>
                      <a:pt x="14" y="209"/>
                    </a:lnTo>
                    <a:lnTo>
                      <a:pt x="16" y="209"/>
                    </a:lnTo>
                    <a:lnTo>
                      <a:pt x="18" y="207"/>
                    </a:lnTo>
                    <a:lnTo>
                      <a:pt x="19" y="206"/>
                    </a:lnTo>
                    <a:lnTo>
                      <a:pt x="21" y="204"/>
                    </a:lnTo>
                    <a:lnTo>
                      <a:pt x="24" y="202"/>
                    </a:lnTo>
                    <a:lnTo>
                      <a:pt x="26" y="200"/>
                    </a:lnTo>
                    <a:lnTo>
                      <a:pt x="28" y="198"/>
                    </a:lnTo>
                    <a:lnTo>
                      <a:pt x="30" y="195"/>
                    </a:lnTo>
                    <a:lnTo>
                      <a:pt x="31" y="192"/>
                    </a:lnTo>
                    <a:lnTo>
                      <a:pt x="33" y="190"/>
                    </a:lnTo>
                    <a:lnTo>
                      <a:pt x="34" y="187"/>
                    </a:lnTo>
                    <a:lnTo>
                      <a:pt x="35" y="185"/>
                    </a:lnTo>
                    <a:lnTo>
                      <a:pt x="36" y="181"/>
                    </a:lnTo>
                    <a:lnTo>
                      <a:pt x="36" y="179"/>
                    </a:lnTo>
                    <a:lnTo>
                      <a:pt x="37" y="177"/>
                    </a:lnTo>
                    <a:lnTo>
                      <a:pt x="28" y="20"/>
                    </a:lnTo>
                    <a:lnTo>
                      <a:pt x="27" y="17"/>
                    </a:lnTo>
                    <a:lnTo>
                      <a:pt x="27" y="15"/>
                    </a:lnTo>
                    <a:lnTo>
                      <a:pt x="27" y="14"/>
                    </a:lnTo>
                    <a:lnTo>
                      <a:pt x="26" y="12"/>
                    </a:lnTo>
                    <a:lnTo>
                      <a:pt x="26" y="10"/>
                    </a:lnTo>
                    <a:lnTo>
                      <a:pt x="25" y="8"/>
                    </a:lnTo>
                    <a:lnTo>
                      <a:pt x="24" y="7"/>
                    </a:lnTo>
                    <a:lnTo>
                      <a:pt x="24" y="5"/>
                    </a:lnTo>
                    <a:lnTo>
                      <a:pt x="22" y="4"/>
                    </a:lnTo>
                    <a:lnTo>
                      <a:pt x="20" y="3"/>
                    </a:lnTo>
                    <a:lnTo>
                      <a:pt x="19" y="2"/>
                    </a:lnTo>
                    <a:lnTo>
                      <a:pt x="18" y="1"/>
                    </a:lnTo>
                    <a:lnTo>
                      <a:pt x="17" y="0"/>
                    </a:lnTo>
                    <a:lnTo>
                      <a:pt x="15" y="0"/>
                    </a:lnTo>
                    <a:lnTo>
                      <a:pt x="14" y="0"/>
                    </a:lnTo>
                    <a:lnTo>
                      <a:pt x="13" y="0"/>
                    </a:lnTo>
                    <a:lnTo>
                      <a:pt x="11" y="0"/>
                    </a:lnTo>
                    <a:lnTo>
                      <a:pt x="10" y="0"/>
                    </a:lnTo>
                    <a:lnTo>
                      <a:pt x="9" y="0"/>
                    </a:lnTo>
                    <a:lnTo>
                      <a:pt x="8" y="1"/>
                    </a:lnTo>
                    <a:lnTo>
                      <a:pt x="6" y="2"/>
                    </a:lnTo>
                    <a:lnTo>
                      <a:pt x="5" y="3"/>
                    </a:lnTo>
                    <a:lnTo>
                      <a:pt x="4" y="4"/>
                    </a:lnTo>
                    <a:lnTo>
                      <a:pt x="3"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3" y="204"/>
                    </a:lnTo>
                    <a:lnTo>
                      <a:pt x="4" y="205"/>
                    </a:lnTo>
                    <a:lnTo>
                      <a:pt x="5" y="206"/>
                    </a:lnTo>
                    <a:lnTo>
                      <a:pt x="6" y="207"/>
                    </a:lnTo>
                    <a:lnTo>
                      <a:pt x="8" y="208"/>
                    </a:lnTo>
                    <a:lnTo>
                      <a:pt x="9" y="209"/>
                    </a:lnTo>
                    <a:lnTo>
                      <a:pt x="10" y="209"/>
                    </a:lnTo>
                    <a:lnTo>
                      <a:pt x="11" y="209"/>
                    </a:lnTo>
                    <a:lnTo>
                      <a:pt x="13" y="210"/>
                    </a:lnTo>
                    <a:close/>
                  </a:path>
                </a:pathLst>
              </a:custGeom>
              <a:solidFill>
                <a:srgbClr val="993300"/>
              </a:solidFill>
              <a:ln w="0">
                <a:solidFill>
                  <a:srgbClr val="000000"/>
                </a:solidFill>
                <a:prstDash val="solid"/>
                <a:round/>
                <a:headEnd/>
                <a:tailEnd/>
              </a:ln>
            </p:spPr>
            <p:txBody>
              <a:bodyPr/>
              <a:lstStyle/>
              <a:p>
                <a:endParaRPr lang="en-US"/>
              </a:p>
            </p:txBody>
          </p:sp>
          <p:sp>
            <p:nvSpPr>
              <p:cNvPr id="44546" name="Freeform 270"/>
              <p:cNvSpPr>
                <a:spLocks/>
              </p:cNvSpPr>
              <p:nvPr/>
            </p:nvSpPr>
            <p:spPr bwMode="auto">
              <a:xfrm>
                <a:off x="4806" y="1302"/>
                <a:ext cx="15" cy="5"/>
              </a:xfrm>
              <a:custGeom>
                <a:avLst/>
                <a:gdLst>
                  <a:gd name="T0" fmla="*/ 14 w 342"/>
                  <a:gd name="T1" fmla="*/ 5 h 99"/>
                  <a:gd name="T2" fmla="*/ 14 w 342"/>
                  <a:gd name="T3" fmla="*/ 5 h 99"/>
                  <a:gd name="T4" fmla="*/ 14 w 342"/>
                  <a:gd name="T5" fmla="*/ 5 h 99"/>
                  <a:gd name="T6" fmla="*/ 14 w 342"/>
                  <a:gd name="T7" fmla="*/ 5 h 99"/>
                  <a:gd name="T8" fmla="*/ 15 w 342"/>
                  <a:gd name="T9" fmla="*/ 4 h 99"/>
                  <a:gd name="T10" fmla="*/ 15 w 342"/>
                  <a:gd name="T11" fmla="*/ 4 h 99"/>
                  <a:gd name="T12" fmla="*/ 15 w 342"/>
                  <a:gd name="T13" fmla="*/ 4 h 99"/>
                  <a:gd name="T14" fmla="*/ 15 w 342"/>
                  <a:gd name="T15" fmla="*/ 4 h 99"/>
                  <a:gd name="T16" fmla="*/ 15 w 342"/>
                  <a:gd name="T17" fmla="*/ 2 h 99"/>
                  <a:gd name="T18" fmla="*/ 15 w 342"/>
                  <a:gd name="T19" fmla="*/ 1 h 99"/>
                  <a:gd name="T20" fmla="*/ 15 w 342"/>
                  <a:gd name="T21" fmla="*/ 1 h 99"/>
                  <a:gd name="T22" fmla="*/ 15 w 342"/>
                  <a:gd name="T23" fmla="*/ 1 h 99"/>
                  <a:gd name="T24" fmla="*/ 14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1 h 99"/>
                  <a:gd name="T44" fmla="*/ 0 w 342"/>
                  <a:gd name="T45" fmla="*/ 1 h 99"/>
                  <a:gd name="T46" fmla="*/ 0 w 342"/>
                  <a:gd name="T47" fmla="*/ 1 h 99"/>
                  <a:gd name="T48" fmla="*/ 0 w 342"/>
                  <a:gd name="T49" fmla="*/ 1 h 99"/>
                  <a:gd name="T50" fmla="*/ 0 w 342"/>
                  <a:gd name="T51" fmla="*/ 3 h 99"/>
                  <a:gd name="T52" fmla="*/ 0 w 342"/>
                  <a:gd name="T53" fmla="*/ 4 h 99"/>
                  <a:gd name="T54" fmla="*/ 0 w 342"/>
                  <a:gd name="T55" fmla="*/ 4 h 99"/>
                  <a:gd name="T56" fmla="*/ 0 w 342"/>
                  <a:gd name="T57" fmla="*/ 4 h 99"/>
                  <a:gd name="T58" fmla="*/ 0 w 342"/>
                  <a:gd name="T59" fmla="*/ 4 h 99"/>
                  <a:gd name="T60" fmla="*/ 1 w 342"/>
                  <a:gd name="T61" fmla="*/ 5 h 99"/>
                  <a:gd name="T62" fmla="*/ 1 w 342"/>
                  <a:gd name="T63" fmla="*/ 5 h 99"/>
                  <a:gd name="T64" fmla="*/ 1 w 342"/>
                  <a:gd name="T65" fmla="*/ 5 h 99"/>
                  <a:gd name="T66" fmla="*/ 2 w 342"/>
                  <a:gd name="T67" fmla="*/ 5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5" y="99"/>
                    </a:moveTo>
                    <a:lnTo>
                      <a:pt x="308" y="98"/>
                    </a:lnTo>
                    <a:lnTo>
                      <a:pt x="312" y="98"/>
                    </a:lnTo>
                    <a:lnTo>
                      <a:pt x="315" y="97"/>
                    </a:lnTo>
                    <a:lnTo>
                      <a:pt x="319" y="96"/>
                    </a:lnTo>
                    <a:lnTo>
                      <a:pt x="322" y="95"/>
                    </a:lnTo>
                    <a:lnTo>
                      <a:pt x="325" y="93"/>
                    </a:lnTo>
                    <a:lnTo>
                      <a:pt x="327" y="91"/>
                    </a:lnTo>
                    <a:lnTo>
                      <a:pt x="330" y="89"/>
                    </a:lnTo>
                    <a:lnTo>
                      <a:pt x="333" y="87"/>
                    </a:lnTo>
                    <a:lnTo>
                      <a:pt x="335" y="85"/>
                    </a:lnTo>
                    <a:lnTo>
                      <a:pt x="337" y="82"/>
                    </a:lnTo>
                    <a:lnTo>
                      <a:pt x="339" y="80"/>
                    </a:lnTo>
                    <a:lnTo>
                      <a:pt x="340" y="77"/>
                    </a:lnTo>
                    <a:lnTo>
                      <a:pt x="341" y="73"/>
                    </a:lnTo>
                    <a:lnTo>
                      <a:pt x="341" y="70"/>
                    </a:lnTo>
                    <a:lnTo>
                      <a:pt x="342" y="67"/>
                    </a:lnTo>
                    <a:lnTo>
                      <a:pt x="342" y="31"/>
                    </a:lnTo>
                    <a:lnTo>
                      <a:pt x="341" y="27"/>
                    </a:lnTo>
                    <a:lnTo>
                      <a:pt x="341" y="24"/>
                    </a:lnTo>
                    <a:lnTo>
                      <a:pt x="340" y="21"/>
                    </a:lnTo>
                    <a:lnTo>
                      <a:pt x="339" y="18"/>
                    </a:lnTo>
                    <a:lnTo>
                      <a:pt x="337" y="16"/>
                    </a:lnTo>
                    <a:lnTo>
                      <a:pt x="335" y="13"/>
                    </a:lnTo>
                    <a:lnTo>
                      <a:pt x="333" y="11"/>
                    </a:lnTo>
                    <a:lnTo>
                      <a:pt x="330" y="9"/>
                    </a:lnTo>
                    <a:lnTo>
                      <a:pt x="327" y="7"/>
                    </a:lnTo>
                    <a:lnTo>
                      <a:pt x="325" y="5"/>
                    </a:lnTo>
                    <a:lnTo>
                      <a:pt x="322" y="3"/>
                    </a:lnTo>
                    <a:lnTo>
                      <a:pt x="319" y="2"/>
                    </a:lnTo>
                    <a:lnTo>
                      <a:pt x="315" y="1"/>
                    </a:lnTo>
                    <a:lnTo>
                      <a:pt x="312" y="0"/>
                    </a:lnTo>
                    <a:lnTo>
                      <a:pt x="308" y="0"/>
                    </a:lnTo>
                    <a:lnTo>
                      <a:pt x="305" y="0"/>
                    </a:lnTo>
                    <a:lnTo>
                      <a:pt x="36" y="0"/>
                    </a:lnTo>
                    <a:lnTo>
                      <a:pt x="32" y="0"/>
                    </a:lnTo>
                    <a:lnTo>
                      <a:pt x="29" y="0"/>
                    </a:lnTo>
                    <a:lnTo>
                      <a:pt x="25" y="1"/>
                    </a:lnTo>
                    <a:lnTo>
                      <a:pt x="21" y="2"/>
                    </a:lnTo>
                    <a:lnTo>
                      <a:pt x="18" y="3"/>
                    </a:lnTo>
                    <a:lnTo>
                      <a:pt x="15" y="5"/>
                    </a:lnTo>
                    <a:lnTo>
                      <a:pt x="12" y="7"/>
                    </a:lnTo>
                    <a:lnTo>
                      <a:pt x="10"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0" y="89"/>
                    </a:lnTo>
                    <a:lnTo>
                      <a:pt x="12" y="91"/>
                    </a:lnTo>
                    <a:lnTo>
                      <a:pt x="15" y="93"/>
                    </a:lnTo>
                    <a:lnTo>
                      <a:pt x="18" y="95"/>
                    </a:lnTo>
                    <a:lnTo>
                      <a:pt x="21" y="96"/>
                    </a:lnTo>
                    <a:lnTo>
                      <a:pt x="25" y="97"/>
                    </a:lnTo>
                    <a:lnTo>
                      <a:pt x="29" y="98"/>
                    </a:lnTo>
                    <a:lnTo>
                      <a:pt x="32" y="98"/>
                    </a:lnTo>
                    <a:lnTo>
                      <a:pt x="36"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547" name="Freeform 271"/>
              <p:cNvSpPr>
                <a:spLocks/>
              </p:cNvSpPr>
              <p:nvPr/>
            </p:nvSpPr>
            <p:spPr bwMode="auto">
              <a:xfrm>
                <a:off x="4781" y="1301"/>
                <a:ext cx="21" cy="13"/>
              </a:xfrm>
              <a:custGeom>
                <a:avLst/>
                <a:gdLst>
                  <a:gd name="T0" fmla="*/ 18 w 478"/>
                  <a:gd name="T1" fmla="*/ 13 h 283"/>
                  <a:gd name="T2" fmla="*/ 19 w 478"/>
                  <a:gd name="T3" fmla="*/ 13 h 283"/>
                  <a:gd name="T4" fmla="*/ 19 w 478"/>
                  <a:gd name="T5" fmla="*/ 13 h 283"/>
                  <a:gd name="T6" fmla="*/ 20 w 478"/>
                  <a:gd name="T7" fmla="*/ 12 h 283"/>
                  <a:gd name="T8" fmla="*/ 20 w 478"/>
                  <a:gd name="T9" fmla="*/ 12 h 283"/>
                  <a:gd name="T10" fmla="*/ 21 w 478"/>
                  <a:gd name="T11" fmla="*/ 11 h 283"/>
                  <a:gd name="T12" fmla="*/ 21 w 478"/>
                  <a:gd name="T13" fmla="*/ 11 h 283"/>
                  <a:gd name="T14" fmla="*/ 21 w 478"/>
                  <a:gd name="T15" fmla="*/ 10 h 283"/>
                  <a:gd name="T16" fmla="*/ 20 w 478"/>
                  <a:gd name="T17" fmla="*/ 3 h 283"/>
                  <a:gd name="T18" fmla="*/ 20 w 478"/>
                  <a:gd name="T19" fmla="*/ 2 h 283"/>
                  <a:gd name="T20" fmla="*/ 20 w 478"/>
                  <a:gd name="T21" fmla="*/ 2 h 283"/>
                  <a:gd name="T22" fmla="*/ 20 w 478"/>
                  <a:gd name="T23" fmla="*/ 1 h 283"/>
                  <a:gd name="T24" fmla="*/ 20 w 478"/>
                  <a:gd name="T25" fmla="*/ 1 h 283"/>
                  <a:gd name="T26" fmla="*/ 19 w 478"/>
                  <a:gd name="T27" fmla="*/ 1 h 283"/>
                  <a:gd name="T28" fmla="*/ 19 w 478"/>
                  <a:gd name="T29" fmla="*/ 0 h 283"/>
                  <a:gd name="T30" fmla="*/ 19 w 478"/>
                  <a:gd name="T31" fmla="*/ 0 h 283"/>
                  <a:gd name="T32" fmla="*/ 18 w 478"/>
                  <a:gd name="T33" fmla="*/ 0 h 283"/>
                  <a:gd name="T34" fmla="*/ 3 w 478"/>
                  <a:gd name="T35" fmla="*/ 0 h 283"/>
                  <a:gd name="T36" fmla="*/ 2 w 478"/>
                  <a:gd name="T37" fmla="*/ 0 h 283"/>
                  <a:gd name="T38" fmla="*/ 2 w 478"/>
                  <a:gd name="T39" fmla="*/ 0 h 283"/>
                  <a:gd name="T40" fmla="*/ 1 w 478"/>
                  <a:gd name="T41" fmla="*/ 1 h 283"/>
                  <a:gd name="T42" fmla="*/ 1 w 478"/>
                  <a:gd name="T43" fmla="*/ 1 h 283"/>
                  <a:gd name="T44" fmla="*/ 1 w 478"/>
                  <a:gd name="T45" fmla="*/ 2 h 283"/>
                  <a:gd name="T46" fmla="*/ 1 w 478"/>
                  <a:gd name="T47" fmla="*/ 2 h 283"/>
                  <a:gd name="T48" fmla="*/ 1 w 478"/>
                  <a:gd name="T49" fmla="*/ 3 h 283"/>
                  <a:gd name="T50" fmla="*/ 0 w 478"/>
                  <a:gd name="T51" fmla="*/ 10 h 283"/>
                  <a:gd name="T52" fmla="*/ 0 w 478"/>
                  <a:gd name="T53" fmla="*/ 11 h 283"/>
                  <a:gd name="T54" fmla="*/ 0 w 478"/>
                  <a:gd name="T55" fmla="*/ 11 h 283"/>
                  <a:gd name="T56" fmla="*/ 1 w 478"/>
                  <a:gd name="T57" fmla="*/ 12 h 283"/>
                  <a:gd name="T58" fmla="*/ 1 w 478"/>
                  <a:gd name="T59" fmla="*/ 12 h 283"/>
                  <a:gd name="T60" fmla="*/ 1 w 478"/>
                  <a:gd name="T61" fmla="*/ 12 h 283"/>
                  <a:gd name="T62" fmla="*/ 2 w 478"/>
                  <a:gd name="T63" fmla="*/ 13 h 283"/>
                  <a:gd name="T64" fmla="*/ 2 w 478"/>
                  <a:gd name="T65" fmla="*/ 13 h 283"/>
                  <a:gd name="T66" fmla="*/ 3 w 478"/>
                  <a:gd name="T67" fmla="*/ 13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8" h="283">
                    <a:moveTo>
                      <a:pt x="416" y="283"/>
                    </a:moveTo>
                    <a:lnTo>
                      <a:pt x="420" y="282"/>
                    </a:lnTo>
                    <a:lnTo>
                      <a:pt x="426" y="281"/>
                    </a:lnTo>
                    <a:lnTo>
                      <a:pt x="431" y="280"/>
                    </a:lnTo>
                    <a:lnTo>
                      <a:pt x="436" y="277"/>
                    </a:lnTo>
                    <a:lnTo>
                      <a:pt x="441" y="275"/>
                    </a:lnTo>
                    <a:lnTo>
                      <a:pt x="446" y="271"/>
                    </a:lnTo>
                    <a:lnTo>
                      <a:pt x="451" y="268"/>
                    </a:lnTo>
                    <a:lnTo>
                      <a:pt x="457" y="263"/>
                    </a:lnTo>
                    <a:lnTo>
                      <a:pt x="461" y="259"/>
                    </a:lnTo>
                    <a:lnTo>
                      <a:pt x="465" y="253"/>
                    </a:lnTo>
                    <a:lnTo>
                      <a:pt x="469" y="247"/>
                    </a:lnTo>
                    <a:lnTo>
                      <a:pt x="472" y="241"/>
                    </a:lnTo>
                    <a:lnTo>
                      <a:pt x="474" y="235"/>
                    </a:lnTo>
                    <a:lnTo>
                      <a:pt x="476" y="229"/>
                    </a:lnTo>
                    <a:lnTo>
                      <a:pt x="477" y="222"/>
                    </a:lnTo>
                    <a:lnTo>
                      <a:pt x="478" y="215"/>
                    </a:lnTo>
                    <a:lnTo>
                      <a:pt x="464" y="67"/>
                    </a:lnTo>
                    <a:lnTo>
                      <a:pt x="463" y="60"/>
                    </a:lnTo>
                    <a:lnTo>
                      <a:pt x="463" y="52"/>
                    </a:lnTo>
                    <a:lnTo>
                      <a:pt x="461" y="46"/>
                    </a:lnTo>
                    <a:lnTo>
                      <a:pt x="460" y="40"/>
                    </a:lnTo>
                    <a:lnTo>
                      <a:pt x="458" y="34"/>
                    </a:lnTo>
                    <a:lnTo>
                      <a:pt x="455" y="29"/>
                    </a:lnTo>
                    <a:lnTo>
                      <a:pt x="452" y="24"/>
                    </a:lnTo>
                    <a:lnTo>
                      <a:pt x="449" y="20"/>
                    </a:lnTo>
                    <a:lnTo>
                      <a:pt x="445" y="14"/>
                    </a:lnTo>
                    <a:lnTo>
                      <a:pt x="442" y="11"/>
                    </a:lnTo>
                    <a:lnTo>
                      <a:pt x="438" y="7"/>
                    </a:lnTo>
                    <a:lnTo>
                      <a:pt x="434" y="5"/>
                    </a:lnTo>
                    <a:lnTo>
                      <a:pt x="429" y="2"/>
                    </a:lnTo>
                    <a:lnTo>
                      <a:pt x="425" y="1"/>
                    </a:lnTo>
                    <a:lnTo>
                      <a:pt x="420" y="0"/>
                    </a:lnTo>
                    <a:lnTo>
                      <a:pt x="416" y="0"/>
                    </a:lnTo>
                    <a:lnTo>
                      <a:pt x="62" y="0"/>
                    </a:lnTo>
                    <a:lnTo>
                      <a:pt x="57" y="0"/>
                    </a:lnTo>
                    <a:lnTo>
                      <a:pt x="52" y="1"/>
                    </a:lnTo>
                    <a:lnTo>
                      <a:pt x="48" y="2"/>
                    </a:lnTo>
                    <a:lnTo>
                      <a:pt x="43" y="5"/>
                    </a:lnTo>
                    <a:lnTo>
                      <a:pt x="39" y="7"/>
                    </a:lnTo>
                    <a:lnTo>
                      <a:pt x="35" y="11"/>
                    </a:lnTo>
                    <a:lnTo>
                      <a:pt x="32" y="14"/>
                    </a:lnTo>
                    <a:lnTo>
                      <a:pt x="27" y="20"/>
                    </a:lnTo>
                    <a:lnTo>
                      <a:pt x="24" y="24"/>
                    </a:lnTo>
                    <a:lnTo>
                      <a:pt x="22" y="29"/>
                    </a:lnTo>
                    <a:lnTo>
                      <a:pt x="19" y="34"/>
                    </a:lnTo>
                    <a:lnTo>
                      <a:pt x="17" y="40"/>
                    </a:lnTo>
                    <a:lnTo>
                      <a:pt x="16" y="46"/>
                    </a:lnTo>
                    <a:lnTo>
                      <a:pt x="14" y="52"/>
                    </a:lnTo>
                    <a:lnTo>
                      <a:pt x="14" y="60"/>
                    </a:lnTo>
                    <a:lnTo>
                      <a:pt x="14" y="67"/>
                    </a:lnTo>
                    <a:lnTo>
                      <a:pt x="0" y="215"/>
                    </a:lnTo>
                    <a:lnTo>
                      <a:pt x="0" y="222"/>
                    </a:lnTo>
                    <a:lnTo>
                      <a:pt x="1" y="229"/>
                    </a:lnTo>
                    <a:lnTo>
                      <a:pt x="3" y="235"/>
                    </a:lnTo>
                    <a:lnTo>
                      <a:pt x="5" y="241"/>
                    </a:lnTo>
                    <a:lnTo>
                      <a:pt x="8" y="247"/>
                    </a:lnTo>
                    <a:lnTo>
                      <a:pt x="12" y="253"/>
                    </a:lnTo>
                    <a:lnTo>
                      <a:pt x="16" y="259"/>
                    </a:lnTo>
                    <a:lnTo>
                      <a:pt x="20" y="263"/>
                    </a:lnTo>
                    <a:lnTo>
                      <a:pt x="25" y="268"/>
                    </a:lnTo>
                    <a:lnTo>
                      <a:pt x="31" y="271"/>
                    </a:lnTo>
                    <a:lnTo>
                      <a:pt x="36" y="275"/>
                    </a:lnTo>
                    <a:lnTo>
                      <a:pt x="41" y="277"/>
                    </a:lnTo>
                    <a:lnTo>
                      <a:pt x="46" y="280"/>
                    </a:lnTo>
                    <a:lnTo>
                      <a:pt x="51" y="281"/>
                    </a:lnTo>
                    <a:lnTo>
                      <a:pt x="57" y="282"/>
                    </a:lnTo>
                    <a:lnTo>
                      <a:pt x="62" y="283"/>
                    </a:lnTo>
                    <a:lnTo>
                      <a:pt x="416" y="283"/>
                    </a:lnTo>
                    <a:close/>
                  </a:path>
                </a:pathLst>
              </a:custGeom>
              <a:solidFill>
                <a:srgbClr val="993300"/>
              </a:solidFill>
              <a:ln w="0">
                <a:solidFill>
                  <a:srgbClr val="000000"/>
                </a:solidFill>
                <a:prstDash val="solid"/>
                <a:round/>
                <a:headEnd/>
                <a:tailEnd/>
              </a:ln>
            </p:spPr>
            <p:txBody>
              <a:bodyPr/>
              <a:lstStyle/>
              <a:p>
                <a:endParaRPr lang="en-US"/>
              </a:p>
            </p:txBody>
          </p:sp>
          <p:sp>
            <p:nvSpPr>
              <p:cNvPr id="44548" name="Freeform 272"/>
              <p:cNvSpPr>
                <a:spLocks/>
              </p:cNvSpPr>
              <p:nvPr/>
            </p:nvSpPr>
            <p:spPr bwMode="auto">
              <a:xfrm>
                <a:off x="4782" y="1302"/>
                <a:ext cx="19" cy="11"/>
              </a:xfrm>
              <a:custGeom>
                <a:avLst/>
                <a:gdLst>
                  <a:gd name="T0" fmla="*/ 17 w 455"/>
                  <a:gd name="T1" fmla="*/ 11 h 270"/>
                  <a:gd name="T2" fmla="*/ 17 w 455"/>
                  <a:gd name="T3" fmla="*/ 11 h 270"/>
                  <a:gd name="T4" fmla="*/ 18 w 455"/>
                  <a:gd name="T5" fmla="*/ 11 h 270"/>
                  <a:gd name="T6" fmla="*/ 18 w 455"/>
                  <a:gd name="T7" fmla="*/ 10 h 270"/>
                  <a:gd name="T8" fmla="*/ 18 w 455"/>
                  <a:gd name="T9" fmla="*/ 10 h 270"/>
                  <a:gd name="T10" fmla="*/ 19 w 455"/>
                  <a:gd name="T11" fmla="*/ 10 h 270"/>
                  <a:gd name="T12" fmla="*/ 19 w 455"/>
                  <a:gd name="T13" fmla="*/ 9 h 270"/>
                  <a:gd name="T14" fmla="*/ 19 w 455"/>
                  <a:gd name="T15" fmla="*/ 9 h 270"/>
                  <a:gd name="T16" fmla="*/ 18 w 455"/>
                  <a:gd name="T17" fmla="*/ 3 h 270"/>
                  <a:gd name="T18" fmla="*/ 18 w 455"/>
                  <a:gd name="T19" fmla="*/ 2 h 270"/>
                  <a:gd name="T20" fmla="*/ 18 w 455"/>
                  <a:gd name="T21" fmla="*/ 2 h 270"/>
                  <a:gd name="T22" fmla="*/ 18 w 455"/>
                  <a:gd name="T23" fmla="*/ 1 h 270"/>
                  <a:gd name="T24" fmla="*/ 18 w 455"/>
                  <a:gd name="T25" fmla="*/ 1 h 270"/>
                  <a:gd name="T26" fmla="*/ 18 w 455"/>
                  <a:gd name="T27" fmla="*/ 0 h 270"/>
                  <a:gd name="T28" fmla="*/ 17 w 455"/>
                  <a:gd name="T29" fmla="*/ 0 h 270"/>
                  <a:gd name="T30" fmla="*/ 17 w 455"/>
                  <a:gd name="T31" fmla="*/ 0 h 270"/>
                  <a:gd name="T32" fmla="*/ 16 w 455"/>
                  <a:gd name="T33" fmla="*/ 0 h 270"/>
                  <a:gd name="T34" fmla="*/ 2 w 455"/>
                  <a:gd name="T35" fmla="*/ 0 h 270"/>
                  <a:gd name="T36" fmla="*/ 2 w 455"/>
                  <a:gd name="T37" fmla="*/ 0 h 270"/>
                  <a:gd name="T38" fmla="*/ 2 w 455"/>
                  <a:gd name="T39" fmla="*/ 0 h 270"/>
                  <a:gd name="T40" fmla="*/ 1 w 455"/>
                  <a:gd name="T41" fmla="*/ 1 h 270"/>
                  <a:gd name="T42" fmla="*/ 1 w 455"/>
                  <a:gd name="T43" fmla="*/ 1 h 270"/>
                  <a:gd name="T44" fmla="*/ 1 w 455"/>
                  <a:gd name="T45" fmla="*/ 1 h 270"/>
                  <a:gd name="T46" fmla="*/ 1 w 455"/>
                  <a:gd name="T47" fmla="*/ 2 h 270"/>
                  <a:gd name="T48" fmla="*/ 1 w 455"/>
                  <a:gd name="T49" fmla="*/ 2 h 270"/>
                  <a:gd name="T50" fmla="*/ 0 w 455"/>
                  <a:gd name="T51" fmla="*/ 8 h 270"/>
                  <a:gd name="T52" fmla="*/ 0 w 455"/>
                  <a:gd name="T53" fmla="*/ 9 h 270"/>
                  <a:gd name="T54" fmla="*/ 0 w 455"/>
                  <a:gd name="T55" fmla="*/ 9 h 270"/>
                  <a:gd name="T56" fmla="*/ 0 w 455"/>
                  <a:gd name="T57" fmla="*/ 10 h 270"/>
                  <a:gd name="T58" fmla="*/ 1 w 455"/>
                  <a:gd name="T59" fmla="*/ 10 h 270"/>
                  <a:gd name="T60" fmla="*/ 1 w 455"/>
                  <a:gd name="T61" fmla="*/ 11 h 270"/>
                  <a:gd name="T62" fmla="*/ 2 w 455"/>
                  <a:gd name="T63" fmla="*/ 11 h 270"/>
                  <a:gd name="T64" fmla="*/ 2 w 455"/>
                  <a:gd name="T65" fmla="*/ 11 h 270"/>
                  <a:gd name="T66" fmla="*/ 3 w 455"/>
                  <a:gd name="T67" fmla="*/ 11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70">
                    <a:moveTo>
                      <a:pt x="395" y="270"/>
                    </a:moveTo>
                    <a:lnTo>
                      <a:pt x="399" y="269"/>
                    </a:lnTo>
                    <a:lnTo>
                      <a:pt x="405" y="268"/>
                    </a:lnTo>
                    <a:lnTo>
                      <a:pt x="410" y="267"/>
                    </a:lnTo>
                    <a:lnTo>
                      <a:pt x="415" y="265"/>
                    </a:lnTo>
                    <a:lnTo>
                      <a:pt x="420" y="262"/>
                    </a:lnTo>
                    <a:lnTo>
                      <a:pt x="425" y="259"/>
                    </a:lnTo>
                    <a:lnTo>
                      <a:pt x="429" y="256"/>
                    </a:lnTo>
                    <a:lnTo>
                      <a:pt x="434" y="251"/>
                    </a:lnTo>
                    <a:lnTo>
                      <a:pt x="438" y="246"/>
                    </a:lnTo>
                    <a:lnTo>
                      <a:pt x="443" y="241"/>
                    </a:lnTo>
                    <a:lnTo>
                      <a:pt x="446" y="236"/>
                    </a:lnTo>
                    <a:lnTo>
                      <a:pt x="449" y="231"/>
                    </a:lnTo>
                    <a:lnTo>
                      <a:pt x="451" y="225"/>
                    </a:lnTo>
                    <a:lnTo>
                      <a:pt x="453" y="219"/>
                    </a:lnTo>
                    <a:lnTo>
                      <a:pt x="454" y="213"/>
                    </a:lnTo>
                    <a:lnTo>
                      <a:pt x="455" y="206"/>
                    </a:lnTo>
                    <a:lnTo>
                      <a:pt x="441" y="65"/>
                    </a:lnTo>
                    <a:lnTo>
                      <a:pt x="440" y="58"/>
                    </a:lnTo>
                    <a:lnTo>
                      <a:pt x="440" y="51"/>
                    </a:lnTo>
                    <a:lnTo>
                      <a:pt x="438" y="45"/>
                    </a:lnTo>
                    <a:lnTo>
                      <a:pt x="437" y="39"/>
                    </a:lnTo>
                    <a:lnTo>
                      <a:pt x="435" y="33"/>
                    </a:lnTo>
                    <a:lnTo>
                      <a:pt x="433" y="28"/>
                    </a:lnTo>
                    <a:lnTo>
                      <a:pt x="430" y="23"/>
                    </a:lnTo>
                    <a:lnTo>
                      <a:pt x="427" y="19"/>
                    </a:lnTo>
                    <a:lnTo>
                      <a:pt x="424" y="15"/>
                    </a:lnTo>
                    <a:lnTo>
                      <a:pt x="421" y="10"/>
                    </a:lnTo>
                    <a:lnTo>
                      <a:pt x="417" y="7"/>
                    </a:lnTo>
                    <a:lnTo>
                      <a:pt x="413" y="4"/>
                    </a:lnTo>
                    <a:lnTo>
                      <a:pt x="409" y="2"/>
                    </a:lnTo>
                    <a:lnTo>
                      <a:pt x="405" y="1"/>
                    </a:lnTo>
                    <a:lnTo>
                      <a:pt x="399" y="0"/>
                    </a:lnTo>
                    <a:lnTo>
                      <a:pt x="395" y="0"/>
                    </a:lnTo>
                    <a:lnTo>
                      <a:pt x="60" y="0"/>
                    </a:lnTo>
                    <a:lnTo>
                      <a:pt x="55" y="0"/>
                    </a:lnTo>
                    <a:lnTo>
                      <a:pt x="49" y="1"/>
                    </a:lnTo>
                    <a:lnTo>
                      <a:pt x="45" y="2"/>
                    </a:lnTo>
                    <a:lnTo>
                      <a:pt x="41" y="4"/>
                    </a:lnTo>
                    <a:lnTo>
                      <a:pt x="37" y="7"/>
                    </a:lnTo>
                    <a:lnTo>
                      <a:pt x="33" y="10"/>
                    </a:lnTo>
                    <a:lnTo>
                      <a:pt x="30" y="15"/>
                    </a:lnTo>
                    <a:lnTo>
                      <a:pt x="27" y="19"/>
                    </a:lnTo>
                    <a:lnTo>
                      <a:pt x="24" y="23"/>
                    </a:lnTo>
                    <a:lnTo>
                      <a:pt x="21" y="28"/>
                    </a:lnTo>
                    <a:lnTo>
                      <a:pt x="19" y="33"/>
                    </a:lnTo>
                    <a:lnTo>
                      <a:pt x="17" y="39"/>
                    </a:lnTo>
                    <a:lnTo>
                      <a:pt x="15" y="45"/>
                    </a:lnTo>
                    <a:lnTo>
                      <a:pt x="13" y="51"/>
                    </a:lnTo>
                    <a:lnTo>
                      <a:pt x="13" y="58"/>
                    </a:lnTo>
                    <a:lnTo>
                      <a:pt x="13" y="65"/>
                    </a:lnTo>
                    <a:lnTo>
                      <a:pt x="0" y="206"/>
                    </a:lnTo>
                    <a:lnTo>
                      <a:pt x="0" y="213"/>
                    </a:lnTo>
                    <a:lnTo>
                      <a:pt x="1" y="219"/>
                    </a:lnTo>
                    <a:lnTo>
                      <a:pt x="3" y="225"/>
                    </a:lnTo>
                    <a:lnTo>
                      <a:pt x="5" y="231"/>
                    </a:lnTo>
                    <a:lnTo>
                      <a:pt x="8" y="236"/>
                    </a:lnTo>
                    <a:lnTo>
                      <a:pt x="11" y="241"/>
                    </a:lnTo>
                    <a:lnTo>
                      <a:pt x="15" y="246"/>
                    </a:lnTo>
                    <a:lnTo>
                      <a:pt x="20" y="251"/>
                    </a:lnTo>
                    <a:lnTo>
                      <a:pt x="25" y="256"/>
                    </a:lnTo>
                    <a:lnTo>
                      <a:pt x="29" y="259"/>
                    </a:lnTo>
                    <a:lnTo>
                      <a:pt x="34" y="262"/>
                    </a:lnTo>
                    <a:lnTo>
                      <a:pt x="39" y="265"/>
                    </a:lnTo>
                    <a:lnTo>
                      <a:pt x="44" y="267"/>
                    </a:lnTo>
                    <a:lnTo>
                      <a:pt x="49" y="268"/>
                    </a:lnTo>
                    <a:lnTo>
                      <a:pt x="55" y="269"/>
                    </a:lnTo>
                    <a:lnTo>
                      <a:pt x="60" y="270"/>
                    </a:lnTo>
                    <a:lnTo>
                      <a:pt x="395" y="270"/>
                    </a:lnTo>
                    <a:close/>
                  </a:path>
                </a:pathLst>
              </a:custGeom>
              <a:solidFill>
                <a:srgbClr val="993300"/>
              </a:solidFill>
              <a:ln w="0">
                <a:solidFill>
                  <a:srgbClr val="000000"/>
                </a:solidFill>
                <a:prstDash val="solid"/>
                <a:round/>
                <a:headEnd/>
                <a:tailEnd/>
              </a:ln>
            </p:spPr>
            <p:txBody>
              <a:bodyPr/>
              <a:lstStyle/>
              <a:p>
                <a:endParaRPr lang="en-US"/>
              </a:p>
            </p:txBody>
          </p:sp>
          <p:sp>
            <p:nvSpPr>
              <p:cNvPr id="44549" name="Freeform 273"/>
              <p:cNvSpPr>
                <a:spLocks/>
              </p:cNvSpPr>
              <p:nvPr/>
            </p:nvSpPr>
            <p:spPr bwMode="auto">
              <a:xfrm>
                <a:off x="4784" y="1307"/>
                <a:ext cx="15" cy="6"/>
              </a:xfrm>
              <a:custGeom>
                <a:avLst/>
                <a:gdLst>
                  <a:gd name="T0" fmla="*/ 15 w 332"/>
                  <a:gd name="T1" fmla="*/ 3 h 122"/>
                  <a:gd name="T2" fmla="*/ 15 w 332"/>
                  <a:gd name="T3" fmla="*/ 3 h 122"/>
                  <a:gd name="T4" fmla="*/ 15 w 332"/>
                  <a:gd name="T5" fmla="*/ 4 h 122"/>
                  <a:gd name="T6" fmla="*/ 15 w 332"/>
                  <a:gd name="T7" fmla="*/ 4 h 122"/>
                  <a:gd name="T8" fmla="*/ 15 w 332"/>
                  <a:gd name="T9" fmla="*/ 4 h 122"/>
                  <a:gd name="T10" fmla="*/ 15 w 332"/>
                  <a:gd name="T11" fmla="*/ 4 h 122"/>
                  <a:gd name="T12" fmla="*/ 15 w 332"/>
                  <a:gd name="T13" fmla="*/ 5 h 122"/>
                  <a:gd name="T14" fmla="*/ 15 w 332"/>
                  <a:gd name="T15" fmla="*/ 5 h 122"/>
                  <a:gd name="T16" fmla="*/ 15 w 332"/>
                  <a:gd name="T17" fmla="*/ 5 h 122"/>
                  <a:gd name="T18" fmla="*/ 14 w 332"/>
                  <a:gd name="T19" fmla="*/ 5 h 122"/>
                  <a:gd name="T20" fmla="*/ 14 w 332"/>
                  <a:gd name="T21" fmla="*/ 5 h 122"/>
                  <a:gd name="T22" fmla="*/ 14 w 332"/>
                  <a:gd name="T23" fmla="*/ 6 h 122"/>
                  <a:gd name="T24" fmla="*/ 14 w 332"/>
                  <a:gd name="T25" fmla="*/ 6 h 122"/>
                  <a:gd name="T26" fmla="*/ 14 w 332"/>
                  <a:gd name="T27" fmla="*/ 6 h 122"/>
                  <a:gd name="T28" fmla="*/ 14 w 332"/>
                  <a:gd name="T29" fmla="*/ 6 h 122"/>
                  <a:gd name="T30" fmla="*/ 13 w 332"/>
                  <a:gd name="T31" fmla="*/ 6 h 122"/>
                  <a:gd name="T32" fmla="*/ 13 w 332"/>
                  <a:gd name="T33" fmla="*/ 6 h 122"/>
                  <a:gd name="T34" fmla="*/ 2 w 332"/>
                  <a:gd name="T35" fmla="*/ 6 h 122"/>
                  <a:gd name="T36" fmla="*/ 1 w 332"/>
                  <a:gd name="T37" fmla="*/ 6 h 122"/>
                  <a:gd name="T38" fmla="*/ 1 w 332"/>
                  <a:gd name="T39" fmla="*/ 6 h 122"/>
                  <a:gd name="T40" fmla="*/ 1 w 332"/>
                  <a:gd name="T41" fmla="*/ 6 h 122"/>
                  <a:gd name="T42" fmla="*/ 1 w 332"/>
                  <a:gd name="T43" fmla="*/ 6 h 122"/>
                  <a:gd name="T44" fmla="*/ 1 w 332"/>
                  <a:gd name="T45" fmla="*/ 6 h 122"/>
                  <a:gd name="T46" fmla="*/ 1 w 332"/>
                  <a:gd name="T47" fmla="*/ 5 h 122"/>
                  <a:gd name="T48" fmla="*/ 1 w 332"/>
                  <a:gd name="T49" fmla="*/ 5 h 122"/>
                  <a:gd name="T50" fmla="*/ 0 w 332"/>
                  <a:gd name="T51" fmla="*/ 5 h 122"/>
                  <a:gd name="T52" fmla="*/ 0 w 332"/>
                  <a:gd name="T53" fmla="*/ 5 h 122"/>
                  <a:gd name="T54" fmla="*/ 0 w 332"/>
                  <a:gd name="T55" fmla="*/ 5 h 122"/>
                  <a:gd name="T56" fmla="*/ 0 w 332"/>
                  <a:gd name="T57" fmla="*/ 4 h 122"/>
                  <a:gd name="T58" fmla="*/ 0 w 332"/>
                  <a:gd name="T59" fmla="*/ 4 h 122"/>
                  <a:gd name="T60" fmla="*/ 0 w 332"/>
                  <a:gd name="T61" fmla="*/ 4 h 122"/>
                  <a:gd name="T62" fmla="*/ 0 w 332"/>
                  <a:gd name="T63" fmla="*/ 4 h 122"/>
                  <a:gd name="T64" fmla="*/ 0 w 332"/>
                  <a:gd name="T65" fmla="*/ 3 h 122"/>
                  <a:gd name="T66" fmla="*/ 0 w 332"/>
                  <a:gd name="T67" fmla="*/ 3 h 122"/>
                  <a:gd name="T68" fmla="*/ 0 w 332"/>
                  <a:gd name="T69" fmla="*/ 0 h 122"/>
                  <a:gd name="T70" fmla="*/ 15 w 332"/>
                  <a:gd name="T71" fmla="*/ 0 h 122"/>
                  <a:gd name="T72" fmla="*/ 15 w 332"/>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2" h="122">
                    <a:moveTo>
                      <a:pt x="332" y="62"/>
                    </a:moveTo>
                    <a:lnTo>
                      <a:pt x="331" y="67"/>
                    </a:lnTo>
                    <a:lnTo>
                      <a:pt x="331" y="73"/>
                    </a:lnTo>
                    <a:lnTo>
                      <a:pt x="330" y="79"/>
                    </a:lnTo>
                    <a:lnTo>
                      <a:pt x="329" y="85"/>
                    </a:lnTo>
                    <a:lnTo>
                      <a:pt x="328" y="90"/>
                    </a:lnTo>
                    <a:lnTo>
                      <a:pt x="326" y="95"/>
                    </a:lnTo>
                    <a:lnTo>
                      <a:pt x="324" y="100"/>
                    </a:lnTo>
                    <a:lnTo>
                      <a:pt x="322" y="104"/>
                    </a:lnTo>
                    <a:lnTo>
                      <a:pt x="319" y="108"/>
                    </a:lnTo>
                    <a:lnTo>
                      <a:pt x="316" y="111"/>
                    </a:lnTo>
                    <a:lnTo>
                      <a:pt x="313" y="114"/>
                    </a:lnTo>
                    <a:lnTo>
                      <a:pt x="310" y="117"/>
                    </a:lnTo>
                    <a:lnTo>
                      <a:pt x="306" y="119"/>
                    </a:lnTo>
                    <a:lnTo>
                      <a:pt x="303" y="120"/>
                    </a:lnTo>
                    <a:lnTo>
                      <a:pt x="298" y="121"/>
                    </a:lnTo>
                    <a:lnTo>
                      <a:pt x="294" y="122"/>
                    </a:lnTo>
                    <a:lnTo>
                      <a:pt x="38" y="122"/>
                    </a:lnTo>
                    <a:lnTo>
                      <a:pt x="33" y="121"/>
                    </a:lnTo>
                    <a:lnTo>
                      <a:pt x="28" y="120"/>
                    </a:lnTo>
                    <a:lnTo>
                      <a:pt x="25" y="119"/>
                    </a:lnTo>
                    <a:lnTo>
                      <a:pt x="21" y="117"/>
                    </a:lnTo>
                    <a:lnTo>
                      <a:pt x="18" y="114"/>
                    </a:lnTo>
                    <a:lnTo>
                      <a:pt x="15" y="111"/>
                    </a:lnTo>
                    <a:lnTo>
                      <a:pt x="12" y="108"/>
                    </a:lnTo>
                    <a:lnTo>
                      <a:pt x="9" y="104"/>
                    </a:lnTo>
                    <a:lnTo>
                      <a:pt x="7" y="100"/>
                    </a:lnTo>
                    <a:lnTo>
                      <a:pt x="5" y="95"/>
                    </a:lnTo>
                    <a:lnTo>
                      <a:pt x="3" y="90"/>
                    </a:lnTo>
                    <a:lnTo>
                      <a:pt x="2" y="85"/>
                    </a:lnTo>
                    <a:lnTo>
                      <a:pt x="1" y="79"/>
                    </a:lnTo>
                    <a:lnTo>
                      <a:pt x="0" y="73"/>
                    </a:lnTo>
                    <a:lnTo>
                      <a:pt x="0" y="67"/>
                    </a:lnTo>
                    <a:lnTo>
                      <a:pt x="0" y="62"/>
                    </a:lnTo>
                    <a:lnTo>
                      <a:pt x="2" y="0"/>
                    </a:lnTo>
                    <a:lnTo>
                      <a:pt x="330" y="0"/>
                    </a:lnTo>
                    <a:lnTo>
                      <a:pt x="332" y="62"/>
                    </a:lnTo>
                    <a:close/>
                  </a:path>
                </a:pathLst>
              </a:custGeom>
              <a:solidFill>
                <a:srgbClr val="993300"/>
              </a:solidFill>
              <a:ln w="0">
                <a:solidFill>
                  <a:srgbClr val="000000"/>
                </a:solidFill>
                <a:prstDash val="solid"/>
                <a:round/>
                <a:headEnd/>
                <a:tailEnd/>
              </a:ln>
            </p:spPr>
            <p:txBody>
              <a:bodyPr/>
              <a:lstStyle/>
              <a:p>
                <a:endParaRPr lang="en-US"/>
              </a:p>
            </p:txBody>
          </p:sp>
          <p:sp>
            <p:nvSpPr>
              <p:cNvPr id="44550" name="Freeform 274"/>
              <p:cNvSpPr>
                <a:spLocks/>
              </p:cNvSpPr>
              <p:nvPr/>
            </p:nvSpPr>
            <p:spPr bwMode="auto">
              <a:xfrm>
                <a:off x="4782" y="1303"/>
                <a:ext cx="2" cy="9"/>
              </a:xfrm>
              <a:custGeom>
                <a:avLst/>
                <a:gdLst>
                  <a:gd name="T0" fmla="*/ 1 w 32"/>
                  <a:gd name="T1" fmla="*/ 9 h 201"/>
                  <a:gd name="T2" fmla="*/ 1 w 32"/>
                  <a:gd name="T3" fmla="*/ 9 h 201"/>
                  <a:gd name="T4" fmla="*/ 2 w 32"/>
                  <a:gd name="T5" fmla="*/ 9 h 201"/>
                  <a:gd name="T6" fmla="*/ 2 w 32"/>
                  <a:gd name="T7" fmla="*/ 9 h 201"/>
                  <a:gd name="T8" fmla="*/ 2 w 32"/>
                  <a:gd name="T9" fmla="*/ 9 h 201"/>
                  <a:gd name="T10" fmla="*/ 2 w 32"/>
                  <a:gd name="T11" fmla="*/ 9 h 201"/>
                  <a:gd name="T12" fmla="*/ 2 w 32"/>
                  <a:gd name="T13" fmla="*/ 8 h 201"/>
                  <a:gd name="T14" fmla="*/ 2 w 32"/>
                  <a:gd name="T15" fmla="*/ 8 h 201"/>
                  <a:gd name="T16" fmla="*/ 2 w 32"/>
                  <a:gd name="T17" fmla="*/ 1 h 201"/>
                  <a:gd name="T18" fmla="*/ 2 w 32"/>
                  <a:gd name="T19" fmla="*/ 1 h 201"/>
                  <a:gd name="T20" fmla="*/ 2 w 32"/>
                  <a:gd name="T21" fmla="*/ 0 h 201"/>
                  <a:gd name="T22" fmla="*/ 2 w 32"/>
                  <a:gd name="T23" fmla="*/ 0 h 201"/>
                  <a:gd name="T24" fmla="*/ 2 w 32"/>
                  <a:gd name="T25" fmla="*/ 0 h 201"/>
                  <a:gd name="T26" fmla="*/ 2 w 32"/>
                  <a:gd name="T27" fmla="*/ 0 h 201"/>
                  <a:gd name="T28" fmla="*/ 1 w 32"/>
                  <a:gd name="T29" fmla="*/ 0 h 201"/>
                  <a:gd name="T30" fmla="*/ 1 w 32"/>
                  <a:gd name="T31" fmla="*/ 0 h 201"/>
                  <a:gd name="T32" fmla="*/ 1 w 32"/>
                  <a:gd name="T33" fmla="*/ 0 h 201"/>
                  <a:gd name="T34" fmla="*/ 1 w 32"/>
                  <a:gd name="T35" fmla="*/ 0 h 201"/>
                  <a:gd name="T36" fmla="*/ 1 w 32"/>
                  <a:gd name="T37" fmla="*/ 0 h 201"/>
                  <a:gd name="T38" fmla="*/ 1 w 32"/>
                  <a:gd name="T39" fmla="*/ 0 h 201"/>
                  <a:gd name="T40" fmla="*/ 1 w 32"/>
                  <a:gd name="T41" fmla="*/ 0 h 201"/>
                  <a:gd name="T42" fmla="*/ 0 w 32"/>
                  <a:gd name="T43" fmla="*/ 0 h 201"/>
                  <a:gd name="T44" fmla="*/ 0 w 32"/>
                  <a:gd name="T45" fmla="*/ 0 h 201"/>
                  <a:gd name="T46" fmla="*/ 0 w 32"/>
                  <a:gd name="T47" fmla="*/ 1 h 201"/>
                  <a:gd name="T48" fmla="*/ 0 w 32"/>
                  <a:gd name="T49" fmla="*/ 1 h 201"/>
                  <a:gd name="T50" fmla="*/ 0 w 32"/>
                  <a:gd name="T51" fmla="*/ 8 h 201"/>
                  <a:gd name="T52" fmla="*/ 0 w 32"/>
                  <a:gd name="T53" fmla="*/ 8 h 201"/>
                  <a:gd name="T54" fmla="*/ 0 w 32"/>
                  <a:gd name="T55" fmla="*/ 8 h 201"/>
                  <a:gd name="T56" fmla="*/ 0 w 32"/>
                  <a:gd name="T57" fmla="*/ 8 h 201"/>
                  <a:gd name="T58" fmla="*/ 0 w 32"/>
                  <a:gd name="T59" fmla="*/ 9 h 201"/>
                  <a:gd name="T60" fmla="*/ 1 w 32"/>
                  <a:gd name="T61" fmla="*/ 9 h 201"/>
                  <a:gd name="T62" fmla="*/ 1 w 32"/>
                  <a:gd name="T63" fmla="*/ 9 h 201"/>
                  <a:gd name="T64" fmla="*/ 1 w 32"/>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 h="201">
                    <a:moveTo>
                      <a:pt x="18" y="201"/>
                    </a:moveTo>
                    <a:lnTo>
                      <a:pt x="19" y="200"/>
                    </a:lnTo>
                    <a:lnTo>
                      <a:pt x="20" y="200"/>
                    </a:lnTo>
                    <a:lnTo>
                      <a:pt x="22" y="200"/>
                    </a:lnTo>
                    <a:lnTo>
                      <a:pt x="23" y="199"/>
                    </a:lnTo>
                    <a:lnTo>
                      <a:pt x="24" y="198"/>
                    </a:lnTo>
                    <a:lnTo>
                      <a:pt x="25" y="197"/>
                    </a:lnTo>
                    <a:lnTo>
                      <a:pt x="27" y="196"/>
                    </a:lnTo>
                    <a:lnTo>
                      <a:pt x="28" y="195"/>
                    </a:lnTo>
                    <a:lnTo>
                      <a:pt x="28" y="194"/>
                    </a:lnTo>
                    <a:lnTo>
                      <a:pt x="29" y="192"/>
                    </a:lnTo>
                    <a:lnTo>
                      <a:pt x="30" y="191"/>
                    </a:lnTo>
                    <a:lnTo>
                      <a:pt x="30" y="189"/>
                    </a:lnTo>
                    <a:lnTo>
                      <a:pt x="31" y="187"/>
                    </a:lnTo>
                    <a:lnTo>
                      <a:pt x="31" y="185"/>
                    </a:lnTo>
                    <a:lnTo>
                      <a:pt x="31" y="184"/>
                    </a:lnTo>
                    <a:lnTo>
                      <a:pt x="32" y="182"/>
                    </a:lnTo>
                    <a:lnTo>
                      <a:pt x="32" y="20"/>
                    </a:lnTo>
                    <a:lnTo>
                      <a:pt x="31" y="18"/>
                    </a:lnTo>
                    <a:lnTo>
                      <a:pt x="31" y="16"/>
                    </a:lnTo>
                    <a:lnTo>
                      <a:pt x="31" y="13"/>
                    </a:lnTo>
                    <a:lnTo>
                      <a:pt x="30" y="11"/>
                    </a:lnTo>
                    <a:lnTo>
                      <a:pt x="30" y="10"/>
                    </a:lnTo>
                    <a:lnTo>
                      <a:pt x="29" y="8"/>
                    </a:lnTo>
                    <a:lnTo>
                      <a:pt x="28" y="7"/>
                    </a:lnTo>
                    <a:lnTo>
                      <a:pt x="28" y="5"/>
                    </a:lnTo>
                    <a:lnTo>
                      <a:pt x="27" y="4"/>
                    </a:lnTo>
                    <a:lnTo>
                      <a:pt x="25" y="3"/>
                    </a:lnTo>
                    <a:lnTo>
                      <a:pt x="24" y="2"/>
                    </a:lnTo>
                    <a:lnTo>
                      <a:pt x="23" y="1"/>
                    </a:lnTo>
                    <a:lnTo>
                      <a:pt x="22"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0"/>
                    </a:lnTo>
                    <a:lnTo>
                      <a:pt x="5" y="11"/>
                    </a:lnTo>
                    <a:lnTo>
                      <a:pt x="4" y="13"/>
                    </a:lnTo>
                    <a:lnTo>
                      <a:pt x="4" y="16"/>
                    </a:lnTo>
                    <a:lnTo>
                      <a:pt x="4" y="18"/>
                    </a:lnTo>
                    <a:lnTo>
                      <a:pt x="4" y="20"/>
                    </a:lnTo>
                    <a:lnTo>
                      <a:pt x="0" y="169"/>
                    </a:lnTo>
                    <a:lnTo>
                      <a:pt x="0" y="170"/>
                    </a:lnTo>
                    <a:lnTo>
                      <a:pt x="0" y="173"/>
                    </a:lnTo>
                    <a:lnTo>
                      <a:pt x="0" y="176"/>
                    </a:lnTo>
                    <a:lnTo>
                      <a:pt x="1" y="179"/>
                    </a:lnTo>
                    <a:lnTo>
                      <a:pt x="2" y="181"/>
                    </a:lnTo>
                    <a:lnTo>
                      <a:pt x="3" y="184"/>
                    </a:lnTo>
                    <a:lnTo>
                      <a:pt x="4" y="186"/>
                    </a:lnTo>
                    <a:lnTo>
                      <a:pt x="6" y="189"/>
                    </a:lnTo>
                    <a:lnTo>
                      <a:pt x="7" y="191"/>
                    </a:lnTo>
                    <a:lnTo>
                      <a:pt x="8" y="193"/>
                    </a:lnTo>
                    <a:lnTo>
                      <a:pt x="10" y="195"/>
                    </a:lnTo>
                    <a:lnTo>
                      <a:pt x="11" y="197"/>
                    </a:lnTo>
                    <a:lnTo>
                      <a:pt x="13" y="198"/>
                    </a:lnTo>
                    <a:lnTo>
                      <a:pt x="14" y="200"/>
                    </a:lnTo>
                    <a:lnTo>
                      <a:pt x="16" y="200"/>
                    </a:lnTo>
                    <a:lnTo>
                      <a:pt x="18" y="201"/>
                    </a:lnTo>
                    <a:close/>
                  </a:path>
                </a:pathLst>
              </a:custGeom>
              <a:solidFill>
                <a:srgbClr val="993300"/>
              </a:solidFill>
              <a:ln w="0">
                <a:solidFill>
                  <a:srgbClr val="000000"/>
                </a:solidFill>
                <a:prstDash val="solid"/>
                <a:round/>
                <a:headEnd/>
                <a:tailEnd/>
              </a:ln>
            </p:spPr>
            <p:txBody>
              <a:bodyPr/>
              <a:lstStyle/>
              <a:p>
                <a:endParaRPr lang="en-US"/>
              </a:p>
            </p:txBody>
          </p:sp>
          <p:sp>
            <p:nvSpPr>
              <p:cNvPr id="44551" name="Freeform 275"/>
              <p:cNvSpPr>
                <a:spLocks/>
              </p:cNvSpPr>
              <p:nvPr/>
            </p:nvSpPr>
            <p:spPr bwMode="auto">
              <a:xfrm>
                <a:off x="4799" y="1303"/>
                <a:ext cx="2" cy="9"/>
              </a:xfrm>
              <a:custGeom>
                <a:avLst/>
                <a:gdLst>
                  <a:gd name="T0" fmla="*/ 1 w 38"/>
                  <a:gd name="T1" fmla="*/ 9 h 210"/>
                  <a:gd name="T2" fmla="*/ 1 w 38"/>
                  <a:gd name="T3" fmla="*/ 9 h 210"/>
                  <a:gd name="T4" fmla="*/ 1 w 38"/>
                  <a:gd name="T5" fmla="*/ 9 h 210"/>
                  <a:gd name="T6" fmla="*/ 1 w 38"/>
                  <a:gd name="T7" fmla="*/ 9 h 210"/>
                  <a:gd name="T8" fmla="*/ 2 w 38"/>
                  <a:gd name="T9" fmla="*/ 8 h 210"/>
                  <a:gd name="T10" fmla="*/ 2 w 38"/>
                  <a:gd name="T11" fmla="*/ 8 h 210"/>
                  <a:gd name="T12" fmla="*/ 2 w 38"/>
                  <a:gd name="T13" fmla="*/ 8 h 210"/>
                  <a:gd name="T14" fmla="*/ 2 w 38"/>
                  <a:gd name="T15" fmla="*/ 8 h 210"/>
                  <a:gd name="T16" fmla="*/ 1 w 38"/>
                  <a:gd name="T17" fmla="*/ 1 h 210"/>
                  <a:gd name="T18" fmla="*/ 1 w 38"/>
                  <a:gd name="T19" fmla="*/ 1 h 210"/>
                  <a:gd name="T20" fmla="*/ 1 w 38"/>
                  <a:gd name="T21" fmla="*/ 1 h 210"/>
                  <a:gd name="T22" fmla="*/ 1 w 38"/>
                  <a:gd name="T23" fmla="*/ 0 h 210"/>
                  <a:gd name="T24" fmla="*/ 1 w 38"/>
                  <a:gd name="T25" fmla="*/ 0 h 210"/>
                  <a:gd name="T26" fmla="*/ 1 w 38"/>
                  <a:gd name="T27" fmla="*/ 0 h 210"/>
                  <a:gd name="T28" fmla="*/ 1 w 38"/>
                  <a:gd name="T29" fmla="*/ 0 h 210"/>
                  <a:gd name="T30" fmla="*/ 1 w 38"/>
                  <a:gd name="T31" fmla="*/ 0 h 210"/>
                  <a:gd name="T32" fmla="*/ 1 w 38"/>
                  <a:gd name="T33" fmla="*/ 0 h 210"/>
                  <a:gd name="T34" fmla="*/ 1 w 38"/>
                  <a:gd name="T35" fmla="*/ 0 h 210"/>
                  <a:gd name="T36" fmla="*/ 0 w 38"/>
                  <a:gd name="T37" fmla="*/ 0 h 210"/>
                  <a:gd name="T38" fmla="*/ 0 w 38"/>
                  <a:gd name="T39" fmla="*/ 0 h 210"/>
                  <a:gd name="T40" fmla="*/ 0 w 38"/>
                  <a:gd name="T41" fmla="*/ 0 h 210"/>
                  <a:gd name="T42" fmla="*/ 0 w 38"/>
                  <a:gd name="T43" fmla="*/ 0 h 210"/>
                  <a:gd name="T44" fmla="*/ 0 w 38"/>
                  <a:gd name="T45" fmla="*/ 1 h 210"/>
                  <a:gd name="T46" fmla="*/ 0 w 38"/>
                  <a:gd name="T47" fmla="*/ 1 h 210"/>
                  <a:gd name="T48" fmla="*/ 0 w 38"/>
                  <a:gd name="T49" fmla="*/ 1 h 210"/>
                  <a:gd name="T50" fmla="*/ 0 w 38"/>
                  <a:gd name="T51" fmla="*/ 8 h 210"/>
                  <a:gd name="T52" fmla="*/ 0 w 38"/>
                  <a:gd name="T53" fmla="*/ 8 h 210"/>
                  <a:gd name="T54" fmla="*/ 0 w 38"/>
                  <a:gd name="T55" fmla="*/ 9 h 210"/>
                  <a:gd name="T56" fmla="*/ 0 w 38"/>
                  <a:gd name="T57" fmla="*/ 9 h 210"/>
                  <a:gd name="T58" fmla="*/ 0 w 38"/>
                  <a:gd name="T59" fmla="*/ 9 h 210"/>
                  <a:gd name="T60" fmla="*/ 0 w 38"/>
                  <a:gd name="T61" fmla="*/ 9 h 210"/>
                  <a:gd name="T62" fmla="*/ 0 w 38"/>
                  <a:gd name="T63" fmla="*/ 9 h 210"/>
                  <a:gd name="T64" fmla="*/ 1 w 38"/>
                  <a:gd name="T65" fmla="*/ 9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210">
                    <a:moveTo>
                      <a:pt x="14" y="210"/>
                    </a:moveTo>
                    <a:lnTo>
                      <a:pt x="15" y="209"/>
                    </a:lnTo>
                    <a:lnTo>
                      <a:pt x="17" y="209"/>
                    </a:lnTo>
                    <a:lnTo>
                      <a:pt x="19" y="207"/>
                    </a:lnTo>
                    <a:lnTo>
                      <a:pt x="20" y="206"/>
                    </a:lnTo>
                    <a:lnTo>
                      <a:pt x="22" y="204"/>
                    </a:lnTo>
                    <a:lnTo>
                      <a:pt x="24" y="202"/>
                    </a:lnTo>
                    <a:lnTo>
                      <a:pt x="26" y="200"/>
                    </a:lnTo>
                    <a:lnTo>
                      <a:pt x="28" y="198"/>
                    </a:lnTo>
                    <a:lnTo>
                      <a:pt x="30" y="195"/>
                    </a:lnTo>
                    <a:lnTo>
                      <a:pt x="31" y="192"/>
                    </a:lnTo>
                    <a:lnTo>
                      <a:pt x="33" y="190"/>
                    </a:lnTo>
                    <a:lnTo>
                      <a:pt x="34" y="187"/>
                    </a:lnTo>
                    <a:lnTo>
                      <a:pt x="35" y="185"/>
                    </a:lnTo>
                    <a:lnTo>
                      <a:pt x="36" y="181"/>
                    </a:lnTo>
                    <a:lnTo>
                      <a:pt x="36" y="179"/>
                    </a:lnTo>
                    <a:lnTo>
                      <a:pt x="38" y="177"/>
                    </a:lnTo>
                    <a:lnTo>
                      <a:pt x="28" y="20"/>
                    </a:lnTo>
                    <a:lnTo>
                      <a:pt x="27" y="17"/>
                    </a:lnTo>
                    <a:lnTo>
                      <a:pt x="27" y="15"/>
                    </a:lnTo>
                    <a:lnTo>
                      <a:pt x="27" y="14"/>
                    </a:lnTo>
                    <a:lnTo>
                      <a:pt x="26" y="12"/>
                    </a:lnTo>
                    <a:lnTo>
                      <a:pt x="26" y="10"/>
                    </a:lnTo>
                    <a:lnTo>
                      <a:pt x="25" y="8"/>
                    </a:lnTo>
                    <a:lnTo>
                      <a:pt x="24" y="7"/>
                    </a:lnTo>
                    <a:lnTo>
                      <a:pt x="24" y="5"/>
                    </a:lnTo>
                    <a:lnTo>
                      <a:pt x="23" y="4"/>
                    </a:lnTo>
                    <a:lnTo>
                      <a:pt x="21" y="3"/>
                    </a:lnTo>
                    <a:lnTo>
                      <a:pt x="20" y="2"/>
                    </a:lnTo>
                    <a:lnTo>
                      <a:pt x="19" y="1"/>
                    </a:lnTo>
                    <a:lnTo>
                      <a:pt x="18"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4" y="204"/>
                    </a:lnTo>
                    <a:lnTo>
                      <a:pt x="4" y="205"/>
                    </a:lnTo>
                    <a:lnTo>
                      <a:pt x="6" y="206"/>
                    </a:lnTo>
                    <a:lnTo>
                      <a:pt x="7" y="207"/>
                    </a:lnTo>
                    <a:lnTo>
                      <a:pt x="8" y="208"/>
                    </a:lnTo>
                    <a:lnTo>
                      <a:pt x="9" y="209"/>
                    </a:lnTo>
                    <a:lnTo>
                      <a:pt x="11" y="209"/>
                    </a:lnTo>
                    <a:lnTo>
                      <a:pt x="12" y="209"/>
                    </a:lnTo>
                    <a:lnTo>
                      <a:pt x="14" y="210"/>
                    </a:lnTo>
                    <a:close/>
                  </a:path>
                </a:pathLst>
              </a:custGeom>
              <a:solidFill>
                <a:srgbClr val="993300"/>
              </a:solidFill>
              <a:ln w="0">
                <a:solidFill>
                  <a:srgbClr val="000000"/>
                </a:solidFill>
                <a:prstDash val="solid"/>
                <a:round/>
                <a:headEnd/>
                <a:tailEnd/>
              </a:ln>
            </p:spPr>
            <p:txBody>
              <a:bodyPr/>
              <a:lstStyle/>
              <a:p>
                <a:endParaRPr lang="en-US"/>
              </a:p>
            </p:txBody>
          </p:sp>
          <p:sp>
            <p:nvSpPr>
              <p:cNvPr id="44552" name="Freeform 276"/>
              <p:cNvSpPr>
                <a:spLocks/>
              </p:cNvSpPr>
              <p:nvPr/>
            </p:nvSpPr>
            <p:spPr bwMode="auto">
              <a:xfrm>
                <a:off x="4784" y="1302"/>
                <a:ext cx="15" cy="5"/>
              </a:xfrm>
              <a:custGeom>
                <a:avLst/>
                <a:gdLst>
                  <a:gd name="T0" fmla="*/ 14 w 341"/>
                  <a:gd name="T1" fmla="*/ 5 h 99"/>
                  <a:gd name="T2" fmla="*/ 14 w 341"/>
                  <a:gd name="T3" fmla="*/ 5 h 99"/>
                  <a:gd name="T4" fmla="*/ 14 w 341"/>
                  <a:gd name="T5" fmla="*/ 5 h 99"/>
                  <a:gd name="T6" fmla="*/ 14 w 341"/>
                  <a:gd name="T7" fmla="*/ 5 h 99"/>
                  <a:gd name="T8" fmla="*/ 15 w 341"/>
                  <a:gd name="T9" fmla="*/ 4 h 99"/>
                  <a:gd name="T10" fmla="*/ 15 w 341"/>
                  <a:gd name="T11" fmla="*/ 4 h 99"/>
                  <a:gd name="T12" fmla="*/ 15 w 341"/>
                  <a:gd name="T13" fmla="*/ 4 h 99"/>
                  <a:gd name="T14" fmla="*/ 15 w 341"/>
                  <a:gd name="T15" fmla="*/ 4 h 99"/>
                  <a:gd name="T16" fmla="*/ 15 w 341"/>
                  <a:gd name="T17" fmla="*/ 2 h 99"/>
                  <a:gd name="T18" fmla="*/ 15 w 341"/>
                  <a:gd name="T19" fmla="*/ 1 h 99"/>
                  <a:gd name="T20" fmla="*/ 15 w 341"/>
                  <a:gd name="T21" fmla="*/ 1 h 99"/>
                  <a:gd name="T22" fmla="*/ 15 w 341"/>
                  <a:gd name="T23" fmla="*/ 1 h 99"/>
                  <a:gd name="T24" fmla="*/ 15 w 341"/>
                  <a:gd name="T25" fmla="*/ 0 h 99"/>
                  <a:gd name="T26" fmla="*/ 14 w 341"/>
                  <a:gd name="T27" fmla="*/ 0 h 99"/>
                  <a:gd name="T28" fmla="*/ 14 w 341"/>
                  <a:gd name="T29" fmla="*/ 0 h 99"/>
                  <a:gd name="T30" fmla="*/ 14 w 341"/>
                  <a:gd name="T31" fmla="*/ 0 h 99"/>
                  <a:gd name="T32" fmla="*/ 13 w 341"/>
                  <a:gd name="T33" fmla="*/ 0 h 99"/>
                  <a:gd name="T34" fmla="*/ 1 w 341"/>
                  <a:gd name="T35" fmla="*/ 0 h 99"/>
                  <a:gd name="T36" fmla="*/ 1 w 341"/>
                  <a:gd name="T37" fmla="*/ 0 h 99"/>
                  <a:gd name="T38" fmla="*/ 1 w 341"/>
                  <a:gd name="T39" fmla="*/ 0 h 99"/>
                  <a:gd name="T40" fmla="*/ 1 w 341"/>
                  <a:gd name="T41" fmla="*/ 0 h 99"/>
                  <a:gd name="T42" fmla="*/ 0 w 341"/>
                  <a:gd name="T43" fmla="*/ 1 h 99"/>
                  <a:gd name="T44" fmla="*/ 0 w 341"/>
                  <a:gd name="T45" fmla="*/ 1 h 99"/>
                  <a:gd name="T46" fmla="*/ 0 w 341"/>
                  <a:gd name="T47" fmla="*/ 1 h 99"/>
                  <a:gd name="T48" fmla="*/ 0 w 341"/>
                  <a:gd name="T49" fmla="*/ 1 h 99"/>
                  <a:gd name="T50" fmla="*/ 0 w 341"/>
                  <a:gd name="T51" fmla="*/ 3 h 99"/>
                  <a:gd name="T52" fmla="*/ 0 w 341"/>
                  <a:gd name="T53" fmla="*/ 4 h 99"/>
                  <a:gd name="T54" fmla="*/ 0 w 341"/>
                  <a:gd name="T55" fmla="*/ 4 h 99"/>
                  <a:gd name="T56" fmla="*/ 0 w 341"/>
                  <a:gd name="T57" fmla="*/ 4 h 99"/>
                  <a:gd name="T58" fmla="*/ 0 w 341"/>
                  <a:gd name="T59" fmla="*/ 4 h 99"/>
                  <a:gd name="T60" fmla="*/ 1 w 341"/>
                  <a:gd name="T61" fmla="*/ 5 h 99"/>
                  <a:gd name="T62" fmla="*/ 1 w 341"/>
                  <a:gd name="T63" fmla="*/ 5 h 99"/>
                  <a:gd name="T64" fmla="*/ 1 w 341"/>
                  <a:gd name="T65" fmla="*/ 5 h 99"/>
                  <a:gd name="T66" fmla="*/ 2 w 341"/>
                  <a:gd name="T67" fmla="*/ 5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1" h="99">
                    <a:moveTo>
                      <a:pt x="305" y="99"/>
                    </a:moveTo>
                    <a:lnTo>
                      <a:pt x="309" y="98"/>
                    </a:lnTo>
                    <a:lnTo>
                      <a:pt x="313" y="98"/>
                    </a:lnTo>
                    <a:lnTo>
                      <a:pt x="316" y="97"/>
                    </a:lnTo>
                    <a:lnTo>
                      <a:pt x="319" y="96"/>
                    </a:lnTo>
                    <a:lnTo>
                      <a:pt x="322" y="95"/>
                    </a:lnTo>
                    <a:lnTo>
                      <a:pt x="325" y="93"/>
                    </a:lnTo>
                    <a:lnTo>
                      <a:pt x="328" y="91"/>
                    </a:lnTo>
                    <a:lnTo>
                      <a:pt x="331" y="89"/>
                    </a:lnTo>
                    <a:lnTo>
                      <a:pt x="333" y="87"/>
                    </a:lnTo>
                    <a:lnTo>
                      <a:pt x="335" y="85"/>
                    </a:lnTo>
                    <a:lnTo>
                      <a:pt x="336" y="82"/>
                    </a:lnTo>
                    <a:lnTo>
                      <a:pt x="338" y="80"/>
                    </a:lnTo>
                    <a:lnTo>
                      <a:pt x="339" y="77"/>
                    </a:lnTo>
                    <a:lnTo>
                      <a:pt x="340" y="73"/>
                    </a:lnTo>
                    <a:lnTo>
                      <a:pt x="340" y="70"/>
                    </a:lnTo>
                    <a:lnTo>
                      <a:pt x="341" y="67"/>
                    </a:lnTo>
                    <a:lnTo>
                      <a:pt x="341" y="31"/>
                    </a:lnTo>
                    <a:lnTo>
                      <a:pt x="340" y="27"/>
                    </a:lnTo>
                    <a:lnTo>
                      <a:pt x="340" y="24"/>
                    </a:lnTo>
                    <a:lnTo>
                      <a:pt x="339" y="21"/>
                    </a:lnTo>
                    <a:lnTo>
                      <a:pt x="338" y="18"/>
                    </a:lnTo>
                    <a:lnTo>
                      <a:pt x="336" y="16"/>
                    </a:lnTo>
                    <a:lnTo>
                      <a:pt x="335" y="13"/>
                    </a:lnTo>
                    <a:lnTo>
                      <a:pt x="333" y="11"/>
                    </a:lnTo>
                    <a:lnTo>
                      <a:pt x="331" y="9"/>
                    </a:lnTo>
                    <a:lnTo>
                      <a:pt x="328" y="7"/>
                    </a:lnTo>
                    <a:lnTo>
                      <a:pt x="325" y="5"/>
                    </a:lnTo>
                    <a:lnTo>
                      <a:pt x="322" y="3"/>
                    </a:lnTo>
                    <a:lnTo>
                      <a:pt x="319" y="2"/>
                    </a:lnTo>
                    <a:lnTo>
                      <a:pt x="316" y="1"/>
                    </a:lnTo>
                    <a:lnTo>
                      <a:pt x="313" y="0"/>
                    </a:lnTo>
                    <a:lnTo>
                      <a:pt x="309" y="0"/>
                    </a:lnTo>
                    <a:lnTo>
                      <a:pt x="305" y="0"/>
                    </a:lnTo>
                    <a:lnTo>
                      <a:pt x="37" y="0"/>
                    </a:lnTo>
                    <a:lnTo>
                      <a:pt x="32" y="0"/>
                    </a:lnTo>
                    <a:lnTo>
                      <a:pt x="28" y="0"/>
                    </a:lnTo>
                    <a:lnTo>
                      <a:pt x="25" y="1"/>
                    </a:lnTo>
                    <a:lnTo>
                      <a:pt x="21" y="2"/>
                    </a:lnTo>
                    <a:lnTo>
                      <a:pt x="18" y="3"/>
                    </a:lnTo>
                    <a:lnTo>
                      <a:pt x="15" y="5"/>
                    </a:lnTo>
                    <a:lnTo>
                      <a:pt x="13" y="7"/>
                    </a:lnTo>
                    <a:lnTo>
                      <a:pt x="10"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0" y="89"/>
                    </a:lnTo>
                    <a:lnTo>
                      <a:pt x="13" y="91"/>
                    </a:lnTo>
                    <a:lnTo>
                      <a:pt x="15" y="93"/>
                    </a:lnTo>
                    <a:lnTo>
                      <a:pt x="18" y="95"/>
                    </a:lnTo>
                    <a:lnTo>
                      <a:pt x="21" y="96"/>
                    </a:lnTo>
                    <a:lnTo>
                      <a:pt x="25" y="97"/>
                    </a:lnTo>
                    <a:lnTo>
                      <a:pt x="28" y="98"/>
                    </a:lnTo>
                    <a:lnTo>
                      <a:pt x="32" y="98"/>
                    </a:lnTo>
                    <a:lnTo>
                      <a:pt x="37"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553" name="Freeform 277"/>
              <p:cNvSpPr>
                <a:spLocks/>
              </p:cNvSpPr>
              <p:nvPr/>
            </p:nvSpPr>
            <p:spPr bwMode="auto">
              <a:xfrm>
                <a:off x="4758" y="1301"/>
                <a:ext cx="21" cy="13"/>
              </a:xfrm>
              <a:custGeom>
                <a:avLst/>
                <a:gdLst>
                  <a:gd name="T0" fmla="*/ 18 w 478"/>
                  <a:gd name="T1" fmla="*/ 13 h 283"/>
                  <a:gd name="T2" fmla="*/ 19 w 478"/>
                  <a:gd name="T3" fmla="*/ 13 h 283"/>
                  <a:gd name="T4" fmla="*/ 19 w 478"/>
                  <a:gd name="T5" fmla="*/ 13 h 283"/>
                  <a:gd name="T6" fmla="*/ 20 w 478"/>
                  <a:gd name="T7" fmla="*/ 12 h 283"/>
                  <a:gd name="T8" fmla="*/ 20 w 478"/>
                  <a:gd name="T9" fmla="*/ 12 h 283"/>
                  <a:gd name="T10" fmla="*/ 21 w 478"/>
                  <a:gd name="T11" fmla="*/ 11 h 283"/>
                  <a:gd name="T12" fmla="*/ 21 w 478"/>
                  <a:gd name="T13" fmla="*/ 11 h 283"/>
                  <a:gd name="T14" fmla="*/ 21 w 478"/>
                  <a:gd name="T15" fmla="*/ 10 h 283"/>
                  <a:gd name="T16" fmla="*/ 20 w 478"/>
                  <a:gd name="T17" fmla="*/ 3 h 283"/>
                  <a:gd name="T18" fmla="*/ 20 w 478"/>
                  <a:gd name="T19" fmla="*/ 2 h 283"/>
                  <a:gd name="T20" fmla="*/ 20 w 478"/>
                  <a:gd name="T21" fmla="*/ 2 h 283"/>
                  <a:gd name="T22" fmla="*/ 20 w 478"/>
                  <a:gd name="T23" fmla="*/ 1 h 283"/>
                  <a:gd name="T24" fmla="*/ 20 w 478"/>
                  <a:gd name="T25" fmla="*/ 1 h 283"/>
                  <a:gd name="T26" fmla="*/ 19 w 478"/>
                  <a:gd name="T27" fmla="*/ 1 h 283"/>
                  <a:gd name="T28" fmla="*/ 19 w 478"/>
                  <a:gd name="T29" fmla="*/ 0 h 283"/>
                  <a:gd name="T30" fmla="*/ 19 w 478"/>
                  <a:gd name="T31" fmla="*/ 0 h 283"/>
                  <a:gd name="T32" fmla="*/ 18 w 478"/>
                  <a:gd name="T33" fmla="*/ 0 h 283"/>
                  <a:gd name="T34" fmla="*/ 3 w 478"/>
                  <a:gd name="T35" fmla="*/ 0 h 283"/>
                  <a:gd name="T36" fmla="*/ 2 w 478"/>
                  <a:gd name="T37" fmla="*/ 0 h 283"/>
                  <a:gd name="T38" fmla="*/ 2 w 478"/>
                  <a:gd name="T39" fmla="*/ 0 h 283"/>
                  <a:gd name="T40" fmla="*/ 1 w 478"/>
                  <a:gd name="T41" fmla="*/ 1 h 283"/>
                  <a:gd name="T42" fmla="*/ 1 w 478"/>
                  <a:gd name="T43" fmla="*/ 1 h 283"/>
                  <a:gd name="T44" fmla="*/ 1 w 478"/>
                  <a:gd name="T45" fmla="*/ 2 h 283"/>
                  <a:gd name="T46" fmla="*/ 1 w 478"/>
                  <a:gd name="T47" fmla="*/ 2 h 283"/>
                  <a:gd name="T48" fmla="*/ 1 w 478"/>
                  <a:gd name="T49" fmla="*/ 3 h 283"/>
                  <a:gd name="T50" fmla="*/ 0 w 478"/>
                  <a:gd name="T51" fmla="*/ 10 h 283"/>
                  <a:gd name="T52" fmla="*/ 0 w 478"/>
                  <a:gd name="T53" fmla="*/ 11 h 283"/>
                  <a:gd name="T54" fmla="*/ 0 w 478"/>
                  <a:gd name="T55" fmla="*/ 11 h 283"/>
                  <a:gd name="T56" fmla="*/ 1 w 478"/>
                  <a:gd name="T57" fmla="*/ 12 h 283"/>
                  <a:gd name="T58" fmla="*/ 1 w 478"/>
                  <a:gd name="T59" fmla="*/ 12 h 283"/>
                  <a:gd name="T60" fmla="*/ 1 w 478"/>
                  <a:gd name="T61" fmla="*/ 12 h 283"/>
                  <a:gd name="T62" fmla="*/ 2 w 478"/>
                  <a:gd name="T63" fmla="*/ 13 h 283"/>
                  <a:gd name="T64" fmla="*/ 2 w 478"/>
                  <a:gd name="T65" fmla="*/ 13 h 283"/>
                  <a:gd name="T66" fmla="*/ 3 w 478"/>
                  <a:gd name="T67" fmla="*/ 13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8" h="283">
                    <a:moveTo>
                      <a:pt x="416" y="283"/>
                    </a:moveTo>
                    <a:lnTo>
                      <a:pt x="420" y="282"/>
                    </a:lnTo>
                    <a:lnTo>
                      <a:pt x="426" y="281"/>
                    </a:lnTo>
                    <a:lnTo>
                      <a:pt x="431" y="280"/>
                    </a:lnTo>
                    <a:lnTo>
                      <a:pt x="436" y="277"/>
                    </a:lnTo>
                    <a:lnTo>
                      <a:pt x="442" y="275"/>
                    </a:lnTo>
                    <a:lnTo>
                      <a:pt x="447" y="271"/>
                    </a:lnTo>
                    <a:lnTo>
                      <a:pt x="452" y="268"/>
                    </a:lnTo>
                    <a:lnTo>
                      <a:pt x="457" y="263"/>
                    </a:lnTo>
                    <a:lnTo>
                      <a:pt x="461" y="259"/>
                    </a:lnTo>
                    <a:lnTo>
                      <a:pt x="465" y="253"/>
                    </a:lnTo>
                    <a:lnTo>
                      <a:pt x="469" y="247"/>
                    </a:lnTo>
                    <a:lnTo>
                      <a:pt x="472" y="241"/>
                    </a:lnTo>
                    <a:lnTo>
                      <a:pt x="474" y="235"/>
                    </a:lnTo>
                    <a:lnTo>
                      <a:pt x="476" y="229"/>
                    </a:lnTo>
                    <a:lnTo>
                      <a:pt x="477" y="222"/>
                    </a:lnTo>
                    <a:lnTo>
                      <a:pt x="478" y="215"/>
                    </a:lnTo>
                    <a:lnTo>
                      <a:pt x="464" y="67"/>
                    </a:lnTo>
                    <a:lnTo>
                      <a:pt x="463" y="60"/>
                    </a:lnTo>
                    <a:lnTo>
                      <a:pt x="463" y="52"/>
                    </a:lnTo>
                    <a:lnTo>
                      <a:pt x="461" y="46"/>
                    </a:lnTo>
                    <a:lnTo>
                      <a:pt x="460" y="40"/>
                    </a:lnTo>
                    <a:lnTo>
                      <a:pt x="458" y="34"/>
                    </a:lnTo>
                    <a:lnTo>
                      <a:pt x="455" y="29"/>
                    </a:lnTo>
                    <a:lnTo>
                      <a:pt x="453" y="24"/>
                    </a:lnTo>
                    <a:lnTo>
                      <a:pt x="450" y="20"/>
                    </a:lnTo>
                    <a:lnTo>
                      <a:pt x="446" y="14"/>
                    </a:lnTo>
                    <a:lnTo>
                      <a:pt x="443" y="11"/>
                    </a:lnTo>
                    <a:lnTo>
                      <a:pt x="438" y="7"/>
                    </a:lnTo>
                    <a:lnTo>
                      <a:pt x="434" y="5"/>
                    </a:lnTo>
                    <a:lnTo>
                      <a:pt x="429" y="2"/>
                    </a:lnTo>
                    <a:lnTo>
                      <a:pt x="425" y="1"/>
                    </a:lnTo>
                    <a:lnTo>
                      <a:pt x="420" y="0"/>
                    </a:lnTo>
                    <a:lnTo>
                      <a:pt x="416" y="0"/>
                    </a:lnTo>
                    <a:lnTo>
                      <a:pt x="63" y="0"/>
                    </a:lnTo>
                    <a:lnTo>
                      <a:pt x="58" y="0"/>
                    </a:lnTo>
                    <a:lnTo>
                      <a:pt x="52" y="1"/>
                    </a:lnTo>
                    <a:lnTo>
                      <a:pt x="48" y="2"/>
                    </a:lnTo>
                    <a:lnTo>
                      <a:pt x="43" y="5"/>
                    </a:lnTo>
                    <a:lnTo>
                      <a:pt x="39" y="7"/>
                    </a:lnTo>
                    <a:lnTo>
                      <a:pt x="35" y="11"/>
                    </a:lnTo>
                    <a:lnTo>
                      <a:pt x="32" y="14"/>
                    </a:lnTo>
                    <a:lnTo>
                      <a:pt x="28" y="20"/>
                    </a:lnTo>
                    <a:lnTo>
                      <a:pt x="25" y="24"/>
                    </a:lnTo>
                    <a:lnTo>
                      <a:pt x="23" y="29"/>
                    </a:lnTo>
                    <a:lnTo>
                      <a:pt x="20" y="34"/>
                    </a:lnTo>
                    <a:lnTo>
                      <a:pt x="18" y="40"/>
                    </a:lnTo>
                    <a:lnTo>
                      <a:pt x="17" y="46"/>
                    </a:lnTo>
                    <a:lnTo>
                      <a:pt x="14" y="52"/>
                    </a:lnTo>
                    <a:lnTo>
                      <a:pt x="14" y="60"/>
                    </a:lnTo>
                    <a:lnTo>
                      <a:pt x="14" y="67"/>
                    </a:lnTo>
                    <a:lnTo>
                      <a:pt x="0" y="215"/>
                    </a:lnTo>
                    <a:lnTo>
                      <a:pt x="0" y="222"/>
                    </a:lnTo>
                    <a:lnTo>
                      <a:pt x="1" y="229"/>
                    </a:lnTo>
                    <a:lnTo>
                      <a:pt x="3" y="235"/>
                    </a:lnTo>
                    <a:lnTo>
                      <a:pt x="5" y="241"/>
                    </a:lnTo>
                    <a:lnTo>
                      <a:pt x="8" y="247"/>
                    </a:lnTo>
                    <a:lnTo>
                      <a:pt x="12" y="253"/>
                    </a:lnTo>
                    <a:lnTo>
                      <a:pt x="17" y="259"/>
                    </a:lnTo>
                    <a:lnTo>
                      <a:pt x="21" y="263"/>
                    </a:lnTo>
                    <a:lnTo>
                      <a:pt x="26" y="268"/>
                    </a:lnTo>
                    <a:lnTo>
                      <a:pt x="31" y="271"/>
                    </a:lnTo>
                    <a:lnTo>
                      <a:pt x="36" y="275"/>
                    </a:lnTo>
                    <a:lnTo>
                      <a:pt x="41" y="277"/>
                    </a:lnTo>
                    <a:lnTo>
                      <a:pt x="46" y="280"/>
                    </a:lnTo>
                    <a:lnTo>
                      <a:pt x="51" y="281"/>
                    </a:lnTo>
                    <a:lnTo>
                      <a:pt x="58" y="282"/>
                    </a:lnTo>
                    <a:lnTo>
                      <a:pt x="63" y="283"/>
                    </a:lnTo>
                    <a:lnTo>
                      <a:pt x="416" y="283"/>
                    </a:lnTo>
                    <a:close/>
                  </a:path>
                </a:pathLst>
              </a:custGeom>
              <a:solidFill>
                <a:srgbClr val="993300"/>
              </a:solidFill>
              <a:ln w="0">
                <a:solidFill>
                  <a:srgbClr val="000000"/>
                </a:solidFill>
                <a:prstDash val="solid"/>
                <a:round/>
                <a:headEnd/>
                <a:tailEnd/>
              </a:ln>
            </p:spPr>
            <p:txBody>
              <a:bodyPr/>
              <a:lstStyle/>
              <a:p>
                <a:endParaRPr lang="en-US"/>
              </a:p>
            </p:txBody>
          </p:sp>
          <p:sp>
            <p:nvSpPr>
              <p:cNvPr id="44554" name="Freeform 278"/>
              <p:cNvSpPr>
                <a:spLocks/>
              </p:cNvSpPr>
              <p:nvPr/>
            </p:nvSpPr>
            <p:spPr bwMode="auto">
              <a:xfrm>
                <a:off x="4759" y="1302"/>
                <a:ext cx="19" cy="11"/>
              </a:xfrm>
              <a:custGeom>
                <a:avLst/>
                <a:gdLst>
                  <a:gd name="T0" fmla="*/ 17 w 455"/>
                  <a:gd name="T1" fmla="*/ 11 h 270"/>
                  <a:gd name="T2" fmla="*/ 17 w 455"/>
                  <a:gd name="T3" fmla="*/ 11 h 270"/>
                  <a:gd name="T4" fmla="*/ 18 w 455"/>
                  <a:gd name="T5" fmla="*/ 11 h 270"/>
                  <a:gd name="T6" fmla="*/ 18 w 455"/>
                  <a:gd name="T7" fmla="*/ 10 h 270"/>
                  <a:gd name="T8" fmla="*/ 18 w 455"/>
                  <a:gd name="T9" fmla="*/ 10 h 270"/>
                  <a:gd name="T10" fmla="*/ 19 w 455"/>
                  <a:gd name="T11" fmla="*/ 10 h 270"/>
                  <a:gd name="T12" fmla="*/ 19 w 455"/>
                  <a:gd name="T13" fmla="*/ 9 h 270"/>
                  <a:gd name="T14" fmla="*/ 19 w 455"/>
                  <a:gd name="T15" fmla="*/ 9 h 270"/>
                  <a:gd name="T16" fmla="*/ 18 w 455"/>
                  <a:gd name="T17" fmla="*/ 3 h 270"/>
                  <a:gd name="T18" fmla="*/ 18 w 455"/>
                  <a:gd name="T19" fmla="*/ 2 h 270"/>
                  <a:gd name="T20" fmla="*/ 18 w 455"/>
                  <a:gd name="T21" fmla="*/ 2 h 270"/>
                  <a:gd name="T22" fmla="*/ 18 w 455"/>
                  <a:gd name="T23" fmla="*/ 1 h 270"/>
                  <a:gd name="T24" fmla="*/ 18 w 455"/>
                  <a:gd name="T25" fmla="*/ 1 h 270"/>
                  <a:gd name="T26" fmla="*/ 18 w 455"/>
                  <a:gd name="T27" fmla="*/ 0 h 270"/>
                  <a:gd name="T28" fmla="*/ 17 w 455"/>
                  <a:gd name="T29" fmla="*/ 0 h 270"/>
                  <a:gd name="T30" fmla="*/ 17 w 455"/>
                  <a:gd name="T31" fmla="*/ 0 h 270"/>
                  <a:gd name="T32" fmla="*/ 17 w 455"/>
                  <a:gd name="T33" fmla="*/ 0 h 270"/>
                  <a:gd name="T34" fmla="*/ 2 w 455"/>
                  <a:gd name="T35" fmla="*/ 0 h 270"/>
                  <a:gd name="T36" fmla="*/ 2 w 455"/>
                  <a:gd name="T37" fmla="*/ 0 h 270"/>
                  <a:gd name="T38" fmla="*/ 2 w 455"/>
                  <a:gd name="T39" fmla="*/ 0 h 270"/>
                  <a:gd name="T40" fmla="*/ 1 w 455"/>
                  <a:gd name="T41" fmla="*/ 1 h 270"/>
                  <a:gd name="T42" fmla="*/ 1 w 455"/>
                  <a:gd name="T43" fmla="*/ 1 h 270"/>
                  <a:gd name="T44" fmla="*/ 1 w 455"/>
                  <a:gd name="T45" fmla="*/ 1 h 270"/>
                  <a:gd name="T46" fmla="*/ 1 w 455"/>
                  <a:gd name="T47" fmla="*/ 2 h 270"/>
                  <a:gd name="T48" fmla="*/ 1 w 455"/>
                  <a:gd name="T49" fmla="*/ 2 h 270"/>
                  <a:gd name="T50" fmla="*/ 0 w 455"/>
                  <a:gd name="T51" fmla="*/ 8 h 270"/>
                  <a:gd name="T52" fmla="*/ 0 w 455"/>
                  <a:gd name="T53" fmla="*/ 9 h 270"/>
                  <a:gd name="T54" fmla="*/ 0 w 455"/>
                  <a:gd name="T55" fmla="*/ 9 h 270"/>
                  <a:gd name="T56" fmla="*/ 1 w 455"/>
                  <a:gd name="T57" fmla="*/ 10 h 270"/>
                  <a:gd name="T58" fmla="*/ 1 w 455"/>
                  <a:gd name="T59" fmla="*/ 10 h 270"/>
                  <a:gd name="T60" fmla="*/ 1 w 455"/>
                  <a:gd name="T61" fmla="*/ 11 h 270"/>
                  <a:gd name="T62" fmla="*/ 2 w 455"/>
                  <a:gd name="T63" fmla="*/ 11 h 270"/>
                  <a:gd name="T64" fmla="*/ 2 w 455"/>
                  <a:gd name="T65" fmla="*/ 11 h 270"/>
                  <a:gd name="T66" fmla="*/ 3 w 455"/>
                  <a:gd name="T67" fmla="*/ 11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70">
                    <a:moveTo>
                      <a:pt x="396" y="270"/>
                    </a:moveTo>
                    <a:lnTo>
                      <a:pt x="400" y="269"/>
                    </a:lnTo>
                    <a:lnTo>
                      <a:pt x="405" y="268"/>
                    </a:lnTo>
                    <a:lnTo>
                      <a:pt x="410" y="267"/>
                    </a:lnTo>
                    <a:lnTo>
                      <a:pt x="415" y="265"/>
                    </a:lnTo>
                    <a:lnTo>
                      <a:pt x="420" y="262"/>
                    </a:lnTo>
                    <a:lnTo>
                      <a:pt x="425" y="259"/>
                    </a:lnTo>
                    <a:lnTo>
                      <a:pt x="430" y="256"/>
                    </a:lnTo>
                    <a:lnTo>
                      <a:pt x="435" y="251"/>
                    </a:lnTo>
                    <a:lnTo>
                      <a:pt x="439" y="246"/>
                    </a:lnTo>
                    <a:lnTo>
                      <a:pt x="443" y="241"/>
                    </a:lnTo>
                    <a:lnTo>
                      <a:pt x="446" y="236"/>
                    </a:lnTo>
                    <a:lnTo>
                      <a:pt x="449" y="231"/>
                    </a:lnTo>
                    <a:lnTo>
                      <a:pt x="451" y="225"/>
                    </a:lnTo>
                    <a:lnTo>
                      <a:pt x="453" y="219"/>
                    </a:lnTo>
                    <a:lnTo>
                      <a:pt x="454" y="213"/>
                    </a:lnTo>
                    <a:lnTo>
                      <a:pt x="455" y="206"/>
                    </a:lnTo>
                    <a:lnTo>
                      <a:pt x="442" y="65"/>
                    </a:lnTo>
                    <a:lnTo>
                      <a:pt x="441" y="58"/>
                    </a:lnTo>
                    <a:lnTo>
                      <a:pt x="441" y="51"/>
                    </a:lnTo>
                    <a:lnTo>
                      <a:pt x="439" y="45"/>
                    </a:lnTo>
                    <a:lnTo>
                      <a:pt x="438" y="39"/>
                    </a:lnTo>
                    <a:lnTo>
                      <a:pt x="436" y="33"/>
                    </a:lnTo>
                    <a:lnTo>
                      <a:pt x="434" y="28"/>
                    </a:lnTo>
                    <a:lnTo>
                      <a:pt x="431" y="23"/>
                    </a:lnTo>
                    <a:lnTo>
                      <a:pt x="427" y="19"/>
                    </a:lnTo>
                    <a:lnTo>
                      <a:pt x="424" y="15"/>
                    </a:lnTo>
                    <a:lnTo>
                      <a:pt x="421" y="10"/>
                    </a:lnTo>
                    <a:lnTo>
                      <a:pt x="417" y="7"/>
                    </a:lnTo>
                    <a:lnTo>
                      <a:pt x="413" y="4"/>
                    </a:lnTo>
                    <a:lnTo>
                      <a:pt x="409" y="2"/>
                    </a:lnTo>
                    <a:lnTo>
                      <a:pt x="405" y="1"/>
                    </a:lnTo>
                    <a:lnTo>
                      <a:pt x="400" y="0"/>
                    </a:lnTo>
                    <a:lnTo>
                      <a:pt x="396" y="0"/>
                    </a:lnTo>
                    <a:lnTo>
                      <a:pt x="60" y="0"/>
                    </a:lnTo>
                    <a:lnTo>
                      <a:pt x="55" y="0"/>
                    </a:lnTo>
                    <a:lnTo>
                      <a:pt x="50" y="1"/>
                    </a:lnTo>
                    <a:lnTo>
                      <a:pt x="46" y="2"/>
                    </a:lnTo>
                    <a:lnTo>
                      <a:pt x="42" y="4"/>
                    </a:lnTo>
                    <a:lnTo>
                      <a:pt x="37" y="7"/>
                    </a:lnTo>
                    <a:lnTo>
                      <a:pt x="33" y="10"/>
                    </a:lnTo>
                    <a:lnTo>
                      <a:pt x="30" y="15"/>
                    </a:lnTo>
                    <a:lnTo>
                      <a:pt x="27" y="19"/>
                    </a:lnTo>
                    <a:lnTo>
                      <a:pt x="24" y="23"/>
                    </a:lnTo>
                    <a:lnTo>
                      <a:pt x="21" y="28"/>
                    </a:lnTo>
                    <a:lnTo>
                      <a:pt x="19" y="33"/>
                    </a:lnTo>
                    <a:lnTo>
                      <a:pt x="17" y="39"/>
                    </a:lnTo>
                    <a:lnTo>
                      <a:pt x="16" y="45"/>
                    </a:lnTo>
                    <a:lnTo>
                      <a:pt x="14" y="51"/>
                    </a:lnTo>
                    <a:lnTo>
                      <a:pt x="14" y="58"/>
                    </a:lnTo>
                    <a:lnTo>
                      <a:pt x="14" y="65"/>
                    </a:lnTo>
                    <a:lnTo>
                      <a:pt x="0" y="206"/>
                    </a:lnTo>
                    <a:lnTo>
                      <a:pt x="0" y="213"/>
                    </a:lnTo>
                    <a:lnTo>
                      <a:pt x="1" y="219"/>
                    </a:lnTo>
                    <a:lnTo>
                      <a:pt x="4" y="225"/>
                    </a:lnTo>
                    <a:lnTo>
                      <a:pt x="6" y="231"/>
                    </a:lnTo>
                    <a:lnTo>
                      <a:pt x="9" y="236"/>
                    </a:lnTo>
                    <a:lnTo>
                      <a:pt x="12" y="241"/>
                    </a:lnTo>
                    <a:lnTo>
                      <a:pt x="16" y="246"/>
                    </a:lnTo>
                    <a:lnTo>
                      <a:pt x="20" y="251"/>
                    </a:lnTo>
                    <a:lnTo>
                      <a:pt x="25" y="256"/>
                    </a:lnTo>
                    <a:lnTo>
                      <a:pt x="29" y="259"/>
                    </a:lnTo>
                    <a:lnTo>
                      <a:pt x="34" y="262"/>
                    </a:lnTo>
                    <a:lnTo>
                      <a:pt x="39" y="265"/>
                    </a:lnTo>
                    <a:lnTo>
                      <a:pt x="45" y="267"/>
                    </a:lnTo>
                    <a:lnTo>
                      <a:pt x="50" y="268"/>
                    </a:lnTo>
                    <a:lnTo>
                      <a:pt x="55" y="269"/>
                    </a:lnTo>
                    <a:lnTo>
                      <a:pt x="60" y="270"/>
                    </a:lnTo>
                    <a:lnTo>
                      <a:pt x="396" y="270"/>
                    </a:lnTo>
                    <a:close/>
                  </a:path>
                </a:pathLst>
              </a:custGeom>
              <a:solidFill>
                <a:srgbClr val="993300"/>
              </a:solidFill>
              <a:ln w="0">
                <a:solidFill>
                  <a:srgbClr val="000000"/>
                </a:solidFill>
                <a:prstDash val="solid"/>
                <a:round/>
                <a:headEnd/>
                <a:tailEnd/>
              </a:ln>
            </p:spPr>
            <p:txBody>
              <a:bodyPr/>
              <a:lstStyle/>
              <a:p>
                <a:endParaRPr lang="en-US"/>
              </a:p>
            </p:txBody>
          </p:sp>
          <p:sp>
            <p:nvSpPr>
              <p:cNvPr id="44555" name="Freeform 279"/>
              <p:cNvSpPr>
                <a:spLocks/>
              </p:cNvSpPr>
              <p:nvPr/>
            </p:nvSpPr>
            <p:spPr bwMode="auto">
              <a:xfrm>
                <a:off x="4761" y="1307"/>
                <a:ext cx="15" cy="6"/>
              </a:xfrm>
              <a:custGeom>
                <a:avLst/>
                <a:gdLst>
                  <a:gd name="T0" fmla="*/ 15 w 333"/>
                  <a:gd name="T1" fmla="*/ 3 h 122"/>
                  <a:gd name="T2" fmla="*/ 15 w 333"/>
                  <a:gd name="T3" fmla="*/ 3 h 122"/>
                  <a:gd name="T4" fmla="*/ 15 w 333"/>
                  <a:gd name="T5" fmla="*/ 4 h 122"/>
                  <a:gd name="T6" fmla="*/ 15 w 333"/>
                  <a:gd name="T7" fmla="*/ 4 h 122"/>
                  <a:gd name="T8" fmla="*/ 15 w 333"/>
                  <a:gd name="T9" fmla="*/ 4 h 122"/>
                  <a:gd name="T10" fmla="*/ 15 w 333"/>
                  <a:gd name="T11" fmla="*/ 4 h 122"/>
                  <a:gd name="T12" fmla="*/ 15 w 333"/>
                  <a:gd name="T13" fmla="*/ 5 h 122"/>
                  <a:gd name="T14" fmla="*/ 15 w 333"/>
                  <a:gd name="T15" fmla="*/ 5 h 122"/>
                  <a:gd name="T16" fmla="*/ 15 w 333"/>
                  <a:gd name="T17" fmla="*/ 5 h 122"/>
                  <a:gd name="T18" fmla="*/ 14 w 333"/>
                  <a:gd name="T19" fmla="*/ 5 h 122"/>
                  <a:gd name="T20" fmla="*/ 14 w 333"/>
                  <a:gd name="T21" fmla="*/ 5 h 122"/>
                  <a:gd name="T22" fmla="*/ 14 w 333"/>
                  <a:gd name="T23" fmla="*/ 6 h 122"/>
                  <a:gd name="T24" fmla="*/ 14 w 333"/>
                  <a:gd name="T25" fmla="*/ 6 h 122"/>
                  <a:gd name="T26" fmla="*/ 14 w 333"/>
                  <a:gd name="T27" fmla="*/ 6 h 122"/>
                  <a:gd name="T28" fmla="*/ 14 w 333"/>
                  <a:gd name="T29" fmla="*/ 6 h 122"/>
                  <a:gd name="T30" fmla="*/ 13 w 333"/>
                  <a:gd name="T31" fmla="*/ 6 h 122"/>
                  <a:gd name="T32" fmla="*/ 13 w 333"/>
                  <a:gd name="T33" fmla="*/ 6 h 122"/>
                  <a:gd name="T34" fmla="*/ 2 w 333"/>
                  <a:gd name="T35" fmla="*/ 6 h 122"/>
                  <a:gd name="T36" fmla="*/ 1 w 333"/>
                  <a:gd name="T37" fmla="*/ 6 h 122"/>
                  <a:gd name="T38" fmla="*/ 1 w 333"/>
                  <a:gd name="T39" fmla="*/ 6 h 122"/>
                  <a:gd name="T40" fmla="*/ 1 w 333"/>
                  <a:gd name="T41" fmla="*/ 6 h 122"/>
                  <a:gd name="T42" fmla="*/ 1 w 333"/>
                  <a:gd name="T43" fmla="*/ 6 h 122"/>
                  <a:gd name="T44" fmla="*/ 1 w 333"/>
                  <a:gd name="T45" fmla="*/ 6 h 122"/>
                  <a:gd name="T46" fmla="*/ 1 w 333"/>
                  <a:gd name="T47" fmla="*/ 5 h 122"/>
                  <a:gd name="T48" fmla="*/ 1 w 333"/>
                  <a:gd name="T49" fmla="*/ 5 h 122"/>
                  <a:gd name="T50" fmla="*/ 0 w 333"/>
                  <a:gd name="T51" fmla="*/ 5 h 122"/>
                  <a:gd name="T52" fmla="*/ 0 w 333"/>
                  <a:gd name="T53" fmla="*/ 5 h 122"/>
                  <a:gd name="T54" fmla="*/ 0 w 333"/>
                  <a:gd name="T55" fmla="*/ 5 h 122"/>
                  <a:gd name="T56" fmla="*/ 0 w 333"/>
                  <a:gd name="T57" fmla="*/ 4 h 122"/>
                  <a:gd name="T58" fmla="*/ 0 w 333"/>
                  <a:gd name="T59" fmla="*/ 4 h 122"/>
                  <a:gd name="T60" fmla="*/ 0 w 333"/>
                  <a:gd name="T61" fmla="*/ 4 h 122"/>
                  <a:gd name="T62" fmla="*/ 0 w 333"/>
                  <a:gd name="T63" fmla="*/ 4 h 122"/>
                  <a:gd name="T64" fmla="*/ 0 w 333"/>
                  <a:gd name="T65" fmla="*/ 3 h 122"/>
                  <a:gd name="T66" fmla="*/ 0 w 333"/>
                  <a:gd name="T67" fmla="*/ 3 h 122"/>
                  <a:gd name="T68" fmla="*/ 0 w 333"/>
                  <a:gd name="T69" fmla="*/ 0 h 122"/>
                  <a:gd name="T70" fmla="*/ 15 w 333"/>
                  <a:gd name="T71" fmla="*/ 0 h 122"/>
                  <a:gd name="T72" fmla="*/ 15 w 333"/>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22">
                    <a:moveTo>
                      <a:pt x="333" y="62"/>
                    </a:moveTo>
                    <a:lnTo>
                      <a:pt x="332" y="67"/>
                    </a:lnTo>
                    <a:lnTo>
                      <a:pt x="332" y="73"/>
                    </a:lnTo>
                    <a:lnTo>
                      <a:pt x="331" y="79"/>
                    </a:lnTo>
                    <a:lnTo>
                      <a:pt x="330" y="85"/>
                    </a:lnTo>
                    <a:lnTo>
                      <a:pt x="329" y="90"/>
                    </a:lnTo>
                    <a:lnTo>
                      <a:pt x="327" y="95"/>
                    </a:lnTo>
                    <a:lnTo>
                      <a:pt x="324" y="100"/>
                    </a:lnTo>
                    <a:lnTo>
                      <a:pt x="322" y="104"/>
                    </a:lnTo>
                    <a:lnTo>
                      <a:pt x="319" y="108"/>
                    </a:lnTo>
                    <a:lnTo>
                      <a:pt x="316" y="111"/>
                    </a:lnTo>
                    <a:lnTo>
                      <a:pt x="313" y="114"/>
                    </a:lnTo>
                    <a:lnTo>
                      <a:pt x="310" y="117"/>
                    </a:lnTo>
                    <a:lnTo>
                      <a:pt x="306" y="119"/>
                    </a:lnTo>
                    <a:lnTo>
                      <a:pt x="303" y="120"/>
                    </a:lnTo>
                    <a:lnTo>
                      <a:pt x="299" y="121"/>
                    </a:lnTo>
                    <a:lnTo>
                      <a:pt x="295" y="122"/>
                    </a:lnTo>
                    <a:lnTo>
                      <a:pt x="38" y="122"/>
                    </a:lnTo>
                    <a:lnTo>
                      <a:pt x="33" y="121"/>
                    </a:lnTo>
                    <a:lnTo>
                      <a:pt x="29" y="120"/>
                    </a:lnTo>
                    <a:lnTo>
                      <a:pt x="26" y="119"/>
                    </a:lnTo>
                    <a:lnTo>
                      <a:pt x="22" y="117"/>
                    </a:lnTo>
                    <a:lnTo>
                      <a:pt x="19" y="114"/>
                    </a:lnTo>
                    <a:lnTo>
                      <a:pt x="15" y="111"/>
                    </a:lnTo>
                    <a:lnTo>
                      <a:pt x="12" y="108"/>
                    </a:lnTo>
                    <a:lnTo>
                      <a:pt x="9" y="104"/>
                    </a:lnTo>
                    <a:lnTo>
                      <a:pt x="7" y="100"/>
                    </a:lnTo>
                    <a:lnTo>
                      <a:pt x="5" y="95"/>
                    </a:lnTo>
                    <a:lnTo>
                      <a:pt x="3" y="90"/>
                    </a:lnTo>
                    <a:lnTo>
                      <a:pt x="2" y="85"/>
                    </a:lnTo>
                    <a:lnTo>
                      <a:pt x="1" y="79"/>
                    </a:lnTo>
                    <a:lnTo>
                      <a:pt x="0" y="73"/>
                    </a:lnTo>
                    <a:lnTo>
                      <a:pt x="0" y="67"/>
                    </a:lnTo>
                    <a:lnTo>
                      <a:pt x="0" y="62"/>
                    </a:lnTo>
                    <a:lnTo>
                      <a:pt x="2" y="0"/>
                    </a:lnTo>
                    <a:lnTo>
                      <a:pt x="331" y="0"/>
                    </a:lnTo>
                    <a:lnTo>
                      <a:pt x="333" y="62"/>
                    </a:lnTo>
                    <a:close/>
                  </a:path>
                </a:pathLst>
              </a:custGeom>
              <a:solidFill>
                <a:srgbClr val="993300"/>
              </a:solidFill>
              <a:ln w="0">
                <a:solidFill>
                  <a:srgbClr val="000000"/>
                </a:solidFill>
                <a:prstDash val="solid"/>
                <a:round/>
                <a:headEnd/>
                <a:tailEnd/>
              </a:ln>
            </p:spPr>
            <p:txBody>
              <a:bodyPr/>
              <a:lstStyle/>
              <a:p>
                <a:endParaRPr lang="en-US"/>
              </a:p>
            </p:txBody>
          </p:sp>
          <p:sp>
            <p:nvSpPr>
              <p:cNvPr id="44556" name="Freeform 280"/>
              <p:cNvSpPr>
                <a:spLocks/>
              </p:cNvSpPr>
              <p:nvPr/>
            </p:nvSpPr>
            <p:spPr bwMode="auto">
              <a:xfrm>
                <a:off x="4759" y="1303"/>
                <a:ext cx="2" cy="9"/>
              </a:xfrm>
              <a:custGeom>
                <a:avLst/>
                <a:gdLst>
                  <a:gd name="T0" fmla="*/ 1 w 33"/>
                  <a:gd name="T1" fmla="*/ 9 h 201"/>
                  <a:gd name="T2" fmla="*/ 1 w 33"/>
                  <a:gd name="T3" fmla="*/ 9 h 201"/>
                  <a:gd name="T4" fmla="*/ 2 w 33"/>
                  <a:gd name="T5" fmla="*/ 9 h 201"/>
                  <a:gd name="T6" fmla="*/ 2 w 33"/>
                  <a:gd name="T7" fmla="*/ 9 h 201"/>
                  <a:gd name="T8" fmla="*/ 2 w 33"/>
                  <a:gd name="T9" fmla="*/ 9 h 201"/>
                  <a:gd name="T10" fmla="*/ 2 w 33"/>
                  <a:gd name="T11" fmla="*/ 9 h 201"/>
                  <a:gd name="T12" fmla="*/ 2 w 33"/>
                  <a:gd name="T13" fmla="*/ 8 h 201"/>
                  <a:gd name="T14" fmla="*/ 2 w 33"/>
                  <a:gd name="T15" fmla="*/ 8 h 201"/>
                  <a:gd name="T16" fmla="*/ 2 w 33"/>
                  <a:gd name="T17" fmla="*/ 1 h 201"/>
                  <a:gd name="T18" fmla="*/ 2 w 33"/>
                  <a:gd name="T19" fmla="*/ 1 h 201"/>
                  <a:gd name="T20" fmla="*/ 2 w 33"/>
                  <a:gd name="T21" fmla="*/ 0 h 201"/>
                  <a:gd name="T22" fmla="*/ 2 w 33"/>
                  <a:gd name="T23" fmla="*/ 0 h 201"/>
                  <a:gd name="T24" fmla="*/ 2 w 33"/>
                  <a:gd name="T25" fmla="*/ 0 h 201"/>
                  <a:gd name="T26" fmla="*/ 2 w 33"/>
                  <a:gd name="T27" fmla="*/ 0 h 201"/>
                  <a:gd name="T28" fmla="*/ 1 w 33"/>
                  <a:gd name="T29" fmla="*/ 0 h 201"/>
                  <a:gd name="T30" fmla="*/ 1 w 33"/>
                  <a:gd name="T31" fmla="*/ 0 h 201"/>
                  <a:gd name="T32" fmla="*/ 1 w 33"/>
                  <a:gd name="T33" fmla="*/ 0 h 201"/>
                  <a:gd name="T34" fmla="*/ 1 w 33"/>
                  <a:gd name="T35" fmla="*/ 0 h 201"/>
                  <a:gd name="T36" fmla="*/ 1 w 33"/>
                  <a:gd name="T37" fmla="*/ 0 h 201"/>
                  <a:gd name="T38" fmla="*/ 1 w 33"/>
                  <a:gd name="T39" fmla="*/ 0 h 201"/>
                  <a:gd name="T40" fmla="*/ 0 w 33"/>
                  <a:gd name="T41" fmla="*/ 0 h 201"/>
                  <a:gd name="T42" fmla="*/ 0 w 33"/>
                  <a:gd name="T43" fmla="*/ 0 h 201"/>
                  <a:gd name="T44" fmla="*/ 0 w 33"/>
                  <a:gd name="T45" fmla="*/ 0 h 201"/>
                  <a:gd name="T46" fmla="*/ 0 w 33"/>
                  <a:gd name="T47" fmla="*/ 1 h 201"/>
                  <a:gd name="T48" fmla="*/ 0 w 33"/>
                  <a:gd name="T49" fmla="*/ 1 h 201"/>
                  <a:gd name="T50" fmla="*/ 0 w 33"/>
                  <a:gd name="T51" fmla="*/ 8 h 201"/>
                  <a:gd name="T52" fmla="*/ 0 w 33"/>
                  <a:gd name="T53" fmla="*/ 8 h 201"/>
                  <a:gd name="T54" fmla="*/ 0 w 33"/>
                  <a:gd name="T55" fmla="*/ 8 h 201"/>
                  <a:gd name="T56" fmla="*/ 0 w 33"/>
                  <a:gd name="T57" fmla="*/ 8 h 201"/>
                  <a:gd name="T58" fmla="*/ 0 w 33"/>
                  <a:gd name="T59" fmla="*/ 9 h 201"/>
                  <a:gd name="T60" fmla="*/ 1 w 33"/>
                  <a:gd name="T61" fmla="*/ 9 h 201"/>
                  <a:gd name="T62" fmla="*/ 1 w 33"/>
                  <a:gd name="T63" fmla="*/ 9 h 201"/>
                  <a:gd name="T64" fmla="*/ 1 w 33"/>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1">
                    <a:moveTo>
                      <a:pt x="18" y="201"/>
                    </a:moveTo>
                    <a:lnTo>
                      <a:pt x="19" y="200"/>
                    </a:lnTo>
                    <a:lnTo>
                      <a:pt x="20" y="200"/>
                    </a:lnTo>
                    <a:lnTo>
                      <a:pt x="22" y="200"/>
                    </a:lnTo>
                    <a:lnTo>
                      <a:pt x="23" y="199"/>
                    </a:lnTo>
                    <a:lnTo>
                      <a:pt x="25" y="198"/>
                    </a:lnTo>
                    <a:lnTo>
                      <a:pt x="26" y="197"/>
                    </a:lnTo>
                    <a:lnTo>
                      <a:pt x="28" y="196"/>
                    </a:lnTo>
                    <a:lnTo>
                      <a:pt x="29" y="195"/>
                    </a:lnTo>
                    <a:lnTo>
                      <a:pt x="29" y="194"/>
                    </a:lnTo>
                    <a:lnTo>
                      <a:pt x="30" y="192"/>
                    </a:lnTo>
                    <a:lnTo>
                      <a:pt x="31" y="191"/>
                    </a:lnTo>
                    <a:lnTo>
                      <a:pt x="31" y="189"/>
                    </a:lnTo>
                    <a:lnTo>
                      <a:pt x="32" y="187"/>
                    </a:lnTo>
                    <a:lnTo>
                      <a:pt x="32" y="185"/>
                    </a:lnTo>
                    <a:lnTo>
                      <a:pt x="32" y="184"/>
                    </a:lnTo>
                    <a:lnTo>
                      <a:pt x="33" y="182"/>
                    </a:lnTo>
                    <a:lnTo>
                      <a:pt x="33" y="20"/>
                    </a:lnTo>
                    <a:lnTo>
                      <a:pt x="32" y="18"/>
                    </a:lnTo>
                    <a:lnTo>
                      <a:pt x="32" y="16"/>
                    </a:lnTo>
                    <a:lnTo>
                      <a:pt x="32" y="13"/>
                    </a:lnTo>
                    <a:lnTo>
                      <a:pt x="31" y="11"/>
                    </a:lnTo>
                    <a:lnTo>
                      <a:pt x="31" y="10"/>
                    </a:lnTo>
                    <a:lnTo>
                      <a:pt x="30" y="8"/>
                    </a:lnTo>
                    <a:lnTo>
                      <a:pt x="29" y="7"/>
                    </a:lnTo>
                    <a:lnTo>
                      <a:pt x="29" y="5"/>
                    </a:lnTo>
                    <a:lnTo>
                      <a:pt x="28" y="4"/>
                    </a:lnTo>
                    <a:lnTo>
                      <a:pt x="26" y="3"/>
                    </a:lnTo>
                    <a:lnTo>
                      <a:pt x="25" y="2"/>
                    </a:lnTo>
                    <a:lnTo>
                      <a:pt x="23" y="1"/>
                    </a:lnTo>
                    <a:lnTo>
                      <a:pt x="22"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0"/>
                    </a:lnTo>
                    <a:lnTo>
                      <a:pt x="5" y="11"/>
                    </a:lnTo>
                    <a:lnTo>
                      <a:pt x="4" y="13"/>
                    </a:lnTo>
                    <a:lnTo>
                      <a:pt x="4" y="16"/>
                    </a:lnTo>
                    <a:lnTo>
                      <a:pt x="4" y="18"/>
                    </a:lnTo>
                    <a:lnTo>
                      <a:pt x="4" y="20"/>
                    </a:lnTo>
                    <a:lnTo>
                      <a:pt x="0" y="169"/>
                    </a:lnTo>
                    <a:lnTo>
                      <a:pt x="0" y="170"/>
                    </a:lnTo>
                    <a:lnTo>
                      <a:pt x="0" y="173"/>
                    </a:lnTo>
                    <a:lnTo>
                      <a:pt x="0" y="176"/>
                    </a:lnTo>
                    <a:lnTo>
                      <a:pt x="1" y="179"/>
                    </a:lnTo>
                    <a:lnTo>
                      <a:pt x="2" y="181"/>
                    </a:lnTo>
                    <a:lnTo>
                      <a:pt x="3" y="184"/>
                    </a:lnTo>
                    <a:lnTo>
                      <a:pt x="4" y="186"/>
                    </a:lnTo>
                    <a:lnTo>
                      <a:pt x="6" y="189"/>
                    </a:lnTo>
                    <a:lnTo>
                      <a:pt x="7" y="191"/>
                    </a:lnTo>
                    <a:lnTo>
                      <a:pt x="8" y="193"/>
                    </a:lnTo>
                    <a:lnTo>
                      <a:pt x="10" y="195"/>
                    </a:lnTo>
                    <a:lnTo>
                      <a:pt x="11" y="197"/>
                    </a:lnTo>
                    <a:lnTo>
                      <a:pt x="13" y="198"/>
                    </a:lnTo>
                    <a:lnTo>
                      <a:pt x="14" y="200"/>
                    </a:lnTo>
                    <a:lnTo>
                      <a:pt x="16" y="200"/>
                    </a:lnTo>
                    <a:lnTo>
                      <a:pt x="18" y="201"/>
                    </a:lnTo>
                    <a:close/>
                  </a:path>
                </a:pathLst>
              </a:custGeom>
              <a:solidFill>
                <a:srgbClr val="993300"/>
              </a:solidFill>
              <a:ln w="0">
                <a:solidFill>
                  <a:srgbClr val="000000"/>
                </a:solidFill>
                <a:prstDash val="solid"/>
                <a:round/>
                <a:headEnd/>
                <a:tailEnd/>
              </a:ln>
            </p:spPr>
            <p:txBody>
              <a:bodyPr/>
              <a:lstStyle/>
              <a:p>
                <a:endParaRPr lang="en-US"/>
              </a:p>
            </p:txBody>
          </p:sp>
          <p:sp>
            <p:nvSpPr>
              <p:cNvPr id="44557" name="Freeform 281"/>
              <p:cNvSpPr>
                <a:spLocks/>
              </p:cNvSpPr>
              <p:nvPr/>
            </p:nvSpPr>
            <p:spPr bwMode="auto">
              <a:xfrm>
                <a:off x="4776" y="1303"/>
                <a:ext cx="2" cy="9"/>
              </a:xfrm>
              <a:custGeom>
                <a:avLst/>
                <a:gdLst>
                  <a:gd name="T0" fmla="*/ 1 w 38"/>
                  <a:gd name="T1" fmla="*/ 9 h 210"/>
                  <a:gd name="T2" fmla="*/ 1 w 38"/>
                  <a:gd name="T3" fmla="*/ 9 h 210"/>
                  <a:gd name="T4" fmla="*/ 1 w 38"/>
                  <a:gd name="T5" fmla="*/ 9 h 210"/>
                  <a:gd name="T6" fmla="*/ 1 w 38"/>
                  <a:gd name="T7" fmla="*/ 9 h 210"/>
                  <a:gd name="T8" fmla="*/ 2 w 38"/>
                  <a:gd name="T9" fmla="*/ 8 h 210"/>
                  <a:gd name="T10" fmla="*/ 2 w 38"/>
                  <a:gd name="T11" fmla="*/ 8 h 210"/>
                  <a:gd name="T12" fmla="*/ 2 w 38"/>
                  <a:gd name="T13" fmla="*/ 8 h 210"/>
                  <a:gd name="T14" fmla="*/ 2 w 38"/>
                  <a:gd name="T15" fmla="*/ 8 h 210"/>
                  <a:gd name="T16" fmla="*/ 2 w 38"/>
                  <a:gd name="T17" fmla="*/ 1 h 210"/>
                  <a:gd name="T18" fmla="*/ 1 w 38"/>
                  <a:gd name="T19" fmla="*/ 1 h 210"/>
                  <a:gd name="T20" fmla="*/ 1 w 38"/>
                  <a:gd name="T21" fmla="*/ 1 h 210"/>
                  <a:gd name="T22" fmla="*/ 1 w 38"/>
                  <a:gd name="T23" fmla="*/ 0 h 210"/>
                  <a:gd name="T24" fmla="*/ 1 w 38"/>
                  <a:gd name="T25" fmla="*/ 0 h 210"/>
                  <a:gd name="T26" fmla="*/ 1 w 38"/>
                  <a:gd name="T27" fmla="*/ 0 h 210"/>
                  <a:gd name="T28" fmla="*/ 1 w 38"/>
                  <a:gd name="T29" fmla="*/ 0 h 210"/>
                  <a:gd name="T30" fmla="*/ 1 w 38"/>
                  <a:gd name="T31" fmla="*/ 0 h 210"/>
                  <a:gd name="T32" fmla="*/ 1 w 38"/>
                  <a:gd name="T33" fmla="*/ 0 h 210"/>
                  <a:gd name="T34" fmla="*/ 1 w 38"/>
                  <a:gd name="T35" fmla="*/ 0 h 210"/>
                  <a:gd name="T36" fmla="*/ 0 w 38"/>
                  <a:gd name="T37" fmla="*/ 0 h 210"/>
                  <a:gd name="T38" fmla="*/ 0 w 38"/>
                  <a:gd name="T39" fmla="*/ 0 h 210"/>
                  <a:gd name="T40" fmla="*/ 0 w 38"/>
                  <a:gd name="T41" fmla="*/ 0 h 210"/>
                  <a:gd name="T42" fmla="*/ 0 w 38"/>
                  <a:gd name="T43" fmla="*/ 0 h 210"/>
                  <a:gd name="T44" fmla="*/ 0 w 38"/>
                  <a:gd name="T45" fmla="*/ 1 h 210"/>
                  <a:gd name="T46" fmla="*/ 0 w 38"/>
                  <a:gd name="T47" fmla="*/ 1 h 210"/>
                  <a:gd name="T48" fmla="*/ 0 w 38"/>
                  <a:gd name="T49" fmla="*/ 1 h 210"/>
                  <a:gd name="T50" fmla="*/ 0 w 38"/>
                  <a:gd name="T51" fmla="*/ 8 h 210"/>
                  <a:gd name="T52" fmla="*/ 0 w 38"/>
                  <a:gd name="T53" fmla="*/ 8 h 210"/>
                  <a:gd name="T54" fmla="*/ 0 w 38"/>
                  <a:gd name="T55" fmla="*/ 9 h 210"/>
                  <a:gd name="T56" fmla="*/ 0 w 38"/>
                  <a:gd name="T57" fmla="*/ 9 h 210"/>
                  <a:gd name="T58" fmla="*/ 0 w 38"/>
                  <a:gd name="T59" fmla="*/ 9 h 210"/>
                  <a:gd name="T60" fmla="*/ 0 w 38"/>
                  <a:gd name="T61" fmla="*/ 9 h 210"/>
                  <a:gd name="T62" fmla="*/ 0 w 38"/>
                  <a:gd name="T63" fmla="*/ 9 h 210"/>
                  <a:gd name="T64" fmla="*/ 1 w 38"/>
                  <a:gd name="T65" fmla="*/ 9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210">
                    <a:moveTo>
                      <a:pt x="14" y="210"/>
                    </a:moveTo>
                    <a:lnTo>
                      <a:pt x="15" y="209"/>
                    </a:lnTo>
                    <a:lnTo>
                      <a:pt x="17" y="209"/>
                    </a:lnTo>
                    <a:lnTo>
                      <a:pt x="19" y="207"/>
                    </a:lnTo>
                    <a:lnTo>
                      <a:pt x="20" y="206"/>
                    </a:lnTo>
                    <a:lnTo>
                      <a:pt x="22" y="204"/>
                    </a:lnTo>
                    <a:lnTo>
                      <a:pt x="25" y="202"/>
                    </a:lnTo>
                    <a:lnTo>
                      <a:pt x="27" y="200"/>
                    </a:lnTo>
                    <a:lnTo>
                      <a:pt x="29" y="198"/>
                    </a:lnTo>
                    <a:lnTo>
                      <a:pt x="31" y="195"/>
                    </a:lnTo>
                    <a:lnTo>
                      <a:pt x="32" y="192"/>
                    </a:lnTo>
                    <a:lnTo>
                      <a:pt x="34" y="190"/>
                    </a:lnTo>
                    <a:lnTo>
                      <a:pt x="35" y="187"/>
                    </a:lnTo>
                    <a:lnTo>
                      <a:pt x="36" y="185"/>
                    </a:lnTo>
                    <a:lnTo>
                      <a:pt x="37" y="181"/>
                    </a:lnTo>
                    <a:lnTo>
                      <a:pt x="37" y="179"/>
                    </a:lnTo>
                    <a:lnTo>
                      <a:pt x="38" y="177"/>
                    </a:lnTo>
                    <a:lnTo>
                      <a:pt x="29" y="20"/>
                    </a:lnTo>
                    <a:lnTo>
                      <a:pt x="28" y="17"/>
                    </a:lnTo>
                    <a:lnTo>
                      <a:pt x="28" y="15"/>
                    </a:lnTo>
                    <a:lnTo>
                      <a:pt x="28" y="14"/>
                    </a:lnTo>
                    <a:lnTo>
                      <a:pt x="27" y="12"/>
                    </a:lnTo>
                    <a:lnTo>
                      <a:pt x="27" y="10"/>
                    </a:lnTo>
                    <a:lnTo>
                      <a:pt x="26" y="8"/>
                    </a:lnTo>
                    <a:lnTo>
                      <a:pt x="25" y="7"/>
                    </a:lnTo>
                    <a:lnTo>
                      <a:pt x="25" y="5"/>
                    </a:lnTo>
                    <a:lnTo>
                      <a:pt x="24" y="4"/>
                    </a:lnTo>
                    <a:lnTo>
                      <a:pt x="21" y="3"/>
                    </a:lnTo>
                    <a:lnTo>
                      <a:pt x="20" y="2"/>
                    </a:lnTo>
                    <a:lnTo>
                      <a:pt x="19" y="1"/>
                    </a:lnTo>
                    <a:lnTo>
                      <a:pt x="18"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4" y="204"/>
                    </a:lnTo>
                    <a:lnTo>
                      <a:pt x="4" y="205"/>
                    </a:lnTo>
                    <a:lnTo>
                      <a:pt x="6" y="206"/>
                    </a:lnTo>
                    <a:lnTo>
                      <a:pt x="7" y="207"/>
                    </a:lnTo>
                    <a:lnTo>
                      <a:pt x="8" y="208"/>
                    </a:lnTo>
                    <a:lnTo>
                      <a:pt x="9" y="209"/>
                    </a:lnTo>
                    <a:lnTo>
                      <a:pt x="11" y="209"/>
                    </a:lnTo>
                    <a:lnTo>
                      <a:pt x="12" y="209"/>
                    </a:lnTo>
                    <a:lnTo>
                      <a:pt x="14" y="210"/>
                    </a:lnTo>
                    <a:close/>
                  </a:path>
                </a:pathLst>
              </a:custGeom>
              <a:solidFill>
                <a:srgbClr val="993300"/>
              </a:solidFill>
              <a:ln w="0">
                <a:solidFill>
                  <a:srgbClr val="000000"/>
                </a:solidFill>
                <a:prstDash val="solid"/>
                <a:round/>
                <a:headEnd/>
                <a:tailEnd/>
              </a:ln>
            </p:spPr>
            <p:txBody>
              <a:bodyPr/>
              <a:lstStyle/>
              <a:p>
                <a:endParaRPr lang="en-US"/>
              </a:p>
            </p:txBody>
          </p:sp>
          <p:sp>
            <p:nvSpPr>
              <p:cNvPr id="44558" name="Freeform 282"/>
              <p:cNvSpPr>
                <a:spLocks/>
              </p:cNvSpPr>
              <p:nvPr/>
            </p:nvSpPr>
            <p:spPr bwMode="auto">
              <a:xfrm>
                <a:off x="4761" y="1302"/>
                <a:ext cx="15" cy="5"/>
              </a:xfrm>
              <a:custGeom>
                <a:avLst/>
                <a:gdLst>
                  <a:gd name="T0" fmla="*/ 14 w 342"/>
                  <a:gd name="T1" fmla="*/ 5 h 99"/>
                  <a:gd name="T2" fmla="*/ 14 w 342"/>
                  <a:gd name="T3" fmla="*/ 5 h 99"/>
                  <a:gd name="T4" fmla="*/ 14 w 342"/>
                  <a:gd name="T5" fmla="*/ 5 h 99"/>
                  <a:gd name="T6" fmla="*/ 14 w 342"/>
                  <a:gd name="T7" fmla="*/ 5 h 99"/>
                  <a:gd name="T8" fmla="*/ 15 w 342"/>
                  <a:gd name="T9" fmla="*/ 4 h 99"/>
                  <a:gd name="T10" fmla="*/ 15 w 342"/>
                  <a:gd name="T11" fmla="*/ 4 h 99"/>
                  <a:gd name="T12" fmla="*/ 15 w 342"/>
                  <a:gd name="T13" fmla="*/ 4 h 99"/>
                  <a:gd name="T14" fmla="*/ 15 w 342"/>
                  <a:gd name="T15" fmla="*/ 4 h 99"/>
                  <a:gd name="T16" fmla="*/ 15 w 342"/>
                  <a:gd name="T17" fmla="*/ 2 h 99"/>
                  <a:gd name="T18" fmla="*/ 15 w 342"/>
                  <a:gd name="T19" fmla="*/ 1 h 99"/>
                  <a:gd name="T20" fmla="*/ 15 w 342"/>
                  <a:gd name="T21" fmla="*/ 1 h 99"/>
                  <a:gd name="T22" fmla="*/ 15 w 342"/>
                  <a:gd name="T23" fmla="*/ 1 h 99"/>
                  <a:gd name="T24" fmla="*/ 15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1 h 99"/>
                  <a:gd name="T44" fmla="*/ 0 w 342"/>
                  <a:gd name="T45" fmla="*/ 1 h 99"/>
                  <a:gd name="T46" fmla="*/ 0 w 342"/>
                  <a:gd name="T47" fmla="*/ 1 h 99"/>
                  <a:gd name="T48" fmla="*/ 0 w 342"/>
                  <a:gd name="T49" fmla="*/ 1 h 99"/>
                  <a:gd name="T50" fmla="*/ 0 w 342"/>
                  <a:gd name="T51" fmla="*/ 3 h 99"/>
                  <a:gd name="T52" fmla="*/ 0 w 342"/>
                  <a:gd name="T53" fmla="*/ 4 h 99"/>
                  <a:gd name="T54" fmla="*/ 0 w 342"/>
                  <a:gd name="T55" fmla="*/ 4 h 99"/>
                  <a:gd name="T56" fmla="*/ 0 w 342"/>
                  <a:gd name="T57" fmla="*/ 4 h 99"/>
                  <a:gd name="T58" fmla="*/ 0 w 342"/>
                  <a:gd name="T59" fmla="*/ 4 h 99"/>
                  <a:gd name="T60" fmla="*/ 1 w 342"/>
                  <a:gd name="T61" fmla="*/ 5 h 99"/>
                  <a:gd name="T62" fmla="*/ 1 w 342"/>
                  <a:gd name="T63" fmla="*/ 5 h 99"/>
                  <a:gd name="T64" fmla="*/ 1 w 342"/>
                  <a:gd name="T65" fmla="*/ 5 h 99"/>
                  <a:gd name="T66" fmla="*/ 2 w 342"/>
                  <a:gd name="T67" fmla="*/ 5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6" y="99"/>
                    </a:moveTo>
                    <a:lnTo>
                      <a:pt x="309" y="98"/>
                    </a:lnTo>
                    <a:lnTo>
                      <a:pt x="313" y="98"/>
                    </a:lnTo>
                    <a:lnTo>
                      <a:pt x="316" y="97"/>
                    </a:lnTo>
                    <a:lnTo>
                      <a:pt x="319" y="96"/>
                    </a:lnTo>
                    <a:lnTo>
                      <a:pt x="322" y="95"/>
                    </a:lnTo>
                    <a:lnTo>
                      <a:pt x="325" y="93"/>
                    </a:lnTo>
                    <a:lnTo>
                      <a:pt x="328" y="91"/>
                    </a:lnTo>
                    <a:lnTo>
                      <a:pt x="331" y="89"/>
                    </a:lnTo>
                    <a:lnTo>
                      <a:pt x="334" y="87"/>
                    </a:lnTo>
                    <a:lnTo>
                      <a:pt x="336" y="85"/>
                    </a:lnTo>
                    <a:lnTo>
                      <a:pt x="337" y="82"/>
                    </a:lnTo>
                    <a:lnTo>
                      <a:pt x="339" y="80"/>
                    </a:lnTo>
                    <a:lnTo>
                      <a:pt x="340" y="77"/>
                    </a:lnTo>
                    <a:lnTo>
                      <a:pt x="341" y="73"/>
                    </a:lnTo>
                    <a:lnTo>
                      <a:pt x="341" y="70"/>
                    </a:lnTo>
                    <a:lnTo>
                      <a:pt x="342" y="67"/>
                    </a:lnTo>
                    <a:lnTo>
                      <a:pt x="342" y="31"/>
                    </a:lnTo>
                    <a:lnTo>
                      <a:pt x="341" y="27"/>
                    </a:lnTo>
                    <a:lnTo>
                      <a:pt x="341" y="24"/>
                    </a:lnTo>
                    <a:lnTo>
                      <a:pt x="340" y="21"/>
                    </a:lnTo>
                    <a:lnTo>
                      <a:pt x="339" y="18"/>
                    </a:lnTo>
                    <a:lnTo>
                      <a:pt x="337" y="16"/>
                    </a:lnTo>
                    <a:lnTo>
                      <a:pt x="336" y="13"/>
                    </a:lnTo>
                    <a:lnTo>
                      <a:pt x="334" y="11"/>
                    </a:lnTo>
                    <a:lnTo>
                      <a:pt x="331" y="9"/>
                    </a:lnTo>
                    <a:lnTo>
                      <a:pt x="328" y="7"/>
                    </a:lnTo>
                    <a:lnTo>
                      <a:pt x="325" y="5"/>
                    </a:lnTo>
                    <a:lnTo>
                      <a:pt x="322" y="3"/>
                    </a:lnTo>
                    <a:lnTo>
                      <a:pt x="319" y="2"/>
                    </a:lnTo>
                    <a:lnTo>
                      <a:pt x="316" y="1"/>
                    </a:lnTo>
                    <a:lnTo>
                      <a:pt x="313" y="0"/>
                    </a:lnTo>
                    <a:lnTo>
                      <a:pt x="309" y="0"/>
                    </a:lnTo>
                    <a:lnTo>
                      <a:pt x="306" y="0"/>
                    </a:lnTo>
                    <a:lnTo>
                      <a:pt x="37" y="0"/>
                    </a:lnTo>
                    <a:lnTo>
                      <a:pt x="33" y="0"/>
                    </a:lnTo>
                    <a:lnTo>
                      <a:pt x="29" y="0"/>
                    </a:lnTo>
                    <a:lnTo>
                      <a:pt x="26" y="1"/>
                    </a:lnTo>
                    <a:lnTo>
                      <a:pt x="21" y="2"/>
                    </a:lnTo>
                    <a:lnTo>
                      <a:pt x="18" y="3"/>
                    </a:lnTo>
                    <a:lnTo>
                      <a:pt x="15" y="5"/>
                    </a:lnTo>
                    <a:lnTo>
                      <a:pt x="13" y="7"/>
                    </a:lnTo>
                    <a:lnTo>
                      <a:pt x="10"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0" y="89"/>
                    </a:lnTo>
                    <a:lnTo>
                      <a:pt x="13" y="91"/>
                    </a:lnTo>
                    <a:lnTo>
                      <a:pt x="15" y="93"/>
                    </a:lnTo>
                    <a:lnTo>
                      <a:pt x="18" y="95"/>
                    </a:lnTo>
                    <a:lnTo>
                      <a:pt x="21" y="96"/>
                    </a:lnTo>
                    <a:lnTo>
                      <a:pt x="26" y="97"/>
                    </a:lnTo>
                    <a:lnTo>
                      <a:pt x="29" y="98"/>
                    </a:lnTo>
                    <a:lnTo>
                      <a:pt x="33" y="98"/>
                    </a:lnTo>
                    <a:lnTo>
                      <a:pt x="37" y="99"/>
                    </a:lnTo>
                    <a:lnTo>
                      <a:pt x="306" y="99"/>
                    </a:lnTo>
                    <a:close/>
                  </a:path>
                </a:pathLst>
              </a:custGeom>
              <a:solidFill>
                <a:srgbClr val="993300"/>
              </a:solidFill>
              <a:ln w="0">
                <a:solidFill>
                  <a:srgbClr val="000000"/>
                </a:solidFill>
                <a:prstDash val="solid"/>
                <a:round/>
                <a:headEnd/>
                <a:tailEnd/>
              </a:ln>
            </p:spPr>
            <p:txBody>
              <a:bodyPr/>
              <a:lstStyle/>
              <a:p>
                <a:endParaRPr lang="en-US"/>
              </a:p>
            </p:txBody>
          </p:sp>
          <p:sp>
            <p:nvSpPr>
              <p:cNvPr id="44559" name="Freeform 283"/>
              <p:cNvSpPr>
                <a:spLocks/>
              </p:cNvSpPr>
              <p:nvPr/>
            </p:nvSpPr>
            <p:spPr bwMode="auto">
              <a:xfrm>
                <a:off x="4736" y="1301"/>
                <a:ext cx="20" cy="13"/>
              </a:xfrm>
              <a:custGeom>
                <a:avLst/>
                <a:gdLst>
                  <a:gd name="T0" fmla="*/ 18 w 477"/>
                  <a:gd name="T1" fmla="*/ 13 h 283"/>
                  <a:gd name="T2" fmla="*/ 18 w 477"/>
                  <a:gd name="T3" fmla="*/ 13 h 283"/>
                  <a:gd name="T4" fmla="*/ 18 w 477"/>
                  <a:gd name="T5" fmla="*/ 13 h 283"/>
                  <a:gd name="T6" fmla="*/ 19 w 477"/>
                  <a:gd name="T7" fmla="*/ 12 h 283"/>
                  <a:gd name="T8" fmla="*/ 19 w 477"/>
                  <a:gd name="T9" fmla="*/ 12 h 283"/>
                  <a:gd name="T10" fmla="*/ 20 w 477"/>
                  <a:gd name="T11" fmla="*/ 11 h 283"/>
                  <a:gd name="T12" fmla="*/ 20 w 477"/>
                  <a:gd name="T13" fmla="*/ 11 h 283"/>
                  <a:gd name="T14" fmla="*/ 20 w 477"/>
                  <a:gd name="T15" fmla="*/ 10 h 283"/>
                  <a:gd name="T16" fmla="*/ 19 w 477"/>
                  <a:gd name="T17" fmla="*/ 3 h 283"/>
                  <a:gd name="T18" fmla="*/ 19 w 477"/>
                  <a:gd name="T19" fmla="*/ 2 h 283"/>
                  <a:gd name="T20" fmla="*/ 19 w 477"/>
                  <a:gd name="T21" fmla="*/ 2 h 283"/>
                  <a:gd name="T22" fmla="*/ 19 w 477"/>
                  <a:gd name="T23" fmla="*/ 1 h 283"/>
                  <a:gd name="T24" fmla="*/ 19 w 477"/>
                  <a:gd name="T25" fmla="*/ 1 h 283"/>
                  <a:gd name="T26" fmla="*/ 18 w 477"/>
                  <a:gd name="T27" fmla="*/ 1 h 283"/>
                  <a:gd name="T28" fmla="*/ 18 w 477"/>
                  <a:gd name="T29" fmla="*/ 0 h 283"/>
                  <a:gd name="T30" fmla="*/ 18 w 477"/>
                  <a:gd name="T31" fmla="*/ 0 h 283"/>
                  <a:gd name="T32" fmla="*/ 17 w 477"/>
                  <a:gd name="T33" fmla="*/ 0 h 283"/>
                  <a:gd name="T34" fmla="*/ 2 w 477"/>
                  <a:gd name="T35" fmla="*/ 0 h 283"/>
                  <a:gd name="T36" fmla="*/ 2 w 477"/>
                  <a:gd name="T37" fmla="*/ 0 h 283"/>
                  <a:gd name="T38" fmla="*/ 2 w 477"/>
                  <a:gd name="T39" fmla="*/ 0 h 283"/>
                  <a:gd name="T40" fmla="*/ 1 w 477"/>
                  <a:gd name="T41" fmla="*/ 1 h 283"/>
                  <a:gd name="T42" fmla="*/ 1 w 477"/>
                  <a:gd name="T43" fmla="*/ 1 h 283"/>
                  <a:gd name="T44" fmla="*/ 1 w 477"/>
                  <a:gd name="T45" fmla="*/ 2 h 283"/>
                  <a:gd name="T46" fmla="*/ 1 w 477"/>
                  <a:gd name="T47" fmla="*/ 2 h 283"/>
                  <a:gd name="T48" fmla="*/ 1 w 477"/>
                  <a:gd name="T49" fmla="*/ 3 h 283"/>
                  <a:gd name="T50" fmla="*/ 0 w 477"/>
                  <a:gd name="T51" fmla="*/ 10 h 283"/>
                  <a:gd name="T52" fmla="*/ 0 w 477"/>
                  <a:gd name="T53" fmla="*/ 11 h 283"/>
                  <a:gd name="T54" fmla="*/ 0 w 477"/>
                  <a:gd name="T55" fmla="*/ 11 h 283"/>
                  <a:gd name="T56" fmla="*/ 1 w 477"/>
                  <a:gd name="T57" fmla="*/ 12 h 283"/>
                  <a:gd name="T58" fmla="*/ 1 w 477"/>
                  <a:gd name="T59" fmla="*/ 12 h 283"/>
                  <a:gd name="T60" fmla="*/ 1 w 477"/>
                  <a:gd name="T61" fmla="*/ 12 h 283"/>
                  <a:gd name="T62" fmla="*/ 2 w 477"/>
                  <a:gd name="T63" fmla="*/ 13 h 283"/>
                  <a:gd name="T64" fmla="*/ 2 w 477"/>
                  <a:gd name="T65" fmla="*/ 13 h 283"/>
                  <a:gd name="T66" fmla="*/ 3 w 477"/>
                  <a:gd name="T67" fmla="*/ 13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3">
                    <a:moveTo>
                      <a:pt x="416" y="283"/>
                    </a:moveTo>
                    <a:lnTo>
                      <a:pt x="420" y="282"/>
                    </a:lnTo>
                    <a:lnTo>
                      <a:pt x="425" y="281"/>
                    </a:lnTo>
                    <a:lnTo>
                      <a:pt x="430" y="280"/>
                    </a:lnTo>
                    <a:lnTo>
                      <a:pt x="435" y="277"/>
                    </a:lnTo>
                    <a:lnTo>
                      <a:pt x="440" y="275"/>
                    </a:lnTo>
                    <a:lnTo>
                      <a:pt x="445" y="271"/>
                    </a:lnTo>
                    <a:lnTo>
                      <a:pt x="451" y="268"/>
                    </a:lnTo>
                    <a:lnTo>
                      <a:pt x="456" y="263"/>
                    </a:lnTo>
                    <a:lnTo>
                      <a:pt x="460" y="259"/>
                    </a:lnTo>
                    <a:lnTo>
                      <a:pt x="464" y="253"/>
                    </a:lnTo>
                    <a:lnTo>
                      <a:pt x="468" y="247"/>
                    </a:lnTo>
                    <a:lnTo>
                      <a:pt x="471" y="241"/>
                    </a:lnTo>
                    <a:lnTo>
                      <a:pt x="473" y="235"/>
                    </a:lnTo>
                    <a:lnTo>
                      <a:pt x="475" y="229"/>
                    </a:lnTo>
                    <a:lnTo>
                      <a:pt x="476" y="222"/>
                    </a:lnTo>
                    <a:lnTo>
                      <a:pt x="477" y="215"/>
                    </a:lnTo>
                    <a:lnTo>
                      <a:pt x="463" y="67"/>
                    </a:lnTo>
                    <a:lnTo>
                      <a:pt x="462" y="60"/>
                    </a:lnTo>
                    <a:lnTo>
                      <a:pt x="462" y="52"/>
                    </a:lnTo>
                    <a:lnTo>
                      <a:pt x="460" y="46"/>
                    </a:lnTo>
                    <a:lnTo>
                      <a:pt x="459" y="40"/>
                    </a:lnTo>
                    <a:lnTo>
                      <a:pt x="457" y="34"/>
                    </a:lnTo>
                    <a:lnTo>
                      <a:pt x="455" y="29"/>
                    </a:lnTo>
                    <a:lnTo>
                      <a:pt x="452" y="24"/>
                    </a:lnTo>
                    <a:lnTo>
                      <a:pt x="448" y="20"/>
                    </a:lnTo>
                    <a:lnTo>
                      <a:pt x="445" y="14"/>
                    </a:lnTo>
                    <a:lnTo>
                      <a:pt x="441" y="11"/>
                    </a:lnTo>
                    <a:lnTo>
                      <a:pt x="437" y="7"/>
                    </a:lnTo>
                    <a:lnTo>
                      <a:pt x="433" y="5"/>
                    </a:lnTo>
                    <a:lnTo>
                      <a:pt x="429" y="2"/>
                    </a:lnTo>
                    <a:lnTo>
                      <a:pt x="425" y="1"/>
                    </a:lnTo>
                    <a:lnTo>
                      <a:pt x="420" y="0"/>
                    </a:lnTo>
                    <a:lnTo>
                      <a:pt x="416" y="0"/>
                    </a:lnTo>
                    <a:lnTo>
                      <a:pt x="63" y="0"/>
                    </a:lnTo>
                    <a:lnTo>
                      <a:pt x="57" y="0"/>
                    </a:lnTo>
                    <a:lnTo>
                      <a:pt x="52" y="1"/>
                    </a:lnTo>
                    <a:lnTo>
                      <a:pt x="48" y="2"/>
                    </a:lnTo>
                    <a:lnTo>
                      <a:pt x="43" y="5"/>
                    </a:lnTo>
                    <a:lnTo>
                      <a:pt x="39" y="7"/>
                    </a:lnTo>
                    <a:lnTo>
                      <a:pt x="35" y="11"/>
                    </a:lnTo>
                    <a:lnTo>
                      <a:pt x="32" y="14"/>
                    </a:lnTo>
                    <a:lnTo>
                      <a:pt x="28" y="20"/>
                    </a:lnTo>
                    <a:lnTo>
                      <a:pt x="25" y="24"/>
                    </a:lnTo>
                    <a:lnTo>
                      <a:pt x="22" y="29"/>
                    </a:lnTo>
                    <a:lnTo>
                      <a:pt x="19" y="34"/>
                    </a:lnTo>
                    <a:lnTo>
                      <a:pt x="17" y="40"/>
                    </a:lnTo>
                    <a:lnTo>
                      <a:pt x="16" y="46"/>
                    </a:lnTo>
                    <a:lnTo>
                      <a:pt x="14" y="52"/>
                    </a:lnTo>
                    <a:lnTo>
                      <a:pt x="14" y="60"/>
                    </a:lnTo>
                    <a:lnTo>
                      <a:pt x="14" y="67"/>
                    </a:lnTo>
                    <a:lnTo>
                      <a:pt x="0" y="215"/>
                    </a:lnTo>
                    <a:lnTo>
                      <a:pt x="0" y="222"/>
                    </a:lnTo>
                    <a:lnTo>
                      <a:pt x="1" y="229"/>
                    </a:lnTo>
                    <a:lnTo>
                      <a:pt x="3" y="235"/>
                    </a:lnTo>
                    <a:lnTo>
                      <a:pt x="5" y="241"/>
                    </a:lnTo>
                    <a:lnTo>
                      <a:pt x="8" y="247"/>
                    </a:lnTo>
                    <a:lnTo>
                      <a:pt x="12" y="253"/>
                    </a:lnTo>
                    <a:lnTo>
                      <a:pt x="16" y="259"/>
                    </a:lnTo>
                    <a:lnTo>
                      <a:pt x="20" y="263"/>
                    </a:lnTo>
                    <a:lnTo>
                      <a:pt x="26" y="268"/>
                    </a:lnTo>
                    <a:lnTo>
                      <a:pt x="31" y="271"/>
                    </a:lnTo>
                    <a:lnTo>
                      <a:pt x="36" y="275"/>
                    </a:lnTo>
                    <a:lnTo>
                      <a:pt x="41" y="277"/>
                    </a:lnTo>
                    <a:lnTo>
                      <a:pt x="46" y="280"/>
                    </a:lnTo>
                    <a:lnTo>
                      <a:pt x="51" y="281"/>
                    </a:lnTo>
                    <a:lnTo>
                      <a:pt x="57" y="282"/>
                    </a:lnTo>
                    <a:lnTo>
                      <a:pt x="63" y="283"/>
                    </a:lnTo>
                    <a:lnTo>
                      <a:pt x="416" y="283"/>
                    </a:lnTo>
                    <a:close/>
                  </a:path>
                </a:pathLst>
              </a:custGeom>
              <a:solidFill>
                <a:srgbClr val="993300"/>
              </a:solidFill>
              <a:ln w="0">
                <a:solidFill>
                  <a:srgbClr val="000000"/>
                </a:solidFill>
                <a:prstDash val="solid"/>
                <a:round/>
                <a:headEnd/>
                <a:tailEnd/>
              </a:ln>
            </p:spPr>
            <p:txBody>
              <a:bodyPr/>
              <a:lstStyle/>
              <a:p>
                <a:endParaRPr lang="en-US"/>
              </a:p>
            </p:txBody>
          </p:sp>
          <p:sp>
            <p:nvSpPr>
              <p:cNvPr id="44560" name="Freeform 284"/>
              <p:cNvSpPr>
                <a:spLocks/>
              </p:cNvSpPr>
              <p:nvPr/>
            </p:nvSpPr>
            <p:spPr bwMode="auto">
              <a:xfrm>
                <a:off x="4736" y="1302"/>
                <a:ext cx="20" cy="11"/>
              </a:xfrm>
              <a:custGeom>
                <a:avLst/>
                <a:gdLst>
                  <a:gd name="T0" fmla="*/ 18 w 455"/>
                  <a:gd name="T1" fmla="*/ 11 h 270"/>
                  <a:gd name="T2" fmla="*/ 18 w 455"/>
                  <a:gd name="T3" fmla="*/ 11 h 270"/>
                  <a:gd name="T4" fmla="*/ 18 w 455"/>
                  <a:gd name="T5" fmla="*/ 11 h 270"/>
                  <a:gd name="T6" fmla="*/ 19 w 455"/>
                  <a:gd name="T7" fmla="*/ 10 h 270"/>
                  <a:gd name="T8" fmla="*/ 19 w 455"/>
                  <a:gd name="T9" fmla="*/ 10 h 270"/>
                  <a:gd name="T10" fmla="*/ 20 w 455"/>
                  <a:gd name="T11" fmla="*/ 10 h 270"/>
                  <a:gd name="T12" fmla="*/ 20 w 455"/>
                  <a:gd name="T13" fmla="*/ 9 h 270"/>
                  <a:gd name="T14" fmla="*/ 20 w 455"/>
                  <a:gd name="T15" fmla="*/ 9 h 270"/>
                  <a:gd name="T16" fmla="*/ 19 w 455"/>
                  <a:gd name="T17" fmla="*/ 3 h 270"/>
                  <a:gd name="T18" fmla="*/ 19 w 455"/>
                  <a:gd name="T19" fmla="*/ 2 h 270"/>
                  <a:gd name="T20" fmla="*/ 19 w 455"/>
                  <a:gd name="T21" fmla="*/ 2 h 270"/>
                  <a:gd name="T22" fmla="*/ 19 w 455"/>
                  <a:gd name="T23" fmla="*/ 1 h 270"/>
                  <a:gd name="T24" fmla="*/ 19 w 455"/>
                  <a:gd name="T25" fmla="*/ 1 h 270"/>
                  <a:gd name="T26" fmla="*/ 18 w 455"/>
                  <a:gd name="T27" fmla="*/ 0 h 270"/>
                  <a:gd name="T28" fmla="*/ 18 w 455"/>
                  <a:gd name="T29" fmla="*/ 0 h 270"/>
                  <a:gd name="T30" fmla="*/ 18 w 455"/>
                  <a:gd name="T31" fmla="*/ 0 h 270"/>
                  <a:gd name="T32" fmla="*/ 17 w 455"/>
                  <a:gd name="T33" fmla="*/ 0 h 270"/>
                  <a:gd name="T34" fmla="*/ 2 w 455"/>
                  <a:gd name="T35" fmla="*/ 0 h 270"/>
                  <a:gd name="T36" fmla="*/ 2 w 455"/>
                  <a:gd name="T37" fmla="*/ 0 h 270"/>
                  <a:gd name="T38" fmla="*/ 2 w 455"/>
                  <a:gd name="T39" fmla="*/ 0 h 270"/>
                  <a:gd name="T40" fmla="*/ 1 w 455"/>
                  <a:gd name="T41" fmla="*/ 1 h 270"/>
                  <a:gd name="T42" fmla="*/ 1 w 455"/>
                  <a:gd name="T43" fmla="*/ 1 h 270"/>
                  <a:gd name="T44" fmla="*/ 1 w 455"/>
                  <a:gd name="T45" fmla="*/ 1 h 270"/>
                  <a:gd name="T46" fmla="*/ 1 w 455"/>
                  <a:gd name="T47" fmla="*/ 2 h 270"/>
                  <a:gd name="T48" fmla="*/ 1 w 455"/>
                  <a:gd name="T49" fmla="*/ 2 h 270"/>
                  <a:gd name="T50" fmla="*/ 0 w 455"/>
                  <a:gd name="T51" fmla="*/ 8 h 270"/>
                  <a:gd name="T52" fmla="*/ 0 w 455"/>
                  <a:gd name="T53" fmla="*/ 9 h 270"/>
                  <a:gd name="T54" fmla="*/ 0 w 455"/>
                  <a:gd name="T55" fmla="*/ 9 h 270"/>
                  <a:gd name="T56" fmla="*/ 1 w 455"/>
                  <a:gd name="T57" fmla="*/ 10 h 270"/>
                  <a:gd name="T58" fmla="*/ 1 w 455"/>
                  <a:gd name="T59" fmla="*/ 10 h 270"/>
                  <a:gd name="T60" fmla="*/ 1 w 455"/>
                  <a:gd name="T61" fmla="*/ 11 h 270"/>
                  <a:gd name="T62" fmla="*/ 2 w 455"/>
                  <a:gd name="T63" fmla="*/ 11 h 270"/>
                  <a:gd name="T64" fmla="*/ 2 w 455"/>
                  <a:gd name="T65" fmla="*/ 11 h 270"/>
                  <a:gd name="T66" fmla="*/ 3 w 455"/>
                  <a:gd name="T67" fmla="*/ 11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70">
                    <a:moveTo>
                      <a:pt x="395" y="270"/>
                    </a:moveTo>
                    <a:lnTo>
                      <a:pt x="400" y="269"/>
                    </a:lnTo>
                    <a:lnTo>
                      <a:pt x="405" y="268"/>
                    </a:lnTo>
                    <a:lnTo>
                      <a:pt x="410" y="267"/>
                    </a:lnTo>
                    <a:lnTo>
                      <a:pt x="415" y="265"/>
                    </a:lnTo>
                    <a:lnTo>
                      <a:pt x="420" y="262"/>
                    </a:lnTo>
                    <a:lnTo>
                      <a:pt x="424" y="259"/>
                    </a:lnTo>
                    <a:lnTo>
                      <a:pt x="429" y="256"/>
                    </a:lnTo>
                    <a:lnTo>
                      <a:pt x="434" y="251"/>
                    </a:lnTo>
                    <a:lnTo>
                      <a:pt x="439" y="246"/>
                    </a:lnTo>
                    <a:lnTo>
                      <a:pt x="442" y="241"/>
                    </a:lnTo>
                    <a:lnTo>
                      <a:pt x="446" y="236"/>
                    </a:lnTo>
                    <a:lnTo>
                      <a:pt x="449" y="231"/>
                    </a:lnTo>
                    <a:lnTo>
                      <a:pt x="451" y="225"/>
                    </a:lnTo>
                    <a:lnTo>
                      <a:pt x="453" y="219"/>
                    </a:lnTo>
                    <a:lnTo>
                      <a:pt x="454" y="213"/>
                    </a:lnTo>
                    <a:lnTo>
                      <a:pt x="455" y="206"/>
                    </a:lnTo>
                    <a:lnTo>
                      <a:pt x="441" y="65"/>
                    </a:lnTo>
                    <a:lnTo>
                      <a:pt x="440" y="58"/>
                    </a:lnTo>
                    <a:lnTo>
                      <a:pt x="440" y="51"/>
                    </a:lnTo>
                    <a:lnTo>
                      <a:pt x="438" y="45"/>
                    </a:lnTo>
                    <a:lnTo>
                      <a:pt x="436" y="39"/>
                    </a:lnTo>
                    <a:lnTo>
                      <a:pt x="434" y="33"/>
                    </a:lnTo>
                    <a:lnTo>
                      <a:pt x="432" y="28"/>
                    </a:lnTo>
                    <a:lnTo>
                      <a:pt x="429" y="23"/>
                    </a:lnTo>
                    <a:lnTo>
                      <a:pt x="427" y="19"/>
                    </a:lnTo>
                    <a:lnTo>
                      <a:pt x="423" y="15"/>
                    </a:lnTo>
                    <a:lnTo>
                      <a:pt x="420" y="10"/>
                    </a:lnTo>
                    <a:lnTo>
                      <a:pt x="416" y="7"/>
                    </a:lnTo>
                    <a:lnTo>
                      <a:pt x="413" y="4"/>
                    </a:lnTo>
                    <a:lnTo>
                      <a:pt x="408" y="2"/>
                    </a:lnTo>
                    <a:lnTo>
                      <a:pt x="404" y="1"/>
                    </a:lnTo>
                    <a:lnTo>
                      <a:pt x="400" y="0"/>
                    </a:lnTo>
                    <a:lnTo>
                      <a:pt x="395" y="0"/>
                    </a:lnTo>
                    <a:lnTo>
                      <a:pt x="59" y="0"/>
                    </a:lnTo>
                    <a:lnTo>
                      <a:pt x="54" y="0"/>
                    </a:lnTo>
                    <a:lnTo>
                      <a:pt x="49" y="1"/>
                    </a:lnTo>
                    <a:lnTo>
                      <a:pt x="45" y="2"/>
                    </a:lnTo>
                    <a:lnTo>
                      <a:pt x="41" y="4"/>
                    </a:lnTo>
                    <a:lnTo>
                      <a:pt x="37" y="7"/>
                    </a:lnTo>
                    <a:lnTo>
                      <a:pt x="33" y="10"/>
                    </a:lnTo>
                    <a:lnTo>
                      <a:pt x="30" y="15"/>
                    </a:lnTo>
                    <a:lnTo>
                      <a:pt x="27" y="19"/>
                    </a:lnTo>
                    <a:lnTo>
                      <a:pt x="24" y="23"/>
                    </a:lnTo>
                    <a:lnTo>
                      <a:pt x="21" y="28"/>
                    </a:lnTo>
                    <a:lnTo>
                      <a:pt x="19" y="33"/>
                    </a:lnTo>
                    <a:lnTo>
                      <a:pt x="17" y="39"/>
                    </a:lnTo>
                    <a:lnTo>
                      <a:pt x="16" y="45"/>
                    </a:lnTo>
                    <a:lnTo>
                      <a:pt x="14" y="51"/>
                    </a:lnTo>
                    <a:lnTo>
                      <a:pt x="14" y="58"/>
                    </a:lnTo>
                    <a:lnTo>
                      <a:pt x="14" y="65"/>
                    </a:lnTo>
                    <a:lnTo>
                      <a:pt x="0" y="206"/>
                    </a:lnTo>
                    <a:lnTo>
                      <a:pt x="0" y="213"/>
                    </a:lnTo>
                    <a:lnTo>
                      <a:pt x="1" y="219"/>
                    </a:lnTo>
                    <a:lnTo>
                      <a:pt x="3" y="225"/>
                    </a:lnTo>
                    <a:lnTo>
                      <a:pt x="5" y="231"/>
                    </a:lnTo>
                    <a:lnTo>
                      <a:pt x="8" y="236"/>
                    </a:lnTo>
                    <a:lnTo>
                      <a:pt x="12" y="241"/>
                    </a:lnTo>
                    <a:lnTo>
                      <a:pt x="16" y="246"/>
                    </a:lnTo>
                    <a:lnTo>
                      <a:pt x="20" y="251"/>
                    </a:lnTo>
                    <a:lnTo>
                      <a:pt x="24" y="256"/>
                    </a:lnTo>
                    <a:lnTo>
                      <a:pt x="29" y="259"/>
                    </a:lnTo>
                    <a:lnTo>
                      <a:pt x="34" y="262"/>
                    </a:lnTo>
                    <a:lnTo>
                      <a:pt x="38" y="265"/>
                    </a:lnTo>
                    <a:lnTo>
                      <a:pt x="43" y="267"/>
                    </a:lnTo>
                    <a:lnTo>
                      <a:pt x="48" y="268"/>
                    </a:lnTo>
                    <a:lnTo>
                      <a:pt x="54" y="269"/>
                    </a:lnTo>
                    <a:lnTo>
                      <a:pt x="59" y="270"/>
                    </a:lnTo>
                    <a:lnTo>
                      <a:pt x="395" y="270"/>
                    </a:lnTo>
                    <a:close/>
                  </a:path>
                </a:pathLst>
              </a:custGeom>
              <a:solidFill>
                <a:srgbClr val="993300"/>
              </a:solidFill>
              <a:ln w="0">
                <a:solidFill>
                  <a:srgbClr val="000000"/>
                </a:solidFill>
                <a:prstDash val="solid"/>
                <a:round/>
                <a:headEnd/>
                <a:tailEnd/>
              </a:ln>
            </p:spPr>
            <p:txBody>
              <a:bodyPr/>
              <a:lstStyle/>
              <a:p>
                <a:endParaRPr lang="en-US"/>
              </a:p>
            </p:txBody>
          </p:sp>
          <p:sp>
            <p:nvSpPr>
              <p:cNvPr id="44561" name="Freeform 285"/>
              <p:cNvSpPr>
                <a:spLocks/>
              </p:cNvSpPr>
              <p:nvPr/>
            </p:nvSpPr>
            <p:spPr bwMode="auto">
              <a:xfrm>
                <a:off x="4739" y="1307"/>
                <a:ext cx="14" cy="6"/>
              </a:xfrm>
              <a:custGeom>
                <a:avLst/>
                <a:gdLst>
                  <a:gd name="T0" fmla="*/ 14 w 333"/>
                  <a:gd name="T1" fmla="*/ 3 h 122"/>
                  <a:gd name="T2" fmla="*/ 14 w 333"/>
                  <a:gd name="T3" fmla="*/ 3 h 122"/>
                  <a:gd name="T4" fmla="*/ 14 w 333"/>
                  <a:gd name="T5" fmla="*/ 4 h 122"/>
                  <a:gd name="T6" fmla="*/ 14 w 333"/>
                  <a:gd name="T7" fmla="*/ 4 h 122"/>
                  <a:gd name="T8" fmla="*/ 14 w 333"/>
                  <a:gd name="T9" fmla="*/ 4 h 122"/>
                  <a:gd name="T10" fmla="*/ 14 w 333"/>
                  <a:gd name="T11" fmla="*/ 4 h 122"/>
                  <a:gd name="T12" fmla="*/ 14 w 333"/>
                  <a:gd name="T13" fmla="*/ 5 h 122"/>
                  <a:gd name="T14" fmla="*/ 14 w 333"/>
                  <a:gd name="T15" fmla="*/ 5 h 122"/>
                  <a:gd name="T16" fmla="*/ 14 w 333"/>
                  <a:gd name="T17" fmla="*/ 5 h 122"/>
                  <a:gd name="T18" fmla="*/ 13 w 333"/>
                  <a:gd name="T19" fmla="*/ 5 h 122"/>
                  <a:gd name="T20" fmla="*/ 13 w 333"/>
                  <a:gd name="T21" fmla="*/ 5 h 122"/>
                  <a:gd name="T22" fmla="*/ 13 w 333"/>
                  <a:gd name="T23" fmla="*/ 6 h 122"/>
                  <a:gd name="T24" fmla="*/ 13 w 333"/>
                  <a:gd name="T25" fmla="*/ 6 h 122"/>
                  <a:gd name="T26" fmla="*/ 13 w 333"/>
                  <a:gd name="T27" fmla="*/ 6 h 122"/>
                  <a:gd name="T28" fmla="*/ 13 w 333"/>
                  <a:gd name="T29" fmla="*/ 6 h 122"/>
                  <a:gd name="T30" fmla="*/ 13 w 333"/>
                  <a:gd name="T31" fmla="*/ 6 h 122"/>
                  <a:gd name="T32" fmla="*/ 12 w 333"/>
                  <a:gd name="T33" fmla="*/ 6 h 122"/>
                  <a:gd name="T34" fmla="*/ 2 w 333"/>
                  <a:gd name="T35" fmla="*/ 6 h 122"/>
                  <a:gd name="T36" fmla="*/ 1 w 333"/>
                  <a:gd name="T37" fmla="*/ 6 h 122"/>
                  <a:gd name="T38" fmla="*/ 1 w 333"/>
                  <a:gd name="T39" fmla="*/ 6 h 122"/>
                  <a:gd name="T40" fmla="*/ 1 w 333"/>
                  <a:gd name="T41" fmla="*/ 6 h 122"/>
                  <a:gd name="T42" fmla="*/ 1 w 333"/>
                  <a:gd name="T43" fmla="*/ 6 h 122"/>
                  <a:gd name="T44" fmla="*/ 1 w 333"/>
                  <a:gd name="T45" fmla="*/ 6 h 122"/>
                  <a:gd name="T46" fmla="*/ 1 w 333"/>
                  <a:gd name="T47" fmla="*/ 5 h 122"/>
                  <a:gd name="T48" fmla="*/ 1 w 333"/>
                  <a:gd name="T49" fmla="*/ 5 h 122"/>
                  <a:gd name="T50" fmla="*/ 0 w 333"/>
                  <a:gd name="T51" fmla="*/ 5 h 122"/>
                  <a:gd name="T52" fmla="*/ 0 w 333"/>
                  <a:gd name="T53" fmla="*/ 5 h 122"/>
                  <a:gd name="T54" fmla="*/ 0 w 333"/>
                  <a:gd name="T55" fmla="*/ 5 h 122"/>
                  <a:gd name="T56" fmla="*/ 0 w 333"/>
                  <a:gd name="T57" fmla="*/ 4 h 122"/>
                  <a:gd name="T58" fmla="*/ 0 w 333"/>
                  <a:gd name="T59" fmla="*/ 4 h 122"/>
                  <a:gd name="T60" fmla="*/ 0 w 333"/>
                  <a:gd name="T61" fmla="*/ 4 h 122"/>
                  <a:gd name="T62" fmla="*/ 0 w 333"/>
                  <a:gd name="T63" fmla="*/ 4 h 122"/>
                  <a:gd name="T64" fmla="*/ 0 w 333"/>
                  <a:gd name="T65" fmla="*/ 3 h 122"/>
                  <a:gd name="T66" fmla="*/ 0 w 333"/>
                  <a:gd name="T67" fmla="*/ 3 h 122"/>
                  <a:gd name="T68" fmla="*/ 0 w 333"/>
                  <a:gd name="T69" fmla="*/ 0 h 122"/>
                  <a:gd name="T70" fmla="*/ 14 w 333"/>
                  <a:gd name="T71" fmla="*/ 0 h 122"/>
                  <a:gd name="T72" fmla="*/ 14 w 333"/>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22">
                    <a:moveTo>
                      <a:pt x="333" y="62"/>
                    </a:moveTo>
                    <a:lnTo>
                      <a:pt x="332" y="67"/>
                    </a:lnTo>
                    <a:lnTo>
                      <a:pt x="332" y="73"/>
                    </a:lnTo>
                    <a:lnTo>
                      <a:pt x="331" y="79"/>
                    </a:lnTo>
                    <a:lnTo>
                      <a:pt x="330" y="85"/>
                    </a:lnTo>
                    <a:lnTo>
                      <a:pt x="329" y="90"/>
                    </a:lnTo>
                    <a:lnTo>
                      <a:pt x="327" y="95"/>
                    </a:lnTo>
                    <a:lnTo>
                      <a:pt x="325" y="100"/>
                    </a:lnTo>
                    <a:lnTo>
                      <a:pt x="323" y="104"/>
                    </a:lnTo>
                    <a:lnTo>
                      <a:pt x="320" y="108"/>
                    </a:lnTo>
                    <a:lnTo>
                      <a:pt x="317" y="111"/>
                    </a:lnTo>
                    <a:lnTo>
                      <a:pt x="314" y="114"/>
                    </a:lnTo>
                    <a:lnTo>
                      <a:pt x="311" y="117"/>
                    </a:lnTo>
                    <a:lnTo>
                      <a:pt x="307" y="119"/>
                    </a:lnTo>
                    <a:lnTo>
                      <a:pt x="303" y="120"/>
                    </a:lnTo>
                    <a:lnTo>
                      <a:pt x="299" y="121"/>
                    </a:lnTo>
                    <a:lnTo>
                      <a:pt x="294" y="122"/>
                    </a:lnTo>
                    <a:lnTo>
                      <a:pt x="39" y="122"/>
                    </a:lnTo>
                    <a:lnTo>
                      <a:pt x="34" y="121"/>
                    </a:lnTo>
                    <a:lnTo>
                      <a:pt x="30" y="120"/>
                    </a:lnTo>
                    <a:lnTo>
                      <a:pt x="25" y="119"/>
                    </a:lnTo>
                    <a:lnTo>
                      <a:pt x="22" y="117"/>
                    </a:lnTo>
                    <a:lnTo>
                      <a:pt x="18" y="114"/>
                    </a:lnTo>
                    <a:lnTo>
                      <a:pt x="15" y="111"/>
                    </a:lnTo>
                    <a:lnTo>
                      <a:pt x="12" y="108"/>
                    </a:lnTo>
                    <a:lnTo>
                      <a:pt x="10" y="104"/>
                    </a:lnTo>
                    <a:lnTo>
                      <a:pt x="8" y="100"/>
                    </a:lnTo>
                    <a:lnTo>
                      <a:pt x="5" y="95"/>
                    </a:lnTo>
                    <a:lnTo>
                      <a:pt x="4" y="90"/>
                    </a:lnTo>
                    <a:lnTo>
                      <a:pt x="2" y="85"/>
                    </a:lnTo>
                    <a:lnTo>
                      <a:pt x="1" y="79"/>
                    </a:lnTo>
                    <a:lnTo>
                      <a:pt x="0" y="73"/>
                    </a:lnTo>
                    <a:lnTo>
                      <a:pt x="0" y="67"/>
                    </a:lnTo>
                    <a:lnTo>
                      <a:pt x="0" y="62"/>
                    </a:lnTo>
                    <a:lnTo>
                      <a:pt x="2" y="0"/>
                    </a:lnTo>
                    <a:lnTo>
                      <a:pt x="331" y="0"/>
                    </a:lnTo>
                    <a:lnTo>
                      <a:pt x="333" y="62"/>
                    </a:lnTo>
                    <a:close/>
                  </a:path>
                </a:pathLst>
              </a:custGeom>
              <a:solidFill>
                <a:srgbClr val="993300"/>
              </a:solidFill>
              <a:ln w="0">
                <a:solidFill>
                  <a:srgbClr val="000000"/>
                </a:solidFill>
                <a:prstDash val="solid"/>
                <a:round/>
                <a:headEnd/>
                <a:tailEnd/>
              </a:ln>
            </p:spPr>
            <p:txBody>
              <a:bodyPr/>
              <a:lstStyle/>
              <a:p>
                <a:endParaRPr lang="en-US"/>
              </a:p>
            </p:txBody>
          </p:sp>
          <p:sp>
            <p:nvSpPr>
              <p:cNvPr id="44562" name="Freeform 286"/>
              <p:cNvSpPr>
                <a:spLocks/>
              </p:cNvSpPr>
              <p:nvPr/>
            </p:nvSpPr>
            <p:spPr bwMode="auto">
              <a:xfrm>
                <a:off x="4737" y="1303"/>
                <a:ext cx="1" cy="9"/>
              </a:xfrm>
              <a:custGeom>
                <a:avLst/>
                <a:gdLst>
                  <a:gd name="T0" fmla="*/ 1 w 31"/>
                  <a:gd name="T1" fmla="*/ 9 h 201"/>
                  <a:gd name="T2" fmla="*/ 1 w 31"/>
                  <a:gd name="T3" fmla="*/ 9 h 201"/>
                  <a:gd name="T4" fmla="*/ 1 w 31"/>
                  <a:gd name="T5" fmla="*/ 9 h 201"/>
                  <a:gd name="T6" fmla="*/ 1 w 31"/>
                  <a:gd name="T7" fmla="*/ 9 h 201"/>
                  <a:gd name="T8" fmla="*/ 1 w 31"/>
                  <a:gd name="T9" fmla="*/ 9 h 201"/>
                  <a:gd name="T10" fmla="*/ 1 w 31"/>
                  <a:gd name="T11" fmla="*/ 9 h 201"/>
                  <a:gd name="T12" fmla="*/ 1 w 31"/>
                  <a:gd name="T13" fmla="*/ 8 h 201"/>
                  <a:gd name="T14" fmla="*/ 1 w 31"/>
                  <a:gd name="T15" fmla="*/ 8 h 201"/>
                  <a:gd name="T16" fmla="*/ 1 w 31"/>
                  <a:gd name="T17" fmla="*/ 1 h 201"/>
                  <a:gd name="T18" fmla="*/ 1 w 31"/>
                  <a:gd name="T19" fmla="*/ 1 h 201"/>
                  <a:gd name="T20" fmla="*/ 1 w 31"/>
                  <a:gd name="T21" fmla="*/ 0 h 201"/>
                  <a:gd name="T22" fmla="*/ 1 w 31"/>
                  <a:gd name="T23" fmla="*/ 0 h 201"/>
                  <a:gd name="T24" fmla="*/ 1 w 31"/>
                  <a:gd name="T25" fmla="*/ 0 h 201"/>
                  <a:gd name="T26" fmla="*/ 1 w 31"/>
                  <a:gd name="T27" fmla="*/ 0 h 201"/>
                  <a:gd name="T28" fmla="*/ 1 w 31"/>
                  <a:gd name="T29" fmla="*/ 0 h 201"/>
                  <a:gd name="T30" fmla="*/ 1 w 31"/>
                  <a:gd name="T31" fmla="*/ 0 h 201"/>
                  <a:gd name="T32" fmla="*/ 1 w 31"/>
                  <a:gd name="T33" fmla="*/ 0 h 201"/>
                  <a:gd name="T34" fmla="*/ 0 w 31"/>
                  <a:gd name="T35" fmla="*/ 0 h 201"/>
                  <a:gd name="T36" fmla="*/ 0 w 31"/>
                  <a:gd name="T37" fmla="*/ 0 h 201"/>
                  <a:gd name="T38" fmla="*/ 0 w 31"/>
                  <a:gd name="T39" fmla="*/ 0 h 201"/>
                  <a:gd name="T40" fmla="*/ 0 w 31"/>
                  <a:gd name="T41" fmla="*/ 0 h 201"/>
                  <a:gd name="T42" fmla="*/ 0 w 31"/>
                  <a:gd name="T43" fmla="*/ 0 h 201"/>
                  <a:gd name="T44" fmla="*/ 0 w 31"/>
                  <a:gd name="T45" fmla="*/ 0 h 201"/>
                  <a:gd name="T46" fmla="*/ 0 w 31"/>
                  <a:gd name="T47" fmla="*/ 1 h 201"/>
                  <a:gd name="T48" fmla="*/ 0 w 31"/>
                  <a:gd name="T49" fmla="*/ 1 h 201"/>
                  <a:gd name="T50" fmla="*/ 0 w 31"/>
                  <a:gd name="T51" fmla="*/ 8 h 201"/>
                  <a:gd name="T52" fmla="*/ 0 w 31"/>
                  <a:gd name="T53" fmla="*/ 8 h 201"/>
                  <a:gd name="T54" fmla="*/ 0 w 31"/>
                  <a:gd name="T55" fmla="*/ 8 h 201"/>
                  <a:gd name="T56" fmla="*/ 0 w 31"/>
                  <a:gd name="T57" fmla="*/ 8 h 201"/>
                  <a:gd name="T58" fmla="*/ 0 w 31"/>
                  <a:gd name="T59" fmla="*/ 9 h 201"/>
                  <a:gd name="T60" fmla="*/ 0 w 31"/>
                  <a:gd name="T61" fmla="*/ 9 h 201"/>
                  <a:gd name="T62" fmla="*/ 0 w 31"/>
                  <a:gd name="T63" fmla="*/ 9 h 201"/>
                  <a:gd name="T64" fmla="*/ 1 w 31"/>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 h="201">
                    <a:moveTo>
                      <a:pt x="18" y="201"/>
                    </a:moveTo>
                    <a:lnTo>
                      <a:pt x="19" y="200"/>
                    </a:lnTo>
                    <a:lnTo>
                      <a:pt x="20" y="200"/>
                    </a:lnTo>
                    <a:lnTo>
                      <a:pt x="21" y="200"/>
                    </a:lnTo>
                    <a:lnTo>
                      <a:pt x="22" y="199"/>
                    </a:lnTo>
                    <a:lnTo>
                      <a:pt x="24" y="198"/>
                    </a:lnTo>
                    <a:lnTo>
                      <a:pt x="25" y="197"/>
                    </a:lnTo>
                    <a:lnTo>
                      <a:pt x="26" y="196"/>
                    </a:lnTo>
                    <a:lnTo>
                      <a:pt x="27" y="195"/>
                    </a:lnTo>
                    <a:lnTo>
                      <a:pt x="27" y="194"/>
                    </a:lnTo>
                    <a:lnTo>
                      <a:pt x="28" y="192"/>
                    </a:lnTo>
                    <a:lnTo>
                      <a:pt x="29" y="191"/>
                    </a:lnTo>
                    <a:lnTo>
                      <a:pt x="29" y="189"/>
                    </a:lnTo>
                    <a:lnTo>
                      <a:pt x="30" y="187"/>
                    </a:lnTo>
                    <a:lnTo>
                      <a:pt x="30" y="185"/>
                    </a:lnTo>
                    <a:lnTo>
                      <a:pt x="30" y="184"/>
                    </a:lnTo>
                    <a:lnTo>
                      <a:pt x="31" y="182"/>
                    </a:lnTo>
                    <a:lnTo>
                      <a:pt x="31" y="20"/>
                    </a:lnTo>
                    <a:lnTo>
                      <a:pt x="30" y="18"/>
                    </a:lnTo>
                    <a:lnTo>
                      <a:pt x="30" y="16"/>
                    </a:lnTo>
                    <a:lnTo>
                      <a:pt x="30" y="13"/>
                    </a:lnTo>
                    <a:lnTo>
                      <a:pt x="29" y="11"/>
                    </a:lnTo>
                    <a:lnTo>
                      <a:pt x="29" y="10"/>
                    </a:lnTo>
                    <a:lnTo>
                      <a:pt x="28" y="8"/>
                    </a:lnTo>
                    <a:lnTo>
                      <a:pt x="27" y="7"/>
                    </a:lnTo>
                    <a:lnTo>
                      <a:pt x="27" y="5"/>
                    </a:lnTo>
                    <a:lnTo>
                      <a:pt x="26" y="4"/>
                    </a:lnTo>
                    <a:lnTo>
                      <a:pt x="25" y="3"/>
                    </a:lnTo>
                    <a:lnTo>
                      <a:pt x="24" y="2"/>
                    </a:lnTo>
                    <a:lnTo>
                      <a:pt x="22" y="1"/>
                    </a:lnTo>
                    <a:lnTo>
                      <a:pt x="21"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0"/>
                    </a:lnTo>
                    <a:lnTo>
                      <a:pt x="5" y="11"/>
                    </a:lnTo>
                    <a:lnTo>
                      <a:pt x="4" y="13"/>
                    </a:lnTo>
                    <a:lnTo>
                      <a:pt x="4" y="16"/>
                    </a:lnTo>
                    <a:lnTo>
                      <a:pt x="4" y="18"/>
                    </a:lnTo>
                    <a:lnTo>
                      <a:pt x="4" y="20"/>
                    </a:lnTo>
                    <a:lnTo>
                      <a:pt x="0" y="169"/>
                    </a:lnTo>
                    <a:lnTo>
                      <a:pt x="0" y="170"/>
                    </a:lnTo>
                    <a:lnTo>
                      <a:pt x="0" y="173"/>
                    </a:lnTo>
                    <a:lnTo>
                      <a:pt x="0" y="176"/>
                    </a:lnTo>
                    <a:lnTo>
                      <a:pt x="1" y="179"/>
                    </a:lnTo>
                    <a:lnTo>
                      <a:pt x="2" y="181"/>
                    </a:lnTo>
                    <a:lnTo>
                      <a:pt x="3" y="184"/>
                    </a:lnTo>
                    <a:lnTo>
                      <a:pt x="4" y="186"/>
                    </a:lnTo>
                    <a:lnTo>
                      <a:pt x="6" y="189"/>
                    </a:lnTo>
                    <a:lnTo>
                      <a:pt x="7" y="191"/>
                    </a:lnTo>
                    <a:lnTo>
                      <a:pt x="8" y="193"/>
                    </a:lnTo>
                    <a:lnTo>
                      <a:pt x="10" y="195"/>
                    </a:lnTo>
                    <a:lnTo>
                      <a:pt x="11" y="197"/>
                    </a:lnTo>
                    <a:lnTo>
                      <a:pt x="13" y="198"/>
                    </a:lnTo>
                    <a:lnTo>
                      <a:pt x="14" y="200"/>
                    </a:lnTo>
                    <a:lnTo>
                      <a:pt x="16" y="200"/>
                    </a:lnTo>
                    <a:lnTo>
                      <a:pt x="18" y="201"/>
                    </a:lnTo>
                    <a:close/>
                  </a:path>
                </a:pathLst>
              </a:custGeom>
              <a:solidFill>
                <a:srgbClr val="993300"/>
              </a:solidFill>
              <a:ln w="0">
                <a:solidFill>
                  <a:srgbClr val="000000"/>
                </a:solidFill>
                <a:prstDash val="solid"/>
                <a:round/>
                <a:headEnd/>
                <a:tailEnd/>
              </a:ln>
            </p:spPr>
            <p:txBody>
              <a:bodyPr/>
              <a:lstStyle/>
              <a:p>
                <a:endParaRPr lang="en-US"/>
              </a:p>
            </p:txBody>
          </p:sp>
          <p:sp>
            <p:nvSpPr>
              <p:cNvPr id="44563" name="Freeform 287"/>
              <p:cNvSpPr>
                <a:spLocks/>
              </p:cNvSpPr>
              <p:nvPr/>
            </p:nvSpPr>
            <p:spPr bwMode="auto">
              <a:xfrm>
                <a:off x="4754" y="1303"/>
                <a:ext cx="1" cy="9"/>
              </a:xfrm>
              <a:custGeom>
                <a:avLst/>
                <a:gdLst>
                  <a:gd name="T0" fmla="*/ 0 w 37"/>
                  <a:gd name="T1" fmla="*/ 9 h 210"/>
                  <a:gd name="T2" fmla="*/ 0 w 37"/>
                  <a:gd name="T3" fmla="*/ 9 h 210"/>
                  <a:gd name="T4" fmla="*/ 1 w 37"/>
                  <a:gd name="T5" fmla="*/ 9 h 210"/>
                  <a:gd name="T6" fmla="*/ 1 w 37"/>
                  <a:gd name="T7" fmla="*/ 9 h 210"/>
                  <a:gd name="T8" fmla="*/ 1 w 37"/>
                  <a:gd name="T9" fmla="*/ 8 h 210"/>
                  <a:gd name="T10" fmla="*/ 1 w 37"/>
                  <a:gd name="T11" fmla="*/ 8 h 210"/>
                  <a:gd name="T12" fmla="*/ 1 w 37"/>
                  <a:gd name="T13" fmla="*/ 8 h 210"/>
                  <a:gd name="T14" fmla="*/ 1 w 37"/>
                  <a:gd name="T15" fmla="*/ 8 h 210"/>
                  <a:gd name="T16" fmla="*/ 1 w 37"/>
                  <a:gd name="T17" fmla="*/ 1 h 210"/>
                  <a:gd name="T18" fmla="*/ 1 w 37"/>
                  <a:gd name="T19" fmla="*/ 1 h 210"/>
                  <a:gd name="T20" fmla="*/ 1 w 37"/>
                  <a:gd name="T21" fmla="*/ 1 h 210"/>
                  <a:gd name="T22" fmla="*/ 1 w 37"/>
                  <a:gd name="T23" fmla="*/ 0 h 210"/>
                  <a:gd name="T24" fmla="*/ 1 w 37"/>
                  <a:gd name="T25" fmla="*/ 0 h 210"/>
                  <a:gd name="T26" fmla="*/ 1 w 37"/>
                  <a:gd name="T27" fmla="*/ 0 h 210"/>
                  <a:gd name="T28" fmla="*/ 0 w 37"/>
                  <a:gd name="T29" fmla="*/ 0 h 210"/>
                  <a:gd name="T30" fmla="*/ 0 w 37"/>
                  <a:gd name="T31" fmla="*/ 0 h 210"/>
                  <a:gd name="T32" fmla="*/ 0 w 37"/>
                  <a:gd name="T33" fmla="*/ 0 h 210"/>
                  <a:gd name="T34" fmla="*/ 0 w 37"/>
                  <a:gd name="T35" fmla="*/ 0 h 210"/>
                  <a:gd name="T36" fmla="*/ 0 w 37"/>
                  <a:gd name="T37" fmla="*/ 0 h 210"/>
                  <a:gd name="T38" fmla="*/ 0 w 37"/>
                  <a:gd name="T39" fmla="*/ 0 h 210"/>
                  <a:gd name="T40" fmla="*/ 0 w 37"/>
                  <a:gd name="T41" fmla="*/ 0 h 210"/>
                  <a:gd name="T42" fmla="*/ 0 w 37"/>
                  <a:gd name="T43" fmla="*/ 0 h 210"/>
                  <a:gd name="T44" fmla="*/ 0 w 37"/>
                  <a:gd name="T45" fmla="*/ 1 h 210"/>
                  <a:gd name="T46" fmla="*/ 0 w 37"/>
                  <a:gd name="T47" fmla="*/ 1 h 210"/>
                  <a:gd name="T48" fmla="*/ 0 w 37"/>
                  <a:gd name="T49" fmla="*/ 1 h 210"/>
                  <a:gd name="T50" fmla="*/ 0 w 37"/>
                  <a:gd name="T51" fmla="*/ 8 h 210"/>
                  <a:gd name="T52" fmla="*/ 0 w 37"/>
                  <a:gd name="T53" fmla="*/ 8 h 210"/>
                  <a:gd name="T54" fmla="*/ 0 w 37"/>
                  <a:gd name="T55" fmla="*/ 9 h 210"/>
                  <a:gd name="T56" fmla="*/ 0 w 37"/>
                  <a:gd name="T57" fmla="*/ 9 h 210"/>
                  <a:gd name="T58" fmla="*/ 0 w 37"/>
                  <a:gd name="T59" fmla="*/ 9 h 210"/>
                  <a:gd name="T60" fmla="*/ 0 w 37"/>
                  <a:gd name="T61" fmla="*/ 9 h 210"/>
                  <a:gd name="T62" fmla="*/ 0 w 37"/>
                  <a:gd name="T63" fmla="*/ 9 h 210"/>
                  <a:gd name="T64" fmla="*/ 0 w 37"/>
                  <a:gd name="T65" fmla="*/ 9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10">
                    <a:moveTo>
                      <a:pt x="14" y="210"/>
                    </a:moveTo>
                    <a:lnTo>
                      <a:pt x="15" y="209"/>
                    </a:lnTo>
                    <a:lnTo>
                      <a:pt x="16" y="209"/>
                    </a:lnTo>
                    <a:lnTo>
                      <a:pt x="18" y="207"/>
                    </a:lnTo>
                    <a:lnTo>
                      <a:pt x="20" y="206"/>
                    </a:lnTo>
                    <a:lnTo>
                      <a:pt x="22" y="204"/>
                    </a:lnTo>
                    <a:lnTo>
                      <a:pt x="24" y="202"/>
                    </a:lnTo>
                    <a:lnTo>
                      <a:pt x="25" y="200"/>
                    </a:lnTo>
                    <a:lnTo>
                      <a:pt x="27" y="198"/>
                    </a:lnTo>
                    <a:lnTo>
                      <a:pt x="29" y="195"/>
                    </a:lnTo>
                    <a:lnTo>
                      <a:pt x="30" y="192"/>
                    </a:lnTo>
                    <a:lnTo>
                      <a:pt x="33" y="190"/>
                    </a:lnTo>
                    <a:lnTo>
                      <a:pt x="34" y="187"/>
                    </a:lnTo>
                    <a:lnTo>
                      <a:pt x="35" y="185"/>
                    </a:lnTo>
                    <a:lnTo>
                      <a:pt x="36" y="181"/>
                    </a:lnTo>
                    <a:lnTo>
                      <a:pt x="36" y="179"/>
                    </a:lnTo>
                    <a:lnTo>
                      <a:pt x="37" y="177"/>
                    </a:lnTo>
                    <a:lnTo>
                      <a:pt x="27" y="20"/>
                    </a:lnTo>
                    <a:lnTo>
                      <a:pt x="26" y="17"/>
                    </a:lnTo>
                    <a:lnTo>
                      <a:pt x="26" y="15"/>
                    </a:lnTo>
                    <a:lnTo>
                      <a:pt x="26" y="14"/>
                    </a:lnTo>
                    <a:lnTo>
                      <a:pt x="25" y="12"/>
                    </a:lnTo>
                    <a:lnTo>
                      <a:pt x="25" y="10"/>
                    </a:lnTo>
                    <a:lnTo>
                      <a:pt x="24" y="8"/>
                    </a:lnTo>
                    <a:lnTo>
                      <a:pt x="23" y="7"/>
                    </a:lnTo>
                    <a:lnTo>
                      <a:pt x="23" y="5"/>
                    </a:lnTo>
                    <a:lnTo>
                      <a:pt x="22" y="4"/>
                    </a:lnTo>
                    <a:lnTo>
                      <a:pt x="21" y="3"/>
                    </a:lnTo>
                    <a:lnTo>
                      <a:pt x="20"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4" y="204"/>
                    </a:lnTo>
                    <a:lnTo>
                      <a:pt x="4" y="205"/>
                    </a:lnTo>
                    <a:lnTo>
                      <a:pt x="6" y="206"/>
                    </a:lnTo>
                    <a:lnTo>
                      <a:pt x="7" y="207"/>
                    </a:lnTo>
                    <a:lnTo>
                      <a:pt x="8" y="208"/>
                    </a:lnTo>
                    <a:lnTo>
                      <a:pt x="9" y="209"/>
                    </a:lnTo>
                    <a:lnTo>
                      <a:pt x="11" y="209"/>
                    </a:lnTo>
                    <a:lnTo>
                      <a:pt x="12" y="209"/>
                    </a:lnTo>
                    <a:lnTo>
                      <a:pt x="14" y="210"/>
                    </a:lnTo>
                    <a:close/>
                  </a:path>
                </a:pathLst>
              </a:custGeom>
              <a:solidFill>
                <a:srgbClr val="993300"/>
              </a:solidFill>
              <a:ln w="0">
                <a:solidFill>
                  <a:srgbClr val="000000"/>
                </a:solidFill>
                <a:prstDash val="solid"/>
                <a:round/>
                <a:headEnd/>
                <a:tailEnd/>
              </a:ln>
            </p:spPr>
            <p:txBody>
              <a:bodyPr/>
              <a:lstStyle/>
              <a:p>
                <a:endParaRPr lang="en-US"/>
              </a:p>
            </p:txBody>
          </p:sp>
          <p:sp>
            <p:nvSpPr>
              <p:cNvPr id="44564" name="Freeform 288"/>
              <p:cNvSpPr>
                <a:spLocks/>
              </p:cNvSpPr>
              <p:nvPr/>
            </p:nvSpPr>
            <p:spPr bwMode="auto">
              <a:xfrm>
                <a:off x="4739" y="1302"/>
                <a:ext cx="15" cy="5"/>
              </a:xfrm>
              <a:custGeom>
                <a:avLst/>
                <a:gdLst>
                  <a:gd name="T0" fmla="*/ 14 w 342"/>
                  <a:gd name="T1" fmla="*/ 5 h 99"/>
                  <a:gd name="T2" fmla="*/ 14 w 342"/>
                  <a:gd name="T3" fmla="*/ 5 h 99"/>
                  <a:gd name="T4" fmla="*/ 14 w 342"/>
                  <a:gd name="T5" fmla="*/ 5 h 99"/>
                  <a:gd name="T6" fmla="*/ 14 w 342"/>
                  <a:gd name="T7" fmla="*/ 5 h 99"/>
                  <a:gd name="T8" fmla="*/ 15 w 342"/>
                  <a:gd name="T9" fmla="*/ 4 h 99"/>
                  <a:gd name="T10" fmla="*/ 15 w 342"/>
                  <a:gd name="T11" fmla="*/ 4 h 99"/>
                  <a:gd name="T12" fmla="*/ 15 w 342"/>
                  <a:gd name="T13" fmla="*/ 4 h 99"/>
                  <a:gd name="T14" fmla="*/ 15 w 342"/>
                  <a:gd name="T15" fmla="*/ 4 h 99"/>
                  <a:gd name="T16" fmla="*/ 15 w 342"/>
                  <a:gd name="T17" fmla="*/ 2 h 99"/>
                  <a:gd name="T18" fmla="*/ 15 w 342"/>
                  <a:gd name="T19" fmla="*/ 1 h 99"/>
                  <a:gd name="T20" fmla="*/ 15 w 342"/>
                  <a:gd name="T21" fmla="*/ 1 h 99"/>
                  <a:gd name="T22" fmla="*/ 15 w 342"/>
                  <a:gd name="T23" fmla="*/ 1 h 99"/>
                  <a:gd name="T24" fmla="*/ 14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1 h 99"/>
                  <a:gd name="T44" fmla="*/ 0 w 342"/>
                  <a:gd name="T45" fmla="*/ 1 h 99"/>
                  <a:gd name="T46" fmla="*/ 0 w 342"/>
                  <a:gd name="T47" fmla="*/ 1 h 99"/>
                  <a:gd name="T48" fmla="*/ 0 w 342"/>
                  <a:gd name="T49" fmla="*/ 1 h 99"/>
                  <a:gd name="T50" fmla="*/ 0 w 342"/>
                  <a:gd name="T51" fmla="*/ 3 h 99"/>
                  <a:gd name="T52" fmla="*/ 0 w 342"/>
                  <a:gd name="T53" fmla="*/ 4 h 99"/>
                  <a:gd name="T54" fmla="*/ 0 w 342"/>
                  <a:gd name="T55" fmla="*/ 4 h 99"/>
                  <a:gd name="T56" fmla="*/ 0 w 342"/>
                  <a:gd name="T57" fmla="*/ 4 h 99"/>
                  <a:gd name="T58" fmla="*/ 0 w 342"/>
                  <a:gd name="T59" fmla="*/ 4 h 99"/>
                  <a:gd name="T60" fmla="*/ 1 w 342"/>
                  <a:gd name="T61" fmla="*/ 5 h 99"/>
                  <a:gd name="T62" fmla="*/ 1 w 342"/>
                  <a:gd name="T63" fmla="*/ 5 h 99"/>
                  <a:gd name="T64" fmla="*/ 1 w 342"/>
                  <a:gd name="T65" fmla="*/ 5 h 99"/>
                  <a:gd name="T66" fmla="*/ 2 w 342"/>
                  <a:gd name="T67" fmla="*/ 5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6" y="99"/>
                    </a:moveTo>
                    <a:lnTo>
                      <a:pt x="309" y="98"/>
                    </a:lnTo>
                    <a:lnTo>
                      <a:pt x="312" y="98"/>
                    </a:lnTo>
                    <a:lnTo>
                      <a:pt x="316" y="97"/>
                    </a:lnTo>
                    <a:lnTo>
                      <a:pt x="319" y="96"/>
                    </a:lnTo>
                    <a:lnTo>
                      <a:pt x="322" y="95"/>
                    </a:lnTo>
                    <a:lnTo>
                      <a:pt x="325" y="93"/>
                    </a:lnTo>
                    <a:lnTo>
                      <a:pt x="328" y="91"/>
                    </a:lnTo>
                    <a:lnTo>
                      <a:pt x="330" y="89"/>
                    </a:lnTo>
                    <a:lnTo>
                      <a:pt x="332" y="87"/>
                    </a:lnTo>
                    <a:lnTo>
                      <a:pt x="334" y="85"/>
                    </a:lnTo>
                    <a:lnTo>
                      <a:pt x="336" y="82"/>
                    </a:lnTo>
                    <a:lnTo>
                      <a:pt x="338" y="80"/>
                    </a:lnTo>
                    <a:lnTo>
                      <a:pt x="339" y="77"/>
                    </a:lnTo>
                    <a:lnTo>
                      <a:pt x="340" y="73"/>
                    </a:lnTo>
                    <a:lnTo>
                      <a:pt x="340" y="70"/>
                    </a:lnTo>
                    <a:lnTo>
                      <a:pt x="342" y="67"/>
                    </a:lnTo>
                    <a:lnTo>
                      <a:pt x="342" y="31"/>
                    </a:lnTo>
                    <a:lnTo>
                      <a:pt x="340" y="27"/>
                    </a:lnTo>
                    <a:lnTo>
                      <a:pt x="340" y="24"/>
                    </a:lnTo>
                    <a:lnTo>
                      <a:pt x="339" y="21"/>
                    </a:lnTo>
                    <a:lnTo>
                      <a:pt x="338" y="18"/>
                    </a:lnTo>
                    <a:lnTo>
                      <a:pt x="336" y="16"/>
                    </a:lnTo>
                    <a:lnTo>
                      <a:pt x="334" y="13"/>
                    </a:lnTo>
                    <a:lnTo>
                      <a:pt x="332" y="11"/>
                    </a:lnTo>
                    <a:lnTo>
                      <a:pt x="330" y="9"/>
                    </a:lnTo>
                    <a:lnTo>
                      <a:pt x="328" y="7"/>
                    </a:lnTo>
                    <a:lnTo>
                      <a:pt x="325" y="5"/>
                    </a:lnTo>
                    <a:lnTo>
                      <a:pt x="322" y="3"/>
                    </a:lnTo>
                    <a:lnTo>
                      <a:pt x="319" y="2"/>
                    </a:lnTo>
                    <a:lnTo>
                      <a:pt x="316" y="1"/>
                    </a:lnTo>
                    <a:lnTo>
                      <a:pt x="312" y="0"/>
                    </a:lnTo>
                    <a:lnTo>
                      <a:pt x="309" y="0"/>
                    </a:lnTo>
                    <a:lnTo>
                      <a:pt x="306" y="0"/>
                    </a:lnTo>
                    <a:lnTo>
                      <a:pt x="36" y="0"/>
                    </a:lnTo>
                    <a:lnTo>
                      <a:pt x="31" y="0"/>
                    </a:lnTo>
                    <a:lnTo>
                      <a:pt x="28" y="0"/>
                    </a:lnTo>
                    <a:lnTo>
                      <a:pt x="24" y="1"/>
                    </a:lnTo>
                    <a:lnTo>
                      <a:pt x="21" y="2"/>
                    </a:lnTo>
                    <a:lnTo>
                      <a:pt x="18" y="3"/>
                    </a:lnTo>
                    <a:lnTo>
                      <a:pt x="15" y="5"/>
                    </a:lnTo>
                    <a:lnTo>
                      <a:pt x="12" y="7"/>
                    </a:lnTo>
                    <a:lnTo>
                      <a:pt x="10"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0" y="89"/>
                    </a:lnTo>
                    <a:lnTo>
                      <a:pt x="12" y="91"/>
                    </a:lnTo>
                    <a:lnTo>
                      <a:pt x="15" y="93"/>
                    </a:lnTo>
                    <a:lnTo>
                      <a:pt x="18" y="95"/>
                    </a:lnTo>
                    <a:lnTo>
                      <a:pt x="21" y="96"/>
                    </a:lnTo>
                    <a:lnTo>
                      <a:pt x="24" y="97"/>
                    </a:lnTo>
                    <a:lnTo>
                      <a:pt x="28" y="98"/>
                    </a:lnTo>
                    <a:lnTo>
                      <a:pt x="31" y="98"/>
                    </a:lnTo>
                    <a:lnTo>
                      <a:pt x="36" y="99"/>
                    </a:lnTo>
                    <a:lnTo>
                      <a:pt x="306" y="99"/>
                    </a:lnTo>
                    <a:close/>
                  </a:path>
                </a:pathLst>
              </a:custGeom>
              <a:solidFill>
                <a:srgbClr val="993300"/>
              </a:solidFill>
              <a:ln w="0">
                <a:solidFill>
                  <a:srgbClr val="000000"/>
                </a:solidFill>
                <a:prstDash val="solid"/>
                <a:round/>
                <a:headEnd/>
                <a:tailEnd/>
              </a:ln>
            </p:spPr>
            <p:txBody>
              <a:bodyPr/>
              <a:lstStyle/>
              <a:p>
                <a:endParaRPr lang="en-US"/>
              </a:p>
            </p:txBody>
          </p:sp>
          <p:sp>
            <p:nvSpPr>
              <p:cNvPr id="44565" name="Freeform 289"/>
              <p:cNvSpPr>
                <a:spLocks/>
              </p:cNvSpPr>
              <p:nvPr/>
            </p:nvSpPr>
            <p:spPr bwMode="auto">
              <a:xfrm>
                <a:off x="4713" y="1301"/>
                <a:ext cx="21" cy="13"/>
              </a:xfrm>
              <a:custGeom>
                <a:avLst/>
                <a:gdLst>
                  <a:gd name="T0" fmla="*/ 18 w 479"/>
                  <a:gd name="T1" fmla="*/ 13 h 283"/>
                  <a:gd name="T2" fmla="*/ 19 w 479"/>
                  <a:gd name="T3" fmla="*/ 13 h 283"/>
                  <a:gd name="T4" fmla="*/ 19 w 479"/>
                  <a:gd name="T5" fmla="*/ 13 h 283"/>
                  <a:gd name="T6" fmla="*/ 20 w 479"/>
                  <a:gd name="T7" fmla="*/ 12 h 283"/>
                  <a:gd name="T8" fmla="*/ 20 w 479"/>
                  <a:gd name="T9" fmla="*/ 12 h 283"/>
                  <a:gd name="T10" fmla="*/ 21 w 479"/>
                  <a:gd name="T11" fmla="*/ 11 h 283"/>
                  <a:gd name="T12" fmla="*/ 21 w 479"/>
                  <a:gd name="T13" fmla="*/ 11 h 283"/>
                  <a:gd name="T14" fmla="*/ 21 w 479"/>
                  <a:gd name="T15" fmla="*/ 10 h 283"/>
                  <a:gd name="T16" fmla="*/ 20 w 479"/>
                  <a:gd name="T17" fmla="*/ 3 h 283"/>
                  <a:gd name="T18" fmla="*/ 20 w 479"/>
                  <a:gd name="T19" fmla="*/ 2 h 283"/>
                  <a:gd name="T20" fmla="*/ 20 w 479"/>
                  <a:gd name="T21" fmla="*/ 2 h 283"/>
                  <a:gd name="T22" fmla="*/ 20 w 479"/>
                  <a:gd name="T23" fmla="*/ 1 h 283"/>
                  <a:gd name="T24" fmla="*/ 20 w 479"/>
                  <a:gd name="T25" fmla="*/ 1 h 283"/>
                  <a:gd name="T26" fmla="*/ 19 w 479"/>
                  <a:gd name="T27" fmla="*/ 1 h 283"/>
                  <a:gd name="T28" fmla="*/ 19 w 479"/>
                  <a:gd name="T29" fmla="*/ 0 h 283"/>
                  <a:gd name="T30" fmla="*/ 19 w 479"/>
                  <a:gd name="T31" fmla="*/ 0 h 283"/>
                  <a:gd name="T32" fmla="*/ 18 w 479"/>
                  <a:gd name="T33" fmla="*/ 0 h 283"/>
                  <a:gd name="T34" fmla="*/ 3 w 479"/>
                  <a:gd name="T35" fmla="*/ 0 h 283"/>
                  <a:gd name="T36" fmla="*/ 2 w 479"/>
                  <a:gd name="T37" fmla="*/ 0 h 283"/>
                  <a:gd name="T38" fmla="*/ 2 w 479"/>
                  <a:gd name="T39" fmla="*/ 0 h 283"/>
                  <a:gd name="T40" fmla="*/ 1 w 479"/>
                  <a:gd name="T41" fmla="*/ 1 h 283"/>
                  <a:gd name="T42" fmla="*/ 1 w 479"/>
                  <a:gd name="T43" fmla="*/ 1 h 283"/>
                  <a:gd name="T44" fmla="*/ 1 w 479"/>
                  <a:gd name="T45" fmla="*/ 2 h 283"/>
                  <a:gd name="T46" fmla="*/ 1 w 479"/>
                  <a:gd name="T47" fmla="*/ 2 h 283"/>
                  <a:gd name="T48" fmla="*/ 1 w 479"/>
                  <a:gd name="T49" fmla="*/ 3 h 283"/>
                  <a:gd name="T50" fmla="*/ 0 w 479"/>
                  <a:gd name="T51" fmla="*/ 10 h 283"/>
                  <a:gd name="T52" fmla="*/ 0 w 479"/>
                  <a:gd name="T53" fmla="*/ 11 h 283"/>
                  <a:gd name="T54" fmla="*/ 0 w 479"/>
                  <a:gd name="T55" fmla="*/ 11 h 283"/>
                  <a:gd name="T56" fmla="*/ 1 w 479"/>
                  <a:gd name="T57" fmla="*/ 12 h 283"/>
                  <a:gd name="T58" fmla="*/ 1 w 479"/>
                  <a:gd name="T59" fmla="*/ 12 h 283"/>
                  <a:gd name="T60" fmla="*/ 1 w 479"/>
                  <a:gd name="T61" fmla="*/ 12 h 283"/>
                  <a:gd name="T62" fmla="*/ 2 w 479"/>
                  <a:gd name="T63" fmla="*/ 13 h 283"/>
                  <a:gd name="T64" fmla="*/ 2 w 479"/>
                  <a:gd name="T65" fmla="*/ 13 h 283"/>
                  <a:gd name="T66" fmla="*/ 3 w 479"/>
                  <a:gd name="T67" fmla="*/ 13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9" h="283">
                    <a:moveTo>
                      <a:pt x="416" y="283"/>
                    </a:moveTo>
                    <a:lnTo>
                      <a:pt x="420" y="282"/>
                    </a:lnTo>
                    <a:lnTo>
                      <a:pt x="426" y="281"/>
                    </a:lnTo>
                    <a:lnTo>
                      <a:pt x="432" y="280"/>
                    </a:lnTo>
                    <a:lnTo>
                      <a:pt x="437" y="277"/>
                    </a:lnTo>
                    <a:lnTo>
                      <a:pt x="442" y="275"/>
                    </a:lnTo>
                    <a:lnTo>
                      <a:pt x="447" y="271"/>
                    </a:lnTo>
                    <a:lnTo>
                      <a:pt x="452" y="268"/>
                    </a:lnTo>
                    <a:lnTo>
                      <a:pt x="457" y="263"/>
                    </a:lnTo>
                    <a:lnTo>
                      <a:pt x="461" y="259"/>
                    </a:lnTo>
                    <a:lnTo>
                      <a:pt x="465" y="253"/>
                    </a:lnTo>
                    <a:lnTo>
                      <a:pt x="470" y="247"/>
                    </a:lnTo>
                    <a:lnTo>
                      <a:pt x="473" y="241"/>
                    </a:lnTo>
                    <a:lnTo>
                      <a:pt x="475" y="235"/>
                    </a:lnTo>
                    <a:lnTo>
                      <a:pt x="477" y="229"/>
                    </a:lnTo>
                    <a:lnTo>
                      <a:pt x="478" y="222"/>
                    </a:lnTo>
                    <a:lnTo>
                      <a:pt x="479" y="215"/>
                    </a:lnTo>
                    <a:lnTo>
                      <a:pt x="464" y="67"/>
                    </a:lnTo>
                    <a:lnTo>
                      <a:pt x="463" y="60"/>
                    </a:lnTo>
                    <a:lnTo>
                      <a:pt x="463" y="52"/>
                    </a:lnTo>
                    <a:lnTo>
                      <a:pt x="461" y="46"/>
                    </a:lnTo>
                    <a:lnTo>
                      <a:pt x="460" y="40"/>
                    </a:lnTo>
                    <a:lnTo>
                      <a:pt x="458" y="34"/>
                    </a:lnTo>
                    <a:lnTo>
                      <a:pt x="455" y="29"/>
                    </a:lnTo>
                    <a:lnTo>
                      <a:pt x="453" y="24"/>
                    </a:lnTo>
                    <a:lnTo>
                      <a:pt x="450" y="20"/>
                    </a:lnTo>
                    <a:lnTo>
                      <a:pt x="446" y="14"/>
                    </a:lnTo>
                    <a:lnTo>
                      <a:pt x="443" y="11"/>
                    </a:lnTo>
                    <a:lnTo>
                      <a:pt x="439" y="7"/>
                    </a:lnTo>
                    <a:lnTo>
                      <a:pt x="435" y="5"/>
                    </a:lnTo>
                    <a:lnTo>
                      <a:pt x="430" y="2"/>
                    </a:lnTo>
                    <a:lnTo>
                      <a:pt x="425" y="1"/>
                    </a:lnTo>
                    <a:lnTo>
                      <a:pt x="420" y="0"/>
                    </a:lnTo>
                    <a:lnTo>
                      <a:pt x="416" y="0"/>
                    </a:lnTo>
                    <a:lnTo>
                      <a:pt x="63" y="0"/>
                    </a:lnTo>
                    <a:lnTo>
                      <a:pt x="58" y="0"/>
                    </a:lnTo>
                    <a:lnTo>
                      <a:pt x="53" y="1"/>
                    </a:lnTo>
                    <a:lnTo>
                      <a:pt x="49" y="2"/>
                    </a:lnTo>
                    <a:lnTo>
                      <a:pt x="44" y="5"/>
                    </a:lnTo>
                    <a:lnTo>
                      <a:pt x="39" y="7"/>
                    </a:lnTo>
                    <a:lnTo>
                      <a:pt x="35" y="11"/>
                    </a:lnTo>
                    <a:lnTo>
                      <a:pt x="32" y="14"/>
                    </a:lnTo>
                    <a:lnTo>
                      <a:pt x="28" y="20"/>
                    </a:lnTo>
                    <a:lnTo>
                      <a:pt x="25" y="24"/>
                    </a:lnTo>
                    <a:lnTo>
                      <a:pt x="23" y="29"/>
                    </a:lnTo>
                    <a:lnTo>
                      <a:pt x="20" y="34"/>
                    </a:lnTo>
                    <a:lnTo>
                      <a:pt x="18" y="40"/>
                    </a:lnTo>
                    <a:lnTo>
                      <a:pt x="17" y="46"/>
                    </a:lnTo>
                    <a:lnTo>
                      <a:pt x="15" y="52"/>
                    </a:lnTo>
                    <a:lnTo>
                      <a:pt x="15" y="60"/>
                    </a:lnTo>
                    <a:lnTo>
                      <a:pt x="15" y="67"/>
                    </a:lnTo>
                    <a:lnTo>
                      <a:pt x="0" y="215"/>
                    </a:lnTo>
                    <a:lnTo>
                      <a:pt x="0" y="222"/>
                    </a:lnTo>
                    <a:lnTo>
                      <a:pt x="2" y="229"/>
                    </a:lnTo>
                    <a:lnTo>
                      <a:pt x="4" y="235"/>
                    </a:lnTo>
                    <a:lnTo>
                      <a:pt x="6" y="241"/>
                    </a:lnTo>
                    <a:lnTo>
                      <a:pt x="9" y="247"/>
                    </a:lnTo>
                    <a:lnTo>
                      <a:pt x="13" y="253"/>
                    </a:lnTo>
                    <a:lnTo>
                      <a:pt x="17" y="259"/>
                    </a:lnTo>
                    <a:lnTo>
                      <a:pt x="21" y="263"/>
                    </a:lnTo>
                    <a:lnTo>
                      <a:pt x="26" y="268"/>
                    </a:lnTo>
                    <a:lnTo>
                      <a:pt x="31" y="271"/>
                    </a:lnTo>
                    <a:lnTo>
                      <a:pt x="36" y="275"/>
                    </a:lnTo>
                    <a:lnTo>
                      <a:pt x="42" y="277"/>
                    </a:lnTo>
                    <a:lnTo>
                      <a:pt x="47" y="280"/>
                    </a:lnTo>
                    <a:lnTo>
                      <a:pt x="52" y="281"/>
                    </a:lnTo>
                    <a:lnTo>
                      <a:pt x="58" y="282"/>
                    </a:lnTo>
                    <a:lnTo>
                      <a:pt x="63" y="283"/>
                    </a:lnTo>
                    <a:lnTo>
                      <a:pt x="416" y="283"/>
                    </a:lnTo>
                    <a:close/>
                  </a:path>
                </a:pathLst>
              </a:custGeom>
              <a:solidFill>
                <a:srgbClr val="993300"/>
              </a:solidFill>
              <a:ln w="0">
                <a:solidFill>
                  <a:srgbClr val="000000"/>
                </a:solidFill>
                <a:prstDash val="solid"/>
                <a:round/>
                <a:headEnd/>
                <a:tailEnd/>
              </a:ln>
            </p:spPr>
            <p:txBody>
              <a:bodyPr/>
              <a:lstStyle/>
              <a:p>
                <a:endParaRPr lang="en-US"/>
              </a:p>
            </p:txBody>
          </p:sp>
          <p:sp>
            <p:nvSpPr>
              <p:cNvPr id="44566" name="Freeform 290"/>
              <p:cNvSpPr>
                <a:spLocks/>
              </p:cNvSpPr>
              <p:nvPr/>
            </p:nvSpPr>
            <p:spPr bwMode="auto">
              <a:xfrm>
                <a:off x="4714" y="1302"/>
                <a:ext cx="19" cy="11"/>
              </a:xfrm>
              <a:custGeom>
                <a:avLst/>
                <a:gdLst>
                  <a:gd name="T0" fmla="*/ 17 w 455"/>
                  <a:gd name="T1" fmla="*/ 11 h 270"/>
                  <a:gd name="T2" fmla="*/ 17 w 455"/>
                  <a:gd name="T3" fmla="*/ 11 h 270"/>
                  <a:gd name="T4" fmla="*/ 18 w 455"/>
                  <a:gd name="T5" fmla="*/ 11 h 270"/>
                  <a:gd name="T6" fmla="*/ 18 w 455"/>
                  <a:gd name="T7" fmla="*/ 10 h 270"/>
                  <a:gd name="T8" fmla="*/ 18 w 455"/>
                  <a:gd name="T9" fmla="*/ 10 h 270"/>
                  <a:gd name="T10" fmla="*/ 19 w 455"/>
                  <a:gd name="T11" fmla="*/ 10 h 270"/>
                  <a:gd name="T12" fmla="*/ 19 w 455"/>
                  <a:gd name="T13" fmla="*/ 9 h 270"/>
                  <a:gd name="T14" fmla="*/ 19 w 455"/>
                  <a:gd name="T15" fmla="*/ 9 h 270"/>
                  <a:gd name="T16" fmla="*/ 18 w 455"/>
                  <a:gd name="T17" fmla="*/ 3 h 270"/>
                  <a:gd name="T18" fmla="*/ 18 w 455"/>
                  <a:gd name="T19" fmla="*/ 2 h 270"/>
                  <a:gd name="T20" fmla="*/ 18 w 455"/>
                  <a:gd name="T21" fmla="*/ 2 h 270"/>
                  <a:gd name="T22" fmla="*/ 18 w 455"/>
                  <a:gd name="T23" fmla="*/ 1 h 270"/>
                  <a:gd name="T24" fmla="*/ 18 w 455"/>
                  <a:gd name="T25" fmla="*/ 1 h 270"/>
                  <a:gd name="T26" fmla="*/ 18 w 455"/>
                  <a:gd name="T27" fmla="*/ 0 h 270"/>
                  <a:gd name="T28" fmla="*/ 17 w 455"/>
                  <a:gd name="T29" fmla="*/ 0 h 270"/>
                  <a:gd name="T30" fmla="*/ 17 w 455"/>
                  <a:gd name="T31" fmla="*/ 0 h 270"/>
                  <a:gd name="T32" fmla="*/ 16 w 455"/>
                  <a:gd name="T33" fmla="*/ 0 h 270"/>
                  <a:gd name="T34" fmla="*/ 2 w 455"/>
                  <a:gd name="T35" fmla="*/ 0 h 270"/>
                  <a:gd name="T36" fmla="*/ 2 w 455"/>
                  <a:gd name="T37" fmla="*/ 0 h 270"/>
                  <a:gd name="T38" fmla="*/ 2 w 455"/>
                  <a:gd name="T39" fmla="*/ 0 h 270"/>
                  <a:gd name="T40" fmla="*/ 1 w 455"/>
                  <a:gd name="T41" fmla="*/ 1 h 270"/>
                  <a:gd name="T42" fmla="*/ 1 w 455"/>
                  <a:gd name="T43" fmla="*/ 1 h 270"/>
                  <a:gd name="T44" fmla="*/ 1 w 455"/>
                  <a:gd name="T45" fmla="*/ 1 h 270"/>
                  <a:gd name="T46" fmla="*/ 1 w 455"/>
                  <a:gd name="T47" fmla="*/ 2 h 270"/>
                  <a:gd name="T48" fmla="*/ 1 w 455"/>
                  <a:gd name="T49" fmla="*/ 2 h 270"/>
                  <a:gd name="T50" fmla="*/ 0 w 455"/>
                  <a:gd name="T51" fmla="*/ 8 h 270"/>
                  <a:gd name="T52" fmla="*/ 0 w 455"/>
                  <a:gd name="T53" fmla="*/ 9 h 270"/>
                  <a:gd name="T54" fmla="*/ 0 w 455"/>
                  <a:gd name="T55" fmla="*/ 9 h 270"/>
                  <a:gd name="T56" fmla="*/ 0 w 455"/>
                  <a:gd name="T57" fmla="*/ 10 h 270"/>
                  <a:gd name="T58" fmla="*/ 1 w 455"/>
                  <a:gd name="T59" fmla="*/ 10 h 270"/>
                  <a:gd name="T60" fmla="*/ 1 w 455"/>
                  <a:gd name="T61" fmla="*/ 11 h 270"/>
                  <a:gd name="T62" fmla="*/ 2 w 455"/>
                  <a:gd name="T63" fmla="*/ 11 h 270"/>
                  <a:gd name="T64" fmla="*/ 2 w 455"/>
                  <a:gd name="T65" fmla="*/ 11 h 270"/>
                  <a:gd name="T66" fmla="*/ 2 w 455"/>
                  <a:gd name="T67" fmla="*/ 11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70">
                    <a:moveTo>
                      <a:pt x="395" y="270"/>
                    </a:moveTo>
                    <a:lnTo>
                      <a:pt x="399" y="269"/>
                    </a:lnTo>
                    <a:lnTo>
                      <a:pt x="404" y="268"/>
                    </a:lnTo>
                    <a:lnTo>
                      <a:pt x="409" y="267"/>
                    </a:lnTo>
                    <a:lnTo>
                      <a:pt x="415" y="265"/>
                    </a:lnTo>
                    <a:lnTo>
                      <a:pt x="420" y="262"/>
                    </a:lnTo>
                    <a:lnTo>
                      <a:pt x="425" y="259"/>
                    </a:lnTo>
                    <a:lnTo>
                      <a:pt x="429" y="256"/>
                    </a:lnTo>
                    <a:lnTo>
                      <a:pt x="434" y="251"/>
                    </a:lnTo>
                    <a:lnTo>
                      <a:pt x="438" y="246"/>
                    </a:lnTo>
                    <a:lnTo>
                      <a:pt x="442" y="241"/>
                    </a:lnTo>
                    <a:lnTo>
                      <a:pt x="445" y="236"/>
                    </a:lnTo>
                    <a:lnTo>
                      <a:pt x="448" y="231"/>
                    </a:lnTo>
                    <a:lnTo>
                      <a:pt x="450" y="225"/>
                    </a:lnTo>
                    <a:lnTo>
                      <a:pt x="452" y="219"/>
                    </a:lnTo>
                    <a:lnTo>
                      <a:pt x="454" y="213"/>
                    </a:lnTo>
                    <a:lnTo>
                      <a:pt x="455" y="206"/>
                    </a:lnTo>
                    <a:lnTo>
                      <a:pt x="441" y="65"/>
                    </a:lnTo>
                    <a:lnTo>
                      <a:pt x="440" y="58"/>
                    </a:lnTo>
                    <a:lnTo>
                      <a:pt x="440" y="51"/>
                    </a:lnTo>
                    <a:lnTo>
                      <a:pt x="438" y="45"/>
                    </a:lnTo>
                    <a:lnTo>
                      <a:pt x="437" y="39"/>
                    </a:lnTo>
                    <a:lnTo>
                      <a:pt x="435" y="33"/>
                    </a:lnTo>
                    <a:lnTo>
                      <a:pt x="433" y="28"/>
                    </a:lnTo>
                    <a:lnTo>
                      <a:pt x="430" y="23"/>
                    </a:lnTo>
                    <a:lnTo>
                      <a:pt x="427" y="19"/>
                    </a:lnTo>
                    <a:lnTo>
                      <a:pt x="424" y="15"/>
                    </a:lnTo>
                    <a:lnTo>
                      <a:pt x="421" y="10"/>
                    </a:lnTo>
                    <a:lnTo>
                      <a:pt x="417" y="7"/>
                    </a:lnTo>
                    <a:lnTo>
                      <a:pt x="412" y="4"/>
                    </a:lnTo>
                    <a:lnTo>
                      <a:pt x="408" y="2"/>
                    </a:lnTo>
                    <a:lnTo>
                      <a:pt x="404" y="1"/>
                    </a:lnTo>
                    <a:lnTo>
                      <a:pt x="399" y="0"/>
                    </a:lnTo>
                    <a:lnTo>
                      <a:pt x="395" y="0"/>
                    </a:lnTo>
                    <a:lnTo>
                      <a:pt x="59" y="0"/>
                    </a:lnTo>
                    <a:lnTo>
                      <a:pt x="54" y="0"/>
                    </a:lnTo>
                    <a:lnTo>
                      <a:pt x="49" y="1"/>
                    </a:lnTo>
                    <a:lnTo>
                      <a:pt x="45" y="2"/>
                    </a:lnTo>
                    <a:lnTo>
                      <a:pt x="41" y="4"/>
                    </a:lnTo>
                    <a:lnTo>
                      <a:pt x="37" y="7"/>
                    </a:lnTo>
                    <a:lnTo>
                      <a:pt x="33" y="10"/>
                    </a:lnTo>
                    <a:lnTo>
                      <a:pt x="30" y="15"/>
                    </a:lnTo>
                    <a:lnTo>
                      <a:pt x="26" y="19"/>
                    </a:lnTo>
                    <a:lnTo>
                      <a:pt x="23" y="23"/>
                    </a:lnTo>
                    <a:lnTo>
                      <a:pt x="20" y="28"/>
                    </a:lnTo>
                    <a:lnTo>
                      <a:pt x="18" y="33"/>
                    </a:lnTo>
                    <a:lnTo>
                      <a:pt x="16" y="39"/>
                    </a:lnTo>
                    <a:lnTo>
                      <a:pt x="15" y="45"/>
                    </a:lnTo>
                    <a:lnTo>
                      <a:pt x="13" y="51"/>
                    </a:lnTo>
                    <a:lnTo>
                      <a:pt x="13" y="58"/>
                    </a:lnTo>
                    <a:lnTo>
                      <a:pt x="13" y="65"/>
                    </a:lnTo>
                    <a:lnTo>
                      <a:pt x="0" y="206"/>
                    </a:lnTo>
                    <a:lnTo>
                      <a:pt x="0" y="213"/>
                    </a:lnTo>
                    <a:lnTo>
                      <a:pt x="1" y="219"/>
                    </a:lnTo>
                    <a:lnTo>
                      <a:pt x="3" y="225"/>
                    </a:lnTo>
                    <a:lnTo>
                      <a:pt x="5" y="231"/>
                    </a:lnTo>
                    <a:lnTo>
                      <a:pt x="8" y="236"/>
                    </a:lnTo>
                    <a:lnTo>
                      <a:pt x="11" y="241"/>
                    </a:lnTo>
                    <a:lnTo>
                      <a:pt x="15" y="246"/>
                    </a:lnTo>
                    <a:lnTo>
                      <a:pt x="19" y="251"/>
                    </a:lnTo>
                    <a:lnTo>
                      <a:pt x="24" y="256"/>
                    </a:lnTo>
                    <a:lnTo>
                      <a:pt x="29" y="259"/>
                    </a:lnTo>
                    <a:lnTo>
                      <a:pt x="34" y="262"/>
                    </a:lnTo>
                    <a:lnTo>
                      <a:pt x="39" y="265"/>
                    </a:lnTo>
                    <a:lnTo>
                      <a:pt x="44" y="267"/>
                    </a:lnTo>
                    <a:lnTo>
                      <a:pt x="49" y="268"/>
                    </a:lnTo>
                    <a:lnTo>
                      <a:pt x="54" y="269"/>
                    </a:lnTo>
                    <a:lnTo>
                      <a:pt x="59" y="270"/>
                    </a:lnTo>
                    <a:lnTo>
                      <a:pt x="395" y="270"/>
                    </a:lnTo>
                    <a:close/>
                  </a:path>
                </a:pathLst>
              </a:custGeom>
              <a:solidFill>
                <a:srgbClr val="993300"/>
              </a:solidFill>
              <a:ln w="0">
                <a:solidFill>
                  <a:srgbClr val="000000"/>
                </a:solidFill>
                <a:prstDash val="solid"/>
                <a:round/>
                <a:headEnd/>
                <a:tailEnd/>
              </a:ln>
            </p:spPr>
            <p:txBody>
              <a:bodyPr/>
              <a:lstStyle/>
              <a:p>
                <a:endParaRPr lang="en-US"/>
              </a:p>
            </p:txBody>
          </p:sp>
          <p:sp>
            <p:nvSpPr>
              <p:cNvPr id="44567" name="Freeform 291"/>
              <p:cNvSpPr>
                <a:spLocks/>
              </p:cNvSpPr>
              <p:nvPr/>
            </p:nvSpPr>
            <p:spPr bwMode="auto">
              <a:xfrm>
                <a:off x="4716" y="1307"/>
                <a:ext cx="15" cy="6"/>
              </a:xfrm>
              <a:custGeom>
                <a:avLst/>
                <a:gdLst>
                  <a:gd name="T0" fmla="*/ 15 w 333"/>
                  <a:gd name="T1" fmla="*/ 3 h 122"/>
                  <a:gd name="T2" fmla="*/ 15 w 333"/>
                  <a:gd name="T3" fmla="*/ 3 h 122"/>
                  <a:gd name="T4" fmla="*/ 15 w 333"/>
                  <a:gd name="T5" fmla="*/ 4 h 122"/>
                  <a:gd name="T6" fmla="*/ 15 w 333"/>
                  <a:gd name="T7" fmla="*/ 4 h 122"/>
                  <a:gd name="T8" fmla="*/ 15 w 333"/>
                  <a:gd name="T9" fmla="*/ 4 h 122"/>
                  <a:gd name="T10" fmla="*/ 15 w 333"/>
                  <a:gd name="T11" fmla="*/ 4 h 122"/>
                  <a:gd name="T12" fmla="*/ 15 w 333"/>
                  <a:gd name="T13" fmla="*/ 5 h 122"/>
                  <a:gd name="T14" fmla="*/ 15 w 333"/>
                  <a:gd name="T15" fmla="*/ 5 h 122"/>
                  <a:gd name="T16" fmla="*/ 15 w 333"/>
                  <a:gd name="T17" fmla="*/ 5 h 122"/>
                  <a:gd name="T18" fmla="*/ 14 w 333"/>
                  <a:gd name="T19" fmla="*/ 5 h 122"/>
                  <a:gd name="T20" fmla="*/ 14 w 333"/>
                  <a:gd name="T21" fmla="*/ 5 h 122"/>
                  <a:gd name="T22" fmla="*/ 14 w 333"/>
                  <a:gd name="T23" fmla="*/ 6 h 122"/>
                  <a:gd name="T24" fmla="*/ 14 w 333"/>
                  <a:gd name="T25" fmla="*/ 6 h 122"/>
                  <a:gd name="T26" fmla="*/ 14 w 333"/>
                  <a:gd name="T27" fmla="*/ 6 h 122"/>
                  <a:gd name="T28" fmla="*/ 14 w 333"/>
                  <a:gd name="T29" fmla="*/ 6 h 122"/>
                  <a:gd name="T30" fmla="*/ 13 w 333"/>
                  <a:gd name="T31" fmla="*/ 6 h 122"/>
                  <a:gd name="T32" fmla="*/ 13 w 333"/>
                  <a:gd name="T33" fmla="*/ 6 h 122"/>
                  <a:gd name="T34" fmla="*/ 2 w 333"/>
                  <a:gd name="T35" fmla="*/ 6 h 122"/>
                  <a:gd name="T36" fmla="*/ 1 w 333"/>
                  <a:gd name="T37" fmla="*/ 6 h 122"/>
                  <a:gd name="T38" fmla="*/ 1 w 333"/>
                  <a:gd name="T39" fmla="*/ 6 h 122"/>
                  <a:gd name="T40" fmla="*/ 1 w 333"/>
                  <a:gd name="T41" fmla="*/ 6 h 122"/>
                  <a:gd name="T42" fmla="*/ 1 w 333"/>
                  <a:gd name="T43" fmla="*/ 6 h 122"/>
                  <a:gd name="T44" fmla="*/ 1 w 333"/>
                  <a:gd name="T45" fmla="*/ 6 h 122"/>
                  <a:gd name="T46" fmla="*/ 1 w 333"/>
                  <a:gd name="T47" fmla="*/ 5 h 122"/>
                  <a:gd name="T48" fmla="*/ 1 w 333"/>
                  <a:gd name="T49" fmla="*/ 5 h 122"/>
                  <a:gd name="T50" fmla="*/ 0 w 333"/>
                  <a:gd name="T51" fmla="*/ 5 h 122"/>
                  <a:gd name="T52" fmla="*/ 0 w 333"/>
                  <a:gd name="T53" fmla="*/ 5 h 122"/>
                  <a:gd name="T54" fmla="*/ 0 w 333"/>
                  <a:gd name="T55" fmla="*/ 5 h 122"/>
                  <a:gd name="T56" fmla="*/ 0 w 333"/>
                  <a:gd name="T57" fmla="*/ 4 h 122"/>
                  <a:gd name="T58" fmla="*/ 0 w 333"/>
                  <a:gd name="T59" fmla="*/ 4 h 122"/>
                  <a:gd name="T60" fmla="*/ 0 w 333"/>
                  <a:gd name="T61" fmla="*/ 4 h 122"/>
                  <a:gd name="T62" fmla="*/ 0 w 333"/>
                  <a:gd name="T63" fmla="*/ 4 h 122"/>
                  <a:gd name="T64" fmla="*/ 0 w 333"/>
                  <a:gd name="T65" fmla="*/ 3 h 122"/>
                  <a:gd name="T66" fmla="*/ 0 w 333"/>
                  <a:gd name="T67" fmla="*/ 3 h 122"/>
                  <a:gd name="T68" fmla="*/ 0 w 333"/>
                  <a:gd name="T69" fmla="*/ 0 h 122"/>
                  <a:gd name="T70" fmla="*/ 15 w 333"/>
                  <a:gd name="T71" fmla="*/ 0 h 122"/>
                  <a:gd name="T72" fmla="*/ 15 w 333"/>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22">
                    <a:moveTo>
                      <a:pt x="333" y="62"/>
                    </a:moveTo>
                    <a:lnTo>
                      <a:pt x="332" y="67"/>
                    </a:lnTo>
                    <a:lnTo>
                      <a:pt x="332" y="73"/>
                    </a:lnTo>
                    <a:lnTo>
                      <a:pt x="331" y="79"/>
                    </a:lnTo>
                    <a:lnTo>
                      <a:pt x="330" y="85"/>
                    </a:lnTo>
                    <a:lnTo>
                      <a:pt x="329" y="90"/>
                    </a:lnTo>
                    <a:lnTo>
                      <a:pt x="327" y="95"/>
                    </a:lnTo>
                    <a:lnTo>
                      <a:pt x="325" y="100"/>
                    </a:lnTo>
                    <a:lnTo>
                      <a:pt x="323" y="104"/>
                    </a:lnTo>
                    <a:lnTo>
                      <a:pt x="320" y="108"/>
                    </a:lnTo>
                    <a:lnTo>
                      <a:pt x="317" y="111"/>
                    </a:lnTo>
                    <a:lnTo>
                      <a:pt x="314" y="114"/>
                    </a:lnTo>
                    <a:lnTo>
                      <a:pt x="310" y="117"/>
                    </a:lnTo>
                    <a:lnTo>
                      <a:pt x="306" y="119"/>
                    </a:lnTo>
                    <a:lnTo>
                      <a:pt x="303" y="120"/>
                    </a:lnTo>
                    <a:lnTo>
                      <a:pt x="299" y="121"/>
                    </a:lnTo>
                    <a:lnTo>
                      <a:pt x="295" y="122"/>
                    </a:lnTo>
                    <a:lnTo>
                      <a:pt x="38" y="122"/>
                    </a:lnTo>
                    <a:lnTo>
                      <a:pt x="33" y="121"/>
                    </a:lnTo>
                    <a:lnTo>
                      <a:pt x="29" y="120"/>
                    </a:lnTo>
                    <a:lnTo>
                      <a:pt x="26" y="119"/>
                    </a:lnTo>
                    <a:lnTo>
                      <a:pt x="22" y="117"/>
                    </a:lnTo>
                    <a:lnTo>
                      <a:pt x="19" y="114"/>
                    </a:lnTo>
                    <a:lnTo>
                      <a:pt x="16" y="111"/>
                    </a:lnTo>
                    <a:lnTo>
                      <a:pt x="13" y="108"/>
                    </a:lnTo>
                    <a:lnTo>
                      <a:pt x="10" y="104"/>
                    </a:lnTo>
                    <a:lnTo>
                      <a:pt x="8" y="100"/>
                    </a:lnTo>
                    <a:lnTo>
                      <a:pt x="6" y="95"/>
                    </a:lnTo>
                    <a:lnTo>
                      <a:pt x="4" y="90"/>
                    </a:lnTo>
                    <a:lnTo>
                      <a:pt x="2" y="85"/>
                    </a:lnTo>
                    <a:lnTo>
                      <a:pt x="1" y="79"/>
                    </a:lnTo>
                    <a:lnTo>
                      <a:pt x="0" y="73"/>
                    </a:lnTo>
                    <a:lnTo>
                      <a:pt x="0" y="67"/>
                    </a:lnTo>
                    <a:lnTo>
                      <a:pt x="0" y="62"/>
                    </a:lnTo>
                    <a:lnTo>
                      <a:pt x="2" y="0"/>
                    </a:lnTo>
                    <a:lnTo>
                      <a:pt x="331" y="0"/>
                    </a:lnTo>
                    <a:lnTo>
                      <a:pt x="333" y="62"/>
                    </a:lnTo>
                    <a:close/>
                  </a:path>
                </a:pathLst>
              </a:custGeom>
              <a:solidFill>
                <a:srgbClr val="993300"/>
              </a:solidFill>
              <a:ln w="0">
                <a:solidFill>
                  <a:srgbClr val="000000"/>
                </a:solidFill>
                <a:prstDash val="solid"/>
                <a:round/>
                <a:headEnd/>
                <a:tailEnd/>
              </a:ln>
            </p:spPr>
            <p:txBody>
              <a:bodyPr/>
              <a:lstStyle/>
              <a:p>
                <a:endParaRPr lang="en-US"/>
              </a:p>
            </p:txBody>
          </p:sp>
          <p:sp>
            <p:nvSpPr>
              <p:cNvPr id="44568" name="Freeform 292"/>
              <p:cNvSpPr>
                <a:spLocks/>
              </p:cNvSpPr>
              <p:nvPr/>
            </p:nvSpPr>
            <p:spPr bwMode="auto">
              <a:xfrm>
                <a:off x="4714" y="1303"/>
                <a:ext cx="2" cy="9"/>
              </a:xfrm>
              <a:custGeom>
                <a:avLst/>
                <a:gdLst>
                  <a:gd name="T0" fmla="*/ 1 w 33"/>
                  <a:gd name="T1" fmla="*/ 9 h 201"/>
                  <a:gd name="T2" fmla="*/ 1 w 33"/>
                  <a:gd name="T3" fmla="*/ 9 h 201"/>
                  <a:gd name="T4" fmla="*/ 2 w 33"/>
                  <a:gd name="T5" fmla="*/ 9 h 201"/>
                  <a:gd name="T6" fmla="*/ 2 w 33"/>
                  <a:gd name="T7" fmla="*/ 9 h 201"/>
                  <a:gd name="T8" fmla="*/ 2 w 33"/>
                  <a:gd name="T9" fmla="*/ 9 h 201"/>
                  <a:gd name="T10" fmla="*/ 2 w 33"/>
                  <a:gd name="T11" fmla="*/ 9 h 201"/>
                  <a:gd name="T12" fmla="*/ 2 w 33"/>
                  <a:gd name="T13" fmla="*/ 8 h 201"/>
                  <a:gd name="T14" fmla="*/ 2 w 33"/>
                  <a:gd name="T15" fmla="*/ 8 h 201"/>
                  <a:gd name="T16" fmla="*/ 2 w 33"/>
                  <a:gd name="T17" fmla="*/ 1 h 201"/>
                  <a:gd name="T18" fmla="*/ 2 w 33"/>
                  <a:gd name="T19" fmla="*/ 1 h 201"/>
                  <a:gd name="T20" fmla="*/ 2 w 33"/>
                  <a:gd name="T21" fmla="*/ 0 h 201"/>
                  <a:gd name="T22" fmla="*/ 2 w 33"/>
                  <a:gd name="T23" fmla="*/ 0 h 201"/>
                  <a:gd name="T24" fmla="*/ 2 w 33"/>
                  <a:gd name="T25" fmla="*/ 0 h 201"/>
                  <a:gd name="T26" fmla="*/ 2 w 33"/>
                  <a:gd name="T27" fmla="*/ 0 h 201"/>
                  <a:gd name="T28" fmla="*/ 1 w 33"/>
                  <a:gd name="T29" fmla="*/ 0 h 201"/>
                  <a:gd name="T30" fmla="*/ 1 w 33"/>
                  <a:gd name="T31" fmla="*/ 0 h 201"/>
                  <a:gd name="T32" fmla="*/ 1 w 33"/>
                  <a:gd name="T33" fmla="*/ 0 h 201"/>
                  <a:gd name="T34" fmla="*/ 1 w 33"/>
                  <a:gd name="T35" fmla="*/ 0 h 201"/>
                  <a:gd name="T36" fmla="*/ 1 w 33"/>
                  <a:gd name="T37" fmla="*/ 0 h 201"/>
                  <a:gd name="T38" fmla="*/ 1 w 33"/>
                  <a:gd name="T39" fmla="*/ 0 h 201"/>
                  <a:gd name="T40" fmla="*/ 0 w 33"/>
                  <a:gd name="T41" fmla="*/ 0 h 201"/>
                  <a:gd name="T42" fmla="*/ 0 w 33"/>
                  <a:gd name="T43" fmla="*/ 0 h 201"/>
                  <a:gd name="T44" fmla="*/ 0 w 33"/>
                  <a:gd name="T45" fmla="*/ 0 h 201"/>
                  <a:gd name="T46" fmla="*/ 0 w 33"/>
                  <a:gd name="T47" fmla="*/ 1 h 201"/>
                  <a:gd name="T48" fmla="*/ 0 w 33"/>
                  <a:gd name="T49" fmla="*/ 1 h 201"/>
                  <a:gd name="T50" fmla="*/ 0 w 33"/>
                  <a:gd name="T51" fmla="*/ 8 h 201"/>
                  <a:gd name="T52" fmla="*/ 0 w 33"/>
                  <a:gd name="T53" fmla="*/ 8 h 201"/>
                  <a:gd name="T54" fmla="*/ 0 w 33"/>
                  <a:gd name="T55" fmla="*/ 8 h 201"/>
                  <a:gd name="T56" fmla="*/ 0 w 33"/>
                  <a:gd name="T57" fmla="*/ 8 h 201"/>
                  <a:gd name="T58" fmla="*/ 0 w 33"/>
                  <a:gd name="T59" fmla="*/ 9 h 201"/>
                  <a:gd name="T60" fmla="*/ 1 w 33"/>
                  <a:gd name="T61" fmla="*/ 9 h 201"/>
                  <a:gd name="T62" fmla="*/ 1 w 33"/>
                  <a:gd name="T63" fmla="*/ 9 h 201"/>
                  <a:gd name="T64" fmla="*/ 1 w 33"/>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1">
                    <a:moveTo>
                      <a:pt x="19" y="201"/>
                    </a:moveTo>
                    <a:lnTo>
                      <a:pt x="20" y="200"/>
                    </a:lnTo>
                    <a:lnTo>
                      <a:pt x="21" y="200"/>
                    </a:lnTo>
                    <a:lnTo>
                      <a:pt x="23" y="200"/>
                    </a:lnTo>
                    <a:lnTo>
                      <a:pt x="24" y="199"/>
                    </a:lnTo>
                    <a:lnTo>
                      <a:pt x="25" y="198"/>
                    </a:lnTo>
                    <a:lnTo>
                      <a:pt x="26" y="197"/>
                    </a:lnTo>
                    <a:lnTo>
                      <a:pt x="28" y="196"/>
                    </a:lnTo>
                    <a:lnTo>
                      <a:pt x="29" y="195"/>
                    </a:lnTo>
                    <a:lnTo>
                      <a:pt x="29" y="194"/>
                    </a:lnTo>
                    <a:lnTo>
                      <a:pt x="30" y="192"/>
                    </a:lnTo>
                    <a:lnTo>
                      <a:pt x="31" y="191"/>
                    </a:lnTo>
                    <a:lnTo>
                      <a:pt x="31" y="189"/>
                    </a:lnTo>
                    <a:lnTo>
                      <a:pt x="32" y="187"/>
                    </a:lnTo>
                    <a:lnTo>
                      <a:pt x="32" y="185"/>
                    </a:lnTo>
                    <a:lnTo>
                      <a:pt x="32" y="184"/>
                    </a:lnTo>
                    <a:lnTo>
                      <a:pt x="33" y="182"/>
                    </a:lnTo>
                    <a:lnTo>
                      <a:pt x="33" y="20"/>
                    </a:lnTo>
                    <a:lnTo>
                      <a:pt x="32" y="18"/>
                    </a:lnTo>
                    <a:lnTo>
                      <a:pt x="32" y="16"/>
                    </a:lnTo>
                    <a:lnTo>
                      <a:pt x="32" y="13"/>
                    </a:lnTo>
                    <a:lnTo>
                      <a:pt x="31" y="11"/>
                    </a:lnTo>
                    <a:lnTo>
                      <a:pt x="31" y="10"/>
                    </a:lnTo>
                    <a:lnTo>
                      <a:pt x="30" y="8"/>
                    </a:lnTo>
                    <a:lnTo>
                      <a:pt x="29" y="7"/>
                    </a:lnTo>
                    <a:lnTo>
                      <a:pt x="29" y="5"/>
                    </a:lnTo>
                    <a:lnTo>
                      <a:pt x="28" y="4"/>
                    </a:lnTo>
                    <a:lnTo>
                      <a:pt x="26" y="3"/>
                    </a:lnTo>
                    <a:lnTo>
                      <a:pt x="25" y="2"/>
                    </a:lnTo>
                    <a:lnTo>
                      <a:pt x="24" y="1"/>
                    </a:lnTo>
                    <a:lnTo>
                      <a:pt x="23" y="0"/>
                    </a:lnTo>
                    <a:lnTo>
                      <a:pt x="21" y="0"/>
                    </a:lnTo>
                    <a:lnTo>
                      <a:pt x="20" y="0"/>
                    </a:lnTo>
                    <a:lnTo>
                      <a:pt x="19" y="0"/>
                    </a:lnTo>
                    <a:lnTo>
                      <a:pt x="17" y="0"/>
                    </a:lnTo>
                    <a:lnTo>
                      <a:pt x="16" y="0"/>
                    </a:lnTo>
                    <a:lnTo>
                      <a:pt x="14" y="0"/>
                    </a:lnTo>
                    <a:lnTo>
                      <a:pt x="13" y="1"/>
                    </a:lnTo>
                    <a:lnTo>
                      <a:pt x="12" y="2"/>
                    </a:lnTo>
                    <a:lnTo>
                      <a:pt x="10" y="3"/>
                    </a:lnTo>
                    <a:lnTo>
                      <a:pt x="8" y="4"/>
                    </a:lnTo>
                    <a:lnTo>
                      <a:pt x="8" y="5"/>
                    </a:lnTo>
                    <a:lnTo>
                      <a:pt x="7" y="7"/>
                    </a:lnTo>
                    <a:lnTo>
                      <a:pt x="6" y="8"/>
                    </a:lnTo>
                    <a:lnTo>
                      <a:pt x="5" y="10"/>
                    </a:lnTo>
                    <a:lnTo>
                      <a:pt x="5" y="11"/>
                    </a:lnTo>
                    <a:lnTo>
                      <a:pt x="4" y="13"/>
                    </a:lnTo>
                    <a:lnTo>
                      <a:pt x="4" y="16"/>
                    </a:lnTo>
                    <a:lnTo>
                      <a:pt x="4" y="18"/>
                    </a:lnTo>
                    <a:lnTo>
                      <a:pt x="4" y="20"/>
                    </a:lnTo>
                    <a:lnTo>
                      <a:pt x="0" y="169"/>
                    </a:lnTo>
                    <a:lnTo>
                      <a:pt x="0" y="170"/>
                    </a:lnTo>
                    <a:lnTo>
                      <a:pt x="0" y="173"/>
                    </a:lnTo>
                    <a:lnTo>
                      <a:pt x="0" y="176"/>
                    </a:lnTo>
                    <a:lnTo>
                      <a:pt x="1" y="179"/>
                    </a:lnTo>
                    <a:lnTo>
                      <a:pt x="2" y="181"/>
                    </a:lnTo>
                    <a:lnTo>
                      <a:pt x="3" y="184"/>
                    </a:lnTo>
                    <a:lnTo>
                      <a:pt x="4" y="186"/>
                    </a:lnTo>
                    <a:lnTo>
                      <a:pt x="6" y="189"/>
                    </a:lnTo>
                    <a:lnTo>
                      <a:pt x="7" y="191"/>
                    </a:lnTo>
                    <a:lnTo>
                      <a:pt x="8" y="193"/>
                    </a:lnTo>
                    <a:lnTo>
                      <a:pt x="10" y="195"/>
                    </a:lnTo>
                    <a:lnTo>
                      <a:pt x="12" y="197"/>
                    </a:lnTo>
                    <a:lnTo>
                      <a:pt x="14" y="198"/>
                    </a:lnTo>
                    <a:lnTo>
                      <a:pt x="15" y="200"/>
                    </a:lnTo>
                    <a:lnTo>
                      <a:pt x="17" y="200"/>
                    </a:lnTo>
                    <a:lnTo>
                      <a:pt x="19" y="201"/>
                    </a:lnTo>
                    <a:close/>
                  </a:path>
                </a:pathLst>
              </a:custGeom>
              <a:solidFill>
                <a:srgbClr val="993300"/>
              </a:solidFill>
              <a:ln w="0">
                <a:solidFill>
                  <a:srgbClr val="000000"/>
                </a:solidFill>
                <a:prstDash val="solid"/>
                <a:round/>
                <a:headEnd/>
                <a:tailEnd/>
              </a:ln>
            </p:spPr>
            <p:txBody>
              <a:bodyPr/>
              <a:lstStyle/>
              <a:p>
                <a:endParaRPr lang="en-US"/>
              </a:p>
            </p:txBody>
          </p:sp>
          <p:sp>
            <p:nvSpPr>
              <p:cNvPr id="44569" name="Freeform 293"/>
              <p:cNvSpPr>
                <a:spLocks/>
              </p:cNvSpPr>
              <p:nvPr/>
            </p:nvSpPr>
            <p:spPr bwMode="auto">
              <a:xfrm>
                <a:off x="4731" y="1303"/>
                <a:ext cx="2" cy="9"/>
              </a:xfrm>
              <a:custGeom>
                <a:avLst/>
                <a:gdLst>
                  <a:gd name="T0" fmla="*/ 1 w 38"/>
                  <a:gd name="T1" fmla="*/ 9 h 210"/>
                  <a:gd name="T2" fmla="*/ 1 w 38"/>
                  <a:gd name="T3" fmla="*/ 9 h 210"/>
                  <a:gd name="T4" fmla="*/ 1 w 38"/>
                  <a:gd name="T5" fmla="*/ 9 h 210"/>
                  <a:gd name="T6" fmla="*/ 1 w 38"/>
                  <a:gd name="T7" fmla="*/ 9 h 210"/>
                  <a:gd name="T8" fmla="*/ 2 w 38"/>
                  <a:gd name="T9" fmla="*/ 8 h 210"/>
                  <a:gd name="T10" fmla="*/ 2 w 38"/>
                  <a:gd name="T11" fmla="*/ 8 h 210"/>
                  <a:gd name="T12" fmla="*/ 2 w 38"/>
                  <a:gd name="T13" fmla="*/ 8 h 210"/>
                  <a:gd name="T14" fmla="*/ 2 w 38"/>
                  <a:gd name="T15" fmla="*/ 8 h 210"/>
                  <a:gd name="T16" fmla="*/ 2 w 38"/>
                  <a:gd name="T17" fmla="*/ 1 h 210"/>
                  <a:gd name="T18" fmla="*/ 1 w 38"/>
                  <a:gd name="T19" fmla="*/ 1 h 210"/>
                  <a:gd name="T20" fmla="*/ 1 w 38"/>
                  <a:gd name="T21" fmla="*/ 1 h 210"/>
                  <a:gd name="T22" fmla="*/ 1 w 38"/>
                  <a:gd name="T23" fmla="*/ 0 h 210"/>
                  <a:gd name="T24" fmla="*/ 1 w 38"/>
                  <a:gd name="T25" fmla="*/ 0 h 210"/>
                  <a:gd name="T26" fmla="*/ 1 w 38"/>
                  <a:gd name="T27" fmla="*/ 0 h 210"/>
                  <a:gd name="T28" fmla="*/ 1 w 38"/>
                  <a:gd name="T29" fmla="*/ 0 h 210"/>
                  <a:gd name="T30" fmla="*/ 1 w 38"/>
                  <a:gd name="T31" fmla="*/ 0 h 210"/>
                  <a:gd name="T32" fmla="*/ 1 w 38"/>
                  <a:gd name="T33" fmla="*/ 0 h 210"/>
                  <a:gd name="T34" fmla="*/ 1 w 38"/>
                  <a:gd name="T35" fmla="*/ 0 h 210"/>
                  <a:gd name="T36" fmla="*/ 0 w 38"/>
                  <a:gd name="T37" fmla="*/ 0 h 210"/>
                  <a:gd name="T38" fmla="*/ 0 w 38"/>
                  <a:gd name="T39" fmla="*/ 0 h 210"/>
                  <a:gd name="T40" fmla="*/ 0 w 38"/>
                  <a:gd name="T41" fmla="*/ 0 h 210"/>
                  <a:gd name="T42" fmla="*/ 0 w 38"/>
                  <a:gd name="T43" fmla="*/ 0 h 210"/>
                  <a:gd name="T44" fmla="*/ 0 w 38"/>
                  <a:gd name="T45" fmla="*/ 1 h 210"/>
                  <a:gd name="T46" fmla="*/ 0 w 38"/>
                  <a:gd name="T47" fmla="*/ 1 h 210"/>
                  <a:gd name="T48" fmla="*/ 0 w 38"/>
                  <a:gd name="T49" fmla="*/ 1 h 210"/>
                  <a:gd name="T50" fmla="*/ 0 w 38"/>
                  <a:gd name="T51" fmla="*/ 8 h 210"/>
                  <a:gd name="T52" fmla="*/ 0 w 38"/>
                  <a:gd name="T53" fmla="*/ 8 h 210"/>
                  <a:gd name="T54" fmla="*/ 0 w 38"/>
                  <a:gd name="T55" fmla="*/ 9 h 210"/>
                  <a:gd name="T56" fmla="*/ 0 w 38"/>
                  <a:gd name="T57" fmla="*/ 9 h 210"/>
                  <a:gd name="T58" fmla="*/ 0 w 38"/>
                  <a:gd name="T59" fmla="*/ 9 h 210"/>
                  <a:gd name="T60" fmla="*/ 0 w 38"/>
                  <a:gd name="T61" fmla="*/ 9 h 210"/>
                  <a:gd name="T62" fmla="*/ 0 w 38"/>
                  <a:gd name="T63" fmla="*/ 9 h 210"/>
                  <a:gd name="T64" fmla="*/ 1 w 38"/>
                  <a:gd name="T65" fmla="*/ 9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210">
                    <a:moveTo>
                      <a:pt x="15" y="210"/>
                    </a:moveTo>
                    <a:lnTo>
                      <a:pt x="16" y="209"/>
                    </a:lnTo>
                    <a:lnTo>
                      <a:pt x="18" y="209"/>
                    </a:lnTo>
                    <a:lnTo>
                      <a:pt x="20" y="207"/>
                    </a:lnTo>
                    <a:lnTo>
                      <a:pt x="21" y="206"/>
                    </a:lnTo>
                    <a:lnTo>
                      <a:pt x="23" y="204"/>
                    </a:lnTo>
                    <a:lnTo>
                      <a:pt x="25" y="202"/>
                    </a:lnTo>
                    <a:lnTo>
                      <a:pt x="27" y="200"/>
                    </a:lnTo>
                    <a:lnTo>
                      <a:pt x="29" y="198"/>
                    </a:lnTo>
                    <a:lnTo>
                      <a:pt x="31" y="195"/>
                    </a:lnTo>
                    <a:lnTo>
                      <a:pt x="32" y="192"/>
                    </a:lnTo>
                    <a:lnTo>
                      <a:pt x="34" y="190"/>
                    </a:lnTo>
                    <a:lnTo>
                      <a:pt x="35" y="187"/>
                    </a:lnTo>
                    <a:lnTo>
                      <a:pt x="36" y="185"/>
                    </a:lnTo>
                    <a:lnTo>
                      <a:pt x="37" y="181"/>
                    </a:lnTo>
                    <a:lnTo>
                      <a:pt x="37" y="179"/>
                    </a:lnTo>
                    <a:lnTo>
                      <a:pt x="38" y="177"/>
                    </a:lnTo>
                    <a:lnTo>
                      <a:pt x="29" y="20"/>
                    </a:lnTo>
                    <a:lnTo>
                      <a:pt x="28" y="17"/>
                    </a:lnTo>
                    <a:lnTo>
                      <a:pt x="28" y="15"/>
                    </a:lnTo>
                    <a:lnTo>
                      <a:pt x="28" y="14"/>
                    </a:lnTo>
                    <a:lnTo>
                      <a:pt x="27" y="12"/>
                    </a:lnTo>
                    <a:lnTo>
                      <a:pt x="27" y="10"/>
                    </a:lnTo>
                    <a:lnTo>
                      <a:pt x="26" y="8"/>
                    </a:lnTo>
                    <a:lnTo>
                      <a:pt x="25" y="7"/>
                    </a:lnTo>
                    <a:lnTo>
                      <a:pt x="25" y="5"/>
                    </a:lnTo>
                    <a:lnTo>
                      <a:pt x="24" y="4"/>
                    </a:lnTo>
                    <a:lnTo>
                      <a:pt x="22" y="3"/>
                    </a:lnTo>
                    <a:lnTo>
                      <a:pt x="21" y="2"/>
                    </a:lnTo>
                    <a:lnTo>
                      <a:pt x="20" y="1"/>
                    </a:lnTo>
                    <a:lnTo>
                      <a:pt x="19" y="0"/>
                    </a:lnTo>
                    <a:lnTo>
                      <a:pt x="17" y="0"/>
                    </a:lnTo>
                    <a:lnTo>
                      <a:pt x="16" y="0"/>
                    </a:lnTo>
                    <a:lnTo>
                      <a:pt x="15" y="0"/>
                    </a:lnTo>
                    <a:lnTo>
                      <a:pt x="13" y="0"/>
                    </a:lnTo>
                    <a:lnTo>
                      <a:pt x="12"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4" y="204"/>
                    </a:lnTo>
                    <a:lnTo>
                      <a:pt x="4" y="205"/>
                    </a:lnTo>
                    <a:lnTo>
                      <a:pt x="6" y="206"/>
                    </a:lnTo>
                    <a:lnTo>
                      <a:pt x="7" y="207"/>
                    </a:lnTo>
                    <a:lnTo>
                      <a:pt x="8" y="208"/>
                    </a:lnTo>
                    <a:lnTo>
                      <a:pt x="9" y="209"/>
                    </a:lnTo>
                    <a:lnTo>
                      <a:pt x="12" y="209"/>
                    </a:lnTo>
                    <a:lnTo>
                      <a:pt x="13" y="209"/>
                    </a:lnTo>
                    <a:lnTo>
                      <a:pt x="15" y="210"/>
                    </a:lnTo>
                    <a:close/>
                  </a:path>
                </a:pathLst>
              </a:custGeom>
              <a:solidFill>
                <a:srgbClr val="993300"/>
              </a:solidFill>
              <a:ln w="0">
                <a:solidFill>
                  <a:srgbClr val="000000"/>
                </a:solidFill>
                <a:prstDash val="solid"/>
                <a:round/>
                <a:headEnd/>
                <a:tailEnd/>
              </a:ln>
            </p:spPr>
            <p:txBody>
              <a:bodyPr/>
              <a:lstStyle/>
              <a:p>
                <a:endParaRPr lang="en-US"/>
              </a:p>
            </p:txBody>
          </p:sp>
          <p:sp>
            <p:nvSpPr>
              <p:cNvPr id="44570" name="Freeform 294"/>
              <p:cNvSpPr>
                <a:spLocks/>
              </p:cNvSpPr>
              <p:nvPr/>
            </p:nvSpPr>
            <p:spPr bwMode="auto">
              <a:xfrm>
                <a:off x="4716" y="1302"/>
                <a:ext cx="15" cy="5"/>
              </a:xfrm>
              <a:custGeom>
                <a:avLst/>
                <a:gdLst>
                  <a:gd name="T0" fmla="*/ 14 w 343"/>
                  <a:gd name="T1" fmla="*/ 5 h 99"/>
                  <a:gd name="T2" fmla="*/ 14 w 343"/>
                  <a:gd name="T3" fmla="*/ 5 h 99"/>
                  <a:gd name="T4" fmla="*/ 14 w 343"/>
                  <a:gd name="T5" fmla="*/ 5 h 99"/>
                  <a:gd name="T6" fmla="*/ 14 w 343"/>
                  <a:gd name="T7" fmla="*/ 5 h 99"/>
                  <a:gd name="T8" fmla="*/ 15 w 343"/>
                  <a:gd name="T9" fmla="*/ 4 h 99"/>
                  <a:gd name="T10" fmla="*/ 15 w 343"/>
                  <a:gd name="T11" fmla="*/ 4 h 99"/>
                  <a:gd name="T12" fmla="*/ 15 w 343"/>
                  <a:gd name="T13" fmla="*/ 4 h 99"/>
                  <a:gd name="T14" fmla="*/ 15 w 343"/>
                  <a:gd name="T15" fmla="*/ 4 h 99"/>
                  <a:gd name="T16" fmla="*/ 15 w 343"/>
                  <a:gd name="T17" fmla="*/ 2 h 99"/>
                  <a:gd name="T18" fmla="*/ 15 w 343"/>
                  <a:gd name="T19" fmla="*/ 1 h 99"/>
                  <a:gd name="T20" fmla="*/ 15 w 343"/>
                  <a:gd name="T21" fmla="*/ 1 h 99"/>
                  <a:gd name="T22" fmla="*/ 15 w 343"/>
                  <a:gd name="T23" fmla="*/ 1 h 99"/>
                  <a:gd name="T24" fmla="*/ 15 w 343"/>
                  <a:gd name="T25" fmla="*/ 0 h 99"/>
                  <a:gd name="T26" fmla="*/ 14 w 343"/>
                  <a:gd name="T27" fmla="*/ 0 h 99"/>
                  <a:gd name="T28" fmla="*/ 14 w 343"/>
                  <a:gd name="T29" fmla="*/ 0 h 99"/>
                  <a:gd name="T30" fmla="*/ 14 w 343"/>
                  <a:gd name="T31" fmla="*/ 0 h 99"/>
                  <a:gd name="T32" fmla="*/ 13 w 343"/>
                  <a:gd name="T33" fmla="*/ 0 h 99"/>
                  <a:gd name="T34" fmla="*/ 1 w 343"/>
                  <a:gd name="T35" fmla="*/ 0 h 99"/>
                  <a:gd name="T36" fmla="*/ 1 w 343"/>
                  <a:gd name="T37" fmla="*/ 0 h 99"/>
                  <a:gd name="T38" fmla="*/ 1 w 343"/>
                  <a:gd name="T39" fmla="*/ 0 h 99"/>
                  <a:gd name="T40" fmla="*/ 1 w 343"/>
                  <a:gd name="T41" fmla="*/ 0 h 99"/>
                  <a:gd name="T42" fmla="*/ 0 w 343"/>
                  <a:gd name="T43" fmla="*/ 1 h 99"/>
                  <a:gd name="T44" fmla="*/ 0 w 343"/>
                  <a:gd name="T45" fmla="*/ 1 h 99"/>
                  <a:gd name="T46" fmla="*/ 0 w 343"/>
                  <a:gd name="T47" fmla="*/ 1 h 99"/>
                  <a:gd name="T48" fmla="*/ 0 w 343"/>
                  <a:gd name="T49" fmla="*/ 1 h 99"/>
                  <a:gd name="T50" fmla="*/ 0 w 343"/>
                  <a:gd name="T51" fmla="*/ 3 h 99"/>
                  <a:gd name="T52" fmla="*/ 0 w 343"/>
                  <a:gd name="T53" fmla="*/ 4 h 99"/>
                  <a:gd name="T54" fmla="*/ 0 w 343"/>
                  <a:gd name="T55" fmla="*/ 4 h 99"/>
                  <a:gd name="T56" fmla="*/ 0 w 343"/>
                  <a:gd name="T57" fmla="*/ 4 h 99"/>
                  <a:gd name="T58" fmla="*/ 0 w 343"/>
                  <a:gd name="T59" fmla="*/ 4 h 99"/>
                  <a:gd name="T60" fmla="*/ 1 w 343"/>
                  <a:gd name="T61" fmla="*/ 5 h 99"/>
                  <a:gd name="T62" fmla="*/ 1 w 343"/>
                  <a:gd name="T63" fmla="*/ 5 h 99"/>
                  <a:gd name="T64" fmla="*/ 1 w 343"/>
                  <a:gd name="T65" fmla="*/ 5 h 99"/>
                  <a:gd name="T66" fmla="*/ 2 w 343"/>
                  <a:gd name="T67" fmla="*/ 5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3" h="99">
                    <a:moveTo>
                      <a:pt x="306" y="99"/>
                    </a:moveTo>
                    <a:lnTo>
                      <a:pt x="309" y="98"/>
                    </a:lnTo>
                    <a:lnTo>
                      <a:pt x="313" y="98"/>
                    </a:lnTo>
                    <a:lnTo>
                      <a:pt x="316" y="97"/>
                    </a:lnTo>
                    <a:lnTo>
                      <a:pt x="321" y="96"/>
                    </a:lnTo>
                    <a:lnTo>
                      <a:pt x="324" y="95"/>
                    </a:lnTo>
                    <a:lnTo>
                      <a:pt x="327" y="93"/>
                    </a:lnTo>
                    <a:lnTo>
                      <a:pt x="329" y="91"/>
                    </a:lnTo>
                    <a:lnTo>
                      <a:pt x="332" y="89"/>
                    </a:lnTo>
                    <a:lnTo>
                      <a:pt x="334" y="87"/>
                    </a:lnTo>
                    <a:lnTo>
                      <a:pt x="336" y="85"/>
                    </a:lnTo>
                    <a:lnTo>
                      <a:pt x="338" y="82"/>
                    </a:lnTo>
                    <a:lnTo>
                      <a:pt x="340" y="80"/>
                    </a:lnTo>
                    <a:lnTo>
                      <a:pt x="341" y="77"/>
                    </a:lnTo>
                    <a:lnTo>
                      <a:pt x="342" y="73"/>
                    </a:lnTo>
                    <a:lnTo>
                      <a:pt x="342" y="70"/>
                    </a:lnTo>
                    <a:lnTo>
                      <a:pt x="343" y="67"/>
                    </a:lnTo>
                    <a:lnTo>
                      <a:pt x="343" y="31"/>
                    </a:lnTo>
                    <a:lnTo>
                      <a:pt x="342" y="27"/>
                    </a:lnTo>
                    <a:lnTo>
                      <a:pt x="342" y="24"/>
                    </a:lnTo>
                    <a:lnTo>
                      <a:pt x="341" y="21"/>
                    </a:lnTo>
                    <a:lnTo>
                      <a:pt x="340" y="18"/>
                    </a:lnTo>
                    <a:lnTo>
                      <a:pt x="338" y="16"/>
                    </a:lnTo>
                    <a:lnTo>
                      <a:pt x="336" y="13"/>
                    </a:lnTo>
                    <a:lnTo>
                      <a:pt x="334" y="11"/>
                    </a:lnTo>
                    <a:lnTo>
                      <a:pt x="332" y="9"/>
                    </a:lnTo>
                    <a:lnTo>
                      <a:pt x="329" y="7"/>
                    </a:lnTo>
                    <a:lnTo>
                      <a:pt x="327" y="5"/>
                    </a:lnTo>
                    <a:lnTo>
                      <a:pt x="324" y="3"/>
                    </a:lnTo>
                    <a:lnTo>
                      <a:pt x="321" y="2"/>
                    </a:lnTo>
                    <a:lnTo>
                      <a:pt x="316" y="1"/>
                    </a:lnTo>
                    <a:lnTo>
                      <a:pt x="313" y="0"/>
                    </a:lnTo>
                    <a:lnTo>
                      <a:pt x="309" y="0"/>
                    </a:lnTo>
                    <a:lnTo>
                      <a:pt x="306" y="0"/>
                    </a:lnTo>
                    <a:lnTo>
                      <a:pt x="37" y="0"/>
                    </a:lnTo>
                    <a:lnTo>
                      <a:pt x="33" y="0"/>
                    </a:lnTo>
                    <a:lnTo>
                      <a:pt x="29" y="0"/>
                    </a:lnTo>
                    <a:lnTo>
                      <a:pt x="26" y="1"/>
                    </a:lnTo>
                    <a:lnTo>
                      <a:pt x="22" y="2"/>
                    </a:lnTo>
                    <a:lnTo>
                      <a:pt x="19" y="3"/>
                    </a:lnTo>
                    <a:lnTo>
                      <a:pt x="16" y="5"/>
                    </a:lnTo>
                    <a:lnTo>
                      <a:pt x="14" y="7"/>
                    </a:lnTo>
                    <a:lnTo>
                      <a:pt x="11"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1" y="89"/>
                    </a:lnTo>
                    <a:lnTo>
                      <a:pt x="14" y="91"/>
                    </a:lnTo>
                    <a:lnTo>
                      <a:pt x="16" y="93"/>
                    </a:lnTo>
                    <a:lnTo>
                      <a:pt x="19" y="95"/>
                    </a:lnTo>
                    <a:lnTo>
                      <a:pt x="22" y="96"/>
                    </a:lnTo>
                    <a:lnTo>
                      <a:pt x="26" y="97"/>
                    </a:lnTo>
                    <a:lnTo>
                      <a:pt x="29" y="98"/>
                    </a:lnTo>
                    <a:lnTo>
                      <a:pt x="33" y="98"/>
                    </a:lnTo>
                    <a:lnTo>
                      <a:pt x="37" y="99"/>
                    </a:lnTo>
                    <a:lnTo>
                      <a:pt x="306" y="99"/>
                    </a:lnTo>
                    <a:close/>
                  </a:path>
                </a:pathLst>
              </a:custGeom>
              <a:solidFill>
                <a:srgbClr val="993300"/>
              </a:solidFill>
              <a:ln w="0">
                <a:solidFill>
                  <a:srgbClr val="000000"/>
                </a:solidFill>
                <a:prstDash val="solid"/>
                <a:round/>
                <a:headEnd/>
                <a:tailEnd/>
              </a:ln>
            </p:spPr>
            <p:txBody>
              <a:bodyPr/>
              <a:lstStyle/>
              <a:p>
                <a:endParaRPr lang="en-US"/>
              </a:p>
            </p:txBody>
          </p:sp>
          <p:sp>
            <p:nvSpPr>
              <p:cNvPr id="44571" name="Freeform 295"/>
              <p:cNvSpPr>
                <a:spLocks/>
              </p:cNvSpPr>
              <p:nvPr/>
            </p:nvSpPr>
            <p:spPr bwMode="auto">
              <a:xfrm>
                <a:off x="4691" y="1301"/>
                <a:ext cx="20" cy="13"/>
              </a:xfrm>
              <a:custGeom>
                <a:avLst/>
                <a:gdLst>
                  <a:gd name="T0" fmla="*/ 18 w 477"/>
                  <a:gd name="T1" fmla="*/ 13 h 283"/>
                  <a:gd name="T2" fmla="*/ 18 w 477"/>
                  <a:gd name="T3" fmla="*/ 13 h 283"/>
                  <a:gd name="T4" fmla="*/ 18 w 477"/>
                  <a:gd name="T5" fmla="*/ 13 h 283"/>
                  <a:gd name="T6" fmla="*/ 19 w 477"/>
                  <a:gd name="T7" fmla="*/ 12 h 283"/>
                  <a:gd name="T8" fmla="*/ 19 w 477"/>
                  <a:gd name="T9" fmla="*/ 12 h 283"/>
                  <a:gd name="T10" fmla="*/ 20 w 477"/>
                  <a:gd name="T11" fmla="*/ 11 h 283"/>
                  <a:gd name="T12" fmla="*/ 20 w 477"/>
                  <a:gd name="T13" fmla="*/ 11 h 283"/>
                  <a:gd name="T14" fmla="*/ 20 w 477"/>
                  <a:gd name="T15" fmla="*/ 10 h 283"/>
                  <a:gd name="T16" fmla="*/ 19 w 477"/>
                  <a:gd name="T17" fmla="*/ 3 h 283"/>
                  <a:gd name="T18" fmla="*/ 19 w 477"/>
                  <a:gd name="T19" fmla="*/ 2 h 283"/>
                  <a:gd name="T20" fmla="*/ 19 w 477"/>
                  <a:gd name="T21" fmla="*/ 2 h 283"/>
                  <a:gd name="T22" fmla="*/ 19 w 477"/>
                  <a:gd name="T23" fmla="*/ 1 h 283"/>
                  <a:gd name="T24" fmla="*/ 19 w 477"/>
                  <a:gd name="T25" fmla="*/ 1 h 283"/>
                  <a:gd name="T26" fmla="*/ 19 w 477"/>
                  <a:gd name="T27" fmla="*/ 1 h 283"/>
                  <a:gd name="T28" fmla="*/ 18 w 477"/>
                  <a:gd name="T29" fmla="*/ 0 h 283"/>
                  <a:gd name="T30" fmla="*/ 18 w 477"/>
                  <a:gd name="T31" fmla="*/ 0 h 283"/>
                  <a:gd name="T32" fmla="*/ 17 w 477"/>
                  <a:gd name="T33" fmla="*/ 0 h 283"/>
                  <a:gd name="T34" fmla="*/ 2 w 477"/>
                  <a:gd name="T35" fmla="*/ 0 h 283"/>
                  <a:gd name="T36" fmla="*/ 2 w 477"/>
                  <a:gd name="T37" fmla="*/ 0 h 283"/>
                  <a:gd name="T38" fmla="*/ 2 w 477"/>
                  <a:gd name="T39" fmla="*/ 0 h 283"/>
                  <a:gd name="T40" fmla="*/ 1 w 477"/>
                  <a:gd name="T41" fmla="*/ 1 h 283"/>
                  <a:gd name="T42" fmla="*/ 1 w 477"/>
                  <a:gd name="T43" fmla="*/ 1 h 283"/>
                  <a:gd name="T44" fmla="*/ 1 w 477"/>
                  <a:gd name="T45" fmla="*/ 2 h 283"/>
                  <a:gd name="T46" fmla="*/ 1 w 477"/>
                  <a:gd name="T47" fmla="*/ 2 h 283"/>
                  <a:gd name="T48" fmla="*/ 1 w 477"/>
                  <a:gd name="T49" fmla="*/ 3 h 283"/>
                  <a:gd name="T50" fmla="*/ 0 w 477"/>
                  <a:gd name="T51" fmla="*/ 10 h 283"/>
                  <a:gd name="T52" fmla="*/ 0 w 477"/>
                  <a:gd name="T53" fmla="*/ 11 h 283"/>
                  <a:gd name="T54" fmla="*/ 0 w 477"/>
                  <a:gd name="T55" fmla="*/ 11 h 283"/>
                  <a:gd name="T56" fmla="*/ 1 w 477"/>
                  <a:gd name="T57" fmla="*/ 12 h 283"/>
                  <a:gd name="T58" fmla="*/ 1 w 477"/>
                  <a:gd name="T59" fmla="*/ 12 h 283"/>
                  <a:gd name="T60" fmla="*/ 1 w 477"/>
                  <a:gd name="T61" fmla="*/ 12 h 283"/>
                  <a:gd name="T62" fmla="*/ 2 w 477"/>
                  <a:gd name="T63" fmla="*/ 13 h 283"/>
                  <a:gd name="T64" fmla="*/ 2 w 477"/>
                  <a:gd name="T65" fmla="*/ 13 h 283"/>
                  <a:gd name="T66" fmla="*/ 3 w 477"/>
                  <a:gd name="T67" fmla="*/ 13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3">
                    <a:moveTo>
                      <a:pt x="415" y="283"/>
                    </a:moveTo>
                    <a:lnTo>
                      <a:pt x="419" y="282"/>
                    </a:lnTo>
                    <a:lnTo>
                      <a:pt x="425" y="281"/>
                    </a:lnTo>
                    <a:lnTo>
                      <a:pt x="430" y="280"/>
                    </a:lnTo>
                    <a:lnTo>
                      <a:pt x="435" y="277"/>
                    </a:lnTo>
                    <a:lnTo>
                      <a:pt x="441" y="275"/>
                    </a:lnTo>
                    <a:lnTo>
                      <a:pt x="446" y="271"/>
                    </a:lnTo>
                    <a:lnTo>
                      <a:pt x="451" y="268"/>
                    </a:lnTo>
                    <a:lnTo>
                      <a:pt x="456" y="263"/>
                    </a:lnTo>
                    <a:lnTo>
                      <a:pt x="460" y="259"/>
                    </a:lnTo>
                    <a:lnTo>
                      <a:pt x="464" y="253"/>
                    </a:lnTo>
                    <a:lnTo>
                      <a:pt x="468" y="247"/>
                    </a:lnTo>
                    <a:lnTo>
                      <a:pt x="471" y="241"/>
                    </a:lnTo>
                    <a:lnTo>
                      <a:pt x="473" y="235"/>
                    </a:lnTo>
                    <a:lnTo>
                      <a:pt x="475" y="229"/>
                    </a:lnTo>
                    <a:lnTo>
                      <a:pt x="476" y="222"/>
                    </a:lnTo>
                    <a:lnTo>
                      <a:pt x="477" y="215"/>
                    </a:lnTo>
                    <a:lnTo>
                      <a:pt x="463" y="67"/>
                    </a:lnTo>
                    <a:lnTo>
                      <a:pt x="462" y="60"/>
                    </a:lnTo>
                    <a:lnTo>
                      <a:pt x="462" y="52"/>
                    </a:lnTo>
                    <a:lnTo>
                      <a:pt x="460" y="46"/>
                    </a:lnTo>
                    <a:lnTo>
                      <a:pt x="459" y="40"/>
                    </a:lnTo>
                    <a:lnTo>
                      <a:pt x="457" y="34"/>
                    </a:lnTo>
                    <a:lnTo>
                      <a:pt x="454" y="29"/>
                    </a:lnTo>
                    <a:lnTo>
                      <a:pt x="452" y="24"/>
                    </a:lnTo>
                    <a:lnTo>
                      <a:pt x="449" y="20"/>
                    </a:lnTo>
                    <a:lnTo>
                      <a:pt x="445" y="14"/>
                    </a:lnTo>
                    <a:lnTo>
                      <a:pt x="442" y="11"/>
                    </a:lnTo>
                    <a:lnTo>
                      <a:pt x="437" y="7"/>
                    </a:lnTo>
                    <a:lnTo>
                      <a:pt x="433" y="5"/>
                    </a:lnTo>
                    <a:lnTo>
                      <a:pt x="428" y="2"/>
                    </a:lnTo>
                    <a:lnTo>
                      <a:pt x="424" y="1"/>
                    </a:lnTo>
                    <a:lnTo>
                      <a:pt x="419" y="0"/>
                    </a:lnTo>
                    <a:lnTo>
                      <a:pt x="415" y="0"/>
                    </a:lnTo>
                    <a:lnTo>
                      <a:pt x="63" y="0"/>
                    </a:lnTo>
                    <a:lnTo>
                      <a:pt x="58" y="0"/>
                    </a:lnTo>
                    <a:lnTo>
                      <a:pt x="53" y="1"/>
                    </a:lnTo>
                    <a:lnTo>
                      <a:pt x="48" y="2"/>
                    </a:lnTo>
                    <a:lnTo>
                      <a:pt x="43" y="5"/>
                    </a:lnTo>
                    <a:lnTo>
                      <a:pt x="39" y="7"/>
                    </a:lnTo>
                    <a:lnTo>
                      <a:pt x="35" y="11"/>
                    </a:lnTo>
                    <a:lnTo>
                      <a:pt x="32" y="14"/>
                    </a:lnTo>
                    <a:lnTo>
                      <a:pt x="28" y="20"/>
                    </a:lnTo>
                    <a:lnTo>
                      <a:pt x="25" y="24"/>
                    </a:lnTo>
                    <a:lnTo>
                      <a:pt x="23" y="29"/>
                    </a:lnTo>
                    <a:lnTo>
                      <a:pt x="20" y="34"/>
                    </a:lnTo>
                    <a:lnTo>
                      <a:pt x="18" y="40"/>
                    </a:lnTo>
                    <a:lnTo>
                      <a:pt x="17" y="46"/>
                    </a:lnTo>
                    <a:lnTo>
                      <a:pt x="15" y="52"/>
                    </a:lnTo>
                    <a:lnTo>
                      <a:pt x="15" y="60"/>
                    </a:lnTo>
                    <a:lnTo>
                      <a:pt x="15" y="67"/>
                    </a:lnTo>
                    <a:lnTo>
                      <a:pt x="0" y="215"/>
                    </a:lnTo>
                    <a:lnTo>
                      <a:pt x="0" y="222"/>
                    </a:lnTo>
                    <a:lnTo>
                      <a:pt x="1" y="229"/>
                    </a:lnTo>
                    <a:lnTo>
                      <a:pt x="3" y="235"/>
                    </a:lnTo>
                    <a:lnTo>
                      <a:pt x="5" y="241"/>
                    </a:lnTo>
                    <a:lnTo>
                      <a:pt x="8" y="247"/>
                    </a:lnTo>
                    <a:lnTo>
                      <a:pt x="12" y="253"/>
                    </a:lnTo>
                    <a:lnTo>
                      <a:pt x="17" y="259"/>
                    </a:lnTo>
                    <a:lnTo>
                      <a:pt x="21" y="263"/>
                    </a:lnTo>
                    <a:lnTo>
                      <a:pt x="26" y="268"/>
                    </a:lnTo>
                    <a:lnTo>
                      <a:pt x="31" y="271"/>
                    </a:lnTo>
                    <a:lnTo>
                      <a:pt x="36" y="275"/>
                    </a:lnTo>
                    <a:lnTo>
                      <a:pt x="41" y="277"/>
                    </a:lnTo>
                    <a:lnTo>
                      <a:pt x="46" y="280"/>
                    </a:lnTo>
                    <a:lnTo>
                      <a:pt x="51" y="281"/>
                    </a:lnTo>
                    <a:lnTo>
                      <a:pt x="58" y="282"/>
                    </a:lnTo>
                    <a:lnTo>
                      <a:pt x="63" y="283"/>
                    </a:lnTo>
                    <a:lnTo>
                      <a:pt x="415" y="283"/>
                    </a:lnTo>
                    <a:close/>
                  </a:path>
                </a:pathLst>
              </a:custGeom>
              <a:solidFill>
                <a:srgbClr val="993300"/>
              </a:solidFill>
              <a:ln w="0">
                <a:solidFill>
                  <a:srgbClr val="000000"/>
                </a:solidFill>
                <a:prstDash val="solid"/>
                <a:round/>
                <a:headEnd/>
                <a:tailEnd/>
              </a:ln>
            </p:spPr>
            <p:txBody>
              <a:bodyPr/>
              <a:lstStyle/>
              <a:p>
                <a:endParaRPr lang="en-US"/>
              </a:p>
            </p:txBody>
          </p:sp>
          <p:sp>
            <p:nvSpPr>
              <p:cNvPr id="44572" name="Freeform 296"/>
              <p:cNvSpPr>
                <a:spLocks/>
              </p:cNvSpPr>
              <p:nvPr/>
            </p:nvSpPr>
            <p:spPr bwMode="auto">
              <a:xfrm>
                <a:off x="4691" y="1302"/>
                <a:ext cx="20" cy="11"/>
              </a:xfrm>
              <a:custGeom>
                <a:avLst/>
                <a:gdLst>
                  <a:gd name="T0" fmla="*/ 18 w 455"/>
                  <a:gd name="T1" fmla="*/ 11 h 270"/>
                  <a:gd name="T2" fmla="*/ 18 w 455"/>
                  <a:gd name="T3" fmla="*/ 11 h 270"/>
                  <a:gd name="T4" fmla="*/ 18 w 455"/>
                  <a:gd name="T5" fmla="*/ 11 h 270"/>
                  <a:gd name="T6" fmla="*/ 19 w 455"/>
                  <a:gd name="T7" fmla="*/ 10 h 270"/>
                  <a:gd name="T8" fmla="*/ 19 w 455"/>
                  <a:gd name="T9" fmla="*/ 10 h 270"/>
                  <a:gd name="T10" fmla="*/ 20 w 455"/>
                  <a:gd name="T11" fmla="*/ 10 h 270"/>
                  <a:gd name="T12" fmla="*/ 20 w 455"/>
                  <a:gd name="T13" fmla="*/ 9 h 270"/>
                  <a:gd name="T14" fmla="*/ 20 w 455"/>
                  <a:gd name="T15" fmla="*/ 9 h 270"/>
                  <a:gd name="T16" fmla="*/ 19 w 455"/>
                  <a:gd name="T17" fmla="*/ 3 h 270"/>
                  <a:gd name="T18" fmla="*/ 19 w 455"/>
                  <a:gd name="T19" fmla="*/ 2 h 270"/>
                  <a:gd name="T20" fmla="*/ 19 w 455"/>
                  <a:gd name="T21" fmla="*/ 2 h 270"/>
                  <a:gd name="T22" fmla="*/ 19 w 455"/>
                  <a:gd name="T23" fmla="*/ 1 h 270"/>
                  <a:gd name="T24" fmla="*/ 19 w 455"/>
                  <a:gd name="T25" fmla="*/ 1 h 270"/>
                  <a:gd name="T26" fmla="*/ 19 w 455"/>
                  <a:gd name="T27" fmla="*/ 0 h 270"/>
                  <a:gd name="T28" fmla="*/ 18 w 455"/>
                  <a:gd name="T29" fmla="*/ 0 h 270"/>
                  <a:gd name="T30" fmla="*/ 18 w 455"/>
                  <a:gd name="T31" fmla="*/ 0 h 270"/>
                  <a:gd name="T32" fmla="*/ 17 w 455"/>
                  <a:gd name="T33" fmla="*/ 0 h 270"/>
                  <a:gd name="T34" fmla="*/ 2 w 455"/>
                  <a:gd name="T35" fmla="*/ 0 h 270"/>
                  <a:gd name="T36" fmla="*/ 2 w 455"/>
                  <a:gd name="T37" fmla="*/ 0 h 270"/>
                  <a:gd name="T38" fmla="*/ 2 w 455"/>
                  <a:gd name="T39" fmla="*/ 0 h 270"/>
                  <a:gd name="T40" fmla="*/ 1 w 455"/>
                  <a:gd name="T41" fmla="*/ 1 h 270"/>
                  <a:gd name="T42" fmla="*/ 1 w 455"/>
                  <a:gd name="T43" fmla="*/ 1 h 270"/>
                  <a:gd name="T44" fmla="*/ 1 w 455"/>
                  <a:gd name="T45" fmla="*/ 1 h 270"/>
                  <a:gd name="T46" fmla="*/ 1 w 455"/>
                  <a:gd name="T47" fmla="*/ 2 h 270"/>
                  <a:gd name="T48" fmla="*/ 1 w 455"/>
                  <a:gd name="T49" fmla="*/ 2 h 270"/>
                  <a:gd name="T50" fmla="*/ 0 w 455"/>
                  <a:gd name="T51" fmla="*/ 8 h 270"/>
                  <a:gd name="T52" fmla="*/ 0 w 455"/>
                  <a:gd name="T53" fmla="*/ 9 h 270"/>
                  <a:gd name="T54" fmla="*/ 0 w 455"/>
                  <a:gd name="T55" fmla="*/ 9 h 270"/>
                  <a:gd name="T56" fmla="*/ 1 w 455"/>
                  <a:gd name="T57" fmla="*/ 10 h 270"/>
                  <a:gd name="T58" fmla="*/ 1 w 455"/>
                  <a:gd name="T59" fmla="*/ 10 h 270"/>
                  <a:gd name="T60" fmla="*/ 1 w 455"/>
                  <a:gd name="T61" fmla="*/ 11 h 270"/>
                  <a:gd name="T62" fmla="*/ 2 w 455"/>
                  <a:gd name="T63" fmla="*/ 11 h 270"/>
                  <a:gd name="T64" fmla="*/ 2 w 455"/>
                  <a:gd name="T65" fmla="*/ 11 h 270"/>
                  <a:gd name="T66" fmla="*/ 3 w 455"/>
                  <a:gd name="T67" fmla="*/ 11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70">
                    <a:moveTo>
                      <a:pt x="397" y="270"/>
                    </a:moveTo>
                    <a:lnTo>
                      <a:pt x="401" y="269"/>
                    </a:lnTo>
                    <a:lnTo>
                      <a:pt x="406" y="268"/>
                    </a:lnTo>
                    <a:lnTo>
                      <a:pt x="411" y="267"/>
                    </a:lnTo>
                    <a:lnTo>
                      <a:pt x="416" y="265"/>
                    </a:lnTo>
                    <a:lnTo>
                      <a:pt x="420" y="262"/>
                    </a:lnTo>
                    <a:lnTo>
                      <a:pt x="425" y="259"/>
                    </a:lnTo>
                    <a:lnTo>
                      <a:pt x="431" y="256"/>
                    </a:lnTo>
                    <a:lnTo>
                      <a:pt x="435" y="251"/>
                    </a:lnTo>
                    <a:lnTo>
                      <a:pt x="439" y="246"/>
                    </a:lnTo>
                    <a:lnTo>
                      <a:pt x="443" y="241"/>
                    </a:lnTo>
                    <a:lnTo>
                      <a:pt x="446" y="236"/>
                    </a:lnTo>
                    <a:lnTo>
                      <a:pt x="449" y="231"/>
                    </a:lnTo>
                    <a:lnTo>
                      <a:pt x="451" y="225"/>
                    </a:lnTo>
                    <a:lnTo>
                      <a:pt x="453" y="219"/>
                    </a:lnTo>
                    <a:lnTo>
                      <a:pt x="454" y="213"/>
                    </a:lnTo>
                    <a:lnTo>
                      <a:pt x="455" y="206"/>
                    </a:lnTo>
                    <a:lnTo>
                      <a:pt x="442" y="65"/>
                    </a:lnTo>
                    <a:lnTo>
                      <a:pt x="441" y="58"/>
                    </a:lnTo>
                    <a:lnTo>
                      <a:pt x="441" y="51"/>
                    </a:lnTo>
                    <a:lnTo>
                      <a:pt x="439" y="45"/>
                    </a:lnTo>
                    <a:lnTo>
                      <a:pt x="438" y="39"/>
                    </a:lnTo>
                    <a:lnTo>
                      <a:pt x="436" y="33"/>
                    </a:lnTo>
                    <a:lnTo>
                      <a:pt x="434" y="28"/>
                    </a:lnTo>
                    <a:lnTo>
                      <a:pt x="431" y="23"/>
                    </a:lnTo>
                    <a:lnTo>
                      <a:pt x="428" y="19"/>
                    </a:lnTo>
                    <a:lnTo>
                      <a:pt x="424" y="15"/>
                    </a:lnTo>
                    <a:lnTo>
                      <a:pt x="421" y="10"/>
                    </a:lnTo>
                    <a:lnTo>
                      <a:pt x="417" y="7"/>
                    </a:lnTo>
                    <a:lnTo>
                      <a:pt x="414" y="4"/>
                    </a:lnTo>
                    <a:lnTo>
                      <a:pt x="409" y="2"/>
                    </a:lnTo>
                    <a:lnTo>
                      <a:pt x="405" y="1"/>
                    </a:lnTo>
                    <a:lnTo>
                      <a:pt x="401" y="0"/>
                    </a:lnTo>
                    <a:lnTo>
                      <a:pt x="397" y="0"/>
                    </a:lnTo>
                    <a:lnTo>
                      <a:pt x="60" y="0"/>
                    </a:lnTo>
                    <a:lnTo>
                      <a:pt x="55" y="0"/>
                    </a:lnTo>
                    <a:lnTo>
                      <a:pt x="51" y="1"/>
                    </a:lnTo>
                    <a:lnTo>
                      <a:pt x="47" y="2"/>
                    </a:lnTo>
                    <a:lnTo>
                      <a:pt x="43" y="4"/>
                    </a:lnTo>
                    <a:lnTo>
                      <a:pt x="38" y="7"/>
                    </a:lnTo>
                    <a:lnTo>
                      <a:pt x="34" y="10"/>
                    </a:lnTo>
                    <a:lnTo>
                      <a:pt x="31" y="15"/>
                    </a:lnTo>
                    <a:lnTo>
                      <a:pt x="28" y="19"/>
                    </a:lnTo>
                    <a:lnTo>
                      <a:pt x="25" y="23"/>
                    </a:lnTo>
                    <a:lnTo>
                      <a:pt x="22" y="28"/>
                    </a:lnTo>
                    <a:lnTo>
                      <a:pt x="20" y="33"/>
                    </a:lnTo>
                    <a:lnTo>
                      <a:pt x="18" y="39"/>
                    </a:lnTo>
                    <a:lnTo>
                      <a:pt x="17" y="45"/>
                    </a:lnTo>
                    <a:lnTo>
                      <a:pt x="15" y="51"/>
                    </a:lnTo>
                    <a:lnTo>
                      <a:pt x="15" y="58"/>
                    </a:lnTo>
                    <a:lnTo>
                      <a:pt x="15" y="65"/>
                    </a:lnTo>
                    <a:lnTo>
                      <a:pt x="0" y="206"/>
                    </a:lnTo>
                    <a:lnTo>
                      <a:pt x="0" y="213"/>
                    </a:lnTo>
                    <a:lnTo>
                      <a:pt x="1" y="219"/>
                    </a:lnTo>
                    <a:lnTo>
                      <a:pt x="4" y="225"/>
                    </a:lnTo>
                    <a:lnTo>
                      <a:pt x="6" y="231"/>
                    </a:lnTo>
                    <a:lnTo>
                      <a:pt x="9" y="236"/>
                    </a:lnTo>
                    <a:lnTo>
                      <a:pt x="13" y="241"/>
                    </a:lnTo>
                    <a:lnTo>
                      <a:pt x="16" y="246"/>
                    </a:lnTo>
                    <a:lnTo>
                      <a:pt x="21" y="251"/>
                    </a:lnTo>
                    <a:lnTo>
                      <a:pt x="25" y="256"/>
                    </a:lnTo>
                    <a:lnTo>
                      <a:pt x="30" y="259"/>
                    </a:lnTo>
                    <a:lnTo>
                      <a:pt x="34" y="262"/>
                    </a:lnTo>
                    <a:lnTo>
                      <a:pt x="39" y="265"/>
                    </a:lnTo>
                    <a:lnTo>
                      <a:pt x="45" y="267"/>
                    </a:lnTo>
                    <a:lnTo>
                      <a:pt x="50" y="268"/>
                    </a:lnTo>
                    <a:lnTo>
                      <a:pt x="55" y="269"/>
                    </a:lnTo>
                    <a:lnTo>
                      <a:pt x="60" y="270"/>
                    </a:lnTo>
                    <a:lnTo>
                      <a:pt x="397" y="270"/>
                    </a:lnTo>
                    <a:close/>
                  </a:path>
                </a:pathLst>
              </a:custGeom>
              <a:solidFill>
                <a:srgbClr val="993300"/>
              </a:solidFill>
              <a:ln w="0">
                <a:solidFill>
                  <a:srgbClr val="000000"/>
                </a:solidFill>
                <a:prstDash val="solid"/>
                <a:round/>
                <a:headEnd/>
                <a:tailEnd/>
              </a:ln>
            </p:spPr>
            <p:txBody>
              <a:bodyPr/>
              <a:lstStyle/>
              <a:p>
                <a:endParaRPr lang="en-US"/>
              </a:p>
            </p:txBody>
          </p:sp>
          <p:sp>
            <p:nvSpPr>
              <p:cNvPr id="44573" name="Freeform 297"/>
              <p:cNvSpPr>
                <a:spLocks/>
              </p:cNvSpPr>
              <p:nvPr/>
            </p:nvSpPr>
            <p:spPr bwMode="auto">
              <a:xfrm>
                <a:off x="4694" y="1307"/>
                <a:ext cx="14" cy="6"/>
              </a:xfrm>
              <a:custGeom>
                <a:avLst/>
                <a:gdLst>
                  <a:gd name="T0" fmla="*/ 14 w 334"/>
                  <a:gd name="T1" fmla="*/ 3 h 122"/>
                  <a:gd name="T2" fmla="*/ 14 w 334"/>
                  <a:gd name="T3" fmla="*/ 3 h 122"/>
                  <a:gd name="T4" fmla="*/ 14 w 334"/>
                  <a:gd name="T5" fmla="*/ 4 h 122"/>
                  <a:gd name="T6" fmla="*/ 14 w 334"/>
                  <a:gd name="T7" fmla="*/ 4 h 122"/>
                  <a:gd name="T8" fmla="*/ 14 w 334"/>
                  <a:gd name="T9" fmla="*/ 4 h 122"/>
                  <a:gd name="T10" fmla="*/ 14 w 334"/>
                  <a:gd name="T11" fmla="*/ 4 h 122"/>
                  <a:gd name="T12" fmla="*/ 14 w 334"/>
                  <a:gd name="T13" fmla="*/ 5 h 122"/>
                  <a:gd name="T14" fmla="*/ 14 w 334"/>
                  <a:gd name="T15" fmla="*/ 5 h 122"/>
                  <a:gd name="T16" fmla="*/ 14 w 334"/>
                  <a:gd name="T17" fmla="*/ 5 h 122"/>
                  <a:gd name="T18" fmla="*/ 13 w 334"/>
                  <a:gd name="T19" fmla="*/ 5 h 122"/>
                  <a:gd name="T20" fmla="*/ 13 w 334"/>
                  <a:gd name="T21" fmla="*/ 5 h 122"/>
                  <a:gd name="T22" fmla="*/ 13 w 334"/>
                  <a:gd name="T23" fmla="*/ 6 h 122"/>
                  <a:gd name="T24" fmla="*/ 13 w 334"/>
                  <a:gd name="T25" fmla="*/ 6 h 122"/>
                  <a:gd name="T26" fmla="*/ 13 w 334"/>
                  <a:gd name="T27" fmla="*/ 6 h 122"/>
                  <a:gd name="T28" fmla="*/ 13 w 334"/>
                  <a:gd name="T29" fmla="*/ 6 h 122"/>
                  <a:gd name="T30" fmla="*/ 13 w 334"/>
                  <a:gd name="T31" fmla="*/ 6 h 122"/>
                  <a:gd name="T32" fmla="*/ 12 w 334"/>
                  <a:gd name="T33" fmla="*/ 6 h 122"/>
                  <a:gd name="T34" fmla="*/ 2 w 334"/>
                  <a:gd name="T35" fmla="*/ 6 h 122"/>
                  <a:gd name="T36" fmla="*/ 1 w 334"/>
                  <a:gd name="T37" fmla="*/ 6 h 122"/>
                  <a:gd name="T38" fmla="*/ 1 w 334"/>
                  <a:gd name="T39" fmla="*/ 6 h 122"/>
                  <a:gd name="T40" fmla="*/ 1 w 334"/>
                  <a:gd name="T41" fmla="*/ 6 h 122"/>
                  <a:gd name="T42" fmla="*/ 1 w 334"/>
                  <a:gd name="T43" fmla="*/ 6 h 122"/>
                  <a:gd name="T44" fmla="*/ 1 w 334"/>
                  <a:gd name="T45" fmla="*/ 6 h 122"/>
                  <a:gd name="T46" fmla="*/ 1 w 334"/>
                  <a:gd name="T47" fmla="*/ 5 h 122"/>
                  <a:gd name="T48" fmla="*/ 1 w 334"/>
                  <a:gd name="T49" fmla="*/ 5 h 122"/>
                  <a:gd name="T50" fmla="*/ 0 w 334"/>
                  <a:gd name="T51" fmla="*/ 5 h 122"/>
                  <a:gd name="T52" fmla="*/ 0 w 334"/>
                  <a:gd name="T53" fmla="*/ 5 h 122"/>
                  <a:gd name="T54" fmla="*/ 0 w 334"/>
                  <a:gd name="T55" fmla="*/ 5 h 122"/>
                  <a:gd name="T56" fmla="*/ 0 w 334"/>
                  <a:gd name="T57" fmla="*/ 4 h 122"/>
                  <a:gd name="T58" fmla="*/ 0 w 334"/>
                  <a:gd name="T59" fmla="*/ 4 h 122"/>
                  <a:gd name="T60" fmla="*/ 0 w 334"/>
                  <a:gd name="T61" fmla="*/ 4 h 122"/>
                  <a:gd name="T62" fmla="*/ 0 w 334"/>
                  <a:gd name="T63" fmla="*/ 4 h 122"/>
                  <a:gd name="T64" fmla="*/ 0 w 334"/>
                  <a:gd name="T65" fmla="*/ 3 h 122"/>
                  <a:gd name="T66" fmla="*/ 0 w 334"/>
                  <a:gd name="T67" fmla="*/ 3 h 122"/>
                  <a:gd name="T68" fmla="*/ 0 w 334"/>
                  <a:gd name="T69" fmla="*/ 0 h 122"/>
                  <a:gd name="T70" fmla="*/ 14 w 334"/>
                  <a:gd name="T71" fmla="*/ 0 h 122"/>
                  <a:gd name="T72" fmla="*/ 14 w 334"/>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4" h="122">
                    <a:moveTo>
                      <a:pt x="334" y="62"/>
                    </a:moveTo>
                    <a:lnTo>
                      <a:pt x="333" y="67"/>
                    </a:lnTo>
                    <a:lnTo>
                      <a:pt x="333" y="73"/>
                    </a:lnTo>
                    <a:lnTo>
                      <a:pt x="332" y="79"/>
                    </a:lnTo>
                    <a:lnTo>
                      <a:pt x="331" y="85"/>
                    </a:lnTo>
                    <a:lnTo>
                      <a:pt x="330" y="90"/>
                    </a:lnTo>
                    <a:lnTo>
                      <a:pt x="328" y="95"/>
                    </a:lnTo>
                    <a:lnTo>
                      <a:pt x="325" y="100"/>
                    </a:lnTo>
                    <a:lnTo>
                      <a:pt x="323" y="104"/>
                    </a:lnTo>
                    <a:lnTo>
                      <a:pt x="320" y="108"/>
                    </a:lnTo>
                    <a:lnTo>
                      <a:pt x="317" y="111"/>
                    </a:lnTo>
                    <a:lnTo>
                      <a:pt x="314" y="114"/>
                    </a:lnTo>
                    <a:lnTo>
                      <a:pt x="311" y="117"/>
                    </a:lnTo>
                    <a:lnTo>
                      <a:pt x="307" y="119"/>
                    </a:lnTo>
                    <a:lnTo>
                      <a:pt x="303" y="120"/>
                    </a:lnTo>
                    <a:lnTo>
                      <a:pt x="299" y="121"/>
                    </a:lnTo>
                    <a:lnTo>
                      <a:pt x="295" y="122"/>
                    </a:lnTo>
                    <a:lnTo>
                      <a:pt x="40" y="122"/>
                    </a:lnTo>
                    <a:lnTo>
                      <a:pt x="35" y="121"/>
                    </a:lnTo>
                    <a:lnTo>
                      <a:pt x="31" y="120"/>
                    </a:lnTo>
                    <a:lnTo>
                      <a:pt x="27" y="119"/>
                    </a:lnTo>
                    <a:lnTo>
                      <a:pt x="23" y="117"/>
                    </a:lnTo>
                    <a:lnTo>
                      <a:pt x="20" y="114"/>
                    </a:lnTo>
                    <a:lnTo>
                      <a:pt x="17" y="111"/>
                    </a:lnTo>
                    <a:lnTo>
                      <a:pt x="13" y="108"/>
                    </a:lnTo>
                    <a:lnTo>
                      <a:pt x="10" y="104"/>
                    </a:lnTo>
                    <a:lnTo>
                      <a:pt x="8" y="100"/>
                    </a:lnTo>
                    <a:lnTo>
                      <a:pt x="6" y="95"/>
                    </a:lnTo>
                    <a:lnTo>
                      <a:pt x="4" y="90"/>
                    </a:lnTo>
                    <a:lnTo>
                      <a:pt x="2" y="85"/>
                    </a:lnTo>
                    <a:lnTo>
                      <a:pt x="1" y="79"/>
                    </a:lnTo>
                    <a:lnTo>
                      <a:pt x="0" y="73"/>
                    </a:lnTo>
                    <a:lnTo>
                      <a:pt x="0" y="67"/>
                    </a:lnTo>
                    <a:lnTo>
                      <a:pt x="0" y="62"/>
                    </a:lnTo>
                    <a:lnTo>
                      <a:pt x="2" y="0"/>
                    </a:lnTo>
                    <a:lnTo>
                      <a:pt x="332" y="0"/>
                    </a:lnTo>
                    <a:lnTo>
                      <a:pt x="334" y="62"/>
                    </a:lnTo>
                    <a:close/>
                  </a:path>
                </a:pathLst>
              </a:custGeom>
              <a:solidFill>
                <a:srgbClr val="993300"/>
              </a:solidFill>
              <a:ln w="0">
                <a:solidFill>
                  <a:srgbClr val="000000"/>
                </a:solidFill>
                <a:prstDash val="solid"/>
                <a:round/>
                <a:headEnd/>
                <a:tailEnd/>
              </a:ln>
            </p:spPr>
            <p:txBody>
              <a:bodyPr/>
              <a:lstStyle/>
              <a:p>
                <a:endParaRPr lang="en-US"/>
              </a:p>
            </p:txBody>
          </p:sp>
          <p:sp>
            <p:nvSpPr>
              <p:cNvPr id="44574" name="Freeform 298"/>
              <p:cNvSpPr>
                <a:spLocks/>
              </p:cNvSpPr>
              <p:nvPr/>
            </p:nvSpPr>
            <p:spPr bwMode="auto">
              <a:xfrm>
                <a:off x="4692" y="1303"/>
                <a:ext cx="1" cy="9"/>
              </a:xfrm>
              <a:custGeom>
                <a:avLst/>
                <a:gdLst>
                  <a:gd name="T0" fmla="*/ 1 w 33"/>
                  <a:gd name="T1" fmla="*/ 9 h 201"/>
                  <a:gd name="T2" fmla="*/ 1 w 33"/>
                  <a:gd name="T3" fmla="*/ 9 h 201"/>
                  <a:gd name="T4" fmla="*/ 1 w 33"/>
                  <a:gd name="T5" fmla="*/ 9 h 201"/>
                  <a:gd name="T6" fmla="*/ 1 w 33"/>
                  <a:gd name="T7" fmla="*/ 9 h 201"/>
                  <a:gd name="T8" fmla="*/ 1 w 33"/>
                  <a:gd name="T9" fmla="*/ 9 h 201"/>
                  <a:gd name="T10" fmla="*/ 1 w 33"/>
                  <a:gd name="T11" fmla="*/ 9 h 201"/>
                  <a:gd name="T12" fmla="*/ 1 w 33"/>
                  <a:gd name="T13" fmla="*/ 8 h 201"/>
                  <a:gd name="T14" fmla="*/ 1 w 33"/>
                  <a:gd name="T15" fmla="*/ 8 h 201"/>
                  <a:gd name="T16" fmla="*/ 1 w 33"/>
                  <a:gd name="T17" fmla="*/ 1 h 201"/>
                  <a:gd name="T18" fmla="*/ 1 w 33"/>
                  <a:gd name="T19" fmla="*/ 1 h 201"/>
                  <a:gd name="T20" fmla="*/ 1 w 33"/>
                  <a:gd name="T21" fmla="*/ 0 h 201"/>
                  <a:gd name="T22" fmla="*/ 1 w 33"/>
                  <a:gd name="T23" fmla="*/ 0 h 201"/>
                  <a:gd name="T24" fmla="*/ 1 w 33"/>
                  <a:gd name="T25" fmla="*/ 0 h 201"/>
                  <a:gd name="T26" fmla="*/ 1 w 33"/>
                  <a:gd name="T27" fmla="*/ 0 h 201"/>
                  <a:gd name="T28" fmla="*/ 1 w 33"/>
                  <a:gd name="T29" fmla="*/ 0 h 201"/>
                  <a:gd name="T30" fmla="*/ 1 w 33"/>
                  <a:gd name="T31" fmla="*/ 0 h 201"/>
                  <a:gd name="T32" fmla="*/ 1 w 33"/>
                  <a:gd name="T33" fmla="*/ 0 h 201"/>
                  <a:gd name="T34" fmla="*/ 0 w 33"/>
                  <a:gd name="T35" fmla="*/ 0 h 201"/>
                  <a:gd name="T36" fmla="*/ 0 w 33"/>
                  <a:gd name="T37" fmla="*/ 0 h 201"/>
                  <a:gd name="T38" fmla="*/ 0 w 33"/>
                  <a:gd name="T39" fmla="*/ 0 h 201"/>
                  <a:gd name="T40" fmla="*/ 0 w 33"/>
                  <a:gd name="T41" fmla="*/ 0 h 201"/>
                  <a:gd name="T42" fmla="*/ 0 w 33"/>
                  <a:gd name="T43" fmla="*/ 0 h 201"/>
                  <a:gd name="T44" fmla="*/ 0 w 33"/>
                  <a:gd name="T45" fmla="*/ 0 h 201"/>
                  <a:gd name="T46" fmla="*/ 0 w 33"/>
                  <a:gd name="T47" fmla="*/ 1 h 201"/>
                  <a:gd name="T48" fmla="*/ 0 w 33"/>
                  <a:gd name="T49" fmla="*/ 1 h 201"/>
                  <a:gd name="T50" fmla="*/ 0 w 33"/>
                  <a:gd name="T51" fmla="*/ 8 h 201"/>
                  <a:gd name="T52" fmla="*/ 0 w 33"/>
                  <a:gd name="T53" fmla="*/ 8 h 201"/>
                  <a:gd name="T54" fmla="*/ 0 w 33"/>
                  <a:gd name="T55" fmla="*/ 8 h 201"/>
                  <a:gd name="T56" fmla="*/ 0 w 33"/>
                  <a:gd name="T57" fmla="*/ 8 h 201"/>
                  <a:gd name="T58" fmla="*/ 0 w 33"/>
                  <a:gd name="T59" fmla="*/ 9 h 201"/>
                  <a:gd name="T60" fmla="*/ 0 w 33"/>
                  <a:gd name="T61" fmla="*/ 9 h 201"/>
                  <a:gd name="T62" fmla="*/ 0 w 33"/>
                  <a:gd name="T63" fmla="*/ 9 h 201"/>
                  <a:gd name="T64" fmla="*/ 1 w 33"/>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1">
                    <a:moveTo>
                      <a:pt x="19" y="201"/>
                    </a:moveTo>
                    <a:lnTo>
                      <a:pt x="20" y="200"/>
                    </a:lnTo>
                    <a:lnTo>
                      <a:pt x="21" y="200"/>
                    </a:lnTo>
                    <a:lnTo>
                      <a:pt x="22" y="200"/>
                    </a:lnTo>
                    <a:lnTo>
                      <a:pt x="23" y="199"/>
                    </a:lnTo>
                    <a:lnTo>
                      <a:pt x="26" y="198"/>
                    </a:lnTo>
                    <a:lnTo>
                      <a:pt x="27" y="197"/>
                    </a:lnTo>
                    <a:lnTo>
                      <a:pt x="28" y="196"/>
                    </a:lnTo>
                    <a:lnTo>
                      <a:pt x="29" y="195"/>
                    </a:lnTo>
                    <a:lnTo>
                      <a:pt x="29" y="194"/>
                    </a:lnTo>
                    <a:lnTo>
                      <a:pt x="30" y="192"/>
                    </a:lnTo>
                    <a:lnTo>
                      <a:pt x="31" y="191"/>
                    </a:lnTo>
                    <a:lnTo>
                      <a:pt x="31" y="189"/>
                    </a:lnTo>
                    <a:lnTo>
                      <a:pt x="32" y="187"/>
                    </a:lnTo>
                    <a:lnTo>
                      <a:pt x="32" y="185"/>
                    </a:lnTo>
                    <a:lnTo>
                      <a:pt x="32" y="184"/>
                    </a:lnTo>
                    <a:lnTo>
                      <a:pt x="33" y="182"/>
                    </a:lnTo>
                    <a:lnTo>
                      <a:pt x="33" y="20"/>
                    </a:lnTo>
                    <a:lnTo>
                      <a:pt x="32" y="18"/>
                    </a:lnTo>
                    <a:lnTo>
                      <a:pt x="32" y="16"/>
                    </a:lnTo>
                    <a:lnTo>
                      <a:pt x="32" y="13"/>
                    </a:lnTo>
                    <a:lnTo>
                      <a:pt x="31" y="11"/>
                    </a:lnTo>
                    <a:lnTo>
                      <a:pt x="31" y="10"/>
                    </a:lnTo>
                    <a:lnTo>
                      <a:pt x="30" y="8"/>
                    </a:lnTo>
                    <a:lnTo>
                      <a:pt x="29" y="7"/>
                    </a:lnTo>
                    <a:lnTo>
                      <a:pt x="29" y="5"/>
                    </a:lnTo>
                    <a:lnTo>
                      <a:pt x="28" y="4"/>
                    </a:lnTo>
                    <a:lnTo>
                      <a:pt x="27" y="3"/>
                    </a:lnTo>
                    <a:lnTo>
                      <a:pt x="26" y="2"/>
                    </a:lnTo>
                    <a:lnTo>
                      <a:pt x="23" y="1"/>
                    </a:lnTo>
                    <a:lnTo>
                      <a:pt x="22" y="0"/>
                    </a:lnTo>
                    <a:lnTo>
                      <a:pt x="21" y="0"/>
                    </a:lnTo>
                    <a:lnTo>
                      <a:pt x="20" y="0"/>
                    </a:lnTo>
                    <a:lnTo>
                      <a:pt x="19" y="0"/>
                    </a:lnTo>
                    <a:lnTo>
                      <a:pt x="17" y="0"/>
                    </a:lnTo>
                    <a:lnTo>
                      <a:pt x="16" y="0"/>
                    </a:lnTo>
                    <a:lnTo>
                      <a:pt x="14" y="0"/>
                    </a:lnTo>
                    <a:lnTo>
                      <a:pt x="13" y="1"/>
                    </a:lnTo>
                    <a:lnTo>
                      <a:pt x="12" y="2"/>
                    </a:lnTo>
                    <a:lnTo>
                      <a:pt x="11" y="3"/>
                    </a:lnTo>
                    <a:lnTo>
                      <a:pt x="9" y="4"/>
                    </a:lnTo>
                    <a:lnTo>
                      <a:pt x="9" y="5"/>
                    </a:lnTo>
                    <a:lnTo>
                      <a:pt x="8" y="7"/>
                    </a:lnTo>
                    <a:lnTo>
                      <a:pt x="7" y="8"/>
                    </a:lnTo>
                    <a:lnTo>
                      <a:pt x="6" y="10"/>
                    </a:lnTo>
                    <a:lnTo>
                      <a:pt x="6" y="11"/>
                    </a:lnTo>
                    <a:lnTo>
                      <a:pt x="5" y="13"/>
                    </a:lnTo>
                    <a:lnTo>
                      <a:pt x="5" y="16"/>
                    </a:lnTo>
                    <a:lnTo>
                      <a:pt x="5" y="18"/>
                    </a:lnTo>
                    <a:lnTo>
                      <a:pt x="5" y="20"/>
                    </a:lnTo>
                    <a:lnTo>
                      <a:pt x="0" y="169"/>
                    </a:lnTo>
                    <a:lnTo>
                      <a:pt x="0" y="170"/>
                    </a:lnTo>
                    <a:lnTo>
                      <a:pt x="0" y="173"/>
                    </a:lnTo>
                    <a:lnTo>
                      <a:pt x="1" y="176"/>
                    </a:lnTo>
                    <a:lnTo>
                      <a:pt x="1" y="179"/>
                    </a:lnTo>
                    <a:lnTo>
                      <a:pt x="2" y="181"/>
                    </a:lnTo>
                    <a:lnTo>
                      <a:pt x="3" y="184"/>
                    </a:lnTo>
                    <a:lnTo>
                      <a:pt x="5" y="186"/>
                    </a:lnTo>
                    <a:lnTo>
                      <a:pt x="6" y="189"/>
                    </a:lnTo>
                    <a:lnTo>
                      <a:pt x="7" y="191"/>
                    </a:lnTo>
                    <a:lnTo>
                      <a:pt x="9" y="193"/>
                    </a:lnTo>
                    <a:lnTo>
                      <a:pt x="11" y="195"/>
                    </a:lnTo>
                    <a:lnTo>
                      <a:pt x="12" y="197"/>
                    </a:lnTo>
                    <a:lnTo>
                      <a:pt x="14" y="198"/>
                    </a:lnTo>
                    <a:lnTo>
                      <a:pt x="15" y="200"/>
                    </a:lnTo>
                    <a:lnTo>
                      <a:pt x="17" y="200"/>
                    </a:lnTo>
                    <a:lnTo>
                      <a:pt x="19" y="201"/>
                    </a:lnTo>
                    <a:close/>
                  </a:path>
                </a:pathLst>
              </a:custGeom>
              <a:solidFill>
                <a:srgbClr val="993300"/>
              </a:solidFill>
              <a:ln w="0">
                <a:solidFill>
                  <a:srgbClr val="000000"/>
                </a:solidFill>
                <a:prstDash val="solid"/>
                <a:round/>
                <a:headEnd/>
                <a:tailEnd/>
              </a:ln>
            </p:spPr>
            <p:txBody>
              <a:bodyPr/>
              <a:lstStyle/>
              <a:p>
                <a:endParaRPr lang="en-US"/>
              </a:p>
            </p:txBody>
          </p:sp>
          <p:sp>
            <p:nvSpPr>
              <p:cNvPr id="44575" name="Freeform 299"/>
              <p:cNvSpPr>
                <a:spLocks/>
              </p:cNvSpPr>
              <p:nvPr/>
            </p:nvSpPr>
            <p:spPr bwMode="auto">
              <a:xfrm>
                <a:off x="4709" y="1303"/>
                <a:ext cx="1" cy="9"/>
              </a:xfrm>
              <a:custGeom>
                <a:avLst/>
                <a:gdLst>
                  <a:gd name="T0" fmla="*/ 0 w 37"/>
                  <a:gd name="T1" fmla="*/ 9 h 210"/>
                  <a:gd name="T2" fmla="*/ 0 w 37"/>
                  <a:gd name="T3" fmla="*/ 9 h 210"/>
                  <a:gd name="T4" fmla="*/ 1 w 37"/>
                  <a:gd name="T5" fmla="*/ 9 h 210"/>
                  <a:gd name="T6" fmla="*/ 1 w 37"/>
                  <a:gd name="T7" fmla="*/ 9 h 210"/>
                  <a:gd name="T8" fmla="*/ 1 w 37"/>
                  <a:gd name="T9" fmla="*/ 8 h 210"/>
                  <a:gd name="T10" fmla="*/ 1 w 37"/>
                  <a:gd name="T11" fmla="*/ 8 h 210"/>
                  <a:gd name="T12" fmla="*/ 1 w 37"/>
                  <a:gd name="T13" fmla="*/ 8 h 210"/>
                  <a:gd name="T14" fmla="*/ 1 w 37"/>
                  <a:gd name="T15" fmla="*/ 8 h 210"/>
                  <a:gd name="T16" fmla="*/ 1 w 37"/>
                  <a:gd name="T17" fmla="*/ 1 h 210"/>
                  <a:gd name="T18" fmla="*/ 1 w 37"/>
                  <a:gd name="T19" fmla="*/ 1 h 210"/>
                  <a:gd name="T20" fmla="*/ 1 w 37"/>
                  <a:gd name="T21" fmla="*/ 1 h 210"/>
                  <a:gd name="T22" fmla="*/ 1 w 37"/>
                  <a:gd name="T23" fmla="*/ 0 h 210"/>
                  <a:gd name="T24" fmla="*/ 1 w 37"/>
                  <a:gd name="T25" fmla="*/ 0 h 210"/>
                  <a:gd name="T26" fmla="*/ 1 w 37"/>
                  <a:gd name="T27" fmla="*/ 0 h 210"/>
                  <a:gd name="T28" fmla="*/ 0 w 37"/>
                  <a:gd name="T29" fmla="*/ 0 h 210"/>
                  <a:gd name="T30" fmla="*/ 0 w 37"/>
                  <a:gd name="T31" fmla="*/ 0 h 210"/>
                  <a:gd name="T32" fmla="*/ 0 w 37"/>
                  <a:gd name="T33" fmla="*/ 0 h 210"/>
                  <a:gd name="T34" fmla="*/ 0 w 37"/>
                  <a:gd name="T35" fmla="*/ 0 h 210"/>
                  <a:gd name="T36" fmla="*/ 0 w 37"/>
                  <a:gd name="T37" fmla="*/ 0 h 210"/>
                  <a:gd name="T38" fmla="*/ 0 w 37"/>
                  <a:gd name="T39" fmla="*/ 0 h 210"/>
                  <a:gd name="T40" fmla="*/ 0 w 37"/>
                  <a:gd name="T41" fmla="*/ 0 h 210"/>
                  <a:gd name="T42" fmla="*/ 0 w 37"/>
                  <a:gd name="T43" fmla="*/ 0 h 210"/>
                  <a:gd name="T44" fmla="*/ 0 w 37"/>
                  <a:gd name="T45" fmla="*/ 1 h 210"/>
                  <a:gd name="T46" fmla="*/ 0 w 37"/>
                  <a:gd name="T47" fmla="*/ 1 h 210"/>
                  <a:gd name="T48" fmla="*/ 0 w 37"/>
                  <a:gd name="T49" fmla="*/ 1 h 210"/>
                  <a:gd name="T50" fmla="*/ 0 w 37"/>
                  <a:gd name="T51" fmla="*/ 8 h 210"/>
                  <a:gd name="T52" fmla="*/ 0 w 37"/>
                  <a:gd name="T53" fmla="*/ 8 h 210"/>
                  <a:gd name="T54" fmla="*/ 0 w 37"/>
                  <a:gd name="T55" fmla="*/ 9 h 210"/>
                  <a:gd name="T56" fmla="*/ 0 w 37"/>
                  <a:gd name="T57" fmla="*/ 9 h 210"/>
                  <a:gd name="T58" fmla="*/ 0 w 37"/>
                  <a:gd name="T59" fmla="*/ 9 h 210"/>
                  <a:gd name="T60" fmla="*/ 0 w 37"/>
                  <a:gd name="T61" fmla="*/ 9 h 210"/>
                  <a:gd name="T62" fmla="*/ 0 w 37"/>
                  <a:gd name="T63" fmla="*/ 9 h 210"/>
                  <a:gd name="T64" fmla="*/ 0 w 37"/>
                  <a:gd name="T65" fmla="*/ 9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10">
                    <a:moveTo>
                      <a:pt x="14" y="210"/>
                    </a:moveTo>
                    <a:lnTo>
                      <a:pt x="15" y="209"/>
                    </a:lnTo>
                    <a:lnTo>
                      <a:pt x="16" y="209"/>
                    </a:lnTo>
                    <a:lnTo>
                      <a:pt x="18" y="207"/>
                    </a:lnTo>
                    <a:lnTo>
                      <a:pt x="20" y="206"/>
                    </a:lnTo>
                    <a:lnTo>
                      <a:pt x="22" y="204"/>
                    </a:lnTo>
                    <a:lnTo>
                      <a:pt x="25" y="202"/>
                    </a:lnTo>
                    <a:lnTo>
                      <a:pt x="26" y="200"/>
                    </a:lnTo>
                    <a:lnTo>
                      <a:pt x="28" y="198"/>
                    </a:lnTo>
                    <a:lnTo>
                      <a:pt x="30" y="195"/>
                    </a:lnTo>
                    <a:lnTo>
                      <a:pt x="31" y="192"/>
                    </a:lnTo>
                    <a:lnTo>
                      <a:pt x="33" y="190"/>
                    </a:lnTo>
                    <a:lnTo>
                      <a:pt x="34" y="187"/>
                    </a:lnTo>
                    <a:lnTo>
                      <a:pt x="35" y="185"/>
                    </a:lnTo>
                    <a:lnTo>
                      <a:pt x="36" y="181"/>
                    </a:lnTo>
                    <a:lnTo>
                      <a:pt x="36" y="179"/>
                    </a:lnTo>
                    <a:lnTo>
                      <a:pt x="37" y="177"/>
                    </a:lnTo>
                    <a:lnTo>
                      <a:pt x="28" y="20"/>
                    </a:lnTo>
                    <a:lnTo>
                      <a:pt x="27" y="17"/>
                    </a:lnTo>
                    <a:lnTo>
                      <a:pt x="27" y="15"/>
                    </a:lnTo>
                    <a:lnTo>
                      <a:pt x="27" y="14"/>
                    </a:lnTo>
                    <a:lnTo>
                      <a:pt x="26" y="12"/>
                    </a:lnTo>
                    <a:lnTo>
                      <a:pt x="26" y="10"/>
                    </a:lnTo>
                    <a:lnTo>
                      <a:pt x="25" y="8"/>
                    </a:lnTo>
                    <a:lnTo>
                      <a:pt x="24" y="7"/>
                    </a:lnTo>
                    <a:lnTo>
                      <a:pt x="24" y="5"/>
                    </a:lnTo>
                    <a:lnTo>
                      <a:pt x="22" y="4"/>
                    </a:lnTo>
                    <a:lnTo>
                      <a:pt x="21" y="3"/>
                    </a:lnTo>
                    <a:lnTo>
                      <a:pt x="20"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4" y="204"/>
                    </a:lnTo>
                    <a:lnTo>
                      <a:pt x="4" y="205"/>
                    </a:lnTo>
                    <a:lnTo>
                      <a:pt x="6" y="206"/>
                    </a:lnTo>
                    <a:lnTo>
                      <a:pt x="7" y="207"/>
                    </a:lnTo>
                    <a:lnTo>
                      <a:pt x="8" y="208"/>
                    </a:lnTo>
                    <a:lnTo>
                      <a:pt x="9" y="209"/>
                    </a:lnTo>
                    <a:lnTo>
                      <a:pt x="11" y="209"/>
                    </a:lnTo>
                    <a:lnTo>
                      <a:pt x="12" y="209"/>
                    </a:lnTo>
                    <a:lnTo>
                      <a:pt x="14" y="210"/>
                    </a:lnTo>
                    <a:close/>
                  </a:path>
                </a:pathLst>
              </a:custGeom>
              <a:solidFill>
                <a:srgbClr val="993300"/>
              </a:solidFill>
              <a:ln w="0">
                <a:solidFill>
                  <a:srgbClr val="000000"/>
                </a:solidFill>
                <a:prstDash val="solid"/>
                <a:round/>
                <a:headEnd/>
                <a:tailEnd/>
              </a:ln>
            </p:spPr>
            <p:txBody>
              <a:bodyPr/>
              <a:lstStyle/>
              <a:p>
                <a:endParaRPr lang="en-US"/>
              </a:p>
            </p:txBody>
          </p:sp>
          <p:sp>
            <p:nvSpPr>
              <p:cNvPr id="44576" name="Freeform 300"/>
              <p:cNvSpPr>
                <a:spLocks/>
              </p:cNvSpPr>
              <p:nvPr/>
            </p:nvSpPr>
            <p:spPr bwMode="auto">
              <a:xfrm>
                <a:off x="4694" y="1302"/>
                <a:ext cx="15" cy="5"/>
              </a:xfrm>
              <a:custGeom>
                <a:avLst/>
                <a:gdLst>
                  <a:gd name="T0" fmla="*/ 14 w 342"/>
                  <a:gd name="T1" fmla="*/ 5 h 99"/>
                  <a:gd name="T2" fmla="*/ 14 w 342"/>
                  <a:gd name="T3" fmla="*/ 5 h 99"/>
                  <a:gd name="T4" fmla="*/ 14 w 342"/>
                  <a:gd name="T5" fmla="*/ 5 h 99"/>
                  <a:gd name="T6" fmla="*/ 14 w 342"/>
                  <a:gd name="T7" fmla="*/ 5 h 99"/>
                  <a:gd name="T8" fmla="*/ 15 w 342"/>
                  <a:gd name="T9" fmla="*/ 4 h 99"/>
                  <a:gd name="T10" fmla="*/ 15 w 342"/>
                  <a:gd name="T11" fmla="*/ 4 h 99"/>
                  <a:gd name="T12" fmla="*/ 15 w 342"/>
                  <a:gd name="T13" fmla="*/ 4 h 99"/>
                  <a:gd name="T14" fmla="*/ 15 w 342"/>
                  <a:gd name="T15" fmla="*/ 4 h 99"/>
                  <a:gd name="T16" fmla="*/ 15 w 342"/>
                  <a:gd name="T17" fmla="*/ 2 h 99"/>
                  <a:gd name="T18" fmla="*/ 15 w 342"/>
                  <a:gd name="T19" fmla="*/ 1 h 99"/>
                  <a:gd name="T20" fmla="*/ 15 w 342"/>
                  <a:gd name="T21" fmla="*/ 1 h 99"/>
                  <a:gd name="T22" fmla="*/ 15 w 342"/>
                  <a:gd name="T23" fmla="*/ 1 h 99"/>
                  <a:gd name="T24" fmla="*/ 14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1 h 99"/>
                  <a:gd name="T44" fmla="*/ 0 w 342"/>
                  <a:gd name="T45" fmla="*/ 1 h 99"/>
                  <a:gd name="T46" fmla="*/ 0 w 342"/>
                  <a:gd name="T47" fmla="*/ 1 h 99"/>
                  <a:gd name="T48" fmla="*/ 0 w 342"/>
                  <a:gd name="T49" fmla="*/ 1 h 99"/>
                  <a:gd name="T50" fmla="*/ 0 w 342"/>
                  <a:gd name="T51" fmla="*/ 3 h 99"/>
                  <a:gd name="T52" fmla="*/ 0 w 342"/>
                  <a:gd name="T53" fmla="*/ 4 h 99"/>
                  <a:gd name="T54" fmla="*/ 0 w 342"/>
                  <a:gd name="T55" fmla="*/ 4 h 99"/>
                  <a:gd name="T56" fmla="*/ 0 w 342"/>
                  <a:gd name="T57" fmla="*/ 4 h 99"/>
                  <a:gd name="T58" fmla="*/ 0 w 342"/>
                  <a:gd name="T59" fmla="*/ 4 h 99"/>
                  <a:gd name="T60" fmla="*/ 1 w 342"/>
                  <a:gd name="T61" fmla="*/ 5 h 99"/>
                  <a:gd name="T62" fmla="*/ 1 w 342"/>
                  <a:gd name="T63" fmla="*/ 5 h 99"/>
                  <a:gd name="T64" fmla="*/ 1 w 342"/>
                  <a:gd name="T65" fmla="*/ 5 h 99"/>
                  <a:gd name="T66" fmla="*/ 2 w 342"/>
                  <a:gd name="T67" fmla="*/ 5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6" y="99"/>
                    </a:moveTo>
                    <a:lnTo>
                      <a:pt x="309" y="98"/>
                    </a:lnTo>
                    <a:lnTo>
                      <a:pt x="312" y="98"/>
                    </a:lnTo>
                    <a:lnTo>
                      <a:pt x="316" y="97"/>
                    </a:lnTo>
                    <a:lnTo>
                      <a:pt x="319" y="96"/>
                    </a:lnTo>
                    <a:lnTo>
                      <a:pt x="322" y="95"/>
                    </a:lnTo>
                    <a:lnTo>
                      <a:pt x="325" y="93"/>
                    </a:lnTo>
                    <a:lnTo>
                      <a:pt x="328" y="91"/>
                    </a:lnTo>
                    <a:lnTo>
                      <a:pt x="330" y="89"/>
                    </a:lnTo>
                    <a:lnTo>
                      <a:pt x="333" y="87"/>
                    </a:lnTo>
                    <a:lnTo>
                      <a:pt x="335" y="85"/>
                    </a:lnTo>
                    <a:lnTo>
                      <a:pt x="337" y="82"/>
                    </a:lnTo>
                    <a:lnTo>
                      <a:pt x="339" y="80"/>
                    </a:lnTo>
                    <a:lnTo>
                      <a:pt x="340" y="77"/>
                    </a:lnTo>
                    <a:lnTo>
                      <a:pt x="341" y="73"/>
                    </a:lnTo>
                    <a:lnTo>
                      <a:pt x="341" y="70"/>
                    </a:lnTo>
                    <a:lnTo>
                      <a:pt x="342" y="67"/>
                    </a:lnTo>
                    <a:lnTo>
                      <a:pt x="342" y="31"/>
                    </a:lnTo>
                    <a:lnTo>
                      <a:pt x="341" y="27"/>
                    </a:lnTo>
                    <a:lnTo>
                      <a:pt x="341" y="24"/>
                    </a:lnTo>
                    <a:lnTo>
                      <a:pt x="340" y="21"/>
                    </a:lnTo>
                    <a:lnTo>
                      <a:pt x="339" y="18"/>
                    </a:lnTo>
                    <a:lnTo>
                      <a:pt x="337" y="16"/>
                    </a:lnTo>
                    <a:lnTo>
                      <a:pt x="335" y="13"/>
                    </a:lnTo>
                    <a:lnTo>
                      <a:pt x="333" y="11"/>
                    </a:lnTo>
                    <a:lnTo>
                      <a:pt x="330" y="9"/>
                    </a:lnTo>
                    <a:lnTo>
                      <a:pt x="328" y="7"/>
                    </a:lnTo>
                    <a:lnTo>
                      <a:pt x="325" y="5"/>
                    </a:lnTo>
                    <a:lnTo>
                      <a:pt x="322" y="3"/>
                    </a:lnTo>
                    <a:lnTo>
                      <a:pt x="319" y="2"/>
                    </a:lnTo>
                    <a:lnTo>
                      <a:pt x="316" y="1"/>
                    </a:lnTo>
                    <a:lnTo>
                      <a:pt x="312" y="0"/>
                    </a:lnTo>
                    <a:lnTo>
                      <a:pt x="309" y="0"/>
                    </a:lnTo>
                    <a:lnTo>
                      <a:pt x="306" y="0"/>
                    </a:lnTo>
                    <a:lnTo>
                      <a:pt x="36" y="0"/>
                    </a:lnTo>
                    <a:lnTo>
                      <a:pt x="32" y="0"/>
                    </a:lnTo>
                    <a:lnTo>
                      <a:pt x="29" y="0"/>
                    </a:lnTo>
                    <a:lnTo>
                      <a:pt x="25" y="1"/>
                    </a:lnTo>
                    <a:lnTo>
                      <a:pt x="21" y="2"/>
                    </a:lnTo>
                    <a:lnTo>
                      <a:pt x="18" y="3"/>
                    </a:lnTo>
                    <a:lnTo>
                      <a:pt x="15" y="5"/>
                    </a:lnTo>
                    <a:lnTo>
                      <a:pt x="12" y="7"/>
                    </a:lnTo>
                    <a:lnTo>
                      <a:pt x="10"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0" y="89"/>
                    </a:lnTo>
                    <a:lnTo>
                      <a:pt x="12" y="91"/>
                    </a:lnTo>
                    <a:lnTo>
                      <a:pt x="15" y="93"/>
                    </a:lnTo>
                    <a:lnTo>
                      <a:pt x="18" y="95"/>
                    </a:lnTo>
                    <a:lnTo>
                      <a:pt x="21" y="96"/>
                    </a:lnTo>
                    <a:lnTo>
                      <a:pt x="25" y="97"/>
                    </a:lnTo>
                    <a:lnTo>
                      <a:pt x="29" y="98"/>
                    </a:lnTo>
                    <a:lnTo>
                      <a:pt x="32" y="98"/>
                    </a:lnTo>
                    <a:lnTo>
                      <a:pt x="36" y="99"/>
                    </a:lnTo>
                    <a:lnTo>
                      <a:pt x="306" y="99"/>
                    </a:lnTo>
                    <a:close/>
                  </a:path>
                </a:pathLst>
              </a:custGeom>
              <a:solidFill>
                <a:srgbClr val="993300"/>
              </a:solidFill>
              <a:ln w="0">
                <a:solidFill>
                  <a:srgbClr val="000000"/>
                </a:solidFill>
                <a:prstDash val="solid"/>
                <a:round/>
                <a:headEnd/>
                <a:tailEnd/>
              </a:ln>
            </p:spPr>
            <p:txBody>
              <a:bodyPr/>
              <a:lstStyle/>
              <a:p>
                <a:endParaRPr lang="en-US"/>
              </a:p>
            </p:txBody>
          </p:sp>
          <p:sp>
            <p:nvSpPr>
              <p:cNvPr id="44577" name="Freeform 301"/>
              <p:cNvSpPr>
                <a:spLocks/>
              </p:cNvSpPr>
              <p:nvPr/>
            </p:nvSpPr>
            <p:spPr bwMode="auto">
              <a:xfrm>
                <a:off x="4668" y="1301"/>
                <a:ext cx="21" cy="13"/>
              </a:xfrm>
              <a:custGeom>
                <a:avLst/>
                <a:gdLst>
                  <a:gd name="T0" fmla="*/ 18 w 477"/>
                  <a:gd name="T1" fmla="*/ 13 h 283"/>
                  <a:gd name="T2" fmla="*/ 19 w 477"/>
                  <a:gd name="T3" fmla="*/ 13 h 283"/>
                  <a:gd name="T4" fmla="*/ 19 w 477"/>
                  <a:gd name="T5" fmla="*/ 13 h 283"/>
                  <a:gd name="T6" fmla="*/ 20 w 477"/>
                  <a:gd name="T7" fmla="*/ 12 h 283"/>
                  <a:gd name="T8" fmla="*/ 20 w 477"/>
                  <a:gd name="T9" fmla="*/ 12 h 283"/>
                  <a:gd name="T10" fmla="*/ 21 w 477"/>
                  <a:gd name="T11" fmla="*/ 11 h 283"/>
                  <a:gd name="T12" fmla="*/ 21 w 477"/>
                  <a:gd name="T13" fmla="*/ 11 h 283"/>
                  <a:gd name="T14" fmla="*/ 21 w 477"/>
                  <a:gd name="T15" fmla="*/ 10 h 283"/>
                  <a:gd name="T16" fmla="*/ 20 w 477"/>
                  <a:gd name="T17" fmla="*/ 3 h 283"/>
                  <a:gd name="T18" fmla="*/ 20 w 477"/>
                  <a:gd name="T19" fmla="*/ 2 h 283"/>
                  <a:gd name="T20" fmla="*/ 20 w 477"/>
                  <a:gd name="T21" fmla="*/ 2 h 283"/>
                  <a:gd name="T22" fmla="*/ 20 w 477"/>
                  <a:gd name="T23" fmla="*/ 1 h 283"/>
                  <a:gd name="T24" fmla="*/ 20 w 477"/>
                  <a:gd name="T25" fmla="*/ 1 h 283"/>
                  <a:gd name="T26" fmla="*/ 19 w 477"/>
                  <a:gd name="T27" fmla="*/ 1 h 283"/>
                  <a:gd name="T28" fmla="*/ 19 w 477"/>
                  <a:gd name="T29" fmla="*/ 0 h 283"/>
                  <a:gd name="T30" fmla="*/ 19 w 477"/>
                  <a:gd name="T31" fmla="*/ 0 h 283"/>
                  <a:gd name="T32" fmla="*/ 18 w 477"/>
                  <a:gd name="T33" fmla="*/ 0 h 283"/>
                  <a:gd name="T34" fmla="*/ 2 w 477"/>
                  <a:gd name="T35" fmla="*/ 0 h 283"/>
                  <a:gd name="T36" fmla="*/ 2 w 477"/>
                  <a:gd name="T37" fmla="*/ 0 h 283"/>
                  <a:gd name="T38" fmla="*/ 2 w 477"/>
                  <a:gd name="T39" fmla="*/ 0 h 283"/>
                  <a:gd name="T40" fmla="*/ 1 w 477"/>
                  <a:gd name="T41" fmla="*/ 1 h 283"/>
                  <a:gd name="T42" fmla="*/ 1 w 477"/>
                  <a:gd name="T43" fmla="*/ 1 h 283"/>
                  <a:gd name="T44" fmla="*/ 1 w 477"/>
                  <a:gd name="T45" fmla="*/ 2 h 283"/>
                  <a:gd name="T46" fmla="*/ 1 w 477"/>
                  <a:gd name="T47" fmla="*/ 2 h 283"/>
                  <a:gd name="T48" fmla="*/ 1 w 477"/>
                  <a:gd name="T49" fmla="*/ 3 h 283"/>
                  <a:gd name="T50" fmla="*/ 0 w 477"/>
                  <a:gd name="T51" fmla="*/ 10 h 283"/>
                  <a:gd name="T52" fmla="*/ 0 w 477"/>
                  <a:gd name="T53" fmla="*/ 11 h 283"/>
                  <a:gd name="T54" fmla="*/ 0 w 477"/>
                  <a:gd name="T55" fmla="*/ 11 h 283"/>
                  <a:gd name="T56" fmla="*/ 1 w 477"/>
                  <a:gd name="T57" fmla="*/ 12 h 283"/>
                  <a:gd name="T58" fmla="*/ 1 w 477"/>
                  <a:gd name="T59" fmla="*/ 12 h 283"/>
                  <a:gd name="T60" fmla="*/ 1 w 477"/>
                  <a:gd name="T61" fmla="*/ 12 h 283"/>
                  <a:gd name="T62" fmla="*/ 2 w 477"/>
                  <a:gd name="T63" fmla="*/ 13 h 283"/>
                  <a:gd name="T64" fmla="*/ 2 w 477"/>
                  <a:gd name="T65" fmla="*/ 13 h 283"/>
                  <a:gd name="T66" fmla="*/ 3 w 477"/>
                  <a:gd name="T67" fmla="*/ 13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3">
                    <a:moveTo>
                      <a:pt x="415" y="283"/>
                    </a:moveTo>
                    <a:lnTo>
                      <a:pt x="419" y="282"/>
                    </a:lnTo>
                    <a:lnTo>
                      <a:pt x="425" y="281"/>
                    </a:lnTo>
                    <a:lnTo>
                      <a:pt x="430" y="280"/>
                    </a:lnTo>
                    <a:lnTo>
                      <a:pt x="435" y="277"/>
                    </a:lnTo>
                    <a:lnTo>
                      <a:pt x="440" y="275"/>
                    </a:lnTo>
                    <a:lnTo>
                      <a:pt x="445" y="271"/>
                    </a:lnTo>
                    <a:lnTo>
                      <a:pt x="451" y="268"/>
                    </a:lnTo>
                    <a:lnTo>
                      <a:pt x="456" y="263"/>
                    </a:lnTo>
                    <a:lnTo>
                      <a:pt x="460" y="259"/>
                    </a:lnTo>
                    <a:lnTo>
                      <a:pt x="464" y="253"/>
                    </a:lnTo>
                    <a:lnTo>
                      <a:pt x="468" y="247"/>
                    </a:lnTo>
                    <a:lnTo>
                      <a:pt x="471" y="241"/>
                    </a:lnTo>
                    <a:lnTo>
                      <a:pt x="473" y="235"/>
                    </a:lnTo>
                    <a:lnTo>
                      <a:pt x="475" y="229"/>
                    </a:lnTo>
                    <a:lnTo>
                      <a:pt x="476" y="222"/>
                    </a:lnTo>
                    <a:lnTo>
                      <a:pt x="477" y="215"/>
                    </a:lnTo>
                    <a:lnTo>
                      <a:pt x="463" y="67"/>
                    </a:lnTo>
                    <a:lnTo>
                      <a:pt x="462" y="60"/>
                    </a:lnTo>
                    <a:lnTo>
                      <a:pt x="462" y="52"/>
                    </a:lnTo>
                    <a:lnTo>
                      <a:pt x="460" y="46"/>
                    </a:lnTo>
                    <a:lnTo>
                      <a:pt x="459" y="40"/>
                    </a:lnTo>
                    <a:lnTo>
                      <a:pt x="457" y="34"/>
                    </a:lnTo>
                    <a:lnTo>
                      <a:pt x="454" y="29"/>
                    </a:lnTo>
                    <a:lnTo>
                      <a:pt x="452" y="24"/>
                    </a:lnTo>
                    <a:lnTo>
                      <a:pt x="449" y="20"/>
                    </a:lnTo>
                    <a:lnTo>
                      <a:pt x="444" y="14"/>
                    </a:lnTo>
                    <a:lnTo>
                      <a:pt x="441" y="11"/>
                    </a:lnTo>
                    <a:lnTo>
                      <a:pt x="437" y="7"/>
                    </a:lnTo>
                    <a:lnTo>
                      <a:pt x="433" y="5"/>
                    </a:lnTo>
                    <a:lnTo>
                      <a:pt x="428" y="2"/>
                    </a:lnTo>
                    <a:lnTo>
                      <a:pt x="424" y="1"/>
                    </a:lnTo>
                    <a:lnTo>
                      <a:pt x="419" y="0"/>
                    </a:lnTo>
                    <a:lnTo>
                      <a:pt x="415" y="0"/>
                    </a:lnTo>
                    <a:lnTo>
                      <a:pt x="62" y="0"/>
                    </a:lnTo>
                    <a:lnTo>
                      <a:pt x="56" y="0"/>
                    </a:lnTo>
                    <a:lnTo>
                      <a:pt x="51" y="1"/>
                    </a:lnTo>
                    <a:lnTo>
                      <a:pt x="47" y="2"/>
                    </a:lnTo>
                    <a:lnTo>
                      <a:pt x="43" y="5"/>
                    </a:lnTo>
                    <a:lnTo>
                      <a:pt x="39" y="7"/>
                    </a:lnTo>
                    <a:lnTo>
                      <a:pt x="35" y="11"/>
                    </a:lnTo>
                    <a:lnTo>
                      <a:pt x="31" y="14"/>
                    </a:lnTo>
                    <a:lnTo>
                      <a:pt x="28" y="20"/>
                    </a:lnTo>
                    <a:lnTo>
                      <a:pt x="25" y="24"/>
                    </a:lnTo>
                    <a:lnTo>
                      <a:pt x="21" y="29"/>
                    </a:lnTo>
                    <a:lnTo>
                      <a:pt x="19" y="34"/>
                    </a:lnTo>
                    <a:lnTo>
                      <a:pt x="17" y="40"/>
                    </a:lnTo>
                    <a:lnTo>
                      <a:pt x="16" y="46"/>
                    </a:lnTo>
                    <a:lnTo>
                      <a:pt x="14" y="52"/>
                    </a:lnTo>
                    <a:lnTo>
                      <a:pt x="14" y="60"/>
                    </a:lnTo>
                    <a:lnTo>
                      <a:pt x="14" y="67"/>
                    </a:lnTo>
                    <a:lnTo>
                      <a:pt x="0" y="215"/>
                    </a:lnTo>
                    <a:lnTo>
                      <a:pt x="0" y="222"/>
                    </a:lnTo>
                    <a:lnTo>
                      <a:pt x="1" y="229"/>
                    </a:lnTo>
                    <a:lnTo>
                      <a:pt x="3" y="235"/>
                    </a:lnTo>
                    <a:lnTo>
                      <a:pt x="5" y="241"/>
                    </a:lnTo>
                    <a:lnTo>
                      <a:pt x="8" y="247"/>
                    </a:lnTo>
                    <a:lnTo>
                      <a:pt x="12" y="253"/>
                    </a:lnTo>
                    <a:lnTo>
                      <a:pt x="16" y="259"/>
                    </a:lnTo>
                    <a:lnTo>
                      <a:pt x="20" y="263"/>
                    </a:lnTo>
                    <a:lnTo>
                      <a:pt x="26" y="268"/>
                    </a:lnTo>
                    <a:lnTo>
                      <a:pt x="31" y="271"/>
                    </a:lnTo>
                    <a:lnTo>
                      <a:pt x="36" y="275"/>
                    </a:lnTo>
                    <a:lnTo>
                      <a:pt x="41" y="277"/>
                    </a:lnTo>
                    <a:lnTo>
                      <a:pt x="46" y="280"/>
                    </a:lnTo>
                    <a:lnTo>
                      <a:pt x="51" y="281"/>
                    </a:lnTo>
                    <a:lnTo>
                      <a:pt x="56" y="282"/>
                    </a:lnTo>
                    <a:lnTo>
                      <a:pt x="62" y="283"/>
                    </a:lnTo>
                    <a:lnTo>
                      <a:pt x="415" y="283"/>
                    </a:lnTo>
                    <a:close/>
                  </a:path>
                </a:pathLst>
              </a:custGeom>
              <a:solidFill>
                <a:srgbClr val="993300"/>
              </a:solidFill>
              <a:ln w="0">
                <a:solidFill>
                  <a:srgbClr val="000000"/>
                </a:solidFill>
                <a:prstDash val="solid"/>
                <a:round/>
                <a:headEnd/>
                <a:tailEnd/>
              </a:ln>
            </p:spPr>
            <p:txBody>
              <a:bodyPr/>
              <a:lstStyle/>
              <a:p>
                <a:endParaRPr lang="en-US"/>
              </a:p>
            </p:txBody>
          </p:sp>
          <p:sp>
            <p:nvSpPr>
              <p:cNvPr id="44578" name="Freeform 302"/>
              <p:cNvSpPr>
                <a:spLocks/>
              </p:cNvSpPr>
              <p:nvPr/>
            </p:nvSpPr>
            <p:spPr bwMode="auto">
              <a:xfrm>
                <a:off x="4669" y="1302"/>
                <a:ext cx="20" cy="11"/>
              </a:xfrm>
              <a:custGeom>
                <a:avLst/>
                <a:gdLst>
                  <a:gd name="T0" fmla="*/ 18 w 455"/>
                  <a:gd name="T1" fmla="*/ 11 h 270"/>
                  <a:gd name="T2" fmla="*/ 18 w 455"/>
                  <a:gd name="T3" fmla="*/ 11 h 270"/>
                  <a:gd name="T4" fmla="*/ 18 w 455"/>
                  <a:gd name="T5" fmla="*/ 11 h 270"/>
                  <a:gd name="T6" fmla="*/ 19 w 455"/>
                  <a:gd name="T7" fmla="*/ 10 h 270"/>
                  <a:gd name="T8" fmla="*/ 19 w 455"/>
                  <a:gd name="T9" fmla="*/ 10 h 270"/>
                  <a:gd name="T10" fmla="*/ 20 w 455"/>
                  <a:gd name="T11" fmla="*/ 10 h 270"/>
                  <a:gd name="T12" fmla="*/ 20 w 455"/>
                  <a:gd name="T13" fmla="*/ 9 h 270"/>
                  <a:gd name="T14" fmla="*/ 20 w 455"/>
                  <a:gd name="T15" fmla="*/ 9 h 270"/>
                  <a:gd name="T16" fmla="*/ 19 w 455"/>
                  <a:gd name="T17" fmla="*/ 3 h 270"/>
                  <a:gd name="T18" fmla="*/ 19 w 455"/>
                  <a:gd name="T19" fmla="*/ 2 h 270"/>
                  <a:gd name="T20" fmla="*/ 19 w 455"/>
                  <a:gd name="T21" fmla="*/ 2 h 270"/>
                  <a:gd name="T22" fmla="*/ 19 w 455"/>
                  <a:gd name="T23" fmla="*/ 1 h 270"/>
                  <a:gd name="T24" fmla="*/ 19 w 455"/>
                  <a:gd name="T25" fmla="*/ 1 h 270"/>
                  <a:gd name="T26" fmla="*/ 19 w 455"/>
                  <a:gd name="T27" fmla="*/ 0 h 270"/>
                  <a:gd name="T28" fmla="*/ 18 w 455"/>
                  <a:gd name="T29" fmla="*/ 0 h 270"/>
                  <a:gd name="T30" fmla="*/ 18 w 455"/>
                  <a:gd name="T31" fmla="*/ 0 h 270"/>
                  <a:gd name="T32" fmla="*/ 17 w 455"/>
                  <a:gd name="T33" fmla="*/ 0 h 270"/>
                  <a:gd name="T34" fmla="*/ 2 w 455"/>
                  <a:gd name="T35" fmla="*/ 0 h 270"/>
                  <a:gd name="T36" fmla="*/ 2 w 455"/>
                  <a:gd name="T37" fmla="*/ 0 h 270"/>
                  <a:gd name="T38" fmla="*/ 2 w 455"/>
                  <a:gd name="T39" fmla="*/ 0 h 270"/>
                  <a:gd name="T40" fmla="*/ 1 w 455"/>
                  <a:gd name="T41" fmla="*/ 1 h 270"/>
                  <a:gd name="T42" fmla="*/ 1 w 455"/>
                  <a:gd name="T43" fmla="*/ 1 h 270"/>
                  <a:gd name="T44" fmla="*/ 1 w 455"/>
                  <a:gd name="T45" fmla="*/ 1 h 270"/>
                  <a:gd name="T46" fmla="*/ 1 w 455"/>
                  <a:gd name="T47" fmla="*/ 2 h 270"/>
                  <a:gd name="T48" fmla="*/ 1 w 455"/>
                  <a:gd name="T49" fmla="*/ 2 h 270"/>
                  <a:gd name="T50" fmla="*/ 0 w 455"/>
                  <a:gd name="T51" fmla="*/ 8 h 270"/>
                  <a:gd name="T52" fmla="*/ 0 w 455"/>
                  <a:gd name="T53" fmla="*/ 9 h 270"/>
                  <a:gd name="T54" fmla="*/ 0 w 455"/>
                  <a:gd name="T55" fmla="*/ 9 h 270"/>
                  <a:gd name="T56" fmla="*/ 1 w 455"/>
                  <a:gd name="T57" fmla="*/ 10 h 270"/>
                  <a:gd name="T58" fmla="*/ 1 w 455"/>
                  <a:gd name="T59" fmla="*/ 10 h 270"/>
                  <a:gd name="T60" fmla="*/ 1 w 455"/>
                  <a:gd name="T61" fmla="*/ 11 h 270"/>
                  <a:gd name="T62" fmla="*/ 2 w 455"/>
                  <a:gd name="T63" fmla="*/ 11 h 270"/>
                  <a:gd name="T64" fmla="*/ 2 w 455"/>
                  <a:gd name="T65" fmla="*/ 11 h 270"/>
                  <a:gd name="T66" fmla="*/ 3 w 455"/>
                  <a:gd name="T67" fmla="*/ 11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70">
                    <a:moveTo>
                      <a:pt x="395" y="270"/>
                    </a:moveTo>
                    <a:lnTo>
                      <a:pt x="400" y="269"/>
                    </a:lnTo>
                    <a:lnTo>
                      <a:pt x="405" y="268"/>
                    </a:lnTo>
                    <a:lnTo>
                      <a:pt x="410" y="267"/>
                    </a:lnTo>
                    <a:lnTo>
                      <a:pt x="415" y="265"/>
                    </a:lnTo>
                    <a:lnTo>
                      <a:pt x="420" y="262"/>
                    </a:lnTo>
                    <a:lnTo>
                      <a:pt x="425" y="259"/>
                    </a:lnTo>
                    <a:lnTo>
                      <a:pt x="429" y="256"/>
                    </a:lnTo>
                    <a:lnTo>
                      <a:pt x="434" y="251"/>
                    </a:lnTo>
                    <a:lnTo>
                      <a:pt x="439" y="246"/>
                    </a:lnTo>
                    <a:lnTo>
                      <a:pt x="443" y="241"/>
                    </a:lnTo>
                    <a:lnTo>
                      <a:pt x="446" y="236"/>
                    </a:lnTo>
                    <a:lnTo>
                      <a:pt x="449" y="231"/>
                    </a:lnTo>
                    <a:lnTo>
                      <a:pt x="451" y="225"/>
                    </a:lnTo>
                    <a:lnTo>
                      <a:pt x="453" y="219"/>
                    </a:lnTo>
                    <a:lnTo>
                      <a:pt x="454" y="213"/>
                    </a:lnTo>
                    <a:lnTo>
                      <a:pt x="455" y="206"/>
                    </a:lnTo>
                    <a:lnTo>
                      <a:pt x="442" y="65"/>
                    </a:lnTo>
                    <a:lnTo>
                      <a:pt x="441" y="58"/>
                    </a:lnTo>
                    <a:lnTo>
                      <a:pt x="441" y="51"/>
                    </a:lnTo>
                    <a:lnTo>
                      <a:pt x="439" y="45"/>
                    </a:lnTo>
                    <a:lnTo>
                      <a:pt x="438" y="39"/>
                    </a:lnTo>
                    <a:lnTo>
                      <a:pt x="435" y="33"/>
                    </a:lnTo>
                    <a:lnTo>
                      <a:pt x="433" y="28"/>
                    </a:lnTo>
                    <a:lnTo>
                      <a:pt x="430" y="23"/>
                    </a:lnTo>
                    <a:lnTo>
                      <a:pt x="427" y="19"/>
                    </a:lnTo>
                    <a:lnTo>
                      <a:pt x="424" y="15"/>
                    </a:lnTo>
                    <a:lnTo>
                      <a:pt x="421" y="10"/>
                    </a:lnTo>
                    <a:lnTo>
                      <a:pt x="417" y="7"/>
                    </a:lnTo>
                    <a:lnTo>
                      <a:pt x="413" y="4"/>
                    </a:lnTo>
                    <a:lnTo>
                      <a:pt x="409" y="2"/>
                    </a:lnTo>
                    <a:lnTo>
                      <a:pt x="405" y="1"/>
                    </a:lnTo>
                    <a:lnTo>
                      <a:pt x="400" y="0"/>
                    </a:lnTo>
                    <a:lnTo>
                      <a:pt x="395" y="0"/>
                    </a:lnTo>
                    <a:lnTo>
                      <a:pt x="61" y="0"/>
                    </a:lnTo>
                    <a:lnTo>
                      <a:pt x="56" y="0"/>
                    </a:lnTo>
                    <a:lnTo>
                      <a:pt x="51" y="1"/>
                    </a:lnTo>
                    <a:lnTo>
                      <a:pt x="46" y="2"/>
                    </a:lnTo>
                    <a:lnTo>
                      <a:pt x="41" y="4"/>
                    </a:lnTo>
                    <a:lnTo>
                      <a:pt x="37" y="7"/>
                    </a:lnTo>
                    <a:lnTo>
                      <a:pt x="34" y="10"/>
                    </a:lnTo>
                    <a:lnTo>
                      <a:pt x="30" y="15"/>
                    </a:lnTo>
                    <a:lnTo>
                      <a:pt x="27" y="19"/>
                    </a:lnTo>
                    <a:lnTo>
                      <a:pt x="24" y="23"/>
                    </a:lnTo>
                    <a:lnTo>
                      <a:pt x="21" y="28"/>
                    </a:lnTo>
                    <a:lnTo>
                      <a:pt x="19" y="33"/>
                    </a:lnTo>
                    <a:lnTo>
                      <a:pt x="17" y="39"/>
                    </a:lnTo>
                    <a:lnTo>
                      <a:pt x="16" y="45"/>
                    </a:lnTo>
                    <a:lnTo>
                      <a:pt x="14" y="51"/>
                    </a:lnTo>
                    <a:lnTo>
                      <a:pt x="14" y="58"/>
                    </a:lnTo>
                    <a:lnTo>
                      <a:pt x="14" y="65"/>
                    </a:lnTo>
                    <a:lnTo>
                      <a:pt x="0" y="206"/>
                    </a:lnTo>
                    <a:lnTo>
                      <a:pt x="0" y="213"/>
                    </a:lnTo>
                    <a:lnTo>
                      <a:pt x="1" y="219"/>
                    </a:lnTo>
                    <a:lnTo>
                      <a:pt x="3" y="225"/>
                    </a:lnTo>
                    <a:lnTo>
                      <a:pt x="5" y="231"/>
                    </a:lnTo>
                    <a:lnTo>
                      <a:pt x="8" y="236"/>
                    </a:lnTo>
                    <a:lnTo>
                      <a:pt x="12" y="241"/>
                    </a:lnTo>
                    <a:lnTo>
                      <a:pt x="16" y="246"/>
                    </a:lnTo>
                    <a:lnTo>
                      <a:pt x="20" y="251"/>
                    </a:lnTo>
                    <a:lnTo>
                      <a:pt x="25" y="256"/>
                    </a:lnTo>
                    <a:lnTo>
                      <a:pt x="29" y="259"/>
                    </a:lnTo>
                    <a:lnTo>
                      <a:pt x="34" y="262"/>
                    </a:lnTo>
                    <a:lnTo>
                      <a:pt x="39" y="265"/>
                    </a:lnTo>
                    <a:lnTo>
                      <a:pt x="44" y="267"/>
                    </a:lnTo>
                    <a:lnTo>
                      <a:pt x="51" y="268"/>
                    </a:lnTo>
                    <a:lnTo>
                      <a:pt x="56" y="269"/>
                    </a:lnTo>
                    <a:lnTo>
                      <a:pt x="61" y="270"/>
                    </a:lnTo>
                    <a:lnTo>
                      <a:pt x="395" y="270"/>
                    </a:lnTo>
                    <a:close/>
                  </a:path>
                </a:pathLst>
              </a:custGeom>
              <a:solidFill>
                <a:srgbClr val="993300"/>
              </a:solidFill>
              <a:ln w="0">
                <a:solidFill>
                  <a:srgbClr val="000000"/>
                </a:solidFill>
                <a:prstDash val="solid"/>
                <a:round/>
                <a:headEnd/>
                <a:tailEnd/>
              </a:ln>
            </p:spPr>
            <p:txBody>
              <a:bodyPr/>
              <a:lstStyle/>
              <a:p>
                <a:endParaRPr lang="en-US"/>
              </a:p>
            </p:txBody>
          </p:sp>
          <p:sp>
            <p:nvSpPr>
              <p:cNvPr id="44579" name="Freeform 303"/>
              <p:cNvSpPr>
                <a:spLocks/>
              </p:cNvSpPr>
              <p:nvPr/>
            </p:nvSpPr>
            <p:spPr bwMode="auto">
              <a:xfrm>
                <a:off x="4672" y="1307"/>
                <a:ext cx="14" cy="6"/>
              </a:xfrm>
              <a:custGeom>
                <a:avLst/>
                <a:gdLst>
                  <a:gd name="T0" fmla="*/ 14 w 332"/>
                  <a:gd name="T1" fmla="*/ 3 h 122"/>
                  <a:gd name="T2" fmla="*/ 14 w 332"/>
                  <a:gd name="T3" fmla="*/ 3 h 122"/>
                  <a:gd name="T4" fmla="*/ 14 w 332"/>
                  <a:gd name="T5" fmla="*/ 4 h 122"/>
                  <a:gd name="T6" fmla="*/ 14 w 332"/>
                  <a:gd name="T7" fmla="*/ 4 h 122"/>
                  <a:gd name="T8" fmla="*/ 14 w 332"/>
                  <a:gd name="T9" fmla="*/ 4 h 122"/>
                  <a:gd name="T10" fmla="*/ 14 w 332"/>
                  <a:gd name="T11" fmla="*/ 4 h 122"/>
                  <a:gd name="T12" fmla="*/ 14 w 332"/>
                  <a:gd name="T13" fmla="*/ 5 h 122"/>
                  <a:gd name="T14" fmla="*/ 14 w 332"/>
                  <a:gd name="T15" fmla="*/ 5 h 122"/>
                  <a:gd name="T16" fmla="*/ 14 w 332"/>
                  <a:gd name="T17" fmla="*/ 5 h 122"/>
                  <a:gd name="T18" fmla="*/ 13 w 332"/>
                  <a:gd name="T19" fmla="*/ 5 h 122"/>
                  <a:gd name="T20" fmla="*/ 13 w 332"/>
                  <a:gd name="T21" fmla="*/ 5 h 122"/>
                  <a:gd name="T22" fmla="*/ 13 w 332"/>
                  <a:gd name="T23" fmla="*/ 6 h 122"/>
                  <a:gd name="T24" fmla="*/ 13 w 332"/>
                  <a:gd name="T25" fmla="*/ 6 h 122"/>
                  <a:gd name="T26" fmla="*/ 13 w 332"/>
                  <a:gd name="T27" fmla="*/ 6 h 122"/>
                  <a:gd name="T28" fmla="*/ 13 w 332"/>
                  <a:gd name="T29" fmla="*/ 6 h 122"/>
                  <a:gd name="T30" fmla="*/ 13 w 332"/>
                  <a:gd name="T31" fmla="*/ 6 h 122"/>
                  <a:gd name="T32" fmla="*/ 12 w 332"/>
                  <a:gd name="T33" fmla="*/ 6 h 122"/>
                  <a:gd name="T34" fmla="*/ 2 w 332"/>
                  <a:gd name="T35" fmla="*/ 6 h 122"/>
                  <a:gd name="T36" fmla="*/ 1 w 332"/>
                  <a:gd name="T37" fmla="*/ 6 h 122"/>
                  <a:gd name="T38" fmla="*/ 1 w 332"/>
                  <a:gd name="T39" fmla="*/ 6 h 122"/>
                  <a:gd name="T40" fmla="*/ 1 w 332"/>
                  <a:gd name="T41" fmla="*/ 6 h 122"/>
                  <a:gd name="T42" fmla="*/ 1 w 332"/>
                  <a:gd name="T43" fmla="*/ 6 h 122"/>
                  <a:gd name="T44" fmla="*/ 1 w 332"/>
                  <a:gd name="T45" fmla="*/ 6 h 122"/>
                  <a:gd name="T46" fmla="*/ 1 w 332"/>
                  <a:gd name="T47" fmla="*/ 5 h 122"/>
                  <a:gd name="T48" fmla="*/ 1 w 332"/>
                  <a:gd name="T49" fmla="*/ 5 h 122"/>
                  <a:gd name="T50" fmla="*/ 0 w 332"/>
                  <a:gd name="T51" fmla="*/ 5 h 122"/>
                  <a:gd name="T52" fmla="*/ 0 w 332"/>
                  <a:gd name="T53" fmla="*/ 5 h 122"/>
                  <a:gd name="T54" fmla="*/ 0 w 332"/>
                  <a:gd name="T55" fmla="*/ 5 h 122"/>
                  <a:gd name="T56" fmla="*/ 0 w 332"/>
                  <a:gd name="T57" fmla="*/ 4 h 122"/>
                  <a:gd name="T58" fmla="*/ 0 w 332"/>
                  <a:gd name="T59" fmla="*/ 4 h 122"/>
                  <a:gd name="T60" fmla="*/ 0 w 332"/>
                  <a:gd name="T61" fmla="*/ 4 h 122"/>
                  <a:gd name="T62" fmla="*/ 0 w 332"/>
                  <a:gd name="T63" fmla="*/ 4 h 122"/>
                  <a:gd name="T64" fmla="*/ 0 w 332"/>
                  <a:gd name="T65" fmla="*/ 3 h 122"/>
                  <a:gd name="T66" fmla="*/ 0 w 332"/>
                  <a:gd name="T67" fmla="*/ 3 h 122"/>
                  <a:gd name="T68" fmla="*/ 0 w 332"/>
                  <a:gd name="T69" fmla="*/ 0 h 122"/>
                  <a:gd name="T70" fmla="*/ 14 w 332"/>
                  <a:gd name="T71" fmla="*/ 0 h 122"/>
                  <a:gd name="T72" fmla="*/ 14 w 332"/>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2" h="122">
                    <a:moveTo>
                      <a:pt x="332" y="62"/>
                    </a:moveTo>
                    <a:lnTo>
                      <a:pt x="331" y="67"/>
                    </a:lnTo>
                    <a:lnTo>
                      <a:pt x="331" y="73"/>
                    </a:lnTo>
                    <a:lnTo>
                      <a:pt x="330" y="79"/>
                    </a:lnTo>
                    <a:lnTo>
                      <a:pt x="329" y="85"/>
                    </a:lnTo>
                    <a:lnTo>
                      <a:pt x="327" y="90"/>
                    </a:lnTo>
                    <a:lnTo>
                      <a:pt x="326" y="95"/>
                    </a:lnTo>
                    <a:lnTo>
                      <a:pt x="323" y="100"/>
                    </a:lnTo>
                    <a:lnTo>
                      <a:pt x="321" y="104"/>
                    </a:lnTo>
                    <a:lnTo>
                      <a:pt x="319" y="108"/>
                    </a:lnTo>
                    <a:lnTo>
                      <a:pt x="316" y="111"/>
                    </a:lnTo>
                    <a:lnTo>
                      <a:pt x="313" y="114"/>
                    </a:lnTo>
                    <a:lnTo>
                      <a:pt x="309" y="117"/>
                    </a:lnTo>
                    <a:lnTo>
                      <a:pt x="306" y="119"/>
                    </a:lnTo>
                    <a:lnTo>
                      <a:pt x="302" y="120"/>
                    </a:lnTo>
                    <a:lnTo>
                      <a:pt x="298" y="121"/>
                    </a:lnTo>
                    <a:lnTo>
                      <a:pt x="293" y="122"/>
                    </a:lnTo>
                    <a:lnTo>
                      <a:pt x="39" y="122"/>
                    </a:lnTo>
                    <a:lnTo>
                      <a:pt x="34" y="121"/>
                    </a:lnTo>
                    <a:lnTo>
                      <a:pt x="30" y="120"/>
                    </a:lnTo>
                    <a:lnTo>
                      <a:pt x="26" y="119"/>
                    </a:lnTo>
                    <a:lnTo>
                      <a:pt x="21" y="117"/>
                    </a:lnTo>
                    <a:lnTo>
                      <a:pt x="18" y="114"/>
                    </a:lnTo>
                    <a:lnTo>
                      <a:pt x="15" y="111"/>
                    </a:lnTo>
                    <a:lnTo>
                      <a:pt x="12" y="108"/>
                    </a:lnTo>
                    <a:lnTo>
                      <a:pt x="10" y="104"/>
                    </a:lnTo>
                    <a:lnTo>
                      <a:pt x="7" y="100"/>
                    </a:lnTo>
                    <a:lnTo>
                      <a:pt x="5" y="95"/>
                    </a:lnTo>
                    <a:lnTo>
                      <a:pt x="3" y="90"/>
                    </a:lnTo>
                    <a:lnTo>
                      <a:pt x="2" y="85"/>
                    </a:lnTo>
                    <a:lnTo>
                      <a:pt x="1" y="79"/>
                    </a:lnTo>
                    <a:lnTo>
                      <a:pt x="0" y="73"/>
                    </a:lnTo>
                    <a:lnTo>
                      <a:pt x="0" y="67"/>
                    </a:lnTo>
                    <a:lnTo>
                      <a:pt x="0" y="62"/>
                    </a:lnTo>
                    <a:lnTo>
                      <a:pt x="2" y="0"/>
                    </a:lnTo>
                    <a:lnTo>
                      <a:pt x="330" y="0"/>
                    </a:lnTo>
                    <a:lnTo>
                      <a:pt x="332" y="62"/>
                    </a:lnTo>
                    <a:close/>
                  </a:path>
                </a:pathLst>
              </a:custGeom>
              <a:solidFill>
                <a:srgbClr val="993300"/>
              </a:solidFill>
              <a:ln w="0">
                <a:solidFill>
                  <a:srgbClr val="000000"/>
                </a:solidFill>
                <a:prstDash val="solid"/>
                <a:round/>
                <a:headEnd/>
                <a:tailEnd/>
              </a:ln>
            </p:spPr>
            <p:txBody>
              <a:bodyPr/>
              <a:lstStyle/>
              <a:p>
                <a:endParaRPr lang="en-US"/>
              </a:p>
            </p:txBody>
          </p:sp>
          <p:sp>
            <p:nvSpPr>
              <p:cNvPr id="44580" name="Freeform 304"/>
              <p:cNvSpPr>
                <a:spLocks/>
              </p:cNvSpPr>
              <p:nvPr/>
            </p:nvSpPr>
            <p:spPr bwMode="auto">
              <a:xfrm>
                <a:off x="4670" y="1303"/>
                <a:ext cx="1" cy="9"/>
              </a:xfrm>
              <a:custGeom>
                <a:avLst/>
                <a:gdLst>
                  <a:gd name="T0" fmla="*/ 1 w 32"/>
                  <a:gd name="T1" fmla="*/ 9 h 201"/>
                  <a:gd name="T2" fmla="*/ 1 w 32"/>
                  <a:gd name="T3" fmla="*/ 9 h 201"/>
                  <a:gd name="T4" fmla="*/ 1 w 32"/>
                  <a:gd name="T5" fmla="*/ 9 h 201"/>
                  <a:gd name="T6" fmla="*/ 1 w 32"/>
                  <a:gd name="T7" fmla="*/ 9 h 201"/>
                  <a:gd name="T8" fmla="*/ 1 w 32"/>
                  <a:gd name="T9" fmla="*/ 9 h 201"/>
                  <a:gd name="T10" fmla="*/ 1 w 32"/>
                  <a:gd name="T11" fmla="*/ 9 h 201"/>
                  <a:gd name="T12" fmla="*/ 1 w 32"/>
                  <a:gd name="T13" fmla="*/ 8 h 201"/>
                  <a:gd name="T14" fmla="*/ 1 w 32"/>
                  <a:gd name="T15" fmla="*/ 8 h 201"/>
                  <a:gd name="T16" fmla="*/ 1 w 32"/>
                  <a:gd name="T17" fmla="*/ 1 h 201"/>
                  <a:gd name="T18" fmla="*/ 1 w 32"/>
                  <a:gd name="T19" fmla="*/ 1 h 201"/>
                  <a:gd name="T20" fmla="*/ 1 w 32"/>
                  <a:gd name="T21" fmla="*/ 0 h 201"/>
                  <a:gd name="T22" fmla="*/ 1 w 32"/>
                  <a:gd name="T23" fmla="*/ 0 h 201"/>
                  <a:gd name="T24" fmla="*/ 1 w 32"/>
                  <a:gd name="T25" fmla="*/ 0 h 201"/>
                  <a:gd name="T26" fmla="*/ 1 w 32"/>
                  <a:gd name="T27" fmla="*/ 0 h 201"/>
                  <a:gd name="T28" fmla="*/ 1 w 32"/>
                  <a:gd name="T29" fmla="*/ 0 h 201"/>
                  <a:gd name="T30" fmla="*/ 1 w 32"/>
                  <a:gd name="T31" fmla="*/ 0 h 201"/>
                  <a:gd name="T32" fmla="*/ 1 w 32"/>
                  <a:gd name="T33" fmla="*/ 0 h 201"/>
                  <a:gd name="T34" fmla="*/ 0 w 32"/>
                  <a:gd name="T35" fmla="*/ 0 h 201"/>
                  <a:gd name="T36" fmla="*/ 0 w 32"/>
                  <a:gd name="T37" fmla="*/ 0 h 201"/>
                  <a:gd name="T38" fmla="*/ 0 w 32"/>
                  <a:gd name="T39" fmla="*/ 0 h 201"/>
                  <a:gd name="T40" fmla="*/ 0 w 32"/>
                  <a:gd name="T41" fmla="*/ 0 h 201"/>
                  <a:gd name="T42" fmla="*/ 0 w 32"/>
                  <a:gd name="T43" fmla="*/ 0 h 201"/>
                  <a:gd name="T44" fmla="*/ 0 w 32"/>
                  <a:gd name="T45" fmla="*/ 0 h 201"/>
                  <a:gd name="T46" fmla="*/ 0 w 32"/>
                  <a:gd name="T47" fmla="*/ 1 h 201"/>
                  <a:gd name="T48" fmla="*/ 0 w 32"/>
                  <a:gd name="T49" fmla="*/ 1 h 201"/>
                  <a:gd name="T50" fmla="*/ 0 w 32"/>
                  <a:gd name="T51" fmla="*/ 8 h 201"/>
                  <a:gd name="T52" fmla="*/ 0 w 32"/>
                  <a:gd name="T53" fmla="*/ 8 h 201"/>
                  <a:gd name="T54" fmla="*/ 0 w 32"/>
                  <a:gd name="T55" fmla="*/ 8 h 201"/>
                  <a:gd name="T56" fmla="*/ 0 w 32"/>
                  <a:gd name="T57" fmla="*/ 8 h 201"/>
                  <a:gd name="T58" fmla="*/ 0 w 32"/>
                  <a:gd name="T59" fmla="*/ 9 h 201"/>
                  <a:gd name="T60" fmla="*/ 0 w 32"/>
                  <a:gd name="T61" fmla="*/ 9 h 201"/>
                  <a:gd name="T62" fmla="*/ 0 w 32"/>
                  <a:gd name="T63" fmla="*/ 9 h 201"/>
                  <a:gd name="T64" fmla="*/ 1 w 32"/>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 h="201">
                    <a:moveTo>
                      <a:pt x="18" y="201"/>
                    </a:moveTo>
                    <a:lnTo>
                      <a:pt x="19" y="200"/>
                    </a:lnTo>
                    <a:lnTo>
                      <a:pt x="20" y="200"/>
                    </a:lnTo>
                    <a:lnTo>
                      <a:pt x="22" y="200"/>
                    </a:lnTo>
                    <a:lnTo>
                      <a:pt x="23" y="199"/>
                    </a:lnTo>
                    <a:lnTo>
                      <a:pt x="24" y="198"/>
                    </a:lnTo>
                    <a:lnTo>
                      <a:pt x="25" y="197"/>
                    </a:lnTo>
                    <a:lnTo>
                      <a:pt x="27" y="196"/>
                    </a:lnTo>
                    <a:lnTo>
                      <a:pt x="28" y="195"/>
                    </a:lnTo>
                    <a:lnTo>
                      <a:pt x="28" y="194"/>
                    </a:lnTo>
                    <a:lnTo>
                      <a:pt x="29" y="192"/>
                    </a:lnTo>
                    <a:lnTo>
                      <a:pt x="30" y="191"/>
                    </a:lnTo>
                    <a:lnTo>
                      <a:pt x="30" y="189"/>
                    </a:lnTo>
                    <a:lnTo>
                      <a:pt x="31" y="187"/>
                    </a:lnTo>
                    <a:lnTo>
                      <a:pt x="31" y="185"/>
                    </a:lnTo>
                    <a:lnTo>
                      <a:pt x="31" y="184"/>
                    </a:lnTo>
                    <a:lnTo>
                      <a:pt x="32" y="182"/>
                    </a:lnTo>
                    <a:lnTo>
                      <a:pt x="32" y="20"/>
                    </a:lnTo>
                    <a:lnTo>
                      <a:pt x="31" y="18"/>
                    </a:lnTo>
                    <a:lnTo>
                      <a:pt x="31" y="16"/>
                    </a:lnTo>
                    <a:lnTo>
                      <a:pt x="31" y="13"/>
                    </a:lnTo>
                    <a:lnTo>
                      <a:pt x="30" y="11"/>
                    </a:lnTo>
                    <a:lnTo>
                      <a:pt x="30" y="10"/>
                    </a:lnTo>
                    <a:lnTo>
                      <a:pt x="29" y="8"/>
                    </a:lnTo>
                    <a:lnTo>
                      <a:pt x="28" y="7"/>
                    </a:lnTo>
                    <a:lnTo>
                      <a:pt x="28" y="5"/>
                    </a:lnTo>
                    <a:lnTo>
                      <a:pt x="27" y="4"/>
                    </a:lnTo>
                    <a:lnTo>
                      <a:pt x="25" y="3"/>
                    </a:lnTo>
                    <a:lnTo>
                      <a:pt x="24" y="2"/>
                    </a:lnTo>
                    <a:lnTo>
                      <a:pt x="23" y="1"/>
                    </a:lnTo>
                    <a:lnTo>
                      <a:pt x="22" y="0"/>
                    </a:lnTo>
                    <a:lnTo>
                      <a:pt x="20" y="0"/>
                    </a:lnTo>
                    <a:lnTo>
                      <a:pt x="19" y="0"/>
                    </a:lnTo>
                    <a:lnTo>
                      <a:pt x="18" y="0"/>
                    </a:lnTo>
                    <a:lnTo>
                      <a:pt x="16" y="0"/>
                    </a:lnTo>
                    <a:lnTo>
                      <a:pt x="15" y="0"/>
                    </a:lnTo>
                    <a:lnTo>
                      <a:pt x="14" y="0"/>
                    </a:lnTo>
                    <a:lnTo>
                      <a:pt x="13" y="1"/>
                    </a:lnTo>
                    <a:lnTo>
                      <a:pt x="11" y="2"/>
                    </a:lnTo>
                    <a:lnTo>
                      <a:pt x="10" y="3"/>
                    </a:lnTo>
                    <a:lnTo>
                      <a:pt x="9" y="4"/>
                    </a:lnTo>
                    <a:lnTo>
                      <a:pt x="8" y="5"/>
                    </a:lnTo>
                    <a:lnTo>
                      <a:pt x="8" y="7"/>
                    </a:lnTo>
                    <a:lnTo>
                      <a:pt x="7" y="8"/>
                    </a:lnTo>
                    <a:lnTo>
                      <a:pt x="6" y="10"/>
                    </a:lnTo>
                    <a:lnTo>
                      <a:pt x="6" y="11"/>
                    </a:lnTo>
                    <a:lnTo>
                      <a:pt x="5" y="13"/>
                    </a:lnTo>
                    <a:lnTo>
                      <a:pt x="5" y="16"/>
                    </a:lnTo>
                    <a:lnTo>
                      <a:pt x="5" y="18"/>
                    </a:lnTo>
                    <a:lnTo>
                      <a:pt x="5" y="20"/>
                    </a:lnTo>
                    <a:lnTo>
                      <a:pt x="0" y="169"/>
                    </a:lnTo>
                    <a:lnTo>
                      <a:pt x="0" y="170"/>
                    </a:lnTo>
                    <a:lnTo>
                      <a:pt x="0" y="173"/>
                    </a:lnTo>
                    <a:lnTo>
                      <a:pt x="1" y="176"/>
                    </a:lnTo>
                    <a:lnTo>
                      <a:pt x="1" y="179"/>
                    </a:lnTo>
                    <a:lnTo>
                      <a:pt x="2" y="181"/>
                    </a:lnTo>
                    <a:lnTo>
                      <a:pt x="3" y="184"/>
                    </a:lnTo>
                    <a:lnTo>
                      <a:pt x="5" y="186"/>
                    </a:lnTo>
                    <a:lnTo>
                      <a:pt x="6" y="189"/>
                    </a:lnTo>
                    <a:lnTo>
                      <a:pt x="7" y="191"/>
                    </a:lnTo>
                    <a:lnTo>
                      <a:pt x="9" y="193"/>
                    </a:lnTo>
                    <a:lnTo>
                      <a:pt x="10" y="195"/>
                    </a:lnTo>
                    <a:lnTo>
                      <a:pt x="12" y="197"/>
                    </a:lnTo>
                    <a:lnTo>
                      <a:pt x="13" y="198"/>
                    </a:lnTo>
                    <a:lnTo>
                      <a:pt x="15" y="200"/>
                    </a:lnTo>
                    <a:lnTo>
                      <a:pt x="16" y="200"/>
                    </a:lnTo>
                    <a:lnTo>
                      <a:pt x="18" y="201"/>
                    </a:lnTo>
                    <a:close/>
                  </a:path>
                </a:pathLst>
              </a:custGeom>
              <a:solidFill>
                <a:srgbClr val="993300"/>
              </a:solidFill>
              <a:ln w="0">
                <a:solidFill>
                  <a:srgbClr val="000000"/>
                </a:solidFill>
                <a:prstDash val="solid"/>
                <a:round/>
                <a:headEnd/>
                <a:tailEnd/>
              </a:ln>
            </p:spPr>
            <p:txBody>
              <a:bodyPr/>
              <a:lstStyle/>
              <a:p>
                <a:endParaRPr lang="en-US"/>
              </a:p>
            </p:txBody>
          </p:sp>
          <p:sp>
            <p:nvSpPr>
              <p:cNvPr id="44581" name="Freeform 305"/>
              <p:cNvSpPr>
                <a:spLocks/>
              </p:cNvSpPr>
              <p:nvPr/>
            </p:nvSpPr>
            <p:spPr bwMode="auto">
              <a:xfrm>
                <a:off x="4687" y="1303"/>
                <a:ext cx="1" cy="9"/>
              </a:xfrm>
              <a:custGeom>
                <a:avLst/>
                <a:gdLst>
                  <a:gd name="T0" fmla="*/ 0 w 37"/>
                  <a:gd name="T1" fmla="*/ 9 h 210"/>
                  <a:gd name="T2" fmla="*/ 0 w 37"/>
                  <a:gd name="T3" fmla="*/ 9 h 210"/>
                  <a:gd name="T4" fmla="*/ 1 w 37"/>
                  <a:gd name="T5" fmla="*/ 9 h 210"/>
                  <a:gd name="T6" fmla="*/ 1 w 37"/>
                  <a:gd name="T7" fmla="*/ 9 h 210"/>
                  <a:gd name="T8" fmla="*/ 1 w 37"/>
                  <a:gd name="T9" fmla="*/ 8 h 210"/>
                  <a:gd name="T10" fmla="*/ 1 w 37"/>
                  <a:gd name="T11" fmla="*/ 8 h 210"/>
                  <a:gd name="T12" fmla="*/ 1 w 37"/>
                  <a:gd name="T13" fmla="*/ 8 h 210"/>
                  <a:gd name="T14" fmla="*/ 1 w 37"/>
                  <a:gd name="T15" fmla="*/ 8 h 210"/>
                  <a:gd name="T16" fmla="*/ 1 w 37"/>
                  <a:gd name="T17" fmla="*/ 1 h 210"/>
                  <a:gd name="T18" fmla="*/ 1 w 37"/>
                  <a:gd name="T19" fmla="*/ 1 h 210"/>
                  <a:gd name="T20" fmla="*/ 1 w 37"/>
                  <a:gd name="T21" fmla="*/ 1 h 210"/>
                  <a:gd name="T22" fmla="*/ 1 w 37"/>
                  <a:gd name="T23" fmla="*/ 0 h 210"/>
                  <a:gd name="T24" fmla="*/ 1 w 37"/>
                  <a:gd name="T25" fmla="*/ 0 h 210"/>
                  <a:gd name="T26" fmla="*/ 1 w 37"/>
                  <a:gd name="T27" fmla="*/ 0 h 210"/>
                  <a:gd name="T28" fmla="*/ 0 w 37"/>
                  <a:gd name="T29" fmla="*/ 0 h 210"/>
                  <a:gd name="T30" fmla="*/ 0 w 37"/>
                  <a:gd name="T31" fmla="*/ 0 h 210"/>
                  <a:gd name="T32" fmla="*/ 0 w 37"/>
                  <a:gd name="T33" fmla="*/ 0 h 210"/>
                  <a:gd name="T34" fmla="*/ 0 w 37"/>
                  <a:gd name="T35" fmla="*/ 0 h 210"/>
                  <a:gd name="T36" fmla="*/ 0 w 37"/>
                  <a:gd name="T37" fmla="*/ 0 h 210"/>
                  <a:gd name="T38" fmla="*/ 0 w 37"/>
                  <a:gd name="T39" fmla="*/ 0 h 210"/>
                  <a:gd name="T40" fmla="*/ 0 w 37"/>
                  <a:gd name="T41" fmla="*/ 0 h 210"/>
                  <a:gd name="T42" fmla="*/ 0 w 37"/>
                  <a:gd name="T43" fmla="*/ 0 h 210"/>
                  <a:gd name="T44" fmla="*/ 0 w 37"/>
                  <a:gd name="T45" fmla="*/ 1 h 210"/>
                  <a:gd name="T46" fmla="*/ 0 w 37"/>
                  <a:gd name="T47" fmla="*/ 1 h 210"/>
                  <a:gd name="T48" fmla="*/ 0 w 37"/>
                  <a:gd name="T49" fmla="*/ 1 h 210"/>
                  <a:gd name="T50" fmla="*/ 0 w 37"/>
                  <a:gd name="T51" fmla="*/ 8 h 210"/>
                  <a:gd name="T52" fmla="*/ 0 w 37"/>
                  <a:gd name="T53" fmla="*/ 8 h 210"/>
                  <a:gd name="T54" fmla="*/ 0 w 37"/>
                  <a:gd name="T55" fmla="*/ 9 h 210"/>
                  <a:gd name="T56" fmla="*/ 0 w 37"/>
                  <a:gd name="T57" fmla="*/ 9 h 210"/>
                  <a:gd name="T58" fmla="*/ 0 w 37"/>
                  <a:gd name="T59" fmla="*/ 9 h 210"/>
                  <a:gd name="T60" fmla="*/ 0 w 37"/>
                  <a:gd name="T61" fmla="*/ 9 h 210"/>
                  <a:gd name="T62" fmla="*/ 0 w 37"/>
                  <a:gd name="T63" fmla="*/ 9 h 210"/>
                  <a:gd name="T64" fmla="*/ 0 w 37"/>
                  <a:gd name="T65" fmla="*/ 9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10">
                    <a:moveTo>
                      <a:pt x="13" y="210"/>
                    </a:moveTo>
                    <a:lnTo>
                      <a:pt x="14" y="209"/>
                    </a:lnTo>
                    <a:lnTo>
                      <a:pt x="16" y="209"/>
                    </a:lnTo>
                    <a:lnTo>
                      <a:pt x="18" y="207"/>
                    </a:lnTo>
                    <a:lnTo>
                      <a:pt x="19" y="206"/>
                    </a:lnTo>
                    <a:lnTo>
                      <a:pt x="21" y="204"/>
                    </a:lnTo>
                    <a:lnTo>
                      <a:pt x="23" y="202"/>
                    </a:lnTo>
                    <a:lnTo>
                      <a:pt x="25" y="200"/>
                    </a:lnTo>
                    <a:lnTo>
                      <a:pt x="27" y="198"/>
                    </a:lnTo>
                    <a:lnTo>
                      <a:pt x="29" y="195"/>
                    </a:lnTo>
                    <a:lnTo>
                      <a:pt x="30" y="192"/>
                    </a:lnTo>
                    <a:lnTo>
                      <a:pt x="33" y="190"/>
                    </a:lnTo>
                    <a:lnTo>
                      <a:pt x="34" y="187"/>
                    </a:lnTo>
                    <a:lnTo>
                      <a:pt x="35" y="185"/>
                    </a:lnTo>
                    <a:lnTo>
                      <a:pt x="36" y="181"/>
                    </a:lnTo>
                    <a:lnTo>
                      <a:pt x="36" y="179"/>
                    </a:lnTo>
                    <a:lnTo>
                      <a:pt x="37" y="177"/>
                    </a:lnTo>
                    <a:lnTo>
                      <a:pt x="27" y="20"/>
                    </a:lnTo>
                    <a:lnTo>
                      <a:pt x="26" y="17"/>
                    </a:lnTo>
                    <a:lnTo>
                      <a:pt x="26" y="15"/>
                    </a:lnTo>
                    <a:lnTo>
                      <a:pt x="26" y="14"/>
                    </a:lnTo>
                    <a:lnTo>
                      <a:pt x="25" y="12"/>
                    </a:lnTo>
                    <a:lnTo>
                      <a:pt x="25" y="10"/>
                    </a:lnTo>
                    <a:lnTo>
                      <a:pt x="24" y="8"/>
                    </a:lnTo>
                    <a:lnTo>
                      <a:pt x="23" y="7"/>
                    </a:lnTo>
                    <a:lnTo>
                      <a:pt x="23" y="5"/>
                    </a:lnTo>
                    <a:lnTo>
                      <a:pt x="22" y="4"/>
                    </a:lnTo>
                    <a:lnTo>
                      <a:pt x="20" y="3"/>
                    </a:lnTo>
                    <a:lnTo>
                      <a:pt x="19" y="2"/>
                    </a:lnTo>
                    <a:lnTo>
                      <a:pt x="18" y="1"/>
                    </a:lnTo>
                    <a:lnTo>
                      <a:pt x="17" y="0"/>
                    </a:lnTo>
                    <a:lnTo>
                      <a:pt x="15" y="0"/>
                    </a:lnTo>
                    <a:lnTo>
                      <a:pt x="14" y="0"/>
                    </a:lnTo>
                    <a:lnTo>
                      <a:pt x="13" y="0"/>
                    </a:lnTo>
                    <a:lnTo>
                      <a:pt x="11" y="0"/>
                    </a:lnTo>
                    <a:lnTo>
                      <a:pt x="10" y="0"/>
                    </a:lnTo>
                    <a:lnTo>
                      <a:pt x="9" y="0"/>
                    </a:lnTo>
                    <a:lnTo>
                      <a:pt x="8" y="1"/>
                    </a:lnTo>
                    <a:lnTo>
                      <a:pt x="6" y="2"/>
                    </a:lnTo>
                    <a:lnTo>
                      <a:pt x="5" y="3"/>
                    </a:lnTo>
                    <a:lnTo>
                      <a:pt x="4" y="4"/>
                    </a:lnTo>
                    <a:lnTo>
                      <a:pt x="3"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3" y="204"/>
                    </a:lnTo>
                    <a:lnTo>
                      <a:pt x="4" y="205"/>
                    </a:lnTo>
                    <a:lnTo>
                      <a:pt x="5" y="206"/>
                    </a:lnTo>
                    <a:lnTo>
                      <a:pt x="6" y="207"/>
                    </a:lnTo>
                    <a:lnTo>
                      <a:pt x="8" y="208"/>
                    </a:lnTo>
                    <a:lnTo>
                      <a:pt x="9" y="209"/>
                    </a:lnTo>
                    <a:lnTo>
                      <a:pt x="10" y="209"/>
                    </a:lnTo>
                    <a:lnTo>
                      <a:pt x="11" y="209"/>
                    </a:lnTo>
                    <a:lnTo>
                      <a:pt x="13" y="210"/>
                    </a:lnTo>
                    <a:close/>
                  </a:path>
                </a:pathLst>
              </a:custGeom>
              <a:solidFill>
                <a:srgbClr val="993300"/>
              </a:solidFill>
              <a:ln w="0">
                <a:solidFill>
                  <a:srgbClr val="000000"/>
                </a:solidFill>
                <a:prstDash val="solid"/>
                <a:round/>
                <a:headEnd/>
                <a:tailEnd/>
              </a:ln>
            </p:spPr>
            <p:txBody>
              <a:bodyPr/>
              <a:lstStyle/>
              <a:p>
                <a:endParaRPr lang="en-US"/>
              </a:p>
            </p:txBody>
          </p:sp>
          <p:sp>
            <p:nvSpPr>
              <p:cNvPr id="44582" name="Freeform 306"/>
              <p:cNvSpPr>
                <a:spLocks/>
              </p:cNvSpPr>
              <p:nvPr/>
            </p:nvSpPr>
            <p:spPr bwMode="auto">
              <a:xfrm>
                <a:off x="4671" y="1302"/>
                <a:ext cx="15" cy="5"/>
              </a:xfrm>
              <a:custGeom>
                <a:avLst/>
                <a:gdLst>
                  <a:gd name="T0" fmla="*/ 14 w 342"/>
                  <a:gd name="T1" fmla="*/ 5 h 99"/>
                  <a:gd name="T2" fmla="*/ 14 w 342"/>
                  <a:gd name="T3" fmla="*/ 5 h 99"/>
                  <a:gd name="T4" fmla="*/ 14 w 342"/>
                  <a:gd name="T5" fmla="*/ 5 h 99"/>
                  <a:gd name="T6" fmla="*/ 14 w 342"/>
                  <a:gd name="T7" fmla="*/ 5 h 99"/>
                  <a:gd name="T8" fmla="*/ 15 w 342"/>
                  <a:gd name="T9" fmla="*/ 4 h 99"/>
                  <a:gd name="T10" fmla="*/ 15 w 342"/>
                  <a:gd name="T11" fmla="*/ 4 h 99"/>
                  <a:gd name="T12" fmla="*/ 15 w 342"/>
                  <a:gd name="T13" fmla="*/ 4 h 99"/>
                  <a:gd name="T14" fmla="*/ 15 w 342"/>
                  <a:gd name="T15" fmla="*/ 4 h 99"/>
                  <a:gd name="T16" fmla="*/ 15 w 342"/>
                  <a:gd name="T17" fmla="*/ 2 h 99"/>
                  <a:gd name="T18" fmla="*/ 15 w 342"/>
                  <a:gd name="T19" fmla="*/ 1 h 99"/>
                  <a:gd name="T20" fmla="*/ 15 w 342"/>
                  <a:gd name="T21" fmla="*/ 1 h 99"/>
                  <a:gd name="T22" fmla="*/ 15 w 342"/>
                  <a:gd name="T23" fmla="*/ 1 h 99"/>
                  <a:gd name="T24" fmla="*/ 14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1 h 99"/>
                  <a:gd name="T44" fmla="*/ 0 w 342"/>
                  <a:gd name="T45" fmla="*/ 1 h 99"/>
                  <a:gd name="T46" fmla="*/ 0 w 342"/>
                  <a:gd name="T47" fmla="*/ 1 h 99"/>
                  <a:gd name="T48" fmla="*/ 0 w 342"/>
                  <a:gd name="T49" fmla="*/ 1 h 99"/>
                  <a:gd name="T50" fmla="*/ 0 w 342"/>
                  <a:gd name="T51" fmla="*/ 3 h 99"/>
                  <a:gd name="T52" fmla="*/ 0 w 342"/>
                  <a:gd name="T53" fmla="*/ 4 h 99"/>
                  <a:gd name="T54" fmla="*/ 0 w 342"/>
                  <a:gd name="T55" fmla="*/ 4 h 99"/>
                  <a:gd name="T56" fmla="*/ 0 w 342"/>
                  <a:gd name="T57" fmla="*/ 4 h 99"/>
                  <a:gd name="T58" fmla="*/ 0 w 342"/>
                  <a:gd name="T59" fmla="*/ 4 h 99"/>
                  <a:gd name="T60" fmla="*/ 1 w 342"/>
                  <a:gd name="T61" fmla="*/ 5 h 99"/>
                  <a:gd name="T62" fmla="*/ 1 w 342"/>
                  <a:gd name="T63" fmla="*/ 5 h 99"/>
                  <a:gd name="T64" fmla="*/ 1 w 342"/>
                  <a:gd name="T65" fmla="*/ 5 h 99"/>
                  <a:gd name="T66" fmla="*/ 2 w 342"/>
                  <a:gd name="T67" fmla="*/ 5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5" y="99"/>
                    </a:moveTo>
                    <a:lnTo>
                      <a:pt x="308" y="98"/>
                    </a:lnTo>
                    <a:lnTo>
                      <a:pt x="312" y="98"/>
                    </a:lnTo>
                    <a:lnTo>
                      <a:pt x="315" y="97"/>
                    </a:lnTo>
                    <a:lnTo>
                      <a:pt x="319" y="96"/>
                    </a:lnTo>
                    <a:lnTo>
                      <a:pt x="322" y="95"/>
                    </a:lnTo>
                    <a:lnTo>
                      <a:pt x="325" y="93"/>
                    </a:lnTo>
                    <a:lnTo>
                      <a:pt x="327" y="91"/>
                    </a:lnTo>
                    <a:lnTo>
                      <a:pt x="330" y="89"/>
                    </a:lnTo>
                    <a:lnTo>
                      <a:pt x="332" y="87"/>
                    </a:lnTo>
                    <a:lnTo>
                      <a:pt x="334" y="85"/>
                    </a:lnTo>
                    <a:lnTo>
                      <a:pt x="336" y="82"/>
                    </a:lnTo>
                    <a:lnTo>
                      <a:pt x="338" y="80"/>
                    </a:lnTo>
                    <a:lnTo>
                      <a:pt x="339" y="77"/>
                    </a:lnTo>
                    <a:lnTo>
                      <a:pt x="340" y="73"/>
                    </a:lnTo>
                    <a:lnTo>
                      <a:pt x="340" y="70"/>
                    </a:lnTo>
                    <a:lnTo>
                      <a:pt x="342" y="67"/>
                    </a:lnTo>
                    <a:lnTo>
                      <a:pt x="342" y="31"/>
                    </a:lnTo>
                    <a:lnTo>
                      <a:pt x="340" y="27"/>
                    </a:lnTo>
                    <a:lnTo>
                      <a:pt x="340" y="24"/>
                    </a:lnTo>
                    <a:lnTo>
                      <a:pt x="339" y="21"/>
                    </a:lnTo>
                    <a:lnTo>
                      <a:pt x="338" y="18"/>
                    </a:lnTo>
                    <a:lnTo>
                      <a:pt x="336" y="16"/>
                    </a:lnTo>
                    <a:lnTo>
                      <a:pt x="334" y="13"/>
                    </a:lnTo>
                    <a:lnTo>
                      <a:pt x="332" y="11"/>
                    </a:lnTo>
                    <a:lnTo>
                      <a:pt x="330" y="9"/>
                    </a:lnTo>
                    <a:lnTo>
                      <a:pt x="327" y="7"/>
                    </a:lnTo>
                    <a:lnTo>
                      <a:pt x="325" y="5"/>
                    </a:lnTo>
                    <a:lnTo>
                      <a:pt x="322" y="3"/>
                    </a:lnTo>
                    <a:lnTo>
                      <a:pt x="319" y="2"/>
                    </a:lnTo>
                    <a:lnTo>
                      <a:pt x="315" y="1"/>
                    </a:lnTo>
                    <a:lnTo>
                      <a:pt x="312" y="0"/>
                    </a:lnTo>
                    <a:lnTo>
                      <a:pt x="308" y="0"/>
                    </a:lnTo>
                    <a:lnTo>
                      <a:pt x="305" y="0"/>
                    </a:lnTo>
                    <a:lnTo>
                      <a:pt x="37" y="0"/>
                    </a:lnTo>
                    <a:lnTo>
                      <a:pt x="33" y="0"/>
                    </a:lnTo>
                    <a:lnTo>
                      <a:pt x="28" y="0"/>
                    </a:lnTo>
                    <a:lnTo>
                      <a:pt x="25" y="1"/>
                    </a:lnTo>
                    <a:lnTo>
                      <a:pt x="21" y="2"/>
                    </a:lnTo>
                    <a:lnTo>
                      <a:pt x="18" y="3"/>
                    </a:lnTo>
                    <a:lnTo>
                      <a:pt x="15" y="5"/>
                    </a:lnTo>
                    <a:lnTo>
                      <a:pt x="13" y="7"/>
                    </a:lnTo>
                    <a:lnTo>
                      <a:pt x="10"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0" y="89"/>
                    </a:lnTo>
                    <a:lnTo>
                      <a:pt x="13" y="91"/>
                    </a:lnTo>
                    <a:lnTo>
                      <a:pt x="15" y="93"/>
                    </a:lnTo>
                    <a:lnTo>
                      <a:pt x="18" y="95"/>
                    </a:lnTo>
                    <a:lnTo>
                      <a:pt x="21" y="96"/>
                    </a:lnTo>
                    <a:lnTo>
                      <a:pt x="25" y="97"/>
                    </a:lnTo>
                    <a:lnTo>
                      <a:pt x="28" y="98"/>
                    </a:lnTo>
                    <a:lnTo>
                      <a:pt x="33" y="98"/>
                    </a:lnTo>
                    <a:lnTo>
                      <a:pt x="37"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583" name="Freeform 307"/>
              <p:cNvSpPr>
                <a:spLocks/>
              </p:cNvSpPr>
              <p:nvPr/>
            </p:nvSpPr>
            <p:spPr bwMode="auto">
              <a:xfrm>
                <a:off x="4646" y="1301"/>
                <a:ext cx="21" cy="13"/>
              </a:xfrm>
              <a:custGeom>
                <a:avLst/>
                <a:gdLst>
                  <a:gd name="T0" fmla="*/ 18 w 477"/>
                  <a:gd name="T1" fmla="*/ 13 h 283"/>
                  <a:gd name="T2" fmla="*/ 19 w 477"/>
                  <a:gd name="T3" fmla="*/ 13 h 283"/>
                  <a:gd name="T4" fmla="*/ 19 w 477"/>
                  <a:gd name="T5" fmla="*/ 13 h 283"/>
                  <a:gd name="T6" fmla="*/ 20 w 477"/>
                  <a:gd name="T7" fmla="*/ 12 h 283"/>
                  <a:gd name="T8" fmla="*/ 20 w 477"/>
                  <a:gd name="T9" fmla="*/ 12 h 283"/>
                  <a:gd name="T10" fmla="*/ 21 w 477"/>
                  <a:gd name="T11" fmla="*/ 11 h 283"/>
                  <a:gd name="T12" fmla="*/ 21 w 477"/>
                  <a:gd name="T13" fmla="*/ 11 h 283"/>
                  <a:gd name="T14" fmla="*/ 21 w 477"/>
                  <a:gd name="T15" fmla="*/ 10 h 283"/>
                  <a:gd name="T16" fmla="*/ 20 w 477"/>
                  <a:gd name="T17" fmla="*/ 3 h 283"/>
                  <a:gd name="T18" fmla="*/ 20 w 477"/>
                  <a:gd name="T19" fmla="*/ 2 h 283"/>
                  <a:gd name="T20" fmla="*/ 20 w 477"/>
                  <a:gd name="T21" fmla="*/ 2 h 283"/>
                  <a:gd name="T22" fmla="*/ 20 w 477"/>
                  <a:gd name="T23" fmla="*/ 1 h 283"/>
                  <a:gd name="T24" fmla="*/ 20 w 477"/>
                  <a:gd name="T25" fmla="*/ 1 h 283"/>
                  <a:gd name="T26" fmla="*/ 19 w 477"/>
                  <a:gd name="T27" fmla="*/ 1 h 283"/>
                  <a:gd name="T28" fmla="*/ 19 w 477"/>
                  <a:gd name="T29" fmla="*/ 0 h 283"/>
                  <a:gd name="T30" fmla="*/ 19 w 477"/>
                  <a:gd name="T31" fmla="*/ 0 h 283"/>
                  <a:gd name="T32" fmla="*/ 18 w 477"/>
                  <a:gd name="T33" fmla="*/ 0 h 283"/>
                  <a:gd name="T34" fmla="*/ 3 w 477"/>
                  <a:gd name="T35" fmla="*/ 0 h 283"/>
                  <a:gd name="T36" fmla="*/ 2 w 477"/>
                  <a:gd name="T37" fmla="*/ 0 h 283"/>
                  <a:gd name="T38" fmla="*/ 2 w 477"/>
                  <a:gd name="T39" fmla="*/ 0 h 283"/>
                  <a:gd name="T40" fmla="*/ 1 w 477"/>
                  <a:gd name="T41" fmla="*/ 1 h 283"/>
                  <a:gd name="T42" fmla="*/ 1 w 477"/>
                  <a:gd name="T43" fmla="*/ 1 h 283"/>
                  <a:gd name="T44" fmla="*/ 1 w 477"/>
                  <a:gd name="T45" fmla="*/ 2 h 283"/>
                  <a:gd name="T46" fmla="*/ 1 w 477"/>
                  <a:gd name="T47" fmla="*/ 2 h 283"/>
                  <a:gd name="T48" fmla="*/ 1 w 477"/>
                  <a:gd name="T49" fmla="*/ 3 h 283"/>
                  <a:gd name="T50" fmla="*/ 0 w 477"/>
                  <a:gd name="T51" fmla="*/ 10 h 283"/>
                  <a:gd name="T52" fmla="*/ 0 w 477"/>
                  <a:gd name="T53" fmla="*/ 11 h 283"/>
                  <a:gd name="T54" fmla="*/ 0 w 477"/>
                  <a:gd name="T55" fmla="*/ 11 h 283"/>
                  <a:gd name="T56" fmla="*/ 1 w 477"/>
                  <a:gd name="T57" fmla="*/ 12 h 283"/>
                  <a:gd name="T58" fmla="*/ 1 w 477"/>
                  <a:gd name="T59" fmla="*/ 12 h 283"/>
                  <a:gd name="T60" fmla="*/ 1 w 477"/>
                  <a:gd name="T61" fmla="*/ 12 h 283"/>
                  <a:gd name="T62" fmla="*/ 2 w 477"/>
                  <a:gd name="T63" fmla="*/ 13 h 283"/>
                  <a:gd name="T64" fmla="*/ 2 w 477"/>
                  <a:gd name="T65" fmla="*/ 13 h 283"/>
                  <a:gd name="T66" fmla="*/ 3 w 477"/>
                  <a:gd name="T67" fmla="*/ 13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3">
                    <a:moveTo>
                      <a:pt x="415" y="283"/>
                    </a:moveTo>
                    <a:lnTo>
                      <a:pt x="419" y="282"/>
                    </a:lnTo>
                    <a:lnTo>
                      <a:pt x="425" y="281"/>
                    </a:lnTo>
                    <a:lnTo>
                      <a:pt x="430" y="280"/>
                    </a:lnTo>
                    <a:lnTo>
                      <a:pt x="435" y="277"/>
                    </a:lnTo>
                    <a:lnTo>
                      <a:pt x="440" y="275"/>
                    </a:lnTo>
                    <a:lnTo>
                      <a:pt x="445" y="271"/>
                    </a:lnTo>
                    <a:lnTo>
                      <a:pt x="450" y="268"/>
                    </a:lnTo>
                    <a:lnTo>
                      <a:pt x="455" y="263"/>
                    </a:lnTo>
                    <a:lnTo>
                      <a:pt x="459" y="259"/>
                    </a:lnTo>
                    <a:lnTo>
                      <a:pt x="464" y="253"/>
                    </a:lnTo>
                    <a:lnTo>
                      <a:pt x="468" y="247"/>
                    </a:lnTo>
                    <a:lnTo>
                      <a:pt x="471" y="241"/>
                    </a:lnTo>
                    <a:lnTo>
                      <a:pt x="473" y="235"/>
                    </a:lnTo>
                    <a:lnTo>
                      <a:pt x="475" y="229"/>
                    </a:lnTo>
                    <a:lnTo>
                      <a:pt x="476" y="222"/>
                    </a:lnTo>
                    <a:lnTo>
                      <a:pt x="477" y="215"/>
                    </a:lnTo>
                    <a:lnTo>
                      <a:pt x="463" y="67"/>
                    </a:lnTo>
                    <a:lnTo>
                      <a:pt x="461" y="60"/>
                    </a:lnTo>
                    <a:lnTo>
                      <a:pt x="461" y="52"/>
                    </a:lnTo>
                    <a:lnTo>
                      <a:pt x="459" y="46"/>
                    </a:lnTo>
                    <a:lnTo>
                      <a:pt x="458" y="40"/>
                    </a:lnTo>
                    <a:lnTo>
                      <a:pt x="456" y="34"/>
                    </a:lnTo>
                    <a:lnTo>
                      <a:pt x="454" y="29"/>
                    </a:lnTo>
                    <a:lnTo>
                      <a:pt x="451" y="24"/>
                    </a:lnTo>
                    <a:lnTo>
                      <a:pt x="448" y="20"/>
                    </a:lnTo>
                    <a:lnTo>
                      <a:pt x="445" y="14"/>
                    </a:lnTo>
                    <a:lnTo>
                      <a:pt x="441" y="11"/>
                    </a:lnTo>
                    <a:lnTo>
                      <a:pt x="437" y="7"/>
                    </a:lnTo>
                    <a:lnTo>
                      <a:pt x="433" y="5"/>
                    </a:lnTo>
                    <a:lnTo>
                      <a:pt x="429" y="2"/>
                    </a:lnTo>
                    <a:lnTo>
                      <a:pt x="425" y="1"/>
                    </a:lnTo>
                    <a:lnTo>
                      <a:pt x="419" y="0"/>
                    </a:lnTo>
                    <a:lnTo>
                      <a:pt x="415" y="0"/>
                    </a:lnTo>
                    <a:lnTo>
                      <a:pt x="63" y="0"/>
                    </a:lnTo>
                    <a:lnTo>
                      <a:pt x="58" y="0"/>
                    </a:lnTo>
                    <a:lnTo>
                      <a:pt x="53" y="1"/>
                    </a:lnTo>
                    <a:lnTo>
                      <a:pt x="48" y="2"/>
                    </a:lnTo>
                    <a:lnTo>
                      <a:pt x="44" y="5"/>
                    </a:lnTo>
                    <a:lnTo>
                      <a:pt x="40" y="7"/>
                    </a:lnTo>
                    <a:lnTo>
                      <a:pt x="35" y="11"/>
                    </a:lnTo>
                    <a:lnTo>
                      <a:pt x="31" y="14"/>
                    </a:lnTo>
                    <a:lnTo>
                      <a:pt x="28" y="20"/>
                    </a:lnTo>
                    <a:lnTo>
                      <a:pt x="25" y="24"/>
                    </a:lnTo>
                    <a:lnTo>
                      <a:pt x="22" y="29"/>
                    </a:lnTo>
                    <a:lnTo>
                      <a:pt x="19" y="34"/>
                    </a:lnTo>
                    <a:lnTo>
                      <a:pt x="17" y="40"/>
                    </a:lnTo>
                    <a:lnTo>
                      <a:pt x="16" y="46"/>
                    </a:lnTo>
                    <a:lnTo>
                      <a:pt x="14" y="52"/>
                    </a:lnTo>
                    <a:lnTo>
                      <a:pt x="14" y="60"/>
                    </a:lnTo>
                    <a:lnTo>
                      <a:pt x="14" y="67"/>
                    </a:lnTo>
                    <a:lnTo>
                      <a:pt x="0" y="215"/>
                    </a:lnTo>
                    <a:lnTo>
                      <a:pt x="0" y="222"/>
                    </a:lnTo>
                    <a:lnTo>
                      <a:pt x="1" y="229"/>
                    </a:lnTo>
                    <a:lnTo>
                      <a:pt x="3" y="235"/>
                    </a:lnTo>
                    <a:lnTo>
                      <a:pt x="6" y="241"/>
                    </a:lnTo>
                    <a:lnTo>
                      <a:pt x="9" y="247"/>
                    </a:lnTo>
                    <a:lnTo>
                      <a:pt x="12" y="253"/>
                    </a:lnTo>
                    <a:lnTo>
                      <a:pt x="16" y="259"/>
                    </a:lnTo>
                    <a:lnTo>
                      <a:pt x="21" y="263"/>
                    </a:lnTo>
                    <a:lnTo>
                      <a:pt x="25" y="268"/>
                    </a:lnTo>
                    <a:lnTo>
                      <a:pt x="30" y="271"/>
                    </a:lnTo>
                    <a:lnTo>
                      <a:pt x="37" y="275"/>
                    </a:lnTo>
                    <a:lnTo>
                      <a:pt x="42" y="277"/>
                    </a:lnTo>
                    <a:lnTo>
                      <a:pt x="47" y="280"/>
                    </a:lnTo>
                    <a:lnTo>
                      <a:pt x="52" y="281"/>
                    </a:lnTo>
                    <a:lnTo>
                      <a:pt x="58" y="282"/>
                    </a:lnTo>
                    <a:lnTo>
                      <a:pt x="63" y="283"/>
                    </a:lnTo>
                    <a:lnTo>
                      <a:pt x="415" y="283"/>
                    </a:lnTo>
                    <a:close/>
                  </a:path>
                </a:pathLst>
              </a:custGeom>
              <a:solidFill>
                <a:srgbClr val="993300"/>
              </a:solidFill>
              <a:ln w="0">
                <a:solidFill>
                  <a:srgbClr val="000000"/>
                </a:solidFill>
                <a:prstDash val="solid"/>
                <a:round/>
                <a:headEnd/>
                <a:tailEnd/>
              </a:ln>
            </p:spPr>
            <p:txBody>
              <a:bodyPr/>
              <a:lstStyle/>
              <a:p>
                <a:endParaRPr lang="en-US"/>
              </a:p>
            </p:txBody>
          </p:sp>
          <p:sp>
            <p:nvSpPr>
              <p:cNvPr id="44584" name="Freeform 308"/>
              <p:cNvSpPr>
                <a:spLocks/>
              </p:cNvSpPr>
              <p:nvPr/>
            </p:nvSpPr>
            <p:spPr bwMode="auto">
              <a:xfrm>
                <a:off x="4646" y="1302"/>
                <a:ext cx="20" cy="11"/>
              </a:xfrm>
              <a:custGeom>
                <a:avLst/>
                <a:gdLst>
                  <a:gd name="T0" fmla="*/ 18 w 455"/>
                  <a:gd name="T1" fmla="*/ 11 h 270"/>
                  <a:gd name="T2" fmla="*/ 18 w 455"/>
                  <a:gd name="T3" fmla="*/ 11 h 270"/>
                  <a:gd name="T4" fmla="*/ 18 w 455"/>
                  <a:gd name="T5" fmla="*/ 11 h 270"/>
                  <a:gd name="T6" fmla="*/ 19 w 455"/>
                  <a:gd name="T7" fmla="*/ 10 h 270"/>
                  <a:gd name="T8" fmla="*/ 19 w 455"/>
                  <a:gd name="T9" fmla="*/ 10 h 270"/>
                  <a:gd name="T10" fmla="*/ 20 w 455"/>
                  <a:gd name="T11" fmla="*/ 10 h 270"/>
                  <a:gd name="T12" fmla="*/ 20 w 455"/>
                  <a:gd name="T13" fmla="*/ 9 h 270"/>
                  <a:gd name="T14" fmla="*/ 20 w 455"/>
                  <a:gd name="T15" fmla="*/ 9 h 270"/>
                  <a:gd name="T16" fmla="*/ 19 w 455"/>
                  <a:gd name="T17" fmla="*/ 3 h 270"/>
                  <a:gd name="T18" fmla="*/ 19 w 455"/>
                  <a:gd name="T19" fmla="*/ 2 h 270"/>
                  <a:gd name="T20" fmla="*/ 19 w 455"/>
                  <a:gd name="T21" fmla="*/ 2 h 270"/>
                  <a:gd name="T22" fmla="*/ 19 w 455"/>
                  <a:gd name="T23" fmla="*/ 1 h 270"/>
                  <a:gd name="T24" fmla="*/ 19 w 455"/>
                  <a:gd name="T25" fmla="*/ 1 h 270"/>
                  <a:gd name="T26" fmla="*/ 18 w 455"/>
                  <a:gd name="T27" fmla="*/ 0 h 270"/>
                  <a:gd name="T28" fmla="*/ 18 w 455"/>
                  <a:gd name="T29" fmla="*/ 0 h 270"/>
                  <a:gd name="T30" fmla="*/ 18 w 455"/>
                  <a:gd name="T31" fmla="*/ 0 h 270"/>
                  <a:gd name="T32" fmla="*/ 17 w 455"/>
                  <a:gd name="T33" fmla="*/ 0 h 270"/>
                  <a:gd name="T34" fmla="*/ 2 w 455"/>
                  <a:gd name="T35" fmla="*/ 0 h 270"/>
                  <a:gd name="T36" fmla="*/ 2 w 455"/>
                  <a:gd name="T37" fmla="*/ 0 h 270"/>
                  <a:gd name="T38" fmla="*/ 2 w 455"/>
                  <a:gd name="T39" fmla="*/ 0 h 270"/>
                  <a:gd name="T40" fmla="*/ 1 w 455"/>
                  <a:gd name="T41" fmla="*/ 1 h 270"/>
                  <a:gd name="T42" fmla="*/ 1 w 455"/>
                  <a:gd name="T43" fmla="*/ 1 h 270"/>
                  <a:gd name="T44" fmla="*/ 1 w 455"/>
                  <a:gd name="T45" fmla="*/ 1 h 270"/>
                  <a:gd name="T46" fmla="*/ 1 w 455"/>
                  <a:gd name="T47" fmla="*/ 2 h 270"/>
                  <a:gd name="T48" fmla="*/ 1 w 455"/>
                  <a:gd name="T49" fmla="*/ 2 h 270"/>
                  <a:gd name="T50" fmla="*/ 0 w 455"/>
                  <a:gd name="T51" fmla="*/ 8 h 270"/>
                  <a:gd name="T52" fmla="*/ 0 w 455"/>
                  <a:gd name="T53" fmla="*/ 9 h 270"/>
                  <a:gd name="T54" fmla="*/ 0 w 455"/>
                  <a:gd name="T55" fmla="*/ 9 h 270"/>
                  <a:gd name="T56" fmla="*/ 1 w 455"/>
                  <a:gd name="T57" fmla="*/ 10 h 270"/>
                  <a:gd name="T58" fmla="*/ 1 w 455"/>
                  <a:gd name="T59" fmla="*/ 10 h 270"/>
                  <a:gd name="T60" fmla="*/ 1 w 455"/>
                  <a:gd name="T61" fmla="*/ 11 h 270"/>
                  <a:gd name="T62" fmla="*/ 2 w 455"/>
                  <a:gd name="T63" fmla="*/ 11 h 270"/>
                  <a:gd name="T64" fmla="*/ 2 w 455"/>
                  <a:gd name="T65" fmla="*/ 11 h 270"/>
                  <a:gd name="T66" fmla="*/ 3 w 455"/>
                  <a:gd name="T67" fmla="*/ 11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70">
                    <a:moveTo>
                      <a:pt x="395" y="270"/>
                    </a:moveTo>
                    <a:lnTo>
                      <a:pt x="399" y="269"/>
                    </a:lnTo>
                    <a:lnTo>
                      <a:pt x="404" y="268"/>
                    </a:lnTo>
                    <a:lnTo>
                      <a:pt x="409" y="267"/>
                    </a:lnTo>
                    <a:lnTo>
                      <a:pt x="415" y="265"/>
                    </a:lnTo>
                    <a:lnTo>
                      <a:pt x="420" y="262"/>
                    </a:lnTo>
                    <a:lnTo>
                      <a:pt x="424" y="259"/>
                    </a:lnTo>
                    <a:lnTo>
                      <a:pt x="429" y="256"/>
                    </a:lnTo>
                    <a:lnTo>
                      <a:pt x="434" y="251"/>
                    </a:lnTo>
                    <a:lnTo>
                      <a:pt x="438" y="246"/>
                    </a:lnTo>
                    <a:lnTo>
                      <a:pt x="441" y="241"/>
                    </a:lnTo>
                    <a:lnTo>
                      <a:pt x="445" y="236"/>
                    </a:lnTo>
                    <a:lnTo>
                      <a:pt x="448" y="231"/>
                    </a:lnTo>
                    <a:lnTo>
                      <a:pt x="451" y="225"/>
                    </a:lnTo>
                    <a:lnTo>
                      <a:pt x="453" y="219"/>
                    </a:lnTo>
                    <a:lnTo>
                      <a:pt x="454" y="213"/>
                    </a:lnTo>
                    <a:lnTo>
                      <a:pt x="455" y="206"/>
                    </a:lnTo>
                    <a:lnTo>
                      <a:pt x="440" y="65"/>
                    </a:lnTo>
                    <a:lnTo>
                      <a:pt x="439" y="58"/>
                    </a:lnTo>
                    <a:lnTo>
                      <a:pt x="439" y="51"/>
                    </a:lnTo>
                    <a:lnTo>
                      <a:pt x="437" y="45"/>
                    </a:lnTo>
                    <a:lnTo>
                      <a:pt x="436" y="39"/>
                    </a:lnTo>
                    <a:lnTo>
                      <a:pt x="434" y="33"/>
                    </a:lnTo>
                    <a:lnTo>
                      <a:pt x="432" y="28"/>
                    </a:lnTo>
                    <a:lnTo>
                      <a:pt x="429" y="23"/>
                    </a:lnTo>
                    <a:lnTo>
                      <a:pt x="427" y="19"/>
                    </a:lnTo>
                    <a:lnTo>
                      <a:pt x="423" y="15"/>
                    </a:lnTo>
                    <a:lnTo>
                      <a:pt x="420" y="10"/>
                    </a:lnTo>
                    <a:lnTo>
                      <a:pt x="416" y="7"/>
                    </a:lnTo>
                    <a:lnTo>
                      <a:pt x="413" y="4"/>
                    </a:lnTo>
                    <a:lnTo>
                      <a:pt x="407" y="2"/>
                    </a:lnTo>
                    <a:lnTo>
                      <a:pt x="403" y="1"/>
                    </a:lnTo>
                    <a:lnTo>
                      <a:pt x="399" y="0"/>
                    </a:lnTo>
                    <a:lnTo>
                      <a:pt x="395" y="0"/>
                    </a:lnTo>
                    <a:lnTo>
                      <a:pt x="59" y="0"/>
                    </a:lnTo>
                    <a:lnTo>
                      <a:pt x="54" y="0"/>
                    </a:lnTo>
                    <a:lnTo>
                      <a:pt x="50" y="1"/>
                    </a:lnTo>
                    <a:lnTo>
                      <a:pt x="46" y="2"/>
                    </a:lnTo>
                    <a:lnTo>
                      <a:pt x="42" y="4"/>
                    </a:lnTo>
                    <a:lnTo>
                      <a:pt x="38" y="7"/>
                    </a:lnTo>
                    <a:lnTo>
                      <a:pt x="34" y="10"/>
                    </a:lnTo>
                    <a:lnTo>
                      <a:pt x="31" y="15"/>
                    </a:lnTo>
                    <a:lnTo>
                      <a:pt x="28" y="19"/>
                    </a:lnTo>
                    <a:lnTo>
                      <a:pt x="25" y="23"/>
                    </a:lnTo>
                    <a:lnTo>
                      <a:pt x="21" y="28"/>
                    </a:lnTo>
                    <a:lnTo>
                      <a:pt x="19" y="33"/>
                    </a:lnTo>
                    <a:lnTo>
                      <a:pt x="17" y="39"/>
                    </a:lnTo>
                    <a:lnTo>
                      <a:pt x="16" y="45"/>
                    </a:lnTo>
                    <a:lnTo>
                      <a:pt x="14" y="51"/>
                    </a:lnTo>
                    <a:lnTo>
                      <a:pt x="14" y="58"/>
                    </a:lnTo>
                    <a:lnTo>
                      <a:pt x="14" y="65"/>
                    </a:lnTo>
                    <a:lnTo>
                      <a:pt x="0" y="206"/>
                    </a:lnTo>
                    <a:lnTo>
                      <a:pt x="0" y="213"/>
                    </a:lnTo>
                    <a:lnTo>
                      <a:pt x="1" y="219"/>
                    </a:lnTo>
                    <a:lnTo>
                      <a:pt x="3" y="225"/>
                    </a:lnTo>
                    <a:lnTo>
                      <a:pt x="5" y="231"/>
                    </a:lnTo>
                    <a:lnTo>
                      <a:pt x="8" y="236"/>
                    </a:lnTo>
                    <a:lnTo>
                      <a:pt x="12" y="241"/>
                    </a:lnTo>
                    <a:lnTo>
                      <a:pt x="15" y="246"/>
                    </a:lnTo>
                    <a:lnTo>
                      <a:pt x="20" y="251"/>
                    </a:lnTo>
                    <a:lnTo>
                      <a:pt x="25" y="256"/>
                    </a:lnTo>
                    <a:lnTo>
                      <a:pt x="30" y="259"/>
                    </a:lnTo>
                    <a:lnTo>
                      <a:pt x="34" y="262"/>
                    </a:lnTo>
                    <a:lnTo>
                      <a:pt x="39" y="265"/>
                    </a:lnTo>
                    <a:lnTo>
                      <a:pt x="44" y="267"/>
                    </a:lnTo>
                    <a:lnTo>
                      <a:pt x="49" y="268"/>
                    </a:lnTo>
                    <a:lnTo>
                      <a:pt x="54" y="269"/>
                    </a:lnTo>
                    <a:lnTo>
                      <a:pt x="59" y="270"/>
                    </a:lnTo>
                    <a:lnTo>
                      <a:pt x="395" y="270"/>
                    </a:lnTo>
                    <a:close/>
                  </a:path>
                </a:pathLst>
              </a:custGeom>
              <a:solidFill>
                <a:srgbClr val="993300"/>
              </a:solidFill>
              <a:ln w="0">
                <a:solidFill>
                  <a:srgbClr val="000000"/>
                </a:solidFill>
                <a:prstDash val="solid"/>
                <a:round/>
                <a:headEnd/>
                <a:tailEnd/>
              </a:ln>
            </p:spPr>
            <p:txBody>
              <a:bodyPr/>
              <a:lstStyle/>
              <a:p>
                <a:endParaRPr lang="en-US"/>
              </a:p>
            </p:txBody>
          </p:sp>
          <p:sp>
            <p:nvSpPr>
              <p:cNvPr id="44585" name="Freeform 309"/>
              <p:cNvSpPr>
                <a:spLocks/>
              </p:cNvSpPr>
              <p:nvPr/>
            </p:nvSpPr>
            <p:spPr bwMode="auto">
              <a:xfrm>
                <a:off x="4649" y="1307"/>
                <a:ext cx="15" cy="6"/>
              </a:xfrm>
              <a:custGeom>
                <a:avLst/>
                <a:gdLst>
                  <a:gd name="T0" fmla="*/ 15 w 332"/>
                  <a:gd name="T1" fmla="*/ 3 h 122"/>
                  <a:gd name="T2" fmla="*/ 15 w 332"/>
                  <a:gd name="T3" fmla="*/ 3 h 122"/>
                  <a:gd name="T4" fmla="*/ 15 w 332"/>
                  <a:gd name="T5" fmla="*/ 4 h 122"/>
                  <a:gd name="T6" fmla="*/ 15 w 332"/>
                  <a:gd name="T7" fmla="*/ 4 h 122"/>
                  <a:gd name="T8" fmla="*/ 15 w 332"/>
                  <a:gd name="T9" fmla="*/ 4 h 122"/>
                  <a:gd name="T10" fmla="*/ 15 w 332"/>
                  <a:gd name="T11" fmla="*/ 4 h 122"/>
                  <a:gd name="T12" fmla="*/ 15 w 332"/>
                  <a:gd name="T13" fmla="*/ 5 h 122"/>
                  <a:gd name="T14" fmla="*/ 15 w 332"/>
                  <a:gd name="T15" fmla="*/ 5 h 122"/>
                  <a:gd name="T16" fmla="*/ 15 w 332"/>
                  <a:gd name="T17" fmla="*/ 5 h 122"/>
                  <a:gd name="T18" fmla="*/ 14 w 332"/>
                  <a:gd name="T19" fmla="*/ 5 h 122"/>
                  <a:gd name="T20" fmla="*/ 14 w 332"/>
                  <a:gd name="T21" fmla="*/ 5 h 122"/>
                  <a:gd name="T22" fmla="*/ 14 w 332"/>
                  <a:gd name="T23" fmla="*/ 6 h 122"/>
                  <a:gd name="T24" fmla="*/ 14 w 332"/>
                  <a:gd name="T25" fmla="*/ 6 h 122"/>
                  <a:gd name="T26" fmla="*/ 14 w 332"/>
                  <a:gd name="T27" fmla="*/ 6 h 122"/>
                  <a:gd name="T28" fmla="*/ 14 w 332"/>
                  <a:gd name="T29" fmla="*/ 6 h 122"/>
                  <a:gd name="T30" fmla="*/ 13 w 332"/>
                  <a:gd name="T31" fmla="*/ 6 h 122"/>
                  <a:gd name="T32" fmla="*/ 13 w 332"/>
                  <a:gd name="T33" fmla="*/ 6 h 122"/>
                  <a:gd name="T34" fmla="*/ 2 w 332"/>
                  <a:gd name="T35" fmla="*/ 6 h 122"/>
                  <a:gd name="T36" fmla="*/ 1 w 332"/>
                  <a:gd name="T37" fmla="*/ 6 h 122"/>
                  <a:gd name="T38" fmla="*/ 1 w 332"/>
                  <a:gd name="T39" fmla="*/ 6 h 122"/>
                  <a:gd name="T40" fmla="*/ 1 w 332"/>
                  <a:gd name="T41" fmla="*/ 6 h 122"/>
                  <a:gd name="T42" fmla="*/ 1 w 332"/>
                  <a:gd name="T43" fmla="*/ 6 h 122"/>
                  <a:gd name="T44" fmla="*/ 1 w 332"/>
                  <a:gd name="T45" fmla="*/ 6 h 122"/>
                  <a:gd name="T46" fmla="*/ 1 w 332"/>
                  <a:gd name="T47" fmla="*/ 5 h 122"/>
                  <a:gd name="T48" fmla="*/ 1 w 332"/>
                  <a:gd name="T49" fmla="*/ 5 h 122"/>
                  <a:gd name="T50" fmla="*/ 0 w 332"/>
                  <a:gd name="T51" fmla="*/ 5 h 122"/>
                  <a:gd name="T52" fmla="*/ 0 w 332"/>
                  <a:gd name="T53" fmla="*/ 5 h 122"/>
                  <a:gd name="T54" fmla="*/ 0 w 332"/>
                  <a:gd name="T55" fmla="*/ 5 h 122"/>
                  <a:gd name="T56" fmla="*/ 0 w 332"/>
                  <a:gd name="T57" fmla="*/ 4 h 122"/>
                  <a:gd name="T58" fmla="*/ 0 w 332"/>
                  <a:gd name="T59" fmla="*/ 4 h 122"/>
                  <a:gd name="T60" fmla="*/ 0 w 332"/>
                  <a:gd name="T61" fmla="*/ 4 h 122"/>
                  <a:gd name="T62" fmla="*/ 0 w 332"/>
                  <a:gd name="T63" fmla="*/ 4 h 122"/>
                  <a:gd name="T64" fmla="*/ 0 w 332"/>
                  <a:gd name="T65" fmla="*/ 3 h 122"/>
                  <a:gd name="T66" fmla="*/ 0 w 332"/>
                  <a:gd name="T67" fmla="*/ 3 h 122"/>
                  <a:gd name="T68" fmla="*/ 0 w 332"/>
                  <a:gd name="T69" fmla="*/ 0 h 122"/>
                  <a:gd name="T70" fmla="*/ 15 w 332"/>
                  <a:gd name="T71" fmla="*/ 0 h 122"/>
                  <a:gd name="T72" fmla="*/ 15 w 332"/>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2" h="122">
                    <a:moveTo>
                      <a:pt x="332" y="62"/>
                    </a:moveTo>
                    <a:lnTo>
                      <a:pt x="331" y="67"/>
                    </a:lnTo>
                    <a:lnTo>
                      <a:pt x="331" y="73"/>
                    </a:lnTo>
                    <a:lnTo>
                      <a:pt x="330" y="79"/>
                    </a:lnTo>
                    <a:lnTo>
                      <a:pt x="329" y="85"/>
                    </a:lnTo>
                    <a:lnTo>
                      <a:pt x="328" y="90"/>
                    </a:lnTo>
                    <a:lnTo>
                      <a:pt x="326" y="95"/>
                    </a:lnTo>
                    <a:lnTo>
                      <a:pt x="324" y="100"/>
                    </a:lnTo>
                    <a:lnTo>
                      <a:pt x="322" y="104"/>
                    </a:lnTo>
                    <a:lnTo>
                      <a:pt x="319" y="108"/>
                    </a:lnTo>
                    <a:lnTo>
                      <a:pt x="316" y="111"/>
                    </a:lnTo>
                    <a:lnTo>
                      <a:pt x="313" y="114"/>
                    </a:lnTo>
                    <a:lnTo>
                      <a:pt x="310" y="117"/>
                    </a:lnTo>
                    <a:lnTo>
                      <a:pt x="305" y="119"/>
                    </a:lnTo>
                    <a:lnTo>
                      <a:pt x="302" y="120"/>
                    </a:lnTo>
                    <a:lnTo>
                      <a:pt x="298" y="121"/>
                    </a:lnTo>
                    <a:lnTo>
                      <a:pt x="294" y="122"/>
                    </a:lnTo>
                    <a:lnTo>
                      <a:pt x="39" y="122"/>
                    </a:lnTo>
                    <a:lnTo>
                      <a:pt x="33" y="121"/>
                    </a:lnTo>
                    <a:lnTo>
                      <a:pt x="29" y="120"/>
                    </a:lnTo>
                    <a:lnTo>
                      <a:pt x="25" y="119"/>
                    </a:lnTo>
                    <a:lnTo>
                      <a:pt x="22" y="117"/>
                    </a:lnTo>
                    <a:lnTo>
                      <a:pt x="18" y="114"/>
                    </a:lnTo>
                    <a:lnTo>
                      <a:pt x="15" y="111"/>
                    </a:lnTo>
                    <a:lnTo>
                      <a:pt x="12" y="108"/>
                    </a:lnTo>
                    <a:lnTo>
                      <a:pt x="10" y="104"/>
                    </a:lnTo>
                    <a:lnTo>
                      <a:pt x="8" y="100"/>
                    </a:lnTo>
                    <a:lnTo>
                      <a:pt x="5" y="95"/>
                    </a:lnTo>
                    <a:lnTo>
                      <a:pt x="4" y="90"/>
                    </a:lnTo>
                    <a:lnTo>
                      <a:pt x="2" y="85"/>
                    </a:lnTo>
                    <a:lnTo>
                      <a:pt x="1" y="79"/>
                    </a:lnTo>
                    <a:lnTo>
                      <a:pt x="0" y="73"/>
                    </a:lnTo>
                    <a:lnTo>
                      <a:pt x="0" y="67"/>
                    </a:lnTo>
                    <a:lnTo>
                      <a:pt x="0" y="62"/>
                    </a:lnTo>
                    <a:lnTo>
                      <a:pt x="2" y="0"/>
                    </a:lnTo>
                    <a:lnTo>
                      <a:pt x="330" y="0"/>
                    </a:lnTo>
                    <a:lnTo>
                      <a:pt x="332" y="62"/>
                    </a:lnTo>
                    <a:close/>
                  </a:path>
                </a:pathLst>
              </a:custGeom>
              <a:solidFill>
                <a:srgbClr val="993300"/>
              </a:solidFill>
              <a:ln w="0">
                <a:solidFill>
                  <a:srgbClr val="000000"/>
                </a:solidFill>
                <a:prstDash val="solid"/>
                <a:round/>
                <a:headEnd/>
                <a:tailEnd/>
              </a:ln>
            </p:spPr>
            <p:txBody>
              <a:bodyPr/>
              <a:lstStyle/>
              <a:p>
                <a:endParaRPr lang="en-US"/>
              </a:p>
            </p:txBody>
          </p:sp>
          <p:sp>
            <p:nvSpPr>
              <p:cNvPr id="44586" name="Freeform 310"/>
              <p:cNvSpPr>
                <a:spLocks/>
              </p:cNvSpPr>
              <p:nvPr/>
            </p:nvSpPr>
            <p:spPr bwMode="auto">
              <a:xfrm>
                <a:off x="4647" y="1303"/>
                <a:ext cx="2" cy="9"/>
              </a:xfrm>
              <a:custGeom>
                <a:avLst/>
                <a:gdLst>
                  <a:gd name="T0" fmla="*/ 1 w 32"/>
                  <a:gd name="T1" fmla="*/ 9 h 201"/>
                  <a:gd name="T2" fmla="*/ 1 w 32"/>
                  <a:gd name="T3" fmla="*/ 9 h 201"/>
                  <a:gd name="T4" fmla="*/ 2 w 32"/>
                  <a:gd name="T5" fmla="*/ 9 h 201"/>
                  <a:gd name="T6" fmla="*/ 2 w 32"/>
                  <a:gd name="T7" fmla="*/ 9 h 201"/>
                  <a:gd name="T8" fmla="*/ 2 w 32"/>
                  <a:gd name="T9" fmla="*/ 9 h 201"/>
                  <a:gd name="T10" fmla="*/ 2 w 32"/>
                  <a:gd name="T11" fmla="*/ 9 h 201"/>
                  <a:gd name="T12" fmla="*/ 2 w 32"/>
                  <a:gd name="T13" fmla="*/ 8 h 201"/>
                  <a:gd name="T14" fmla="*/ 2 w 32"/>
                  <a:gd name="T15" fmla="*/ 8 h 201"/>
                  <a:gd name="T16" fmla="*/ 2 w 32"/>
                  <a:gd name="T17" fmla="*/ 1 h 201"/>
                  <a:gd name="T18" fmla="*/ 2 w 32"/>
                  <a:gd name="T19" fmla="*/ 1 h 201"/>
                  <a:gd name="T20" fmla="*/ 2 w 32"/>
                  <a:gd name="T21" fmla="*/ 0 h 201"/>
                  <a:gd name="T22" fmla="*/ 2 w 32"/>
                  <a:gd name="T23" fmla="*/ 0 h 201"/>
                  <a:gd name="T24" fmla="*/ 2 w 32"/>
                  <a:gd name="T25" fmla="*/ 0 h 201"/>
                  <a:gd name="T26" fmla="*/ 2 w 32"/>
                  <a:gd name="T27" fmla="*/ 0 h 201"/>
                  <a:gd name="T28" fmla="*/ 1 w 32"/>
                  <a:gd name="T29" fmla="*/ 0 h 201"/>
                  <a:gd name="T30" fmla="*/ 1 w 32"/>
                  <a:gd name="T31" fmla="*/ 0 h 201"/>
                  <a:gd name="T32" fmla="*/ 1 w 32"/>
                  <a:gd name="T33" fmla="*/ 0 h 201"/>
                  <a:gd name="T34" fmla="*/ 1 w 32"/>
                  <a:gd name="T35" fmla="*/ 0 h 201"/>
                  <a:gd name="T36" fmla="*/ 1 w 32"/>
                  <a:gd name="T37" fmla="*/ 0 h 201"/>
                  <a:gd name="T38" fmla="*/ 1 w 32"/>
                  <a:gd name="T39" fmla="*/ 0 h 201"/>
                  <a:gd name="T40" fmla="*/ 1 w 32"/>
                  <a:gd name="T41" fmla="*/ 0 h 201"/>
                  <a:gd name="T42" fmla="*/ 0 w 32"/>
                  <a:gd name="T43" fmla="*/ 0 h 201"/>
                  <a:gd name="T44" fmla="*/ 0 w 32"/>
                  <a:gd name="T45" fmla="*/ 0 h 201"/>
                  <a:gd name="T46" fmla="*/ 0 w 32"/>
                  <a:gd name="T47" fmla="*/ 1 h 201"/>
                  <a:gd name="T48" fmla="*/ 0 w 32"/>
                  <a:gd name="T49" fmla="*/ 1 h 201"/>
                  <a:gd name="T50" fmla="*/ 0 w 32"/>
                  <a:gd name="T51" fmla="*/ 8 h 201"/>
                  <a:gd name="T52" fmla="*/ 0 w 32"/>
                  <a:gd name="T53" fmla="*/ 8 h 201"/>
                  <a:gd name="T54" fmla="*/ 0 w 32"/>
                  <a:gd name="T55" fmla="*/ 8 h 201"/>
                  <a:gd name="T56" fmla="*/ 0 w 32"/>
                  <a:gd name="T57" fmla="*/ 8 h 201"/>
                  <a:gd name="T58" fmla="*/ 1 w 32"/>
                  <a:gd name="T59" fmla="*/ 9 h 201"/>
                  <a:gd name="T60" fmla="*/ 1 w 32"/>
                  <a:gd name="T61" fmla="*/ 9 h 201"/>
                  <a:gd name="T62" fmla="*/ 1 w 32"/>
                  <a:gd name="T63" fmla="*/ 9 h 201"/>
                  <a:gd name="T64" fmla="*/ 1 w 32"/>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 h="201">
                    <a:moveTo>
                      <a:pt x="19" y="201"/>
                    </a:moveTo>
                    <a:lnTo>
                      <a:pt x="20" y="200"/>
                    </a:lnTo>
                    <a:lnTo>
                      <a:pt x="21" y="200"/>
                    </a:lnTo>
                    <a:lnTo>
                      <a:pt x="22" y="200"/>
                    </a:lnTo>
                    <a:lnTo>
                      <a:pt x="23" y="199"/>
                    </a:lnTo>
                    <a:lnTo>
                      <a:pt x="25" y="198"/>
                    </a:lnTo>
                    <a:lnTo>
                      <a:pt x="26" y="197"/>
                    </a:lnTo>
                    <a:lnTo>
                      <a:pt x="27" y="196"/>
                    </a:lnTo>
                    <a:lnTo>
                      <a:pt x="28" y="195"/>
                    </a:lnTo>
                    <a:lnTo>
                      <a:pt x="28" y="194"/>
                    </a:lnTo>
                    <a:lnTo>
                      <a:pt x="29" y="192"/>
                    </a:lnTo>
                    <a:lnTo>
                      <a:pt x="30" y="191"/>
                    </a:lnTo>
                    <a:lnTo>
                      <a:pt x="30" y="189"/>
                    </a:lnTo>
                    <a:lnTo>
                      <a:pt x="31" y="187"/>
                    </a:lnTo>
                    <a:lnTo>
                      <a:pt x="31" y="185"/>
                    </a:lnTo>
                    <a:lnTo>
                      <a:pt x="31" y="184"/>
                    </a:lnTo>
                    <a:lnTo>
                      <a:pt x="32" y="182"/>
                    </a:lnTo>
                    <a:lnTo>
                      <a:pt x="32" y="20"/>
                    </a:lnTo>
                    <a:lnTo>
                      <a:pt x="31" y="18"/>
                    </a:lnTo>
                    <a:lnTo>
                      <a:pt x="31" y="16"/>
                    </a:lnTo>
                    <a:lnTo>
                      <a:pt x="31" y="13"/>
                    </a:lnTo>
                    <a:lnTo>
                      <a:pt x="30" y="11"/>
                    </a:lnTo>
                    <a:lnTo>
                      <a:pt x="30" y="10"/>
                    </a:lnTo>
                    <a:lnTo>
                      <a:pt x="29" y="8"/>
                    </a:lnTo>
                    <a:lnTo>
                      <a:pt x="28" y="7"/>
                    </a:lnTo>
                    <a:lnTo>
                      <a:pt x="28" y="5"/>
                    </a:lnTo>
                    <a:lnTo>
                      <a:pt x="27" y="4"/>
                    </a:lnTo>
                    <a:lnTo>
                      <a:pt x="26" y="3"/>
                    </a:lnTo>
                    <a:lnTo>
                      <a:pt x="25" y="2"/>
                    </a:lnTo>
                    <a:lnTo>
                      <a:pt x="23" y="1"/>
                    </a:lnTo>
                    <a:lnTo>
                      <a:pt x="22" y="0"/>
                    </a:lnTo>
                    <a:lnTo>
                      <a:pt x="21" y="0"/>
                    </a:lnTo>
                    <a:lnTo>
                      <a:pt x="20" y="0"/>
                    </a:lnTo>
                    <a:lnTo>
                      <a:pt x="19" y="0"/>
                    </a:lnTo>
                    <a:lnTo>
                      <a:pt x="17" y="0"/>
                    </a:lnTo>
                    <a:lnTo>
                      <a:pt x="16" y="0"/>
                    </a:lnTo>
                    <a:lnTo>
                      <a:pt x="14" y="0"/>
                    </a:lnTo>
                    <a:lnTo>
                      <a:pt x="13" y="1"/>
                    </a:lnTo>
                    <a:lnTo>
                      <a:pt x="12" y="2"/>
                    </a:lnTo>
                    <a:lnTo>
                      <a:pt x="11" y="3"/>
                    </a:lnTo>
                    <a:lnTo>
                      <a:pt x="9" y="4"/>
                    </a:lnTo>
                    <a:lnTo>
                      <a:pt x="9" y="5"/>
                    </a:lnTo>
                    <a:lnTo>
                      <a:pt x="8" y="7"/>
                    </a:lnTo>
                    <a:lnTo>
                      <a:pt x="6" y="8"/>
                    </a:lnTo>
                    <a:lnTo>
                      <a:pt x="5" y="10"/>
                    </a:lnTo>
                    <a:lnTo>
                      <a:pt x="5" y="11"/>
                    </a:lnTo>
                    <a:lnTo>
                      <a:pt x="4" y="13"/>
                    </a:lnTo>
                    <a:lnTo>
                      <a:pt x="4" y="16"/>
                    </a:lnTo>
                    <a:lnTo>
                      <a:pt x="4" y="18"/>
                    </a:lnTo>
                    <a:lnTo>
                      <a:pt x="4" y="20"/>
                    </a:lnTo>
                    <a:lnTo>
                      <a:pt x="0" y="169"/>
                    </a:lnTo>
                    <a:lnTo>
                      <a:pt x="0" y="170"/>
                    </a:lnTo>
                    <a:lnTo>
                      <a:pt x="0" y="173"/>
                    </a:lnTo>
                    <a:lnTo>
                      <a:pt x="0" y="176"/>
                    </a:lnTo>
                    <a:lnTo>
                      <a:pt x="1" y="179"/>
                    </a:lnTo>
                    <a:lnTo>
                      <a:pt x="2" y="181"/>
                    </a:lnTo>
                    <a:lnTo>
                      <a:pt x="3" y="184"/>
                    </a:lnTo>
                    <a:lnTo>
                      <a:pt x="4" y="186"/>
                    </a:lnTo>
                    <a:lnTo>
                      <a:pt x="6" y="189"/>
                    </a:lnTo>
                    <a:lnTo>
                      <a:pt x="8" y="191"/>
                    </a:lnTo>
                    <a:lnTo>
                      <a:pt x="9" y="193"/>
                    </a:lnTo>
                    <a:lnTo>
                      <a:pt x="11" y="195"/>
                    </a:lnTo>
                    <a:lnTo>
                      <a:pt x="12" y="197"/>
                    </a:lnTo>
                    <a:lnTo>
                      <a:pt x="14" y="198"/>
                    </a:lnTo>
                    <a:lnTo>
                      <a:pt x="15" y="200"/>
                    </a:lnTo>
                    <a:lnTo>
                      <a:pt x="17" y="200"/>
                    </a:lnTo>
                    <a:lnTo>
                      <a:pt x="19" y="201"/>
                    </a:lnTo>
                    <a:close/>
                  </a:path>
                </a:pathLst>
              </a:custGeom>
              <a:solidFill>
                <a:srgbClr val="993300"/>
              </a:solidFill>
              <a:ln w="0">
                <a:solidFill>
                  <a:srgbClr val="000000"/>
                </a:solidFill>
                <a:prstDash val="solid"/>
                <a:round/>
                <a:headEnd/>
                <a:tailEnd/>
              </a:ln>
            </p:spPr>
            <p:txBody>
              <a:bodyPr/>
              <a:lstStyle/>
              <a:p>
                <a:endParaRPr lang="en-US"/>
              </a:p>
            </p:txBody>
          </p:sp>
          <p:sp>
            <p:nvSpPr>
              <p:cNvPr id="44587" name="Freeform 311"/>
              <p:cNvSpPr>
                <a:spLocks/>
              </p:cNvSpPr>
              <p:nvPr/>
            </p:nvSpPr>
            <p:spPr bwMode="auto">
              <a:xfrm>
                <a:off x="4664" y="1303"/>
                <a:ext cx="2" cy="9"/>
              </a:xfrm>
              <a:custGeom>
                <a:avLst/>
                <a:gdLst>
                  <a:gd name="T0" fmla="*/ 1 w 37"/>
                  <a:gd name="T1" fmla="*/ 9 h 210"/>
                  <a:gd name="T2" fmla="*/ 1 w 37"/>
                  <a:gd name="T3" fmla="*/ 9 h 210"/>
                  <a:gd name="T4" fmla="*/ 1 w 37"/>
                  <a:gd name="T5" fmla="*/ 9 h 210"/>
                  <a:gd name="T6" fmla="*/ 1 w 37"/>
                  <a:gd name="T7" fmla="*/ 9 h 210"/>
                  <a:gd name="T8" fmla="*/ 2 w 37"/>
                  <a:gd name="T9" fmla="*/ 8 h 210"/>
                  <a:gd name="T10" fmla="*/ 2 w 37"/>
                  <a:gd name="T11" fmla="*/ 8 h 210"/>
                  <a:gd name="T12" fmla="*/ 2 w 37"/>
                  <a:gd name="T13" fmla="*/ 8 h 210"/>
                  <a:gd name="T14" fmla="*/ 2 w 37"/>
                  <a:gd name="T15" fmla="*/ 8 h 210"/>
                  <a:gd name="T16" fmla="*/ 2 w 37"/>
                  <a:gd name="T17" fmla="*/ 1 h 210"/>
                  <a:gd name="T18" fmla="*/ 1 w 37"/>
                  <a:gd name="T19" fmla="*/ 1 h 210"/>
                  <a:gd name="T20" fmla="*/ 1 w 37"/>
                  <a:gd name="T21" fmla="*/ 1 h 210"/>
                  <a:gd name="T22" fmla="*/ 1 w 37"/>
                  <a:gd name="T23" fmla="*/ 0 h 210"/>
                  <a:gd name="T24" fmla="*/ 1 w 37"/>
                  <a:gd name="T25" fmla="*/ 0 h 210"/>
                  <a:gd name="T26" fmla="*/ 1 w 37"/>
                  <a:gd name="T27" fmla="*/ 0 h 210"/>
                  <a:gd name="T28" fmla="*/ 1 w 37"/>
                  <a:gd name="T29" fmla="*/ 0 h 210"/>
                  <a:gd name="T30" fmla="*/ 1 w 37"/>
                  <a:gd name="T31" fmla="*/ 0 h 210"/>
                  <a:gd name="T32" fmla="*/ 1 w 37"/>
                  <a:gd name="T33" fmla="*/ 0 h 210"/>
                  <a:gd name="T34" fmla="*/ 1 w 37"/>
                  <a:gd name="T35" fmla="*/ 0 h 210"/>
                  <a:gd name="T36" fmla="*/ 0 w 37"/>
                  <a:gd name="T37" fmla="*/ 0 h 210"/>
                  <a:gd name="T38" fmla="*/ 0 w 37"/>
                  <a:gd name="T39" fmla="*/ 0 h 210"/>
                  <a:gd name="T40" fmla="*/ 0 w 37"/>
                  <a:gd name="T41" fmla="*/ 0 h 210"/>
                  <a:gd name="T42" fmla="*/ 0 w 37"/>
                  <a:gd name="T43" fmla="*/ 0 h 210"/>
                  <a:gd name="T44" fmla="*/ 0 w 37"/>
                  <a:gd name="T45" fmla="*/ 1 h 210"/>
                  <a:gd name="T46" fmla="*/ 0 w 37"/>
                  <a:gd name="T47" fmla="*/ 1 h 210"/>
                  <a:gd name="T48" fmla="*/ 0 w 37"/>
                  <a:gd name="T49" fmla="*/ 1 h 210"/>
                  <a:gd name="T50" fmla="*/ 0 w 37"/>
                  <a:gd name="T51" fmla="*/ 8 h 210"/>
                  <a:gd name="T52" fmla="*/ 0 w 37"/>
                  <a:gd name="T53" fmla="*/ 8 h 210"/>
                  <a:gd name="T54" fmla="*/ 0 w 37"/>
                  <a:gd name="T55" fmla="*/ 9 h 210"/>
                  <a:gd name="T56" fmla="*/ 0 w 37"/>
                  <a:gd name="T57" fmla="*/ 9 h 210"/>
                  <a:gd name="T58" fmla="*/ 0 w 37"/>
                  <a:gd name="T59" fmla="*/ 9 h 210"/>
                  <a:gd name="T60" fmla="*/ 0 w 37"/>
                  <a:gd name="T61" fmla="*/ 9 h 210"/>
                  <a:gd name="T62" fmla="*/ 1 w 37"/>
                  <a:gd name="T63" fmla="*/ 9 h 210"/>
                  <a:gd name="T64" fmla="*/ 1 w 37"/>
                  <a:gd name="T65" fmla="*/ 9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10">
                    <a:moveTo>
                      <a:pt x="15" y="210"/>
                    </a:moveTo>
                    <a:lnTo>
                      <a:pt x="16" y="209"/>
                    </a:lnTo>
                    <a:lnTo>
                      <a:pt x="17" y="209"/>
                    </a:lnTo>
                    <a:lnTo>
                      <a:pt x="19" y="207"/>
                    </a:lnTo>
                    <a:lnTo>
                      <a:pt x="21" y="206"/>
                    </a:lnTo>
                    <a:lnTo>
                      <a:pt x="23" y="204"/>
                    </a:lnTo>
                    <a:lnTo>
                      <a:pt x="25" y="202"/>
                    </a:lnTo>
                    <a:lnTo>
                      <a:pt x="26" y="200"/>
                    </a:lnTo>
                    <a:lnTo>
                      <a:pt x="28" y="198"/>
                    </a:lnTo>
                    <a:lnTo>
                      <a:pt x="30" y="195"/>
                    </a:lnTo>
                    <a:lnTo>
                      <a:pt x="31" y="192"/>
                    </a:lnTo>
                    <a:lnTo>
                      <a:pt x="33" y="190"/>
                    </a:lnTo>
                    <a:lnTo>
                      <a:pt x="34" y="187"/>
                    </a:lnTo>
                    <a:lnTo>
                      <a:pt x="35" y="185"/>
                    </a:lnTo>
                    <a:lnTo>
                      <a:pt x="36" y="181"/>
                    </a:lnTo>
                    <a:lnTo>
                      <a:pt x="36" y="179"/>
                    </a:lnTo>
                    <a:lnTo>
                      <a:pt x="37" y="177"/>
                    </a:lnTo>
                    <a:lnTo>
                      <a:pt x="28" y="20"/>
                    </a:lnTo>
                    <a:lnTo>
                      <a:pt x="27" y="17"/>
                    </a:lnTo>
                    <a:lnTo>
                      <a:pt x="27" y="15"/>
                    </a:lnTo>
                    <a:lnTo>
                      <a:pt x="27" y="14"/>
                    </a:lnTo>
                    <a:lnTo>
                      <a:pt x="26" y="12"/>
                    </a:lnTo>
                    <a:lnTo>
                      <a:pt x="26" y="10"/>
                    </a:lnTo>
                    <a:lnTo>
                      <a:pt x="25" y="8"/>
                    </a:lnTo>
                    <a:lnTo>
                      <a:pt x="24" y="7"/>
                    </a:lnTo>
                    <a:lnTo>
                      <a:pt x="24" y="5"/>
                    </a:lnTo>
                    <a:lnTo>
                      <a:pt x="23" y="4"/>
                    </a:lnTo>
                    <a:lnTo>
                      <a:pt x="22" y="3"/>
                    </a:lnTo>
                    <a:lnTo>
                      <a:pt x="21" y="2"/>
                    </a:lnTo>
                    <a:lnTo>
                      <a:pt x="19" y="1"/>
                    </a:lnTo>
                    <a:lnTo>
                      <a:pt x="18" y="0"/>
                    </a:lnTo>
                    <a:lnTo>
                      <a:pt x="17" y="0"/>
                    </a:lnTo>
                    <a:lnTo>
                      <a:pt x="16" y="0"/>
                    </a:lnTo>
                    <a:lnTo>
                      <a:pt x="15" y="0"/>
                    </a:lnTo>
                    <a:lnTo>
                      <a:pt x="13" y="0"/>
                    </a:lnTo>
                    <a:lnTo>
                      <a:pt x="12" y="0"/>
                    </a:lnTo>
                    <a:lnTo>
                      <a:pt x="10" y="0"/>
                    </a:lnTo>
                    <a:lnTo>
                      <a:pt x="9" y="1"/>
                    </a:lnTo>
                    <a:lnTo>
                      <a:pt x="8" y="2"/>
                    </a:lnTo>
                    <a:lnTo>
                      <a:pt x="6" y="3"/>
                    </a:lnTo>
                    <a:lnTo>
                      <a:pt x="4" y="4"/>
                    </a:lnTo>
                    <a:lnTo>
                      <a:pt x="4"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4" y="204"/>
                    </a:lnTo>
                    <a:lnTo>
                      <a:pt x="4" y="205"/>
                    </a:lnTo>
                    <a:lnTo>
                      <a:pt x="6" y="206"/>
                    </a:lnTo>
                    <a:lnTo>
                      <a:pt x="8" y="207"/>
                    </a:lnTo>
                    <a:lnTo>
                      <a:pt x="9" y="208"/>
                    </a:lnTo>
                    <a:lnTo>
                      <a:pt x="10" y="209"/>
                    </a:lnTo>
                    <a:lnTo>
                      <a:pt x="12" y="209"/>
                    </a:lnTo>
                    <a:lnTo>
                      <a:pt x="13" y="209"/>
                    </a:lnTo>
                    <a:lnTo>
                      <a:pt x="15" y="210"/>
                    </a:lnTo>
                    <a:close/>
                  </a:path>
                </a:pathLst>
              </a:custGeom>
              <a:solidFill>
                <a:srgbClr val="993300"/>
              </a:solidFill>
              <a:ln w="0">
                <a:solidFill>
                  <a:srgbClr val="000000"/>
                </a:solidFill>
                <a:prstDash val="solid"/>
                <a:round/>
                <a:headEnd/>
                <a:tailEnd/>
              </a:ln>
            </p:spPr>
            <p:txBody>
              <a:bodyPr/>
              <a:lstStyle/>
              <a:p>
                <a:endParaRPr lang="en-US"/>
              </a:p>
            </p:txBody>
          </p:sp>
          <p:sp>
            <p:nvSpPr>
              <p:cNvPr id="44588" name="Freeform 312"/>
              <p:cNvSpPr>
                <a:spLocks/>
              </p:cNvSpPr>
              <p:nvPr/>
            </p:nvSpPr>
            <p:spPr bwMode="auto">
              <a:xfrm>
                <a:off x="4649" y="1302"/>
                <a:ext cx="15" cy="5"/>
              </a:xfrm>
              <a:custGeom>
                <a:avLst/>
                <a:gdLst>
                  <a:gd name="T0" fmla="*/ 14 w 341"/>
                  <a:gd name="T1" fmla="*/ 5 h 99"/>
                  <a:gd name="T2" fmla="*/ 14 w 341"/>
                  <a:gd name="T3" fmla="*/ 5 h 99"/>
                  <a:gd name="T4" fmla="*/ 14 w 341"/>
                  <a:gd name="T5" fmla="*/ 5 h 99"/>
                  <a:gd name="T6" fmla="*/ 14 w 341"/>
                  <a:gd name="T7" fmla="*/ 5 h 99"/>
                  <a:gd name="T8" fmla="*/ 15 w 341"/>
                  <a:gd name="T9" fmla="*/ 4 h 99"/>
                  <a:gd name="T10" fmla="*/ 15 w 341"/>
                  <a:gd name="T11" fmla="*/ 4 h 99"/>
                  <a:gd name="T12" fmla="*/ 15 w 341"/>
                  <a:gd name="T13" fmla="*/ 4 h 99"/>
                  <a:gd name="T14" fmla="*/ 15 w 341"/>
                  <a:gd name="T15" fmla="*/ 4 h 99"/>
                  <a:gd name="T16" fmla="*/ 15 w 341"/>
                  <a:gd name="T17" fmla="*/ 2 h 99"/>
                  <a:gd name="T18" fmla="*/ 15 w 341"/>
                  <a:gd name="T19" fmla="*/ 1 h 99"/>
                  <a:gd name="T20" fmla="*/ 15 w 341"/>
                  <a:gd name="T21" fmla="*/ 1 h 99"/>
                  <a:gd name="T22" fmla="*/ 15 w 341"/>
                  <a:gd name="T23" fmla="*/ 1 h 99"/>
                  <a:gd name="T24" fmla="*/ 15 w 341"/>
                  <a:gd name="T25" fmla="*/ 0 h 99"/>
                  <a:gd name="T26" fmla="*/ 14 w 341"/>
                  <a:gd name="T27" fmla="*/ 0 h 99"/>
                  <a:gd name="T28" fmla="*/ 14 w 341"/>
                  <a:gd name="T29" fmla="*/ 0 h 99"/>
                  <a:gd name="T30" fmla="*/ 14 w 341"/>
                  <a:gd name="T31" fmla="*/ 0 h 99"/>
                  <a:gd name="T32" fmla="*/ 13 w 341"/>
                  <a:gd name="T33" fmla="*/ 0 h 99"/>
                  <a:gd name="T34" fmla="*/ 1 w 341"/>
                  <a:gd name="T35" fmla="*/ 0 h 99"/>
                  <a:gd name="T36" fmla="*/ 1 w 341"/>
                  <a:gd name="T37" fmla="*/ 0 h 99"/>
                  <a:gd name="T38" fmla="*/ 1 w 341"/>
                  <a:gd name="T39" fmla="*/ 0 h 99"/>
                  <a:gd name="T40" fmla="*/ 1 w 341"/>
                  <a:gd name="T41" fmla="*/ 0 h 99"/>
                  <a:gd name="T42" fmla="*/ 0 w 341"/>
                  <a:gd name="T43" fmla="*/ 1 h 99"/>
                  <a:gd name="T44" fmla="*/ 0 w 341"/>
                  <a:gd name="T45" fmla="*/ 1 h 99"/>
                  <a:gd name="T46" fmla="*/ 0 w 341"/>
                  <a:gd name="T47" fmla="*/ 1 h 99"/>
                  <a:gd name="T48" fmla="*/ 0 w 341"/>
                  <a:gd name="T49" fmla="*/ 1 h 99"/>
                  <a:gd name="T50" fmla="*/ 0 w 341"/>
                  <a:gd name="T51" fmla="*/ 3 h 99"/>
                  <a:gd name="T52" fmla="*/ 0 w 341"/>
                  <a:gd name="T53" fmla="*/ 4 h 99"/>
                  <a:gd name="T54" fmla="*/ 0 w 341"/>
                  <a:gd name="T55" fmla="*/ 4 h 99"/>
                  <a:gd name="T56" fmla="*/ 0 w 341"/>
                  <a:gd name="T57" fmla="*/ 4 h 99"/>
                  <a:gd name="T58" fmla="*/ 0 w 341"/>
                  <a:gd name="T59" fmla="*/ 4 h 99"/>
                  <a:gd name="T60" fmla="*/ 1 w 341"/>
                  <a:gd name="T61" fmla="*/ 5 h 99"/>
                  <a:gd name="T62" fmla="*/ 1 w 341"/>
                  <a:gd name="T63" fmla="*/ 5 h 99"/>
                  <a:gd name="T64" fmla="*/ 1 w 341"/>
                  <a:gd name="T65" fmla="*/ 5 h 99"/>
                  <a:gd name="T66" fmla="*/ 2 w 341"/>
                  <a:gd name="T67" fmla="*/ 5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1" h="99">
                    <a:moveTo>
                      <a:pt x="305" y="99"/>
                    </a:moveTo>
                    <a:lnTo>
                      <a:pt x="308" y="98"/>
                    </a:lnTo>
                    <a:lnTo>
                      <a:pt x="311" y="98"/>
                    </a:lnTo>
                    <a:lnTo>
                      <a:pt x="316" y="97"/>
                    </a:lnTo>
                    <a:lnTo>
                      <a:pt x="319" y="96"/>
                    </a:lnTo>
                    <a:lnTo>
                      <a:pt x="322" y="95"/>
                    </a:lnTo>
                    <a:lnTo>
                      <a:pt x="325" y="93"/>
                    </a:lnTo>
                    <a:lnTo>
                      <a:pt x="328" y="91"/>
                    </a:lnTo>
                    <a:lnTo>
                      <a:pt x="330" y="89"/>
                    </a:lnTo>
                    <a:lnTo>
                      <a:pt x="332" y="87"/>
                    </a:lnTo>
                    <a:lnTo>
                      <a:pt x="334" y="85"/>
                    </a:lnTo>
                    <a:lnTo>
                      <a:pt x="336" y="82"/>
                    </a:lnTo>
                    <a:lnTo>
                      <a:pt x="338" y="80"/>
                    </a:lnTo>
                    <a:lnTo>
                      <a:pt x="339" y="77"/>
                    </a:lnTo>
                    <a:lnTo>
                      <a:pt x="340" y="73"/>
                    </a:lnTo>
                    <a:lnTo>
                      <a:pt x="340" y="70"/>
                    </a:lnTo>
                    <a:lnTo>
                      <a:pt x="341" y="67"/>
                    </a:lnTo>
                    <a:lnTo>
                      <a:pt x="341" y="31"/>
                    </a:lnTo>
                    <a:lnTo>
                      <a:pt x="340" y="27"/>
                    </a:lnTo>
                    <a:lnTo>
                      <a:pt x="340" y="24"/>
                    </a:lnTo>
                    <a:lnTo>
                      <a:pt x="339" y="21"/>
                    </a:lnTo>
                    <a:lnTo>
                      <a:pt x="338" y="18"/>
                    </a:lnTo>
                    <a:lnTo>
                      <a:pt x="336" y="16"/>
                    </a:lnTo>
                    <a:lnTo>
                      <a:pt x="334" y="13"/>
                    </a:lnTo>
                    <a:lnTo>
                      <a:pt x="332" y="11"/>
                    </a:lnTo>
                    <a:lnTo>
                      <a:pt x="330" y="9"/>
                    </a:lnTo>
                    <a:lnTo>
                      <a:pt x="328" y="7"/>
                    </a:lnTo>
                    <a:lnTo>
                      <a:pt x="325" y="5"/>
                    </a:lnTo>
                    <a:lnTo>
                      <a:pt x="322" y="3"/>
                    </a:lnTo>
                    <a:lnTo>
                      <a:pt x="319" y="2"/>
                    </a:lnTo>
                    <a:lnTo>
                      <a:pt x="316" y="1"/>
                    </a:lnTo>
                    <a:lnTo>
                      <a:pt x="311" y="0"/>
                    </a:lnTo>
                    <a:lnTo>
                      <a:pt x="308" y="0"/>
                    </a:lnTo>
                    <a:lnTo>
                      <a:pt x="305" y="0"/>
                    </a:lnTo>
                    <a:lnTo>
                      <a:pt x="37" y="0"/>
                    </a:lnTo>
                    <a:lnTo>
                      <a:pt x="33" y="0"/>
                    </a:lnTo>
                    <a:lnTo>
                      <a:pt x="29" y="0"/>
                    </a:lnTo>
                    <a:lnTo>
                      <a:pt x="26" y="1"/>
                    </a:lnTo>
                    <a:lnTo>
                      <a:pt x="22" y="2"/>
                    </a:lnTo>
                    <a:lnTo>
                      <a:pt x="19" y="3"/>
                    </a:lnTo>
                    <a:lnTo>
                      <a:pt x="16" y="5"/>
                    </a:lnTo>
                    <a:lnTo>
                      <a:pt x="14" y="7"/>
                    </a:lnTo>
                    <a:lnTo>
                      <a:pt x="11" y="9"/>
                    </a:lnTo>
                    <a:lnTo>
                      <a:pt x="9" y="11"/>
                    </a:lnTo>
                    <a:lnTo>
                      <a:pt x="7"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7" y="85"/>
                    </a:lnTo>
                    <a:lnTo>
                      <a:pt x="9" y="87"/>
                    </a:lnTo>
                    <a:lnTo>
                      <a:pt x="11" y="89"/>
                    </a:lnTo>
                    <a:lnTo>
                      <a:pt x="14" y="91"/>
                    </a:lnTo>
                    <a:lnTo>
                      <a:pt x="16" y="93"/>
                    </a:lnTo>
                    <a:lnTo>
                      <a:pt x="19" y="95"/>
                    </a:lnTo>
                    <a:lnTo>
                      <a:pt x="22" y="96"/>
                    </a:lnTo>
                    <a:lnTo>
                      <a:pt x="26" y="97"/>
                    </a:lnTo>
                    <a:lnTo>
                      <a:pt x="29" y="98"/>
                    </a:lnTo>
                    <a:lnTo>
                      <a:pt x="33" y="98"/>
                    </a:lnTo>
                    <a:lnTo>
                      <a:pt x="37"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589" name="Freeform 313"/>
              <p:cNvSpPr>
                <a:spLocks/>
              </p:cNvSpPr>
              <p:nvPr/>
            </p:nvSpPr>
            <p:spPr bwMode="auto">
              <a:xfrm>
                <a:off x="4623" y="1301"/>
                <a:ext cx="21" cy="13"/>
              </a:xfrm>
              <a:custGeom>
                <a:avLst/>
                <a:gdLst>
                  <a:gd name="T0" fmla="*/ 18 w 476"/>
                  <a:gd name="T1" fmla="*/ 13 h 283"/>
                  <a:gd name="T2" fmla="*/ 19 w 476"/>
                  <a:gd name="T3" fmla="*/ 13 h 283"/>
                  <a:gd name="T4" fmla="*/ 19 w 476"/>
                  <a:gd name="T5" fmla="*/ 13 h 283"/>
                  <a:gd name="T6" fmla="*/ 20 w 476"/>
                  <a:gd name="T7" fmla="*/ 12 h 283"/>
                  <a:gd name="T8" fmla="*/ 20 w 476"/>
                  <a:gd name="T9" fmla="*/ 12 h 283"/>
                  <a:gd name="T10" fmla="*/ 21 w 476"/>
                  <a:gd name="T11" fmla="*/ 11 h 283"/>
                  <a:gd name="T12" fmla="*/ 21 w 476"/>
                  <a:gd name="T13" fmla="*/ 11 h 283"/>
                  <a:gd name="T14" fmla="*/ 21 w 476"/>
                  <a:gd name="T15" fmla="*/ 10 h 283"/>
                  <a:gd name="T16" fmla="*/ 20 w 476"/>
                  <a:gd name="T17" fmla="*/ 3 h 283"/>
                  <a:gd name="T18" fmla="*/ 20 w 476"/>
                  <a:gd name="T19" fmla="*/ 2 h 283"/>
                  <a:gd name="T20" fmla="*/ 20 w 476"/>
                  <a:gd name="T21" fmla="*/ 2 h 283"/>
                  <a:gd name="T22" fmla="*/ 20 w 476"/>
                  <a:gd name="T23" fmla="*/ 1 h 283"/>
                  <a:gd name="T24" fmla="*/ 20 w 476"/>
                  <a:gd name="T25" fmla="*/ 1 h 283"/>
                  <a:gd name="T26" fmla="*/ 19 w 476"/>
                  <a:gd name="T27" fmla="*/ 1 h 283"/>
                  <a:gd name="T28" fmla="*/ 19 w 476"/>
                  <a:gd name="T29" fmla="*/ 0 h 283"/>
                  <a:gd name="T30" fmla="*/ 19 w 476"/>
                  <a:gd name="T31" fmla="*/ 0 h 283"/>
                  <a:gd name="T32" fmla="*/ 18 w 476"/>
                  <a:gd name="T33" fmla="*/ 0 h 283"/>
                  <a:gd name="T34" fmla="*/ 3 w 476"/>
                  <a:gd name="T35" fmla="*/ 0 h 283"/>
                  <a:gd name="T36" fmla="*/ 2 w 476"/>
                  <a:gd name="T37" fmla="*/ 0 h 283"/>
                  <a:gd name="T38" fmla="*/ 2 w 476"/>
                  <a:gd name="T39" fmla="*/ 0 h 283"/>
                  <a:gd name="T40" fmla="*/ 1 w 476"/>
                  <a:gd name="T41" fmla="*/ 1 h 283"/>
                  <a:gd name="T42" fmla="*/ 1 w 476"/>
                  <a:gd name="T43" fmla="*/ 1 h 283"/>
                  <a:gd name="T44" fmla="*/ 1 w 476"/>
                  <a:gd name="T45" fmla="*/ 2 h 283"/>
                  <a:gd name="T46" fmla="*/ 1 w 476"/>
                  <a:gd name="T47" fmla="*/ 2 h 283"/>
                  <a:gd name="T48" fmla="*/ 1 w 476"/>
                  <a:gd name="T49" fmla="*/ 3 h 283"/>
                  <a:gd name="T50" fmla="*/ 0 w 476"/>
                  <a:gd name="T51" fmla="*/ 10 h 283"/>
                  <a:gd name="T52" fmla="*/ 0 w 476"/>
                  <a:gd name="T53" fmla="*/ 11 h 283"/>
                  <a:gd name="T54" fmla="*/ 0 w 476"/>
                  <a:gd name="T55" fmla="*/ 11 h 283"/>
                  <a:gd name="T56" fmla="*/ 1 w 476"/>
                  <a:gd name="T57" fmla="*/ 12 h 283"/>
                  <a:gd name="T58" fmla="*/ 1 w 476"/>
                  <a:gd name="T59" fmla="*/ 12 h 283"/>
                  <a:gd name="T60" fmla="*/ 1 w 476"/>
                  <a:gd name="T61" fmla="*/ 12 h 283"/>
                  <a:gd name="T62" fmla="*/ 2 w 476"/>
                  <a:gd name="T63" fmla="*/ 13 h 283"/>
                  <a:gd name="T64" fmla="*/ 2 w 476"/>
                  <a:gd name="T65" fmla="*/ 13 h 283"/>
                  <a:gd name="T66" fmla="*/ 3 w 476"/>
                  <a:gd name="T67" fmla="*/ 13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6" h="283">
                    <a:moveTo>
                      <a:pt x="415" y="283"/>
                    </a:moveTo>
                    <a:lnTo>
                      <a:pt x="419" y="282"/>
                    </a:lnTo>
                    <a:lnTo>
                      <a:pt x="424" y="281"/>
                    </a:lnTo>
                    <a:lnTo>
                      <a:pt x="429" y="280"/>
                    </a:lnTo>
                    <a:lnTo>
                      <a:pt x="434" y="277"/>
                    </a:lnTo>
                    <a:lnTo>
                      <a:pt x="439" y="275"/>
                    </a:lnTo>
                    <a:lnTo>
                      <a:pt x="444" y="271"/>
                    </a:lnTo>
                    <a:lnTo>
                      <a:pt x="450" y="268"/>
                    </a:lnTo>
                    <a:lnTo>
                      <a:pt x="455" y="263"/>
                    </a:lnTo>
                    <a:lnTo>
                      <a:pt x="459" y="259"/>
                    </a:lnTo>
                    <a:lnTo>
                      <a:pt x="463" y="253"/>
                    </a:lnTo>
                    <a:lnTo>
                      <a:pt x="467" y="247"/>
                    </a:lnTo>
                    <a:lnTo>
                      <a:pt x="470" y="241"/>
                    </a:lnTo>
                    <a:lnTo>
                      <a:pt x="472" y="235"/>
                    </a:lnTo>
                    <a:lnTo>
                      <a:pt x="474" y="229"/>
                    </a:lnTo>
                    <a:lnTo>
                      <a:pt x="475" y="222"/>
                    </a:lnTo>
                    <a:lnTo>
                      <a:pt x="476" y="215"/>
                    </a:lnTo>
                    <a:lnTo>
                      <a:pt x="462" y="67"/>
                    </a:lnTo>
                    <a:lnTo>
                      <a:pt x="461" y="60"/>
                    </a:lnTo>
                    <a:lnTo>
                      <a:pt x="461" y="52"/>
                    </a:lnTo>
                    <a:lnTo>
                      <a:pt x="459" y="46"/>
                    </a:lnTo>
                    <a:lnTo>
                      <a:pt x="458" y="40"/>
                    </a:lnTo>
                    <a:lnTo>
                      <a:pt x="456" y="34"/>
                    </a:lnTo>
                    <a:lnTo>
                      <a:pt x="454" y="29"/>
                    </a:lnTo>
                    <a:lnTo>
                      <a:pt x="451" y="24"/>
                    </a:lnTo>
                    <a:lnTo>
                      <a:pt x="447" y="20"/>
                    </a:lnTo>
                    <a:lnTo>
                      <a:pt x="444" y="14"/>
                    </a:lnTo>
                    <a:lnTo>
                      <a:pt x="440" y="11"/>
                    </a:lnTo>
                    <a:lnTo>
                      <a:pt x="436" y="7"/>
                    </a:lnTo>
                    <a:lnTo>
                      <a:pt x="432" y="5"/>
                    </a:lnTo>
                    <a:lnTo>
                      <a:pt x="428" y="2"/>
                    </a:lnTo>
                    <a:lnTo>
                      <a:pt x="424" y="1"/>
                    </a:lnTo>
                    <a:lnTo>
                      <a:pt x="419" y="0"/>
                    </a:lnTo>
                    <a:lnTo>
                      <a:pt x="415" y="0"/>
                    </a:lnTo>
                    <a:lnTo>
                      <a:pt x="63" y="0"/>
                    </a:lnTo>
                    <a:lnTo>
                      <a:pt x="57" y="0"/>
                    </a:lnTo>
                    <a:lnTo>
                      <a:pt x="52" y="1"/>
                    </a:lnTo>
                    <a:lnTo>
                      <a:pt x="48" y="2"/>
                    </a:lnTo>
                    <a:lnTo>
                      <a:pt x="43" y="5"/>
                    </a:lnTo>
                    <a:lnTo>
                      <a:pt x="39" y="7"/>
                    </a:lnTo>
                    <a:lnTo>
                      <a:pt x="35" y="11"/>
                    </a:lnTo>
                    <a:lnTo>
                      <a:pt x="32" y="14"/>
                    </a:lnTo>
                    <a:lnTo>
                      <a:pt x="28" y="20"/>
                    </a:lnTo>
                    <a:lnTo>
                      <a:pt x="25" y="24"/>
                    </a:lnTo>
                    <a:lnTo>
                      <a:pt x="23" y="29"/>
                    </a:lnTo>
                    <a:lnTo>
                      <a:pt x="19" y="34"/>
                    </a:lnTo>
                    <a:lnTo>
                      <a:pt x="17" y="40"/>
                    </a:lnTo>
                    <a:lnTo>
                      <a:pt x="16" y="46"/>
                    </a:lnTo>
                    <a:lnTo>
                      <a:pt x="14" y="52"/>
                    </a:lnTo>
                    <a:lnTo>
                      <a:pt x="14" y="60"/>
                    </a:lnTo>
                    <a:lnTo>
                      <a:pt x="14" y="67"/>
                    </a:lnTo>
                    <a:lnTo>
                      <a:pt x="0" y="215"/>
                    </a:lnTo>
                    <a:lnTo>
                      <a:pt x="0" y="222"/>
                    </a:lnTo>
                    <a:lnTo>
                      <a:pt x="1" y="229"/>
                    </a:lnTo>
                    <a:lnTo>
                      <a:pt x="3" y="235"/>
                    </a:lnTo>
                    <a:lnTo>
                      <a:pt x="5" y="241"/>
                    </a:lnTo>
                    <a:lnTo>
                      <a:pt x="8" y="247"/>
                    </a:lnTo>
                    <a:lnTo>
                      <a:pt x="12" y="253"/>
                    </a:lnTo>
                    <a:lnTo>
                      <a:pt x="16" y="259"/>
                    </a:lnTo>
                    <a:lnTo>
                      <a:pt x="20" y="263"/>
                    </a:lnTo>
                    <a:lnTo>
                      <a:pt x="26" y="268"/>
                    </a:lnTo>
                    <a:lnTo>
                      <a:pt x="31" y="271"/>
                    </a:lnTo>
                    <a:lnTo>
                      <a:pt x="36" y="275"/>
                    </a:lnTo>
                    <a:lnTo>
                      <a:pt x="41" y="277"/>
                    </a:lnTo>
                    <a:lnTo>
                      <a:pt x="46" y="280"/>
                    </a:lnTo>
                    <a:lnTo>
                      <a:pt x="51" y="281"/>
                    </a:lnTo>
                    <a:lnTo>
                      <a:pt x="57" y="282"/>
                    </a:lnTo>
                    <a:lnTo>
                      <a:pt x="63" y="283"/>
                    </a:lnTo>
                    <a:lnTo>
                      <a:pt x="415" y="283"/>
                    </a:lnTo>
                    <a:close/>
                  </a:path>
                </a:pathLst>
              </a:custGeom>
              <a:solidFill>
                <a:srgbClr val="993300"/>
              </a:solidFill>
              <a:ln w="0">
                <a:solidFill>
                  <a:srgbClr val="000000"/>
                </a:solidFill>
                <a:prstDash val="solid"/>
                <a:round/>
                <a:headEnd/>
                <a:tailEnd/>
              </a:ln>
            </p:spPr>
            <p:txBody>
              <a:bodyPr/>
              <a:lstStyle/>
              <a:p>
                <a:endParaRPr lang="en-US"/>
              </a:p>
            </p:txBody>
          </p:sp>
          <p:sp>
            <p:nvSpPr>
              <p:cNvPr id="44590" name="Freeform 314"/>
              <p:cNvSpPr>
                <a:spLocks/>
              </p:cNvSpPr>
              <p:nvPr/>
            </p:nvSpPr>
            <p:spPr bwMode="auto">
              <a:xfrm>
                <a:off x="4624" y="1302"/>
                <a:ext cx="19" cy="11"/>
              </a:xfrm>
              <a:custGeom>
                <a:avLst/>
                <a:gdLst>
                  <a:gd name="T0" fmla="*/ 17 w 454"/>
                  <a:gd name="T1" fmla="*/ 11 h 270"/>
                  <a:gd name="T2" fmla="*/ 17 w 454"/>
                  <a:gd name="T3" fmla="*/ 11 h 270"/>
                  <a:gd name="T4" fmla="*/ 18 w 454"/>
                  <a:gd name="T5" fmla="*/ 11 h 270"/>
                  <a:gd name="T6" fmla="*/ 18 w 454"/>
                  <a:gd name="T7" fmla="*/ 10 h 270"/>
                  <a:gd name="T8" fmla="*/ 18 w 454"/>
                  <a:gd name="T9" fmla="*/ 10 h 270"/>
                  <a:gd name="T10" fmla="*/ 19 w 454"/>
                  <a:gd name="T11" fmla="*/ 10 h 270"/>
                  <a:gd name="T12" fmla="*/ 19 w 454"/>
                  <a:gd name="T13" fmla="*/ 9 h 270"/>
                  <a:gd name="T14" fmla="*/ 19 w 454"/>
                  <a:gd name="T15" fmla="*/ 9 h 270"/>
                  <a:gd name="T16" fmla="*/ 18 w 454"/>
                  <a:gd name="T17" fmla="*/ 3 h 270"/>
                  <a:gd name="T18" fmla="*/ 18 w 454"/>
                  <a:gd name="T19" fmla="*/ 2 h 270"/>
                  <a:gd name="T20" fmla="*/ 18 w 454"/>
                  <a:gd name="T21" fmla="*/ 2 h 270"/>
                  <a:gd name="T22" fmla="*/ 18 w 454"/>
                  <a:gd name="T23" fmla="*/ 1 h 270"/>
                  <a:gd name="T24" fmla="*/ 18 w 454"/>
                  <a:gd name="T25" fmla="*/ 1 h 270"/>
                  <a:gd name="T26" fmla="*/ 18 w 454"/>
                  <a:gd name="T27" fmla="*/ 0 h 270"/>
                  <a:gd name="T28" fmla="*/ 17 w 454"/>
                  <a:gd name="T29" fmla="*/ 0 h 270"/>
                  <a:gd name="T30" fmla="*/ 17 w 454"/>
                  <a:gd name="T31" fmla="*/ 0 h 270"/>
                  <a:gd name="T32" fmla="*/ 16 w 454"/>
                  <a:gd name="T33" fmla="*/ 0 h 270"/>
                  <a:gd name="T34" fmla="*/ 2 w 454"/>
                  <a:gd name="T35" fmla="*/ 0 h 270"/>
                  <a:gd name="T36" fmla="*/ 2 w 454"/>
                  <a:gd name="T37" fmla="*/ 0 h 270"/>
                  <a:gd name="T38" fmla="*/ 2 w 454"/>
                  <a:gd name="T39" fmla="*/ 0 h 270"/>
                  <a:gd name="T40" fmla="*/ 1 w 454"/>
                  <a:gd name="T41" fmla="*/ 1 h 270"/>
                  <a:gd name="T42" fmla="*/ 1 w 454"/>
                  <a:gd name="T43" fmla="*/ 1 h 270"/>
                  <a:gd name="T44" fmla="*/ 1 w 454"/>
                  <a:gd name="T45" fmla="*/ 1 h 270"/>
                  <a:gd name="T46" fmla="*/ 1 w 454"/>
                  <a:gd name="T47" fmla="*/ 2 h 270"/>
                  <a:gd name="T48" fmla="*/ 1 w 454"/>
                  <a:gd name="T49" fmla="*/ 2 h 270"/>
                  <a:gd name="T50" fmla="*/ 0 w 454"/>
                  <a:gd name="T51" fmla="*/ 8 h 270"/>
                  <a:gd name="T52" fmla="*/ 0 w 454"/>
                  <a:gd name="T53" fmla="*/ 9 h 270"/>
                  <a:gd name="T54" fmla="*/ 0 w 454"/>
                  <a:gd name="T55" fmla="*/ 9 h 270"/>
                  <a:gd name="T56" fmla="*/ 1 w 454"/>
                  <a:gd name="T57" fmla="*/ 10 h 270"/>
                  <a:gd name="T58" fmla="*/ 1 w 454"/>
                  <a:gd name="T59" fmla="*/ 10 h 270"/>
                  <a:gd name="T60" fmla="*/ 1 w 454"/>
                  <a:gd name="T61" fmla="*/ 11 h 270"/>
                  <a:gd name="T62" fmla="*/ 2 w 454"/>
                  <a:gd name="T63" fmla="*/ 11 h 270"/>
                  <a:gd name="T64" fmla="*/ 2 w 454"/>
                  <a:gd name="T65" fmla="*/ 11 h 270"/>
                  <a:gd name="T66" fmla="*/ 2 w 454"/>
                  <a:gd name="T67" fmla="*/ 11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4" h="270">
                    <a:moveTo>
                      <a:pt x="394" y="270"/>
                    </a:moveTo>
                    <a:lnTo>
                      <a:pt x="399" y="269"/>
                    </a:lnTo>
                    <a:lnTo>
                      <a:pt x="404" y="268"/>
                    </a:lnTo>
                    <a:lnTo>
                      <a:pt x="409" y="267"/>
                    </a:lnTo>
                    <a:lnTo>
                      <a:pt x="414" y="265"/>
                    </a:lnTo>
                    <a:lnTo>
                      <a:pt x="419" y="262"/>
                    </a:lnTo>
                    <a:lnTo>
                      <a:pt x="423" y="259"/>
                    </a:lnTo>
                    <a:lnTo>
                      <a:pt x="428" y="256"/>
                    </a:lnTo>
                    <a:lnTo>
                      <a:pt x="433" y="251"/>
                    </a:lnTo>
                    <a:lnTo>
                      <a:pt x="438" y="246"/>
                    </a:lnTo>
                    <a:lnTo>
                      <a:pt x="441" y="241"/>
                    </a:lnTo>
                    <a:lnTo>
                      <a:pt x="445" y="236"/>
                    </a:lnTo>
                    <a:lnTo>
                      <a:pt x="448" y="231"/>
                    </a:lnTo>
                    <a:lnTo>
                      <a:pt x="450" y="225"/>
                    </a:lnTo>
                    <a:lnTo>
                      <a:pt x="452" y="219"/>
                    </a:lnTo>
                    <a:lnTo>
                      <a:pt x="453" y="213"/>
                    </a:lnTo>
                    <a:lnTo>
                      <a:pt x="454" y="206"/>
                    </a:lnTo>
                    <a:lnTo>
                      <a:pt x="440" y="65"/>
                    </a:lnTo>
                    <a:lnTo>
                      <a:pt x="439" y="58"/>
                    </a:lnTo>
                    <a:lnTo>
                      <a:pt x="439" y="51"/>
                    </a:lnTo>
                    <a:lnTo>
                      <a:pt x="437" y="45"/>
                    </a:lnTo>
                    <a:lnTo>
                      <a:pt x="435" y="39"/>
                    </a:lnTo>
                    <a:lnTo>
                      <a:pt x="433" y="33"/>
                    </a:lnTo>
                    <a:lnTo>
                      <a:pt x="431" y="28"/>
                    </a:lnTo>
                    <a:lnTo>
                      <a:pt x="428" y="23"/>
                    </a:lnTo>
                    <a:lnTo>
                      <a:pt x="426" y="19"/>
                    </a:lnTo>
                    <a:lnTo>
                      <a:pt x="422" y="15"/>
                    </a:lnTo>
                    <a:lnTo>
                      <a:pt x="419" y="10"/>
                    </a:lnTo>
                    <a:lnTo>
                      <a:pt x="415" y="7"/>
                    </a:lnTo>
                    <a:lnTo>
                      <a:pt x="412" y="4"/>
                    </a:lnTo>
                    <a:lnTo>
                      <a:pt x="407" y="2"/>
                    </a:lnTo>
                    <a:lnTo>
                      <a:pt x="403" y="1"/>
                    </a:lnTo>
                    <a:lnTo>
                      <a:pt x="399" y="0"/>
                    </a:lnTo>
                    <a:lnTo>
                      <a:pt x="394" y="0"/>
                    </a:lnTo>
                    <a:lnTo>
                      <a:pt x="59" y="0"/>
                    </a:lnTo>
                    <a:lnTo>
                      <a:pt x="54" y="0"/>
                    </a:lnTo>
                    <a:lnTo>
                      <a:pt x="50" y="1"/>
                    </a:lnTo>
                    <a:lnTo>
                      <a:pt x="45" y="2"/>
                    </a:lnTo>
                    <a:lnTo>
                      <a:pt x="41" y="4"/>
                    </a:lnTo>
                    <a:lnTo>
                      <a:pt x="37" y="7"/>
                    </a:lnTo>
                    <a:lnTo>
                      <a:pt x="33" y="10"/>
                    </a:lnTo>
                    <a:lnTo>
                      <a:pt x="30" y="15"/>
                    </a:lnTo>
                    <a:lnTo>
                      <a:pt x="27" y="19"/>
                    </a:lnTo>
                    <a:lnTo>
                      <a:pt x="24" y="23"/>
                    </a:lnTo>
                    <a:lnTo>
                      <a:pt x="21" y="28"/>
                    </a:lnTo>
                    <a:lnTo>
                      <a:pt x="19" y="33"/>
                    </a:lnTo>
                    <a:lnTo>
                      <a:pt x="17" y="39"/>
                    </a:lnTo>
                    <a:lnTo>
                      <a:pt x="16" y="45"/>
                    </a:lnTo>
                    <a:lnTo>
                      <a:pt x="14" y="51"/>
                    </a:lnTo>
                    <a:lnTo>
                      <a:pt x="14" y="58"/>
                    </a:lnTo>
                    <a:lnTo>
                      <a:pt x="14" y="65"/>
                    </a:lnTo>
                    <a:lnTo>
                      <a:pt x="0" y="206"/>
                    </a:lnTo>
                    <a:lnTo>
                      <a:pt x="0" y="213"/>
                    </a:lnTo>
                    <a:lnTo>
                      <a:pt x="1" y="219"/>
                    </a:lnTo>
                    <a:lnTo>
                      <a:pt x="3" y="225"/>
                    </a:lnTo>
                    <a:lnTo>
                      <a:pt x="5" y="231"/>
                    </a:lnTo>
                    <a:lnTo>
                      <a:pt x="8" y="236"/>
                    </a:lnTo>
                    <a:lnTo>
                      <a:pt x="12" y="241"/>
                    </a:lnTo>
                    <a:lnTo>
                      <a:pt x="16" y="246"/>
                    </a:lnTo>
                    <a:lnTo>
                      <a:pt x="20" y="251"/>
                    </a:lnTo>
                    <a:lnTo>
                      <a:pt x="24" y="256"/>
                    </a:lnTo>
                    <a:lnTo>
                      <a:pt x="29" y="259"/>
                    </a:lnTo>
                    <a:lnTo>
                      <a:pt x="34" y="262"/>
                    </a:lnTo>
                    <a:lnTo>
                      <a:pt x="38" y="265"/>
                    </a:lnTo>
                    <a:lnTo>
                      <a:pt x="43" y="267"/>
                    </a:lnTo>
                    <a:lnTo>
                      <a:pt x="48" y="268"/>
                    </a:lnTo>
                    <a:lnTo>
                      <a:pt x="54" y="269"/>
                    </a:lnTo>
                    <a:lnTo>
                      <a:pt x="59" y="270"/>
                    </a:lnTo>
                    <a:lnTo>
                      <a:pt x="394" y="270"/>
                    </a:lnTo>
                    <a:close/>
                  </a:path>
                </a:pathLst>
              </a:custGeom>
              <a:solidFill>
                <a:srgbClr val="993300"/>
              </a:solidFill>
              <a:ln w="0">
                <a:solidFill>
                  <a:srgbClr val="000000"/>
                </a:solidFill>
                <a:prstDash val="solid"/>
                <a:round/>
                <a:headEnd/>
                <a:tailEnd/>
              </a:ln>
            </p:spPr>
            <p:txBody>
              <a:bodyPr/>
              <a:lstStyle/>
              <a:p>
                <a:endParaRPr lang="en-US"/>
              </a:p>
            </p:txBody>
          </p:sp>
          <p:sp>
            <p:nvSpPr>
              <p:cNvPr id="44591" name="Freeform 315"/>
              <p:cNvSpPr>
                <a:spLocks/>
              </p:cNvSpPr>
              <p:nvPr/>
            </p:nvSpPr>
            <p:spPr bwMode="auto">
              <a:xfrm>
                <a:off x="4626" y="1307"/>
                <a:ext cx="15" cy="6"/>
              </a:xfrm>
              <a:custGeom>
                <a:avLst/>
                <a:gdLst>
                  <a:gd name="T0" fmla="*/ 15 w 332"/>
                  <a:gd name="T1" fmla="*/ 3 h 122"/>
                  <a:gd name="T2" fmla="*/ 15 w 332"/>
                  <a:gd name="T3" fmla="*/ 3 h 122"/>
                  <a:gd name="T4" fmla="*/ 15 w 332"/>
                  <a:gd name="T5" fmla="*/ 4 h 122"/>
                  <a:gd name="T6" fmla="*/ 15 w 332"/>
                  <a:gd name="T7" fmla="*/ 4 h 122"/>
                  <a:gd name="T8" fmla="*/ 15 w 332"/>
                  <a:gd name="T9" fmla="*/ 4 h 122"/>
                  <a:gd name="T10" fmla="*/ 15 w 332"/>
                  <a:gd name="T11" fmla="*/ 4 h 122"/>
                  <a:gd name="T12" fmla="*/ 15 w 332"/>
                  <a:gd name="T13" fmla="*/ 5 h 122"/>
                  <a:gd name="T14" fmla="*/ 15 w 332"/>
                  <a:gd name="T15" fmla="*/ 5 h 122"/>
                  <a:gd name="T16" fmla="*/ 15 w 332"/>
                  <a:gd name="T17" fmla="*/ 5 h 122"/>
                  <a:gd name="T18" fmla="*/ 14 w 332"/>
                  <a:gd name="T19" fmla="*/ 5 h 122"/>
                  <a:gd name="T20" fmla="*/ 14 w 332"/>
                  <a:gd name="T21" fmla="*/ 5 h 122"/>
                  <a:gd name="T22" fmla="*/ 14 w 332"/>
                  <a:gd name="T23" fmla="*/ 6 h 122"/>
                  <a:gd name="T24" fmla="*/ 14 w 332"/>
                  <a:gd name="T25" fmla="*/ 6 h 122"/>
                  <a:gd name="T26" fmla="*/ 14 w 332"/>
                  <a:gd name="T27" fmla="*/ 6 h 122"/>
                  <a:gd name="T28" fmla="*/ 14 w 332"/>
                  <a:gd name="T29" fmla="*/ 6 h 122"/>
                  <a:gd name="T30" fmla="*/ 14 w 332"/>
                  <a:gd name="T31" fmla="*/ 6 h 122"/>
                  <a:gd name="T32" fmla="*/ 13 w 332"/>
                  <a:gd name="T33" fmla="*/ 6 h 122"/>
                  <a:gd name="T34" fmla="*/ 2 w 332"/>
                  <a:gd name="T35" fmla="*/ 6 h 122"/>
                  <a:gd name="T36" fmla="*/ 2 w 332"/>
                  <a:gd name="T37" fmla="*/ 6 h 122"/>
                  <a:gd name="T38" fmla="*/ 1 w 332"/>
                  <a:gd name="T39" fmla="*/ 6 h 122"/>
                  <a:gd name="T40" fmla="*/ 1 w 332"/>
                  <a:gd name="T41" fmla="*/ 6 h 122"/>
                  <a:gd name="T42" fmla="*/ 1 w 332"/>
                  <a:gd name="T43" fmla="*/ 6 h 122"/>
                  <a:gd name="T44" fmla="*/ 1 w 332"/>
                  <a:gd name="T45" fmla="*/ 6 h 122"/>
                  <a:gd name="T46" fmla="*/ 1 w 332"/>
                  <a:gd name="T47" fmla="*/ 5 h 122"/>
                  <a:gd name="T48" fmla="*/ 1 w 332"/>
                  <a:gd name="T49" fmla="*/ 5 h 122"/>
                  <a:gd name="T50" fmla="*/ 0 w 332"/>
                  <a:gd name="T51" fmla="*/ 5 h 122"/>
                  <a:gd name="T52" fmla="*/ 0 w 332"/>
                  <a:gd name="T53" fmla="*/ 5 h 122"/>
                  <a:gd name="T54" fmla="*/ 0 w 332"/>
                  <a:gd name="T55" fmla="*/ 5 h 122"/>
                  <a:gd name="T56" fmla="*/ 0 w 332"/>
                  <a:gd name="T57" fmla="*/ 4 h 122"/>
                  <a:gd name="T58" fmla="*/ 0 w 332"/>
                  <a:gd name="T59" fmla="*/ 4 h 122"/>
                  <a:gd name="T60" fmla="*/ 0 w 332"/>
                  <a:gd name="T61" fmla="*/ 4 h 122"/>
                  <a:gd name="T62" fmla="*/ 0 w 332"/>
                  <a:gd name="T63" fmla="*/ 4 h 122"/>
                  <a:gd name="T64" fmla="*/ 0 w 332"/>
                  <a:gd name="T65" fmla="*/ 3 h 122"/>
                  <a:gd name="T66" fmla="*/ 0 w 332"/>
                  <a:gd name="T67" fmla="*/ 3 h 122"/>
                  <a:gd name="T68" fmla="*/ 0 w 332"/>
                  <a:gd name="T69" fmla="*/ 0 h 122"/>
                  <a:gd name="T70" fmla="*/ 15 w 332"/>
                  <a:gd name="T71" fmla="*/ 0 h 122"/>
                  <a:gd name="T72" fmla="*/ 15 w 332"/>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2" h="122">
                    <a:moveTo>
                      <a:pt x="332" y="62"/>
                    </a:moveTo>
                    <a:lnTo>
                      <a:pt x="331" y="67"/>
                    </a:lnTo>
                    <a:lnTo>
                      <a:pt x="331" y="73"/>
                    </a:lnTo>
                    <a:lnTo>
                      <a:pt x="330" y="79"/>
                    </a:lnTo>
                    <a:lnTo>
                      <a:pt x="329" y="85"/>
                    </a:lnTo>
                    <a:lnTo>
                      <a:pt x="328" y="90"/>
                    </a:lnTo>
                    <a:lnTo>
                      <a:pt x="326" y="95"/>
                    </a:lnTo>
                    <a:lnTo>
                      <a:pt x="324" y="100"/>
                    </a:lnTo>
                    <a:lnTo>
                      <a:pt x="322" y="104"/>
                    </a:lnTo>
                    <a:lnTo>
                      <a:pt x="319" y="108"/>
                    </a:lnTo>
                    <a:lnTo>
                      <a:pt x="316" y="111"/>
                    </a:lnTo>
                    <a:lnTo>
                      <a:pt x="313" y="114"/>
                    </a:lnTo>
                    <a:lnTo>
                      <a:pt x="310" y="117"/>
                    </a:lnTo>
                    <a:lnTo>
                      <a:pt x="306" y="119"/>
                    </a:lnTo>
                    <a:lnTo>
                      <a:pt x="303" y="120"/>
                    </a:lnTo>
                    <a:lnTo>
                      <a:pt x="299" y="121"/>
                    </a:lnTo>
                    <a:lnTo>
                      <a:pt x="294" y="122"/>
                    </a:lnTo>
                    <a:lnTo>
                      <a:pt x="39" y="122"/>
                    </a:lnTo>
                    <a:lnTo>
                      <a:pt x="34" y="121"/>
                    </a:lnTo>
                    <a:lnTo>
                      <a:pt x="30" y="120"/>
                    </a:lnTo>
                    <a:lnTo>
                      <a:pt x="26" y="119"/>
                    </a:lnTo>
                    <a:lnTo>
                      <a:pt x="22" y="117"/>
                    </a:lnTo>
                    <a:lnTo>
                      <a:pt x="18" y="114"/>
                    </a:lnTo>
                    <a:lnTo>
                      <a:pt x="15" y="111"/>
                    </a:lnTo>
                    <a:lnTo>
                      <a:pt x="12" y="108"/>
                    </a:lnTo>
                    <a:lnTo>
                      <a:pt x="10" y="104"/>
                    </a:lnTo>
                    <a:lnTo>
                      <a:pt x="8" y="100"/>
                    </a:lnTo>
                    <a:lnTo>
                      <a:pt x="5" y="95"/>
                    </a:lnTo>
                    <a:lnTo>
                      <a:pt x="4" y="90"/>
                    </a:lnTo>
                    <a:lnTo>
                      <a:pt x="2" y="85"/>
                    </a:lnTo>
                    <a:lnTo>
                      <a:pt x="1" y="79"/>
                    </a:lnTo>
                    <a:lnTo>
                      <a:pt x="0" y="73"/>
                    </a:lnTo>
                    <a:lnTo>
                      <a:pt x="0" y="67"/>
                    </a:lnTo>
                    <a:lnTo>
                      <a:pt x="0" y="62"/>
                    </a:lnTo>
                    <a:lnTo>
                      <a:pt x="2" y="0"/>
                    </a:lnTo>
                    <a:lnTo>
                      <a:pt x="330" y="0"/>
                    </a:lnTo>
                    <a:lnTo>
                      <a:pt x="332" y="62"/>
                    </a:lnTo>
                    <a:close/>
                  </a:path>
                </a:pathLst>
              </a:custGeom>
              <a:solidFill>
                <a:srgbClr val="993300"/>
              </a:solidFill>
              <a:ln w="0">
                <a:solidFill>
                  <a:srgbClr val="000000"/>
                </a:solidFill>
                <a:prstDash val="solid"/>
                <a:round/>
                <a:headEnd/>
                <a:tailEnd/>
              </a:ln>
            </p:spPr>
            <p:txBody>
              <a:bodyPr/>
              <a:lstStyle/>
              <a:p>
                <a:endParaRPr lang="en-US"/>
              </a:p>
            </p:txBody>
          </p:sp>
          <p:sp>
            <p:nvSpPr>
              <p:cNvPr id="44592" name="Freeform 316"/>
              <p:cNvSpPr>
                <a:spLocks/>
              </p:cNvSpPr>
              <p:nvPr/>
            </p:nvSpPr>
            <p:spPr bwMode="auto">
              <a:xfrm>
                <a:off x="4624" y="1303"/>
                <a:ext cx="2" cy="9"/>
              </a:xfrm>
              <a:custGeom>
                <a:avLst/>
                <a:gdLst>
                  <a:gd name="T0" fmla="*/ 1 w 31"/>
                  <a:gd name="T1" fmla="*/ 9 h 201"/>
                  <a:gd name="T2" fmla="*/ 1 w 31"/>
                  <a:gd name="T3" fmla="*/ 9 h 201"/>
                  <a:gd name="T4" fmla="*/ 2 w 31"/>
                  <a:gd name="T5" fmla="*/ 9 h 201"/>
                  <a:gd name="T6" fmla="*/ 2 w 31"/>
                  <a:gd name="T7" fmla="*/ 9 h 201"/>
                  <a:gd name="T8" fmla="*/ 2 w 31"/>
                  <a:gd name="T9" fmla="*/ 9 h 201"/>
                  <a:gd name="T10" fmla="*/ 2 w 31"/>
                  <a:gd name="T11" fmla="*/ 9 h 201"/>
                  <a:gd name="T12" fmla="*/ 2 w 31"/>
                  <a:gd name="T13" fmla="*/ 8 h 201"/>
                  <a:gd name="T14" fmla="*/ 2 w 31"/>
                  <a:gd name="T15" fmla="*/ 8 h 201"/>
                  <a:gd name="T16" fmla="*/ 2 w 31"/>
                  <a:gd name="T17" fmla="*/ 1 h 201"/>
                  <a:gd name="T18" fmla="*/ 2 w 31"/>
                  <a:gd name="T19" fmla="*/ 1 h 201"/>
                  <a:gd name="T20" fmla="*/ 2 w 31"/>
                  <a:gd name="T21" fmla="*/ 0 h 201"/>
                  <a:gd name="T22" fmla="*/ 2 w 31"/>
                  <a:gd name="T23" fmla="*/ 0 h 201"/>
                  <a:gd name="T24" fmla="*/ 2 w 31"/>
                  <a:gd name="T25" fmla="*/ 0 h 201"/>
                  <a:gd name="T26" fmla="*/ 2 w 31"/>
                  <a:gd name="T27" fmla="*/ 0 h 201"/>
                  <a:gd name="T28" fmla="*/ 1 w 31"/>
                  <a:gd name="T29" fmla="*/ 0 h 201"/>
                  <a:gd name="T30" fmla="*/ 1 w 31"/>
                  <a:gd name="T31" fmla="*/ 0 h 201"/>
                  <a:gd name="T32" fmla="*/ 1 w 31"/>
                  <a:gd name="T33" fmla="*/ 0 h 201"/>
                  <a:gd name="T34" fmla="*/ 1 w 31"/>
                  <a:gd name="T35" fmla="*/ 0 h 201"/>
                  <a:gd name="T36" fmla="*/ 1 w 31"/>
                  <a:gd name="T37" fmla="*/ 0 h 201"/>
                  <a:gd name="T38" fmla="*/ 1 w 31"/>
                  <a:gd name="T39" fmla="*/ 0 h 201"/>
                  <a:gd name="T40" fmla="*/ 1 w 31"/>
                  <a:gd name="T41" fmla="*/ 0 h 201"/>
                  <a:gd name="T42" fmla="*/ 0 w 31"/>
                  <a:gd name="T43" fmla="*/ 0 h 201"/>
                  <a:gd name="T44" fmla="*/ 0 w 31"/>
                  <a:gd name="T45" fmla="*/ 0 h 201"/>
                  <a:gd name="T46" fmla="*/ 0 w 31"/>
                  <a:gd name="T47" fmla="*/ 1 h 201"/>
                  <a:gd name="T48" fmla="*/ 0 w 31"/>
                  <a:gd name="T49" fmla="*/ 1 h 201"/>
                  <a:gd name="T50" fmla="*/ 0 w 31"/>
                  <a:gd name="T51" fmla="*/ 8 h 201"/>
                  <a:gd name="T52" fmla="*/ 0 w 31"/>
                  <a:gd name="T53" fmla="*/ 8 h 201"/>
                  <a:gd name="T54" fmla="*/ 0 w 31"/>
                  <a:gd name="T55" fmla="*/ 8 h 201"/>
                  <a:gd name="T56" fmla="*/ 0 w 31"/>
                  <a:gd name="T57" fmla="*/ 8 h 201"/>
                  <a:gd name="T58" fmla="*/ 0 w 31"/>
                  <a:gd name="T59" fmla="*/ 9 h 201"/>
                  <a:gd name="T60" fmla="*/ 1 w 31"/>
                  <a:gd name="T61" fmla="*/ 9 h 201"/>
                  <a:gd name="T62" fmla="*/ 1 w 31"/>
                  <a:gd name="T63" fmla="*/ 9 h 201"/>
                  <a:gd name="T64" fmla="*/ 1 w 31"/>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 h="201">
                    <a:moveTo>
                      <a:pt x="18" y="201"/>
                    </a:moveTo>
                    <a:lnTo>
                      <a:pt x="19" y="200"/>
                    </a:lnTo>
                    <a:lnTo>
                      <a:pt x="20" y="200"/>
                    </a:lnTo>
                    <a:lnTo>
                      <a:pt x="21" y="200"/>
                    </a:lnTo>
                    <a:lnTo>
                      <a:pt x="22" y="199"/>
                    </a:lnTo>
                    <a:lnTo>
                      <a:pt x="24" y="198"/>
                    </a:lnTo>
                    <a:lnTo>
                      <a:pt x="25" y="197"/>
                    </a:lnTo>
                    <a:lnTo>
                      <a:pt x="26" y="196"/>
                    </a:lnTo>
                    <a:lnTo>
                      <a:pt x="27" y="195"/>
                    </a:lnTo>
                    <a:lnTo>
                      <a:pt x="27" y="194"/>
                    </a:lnTo>
                    <a:lnTo>
                      <a:pt x="28" y="192"/>
                    </a:lnTo>
                    <a:lnTo>
                      <a:pt x="29" y="191"/>
                    </a:lnTo>
                    <a:lnTo>
                      <a:pt x="29" y="189"/>
                    </a:lnTo>
                    <a:lnTo>
                      <a:pt x="30" y="187"/>
                    </a:lnTo>
                    <a:lnTo>
                      <a:pt x="30" y="185"/>
                    </a:lnTo>
                    <a:lnTo>
                      <a:pt x="30" y="184"/>
                    </a:lnTo>
                    <a:lnTo>
                      <a:pt x="31" y="182"/>
                    </a:lnTo>
                    <a:lnTo>
                      <a:pt x="31" y="20"/>
                    </a:lnTo>
                    <a:lnTo>
                      <a:pt x="30" y="18"/>
                    </a:lnTo>
                    <a:lnTo>
                      <a:pt x="30" y="16"/>
                    </a:lnTo>
                    <a:lnTo>
                      <a:pt x="30" y="13"/>
                    </a:lnTo>
                    <a:lnTo>
                      <a:pt x="29" y="11"/>
                    </a:lnTo>
                    <a:lnTo>
                      <a:pt x="29" y="10"/>
                    </a:lnTo>
                    <a:lnTo>
                      <a:pt x="28" y="8"/>
                    </a:lnTo>
                    <a:lnTo>
                      <a:pt x="27" y="7"/>
                    </a:lnTo>
                    <a:lnTo>
                      <a:pt x="27" y="5"/>
                    </a:lnTo>
                    <a:lnTo>
                      <a:pt x="26" y="4"/>
                    </a:lnTo>
                    <a:lnTo>
                      <a:pt x="25" y="3"/>
                    </a:lnTo>
                    <a:lnTo>
                      <a:pt x="24" y="2"/>
                    </a:lnTo>
                    <a:lnTo>
                      <a:pt x="22" y="1"/>
                    </a:lnTo>
                    <a:lnTo>
                      <a:pt x="21"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0"/>
                    </a:lnTo>
                    <a:lnTo>
                      <a:pt x="5" y="11"/>
                    </a:lnTo>
                    <a:lnTo>
                      <a:pt x="4" y="13"/>
                    </a:lnTo>
                    <a:lnTo>
                      <a:pt x="4" y="16"/>
                    </a:lnTo>
                    <a:lnTo>
                      <a:pt x="4" y="18"/>
                    </a:lnTo>
                    <a:lnTo>
                      <a:pt x="4" y="20"/>
                    </a:lnTo>
                    <a:lnTo>
                      <a:pt x="0" y="169"/>
                    </a:lnTo>
                    <a:lnTo>
                      <a:pt x="0" y="170"/>
                    </a:lnTo>
                    <a:lnTo>
                      <a:pt x="0" y="173"/>
                    </a:lnTo>
                    <a:lnTo>
                      <a:pt x="0" y="176"/>
                    </a:lnTo>
                    <a:lnTo>
                      <a:pt x="1" y="179"/>
                    </a:lnTo>
                    <a:lnTo>
                      <a:pt x="2" y="181"/>
                    </a:lnTo>
                    <a:lnTo>
                      <a:pt x="3" y="184"/>
                    </a:lnTo>
                    <a:lnTo>
                      <a:pt x="4" y="186"/>
                    </a:lnTo>
                    <a:lnTo>
                      <a:pt x="6" y="189"/>
                    </a:lnTo>
                    <a:lnTo>
                      <a:pt x="7" y="191"/>
                    </a:lnTo>
                    <a:lnTo>
                      <a:pt x="8" y="193"/>
                    </a:lnTo>
                    <a:lnTo>
                      <a:pt x="10" y="195"/>
                    </a:lnTo>
                    <a:lnTo>
                      <a:pt x="11" y="197"/>
                    </a:lnTo>
                    <a:lnTo>
                      <a:pt x="13" y="198"/>
                    </a:lnTo>
                    <a:lnTo>
                      <a:pt x="14" y="200"/>
                    </a:lnTo>
                    <a:lnTo>
                      <a:pt x="16" y="200"/>
                    </a:lnTo>
                    <a:lnTo>
                      <a:pt x="18" y="201"/>
                    </a:lnTo>
                    <a:close/>
                  </a:path>
                </a:pathLst>
              </a:custGeom>
              <a:solidFill>
                <a:srgbClr val="993300"/>
              </a:solidFill>
              <a:ln w="0">
                <a:solidFill>
                  <a:srgbClr val="000000"/>
                </a:solidFill>
                <a:prstDash val="solid"/>
                <a:round/>
                <a:headEnd/>
                <a:tailEnd/>
              </a:ln>
            </p:spPr>
            <p:txBody>
              <a:bodyPr/>
              <a:lstStyle/>
              <a:p>
                <a:endParaRPr lang="en-US"/>
              </a:p>
            </p:txBody>
          </p:sp>
          <p:sp>
            <p:nvSpPr>
              <p:cNvPr id="44593" name="Freeform 317"/>
              <p:cNvSpPr>
                <a:spLocks/>
              </p:cNvSpPr>
              <p:nvPr/>
            </p:nvSpPr>
            <p:spPr bwMode="auto">
              <a:xfrm>
                <a:off x="4641" y="1303"/>
                <a:ext cx="2" cy="9"/>
              </a:xfrm>
              <a:custGeom>
                <a:avLst/>
                <a:gdLst>
                  <a:gd name="T0" fmla="*/ 1 w 37"/>
                  <a:gd name="T1" fmla="*/ 9 h 210"/>
                  <a:gd name="T2" fmla="*/ 1 w 37"/>
                  <a:gd name="T3" fmla="*/ 9 h 210"/>
                  <a:gd name="T4" fmla="*/ 1 w 37"/>
                  <a:gd name="T5" fmla="*/ 9 h 210"/>
                  <a:gd name="T6" fmla="*/ 1 w 37"/>
                  <a:gd name="T7" fmla="*/ 9 h 210"/>
                  <a:gd name="T8" fmla="*/ 2 w 37"/>
                  <a:gd name="T9" fmla="*/ 8 h 210"/>
                  <a:gd name="T10" fmla="*/ 2 w 37"/>
                  <a:gd name="T11" fmla="*/ 8 h 210"/>
                  <a:gd name="T12" fmla="*/ 2 w 37"/>
                  <a:gd name="T13" fmla="*/ 8 h 210"/>
                  <a:gd name="T14" fmla="*/ 2 w 37"/>
                  <a:gd name="T15" fmla="*/ 8 h 210"/>
                  <a:gd name="T16" fmla="*/ 1 w 37"/>
                  <a:gd name="T17" fmla="*/ 1 h 210"/>
                  <a:gd name="T18" fmla="*/ 1 w 37"/>
                  <a:gd name="T19" fmla="*/ 1 h 210"/>
                  <a:gd name="T20" fmla="*/ 1 w 37"/>
                  <a:gd name="T21" fmla="*/ 1 h 210"/>
                  <a:gd name="T22" fmla="*/ 1 w 37"/>
                  <a:gd name="T23" fmla="*/ 0 h 210"/>
                  <a:gd name="T24" fmla="*/ 1 w 37"/>
                  <a:gd name="T25" fmla="*/ 0 h 210"/>
                  <a:gd name="T26" fmla="*/ 1 w 37"/>
                  <a:gd name="T27" fmla="*/ 0 h 210"/>
                  <a:gd name="T28" fmla="*/ 1 w 37"/>
                  <a:gd name="T29" fmla="*/ 0 h 210"/>
                  <a:gd name="T30" fmla="*/ 1 w 37"/>
                  <a:gd name="T31" fmla="*/ 0 h 210"/>
                  <a:gd name="T32" fmla="*/ 1 w 37"/>
                  <a:gd name="T33" fmla="*/ 0 h 210"/>
                  <a:gd name="T34" fmla="*/ 1 w 37"/>
                  <a:gd name="T35" fmla="*/ 0 h 210"/>
                  <a:gd name="T36" fmla="*/ 0 w 37"/>
                  <a:gd name="T37" fmla="*/ 0 h 210"/>
                  <a:gd name="T38" fmla="*/ 0 w 37"/>
                  <a:gd name="T39" fmla="*/ 0 h 210"/>
                  <a:gd name="T40" fmla="*/ 0 w 37"/>
                  <a:gd name="T41" fmla="*/ 0 h 210"/>
                  <a:gd name="T42" fmla="*/ 0 w 37"/>
                  <a:gd name="T43" fmla="*/ 0 h 210"/>
                  <a:gd name="T44" fmla="*/ 0 w 37"/>
                  <a:gd name="T45" fmla="*/ 1 h 210"/>
                  <a:gd name="T46" fmla="*/ 0 w 37"/>
                  <a:gd name="T47" fmla="*/ 1 h 210"/>
                  <a:gd name="T48" fmla="*/ 0 w 37"/>
                  <a:gd name="T49" fmla="*/ 1 h 210"/>
                  <a:gd name="T50" fmla="*/ 0 w 37"/>
                  <a:gd name="T51" fmla="*/ 8 h 210"/>
                  <a:gd name="T52" fmla="*/ 0 w 37"/>
                  <a:gd name="T53" fmla="*/ 8 h 210"/>
                  <a:gd name="T54" fmla="*/ 0 w 37"/>
                  <a:gd name="T55" fmla="*/ 9 h 210"/>
                  <a:gd name="T56" fmla="*/ 0 w 37"/>
                  <a:gd name="T57" fmla="*/ 9 h 210"/>
                  <a:gd name="T58" fmla="*/ 0 w 37"/>
                  <a:gd name="T59" fmla="*/ 9 h 210"/>
                  <a:gd name="T60" fmla="*/ 0 w 37"/>
                  <a:gd name="T61" fmla="*/ 9 h 210"/>
                  <a:gd name="T62" fmla="*/ 0 w 37"/>
                  <a:gd name="T63" fmla="*/ 9 h 210"/>
                  <a:gd name="T64" fmla="*/ 1 w 37"/>
                  <a:gd name="T65" fmla="*/ 9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10">
                    <a:moveTo>
                      <a:pt x="14" y="210"/>
                    </a:moveTo>
                    <a:lnTo>
                      <a:pt x="15" y="209"/>
                    </a:lnTo>
                    <a:lnTo>
                      <a:pt x="16" y="209"/>
                    </a:lnTo>
                    <a:lnTo>
                      <a:pt x="18" y="207"/>
                    </a:lnTo>
                    <a:lnTo>
                      <a:pt x="20" y="206"/>
                    </a:lnTo>
                    <a:lnTo>
                      <a:pt x="22" y="204"/>
                    </a:lnTo>
                    <a:lnTo>
                      <a:pt x="24" y="202"/>
                    </a:lnTo>
                    <a:lnTo>
                      <a:pt x="25" y="200"/>
                    </a:lnTo>
                    <a:lnTo>
                      <a:pt x="27" y="198"/>
                    </a:lnTo>
                    <a:lnTo>
                      <a:pt x="29" y="195"/>
                    </a:lnTo>
                    <a:lnTo>
                      <a:pt x="30" y="192"/>
                    </a:lnTo>
                    <a:lnTo>
                      <a:pt x="33" y="190"/>
                    </a:lnTo>
                    <a:lnTo>
                      <a:pt x="34" y="187"/>
                    </a:lnTo>
                    <a:lnTo>
                      <a:pt x="35" y="185"/>
                    </a:lnTo>
                    <a:lnTo>
                      <a:pt x="36" y="181"/>
                    </a:lnTo>
                    <a:lnTo>
                      <a:pt x="36" y="179"/>
                    </a:lnTo>
                    <a:lnTo>
                      <a:pt x="37" y="177"/>
                    </a:lnTo>
                    <a:lnTo>
                      <a:pt x="27" y="20"/>
                    </a:lnTo>
                    <a:lnTo>
                      <a:pt x="26" y="17"/>
                    </a:lnTo>
                    <a:lnTo>
                      <a:pt x="26" y="15"/>
                    </a:lnTo>
                    <a:lnTo>
                      <a:pt x="26" y="14"/>
                    </a:lnTo>
                    <a:lnTo>
                      <a:pt x="25" y="12"/>
                    </a:lnTo>
                    <a:lnTo>
                      <a:pt x="25" y="10"/>
                    </a:lnTo>
                    <a:lnTo>
                      <a:pt x="24" y="8"/>
                    </a:lnTo>
                    <a:lnTo>
                      <a:pt x="23" y="7"/>
                    </a:lnTo>
                    <a:lnTo>
                      <a:pt x="23" y="5"/>
                    </a:lnTo>
                    <a:lnTo>
                      <a:pt x="22" y="4"/>
                    </a:lnTo>
                    <a:lnTo>
                      <a:pt x="21" y="3"/>
                    </a:lnTo>
                    <a:lnTo>
                      <a:pt x="20"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4" y="204"/>
                    </a:lnTo>
                    <a:lnTo>
                      <a:pt x="4" y="205"/>
                    </a:lnTo>
                    <a:lnTo>
                      <a:pt x="6" y="206"/>
                    </a:lnTo>
                    <a:lnTo>
                      <a:pt x="7" y="207"/>
                    </a:lnTo>
                    <a:lnTo>
                      <a:pt x="8" y="208"/>
                    </a:lnTo>
                    <a:lnTo>
                      <a:pt x="9" y="209"/>
                    </a:lnTo>
                    <a:lnTo>
                      <a:pt x="11" y="209"/>
                    </a:lnTo>
                    <a:lnTo>
                      <a:pt x="12" y="209"/>
                    </a:lnTo>
                    <a:lnTo>
                      <a:pt x="14" y="210"/>
                    </a:lnTo>
                    <a:close/>
                  </a:path>
                </a:pathLst>
              </a:custGeom>
              <a:solidFill>
                <a:srgbClr val="993300"/>
              </a:solidFill>
              <a:ln w="0">
                <a:solidFill>
                  <a:srgbClr val="000000"/>
                </a:solidFill>
                <a:prstDash val="solid"/>
                <a:round/>
                <a:headEnd/>
                <a:tailEnd/>
              </a:ln>
            </p:spPr>
            <p:txBody>
              <a:bodyPr/>
              <a:lstStyle/>
              <a:p>
                <a:endParaRPr lang="en-US"/>
              </a:p>
            </p:txBody>
          </p:sp>
          <p:sp>
            <p:nvSpPr>
              <p:cNvPr id="44594" name="Freeform 318"/>
              <p:cNvSpPr>
                <a:spLocks/>
              </p:cNvSpPr>
              <p:nvPr/>
            </p:nvSpPr>
            <p:spPr bwMode="auto">
              <a:xfrm>
                <a:off x="4626" y="1302"/>
                <a:ext cx="15" cy="5"/>
              </a:xfrm>
              <a:custGeom>
                <a:avLst/>
                <a:gdLst>
                  <a:gd name="T0" fmla="*/ 14 w 341"/>
                  <a:gd name="T1" fmla="*/ 5 h 99"/>
                  <a:gd name="T2" fmla="*/ 14 w 341"/>
                  <a:gd name="T3" fmla="*/ 5 h 99"/>
                  <a:gd name="T4" fmla="*/ 14 w 341"/>
                  <a:gd name="T5" fmla="*/ 5 h 99"/>
                  <a:gd name="T6" fmla="*/ 14 w 341"/>
                  <a:gd name="T7" fmla="*/ 5 h 99"/>
                  <a:gd name="T8" fmla="*/ 15 w 341"/>
                  <a:gd name="T9" fmla="*/ 4 h 99"/>
                  <a:gd name="T10" fmla="*/ 15 w 341"/>
                  <a:gd name="T11" fmla="*/ 4 h 99"/>
                  <a:gd name="T12" fmla="*/ 15 w 341"/>
                  <a:gd name="T13" fmla="*/ 4 h 99"/>
                  <a:gd name="T14" fmla="*/ 15 w 341"/>
                  <a:gd name="T15" fmla="*/ 4 h 99"/>
                  <a:gd name="T16" fmla="*/ 15 w 341"/>
                  <a:gd name="T17" fmla="*/ 2 h 99"/>
                  <a:gd name="T18" fmla="*/ 15 w 341"/>
                  <a:gd name="T19" fmla="*/ 1 h 99"/>
                  <a:gd name="T20" fmla="*/ 15 w 341"/>
                  <a:gd name="T21" fmla="*/ 1 h 99"/>
                  <a:gd name="T22" fmla="*/ 15 w 341"/>
                  <a:gd name="T23" fmla="*/ 1 h 99"/>
                  <a:gd name="T24" fmla="*/ 14 w 341"/>
                  <a:gd name="T25" fmla="*/ 0 h 99"/>
                  <a:gd name="T26" fmla="*/ 14 w 341"/>
                  <a:gd name="T27" fmla="*/ 0 h 99"/>
                  <a:gd name="T28" fmla="*/ 14 w 341"/>
                  <a:gd name="T29" fmla="*/ 0 h 99"/>
                  <a:gd name="T30" fmla="*/ 14 w 341"/>
                  <a:gd name="T31" fmla="*/ 0 h 99"/>
                  <a:gd name="T32" fmla="*/ 13 w 341"/>
                  <a:gd name="T33" fmla="*/ 0 h 99"/>
                  <a:gd name="T34" fmla="*/ 1 w 341"/>
                  <a:gd name="T35" fmla="*/ 0 h 99"/>
                  <a:gd name="T36" fmla="*/ 1 w 341"/>
                  <a:gd name="T37" fmla="*/ 0 h 99"/>
                  <a:gd name="T38" fmla="*/ 1 w 341"/>
                  <a:gd name="T39" fmla="*/ 0 h 99"/>
                  <a:gd name="T40" fmla="*/ 1 w 341"/>
                  <a:gd name="T41" fmla="*/ 0 h 99"/>
                  <a:gd name="T42" fmla="*/ 0 w 341"/>
                  <a:gd name="T43" fmla="*/ 1 h 99"/>
                  <a:gd name="T44" fmla="*/ 0 w 341"/>
                  <a:gd name="T45" fmla="*/ 1 h 99"/>
                  <a:gd name="T46" fmla="*/ 0 w 341"/>
                  <a:gd name="T47" fmla="*/ 1 h 99"/>
                  <a:gd name="T48" fmla="*/ 0 w 341"/>
                  <a:gd name="T49" fmla="*/ 1 h 99"/>
                  <a:gd name="T50" fmla="*/ 0 w 341"/>
                  <a:gd name="T51" fmla="*/ 3 h 99"/>
                  <a:gd name="T52" fmla="*/ 0 w 341"/>
                  <a:gd name="T53" fmla="*/ 4 h 99"/>
                  <a:gd name="T54" fmla="*/ 0 w 341"/>
                  <a:gd name="T55" fmla="*/ 4 h 99"/>
                  <a:gd name="T56" fmla="*/ 0 w 341"/>
                  <a:gd name="T57" fmla="*/ 4 h 99"/>
                  <a:gd name="T58" fmla="*/ 0 w 341"/>
                  <a:gd name="T59" fmla="*/ 4 h 99"/>
                  <a:gd name="T60" fmla="*/ 1 w 341"/>
                  <a:gd name="T61" fmla="*/ 5 h 99"/>
                  <a:gd name="T62" fmla="*/ 1 w 341"/>
                  <a:gd name="T63" fmla="*/ 5 h 99"/>
                  <a:gd name="T64" fmla="*/ 1 w 341"/>
                  <a:gd name="T65" fmla="*/ 5 h 99"/>
                  <a:gd name="T66" fmla="*/ 2 w 341"/>
                  <a:gd name="T67" fmla="*/ 5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1" h="99">
                    <a:moveTo>
                      <a:pt x="305" y="99"/>
                    </a:moveTo>
                    <a:lnTo>
                      <a:pt x="308" y="98"/>
                    </a:lnTo>
                    <a:lnTo>
                      <a:pt x="311" y="98"/>
                    </a:lnTo>
                    <a:lnTo>
                      <a:pt x="315" y="97"/>
                    </a:lnTo>
                    <a:lnTo>
                      <a:pt x="318" y="96"/>
                    </a:lnTo>
                    <a:lnTo>
                      <a:pt x="321" y="95"/>
                    </a:lnTo>
                    <a:lnTo>
                      <a:pt x="324" y="93"/>
                    </a:lnTo>
                    <a:lnTo>
                      <a:pt x="327" y="91"/>
                    </a:lnTo>
                    <a:lnTo>
                      <a:pt x="329" y="89"/>
                    </a:lnTo>
                    <a:lnTo>
                      <a:pt x="331" y="87"/>
                    </a:lnTo>
                    <a:lnTo>
                      <a:pt x="333" y="85"/>
                    </a:lnTo>
                    <a:lnTo>
                      <a:pt x="335" y="82"/>
                    </a:lnTo>
                    <a:lnTo>
                      <a:pt x="337" y="80"/>
                    </a:lnTo>
                    <a:lnTo>
                      <a:pt x="338" y="77"/>
                    </a:lnTo>
                    <a:lnTo>
                      <a:pt x="339" y="73"/>
                    </a:lnTo>
                    <a:lnTo>
                      <a:pt x="339" y="70"/>
                    </a:lnTo>
                    <a:lnTo>
                      <a:pt x="341" y="67"/>
                    </a:lnTo>
                    <a:lnTo>
                      <a:pt x="341" y="31"/>
                    </a:lnTo>
                    <a:lnTo>
                      <a:pt x="339" y="27"/>
                    </a:lnTo>
                    <a:lnTo>
                      <a:pt x="339" y="24"/>
                    </a:lnTo>
                    <a:lnTo>
                      <a:pt x="338" y="21"/>
                    </a:lnTo>
                    <a:lnTo>
                      <a:pt x="337" y="18"/>
                    </a:lnTo>
                    <a:lnTo>
                      <a:pt x="335" y="16"/>
                    </a:lnTo>
                    <a:lnTo>
                      <a:pt x="333" y="13"/>
                    </a:lnTo>
                    <a:lnTo>
                      <a:pt x="331" y="11"/>
                    </a:lnTo>
                    <a:lnTo>
                      <a:pt x="329" y="9"/>
                    </a:lnTo>
                    <a:lnTo>
                      <a:pt x="327" y="7"/>
                    </a:lnTo>
                    <a:lnTo>
                      <a:pt x="324" y="5"/>
                    </a:lnTo>
                    <a:lnTo>
                      <a:pt x="321" y="3"/>
                    </a:lnTo>
                    <a:lnTo>
                      <a:pt x="318" y="2"/>
                    </a:lnTo>
                    <a:lnTo>
                      <a:pt x="315" y="1"/>
                    </a:lnTo>
                    <a:lnTo>
                      <a:pt x="311" y="0"/>
                    </a:lnTo>
                    <a:lnTo>
                      <a:pt x="308" y="0"/>
                    </a:lnTo>
                    <a:lnTo>
                      <a:pt x="305" y="0"/>
                    </a:lnTo>
                    <a:lnTo>
                      <a:pt x="37" y="0"/>
                    </a:lnTo>
                    <a:lnTo>
                      <a:pt x="33" y="0"/>
                    </a:lnTo>
                    <a:lnTo>
                      <a:pt x="28" y="0"/>
                    </a:lnTo>
                    <a:lnTo>
                      <a:pt x="25" y="1"/>
                    </a:lnTo>
                    <a:lnTo>
                      <a:pt x="21" y="2"/>
                    </a:lnTo>
                    <a:lnTo>
                      <a:pt x="18" y="3"/>
                    </a:lnTo>
                    <a:lnTo>
                      <a:pt x="15" y="5"/>
                    </a:lnTo>
                    <a:lnTo>
                      <a:pt x="13" y="7"/>
                    </a:lnTo>
                    <a:lnTo>
                      <a:pt x="10"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0" y="89"/>
                    </a:lnTo>
                    <a:lnTo>
                      <a:pt x="13" y="91"/>
                    </a:lnTo>
                    <a:lnTo>
                      <a:pt x="15" y="93"/>
                    </a:lnTo>
                    <a:lnTo>
                      <a:pt x="18" y="95"/>
                    </a:lnTo>
                    <a:lnTo>
                      <a:pt x="21" y="96"/>
                    </a:lnTo>
                    <a:lnTo>
                      <a:pt x="25" y="97"/>
                    </a:lnTo>
                    <a:lnTo>
                      <a:pt x="28" y="98"/>
                    </a:lnTo>
                    <a:lnTo>
                      <a:pt x="33" y="98"/>
                    </a:lnTo>
                    <a:lnTo>
                      <a:pt x="37"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595" name="Freeform 319"/>
              <p:cNvSpPr>
                <a:spLocks/>
              </p:cNvSpPr>
              <p:nvPr/>
            </p:nvSpPr>
            <p:spPr bwMode="auto">
              <a:xfrm>
                <a:off x="4601" y="1301"/>
                <a:ext cx="20" cy="13"/>
              </a:xfrm>
              <a:custGeom>
                <a:avLst/>
                <a:gdLst>
                  <a:gd name="T0" fmla="*/ 18 w 476"/>
                  <a:gd name="T1" fmla="*/ 13 h 283"/>
                  <a:gd name="T2" fmla="*/ 18 w 476"/>
                  <a:gd name="T3" fmla="*/ 13 h 283"/>
                  <a:gd name="T4" fmla="*/ 18 w 476"/>
                  <a:gd name="T5" fmla="*/ 13 h 283"/>
                  <a:gd name="T6" fmla="*/ 19 w 476"/>
                  <a:gd name="T7" fmla="*/ 12 h 283"/>
                  <a:gd name="T8" fmla="*/ 19 w 476"/>
                  <a:gd name="T9" fmla="*/ 12 h 283"/>
                  <a:gd name="T10" fmla="*/ 20 w 476"/>
                  <a:gd name="T11" fmla="*/ 11 h 283"/>
                  <a:gd name="T12" fmla="*/ 20 w 476"/>
                  <a:gd name="T13" fmla="*/ 11 h 283"/>
                  <a:gd name="T14" fmla="*/ 20 w 476"/>
                  <a:gd name="T15" fmla="*/ 10 h 283"/>
                  <a:gd name="T16" fmla="*/ 19 w 476"/>
                  <a:gd name="T17" fmla="*/ 3 h 283"/>
                  <a:gd name="T18" fmla="*/ 19 w 476"/>
                  <a:gd name="T19" fmla="*/ 2 h 283"/>
                  <a:gd name="T20" fmla="*/ 19 w 476"/>
                  <a:gd name="T21" fmla="*/ 2 h 283"/>
                  <a:gd name="T22" fmla="*/ 19 w 476"/>
                  <a:gd name="T23" fmla="*/ 1 h 283"/>
                  <a:gd name="T24" fmla="*/ 19 w 476"/>
                  <a:gd name="T25" fmla="*/ 1 h 283"/>
                  <a:gd name="T26" fmla="*/ 18 w 476"/>
                  <a:gd name="T27" fmla="*/ 1 h 283"/>
                  <a:gd name="T28" fmla="*/ 18 w 476"/>
                  <a:gd name="T29" fmla="*/ 0 h 283"/>
                  <a:gd name="T30" fmla="*/ 18 w 476"/>
                  <a:gd name="T31" fmla="*/ 0 h 283"/>
                  <a:gd name="T32" fmla="*/ 17 w 476"/>
                  <a:gd name="T33" fmla="*/ 0 h 283"/>
                  <a:gd name="T34" fmla="*/ 2 w 476"/>
                  <a:gd name="T35" fmla="*/ 0 h 283"/>
                  <a:gd name="T36" fmla="*/ 2 w 476"/>
                  <a:gd name="T37" fmla="*/ 0 h 283"/>
                  <a:gd name="T38" fmla="*/ 2 w 476"/>
                  <a:gd name="T39" fmla="*/ 0 h 283"/>
                  <a:gd name="T40" fmla="*/ 1 w 476"/>
                  <a:gd name="T41" fmla="*/ 1 h 283"/>
                  <a:gd name="T42" fmla="*/ 1 w 476"/>
                  <a:gd name="T43" fmla="*/ 1 h 283"/>
                  <a:gd name="T44" fmla="*/ 1 w 476"/>
                  <a:gd name="T45" fmla="*/ 2 h 283"/>
                  <a:gd name="T46" fmla="*/ 1 w 476"/>
                  <a:gd name="T47" fmla="*/ 2 h 283"/>
                  <a:gd name="T48" fmla="*/ 1 w 476"/>
                  <a:gd name="T49" fmla="*/ 3 h 283"/>
                  <a:gd name="T50" fmla="*/ 0 w 476"/>
                  <a:gd name="T51" fmla="*/ 10 h 283"/>
                  <a:gd name="T52" fmla="*/ 0 w 476"/>
                  <a:gd name="T53" fmla="*/ 11 h 283"/>
                  <a:gd name="T54" fmla="*/ 0 w 476"/>
                  <a:gd name="T55" fmla="*/ 11 h 283"/>
                  <a:gd name="T56" fmla="*/ 1 w 476"/>
                  <a:gd name="T57" fmla="*/ 12 h 283"/>
                  <a:gd name="T58" fmla="*/ 1 w 476"/>
                  <a:gd name="T59" fmla="*/ 12 h 283"/>
                  <a:gd name="T60" fmla="*/ 1 w 476"/>
                  <a:gd name="T61" fmla="*/ 12 h 283"/>
                  <a:gd name="T62" fmla="*/ 2 w 476"/>
                  <a:gd name="T63" fmla="*/ 13 h 283"/>
                  <a:gd name="T64" fmla="*/ 2 w 476"/>
                  <a:gd name="T65" fmla="*/ 13 h 283"/>
                  <a:gd name="T66" fmla="*/ 3 w 476"/>
                  <a:gd name="T67" fmla="*/ 13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6" h="283">
                    <a:moveTo>
                      <a:pt x="413" y="283"/>
                    </a:moveTo>
                    <a:lnTo>
                      <a:pt x="417" y="282"/>
                    </a:lnTo>
                    <a:lnTo>
                      <a:pt x="424" y="281"/>
                    </a:lnTo>
                    <a:lnTo>
                      <a:pt x="429" y="280"/>
                    </a:lnTo>
                    <a:lnTo>
                      <a:pt x="434" y="277"/>
                    </a:lnTo>
                    <a:lnTo>
                      <a:pt x="439" y="275"/>
                    </a:lnTo>
                    <a:lnTo>
                      <a:pt x="444" y="271"/>
                    </a:lnTo>
                    <a:lnTo>
                      <a:pt x="449" y="268"/>
                    </a:lnTo>
                    <a:lnTo>
                      <a:pt x="454" y="263"/>
                    </a:lnTo>
                    <a:lnTo>
                      <a:pt x="459" y="259"/>
                    </a:lnTo>
                    <a:lnTo>
                      <a:pt x="463" y="253"/>
                    </a:lnTo>
                    <a:lnTo>
                      <a:pt x="467" y="247"/>
                    </a:lnTo>
                    <a:lnTo>
                      <a:pt x="470" y="241"/>
                    </a:lnTo>
                    <a:lnTo>
                      <a:pt x="472" y="235"/>
                    </a:lnTo>
                    <a:lnTo>
                      <a:pt x="474" y="229"/>
                    </a:lnTo>
                    <a:lnTo>
                      <a:pt x="475" y="222"/>
                    </a:lnTo>
                    <a:lnTo>
                      <a:pt x="476" y="215"/>
                    </a:lnTo>
                    <a:lnTo>
                      <a:pt x="462" y="67"/>
                    </a:lnTo>
                    <a:lnTo>
                      <a:pt x="461" y="60"/>
                    </a:lnTo>
                    <a:lnTo>
                      <a:pt x="461" y="52"/>
                    </a:lnTo>
                    <a:lnTo>
                      <a:pt x="459" y="46"/>
                    </a:lnTo>
                    <a:lnTo>
                      <a:pt x="458" y="40"/>
                    </a:lnTo>
                    <a:lnTo>
                      <a:pt x="455" y="34"/>
                    </a:lnTo>
                    <a:lnTo>
                      <a:pt x="452" y="29"/>
                    </a:lnTo>
                    <a:lnTo>
                      <a:pt x="450" y="24"/>
                    </a:lnTo>
                    <a:lnTo>
                      <a:pt x="447" y="20"/>
                    </a:lnTo>
                    <a:lnTo>
                      <a:pt x="443" y="14"/>
                    </a:lnTo>
                    <a:lnTo>
                      <a:pt x="440" y="11"/>
                    </a:lnTo>
                    <a:lnTo>
                      <a:pt x="436" y="7"/>
                    </a:lnTo>
                    <a:lnTo>
                      <a:pt x="432" y="5"/>
                    </a:lnTo>
                    <a:lnTo>
                      <a:pt x="427" y="2"/>
                    </a:lnTo>
                    <a:lnTo>
                      <a:pt x="423" y="1"/>
                    </a:lnTo>
                    <a:lnTo>
                      <a:pt x="417" y="0"/>
                    </a:lnTo>
                    <a:lnTo>
                      <a:pt x="413" y="0"/>
                    </a:lnTo>
                    <a:lnTo>
                      <a:pt x="62" y="0"/>
                    </a:lnTo>
                    <a:lnTo>
                      <a:pt x="57" y="0"/>
                    </a:lnTo>
                    <a:lnTo>
                      <a:pt x="52" y="1"/>
                    </a:lnTo>
                    <a:lnTo>
                      <a:pt x="48" y="2"/>
                    </a:lnTo>
                    <a:lnTo>
                      <a:pt x="43" y="5"/>
                    </a:lnTo>
                    <a:lnTo>
                      <a:pt x="39" y="7"/>
                    </a:lnTo>
                    <a:lnTo>
                      <a:pt x="35" y="11"/>
                    </a:lnTo>
                    <a:lnTo>
                      <a:pt x="32" y="14"/>
                    </a:lnTo>
                    <a:lnTo>
                      <a:pt x="27" y="20"/>
                    </a:lnTo>
                    <a:lnTo>
                      <a:pt x="24" y="24"/>
                    </a:lnTo>
                    <a:lnTo>
                      <a:pt x="22" y="29"/>
                    </a:lnTo>
                    <a:lnTo>
                      <a:pt x="19" y="34"/>
                    </a:lnTo>
                    <a:lnTo>
                      <a:pt x="17" y="40"/>
                    </a:lnTo>
                    <a:lnTo>
                      <a:pt x="16" y="46"/>
                    </a:lnTo>
                    <a:lnTo>
                      <a:pt x="14" y="52"/>
                    </a:lnTo>
                    <a:lnTo>
                      <a:pt x="14" y="60"/>
                    </a:lnTo>
                    <a:lnTo>
                      <a:pt x="14" y="67"/>
                    </a:lnTo>
                    <a:lnTo>
                      <a:pt x="0" y="215"/>
                    </a:lnTo>
                    <a:lnTo>
                      <a:pt x="0" y="222"/>
                    </a:lnTo>
                    <a:lnTo>
                      <a:pt x="1" y="229"/>
                    </a:lnTo>
                    <a:lnTo>
                      <a:pt x="3" y="235"/>
                    </a:lnTo>
                    <a:lnTo>
                      <a:pt x="5" y="241"/>
                    </a:lnTo>
                    <a:lnTo>
                      <a:pt x="8" y="247"/>
                    </a:lnTo>
                    <a:lnTo>
                      <a:pt x="12" y="253"/>
                    </a:lnTo>
                    <a:lnTo>
                      <a:pt x="16" y="259"/>
                    </a:lnTo>
                    <a:lnTo>
                      <a:pt x="20" y="263"/>
                    </a:lnTo>
                    <a:lnTo>
                      <a:pt x="25" y="268"/>
                    </a:lnTo>
                    <a:lnTo>
                      <a:pt x="30" y="271"/>
                    </a:lnTo>
                    <a:lnTo>
                      <a:pt x="36" y="275"/>
                    </a:lnTo>
                    <a:lnTo>
                      <a:pt x="41" y="277"/>
                    </a:lnTo>
                    <a:lnTo>
                      <a:pt x="46" y="280"/>
                    </a:lnTo>
                    <a:lnTo>
                      <a:pt x="51" y="281"/>
                    </a:lnTo>
                    <a:lnTo>
                      <a:pt x="57" y="282"/>
                    </a:lnTo>
                    <a:lnTo>
                      <a:pt x="62" y="283"/>
                    </a:lnTo>
                    <a:lnTo>
                      <a:pt x="413" y="283"/>
                    </a:lnTo>
                    <a:close/>
                  </a:path>
                </a:pathLst>
              </a:custGeom>
              <a:solidFill>
                <a:srgbClr val="993300"/>
              </a:solidFill>
              <a:ln w="0">
                <a:solidFill>
                  <a:srgbClr val="000000"/>
                </a:solidFill>
                <a:prstDash val="solid"/>
                <a:round/>
                <a:headEnd/>
                <a:tailEnd/>
              </a:ln>
            </p:spPr>
            <p:txBody>
              <a:bodyPr/>
              <a:lstStyle/>
              <a:p>
                <a:endParaRPr lang="en-US"/>
              </a:p>
            </p:txBody>
          </p:sp>
          <p:sp>
            <p:nvSpPr>
              <p:cNvPr id="44596" name="Freeform 320"/>
              <p:cNvSpPr>
                <a:spLocks/>
              </p:cNvSpPr>
              <p:nvPr/>
            </p:nvSpPr>
            <p:spPr bwMode="auto">
              <a:xfrm>
                <a:off x="4601" y="1302"/>
                <a:ext cx="20" cy="11"/>
              </a:xfrm>
              <a:custGeom>
                <a:avLst/>
                <a:gdLst>
                  <a:gd name="T0" fmla="*/ 18 w 454"/>
                  <a:gd name="T1" fmla="*/ 11 h 270"/>
                  <a:gd name="T2" fmla="*/ 18 w 454"/>
                  <a:gd name="T3" fmla="*/ 11 h 270"/>
                  <a:gd name="T4" fmla="*/ 18 w 454"/>
                  <a:gd name="T5" fmla="*/ 11 h 270"/>
                  <a:gd name="T6" fmla="*/ 19 w 454"/>
                  <a:gd name="T7" fmla="*/ 10 h 270"/>
                  <a:gd name="T8" fmla="*/ 19 w 454"/>
                  <a:gd name="T9" fmla="*/ 10 h 270"/>
                  <a:gd name="T10" fmla="*/ 20 w 454"/>
                  <a:gd name="T11" fmla="*/ 10 h 270"/>
                  <a:gd name="T12" fmla="*/ 20 w 454"/>
                  <a:gd name="T13" fmla="*/ 9 h 270"/>
                  <a:gd name="T14" fmla="*/ 20 w 454"/>
                  <a:gd name="T15" fmla="*/ 9 h 270"/>
                  <a:gd name="T16" fmla="*/ 19 w 454"/>
                  <a:gd name="T17" fmla="*/ 3 h 270"/>
                  <a:gd name="T18" fmla="*/ 19 w 454"/>
                  <a:gd name="T19" fmla="*/ 2 h 270"/>
                  <a:gd name="T20" fmla="*/ 19 w 454"/>
                  <a:gd name="T21" fmla="*/ 2 h 270"/>
                  <a:gd name="T22" fmla="*/ 19 w 454"/>
                  <a:gd name="T23" fmla="*/ 1 h 270"/>
                  <a:gd name="T24" fmla="*/ 19 w 454"/>
                  <a:gd name="T25" fmla="*/ 1 h 270"/>
                  <a:gd name="T26" fmla="*/ 19 w 454"/>
                  <a:gd name="T27" fmla="*/ 0 h 270"/>
                  <a:gd name="T28" fmla="*/ 18 w 454"/>
                  <a:gd name="T29" fmla="*/ 0 h 270"/>
                  <a:gd name="T30" fmla="*/ 18 w 454"/>
                  <a:gd name="T31" fmla="*/ 0 h 270"/>
                  <a:gd name="T32" fmla="*/ 17 w 454"/>
                  <a:gd name="T33" fmla="*/ 0 h 270"/>
                  <a:gd name="T34" fmla="*/ 2 w 454"/>
                  <a:gd name="T35" fmla="*/ 0 h 270"/>
                  <a:gd name="T36" fmla="*/ 2 w 454"/>
                  <a:gd name="T37" fmla="*/ 0 h 270"/>
                  <a:gd name="T38" fmla="*/ 2 w 454"/>
                  <a:gd name="T39" fmla="*/ 0 h 270"/>
                  <a:gd name="T40" fmla="*/ 1 w 454"/>
                  <a:gd name="T41" fmla="*/ 1 h 270"/>
                  <a:gd name="T42" fmla="*/ 1 w 454"/>
                  <a:gd name="T43" fmla="*/ 1 h 270"/>
                  <a:gd name="T44" fmla="*/ 1 w 454"/>
                  <a:gd name="T45" fmla="*/ 1 h 270"/>
                  <a:gd name="T46" fmla="*/ 1 w 454"/>
                  <a:gd name="T47" fmla="*/ 2 h 270"/>
                  <a:gd name="T48" fmla="*/ 1 w 454"/>
                  <a:gd name="T49" fmla="*/ 2 h 270"/>
                  <a:gd name="T50" fmla="*/ 0 w 454"/>
                  <a:gd name="T51" fmla="*/ 8 h 270"/>
                  <a:gd name="T52" fmla="*/ 0 w 454"/>
                  <a:gd name="T53" fmla="*/ 9 h 270"/>
                  <a:gd name="T54" fmla="*/ 0 w 454"/>
                  <a:gd name="T55" fmla="*/ 9 h 270"/>
                  <a:gd name="T56" fmla="*/ 1 w 454"/>
                  <a:gd name="T57" fmla="*/ 10 h 270"/>
                  <a:gd name="T58" fmla="*/ 1 w 454"/>
                  <a:gd name="T59" fmla="*/ 10 h 270"/>
                  <a:gd name="T60" fmla="*/ 1 w 454"/>
                  <a:gd name="T61" fmla="*/ 11 h 270"/>
                  <a:gd name="T62" fmla="*/ 2 w 454"/>
                  <a:gd name="T63" fmla="*/ 11 h 270"/>
                  <a:gd name="T64" fmla="*/ 2 w 454"/>
                  <a:gd name="T65" fmla="*/ 11 h 270"/>
                  <a:gd name="T66" fmla="*/ 3 w 454"/>
                  <a:gd name="T67" fmla="*/ 11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4" h="270">
                    <a:moveTo>
                      <a:pt x="395" y="270"/>
                    </a:moveTo>
                    <a:lnTo>
                      <a:pt x="399" y="269"/>
                    </a:lnTo>
                    <a:lnTo>
                      <a:pt x="404" y="268"/>
                    </a:lnTo>
                    <a:lnTo>
                      <a:pt x="410" y="267"/>
                    </a:lnTo>
                    <a:lnTo>
                      <a:pt x="415" y="265"/>
                    </a:lnTo>
                    <a:lnTo>
                      <a:pt x="419" y="262"/>
                    </a:lnTo>
                    <a:lnTo>
                      <a:pt x="424" y="259"/>
                    </a:lnTo>
                    <a:lnTo>
                      <a:pt x="429" y="256"/>
                    </a:lnTo>
                    <a:lnTo>
                      <a:pt x="433" y="251"/>
                    </a:lnTo>
                    <a:lnTo>
                      <a:pt x="437" y="246"/>
                    </a:lnTo>
                    <a:lnTo>
                      <a:pt x="441" y="241"/>
                    </a:lnTo>
                    <a:lnTo>
                      <a:pt x="444" y="236"/>
                    </a:lnTo>
                    <a:lnTo>
                      <a:pt x="448" y="231"/>
                    </a:lnTo>
                    <a:lnTo>
                      <a:pt x="450" y="225"/>
                    </a:lnTo>
                    <a:lnTo>
                      <a:pt x="452" y="219"/>
                    </a:lnTo>
                    <a:lnTo>
                      <a:pt x="453" y="213"/>
                    </a:lnTo>
                    <a:lnTo>
                      <a:pt x="454" y="206"/>
                    </a:lnTo>
                    <a:lnTo>
                      <a:pt x="440" y="65"/>
                    </a:lnTo>
                    <a:lnTo>
                      <a:pt x="439" y="58"/>
                    </a:lnTo>
                    <a:lnTo>
                      <a:pt x="439" y="51"/>
                    </a:lnTo>
                    <a:lnTo>
                      <a:pt x="437" y="45"/>
                    </a:lnTo>
                    <a:lnTo>
                      <a:pt x="436" y="39"/>
                    </a:lnTo>
                    <a:lnTo>
                      <a:pt x="434" y="33"/>
                    </a:lnTo>
                    <a:lnTo>
                      <a:pt x="432" y="28"/>
                    </a:lnTo>
                    <a:lnTo>
                      <a:pt x="429" y="23"/>
                    </a:lnTo>
                    <a:lnTo>
                      <a:pt x="427" y="19"/>
                    </a:lnTo>
                    <a:lnTo>
                      <a:pt x="423" y="15"/>
                    </a:lnTo>
                    <a:lnTo>
                      <a:pt x="420" y="10"/>
                    </a:lnTo>
                    <a:lnTo>
                      <a:pt x="416" y="7"/>
                    </a:lnTo>
                    <a:lnTo>
                      <a:pt x="413" y="4"/>
                    </a:lnTo>
                    <a:lnTo>
                      <a:pt x="408" y="2"/>
                    </a:lnTo>
                    <a:lnTo>
                      <a:pt x="403" y="1"/>
                    </a:lnTo>
                    <a:lnTo>
                      <a:pt x="399" y="0"/>
                    </a:lnTo>
                    <a:lnTo>
                      <a:pt x="395" y="0"/>
                    </a:lnTo>
                    <a:lnTo>
                      <a:pt x="60" y="0"/>
                    </a:lnTo>
                    <a:lnTo>
                      <a:pt x="54" y="0"/>
                    </a:lnTo>
                    <a:lnTo>
                      <a:pt x="50" y="1"/>
                    </a:lnTo>
                    <a:lnTo>
                      <a:pt x="46" y="2"/>
                    </a:lnTo>
                    <a:lnTo>
                      <a:pt x="42" y="4"/>
                    </a:lnTo>
                    <a:lnTo>
                      <a:pt x="38" y="7"/>
                    </a:lnTo>
                    <a:lnTo>
                      <a:pt x="34" y="10"/>
                    </a:lnTo>
                    <a:lnTo>
                      <a:pt x="31" y="15"/>
                    </a:lnTo>
                    <a:lnTo>
                      <a:pt x="28" y="19"/>
                    </a:lnTo>
                    <a:lnTo>
                      <a:pt x="25" y="23"/>
                    </a:lnTo>
                    <a:lnTo>
                      <a:pt x="22" y="28"/>
                    </a:lnTo>
                    <a:lnTo>
                      <a:pt x="19" y="33"/>
                    </a:lnTo>
                    <a:lnTo>
                      <a:pt x="17" y="39"/>
                    </a:lnTo>
                    <a:lnTo>
                      <a:pt x="16" y="45"/>
                    </a:lnTo>
                    <a:lnTo>
                      <a:pt x="14" y="51"/>
                    </a:lnTo>
                    <a:lnTo>
                      <a:pt x="14" y="58"/>
                    </a:lnTo>
                    <a:lnTo>
                      <a:pt x="14" y="65"/>
                    </a:lnTo>
                    <a:lnTo>
                      <a:pt x="0" y="206"/>
                    </a:lnTo>
                    <a:lnTo>
                      <a:pt x="0" y="213"/>
                    </a:lnTo>
                    <a:lnTo>
                      <a:pt x="1" y="219"/>
                    </a:lnTo>
                    <a:lnTo>
                      <a:pt x="3" y="225"/>
                    </a:lnTo>
                    <a:lnTo>
                      <a:pt x="5" y="231"/>
                    </a:lnTo>
                    <a:lnTo>
                      <a:pt x="8" y="236"/>
                    </a:lnTo>
                    <a:lnTo>
                      <a:pt x="12" y="241"/>
                    </a:lnTo>
                    <a:lnTo>
                      <a:pt x="15" y="246"/>
                    </a:lnTo>
                    <a:lnTo>
                      <a:pt x="21" y="251"/>
                    </a:lnTo>
                    <a:lnTo>
                      <a:pt x="25" y="256"/>
                    </a:lnTo>
                    <a:lnTo>
                      <a:pt x="30" y="259"/>
                    </a:lnTo>
                    <a:lnTo>
                      <a:pt x="34" y="262"/>
                    </a:lnTo>
                    <a:lnTo>
                      <a:pt x="39" y="265"/>
                    </a:lnTo>
                    <a:lnTo>
                      <a:pt x="44" y="267"/>
                    </a:lnTo>
                    <a:lnTo>
                      <a:pt x="49" y="268"/>
                    </a:lnTo>
                    <a:lnTo>
                      <a:pt x="54" y="269"/>
                    </a:lnTo>
                    <a:lnTo>
                      <a:pt x="60" y="270"/>
                    </a:lnTo>
                    <a:lnTo>
                      <a:pt x="395" y="270"/>
                    </a:lnTo>
                    <a:close/>
                  </a:path>
                </a:pathLst>
              </a:custGeom>
              <a:solidFill>
                <a:srgbClr val="993300"/>
              </a:solidFill>
              <a:ln w="0">
                <a:solidFill>
                  <a:srgbClr val="000000"/>
                </a:solidFill>
                <a:prstDash val="solid"/>
                <a:round/>
                <a:headEnd/>
                <a:tailEnd/>
              </a:ln>
            </p:spPr>
            <p:txBody>
              <a:bodyPr/>
              <a:lstStyle/>
              <a:p>
                <a:endParaRPr lang="en-US"/>
              </a:p>
            </p:txBody>
          </p:sp>
          <p:sp>
            <p:nvSpPr>
              <p:cNvPr id="44597" name="Freeform 321"/>
              <p:cNvSpPr>
                <a:spLocks/>
              </p:cNvSpPr>
              <p:nvPr/>
            </p:nvSpPr>
            <p:spPr bwMode="auto">
              <a:xfrm>
                <a:off x="4604" y="1307"/>
                <a:ext cx="14" cy="6"/>
              </a:xfrm>
              <a:custGeom>
                <a:avLst/>
                <a:gdLst>
                  <a:gd name="T0" fmla="*/ 14 w 332"/>
                  <a:gd name="T1" fmla="*/ 3 h 122"/>
                  <a:gd name="T2" fmla="*/ 14 w 332"/>
                  <a:gd name="T3" fmla="*/ 3 h 122"/>
                  <a:gd name="T4" fmla="*/ 14 w 332"/>
                  <a:gd name="T5" fmla="*/ 4 h 122"/>
                  <a:gd name="T6" fmla="*/ 14 w 332"/>
                  <a:gd name="T7" fmla="*/ 4 h 122"/>
                  <a:gd name="T8" fmla="*/ 14 w 332"/>
                  <a:gd name="T9" fmla="*/ 4 h 122"/>
                  <a:gd name="T10" fmla="*/ 14 w 332"/>
                  <a:gd name="T11" fmla="*/ 4 h 122"/>
                  <a:gd name="T12" fmla="*/ 14 w 332"/>
                  <a:gd name="T13" fmla="*/ 5 h 122"/>
                  <a:gd name="T14" fmla="*/ 14 w 332"/>
                  <a:gd name="T15" fmla="*/ 5 h 122"/>
                  <a:gd name="T16" fmla="*/ 14 w 332"/>
                  <a:gd name="T17" fmla="*/ 5 h 122"/>
                  <a:gd name="T18" fmla="*/ 13 w 332"/>
                  <a:gd name="T19" fmla="*/ 5 h 122"/>
                  <a:gd name="T20" fmla="*/ 13 w 332"/>
                  <a:gd name="T21" fmla="*/ 5 h 122"/>
                  <a:gd name="T22" fmla="*/ 13 w 332"/>
                  <a:gd name="T23" fmla="*/ 6 h 122"/>
                  <a:gd name="T24" fmla="*/ 13 w 332"/>
                  <a:gd name="T25" fmla="*/ 6 h 122"/>
                  <a:gd name="T26" fmla="*/ 13 w 332"/>
                  <a:gd name="T27" fmla="*/ 6 h 122"/>
                  <a:gd name="T28" fmla="*/ 13 w 332"/>
                  <a:gd name="T29" fmla="*/ 6 h 122"/>
                  <a:gd name="T30" fmla="*/ 13 w 332"/>
                  <a:gd name="T31" fmla="*/ 6 h 122"/>
                  <a:gd name="T32" fmla="*/ 12 w 332"/>
                  <a:gd name="T33" fmla="*/ 6 h 122"/>
                  <a:gd name="T34" fmla="*/ 2 w 332"/>
                  <a:gd name="T35" fmla="*/ 6 h 122"/>
                  <a:gd name="T36" fmla="*/ 1 w 332"/>
                  <a:gd name="T37" fmla="*/ 6 h 122"/>
                  <a:gd name="T38" fmla="*/ 1 w 332"/>
                  <a:gd name="T39" fmla="*/ 6 h 122"/>
                  <a:gd name="T40" fmla="*/ 1 w 332"/>
                  <a:gd name="T41" fmla="*/ 6 h 122"/>
                  <a:gd name="T42" fmla="*/ 1 w 332"/>
                  <a:gd name="T43" fmla="*/ 6 h 122"/>
                  <a:gd name="T44" fmla="*/ 1 w 332"/>
                  <a:gd name="T45" fmla="*/ 6 h 122"/>
                  <a:gd name="T46" fmla="*/ 1 w 332"/>
                  <a:gd name="T47" fmla="*/ 5 h 122"/>
                  <a:gd name="T48" fmla="*/ 1 w 332"/>
                  <a:gd name="T49" fmla="*/ 5 h 122"/>
                  <a:gd name="T50" fmla="*/ 0 w 332"/>
                  <a:gd name="T51" fmla="*/ 5 h 122"/>
                  <a:gd name="T52" fmla="*/ 0 w 332"/>
                  <a:gd name="T53" fmla="*/ 5 h 122"/>
                  <a:gd name="T54" fmla="*/ 0 w 332"/>
                  <a:gd name="T55" fmla="*/ 5 h 122"/>
                  <a:gd name="T56" fmla="*/ 0 w 332"/>
                  <a:gd name="T57" fmla="*/ 4 h 122"/>
                  <a:gd name="T58" fmla="*/ 0 w 332"/>
                  <a:gd name="T59" fmla="*/ 4 h 122"/>
                  <a:gd name="T60" fmla="*/ 0 w 332"/>
                  <a:gd name="T61" fmla="*/ 4 h 122"/>
                  <a:gd name="T62" fmla="*/ 0 w 332"/>
                  <a:gd name="T63" fmla="*/ 4 h 122"/>
                  <a:gd name="T64" fmla="*/ 0 w 332"/>
                  <a:gd name="T65" fmla="*/ 3 h 122"/>
                  <a:gd name="T66" fmla="*/ 0 w 332"/>
                  <a:gd name="T67" fmla="*/ 3 h 122"/>
                  <a:gd name="T68" fmla="*/ 0 w 332"/>
                  <a:gd name="T69" fmla="*/ 0 h 122"/>
                  <a:gd name="T70" fmla="*/ 14 w 332"/>
                  <a:gd name="T71" fmla="*/ 0 h 122"/>
                  <a:gd name="T72" fmla="*/ 14 w 332"/>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2" h="122">
                    <a:moveTo>
                      <a:pt x="332" y="62"/>
                    </a:moveTo>
                    <a:lnTo>
                      <a:pt x="331" y="67"/>
                    </a:lnTo>
                    <a:lnTo>
                      <a:pt x="331" y="73"/>
                    </a:lnTo>
                    <a:lnTo>
                      <a:pt x="330" y="79"/>
                    </a:lnTo>
                    <a:lnTo>
                      <a:pt x="329" y="85"/>
                    </a:lnTo>
                    <a:lnTo>
                      <a:pt x="328" y="90"/>
                    </a:lnTo>
                    <a:lnTo>
                      <a:pt x="326" y="95"/>
                    </a:lnTo>
                    <a:lnTo>
                      <a:pt x="324" y="100"/>
                    </a:lnTo>
                    <a:lnTo>
                      <a:pt x="322" y="104"/>
                    </a:lnTo>
                    <a:lnTo>
                      <a:pt x="319" y="108"/>
                    </a:lnTo>
                    <a:lnTo>
                      <a:pt x="316" y="111"/>
                    </a:lnTo>
                    <a:lnTo>
                      <a:pt x="313" y="114"/>
                    </a:lnTo>
                    <a:lnTo>
                      <a:pt x="310" y="117"/>
                    </a:lnTo>
                    <a:lnTo>
                      <a:pt x="306" y="119"/>
                    </a:lnTo>
                    <a:lnTo>
                      <a:pt x="301" y="120"/>
                    </a:lnTo>
                    <a:lnTo>
                      <a:pt x="297" y="121"/>
                    </a:lnTo>
                    <a:lnTo>
                      <a:pt x="293" y="122"/>
                    </a:lnTo>
                    <a:lnTo>
                      <a:pt x="39" y="122"/>
                    </a:lnTo>
                    <a:lnTo>
                      <a:pt x="34" y="121"/>
                    </a:lnTo>
                    <a:lnTo>
                      <a:pt x="29" y="120"/>
                    </a:lnTo>
                    <a:lnTo>
                      <a:pt x="25" y="119"/>
                    </a:lnTo>
                    <a:lnTo>
                      <a:pt x="21" y="117"/>
                    </a:lnTo>
                    <a:lnTo>
                      <a:pt x="18" y="114"/>
                    </a:lnTo>
                    <a:lnTo>
                      <a:pt x="15" y="111"/>
                    </a:lnTo>
                    <a:lnTo>
                      <a:pt x="12" y="108"/>
                    </a:lnTo>
                    <a:lnTo>
                      <a:pt x="10" y="104"/>
                    </a:lnTo>
                    <a:lnTo>
                      <a:pt x="7" y="100"/>
                    </a:lnTo>
                    <a:lnTo>
                      <a:pt x="5" y="95"/>
                    </a:lnTo>
                    <a:lnTo>
                      <a:pt x="3" y="90"/>
                    </a:lnTo>
                    <a:lnTo>
                      <a:pt x="2" y="85"/>
                    </a:lnTo>
                    <a:lnTo>
                      <a:pt x="1" y="79"/>
                    </a:lnTo>
                    <a:lnTo>
                      <a:pt x="0" y="73"/>
                    </a:lnTo>
                    <a:lnTo>
                      <a:pt x="0" y="67"/>
                    </a:lnTo>
                    <a:lnTo>
                      <a:pt x="0" y="62"/>
                    </a:lnTo>
                    <a:lnTo>
                      <a:pt x="2" y="0"/>
                    </a:lnTo>
                    <a:lnTo>
                      <a:pt x="330" y="0"/>
                    </a:lnTo>
                    <a:lnTo>
                      <a:pt x="332" y="62"/>
                    </a:lnTo>
                    <a:close/>
                  </a:path>
                </a:pathLst>
              </a:custGeom>
              <a:solidFill>
                <a:srgbClr val="993300"/>
              </a:solidFill>
              <a:ln w="0">
                <a:solidFill>
                  <a:srgbClr val="000000"/>
                </a:solidFill>
                <a:prstDash val="solid"/>
                <a:round/>
                <a:headEnd/>
                <a:tailEnd/>
              </a:ln>
            </p:spPr>
            <p:txBody>
              <a:bodyPr/>
              <a:lstStyle/>
              <a:p>
                <a:endParaRPr lang="en-US"/>
              </a:p>
            </p:txBody>
          </p:sp>
          <p:sp>
            <p:nvSpPr>
              <p:cNvPr id="44598" name="Freeform 322"/>
              <p:cNvSpPr>
                <a:spLocks/>
              </p:cNvSpPr>
              <p:nvPr/>
            </p:nvSpPr>
            <p:spPr bwMode="auto">
              <a:xfrm>
                <a:off x="4602" y="1303"/>
                <a:ext cx="1" cy="9"/>
              </a:xfrm>
              <a:custGeom>
                <a:avLst/>
                <a:gdLst>
                  <a:gd name="T0" fmla="*/ 1 w 33"/>
                  <a:gd name="T1" fmla="*/ 9 h 201"/>
                  <a:gd name="T2" fmla="*/ 1 w 33"/>
                  <a:gd name="T3" fmla="*/ 9 h 201"/>
                  <a:gd name="T4" fmla="*/ 1 w 33"/>
                  <a:gd name="T5" fmla="*/ 9 h 201"/>
                  <a:gd name="T6" fmla="*/ 1 w 33"/>
                  <a:gd name="T7" fmla="*/ 9 h 201"/>
                  <a:gd name="T8" fmla="*/ 1 w 33"/>
                  <a:gd name="T9" fmla="*/ 9 h 201"/>
                  <a:gd name="T10" fmla="*/ 1 w 33"/>
                  <a:gd name="T11" fmla="*/ 9 h 201"/>
                  <a:gd name="T12" fmla="*/ 1 w 33"/>
                  <a:gd name="T13" fmla="*/ 8 h 201"/>
                  <a:gd name="T14" fmla="*/ 1 w 33"/>
                  <a:gd name="T15" fmla="*/ 8 h 201"/>
                  <a:gd name="T16" fmla="*/ 1 w 33"/>
                  <a:gd name="T17" fmla="*/ 1 h 201"/>
                  <a:gd name="T18" fmla="*/ 1 w 33"/>
                  <a:gd name="T19" fmla="*/ 1 h 201"/>
                  <a:gd name="T20" fmla="*/ 1 w 33"/>
                  <a:gd name="T21" fmla="*/ 0 h 201"/>
                  <a:gd name="T22" fmla="*/ 1 w 33"/>
                  <a:gd name="T23" fmla="*/ 0 h 201"/>
                  <a:gd name="T24" fmla="*/ 1 w 33"/>
                  <a:gd name="T25" fmla="*/ 0 h 201"/>
                  <a:gd name="T26" fmla="*/ 1 w 33"/>
                  <a:gd name="T27" fmla="*/ 0 h 201"/>
                  <a:gd name="T28" fmla="*/ 1 w 33"/>
                  <a:gd name="T29" fmla="*/ 0 h 201"/>
                  <a:gd name="T30" fmla="*/ 1 w 33"/>
                  <a:gd name="T31" fmla="*/ 0 h 201"/>
                  <a:gd name="T32" fmla="*/ 1 w 33"/>
                  <a:gd name="T33" fmla="*/ 0 h 201"/>
                  <a:gd name="T34" fmla="*/ 1 w 33"/>
                  <a:gd name="T35" fmla="*/ 0 h 201"/>
                  <a:gd name="T36" fmla="*/ 0 w 33"/>
                  <a:gd name="T37" fmla="*/ 0 h 201"/>
                  <a:gd name="T38" fmla="*/ 0 w 33"/>
                  <a:gd name="T39" fmla="*/ 0 h 201"/>
                  <a:gd name="T40" fmla="*/ 0 w 33"/>
                  <a:gd name="T41" fmla="*/ 0 h 201"/>
                  <a:gd name="T42" fmla="*/ 0 w 33"/>
                  <a:gd name="T43" fmla="*/ 0 h 201"/>
                  <a:gd name="T44" fmla="*/ 0 w 33"/>
                  <a:gd name="T45" fmla="*/ 0 h 201"/>
                  <a:gd name="T46" fmla="*/ 0 w 33"/>
                  <a:gd name="T47" fmla="*/ 1 h 201"/>
                  <a:gd name="T48" fmla="*/ 0 w 33"/>
                  <a:gd name="T49" fmla="*/ 1 h 201"/>
                  <a:gd name="T50" fmla="*/ 0 w 33"/>
                  <a:gd name="T51" fmla="*/ 8 h 201"/>
                  <a:gd name="T52" fmla="*/ 0 w 33"/>
                  <a:gd name="T53" fmla="*/ 8 h 201"/>
                  <a:gd name="T54" fmla="*/ 0 w 33"/>
                  <a:gd name="T55" fmla="*/ 8 h 201"/>
                  <a:gd name="T56" fmla="*/ 0 w 33"/>
                  <a:gd name="T57" fmla="*/ 8 h 201"/>
                  <a:gd name="T58" fmla="*/ 0 w 33"/>
                  <a:gd name="T59" fmla="*/ 9 h 201"/>
                  <a:gd name="T60" fmla="*/ 0 w 33"/>
                  <a:gd name="T61" fmla="*/ 9 h 201"/>
                  <a:gd name="T62" fmla="*/ 0 w 33"/>
                  <a:gd name="T63" fmla="*/ 9 h 201"/>
                  <a:gd name="T64" fmla="*/ 1 w 33"/>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1">
                    <a:moveTo>
                      <a:pt x="20" y="201"/>
                    </a:moveTo>
                    <a:lnTo>
                      <a:pt x="21" y="200"/>
                    </a:lnTo>
                    <a:lnTo>
                      <a:pt x="22" y="200"/>
                    </a:lnTo>
                    <a:lnTo>
                      <a:pt x="23" y="200"/>
                    </a:lnTo>
                    <a:lnTo>
                      <a:pt x="24" y="199"/>
                    </a:lnTo>
                    <a:lnTo>
                      <a:pt x="26" y="198"/>
                    </a:lnTo>
                    <a:lnTo>
                      <a:pt x="27" y="197"/>
                    </a:lnTo>
                    <a:lnTo>
                      <a:pt x="28" y="196"/>
                    </a:lnTo>
                    <a:lnTo>
                      <a:pt x="29" y="195"/>
                    </a:lnTo>
                    <a:lnTo>
                      <a:pt x="29" y="194"/>
                    </a:lnTo>
                    <a:lnTo>
                      <a:pt x="30" y="192"/>
                    </a:lnTo>
                    <a:lnTo>
                      <a:pt x="31" y="191"/>
                    </a:lnTo>
                    <a:lnTo>
                      <a:pt x="31" y="189"/>
                    </a:lnTo>
                    <a:lnTo>
                      <a:pt x="32" y="187"/>
                    </a:lnTo>
                    <a:lnTo>
                      <a:pt x="32" y="185"/>
                    </a:lnTo>
                    <a:lnTo>
                      <a:pt x="32" y="184"/>
                    </a:lnTo>
                    <a:lnTo>
                      <a:pt x="33" y="182"/>
                    </a:lnTo>
                    <a:lnTo>
                      <a:pt x="33" y="20"/>
                    </a:lnTo>
                    <a:lnTo>
                      <a:pt x="32" y="18"/>
                    </a:lnTo>
                    <a:lnTo>
                      <a:pt x="32" y="16"/>
                    </a:lnTo>
                    <a:lnTo>
                      <a:pt x="32" y="13"/>
                    </a:lnTo>
                    <a:lnTo>
                      <a:pt x="31" y="11"/>
                    </a:lnTo>
                    <a:lnTo>
                      <a:pt x="31" y="10"/>
                    </a:lnTo>
                    <a:lnTo>
                      <a:pt x="30" y="8"/>
                    </a:lnTo>
                    <a:lnTo>
                      <a:pt x="29" y="7"/>
                    </a:lnTo>
                    <a:lnTo>
                      <a:pt x="29" y="5"/>
                    </a:lnTo>
                    <a:lnTo>
                      <a:pt x="28" y="4"/>
                    </a:lnTo>
                    <a:lnTo>
                      <a:pt x="27" y="3"/>
                    </a:lnTo>
                    <a:lnTo>
                      <a:pt x="26" y="2"/>
                    </a:lnTo>
                    <a:lnTo>
                      <a:pt x="24" y="1"/>
                    </a:lnTo>
                    <a:lnTo>
                      <a:pt x="23" y="0"/>
                    </a:lnTo>
                    <a:lnTo>
                      <a:pt x="22" y="0"/>
                    </a:lnTo>
                    <a:lnTo>
                      <a:pt x="21" y="0"/>
                    </a:lnTo>
                    <a:lnTo>
                      <a:pt x="20" y="0"/>
                    </a:lnTo>
                    <a:lnTo>
                      <a:pt x="18" y="0"/>
                    </a:lnTo>
                    <a:lnTo>
                      <a:pt x="17" y="0"/>
                    </a:lnTo>
                    <a:lnTo>
                      <a:pt x="15" y="0"/>
                    </a:lnTo>
                    <a:lnTo>
                      <a:pt x="14" y="1"/>
                    </a:lnTo>
                    <a:lnTo>
                      <a:pt x="13" y="2"/>
                    </a:lnTo>
                    <a:lnTo>
                      <a:pt x="12" y="3"/>
                    </a:lnTo>
                    <a:lnTo>
                      <a:pt x="10" y="4"/>
                    </a:lnTo>
                    <a:lnTo>
                      <a:pt x="10" y="5"/>
                    </a:lnTo>
                    <a:lnTo>
                      <a:pt x="9" y="7"/>
                    </a:lnTo>
                    <a:lnTo>
                      <a:pt x="8" y="8"/>
                    </a:lnTo>
                    <a:lnTo>
                      <a:pt x="7" y="10"/>
                    </a:lnTo>
                    <a:lnTo>
                      <a:pt x="7" y="11"/>
                    </a:lnTo>
                    <a:lnTo>
                      <a:pt x="6" y="13"/>
                    </a:lnTo>
                    <a:lnTo>
                      <a:pt x="6" y="16"/>
                    </a:lnTo>
                    <a:lnTo>
                      <a:pt x="6" y="18"/>
                    </a:lnTo>
                    <a:lnTo>
                      <a:pt x="6" y="20"/>
                    </a:lnTo>
                    <a:lnTo>
                      <a:pt x="0" y="169"/>
                    </a:lnTo>
                    <a:lnTo>
                      <a:pt x="0" y="170"/>
                    </a:lnTo>
                    <a:lnTo>
                      <a:pt x="0" y="173"/>
                    </a:lnTo>
                    <a:lnTo>
                      <a:pt x="1" y="176"/>
                    </a:lnTo>
                    <a:lnTo>
                      <a:pt x="1" y="179"/>
                    </a:lnTo>
                    <a:lnTo>
                      <a:pt x="2" y="181"/>
                    </a:lnTo>
                    <a:lnTo>
                      <a:pt x="3" y="184"/>
                    </a:lnTo>
                    <a:lnTo>
                      <a:pt x="6" y="186"/>
                    </a:lnTo>
                    <a:lnTo>
                      <a:pt x="7" y="189"/>
                    </a:lnTo>
                    <a:lnTo>
                      <a:pt x="8" y="191"/>
                    </a:lnTo>
                    <a:lnTo>
                      <a:pt x="10" y="193"/>
                    </a:lnTo>
                    <a:lnTo>
                      <a:pt x="12" y="195"/>
                    </a:lnTo>
                    <a:lnTo>
                      <a:pt x="13" y="197"/>
                    </a:lnTo>
                    <a:lnTo>
                      <a:pt x="15" y="198"/>
                    </a:lnTo>
                    <a:lnTo>
                      <a:pt x="16" y="200"/>
                    </a:lnTo>
                    <a:lnTo>
                      <a:pt x="18" y="200"/>
                    </a:lnTo>
                    <a:lnTo>
                      <a:pt x="20" y="201"/>
                    </a:lnTo>
                    <a:close/>
                  </a:path>
                </a:pathLst>
              </a:custGeom>
              <a:solidFill>
                <a:srgbClr val="993300"/>
              </a:solidFill>
              <a:ln w="0">
                <a:solidFill>
                  <a:srgbClr val="000000"/>
                </a:solidFill>
                <a:prstDash val="solid"/>
                <a:round/>
                <a:headEnd/>
                <a:tailEnd/>
              </a:ln>
            </p:spPr>
            <p:txBody>
              <a:bodyPr/>
              <a:lstStyle/>
              <a:p>
                <a:endParaRPr lang="en-US"/>
              </a:p>
            </p:txBody>
          </p:sp>
          <p:sp>
            <p:nvSpPr>
              <p:cNvPr id="44599" name="Freeform 323"/>
              <p:cNvSpPr>
                <a:spLocks/>
              </p:cNvSpPr>
              <p:nvPr/>
            </p:nvSpPr>
            <p:spPr bwMode="auto">
              <a:xfrm>
                <a:off x="4619" y="1303"/>
                <a:ext cx="1" cy="9"/>
              </a:xfrm>
              <a:custGeom>
                <a:avLst/>
                <a:gdLst>
                  <a:gd name="T0" fmla="*/ 0 w 37"/>
                  <a:gd name="T1" fmla="*/ 9 h 210"/>
                  <a:gd name="T2" fmla="*/ 1 w 37"/>
                  <a:gd name="T3" fmla="*/ 9 h 210"/>
                  <a:gd name="T4" fmla="*/ 1 w 37"/>
                  <a:gd name="T5" fmla="*/ 9 h 210"/>
                  <a:gd name="T6" fmla="*/ 1 w 37"/>
                  <a:gd name="T7" fmla="*/ 9 h 210"/>
                  <a:gd name="T8" fmla="*/ 1 w 37"/>
                  <a:gd name="T9" fmla="*/ 8 h 210"/>
                  <a:gd name="T10" fmla="*/ 1 w 37"/>
                  <a:gd name="T11" fmla="*/ 8 h 210"/>
                  <a:gd name="T12" fmla="*/ 1 w 37"/>
                  <a:gd name="T13" fmla="*/ 8 h 210"/>
                  <a:gd name="T14" fmla="*/ 1 w 37"/>
                  <a:gd name="T15" fmla="*/ 8 h 210"/>
                  <a:gd name="T16" fmla="*/ 1 w 37"/>
                  <a:gd name="T17" fmla="*/ 1 h 210"/>
                  <a:gd name="T18" fmla="*/ 1 w 37"/>
                  <a:gd name="T19" fmla="*/ 1 h 210"/>
                  <a:gd name="T20" fmla="*/ 1 w 37"/>
                  <a:gd name="T21" fmla="*/ 1 h 210"/>
                  <a:gd name="T22" fmla="*/ 1 w 37"/>
                  <a:gd name="T23" fmla="*/ 0 h 210"/>
                  <a:gd name="T24" fmla="*/ 1 w 37"/>
                  <a:gd name="T25" fmla="*/ 0 h 210"/>
                  <a:gd name="T26" fmla="*/ 1 w 37"/>
                  <a:gd name="T27" fmla="*/ 0 h 210"/>
                  <a:gd name="T28" fmla="*/ 1 w 37"/>
                  <a:gd name="T29" fmla="*/ 0 h 210"/>
                  <a:gd name="T30" fmla="*/ 0 w 37"/>
                  <a:gd name="T31" fmla="*/ 0 h 210"/>
                  <a:gd name="T32" fmla="*/ 0 w 37"/>
                  <a:gd name="T33" fmla="*/ 0 h 210"/>
                  <a:gd name="T34" fmla="*/ 0 w 37"/>
                  <a:gd name="T35" fmla="*/ 0 h 210"/>
                  <a:gd name="T36" fmla="*/ 0 w 37"/>
                  <a:gd name="T37" fmla="*/ 0 h 210"/>
                  <a:gd name="T38" fmla="*/ 0 w 37"/>
                  <a:gd name="T39" fmla="*/ 0 h 210"/>
                  <a:gd name="T40" fmla="*/ 0 w 37"/>
                  <a:gd name="T41" fmla="*/ 0 h 210"/>
                  <a:gd name="T42" fmla="*/ 0 w 37"/>
                  <a:gd name="T43" fmla="*/ 0 h 210"/>
                  <a:gd name="T44" fmla="*/ 0 w 37"/>
                  <a:gd name="T45" fmla="*/ 1 h 210"/>
                  <a:gd name="T46" fmla="*/ 0 w 37"/>
                  <a:gd name="T47" fmla="*/ 1 h 210"/>
                  <a:gd name="T48" fmla="*/ 0 w 37"/>
                  <a:gd name="T49" fmla="*/ 1 h 210"/>
                  <a:gd name="T50" fmla="*/ 0 w 37"/>
                  <a:gd name="T51" fmla="*/ 8 h 210"/>
                  <a:gd name="T52" fmla="*/ 0 w 37"/>
                  <a:gd name="T53" fmla="*/ 8 h 210"/>
                  <a:gd name="T54" fmla="*/ 0 w 37"/>
                  <a:gd name="T55" fmla="*/ 9 h 210"/>
                  <a:gd name="T56" fmla="*/ 0 w 37"/>
                  <a:gd name="T57" fmla="*/ 9 h 210"/>
                  <a:gd name="T58" fmla="*/ 0 w 37"/>
                  <a:gd name="T59" fmla="*/ 9 h 210"/>
                  <a:gd name="T60" fmla="*/ 0 w 37"/>
                  <a:gd name="T61" fmla="*/ 9 h 210"/>
                  <a:gd name="T62" fmla="*/ 0 w 37"/>
                  <a:gd name="T63" fmla="*/ 9 h 210"/>
                  <a:gd name="T64" fmla="*/ 0 w 37"/>
                  <a:gd name="T65" fmla="*/ 9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10">
                    <a:moveTo>
                      <a:pt x="15" y="210"/>
                    </a:moveTo>
                    <a:lnTo>
                      <a:pt x="16" y="209"/>
                    </a:lnTo>
                    <a:lnTo>
                      <a:pt x="17" y="209"/>
                    </a:lnTo>
                    <a:lnTo>
                      <a:pt x="19" y="207"/>
                    </a:lnTo>
                    <a:lnTo>
                      <a:pt x="21" y="206"/>
                    </a:lnTo>
                    <a:lnTo>
                      <a:pt x="23" y="204"/>
                    </a:lnTo>
                    <a:lnTo>
                      <a:pt x="25" y="202"/>
                    </a:lnTo>
                    <a:lnTo>
                      <a:pt x="26" y="200"/>
                    </a:lnTo>
                    <a:lnTo>
                      <a:pt x="28" y="198"/>
                    </a:lnTo>
                    <a:lnTo>
                      <a:pt x="30" y="195"/>
                    </a:lnTo>
                    <a:lnTo>
                      <a:pt x="31" y="192"/>
                    </a:lnTo>
                    <a:lnTo>
                      <a:pt x="33" y="190"/>
                    </a:lnTo>
                    <a:lnTo>
                      <a:pt x="34" y="187"/>
                    </a:lnTo>
                    <a:lnTo>
                      <a:pt x="35" y="185"/>
                    </a:lnTo>
                    <a:lnTo>
                      <a:pt x="36" y="181"/>
                    </a:lnTo>
                    <a:lnTo>
                      <a:pt x="36" y="179"/>
                    </a:lnTo>
                    <a:lnTo>
                      <a:pt x="37" y="177"/>
                    </a:lnTo>
                    <a:lnTo>
                      <a:pt x="28" y="20"/>
                    </a:lnTo>
                    <a:lnTo>
                      <a:pt x="27" y="17"/>
                    </a:lnTo>
                    <a:lnTo>
                      <a:pt x="27" y="15"/>
                    </a:lnTo>
                    <a:lnTo>
                      <a:pt x="27" y="14"/>
                    </a:lnTo>
                    <a:lnTo>
                      <a:pt x="26" y="12"/>
                    </a:lnTo>
                    <a:lnTo>
                      <a:pt x="26" y="10"/>
                    </a:lnTo>
                    <a:lnTo>
                      <a:pt x="25" y="8"/>
                    </a:lnTo>
                    <a:lnTo>
                      <a:pt x="24" y="7"/>
                    </a:lnTo>
                    <a:lnTo>
                      <a:pt x="24" y="5"/>
                    </a:lnTo>
                    <a:lnTo>
                      <a:pt x="23" y="4"/>
                    </a:lnTo>
                    <a:lnTo>
                      <a:pt x="22" y="3"/>
                    </a:lnTo>
                    <a:lnTo>
                      <a:pt x="21" y="2"/>
                    </a:lnTo>
                    <a:lnTo>
                      <a:pt x="19" y="1"/>
                    </a:lnTo>
                    <a:lnTo>
                      <a:pt x="18" y="0"/>
                    </a:lnTo>
                    <a:lnTo>
                      <a:pt x="17" y="0"/>
                    </a:lnTo>
                    <a:lnTo>
                      <a:pt x="16" y="0"/>
                    </a:lnTo>
                    <a:lnTo>
                      <a:pt x="15" y="0"/>
                    </a:lnTo>
                    <a:lnTo>
                      <a:pt x="13" y="0"/>
                    </a:lnTo>
                    <a:lnTo>
                      <a:pt x="12" y="0"/>
                    </a:lnTo>
                    <a:lnTo>
                      <a:pt x="10" y="0"/>
                    </a:lnTo>
                    <a:lnTo>
                      <a:pt x="9" y="1"/>
                    </a:lnTo>
                    <a:lnTo>
                      <a:pt x="8" y="2"/>
                    </a:lnTo>
                    <a:lnTo>
                      <a:pt x="7" y="3"/>
                    </a:lnTo>
                    <a:lnTo>
                      <a:pt x="5" y="4"/>
                    </a:lnTo>
                    <a:lnTo>
                      <a:pt x="5" y="6"/>
                    </a:lnTo>
                    <a:lnTo>
                      <a:pt x="4"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4" y="203"/>
                    </a:lnTo>
                    <a:lnTo>
                      <a:pt x="5" y="204"/>
                    </a:lnTo>
                    <a:lnTo>
                      <a:pt x="5" y="205"/>
                    </a:lnTo>
                    <a:lnTo>
                      <a:pt x="7" y="206"/>
                    </a:lnTo>
                    <a:lnTo>
                      <a:pt x="8" y="207"/>
                    </a:lnTo>
                    <a:lnTo>
                      <a:pt x="9" y="208"/>
                    </a:lnTo>
                    <a:lnTo>
                      <a:pt x="10" y="209"/>
                    </a:lnTo>
                    <a:lnTo>
                      <a:pt x="12" y="209"/>
                    </a:lnTo>
                    <a:lnTo>
                      <a:pt x="13" y="209"/>
                    </a:lnTo>
                    <a:lnTo>
                      <a:pt x="15" y="210"/>
                    </a:lnTo>
                    <a:close/>
                  </a:path>
                </a:pathLst>
              </a:custGeom>
              <a:solidFill>
                <a:srgbClr val="993300"/>
              </a:solidFill>
              <a:ln w="0">
                <a:solidFill>
                  <a:srgbClr val="000000"/>
                </a:solidFill>
                <a:prstDash val="solid"/>
                <a:round/>
                <a:headEnd/>
                <a:tailEnd/>
              </a:ln>
            </p:spPr>
            <p:txBody>
              <a:bodyPr/>
              <a:lstStyle/>
              <a:p>
                <a:endParaRPr lang="en-US"/>
              </a:p>
            </p:txBody>
          </p:sp>
          <p:sp>
            <p:nvSpPr>
              <p:cNvPr id="44600" name="Freeform 324"/>
              <p:cNvSpPr>
                <a:spLocks/>
              </p:cNvSpPr>
              <p:nvPr/>
            </p:nvSpPr>
            <p:spPr bwMode="auto">
              <a:xfrm>
                <a:off x="4604" y="1302"/>
                <a:ext cx="15" cy="5"/>
              </a:xfrm>
              <a:custGeom>
                <a:avLst/>
                <a:gdLst>
                  <a:gd name="T0" fmla="*/ 14 w 341"/>
                  <a:gd name="T1" fmla="*/ 5 h 99"/>
                  <a:gd name="T2" fmla="*/ 14 w 341"/>
                  <a:gd name="T3" fmla="*/ 5 h 99"/>
                  <a:gd name="T4" fmla="*/ 14 w 341"/>
                  <a:gd name="T5" fmla="*/ 5 h 99"/>
                  <a:gd name="T6" fmla="*/ 14 w 341"/>
                  <a:gd name="T7" fmla="*/ 5 h 99"/>
                  <a:gd name="T8" fmla="*/ 15 w 341"/>
                  <a:gd name="T9" fmla="*/ 4 h 99"/>
                  <a:gd name="T10" fmla="*/ 15 w 341"/>
                  <a:gd name="T11" fmla="*/ 4 h 99"/>
                  <a:gd name="T12" fmla="*/ 15 w 341"/>
                  <a:gd name="T13" fmla="*/ 4 h 99"/>
                  <a:gd name="T14" fmla="*/ 15 w 341"/>
                  <a:gd name="T15" fmla="*/ 4 h 99"/>
                  <a:gd name="T16" fmla="*/ 15 w 341"/>
                  <a:gd name="T17" fmla="*/ 2 h 99"/>
                  <a:gd name="T18" fmla="*/ 15 w 341"/>
                  <a:gd name="T19" fmla="*/ 1 h 99"/>
                  <a:gd name="T20" fmla="*/ 15 w 341"/>
                  <a:gd name="T21" fmla="*/ 1 h 99"/>
                  <a:gd name="T22" fmla="*/ 15 w 341"/>
                  <a:gd name="T23" fmla="*/ 1 h 99"/>
                  <a:gd name="T24" fmla="*/ 15 w 341"/>
                  <a:gd name="T25" fmla="*/ 0 h 99"/>
                  <a:gd name="T26" fmla="*/ 14 w 341"/>
                  <a:gd name="T27" fmla="*/ 0 h 99"/>
                  <a:gd name="T28" fmla="*/ 14 w 341"/>
                  <a:gd name="T29" fmla="*/ 0 h 99"/>
                  <a:gd name="T30" fmla="*/ 14 w 341"/>
                  <a:gd name="T31" fmla="*/ 0 h 99"/>
                  <a:gd name="T32" fmla="*/ 13 w 341"/>
                  <a:gd name="T33" fmla="*/ 0 h 99"/>
                  <a:gd name="T34" fmla="*/ 1 w 341"/>
                  <a:gd name="T35" fmla="*/ 0 h 99"/>
                  <a:gd name="T36" fmla="*/ 1 w 341"/>
                  <a:gd name="T37" fmla="*/ 0 h 99"/>
                  <a:gd name="T38" fmla="*/ 1 w 341"/>
                  <a:gd name="T39" fmla="*/ 0 h 99"/>
                  <a:gd name="T40" fmla="*/ 1 w 341"/>
                  <a:gd name="T41" fmla="*/ 0 h 99"/>
                  <a:gd name="T42" fmla="*/ 0 w 341"/>
                  <a:gd name="T43" fmla="*/ 1 h 99"/>
                  <a:gd name="T44" fmla="*/ 0 w 341"/>
                  <a:gd name="T45" fmla="*/ 1 h 99"/>
                  <a:gd name="T46" fmla="*/ 0 w 341"/>
                  <a:gd name="T47" fmla="*/ 1 h 99"/>
                  <a:gd name="T48" fmla="*/ 0 w 341"/>
                  <a:gd name="T49" fmla="*/ 1 h 99"/>
                  <a:gd name="T50" fmla="*/ 0 w 341"/>
                  <a:gd name="T51" fmla="*/ 3 h 99"/>
                  <a:gd name="T52" fmla="*/ 0 w 341"/>
                  <a:gd name="T53" fmla="*/ 4 h 99"/>
                  <a:gd name="T54" fmla="*/ 0 w 341"/>
                  <a:gd name="T55" fmla="*/ 4 h 99"/>
                  <a:gd name="T56" fmla="*/ 0 w 341"/>
                  <a:gd name="T57" fmla="*/ 4 h 99"/>
                  <a:gd name="T58" fmla="*/ 0 w 341"/>
                  <a:gd name="T59" fmla="*/ 4 h 99"/>
                  <a:gd name="T60" fmla="*/ 1 w 341"/>
                  <a:gd name="T61" fmla="*/ 5 h 99"/>
                  <a:gd name="T62" fmla="*/ 1 w 341"/>
                  <a:gd name="T63" fmla="*/ 5 h 99"/>
                  <a:gd name="T64" fmla="*/ 1 w 341"/>
                  <a:gd name="T65" fmla="*/ 5 h 99"/>
                  <a:gd name="T66" fmla="*/ 2 w 341"/>
                  <a:gd name="T67" fmla="*/ 5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1" h="99">
                    <a:moveTo>
                      <a:pt x="305" y="99"/>
                    </a:moveTo>
                    <a:lnTo>
                      <a:pt x="308" y="98"/>
                    </a:lnTo>
                    <a:lnTo>
                      <a:pt x="312" y="98"/>
                    </a:lnTo>
                    <a:lnTo>
                      <a:pt x="316" y="97"/>
                    </a:lnTo>
                    <a:lnTo>
                      <a:pt x="319" y="96"/>
                    </a:lnTo>
                    <a:lnTo>
                      <a:pt x="322" y="95"/>
                    </a:lnTo>
                    <a:lnTo>
                      <a:pt x="325" y="93"/>
                    </a:lnTo>
                    <a:lnTo>
                      <a:pt x="328" y="91"/>
                    </a:lnTo>
                    <a:lnTo>
                      <a:pt x="330" y="89"/>
                    </a:lnTo>
                    <a:lnTo>
                      <a:pt x="332" y="87"/>
                    </a:lnTo>
                    <a:lnTo>
                      <a:pt x="334" y="85"/>
                    </a:lnTo>
                    <a:lnTo>
                      <a:pt x="336" y="82"/>
                    </a:lnTo>
                    <a:lnTo>
                      <a:pt x="338" y="80"/>
                    </a:lnTo>
                    <a:lnTo>
                      <a:pt x="339" y="77"/>
                    </a:lnTo>
                    <a:lnTo>
                      <a:pt x="340" y="73"/>
                    </a:lnTo>
                    <a:lnTo>
                      <a:pt x="340" y="70"/>
                    </a:lnTo>
                    <a:lnTo>
                      <a:pt x="341" y="67"/>
                    </a:lnTo>
                    <a:lnTo>
                      <a:pt x="341" y="31"/>
                    </a:lnTo>
                    <a:lnTo>
                      <a:pt x="340" y="27"/>
                    </a:lnTo>
                    <a:lnTo>
                      <a:pt x="340" y="24"/>
                    </a:lnTo>
                    <a:lnTo>
                      <a:pt x="339" y="21"/>
                    </a:lnTo>
                    <a:lnTo>
                      <a:pt x="338" y="18"/>
                    </a:lnTo>
                    <a:lnTo>
                      <a:pt x="336" y="16"/>
                    </a:lnTo>
                    <a:lnTo>
                      <a:pt x="334" y="13"/>
                    </a:lnTo>
                    <a:lnTo>
                      <a:pt x="332" y="11"/>
                    </a:lnTo>
                    <a:lnTo>
                      <a:pt x="330" y="9"/>
                    </a:lnTo>
                    <a:lnTo>
                      <a:pt x="328" y="7"/>
                    </a:lnTo>
                    <a:lnTo>
                      <a:pt x="325" y="5"/>
                    </a:lnTo>
                    <a:lnTo>
                      <a:pt x="322" y="3"/>
                    </a:lnTo>
                    <a:lnTo>
                      <a:pt x="319" y="2"/>
                    </a:lnTo>
                    <a:lnTo>
                      <a:pt x="316" y="1"/>
                    </a:lnTo>
                    <a:lnTo>
                      <a:pt x="312" y="0"/>
                    </a:lnTo>
                    <a:lnTo>
                      <a:pt x="308" y="0"/>
                    </a:lnTo>
                    <a:lnTo>
                      <a:pt x="305" y="0"/>
                    </a:lnTo>
                    <a:lnTo>
                      <a:pt x="36" y="0"/>
                    </a:lnTo>
                    <a:lnTo>
                      <a:pt x="32" y="0"/>
                    </a:lnTo>
                    <a:lnTo>
                      <a:pt x="29" y="0"/>
                    </a:lnTo>
                    <a:lnTo>
                      <a:pt x="25" y="1"/>
                    </a:lnTo>
                    <a:lnTo>
                      <a:pt x="22" y="2"/>
                    </a:lnTo>
                    <a:lnTo>
                      <a:pt x="19" y="3"/>
                    </a:lnTo>
                    <a:lnTo>
                      <a:pt x="16" y="5"/>
                    </a:lnTo>
                    <a:lnTo>
                      <a:pt x="13" y="7"/>
                    </a:lnTo>
                    <a:lnTo>
                      <a:pt x="11" y="9"/>
                    </a:lnTo>
                    <a:lnTo>
                      <a:pt x="9" y="11"/>
                    </a:lnTo>
                    <a:lnTo>
                      <a:pt x="7" y="13"/>
                    </a:lnTo>
                    <a:lnTo>
                      <a:pt x="5" y="16"/>
                    </a:lnTo>
                    <a:lnTo>
                      <a:pt x="3" y="18"/>
                    </a:lnTo>
                    <a:lnTo>
                      <a:pt x="2" y="21"/>
                    </a:lnTo>
                    <a:lnTo>
                      <a:pt x="0" y="24"/>
                    </a:lnTo>
                    <a:lnTo>
                      <a:pt x="0" y="27"/>
                    </a:lnTo>
                    <a:lnTo>
                      <a:pt x="0" y="31"/>
                    </a:lnTo>
                    <a:lnTo>
                      <a:pt x="0" y="67"/>
                    </a:lnTo>
                    <a:lnTo>
                      <a:pt x="0" y="70"/>
                    </a:lnTo>
                    <a:lnTo>
                      <a:pt x="0" y="73"/>
                    </a:lnTo>
                    <a:lnTo>
                      <a:pt x="2" y="77"/>
                    </a:lnTo>
                    <a:lnTo>
                      <a:pt x="3" y="80"/>
                    </a:lnTo>
                    <a:lnTo>
                      <a:pt x="5" y="82"/>
                    </a:lnTo>
                    <a:lnTo>
                      <a:pt x="7" y="85"/>
                    </a:lnTo>
                    <a:lnTo>
                      <a:pt x="9" y="87"/>
                    </a:lnTo>
                    <a:lnTo>
                      <a:pt x="11" y="89"/>
                    </a:lnTo>
                    <a:lnTo>
                      <a:pt x="13" y="91"/>
                    </a:lnTo>
                    <a:lnTo>
                      <a:pt x="16" y="93"/>
                    </a:lnTo>
                    <a:lnTo>
                      <a:pt x="19" y="95"/>
                    </a:lnTo>
                    <a:lnTo>
                      <a:pt x="22" y="96"/>
                    </a:lnTo>
                    <a:lnTo>
                      <a:pt x="25" y="97"/>
                    </a:lnTo>
                    <a:lnTo>
                      <a:pt x="29" y="98"/>
                    </a:lnTo>
                    <a:lnTo>
                      <a:pt x="32" y="98"/>
                    </a:lnTo>
                    <a:lnTo>
                      <a:pt x="36"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601" name="Freeform 325"/>
              <p:cNvSpPr>
                <a:spLocks/>
              </p:cNvSpPr>
              <p:nvPr/>
            </p:nvSpPr>
            <p:spPr bwMode="auto">
              <a:xfrm>
                <a:off x="4578" y="1301"/>
                <a:ext cx="21" cy="13"/>
              </a:xfrm>
              <a:custGeom>
                <a:avLst/>
                <a:gdLst>
                  <a:gd name="T0" fmla="*/ 18 w 479"/>
                  <a:gd name="T1" fmla="*/ 13 h 283"/>
                  <a:gd name="T2" fmla="*/ 19 w 479"/>
                  <a:gd name="T3" fmla="*/ 13 h 283"/>
                  <a:gd name="T4" fmla="*/ 19 w 479"/>
                  <a:gd name="T5" fmla="*/ 13 h 283"/>
                  <a:gd name="T6" fmla="*/ 20 w 479"/>
                  <a:gd name="T7" fmla="*/ 12 h 283"/>
                  <a:gd name="T8" fmla="*/ 20 w 479"/>
                  <a:gd name="T9" fmla="*/ 12 h 283"/>
                  <a:gd name="T10" fmla="*/ 21 w 479"/>
                  <a:gd name="T11" fmla="*/ 11 h 283"/>
                  <a:gd name="T12" fmla="*/ 21 w 479"/>
                  <a:gd name="T13" fmla="*/ 11 h 283"/>
                  <a:gd name="T14" fmla="*/ 21 w 479"/>
                  <a:gd name="T15" fmla="*/ 10 h 283"/>
                  <a:gd name="T16" fmla="*/ 20 w 479"/>
                  <a:gd name="T17" fmla="*/ 3 h 283"/>
                  <a:gd name="T18" fmla="*/ 20 w 479"/>
                  <a:gd name="T19" fmla="*/ 2 h 283"/>
                  <a:gd name="T20" fmla="*/ 20 w 479"/>
                  <a:gd name="T21" fmla="*/ 2 h 283"/>
                  <a:gd name="T22" fmla="*/ 20 w 479"/>
                  <a:gd name="T23" fmla="*/ 1 h 283"/>
                  <a:gd name="T24" fmla="*/ 20 w 479"/>
                  <a:gd name="T25" fmla="*/ 1 h 283"/>
                  <a:gd name="T26" fmla="*/ 19 w 479"/>
                  <a:gd name="T27" fmla="*/ 1 h 283"/>
                  <a:gd name="T28" fmla="*/ 19 w 479"/>
                  <a:gd name="T29" fmla="*/ 0 h 283"/>
                  <a:gd name="T30" fmla="*/ 19 w 479"/>
                  <a:gd name="T31" fmla="*/ 0 h 283"/>
                  <a:gd name="T32" fmla="*/ 18 w 479"/>
                  <a:gd name="T33" fmla="*/ 0 h 283"/>
                  <a:gd name="T34" fmla="*/ 3 w 479"/>
                  <a:gd name="T35" fmla="*/ 0 h 283"/>
                  <a:gd name="T36" fmla="*/ 2 w 479"/>
                  <a:gd name="T37" fmla="*/ 0 h 283"/>
                  <a:gd name="T38" fmla="*/ 2 w 479"/>
                  <a:gd name="T39" fmla="*/ 0 h 283"/>
                  <a:gd name="T40" fmla="*/ 1 w 479"/>
                  <a:gd name="T41" fmla="*/ 1 h 283"/>
                  <a:gd name="T42" fmla="*/ 1 w 479"/>
                  <a:gd name="T43" fmla="*/ 1 h 283"/>
                  <a:gd name="T44" fmla="*/ 1 w 479"/>
                  <a:gd name="T45" fmla="*/ 2 h 283"/>
                  <a:gd name="T46" fmla="*/ 1 w 479"/>
                  <a:gd name="T47" fmla="*/ 2 h 283"/>
                  <a:gd name="T48" fmla="*/ 1 w 479"/>
                  <a:gd name="T49" fmla="*/ 3 h 283"/>
                  <a:gd name="T50" fmla="*/ 0 w 479"/>
                  <a:gd name="T51" fmla="*/ 10 h 283"/>
                  <a:gd name="T52" fmla="*/ 0 w 479"/>
                  <a:gd name="T53" fmla="*/ 11 h 283"/>
                  <a:gd name="T54" fmla="*/ 0 w 479"/>
                  <a:gd name="T55" fmla="*/ 11 h 283"/>
                  <a:gd name="T56" fmla="*/ 1 w 479"/>
                  <a:gd name="T57" fmla="*/ 12 h 283"/>
                  <a:gd name="T58" fmla="*/ 1 w 479"/>
                  <a:gd name="T59" fmla="*/ 12 h 283"/>
                  <a:gd name="T60" fmla="*/ 1 w 479"/>
                  <a:gd name="T61" fmla="*/ 12 h 283"/>
                  <a:gd name="T62" fmla="*/ 2 w 479"/>
                  <a:gd name="T63" fmla="*/ 13 h 283"/>
                  <a:gd name="T64" fmla="*/ 2 w 479"/>
                  <a:gd name="T65" fmla="*/ 13 h 283"/>
                  <a:gd name="T66" fmla="*/ 3 w 479"/>
                  <a:gd name="T67" fmla="*/ 13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9" h="283">
                    <a:moveTo>
                      <a:pt x="415" y="283"/>
                    </a:moveTo>
                    <a:lnTo>
                      <a:pt x="419" y="282"/>
                    </a:lnTo>
                    <a:lnTo>
                      <a:pt x="425" y="281"/>
                    </a:lnTo>
                    <a:lnTo>
                      <a:pt x="430" y="280"/>
                    </a:lnTo>
                    <a:lnTo>
                      <a:pt x="436" y="277"/>
                    </a:lnTo>
                    <a:lnTo>
                      <a:pt x="441" y="275"/>
                    </a:lnTo>
                    <a:lnTo>
                      <a:pt x="447" y="271"/>
                    </a:lnTo>
                    <a:lnTo>
                      <a:pt x="452" y="268"/>
                    </a:lnTo>
                    <a:lnTo>
                      <a:pt x="456" y="263"/>
                    </a:lnTo>
                    <a:lnTo>
                      <a:pt x="461" y="259"/>
                    </a:lnTo>
                    <a:lnTo>
                      <a:pt x="465" y="253"/>
                    </a:lnTo>
                    <a:lnTo>
                      <a:pt x="468" y="247"/>
                    </a:lnTo>
                    <a:lnTo>
                      <a:pt x="472" y="241"/>
                    </a:lnTo>
                    <a:lnTo>
                      <a:pt x="475" y="235"/>
                    </a:lnTo>
                    <a:lnTo>
                      <a:pt x="477" y="229"/>
                    </a:lnTo>
                    <a:lnTo>
                      <a:pt x="478" y="222"/>
                    </a:lnTo>
                    <a:lnTo>
                      <a:pt x="479" y="215"/>
                    </a:lnTo>
                    <a:lnTo>
                      <a:pt x="464" y="67"/>
                    </a:lnTo>
                    <a:lnTo>
                      <a:pt x="463" y="60"/>
                    </a:lnTo>
                    <a:lnTo>
                      <a:pt x="463" y="52"/>
                    </a:lnTo>
                    <a:lnTo>
                      <a:pt x="461" y="46"/>
                    </a:lnTo>
                    <a:lnTo>
                      <a:pt x="460" y="40"/>
                    </a:lnTo>
                    <a:lnTo>
                      <a:pt x="458" y="34"/>
                    </a:lnTo>
                    <a:lnTo>
                      <a:pt x="455" y="29"/>
                    </a:lnTo>
                    <a:lnTo>
                      <a:pt x="452" y="24"/>
                    </a:lnTo>
                    <a:lnTo>
                      <a:pt x="449" y="20"/>
                    </a:lnTo>
                    <a:lnTo>
                      <a:pt x="446" y="14"/>
                    </a:lnTo>
                    <a:lnTo>
                      <a:pt x="442" y="11"/>
                    </a:lnTo>
                    <a:lnTo>
                      <a:pt x="438" y="7"/>
                    </a:lnTo>
                    <a:lnTo>
                      <a:pt x="434" y="5"/>
                    </a:lnTo>
                    <a:lnTo>
                      <a:pt x="429" y="2"/>
                    </a:lnTo>
                    <a:lnTo>
                      <a:pt x="424" y="1"/>
                    </a:lnTo>
                    <a:lnTo>
                      <a:pt x="419" y="0"/>
                    </a:lnTo>
                    <a:lnTo>
                      <a:pt x="415" y="0"/>
                    </a:lnTo>
                    <a:lnTo>
                      <a:pt x="63" y="0"/>
                    </a:lnTo>
                    <a:lnTo>
                      <a:pt x="58" y="0"/>
                    </a:lnTo>
                    <a:lnTo>
                      <a:pt x="53" y="1"/>
                    </a:lnTo>
                    <a:lnTo>
                      <a:pt x="49" y="2"/>
                    </a:lnTo>
                    <a:lnTo>
                      <a:pt x="43" y="5"/>
                    </a:lnTo>
                    <a:lnTo>
                      <a:pt x="39" y="7"/>
                    </a:lnTo>
                    <a:lnTo>
                      <a:pt x="35" y="11"/>
                    </a:lnTo>
                    <a:lnTo>
                      <a:pt x="32" y="14"/>
                    </a:lnTo>
                    <a:lnTo>
                      <a:pt x="28" y="20"/>
                    </a:lnTo>
                    <a:lnTo>
                      <a:pt x="25" y="24"/>
                    </a:lnTo>
                    <a:lnTo>
                      <a:pt x="23" y="29"/>
                    </a:lnTo>
                    <a:lnTo>
                      <a:pt x="20" y="34"/>
                    </a:lnTo>
                    <a:lnTo>
                      <a:pt x="18" y="40"/>
                    </a:lnTo>
                    <a:lnTo>
                      <a:pt x="17" y="46"/>
                    </a:lnTo>
                    <a:lnTo>
                      <a:pt x="15" y="52"/>
                    </a:lnTo>
                    <a:lnTo>
                      <a:pt x="15" y="60"/>
                    </a:lnTo>
                    <a:lnTo>
                      <a:pt x="15" y="67"/>
                    </a:lnTo>
                    <a:lnTo>
                      <a:pt x="0" y="215"/>
                    </a:lnTo>
                    <a:lnTo>
                      <a:pt x="0" y="222"/>
                    </a:lnTo>
                    <a:lnTo>
                      <a:pt x="1" y="229"/>
                    </a:lnTo>
                    <a:lnTo>
                      <a:pt x="3" y="235"/>
                    </a:lnTo>
                    <a:lnTo>
                      <a:pt x="5" y="241"/>
                    </a:lnTo>
                    <a:lnTo>
                      <a:pt x="9" y="247"/>
                    </a:lnTo>
                    <a:lnTo>
                      <a:pt x="13" y="253"/>
                    </a:lnTo>
                    <a:lnTo>
                      <a:pt x="17" y="259"/>
                    </a:lnTo>
                    <a:lnTo>
                      <a:pt x="21" y="263"/>
                    </a:lnTo>
                    <a:lnTo>
                      <a:pt x="26" y="268"/>
                    </a:lnTo>
                    <a:lnTo>
                      <a:pt x="31" y="271"/>
                    </a:lnTo>
                    <a:lnTo>
                      <a:pt x="36" y="275"/>
                    </a:lnTo>
                    <a:lnTo>
                      <a:pt x="41" y="277"/>
                    </a:lnTo>
                    <a:lnTo>
                      <a:pt x="47" y="280"/>
                    </a:lnTo>
                    <a:lnTo>
                      <a:pt x="52" y="281"/>
                    </a:lnTo>
                    <a:lnTo>
                      <a:pt x="58" y="282"/>
                    </a:lnTo>
                    <a:lnTo>
                      <a:pt x="63" y="283"/>
                    </a:lnTo>
                    <a:lnTo>
                      <a:pt x="415" y="283"/>
                    </a:lnTo>
                    <a:close/>
                  </a:path>
                </a:pathLst>
              </a:custGeom>
              <a:solidFill>
                <a:srgbClr val="993300"/>
              </a:solidFill>
              <a:ln w="0">
                <a:solidFill>
                  <a:srgbClr val="000000"/>
                </a:solidFill>
                <a:prstDash val="solid"/>
                <a:round/>
                <a:headEnd/>
                <a:tailEnd/>
              </a:ln>
            </p:spPr>
            <p:txBody>
              <a:bodyPr/>
              <a:lstStyle/>
              <a:p>
                <a:endParaRPr lang="en-US"/>
              </a:p>
            </p:txBody>
          </p:sp>
          <p:sp>
            <p:nvSpPr>
              <p:cNvPr id="44602" name="Freeform 326"/>
              <p:cNvSpPr>
                <a:spLocks/>
              </p:cNvSpPr>
              <p:nvPr/>
            </p:nvSpPr>
            <p:spPr bwMode="auto">
              <a:xfrm>
                <a:off x="4579" y="1302"/>
                <a:ext cx="20" cy="11"/>
              </a:xfrm>
              <a:custGeom>
                <a:avLst/>
                <a:gdLst>
                  <a:gd name="T0" fmla="*/ 18 w 454"/>
                  <a:gd name="T1" fmla="*/ 11 h 270"/>
                  <a:gd name="T2" fmla="*/ 18 w 454"/>
                  <a:gd name="T3" fmla="*/ 11 h 270"/>
                  <a:gd name="T4" fmla="*/ 18 w 454"/>
                  <a:gd name="T5" fmla="*/ 11 h 270"/>
                  <a:gd name="T6" fmla="*/ 19 w 454"/>
                  <a:gd name="T7" fmla="*/ 10 h 270"/>
                  <a:gd name="T8" fmla="*/ 19 w 454"/>
                  <a:gd name="T9" fmla="*/ 10 h 270"/>
                  <a:gd name="T10" fmla="*/ 20 w 454"/>
                  <a:gd name="T11" fmla="*/ 10 h 270"/>
                  <a:gd name="T12" fmla="*/ 20 w 454"/>
                  <a:gd name="T13" fmla="*/ 9 h 270"/>
                  <a:gd name="T14" fmla="*/ 20 w 454"/>
                  <a:gd name="T15" fmla="*/ 9 h 270"/>
                  <a:gd name="T16" fmla="*/ 19 w 454"/>
                  <a:gd name="T17" fmla="*/ 3 h 270"/>
                  <a:gd name="T18" fmla="*/ 19 w 454"/>
                  <a:gd name="T19" fmla="*/ 2 h 270"/>
                  <a:gd name="T20" fmla="*/ 19 w 454"/>
                  <a:gd name="T21" fmla="*/ 2 h 270"/>
                  <a:gd name="T22" fmla="*/ 19 w 454"/>
                  <a:gd name="T23" fmla="*/ 1 h 270"/>
                  <a:gd name="T24" fmla="*/ 19 w 454"/>
                  <a:gd name="T25" fmla="*/ 1 h 270"/>
                  <a:gd name="T26" fmla="*/ 19 w 454"/>
                  <a:gd name="T27" fmla="*/ 0 h 270"/>
                  <a:gd name="T28" fmla="*/ 18 w 454"/>
                  <a:gd name="T29" fmla="*/ 0 h 270"/>
                  <a:gd name="T30" fmla="*/ 18 w 454"/>
                  <a:gd name="T31" fmla="*/ 0 h 270"/>
                  <a:gd name="T32" fmla="*/ 17 w 454"/>
                  <a:gd name="T33" fmla="*/ 0 h 270"/>
                  <a:gd name="T34" fmla="*/ 2 w 454"/>
                  <a:gd name="T35" fmla="*/ 0 h 270"/>
                  <a:gd name="T36" fmla="*/ 2 w 454"/>
                  <a:gd name="T37" fmla="*/ 0 h 270"/>
                  <a:gd name="T38" fmla="*/ 2 w 454"/>
                  <a:gd name="T39" fmla="*/ 0 h 270"/>
                  <a:gd name="T40" fmla="*/ 1 w 454"/>
                  <a:gd name="T41" fmla="*/ 1 h 270"/>
                  <a:gd name="T42" fmla="*/ 1 w 454"/>
                  <a:gd name="T43" fmla="*/ 1 h 270"/>
                  <a:gd name="T44" fmla="*/ 1 w 454"/>
                  <a:gd name="T45" fmla="*/ 1 h 270"/>
                  <a:gd name="T46" fmla="*/ 1 w 454"/>
                  <a:gd name="T47" fmla="*/ 2 h 270"/>
                  <a:gd name="T48" fmla="*/ 1 w 454"/>
                  <a:gd name="T49" fmla="*/ 2 h 270"/>
                  <a:gd name="T50" fmla="*/ 0 w 454"/>
                  <a:gd name="T51" fmla="*/ 8 h 270"/>
                  <a:gd name="T52" fmla="*/ 0 w 454"/>
                  <a:gd name="T53" fmla="*/ 9 h 270"/>
                  <a:gd name="T54" fmla="*/ 0 w 454"/>
                  <a:gd name="T55" fmla="*/ 9 h 270"/>
                  <a:gd name="T56" fmla="*/ 0 w 454"/>
                  <a:gd name="T57" fmla="*/ 10 h 270"/>
                  <a:gd name="T58" fmla="*/ 1 w 454"/>
                  <a:gd name="T59" fmla="*/ 10 h 270"/>
                  <a:gd name="T60" fmla="*/ 1 w 454"/>
                  <a:gd name="T61" fmla="*/ 11 h 270"/>
                  <a:gd name="T62" fmla="*/ 2 w 454"/>
                  <a:gd name="T63" fmla="*/ 11 h 270"/>
                  <a:gd name="T64" fmla="*/ 2 w 454"/>
                  <a:gd name="T65" fmla="*/ 11 h 270"/>
                  <a:gd name="T66" fmla="*/ 3 w 454"/>
                  <a:gd name="T67" fmla="*/ 11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4" h="270">
                    <a:moveTo>
                      <a:pt x="394" y="270"/>
                    </a:moveTo>
                    <a:lnTo>
                      <a:pt x="398" y="269"/>
                    </a:lnTo>
                    <a:lnTo>
                      <a:pt x="403" y="268"/>
                    </a:lnTo>
                    <a:lnTo>
                      <a:pt x="408" y="267"/>
                    </a:lnTo>
                    <a:lnTo>
                      <a:pt x="413" y="265"/>
                    </a:lnTo>
                    <a:lnTo>
                      <a:pt x="418" y="262"/>
                    </a:lnTo>
                    <a:lnTo>
                      <a:pt x="424" y="259"/>
                    </a:lnTo>
                    <a:lnTo>
                      <a:pt x="429" y="256"/>
                    </a:lnTo>
                    <a:lnTo>
                      <a:pt x="433" y="251"/>
                    </a:lnTo>
                    <a:lnTo>
                      <a:pt x="438" y="246"/>
                    </a:lnTo>
                    <a:lnTo>
                      <a:pt x="441" y="241"/>
                    </a:lnTo>
                    <a:lnTo>
                      <a:pt x="445" y="236"/>
                    </a:lnTo>
                    <a:lnTo>
                      <a:pt x="448" y="231"/>
                    </a:lnTo>
                    <a:lnTo>
                      <a:pt x="450" y="225"/>
                    </a:lnTo>
                    <a:lnTo>
                      <a:pt x="452" y="219"/>
                    </a:lnTo>
                    <a:lnTo>
                      <a:pt x="453" y="213"/>
                    </a:lnTo>
                    <a:lnTo>
                      <a:pt x="454" y="206"/>
                    </a:lnTo>
                    <a:lnTo>
                      <a:pt x="440" y="65"/>
                    </a:lnTo>
                    <a:lnTo>
                      <a:pt x="439" y="58"/>
                    </a:lnTo>
                    <a:lnTo>
                      <a:pt x="439" y="51"/>
                    </a:lnTo>
                    <a:lnTo>
                      <a:pt x="437" y="45"/>
                    </a:lnTo>
                    <a:lnTo>
                      <a:pt x="436" y="39"/>
                    </a:lnTo>
                    <a:lnTo>
                      <a:pt x="434" y="33"/>
                    </a:lnTo>
                    <a:lnTo>
                      <a:pt x="432" y="28"/>
                    </a:lnTo>
                    <a:lnTo>
                      <a:pt x="429" y="23"/>
                    </a:lnTo>
                    <a:lnTo>
                      <a:pt x="426" y="19"/>
                    </a:lnTo>
                    <a:lnTo>
                      <a:pt x="423" y="15"/>
                    </a:lnTo>
                    <a:lnTo>
                      <a:pt x="420" y="10"/>
                    </a:lnTo>
                    <a:lnTo>
                      <a:pt x="415" y="7"/>
                    </a:lnTo>
                    <a:lnTo>
                      <a:pt x="411" y="4"/>
                    </a:lnTo>
                    <a:lnTo>
                      <a:pt x="407" y="2"/>
                    </a:lnTo>
                    <a:lnTo>
                      <a:pt x="403" y="1"/>
                    </a:lnTo>
                    <a:lnTo>
                      <a:pt x="398" y="0"/>
                    </a:lnTo>
                    <a:lnTo>
                      <a:pt x="394" y="0"/>
                    </a:lnTo>
                    <a:lnTo>
                      <a:pt x="59" y="0"/>
                    </a:lnTo>
                    <a:lnTo>
                      <a:pt x="54" y="0"/>
                    </a:lnTo>
                    <a:lnTo>
                      <a:pt x="49" y="1"/>
                    </a:lnTo>
                    <a:lnTo>
                      <a:pt x="45" y="2"/>
                    </a:lnTo>
                    <a:lnTo>
                      <a:pt x="41" y="4"/>
                    </a:lnTo>
                    <a:lnTo>
                      <a:pt x="37" y="7"/>
                    </a:lnTo>
                    <a:lnTo>
                      <a:pt x="33" y="10"/>
                    </a:lnTo>
                    <a:lnTo>
                      <a:pt x="29" y="15"/>
                    </a:lnTo>
                    <a:lnTo>
                      <a:pt x="26" y="19"/>
                    </a:lnTo>
                    <a:lnTo>
                      <a:pt x="23" y="23"/>
                    </a:lnTo>
                    <a:lnTo>
                      <a:pt x="20" y="28"/>
                    </a:lnTo>
                    <a:lnTo>
                      <a:pt x="18" y="33"/>
                    </a:lnTo>
                    <a:lnTo>
                      <a:pt x="16" y="39"/>
                    </a:lnTo>
                    <a:lnTo>
                      <a:pt x="15" y="45"/>
                    </a:lnTo>
                    <a:lnTo>
                      <a:pt x="13" y="51"/>
                    </a:lnTo>
                    <a:lnTo>
                      <a:pt x="13" y="58"/>
                    </a:lnTo>
                    <a:lnTo>
                      <a:pt x="13" y="65"/>
                    </a:lnTo>
                    <a:lnTo>
                      <a:pt x="0" y="206"/>
                    </a:lnTo>
                    <a:lnTo>
                      <a:pt x="0" y="213"/>
                    </a:lnTo>
                    <a:lnTo>
                      <a:pt x="1" y="219"/>
                    </a:lnTo>
                    <a:lnTo>
                      <a:pt x="3" y="225"/>
                    </a:lnTo>
                    <a:lnTo>
                      <a:pt x="5" y="231"/>
                    </a:lnTo>
                    <a:lnTo>
                      <a:pt x="8" y="236"/>
                    </a:lnTo>
                    <a:lnTo>
                      <a:pt x="11" y="241"/>
                    </a:lnTo>
                    <a:lnTo>
                      <a:pt x="15" y="246"/>
                    </a:lnTo>
                    <a:lnTo>
                      <a:pt x="19" y="251"/>
                    </a:lnTo>
                    <a:lnTo>
                      <a:pt x="24" y="256"/>
                    </a:lnTo>
                    <a:lnTo>
                      <a:pt x="28" y="259"/>
                    </a:lnTo>
                    <a:lnTo>
                      <a:pt x="34" y="262"/>
                    </a:lnTo>
                    <a:lnTo>
                      <a:pt x="39" y="265"/>
                    </a:lnTo>
                    <a:lnTo>
                      <a:pt x="44" y="267"/>
                    </a:lnTo>
                    <a:lnTo>
                      <a:pt x="49" y="268"/>
                    </a:lnTo>
                    <a:lnTo>
                      <a:pt x="54" y="269"/>
                    </a:lnTo>
                    <a:lnTo>
                      <a:pt x="59" y="270"/>
                    </a:lnTo>
                    <a:lnTo>
                      <a:pt x="394" y="270"/>
                    </a:lnTo>
                    <a:close/>
                  </a:path>
                </a:pathLst>
              </a:custGeom>
              <a:solidFill>
                <a:srgbClr val="993300"/>
              </a:solidFill>
              <a:ln w="0">
                <a:solidFill>
                  <a:srgbClr val="000000"/>
                </a:solidFill>
                <a:prstDash val="solid"/>
                <a:round/>
                <a:headEnd/>
                <a:tailEnd/>
              </a:ln>
            </p:spPr>
            <p:txBody>
              <a:bodyPr/>
              <a:lstStyle/>
              <a:p>
                <a:endParaRPr lang="en-US"/>
              </a:p>
            </p:txBody>
          </p:sp>
          <p:sp>
            <p:nvSpPr>
              <p:cNvPr id="44603" name="Freeform 327"/>
              <p:cNvSpPr>
                <a:spLocks/>
              </p:cNvSpPr>
              <p:nvPr/>
            </p:nvSpPr>
            <p:spPr bwMode="auto">
              <a:xfrm>
                <a:off x="4582" y="1307"/>
                <a:ext cx="14" cy="6"/>
              </a:xfrm>
              <a:custGeom>
                <a:avLst/>
                <a:gdLst>
                  <a:gd name="T0" fmla="*/ 14 w 332"/>
                  <a:gd name="T1" fmla="*/ 3 h 122"/>
                  <a:gd name="T2" fmla="*/ 14 w 332"/>
                  <a:gd name="T3" fmla="*/ 3 h 122"/>
                  <a:gd name="T4" fmla="*/ 14 w 332"/>
                  <a:gd name="T5" fmla="*/ 4 h 122"/>
                  <a:gd name="T6" fmla="*/ 14 w 332"/>
                  <a:gd name="T7" fmla="*/ 4 h 122"/>
                  <a:gd name="T8" fmla="*/ 14 w 332"/>
                  <a:gd name="T9" fmla="*/ 4 h 122"/>
                  <a:gd name="T10" fmla="*/ 14 w 332"/>
                  <a:gd name="T11" fmla="*/ 4 h 122"/>
                  <a:gd name="T12" fmla="*/ 14 w 332"/>
                  <a:gd name="T13" fmla="*/ 5 h 122"/>
                  <a:gd name="T14" fmla="*/ 14 w 332"/>
                  <a:gd name="T15" fmla="*/ 5 h 122"/>
                  <a:gd name="T16" fmla="*/ 14 w 332"/>
                  <a:gd name="T17" fmla="*/ 5 h 122"/>
                  <a:gd name="T18" fmla="*/ 13 w 332"/>
                  <a:gd name="T19" fmla="*/ 5 h 122"/>
                  <a:gd name="T20" fmla="*/ 13 w 332"/>
                  <a:gd name="T21" fmla="*/ 5 h 122"/>
                  <a:gd name="T22" fmla="*/ 13 w 332"/>
                  <a:gd name="T23" fmla="*/ 6 h 122"/>
                  <a:gd name="T24" fmla="*/ 13 w 332"/>
                  <a:gd name="T25" fmla="*/ 6 h 122"/>
                  <a:gd name="T26" fmla="*/ 13 w 332"/>
                  <a:gd name="T27" fmla="*/ 6 h 122"/>
                  <a:gd name="T28" fmla="*/ 13 w 332"/>
                  <a:gd name="T29" fmla="*/ 6 h 122"/>
                  <a:gd name="T30" fmla="*/ 13 w 332"/>
                  <a:gd name="T31" fmla="*/ 6 h 122"/>
                  <a:gd name="T32" fmla="*/ 12 w 332"/>
                  <a:gd name="T33" fmla="*/ 6 h 122"/>
                  <a:gd name="T34" fmla="*/ 2 w 332"/>
                  <a:gd name="T35" fmla="*/ 6 h 122"/>
                  <a:gd name="T36" fmla="*/ 1 w 332"/>
                  <a:gd name="T37" fmla="*/ 6 h 122"/>
                  <a:gd name="T38" fmla="*/ 1 w 332"/>
                  <a:gd name="T39" fmla="*/ 6 h 122"/>
                  <a:gd name="T40" fmla="*/ 1 w 332"/>
                  <a:gd name="T41" fmla="*/ 6 h 122"/>
                  <a:gd name="T42" fmla="*/ 1 w 332"/>
                  <a:gd name="T43" fmla="*/ 6 h 122"/>
                  <a:gd name="T44" fmla="*/ 1 w 332"/>
                  <a:gd name="T45" fmla="*/ 6 h 122"/>
                  <a:gd name="T46" fmla="*/ 1 w 332"/>
                  <a:gd name="T47" fmla="*/ 5 h 122"/>
                  <a:gd name="T48" fmla="*/ 1 w 332"/>
                  <a:gd name="T49" fmla="*/ 5 h 122"/>
                  <a:gd name="T50" fmla="*/ 0 w 332"/>
                  <a:gd name="T51" fmla="*/ 5 h 122"/>
                  <a:gd name="T52" fmla="*/ 0 w 332"/>
                  <a:gd name="T53" fmla="*/ 5 h 122"/>
                  <a:gd name="T54" fmla="*/ 0 w 332"/>
                  <a:gd name="T55" fmla="*/ 5 h 122"/>
                  <a:gd name="T56" fmla="*/ 0 w 332"/>
                  <a:gd name="T57" fmla="*/ 4 h 122"/>
                  <a:gd name="T58" fmla="*/ 0 w 332"/>
                  <a:gd name="T59" fmla="*/ 4 h 122"/>
                  <a:gd name="T60" fmla="*/ 0 w 332"/>
                  <a:gd name="T61" fmla="*/ 4 h 122"/>
                  <a:gd name="T62" fmla="*/ 0 w 332"/>
                  <a:gd name="T63" fmla="*/ 4 h 122"/>
                  <a:gd name="T64" fmla="*/ 0 w 332"/>
                  <a:gd name="T65" fmla="*/ 3 h 122"/>
                  <a:gd name="T66" fmla="*/ 0 w 332"/>
                  <a:gd name="T67" fmla="*/ 3 h 122"/>
                  <a:gd name="T68" fmla="*/ 0 w 332"/>
                  <a:gd name="T69" fmla="*/ 0 h 122"/>
                  <a:gd name="T70" fmla="*/ 14 w 332"/>
                  <a:gd name="T71" fmla="*/ 0 h 122"/>
                  <a:gd name="T72" fmla="*/ 14 w 332"/>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2" h="122">
                    <a:moveTo>
                      <a:pt x="332" y="62"/>
                    </a:moveTo>
                    <a:lnTo>
                      <a:pt x="331" y="67"/>
                    </a:lnTo>
                    <a:lnTo>
                      <a:pt x="331" y="73"/>
                    </a:lnTo>
                    <a:lnTo>
                      <a:pt x="330" y="79"/>
                    </a:lnTo>
                    <a:lnTo>
                      <a:pt x="329" y="85"/>
                    </a:lnTo>
                    <a:lnTo>
                      <a:pt x="328" y="90"/>
                    </a:lnTo>
                    <a:lnTo>
                      <a:pt x="326" y="95"/>
                    </a:lnTo>
                    <a:lnTo>
                      <a:pt x="324" y="100"/>
                    </a:lnTo>
                    <a:lnTo>
                      <a:pt x="322" y="104"/>
                    </a:lnTo>
                    <a:lnTo>
                      <a:pt x="319" y="108"/>
                    </a:lnTo>
                    <a:lnTo>
                      <a:pt x="315" y="111"/>
                    </a:lnTo>
                    <a:lnTo>
                      <a:pt x="312" y="114"/>
                    </a:lnTo>
                    <a:lnTo>
                      <a:pt x="309" y="117"/>
                    </a:lnTo>
                    <a:lnTo>
                      <a:pt x="305" y="119"/>
                    </a:lnTo>
                    <a:lnTo>
                      <a:pt x="302" y="120"/>
                    </a:lnTo>
                    <a:lnTo>
                      <a:pt x="298" y="121"/>
                    </a:lnTo>
                    <a:lnTo>
                      <a:pt x="294" y="122"/>
                    </a:lnTo>
                    <a:lnTo>
                      <a:pt x="38" y="122"/>
                    </a:lnTo>
                    <a:lnTo>
                      <a:pt x="33" y="121"/>
                    </a:lnTo>
                    <a:lnTo>
                      <a:pt x="29" y="120"/>
                    </a:lnTo>
                    <a:lnTo>
                      <a:pt x="26" y="119"/>
                    </a:lnTo>
                    <a:lnTo>
                      <a:pt x="22" y="117"/>
                    </a:lnTo>
                    <a:lnTo>
                      <a:pt x="19" y="114"/>
                    </a:lnTo>
                    <a:lnTo>
                      <a:pt x="16" y="111"/>
                    </a:lnTo>
                    <a:lnTo>
                      <a:pt x="13" y="108"/>
                    </a:lnTo>
                    <a:lnTo>
                      <a:pt x="10" y="104"/>
                    </a:lnTo>
                    <a:lnTo>
                      <a:pt x="7" y="100"/>
                    </a:lnTo>
                    <a:lnTo>
                      <a:pt x="5" y="95"/>
                    </a:lnTo>
                    <a:lnTo>
                      <a:pt x="3" y="90"/>
                    </a:lnTo>
                    <a:lnTo>
                      <a:pt x="2" y="85"/>
                    </a:lnTo>
                    <a:lnTo>
                      <a:pt x="1" y="79"/>
                    </a:lnTo>
                    <a:lnTo>
                      <a:pt x="0" y="73"/>
                    </a:lnTo>
                    <a:lnTo>
                      <a:pt x="0" y="67"/>
                    </a:lnTo>
                    <a:lnTo>
                      <a:pt x="0" y="62"/>
                    </a:lnTo>
                    <a:lnTo>
                      <a:pt x="2" y="0"/>
                    </a:lnTo>
                    <a:lnTo>
                      <a:pt x="330" y="0"/>
                    </a:lnTo>
                    <a:lnTo>
                      <a:pt x="332" y="62"/>
                    </a:lnTo>
                    <a:close/>
                  </a:path>
                </a:pathLst>
              </a:custGeom>
              <a:solidFill>
                <a:srgbClr val="993300"/>
              </a:solidFill>
              <a:ln w="0">
                <a:solidFill>
                  <a:srgbClr val="000000"/>
                </a:solidFill>
                <a:prstDash val="solid"/>
                <a:round/>
                <a:headEnd/>
                <a:tailEnd/>
              </a:ln>
            </p:spPr>
            <p:txBody>
              <a:bodyPr/>
              <a:lstStyle/>
              <a:p>
                <a:endParaRPr lang="en-US"/>
              </a:p>
            </p:txBody>
          </p:sp>
          <p:sp>
            <p:nvSpPr>
              <p:cNvPr id="44604" name="Freeform 328"/>
              <p:cNvSpPr>
                <a:spLocks/>
              </p:cNvSpPr>
              <p:nvPr/>
            </p:nvSpPr>
            <p:spPr bwMode="auto">
              <a:xfrm>
                <a:off x="4579" y="1303"/>
                <a:ext cx="2" cy="9"/>
              </a:xfrm>
              <a:custGeom>
                <a:avLst/>
                <a:gdLst>
                  <a:gd name="T0" fmla="*/ 1 w 33"/>
                  <a:gd name="T1" fmla="*/ 9 h 201"/>
                  <a:gd name="T2" fmla="*/ 1 w 33"/>
                  <a:gd name="T3" fmla="*/ 9 h 201"/>
                  <a:gd name="T4" fmla="*/ 2 w 33"/>
                  <a:gd name="T5" fmla="*/ 9 h 201"/>
                  <a:gd name="T6" fmla="*/ 2 w 33"/>
                  <a:gd name="T7" fmla="*/ 9 h 201"/>
                  <a:gd name="T8" fmla="*/ 2 w 33"/>
                  <a:gd name="T9" fmla="*/ 9 h 201"/>
                  <a:gd name="T10" fmla="*/ 2 w 33"/>
                  <a:gd name="T11" fmla="*/ 9 h 201"/>
                  <a:gd name="T12" fmla="*/ 2 w 33"/>
                  <a:gd name="T13" fmla="*/ 8 h 201"/>
                  <a:gd name="T14" fmla="*/ 2 w 33"/>
                  <a:gd name="T15" fmla="*/ 8 h 201"/>
                  <a:gd name="T16" fmla="*/ 2 w 33"/>
                  <a:gd name="T17" fmla="*/ 1 h 201"/>
                  <a:gd name="T18" fmla="*/ 2 w 33"/>
                  <a:gd name="T19" fmla="*/ 1 h 201"/>
                  <a:gd name="T20" fmla="*/ 2 w 33"/>
                  <a:gd name="T21" fmla="*/ 0 h 201"/>
                  <a:gd name="T22" fmla="*/ 2 w 33"/>
                  <a:gd name="T23" fmla="*/ 0 h 201"/>
                  <a:gd name="T24" fmla="*/ 2 w 33"/>
                  <a:gd name="T25" fmla="*/ 0 h 201"/>
                  <a:gd name="T26" fmla="*/ 2 w 33"/>
                  <a:gd name="T27" fmla="*/ 0 h 201"/>
                  <a:gd name="T28" fmla="*/ 1 w 33"/>
                  <a:gd name="T29" fmla="*/ 0 h 201"/>
                  <a:gd name="T30" fmla="*/ 1 w 33"/>
                  <a:gd name="T31" fmla="*/ 0 h 201"/>
                  <a:gd name="T32" fmla="*/ 1 w 33"/>
                  <a:gd name="T33" fmla="*/ 0 h 201"/>
                  <a:gd name="T34" fmla="*/ 1 w 33"/>
                  <a:gd name="T35" fmla="*/ 0 h 201"/>
                  <a:gd name="T36" fmla="*/ 1 w 33"/>
                  <a:gd name="T37" fmla="*/ 0 h 201"/>
                  <a:gd name="T38" fmla="*/ 1 w 33"/>
                  <a:gd name="T39" fmla="*/ 0 h 201"/>
                  <a:gd name="T40" fmla="*/ 0 w 33"/>
                  <a:gd name="T41" fmla="*/ 0 h 201"/>
                  <a:gd name="T42" fmla="*/ 0 w 33"/>
                  <a:gd name="T43" fmla="*/ 0 h 201"/>
                  <a:gd name="T44" fmla="*/ 0 w 33"/>
                  <a:gd name="T45" fmla="*/ 0 h 201"/>
                  <a:gd name="T46" fmla="*/ 0 w 33"/>
                  <a:gd name="T47" fmla="*/ 1 h 201"/>
                  <a:gd name="T48" fmla="*/ 0 w 33"/>
                  <a:gd name="T49" fmla="*/ 1 h 201"/>
                  <a:gd name="T50" fmla="*/ 0 w 33"/>
                  <a:gd name="T51" fmla="*/ 8 h 201"/>
                  <a:gd name="T52" fmla="*/ 0 w 33"/>
                  <a:gd name="T53" fmla="*/ 8 h 201"/>
                  <a:gd name="T54" fmla="*/ 0 w 33"/>
                  <a:gd name="T55" fmla="*/ 8 h 201"/>
                  <a:gd name="T56" fmla="*/ 0 w 33"/>
                  <a:gd name="T57" fmla="*/ 8 h 201"/>
                  <a:gd name="T58" fmla="*/ 0 w 33"/>
                  <a:gd name="T59" fmla="*/ 9 h 201"/>
                  <a:gd name="T60" fmla="*/ 1 w 33"/>
                  <a:gd name="T61" fmla="*/ 9 h 201"/>
                  <a:gd name="T62" fmla="*/ 1 w 33"/>
                  <a:gd name="T63" fmla="*/ 9 h 201"/>
                  <a:gd name="T64" fmla="*/ 1 w 33"/>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1">
                    <a:moveTo>
                      <a:pt x="19" y="201"/>
                    </a:moveTo>
                    <a:lnTo>
                      <a:pt x="20" y="200"/>
                    </a:lnTo>
                    <a:lnTo>
                      <a:pt x="21" y="200"/>
                    </a:lnTo>
                    <a:lnTo>
                      <a:pt x="23" y="200"/>
                    </a:lnTo>
                    <a:lnTo>
                      <a:pt x="24" y="199"/>
                    </a:lnTo>
                    <a:lnTo>
                      <a:pt x="25" y="198"/>
                    </a:lnTo>
                    <a:lnTo>
                      <a:pt x="26" y="197"/>
                    </a:lnTo>
                    <a:lnTo>
                      <a:pt x="28" y="196"/>
                    </a:lnTo>
                    <a:lnTo>
                      <a:pt x="29" y="195"/>
                    </a:lnTo>
                    <a:lnTo>
                      <a:pt x="29" y="194"/>
                    </a:lnTo>
                    <a:lnTo>
                      <a:pt x="30" y="192"/>
                    </a:lnTo>
                    <a:lnTo>
                      <a:pt x="31" y="191"/>
                    </a:lnTo>
                    <a:lnTo>
                      <a:pt x="31" y="189"/>
                    </a:lnTo>
                    <a:lnTo>
                      <a:pt x="32" y="187"/>
                    </a:lnTo>
                    <a:lnTo>
                      <a:pt x="32" y="185"/>
                    </a:lnTo>
                    <a:lnTo>
                      <a:pt x="32" y="184"/>
                    </a:lnTo>
                    <a:lnTo>
                      <a:pt x="33" y="182"/>
                    </a:lnTo>
                    <a:lnTo>
                      <a:pt x="33" y="20"/>
                    </a:lnTo>
                    <a:lnTo>
                      <a:pt x="32" y="18"/>
                    </a:lnTo>
                    <a:lnTo>
                      <a:pt x="32" y="16"/>
                    </a:lnTo>
                    <a:lnTo>
                      <a:pt x="32" y="13"/>
                    </a:lnTo>
                    <a:lnTo>
                      <a:pt x="31" y="11"/>
                    </a:lnTo>
                    <a:lnTo>
                      <a:pt x="31" y="10"/>
                    </a:lnTo>
                    <a:lnTo>
                      <a:pt x="30" y="8"/>
                    </a:lnTo>
                    <a:lnTo>
                      <a:pt x="29" y="7"/>
                    </a:lnTo>
                    <a:lnTo>
                      <a:pt x="29" y="5"/>
                    </a:lnTo>
                    <a:lnTo>
                      <a:pt x="28" y="4"/>
                    </a:lnTo>
                    <a:lnTo>
                      <a:pt x="26" y="3"/>
                    </a:lnTo>
                    <a:lnTo>
                      <a:pt x="25" y="2"/>
                    </a:lnTo>
                    <a:lnTo>
                      <a:pt x="24" y="1"/>
                    </a:lnTo>
                    <a:lnTo>
                      <a:pt x="23" y="0"/>
                    </a:lnTo>
                    <a:lnTo>
                      <a:pt x="21" y="0"/>
                    </a:lnTo>
                    <a:lnTo>
                      <a:pt x="20" y="0"/>
                    </a:lnTo>
                    <a:lnTo>
                      <a:pt x="19" y="0"/>
                    </a:lnTo>
                    <a:lnTo>
                      <a:pt x="17" y="0"/>
                    </a:lnTo>
                    <a:lnTo>
                      <a:pt x="15" y="0"/>
                    </a:lnTo>
                    <a:lnTo>
                      <a:pt x="13" y="0"/>
                    </a:lnTo>
                    <a:lnTo>
                      <a:pt x="12" y="1"/>
                    </a:lnTo>
                    <a:lnTo>
                      <a:pt x="11" y="2"/>
                    </a:lnTo>
                    <a:lnTo>
                      <a:pt x="10" y="3"/>
                    </a:lnTo>
                    <a:lnTo>
                      <a:pt x="8" y="4"/>
                    </a:lnTo>
                    <a:lnTo>
                      <a:pt x="8" y="5"/>
                    </a:lnTo>
                    <a:lnTo>
                      <a:pt x="7" y="7"/>
                    </a:lnTo>
                    <a:lnTo>
                      <a:pt x="6" y="8"/>
                    </a:lnTo>
                    <a:lnTo>
                      <a:pt x="5" y="10"/>
                    </a:lnTo>
                    <a:lnTo>
                      <a:pt x="5" y="11"/>
                    </a:lnTo>
                    <a:lnTo>
                      <a:pt x="4" y="13"/>
                    </a:lnTo>
                    <a:lnTo>
                      <a:pt x="4" y="16"/>
                    </a:lnTo>
                    <a:lnTo>
                      <a:pt x="4" y="18"/>
                    </a:lnTo>
                    <a:lnTo>
                      <a:pt x="4" y="20"/>
                    </a:lnTo>
                    <a:lnTo>
                      <a:pt x="0" y="169"/>
                    </a:lnTo>
                    <a:lnTo>
                      <a:pt x="0" y="170"/>
                    </a:lnTo>
                    <a:lnTo>
                      <a:pt x="0" y="173"/>
                    </a:lnTo>
                    <a:lnTo>
                      <a:pt x="0" y="176"/>
                    </a:lnTo>
                    <a:lnTo>
                      <a:pt x="1" y="179"/>
                    </a:lnTo>
                    <a:lnTo>
                      <a:pt x="2" y="181"/>
                    </a:lnTo>
                    <a:lnTo>
                      <a:pt x="3" y="184"/>
                    </a:lnTo>
                    <a:lnTo>
                      <a:pt x="4" y="186"/>
                    </a:lnTo>
                    <a:lnTo>
                      <a:pt x="6" y="189"/>
                    </a:lnTo>
                    <a:lnTo>
                      <a:pt x="7" y="191"/>
                    </a:lnTo>
                    <a:lnTo>
                      <a:pt x="8" y="193"/>
                    </a:lnTo>
                    <a:lnTo>
                      <a:pt x="10" y="195"/>
                    </a:lnTo>
                    <a:lnTo>
                      <a:pt x="11" y="197"/>
                    </a:lnTo>
                    <a:lnTo>
                      <a:pt x="13" y="198"/>
                    </a:lnTo>
                    <a:lnTo>
                      <a:pt x="14" y="200"/>
                    </a:lnTo>
                    <a:lnTo>
                      <a:pt x="17" y="200"/>
                    </a:lnTo>
                    <a:lnTo>
                      <a:pt x="19" y="201"/>
                    </a:lnTo>
                    <a:close/>
                  </a:path>
                </a:pathLst>
              </a:custGeom>
              <a:solidFill>
                <a:srgbClr val="993300"/>
              </a:solidFill>
              <a:ln w="0">
                <a:solidFill>
                  <a:srgbClr val="000000"/>
                </a:solidFill>
                <a:prstDash val="solid"/>
                <a:round/>
                <a:headEnd/>
                <a:tailEnd/>
              </a:ln>
            </p:spPr>
            <p:txBody>
              <a:bodyPr/>
              <a:lstStyle/>
              <a:p>
                <a:endParaRPr lang="en-US"/>
              </a:p>
            </p:txBody>
          </p:sp>
          <p:sp>
            <p:nvSpPr>
              <p:cNvPr id="44605" name="Freeform 329"/>
              <p:cNvSpPr>
                <a:spLocks/>
              </p:cNvSpPr>
              <p:nvPr/>
            </p:nvSpPr>
            <p:spPr bwMode="auto">
              <a:xfrm>
                <a:off x="4596" y="1303"/>
                <a:ext cx="2" cy="9"/>
              </a:xfrm>
              <a:custGeom>
                <a:avLst/>
                <a:gdLst>
                  <a:gd name="T0" fmla="*/ 1 w 38"/>
                  <a:gd name="T1" fmla="*/ 9 h 210"/>
                  <a:gd name="T2" fmla="*/ 1 w 38"/>
                  <a:gd name="T3" fmla="*/ 9 h 210"/>
                  <a:gd name="T4" fmla="*/ 1 w 38"/>
                  <a:gd name="T5" fmla="*/ 9 h 210"/>
                  <a:gd name="T6" fmla="*/ 1 w 38"/>
                  <a:gd name="T7" fmla="*/ 9 h 210"/>
                  <a:gd name="T8" fmla="*/ 2 w 38"/>
                  <a:gd name="T9" fmla="*/ 8 h 210"/>
                  <a:gd name="T10" fmla="*/ 2 w 38"/>
                  <a:gd name="T11" fmla="*/ 8 h 210"/>
                  <a:gd name="T12" fmla="*/ 2 w 38"/>
                  <a:gd name="T13" fmla="*/ 8 h 210"/>
                  <a:gd name="T14" fmla="*/ 2 w 38"/>
                  <a:gd name="T15" fmla="*/ 8 h 210"/>
                  <a:gd name="T16" fmla="*/ 2 w 38"/>
                  <a:gd name="T17" fmla="*/ 1 h 210"/>
                  <a:gd name="T18" fmla="*/ 1 w 38"/>
                  <a:gd name="T19" fmla="*/ 1 h 210"/>
                  <a:gd name="T20" fmla="*/ 1 w 38"/>
                  <a:gd name="T21" fmla="*/ 1 h 210"/>
                  <a:gd name="T22" fmla="*/ 1 w 38"/>
                  <a:gd name="T23" fmla="*/ 0 h 210"/>
                  <a:gd name="T24" fmla="*/ 1 w 38"/>
                  <a:gd name="T25" fmla="*/ 0 h 210"/>
                  <a:gd name="T26" fmla="*/ 1 w 38"/>
                  <a:gd name="T27" fmla="*/ 0 h 210"/>
                  <a:gd name="T28" fmla="*/ 1 w 38"/>
                  <a:gd name="T29" fmla="*/ 0 h 210"/>
                  <a:gd name="T30" fmla="*/ 1 w 38"/>
                  <a:gd name="T31" fmla="*/ 0 h 210"/>
                  <a:gd name="T32" fmla="*/ 1 w 38"/>
                  <a:gd name="T33" fmla="*/ 0 h 210"/>
                  <a:gd name="T34" fmla="*/ 1 w 38"/>
                  <a:gd name="T35" fmla="*/ 0 h 210"/>
                  <a:gd name="T36" fmla="*/ 0 w 38"/>
                  <a:gd name="T37" fmla="*/ 0 h 210"/>
                  <a:gd name="T38" fmla="*/ 0 w 38"/>
                  <a:gd name="T39" fmla="*/ 0 h 210"/>
                  <a:gd name="T40" fmla="*/ 0 w 38"/>
                  <a:gd name="T41" fmla="*/ 0 h 210"/>
                  <a:gd name="T42" fmla="*/ 0 w 38"/>
                  <a:gd name="T43" fmla="*/ 0 h 210"/>
                  <a:gd name="T44" fmla="*/ 0 w 38"/>
                  <a:gd name="T45" fmla="*/ 1 h 210"/>
                  <a:gd name="T46" fmla="*/ 0 w 38"/>
                  <a:gd name="T47" fmla="*/ 1 h 210"/>
                  <a:gd name="T48" fmla="*/ 0 w 38"/>
                  <a:gd name="T49" fmla="*/ 1 h 210"/>
                  <a:gd name="T50" fmla="*/ 0 w 38"/>
                  <a:gd name="T51" fmla="*/ 8 h 210"/>
                  <a:gd name="T52" fmla="*/ 0 w 38"/>
                  <a:gd name="T53" fmla="*/ 8 h 210"/>
                  <a:gd name="T54" fmla="*/ 0 w 38"/>
                  <a:gd name="T55" fmla="*/ 9 h 210"/>
                  <a:gd name="T56" fmla="*/ 0 w 38"/>
                  <a:gd name="T57" fmla="*/ 9 h 210"/>
                  <a:gd name="T58" fmla="*/ 0 w 38"/>
                  <a:gd name="T59" fmla="*/ 9 h 210"/>
                  <a:gd name="T60" fmla="*/ 0 w 38"/>
                  <a:gd name="T61" fmla="*/ 9 h 210"/>
                  <a:gd name="T62" fmla="*/ 0 w 38"/>
                  <a:gd name="T63" fmla="*/ 9 h 210"/>
                  <a:gd name="T64" fmla="*/ 1 w 38"/>
                  <a:gd name="T65" fmla="*/ 9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210">
                    <a:moveTo>
                      <a:pt x="14" y="210"/>
                    </a:moveTo>
                    <a:lnTo>
                      <a:pt x="15" y="209"/>
                    </a:lnTo>
                    <a:lnTo>
                      <a:pt x="18" y="209"/>
                    </a:lnTo>
                    <a:lnTo>
                      <a:pt x="20" y="207"/>
                    </a:lnTo>
                    <a:lnTo>
                      <a:pt x="21" y="206"/>
                    </a:lnTo>
                    <a:lnTo>
                      <a:pt x="23" y="204"/>
                    </a:lnTo>
                    <a:lnTo>
                      <a:pt x="25" y="202"/>
                    </a:lnTo>
                    <a:lnTo>
                      <a:pt x="27" y="200"/>
                    </a:lnTo>
                    <a:lnTo>
                      <a:pt x="29" y="198"/>
                    </a:lnTo>
                    <a:lnTo>
                      <a:pt x="31" y="195"/>
                    </a:lnTo>
                    <a:lnTo>
                      <a:pt x="32" y="192"/>
                    </a:lnTo>
                    <a:lnTo>
                      <a:pt x="34" y="190"/>
                    </a:lnTo>
                    <a:lnTo>
                      <a:pt x="35" y="187"/>
                    </a:lnTo>
                    <a:lnTo>
                      <a:pt x="36" y="185"/>
                    </a:lnTo>
                    <a:lnTo>
                      <a:pt x="37" y="181"/>
                    </a:lnTo>
                    <a:lnTo>
                      <a:pt x="37" y="179"/>
                    </a:lnTo>
                    <a:lnTo>
                      <a:pt x="38" y="177"/>
                    </a:lnTo>
                    <a:lnTo>
                      <a:pt x="29" y="20"/>
                    </a:lnTo>
                    <a:lnTo>
                      <a:pt x="28" y="17"/>
                    </a:lnTo>
                    <a:lnTo>
                      <a:pt x="28" y="15"/>
                    </a:lnTo>
                    <a:lnTo>
                      <a:pt x="28" y="14"/>
                    </a:lnTo>
                    <a:lnTo>
                      <a:pt x="27" y="12"/>
                    </a:lnTo>
                    <a:lnTo>
                      <a:pt x="27" y="10"/>
                    </a:lnTo>
                    <a:lnTo>
                      <a:pt x="26" y="8"/>
                    </a:lnTo>
                    <a:lnTo>
                      <a:pt x="25" y="7"/>
                    </a:lnTo>
                    <a:lnTo>
                      <a:pt x="25" y="5"/>
                    </a:lnTo>
                    <a:lnTo>
                      <a:pt x="24" y="4"/>
                    </a:lnTo>
                    <a:lnTo>
                      <a:pt x="22" y="3"/>
                    </a:lnTo>
                    <a:lnTo>
                      <a:pt x="21" y="2"/>
                    </a:lnTo>
                    <a:lnTo>
                      <a:pt x="20" y="1"/>
                    </a:lnTo>
                    <a:lnTo>
                      <a:pt x="19" y="0"/>
                    </a:lnTo>
                    <a:lnTo>
                      <a:pt x="17"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19"/>
                    </a:lnTo>
                    <a:lnTo>
                      <a:pt x="0" y="23"/>
                    </a:lnTo>
                    <a:lnTo>
                      <a:pt x="0" y="193"/>
                    </a:lnTo>
                    <a:lnTo>
                      <a:pt x="0" y="194"/>
                    </a:lnTo>
                    <a:lnTo>
                      <a:pt x="0" y="196"/>
                    </a:lnTo>
                    <a:lnTo>
                      <a:pt x="0" y="197"/>
                    </a:lnTo>
                    <a:lnTo>
                      <a:pt x="1" y="199"/>
                    </a:lnTo>
                    <a:lnTo>
                      <a:pt x="1" y="200"/>
                    </a:lnTo>
                    <a:lnTo>
                      <a:pt x="2" y="201"/>
                    </a:lnTo>
                    <a:lnTo>
                      <a:pt x="3" y="203"/>
                    </a:lnTo>
                    <a:lnTo>
                      <a:pt x="4" y="204"/>
                    </a:lnTo>
                    <a:lnTo>
                      <a:pt x="4" y="205"/>
                    </a:lnTo>
                    <a:lnTo>
                      <a:pt x="6" y="206"/>
                    </a:lnTo>
                    <a:lnTo>
                      <a:pt x="7" y="207"/>
                    </a:lnTo>
                    <a:lnTo>
                      <a:pt x="8" y="208"/>
                    </a:lnTo>
                    <a:lnTo>
                      <a:pt x="9" y="209"/>
                    </a:lnTo>
                    <a:lnTo>
                      <a:pt x="11" y="209"/>
                    </a:lnTo>
                    <a:lnTo>
                      <a:pt x="12" y="209"/>
                    </a:lnTo>
                    <a:lnTo>
                      <a:pt x="14" y="210"/>
                    </a:lnTo>
                    <a:close/>
                  </a:path>
                </a:pathLst>
              </a:custGeom>
              <a:solidFill>
                <a:srgbClr val="993300"/>
              </a:solidFill>
              <a:ln w="0">
                <a:solidFill>
                  <a:srgbClr val="000000"/>
                </a:solidFill>
                <a:prstDash val="solid"/>
                <a:round/>
                <a:headEnd/>
                <a:tailEnd/>
              </a:ln>
            </p:spPr>
            <p:txBody>
              <a:bodyPr/>
              <a:lstStyle/>
              <a:p>
                <a:endParaRPr lang="en-US"/>
              </a:p>
            </p:txBody>
          </p:sp>
          <p:sp>
            <p:nvSpPr>
              <p:cNvPr id="44606" name="Freeform 330"/>
              <p:cNvSpPr>
                <a:spLocks/>
              </p:cNvSpPr>
              <p:nvPr/>
            </p:nvSpPr>
            <p:spPr bwMode="auto">
              <a:xfrm>
                <a:off x="4581" y="1302"/>
                <a:ext cx="15" cy="5"/>
              </a:xfrm>
              <a:custGeom>
                <a:avLst/>
                <a:gdLst>
                  <a:gd name="T0" fmla="*/ 14 w 342"/>
                  <a:gd name="T1" fmla="*/ 5 h 99"/>
                  <a:gd name="T2" fmla="*/ 14 w 342"/>
                  <a:gd name="T3" fmla="*/ 5 h 99"/>
                  <a:gd name="T4" fmla="*/ 14 w 342"/>
                  <a:gd name="T5" fmla="*/ 5 h 99"/>
                  <a:gd name="T6" fmla="*/ 14 w 342"/>
                  <a:gd name="T7" fmla="*/ 5 h 99"/>
                  <a:gd name="T8" fmla="*/ 15 w 342"/>
                  <a:gd name="T9" fmla="*/ 4 h 99"/>
                  <a:gd name="T10" fmla="*/ 15 w 342"/>
                  <a:gd name="T11" fmla="*/ 4 h 99"/>
                  <a:gd name="T12" fmla="*/ 15 w 342"/>
                  <a:gd name="T13" fmla="*/ 4 h 99"/>
                  <a:gd name="T14" fmla="*/ 15 w 342"/>
                  <a:gd name="T15" fmla="*/ 4 h 99"/>
                  <a:gd name="T16" fmla="*/ 15 w 342"/>
                  <a:gd name="T17" fmla="*/ 2 h 99"/>
                  <a:gd name="T18" fmla="*/ 15 w 342"/>
                  <a:gd name="T19" fmla="*/ 1 h 99"/>
                  <a:gd name="T20" fmla="*/ 15 w 342"/>
                  <a:gd name="T21" fmla="*/ 1 h 99"/>
                  <a:gd name="T22" fmla="*/ 15 w 342"/>
                  <a:gd name="T23" fmla="*/ 1 h 99"/>
                  <a:gd name="T24" fmla="*/ 15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1 h 99"/>
                  <a:gd name="T44" fmla="*/ 0 w 342"/>
                  <a:gd name="T45" fmla="*/ 1 h 99"/>
                  <a:gd name="T46" fmla="*/ 0 w 342"/>
                  <a:gd name="T47" fmla="*/ 1 h 99"/>
                  <a:gd name="T48" fmla="*/ 0 w 342"/>
                  <a:gd name="T49" fmla="*/ 1 h 99"/>
                  <a:gd name="T50" fmla="*/ 0 w 342"/>
                  <a:gd name="T51" fmla="*/ 3 h 99"/>
                  <a:gd name="T52" fmla="*/ 0 w 342"/>
                  <a:gd name="T53" fmla="*/ 4 h 99"/>
                  <a:gd name="T54" fmla="*/ 0 w 342"/>
                  <a:gd name="T55" fmla="*/ 4 h 99"/>
                  <a:gd name="T56" fmla="*/ 0 w 342"/>
                  <a:gd name="T57" fmla="*/ 4 h 99"/>
                  <a:gd name="T58" fmla="*/ 0 w 342"/>
                  <a:gd name="T59" fmla="*/ 4 h 99"/>
                  <a:gd name="T60" fmla="*/ 1 w 342"/>
                  <a:gd name="T61" fmla="*/ 5 h 99"/>
                  <a:gd name="T62" fmla="*/ 1 w 342"/>
                  <a:gd name="T63" fmla="*/ 5 h 99"/>
                  <a:gd name="T64" fmla="*/ 1 w 342"/>
                  <a:gd name="T65" fmla="*/ 5 h 99"/>
                  <a:gd name="T66" fmla="*/ 2 w 342"/>
                  <a:gd name="T67" fmla="*/ 5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5" y="99"/>
                    </a:moveTo>
                    <a:lnTo>
                      <a:pt x="308" y="98"/>
                    </a:lnTo>
                    <a:lnTo>
                      <a:pt x="312" y="98"/>
                    </a:lnTo>
                    <a:lnTo>
                      <a:pt x="315" y="97"/>
                    </a:lnTo>
                    <a:lnTo>
                      <a:pt x="319" y="96"/>
                    </a:lnTo>
                    <a:lnTo>
                      <a:pt x="322" y="95"/>
                    </a:lnTo>
                    <a:lnTo>
                      <a:pt x="326" y="93"/>
                    </a:lnTo>
                    <a:lnTo>
                      <a:pt x="328" y="91"/>
                    </a:lnTo>
                    <a:lnTo>
                      <a:pt x="331" y="89"/>
                    </a:lnTo>
                    <a:lnTo>
                      <a:pt x="333" y="87"/>
                    </a:lnTo>
                    <a:lnTo>
                      <a:pt x="335" y="85"/>
                    </a:lnTo>
                    <a:lnTo>
                      <a:pt x="337" y="82"/>
                    </a:lnTo>
                    <a:lnTo>
                      <a:pt x="339" y="80"/>
                    </a:lnTo>
                    <a:lnTo>
                      <a:pt x="340" y="77"/>
                    </a:lnTo>
                    <a:lnTo>
                      <a:pt x="341" y="73"/>
                    </a:lnTo>
                    <a:lnTo>
                      <a:pt x="341" y="70"/>
                    </a:lnTo>
                    <a:lnTo>
                      <a:pt x="342" y="67"/>
                    </a:lnTo>
                    <a:lnTo>
                      <a:pt x="342" y="31"/>
                    </a:lnTo>
                    <a:lnTo>
                      <a:pt x="341" y="27"/>
                    </a:lnTo>
                    <a:lnTo>
                      <a:pt x="341" y="24"/>
                    </a:lnTo>
                    <a:lnTo>
                      <a:pt x="340" y="21"/>
                    </a:lnTo>
                    <a:lnTo>
                      <a:pt x="339" y="18"/>
                    </a:lnTo>
                    <a:lnTo>
                      <a:pt x="337" y="16"/>
                    </a:lnTo>
                    <a:lnTo>
                      <a:pt x="335" y="13"/>
                    </a:lnTo>
                    <a:lnTo>
                      <a:pt x="333" y="11"/>
                    </a:lnTo>
                    <a:lnTo>
                      <a:pt x="331" y="9"/>
                    </a:lnTo>
                    <a:lnTo>
                      <a:pt x="328" y="7"/>
                    </a:lnTo>
                    <a:lnTo>
                      <a:pt x="326" y="5"/>
                    </a:lnTo>
                    <a:lnTo>
                      <a:pt x="322" y="3"/>
                    </a:lnTo>
                    <a:lnTo>
                      <a:pt x="319" y="2"/>
                    </a:lnTo>
                    <a:lnTo>
                      <a:pt x="315" y="1"/>
                    </a:lnTo>
                    <a:lnTo>
                      <a:pt x="312" y="0"/>
                    </a:lnTo>
                    <a:lnTo>
                      <a:pt x="308" y="0"/>
                    </a:lnTo>
                    <a:lnTo>
                      <a:pt x="305" y="0"/>
                    </a:lnTo>
                    <a:lnTo>
                      <a:pt x="37" y="0"/>
                    </a:lnTo>
                    <a:lnTo>
                      <a:pt x="33" y="0"/>
                    </a:lnTo>
                    <a:lnTo>
                      <a:pt x="29" y="0"/>
                    </a:lnTo>
                    <a:lnTo>
                      <a:pt x="26" y="1"/>
                    </a:lnTo>
                    <a:lnTo>
                      <a:pt x="22" y="2"/>
                    </a:lnTo>
                    <a:lnTo>
                      <a:pt x="19" y="3"/>
                    </a:lnTo>
                    <a:lnTo>
                      <a:pt x="16" y="5"/>
                    </a:lnTo>
                    <a:lnTo>
                      <a:pt x="13" y="7"/>
                    </a:lnTo>
                    <a:lnTo>
                      <a:pt x="10" y="9"/>
                    </a:lnTo>
                    <a:lnTo>
                      <a:pt x="8" y="11"/>
                    </a:lnTo>
                    <a:lnTo>
                      <a:pt x="6" y="13"/>
                    </a:lnTo>
                    <a:lnTo>
                      <a:pt x="4" y="16"/>
                    </a:lnTo>
                    <a:lnTo>
                      <a:pt x="2" y="18"/>
                    </a:lnTo>
                    <a:lnTo>
                      <a:pt x="1" y="21"/>
                    </a:lnTo>
                    <a:lnTo>
                      <a:pt x="0" y="24"/>
                    </a:lnTo>
                    <a:lnTo>
                      <a:pt x="0" y="27"/>
                    </a:lnTo>
                    <a:lnTo>
                      <a:pt x="0" y="31"/>
                    </a:lnTo>
                    <a:lnTo>
                      <a:pt x="0" y="67"/>
                    </a:lnTo>
                    <a:lnTo>
                      <a:pt x="0" y="70"/>
                    </a:lnTo>
                    <a:lnTo>
                      <a:pt x="0" y="73"/>
                    </a:lnTo>
                    <a:lnTo>
                      <a:pt x="1" y="77"/>
                    </a:lnTo>
                    <a:lnTo>
                      <a:pt x="2" y="80"/>
                    </a:lnTo>
                    <a:lnTo>
                      <a:pt x="4" y="82"/>
                    </a:lnTo>
                    <a:lnTo>
                      <a:pt x="6" y="85"/>
                    </a:lnTo>
                    <a:lnTo>
                      <a:pt x="8" y="87"/>
                    </a:lnTo>
                    <a:lnTo>
                      <a:pt x="10" y="89"/>
                    </a:lnTo>
                    <a:lnTo>
                      <a:pt x="13" y="91"/>
                    </a:lnTo>
                    <a:lnTo>
                      <a:pt x="16" y="93"/>
                    </a:lnTo>
                    <a:lnTo>
                      <a:pt x="19" y="95"/>
                    </a:lnTo>
                    <a:lnTo>
                      <a:pt x="22" y="96"/>
                    </a:lnTo>
                    <a:lnTo>
                      <a:pt x="26" y="97"/>
                    </a:lnTo>
                    <a:lnTo>
                      <a:pt x="29" y="98"/>
                    </a:lnTo>
                    <a:lnTo>
                      <a:pt x="33" y="98"/>
                    </a:lnTo>
                    <a:lnTo>
                      <a:pt x="37"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607" name="Freeform 331"/>
              <p:cNvSpPr>
                <a:spLocks/>
              </p:cNvSpPr>
              <p:nvPr/>
            </p:nvSpPr>
            <p:spPr bwMode="auto">
              <a:xfrm>
                <a:off x="4835" y="1288"/>
                <a:ext cx="21" cy="12"/>
              </a:xfrm>
              <a:custGeom>
                <a:avLst/>
                <a:gdLst>
                  <a:gd name="T0" fmla="*/ 18 w 477"/>
                  <a:gd name="T1" fmla="*/ 12 h 283"/>
                  <a:gd name="T2" fmla="*/ 19 w 477"/>
                  <a:gd name="T3" fmla="*/ 12 h 283"/>
                  <a:gd name="T4" fmla="*/ 19 w 477"/>
                  <a:gd name="T5" fmla="*/ 12 h 283"/>
                  <a:gd name="T6" fmla="*/ 20 w 477"/>
                  <a:gd name="T7" fmla="*/ 11 h 283"/>
                  <a:gd name="T8" fmla="*/ 20 w 477"/>
                  <a:gd name="T9" fmla="*/ 11 h 283"/>
                  <a:gd name="T10" fmla="*/ 21 w 477"/>
                  <a:gd name="T11" fmla="*/ 10 h 283"/>
                  <a:gd name="T12" fmla="*/ 21 w 477"/>
                  <a:gd name="T13" fmla="*/ 10 h 283"/>
                  <a:gd name="T14" fmla="*/ 21 w 477"/>
                  <a:gd name="T15" fmla="*/ 9 h 283"/>
                  <a:gd name="T16" fmla="*/ 20 w 477"/>
                  <a:gd name="T17" fmla="*/ 3 h 283"/>
                  <a:gd name="T18" fmla="*/ 20 w 477"/>
                  <a:gd name="T19" fmla="*/ 2 h 283"/>
                  <a:gd name="T20" fmla="*/ 20 w 477"/>
                  <a:gd name="T21" fmla="*/ 2 h 283"/>
                  <a:gd name="T22" fmla="*/ 20 w 477"/>
                  <a:gd name="T23" fmla="*/ 1 h 283"/>
                  <a:gd name="T24" fmla="*/ 20 w 477"/>
                  <a:gd name="T25" fmla="*/ 1 h 283"/>
                  <a:gd name="T26" fmla="*/ 19 w 477"/>
                  <a:gd name="T27" fmla="*/ 0 h 283"/>
                  <a:gd name="T28" fmla="*/ 19 w 477"/>
                  <a:gd name="T29" fmla="*/ 0 h 283"/>
                  <a:gd name="T30" fmla="*/ 19 w 477"/>
                  <a:gd name="T31" fmla="*/ 0 h 283"/>
                  <a:gd name="T32" fmla="*/ 18 w 477"/>
                  <a:gd name="T33" fmla="*/ 0 h 283"/>
                  <a:gd name="T34" fmla="*/ 2 w 477"/>
                  <a:gd name="T35" fmla="*/ 0 h 283"/>
                  <a:gd name="T36" fmla="*/ 2 w 477"/>
                  <a:gd name="T37" fmla="*/ 0 h 283"/>
                  <a:gd name="T38" fmla="*/ 2 w 477"/>
                  <a:gd name="T39" fmla="*/ 0 h 283"/>
                  <a:gd name="T40" fmla="*/ 1 w 477"/>
                  <a:gd name="T41" fmla="*/ 1 h 283"/>
                  <a:gd name="T42" fmla="*/ 1 w 477"/>
                  <a:gd name="T43" fmla="*/ 1 h 283"/>
                  <a:gd name="T44" fmla="*/ 1 w 477"/>
                  <a:gd name="T45" fmla="*/ 1 h 283"/>
                  <a:gd name="T46" fmla="*/ 1 w 477"/>
                  <a:gd name="T47" fmla="*/ 2 h 283"/>
                  <a:gd name="T48" fmla="*/ 1 w 477"/>
                  <a:gd name="T49" fmla="*/ 3 h 283"/>
                  <a:gd name="T50" fmla="*/ 0 w 477"/>
                  <a:gd name="T51" fmla="*/ 9 h 283"/>
                  <a:gd name="T52" fmla="*/ 0 w 477"/>
                  <a:gd name="T53" fmla="*/ 10 h 283"/>
                  <a:gd name="T54" fmla="*/ 0 w 477"/>
                  <a:gd name="T55" fmla="*/ 10 h 283"/>
                  <a:gd name="T56" fmla="*/ 1 w 477"/>
                  <a:gd name="T57" fmla="*/ 11 h 283"/>
                  <a:gd name="T58" fmla="*/ 1 w 477"/>
                  <a:gd name="T59" fmla="*/ 11 h 283"/>
                  <a:gd name="T60" fmla="*/ 1 w 477"/>
                  <a:gd name="T61" fmla="*/ 11 h 283"/>
                  <a:gd name="T62" fmla="*/ 2 w 477"/>
                  <a:gd name="T63" fmla="*/ 12 h 283"/>
                  <a:gd name="T64" fmla="*/ 2 w 477"/>
                  <a:gd name="T65" fmla="*/ 12 h 283"/>
                  <a:gd name="T66" fmla="*/ 3 w 477"/>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3">
                    <a:moveTo>
                      <a:pt x="415" y="283"/>
                    </a:moveTo>
                    <a:lnTo>
                      <a:pt x="419" y="282"/>
                    </a:lnTo>
                    <a:lnTo>
                      <a:pt x="425" y="281"/>
                    </a:lnTo>
                    <a:lnTo>
                      <a:pt x="430" y="279"/>
                    </a:lnTo>
                    <a:lnTo>
                      <a:pt x="435" y="277"/>
                    </a:lnTo>
                    <a:lnTo>
                      <a:pt x="440" y="274"/>
                    </a:lnTo>
                    <a:lnTo>
                      <a:pt x="445" y="271"/>
                    </a:lnTo>
                    <a:lnTo>
                      <a:pt x="450" y="267"/>
                    </a:lnTo>
                    <a:lnTo>
                      <a:pt x="456" y="263"/>
                    </a:lnTo>
                    <a:lnTo>
                      <a:pt x="460" y="258"/>
                    </a:lnTo>
                    <a:lnTo>
                      <a:pt x="464" y="252"/>
                    </a:lnTo>
                    <a:lnTo>
                      <a:pt x="468" y="247"/>
                    </a:lnTo>
                    <a:lnTo>
                      <a:pt x="471" y="241"/>
                    </a:lnTo>
                    <a:lnTo>
                      <a:pt x="473" y="235"/>
                    </a:lnTo>
                    <a:lnTo>
                      <a:pt x="475" y="229"/>
                    </a:lnTo>
                    <a:lnTo>
                      <a:pt x="476" y="222"/>
                    </a:lnTo>
                    <a:lnTo>
                      <a:pt x="477" y="216"/>
                    </a:lnTo>
                    <a:lnTo>
                      <a:pt x="463" y="68"/>
                    </a:lnTo>
                    <a:lnTo>
                      <a:pt x="462" y="61"/>
                    </a:lnTo>
                    <a:lnTo>
                      <a:pt x="462" y="53"/>
                    </a:lnTo>
                    <a:lnTo>
                      <a:pt x="460" y="47"/>
                    </a:lnTo>
                    <a:lnTo>
                      <a:pt x="459" y="41"/>
                    </a:lnTo>
                    <a:lnTo>
                      <a:pt x="457" y="35"/>
                    </a:lnTo>
                    <a:lnTo>
                      <a:pt x="454" y="30"/>
                    </a:lnTo>
                    <a:lnTo>
                      <a:pt x="451" y="25"/>
                    </a:lnTo>
                    <a:lnTo>
                      <a:pt x="448" y="20"/>
                    </a:lnTo>
                    <a:lnTo>
                      <a:pt x="444" y="16"/>
                    </a:lnTo>
                    <a:lnTo>
                      <a:pt x="441" y="11"/>
                    </a:lnTo>
                    <a:lnTo>
                      <a:pt x="437" y="8"/>
                    </a:lnTo>
                    <a:lnTo>
                      <a:pt x="433" y="5"/>
                    </a:lnTo>
                    <a:lnTo>
                      <a:pt x="428" y="3"/>
                    </a:lnTo>
                    <a:lnTo>
                      <a:pt x="424" y="1"/>
                    </a:lnTo>
                    <a:lnTo>
                      <a:pt x="419" y="0"/>
                    </a:lnTo>
                    <a:lnTo>
                      <a:pt x="415" y="0"/>
                    </a:lnTo>
                    <a:lnTo>
                      <a:pt x="61" y="0"/>
                    </a:lnTo>
                    <a:lnTo>
                      <a:pt x="56" y="0"/>
                    </a:lnTo>
                    <a:lnTo>
                      <a:pt x="51" y="1"/>
                    </a:lnTo>
                    <a:lnTo>
                      <a:pt x="47" y="3"/>
                    </a:lnTo>
                    <a:lnTo>
                      <a:pt x="43" y="5"/>
                    </a:lnTo>
                    <a:lnTo>
                      <a:pt x="39" y="8"/>
                    </a:lnTo>
                    <a:lnTo>
                      <a:pt x="35" y="11"/>
                    </a:lnTo>
                    <a:lnTo>
                      <a:pt x="31" y="16"/>
                    </a:lnTo>
                    <a:lnTo>
                      <a:pt x="28" y="20"/>
                    </a:lnTo>
                    <a:lnTo>
                      <a:pt x="24" y="25"/>
                    </a:lnTo>
                    <a:lnTo>
                      <a:pt x="21" y="30"/>
                    </a:lnTo>
                    <a:lnTo>
                      <a:pt x="19" y="35"/>
                    </a:lnTo>
                    <a:lnTo>
                      <a:pt x="17" y="41"/>
                    </a:lnTo>
                    <a:lnTo>
                      <a:pt x="16" y="47"/>
                    </a:lnTo>
                    <a:lnTo>
                      <a:pt x="14" y="53"/>
                    </a:lnTo>
                    <a:lnTo>
                      <a:pt x="14" y="61"/>
                    </a:lnTo>
                    <a:lnTo>
                      <a:pt x="14" y="68"/>
                    </a:lnTo>
                    <a:lnTo>
                      <a:pt x="0" y="216"/>
                    </a:lnTo>
                    <a:lnTo>
                      <a:pt x="0" y="222"/>
                    </a:lnTo>
                    <a:lnTo>
                      <a:pt x="1" y="229"/>
                    </a:lnTo>
                    <a:lnTo>
                      <a:pt x="3" y="235"/>
                    </a:lnTo>
                    <a:lnTo>
                      <a:pt x="5" y="241"/>
                    </a:lnTo>
                    <a:lnTo>
                      <a:pt x="8" y="247"/>
                    </a:lnTo>
                    <a:lnTo>
                      <a:pt x="12" y="252"/>
                    </a:lnTo>
                    <a:lnTo>
                      <a:pt x="16" y="258"/>
                    </a:lnTo>
                    <a:lnTo>
                      <a:pt x="20" y="263"/>
                    </a:lnTo>
                    <a:lnTo>
                      <a:pt x="25" y="267"/>
                    </a:lnTo>
                    <a:lnTo>
                      <a:pt x="31" y="271"/>
                    </a:lnTo>
                    <a:lnTo>
                      <a:pt x="36" y="274"/>
                    </a:lnTo>
                    <a:lnTo>
                      <a:pt x="41" y="277"/>
                    </a:lnTo>
                    <a:lnTo>
                      <a:pt x="46" y="279"/>
                    </a:lnTo>
                    <a:lnTo>
                      <a:pt x="51" y="281"/>
                    </a:lnTo>
                    <a:lnTo>
                      <a:pt x="56" y="282"/>
                    </a:lnTo>
                    <a:lnTo>
                      <a:pt x="61" y="283"/>
                    </a:lnTo>
                    <a:lnTo>
                      <a:pt x="415" y="283"/>
                    </a:lnTo>
                    <a:close/>
                  </a:path>
                </a:pathLst>
              </a:custGeom>
              <a:solidFill>
                <a:srgbClr val="993300"/>
              </a:solidFill>
              <a:ln w="0">
                <a:solidFill>
                  <a:srgbClr val="000000"/>
                </a:solidFill>
                <a:prstDash val="solid"/>
                <a:round/>
                <a:headEnd/>
                <a:tailEnd/>
              </a:ln>
            </p:spPr>
            <p:txBody>
              <a:bodyPr/>
              <a:lstStyle/>
              <a:p>
                <a:endParaRPr lang="en-US"/>
              </a:p>
            </p:txBody>
          </p:sp>
          <p:sp>
            <p:nvSpPr>
              <p:cNvPr id="44608" name="Freeform 332"/>
              <p:cNvSpPr>
                <a:spLocks/>
              </p:cNvSpPr>
              <p:nvPr/>
            </p:nvSpPr>
            <p:spPr bwMode="auto">
              <a:xfrm>
                <a:off x="4835" y="1288"/>
                <a:ext cx="20" cy="12"/>
              </a:xfrm>
              <a:custGeom>
                <a:avLst/>
                <a:gdLst>
                  <a:gd name="T0" fmla="*/ 18 w 455"/>
                  <a:gd name="T1" fmla="*/ 12 h 269"/>
                  <a:gd name="T2" fmla="*/ 18 w 455"/>
                  <a:gd name="T3" fmla="*/ 12 h 269"/>
                  <a:gd name="T4" fmla="*/ 18 w 455"/>
                  <a:gd name="T5" fmla="*/ 12 h 269"/>
                  <a:gd name="T6" fmla="*/ 19 w 455"/>
                  <a:gd name="T7" fmla="*/ 11 h 269"/>
                  <a:gd name="T8" fmla="*/ 19 w 455"/>
                  <a:gd name="T9" fmla="*/ 11 h 269"/>
                  <a:gd name="T10" fmla="*/ 20 w 455"/>
                  <a:gd name="T11" fmla="*/ 10 h 269"/>
                  <a:gd name="T12" fmla="*/ 20 w 455"/>
                  <a:gd name="T13" fmla="*/ 10 h 269"/>
                  <a:gd name="T14" fmla="*/ 20 w 455"/>
                  <a:gd name="T15" fmla="*/ 9 h 269"/>
                  <a:gd name="T16" fmla="*/ 19 w 455"/>
                  <a:gd name="T17" fmla="*/ 3 h 269"/>
                  <a:gd name="T18" fmla="*/ 19 w 455"/>
                  <a:gd name="T19" fmla="*/ 2 h 269"/>
                  <a:gd name="T20" fmla="*/ 19 w 455"/>
                  <a:gd name="T21" fmla="*/ 2 h 269"/>
                  <a:gd name="T22" fmla="*/ 19 w 455"/>
                  <a:gd name="T23" fmla="*/ 1 h 269"/>
                  <a:gd name="T24" fmla="*/ 19 w 455"/>
                  <a:gd name="T25" fmla="*/ 1 h 269"/>
                  <a:gd name="T26" fmla="*/ 19 w 455"/>
                  <a:gd name="T27" fmla="*/ 0 h 269"/>
                  <a:gd name="T28" fmla="*/ 18 w 455"/>
                  <a:gd name="T29" fmla="*/ 0 h 269"/>
                  <a:gd name="T30" fmla="*/ 18 w 455"/>
                  <a:gd name="T31" fmla="*/ 0 h 269"/>
                  <a:gd name="T32" fmla="*/ 17 w 455"/>
                  <a:gd name="T33" fmla="*/ 0 h 269"/>
                  <a:gd name="T34" fmla="*/ 2 w 455"/>
                  <a:gd name="T35" fmla="*/ 0 h 269"/>
                  <a:gd name="T36" fmla="*/ 2 w 455"/>
                  <a:gd name="T37" fmla="*/ 0 h 269"/>
                  <a:gd name="T38" fmla="*/ 2 w 455"/>
                  <a:gd name="T39" fmla="*/ 0 h 269"/>
                  <a:gd name="T40" fmla="*/ 1 w 455"/>
                  <a:gd name="T41" fmla="*/ 1 h 269"/>
                  <a:gd name="T42" fmla="*/ 1 w 455"/>
                  <a:gd name="T43" fmla="*/ 1 h 269"/>
                  <a:gd name="T44" fmla="*/ 1 w 455"/>
                  <a:gd name="T45" fmla="*/ 1 h 269"/>
                  <a:gd name="T46" fmla="*/ 1 w 455"/>
                  <a:gd name="T47" fmla="*/ 2 h 269"/>
                  <a:gd name="T48" fmla="*/ 1 w 455"/>
                  <a:gd name="T49" fmla="*/ 3 h 269"/>
                  <a:gd name="T50" fmla="*/ 0 w 455"/>
                  <a:gd name="T51" fmla="*/ 9 h 269"/>
                  <a:gd name="T52" fmla="*/ 0 w 455"/>
                  <a:gd name="T53" fmla="*/ 10 h 269"/>
                  <a:gd name="T54" fmla="*/ 0 w 455"/>
                  <a:gd name="T55" fmla="*/ 10 h 269"/>
                  <a:gd name="T56" fmla="*/ 0 w 455"/>
                  <a:gd name="T57" fmla="*/ 11 h 269"/>
                  <a:gd name="T58" fmla="*/ 1 w 455"/>
                  <a:gd name="T59" fmla="*/ 11 h 269"/>
                  <a:gd name="T60" fmla="*/ 1 w 455"/>
                  <a:gd name="T61" fmla="*/ 12 h 269"/>
                  <a:gd name="T62" fmla="*/ 2 w 455"/>
                  <a:gd name="T63" fmla="*/ 12 h 269"/>
                  <a:gd name="T64" fmla="*/ 2 w 455"/>
                  <a:gd name="T65" fmla="*/ 12 h 269"/>
                  <a:gd name="T66" fmla="*/ 3 w 455"/>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69">
                    <a:moveTo>
                      <a:pt x="395" y="269"/>
                    </a:moveTo>
                    <a:lnTo>
                      <a:pt x="399" y="268"/>
                    </a:lnTo>
                    <a:lnTo>
                      <a:pt x="405" y="267"/>
                    </a:lnTo>
                    <a:lnTo>
                      <a:pt x="410" y="266"/>
                    </a:lnTo>
                    <a:lnTo>
                      <a:pt x="415" y="264"/>
                    </a:lnTo>
                    <a:lnTo>
                      <a:pt x="420" y="261"/>
                    </a:lnTo>
                    <a:lnTo>
                      <a:pt x="425" y="258"/>
                    </a:lnTo>
                    <a:lnTo>
                      <a:pt x="429" y="254"/>
                    </a:lnTo>
                    <a:lnTo>
                      <a:pt x="434" y="250"/>
                    </a:lnTo>
                    <a:lnTo>
                      <a:pt x="438" y="245"/>
                    </a:lnTo>
                    <a:lnTo>
                      <a:pt x="443" y="240"/>
                    </a:lnTo>
                    <a:lnTo>
                      <a:pt x="446" y="235"/>
                    </a:lnTo>
                    <a:lnTo>
                      <a:pt x="449" y="230"/>
                    </a:lnTo>
                    <a:lnTo>
                      <a:pt x="451" y="224"/>
                    </a:lnTo>
                    <a:lnTo>
                      <a:pt x="453" y="218"/>
                    </a:lnTo>
                    <a:lnTo>
                      <a:pt x="454" y="212"/>
                    </a:lnTo>
                    <a:lnTo>
                      <a:pt x="455" y="205"/>
                    </a:lnTo>
                    <a:lnTo>
                      <a:pt x="442" y="64"/>
                    </a:lnTo>
                    <a:lnTo>
                      <a:pt x="440" y="57"/>
                    </a:lnTo>
                    <a:lnTo>
                      <a:pt x="440" y="51"/>
                    </a:lnTo>
                    <a:lnTo>
                      <a:pt x="438" y="44"/>
                    </a:lnTo>
                    <a:lnTo>
                      <a:pt x="437" y="38"/>
                    </a:lnTo>
                    <a:lnTo>
                      <a:pt x="435" y="33"/>
                    </a:lnTo>
                    <a:lnTo>
                      <a:pt x="433" y="28"/>
                    </a:lnTo>
                    <a:lnTo>
                      <a:pt x="430" y="23"/>
                    </a:lnTo>
                    <a:lnTo>
                      <a:pt x="427" y="19"/>
                    </a:lnTo>
                    <a:lnTo>
                      <a:pt x="424" y="15"/>
                    </a:lnTo>
                    <a:lnTo>
                      <a:pt x="421" y="11"/>
                    </a:lnTo>
                    <a:lnTo>
                      <a:pt x="417" y="7"/>
                    </a:lnTo>
                    <a:lnTo>
                      <a:pt x="413" y="4"/>
                    </a:lnTo>
                    <a:lnTo>
                      <a:pt x="409" y="2"/>
                    </a:lnTo>
                    <a:lnTo>
                      <a:pt x="405" y="1"/>
                    </a:lnTo>
                    <a:lnTo>
                      <a:pt x="399" y="0"/>
                    </a:lnTo>
                    <a:lnTo>
                      <a:pt x="395" y="0"/>
                    </a:lnTo>
                    <a:lnTo>
                      <a:pt x="60" y="0"/>
                    </a:lnTo>
                    <a:lnTo>
                      <a:pt x="55" y="0"/>
                    </a:lnTo>
                    <a:lnTo>
                      <a:pt x="49" y="1"/>
                    </a:lnTo>
                    <a:lnTo>
                      <a:pt x="45" y="2"/>
                    </a:lnTo>
                    <a:lnTo>
                      <a:pt x="41" y="4"/>
                    </a:lnTo>
                    <a:lnTo>
                      <a:pt x="37" y="7"/>
                    </a:lnTo>
                    <a:lnTo>
                      <a:pt x="34" y="11"/>
                    </a:lnTo>
                    <a:lnTo>
                      <a:pt x="30" y="15"/>
                    </a:lnTo>
                    <a:lnTo>
                      <a:pt x="27" y="19"/>
                    </a:lnTo>
                    <a:lnTo>
                      <a:pt x="24" y="23"/>
                    </a:lnTo>
                    <a:lnTo>
                      <a:pt x="22" y="28"/>
                    </a:lnTo>
                    <a:lnTo>
                      <a:pt x="20" y="33"/>
                    </a:lnTo>
                    <a:lnTo>
                      <a:pt x="18" y="38"/>
                    </a:lnTo>
                    <a:lnTo>
                      <a:pt x="16" y="44"/>
                    </a:lnTo>
                    <a:lnTo>
                      <a:pt x="14" y="51"/>
                    </a:lnTo>
                    <a:lnTo>
                      <a:pt x="14" y="57"/>
                    </a:lnTo>
                    <a:lnTo>
                      <a:pt x="14" y="64"/>
                    </a:lnTo>
                    <a:lnTo>
                      <a:pt x="0" y="205"/>
                    </a:lnTo>
                    <a:lnTo>
                      <a:pt x="0" y="212"/>
                    </a:lnTo>
                    <a:lnTo>
                      <a:pt x="1" y="218"/>
                    </a:lnTo>
                    <a:lnTo>
                      <a:pt x="3" y="224"/>
                    </a:lnTo>
                    <a:lnTo>
                      <a:pt x="5" y="230"/>
                    </a:lnTo>
                    <a:lnTo>
                      <a:pt x="8" y="235"/>
                    </a:lnTo>
                    <a:lnTo>
                      <a:pt x="11" y="240"/>
                    </a:lnTo>
                    <a:lnTo>
                      <a:pt x="16" y="245"/>
                    </a:lnTo>
                    <a:lnTo>
                      <a:pt x="20" y="250"/>
                    </a:lnTo>
                    <a:lnTo>
                      <a:pt x="25" y="254"/>
                    </a:lnTo>
                    <a:lnTo>
                      <a:pt x="29" y="258"/>
                    </a:lnTo>
                    <a:lnTo>
                      <a:pt x="34" y="261"/>
                    </a:lnTo>
                    <a:lnTo>
                      <a:pt x="39" y="264"/>
                    </a:lnTo>
                    <a:lnTo>
                      <a:pt x="44" y="266"/>
                    </a:lnTo>
                    <a:lnTo>
                      <a:pt x="49" y="267"/>
                    </a:lnTo>
                    <a:lnTo>
                      <a:pt x="55" y="268"/>
                    </a:lnTo>
                    <a:lnTo>
                      <a:pt x="60" y="269"/>
                    </a:lnTo>
                    <a:lnTo>
                      <a:pt x="395" y="269"/>
                    </a:lnTo>
                    <a:close/>
                  </a:path>
                </a:pathLst>
              </a:custGeom>
              <a:solidFill>
                <a:srgbClr val="993300"/>
              </a:solidFill>
              <a:ln w="0">
                <a:solidFill>
                  <a:srgbClr val="000000"/>
                </a:solidFill>
                <a:prstDash val="solid"/>
                <a:round/>
                <a:headEnd/>
                <a:tailEnd/>
              </a:ln>
            </p:spPr>
            <p:txBody>
              <a:bodyPr/>
              <a:lstStyle/>
              <a:p>
                <a:endParaRPr lang="en-US"/>
              </a:p>
            </p:txBody>
          </p:sp>
          <p:sp>
            <p:nvSpPr>
              <p:cNvPr id="44609" name="Freeform 333"/>
              <p:cNvSpPr>
                <a:spLocks/>
              </p:cNvSpPr>
              <p:nvPr/>
            </p:nvSpPr>
            <p:spPr bwMode="auto">
              <a:xfrm>
                <a:off x="4838" y="1294"/>
                <a:ext cx="15" cy="5"/>
              </a:xfrm>
              <a:custGeom>
                <a:avLst/>
                <a:gdLst>
                  <a:gd name="T0" fmla="*/ 15 w 333"/>
                  <a:gd name="T1" fmla="*/ 2 h 121"/>
                  <a:gd name="T2" fmla="*/ 15 w 333"/>
                  <a:gd name="T3" fmla="*/ 3 h 121"/>
                  <a:gd name="T4" fmla="*/ 15 w 333"/>
                  <a:gd name="T5" fmla="*/ 3 h 121"/>
                  <a:gd name="T6" fmla="*/ 15 w 333"/>
                  <a:gd name="T7" fmla="*/ 3 h 121"/>
                  <a:gd name="T8" fmla="*/ 15 w 333"/>
                  <a:gd name="T9" fmla="*/ 3 h 121"/>
                  <a:gd name="T10" fmla="*/ 15 w 333"/>
                  <a:gd name="T11" fmla="*/ 4 h 121"/>
                  <a:gd name="T12" fmla="*/ 15 w 333"/>
                  <a:gd name="T13" fmla="*/ 4 h 121"/>
                  <a:gd name="T14" fmla="*/ 15 w 333"/>
                  <a:gd name="T15" fmla="*/ 4 h 121"/>
                  <a:gd name="T16" fmla="*/ 15 w 333"/>
                  <a:gd name="T17" fmla="*/ 4 h 121"/>
                  <a:gd name="T18" fmla="*/ 14 w 333"/>
                  <a:gd name="T19" fmla="*/ 4 h 121"/>
                  <a:gd name="T20" fmla="*/ 14 w 333"/>
                  <a:gd name="T21" fmla="*/ 5 h 121"/>
                  <a:gd name="T22" fmla="*/ 14 w 333"/>
                  <a:gd name="T23" fmla="*/ 5 h 121"/>
                  <a:gd name="T24" fmla="*/ 14 w 333"/>
                  <a:gd name="T25" fmla="*/ 5 h 121"/>
                  <a:gd name="T26" fmla="*/ 14 w 333"/>
                  <a:gd name="T27" fmla="*/ 5 h 121"/>
                  <a:gd name="T28" fmla="*/ 14 w 333"/>
                  <a:gd name="T29" fmla="*/ 5 h 121"/>
                  <a:gd name="T30" fmla="*/ 13 w 333"/>
                  <a:gd name="T31" fmla="*/ 5 h 121"/>
                  <a:gd name="T32" fmla="*/ 13 w 333"/>
                  <a:gd name="T33" fmla="*/ 5 h 121"/>
                  <a:gd name="T34" fmla="*/ 2 w 333"/>
                  <a:gd name="T35" fmla="*/ 5 h 121"/>
                  <a:gd name="T36" fmla="*/ 2 w 333"/>
                  <a:gd name="T37" fmla="*/ 5 h 121"/>
                  <a:gd name="T38" fmla="*/ 1 w 333"/>
                  <a:gd name="T39" fmla="*/ 5 h 121"/>
                  <a:gd name="T40" fmla="*/ 1 w 333"/>
                  <a:gd name="T41" fmla="*/ 5 h 121"/>
                  <a:gd name="T42" fmla="*/ 1 w 333"/>
                  <a:gd name="T43" fmla="*/ 5 h 121"/>
                  <a:gd name="T44" fmla="*/ 1 w 333"/>
                  <a:gd name="T45" fmla="*/ 5 h 121"/>
                  <a:gd name="T46" fmla="*/ 1 w 333"/>
                  <a:gd name="T47" fmla="*/ 5 h 121"/>
                  <a:gd name="T48" fmla="*/ 1 w 333"/>
                  <a:gd name="T49" fmla="*/ 4 h 121"/>
                  <a:gd name="T50" fmla="*/ 0 w 333"/>
                  <a:gd name="T51" fmla="*/ 4 h 121"/>
                  <a:gd name="T52" fmla="*/ 0 w 333"/>
                  <a:gd name="T53" fmla="*/ 4 h 121"/>
                  <a:gd name="T54" fmla="*/ 0 w 333"/>
                  <a:gd name="T55" fmla="*/ 4 h 121"/>
                  <a:gd name="T56" fmla="*/ 0 w 333"/>
                  <a:gd name="T57" fmla="*/ 4 h 121"/>
                  <a:gd name="T58" fmla="*/ 0 w 333"/>
                  <a:gd name="T59" fmla="*/ 3 h 121"/>
                  <a:gd name="T60" fmla="*/ 0 w 333"/>
                  <a:gd name="T61" fmla="*/ 3 h 121"/>
                  <a:gd name="T62" fmla="*/ 0 w 333"/>
                  <a:gd name="T63" fmla="*/ 3 h 121"/>
                  <a:gd name="T64" fmla="*/ 0 w 333"/>
                  <a:gd name="T65" fmla="*/ 3 h 121"/>
                  <a:gd name="T66" fmla="*/ 0 w 333"/>
                  <a:gd name="T67" fmla="*/ 2 h 121"/>
                  <a:gd name="T68" fmla="*/ 0 w 333"/>
                  <a:gd name="T69" fmla="*/ 0 h 121"/>
                  <a:gd name="T70" fmla="*/ 15 w 333"/>
                  <a:gd name="T71" fmla="*/ 0 h 121"/>
                  <a:gd name="T72" fmla="*/ 15 w 333"/>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21">
                    <a:moveTo>
                      <a:pt x="333" y="60"/>
                    </a:moveTo>
                    <a:lnTo>
                      <a:pt x="332" y="65"/>
                    </a:lnTo>
                    <a:lnTo>
                      <a:pt x="332" y="71"/>
                    </a:lnTo>
                    <a:lnTo>
                      <a:pt x="331" y="77"/>
                    </a:lnTo>
                    <a:lnTo>
                      <a:pt x="330" y="83"/>
                    </a:lnTo>
                    <a:lnTo>
                      <a:pt x="328" y="88"/>
                    </a:lnTo>
                    <a:lnTo>
                      <a:pt x="327" y="93"/>
                    </a:lnTo>
                    <a:lnTo>
                      <a:pt x="324" y="98"/>
                    </a:lnTo>
                    <a:lnTo>
                      <a:pt x="322" y="102"/>
                    </a:lnTo>
                    <a:lnTo>
                      <a:pt x="320" y="106"/>
                    </a:lnTo>
                    <a:lnTo>
                      <a:pt x="317" y="109"/>
                    </a:lnTo>
                    <a:lnTo>
                      <a:pt x="314" y="112"/>
                    </a:lnTo>
                    <a:lnTo>
                      <a:pt x="310" y="115"/>
                    </a:lnTo>
                    <a:lnTo>
                      <a:pt x="307" y="117"/>
                    </a:lnTo>
                    <a:lnTo>
                      <a:pt x="303" y="118"/>
                    </a:lnTo>
                    <a:lnTo>
                      <a:pt x="298" y="119"/>
                    </a:lnTo>
                    <a:lnTo>
                      <a:pt x="294" y="121"/>
                    </a:lnTo>
                    <a:lnTo>
                      <a:pt x="39" y="121"/>
                    </a:lnTo>
                    <a:lnTo>
                      <a:pt x="34" y="119"/>
                    </a:lnTo>
                    <a:lnTo>
                      <a:pt x="30" y="118"/>
                    </a:lnTo>
                    <a:lnTo>
                      <a:pt x="25" y="117"/>
                    </a:lnTo>
                    <a:lnTo>
                      <a:pt x="21" y="115"/>
                    </a:lnTo>
                    <a:lnTo>
                      <a:pt x="18" y="112"/>
                    </a:lnTo>
                    <a:lnTo>
                      <a:pt x="15" y="109"/>
                    </a:lnTo>
                    <a:lnTo>
                      <a:pt x="12" y="106"/>
                    </a:lnTo>
                    <a:lnTo>
                      <a:pt x="10" y="102"/>
                    </a:lnTo>
                    <a:lnTo>
                      <a:pt x="7" y="98"/>
                    </a:lnTo>
                    <a:lnTo>
                      <a:pt x="5" y="93"/>
                    </a:lnTo>
                    <a:lnTo>
                      <a:pt x="3" y="88"/>
                    </a:lnTo>
                    <a:lnTo>
                      <a:pt x="2" y="83"/>
                    </a:lnTo>
                    <a:lnTo>
                      <a:pt x="1" y="77"/>
                    </a:lnTo>
                    <a:lnTo>
                      <a:pt x="0" y="71"/>
                    </a:lnTo>
                    <a:lnTo>
                      <a:pt x="0" y="65"/>
                    </a:lnTo>
                    <a:lnTo>
                      <a:pt x="0" y="60"/>
                    </a:lnTo>
                    <a:lnTo>
                      <a:pt x="2" y="0"/>
                    </a:lnTo>
                    <a:lnTo>
                      <a:pt x="331" y="0"/>
                    </a:lnTo>
                    <a:lnTo>
                      <a:pt x="333" y="60"/>
                    </a:lnTo>
                    <a:close/>
                  </a:path>
                </a:pathLst>
              </a:custGeom>
              <a:solidFill>
                <a:srgbClr val="993300"/>
              </a:solidFill>
              <a:ln w="0">
                <a:solidFill>
                  <a:srgbClr val="000000"/>
                </a:solidFill>
                <a:prstDash val="solid"/>
                <a:round/>
                <a:headEnd/>
                <a:tailEnd/>
              </a:ln>
            </p:spPr>
            <p:txBody>
              <a:bodyPr/>
              <a:lstStyle/>
              <a:p>
                <a:endParaRPr lang="en-US"/>
              </a:p>
            </p:txBody>
          </p:sp>
          <p:sp>
            <p:nvSpPr>
              <p:cNvPr id="44610" name="Freeform 334"/>
              <p:cNvSpPr>
                <a:spLocks/>
              </p:cNvSpPr>
              <p:nvPr/>
            </p:nvSpPr>
            <p:spPr bwMode="auto">
              <a:xfrm>
                <a:off x="4836" y="1290"/>
                <a:ext cx="2" cy="8"/>
              </a:xfrm>
              <a:custGeom>
                <a:avLst/>
                <a:gdLst>
                  <a:gd name="T0" fmla="*/ 1 w 32"/>
                  <a:gd name="T1" fmla="*/ 8 h 200"/>
                  <a:gd name="T2" fmla="*/ 1 w 32"/>
                  <a:gd name="T3" fmla="*/ 8 h 200"/>
                  <a:gd name="T4" fmla="*/ 2 w 32"/>
                  <a:gd name="T5" fmla="*/ 8 h 200"/>
                  <a:gd name="T6" fmla="*/ 2 w 32"/>
                  <a:gd name="T7" fmla="*/ 8 h 200"/>
                  <a:gd name="T8" fmla="*/ 2 w 32"/>
                  <a:gd name="T9" fmla="*/ 8 h 200"/>
                  <a:gd name="T10" fmla="*/ 2 w 32"/>
                  <a:gd name="T11" fmla="*/ 8 h 200"/>
                  <a:gd name="T12" fmla="*/ 2 w 32"/>
                  <a:gd name="T13" fmla="*/ 7 h 200"/>
                  <a:gd name="T14" fmla="*/ 2 w 32"/>
                  <a:gd name="T15" fmla="*/ 7 h 200"/>
                  <a:gd name="T16" fmla="*/ 2 w 32"/>
                  <a:gd name="T17" fmla="*/ 1 h 200"/>
                  <a:gd name="T18" fmla="*/ 2 w 32"/>
                  <a:gd name="T19" fmla="*/ 1 h 200"/>
                  <a:gd name="T20" fmla="*/ 2 w 32"/>
                  <a:gd name="T21" fmla="*/ 0 h 200"/>
                  <a:gd name="T22" fmla="*/ 2 w 32"/>
                  <a:gd name="T23" fmla="*/ 0 h 200"/>
                  <a:gd name="T24" fmla="*/ 2 w 32"/>
                  <a:gd name="T25" fmla="*/ 0 h 200"/>
                  <a:gd name="T26" fmla="*/ 2 w 32"/>
                  <a:gd name="T27" fmla="*/ 0 h 200"/>
                  <a:gd name="T28" fmla="*/ 1 w 32"/>
                  <a:gd name="T29" fmla="*/ 0 h 200"/>
                  <a:gd name="T30" fmla="*/ 1 w 32"/>
                  <a:gd name="T31" fmla="*/ 0 h 200"/>
                  <a:gd name="T32" fmla="*/ 1 w 32"/>
                  <a:gd name="T33" fmla="*/ 0 h 200"/>
                  <a:gd name="T34" fmla="*/ 1 w 32"/>
                  <a:gd name="T35" fmla="*/ 0 h 200"/>
                  <a:gd name="T36" fmla="*/ 1 w 32"/>
                  <a:gd name="T37" fmla="*/ 0 h 200"/>
                  <a:gd name="T38" fmla="*/ 1 w 32"/>
                  <a:gd name="T39" fmla="*/ 0 h 200"/>
                  <a:gd name="T40" fmla="*/ 1 w 32"/>
                  <a:gd name="T41" fmla="*/ 0 h 200"/>
                  <a:gd name="T42" fmla="*/ 0 w 32"/>
                  <a:gd name="T43" fmla="*/ 0 h 200"/>
                  <a:gd name="T44" fmla="*/ 0 w 32"/>
                  <a:gd name="T45" fmla="*/ 0 h 200"/>
                  <a:gd name="T46" fmla="*/ 0 w 32"/>
                  <a:gd name="T47" fmla="*/ 1 h 200"/>
                  <a:gd name="T48" fmla="*/ 0 w 32"/>
                  <a:gd name="T49" fmla="*/ 1 h 200"/>
                  <a:gd name="T50" fmla="*/ 0 w 32"/>
                  <a:gd name="T51" fmla="*/ 7 h 200"/>
                  <a:gd name="T52" fmla="*/ 0 w 32"/>
                  <a:gd name="T53" fmla="*/ 7 h 200"/>
                  <a:gd name="T54" fmla="*/ 0 w 32"/>
                  <a:gd name="T55" fmla="*/ 7 h 200"/>
                  <a:gd name="T56" fmla="*/ 0 w 32"/>
                  <a:gd name="T57" fmla="*/ 7 h 200"/>
                  <a:gd name="T58" fmla="*/ 0 w 32"/>
                  <a:gd name="T59" fmla="*/ 8 h 200"/>
                  <a:gd name="T60" fmla="*/ 1 w 32"/>
                  <a:gd name="T61" fmla="*/ 8 h 200"/>
                  <a:gd name="T62" fmla="*/ 1 w 32"/>
                  <a:gd name="T63" fmla="*/ 8 h 200"/>
                  <a:gd name="T64" fmla="*/ 1 w 32"/>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 h="200">
                    <a:moveTo>
                      <a:pt x="18" y="200"/>
                    </a:moveTo>
                    <a:lnTo>
                      <a:pt x="19" y="199"/>
                    </a:lnTo>
                    <a:lnTo>
                      <a:pt x="20" y="199"/>
                    </a:lnTo>
                    <a:lnTo>
                      <a:pt x="22" y="199"/>
                    </a:lnTo>
                    <a:lnTo>
                      <a:pt x="23" y="198"/>
                    </a:lnTo>
                    <a:lnTo>
                      <a:pt x="24" y="197"/>
                    </a:lnTo>
                    <a:lnTo>
                      <a:pt x="25" y="196"/>
                    </a:lnTo>
                    <a:lnTo>
                      <a:pt x="27" y="195"/>
                    </a:lnTo>
                    <a:lnTo>
                      <a:pt x="28" y="194"/>
                    </a:lnTo>
                    <a:lnTo>
                      <a:pt x="28" y="192"/>
                    </a:lnTo>
                    <a:lnTo>
                      <a:pt x="29" y="191"/>
                    </a:lnTo>
                    <a:lnTo>
                      <a:pt x="30" y="189"/>
                    </a:lnTo>
                    <a:lnTo>
                      <a:pt x="30" y="188"/>
                    </a:lnTo>
                    <a:lnTo>
                      <a:pt x="31" y="186"/>
                    </a:lnTo>
                    <a:lnTo>
                      <a:pt x="31" y="184"/>
                    </a:lnTo>
                    <a:lnTo>
                      <a:pt x="31" y="182"/>
                    </a:lnTo>
                    <a:lnTo>
                      <a:pt x="32" y="181"/>
                    </a:lnTo>
                    <a:lnTo>
                      <a:pt x="32" y="20"/>
                    </a:lnTo>
                    <a:lnTo>
                      <a:pt x="31" y="18"/>
                    </a:lnTo>
                    <a:lnTo>
                      <a:pt x="31" y="16"/>
                    </a:lnTo>
                    <a:lnTo>
                      <a:pt x="31" y="14"/>
                    </a:lnTo>
                    <a:lnTo>
                      <a:pt x="30" y="12"/>
                    </a:lnTo>
                    <a:lnTo>
                      <a:pt x="30" y="10"/>
                    </a:lnTo>
                    <a:lnTo>
                      <a:pt x="29" y="8"/>
                    </a:lnTo>
                    <a:lnTo>
                      <a:pt x="28" y="7"/>
                    </a:lnTo>
                    <a:lnTo>
                      <a:pt x="28" y="5"/>
                    </a:lnTo>
                    <a:lnTo>
                      <a:pt x="27" y="4"/>
                    </a:lnTo>
                    <a:lnTo>
                      <a:pt x="25" y="3"/>
                    </a:lnTo>
                    <a:lnTo>
                      <a:pt x="24" y="2"/>
                    </a:lnTo>
                    <a:lnTo>
                      <a:pt x="23" y="1"/>
                    </a:lnTo>
                    <a:lnTo>
                      <a:pt x="22" y="0"/>
                    </a:lnTo>
                    <a:lnTo>
                      <a:pt x="20" y="0"/>
                    </a:lnTo>
                    <a:lnTo>
                      <a:pt x="19" y="0"/>
                    </a:lnTo>
                    <a:lnTo>
                      <a:pt x="18" y="0"/>
                    </a:lnTo>
                    <a:lnTo>
                      <a:pt x="16" y="0"/>
                    </a:lnTo>
                    <a:lnTo>
                      <a:pt x="15" y="0"/>
                    </a:lnTo>
                    <a:lnTo>
                      <a:pt x="14" y="0"/>
                    </a:lnTo>
                    <a:lnTo>
                      <a:pt x="13" y="1"/>
                    </a:lnTo>
                    <a:lnTo>
                      <a:pt x="11" y="2"/>
                    </a:lnTo>
                    <a:lnTo>
                      <a:pt x="10" y="3"/>
                    </a:lnTo>
                    <a:lnTo>
                      <a:pt x="9" y="4"/>
                    </a:lnTo>
                    <a:lnTo>
                      <a:pt x="8" y="5"/>
                    </a:lnTo>
                    <a:lnTo>
                      <a:pt x="8" y="7"/>
                    </a:lnTo>
                    <a:lnTo>
                      <a:pt x="7" y="8"/>
                    </a:lnTo>
                    <a:lnTo>
                      <a:pt x="6" y="10"/>
                    </a:lnTo>
                    <a:lnTo>
                      <a:pt x="6" y="12"/>
                    </a:lnTo>
                    <a:lnTo>
                      <a:pt x="5" y="14"/>
                    </a:lnTo>
                    <a:lnTo>
                      <a:pt x="5" y="16"/>
                    </a:lnTo>
                    <a:lnTo>
                      <a:pt x="5" y="18"/>
                    </a:lnTo>
                    <a:lnTo>
                      <a:pt x="5" y="20"/>
                    </a:lnTo>
                    <a:lnTo>
                      <a:pt x="0" y="167"/>
                    </a:lnTo>
                    <a:lnTo>
                      <a:pt x="0" y="169"/>
                    </a:lnTo>
                    <a:lnTo>
                      <a:pt x="0" y="171"/>
                    </a:lnTo>
                    <a:lnTo>
                      <a:pt x="1" y="175"/>
                    </a:lnTo>
                    <a:lnTo>
                      <a:pt x="1" y="177"/>
                    </a:lnTo>
                    <a:lnTo>
                      <a:pt x="2" y="180"/>
                    </a:lnTo>
                    <a:lnTo>
                      <a:pt x="3" y="182"/>
                    </a:lnTo>
                    <a:lnTo>
                      <a:pt x="5" y="185"/>
                    </a:lnTo>
                    <a:lnTo>
                      <a:pt x="6" y="188"/>
                    </a:lnTo>
                    <a:lnTo>
                      <a:pt x="7" y="190"/>
                    </a:lnTo>
                    <a:lnTo>
                      <a:pt x="9" y="192"/>
                    </a:lnTo>
                    <a:lnTo>
                      <a:pt x="10" y="194"/>
                    </a:lnTo>
                    <a:lnTo>
                      <a:pt x="12" y="196"/>
                    </a:lnTo>
                    <a:lnTo>
                      <a:pt x="13" y="197"/>
                    </a:lnTo>
                    <a:lnTo>
                      <a:pt x="15" y="199"/>
                    </a:lnTo>
                    <a:lnTo>
                      <a:pt x="16" y="199"/>
                    </a:lnTo>
                    <a:lnTo>
                      <a:pt x="18" y="200"/>
                    </a:lnTo>
                    <a:close/>
                  </a:path>
                </a:pathLst>
              </a:custGeom>
              <a:solidFill>
                <a:srgbClr val="993300"/>
              </a:solidFill>
              <a:ln w="0">
                <a:solidFill>
                  <a:srgbClr val="000000"/>
                </a:solidFill>
                <a:prstDash val="solid"/>
                <a:round/>
                <a:headEnd/>
                <a:tailEnd/>
              </a:ln>
            </p:spPr>
            <p:txBody>
              <a:bodyPr/>
              <a:lstStyle/>
              <a:p>
                <a:endParaRPr lang="en-US"/>
              </a:p>
            </p:txBody>
          </p:sp>
          <p:sp>
            <p:nvSpPr>
              <p:cNvPr id="44611" name="Freeform 335"/>
              <p:cNvSpPr>
                <a:spLocks/>
              </p:cNvSpPr>
              <p:nvPr/>
            </p:nvSpPr>
            <p:spPr bwMode="auto">
              <a:xfrm>
                <a:off x="4853" y="1289"/>
                <a:ext cx="2" cy="9"/>
              </a:xfrm>
              <a:custGeom>
                <a:avLst/>
                <a:gdLst>
                  <a:gd name="T0" fmla="*/ 1 w 37"/>
                  <a:gd name="T1" fmla="*/ 9 h 208"/>
                  <a:gd name="T2" fmla="*/ 1 w 37"/>
                  <a:gd name="T3" fmla="*/ 9 h 208"/>
                  <a:gd name="T4" fmla="*/ 1 w 37"/>
                  <a:gd name="T5" fmla="*/ 9 h 208"/>
                  <a:gd name="T6" fmla="*/ 1 w 37"/>
                  <a:gd name="T7" fmla="*/ 9 h 208"/>
                  <a:gd name="T8" fmla="*/ 2 w 37"/>
                  <a:gd name="T9" fmla="*/ 8 h 208"/>
                  <a:gd name="T10" fmla="*/ 2 w 37"/>
                  <a:gd name="T11" fmla="*/ 8 h 208"/>
                  <a:gd name="T12" fmla="*/ 2 w 37"/>
                  <a:gd name="T13" fmla="*/ 8 h 208"/>
                  <a:gd name="T14" fmla="*/ 2 w 37"/>
                  <a:gd name="T15" fmla="*/ 8 h 208"/>
                  <a:gd name="T16" fmla="*/ 1 w 37"/>
                  <a:gd name="T17" fmla="*/ 1 h 208"/>
                  <a:gd name="T18" fmla="*/ 1 w 37"/>
                  <a:gd name="T19" fmla="*/ 1 h 208"/>
                  <a:gd name="T20" fmla="*/ 1 w 37"/>
                  <a:gd name="T21" fmla="*/ 0 h 208"/>
                  <a:gd name="T22" fmla="*/ 1 w 37"/>
                  <a:gd name="T23" fmla="*/ 0 h 208"/>
                  <a:gd name="T24" fmla="*/ 1 w 37"/>
                  <a:gd name="T25" fmla="*/ 0 h 208"/>
                  <a:gd name="T26" fmla="*/ 1 w 37"/>
                  <a:gd name="T27" fmla="*/ 0 h 208"/>
                  <a:gd name="T28" fmla="*/ 1 w 37"/>
                  <a:gd name="T29" fmla="*/ 0 h 208"/>
                  <a:gd name="T30" fmla="*/ 1 w 37"/>
                  <a:gd name="T31" fmla="*/ 0 h 208"/>
                  <a:gd name="T32" fmla="*/ 1 w 37"/>
                  <a:gd name="T33" fmla="*/ 0 h 208"/>
                  <a:gd name="T34" fmla="*/ 1 w 37"/>
                  <a:gd name="T35" fmla="*/ 0 h 208"/>
                  <a:gd name="T36" fmla="*/ 0 w 37"/>
                  <a:gd name="T37" fmla="*/ 0 h 208"/>
                  <a:gd name="T38" fmla="*/ 0 w 37"/>
                  <a:gd name="T39" fmla="*/ 0 h 208"/>
                  <a:gd name="T40" fmla="*/ 0 w 37"/>
                  <a:gd name="T41" fmla="*/ 0 h 208"/>
                  <a:gd name="T42" fmla="*/ 0 w 37"/>
                  <a:gd name="T43" fmla="*/ 0 h 208"/>
                  <a:gd name="T44" fmla="*/ 0 w 37"/>
                  <a:gd name="T45" fmla="*/ 1 h 208"/>
                  <a:gd name="T46" fmla="*/ 0 w 37"/>
                  <a:gd name="T47" fmla="*/ 1 h 208"/>
                  <a:gd name="T48" fmla="*/ 0 w 37"/>
                  <a:gd name="T49" fmla="*/ 1 h 208"/>
                  <a:gd name="T50" fmla="*/ 0 w 37"/>
                  <a:gd name="T51" fmla="*/ 8 h 208"/>
                  <a:gd name="T52" fmla="*/ 0 w 37"/>
                  <a:gd name="T53" fmla="*/ 8 h 208"/>
                  <a:gd name="T54" fmla="*/ 0 w 37"/>
                  <a:gd name="T55" fmla="*/ 9 h 208"/>
                  <a:gd name="T56" fmla="*/ 0 w 37"/>
                  <a:gd name="T57" fmla="*/ 9 h 208"/>
                  <a:gd name="T58" fmla="*/ 0 w 37"/>
                  <a:gd name="T59" fmla="*/ 9 h 208"/>
                  <a:gd name="T60" fmla="*/ 0 w 37"/>
                  <a:gd name="T61" fmla="*/ 9 h 208"/>
                  <a:gd name="T62" fmla="*/ 0 w 37"/>
                  <a:gd name="T63" fmla="*/ 9 h 208"/>
                  <a:gd name="T64" fmla="*/ 1 w 37"/>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8">
                    <a:moveTo>
                      <a:pt x="13" y="208"/>
                    </a:moveTo>
                    <a:lnTo>
                      <a:pt x="14" y="207"/>
                    </a:lnTo>
                    <a:lnTo>
                      <a:pt x="16" y="207"/>
                    </a:lnTo>
                    <a:lnTo>
                      <a:pt x="18" y="205"/>
                    </a:lnTo>
                    <a:lnTo>
                      <a:pt x="19" y="204"/>
                    </a:lnTo>
                    <a:lnTo>
                      <a:pt x="21" y="202"/>
                    </a:lnTo>
                    <a:lnTo>
                      <a:pt x="23" y="200"/>
                    </a:lnTo>
                    <a:lnTo>
                      <a:pt x="25" y="198"/>
                    </a:lnTo>
                    <a:lnTo>
                      <a:pt x="27" y="196"/>
                    </a:lnTo>
                    <a:lnTo>
                      <a:pt x="29" y="193"/>
                    </a:lnTo>
                    <a:lnTo>
                      <a:pt x="30" y="191"/>
                    </a:lnTo>
                    <a:lnTo>
                      <a:pt x="32" y="188"/>
                    </a:lnTo>
                    <a:lnTo>
                      <a:pt x="33" y="186"/>
                    </a:lnTo>
                    <a:lnTo>
                      <a:pt x="34" y="183"/>
                    </a:lnTo>
                    <a:lnTo>
                      <a:pt x="36" y="181"/>
                    </a:lnTo>
                    <a:lnTo>
                      <a:pt x="36" y="177"/>
                    </a:lnTo>
                    <a:lnTo>
                      <a:pt x="37" y="176"/>
                    </a:lnTo>
                    <a:lnTo>
                      <a:pt x="27" y="20"/>
                    </a:lnTo>
                    <a:lnTo>
                      <a:pt x="26" y="17"/>
                    </a:lnTo>
                    <a:lnTo>
                      <a:pt x="26" y="15"/>
                    </a:lnTo>
                    <a:lnTo>
                      <a:pt x="26" y="13"/>
                    </a:lnTo>
                    <a:lnTo>
                      <a:pt x="25" y="11"/>
                    </a:lnTo>
                    <a:lnTo>
                      <a:pt x="25" y="10"/>
                    </a:lnTo>
                    <a:lnTo>
                      <a:pt x="24" y="8"/>
                    </a:lnTo>
                    <a:lnTo>
                      <a:pt x="23" y="7"/>
                    </a:lnTo>
                    <a:lnTo>
                      <a:pt x="23" y="5"/>
                    </a:lnTo>
                    <a:lnTo>
                      <a:pt x="22" y="4"/>
                    </a:lnTo>
                    <a:lnTo>
                      <a:pt x="20" y="3"/>
                    </a:lnTo>
                    <a:lnTo>
                      <a:pt x="19" y="2"/>
                    </a:lnTo>
                    <a:lnTo>
                      <a:pt x="18" y="1"/>
                    </a:lnTo>
                    <a:lnTo>
                      <a:pt x="17" y="0"/>
                    </a:lnTo>
                    <a:lnTo>
                      <a:pt x="15" y="0"/>
                    </a:lnTo>
                    <a:lnTo>
                      <a:pt x="14" y="0"/>
                    </a:lnTo>
                    <a:lnTo>
                      <a:pt x="13" y="0"/>
                    </a:lnTo>
                    <a:lnTo>
                      <a:pt x="11" y="0"/>
                    </a:lnTo>
                    <a:lnTo>
                      <a:pt x="10" y="0"/>
                    </a:lnTo>
                    <a:lnTo>
                      <a:pt x="9" y="0"/>
                    </a:lnTo>
                    <a:lnTo>
                      <a:pt x="8" y="1"/>
                    </a:lnTo>
                    <a:lnTo>
                      <a:pt x="6" y="2"/>
                    </a:lnTo>
                    <a:lnTo>
                      <a:pt x="5" y="3"/>
                    </a:lnTo>
                    <a:lnTo>
                      <a:pt x="4" y="4"/>
                    </a:lnTo>
                    <a:lnTo>
                      <a:pt x="3"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3" y="203"/>
                    </a:lnTo>
                    <a:lnTo>
                      <a:pt x="4" y="204"/>
                    </a:lnTo>
                    <a:lnTo>
                      <a:pt x="5" y="205"/>
                    </a:lnTo>
                    <a:lnTo>
                      <a:pt x="6" y="205"/>
                    </a:lnTo>
                    <a:lnTo>
                      <a:pt x="8" y="206"/>
                    </a:lnTo>
                    <a:lnTo>
                      <a:pt x="9" y="207"/>
                    </a:lnTo>
                    <a:lnTo>
                      <a:pt x="10" y="207"/>
                    </a:lnTo>
                    <a:lnTo>
                      <a:pt x="11" y="207"/>
                    </a:lnTo>
                    <a:lnTo>
                      <a:pt x="13" y="208"/>
                    </a:lnTo>
                    <a:close/>
                  </a:path>
                </a:pathLst>
              </a:custGeom>
              <a:solidFill>
                <a:srgbClr val="993300"/>
              </a:solidFill>
              <a:ln w="0">
                <a:solidFill>
                  <a:srgbClr val="000000"/>
                </a:solidFill>
                <a:prstDash val="solid"/>
                <a:round/>
                <a:headEnd/>
                <a:tailEnd/>
              </a:ln>
            </p:spPr>
            <p:txBody>
              <a:bodyPr/>
              <a:lstStyle/>
              <a:p>
                <a:endParaRPr lang="en-US"/>
              </a:p>
            </p:txBody>
          </p:sp>
          <p:sp>
            <p:nvSpPr>
              <p:cNvPr id="44612" name="Freeform 336"/>
              <p:cNvSpPr>
                <a:spLocks/>
              </p:cNvSpPr>
              <p:nvPr/>
            </p:nvSpPr>
            <p:spPr bwMode="auto">
              <a:xfrm>
                <a:off x="4838" y="1289"/>
                <a:ext cx="15" cy="4"/>
              </a:xfrm>
              <a:custGeom>
                <a:avLst/>
                <a:gdLst>
                  <a:gd name="T0" fmla="*/ 14 w 341"/>
                  <a:gd name="T1" fmla="*/ 4 h 99"/>
                  <a:gd name="T2" fmla="*/ 14 w 341"/>
                  <a:gd name="T3" fmla="*/ 4 h 99"/>
                  <a:gd name="T4" fmla="*/ 14 w 341"/>
                  <a:gd name="T5" fmla="*/ 4 h 99"/>
                  <a:gd name="T6" fmla="*/ 14 w 341"/>
                  <a:gd name="T7" fmla="*/ 4 h 99"/>
                  <a:gd name="T8" fmla="*/ 15 w 341"/>
                  <a:gd name="T9" fmla="*/ 4 h 99"/>
                  <a:gd name="T10" fmla="*/ 15 w 341"/>
                  <a:gd name="T11" fmla="*/ 3 h 99"/>
                  <a:gd name="T12" fmla="*/ 15 w 341"/>
                  <a:gd name="T13" fmla="*/ 3 h 99"/>
                  <a:gd name="T14" fmla="*/ 15 w 341"/>
                  <a:gd name="T15" fmla="*/ 3 h 99"/>
                  <a:gd name="T16" fmla="*/ 15 w 341"/>
                  <a:gd name="T17" fmla="*/ 1 h 99"/>
                  <a:gd name="T18" fmla="*/ 15 w 341"/>
                  <a:gd name="T19" fmla="*/ 1 h 99"/>
                  <a:gd name="T20" fmla="*/ 15 w 341"/>
                  <a:gd name="T21" fmla="*/ 1 h 99"/>
                  <a:gd name="T22" fmla="*/ 15 w 341"/>
                  <a:gd name="T23" fmla="*/ 1 h 99"/>
                  <a:gd name="T24" fmla="*/ 15 w 341"/>
                  <a:gd name="T25" fmla="*/ 0 h 99"/>
                  <a:gd name="T26" fmla="*/ 14 w 341"/>
                  <a:gd name="T27" fmla="*/ 0 h 99"/>
                  <a:gd name="T28" fmla="*/ 14 w 341"/>
                  <a:gd name="T29" fmla="*/ 0 h 99"/>
                  <a:gd name="T30" fmla="*/ 14 w 341"/>
                  <a:gd name="T31" fmla="*/ 0 h 99"/>
                  <a:gd name="T32" fmla="*/ 13 w 341"/>
                  <a:gd name="T33" fmla="*/ 0 h 99"/>
                  <a:gd name="T34" fmla="*/ 1 w 341"/>
                  <a:gd name="T35" fmla="*/ 0 h 99"/>
                  <a:gd name="T36" fmla="*/ 1 w 341"/>
                  <a:gd name="T37" fmla="*/ 0 h 99"/>
                  <a:gd name="T38" fmla="*/ 1 w 341"/>
                  <a:gd name="T39" fmla="*/ 0 h 99"/>
                  <a:gd name="T40" fmla="*/ 1 w 341"/>
                  <a:gd name="T41" fmla="*/ 0 h 99"/>
                  <a:gd name="T42" fmla="*/ 0 w 341"/>
                  <a:gd name="T43" fmla="*/ 0 h 99"/>
                  <a:gd name="T44" fmla="*/ 0 w 341"/>
                  <a:gd name="T45" fmla="*/ 1 h 99"/>
                  <a:gd name="T46" fmla="*/ 0 w 341"/>
                  <a:gd name="T47" fmla="*/ 1 h 99"/>
                  <a:gd name="T48" fmla="*/ 0 w 341"/>
                  <a:gd name="T49" fmla="*/ 1 h 99"/>
                  <a:gd name="T50" fmla="*/ 0 w 341"/>
                  <a:gd name="T51" fmla="*/ 3 h 99"/>
                  <a:gd name="T52" fmla="*/ 0 w 341"/>
                  <a:gd name="T53" fmla="*/ 3 h 99"/>
                  <a:gd name="T54" fmla="*/ 0 w 341"/>
                  <a:gd name="T55" fmla="*/ 3 h 99"/>
                  <a:gd name="T56" fmla="*/ 0 w 341"/>
                  <a:gd name="T57" fmla="*/ 3 h 99"/>
                  <a:gd name="T58" fmla="*/ 0 w 341"/>
                  <a:gd name="T59" fmla="*/ 4 h 99"/>
                  <a:gd name="T60" fmla="*/ 1 w 341"/>
                  <a:gd name="T61" fmla="*/ 4 h 99"/>
                  <a:gd name="T62" fmla="*/ 1 w 341"/>
                  <a:gd name="T63" fmla="*/ 4 h 99"/>
                  <a:gd name="T64" fmla="*/ 1 w 341"/>
                  <a:gd name="T65" fmla="*/ 4 h 99"/>
                  <a:gd name="T66" fmla="*/ 2 w 341"/>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1" h="99">
                    <a:moveTo>
                      <a:pt x="304" y="99"/>
                    </a:moveTo>
                    <a:lnTo>
                      <a:pt x="308" y="98"/>
                    </a:lnTo>
                    <a:lnTo>
                      <a:pt x="312" y="98"/>
                    </a:lnTo>
                    <a:lnTo>
                      <a:pt x="315" y="97"/>
                    </a:lnTo>
                    <a:lnTo>
                      <a:pt x="319" y="96"/>
                    </a:lnTo>
                    <a:lnTo>
                      <a:pt x="322" y="95"/>
                    </a:lnTo>
                    <a:lnTo>
                      <a:pt x="325" y="93"/>
                    </a:lnTo>
                    <a:lnTo>
                      <a:pt x="327" y="91"/>
                    </a:lnTo>
                    <a:lnTo>
                      <a:pt x="330" y="89"/>
                    </a:lnTo>
                    <a:lnTo>
                      <a:pt x="332" y="87"/>
                    </a:lnTo>
                    <a:lnTo>
                      <a:pt x="334" y="85"/>
                    </a:lnTo>
                    <a:lnTo>
                      <a:pt x="336" y="82"/>
                    </a:lnTo>
                    <a:lnTo>
                      <a:pt x="338" y="80"/>
                    </a:lnTo>
                    <a:lnTo>
                      <a:pt x="339" y="77"/>
                    </a:lnTo>
                    <a:lnTo>
                      <a:pt x="340" y="74"/>
                    </a:lnTo>
                    <a:lnTo>
                      <a:pt x="340" y="71"/>
                    </a:lnTo>
                    <a:lnTo>
                      <a:pt x="341" y="67"/>
                    </a:lnTo>
                    <a:lnTo>
                      <a:pt x="341" y="32"/>
                    </a:lnTo>
                    <a:lnTo>
                      <a:pt x="340" y="27"/>
                    </a:lnTo>
                    <a:lnTo>
                      <a:pt x="340" y="24"/>
                    </a:lnTo>
                    <a:lnTo>
                      <a:pt x="339" y="21"/>
                    </a:lnTo>
                    <a:lnTo>
                      <a:pt x="338" y="18"/>
                    </a:lnTo>
                    <a:lnTo>
                      <a:pt x="336" y="16"/>
                    </a:lnTo>
                    <a:lnTo>
                      <a:pt x="334" y="13"/>
                    </a:lnTo>
                    <a:lnTo>
                      <a:pt x="332" y="11"/>
                    </a:lnTo>
                    <a:lnTo>
                      <a:pt x="330" y="9"/>
                    </a:lnTo>
                    <a:lnTo>
                      <a:pt x="327" y="7"/>
                    </a:lnTo>
                    <a:lnTo>
                      <a:pt x="325" y="5"/>
                    </a:lnTo>
                    <a:lnTo>
                      <a:pt x="322" y="3"/>
                    </a:lnTo>
                    <a:lnTo>
                      <a:pt x="319" y="2"/>
                    </a:lnTo>
                    <a:lnTo>
                      <a:pt x="315" y="1"/>
                    </a:lnTo>
                    <a:lnTo>
                      <a:pt x="312" y="0"/>
                    </a:lnTo>
                    <a:lnTo>
                      <a:pt x="308" y="0"/>
                    </a:lnTo>
                    <a:lnTo>
                      <a:pt x="304" y="0"/>
                    </a:lnTo>
                    <a:lnTo>
                      <a:pt x="36" y="0"/>
                    </a:lnTo>
                    <a:lnTo>
                      <a:pt x="31" y="0"/>
                    </a:lnTo>
                    <a:lnTo>
                      <a:pt x="28" y="0"/>
                    </a:lnTo>
                    <a:lnTo>
                      <a:pt x="24" y="1"/>
                    </a:lnTo>
                    <a:lnTo>
                      <a:pt x="21" y="2"/>
                    </a:lnTo>
                    <a:lnTo>
                      <a:pt x="18" y="3"/>
                    </a:lnTo>
                    <a:lnTo>
                      <a:pt x="15" y="5"/>
                    </a:lnTo>
                    <a:lnTo>
                      <a:pt x="12"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2" y="91"/>
                    </a:lnTo>
                    <a:lnTo>
                      <a:pt x="15" y="93"/>
                    </a:lnTo>
                    <a:lnTo>
                      <a:pt x="18" y="95"/>
                    </a:lnTo>
                    <a:lnTo>
                      <a:pt x="21" y="96"/>
                    </a:lnTo>
                    <a:lnTo>
                      <a:pt x="24" y="97"/>
                    </a:lnTo>
                    <a:lnTo>
                      <a:pt x="28" y="98"/>
                    </a:lnTo>
                    <a:lnTo>
                      <a:pt x="31" y="98"/>
                    </a:lnTo>
                    <a:lnTo>
                      <a:pt x="36" y="99"/>
                    </a:lnTo>
                    <a:lnTo>
                      <a:pt x="304" y="99"/>
                    </a:lnTo>
                    <a:close/>
                  </a:path>
                </a:pathLst>
              </a:custGeom>
              <a:solidFill>
                <a:srgbClr val="993300"/>
              </a:solidFill>
              <a:ln w="0">
                <a:solidFill>
                  <a:srgbClr val="000000"/>
                </a:solidFill>
                <a:prstDash val="solid"/>
                <a:round/>
                <a:headEnd/>
                <a:tailEnd/>
              </a:ln>
            </p:spPr>
            <p:txBody>
              <a:bodyPr/>
              <a:lstStyle/>
              <a:p>
                <a:endParaRPr lang="en-US"/>
              </a:p>
            </p:txBody>
          </p:sp>
          <p:sp>
            <p:nvSpPr>
              <p:cNvPr id="44613" name="Freeform 337"/>
              <p:cNvSpPr>
                <a:spLocks/>
              </p:cNvSpPr>
              <p:nvPr/>
            </p:nvSpPr>
            <p:spPr bwMode="auto">
              <a:xfrm>
                <a:off x="4812" y="1288"/>
                <a:ext cx="21" cy="12"/>
              </a:xfrm>
              <a:custGeom>
                <a:avLst/>
                <a:gdLst>
                  <a:gd name="T0" fmla="*/ 18 w 478"/>
                  <a:gd name="T1" fmla="*/ 12 h 283"/>
                  <a:gd name="T2" fmla="*/ 19 w 478"/>
                  <a:gd name="T3" fmla="*/ 12 h 283"/>
                  <a:gd name="T4" fmla="*/ 19 w 478"/>
                  <a:gd name="T5" fmla="*/ 12 h 283"/>
                  <a:gd name="T6" fmla="*/ 20 w 478"/>
                  <a:gd name="T7" fmla="*/ 11 h 283"/>
                  <a:gd name="T8" fmla="*/ 20 w 478"/>
                  <a:gd name="T9" fmla="*/ 11 h 283"/>
                  <a:gd name="T10" fmla="*/ 21 w 478"/>
                  <a:gd name="T11" fmla="*/ 10 h 283"/>
                  <a:gd name="T12" fmla="*/ 21 w 478"/>
                  <a:gd name="T13" fmla="*/ 10 h 283"/>
                  <a:gd name="T14" fmla="*/ 21 w 478"/>
                  <a:gd name="T15" fmla="*/ 9 h 283"/>
                  <a:gd name="T16" fmla="*/ 20 w 478"/>
                  <a:gd name="T17" fmla="*/ 3 h 283"/>
                  <a:gd name="T18" fmla="*/ 20 w 478"/>
                  <a:gd name="T19" fmla="*/ 2 h 283"/>
                  <a:gd name="T20" fmla="*/ 20 w 478"/>
                  <a:gd name="T21" fmla="*/ 2 h 283"/>
                  <a:gd name="T22" fmla="*/ 20 w 478"/>
                  <a:gd name="T23" fmla="*/ 1 h 283"/>
                  <a:gd name="T24" fmla="*/ 20 w 478"/>
                  <a:gd name="T25" fmla="*/ 1 h 283"/>
                  <a:gd name="T26" fmla="*/ 19 w 478"/>
                  <a:gd name="T27" fmla="*/ 0 h 283"/>
                  <a:gd name="T28" fmla="*/ 19 w 478"/>
                  <a:gd name="T29" fmla="*/ 0 h 283"/>
                  <a:gd name="T30" fmla="*/ 19 w 478"/>
                  <a:gd name="T31" fmla="*/ 0 h 283"/>
                  <a:gd name="T32" fmla="*/ 18 w 478"/>
                  <a:gd name="T33" fmla="*/ 0 h 283"/>
                  <a:gd name="T34" fmla="*/ 3 w 478"/>
                  <a:gd name="T35" fmla="*/ 0 h 283"/>
                  <a:gd name="T36" fmla="*/ 2 w 478"/>
                  <a:gd name="T37" fmla="*/ 0 h 283"/>
                  <a:gd name="T38" fmla="*/ 2 w 478"/>
                  <a:gd name="T39" fmla="*/ 0 h 283"/>
                  <a:gd name="T40" fmla="*/ 1 w 478"/>
                  <a:gd name="T41" fmla="*/ 1 h 283"/>
                  <a:gd name="T42" fmla="*/ 1 w 478"/>
                  <a:gd name="T43" fmla="*/ 1 h 283"/>
                  <a:gd name="T44" fmla="*/ 1 w 478"/>
                  <a:gd name="T45" fmla="*/ 1 h 283"/>
                  <a:gd name="T46" fmla="*/ 1 w 478"/>
                  <a:gd name="T47" fmla="*/ 2 h 283"/>
                  <a:gd name="T48" fmla="*/ 1 w 478"/>
                  <a:gd name="T49" fmla="*/ 3 h 283"/>
                  <a:gd name="T50" fmla="*/ 0 w 478"/>
                  <a:gd name="T51" fmla="*/ 9 h 283"/>
                  <a:gd name="T52" fmla="*/ 0 w 478"/>
                  <a:gd name="T53" fmla="*/ 10 h 283"/>
                  <a:gd name="T54" fmla="*/ 0 w 478"/>
                  <a:gd name="T55" fmla="*/ 10 h 283"/>
                  <a:gd name="T56" fmla="*/ 1 w 478"/>
                  <a:gd name="T57" fmla="*/ 11 h 283"/>
                  <a:gd name="T58" fmla="*/ 1 w 478"/>
                  <a:gd name="T59" fmla="*/ 11 h 283"/>
                  <a:gd name="T60" fmla="*/ 1 w 478"/>
                  <a:gd name="T61" fmla="*/ 11 h 283"/>
                  <a:gd name="T62" fmla="*/ 2 w 478"/>
                  <a:gd name="T63" fmla="*/ 12 h 283"/>
                  <a:gd name="T64" fmla="*/ 2 w 478"/>
                  <a:gd name="T65" fmla="*/ 12 h 283"/>
                  <a:gd name="T66" fmla="*/ 3 w 478"/>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8" h="283">
                    <a:moveTo>
                      <a:pt x="416" y="283"/>
                    </a:moveTo>
                    <a:lnTo>
                      <a:pt x="420" y="282"/>
                    </a:lnTo>
                    <a:lnTo>
                      <a:pt x="426" y="281"/>
                    </a:lnTo>
                    <a:lnTo>
                      <a:pt x="432" y="279"/>
                    </a:lnTo>
                    <a:lnTo>
                      <a:pt x="437" y="277"/>
                    </a:lnTo>
                    <a:lnTo>
                      <a:pt x="442" y="274"/>
                    </a:lnTo>
                    <a:lnTo>
                      <a:pt x="447" y="271"/>
                    </a:lnTo>
                    <a:lnTo>
                      <a:pt x="452" y="267"/>
                    </a:lnTo>
                    <a:lnTo>
                      <a:pt x="456" y="263"/>
                    </a:lnTo>
                    <a:lnTo>
                      <a:pt x="460" y="258"/>
                    </a:lnTo>
                    <a:lnTo>
                      <a:pt x="464" y="252"/>
                    </a:lnTo>
                    <a:lnTo>
                      <a:pt x="469" y="247"/>
                    </a:lnTo>
                    <a:lnTo>
                      <a:pt x="472" y="241"/>
                    </a:lnTo>
                    <a:lnTo>
                      <a:pt x="474" y="235"/>
                    </a:lnTo>
                    <a:lnTo>
                      <a:pt x="476" y="229"/>
                    </a:lnTo>
                    <a:lnTo>
                      <a:pt x="477" y="222"/>
                    </a:lnTo>
                    <a:lnTo>
                      <a:pt x="478" y="216"/>
                    </a:lnTo>
                    <a:lnTo>
                      <a:pt x="463" y="68"/>
                    </a:lnTo>
                    <a:lnTo>
                      <a:pt x="462" y="61"/>
                    </a:lnTo>
                    <a:lnTo>
                      <a:pt x="462" y="53"/>
                    </a:lnTo>
                    <a:lnTo>
                      <a:pt x="460" y="47"/>
                    </a:lnTo>
                    <a:lnTo>
                      <a:pt x="459" y="41"/>
                    </a:lnTo>
                    <a:lnTo>
                      <a:pt x="457" y="35"/>
                    </a:lnTo>
                    <a:lnTo>
                      <a:pt x="455" y="30"/>
                    </a:lnTo>
                    <a:lnTo>
                      <a:pt x="452" y="25"/>
                    </a:lnTo>
                    <a:lnTo>
                      <a:pt x="449" y="20"/>
                    </a:lnTo>
                    <a:lnTo>
                      <a:pt x="446" y="16"/>
                    </a:lnTo>
                    <a:lnTo>
                      <a:pt x="442" y="11"/>
                    </a:lnTo>
                    <a:lnTo>
                      <a:pt x="439" y="8"/>
                    </a:lnTo>
                    <a:lnTo>
                      <a:pt x="435" y="5"/>
                    </a:lnTo>
                    <a:lnTo>
                      <a:pt x="430" y="3"/>
                    </a:lnTo>
                    <a:lnTo>
                      <a:pt x="425" y="1"/>
                    </a:lnTo>
                    <a:lnTo>
                      <a:pt x="420" y="0"/>
                    </a:lnTo>
                    <a:lnTo>
                      <a:pt x="416" y="0"/>
                    </a:lnTo>
                    <a:lnTo>
                      <a:pt x="63" y="0"/>
                    </a:lnTo>
                    <a:lnTo>
                      <a:pt x="58" y="0"/>
                    </a:lnTo>
                    <a:lnTo>
                      <a:pt x="53" y="1"/>
                    </a:lnTo>
                    <a:lnTo>
                      <a:pt x="49" y="3"/>
                    </a:lnTo>
                    <a:lnTo>
                      <a:pt x="44" y="5"/>
                    </a:lnTo>
                    <a:lnTo>
                      <a:pt x="39" y="8"/>
                    </a:lnTo>
                    <a:lnTo>
                      <a:pt x="35" y="11"/>
                    </a:lnTo>
                    <a:lnTo>
                      <a:pt x="32" y="16"/>
                    </a:lnTo>
                    <a:lnTo>
                      <a:pt x="28" y="20"/>
                    </a:lnTo>
                    <a:lnTo>
                      <a:pt x="25" y="25"/>
                    </a:lnTo>
                    <a:lnTo>
                      <a:pt x="23" y="30"/>
                    </a:lnTo>
                    <a:lnTo>
                      <a:pt x="20" y="35"/>
                    </a:lnTo>
                    <a:lnTo>
                      <a:pt x="18" y="41"/>
                    </a:lnTo>
                    <a:lnTo>
                      <a:pt x="17" y="47"/>
                    </a:lnTo>
                    <a:lnTo>
                      <a:pt x="15" y="53"/>
                    </a:lnTo>
                    <a:lnTo>
                      <a:pt x="15" y="61"/>
                    </a:lnTo>
                    <a:lnTo>
                      <a:pt x="15" y="68"/>
                    </a:lnTo>
                    <a:lnTo>
                      <a:pt x="0" y="216"/>
                    </a:lnTo>
                    <a:lnTo>
                      <a:pt x="0" y="222"/>
                    </a:lnTo>
                    <a:lnTo>
                      <a:pt x="1" y="229"/>
                    </a:lnTo>
                    <a:lnTo>
                      <a:pt x="4" y="235"/>
                    </a:lnTo>
                    <a:lnTo>
                      <a:pt x="6" y="241"/>
                    </a:lnTo>
                    <a:lnTo>
                      <a:pt x="9" y="247"/>
                    </a:lnTo>
                    <a:lnTo>
                      <a:pt x="13" y="252"/>
                    </a:lnTo>
                    <a:lnTo>
                      <a:pt x="17" y="258"/>
                    </a:lnTo>
                    <a:lnTo>
                      <a:pt x="21" y="263"/>
                    </a:lnTo>
                    <a:lnTo>
                      <a:pt x="26" y="267"/>
                    </a:lnTo>
                    <a:lnTo>
                      <a:pt x="31" y="271"/>
                    </a:lnTo>
                    <a:lnTo>
                      <a:pt x="36" y="274"/>
                    </a:lnTo>
                    <a:lnTo>
                      <a:pt x="42" y="277"/>
                    </a:lnTo>
                    <a:lnTo>
                      <a:pt x="47" y="279"/>
                    </a:lnTo>
                    <a:lnTo>
                      <a:pt x="52" y="281"/>
                    </a:lnTo>
                    <a:lnTo>
                      <a:pt x="58" y="282"/>
                    </a:lnTo>
                    <a:lnTo>
                      <a:pt x="63" y="283"/>
                    </a:lnTo>
                    <a:lnTo>
                      <a:pt x="416" y="283"/>
                    </a:lnTo>
                    <a:close/>
                  </a:path>
                </a:pathLst>
              </a:custGeom>
              <a:solidFill>
                <a:srgbClr val="993300"/>
              </a:solidFill>
              <a:ln w="0">
                <a:solidFill>
                  <a:srgbClr val="000000"/>
                </a:solidFill>
                <a:prstDash val="solid"/>
                <a:round/>
                <a:headEnd/>
                <a:tailEnd/>
              </a:ln>
            </p:spPr>
            <p:txBody>
              <a:bodyPr/>
              <a:lstStyle/>
              <a:p>
                <a:endParaRPr lang="en-US"/>
              </a:p>
            </p:txBody>
          </p:sp>
          <p:sp>
            <p:nvSpPr>
              <p:cNvPr id="44614" name="Freeform 338"/>
              <p:cNvSpPr>
                <a:spLocks/>
              </p:cNvSpPr>
              <p:nvPr/>
            </p:nvSpPr>
            <p:spPr bwMode="auto">
              <a:xfrm>
                <a:off x="4813" y="1288"/>
                <a:ext cx="20" cy="12"/>
              </a:xfrm>
              <a:custGeom>
                <a:avLst/>
                <a:gdLst>
                  <a:gd name="T0" fmla="*/ 18 w 455"/>
                  <a:gd name="T1" fmla="*/ 12 h 269"/>
                  <a:gd name="T2" fmla="*/ 18 w 455"/>
                  <a:gd name="T3" fmla="*/ 12 h 269"/>
                  <a:gd name="T4" fmla="*/ 18 w 455"/>
                  <a:gd name="T5" fmla="*/ 12 h 269"/>
                  <a:gd name="T6" fmla="*/ 19 w 455"/>
                  <a:gd name="T7" fmla="*/ 11 h 269"/>
                  <a:gd name="T8" fmla="*/ 19 w 455"/>
                  <a:gd name="T9" fmla="*/ 11 h 269"/>
                  <a:gd name="T10" fmla="*/ 20 w 455"/>
                  <a:gd name="T11" fmla="*/ 10 h 269"/>
                  <a:gd name="T12" fmla="*/ 20 w 455"/>
                  <a:gd name="T13" fmla="*/ 10 h 269"/>
                  <a:gd name="T14" fmla="*/ 20 w 455"/>
                  <a:gd name="T15" fmla="*/ 9 h 269"/>
                  <a:gd name="T16" fmla="*/ 19 w 455"/>
                  <a:gd name="T17" fmla="*/ 3 h 269"/>
                  <a:gd name="T18" fmla="*/ 19 w 455"/>
                  <a:gd name="T19" fmla="*/ 2 h 269"/>
                  <a:gd name="T20" fmla="*/ 19 w 455"/>
                  <a:gd name="T21" fmla="*/ 2 h 269"/>
                  <a:gd name="T22" fmla="*/ 19 w 455"/>
                  <a:gd name="T23" fmla="*/ 1 h 269"/>
                  <a:gd name="T24" fmla="*/ 19 w 455"/>
                  <a:gd name="T25" fmla="*/ 1 h 269"/>
                  <a:gd name="T26" fmla="*/ 18 w 455"/>
                  <a:gd name="T27" fmla="*/ 0 h 269"/>
                  <a:gd name="T28" fmla="*/ 18 w 455"/>
                  <a:gd name="T29" fmla="*/ 0 h 269"/>
                  <a:gd name="T30" fmla="*/ 18 w 455"/>
                  <a:gd name="T31" fmla="*/ 0 h 269"/>
                  <a:gd name="T32" fmla="*/ 17 w 455"/>
                  <a:gd name="T33" fmla="*/ 0 h 269"/>
                  <a:gd name="T34" fmla="*/ 2 w 455"/>
                  <a:gd name="T35" fmla="*/ 0 h 269"/>
                  <a:gd name="T36" fmla="*/ 2 w 455"/>
                  <a:gd name="T37" fmla="*/ 0 h 269"/>
                  <a:gd name="T38" fmla="*/ 2 w 455"/>
                  <a:gd name="T39" fmla="*/ 0 h 269"/>
                  <a:gd name="T40" fmla="*/ 1 w 455"/>
                  <a:gd name="T41" fmla="*/ 1 h 269"/>
                  <a:gd name="T42" fmla="*/ 1 w 455"/>
                  <a:gd name="T43" fmla="*/ 1 h 269"/>
                  <a:gd name="T44" fmla="*/ 1 w 455"/>
                  <a:gd name="T45" fmla="*/ 1 h 269"/>
                  <a:gd name="T46" fmla="*/ 1 w 455"/>
                  <a:gd name="T47" fmla="*/ 2 h 269"/>
                  <a:gd name="T48" fmla="*/ 1 w 455"/>
                  <a:gd name="T49" fmla="*/ 3 h 269"/>
                  <a:gd name="T50" fmla="*/ 0 w 455"/>
                  <a:gd name="T51" fmla="*/ 9 h 269"/>
                  <a:gd name="T52" fmla="*/ 0 w 455"/>
                  <a:gd name="T53" fmla="*/ 10 h 269"/>
                  <a:gd name="T54" fmla="*/ 0 w 455"/>
                  <a:gd name="T55" fmla="*/ 10 h 269"/>
                  <a:gd name="T56" fmla="*/ 0 w 455"/>
                  <a:gd name="T57" fmla="*/ 11 h 269"/>
                  <a:gd name="T58" fmla="*/ 1 w 455"/>
                  <a:gd name="T59" fmla="*/ 11 h 269"/>
                  <a:gd name="T60" fmla="*/ 1 w 455"/>
                  <a:gd name="T61" fmla="*/ 12 h 269"/>
                  <a:gd name="T62" fmla="*/ 2 w 455"/>
                  <a:gd name="T63" fmla="*/ 12 h 269"/>
                  <a:gd name="T64" fmla="*/ 2 w 455"/>
                  <a:gd name="T65" fmla="*/ 12 h 269"/>
                  <a:gd name="T66" fmla="*/ 3 w 455"/>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69">
                    <a:moveTo>
                      <a:pt x="395" y="269"/>
                    </a:moveTo>
                    <a:lnTo>
                      <a:pt x="399" y="268"/>
                    </a:lnTo>
                    <a:lnTo>
                      <a:pt x="404" y="267"/>
                    </a:lnTo>
                    <a:lnTo>
                      <a:pt x="409" y="266"/>
                    </a:lnTo>
                    <a:lnTo>
                      <a:pt x="415" y="264"/>
                    </a:lnTo>
                    <a:lnTo>
                      <a:pt x="420" y="261"/>
                    </a:lnTo>
                    <a:lnTo>
                      <a:pt x="425" y="258"/>
                    </a:lnTo>
                    <a:lnTo>
                      <a:pt x="429" y="254"/>
                    </a:lnTo>
                    <a:lnTo>
                      <a:pt x="434" y="250"/>
                    </a:lnTo>
                    <a:lnTo>
                      <a:pt x="438" y="245"/>
                    </a:lnTo>
                    <a:lnTo>
                      <a:pt x="442" y="240"/>
                    </a:lnTo>
                    <a:lnTo>
                      <a:pt x="445" y="235"/>
                    </a:lnTo>
                    <a:lnTo>
                      <a:pt x="448" y="230"/>
                    </a:lnTo>
                    <a:lnTo>
                      <a:pt x="450" y="224"/>
                    </a:lnTo>
                    <a:lnTo>
                      <a:pt x="452" y="218"/>
                    </a:lnTo>
                    <a:lnTo>
                      <a:pt x="454" y="212"/>
                    </a:lnTo>
                    <a:lnTo>
                      <a:pt x="455" y="205"/>
                    </a:lnTo>
                    <a:lnTo>
                      <a:pt x="440" y="64"/>
                    </a:lnTo>
                    <a:lnTo>
                      <a:pt x="439" y="57"/>
                    </a:lnTo>
                    <a:lnTo>
                      <a:pt x="439" y="51"/>
                    </a:lnTo>
                    <a:lnTo>
                      <a:pt x="438" y="44"/>
                    </a:lnTo>
                    <a:lnTo>
                      <a:pt x="436" y="38"/>
                    </a:lnTo>
                    <a:lnTo>
                      <a:pt x="434" y="33"/>
                    </a:lnTo>
                    <a:lnTo>
                      <a:pt x="432" y="28"/>
                    </a:lnTo>
                    <a:lnTo>
                      <a:pt x="430" y="23"/>
                    </a:lnTo>
                    <a:lnTo>
                      <a:pt x="427" y="19"/>
                    </a:lnTo>
                    <a:lnTo>
                      <a:pt x="424" y="15"/>
                    </a:lnTo>
                    <a:lnTo>
                      <a:pt x="420" y="11"/>
                    </a:lnTo>
                    <a:lnTo>
                      <a:pt x="417" y="7"/>
                    </a:lnTo>
                    <a:lnTo>
                      <a:pt x="412" y="4"/>
                    </a:lnTo>
                    <a:lnTo>
                      <a:pt x="408" y="2"/>
                    </a:lnTo>
                    <a:lnTo>
                      <a:pt x="404" y="1"/>
                    </a:lnTo>
                    <a:lnTo>
                      <a:pt x="399" y="0"/>
                    </a:lnTo>
                    <a:lnTo>
                      <a:pt x="395" y="0"/>
                    </a:lnTo>
                    <a:lnTo>
                      <a:pt x="58" y="0"/>
                    </a:lnTo>
                    <a:lnTo>
                      <a:pt x="53" y="0"/>
                    </a:lnTo>
                    <a:lnTo>
                      <a:pt x="49" y="1"/>
                    </a:lnTo>
                    <a:lnTo>
                      <a:pt x="45" y="2"/>
                    </a:lnTo>
                    <a:lnTo>
                      <a:pt x="41" y="4"/>
                    </a:lnTo>
                    <a:lnTo>
                      <a:pt x="37" y="7"/>
                    </a:lnTo>
                    <a:lnTo>
                      <a:pt x="33" y="11"/>
                    </a:lnTo>
                    <a:lnTo>
                      <a:pt x="30" y="15"/>
                    </a:lnTo>
                    <a:lnTo>
                      <a:pt x="26" y="19"/>
                    </a:lnTo>
                    <a:lnTo>
                      <a:pt x="23" y="23"/>
                    </a:lnTo>
                    <a:lnTo>
                      <a:pt x="20" y="28"/>
                    </a:lnTo>
                    <a:lnTo>
                      <a:pt x="18" y="33"/>
                    </a:lnTo>
                    <a:lnTo>
                      <a:pt x="16" y="38"/>
                    </a:lnTo>
                    <a:lnTo>
                      <a:pt x="15" y="44"/>
                    </a:lnTo>
                    <a:lnTo>
                      <a:pt x="13" y="51"/>
                    </a:lnTo>
                    <a:lnTo>
                      <a:pt x="13" y="57"/>
                    </a:lnTo>
                    <a:lnTo>
                      <a:pt x="13" y="64"/>
                    </a:lnTo>
                    <a:lnTo>
                      <a:pt x="0" y="205"/>
                    </a:lnTo>
                    <a:lnTo>
                      <a:pt x="0" y="212"/>
                    </a:lnTo>
                    <a:lnTo>
                      <a:pt x="1" y="218"/>
                    </a:lnTo>
                    <a:lnTo>
                      <a:pt x="3" y="224"/>
                    </a:lnTo>
                    <a:lnTo>
                      <a:pt x="5" y="230"/>
                    </a:lnTo>
                    <a:lnTo>
                      <a:pt x="8" y="235"/>
                    </a:lnTo>
                    <a:lnTo>
                      <a:pt x="11" y="240"/>
                    </a:lnTo>
                    <a:lnTo>
                      <a:pt x="15" y="245"/>
                    </a:lnTo>
                    <a:lnTo>
                      <a:pt x="19" y="250"/>
                    </a:lnTo>
                    <a:lnTo>
                      <a:pt x="23" y="254"/>
                    </a:lnTo>
                    <a:lnTo>
                      <a:pt x="29" y="258"/>
                    </a:lnTo>
                    <a:lnTo>
                      <a:pt x="34" y="261"/>
                    </a:lnTo>
                    <a:lnTo>
                      <a:pt x="38" y="264"/>
                    </a:lnTo>
                    <a:lnTo>
                      <a:pt x="43" y="266"/>
                    </a:lnTo>
                    <a:lnTo>
                      <a:pt x="48" y="267"/>
                    </a:lnTo>
                    <a:lnTo>
                      <a:pt x="53" y="268"/>
                    </a:lnTo>
                    <a:lnTo>
                      <a:pt x="58" y="269"/>
                    </a:lnTo>
                    <a:lnTo>
                      <a:pt x="395" y="269"/>
                    </a:lnTo>
                    <a:close/>
                  </a:path>
                </a:pathLst>
              </a:custGeom>
              <a:solidFill>
                <a:srgbClr val="993300"/>
              </a:solidFill>
              <a:ln w="0">
                <a:solidFill>
                  <a:srgbClr val="000000"/>
                </a:solidFill>
                <a:prstDash val="solid"/>
                <a:round/>
                <a:headEnd/>
                <a:tailEnd/>
              </a:ln>
            </p:spPr>
            <p:txBody>
              <a:bodyPr/>
              <a:lstStyle/>
              <a:p>
                <a:endParaRPr lang="en-US"/>
              </a:p>
            </p:txBody>
          </p:sp>
          <p:sp>
            <p:nvSpPr>
              <p:cNvPr id="44615" name="Freeform 339"/>
              <p:cNvSpPr>
                <a:spLocks/>
              </p:cNvSpPr>
              <p:nvPr/>
            </p:nvSpPr>
            <p:spPr bwMode="auto">
              <a:xfrm>
                <a:off x="4816" y="1294"/>
                <a:ext cx="14" cy="5"/>
              </a:xfrm>
              <a:custGeom>
                <a:avLst/>
                <a:gdLst>
                  <a:gd name="T0" fmla="*/ 14 w 334"/>
                  <a:gd name="T1" fmla="*/ 2 h 121"/>
                  <a:gd name="T2" fmla="*/ 14 w 334"/>
                  <a:gd name="T3" fmla="*/ 3 h 121"/>
                  <a:gd name="T4" fmla="*/ 14 w 334"/>
                  <a:gd name="T5" fmla="*/ 3 h 121"/>
                  <a:gd name="T6" fmla="*/ 14 w 334"/>
                  <a:gd name="T7" fmla="*/ 3 h 121"/>
                  <a:gd name="T8" fmla="*/ 14 w 334"/>
                  <a:gd name="T9" fmla="*/ 3 h 121"/>
                  <a:gd name="T10" fmla="*/ 14 w 334"/>
                  <a:gd name="T11" fmla="*/ 4 h 121"/>
                  <a:gd name="T12" fmla="*/ 14 w 334"/>
                  <a:gd name="T13" fmla="*/ 4 h 121"/>
                  <a:gd name="T14" fmla="*/ 14 w 334"/>
                  <a:gd name="T15" fmla="*/ 4 h 121"/>
                  <a:gd name="T16" fmla="*/ 14 w 334"/>
                  <a:gd name="T17" fmla="*/ 4 h 121"/>
                  <a:gd name="T18" fmla="*/ 13 w 334"/>
                  <a:gd name="T19" fmla="*/ 4 h 121"/>
                  <a:gd name="T20" fmla="*/ 13 w 334"/>
                  <a:gd name="T21" fmla="*/ 5 h 121"/>
                  <a:gd name="T22" fmla="*/ 13 w 334"/>
                  <a:gd name="T23" fmla="*/ 5 h 121"/>
                  <a:gd name="T24" fmla="*/ 13 w 334"/>
                  <a:gd name="T25" fmla="*/ 5 h 121"/>
                  <a:gd name="T26" fmla="*/ 13 w 334"/>
                  <a:gd name="T27" fmla="*/ 5 h 121"/>
                  <a:gd name="T28" fmla="*/ 13 w 334"/>
                  <a:gd name="T29" fmla="*/ 5 h 121"/>
                  <a:gd name="T30" fmla="*/ 13 w 334"/>
                  <a:gd name="T31" fmla="*/ 5 h 121"/>
                  <a:gd name="T32" fmla="*/ 12 w 334"/>
                  <a:gd name="T33" fmla="*/ 5 h 121"/>
                  <a:gd name="T34" fmla="*/ 2 w 334"/>
                  <a:gd name="T35" fmla="*/ 5 h 121"/>
                  <a:gd name="T36" fmla="*/ 1 w 334"/>
                  <a:gd name="T37" fmla="*/ 5 h 121"/>
                  <a:gd name="T38" fmla="*/ 1 w 334"/>
                  <a:gd name="T39" fmla="*/ 5 h 121"/>
                  <a:gd name="T40" fmla="*/ 1 w 334"/>
                  <a:gd name="T41" fmla="*/ 5 h 121"/>
                  <a:gd name="T42" fmla="*/ 1 w 334"/>
                  <a:gd name="T43" fmla="*/ 5 h 121"/>
                  <a:gd name="T44" fmla="*/ 1 w 334"/>
                  <a:gd name="T45" fmla="*/ 5 h 121"/>
                  <a:gd name="T46" fmla="*/ 1 w 334"/>
                  <a:gd name="T47" fmla="*/ 5 h 121"/>
                  <a:gd name="T48" fmla="*/ 1 w 334"/>
                  <a:gd name="T49" fmla="*/ 4 h 121"/>
                  <a:gd name="T50" fmla="*/ 0 w 334"/>
                  <a:gd name="T51" fmla="*/ 4 h 121"/>
                  <a:gd name="T52" fmla="*/ 0 w 334"/>
                  <a:gd name="T53" fmla="*/ 4 h 121"/>
                  <a:gd name="T54" fmla="*/ 0 w 334"/>
                  <a:gd name="T55" fmla="*/ 4 h 121"/>
                  <a:gd name="T56" fmla="*/ 0 w 334"/>
                  <a:gd name="T57" fmla="*/ 4 h 121"/>
                  <a:gd name="T58" fmla="*/ 0 w 334"/>
                  <a:gd name="T59" fmla="*/ 3 h 121"/>
                  <a:gd name="T60" fmla="*/ 0 w 334"/>
                  <a:gd name="T61" fmla="*/ 3 h 121"/>
                  <a:gd name="T62" fmla="*/ 0 w 334"/>
                  <a:gd name="T63" fmla="*/ 3 h 121"/>
                  <a:gd name="T64" fmla="*/ 0 w 334"/>
                  <a:gd name="T65" fmla="*/ 3 h 121"/>
                  <a:gd name="T66" fmla="*/ 0 w 334"/>
                  <a:gd name="T67" fmla="*/ 2 h 121"/>
                  <a:gd name="T68" fmla="*/ 0 w 334"/>
                  <a:gd name="T69" fmla="*/ 0 h 121"/>
                  <a:gd name="T70" fmla="*/ 14 w 334"/>
                  <a:gd name="T71" fmla="*/ 0 h 121"/>
                  <a:gd name="T72" fmla="*/ 14 w 334"/>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4" h="121">
                    <a:moveTo>
                      <a:pt x="334" y="60"/>
                    </a:moveTo>
                    <a:lnTo>
                      <a:pt x="333" y="65"/>
                    </a:lnTo>
                    <a:lnTo>
                      <a:pt x="333" y="71"/>
                    </a:lnTo>
                    <a:lnTo>
                      <a:pt x="332" y="77"/>
                    </a:lnTo>
                    <a:lnTo>
                      <a:pt x="331" y="83"/>
                    </a:lnTo>
                    <a:lnTo>
                      <a:pt x="330" y="88"/>
                    </a:lnTo>
                    <a:lnTo>
                      <a:pt x="328" y="93"/>
                    </a:lnTo>
                    <a:lnTo>
                      <a:pt x="326" y="98"/>
                    </a:lnTo>
                    <a:lnTo>
                      <a:pt x="324" y="102"/>
                    </a:lnTo>
                    <a:lnTo>
                      <a:pt x="321" y="106"/>
                    </a:lnTo>
                    <a:lnTo>
                      <a:pt x="318" y="109"/>
                    </a:lnTo>
                    <a:lnTo>
                      <a:pt x="315" y="112"/>
                    </a:lnTo>
                    <a:lnTo>
                      <a:pt x="311" y="115"/>
                    </a:lnTo>
                    <a:lnTo>
                      <a:pt x="307" y="117"/>
                    </a:lnTo>
                    <a:lnTo>
                      <a:pt x="304" y="118"/>
                    </a:lnTo>
                    <a:lnTo>
                      <a:pt x="300" y="119"/>
                    </a:lnTo>
                    <a:lnTo>
                      <a:pt x="296" y="121"/>
                    </a:lnTo>
                    <a:lnTo>
                      <a:pt x="40" y="121"/>
                    </a:lnTo>
                    <a:lnTo>
                      <a:pt x="35" y="119"/>
                    </a:lnTo>
                    <a:lnTo>
                      <a:pt x="31" y="118"/>
                    </a:lnTo>
                    <a:lnTo>
                      <a:pt x="27" y="117"/>
                    </a:lnTo>
                    <a:lnTo>
                      <a:pt x="23" y="115"/>
                    </a:lnTo>
                    <a:lnTo>
                      <a:pt x="20" y="112"/>
                    </a:lnTo>
                    <a:lnTo>
                      <a:pt x="17" y="109"/>
                    </a:lnTo>
                    <a:lnTo>
                      <a:pt x="14" y="106"/>
                    </a:lnTo>
                    <a:lnTo>
                      <a:pt x="11" y="102"/>
                    </a:lnTo>
                    <a:lnTo>
                      <a:pt x="9" y="98"/>
                    </a:lnTo>
                    <a:lnTo>
                      <a:pt x="7" y="93"/>
                    </a:lnTo>
                    <a:lnTo>
                      <a:pt x="5" y="88"/>
                    </a:lnTo>
                    <a:lnTo>
                      <a:pt x="2" y="83"/>
                    </a:lnTo>
                    <a:lnTo>
                      <a:pt x="1" y="77"/>
                    </a:lnTo>
                    <a:lnTo>
                      <a:pt x="0" y="71"/>
                    </a:lnTo>
                    <a:lnTo>
                      <a:pt x="0" y="65"/>
                    </a:lnTo>
                    <a:lnTo>
                      <a:pt x="0" y="60"/>
                    </a:lnTo>
                    <a:lnTo>
                      <a:pt x="3" y="0"/>
                    </a:lnTo>
                    <a:lnTo>
                      <a:pt x="332" y="0"/>
                    </a:lnTo>
                    <a:lnTo>
                      <a:pt x="334" y="60"/>
                    </a:lnTo>
                    <a:close/>
                  </a:path>
                </a:pathLst>
              </a:custGeom>
              <a:solidFill>
                <a:srgbClr val="993300"/>
              </a:solidFill>
              <a:ln w="0">
                <a:solidFill>
                  <a:srgbClr val="000000"/>
                </a:solidFill>
                <a:prstDash val="solid"/>
                <a:round/>
                <a:headEnd/>
                <a:tailEnd/>
              </a:ln>
            </p:spPr>
            <p:txBody>
              <a:bodyPr/>
              <a:lstStyle/>
              <a:p>
                <a:endParaRPr lang="en-US"/>
              </a:p>
            </p:txBody>
          </p:sp>
          <p:sp>
            <p:nvSpPr>
              <p:cNvPr id="44616" name="Freeform 340"/>
              <p:cNvSpPr>
                <a:spLocks/>
              </p:cNvSpPr>
              <p:nvPr/>
            </p:nvSpPr>
            <p:spPr bwMode="auto">
              <a:xfrm>
                <a:off x="4814" y="1290"/>
                <a:ext cx="1" cy="8"/>
              </a:xfrm>
              <a:custGeom>
                <a:avLst/>
                <a:gdLst>
                  <a:gd name="T0" fmla="*/ 1 w 33"/>
                  <a:gd name="T1" fmla="*/ 8 h 200"/>
                  <a:gd name="T2" fmla="*/ 1 w 33"/>
                  <a:gd name="T3" fmla="*/ 8 h 200"/>
                  <a:gd name="T4" fmla="*/ 1 w 33"/>
                  <a:gd name="T5" fmla="*/ 8 h 200"/>
                  <a:gd name="T6" fmla="*/ 1 w 33"/>
                  <a:gd name="T7" fmla="*/ 8 h 200"/>
                  <a:gd name="T8" fmla="*/ 1 w 33"/>
                  <a:gd name="T9" fmla="*/ 8 h 200"/>
                  <a:gd name="T10" fmla="*/ 1 w 33"/>
                  <a:gd name="T11" fmla="*/ 8 h 200"/>
                  <a:gd name="T12" fmla="*/ 1 w 33"/>
                  <a:gd name="T13" fmla="*/ 7 h 200"/>
                  <a:gd name="T14" fmla="*/ 1 w 33"/>
                  <a:gd name="T15" fmla="*/ 7 h 200"/>
                  <a:gd name="T16" fmla="*/ 1 w 33"/>
                  <a:gd name="T17" fmla="*/ 1 h 200"/>
                  <a:gd name="T18" fmla="*/ 1 w 33"/>
                  <a:gd name="T19" fmla="*/ 1 h 200"/>
                  <a:gd name="T20" fmla="*/ 1 w 33"/>
                  <a:gd name="T21" fmla="*/ 0 h 200"/>
                  <a:gd name="T22" fmla="*/ 1 w 33"/>
                  <a:gd name="T23" fmla="*/ 0 h 200"/>
                  <a:gd name="T24" fmla="*/ 1 w 33"/>
                  <a:gd name="T25" fmla="*/ 0 h 200"/>
                  <a:gd name="T26" fmla="*/ 1 w 33"/>
                  <a:gd name="T27" fmla="*/ 0 h 200"/>
                  <a:gd name="T28" fmla="*/ 1 w 33"/>
                  <a:gd name="T29" fmla="*/ 0 h 200"/>
                  <a:gd name="T30" fmla="*/ 1 w 33"/>
                  <a:gd name="T31" fmla="*/ 0 h 200"/>
                  <a:gd name="T32" fmla="*/ 1 w 33"/>
                  <a:gd name="T33" fmla="*/ 0 h 200"/>
                  <a:gd name="T34" fmla="*/ 0 w 33"/>
                  <a:gd name="T35" fmla="*/ 0 h 200"/>
                  <a:gd name="T36" fmla="*/ 0 w 33"/>
                  <a:gd name="T37" fmla="*/ 0 h 200"/>
                  <a:gd name="T38" fmla="*/ 0 w 33"/>
                  <a:gd name="T39" fmla="*/ 0 h 200"/>
                  <a:gd name="T40" fmla="*/ 0 w 33"/>
                  <a:gd name="T41" fmla="*/ 0 h 200"/>
                  <a:gd name="T42" fmla="*/ 0 w 33"/>
                  <a:gd name="T43" fmla="*/ 0 h 200"/>
                  <a:gd name="T44" fmla="*/ 0 w 33"/>
                  <a:gd name="T45" fmla="*/ 0 h 200"/>
                  <a:gd name="T46" fmla="*/ 0 w 33"/>
                  <a:gd name="T47" fmla="*/ 1 h 200"/>
                  <a:gd name="T48" fmla="*/ 0 w 33"/>
                  <a:gd name="T49" fmla="*/ 1 h 200"/>
                  <a:gd name="T50" fmla="*/ 0 w 33"/>
                  <a:gd name="T51" fmla="*/ 7 h 200"/>
                  <a:gd name="T52" fmla="*/ 0 w 33"/>
                  <a:gd name="T53" fmla="*/ 7 h 200"/>
                  <a:gd name="T54" fmla="*/ 0 w 33"/>
                  <a:gd name="T55" fmla="*/ 7 h 200"/>
                  <a:gd name="T56" fmla="*/ 0 w 33"/>
                  <a:gd name="T57" fmla="*/ 7 h 200"/>
                  <a:gd name="T58" fmla="*/ 0 w 33"/>
                  <a:gd name="T59" fmla="*/ 8 h 200"/>
                  <a:gd name="T60" fmla="*/ 0 w 33"/>
                  <a:gd name="T61" fmla="*/ 8 h 200"/>
                  <a:gd name="T62" fmla="*/ 0 w 33"/>
                  <a:gd name="T63" fmla="*/ 8 h 200"/>
                  <a:gd name="T64" fmla="*/ 1 w 33"/>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0">
                    <a:moveTo>
                      <a:pt x="19" y="200"/>
                    </a:moveTo>
                    <a:lnTo>
                      <a:pt x="20" y="199"/>
                    </a:lnTo>
                    <a:lnTo>
                      <a:pt x="21" y="199"/>
                    </a:lnTo>
                    <a:lnTo>
                      <a:pt x="22" y="199"/>
                    </a:lnTo>
                    <a:lnTo>
                      <a:pt x="24" y="198"/>
                    </a:lnTo>
                    <a:lnTo>
                      <a:pt x="25" y="197"/>
                    </a:lnTo>
                    <a:lnTo>
                      <a:pt x="26" y="196"/>
                    </a:lnTo>
                    <a:lnTo>
                      <a:pt x="27" y="195"/>
                    </a:lnTo>
                    <a:lnTo>
                      <a:pt x="28"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8" y="5"/>
                    </a:lnTo>
                    <a:lnTo>
                      <a:pt x="27" y="4"/>
                    </a:lnTo>
                    <a:lnTo>
                      <a:pt x="26" y="3"/>
                    </a:lnTo>
                    <a:lnTo>
                      <a:pt x="25" y="2"/>
                    </a:lnTo>
                    <a:lnTo>
                      <a:pt x="24" y="1"/>
                    </a:lnTo>
                    <a:lnTo>
                      <a:pt x="22" y="0"/>
                    </a:lnTo>
                    <a:lnTo>
                      <a:pt x="21" y="0"/>
                    </a:lnTo>
                    <a:lnTo>
                      <a:pt x="20" y="0"/>
                    </a:lnTo>
                    <a:lnTo>
                      <a:pt x="19" y="0"/>
                    </a:lnTo>
                    <a:lnTo>
                      <a:pt x="17" y="0"/>
                    </a:lnTo>
                    <a:lnTo>
                      <a:pt x="16" y="0"/>
                    </a:lnTo>
                    <a:lnTo>
                      <a:pt x="14" y="0"/>
                    </a:lnTo>
                    <a:lnTo>
                      <a:pt x="13" y="1"/>
                    </a:lnTo>
                    <a:lnTo>
                      <a:pt x="12" y="2"/>
                    </a:lnTo>
                    <a:lnTo>
                      <a:pt x="10" y="3"/>
                    </a:lnTo>
                    <a:lnTo>
                      <a:pt x="8" y="4"/>
                    </a:lnTo>
                    <a:lnTo>
                      <a:pt x="8" y="5"/>
                    </a:lnTo>
                    <a:lnTo>
                      <a:pt x="7" y="7"/>
                    </a:lnTo>
                    <a:lnTo>
                      <a:pt x="6" y="8"/>
                    </a:lnTo>
                    <a:lnTo>
                      <a:pt x="5" y="10"/>
                    </a:lnTo>
                    <a:lnTo>
                      <a:pt x="5" y="12"/>
                    </a:lnTo>
                    <a:lnTo>
                      <a:pt x="4" y="14"/>
                    </a:lnTo>
                    <a:lnTo>
                      <a:pt x="4" y="16"/>
                    </a:lnTo>
                    <a:lnTo>
                      <a:pt x="4" y="18"/>
                    </a:lnTo>
                    <a:lnTo>
                      <a:pt x="4" y="20"/>
                    </a:lnTo>
                    <a:lnTo>
                      <a:pt x="0" y="167"/>
                    </a:lnTo>
                    <a:lnTo>
                      <a:pt x="0" y="169"/>
                    </a:lnTo>
                    <a:lnTo>
                      <a:pt x="0" y="171"/>
                    </a:lnTo>
                    <a:lnTo>
                      <a:pt x="0" y="175"/>
                    </a:lnTo>
                    <a:lnTo>
                      <a:pt x="1" y="177"/>
                    </a:lnTo>
                    <a:lnTo>
                      <a:pt x="2" y="180"/>
                    </a:lnTo>
                    <a:lnTo>
                      <a:pt x="3" y="182"/>
                    </a:lnTo>
                    <a:lnTo>
                      <a:pt x="4" y="185"/>
                    </a:lnTo>
                    <a:lnTo>
                      <a:pt x="6" y="188"/>
                    </a:lnTo>
                    <a:lnTo>
                      <a:pt x="7" y="190"/>
                    </a:lnTo>
                    <a:lnTo>
                      <a:pt x="8" y="192"/>
                    </a:lnTo>
                    <a:lnTo>
                      <a:pt x="10" y="194"/>
                    </a:lnTo>
                    <a:lnTo>
                      <a:pt x="12" y="196"/>
                    </a:lnTo>
                    <a:lnTo>
                      <a:pt x="14" y="197"/>
                    </a:lnTo>
                    <a:lnTo>
                      <a:pt x="15" y="199"/>
                    </a:lnTo>
                    <a:lnTo>
                      <a:pt x="17" y="199"/>
                    </a:lnTo>
                    <a:lnTo>
                      <a:pt x="19" y="200"/>
                    </a:lnTo>
                    <a:close/>
                  </a:path>
                </a:pathLst>
              </a:custGeom>
              <a:solidFill>
                <a:srgbClr val="993300"/>
              </a:solidFill>
              <a:ln w="0">
                <a:solidFill>
                  <a:srgbClr val="000000"/>
                </a:solidFill>
                <a:prstDash val="solid"/>
                <a:round/>
                <a:headEnd/>
                <a:tailEnd/>
              </a:ln>
            </p:spPr>
            <p:txBody>
              <a:bodyPr/>
              <a:lstStyle/>
              <a:p>
                <a:endParaRPr lang="en-US"/>
              </a:p>
            </p:txBody>
          </p:sp>
          <p:sp>
            <p:nvSpPr>
              <p:cNvPr id="44617" name="Freeform 341"/>
              <p:cNvSpPr>
                <a:spLocks/>
              </p:cNvSpPr>
              <p:nvPr/>
            </p:nvSpPr>
            <p:spPr bwMode="auto">
              <a:xfrm>
                <a:off x="4831" y="1289"/>
                <a:ext cx="1" cy="9"/>
              </a:xfrm>
              <a:custGeom>
                <a:avLst/>
                <a:gdLst>
                  <a:gd name="T0" fmla="*/ 0 w 37"/>
                  <a:gd name="T1" fmla="*/ 9 h 208"/>
                  <a:gd name="T2" fmla="*/ 1 w 37"/>
                  <a:gd name="T3" fmla="*/ 9 h 208"/>
                  <a:gd name="T4" fmla="*/ 1 w 37"/>
                  <a:gd name="T5" fmla="*/ 9 h 208"/>
                  <a:gd name="T6" fmla="*/ 1 w 37"/>
                  <a:gd name="T7" fmla="*/ 9 h 208"/>
                  <a:gd name="T8" fmla="*/ 1 w 37"/>
                  <a:gd name="T9" fmla="*/ 8 h 208"/>
                  <a:gd name="T10" fmla="*/ 1 w 37"/>
                  <a:gd name="T11" fmla="*/ 8 h 208"/>
                  <a:gd name="T12" fmla="*/ 1 w 37"/>
                  <a:gd name="T13" fmla="*/ 8 h 208"/>
                  <a:gd name="T14" fmla="*/ 1 w 37"/>
                  <a:gd name="T15" fmla="*/ 8 h 208"/>
                  <a:gd name="T16" fmla="*/ 1 w 37"/>
                  <a:gd name="T17" fmla="*/ 1 h 208"/>
                  <a:gd name="T18" fmla="*/ 1 w 37"/>
                  <a:gd name="T19" fmla="*/ 1 h 208"/>
                  <a:gd name="T20" fmla="*/ 1 w 37"/>
                  <a:gd name="T21" fmla="*/ 0 h 208"/>
                  <a:gd name="T22" fmla="*/ 1 w 37"/>
                  <a:gd name="T23" fmla="*/ 0 h 208"/>
                  <a:gd name="T24" fmla="*/ 1 w 37"/>
                  <a:gd name="T25" fmla="*/ 0 h 208"/>
                  <a:gd name="T26" fmla="*/ 1 w 37"/>
                  <a:gd name="T27" fmla="*/ 0 h 208"/>
                  <a:gd name="T28" fmla="*/ 1 w 37"/>
                  <a:gd name="T29" fmla="*/ 0 h 208"/>
                  <a:gd name="T30" fmla="*/ 0 w 37"/>
                  <a:gd name="T31" fmla="*/ 0 h 208"/>
                  <a:gd name="T32" fmla="*/ 0 w 37"/>
                  <a:gd name="T33" fmla="*/ 0 h 208"/>
                  <a:gd name="T34" fmla="*/ 0 w 37"/>
                  <a:gd name="T35" fmla="*/ 0 h 208"/>
                  <a:gd name="T36" fmla="*/ 0 w 37"/>
                  <a:gd name="T37" fmla="*/ 0 h 208"/>
                  <a:gd name="T38" fmla="*/ 0 w 37"/>
                  <a:gd name="T39" fmla="*/ 0 h 208"/>
                  <a:gd name="T40" fmla="*/ 0 w 37"/>
                  <a:gd name="T41" fmla="*/ 0 h 208"/>
                  <a:gd name="T42" fmla="*/ 0 w 37"/>
                  <a:gd name="T43" fmla="*/ 0 h 208"/>
                  <a:gd name="T44" fmla="*/ 0 w 37"/>
                  <a:gd name="T45" fmla="*/ 1 h 208"/>
                  <a:gd name="T46" fmla="*/ 0 w 37"/>
                  <a:gd name="T47" fmla="*/ 1 h 208"/>
                  <a:gd name="T48" fmla="*/ 0 w 37"/>
                  <a:gd name="T49" fmla="*/ 1 h 208"/>
                  <a:gd name="T50" fmla="*/ 0 w 37"/>
                  <a:gd name="T51" fmla="*/ 8 h 208"/>
                  <a:gd name="T52" fmla="*/ 0 w 37"/>
                  <a:gd name="T53" fmla="*/ 8 h 208"/>
                  <a:gd name="T54" fmla="*/ 0 w 37"/>
                  <a:gd name="T55" fmla="*/ 9 h 208"/>
                  <a:gd name="T56" fmla="*/ 0 w 37"/>
                  <a:gd name="T57" fmla="*/ 9 h 208"/>
                  <a:gd name="T58" fmla="*/ 0 w 37"/>
                  <a:gd name="T59" fmla="*/ 9 h 208"/>
                  <a:gd name="T60" fmla="*/ 0 w 37"/>
                  <a:gd name="T61" fmla="*/ 9 h 208"/>
                  <a:gd name="T62" fmla="*/ 0 w 37"/>
                  <a:gd name="T63" fmla="*/ 9 h 208"/>
                  <a:gd name="T64" fmla="*/ 0 w 37"/>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8">
                    <a:moveTo>
                      <a:pt x="15" y="208"/>
                    </a:moveTo>
                    <a:lnTo>
                      <a:pt x="16" y="207"/>
                    </a:lnTo>
                    <a:lnTo>
                      <a:pt x="17" y="207"/>
                    </a:lnTo>
                    <a:lnTo>
                      <a:pt x="19" y="205"/>
                    </a:lnTo>
                    <a:lnTo>
                      <a:pt x="21" y="204"/>
                    </a:lnTo>
                    <a:lnTo>
                      <a:pt x="23" y="202"/>
                    </a:lnTo>
                    <a:lnTo>
                      <a:pt x="25" y="200"/>
                    </a:lnTo>
                    <a:lnTo>
                      <a:pt x="26" y="198"/>
                    </a:lnTo>
                    <a:lnTo>
                      <a:pt x="28" y="196"/>
                    </a:lnTo>
                    <a:lnTo>
                      <a:pt x="30" y="193"/>
                    </a:lnTo>
                    <a:lnTo>
                      <a:pt x="31" y="191"/>
                    </a:lnTo>
                    <a:lnTo>
                      <a:pt x="33" y="188"/>
                    </a:lnTo>
                    <a:lnTo>
                      <a:pt x="34" y="186"/>
                    </a:lnTo>
                    <a:lnTo>
                      <a:pt x="35" y="183"/>
                    </a:lnTo>
                    <a:lnTo>
                      <a:pt x="36" y="181"/>
                    </a:lnTo>
                    <a:lnTo>
                      <a:pt x="36" y="177"/>
                    </a:lnTo>
                    <a:lnTo>
                      <a:pt x="37" y="176"/>
                    </a:lnTo>
                    <a:lnTo>
                      <a:pt x="29" y="20"/>
                    </a:lnTo>
                    <a:lnTo>
                      <a:pt x="28" y="17"/>
                    </a:lnTo>
                    <a:lnTo>
                      <a:pt x="28" y="15"/>
                    </a:lnTo>
                    <a:lnTo>
                      <a:pt x="28" y="13"/>
                    </a:lnTo>
                    <a:lnTo>
                      <a:pt x="27" y="11"/>
                    </a:lnTo>
                    <a:lnTo>
                      <a:pt x="27" y="10"/>
                    </a:lnTo>
                    <a:lnTo>
                      <a:pt x="26" y="8"/>
                    </a:lnTo>
                    <a:lnTo>
                      <a:pt x="25" y="7"/>
                    </a:lnTo>
                    <a:lnTo>
                      <a:pt x="24" y="5"/>
                    </a:lnTo>
                    <a:lnTo>
                      <a:pt x="23" y="4"/>
                    </a:lnTo>
                    <a:lnTo>
                      <a:pt x="22" y="3"/>
                    </a:lnTo>
                    <a:lnTo>
                      <a:pt x="21" y="2"/>
                    </a:lnTo>
                    <a:lnTo>
                      <a:pt x="20" y="1"/>
                    </a:lnTo>
                    <a:lnTo>
                      <a:pt x="18" y="0"/>
                    </a:lnTo>
                    <a:lnTo>
                      <a:pt x="17" y="0"/>
                    </a:lnTo>
                    <a:lnTo>
                      <a:pt x="16" y="0"/>
                    </a:lnTo>
                    <a:lnTo>
                      <a:pt x="15" y="0"/>
                    </a:lnTo>
                    <a:lnTo>
                      <a:pt x="13" y="0"/>
                    </a:lnTo>
                    <a:lnTo>
                      <a:pt x="12"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4" y="204"/>
                    </a:lnTo>
                    <a:lnTo>
                      <a:pt x="6" y="205"/>
                    </a:lnTo>
                    <a:lnTo>
                      <a:pt x="7" y="205"/>
                    </a:lnTo>
                    <a:lnTo>
                      <a:pt x="8" y="206"/>
                    </a:lnTo>
                    <a:lnTo>
                      <a:pt x="9" y="207"/>
                    </a:lnTo>
                    <a:lnTo>
                      <a:pt x="12" y="207"/>
                    </a:lnTo>
                    <a:lnTo>
                      <a:pt x="13" y="207"/>
                    </a:lnTo>
                    <a:lnTo>
                      <a:pt x="15" y="208"/>
                    </a:lnTo>
                    <a:close/>
                  </a:path>
                </a:pathLst>
              </a:custGeom>
              <a:solidFill>
                <a:srgbClr val="993300"/>
              </a:solidFill>
              <a:ln w="0">
                <a:solidFill>
                  <a:srgbClr val="000000"/>
                </a:solidFill>
                <a:prstDash val="solid"/>
                <a:round/>
                <a:headEnd/>
                <a:tailEnd/>
              </a:ln>
            </p:spPr>
            <p:txBody>
              <a:bodyPr/>
              <a:lstStyle/>
              <a:p>
                <a:endParaRPr lang="en-US"/>
              </a:p>
            </p:txBody>
          </p:sp>
          <p:sp>
            <p:nvSpPr>
              <p:cNvPr id="44618" name="Freeform 342"/>
              <p:cNvSpPr>
                <a:spLocks/>
              </p:cNvSpPr>
              <p:nvPr/>
            </p:nvSpPr>
            <p:spPr bwMode="auto">
              <a:xfrm>
                <a:off x="4815" y="1289"/>
                <a:ext cx="15" cy="4"/>
              </a:xfrm>
              <a:custGeom>
                <a:avLst/>
                <a:gdLst>
                  <a:gd name="T0" fmla="*/ 14 w 342"/>
                  <a:gd name="T1" fmla="*/ 4 h 99"/>
                  <a:gd name="T2" fmla="*/ 14 w 342"/>
                  <a:gd name="T3" fmla="*/ 4 h 99"/>
                  <a:gd name="T4" fmla="*/ 14 w 342"/>
                  <a:gd name="T5" fmla="*/ 4 h 99"/>
                  <a:gd name="T6" fmla="*/ 14 w 342"/>
                  <a:gd name="T7" fmla="*/ 4 h 99"/>
                  <a:gd name="T8" fmla="*/ 15 w 342"/>
                  <a:gd name="T9" fmla="*/ 4 h 99"/>
                  <a:gd name="T10" fmla="*/ 15 w 342"/>
                  <a:gd name="T11" fmla="*/ 3 h 99"/>
                  <a:gd name="T12" fmla="*/ 15 w 342"/>
                  <a:gd name="T13" fmla="*/ 3 h 99"/>
                  <a:gd name="T14" fmla="*/ 15 w 342"/>
                  <a:gd name="T15" fmla="*/ 3 h 99"/>
                  <a:gd name="T16" fmla="*/ 15 w 342"/>
                  <a:gd name="T17" fmla="*/ 1 h 99"/>
                  <a:gd name="T18" fmla="*/ 15 w 342"/>
                  <a:gd name="T19" fmla="*/ 1 h 99"/>
                  <a:gd name="T20" fmla="*/ 15 w 342"/>
                  <a:gd name="T21" fmla="*/ 1 h 99"/>
                  <a:gd name="T22" fmla="*/ 15 w 342"/>
                  <a:gd name="T23" fmla="*/ 1 h 99"/>
                  <a:gd name="T24" fmla="*/ 15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0 h 99"/>
                  <a:gd name="T44" fmla="*/ 0 w 342"/>
                  <a:gd name="T45" fmla="*/ 1 h 99"/>
                  <a:gd name="T46" fmla="*/ 0 w 342"/>
                  <a:gd name="T47" fmla="*/ 1 h 99"/>
                  <a:gd name="T48" fmla="*/ 0 w 342"/>
                  <a:gd name="T49" fmla="*/ 1 h 99"/>
                  <a:gd name="T50" fmla="*/ 0 w 342"/>
                  <a:gd name="T51" fmla="*/ 3 h 99"/>
                  <a:gd name="T52" fmla="*/ 0 w 342"/>
                  <a:gd name="T53" fmla="*/ 3 h 99"/>
                  <a:gd name="T54" fmla="*/ 0 w 342"/>
                  <a:gd name="T55" fmla="*/ 3 h 99"/>
                  <a:gd name="T56" fmla="*/ 0 w 342"/>
                  <a:gd name="T57" fmla="*/ 3 h 99"/>
                  <a:gd name="T58" fmla="*/ 0 w 342"/>
                  <a:gd name="T59" fmla="*/ 4 h 99"/>
                  <a:gd name="T60" fmla="*/ 1 w 342"/>
                  <a:gd name="T61" fmla="*/ 4 h 99"/>
                  <a:gd name="T62" fmla="*/ 1 w 342"/>
                  <a:gd name="T63" fmla="*/ 4 h 99"/>
                  <a:gd name="T64" fmla="*/ 1 w 342"/>
                  <a:gd name="T65" fmla="*/ 4 h 99"/>
                  <a:gd name="T66" fmla="*/ 2 w 34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6" y="99"/>
                    </a:moveTo>
                    <a:lnTo>
                      <a:pt x="309" y="98"/>
                    </a:lnTo>
                    <a:lnTo>
                      <a:pt x="312" y="98"/>
                    </a:lnTo>
                    <a:lnTo>
                      <a:pt x="316" y="97"/>
                    </a:lnTo>
                    <a:lnTo>
                      <a:pt x="319" y="96"/>
                    </a:lnTo>
                    <a:lnTo>
                      <a:pt x="323" y="95"/>
                    </a:lnTo>
                    <a:lnTo>
                      <a:pt x="326" y="93"/>
                    </a:lnTo>
                    <a:lnTo>
                      <a:pt x="329" y="91"/>
                    </a:lnTo>
                    <a:lnTo>
                      <a:pt x="331" y="89"/>
                    </a:lnTo>
                    <a:lnTo>
                      <a:pt x="333" y="87"/>
                    </a:lnTo>
                    <a:lnTo>
                      <a:pt x="335" y="85"/>
                    </a:lnTo>
                    <a:lnTo>
                      <a:pt x="337" y="82"/>
                    </a:lnTo>
                    <a:lnTo>
                      <a:pt x="339" y="80"/>
                    </a:lnTo>
                    <a:lnTo>
                      <a:pt x="340" y="77"/>
                    </a:lnTo>
                    <a:lnTo>
                      <a:pt x="341" y="74"/>
                    </a:lnTo>
                    <a:lnTo>
                      <a:pt x="341" y="71"/>
                    </a:lnTo>
                    <a:lnTo>
                      <a:pt x="342" y="67"/>
                    </a:lnTo>
                    <a:lnTo>
                      <a:pt x="342" y="32"/>
                    </a:lnTo>
                    <a:lnTo>
                      <a:pt x="341" y="27"/>
                    </a:lnTo>
                    <a:lnTo>
                      <a:pt x="341" y="24"/>
                    </a:lnTo>
                    <a:lnTo>
                      <a:pt x="340" y="21"/>
                    </a:lnTo>
                    <a:lnTo>
                      <a:pt x="339" y="18"/>
                    </a:lnTo>
                    <a:lnTo>
                      <a:pt x="337" y="16"/>
                    </a:lnTo>
                    <a:lnTo>
                      <a:pt x="335" y="13"/>
                    </a:lnTo>
                    <a:lnTo>
                      <a:pt x="333" y="11"/>
                    </a:lnTo>
                    <a:lnTo>
                      <a:pt x="331" y="9"/>
                    </a:lnTo>
                    <a:lnTo>
                      <a:pt x="329" y="7"/>
                    </a:lnTo>
                    <a:lnTo>
                      <a:pt x="326" y="5"/>
                    </a:lnTo>
                    <a:lnTo>
                      <a:pt x="323" y="3"/>
                    </a:lnTo>
                    <a:lnTo>
                      <a:pt x="319" y="2"/>
                    </a:lnTo>
                    <a:lnTo>
                      <a:pt x="316" y="1"/>
                    </a:lnTo>
                    <a:lnTo>
                      <a:pt x="312" y="0"/>
                    </a:lnTo>
                    <a:lnTo>
                      <a:pt x="309" y="0"/>
                    </a:lnTo>
                    <a:lnTo>
                      <a:pt x="306" y="0"/>
                    </a:lnTo>
                    <a:lnTo>
                      <a:pt x="37" y="0"/>
                    </a:lnTo>
                    <a:lnTo>
                      <a:pt x="33" y="0"/>
                    </a:lnTo>
                    <a:lnTo>
                      <a:pt x="29" y="0"/>
                    </a:lnTo>
                    <a:lnTo>
                      <a:pt x="26" y="1"/>
                    </a:lnTo>
                    <a:lnTo>
                      <a:pt x="22" y="2"/>
                    </a:lnTo>
                    <a:lnTo>
                      <a:pt x="19" y="3"/>
                    </a:lnTo>
                    <a:lnTo>
                      <a:pt x="16" y="5"/>
                    </a:lnTo>
                    <a:lnTo>
                      <a:pt x="14" y="7"/>
                    </a:lnTo>
                    <a:lnTo>
                      <a:pt x="11"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1" y="89"/>
                    </a:lnTo>
                    <a:lnTo>
                      <a:pt x="14" y="91"/>
                    </a:lnTo>
                    <a:lnTo>
                      <a:pt x="16" y="93"/>
                    </a:lnTo>
                    <a:lnTo>
                      <a:pt x="19" y="95"/>
                    </a:lnTo>
                    <a:lnTo>
                      <a:pt x="22" y="96"/>
                    </a:lnTo>
                    <a:lnTo>
                      <a:pt x="26" y="97"/>
                    </a:lnTo>
                    <a:lnTo>
                      <a:pt x="29" y="98"/>
                    </a:lnTo>
                    <a:lnTo>
                      <a:pt x="33" y="98"/>
                    </a:lnTo>
                    <a:lnTo>
                      <a:pt x="37" y="99"/>
                    </a:lnTo>
                    <a:lnTo>
                      <a:pt x="306" y="99"/>
                    </a:lnTo>
                    <a:close/>
                  </a:path>
                </a:pathLst>
              </a:custGeom>
              <a:solidFill>
                <a:srgbClr val="993300"/>
              </a:solidFill>
              <a:ln w="0">
                <a:solidFill>
                  <a:srgbClr val="000000"/>
                </a:solidFill>
                <a:prstDash val="solid"/>
                <a:round/>
                <a:headEnd/>
                <a:tailEnd/>
              </a:ln>
            </p:spPr>
            <p:txBody>
              <a:bodyPr/>
              <a:lstStyle/>
              <a:p>
                <a:endParaRPr lang="en-US"/>
              </a:p>
            </p:txBody>
          </p:sp>
          <p:sp>
            <p:nvSpPr>
              <p:cNvPr id="44619" name="Freeform 343"/>
              <p:cNvSpPr>
                <a:spLocks/>
              </p:cNvSpPr>
              <p:nvPr/>
            </p:nvSpPr>
            <p:spPr bwMode="auto">
              <a:xfrm>
                <a:off x="4790" y="1288"/>
                <a:ext cx="21" cy="12"/>
              </a:xfrm>
              <a:custGeom>
                <a:avLst/>
                <a:gdLst>
                  <a:gd name="T0" fmla="*/ 18 w 478"/>
                  <a:gd name="T1" fmla="*/ 12 h 283"/>
                  <a:gd name="T2" fmla="*/ 19 w 478"/>
                  <a:gd name="T3" fmla="*/ 12 h 283"/>
                  <a:gd name="T4" fmla="*/ 19 w 478"/>
                  <a:gd name="T5" fmla="*/ 12 h 283"/>
                  <a:gd name="T6" fmla="*/ 20 w 478"/>
                  <a:gd name="T7" fmla="*/ 11 h 283"/>
                  <a:gd name="T8" fmla="*/ 20 w 478"/>
                  <a:gd name="T9" fmla="*/ 11 h 283"/>
                  <a:gd name="T10" fmla="*/ 21 w 478"/>
                  <a:gd name="T11" fmla="*/ 10 h 283"/>
                  <a:gd name="T12" fmla="*/ 21 w 478"/>
                  <a:gd name="T13" fmla="*/ 10 h 283"/>
                  <a:gd name="T14" fmla="*/ 21 w 478"/>
                  <a:gd name="T15" fmla="*/ 9 h 283"/>
                  <a:gd name="T16" fmla="*/ 20 w 478"/>
                  <a:gd name="T17" fmla="*/ 3 h 283"/>
                  <a:gd name="T18" fmla="*/ 20 w 478"/>
                  <a:gd name="T19" fmla="*/ 2 h 283"/>
                  <a:gd name="T20" fmla="*/ 20 w 478"/>
                  <a:gd name="T21" fmla="*/ 2 h 283"/>
                  <a:gd name="T22" fmla="*/ 20 w 478"/>
                  <a:gd name="T23" fmla="*/ 1 h 283"/>
                  <a:gd name="T24" fmla="*/ 20 w 478"/>
                  <a:gd name="T25" fmla="*/ 1 h 283"/>
                  <a:gd name="T26" fmla="*/ 19 w 478"/>
                  <a:gd name="T27" fmla="*/ 0 h 283"/>
                  <a:gd name="T28" fmla="*/ 19 w 478"/>
                  <a:gd name="T29" fmla="*/ 0 h 283"/>
                  <a:gd name="T30" fmla="*/ 19 w 478"/>
                  <a:gd name="T31" fmla="*/ 0 h 283"/>
                  <a:gd name="T32" fmla="*/ 18 w 478"/>
                  <a:gd name="T33" fmla="*/ 0 h 283"/>
                  <a:gd name="T34" fmla="*/ 3 w 478"/>
                  <a:gd name="T35" fmla="*/ 0 h 283"/>
                  <a:gd name="T36" fmla="*/ 2 w 478"/>
                  <a:gd name="T37" fmla="*/ 0 h 283"/>
                  <a:gd name="T38" fmla="*/ 2 w 478"/>
                  <a:gd name="T39" fmla="*/ 0 h 283"/>
                  <a:gd name="T40" fmla="*/ 1 w 478"/>
                  <a:gd name="T41" fmla="*/ 1 h 283"/>
                  <a:gd name="T42" fmla="*/ 1 w 478"/>
                  <a:gd name="T43" fmla="*/ 1 h 283"/>
                  <a:gd name="T44" fmla="*/ 1 w 478"/>
                  <a:gd name="T45" fmla="*/ 1 h 283"/>
                  <a:gd name="T46" fmla="*/ 1 w 478"/>
                  <a:gd name="T47" fmla="*/ 2 h 283"/>
                  <a:gd name="T48" fmla="*/ 1 w 478"/>
                  <a:gd name="T49" fmla="*/ 3 h 283"/>
                  <a:gd name="T50" fmla="*/ 0 w 478"/>
                  <a:gd name="T51" fmla="*/ 9 h 283"/>
                  <a:gd name="T52" fmla="*/ 0 w 478"/>
                  <a:gd name="T53" fmla="*/ 10 h 283"/>
                  <a:gd name="T54" fmla="*/ 0 w 478"/>
                  <a:gd name="T55" fmla="*/ 10 h 283"/>
                  <a:gd name="T56" fmla="*/ 1 w 478"/>
                  <a:gd name="T57" fmla="*/ 11 h 283"/>
                  <a:gd name="T58" fmla="*/ 1 w 478"/>
                  <a:gd name="T59" fmla="*/ 11 h 283"/>
                  <a:gd name="T60" fmla="*/ 1 w 478"/>
                  <a:gd name="T61" fmla="*/ 11 h 283"/>
                  <a:gd name="T62" fmla="*/ 2 w 478"/>
                  <a:gd name="T63" fmla="*/ 12 h 283"/>
                  <a:gd name="T64" fmla="*/ 2 w 478"/>
                  <a:gd name="T65" fmla="*/ 12 h 283"/>
                  <a:gd name="T66" fmla="*/ 3 w 478"/>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8" h="283">
                    <a:moveTo>
                      <a:pt x="416" y="283"/>
                    </a:moveTo>
                    <a:lnTo>
                      <a:pt x="420" y="282"/>
                    </a:lnTo>
                    <a:lnTo>
                      <a:pt x="425" y="281"/>
                    </a:lnTo>
                    <a:lnTo>
                      <a:pt x="430" y="279"/>
                    </a:lnTo>
                    <a:lnTo>
                      <a:pt x="435" y="277"/>
                    </a:lnTo>
                    <a:lnTo>
                      <a:pt x="441" y="274"/>
                    </a:lnTo>
                    <a:lnTo>
                      <a:pt x="446" y="271"/>
                    </a:lnTo>
                    <a:lnTo>
                      <a:pt x="451" y="267"/>
                    </a:lnTo>
                    <a:lnTo>
                      <a:pt x="456" y="263"/>
                    </a:lnTo>
                    <a:lnTo>
                      <a:pt x="460" y="258"/>
                    </a:lnTo>
                    <a:lnTo>
                      <a:pt x="464" y="252"/>
                    </a:lnTo>
                    <a:lnTo>
                      <a:pt x="468" y="247"/>
                    </a:lnTo>
                    <a:lnTo>
                      <a:pt x="471" y="241"/>
                    </a:lnTo>
                    <a:lnTo>
                      <a:pt x="473" y="235"/>
                    </a:lnTo>
                    <a:lnTo>
                      <a:pt x="476" y="229"/>
                    </a:lnTo>
                    <a:lnTo>
                      <a:pt x="477" y="222"/>
                    </a:lnTo>
                    <a:lnTo>
                      <a:pt x="478" y="216"/>
                    </a:lnTo>
                    <a:lnTo>
                      <a:pt x="463" y="68"/>
                    </a:lnTo>
                    <a:lnTo>
                      <a:pt x="462" y="61"/>
                    </a:lnTo>
                    <a:lnTo>
                      <a:pt x="462" y="53"/>
                    </a:lnTo>
                    <a:lnTo>
                      <a:pt x="460" y="47"/>
                    </a:lnTo>
                    <a:lnTo>
                      <a:pt x="459" y="41"/>
                    </a:lnTo>
                    <a:lnTo>
                      <a:pt x="457" y="35"/>
                    </a:lnTo>
                    <a:lnTo>
                      <a:pt x="455" y="30"/>
                    </a:lnTo>
                    <a:lnTo>
                      <a:pt x="452" y="25"/>
                    </a:lnTo>
                    <a:lnTo>
                      <a:pt x="449" y="20"/>
                    </a:lnTo>
                    <a:lnTo>
                      <a:pt x="446" y="16"/>
                    </a:lnTo>
                    <a:lnTo>
                      <a:pt x="442" y="11"/>
                    </a:lnTo>
                    <a:lnTo>
                      <a:pt x="438" y="8"/>
                    </a:lnTo>
                    <a:lnTo>
                      <a:pt x="433" y="5"/>
                    </a:lnTo>
                    <a:lnTo>
                      <a:pt x="429" y="3"/>
                    </a:lnTo>
                    <a:lnTo>
                      <a:pt x="425" y="1"/>
                    </a:lnTo>
                    <a:lnTo>
                      <a:pt x="420" y="0"/>
                    </a:lnTo>
                    <a:lnTo>
                      <a:pt x="416" y="0"/>
                    </a:lnTo>
                    <a:lnTo>
                      <a:pt x="63" y="0"/>
                    </a:lnTo>
                    <a:lnTo>
                      <a:pt x="58" y="0"/>
                    </a:lnTo>
                    <a:lnTo>
                      <a:pt x="53" y="1"/>
                    </a:lnTo>
                    <a:lnTo>
                      <a:pt x="48" y="3"/>
                    </a:lnTo>
                    <a:lnTo>
                      <a:pt x="43" y="5"/>
                    </a:lnTo>
                    <a:lnTo>
                      <a:pt x="39" y="8"/>
                    </a:lnTo>
                    <a:lnTo>
                      <a:pt x="35" y="11"/>
                    </a:lnTo>
                    <a:lnTo>
                      <a:pt x="32" y="16"/>
                    </a:lnTo>
                    <a:lnTo>
                      <a:pt x="28" y="20"/>
                    </a:lnTo>
                    <a:lnTo>
                      <a:pt x="25" y="25"/>
                    </a:lnTo>
                    <a:lnTo>
                      <a:pt x="23" y="30"/>
                    </a:lnTo>
                    <a:lnTo>
                      <a:pt x="20" y="35"/>
                    </a:lnTo>
                    <a:lnTo>
                      <a:pt x="18" y="41"/>
                    </a:lnTo>
                    <a:lnTo>
                      <a:pt x="17" y="47"/>
                    </a:lnTo>
                    <a:lnTo>
                      <a:pt x="15" y="53"/>
                    </a:lnTo>
                    <a:lnTo>
                      <a:pt x="15" y="61"/>
                    </a:lnTo>
                    <a:lnTo>
                      <a:pt x="15" y="68"/>
                    </a:lnTo>
                    <a:lnTo>
                      <a:pt x="0" y="216"/>
                    </a:lnTo>
                    <a:lnTo>
                      <a:pt x="0" y="222"/>
                    </a:lnTo>
                    <a:lnTo>
                      <a:pt x="1" y="229"/>
                    </a:lnTo>
                    <a:lnTo>
                      <a:pt x="3" y="235"/>
                    </a:lnTo>
                    <a:lnTo>
                      <a:pt x="5" y="241"/>
                    </a:lnTo>
                    <a:lnTo>
                      <a:pt x="8" y="247"/>
                    </a:lnTo>
                    <a:lnTo>
                      <a:pt x="13" y="252"/>
                    </a:lnTo>
                    <a:lnTo>
                      <a:pt x="17" y="258"/>
                    </a:lnTo>
                    <a:lnTo>
                      <a:pt x="21" y="263"/>
                    </a:lnTo>
                    <a:lnTo>
                      <a:pt x="26" y="267"/>
                    </a:lnTo>
                    <a:lnTo>
                      <a:pt x="31" y="271"/>
                    </a:lnTo>
                    <a:lnTo>
                      <a:pt x="36" y="274"/>
                    </a:lnTo>
                    <a:lnTo>
                      <a:pt x="41" y="277"/>
                    </a:lnTo>
                    <a:lnTo>
                      <a:pt x="46" y="279"/>
                    </a:lnTo>
                    <a:lnTo>
                      <a:pt x="52" y="281"/>
                    </a:lnTo>
                    <a:lnTo>
                      <a:pt x="58" y="282"/>
                    </a:lnTo>
                    <a:lnTo>
                      <a:pt x="63" y="283"/>
                    </a:lnTo>
                    <a:lnTo>
                      <a:pt x="416" y="283"/>
                    </a:lnTo>
                    <a:close/>
                  </a:path>
                </a:pathLst>
              </a:custGeom>
              <a:solidFill>
                <a:srgbClr val="993300"/>
              </a:solidFill>
              <a:ln w="0">
                <a:solidFill>
                  <a:srgbClr val="000000"/>
                </a:solidFill>
                <a:prstDash val="solid"/>
                <a:round/>
                <a:headEnd/>
                <a:tailEnd/>
              </a:ln>
            </p:spPr>
            <p:txBody>
              <a:bodyPr/>
              <a:lstStyle/>
              <a:p>
                <a:endParaRPr lang="en-US"/>
              </a:p>
            </p:txBody>
          </p:sp>
          <p:sp>
            <p:nvSpPr>
              <p:cNvPr id="44620" name="Freeform 344"/>
              <p:cNvSpPr>
                <a:spLocks/>
              </p:cNvSpPr>
              <p:nvPr/>
            </p:nvSpPr>
            <p:spPr bwMode="auto">
              <a:xfrm>
                <a:off x="4791" y="1288"/>
                <a:ext cx="19" cy="12"/>
              </a:xfrm>
              <a:custGeom>
                <a:avLst/>
                <a:gdLst>
                  <a:gd name="T0" fmla="*/ 17 w 454"/>
                  <a:gd name="T1" fmla="*/ 12 h 269"/>
                  <a:gd name="T2" fmla="*/ 17 w 454"/>
                  <a:gd name="T3" fmla="*/ 12 h 269"/>
                  <a:gd name="T4" fmla="*/ 18 w 454"/>
                  <a:gd name="T5" fmla="*/ 12 h 269"/>
                  <a:gd name="T6" fmla="*/ 18 w 454"/>
                  <a:gd name="T7" fmla="*/ 11 h 269"/>
                  <a:gd name="T8" fmla="*/ 18 w 454"/>
                  <a:gd name="T9" fmla="*/ 11 h 269"/>
                  <a:gd name="T10" fmla="*/ 19 w 454"/>
                  <a:gd name="T11" fmla="*/ 10 h 269"/>
                  <a:gd name="T12" fmla="*/ 19 w 454"/>
                  <a:gd name="T13" fmla="*/ 10 h 269"/>
                  <a:gd name="T14" fmla="*/ 19 w 454"/>
                  <a:gd name="T15" fmla="*/ 9 h 269"/>
                  <a:gd name="T16" fmla="*/ 18 w 454"/>
                  <a:gd name="T17" fmla="*/ 3 h 269"/>
                  <a:gd name="T18" fmla="*/ 18 w 454"/>
                  <a:gd name="T19" fmla="*/ 2 h 269"/>
                  <a:gd name="T20" fmla="*/ 18 w 454"/>
                  <a:gd name="T21" fmla="*/ 2 h 269"/>
                  <a:gd name="T22" fmla="*/ 18 w 454"/>
                  <a:gd name="T23" fmla="*/ 1 h 269"/>
                  <a:gd name="T24" fmla="*/ 18 w 454"/>
                  <a:gd name="T25" fmla="*/ 1 h 269"/>
                  <a:gd name="T26" fmla="*/ 18 w 454"/>
                  <a:gd name="T27" fmla="*/ 0 h 269"/>
                  <a:gd name="T28" fmla="*/ 17 w 454"/>
                  <a:gd name="T29" fmla="*/ 0 h 269"/>
                  <a:gd name="T30" fmla="*/ 17 w 454"/>
                  <a:gd name="T31" fmla="*/ 0 h 269"/>
                  <a:gd name="T32" fmla="*/ 17 w 454"/>
                  <a:gd name="T33" fmla="*/ 0 h 269"/>
                  <a:gd name="T34" fmla="*/ 2 w 454"/>
                  <a:gd name="T35" fmla="*/ 0 h 269"/>
                  <a:gd name="T36" fmla="*/ 2 w 454"/>
                  <a:gd name="T37" fmla="*/ 0 h 269"/>
                  <a:gd name="T38" fmla="*/ 2 w 454"/>
                  <a:gd name="T39" fmla="*/ 0 h 269"/>
                  <a:gd name="T40" fmla="*/ 1 w 454"/>
                  <a:gd name="T41" fmla="*/ 1 h 269"/>
                  <a:gd name="T42" fmla="*/ 1 w 454"/>
                  <a:gd name="T43" fmla="*/ 1 h 269"/>
                  <a:gd name="T44" fmla="*/ 1 w 454"/>
                  <a:gd name="T45" fmla="*/ 1 h 269"/>
                  <a:gd name="T46" fmla="*/ 1 w 454"/>
                  <a:gd name="T47" fmla="*/ 2 h 269"/>
                  <a:gd name="T48" fmla="*/ 1 w 454"/>
                  <a:gd name="T49" fmla="*/ 3 h 269"/>
                  <a:gd name="T50" fmla="*/ 0 w 454"/>
                  <a:gd name="T51" fmla="*/ 9 h 269"/>
                  <a:gd name="T52" fmla="*/ 0 w 454"/>
                  <a:gd name="T53" fmla="*/ 10 h 269"/>
                  <a:gd name="T54" fmla="*/ 0 w 454"/>
                  <a:gd name="T55" fmla="*/ 10 h 269"/>
                  <a:gd name="T56" fmla="*/ 1 w 454"/>
                  <a:gd name="T57" fmla="*/ 11 h 269"/>
                  <a:gd name="T58" fmla="*/ 1 w 454"/>
                  <a:gd name="T59" fmla="*/ 11 h 269"/>
                  <a:gd name="T60" fmla="*/ 1 w 454"/>
                  <a:gd name="T61" fmla="*/ 12 h 269"/>
                  <a:gd name="T62" fmla="*/ 2 w 454"/>
                  <a:gd name="T63" fmla="*/ 12 h 269"/>
                  <a:gd name="T64" fmla="*/ 2 w 454"/>
                  <a:gd name="T65" fmla="*/ 12 h 269"/>
                  <a:gd name="T66" fmla="*/ 3 w 454"/>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4" h="269">
                    <a:moveTo>
                      <a:pt x="396" y="269"/>
                    </a:moveTo>
                    <a:lnTo>
                      <a:pt x="400" y="268"/>
                    </a:lnTo>
                    <a:lnTo>
                      <a:pt x="405" y="267"/>
                    </a:lnTo>
                    <a:lnTo>
                      <a:pt x="410" y="266"/>
                    </a:lnTo>
                    <a:lnTo>
                      <a:pt x="415" y="264"/>
                    </a:lnTo>
                    <a:lnTo>
                      <a:pt x="419" y="261"/>
                    </a:lnTo>
                    <a:lnTo>
                      <a:pt x="425" y="258"/>
                    </a:lnTo>
                    <a:lnTo>
                      <a:pt x="430" y="254"/>
                    </a:lnTo>
                    <a:lnTo>
                      <a:pt x="434" y="250"/>
                    </a:lnTo>
                    <a:lnTo>
                      <a:pt x="438" y="245"/>
                    </a:lnTo>
                    <a:lnTo>
                      <a:pt x="442" y="240"/>
                    </a:lnTo>
                    <a:lnTo>
                      <a:pt x="445" y="235"/>
                    </a:lnTo>
                    <a:lnTo>
                      <a:pt x="448" y="230"/>
                    </a:lnTo>
                    <a:lnTo>
                      <a:pt x="450" y="224"/>
                    </a:lnTo>
                    <a:lnTo>
                      <a:pt x="452" y="218"/>
                    </a:lnTo>
                    <a:lnTo>
                      <a:pt x="453" y="212"/>
                    </a:lnTo>
                    <a:lnTo>
                      <a:pt x="454" y="205"/>
                    </a:lnTo>
                    <a:lnTo>
                      <a:pt x="441" y="64"/>
                    </a:lnTo>
                    <a:lnTo>
                      <a:pt x="440" y="57"/>
                    </a:lnTo>
                    <a:lnTo>
                      <a:pt x="440" y="51"/>
                    </a:lnTo>
                    <a:lnTo>
                      <a:pt x="438" y="44"/>
                    </a:lnTo>
                    <a:lnTo>
                      <a:pt x="437" y="38"/>
                    </a:lnTo>
                    <a:lnTo>
                      <a:pt x="435" y="33"/>
                    </a:lnTo>
                    <a:lnTo>
                      <a:pt x="433" y="28"/>
                    </a:lnTo>
                    <a:lnTo>
                      <a:pt x="430" y="23"/>
                    </a:lnTo>
                    <a:lnTo>
                      <a:pt x="428" y="19"/>
                    </a:lnTo>
                    <a:lnTo>
                      <a:pt x="423" y="15"/>
                    </a:lnTo>
                    <a:lnTo>
                      <a:pt x="420" y="11"/>
                    </a:lnTo>
                    <a:lnTo>
                      <a:pt x="416" y="7"/>
                    </a:lnTo>
                    <a:lnTo>
                      <a:pt x="413" y="4"/>
                    </a:lnTo>
                    <a:lnTo>
                      <a:pt x="408" y="2"/>
                    </a:lnTo>
                    <a:lnTo>
                      <a:pt x="404" y="1"/>
                    </a:lnTo>
                    <a:lnTo>
                      <a:pt x="400" y="0"/>
                    </a:lnTo>
                    <a:lnTo>
                      <a:pt x="396" y="0"/>
                    </a:lnTo>
                    <a:lnTo>
                      <a:pt x="60" y="0"/>
                    </a:lnTo>
                    <a:lnTo>
                      <a:pt x="55" y="0"/>
                    </a:lnTo>
                    <a:lnTo>
                      <a:pt x="50" y="1"/>
                    </a:lnTo>
                    <a:lnTo>
                      <a:pt x="46" y="2"/>
                    </a:lnTo>
                    <a:lnTo>
                      <a:pt x="42" y="4"/>
                    </a:lnTo>
                    <a:lnTo>
                      <a:pt x="38" y="7"/>
                    </a:lnTo>
                    <a:lnTo>
                      <a:pt x="33" y="11"/>
                    </a:lnTo>
                    <a:lnTo>
                      <a:pt x="30" y="15"/>
                    </a:lnTo>
                    <a:lnTo>
                      <a:pt x="27" y="19"/>
                    </a:lnTo>
                    <a:lnTo>
                      <a:pt x="24" y="23"/>
                    </a:lnTo>
                    <a:lnTo>
                      <a:pt x="21" y="28"/>
                    </a:lnTo>
                    <a:lnTo>
                      <a:pt x="19" y="33"/>
                    </a:lnTo>
                    <a:lnTo>
                      <a:pt x="17" y="38"/>
                    </a:lnTo>
                    <a:lnTo>
                      <a:pt x="16" y="44"/>
                    </a:lnTo>
                    <a:lnTo>
                      <a:pt x="14" y="51"/>
                    </a:lnTo>
                    <a:lnTo>
                      <a:pt x="14" y="57"/>
                    </a:lnTo>
                    <a:lnTo>
                      <a:pt x="14" y="64"/>
                    </a:lnTo>
                    <a:lnTo>
                      <a:pt x="0" y="205"/>
                    </a:lnTo>
                    <a:lnTo>
                      <a:pt x="0" y="212"/>
                    </a:lnTo>
                    <a:lnTo>
                      <a:pt x="1" y="218"/>
                    </a:lnTo>
                    <a:lnTo>
                      <a:pt x="3" y="224"/>
                    </a:lnTo>
                    <a:lnTo>
                      <a:pt x="5" y="230"/>
                    </a:lnTo>
                    <a:lnTo>
                      <a:pt x="8" y="235"/>
                    </a:lnTo>
                    <a:lnTo>
                      <a:pt x="12" y="240"/>
                    </a:lnTo>
                    <a:lnTo>
                      <a:pt x="15" y="245"/>
                    </a:lnTo>
                    <a:lnTo>
                      <a:pt x="20" y="250"/>
                    </a:lnTo>
                    <a:lnTo>
                      <a:pt x="24" y="254"/>
                    </a:lnTo>
                    <a:lnTo>
                      <a:pt x="29" y="258"/>
                    </a:lnTo>
                    <a:lnTo>
                      <a:pt x="34" y="261"/>
                    </a:lnTo>
                    <a:lnTo>
                      <a:pt x="40" y="264"/>
                    </a:lnTo>
                    <a:lnTo>
                      <a:pt x="45" y="266"/>
                    </a:lnTo>
                    <a:lnTo>
                      <a:pt x="50" y="267"/>
                    </a:lnTo>
                    <a:lnTo>
                      <a:pt x="55" y="268"/>
                    </a:lnTo>
                    <a:lnTo>
                      <a:pt x="60" y="269"/>
                    </a:lnTo>
                    <a:lnTo>
                      <a:pt x="396" y="269"/>
                    </a:lnTo>
                    <a:close/>
                  </a:path>
                </a:pathLst>
              </a:custGeom>
              <a:solidFill>
                <a:srgbClr val="993300"/>
              </a:solidFill>
              <a:ln w="0">
                <a:solidFill>
                  <a:srgbClr val="000000"/>
                </a:solidFill>
                <a:prstDash val="solid"/>
                <a:round/>
                <a:headEnd/>
                <a:tailEnd/>
              </a:ln>
            </p:spPr>
            <p:txBody>
              <a:bodyPr/>
              <a:lstStyle/>
              <a:p>
                <a:endParaRPr lang="en-US"/>
              </a:p>
            </p:txBody>
          </p:sp>
          <p:sp>
            <p:nvSpPr>
              <p:cNvPr id="44621" name="Freeform 345"/>
              <p:cNvSpPr>
                <a:spLocks/>
              </p:cNvSpPr>
              <p:nvPr/>
            </p:nvSpPr>
            <p:spPr bwMode="auto">
              <a:xfrm>
                <a:off x="4793" y="1294"/>
                <a:ext cx="15" cy="5"/>
              </a:xfrm>
              <a:custGeom>
                <a:avLst/>
                <a:gdLst>
                  <a:gd name="T0" fmla="*/ 15 w 333"/>
                  <a:gd name="T1" fmla="*/ 2 h 121"/>
                  <a:gd name="T2" fmla="*/ 15 w 333"/>
                  <a:gd name="T3" fmla="*/ 3 h 121"/>
                  <a:gd name="T4" fmla="*/ 15 w 333"/>
                  <a:gd name="T5" fmla="*/ 3 h 121"/>
                  <a:gd name="T6" fmla="*/ 15 w 333"/>
                  <a:gd name="T7" fmla="*/ 3 h 121"/>
                  <a:gd name="T8" fmla="*/ 15 w 333"/>
                  <a:gd name="T9" fmla="*/ 3 h 121"/>
                  <a:gd name="T10" fmla="*/ 15 w 333"/>
                  <a:gd name="T11" fmla="*/ 4 h 121"/>
                  <a:gd name="T12" fmla="*/ 15 w 333"/>
                  <a:gd name="T13" fmla="*/ 4 h 121"/>
                  <a:gd name="T14" fmla="*/ 15 w 333"/>
                  <a:gd name="T15" fmla="*/ 4 h 121"/>
                  <a:gd name="T16" fmla="*/ 15 w 333"/>
                  <a:gd name="T17" fmla="*/ 4 h 121"/>
                  <a:gd name="T18" fmla="*/ 14 w 333"/>
                  <a:gd name="T19" fmla="*/ 4 h 121"/>
                  <a:gd name="T20" fmla="*/ 14 w 333"/>
                  <a:gd name="T21" fmla="*/ 5 h 121"/>
                  <a:gd name="T22" fmla="*/ 14 w 333"/>
                  <a:gd name="T23" fmla="*/ 5 h 121"/>
                  <a:gd name="T24" fmla="*/ 14 w 333"/>
                  <a:gd name="T25" fmla="*/ 5 h 121"/>
                  <a:gd name="T26" fmla="*/ 14 w 333"/>
                  <a:gd name="T27" fmla="*/ 5 h 121"/>
                  <a:gd name="T28" fmla="*/ 14 w 333"/>
                  <a:gd name="T29" fmla="*/ 5 h 121"/>
                  <a:gd name="T30" fmla="*/ 13 w 333"/>
                  <a:gd name="T31" fmla="*/ 5 h 121"/>
                  <a:gd name="T32" fmla="*/ 13 w 333"/>
                  <a:gd name="T33" fmla="*/ 5 h 121"/>
                  <a:gd name="T34" fmla="*/ 2 w 333"/>
                  <a:gd name="T35" fmla="*/ 5 h 121"/>
                  <a:gd name="T36" fmla="*/ 2 w 333"/>
                  <a:gd name="T37" fmla="*/ 5 h 121"/>
                  <a:gd name="T38" fmla="*/ 1 w 333"/>
                  <a:gd name="T39" fmla="*/ 5 h 121"/>
                  <a:gd name="T40" fmla="*/ 1 w 333"/>
                  <a:gd name="T41" fmla="*/ 5 h 121"/>
                  <a:gd name="T42" fmla="*/ 1 w 333"/>
                  <a:gd name="T43" fmla="*/ 5 h 121"/>
                  <a:gd name="T44" fmla="*/ 1 w 333"/>
                  <a:gd name="T45" fmla="*/ 5 h 121"/>
                  <a:gd name="T46" fmla="*/ 1 w 333"/>
                  <a:gd name="T47" fmla="*/ 5 h 121"/>
                  <a:gd name="T48" fmla="*/ 1 w 333"/>
                  <a:gd name="T49" fmla="*/ 4 h 121"/>
                  <a:gd name="T50" fmla="*/ 0 w 333"/>
                  <a:gd name="T51" fmla="*/ 4 h 121"/>
                  <a:gd name="T52" fmla="*/ 0 w 333"/>
                  <a:gd name="T53" fmla="*/ 4 h 121"/>
                  <a:gd name="T54" fmla="*/ 0 w 333"/>
                  <a:gd name="T55" fmla="*/ 4 h 121"/>
                  <a:gd name="T56" fmla="*/ 0 w 333"/>
                  <a:gd name="T57" fmla="*/ 4 h 121"/>
                  <a:gd name="T58" fmla="*/ 0 w 333"/>
                  <a:gd name="T59" fmla="*/ 3 h 121"/>
                  <a:gd name="T60" fmla="*/ 0 w 333"/>
                  <a:gd name="T61" fmla="*/ 3 h 121"/>
                  <a:gd name="T62" fmla="*/ 0 w 333"/>
                  <a:gd name="T63" fmla="*/ 3 h 121"/>
                  <a:gd name="T64" fmla="*/ 0 w 333"/>
                  <a:gd name="T65" fmla="*/ 3 h 121"/>
                  <a:gd name="T66" fmla="*/ 0 w 333"/>
                  <a:gd name="T67" fmla="*/ 2 h 121"/>
                  <a:gd name="T68" fmla="*/ 0 w 333"/>
                  <a:gd name="T69" fmla="*/ 0 h 121"/>
                  <a:gd name="T70" fmla="*/ 15 w 333"/>
                  <a:gd name="T71" fmla="*/ 0 h 121"/>
                  <a:gd name="T72" fmla="*/ 15 w 333"/>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21">
                    <a:moveTo>
                      <a:pt x="333" y="60"/>
                    </a:moveTo>
                    <a:lnTo>
                      <a:pt x="332" y="65"/>
                    </a:lnTo>
                    <a:lnTo>
                      <a:pt x="332" y="71"/>
                    </a:lnTo>
                    <a:lnTo>
                      <a:pt x="331" y="77"/>
                    </a:lnTo>
                    <a:lnTo>
                      <a:pt x="330" y="83"/>
                    </a:lnTo>
                    <a:lnTo>
                      <a:pt x="329" y="88"/>
                    </a:lnTo>
                    <a:lnTo>
                      <a:pt x="327" y="93"/>
                    </a:lnTo>
                    <a:lnTo>
                      <a:pt x="325" y="98"/>
                    </a:lnTo>
                    <a:lnTo>
                      <a:pt x="323" y="102"/>
                    </a:lnTo>
                    <a:lnTo>
                      <a:pt x="319" y="106"/>
                    </a:lnTo>
                    <a:lnTo>
                      <a:pt x="316" y="109"/>
                    </a:lnTo>
                    <a:lnTo>
                      <a:pt x="313" y="112"/>
                    </a:lnTo>
                    <a:lnTo>
                      <a:pt x="310" y="115"/>
                    </a:lnTo>
                    <a:lnTo>
                      <a:pt x="306" y="117"/>
                    </a:lnTo>
                    <a:lnTo>
                      <a:pt x="302" y="118"/>
                    </a:lnTo>
                    <a:lnTo>
                      <a:pt x="298" y="119"/>
                    </a:lnTo>
                    <a:lnTo>
                      <a:pt x="294" y="121"/>
                    </a:lnTo>
                    <a:lnTo>
                      <a:pt x="39" y="121"/>
                    </a:lnTo>
                    <a:lnTo>
                      <a:pt x="34" y="119"/>
                    </a:lnTo>
                    <a:lnTo>
                      <a:pt x="30" y="118"/>
                    </a:lnTo>
                    <a:lnTo>
                      <a:pt x="26" y="117"/>
                    </a:lnTo>
                    <a:lnTo>
                      <a:pt x="23" y="115"/>
                    </a:lnTo>
                    <a:lnTo>
                      <a:pt x="19" y="112"/>
                    </a:lnTo>
                    <a:lnTo>
                      <a:pt x="16" y="109"/>
                    </a:lnTo>
                    <a:lnTo>
                      <a:pt x="13" y="106"/>
                    </a:lnTo>
                    <a:lnTo>
                      <a:pt x="10" y="102"/>
                    </a:lnTo>
                    <a:lnTo>
                      <a:pt x="8" y="98"/>
                    </a:lnTo>
                    <a:lnTo>
                      <a:pt x="5" y="93"/>
                    </a:lnTo>
                    <a:lnTo>
                      <a:pt x="4" y="88"/>
                    </a:lnTo>
                    <a:lnTo>
                      <a:pt x="2" y="83"/>
                    </a:lnTo>
                    <a:lnTo>
                      <a:pt x="1" y="77"/>
                    </a:lnTo>
                    <a:lnTo>
                      <a:pt x="0" y="71"/>
                    </a:lnTo>
                    <a:lnTo>
                      <a:pt x="0" y="65"/>
                    </a:lnTo>
                    <a:lnTo>
                      <a:pt x="0" y="60"/>
                    </a:lnTo>
                    <a:lnTo>
                      <a:pt x="2" y="0"/>
                    </a:lnTo>
                    <a:lnTo>
                      <a:pt x="331" y="0"/>
                    </a:lnTo>
                    <a:lnTo>
                      <a:pt x="333" y="60"/>
                    </a:lnTo>
                    <a:close/>
                  </a:path>
                </a:pathLst>
              </a:custGeom>
              <a:solidFill>
                <a:srgbClr val="993300"/>
              </a:solidFill>
              <a:ln w="0">
                <a:solidFill>
                  <a:srgbClr val="000000"/>
                </a:solidFill>
                <a:prstDash val="solid"/>
                <a:round/>
                <a:headEnd/>
                <a:tailEnd/>
              </a:ln>
            </p:spPr>
            <p:txBody>
              <a:bodyPr/>
              <a:lstStyle/>
              <a:p>
                <a:endParaRPr lang="en-US"/>
              </a:p>
            </p:txBody>
          </p:sp>
          <p:sp>
            <p:nvSpPr>
              <p:cNvPr id="44622" name="Freeform 346"/>
              <p:cNvSpPr>
                <a:spLocks/>
              </p:cNvSpPr>
              <p:nvPr/>
            </p:nvSpPr>
            <p:spPr bwMode="auto">
              <a:xfrm>
                <a:off x="4791" y="1290"/>
                <a:ext cx="2" cy="8"/>
              </a:xfrm>
              <a:custGeom>
                <a:avLst/>
                <a:gdLst>
                  <a:gd name="T0" fmla="*/ 1 w 33"/>
                  <a:gd name="T1" fmla="*/ 8 h 200"/>
                  <a:gd name="T2" fmla="*/ 1 w 33"/>
                  <a:gd name="T3" fmla="*/ 8 h 200"/>
                  <a:gd name="T4" fmla="*/ 2 w 33"/>
                  <a:gd name="T5" fmla="*/ 8 h 200"/>
                  <a:gd name="T6" fmla="*/ 2 w 33"/>
                  <a:gd name="T7" fmla="*/ 8 h 200"/>
                  <a:gd name="T8" fmla="*/ 2 w 33"/>
                  <a:gd name="T9" fmla="*/ 8 h 200"/>
                  <a:gd name="T10" fmla="*/ 2 w 33"/>
                  <a:gd name="T11" fmla="*/ 8 h 200"/>
                  <a:gd name="T12" fmla="*/ 2 w 33"/>
                  <a:gd name="T13" fmla="*/ 7 h 200"/>
                  <a:gd name="T14" fmla="*/ 2 w 33"/>
                  <a:gd name="T15" fmla="*/ 7 h 200"/>
                  <a:gd name="T16" fmla="*/ 2 w 33"/>
                  <a:gd name="T17" fmla="*/ 1 h 200"/>
                  <a:gd name="T18" fmla="*/ 2 w 33"/>
                  <a:gd name="T19" fmla="*/ 1 h 200"/>
                  <a:gd name="T20" fmla="*/ 2 w 33"/>
                  <a:gd name="T21" fmla="*/ 0 h 200"/>
                  <a:gd name="T22" fmla="*/ 2 w 33"/>
                  <a:gd name="T23" fmla="*/ 0 h 200"/>
                  <a:gd name="T24" fmla="*/ 2 w 33"/>
                  <a:gd name="T25" fmla="*/ 0 h 200"/>
                  <a:gd name="T26" fmla="*/ 2 w 33"/>
                  <a:gd name="T27" fmla="*/ 0 h 200"/>
                  <a:gd name="T28" fmla="*/ 1 w 33"/>
                  <a:gd name="T29" fmla="*/ 0 h 200"/>
                  <a:gd name="T30" fmla="*/ 1 w 33"/>
                  <a:gd name="T31" fmla="*/ 0 h 200"/>
                  <a:gd name="T32" fmla="*/ 1 w 33"/>
                  <a:gd name="T33" fmla="*/ 0 h 200"/>
                  <a:gd name="T34" fmla="*/ 1 w 33"/>
                  <a:gd name="T35" fmla="*/ 0 h 200"/>
                  <a:gd name="T36" fmla="*/ 1 w 33"/>
                  <a:gd name="T37" fmla="*/ 0 h 200"/>
                  <a:gd name="T38" fmla="*/ 1 w 33"/>
                  <a:gd name="T39" fmla="*/ 0 h 200"/>
                  <a:gd name="T40" fmla="*/ 1 w 33"/>
                  <a:gd name="T41" fmla="*/ 0 h 200"/>
                  <a:gd name="T42" fmla="*/ 0 w 33"/>
                  <a:gd name="T43" fmla="*/ 0 h 200"/>
                  <a:gd name="T44" fmla="*/ 0 w 33"/>
                  <a:gd name="T45" fmla="*/ 0 h 200"/>
                  <a:gd name="T46" fmla="*/ 0 w 33"/>
                  <a:gd name="T47" fmla="*/ 1 h 200"/>
                  <a:gd name="T48" fmla="*/ 0 w 33"/>
                  <a:gd name="T49" fmla="*/ 1 h 200"/>
                  <a:gd name="T50" fmla="*/ 0 w 33"/>
                  <a:gd name="T51" fmla="*/ 7 h 200"/>
                  <a:gd name="T52" fmla="*/ 0 w 33"/>
                  <a:gd name="T53" fmla="*/ 7 h 200"/>
                  <a:gd name="T54" fmla="*/ 0 w 33"/>
                  <a:gd name="T55" fmla="*/ 7 h 200"/>
                  <a:gd name="T56" fmla="*/ 0 w 33"/>
                  <a:gd name="T57" fmla="*/ 7 h 200"/>
                  <a:gd name="T58" fmla="*/ 0 w 33"/>
                  <a:gd name="T59" fmla="*/ 8 h 200"/>
                  <a:gd name="T60" fmla="*/ 1 w 33"/>
                  <a:gd name="T61" fmla="*/ 8 h 200"/>
                  <a:gd name="T62" fmla="*/ 1 w 33"/>
                  <a:gd name="T63" fmla="*/ 8 h 200"/>
                  <a:gd name="T64" fmla="*/ 1 w 33"/>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0">
                    <a:moveTo>
                      <a:pt x="19" y="200"/>
                    </a:moveTo>
                    <a:lnTo>
                      <a:pt x="20" y="199"/>
                    </a:lnTo>
                    <a:lnTo>
                      <a:pt x="22" y="199"/>
                    </a:lnTo>
                    <a:lnTo>
                      <a:pt x="23" y="199"/>
                    </a:lnTo>
                    <a:lnTo>
                      <a:pt x="24" y="198"/>
                    </a:lnTo>
                    <a:lnTo>
                      <a:pt x="26" y="197"/>
                    </a:lnTo>
                    <a:lnTo>
                      <a:pt x="27" y="196"/>
                    </a:lnTo>
                    <a:lnTo>
                      <a:pt x="28" y="195"/>
                    </a:lnTo>
                    <a:lnTo>
                      <a:pt x="29"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9" y="5"/>
                    </a:lnTo>
                    <a:lnTo>
                      <a:pt x="28" y="4"/>
                    </a:lnTo>
                    <a:lnTo>
                      <a:pt x="27" y="3"/>
                    </a:lnTo>
                    <a:lnTo>
                      <a:pt x="26" y="2"/>
                    </a:lnTo>
                    <a:lnTo>
                      <a:pt x="24" y="1"/>
                    </a:lnTo>
                    <a:lnTo>
                      <a:pt x="23" y="0"/>
                    </a:lnTo>
                    <a:lnTo>
                      <a:pt x="22" y="0"/>
                    </a:lnTo>
                    <a:lnTo>
                      <a:pt x="20" y="0"/>
                    </a:lnTo>
                    <a:lnTo>
                      <a:pt x="19" y="0"/>
                    </a:lnTo>
                    <a:lnTo>
                      <a:pt x="17" y="0"/>
                    </a:lnTo>
                    <a:lnTo>
                      <a:pt x="16" y="0"/>
                    </a:lnTo>
                    <a:lnTo>
                      <a:pt x="14" y="0"/>
                    </a:lnTo>
                    <a:lnTo>
                      <a:pt x="13" y="1"/>
                    </a:lnTo>
                    <a:lnTo>
                      <a:pt x="12" y="2"/>
                    </a:lnTo>
                    <a:lnTo>
                      <a:pt x="11" y="3"/>
                    </a:lnTo>
                    <a:lnTo>
                      <a:pt x="9" y="4"/>
                    </a:lnTo>
                    <a:lnTo>
                      <a:pt x="9" y="5"/>
                    </a:lnTo>
                    <a:lnTo>
                      <a:pt x="8" y="7"/>
                    </a:lnTo>
                    <a:lnTo>
                      <a:pt x="7" y="8"/>
                    </a:lnTo>
                    <a:lnTo>
                      <a:pt x="6" y="10"/>
                    </a:lnTo>
                    <a:lnTo>
                      <a:pt x="6" y="12"/>
                    </a:lnTo>
                    <a:lnTo>
                      <a:pt x="5" y="14"/>
                    </a:lnTo>
                    <a:lnTo>
                      <a:pt x="5" y="16"/>
                    </a:lnTo>
                    <a:lnTo>
                      <a:pt x="5" y="18"/>
                    </a:lnTo>
                    <a:lnTo>
                      <a:pt x="5" y="20"/>
                    </a:lnTo>
                    <a:lnTo>
                      <a:pt x="0" y="167"/>
                    </a:lnTo>
                    <a:lnTo>
                      <a:pt x="0" y="169"/>
                    </a:lnTo>
                    <a:lnTo>
                      <a:pt x="0" y="171"/>
                    </a:lnTo>
                    <a:lnTo>
                      <a:pt x="1" y="175"/>
                    </a:lnTo>
                    <a:lnTo>
                      <a:pt x="1" y="177"/>
                    </a:lnTo>
                    <a:lnTo>
                      <a:pt x="2" y="180"/>
                    </a:lnTo>
                    <a:lnTo>
                      <a:pt x="3" y="182"/>
                    </a:lnTo>
                    <a:lnTo>
                      <a:pt x="5" y="185"/>
                    </a:lnTo>
                    <a:lnTo>
                      <a:pt x="6" y="188"/>
                    </a:lnTo>
                    <a:lnTo>
                      <a:pt x="7" y="190"/>
                    </a:lnTo>
                    <a:lnTo>
                      <a:pt x="9" y="192"/>
                    </a:lnTo>
                    <a:lnTo>
                      <a:pt x="11" y="194"/>
                    </a:lnTo>
                    <a:lnTo>
                      <a:pt x="12" y="196"/>
                    </a:lnTo>
                    <a:lnTo>
                      <a:pt x="14" y="197"/>
                    </a:lnTo>
                    <a:lnTo>
                      <a:pt x="15" y="199"/>
                    </a:lnTo>
                    <a:lnTo>
                      <a:pt x="17" y="199"/>
                    </a:lnTo>
                    <a:lnTo>
                      <a:pt x="19" y="200"/>
                    </a:lnTo>
                    <a:close/>
                  </a:path>
                </a:pathLst>
              </a:custGeom>
              <a:solidFill>
                <a:srgbClr val="993300"/>
              </a:solidFill>
              <a:ln w="0">
                <a:solidFill>
                  <a:srgbClr val="000000"/>
                </a:solidFill>
                <a:prstDash val="solid"/>
                <a:round/>
                <a:headEnd/>
                <a:tailEnd/>
              </a:ln>
            </p:spPr>
            <p:txBody>
              <a:bodyPr/>
              <a:lstStyle/>
              <a:p>
                <a:endParaRPr lang="en-US"/>
              </a:p>
            </p:txBody>
          </p:sp>
          <p:sp>
            <p:nvSpPr>
              <p:cNvPr id="44623" name="Freeform 347"/>
              <p:cNvSpPr>
                <a:spLocks/>
              </p:cNvSpPr>
              <p:nvPr/>
            </p:nvSpPr>
            <p:spPr bwMode="auto">
              <a:xfrm>
                <a:off x="4808" y="1289"/>
                <a:ext cx="2" cy="9"/>
              </a:xfrm>
              <a:custGeom>
                <a:avLst/>
                <a:gdLst>
                  <a:gd name="T0" fmla="*/ 1 w 37"/>
                  <a:gd name="T1" fmla="*/ 9 h 208"/>
                  <a:gd name="T2" fmla="*/ 1 w 37"/>
                  <a:gd name="T3" fmla="*/ 9 h 208"/>
                  <a:gd name="T4" fmla="*/ 1 w 37"/>
                  <a:gd name="T5" fmla="*/ 9 h 208"/>
                  <a:gd name="T6" fmla="*/ 1 w 37"/>
                  <a:gd name="T7" fmla="*/ 9 h 208"/>
                  <a:gd name="T8" fmla="*/ 2 w 37"/>
                  <a:gd name="T9" fmla="*/ 8 h 208"/>
                  <a:gd name="T10" fmla="*/ 2 w 37"/>
                  <a:gd name="T11" fmla="*/ 8 h 208"/>
                  <a:gd name="T12" fmla="*/ 2 w 37"/>
                  <a:gd name="T13" fmla="*/ 8 h 208"/>
                  <a:gd name="T14" fmla="*/ 2 w 37"/>
                  <a:gd name="T15" fmla="*/ 8 h 208"/>
                  <a:gd name="T16" fmla="*/ 2 w 37"/>
                  <a:gd name="T17" fmla="*/ 1 h 208"/>
                  <a:gd name="T18" fmla="*/ 1 w 37"/>
                  <a:gd name="T19" fmla="*/ 1 h 208"/>
                  <a:gd name="T20" fmla="*/ 1 w 37"/>
                  <a:gd name="T21" fmla="*/ 0 h 208"/>
                  <a:gd name="T22" fmla="*/ 1 w 37"/>
                  <a:gd name="T23" fmla="*/ 0 h 208"/>
                  <a:gd name="T24" fmla="*/ 1 w 37"/>
                  <a:gd name="T25" fmla="*/ 0 h 208"/>
                  <a:gd name="T26" fmla="*/ 1 w 37"/>
                  <a:gd name="T27" fmla="*/ 0 h 208"/>
                  <a:gd name="T28" fmla="*/ 1 w 37"/>
                  <a:gd name="T29" fmla="*/ 0 h 208"/>
                  <a:gd name="T30" fmla="*/ 1 w 37"/>
                  <a:gd name="T31" fmla="*/ 0 h 208"/>
                  <a:gd name="T32" fmla="*/ 1 w 37"/>
                  <a:gd name="T33" fmla="*/ 0 h 208"/>
                  <a:gd name="T34" fmla="*/ 1 w 37"/>
                  <a:gd name="T35" fmla="*/ 0 h 208"/>
                  <a:gd name="T36" fmla="*/ 0 w 37"/>
                  <a:gd name="T37" fmla="*/ 0 h 208"/>
                  <a:gd name="T38" fmla="*/ 0 w 37"/>
                  <a:gd name="T39" fmla="*/ 0 h 208"/>
                  <a:gd name="T40" fmla="*/ 0 w 37"/>
                  <a:gd name="T41" fmla="*/ 0 h 208"/>
                  <a:gd name="T42" fmla="*/ 0 w 37"/>
                  <a:gd name="T43" fmla="*/ 0 h 208"/>
                  <a:gd name="T44" fmla="*/ 0 w 37"/>
                  <a:gd name="T45" fmla="*/ 1 h 208"/>
                  <a:gd name="T46" fmla="*/ 0 w 37"/>
                  <a:gd name="T47" fmla="*/ 1 h 208"/>
                  <a:gd name="T48" fmla="*/ 0 w 37"/>
                  <a:gd name="T49" fmla="*/ 1 h 208"/>
                  <a:gd name="T50" fmla="*/ 0 w 37"/>
                  <a:gd name="T51" fmla="*/ 8 h 208"/>
                  <a:gd name="T52" fmla="*/ 0 w 37"/>
                  <a:gd name="T53" fmla="*/ 8 h 208"/>
                  <a:gd name="T54" fmla="*/ 0 w 37"/>
                  <a:gd name="T55" fmla="*/ 9 h 208"/>
                  <a:gd name="T56" fmla="*/ 0 w 37"/>
                  <a:gd name="T57" fmla="*/ 9 h 208"/>
                  <a:gd name="T58" fmla="*/ 0 w 37"/>
                  <a:gd name="T59" fmla="*/ 9 h 208"/>
                  <a:gd name="T60" fmla="*/ 0 w 37"/>
                  <a:gd name="T61" fmla="*/ 9 h 208"/>
                  <a:gd name="T62" fmla="*/ 0 w 37"/>
                  <a:gd name="T63" fmla="*/ 9 h 208"/>
                  <a:gd name="T64" fmla="*/ 1 w 37"/>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8">
                    <a:moveTo>
                      <a:pt x="14" y="208"/>
                    </a:moveTo>
                    <a:lnTo>
                      <a:pt x="15" y="207"/>
                    </a:lnTo>
                    <a:lnTo>
                      <a:pt x="16" y="207"/>
                    </a:lnTo>
                    <a:lnTo>
                      <a:pt x="18" y="205"/>
                    </a:lnTo>
                    <a:lnTo>
                      <a:pt x="21" y="204"/>
                    </a:lnTo>
                    <a:lnTo>
                      <a:pt x="23" y="202"/>
                    </a:lnTo>
                    <a:lnTo>
                      <a:pt x="25" y="200"/>
                    </a:lnTo>
                    <a:lnTo>
                      <a:pt x="26" y="198"/>
                    </a:lnTo>
                    <a:lnTo>
                      <a:pt x="28" y="196"/>
                    </a:lnTo>
                    <a:lnTo>
                      <a:pt x="30" y="193"/>
                    </a:lnTo>
                    <a:lnTo>
                      <a:pt x="31" y="191"/>
                    </a:lnTo>
                    <a:lnTo>
                      <a:pt x="33" y="188"/>
                    </a:lnTo>
                    <a:lnTo>
                      <a:pt x="34" y="186"/>
                    </a:lnTo>
                    <a:lnTo>
                      <a:pt x="35" y="183"/>
                    </a:lnTo>
                    <a:lnTo>
                      <a:pt x="36" y="181"/>
                    </a:lnTo>
                    <a:lnTo>
                      <a:pt x="36" y="177"/>
                    </a:lnTo>
                    <a:lnTo>
                      <a:pt x="37" y="176"/>
                    </a:lnTo>
                    <a:lnTo>
                      <a:pt x="28" y="20"/>
                    </a:lnTo>
                    <a:lnTo>
                      <a:pt x="27" y="17"/>
                    </a:lnTo>
                    <a:lnTo>
                      <a:pt x="27" y="15"/>
                    </a:lnTo>
                    <a:lnTo>
                      <a:pt x="27" y="13"/>
                    </a:lnTo>
                    <a:lnTo>
                      <a:pt x="26" y="11"/>
                    </a:lnTo>
                    <a:lnTo>
                      <a:pt x="26" y="10"/>
                    </a:lnTo>
                    <a:lnTo>
                      <a:pt x="25" y="8"/>
                    </a:lnTo>
                    <a:lnTo>
                      <a:pt x="24" y="7"/>
                    </a:lnTo>
                    <a:lnTo>
                      <a:pt x="24" y="5"/>
                    </a:lnTo>
                    <a:lnTo>
                      <a:pt x="23" y="4"/>
                    </a:lnTo>
                    <a:lnTo>
                      <a:pt x="22" y="3"/>
                    </a:lnTo>
                    <a:lnTo>
                      <a:pt x="21"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4" y="204"/>
                    </a:lnTo>
                    <a:lnTo>
                      <a:pt x="6" y="205"/>
                    </a:lnTo>
                    <a:lnTo>
                      <a:pt x="7" y="205"/>
                    </a:lnTo>
                    <a:lnTo>
                      <a:pt x="8" y="206"/>
                    </a:lnTo>
                    <a:lnTo>
                      <a:pt x="9" y="207"/>
                    </a:lnTo>
                    <a:lnTo>
                      <a:pt x="11" y="207"/>
                    </a:lnTo>
                    <a:lnTo>
                      <a:pt x="12" y="207"/>
                    </a:lnTo>
                    <a:lnTo>
                      <a:pt x="14" y="208"/>
                    </a:lnTo>
                    <a:close/>
                  </a:path>
                </a:pathLst>
              </a:custGeom>
              <a:solidFill>
                <a:srgbClr val="993300"/>
              </a:solidFill>
              <a:ln w="0">
                <a:solidFill>
                  <a:srgbClr val="000000"/>
                </a:solidFill>
                <a:prstDash val="solid"/>
                <a:round/>
                <a:headEnd/>
                <a:tailEnd/>
              </a:ln>
            </p:spPr>
            <p:txBody>
              <a:bodyPr/>
              <a:lstStyle/>
              <a:p>
                <a:endParaRPr lang="en-US"/>
              </a:p>
            </p:txBody>
          </p:sp>
          <p:sp>
            <p:nvSpPr>
              <p:cNvPr id="44624" name="Freeform 348"/>
              <p:cNvSpPr>
                <a:spLocks/>
              </p:cNvSpPr>
              <p:nvPr/>
            </p:nvSpPr>
            <p:spPr bwMode="auto">
              <a:xfrm>
                <a:off x="4793" y="1289"/>
                <a:ext cx="15" cy="4"/>
              </a:xfrm>
              <a:custGeom>
                <a:avLst/>
                <a:gdLst>
                  <a:gd name="T0" fmla="*/ 14 w 341"/>
                  <a:gd name="T1" fmla="*/ 4 h 99"/>
                  <a:gd name="T2" fmla="*/ 14 w 341"/>
                  <a:gd name="T3" fmla="*/ 4 h 99"/>
                  <a:gd name="T4" fmla="*/ 14 w 341"/>
                  <a:gd name="T5" fmla="*/ 4 h 99"/>
                  <a:gd name="T6" fmla="*/ 14 w 341"/>
                  <a:gd name="T7" fmla="*/ 4 h 99"/>
                  <a:gd name="T8" fmla="*/ 15 w 341"/>
                  <a:gd name="T9" fmla="*/ 4 h 99"/>
                  <a:gd name="T10" fmla="*/ 15 w 341"/>
                  <a:gd name="T11" fmla="*/ 3 h 99"/>
                  <a:gd name="T12" fmla="*/ 15 w 341"/>
                  <a:gd name="T13" fmla="*/ 3 h 99"/>
                  <a:gd name="T14" fmla="*/ 15 w 341"/>
                  <a:gd name="T15" fmla="*/ 3 h 99"/>
                  <a:gd name="T16" fmla="*/ 15 w 341"/>
                  <a:gd name="T17" fmla="*/ 1 h 99"/>
                  <a:gd name="T18" fmla="*/ 15 w 341"/>
                  <a:gd name="T19" fmla="*/ 1 h 99"/>
                  <a:gd name="T20" fmla="*/ 15 w 341"/>
                  <a:gd name="T21" fmla="*/ 1 h 99"/>
                  <a:gd name="T22" fmla="*/ 15 w 341"/>
                  <a:gd name="T23" fmla="*/ 1 h 99"/>
                  <a:gd name="T24" fmla="*/ 15 w 341"/>
                  <a:gd name="T25" fmla="*/ 0 h 99"/>
                  <a:gd name="T26" fmla="*/ 14 w 341"/>
                  <a:gd name="T27" fmla="*/ 0 h 99"/>
                  <a:gd name="T28" fmla="*/ 14 w 341"/>
                  <a:gd name="T29" fmla="*/ 0 h 99"/>
                  <a:gd name="T30" fmla="*/ 14 w 341"/>
                  <a:gd name="T31" fmla="*/ 0 h 99"/>
                  <a:gd name="T32" fmla="*/ 13 w 341"/>
                  <a:gd name="T33" fmla="*/ 0 h 99"/>
                  <a:gd name="T34" fmla="*/ 1 w 341"/>
                  <a:gd name="T35" fmla="*/ 0 h 99"/>
                  <a:gd name="T36" fmla="*/ 1 w 341"/>
                  <a:gd name="T37" fmla="*/ 0 h 99"/>
                  <a:gd name="T38" fmla="*/ 1 w 341"/>
                  <a:gd name="T39" fmla="*/ 0 h 99"/>
                  <a:gd name="T40" fmla="*/ 1 w 341"/>
                  <a:gd name="T41" fmla="*/ 0 h 99"/>
                  <a:gd name="T42" fmla="*/ 0 w 341"/>
                  <a:gd name="T43" fmla="*/ 0 h 99"/>
                  <a:gd name="T44" fmla="*/ 0 w 341"/>
                  <a:gd name="T45" fmla="*/ 1 h 99"/>
                  <a:gd name="T46" fmla="*/ 0 w 341"/>
                  <a:gd name="T47" fmla="*/ 1 h 99"/>
                  <a:gd name="T48" fmla="*/ 0 w 341"/>
                  <a:gd name="T49" fmla="*/ 1 h 99"/>
                  <a:gd name="T50" fmla="*/ 0 w 341"/>
                  <a:gd name="T51" fmla="*/ 3 h 99"/>
                  <a:gd name="T52" fmla="*/ 0 w 341"/>
                  <a:gd name="T53" fmla="*/ 3 h 99"/>
                  <a:gd name="T54" fmla="*/ 0 w 341"/>
                  <a:gd name="T55" fmla="*/ 3 h 99"/>
                  <a:gd name="T56" fmla="*/ 0 w 341"/>
                  <a:gd name="T57" fmla="*/ 3 h 99"/>
                  <a:gd name="T58" fmla="*/ 0 w 341"/>
                  <a:gd name="T59" fmla="*/ 4 h 99"/>
                  <a:gd name="T60" fmla="*/ 1 w 341"/>
                  <a:gd name="T61" fmla="*/ 4 h 99"/>
                  <a:gd name="T62" fmla="*/ 1 w 341"/>
                  <a:gd name="T63" fmla="*/ 4 h 99"/>
                  <a:gd name="T64" fmla="*/ 1 w 341"/>
                  <a:gd name="T65" fmla="*/ 4 h 99"/>
                  <a:gd name="T66" fmla="*/ 2 w 341"/>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1" h="99">
                    <a:moveTo>
                      <a:pt x="305" y="99"/>
                    </a:moveTo>
                    <a:lnTo>
                      <a:pt x="308" y="98"/>
                    </a:lnTo>
                    <a:lnTo>
                      <a:pt x="311" y="98"/>
                    </a:lnTo>
                    <a:lnTo>
                      <a:pt x="315" y="97"/>
                    </a:lnTo>
                    <a:lnTo>
                      <a:pt x="318" y="96"/>
                    </a:lnTo>
                    <a:lnTo>
                      <a:pt x="321" y="95"/>
                    </a:lnTo>
                    <a:lnTo>
                      <a:pt x="324" y="93"/>
                    </a:lnTo>
                    <a:lnTo>
                      <a:pt x="328" y="91"/>
                    </a:lnTo>
                    <a:lnTo>
                      <a:pt x="330" y="89"/>
                    </a:lnTo>
                    <a:lnTo>
                      <a:pt x="332" y="87"/>
                    </a:lnTo>
                    <a:lnTo>
                      <a:pt x="334" y="85"/>
                    </a:lnTo>
                    <a:lnTo>
                      <a:pt x="336" y="82"/>
                    </a:lnTo>
                    <a:lnTo>
                      <a:pt x="338" y="80"/>
                    </a:lnTo>
                    <a:lnTo>
                      <a:pt x="339" y="77"/>
                    </a:lnTo>
                    <a:lnTo>
                      <a:pt x="340" y="74"/>
                    </a:lnTo>
                    <a:lnTo>
                      <a:pt x="340" y="71"/>
                    </a:lnTo>
                    <a:lnTo>
                      <a:pt x="341" y="67"/>
                    </a:lnTo>
                    <a:lnTo>
                      <a:pt x="341" y="32"/>
                    </a:lnTo>
                    <a:lnTo>
                      <a:pt x="340" y="27"/>
                    </a:lnTo>
                    <a:lnTo>
                      <a:pt x="340" y="24"/>
                    </a:lnTo>
                    <a:lnTo>
                      <a:pt x="339" y="21"/>
                    </a:lnTo>
                    <a:lnTo>
                      <a:pt x="338" y="18"/>
                    </a:lnTo>
                    <a:lnTo>
                      <a:pt x="336" y="16"/>
                    </a:lnTo>
                    <a:lnTo>
                      <a:pt x="334" y="13"/>
                    </a:lnTo>
                    <a:lnTo>
                      <a:pt x="332" y="11"/>
                    </a:lnTo>
                    <a:lnTo>
                      <a:pt x="330" y="9"/>
                    </a:lnTo>
                    <a:lnTo>
                      <a:pt x="328" y="7"/>
                    </a:lnTo>
                    <a:lnTo>
                      <a:pt x="324" y="5"/>
                    </a:lnTo>
                    <a:lnTo>
                      <a:pt x="321" y="3"/>
                    </a:lnTo>
                    <a:lnTo>
                      <a:pt x="318" y="2"/>
                    </a:lnTo>
                    <a:lnTo>
                      <a:pt x="315" y="1"/>
                    </a:lnTo>
                    <a:lnTo>
                      <a:pt x="311" y="0"/>
                    </a:lnTo>
                    <a:lnTo>
                      <a:pt x="308" y="0"/>
                    </a:lnTo>
                    <a:lnTo>
                      <a:pt x="305" y="0"/>
                    </a:lnTo>
                    <a:lnTo>
                      <a:pt x="36" y="0"/>
                    </a:lnTo>
                    <a:lnTo>
                      <a:pt x="32" y="0"/>
                    </a:lnTo>
                    <a:lnTo>
                      <a:pt x="29" y="0"/>
                    </a:lnTo>
                    <a:lnTo>
                      <a:pt x="25" y="1"/>
                    </a:lnTo>
                    <a:lnTo>
                      <a:pt x="22" y="2"/>
                    </a:lnTo>
                    <a:lnTo>
                      <a:pt x="19" y="3"/>
                    </a:lnTo>
                    <a:lnTo>
                      <a:pt x="15" y="5"/>
                    </a:lnTo>
                    <a:lnTo>
                      <a:pt x="12"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2" y="91"/>
                    </a:lnTo>
                    <a:lnTo>
                      <a:pt x="15" y="93"/>
                    </a:lnTo>
                    <a:lnTo>
                      <a:pt x="19" y="95"/>
                    </a:lnTo>
                    <a:lnTo>
                      <a:pt x="22" y="96"/>
                    </a:lnTo>
                    <a:lnTo>
                      <a:pt x="25" y="97"/>
                    </a:lnTo>
                    <a:lnTo>
                      <a:pt x="29" y="98"/>
                    </a:lnTo>
                    <a:lnTo>
                      <a:pt x="32" y="98"/>
                    </a:lnTo>
                    <a:lnTo>
                      <a:pt x="36"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625" name="Freeform 349"/>
              <p:cNvSpPr>
                <a:spLocks/>
              </p:cNvSpPr>
              <p:nvPr/>
            </p:nvSpPr>
            <p:spPr bwMode="auto">
              <a:xfrm>
                <a:off x="4768" y="1288"/>
                <a:ext cx="20" cy="12"/>
              </a:xfrm>
              <a:custGeom>
                <a:avLst/>
                <a:gdLst>
                  <a:gd name="T0" fmla="*/ 18 w 477"/>
                  <a:gd name="T1" fmla="*/ 12 h 283"/>
                  <a:gd name="T2" fmla="*/ 18 w 477"/>
                  <a:gd name="T3" fmla="*/ 12 h 283"/>
                  <a:gd name="T4" fmla="*/ 18 w 477"/>
                  <a:gd name="T5" fmla="*/ 12 h 283"/>
                  <a:gd name="T6" fmla="*/ 19 w 477"/>
                  <a:gd name="T7" fmla="*/ 11 h 283"/>
                  <a:gd name="T8" fmla="*/ 19 w 477"/>
                  <a:gd name="T9" fmla="*/ 11 h 283"/>
                  <a:gd name="T10" fmla="*/ 20 w 477"/>
                  <a:gd name="T11" fmla="*/ 10 h 283"/>
                  <a:gd name="T12" fmla="*/ 20 w 477"/>
                  <a:gd name="T13" fmla="*/ 10 h 283"/>
                  <a:gd name="T14" fmla="*/ 20 w 477"/>
                  <a:gd name="T15" fmla="*/ 9 h 283"/>
                  <a:gd name="T16" fmla="*/ 19 w 477"/>
                  <a:gd name="T17" fmla="*/ 3 h 283"/>
                  <a:gd name="T18" fmla="*/ 19 w 477"/>
                  <a:gd name="T19" fmla="*/ 2 h 283"/>
                  <a:gd name="T20" fmla="*/ 19 w 477"/>
                  <a:gd name="T21" fmla="*/ 2 h 283"/>
                  <a:gd name="T22" fmla="*/ 19 w 477"/>
                  <a:gd name="T23" fmla="*/ 1 h 283"/>
                  <a:gd name="T24" fmla="*/ 19 w 477"/>
                  <a:gd name="T25" fmla="*/ 1 h 283"/>
                  <a:gd name="T26" fmla="*/ 18 w 477"/>
                  <a:gd name="T27" fmla="*/ 0 h 283"/>
                  <a:gd name="T28" fmla="*/ 18 w 477"/>
                  <a:gd name="T29" fmla="*/ 0 h 283"/>
                  <a:gd name="T30" fmla="*/ 18 w 477"/>
                  <a:gd name="T31" fmla="*/ 0 h 283"/>
                  <a:gd name="T32" fmla="*/ 17 w 477"/>
                  <a:gd name="T33" fmla="*/ 0 h 283"/>
                  <a:gd name="T34" fmla="*/ 2 w 477"/>
                  <a:gd name="T35" fmla="*/ 0 h 283"/>
                  <a:gd name="T36" fmla="*/ 2 w 477"/>
                  <a:gd name="T37" fmla="*/ 0 h 283"/>
                  <a:gd name="T38" fmla="*/ 2 w 477"/>
                  <a:gd name="T39" fmla="*/ 0 h 283"/>
                  <a:gd name="T40" fmla="*/ 1 w 477"/>
                  <a:gd name="T41" fmla="*/ 1 h 283"/>
                  <a:gd name="T42" fmla="*/ 1 w 477"/>
                  <a:gd name="T43" fmla="*/ 1 h 283"/>
                  <a:gd name="T44" fmla="*/ 1 w 477"/>
                  <a:gd name="T45" fmla="*/ 1 h 283"/>
                  <a:gd name="T46" fmla="*/ 1 w 477"/>
                  <a:gd name="T47" fmla="*/ 2 h 283"/>
                  <a:gd name="T48" fmla="*/ 1 w 477"/>
                  <a:gd name="T49" fmla="*/ 3 h 283"/>
                  <a:gd name="T50" fmla="*/ 0 w 477"/>
                  <a:gd name="T51" fmla="*/ 9 h 283"/>
                  <a:gd name="T52" fmla="*/ 0 w 477"/>
                  <a:gd name="T53" fmla="*/ 10 h 283"/>
                  <a:gd name="T54" fmla="*/ 0 w 477"/>
                  <a:gd name="T55" fmla="*/ 10 h 283"/>
                  <a:gd name="T56" fmla="*/ 1 w 477"/>
                  <a:gd name="T57" fmla="*/ 11 h 283"/>
                  <a:gd name="T58" fmla="*/ 1 w 477"/>
                  <a:gd name="T59" fmla="*/ 11 h 283"/>
                  <a:gd name="T60" fmla="*/ 1 w 477"/>
                  <a:gd name="T61" fmla="*/ 11 h 283"/>
                  <a:gd name="T62" fmla="*/ 2 w 477"/>
                  <a:gd name="T63" fmla="*/ 12 h 283"/>
                  <a:gd name="T64" fmla="*/ 2 w 477"/>
                  <a:gd name="T65" fmla="*/ 12 h 283"/>
                  <a:gd name="T66" fmla="*/ 3 w 477"/>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3">
                    <a:moveTo>
                      <a:pt x="415" y="283"/>
                    </a:moveTo>
                    <a:lnTo>
                      <a:pt x="419" y="282"/>
                    </a:lnTo>
                    <a:lnTo>
                      <a:pt x="425" y="281"/>
                    </a:lnTo>
                    <a:lnTo>
                      <a:pt x="430" y="279"/>
                    </a:lnTo>
                    <a:lnTo>
                      <a:pt x="435" y="277"/>
                    </a:lnTo>
                    <a:lnTo>
                      <a:pt x="440" y="274"/>
                    </a:lnTo>
                    <a:lnTo>
                      <a:pt x="445" y="271"/>
                    </a:lnTo>
                    <a:lnTo>
                      <a:pt x="451" y="267"/>
                    </a:lnTo>
                    <a:lnTo>
                      <a:pt x="456" y="263"/>
                    </a:lnTo>
                    <a:lnTo>
                      <a:pt x="460" y="258"/>
                    </a:lnTo>
                    <a:lnTo>
                      <a:pt x="464" y="252"/>
                    </a:lnTo>
                    <a:lnTo>
                      <a:pt x="468" y="247"/>
                    </a:lnTo>
                    <a:lnTo>
                      <a:pt x="471" y="241"/>
                    </a:lnTo>
                    <a:lnTo>
                      <a:pt x="473" y="235"/>
                    </a:lnTo>
                    <a:lnTo>
                      <a:pt x="475" y="229"/>
                    </a:lnTo>
                    <a:lnTo>
                      <a:pt x="476" y="222"/>
                    </a:lnTo>
                    <a:lnTo>
                      <a:pt x="477" y="216"/>
                    </a:lnTo>
                    <a:lnTo>
                      <a:pt x="463" y="68"/>
                    </a:lnTo>
                    <a:lnTo>
                      <a:pt x="462" y="61"/>
                    </a:lnTo>
                    <a:lnTo>
                      <a:pt x="462" y="53"/>
                    </a:lnTo>
                    <a:lnTo>
                      <a:pt x="460" y="47"/>
                    </a:lnTo>
                    <a:lnTo>
                      <a:pt x="459" y="41"/>
                    </a:lnTo>
                    <a:lnTo>
                      <a:pt x="457" y="35"/>
                    </a:lnTo>
                    <a:lnTo>
                      <a:pt x="454" y="30"/>
                    </a:lnTo>
                    <a:lnTo>
                      <a:pt x="452" y="25"/>
                    </a:lnTo>
                    <a:lnTo>
                      <a:pt x="448" y="20"/>
                    </a:lnTo>
                    <a:lnTo>
                      <a:pt x="444" y="16"/>
                    </a:lnTo>
                    <a:lnTo>
                      <a:pt x="441" y="11"/>
                    </a:lnTo>
                    <a:lnTo>
                      <a:pt x="437" y="8"/>
                    </a:lnTo>
                    <a:lnTo>
                      <a:pt x="433" y="5"/>
                    </a:lnTo>
                    <a:lnTo>
                      <a:pt x="428" y="3"/>
                    </a:lnTo>
                    <a:lnTo>
                      <a:pt x="424" y="1"/>
                    </a:lnTo>
                    <a:lnTo>
                      <a:pt x="419" y="0"/>
                    </a:lnTo>
                    <a:lnTo>
                      <a:pt x="415" y="0"/>
                    </a:lnTo>
                    <a:lnTo>
                      <a:pt x="63" y="0"/>
                    </a:lnTo>
                    <a:lnTo>
                      <a:pt x="57" y="0"/>
                    </a:lnTo>
                    <a:lnTo>
                      <a:pt x="52" y="1"/>
                    </a:lnTo>
                    <a:lnTo>
                      <a:pt x="48" y="3"/>
                    </a:lnTo>
                    <a:lnTo>
                      <a:pt x="43" y="5"/>
                    </a:lnTo>
                    <a:lnTo>
                      <a:pt x="39" y="8"/>
                    </a:lnTo>
                    <a:lnTo>
                      <a:pt x="35" y="11"/>
                    </a:lnTo>
                    <a:lnTo>
                      <a:pt x="32" y="16"/>
                    </a:lnTo>
                    <a:lnTo>
                      <a:pt x="28" y="20"/>
                    </a:lnTo>
                    <a:lnTo>
                      <a:pt x="25" y="25"/>
                    </a:lnTo>
                    <a:lnTo>
                      <a:pt x="22" y="30"/>
                    </a:lnTo>
                    <a:lnTo>
                      <a:pt x="19" y="35"/>
                    </a:lnTo>
                    <a:lnTo>
                      <a:pt x="17" y="41"/>
                    </a:lnTo>
                    <a:lnTo>
                      <a:pt x="16" y="47"/>
                    </a:lnTo>
                    <a:lnTo>
                      <a:pt x="14" y="53"/>
                    </a:lnTo>
                    <a:lnTo>
                      <a:pt x="14" y="61"/>
                    </a:lnTo>
                    <a:lnTo>
                      <a:pt x="14" y="68"/>
                    </a:lnTo>
                    <a:lnTo>
                      <a:pt x="0" y="216"/>
                    </a:lnTo>
                    <a:lnTo>
                      <a:pt x="0" y="222"/>
                    </a:lnTo>
                    <a:lnTo>
                      <a:pt x="1" y="229"/>
                    </a:lnTo>
                    <a:lnTo>
                      <a:pt x="3" y="235"/>
                    </a:lnTo>
                    <a:lnTo>
                      <a:pt x="5" y="241"/>
                    </a:lnTo>
                    <a:lnTo>
                      <a:pt x="8" y="247"/>
                    </a:lnTo>
                    <a:lnTo>
                      <a:pt x="12" y="252"/>
                    </a:lnTo>
                    <a:lnTo>
                      <a:pt x="16" y="258"/>
                    </a:lnTo>
                    <a:lnTo>
                      <a:pt x="20" y="263"/>
                    </a:lnTo>
                    <a:lnTo>
                      <a:pt x="26" y="267"/>
                    </a:lnTo>
                    <a:lnTo>
                      <a:pt x="31" y="271"/>
                    </a:lnTo>
                    <a:lnTo>
                      <a:pt x="36" y="274"/>
                    </a:lnTo>
                    <a:lnTo>
                      <a:pt x="41" y="277"/>
                    </a:lnTo>
                    <a:lnTo>
                      <a:pt x="46" y="279"/>
                    </a:lnTo>
                    <a:lnTo>
                      <a:pt x="51" y="281"/>
                    </a:lnTo>
                    <a:lnTo>
                      <a:pt x="57" y="282"/>
                    </a:lnTo>
                    <a:lnTo>
                      <a:pt x="63" y="283"/>
                    </a:lnTo>
                    <a:lnTo>
                      <a:pt x="415" y="283"/>
                    </a:lnTo>
                    <a:close/>
                  </a:path>
                </a:pathLst>
              </a:custGeom>
              <a:solidFill>
                <a:srgbClr val="993300"/>
              </a:solidFill>
              <a:ln w="0">
                <a:solidFill>
                  <a:srgbClr val="000000"/>
                </a:solidFill>
                <a:prstDash val="solid"/>
                <a:round/>
                <a:headEnd/>
                <a:tailEnd/>
              </a:ln>
            </p:spPr>
            <p:txBody>
              <a:bodyPr/>
              <a:lstStyle/>
              <a:p>
                <a:endParaRPr lang="en-US"/>
              </a:p>
            </p:txBody>
          </p:sp>
          <p:sp>
            <p:nvSpPr>
              <p:cNvPr id="44626" name="Freeform 350"/>
              <p:cNvSpPr>
                <a:spLocks/>
              </p:cNvSpPr>
              <p:nvPr/>
            </p:nvSpPr>
            <p:spPr bwMode="auto">
              <a:xfrm>
                <a:off x="4768" y="1288"/>
                <a:ext cx="20" cy="12"/>
              </a:xfrm>
              <a:custGeom>
                <a:avLst/>
                <a:gdLst>
                  <a:gd name="T0" fmla="*/ 18 w 455"/>
                  <a:gd name="T1" fmla="*/ 12 h 269"/>
                  <a:gd name="T2" fmla="*/ 18 w 455"/>
                  <a:gd name="T3" fmla="*/ 12 h 269"/>
                  <a:gd name="T4" fmla="*/ 18 w 455"/>
                  <a:gd name="T5" fmla="*/ 12 h 269"/>
                  <a:gd name="T6" fmla="*/ 19 w 455"/>
                  <a:gd name="T7" fmla="*/ 11 h 269"/>
                  <a:gd name="T8" fmla="*/ 19 w 455"/>
                  <a:gd name="T9" fmla="*/ 11 h 269"/>
                  <a:gd name="T10" fmla="*/ 20 w 455"/>
                  <a:gd name="T11" fmla="*/ 10 h 269"/>
                  <a:gd name="T12" fmla="*/ 20 w 455"/>
                  <a:gd name="T13" fmla="*/ 10 h 269"/>
                  <a:gd name="T14" fmla="*/ 20 w 455"/>
                  <a:gd name="T15" fmla="*/ 9 h 269"/>
                  <a:gd name="T16" fmla="*/ 19 w 455"/>
                  <a:gd name="T17" fmla="*/ 3 h 269"/>
                  <a:gd name="T18" fmla="*/ 19 w 455"/>
                  <a:gd name="T19" fmla="*/ 2 h 269"/>
                  <a:gd name="T20" fmla="*/ 19 w 455"/>
                  <a:gd name="T21" fmla="*/ 2 h 269"/>
                  <a:gd name="T22" fmla="*/ 19 w 455"/>
                  <a:gd name="T23" fmla="*/ 1 h 269"/>
                  <a:gd name="T24" fmla="*/ 19 w 455"/>
                  <a:gd name="T25" fmla="*/ 1 h 269"/>
                  <a:gd name="T26" fmla="*/ 19 w 455"/>
                  <a:gd name="T27" fmla="*/ 0 h 269"/>
                  <a:gd name="T28" fmla="*/ 18 w 455"/>
                  <a:gd name="T29" fmla="*/ 0 h 269"/>
                  <a:gd name="T30" fmla="*/ 18 w 455"/>
                  <a:gd name="T31" fmla="*/ 0 h 269"/>
                  <a:gd name="T32" fmla="*/ 17 w 455"/>
                  <a:gd name="T33" fmla="*/ 0 h 269"/>
                  <a:gd name="T34" fmla="*/ 2 w 455"/>
                  <a:gd name="T35" fmla="*/ 0 h 269"/>
                  <a:gd name="T36" fmla="*/ 2 w 455"/>
                  <a:gd name="T37" fmla="*/ 0 h 269"/>
                  <a:gd name="T38" fmla="*/ 2 w 455"/>
                  <a:gd name="T39" fmla="*/ 0 h 269"/>
                  <a:gd name="T40" fmla="*/ 1 w 455"/>
                  <a:gd name="T41" fmla="*/ 1 h 269"/>
                  <a:gd name="T42" fmla="*/ 1 w 455"/>
                  <a:gd name="T43" fmla="*/ 1 h 269"/>
                  <a:gd name="T44" fmla="*/ 1 w 455"/>
                  <a:gd name="T45" fmla="*/ 1 h 269"/>
                  <a:gd name="T46" fmla="*/ 1 w 455"/>
                  <a:gd name="T47" fmla="*/ 2 h 269"/>
                  <a:gd name="T48" fmla="*/ 1 w 455"/>
                  <a:gd name="T49" fmla="*/ 3 h 269"/>
                  <a:gd name="T50" fmla="*/ 0 w 455"/>
                  <a:gd name="T51" fmla="*/ 9 h 269"/>
                  <a:gd name="T52" fmla="*/ 0 w 455"/>
                  <a:gd name="T53" fmla="*/ 10 h 269"/>
                  <a:gd name="T54" fmla="*/ 0 w 455"/>
                  <a:gd name="T55" fmla="*/ 10 h 269"/>
                  <a:gd name="T56" fmla="*/ 1 w 455"/>
                  <a:gd name="T57" fmla="*/ 11 h 269"/>
                  <a:gd name="T58" fmla="*/ 1 w 455"/>
                  <a:gd name="T59" fmla="*/ 11 h 269"/>
                  <a:gd name="T60" fmla="*/ 1 w 455"/>
                  <a:gd name="T61" fmla="*/ 12 h 269"/>
                  <a:gd name="T62" fmla="*/ 2 w 455"/>
                  <a:gd name="T63" fmla="*/ 12 h 269"/>
                  <a:gd name="T64" fmla="*/ 2 w 455"/>
                  <a:gd name="T65" fmla="*/ 12 h 269"/>
                  <a:gd name="T66" fmla="*/ 3 w 455"/>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69">
                    <a:moveTo>
                      <a:pt x="395" y="269"/>
                    </a:moveTo>
                    <a:lnTo>
                      <a:pt x="400" y="268"/>
                    </a:lnTo>
                    <a:lnTo>
                      <a:pt x="405" y="267"/>
                    </a:lnTo>
                    <a:lnTo>
                      <a:pt x="410" y="266"/>
                    </a:lnTo>
                    <a:lnTo>
                      <a:pt x="415" y="264"/>
                    </a:lnTo>
                    <a:lnTo>
                      <a:pt x="420" y="261"/>
                    </a:lnTo>
                    <a:lnTo>
                      <a:pt x="425" y="258"/>
                    </a:lnTo>
                    <a:lnTo>
                      <a:pt x="429" y="254"/>
                    </a:lnTo>
                    <a:lnTo>
                      <a:pt x="434" y="250"/>
                    </a:lnTo>
                    <a:lnTo>
                      <a:pt x="439" y="245"/>
                    </a:lnTo>
                    <a:lnTo>
                      <a:pt x="443" y="240"/>
                    </a:lnTo>
                    <a:lnTo>
                      <a:pt x="446" y="235"/>
                    </a:lnTo>
                    <a:lnTo>
                      <a:pt x="449" y="230"/>
                    </a:lnTo>
                    <a:lnTo>
                      <a:pt x="451" y="224"/>
                    </a:lnTo>
                    <a:lnTo>
                      <a:pt x="453" y="218"/>
                    </a:lnTo>
                    <a:lnTo>
                      <a:pt x="454" y="212"/>
                    </a:lnTo>
                    <a:lnTo>
                      <a:pt x="455" y="205"/>
                    </a:lnTo>
                    <a:lnTo>
                      <a:pt x="442" y="64"/>
                    </a:lnTo>
                    <a:lnTo>
                      <a:pt x="441" y="57"/>
                    </a:lnTo>
                    <a:lnTo>
                      <a:pt x="441" y="51"/>
                    </a:lnTo>
                    <a:lnTo>
                      <a:pt x="439" y="44"/>
                    </a:lnTo>
                    <a:lnTo>
                      <a:pt x="437" y="38"/>
                    </a:lnTo>
                    <a:lnTo>
                      <a:pt x="435" y="33"/>
                    </a:lnTo>
                    <a:lnTo>
                      <a:pt x="433" y="28"/>
                    </a:lnTo>
                    <a:lnTo>
                      <a:pt x="430" y="23"/>
                    </a:lnTo>
                    <a:lnTo>
                      <a:pt x="427" y="19"/>
                    </a:lnTo>
                    <a:lnTo>
                      <a:pt x="424" y="15"/>
                    </a:lnTo>
                    <a:lnTo>
                      <a:pt x="421" y="11"/>
                    </a:lnTo>
                    <a:lnTo>
                      <a:pt x="417" y="7"/>
                    </a:lnTo>
                    <a:lnTo>
                      <a:pt x="413" y="4"/>
                    </a:lnTo>
                    <a:lnTo>
                      <a:pt x="409" y="2"/>
                    </a:lnTo>
                    <a:lnTo>
                      <a:pt x="405" y="1"/>
                    </a:lnTo>
                    <a:lnTo>
                      <a:pt x="400" y="0"/>
                    </a:lnTo>
                    <a:lnTo>
                      <a:pt x="395" y="0"/>
                    </a:lnTo>
                    <a:lnTo>
                      <a:pt x="61" y="0"/>
                    </a:lnTo>
                    <a:lnTo>
                      <a:pt x="56" y="0"/>
                    </a:lnTo>
                    <a:lnTo>
                      <a:pt x="50" y="1"/>
                    </a:lnTo>
                    <a:lnTo>
                      <a:pt x="46" y="2"/>
                    </a:lnTo>
                    <a:lnTo>
                      <a:pt x="42" y="4"/>
                    </a:lnTo>
                    <a:lnTo>
                      <a:pt x="38" y="7"/>
                    </a:lnTo>
                    <a:lnTo>
                      <a:pt x="34" y="11"/>
                    </a:lnTo>
                    <a:lnTo>
                      <a:pt x="31" y="15"/>
                    </a:lnTo>
                    <a:lnTo>
                      <a:pt x="28" y="19"/>
                    </a:lnTo>
                    <a:lnTo>
                      <a:pt x="25" y="23"/>
                    </a:lnTo>
                    <a:lnTo>
                      <a:pt x="22" y="28"/>
                    </a:lnTo>
                    <a:lnTo>
                      <a:pt x="20" y="33"/>
                    </a:lnTo>
                    <a:lnTo>
                      <a:pt x="18" y="38"/>
                    </a:lnTo>
                    <a:lnTo>
                      <a:pt x="17" y="44"/>
                    </a:lnTo>
                    <a:lnTo>
                      <a:pt x="15" y="51"/>
                    </a:lnTo>
                    <a:lnTo>
                      <a:pt x="15" y="57"/>
                    </a:lnTo>
                    <a:lnTo>
                      <a:pt x="15" y="64"/>
                    </a:lnTo>
                    <a:lnTo>
                      <a:pt x="0" y="205"/>
                    </a:lnTo>
                    <a:lnTo>
                      <a:pt x="0" y="212"/>
                    </a:lnTo>
                    <a:lnTo>
                      <a:pt x="1" y="218"/>
                    </a:lnTo>
                    <a:lnTo>
                      <a:pt x="3" y="224"/>
                    </a:lnTo>
                    <a:lnTo>
                      <a:pt x="5" y="230"/>
                    </a:lnTo>
                    <a:lnTo>
                      <a:pt x="8" y="235"/>
                    </a:lnTo>
                    <a:lnTo>
                      <a:pt x="13" y="240"/>
                    </a:lnTo>
                    <a:lnTo>
                      <a:pt x="16" y="245"/>
                    </a:lnTo>
                    <a:lnTo>
                      <a:pt x="21" y="250"/>
                    </a:lnTo>
                    <a:lnTo>
                      <a:pt x="25" y="254"/>
                    </a:lnTo>
                    <a:lnTo>
                      <a:pt x="30" y="258"/>
                    </a:lnTo>
                    <a:lnTo>
                      <a:pt x="35" y="261"/>
                    </a:lnTo>
                    <a:lnTo>
                      <a:pt x="40" y="264"/>
                    </a:lnTo>
                    <a:lnTo>
                      <a:pt x="45" y="266"/>
                    </a:lnTo>
                    <a:lnTo>
                      <a:pt x="50" y="267"/>
                    </a:lnTo>
                    <a:lnTo>
                      <a:pt x="56" y="268"/>
                    </a:lnTo>
                    <a:lnTo>
                      <a:pt x="61" y="269"/>
                    </a:lnTo>
                    <a:lnTo>
                      <a:pt x="395" y="269"/>
                    </a:lnTo>
                    <a:close/>
                  </a:path>
                </a:pathLst>
              </a:custGeom>
              <a:solidFill>
                <a:srgbClr val="993300"/>
              </a:solidFill>
              <a:ln w="0">
                <a:solidFill>
                  <a:srgbClr val="000000"/>
                </a:solidFill>
                <a:prstDash val="solid"/>
                <a:round/>
                <a:headEnd/>
                <a:tailEnd/>
              </a:ln>
            </p:spPr>
            <p:txBody>
              <a:bodyPr/>
              <a:lstStyle/>
              <a:p>
                <a:endParaRPr lang="en-US"/>
              </a:p>
            </p:txBody>
          </p:sp>
          <p:sp>
            <p:nvSpPr>
              <p:cNvPr id="44627" name="Freeform 351"/>
              <p:cNvSpPr>
                <a:spLocks/>
              </p:cNvSpPr>
              <p:nvPr/>
            </p:nvSpPr>
            <p:spPr bwMode="auto">
              <a:xfrm>
                <a:off x="4771" y="1294"/>
                <a:ext cx="14" cy="5"/>
              </a:xfrm>
              <a:custGeom>
                <a:avLst/>
                <a:gdLst>
                  <a:gd name="T0" fmla="*/ 14 w 332"/>
                  <a:gd name="T1" fmla="*/ 2 h 121"/>
                  <a:gd name="T2" fmla="*/ 14 w 332"/>
                  <a:gd name="T3" fmla="*/ 3 h 121"/>
                  <a:gd name="T4" fmla="*/ 14 w 332"/>
                  <a:gd name="T5" fmla="*/ 3 h 121"/>
                  <a:gd name="T6" fmla="*/ 14 w 332"/>
                  <a:gd name="T7" fmla="*/ 3 h 121"/>
                  <a:gd name="T8" fmla="*/ 14 w 332"/>
                  <a:gd name="T9" fmla="*/ 3 h 121"/>
                  <a:gd name="T10" fmla="*/ 14 w 332"/>
                  <a:gd name="T11" fmla="*/ 4 h 121"/>
                  <a:gd name="T12" fmla="*/ 14 w 332"/>
                  <a:gd name="T13" fmla="*/ 4 h 121"/>
                  <a:gd name="T14" fmla="*/ 14 w 332"/>
                  <a:gd name="T15" fmla="*/ 4 h 121"/>
                  <a:gd name="T16" fmla="*/ 14 w 332"/>
                  <a:gd name="T17" fmla="*/ 4 h 121"/>
                  <a:gd name="T18" fmla="*/ 13 w 332"/>
                  <a:gd name="T19" fmla="*/ 4 h 121"/>
                  <a:gd name="T20" fmla="*/ 13 w 332"/>
                  <a:gd name="T21" fmla="*/ 5 h 121"/>
                  <a:gd name="T22" fmla="*/ 13 w 332"/>
                  <a:gd name="T23" fmla="*/ 5 h 121"/>
                  <a:gd name="T24" fmla="*/ 13 w 332"/>
                  <a:gd name="T25" fmla="*/ 5 h 121"/>
                  <a:gd name="T26" fmla="*/ 13 w 332"/>
                  <a:gd name="T27" fmla="*/ 5 h 121"/>
                  <a:gd name="T28" fmla="*/ 13 w 332"/>
                  <a:gd name="T29" fmla="*/ 5 h 121"/>
                  <a:gd name="T30" fmla="*/ 13 w 332"/>
                  <a:gd name="T31" fmla="*/ 5 h 121"/>
                  <a:gd name="T32" fmla="*/ 12 w 332"/>
                  <a:gd name="T33" fmla="*/ 5 h 121"/>
                  <a:gd name="T34" fmla="*/ 2 w 332"/>
                  <a:gd name="T35" fmla="*/ 5 h 121"/>
                  <a:gd name="T36" fmla="*/ 1 w 332"/>
                  <a:gd name="T37" fmla="*/ 5 h 121"/>
                  <a:gd name="T38" fmla="*/ 1 w 332"/>
                  <a:gd name="T39" fmla="*/ 5 h 121"/>
                  <a:gd name="T40" fmla="*/ 1 w 332"/>
                  <a:gd name="T41" fmla="*/ 5 h 121"/>
                  <a:gd name="T42" fmla="*/ 1 w 332"/>
                  <a:gd name="T43" fmla="*/ 5 h 121"/>
                  <a:gd name="T44" fmla="*/ 1 w 332"/>
                  <a:gd name="T45" fmla="*/ 5 h 121"/>
                  <a:gd name="T46" fmla="*/ 1 w 332"/>
                  <a:gd name="T47" fmla="*/ 5 h 121"/>
                  <a:gd name="T48" fmla="*/ 1 w 332"/>
                  <a:gd name="T49" fmla="*/ 4 h 121"/>
                  <a:gd name="T50" fmla="*/ 0 w 332"/>
                  <a:gd name="T51" fmla="*/ 4 h 121"/>
                  <a:gd name="T52" fmla="*/ 0 w 332"/>
                  <a:gd name="T53" fmla="*/ 4 h 121"/>
                  <a:gd name="T54" fmla="*/ 0 w 332"/>
                  <a:gd name="T55" fmla="*/ 4 h 121"/>
                  <a:gd name="T56" fmla="*/ 0 w 332"/>
                  <a:gd name="T57" fmla="*/ 4 h 121"/>
                  <a:gd name="T58" fmla="*/ 0 w 332"/>
                  <a:gd name="T59" fmla="*/ 3 h 121"/>
                  <a:gd name="T60" fmla="*/ 0 w 332"/>
                  <a:gd name="T61" fmla="*/ 3 h 121"/>
                  <a:gd name="T62" fmla="*/ 0 w 332"/>
                  <a:gd name="T63" fmla="*/ 3 h 121"/>
                  <a:gd name="T64" fmla="*/ 0 w 332"/>
                  <a:gd name="T65" fmla="*/ 3 h 121"/>
                  <a:gd name="T66" fmla="*/ 0 w 332"/>
                  <a:gd name="T67" fmla="*/ 2 h 121"/>
                  <a:gd name="T68" fmla="*/ 0 w 332"/>
                  <a:gd name="T69" fmla="*/ 0 h 121"/>
                  <a:gd name="T70" fmla="*/ 14 w 332"/>
                  <a:gd name="T71" fmla="*/ 0 h 121"/>
                  <a:gd name="T72" fmla="*/ 14 w 332"/>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2" h="121">
                    <a:moveTo>
                      <a:pt x="332" y="60"/>
                    </a:moveTo>
                    <a:lnTo>
                      <a:pt x="331" y="65"/>
                    </a:lnTo>
                    <a:lnTo>
                      <a:pt x="331" y="71"/>
                    </a:lnTo>
                    <a:lnTo>
                      <a:pt x="330" y="77"/>
                    </a:lnTo>
                    <a:lnTo>
                      <a:pt x="329" y="83"/>
                    </a:lnTo>
                    <a:lnTo>
                      <a:pt x="327" y="88"/>
                    </a:lnTo>
                    <a:lnTo>
                      <a:pt x="326" y="93"/>
                    </a:lnTo>
                    <a:lnTo>
                      <a:pt x="323" y="98"/>
                    </a:lnTo>
                    <a:lnTo>
                      <a:pt x="321" y="102"/>
                    </a:lnTo>
                    <a:lnTo>
                      <a:pt x="319" y="106"/>
                    </a:lnTo>
                    <a:lnTo>
                      <a:pt x="316" y="109"/>
                    </a:lnTo>
                    <a:lnTo>
                      <a:pt x="313" y="112"/>
                    </a:lnTo>
                    <a:lnTo>
                      <a:pt x="309" y="115"/>
                    </a:lnTo>
                    <a:lnTo>
                      <a:pt x="306" y="117"/>
                    </a:lnTo>
                    <a:lnTo>
                      <a:pt x="302" y="118"/>
                    </a:lnTo>
                    <a:lnTo>
                      <a:pt x="298" y="119"/>
                    </a:lnTo>
                    <a:lnTo>
                      <a:pt x="293" y="121"/>
                    </a:lnTo>
                    <a:lnTo>
                      <a:pt x="38" y="121"/>
                    </a:lnTo>
                    <a:lnTo>
                      <a:pt x="33" y="119"/>
                    </a:lnTo>
                    <a:lnTo>
                      <a:pt x="29" y="118"/>
                    </a:lnTo>
                    <a:lnTo>
                      <a:pt x="26" y="117"/>
                    </a:lnTo>
                    <a:lnTo>
                      <a:pt x="21" y="115"/>
                    </a:lnTo>
                    <a:lnTo>
                      <a:pt x="18" y="112"/>
                    </a:lnTo>
                    <a:lnTo>
                      <a:pt x="15" y="109"/>
                    </a:lnTo>
                    <a:lnTo>
                      <a:pt x="12" y="106"/>
                    </a:lnTo>
                    <a:lnTo>
                      <a:pt x="9" y="102"/>
                    </a:lnTo>
                    <a:lnTo>
                      <a:pt x="7" y="98"/>
                    </a:lnTo>
                    <a:lnTo>
                      <a:pt x="5" y="93"/>
                    </a:lnTo>
                    <a:lnTo>
                      <a:pt x="3" y="88"/>
                    </a:lnTo>
                    <a:lnTo>
                      <a:pt x="2" y="83"/>
                    </a:lnTo>
                    <a:lnTo>
                      <a:pt x="1" y="77"/>
                    </a:lnTo>
                    <a:lnTo>
                      <a:pt x="0" y="71"/>
                    </a:lnTo>
                    <a:lnTo>
                      <a:pt x="0" y="65"/>
                    </a:lnTo>
                    <a:lnTo>
                      <a:pt x="0" y="60"/>
                    </a:lnTo>
                    <a:lnTo>
                      <a:pt x="2" y="0"/>
                    </a:lnTo>
                    <a:lnTo>
                      <a:pt x="329" y="0"/>
                    </a:lnTo>
                    <a:lnTo>
                      <a:pt x="332" y="60"/>
                    </a:lnTo>
                    <a:close/>
                  </a:path>
                </a:pathLst>
              </a:custGeom>
              <a:solidFill>
                <a:srgbClr val="993300"/>
              </a:solidFill>
              <a:ln w="0">
                <a:solidFill>
                  <a:srgbClr val="000000"/>
                </a:solidFill>
                <a:prstDash val="solid"/>
                <a:round/>
                <a:headEnd/>
                <a:tailEnd/>
              </a:ln>
            </p:spPr>
            <p:txBody>
              <a:bodyPr/>
              <a:lstStyle/>
              <a:p>
                <a:endParaRPr lang="en-US"/>
              </a:p>
            </p:txBody>
          </p:sp>
          <p:sp>
            <p:nvSpPr>
              <p:cNvPr id="44628" name="Freeform 352"/>
              <p:cNvSpPr>
                <a:spLocks/>
              </p:cNvSpPr>
              <p:nvPr/>
            </p:nvSpPr>
            <p:spPr bwMode="auto">
              <a:xfrm>
                <a:off x="4769" y="1290"/>
                <a:ext cx="1" cy="8"/>
              </a:xfrm>
              <a:custGeom>
                <a:avLst/>
                <a:gdLst>
                  <a:gd name="T0" fmla="*/ 1 w 32"/>
                  <a:gd name="T1" fmla="*/ 8 h 200"/>
                  <a:gd name="T2" fmla="*/ 1 w 32"/>
                  <a:gd name="T3" fmla="*/ 8 h 200"/>
                  <a:gd name="T4" fmla="*/ 1 w 32"/>
                  <a:gd name="T5" fmla="*/ 8 h 200"/>
                  <a:gd name="T6" fmla="*/ 1 w 32"/>
                  <a:gd name="T7" fmla="*/ 8 h 200"/>
                  <a:gd name="T8" fmla="*/ 1 w 32"/>
                  <a:gd name="T9" fmla="*/ 8 h 200"/>
                  <a:gd name="T10" fmla="*/ 1 w 32"/>
                  <a:gd name="T11" fmla="*/ 8 h 200"/>
                  <a:gd name="T12" fmla="*/ 1 w 32"/>
                  <a:gd name="T13" fmla="*/ 7 h 200"/>
                  <a:gd name="T14" fmla="*/ 1 w 32"/>
                  <a:gd name="T15" fmla="*/ 7 h 200"/>
                  <a:gd name="T16" fmla="*/ 1 w 32"/>
                  <a:gd name="T17" fmla="*/ 1 h 200"/>
                  <a:gd name="T18" fmla="*/ 1 w 32"/>
                  <a:gd name="T19" fmla="*/ 1 h 200"/>
                  <a:gd name="T20" fmla="*/ 1 w 32"/>
                  <a:gd name="T21" fmla="*/ 0 h 200"/>
                  <a:gd name="T22" fmla="*/ 1 w 32"/>
                  <a:gd name="T23" fmla="*/ 0 h 200"/>
                  <a:gd name="T24" fmla="*/ 1 w 32"/>
                  <a:gd name="T25" fmla="*/ 0 h 200"/>
                  <a:gd name="T26" fmla="*/ 1 w 32"/>
                  <a:gd name="T27" fmla="*/ 0 h 200"/>
                  <a:gd name="T28" fmla="*/ 1 w 32"/>
                  <a:gd name="T29" fmla="*/ 0 h 200"/>
                  <a:gd name="T30" fmla="*/ 1 w 32"/>
                  <a:gd name="T31" fmla="*/ 0 h 200"/>
                  <a:gd name="T32" fmla="*/ 1 w 32"/>
                  <a:gd name="T33" fmla="*/ 0 h 200"/>
                  <a:gd name="T34" fmla="*/ 0 w 32"/>
                  <a:gd name="T35" fmla="*/ 0 h 200"/>
                  <a:gd name="T36" fmla="*/ 0 w 32"/>
                  <a:gd name="T37" fmla="*/ 0 h 200"/>
                  <a:gd name="T38" fmla="*/ 0 w 32"/>
                  <a:gd name="T39" fmla="*/ 0 h 200"/>
                  <a:gd name="T40" fmla="*/ 0 w 32"/>
                  <a:gd name="T41" fmla="*/ 0 h 200"/>
                  <a:gd name="T42" fmla="*/ 0 w 32"/>
                  <a:gd name="T43" fmla="*/ 0 h 200"/>
                  <a:gd name="T44" fmla="*/ 0 w 32"/>
                  <a:gd name="T45" fmla="*/ 0 h 200"/>
                  <a:gd name="T46" fmla="*/ 0 w 32"/>
                  <a:gd name="T47" fmla="*/ 1 h 200"/>
                  <a:gd name="T48" fmla="*/ 0 w 32"/>
                  <a:gd name="T49" fmla="*/ 1 h 200"/>
                  <a:gd name="T50" fmla="*/ 0 w 32"/>
                  <a:gd name="T51" fmla="*/ 7 h 200"/>
                  <a:gd name="T52" fmla="*/ 0 w 32"/>
                  <a:gd name="T53" fmla="*/ 7 h 200"/>
                  <a:gd name="T54" fmla="*/ 0 w 32"/>
                  <a:gd name="T55" fmla="*/ 7 h 200"/>
                  <a:gd name="T56" fmla="*/ 0 w 32"/>
                  <a:gd name="T57" fmla="*/ 7 h 200"/>
                  <a:gd name="T58" fmla="*/ 0 w 32"/>
                  <a:gd name="T59" fmla="*/ 8 h 200"/>
                  <a:gd name="T60" fmla="*/ 0 w 32"/>
                  <a:gd name="T61" fmla="*/ 8 h 200"/>
                  <a:gd name="T62" fmla="*/ 0 w 32"/>
                  <a:gd name="T63" fmla="*/ 8 h 200"/>
                  <a:gd name="T64" fmla="*/ 1 w 32"/>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 h="200">
                    <a:moveTo>
                      <a:pt x="18" y="200"/>
                    </a:moveTo>
                    <a:lnTo>
                      <a:pt x="19" y="199"/>
                    </a:lnTo>
                    <a:lnTo>
                      <a:pt x="20" y="199"/>
                    </a:lnTo>
                    <a:lnTo>
                      <a:pt x="22" y="199"/>
                    </a:lnTo>
                    <a:lnTo>
                      <a:pt x="23" y="198"/>
                    </a:lnTo>
                    <a:lnTo>
                      <a:pt x="24" y="197"/>
                    </a:lnTo>
                    <a:lnTo>
                      <a:pt x="25" y="196"/>
                    </a:lnTo>
                    <a:lnTo>
                      <a:pt x="27" y="195"/>
                    </a:lnTo>
                    <a:lnTo>
                      <a:pt x="28" y="194"/>
                    </a:lnTo>
                    <a:lnTo>
                      <a:pt x="28" y="192"/>
                    </a:lnTo>
                    <a:lnTo>
                      <a:pt x="29" y="191"/>
                    </a:lnTo>
                    <a:lnTo>
                      <a:pt x="30" y="189"/>
                    </a:lnTo>
                    <a:lnTo>
                      <a:pt x="30" y="188"/>
                    </a:lnTo>
                    <a:lnTo>
                      <a:pt x="31" y="186"/>
                    </a:lnTo>
                    <a:lnTo>
                      <a:pt x="31" y="184"/>
                    </a:lnTo>
                    <a:lnTo>
                      <a:pt x="31" y="182"/>
                    </a:lnTo>
                    <a:lnTo>
                      <a:pt x="32" y="181"/>
                    </a:lnTo>
                    <a:lnTo>
                      <a:pt x="32" y="20"/>
                    </a:lnTo>
                    <a:lnTo>
                      <a:pt x="31" y="18"/>
                    </a:lnTo>
                    <a:lnTo>
                      <a:pt x="31" y="16"/>
                    </a:lnTo>
                    <a:lnTo>
                      <a:pt x="31" y="14"/>
                    </a:lnTo>
                    <a:lnTo>
                      <a:pt x="30" y="12"/>
                    </a:lnTo>
                    <a:lnTo>
                      <a:pt x="30" y="10"/>
                    </a:lnTo>
                    <a:lnTo>
                      <a:pt x="29" y="8"/>
                    </a:lnTo>
                    <a:lnTo>
                      <a:pt x="28" y="7"/>
                    </a:lnTo>
                    <a:lnTo>
                      <a:pt x="28" y="5"/>
                    </a:lnTo>
                    <a:lnTo>
                      <a:pt x="27" y="4"/>
                    </a:lnTo>
                    <a:lnTo>
                      <a:pt x="25" y="3"/>
                    </a:lnTo>
                    <a:lnTo>
                      <a:pt x="24" y="2"/>
                    </a:lnTo>
                    <a:lnTo>
                      <a:pt x="23" y="1"/>
                    </a:lnTo>
                    <a:lnTo>
                      <a:pt x="22" y="0"/>
                    </a:lnTo>
                    <a:lnTo>
                      <a:pt x="20" y="0"/>
                    </a:lnTo>
                    <a:lnTo>
                      <a:pt x="19" y="0"/>
                    </a:lnTo>
                    <a:lnTo>
                      <a:pt x="18" y="0"/>
                    </a:lnTo>
                    <a:lnTo>
                      <a:pt x="16" y="0"/>
                    </a:lnTo>
                    <a:lnTo>
                      <a:pt x="15" y="0"/>
                    </a:lnTo>
                    <a:lnTo>
                      <a:pt x="14" y="0"/>
                    </a:lnTo>
                    <a:lnTo>
                      <a:pt x="12" y="1"/>
                    </a:lnTo>
                    <a:lnTo>
                      <a:pt x="11" y="2"/>
                    </a:lnTo>
                    <a:lnTo>
                      <a:pt x="10" y="3"/>
                    </a:lnTo>
                    <a:lnTo>
                      <a:pt x="9" y="4"/>
                    </a:lnTo>
                    <a:lnTo>
                      <a:pt x="8" y="5"/>
                    </a:lnTo>
                    <a:lnTo>
                      <a:pt x="7" y="7"/>
                    </a:lnTo>
                    <a:lnTo>
                      <a:pt x="6" y="8"/>
                    </a:lnTo>
                    <a:lnTo>
                      <a:pt x="5" y="10"/>
                    </a:lnTo>
                    <a:lnTo>
                      <a:pt x="5" y="12"/>
                    </a:lnTo>
                    <a:lnTo>
                      <a:pt x="4" y="14"/>
                    </a:lnTo>
                    <a:lnTo>
                      <a:pt x="4" y="16"/>
                    </a:lnTo>
                    <a:lnTo>
                      <a:pt x="4" y="18"/>
                    </a:lnTo>
                    <a:lnTo>
                      <a:pt x="4" y="20"/>
                    </a:lnTo>
                    <a:lnTo>
                      <a:pt x="0" y="167"/>
                    </a:lnTo>
                    <a:lnTo>
                      <a:pt x="0" y="169"/>
                    </a:lnTo>
                    <a:lnTo>
                      <a:pt x="0" y="171"/>
                    </a:lnTo>
                    <a:lnTo>
                      <a:pt x="1" y="175"/>
                    </a:lnTo>
                    <a:lnTo>
                      <a:pt x="1" y="177"/>
                    </a:lnTo>
                    <a:lnTo>
                      <a:pt x="2" y="180"/>
                    </a:lnTo>
                    <a:lnTo>
                      <a:pt x="3" y="182"/>
                    </a:lnTo>
                    <a:lnTo>
                      <a:pt x="5" y="185"/>
                    </a:lnTo>
                    <a:lnTo>
                      <a:pt x="6" y="188"/>
                    </a:lnTo>
                    <a:lnTo>
                      <a:pt x="7" y="190"/>
                    </a:lnTo>
                    <a:lnTo>
                      <a:pt x="9" y="192"/>
                    </a:lnTo>
                    <a:lnTo>
                      <a:pt x="10" y="194"/>
                    </a:lnTo>
                    <a:lnTo>
                      <a:pt x="12" y="196"/>
                    </a:lnTo>
                    <a:lnTo>
                      <a:pt x="13" y="197"/>
                    </a:lnTo>
                    <a:lnTo>
                      <a:pt x="15" y="199"/>
                    </a:lnTo>
                    <a:lnTo>
                      <a:pt x="16" y="199"/>
                    </a:lnTo>
                    <a:lnTo>
                      <a:pt x="18" y="200"/>
                    </a:lnTo>
                    <a:close/>
                  </a:path>
                </a:pathLst>
              </a:custGeom>
              <a:solidFill>
                <a:srgbClr val="993300"/>
              </a:solidFill>
              <a:ln w="0">
                <a:solidFill>
                  <a:srgbClr val="000000"/>
                </a:solidFill>
                <a:prstDash val="solid"/>
                <a:round/>
                <a:headEnd/>
                <a:tailEnd/>
              </a:ln>
            </p:spPr>
            <p:txBody>
              <a:bodyPr/>
              <a:lstStyle/>
              <a:p>
                <a:endParaRPr lang="en-US"/>
              </a:p>
            </p:txBody>
          </p:sp>
          <p:sp>
            <p:nvSpPr>
              <p:cNvPr id="44629" name="Freeform 353"/>
              <p:cNvSpPr>
                <a:spLocks/>
              </p:cNvSpPr>
              <p:nvPr/>
            </p:nvSpPr>
            <p:spPr bwMode="auto">
              <a:xfrm>
                <a:off x="4786" y="1289"/>
                <a:ext cx="1" cy="9"/>
              </a:xfrm>
              <a:custGeom>
                <a:avLst/>
                <a:gdLst>
                  <a:gd name="T0" fmla="*/ 0 w 38"/>
                  <a:gd name="T1" fmla="*/ 9 h 208"/>
                  <a:gd name="T2" fmla="*/ 1 w 38"/>
                  <a:gd name="T3" fmla="*/ 9 h 208"/>
                  <a:gd name="T4" fmla="*/ 1 w 38"/>
                  <a:gd name="T5" fmla="*/ 9 h 208"/>
                  <a:gd name="T6" fmla="*/ 1 w 38"/>
                  <a:gd name="T7" fmla="*/ 9 h 208"/>
                  <a:gd name="T8" fmla="*/ 1 w 38"/>
                  <a:gd name="T9" fmla="*/ 8 h 208"/>
                  <a:gd name="T10" fmla="*/ 1 w 38"/>
                  <a:gd name="T11" fmla="*/ 8 h 208"/>
                  <a:gd name="T12" fmla="*/ 1 w 38"/>
                  <a:gd name="T13" fmla="*/ 8 h 208"/>
                  <a:gd name="T14" fmla="*/ 1 w 38"/>
                  <a:gd name="T15" fmla="*/ 8 h 208"/>
                  <a:gd name="T16" fmla="*/ 1 w 38"/>
                  <a:gd name="T17" fmla="*/ 1 h 208"/>
                  <a:gd name="T18" fmla="*/ 1 w 38"/>
                  <a:gd name="T19" fmla="*/ 1 h 208"/>
                  <a:gd name="T20" fmla="*/ 1 w 38"/>
                  <a:gd name="T21" fmla="*/ 0 h 208"/>
                  <a:gd name="T22" fmla="*/ 1 w 38"/>
                  <a:gd name="T23" fmla="*/ 0 h 208"/>
                  <a:gd name="T24" fmla="*/ 1 w 38"/>
                  <a:gd name="T25" fmla="*/ 0 h 208"/>
                  <a:gd name="T26" fmla="*/ 1 w 38"/>
                  <a:gd name="T27" fmla="*/ 0 h 208"/>
                  <a:gd name="T28" fmla="*/ 1 w 38"/>
                  <a:gd name="T29" fmla="*/ 0 h 208"/>
                  <a:gd name="T30" fmla="*/ 0 w 38"/>
                  <a:gd name="T31" fmla="*/ 0 h 208"/>
                  <a:gd name="T32" fmla="*/ 0 w 38"/>
                  <a:gd name="T33" fmla="*/ 0 h 208"/>
                  <a:gd name="T34" fmla="*/ 0 w 38"/>
                  <a:gd name="T35" fmla="*/ 0 h 208"/>
                  <a:gd name="T36" fmla="*/ 0 w 38"/>
                  <a:gd name="T37" fmla="*/ 0 h 208"/>
                  <a:gd name="T38" fmla="*/ 0 w 38"/>
                  <a:gd name="T39" fmla="*/ 0 h 208"/>
                  <a:gd name="T40" fmla="*/ 0 w 38"/>
                  <a:gd name="T41" fmla="*/ 0 h 208"/>
                  <a:gd name="T42" fmla="*/ 0 w 38"/>
                  <a:gd name="T43" fmla="*/ 0 h 208"/>
                  <a:gd name="T44" fmla="*/ 0 w 38"/>
                  <a:gd name="T45" fmla="*/ 1 h 208"/>
                  <a:gd name="T46" fmla="*/ 0 w 38"/>
                  <a:gd name="T47" fmla="*/ 1 h 208"/>
                  <a:gd name="T48" fmla="*/ 0 w 38"/>
                  <a:gd name="T49" fmla="*/ 1 h 208"/>
                  <a:gd name="T50" fmla="*/ 0 w 38"/>
                  <a:gd name="T51" fmla="*/ 8 h 208"/>
                  <a:gd name="T52" fmla="*/ 0 w 38"/>
                  <a:gd name="T53" fmla="*/ 8 h 208"/>
                  <a:gd name="T54" fmla="*/ 0 w 38"/>
                  <a:gd name="T55" fmla="*/ 9 h 208"/>
                  <a:gd name="T56" fmla="*/ 0 w 38"/>
                  <a:gd name="T57" fmla="*/ 9 h 208"/>
                  <a:gd name="T58" fmla="*/ 0 w 38"/>
                  <a:gd name="T59" fmla="*/ 9 h 208"/>
                  <a:gd name="T60" fmla="*/ 0 w 38"/>
                  <a:gd name="T61" fmla="*/ 9 h 208"/>
                  <a:gd name="T62" fmla="*/ 0 w 38"/>
                  <a:gd name="T63" fmla="*/ 9 h 208"/>
                  <a:gd name="T64" fmla="*/ 0 w 38"/>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208">
                    <a:moveTo>
                      <a:pt x="14" y="208"/>
                    </a:moveTo>
                    <a:lnTo>
                      <a:pt x="15" y="207"/>
                    </a:lnTo>
                    <a:lnTo>
                      <a:pt x="17" y="207"/>
                    </a:lnTo>
                    <a:lnTo>
                      <a:pt x="19" y="205"/>
                    </a:lnTo>
                    <a:lnTo>
                      <a:pt x="20" y="204"/>
                    </a:lnTo>
                    <a:lnTo>
                      <a:pt x="22" y="202"/>
                    </a:lnTo>
                    <a:lnTo>
                      <a:pt x="24" y="200"/>
                    </a:lnTo>
                    <a:lnTo>
                      <a:pt x="26" y="198"/>
                    </a:lnTo>
                    <a:lnTo>
                      <a:pt x="28" y="196"/>
                    </a:lnTo>
                    <a:lnTo>
                      <a:pt x="30" y="193"/>
                    </a:lnTo>
                    <a:lnTo>
                      <a:pt x="31" y="191"/>
                    </a:lnTo>
                    <a:lnTo>
                      <a:pt x="34" y="188"/>
                    </a:lnTo>
                    <a:lnTo>
                      <a:pt x="35" y="186"/>
                    </a:lnTo>
                    <a:lnTo>
                      <a:pt x="36" y="183"/>
                    </a:lnTo>
                    <a:lnTo>
                      <a:pt x="37" y="181"/>
                    </a:lnTo>
                    <a:lnTo>
                      <a:pt x="37" y="177"/>
                    </a:lnTo>
                    <a:lnTo>
                      <a:pt x="38" y="176"/>
                    </a:lnTo>
                    <a:lnTo>
                      <a:pt x="28" y="20"/>
                    </a:lnTo>
                    <a:lnTo>
                      <a:pt x="27" y="17"/>
                    </a:lnTo>
                    <a:lnTo>
                      <a:pt x="27" y="15"/>
                    </a:lnTo>
                    <a:lnTo>
                      <a:pt x="27" y="13"/>
                    </a:lnTo>
                    <a:lnTo>
                      <a:pt x="26" y="11"/>
                    </a:lnTo>
                    <a:lnTo>
                      <a:pt x="26" y="10"/>
                    </a:lnTo>
                    <a:lnTo>
                      <a:pt x="25" y="8"/>
                    </a:lnTo>
                    <a:lnTo>
                      <a:pt x="24" y="7"/>
                    </a:lnTo>
                    <a:lnTo>
                      <a:pt x="24" y="5"/>
                    </a:lnTo>
                    <a:lnTo>
                      <a:pt x="23" y="4"/>
                    </a:lnTo>
                    <a:lnTo>
                      <a:pt x="21" y="3"/>
                    </a:lnTo>
                    <a:lnTo>
                      <a:pt x="20" y="2"/>
                    </a:lnTo>
                    <a:lnTo>
                      <a:pt x="19" y="1"/>
                    </a:lnTo>
                    <a:lnTo>
                      <a:pt x="18" y="0"/>
                    </a:lnTo>
                    <a:lnTo>
                      <a:pt x="16" y="0"/>
                    </a:lnTo>
                    <a:lnTo>
                      <a:pt x="15" y="0"/>
                    </a:lnTo>
                    <a:lnTo>
                      <a:pt x="14" y="0"/>
                    </a:lnTo>
                    <a:lnTo>
                      <a:pt x="12" y="0"/>
                    </a:lnTo>
                    <a:lnTo>
                      <a:pt x="11" y="0"/>
                    </a:lnTo>
                    <a:lnTo>
                      <a:pt x="10" y="0"/>
                    </a:lnTo>
                    <a:lnTo>
                      <a:pt x="8" y="1"/>
                    </a:lnTo>
                    <a:lnTo>
                      <a:pt x="7" y="2"/>
                    </a:lnTo>
                    <a:lnTo>
                      <a:pt x="6" y="3"/>
                    </a:lnTo>
                    <a:lnTo>
                      <a:pt x="5"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5" y="204"/>
                    </a:lnTo>
                    <a:lnTo>
                      <a:pt x="6" y="205"/>
                    </a:lnTo>
                    <a:lnTo>
                      <a:pt x="7" y="205"/>
                    </a:lnTo>
                    <a:lnTo>
                      <a:pt x="8" y="206"/>
                    </a:lnTo>
                    <a:lnTo>
                      <a:pt x="10" y="207"/>
                    </a:lnTo>
                    <a:lnTo>
                      <a:pt x="11" y="207"/>
                    </a:lnTo>
                    <a:lnTo>
                      <a:pt x="12" y="207"/>
                    </a:lnTo>
                    <a:lnTo>
                      <a:pt x="14" y="208"/>
                    </a:lnTo>
                    <a:close/>
                  </a:path>
                </a:pathLst>
              </a:custGeom>
              <a:solidFill>
                <a:srgbClr val="993300"/>
              </a:solidFill>
              <a:ln w="0">
                <a:solidFill>
                  <a:srgbClr val="000000"/>
                </a:solidFill>
                <a:prstDash val="solid"/>
                <a:round/>
                <a:headEnd/>
                <a:tailEnd/>
              </a:ln>
            </p:spPr>
            <p:txBody>
              <a:bodyPr/>
              <a:lstStyle/>
              <a:p>
                <a:endParaRPr lang="en-US"/>
              </a:p>
            </p:txBody>
          </p:sp>
          <p:sp>
            <p:nvSpPr>
              <p:cNvPr id="44630" name="Freeform 354"/>
              <p:cNvSpPr>
                <a:spLocks/>
              </p:cNvSpPr>
              <p:nvPr/>
            </p:nvSpPr>
            <p:spPr bwMode="auto">
              <a:xfrm>
                <a:off x="4771" y="1289"/>
                <a:ext cx="15" cy="4"/>
              </a:xfrm>
              <a:custGeom>
                <a:avLst/>
                <a:gdLst>
                  <a:gd name="T0" fmla="*/ 14 w 342"/>
                  <a:gd name="T1" fmla="*/ 4 h 99"/>
                  <a:gd name="T2" fmla="*/ 14 w 342"/>
                  <a:gd name="T3" fmla="*/ 4 h 99"/>
                  <a:gd name="T4" fmla="*/ 14 w 342"/>
                  <a:gd name="T5" fmla="*/ 4 h 99"/>
                  <a:gd name="T6" fmla="*/ 14 w 342"/>
                  <a:gd name="T7" fmla="*/ 4 h 99"/>
                  <a:gd name="T8" fmla="*/ 15 w 342"/>
                  <a:gd name="T9" fmla="*/ 4 h 99"/>
                  <a:gd name="T10" fmla="*/ 15 w 342"/>
                  <a:gd name="T11" fmla="*/ 3 h 99"/>
                  <a:gd name="T12" fmla="*/ 15 w 342"/>
                  <a:gd name="T13" fmla="*/ 3 h 99"/>
                  <a:gd name="T14" fmla="*/ 15 w 342"/>
                  <a:gd name="T15" fmla="*/ 3 h 99"/>
                  <a:gd name="T16" fmla="*/ 15 w 342"/>
                  <a:gd name="T17" fmla="*/ 1 h 99"/>
                  <a:gd name="T18" fmla="*/ 15 w 342"/>
                  <a:gd name="T19" fmla="*/ 1 h 99"/>
                  <a:gd name="T20" fmla="*/ 15 w 342"/>
                  <a:gd name="T21" fmla="*/ 1 h 99"/>
                  <a:gd name="T22" fmla="*/ 15 w 342"/>
                  <a:gd name="T23" fmla="*/ 1 h 99"/>
                  <a:gd name="T24" fmla="*/ 14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0 h 99"/>
                  <a:gd name="T44" fmla="*/ 0 w 342"/>
                  <a:gd name="T45" fmla="*/ 1 h 99"/>
                  <a:gd name="T46" fmla="*/ 0 w 342"/>
                  <a:gd name="T47" fmla="*/ 1 h 99"/>
                  <a:gd name="T48" fmla="*/ 0 w 342"/>
                  <a:gd name="T49" fmla="*/ 1 h 99"/>
                  <a:gd name="T50" fmla="*/ 0 w 342"/>
                  <a:gd name="T51" fmla="*/ 3 h 99"/>
                  <a:gd name="T52" fmla="*/ 0 w 342"/>
                  <a:gd name="T53" fmla="*/ 3 h 99"/>
                  <a:gd name="T54" fmla="*/ 0 w 342"/>
                  <a:gd name="T55" fmla="*/ 3 h 99"/>
                  <a:gd name="T56" fmla="*/ 0 w 342"/>
                  <a:gd name="T57" fmla="*/ 3 h 99"/>
                  <a:gd name="T58" fmla="*/ 0 w 342"/>
                  <a:gd name="T59" fmla="*/ 4 h 99"/>
                  <a:gd name="T60" fmla="*/ 1 w 342"/>
                  <a:gd name="T61" fmla="*/ 4 h 99"/>
                  <a:gd name="T62" fmla="*/ 1 w 342"/>
                  <a:gd name="T63" fmla="*/ 4 h 99"/>
                  <a:gd name="T64" fmla="*/ 1 w 342"/>
                  <a:gd name="T65" fmla="*/ 4 h 99"/>
                  <a:gd name="T66" fmla="*/ 2 w 34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5" y="99"/>
                    </a:moveTo>
                    <a:lnTo>
                      <a:pt x="308" y="98"/>
                    </a:lnTo>
                    <a:lnTo>
                      <a:pt x="312" y="98"/>
                    </a:lnTo>
                    <a:lnTo>
                      <a:pt x="315" y="97"/>
                    </a:lnTo>
                    <a:lnTo>
                      <a:pt x="319" y="96"/>
                    </a:lnTo>
                    <a:lnTo>
                      <a:pt x="322" y="95"/>
                    </a:lnTo>
                    <a:lnTo>
                      <a:pt x="325" y="93"/>
                    </a:lnTo>
                    <a:lnTo>
                      <a:pt x="327" y="91"/>
                    </a:lnTo>
                    <a:lnTo>
                      <a:pt x="330" y="89"/>
                    </a:lnTo>
                    <a:lnTo>
                      <a:pt x="332" y="87"/>
                    </a:lnTo>
                    <a:lnTo>
                      <a:pt x="334" y="85"/>
                    </a:lnTo>
                    <a:lnTo>
                      <a:pt x="336" y="82"/>
                    </a:lnTo>
                    <a:lnTo>
                      <a:pt x="338" y="80"/>
                    </a:lnTo>
                    <a:lnTo>
                      <a:pt x="339" y="77"/>
                    </a:lnTo>
                    <a:lnTo>
                      <a:pt x="340" y="74"/>
                    </a:lnTo>
                    <a:lnTo>
                      <a:pt x="340" y="71"/>
                    </a:lnTo>
                    <a:lnTo>
                      <a:pt x="342" y="67"/>
                    </a:lnTo>
                    <a:lnTo>
                      <a:pt x="342" y="32"/>
                    </a:lnTo>
                    <a:lnTo>
                      <a:pt x="340" y="27"/>
                    </a:lnTo>
                    <a:lnTo>
                      <a:pt x="340" y="24"/>
                    </a:lnTo>
                    <a:lnTo>
                      <a:pt x="339" y="21"/>
                    </a:lnTo>
                    <a:lnTo>
                      <a:pt x="338" y="18"/>
                    </a:lnTo>
                    <a:lnTo>
                      <a:pt x="336" y="16"/>
                    </a:lnTo>
                    <a:lnTo>
                      <a:pt x="334" y="13"/>
                    </a:lnTo>
                    <a:lnTo>
                      <a:pt x="332" y="11"/>
                    </a:lnTo>
                    <a:lnTo>
                      <a:pt x="330" y="9"/>
                    </a:lnTo>
                    <a:lnTo>
                      <a:pt x="327" y="7"/>
                    </a:lnTo>
                    <a:lnTo>
                      <a:pt x="325" y="5"/>
                    </a:lnTo>
                    <a:lnTo>
                      <a:pt x="322" y="3"/>
                    </a:lnTo>
                    <a:lnTo>
                      <a:pt x="319" y="2"/>
                    </a:lnTo>
                    <a:lnTo>
                      <a:pt x="315" y="1"/>
                    </a:lnTo>
                    <a:lnTo>
                      <a:pt x="312" y="0"/>
                    </a:lnTo>
                    <a:lnTo>
                      <a:pt x="308" y="0"/>
                    </a:lnTo>
                    <a:lnTo>
                      <a:pt x="305" y="0"/>
                    </a:lnTo>
                    <a:lnTo>
                      <a:pt x="37" y="0"/>
                    </a:lnTo>
                    <a:lnTo>
                      <a:pt x="33" y="0"/>
                    </a:lnTo>
                    <a:lnTo>
                      <a:pt x="28" y="0"/>
                    </a:lnTo>
                    <a:lnTo>
                      <a:pt x="25" y="1"/>
                    </a:lnTo>
                    <a:lnTo>
                      <a:pt x="21" y="2"/>
                    </a:lnTo>
                    <a:lnTo>
                      <a:pt x="18" y="3"/>
                    </a:lnTo>
                    <a:lnTo>
                      <a:pt x="15" y="5"/>
                    </a:lnTo>
                    <a:lnTo>
                      <a:pt x="13"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3" y="91"/>
                    </a:lnTo>
                    <a:lnTo>
                      <a:pt x="15" y="93"/>
                    </a:lnTo>
                    <a:lnTo>
                      <a:pt x="18" y="95"/>
                    </a:lnTo>
                    <a:lnTo>
                      <a:pt x="21" y="96"/>
                    </a:lnTo>
                    <a:lnTo>
                      <a:pt x="25" y="97"/>
                    </a:lnTo>
                    <a:lnTo>
                      <a:pt x="28" y="98"/>
                    </a:lnTo>
                    <a:lnTo>
                      <a:pt x="33" y="98"/>
                    </a:lnTo>
                    <a:lnTo>
                      <a:pt x="37"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631" name="Freeform 355"/>
              <p:cNvSpPr>
                <a:spLocks/>
              </p:cNvSpPr>
              <p:nvPr/>
            </p:nvSpPr>
            <p:spPr bwMode="auto">
              <a:xfrm>
                <a:off x="4745" y="1288"/>
                <a:ext cx="21" cy="12"/>
              </a:xfrm>
              <a:custGeom>
                <a:avLst/>
                <a:gdLst>
                  <a:gd name="T0" fmla="*/ 18 w 477"/>
                  <a:gd name="T1" fmla="*/ 12 h 283"/>
                  <a:gd name="T2" fmla="*/ 19 w 477"/>
                  <a:gd name="T3" fmla="*/ 12 h 283"/>
                  <a:gd name="T4" fmla="*/ 19 w 477"/>
                  <a:gd name="T5" fmla="*/ 12 h 283"/>
                  <a:gd name="T6" fmla="*/ 20 w 477"/>
                  <a:gd name="T7" fmla="*/ 11 h 283"/>
                  <a:gd name="T8" fmla="*/ 20 w 477"/>
                  <a:gd name="T9" fmla="*/ 11 h 283"/>
                  <a:gd name="T10" fmla="*/ 21 w 477"/>
                  <a:gd name="T11" fmla="*/ 10 h 283"/>
                  <a:gd name="T12" fmla="*/ 21 w 477"/>
                  <a:gd name="T13" fmla="*/ 10 h 283"/>
                  <a:gd name="T14" fmla="*/ 21 w 477"/>
                  <a:gd name="T15" fmla="*/ 9 h 283"/>
                  <a:gd name="T16" fmla="*/ 20 w 477"/>
                  <a:gd name="T17" fmla="*/ 3 h 283"/>
                  <a:gd name="T18" fmla="*/ 20 w 477"/>
                  <a:gd name="T19" fmla="*/ 2 h 283"/>
                  <a:gd name="T20" fmla="*/ 20 w 477"/>
                  <a:gd name="T21" fmla="*/ 2 h 283"/>
                  <a:gd name="T22" fmla="*/ 20 w 477"/>
                  <a:gd name="T23" fmla="*/ 1 h 283"/>
                  <a:gd name="T24" fmla="*/ 20 w 477"/>
                  <a:gd name="T25" fmla="*/ 1 h 283"/>
                  <a:gd name="T26" fmla="*/ 19 w 477"/>
                  <a:gd name="T27" fmla="*/ 0 h 283"/>
                  <a:gd name="T28" fmla="*/ 19 w 477"/>
                  <a:gd name="T29" fmla="*/ 0 h 283"/>
                  <a:gd name="T30" fmla="*/ 19 w 477"/>
                  <a:gd name="T31" fmla="*/ 0 h 283"/>
                  <a:gd name="T32" fmla="*/ 18 w 477"/>
                  <a:gd name="T33" fmla="*/ 0 h 283"/>
                  <a:gd name="T34" fmla="*/ 3 w 477"/>
                  <a:gd name="T35" fmla="*/ 0 h 283"/>
                  <a:gd name="T36" fmla="*/ 2 w 477"/>
                  <a:gd name="T37" fmla="*/ 0 h 283"/>
                  <a:gd name="T38" fmla="*/ 2 w 477"/>
                  <a:gd name="T39" fmla="*/ 0 h 283"/>
                  <a:gd name="T40" fmla="*/ 1 w 477"/>
                  <a:gd name="T41" fmla="*/ 1 h 283"/>
                  <a:gd name="T42" fmla="*/ 1 w 477"/>
                  <a:gd name="T43" fmla="*/ 1 h 283"/>
                  <a:gd name="T44" fmla="*/ 1 w 477"/>
                  <a:gd name="T45" fmla="*/ 1 h 283"/>
                  <a:gd name="T46" fmla="*/ 1 w 477"/>
                  <a:gd name="T47" fmla="*/ 2 h 283"/>
                  <a:gd name="T48" fmla="*/ 1 w 477"/>
                  <a:gd name="T49" fmla="*/ 3 h 283"/>
                  <a:gd name="T50" fmla="*/ 0 w 477"/>
                  <a:gd name="T51" fmla="*/ 9 h 283"/>
                  <a:gd name="T52" fmla="*/ 0 w 477"/>
                  <a:gd name="T53" fmla="*/ 10 h 283"/>
                  <a:gd name="T54" fmla="*/ 0 w 477"/>
                  <a:gd name="T55" fmla="*/ 10 h 283"/>
                  <a:gd name="T56" fmla="*/ 1 w 477"/>
                  <a:gd name="T57" fmla="*/ 11 h 283"/>
                  <a:gd name="T58" fmla="*/ 1 w 477"/>
                  <a:gd name="T59" fmla="*/ 11 h 283"/>
                  <a:gd name="T60" fmla="*/ 1 w 477"/>
                  <a:gd name="T61" fmla="*/ 11 h 283"/>
                  <a:gd name="T62" fmla="*/ 2 w 477"/>
                  <a:gd name="T63" fmla="*/ 12 h 283"/>
                  <a:gd name="T64" fmla="*/ 2 w 477"/>
                  <a:gd name="T65" fmla="*/ 12 h 283"/>
                  <a:gd name="T66" fmla="*/ 3 w 477"/>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3">
                    <a:moveTo>
                      <a:pt x="414" y="283"/>
                    </a:moveTo>
                    <a:lnTo>
                      <a:pt x="418" y="282"/>
                    </a:lnTo>
                    <a:lnTo>
                      <a:pt x="424" y="281"/>
                    </a:lnTo>
                    <a:lnTo>
                      <a:pt x="429" y="279"/>
                    </a:lnTo>
                    <a:lnTo>
                      <a:pt x="434" y="277"/>
                    </a:lnTo>
                    <a:lnTo>
                      <a:pt x="440" y="274"/>
                    </a:lnTo>
                    <a:lnTo>
                      <a:pt x="445" y="271"/>
                    </a:lnTo>
                    <a:lnTo>
                      <a:pt x="450" y="267"/>
                    </a:lnTo>
                    <a:lnTo>
                      <a:pt x="455" y="263"/>
                    </a:lnTo>
                    <a:lnTo>
                      <a:pt x="459" y="258"/>
                    </a:lnTo>
                    <a:lnTo>
                      <a:pt x="463" y="252"/>
                    </a:lnTo>
                    <a:lnTo>
                      <a:pt x="467" y="247"/>
                    </a:lnTo>
                    <a:lnTo>
                      <a:pt x="470" y="241"/>
                    </a:lnTo>
                    <a:lnTo>
                      <a:pt x="472" y="235"/>
                    </a:lnTo>
                    <a:lnTo>
                      <a:pt x="475" y="229"/>
                    </a:lnTo>
                    <a:lnTo>
                      <a:pt x="476" y="222"/>
                    </a:lnTo>
                    <a:lnTo>
                      <a:pt x="477" y="216"/>
                    </a:lnTo>
                    <a:lnTo>
                      <a:pt x="462" y="68"/>
                    </a:lnTo>
                    <a:lnTo>
                      <a:pt x="461" y="61"/>
                    </a:lnTo>
                    <a:lnTo>
                      <a:pt x="461" y="53"/>
                    </a:lnTo>
                    <a:lnTo>
                      <a:pt x="459" y="47"/>
                    </a:lnTo>
                    <a:lnTo>
                      <a:pt x="458" y="41"/>
                    </a:lnTo>
                    <a:lnTo>
                      <a:pt x="456" y="35"/>
                    </a:lnTo>
                    <a:lnTo>
                      <a:pt x="453" y="30"/>
                    </a:lnTo>
                    <a:lnTo>
                      <a:pt x="451" y="25"/>
                    </a:lnTo>
                    <a:lnTo>
                      <a:pt x="448" y="20"/>
                    </a:lnTo>
                    <a:lnTo>
                      <a:pt x="444" y="16"/>
                    </a:lnTo>
                    <a:lnTo>
                      <a:pt x="441" y="11"/>
                    </a:lnTo>
                    <a:lnTo>
                      <a:pt x="437" y="8"/>
                    </a:lnTo>
                    <a:lnTo>
                      <a:pt x="432" y="5"/>
                    </a:lnTo>
                    <a:lnTo>
                      <a:pt x="427" y="3"/>
                    </a:lnTo>
                    <a:lnTo>
                      <a:pt x="423" y="1"/>
                    </a:lnTo>
                    <a:lnTo>
                      <a:pt x="418" y="0"/>
                    </a:lnTo>
                    <a:lnTo>
                      <a:pt x="414" y="0"/>
                    </a:lnTo>
                    <a:lnTo>
                      <a:pt x="62" y="0"/>
                    </a:lnTo>
                    <a:lnTo>
                      <a:pt x="57" y="0"/>
                    </a:lnTo>
                    <a:lnTo>
                      <a:pt x="52" y="1"/>
                    </a:lnTo>
                    <a:lnTo>
                      <a:pt x="48" y="3"/>
                    </a:lnTo>
                    <a:lnTo>
                      <a:pt x="42" y="5"/>
                    </a:lnTo>
                    <a:lnTo>
                      <a:pt x="38" y="8"/>
                    </a:lnTo>
                    <a:lnTo>
                      <a:pt x="35" y="11"/>
                    </a:lnTo>
                    <a:lnTo>
                      <a:pt x="31" y="16"/>
                    </a:lnTo>
                    <a:lnTo>
                      <a:pt x="28" y="20"/>
                    </a:lnTo>
                    <a:lnTo>
                      <a:pt x="25" y="25"/>
                    </a:lnTo>
                    <a:lnTo>
                      <a:pt x="22" y="30"/>
                    </a:lnTo>
                    <a:lnTo>
                      <a:pt x="20" y="35"/>
                    </a:lnTo>
                    <a:lnTo>
                      <a:pt x="18" y="41"/>
                    </a:lnTo>
                    <a:lnTo>
                      <a:pt x="17" y="47"/>
                    </a:lnTo>
                    <a:lnTo>
                      <a:pt x="15" y="53"/>
                    </a:lnTo>
                    <a:lnTo>
                      <a:pt x="15" y="61"/>
                    </a:lnTo>
                    <a:lnTo>
                      <a:pt x="15" y="68"/>
                    </a:lnTo>
                    <a:lnTo>
                      <a:pt x="0" y="216"/>
                    </a:lnTo>
                    <a:lnTo>
                      <a:pt x="0" y="222"/>
                    </a:lnTo>
                    <a:lnTo>
                      <a:pt x="1" y="229"/>
                    </a:lnTo>
                    <a:lnTo>
                      <a:pt x="3" y="235"/>
                    </a:lnTo>
                    <a:lnTo>
                      <a:pt x="5" y="241"/>
                    </a:lnTo>
                    <a:lnTo>
                      <a:pt x="8" y="247"/>
                    </a:lnTo>
                    <a:lnTo>
                      <a:pt x="13" y="252"/>
                    </a:lnTo>
                    <a:lnTo>
                      <a:pt x="17" y="258"/>
                    </a:lnTo>
                    <a:lnTo>
                      <a:pt x="21" y="263"/>
                    </a:lnTo>
                    <a:lnTo>
                      <a:pt x="25" y="267"/>
                    </a:lnTo>
                    <a:lnTo>
                      <a:pt x="30" y="271"/>
                    </a:lnTo>
                    <a:lnTo>
                      <a:pt x="35" y="274"/>
                    </a:lnTo>
                    <a:lnTo>
                      <a:pt x="40" y="277"/>
                    </a:lnTo>
                    <a:lnTo>
                      <a:pt x="45" y="279"/>
                    </a:lnTo>
                    <a:lnTo>
                      <a:pt x="51" y="281"/>
                    </a:lnTo>
                    <a:lnTo>
                      <a:pt x="57" y="282"/>
                    </a:lnTo>
                    <a:lnTo>
                      <a:pt x="62" y="283"/>
                    </a:lnTo>
                    <a:lnTo>
                      <a:pt x="414" y="283"/>
                    </a:lnTo>
                    <a:close/>
                  </a:path>
                </a:pathLst>
              </a:custGeom>
              <a:solidFill>
                <a:srgbClr val="993300"/>
              </a:solidFill>
              <a:ln w="0">
                <a:solidFill>
                  <a:srgbClr val="000000"/>
                </a:solidFill>
                <a:prstDash val="solid"/>
                <a:round/>
                <a:headEnd/>
                <a:tailEnd/>
              </a:ln>
            </p:spPr>
            <p:txBody>
              <a:bodyPr/>
              <a:lstStyle/>
              <a:p>
                <a:endParaRPr lang="en-US"/>
              </a:p>
            </p:txBody>
          </p:sp>
          <p:sp>
            <p:nvSpPr>
              <p:cNvPr id="44632" name="Freeform 356"/>
              <p:cNvSpPr>
                <a:spLocks/>
              </p:cNvSpPr>
              <p:nvPr/>
            </p:nvSpPr>
            <p:spPr bwMode="auto">
              <a:xfrm>
                <a:off x="4745" y="1288"/>
                <a:ext cx="20" cy="12"/>
              </a:xfrm>
              <a:custGeom>
                <a:avLst/>
                <a:gdLst>
                  <a:gd name="T0" fmla="*/ 18 w 453"/>
                  <a:gd name="T1" fmla="*/ 12 h 269"/>
                  <a:gd name="T2" fmla="*/ 18 w 453"/>
                  <a:gd name="T3" fmla="*/ 12 h 269"/>
                  <a:gd name="T4" fmla="*/ 18 w 453"/>
                  <a:gd name="T5" fmla="*/ 12 h 269"/>
                  <a:gd name="T6" fmla="*/ 19 w 453"/>
                  <a:gd name="T7" fmla="*/ 11 h 269"/>
                  <a:gd name="T8" fmla="*/ 19 w 453"/>
                  <a:gd name="T9" fmla="*/ 11 h 269"/>
                  <a:gd name="T10" fmla="*/ 20 w 453"/>
                  <a:gd name="T11" fmla="*/ 10 h 269"/>
                  <a:gd name="T12" fmla="*/ 20 w 453"/>
                  <a:gd name="T13" fmla="*/ 10 h 269"/>
                  <a:gd name="T14" fmla="*/ 20 w 453"/>
                  <a:gd name="T15" fmla="*/ 9 h 269"/>
                  <a:gd name="T16" fmla="*/ 19 w 453"/>
                  <a:gd name="T17" fmla="*/ 3 h 269"/>
                  <a:gd name="T18" fmla="*/ 19 w 453"/>
                  <a:gd name="T19" fmla="*/ 2 h 269"/>
                  <a:gd name="T20" fmla="*/ 19 w 453"/>
                  <a:gd name="T21" fmla="*/ 2 h 269"/>
                  <a:gd name="T22" fmla="*/ 19 w 453"/>
                  <a:gd name="T23" fmla="*/ 1 h 269"/>
                  <a:gd name="T24" fmla="*/ 19 w 453"/>
                  <a:gd name="T25" fmla="*/ 1 h 269"/>
                  <a:gd name="T26" fmla="*/ 18 w 453"/>
                  <a:gd name="T27" fmla="*/ 0 h 269"/>
                  <a:gd name="T28" fmla="*/ 18 w 453"/>
                  <a:gd name="T29" fmla="*/ 0 h 269"/>
                  <a:gd name="T30" fmla="*/ 18 w 453"/>
                  <a:gd name="T31" fmla="*/ 0 h 269"/>
                  <a:gd name="T32" fmla="*/ 17 w 453"/>
                  <a:gd name="T33" fmla="*/ 0 h 269"/>
                  <a:gd name="T34" fmla="*/ 2 w 453"/>
                  <a:gd name="T35" fmla="*/ 0 h 269"/>
                  <a:gd name="T36" fmla="*/ 2 w 453"/>
                  <a:gd name="T37" fmla="*/ 0 h 269"/>
                  <a:gd name="T38" fmla="*/ 2 w 453"/>
                  <a:gd name="T39" fmla="*/ 0 h 269"/>
                  <a:gd name="T40" fmla="*/ 1 w 453"/>
                  <a:gd name="T41" fmla="*/ 1 h 269"/>
                  <a:gd name="T42" fmla="*/ 1 w 453"/>
                  <a:gd name="T43" fmla="*/ 1 h 269"/>
                  <a:gd name="T44" fmla="*/ 1 w 453"/>
                  <a:gd name="T45" fmla="*/ 1 h 269"/>
                  <a:gd name="T46" fmla="*/ 1 w 453"/>
                  <a:gd name="T47" fmla="*/ 2 h 269"/>
                  <a:gd name="T48" fmla="*/ 1 w 453"/>
                  <a:gd name="T49" fmla="*/ 3 h 269"/>
                  <a:gd name="T50" fmla="*/ 0 w 453"/>
                  <a:gd name="T51" fmla="*/ 9 h 269"/>
                  <a:gd name="T52" fmla="*/ 0 w 453"/>
                  <a:gd name="T53" fmla="*/ 10 h 269"/>
                  <a:gd name="T54" fmla="*/ 0 w 453"/>
                  <a:gd name="T55" fmla="*/ 10 h 269"/>
                  <a:gd name="T56" fmla="*/ 0 w 453"/>
                  <a:gd name="T57" fmla="*/ 11 h 269"/>
                  <a:gd name="T58" fmla="*/ 1 w 453"/>
                  <a:gd name="T59" fmla="*/ 11 h 269"/>
                  <a:gd name="T60" fmla="*/ 1 w 453"/>
                  <a:gd name="T61" fmla="*/ 12 h 269"/>
                  <a:gd name="T62" fmla="*/ 2 w 453"/>
                  <a:gd name="T63" fmla="*/ 12 h 269"/>
                  <a:gd name="T64" fmla="*/ 2 w 453"/>
                  <a:gd name="T65" fmla="*/ 12 h 269"/>
                  <a:gd name="T66" fmla="*/ 3 w 453"/>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3" h="269">
                    <a:moveTo>
                      <a:pt x="394" y="269"/>
                    </a:moveTo>
                    <a:lnTo>
                      <a:pt x="398" y="268"/>
                    </a:lnTo>
                    <a:lnTo>
                      <a:pt x="403" y="267"/>
                    </a:lnTo>
                    <a:lnTo>
                      <a:pt x="408" y="266"/>
                    </a:lnTo>
                    <a:lnTo>
                      <a:pt x="413" y="264"/>
                    </a:lnTo>
                    <a:lnTo>
                      <a:pt x="418" y="261"/>
                    </a:lnTo>
                    <a:lnTo>
                      <a:pt x="424" y="258"/>
                    </a:lnTo>
                    <a:lnTo>
                      <a:pt x="428" y="254"/>
                    </a:lnTo>
                    <a:lnTo>
                      <a:pt x="433" y="250"/>
                    </a:lnTo>
                    <a:lnTo>
                      <a:pt x="437" y="245"/>
                    </a:lnTo>
                    <a:lnTo>
                      <a:pt x="441" y="240"/>
                    </a:lnTo>
                    <a:lnTo>
                      <a:pt x="444" y="235"/>
                    </a:lnTo>
                    <a:lnTo>
                      <a:pt x="447" y="230"/>
                    </a:lnTo>
                    <a:lnTo>
                      <a:pt x="449" y="224"/>
                    </a:lnTo>
                    <a:lnTo>
                      <a:pt x="451" y="218"/>
                    </a:lnTo>
                    <a:lnTo>
                      <a:pt x="452" y="212"/>
                    </a:lnTo>
                    <a:lnTo>
                      <a:pt x="453" y="205"/>
                    </a:lnTo>
                    <a:lnTo>
                      <a:pt x="440" y="64"/>
                    </a:lnTo>
                    <a:lnTo>
                      <a:pt x="439" y="57"/>
                    </a:lnTo>
                    <a:lnTo>
                      <a:pt x="439" y="51"/>
                    </a:lnTo>
                    <a:lnTo>
                      <a:pt x="437" y="44"/>
                    </a:lnTo>
                    <a:lnTo>
                      <a:pt x="436" y="38"/>
                    </a:lnTo>
                    <a:lnTo>
                      <a:pt x="434" y="33"/>
                    </a:lnTo>
                    <a:lnTo>
                      <a:pt x="432" y="28"/>
                    </a:lnTo>
                    <a:lnTo>
                      <a:pt x="429" y="23"/>
                    </a:lnTo>
                    <a:lnTo>
                      <a:pt x="426" y="19"/>
                    </a:lnTo>
                    <a:lnTo>
                      <a:pt x="422" y="15"/>
                    </a:lnTo>
                    <a:lnTo>
                      <a:pt x="419" y="11"/>
                    </a:lnTo>
                    <a:lnTo>
                      <a:pt x="415" y="7"/>
                    </a:lnTo>
                    <a:lnTo>
                      <a:pt x="411" y="4"/>
                    </a:lnTo>
                    <a:lnTo>
                      <a:pt x="407" y="2"/>
                    </a:lnTo>
                    <a:lnTo>
                      <a:pt x="403" y="1"/>
                    </a:lnTo>
                    <a:lnTo>
                      <a:pt x="398" y="0"/>
                    </a:lnTo>
                    <a:lnTo>
                      <a:pt x="394" y="0"/>
                    </a:lnTo>
                    <a:lnTo>
                      <a:pt x="59" y="0"/>
                    </a:lnTo>
                    <a:lnTo>
                      <a:pt x="54" y="0"/>
                    </a:lnTo>
                    <a:lnTo>
                      <a:pt x="49" y="1"/>
                    </a:lnTo>
                    <a:lnTo>
                      <a:pt x="45" y="2"/>
                    </a:lnTo>
                    <a:lnTo>
                      <a:pt x="41" y="4"/>
                    </a:lnTo>
                    <a:lnTo>
                      <a:pt x="37" y="7"/>
                    </a:lnTo>
                    <a:lnTo>
                      <a:pt x="32" y="11"/>
                    </a:lnTo>
                    <a:lnTo>
                      <a:pt x="29" y="15"/>
                    </a:lnTo>
                    <a:lnTo>
                      <a:pt x="26" y="19"/>
                    </a:lnTo>
                    <a:lnTo>
                      <a:pt x="23" y="23"/>
                    </a:lnTo>
                    <a:lnTo>
                      <a:pt x="20" y="28"/>
                    </a:lnTo>
                    <a:lnTo>
                      <a:pt x="18" y="33"/>
                    </a:lnTo>
                    <a:lnTo>
                      <a:pt x="16" y="38"/>
                    </a:lnTo>
                    <a:lnTo>
                      <a:pt x="15" y="44"/>
                    </a:lnTo>
                    <a:lnTo>
                      <a:pt x="13" y="51"/>
                    </a:lnTo>
                    <a:lnTo>
                      <a:pt x="13" y="57"/>
                    </a:lnTo>
                    <a:lnTo>
                      <a:pt x="13" y="64"/>
                    </a:lnTo>
                    <a:lnTo>
                      <a:pt x="0" y="205"/>
                    </a:lnTo>
                    <a:lnTo>
                      <a:pt x="0" y="212"/>
                    </a:lnTo>
                    <a:lnTo>
                      <a:pt x="1" y="218"/>
                    </a:lnTo>
                    <a:lnTo>
                      <a:pt x="3" y="224"/>
                    </a:lnTo>
                    <a:lnTo>
                      <a:pt x="5" y="230"/>
                    </a:lnTo>
                    <a:lnTo>
                      <a:pt x="8" y="235"/>
                    </a:lnTo>
                    <a:lnTo>
                      <a:pt x="11" y="240"/>
                    </a:lnTo>
                    <a:lnTo>
                      <a:pt x="15" y="245"/>
                    </a:lnTo>
                    <a:lnTo>
                      <a:pt x="19" y="250"/>
                    </a:lnTo>
                    <a:lnTo>
                      <a:pt x="24" y="254"/>
                    </a:lnTo>
                    <a:lnTo>
                      <a:pt x="28" y="258"/>
                    </a:lnTo>
                    <a:lnTo>
                      <a:pt x="33" y="261"/>
                    </a:lnTo>
                    <a:lnTo>
                      <a:pt x="39" y="264"/>
                    </a:lnTo>
                    <a:lnTo>
                      <a:pt x="44" y="266"/>
                    </a:lnTo>
                    <a:lnTo>
                      <a:pt x="49" y="267"/>
                    </a:lnTo>
                    <a:lnTo>
                      <a:pt x="54" y="268"/>
                    </a:lnTo>
                    <a:lnTo>
                      <a:pt x="59" y="269"/>
                    </a:lnTo>
                    <a:lnTo>
                      <a:pt x="394" y="269"/>
                    </a:lnTo>
                    <a:close/>
                  </a:path>
                </a:pathLst>
              </a:custGeom>
              <a:solidFill>
                <a:srgbClr val="993300"/>
              </a:solidFill>
              <a:ln w="0">
                <a:solidFill>
                  <a:srgbClr val="000000"/>
                </a:solidFill>
                <a:prstDash val="solid"/>
                <a:round/>
                <a:headEnd/>
                <a:tailEnd/>
              </a:ln>
            </p:spPr>
            <p:txBody>
              <a:bodyPr/>
              <a:lstStyle/>
              <a:p>
                <a:endParaRPr lang="en-US"/>
              </a:p>
            </p:txBody>
          </p:sp>
          <p:sp>
            <p:nvSpPr>
              <p:cNvPr id="44633" name="Freeform 357"/>
              <p:cNvSpPr>
                <a:spLocks/>
              </p:cNvSpPr>
              <p:nvPr/>
            </p:nvSpPr>
            <p:spPr bwMode="auto">
              <a:xfrm>
                <a:off x="4748" y="1294"/>
                <a:ext cx="15" cy="5"/>
              </a:xfrm>
              <a:custGeom>
                <a:avLst/>
                <a:gdLst>
                  <a:gd name="T0" fmla="*/ 15 w 333"/>
                  <a:gd name="T1" fmla="*/ 2 h 121"/>
                  <a:gd name="T2" fmla="*/ 15 w 333"/>
                  <a:gd name="T3" fmla="*/ 3 h 121"/>
                  <a:gd name="T4" fmla="*/ 15 w 333"/>
                  <a:gd name="T5" fmla="*/ 3 h 121"/>
                  <a:gd name="T6" fmla="*/ 15 w 333"/>
                  <a:gd name="T7" fmla="*/ 3 h 121"/>
                  <a:gd name="T8" fmla="*/ 15 w 333"/>
                  <a:gd name="T9" fmla="*/ 3 h 121"/>
                  <a:gd name="T10" fmla="*/ 15 w 333"/>
                  <a:gd name="T11" fmla="*/ 4 h 121"/>
                  <a:gd name="T12" fmla="*/ 15 w 333"/>
                  <a:gd name="T13" fmla="*/ 4 h 121"/>
                  <a:gd name="T14" fmla="*/ 15 w 333"/>
                  <a:gd name="T15" fmla="*/ 4 h 121"/>
                  <a:gd name="T16" fmla="*/ 15 w 333"/>
                  <a:gd name="T17" fmla="*/ 4 h 121"/>
                  <a:gd name="T18" fmla="*/ 14 w 333"/>
                  <a:gd name="T19" fmla="*/ 4 h 121"/>
                  <a:gd name="T20" fmla="*/ 14 w 333"/>
                  <a:gd name="T21" fmla="*/ 5 h 121"/>
                  <a:gd name="T22" fmla="*/ 14 w 333"/>
                  <a:gd name="T23" fmla="*/ 5 h 121"/>
                  <a:gd name="T24" fmla="*/ 14 w 333"/>
                  <a:gd name="T25" fmla="*/ 5 h 121"/>
                  <a:gd name="T26" fmla="*/ 14 w 333"/>
                  <a:gd name="T27" fmla="*/ 5 h 121"/>
                  <a:gd name="T28" fmla="*/ 14 w 333"/>
                  <a:gd name="T29" fmla="*/ 5 h 121"/>
                  <a:gd name="T30" fmla="*/ 13 w 333"/>
                  <a:gd name="T31" fmla="*/ 5 h 121"/>
                  <a:gd name="T32" fmla="*/ 13 w 333"/>
                  <a:gd name="T33" fmla="*/ 5 h 121"/>
                  <a:gd name="T34" fmla="*/ 2 w 333"/>
                  <a:gd name="T35" fmla="*/ 5 h 121"/>
                  <a:gd name="T36" fmla="*/ 1 w 333"/>
                  <a:gd name="T37" fmla="*/ 5 h 121"/>
                  <a:gd name="T38" fmla="*/ 1 w 333"/>
                  <a:gd name="T39" fmla="*/ 5 h 121"/>
                  <a:gd name="T40" fmla="*/ 1 w 333"/>
                  <a:gd name="T41" fmla="*/ 5 h 121"/>
                  <a:gd name="T42" fmla="*/ 1 w 333"/>
                  <a:gd name="T43" fmla="*/ 5 h 121"/>
                  <a:gd name="T44" fmla="*/ 1 w 333"/>
                  <a:gd name="T45" fmla="*/ 5 h 121"/>
                  <a:gd name="T46" fmla="*/ 1 w 333"/>
                  <a:gd name="T47" fmla="*/ 5 h 121"/>
                  <a:gd name="T48" fmla="*/ 1 w 333"/>
                  <a:gd name="T49" fmla="*/ 4 h 121"/>
                  <a:gd name="T50" fmla="*/ 0 w 333"/>
                  <a:gd name="T51" fmla="*/ 4 h 121"/>
                  <a:gd name="T52" fmla="*/ 0 w 333"/>
                  <a:gd name="T53" fmla="*/ 4 h 121"/>
                  <a:gd name="T54" fmla="*/ 0 w 333"/>
                  <a:gd name="T55" fmla="*/ 4 h 121"/>
                  <a:gd name="T56" fmla="*/ 0 w 333"/>
                  <a:gd name="T57" fmla="*/ 4 h 121"/>
                  <a:gd name="T58" fmla="*/ 0 w 333"/>
                  <a:gd name="T59" fmla="*/ 3 h 121"/>
                  <a:gd name="T60" fmla="*/ 0 w 333"/>
                  <a:gd name="T61" fmla="*/ 3 h 121"/>
                  <a:gd name="T62" fmla="*/ 0 w 333"/>
                  <a:gd name="T63" fmla="*/ 3 h 121"/>
                  <a:gd name="T64" fmla="*/ 0 w 333"/>
                  <a:gd name="T65" fmla="*/ 3 h 121"/>
                  <a:gd name="T66" fmla="*/ 0 w 333"/>
                  <a:gd name="T67" fmla="*/ 2 h 121"/>
                  <a:gd name="T68" fmla="*/ 0 w 333"/>
                  <a:gd name="T69" fmla="*/ 0 h 121"/>
                  <a:gd name="T70" fmla="*/ 15 w 333"/>
                  <a:gd name="T71" fmla="*/ 0 h 121"/>
                  <a:gd name="T72" fmla="*/ 15 w 333"/>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21">
                    <a:moveTo>
                      <a:pt x="333" y="60"/>
                    </a:moveTo>
                    <a:lnTo>
                      <a:pt x="332" y="65"/>
                    </a:lnTo>
                    <a:lnTo>
                      <a:pt x="332" y="71"/>
                    </a:lnTo>
                    <a:lnTo>
                      <a:pt x="331" y="77"/>
                    </a:lnTo>
                    <a:lnTo>
                      <a:pt x="330" y="83"/>
                    </a:lnTo>
                    <a:lnTo>
                      <a:pt x="328" y="88"/>
                    </a:lnTo>
                    <a:lnTo>
                      <a:pt x="327" y="93"/>
                    </a:lnTo>
                    <a:lnTo>
                      <a:pt x="324" y="98"/>
                    </a:lnTo>
                    <a:lnTo>
                      <a:pt x="322" y="102"/>
                    </a:lnTo>
                    <a:lnTo>
                      <a:pt x="319" y="106"/>
                    </a:lnTo>
                    <a:lnTo>
                      <a:pt x="316" y="109"/>
                    </a:lnTo>
                    <a:lnTo>
                      <a:pt x="313" y="112"/>
                    </a:lnTo>
                    <a:lnTo>
                      <a:pt x="309" y="115"/>
                    </a:lnTo>
                    <a:lnTo>
                      <a:pt x="306" y="117"/>
                    </a:lnTo>
                    <a:lnTo>
                      <a:pt x="302" y="118"/>
                    </a:lnTo>
                    <a:lnTo>
                      <a:pt x="298" y="119"/>
                    </a:lnTo>
                    <a:lnTo>
                      <a:pt x="294" y="121"/>
                    </a:lnTo>
                    <a:lnTo>
                      <a:pt x="38" y="121"/>
                    </a:lnTo>
                    <a:lnTo>
                      <a:pt x="33" y="119"/>
                    </a:lnTo>
                    <a:lnTo>
                      <a:pt x="29" y="118"/>
                    </a:lnTo>
                    <a:lnTo>
                      <a:pt x="26" y="117"/>
                    </a:lnTo>
                    <a:lnTo>
                      <a:pt x="22" y="115"/>
                    </a:lnTo>
                    <a:lnTo>
                      <a:pt x="19" y="112"/>
                    </a:lnTo>
                    <a:lnTo>
                      <a:pt x="16" y="109"/>
                    </a:lnTo>
                    <a:lnTo>
                      <a:pt x="13" y="106"/>
                    </a:lnTo>
                    <a:lnTo>
                      <a:pt x="9" y="102"/>
                    </a:lnTo>
                    <a:lnTo>
                      <a:pt x="7" y="98"/>
                    </a:lnTo>
                    <a:lnTo>
                      <a:pt x="5" y="93"/>
                    </a:lnTo>
                    <a:lnTo>
                      <a:pt x="3" y="88"/>
                    </a:lnTo>
                    <a:lnTo>
                      <a:pt x="2" y="83"/>
                    </a:lnTo>
                    <a:lnTo>
                      <a:pt x="1" y="77"/>
                    </a:lnTo>
                    <a:lnTo>
                      <a:pt x="0" y="71"/>
                    </a:lnTo>
                    <a:lnTo>
                      <a:pt x="0" y="65"/>
                    </a:lnTo>
                    <a:lnTo>
                      <a:pt x="0" y="60"/>
                    </a:lnTo>
                    <a:lnTo>
                      <a:pt x="2" y="0"/>
                    </a:lnTo>
                    <a:lnTo>
                      <a:pt x="330" y="0"/>
                    </a:lnTo>
                    <a:lnTo>
                      <a:pt x="333" y="60"/>
                    </a:lnTo>
                    <a:close/>
                  </a:path>
                </a:pathLst>
              </a:custGeom>
              <a:solidFill>
                <a:srgbClr val="993300"/>
              </a:solidFill>
              <a:ln w="0">
                <a:solidFill>
                  <a:srgbClr val="000000"/>
                </a:solidFill>
                <a:prstDash val="solid"/>
                <a:round/>
                <a:headEnd/>
                <a:tailEnd/>
              </a:ln>
            </p:spPr>
            <p:txBody>
              <a:bodyPr/>
              <a:lstStyle/>
              <a:p>
                <a:endParaRPr lang="en-US"/>
              </a:p>
            </p:txBody>
          </p:sp>
          <p:sp>
            <p:nvSpPr>
              <p:cNvPr id="44634" name="Freeform 358"/>
              <p:cNvSpPr>
                <a:spLocks/>
              </p:cNvSpPr>
              <p:nvPr/>
            </p:nvSpPr>
            <p:spPr bwMode="auto">
              <a:xfrm>
                <a:off x="4746" y="1290"/>
                <a:ext cx="1" cy="8"/>
              </a:xfrm>
              <a:custGeom>
                <a:avLst/>
                <a:gdLst>
                  <a:gd name="T0" fmla="*/ 1 w 33"/>
                  <a:gd name="T1" fmla="*/ 8 h 200"/>
                  <a:gd name="T2" fmla="*/ 1 w 33"/>
                  <a:gd name="T3" fmla="*/ 8 h 200"/>
                  <a:gd name="T4" fmla="*/ 1 w 33"/>
                  <a:gd name="T5" fmla="*/ 8 h 200"/>
                  <a:gd name="T6" fmla="*/ 1 w 33"/>
                  <a:gd name="T7" fmla="*/ 8 h 200"/>
                  <a:gd name="T8" fmla="*/ 1 w 33"/>
                  <a:gd name="T9" fmla="*/ 8 h 200"/>
                  <a:gd name="T10" fmla="*/ 1 w 33"/>
                  <a:gd name="T11" fmla="*/ 8 h 200"/>
                  <a:gd name="T12" fmla="*/ 1 w 33"/>
                  <a:gd name="T13" fmla="*/ 7 h 200"/>
                  <a:gd name="T14" fmla="*/ 1 w 33"/>
                  <a:gd name="T15" fmla="*/ 7 h 200"/>
                  <a:gd name="T16" fmla="*/ 1 w 33"/>
                  <a:gd name="T17" fmla="*/ 1 h 200"/>
                  <a:gd name="T18" fmla="*/ 1 w 33"/>
                  <a:gd name="T19" fmla="*/ 1 h 200"/>
                  <a:gd name="T20" fmla="*/ 1 w 33"/>
                  <a:gd name="T21" fmla="*/ 0 h 200"/>
                  <a:gd name="T22" fmla="*/ 1 w 33"/>
                  <a:gd name="T23" fmla="*/ 0 h 200"/>
                  <a:gd name="T24" fmla="*/ 1 w 33"/>
                  <a:gd name="T25" fmla="*/ 0 h 200"/>
                  <a:gd name="T26" fmla="*/ 1 w 33"/>
                  <a:gd name="T27" fmla="*/ 0 h 200"/>
                  <a:gd name="T28" fmla="*/ 1 w 33"/>
                  <a:gd name="T29" fmla="*/ 0 h 200"/>
                  <a:gd name="T30" fmla="*/ 1 w 33"/>
                  <a:gd name="T31" fmla="*/ 0 h 200"/>
                  <a:gd name="T32" fmla="*/ 1 w 33"/>
                  <a:gd name="T33" fmla="*/ 0 h 200"/>
                  <a:gd name="T34" fmla="*/ 0 w 33"/>
                  <a:gd name="T35" fmla="*/ 0 h 200"/>
                  <a:gd name="T36" fmla="*/ 0 w 33"/>
                  <a:gd name="T37" fmla="*/ 0 h 200"/>
                  <a:gd name="T38" fmla="*/ 0 w 33"/>
                  <a:gd name="T39" fmla="*/ 0 h 200"/>
                  <a:gd name="T40" fmla="*/ 0 w 33"/>
                  <a:gd name="T41" fmla="*/ 0 h 200"/>
                  <a:gd name="T42" fmla="*/ 0 w 33"/>
                  <a:gd name="T43" fmla="*/ 0 h 200"/>
                  <a:gd name="T44" fmla="*/ 0 w 33"/>
                  <a:gd name="T45" fmla="*/ 0 h 200"/>
                  <a:gd name="T46" fmla="*/ 0 w 33"/>
                  <a:gd name="T47" fmla="*/ 1 h 200"/>
                  <a:gd name="T48" fmla="*/ 0 w 33"/>
                  <a:gd name="T49" fmla="*/ 1 h 200"/>
                  <a:gd name="T50" fmla="*/ 0 w 33"/>
                  <a:gd name="T51" fmla="*/ 7 h 200"/>
                  <a:gd name="T52" fmla="*/ 0 w 33"/>
                  <a:gd name="T53" fmla="*/ 7 h 200"/>
                  <a:gd name="T54" fmla="*/ 0 w 33"/>
                  <a:gd name="T55" fmla="*/ 7 h 200"/>
                  <a:gd name="T56" fmla="*/ 0 w 33"/>
                  <a:gd name="T57" fmla="*/ 7 h 200"/>
                  <a:gd name="T58" fmla="*/ 0 w 33"/>
                  <a:gd name="T59" fmla="*/ 8 h 200"/>
                  <a:gd name="T60" fmla="*/ 0 w 33"/>
                  <a:gd name="T61" fmla="*/ 8 h 200"/>
                  <a:gd name="T62" fmla="*/ 0 w 33"/>
                  <a:gd name="T63" fmla="*/ 8 h 200"/>
                  <a:gd name="T64" fmla="*/ 0 w 33"/>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0">
                    <a:moveTo>
                      <a:pt x="18" y="200"/>
                    </a:moveTo>
                    <a:lnTo>
                      <a:pt x="20" y="199"/>
                    </a:lnTo>
                    <a:lnTo>
                      <a:pt x="21" y="199"/>
                    </a:lnTo>
                    <a:lnTo>
                      <a:pt x="23" y="199"/>
                    </a:lnTo>
                    <a:lnTo>
                      <a:pt x="24" y="198"/>
                    </a:lnTo>
                    <a:lnTo>
                      <a:pt x="25" y="197"/>
                    </a:lnTo>
                    <a:lnTo>
                      <a:pt x="26" y="196"/>
                    </a:lnTo>
                    <a:lnTo>
                      <a:pt x="28" y="195"/>
                    </a:lnTo>
                    <a:lnTo>
                      <a:pt x="29"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9" y="5"/>
                    </a:lnTo>
                    <a:lnTo>
                      <a:pt x="28" y="4"/>
                    </a:lnTo>
                    <a:lnTo>
                      <a:pt x="26" y="3"/>
                    </a:lnTo>
                    <a:lnTo>
                      <a:pt x="25" y="2"/>
                    </a:lnTo>
                    <a:lnTo>
                      <a:pt x="24" y="1"/>
                    </a:lnTo>
                    <a:lnTo>
                      <a:pt x="23" y="0"/>
                    </a:lnTo>
                    <a:lnTo>
                      <a:pt x="21" y="0"/>
                    </a:lnTo>
                    <a:lnTo>
                      <a:pt x="20" y="0"/>
                    </a:lnTo>
                    <a:lnTo>
                      <a:pt x="18" y="0"/>
                    </a:lnTo>
                    <a:lnTo>
                      <a:pt x="16" y="0"/>
                    </a:lnTo>
                    <a:lnTo>
                      <a:pt x="15" y="0"/>
                    </a:lnTo>
                    <a:lnTo>
                      <a:pt x="14" y="0"/>
                    </a:lnTo>
                    <a:lnTo>
                      <a:pt x="12" y="1"/>
                    </a:lnTo>
                    <a:lnTo>
                      <a:pt x="11" y="2"/>
                    </a:lnTo>
                    <a:lnTo>
                      <a:pt x="10" y="3"/>
                    </a:lnTo>
                    <a:lnTo>
                      <a:pt x="9" y="4"/>
                    </a:lnTo>
                    <a:lnTo>
                      <a:pt x="8" y="5"/>
                    </a:lnTo>
                    <a:lnTo>
                      <a:pt x="7" y="7"/>
                    </a:lnTo>
                    <a:lnTo>
                      <a:pt x="6" y="8"/>
                    </a:lnTo>
                    <a:lnTo>
                      <a:pt x="5" y="10"/>
                    </a:lnTo>
                    <a:lnTo>
                      <a:pt x="5" y="12"/>
                    </a:lnTo>
                    <a:lnTo>
                      <a:pt x="4" y="14"/>
                    </a:lnTo>
                    <a:lnTo>
                      <a:pt x="4" y="16"/>
                    </a:lnTo>
                    <a:lnTo>
                      <a:pt x="4" y="18"/>
                    </a:lnTo>
                    <a:lnTo>
                      <a:pt x="4" y="20"/>
                    </a:lnTo>
                    <a:lnTo>
                      <a:pt x="0" y="167"/>
                    </a:lnTo>
                    <a:lnTo>
                      <a:pt x="0" y="169"/>
                    </a:lnTo>
                    <a:lnTo>
                      <a:pt x="0" y="171"/>
                    </a:lnTo>
                    <a:lnTo>
                      <a:pt x="1" y="175"/>
                    </a:lnTo>
                    <a:lnTo>
                      <a:pt x="1" y="177"/>
                    </a:lnTo>
                    <a:lnTo>
                      <a:pt x="2" y="180"/>
                    </a:lnTo>
                    <a:lnTo>
                      <a:pt x="3" y="182"/>
                    </a:lnTo>
                    <a:lnTo>
                      <a:pt x="5" y="185"/>
                    </a:lnTo>
                    <a:lnTo>
                      <a:pt x="6" y="188"/>
                    </a:lnTo>
                    <a:lnTo>
                      <a:pt x="7" y="190"/>
                    </a:lnTo>
                    <a:lnTo>
                      <a:pt x="9" y="192"/>
                    </a:lnTo>
                    <a:lnTo>
                      <a:pt x="10" y="194"/>
                    </a:lnTo>
                    <a:lnTo>
                      <a:pt x="12" y="196"/>
                    </a:lnTo>
                    <a:lnTo>
                      <a:pt x="13" y="197"/>
                    </a:lnTo>
                    <a:lnTo>
                      <a:pt x="15" y="199"/>
                    </a:lnTo>
                    <a:lnTo>
                      <a:pt x="16" y="199"/>
                    </a:lnTo>
                    <a:lnTo>
                      <a:pt x="18" y="200"/>
                    </a:lnTo>
                    <a:close/>
                  </a:path>
                </a:pathLst>
              </a:custGeom>
              <a:solidFill>
                <a:srgbClr val="993300"/>
              </a:solidFill>
              <a:ln w="0">
                <a:solidFill>
                  <a:srgbClr val="000000"/>
                </a:solidFill>
                <a:prstDash val="solid"/>
                <a:round/>
                <a:headEnd/>
                <a:tailEnd/>
              </a:ln>
            </p:spPr>
            <p:txBody>
              <a:bodyPr/>
              <a:lstStyle/>
              <a:p>
                <a:endParaRPr lang="en-US"/>
              </a:p>
            </p:txBody>
          </p:sp>
          <p:sp>
            <p:nvSpPr>
              <p:cNvPr id="44635" name="Freeform 359"/>
              <p:cNvSpPr>
                <a:spLocks/>
              </p:cNvSpPr>
              <p:nvPr/>
            </p:nvSpPr>
            <p:spPr bwMode="auto">
              <a:xfrm>
                <a:off x="4763" y="1289"/>
                <a:ext cx="1" cy="9"/>
              </a:xfrm>
              <a:custGeom>
                <a:avLst/>
                <a:gdLst>
                  <a:gd name="T0" fmla="*/ 0 w 38"/>
                  <a:gd name="T1" fmla="*/ 9 h 208"/>
                  <a:gd name="T2" fmla="*/ 1 w 38"/>
                  <a:gd name="T3" fmla="*/ 9 h 208"/>
                  <a:gd name="T4" fmla="*/ 1 w 38"/>
                  <a:gd name="T5" fmla="*/ 9 h 208"/>
                  <a:gd name="T6" fmla="*/ 1 w 38"/>
                  <a:gd name="T7" fmla="*/ 9 h 208"/>
                  <a:gd name="T8" fmla="*/ 1 w 38"/>
                  <a:gd name="T9" fmla="*/ 8 h 208"/>
                  <a:gd name="T10" fmla="*/ 1 w 38"/>
                  <a:gd name="T11" fmla="*/ 8 h 208"/>
                  <a:gd name="T12" fmla="*/ 1 w 38"/>
                  <a:gd name="T13" fmla="*/ 8 h 208"/>
                  <a:gd name="T14" fmla="*/ 1 w 38"/>
                  <a:gd name="T15" fmla="*/ 8 h 208"/>
                  <a:gd name="T16" fmla="*/ 1 w 38"/>
                  <a:gd name="T17" fmla="*/ 1 h 208"/>
                  <a:gd name="T18" fmla="*/ 1 w 38"/>
                  <a:gd name="T19" fmla="*/ 1 h 208"/>
                  <a:gd name="T20" fmla="*/ 1 w 38"/>
                  <a:gd name="T21" fmla="*/ 0 h 208"/>
                  <a:gd name="T22" fmla="*/ 1 w 38"/>
                  <a:gd name="T23" fmla="*/ 0 h 208"/>
                  <a:gd name="T24" fmla="*/ 1 w 38"/>
                  <a:gd name="T25" fmla="*/ 0 h 208"/>
                  <a:gd name="T26" fmla="*/ 1 w 38"/>
                  <a:gd name="T27" fmla="*/ 0 h 208"/>
                  <a:gd name="T28" fmla="*/ 1 w 38"/>
                  <a:gd name="T29" fmla="*/ 0 h 208"/>
                  <a:gd name="T30" fmla="*/ 0 w 38"/>
                  <a:gd name="T31" fmla="*/ 0 h 208"/>
                  <a:gd name="T32" fmla="*/ 0 w 38"/>
                  <a:gd name="T33" fmla="*/ 0 h 208"/>
                  <a:gd name="T34" fmla="*/ 0 w 38"/>
                  <a:gd name="T35" fmla="*/ 0 h 208"/>
                  <a:gd name="T36" fmla="*/ 0 w 38"/>
                  <a:gd name="T37" fmla="*/ 0 h 208"/>
                  <a:gd name="T38" fmla="*/ 0 w 38"/>
                  <a:gd name="T39" fmla="*/ 0 h 208"/>
                  <a:gd name="T40" fmla="*/ 0 w 38"/>
                  <a:gd name="T41" fmla="*/ 0 h 208"/>
                  <a:gd name="T42" fmla="*/ 0 w 38"/>
                  <a:gd name="T43" fmla="*/ 0 h 208"/>
                  <a:gd name="T44" fmla="*/ 0 w 38"/>
                  <a:gd name="T45" fmla="*/ 1 h 208"/>
                  <a:gd name="T46" fmla="*/ 0 w 38"/>
                  <a:gd name="T47" fmla="*/ 1 h 208"/>
                  <a:gd name="T48" fmla="*/ 0 w 38"/>
                  <a:gd name="T49" fmla="*/ 1 h 208"/>
                  <a:gd name="T50" fmla="*/ 0 w 38"/>
                  <a:gd name="T51" fmla="*/ 8 h 208"/>
                  <a:gd name="T52" fmla="*/ 0 w 38"/>
                  <a:gd name="T53" fmla="*/ 8 h 208"/>
                  <a:gd name="T54" fmla="*/ 0 w 38"/>
                  <a:gd name="T55" fmla="*/ 9 h 208"/>
                  <a:gd name="T56" fmla="*/ 0 w 38"/>
                  <a:gd name="T57" fmla="*/ 9 h 208"/>
                  <a:gd name="T58" fmla="*/ 0 w 38"/>
                  <a:gd name="T59" fmla="*/ 9 h 208"/>
                  <a:gd name="T60" fmla="*/ 0 w 38"/>
                  <a:gd name="T61" fmla="*/ 9 h 208"/>
                  <a:gd name="T62" fmla="*/ 0 w 38"/>
                  <a:gd name="T63" fmla="*/ 9 h 208"/>
                  <a:gd name="T64" fmla="*/ 0 w 38"/>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208">
                    <a:moveTo>
                      <a:pt x="14" y="208"/>
                    </a:moveTo>
                    <a:lnTo>
                      <a:pt x="15" y="207"/>
                    </a:lnTo>
                    <a:lnTo>
                      <a:pt x="17" y="207"/>
                    </a:lnTo>
                    <a:lnTo>
                      <a:pt x="19" y="205"/>
                    </a:lnTo>
                    <a:lnTo>
                      <a:pt x="21" y="204"/>
                    </a:lnTo>
                    <a:lnTo>
                      <a:pt x="23" y="202"/>
                    </a:lnTo>
                    <a:lnTo>
                      <a:pt x="25" y="200"/>
                    </a:lnTo>
                    <a:lnTo>
                      <a:pt x="27" y="198"/>
                    </a:lnTo>
                    <a:lnTo>
                      <a:pt x="29" y="196"/>
                    </a:lnTo>
                    <a:lnTo>
                      <a:pt x="31" y="193"/>
                    </a:lnTo>
                    <a:lnTo>
                      <a:pt x="32" y="191"/>
                    </a:lnTo>
                    <a:lnTo>
                      <a:pt x="34" y="188"/>
                    </a:lnTo>
                    <a:lnTo>
                      <a:pt x="35" y="186"/>
                    </a:lnTo>
                    <a:lnTo>
                      <a:pt x="36" y="183"/>
                    </a:lnTo>
                    <a:lnTo>
                      <a:pt x="37" y="181"/>
                    </a:lnTo>
                    <a:lnTo>
                      <a:pt x="37" y="177"/>
                    </a:lnTo>
                    <a:lnTo>
                      <a:pt x="38" y="176"/>
                    </a:lnTo>
                    <a:lnTo>
                      <a:pt x="29" y="20"/>
                    </a:lnTo>
                    <a:lnTo>
                      <a:pt x="28" y="17"/>
                    </a:lnTo>
                    <a:lnTo>
                      <a:pt x="28" y="15"/>
                    </a:lnTo>
                    <a:lnTo>
                      <a:pt x="28" y="13"/>
                    </a:lnTo>
                    <a:lnTo>
                      <a:pt x="27" y="11"/>
                    </a:lnTo>
                    <a:lnTo>
                      <a:pt x="27" y="10"/>
                    </a:lnTo>
                    <a:lnTo>
                      <a:pt x="26" y="8"/>
                    </a:lnTo>
                    <a:lnTo>
                      <a:pt x="25" y="7"/>
                    </a:lnTo>
                    <a:lnTo>
                      <a:pt x="25" y="5"/>
                    </a:lnTo>
                    <a:lnTo>
                      <a:pt x="24" y="4"/>
                    </a:lnTo>
                    <a:lnTo>
                      <a:pt x="22" y="3"/>
                    </a:lnTo>
                    <a:lnTo>
                      <a:pt x="21" y="2"/>
                    </a:lnTo>
                    <a:lnTo>
                      <a:pt x="19" y="1"/>
                    </a:lnTo>
                    <a:lnTo>
                      <a:pt x="18" y="0"/>
                    </a:lnTo>
                    <a:lnTo>
                      <a:pt x="16" y="0"/>
                    </a:lnTo>
                    <a:lnTo>
                      <a:pt x="15" y="0"/>
                    </a:lnTo>
                    <a:lnTo>
                      <a:pt x="14" y="0"/>
                    </a:lnTo>
                    <a:lnTo>
                      <a:pt x="12" y="0"/>
                    </a:lnTo>
                    <a:lnTo>
                      <a:pt x="11" y="0"/>
                    </a:lnTo>
                    <a:lnTo>
                      <a:pt x="10" y="0"/>
                    </a:lnTo>
                    <a:lnTo>
                      <a:pt x="8" y="1"/>
                    </a:lnTo>
                    <a:lnTo>
                      <a:pt x="7" y="2"/>
                    </a:lnTo>
                    <a:lnTo>
                      <a:pt x="6" y="3"/>
                    </a:lnTo>
                    <a:lnTo>
                      <a:pt x="5"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5" y="204"/>
                    </a:lnTo>
                    <a:lnTo>
                      <a:pt x="6" y="205"/>
                    </a:lnTo>
                    <a:lnTo>
                      <a:pt x="7" y="205"/>
                    </a:lnTo>
                    <a:lnTo>
                      <a:pt x="8" y="206"/>
                    </a:lnTo>
                    <a:lnTo>
                      <a:pt x="10" y="207"/>
                    </a:lnTo>
                    <a:lnTo>
                      <a:pt x="11" y="207"/>
                    </a:lnTo>
                    <a:lnTo>
                      <a:pt x="12" y="207"/>
                    </a:lnTo>
                    <a:lnTo>
                      <a:pt x="14" y="208"/>
                    </a:lnTo>
                    <a:close/>
                  </a:path>
                </a:pathLst>
              </a:custGeom>
              <a:solidFill>
                <a:srgbClr val="993300"/>
              </a:solidFill>
              <a:ln w="0">
                <a:solidFill>
                  <a:srgbClr val="000000"/>
                </a:solidFill>
                <a:prstDash val="solid"/>
                <a:round/>
                <a:headEnd/>
                <a:tailEnd/>
              </a:ln>
            </p:spPr>
            <p:txBody>
              <a:bodyPr/>
              <a:lstStyle/>
              <a:p>
                <a:endParaRPr lang="en-US"/>
              </a:p>
            </p:txBody>
          </p:sp>
          <p:sp>
            <p:nvSpPr>
              <p:cNvPr id="44636" name="Freeform 360"/>
              <p:cNvSpPr>
                <a:spLocks/>
              </p:cNvSpPr>
              <p:nvPr/>
            </p:nvSpPr>
            <p:spPr bwMode="auto">
              <a:xfrm>
                <a:off x="4748" y="1289"/>
                <a:ext cx="15" cy="4"/>
              </a:xfrm>
              <a:custGeom>
                <a:avLst/>
                <a:gdLst>
                  <a:gd name="T0" fmla="*/ 14 w 342"/>
                  <a:gd name="T1" fmla="*/ 4 h 99"/>
                  <a:gd name="T2" fmla="*/ 14 w 342"/>
                  <a:gd name="T3" fmla="*/ 4 h 99"/>
                  <a:gd name="T4" fmla="*/ 14 w 342"/>
                  <a:gd name="T5" fmla="*/ 4 h 99"/>
                  <a:gd name="T6" fmla="*/ 14 w 342"/>
                  <a:gd name="T7" fmla="*/ 4 h 99"/>
                  <a:gd name="T8" fmla="*/ 15 w 342"/>
                  <a:gd name="T9" fmla="*/ 4 h 99"/>
                  <a:gd name="T10" fmla="*/ 15 w 342"/>
                  <a:gd name="T11" fmla="*/ 3 h 99"/>
                  <a:gd name="T12" fmla="*/ 15 w 342"/>
                  <a:gd name="T13" fmla="*/ 3 h 99"/>
                  <a:gd name="T14" fmla="*/ 15 w 342"/>
                  <a:gd name="T15" fmla="*/ 3 h 99"/>
                  <a:gd name="T16" fmla="*/ 15 w 342"/>
                  <a:gd name="T17" fmla="*/ 1 h 99"/>
                  <a:gd name="T18" fmla="*/ 15 w 342"/>
                  <a:gd name="T19" fmla="*/ 1 h 99"/>
                  <a:gd name="T20" fmla="*/ 15 w 342"/>
                  <a:gd name="T21" fmla="*/ 1 h 99"/>
                  <a:gd name="T22" fmla="*/ 15 w 342"/>
                  <a:gd name="T23" fmla="*/ 1 h 99"/>
                  <a:gd name="T24" fmla="*/ 15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0 h 99"/>
                  <a:gd name="T44" fmla="*/ 0 w 342"/>
                  <a:gd name="T45" fmla="*/ 1 h 99"/>
                  <a:gd name="T46" fmla="*/ 0 w 342"/>
                  <a:gd name="T47" fmla="*/ 1 h 99"/>
                  <a:gd name="T48" fmla="*/ 0 w 342"/>
                  <a:gd name="T49" fmla="*/ 1 h 99"/>
                  <a:gd name="T50" fmla="*/ 0 w 342"/>
                  <a:gd name="T51" fmla="*/ 3 h 99"/>
                  <a:gd name="T52" fmla="*/ 0 w 342"/>
                  <a:gd name="T53" fmla="*/ 3 h 99"/>
                  <a:gd name="T54" fmla="*/ 0 w 342"/>
                  <a:gd name="T55" fmla="*/ 3 h 99"/>
                  <a:gd name="T56" fmla="*/ 0 w 342"/>
                  <a:gd name="T57" fmla="*/ 3 h 99"/>
                  <a:gd name="T58" fmla="*/ 0 w 342"/>
                  <a:gd name="T59" fmla="*/ 4 h 99"/>
                  <a:gd name="T60" fmla="*/ 1 w 342"/>
                  <a:gd name="T61" fmla="*/ 4 h 99"/>
                  <a:gd name="T62" fmla="*/ 1 w 342"/>
                  <a:gd name="T63" fmla="*/ 4 h 99"/>
                  <a:gd name="T64" fmla="*/ 1 w 342"/>
                  <a:gd name="T65" fmla="*/ 4 h 99"/>
                  <a:gd name="T66" fmla="*/ 2 w 34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5" y="99"/>
                    </a:moveTo>
                    <a:lnTo>
                      <a:pt x="308" y="98"/>
                    </a:lnTo>
                    <a:lnTo>
                      <a:pt x="312" y="98"/>
                    </a:lnTo>
                    <a:lnTo>
                      <a:pt x="315" y="97"/>
                    </a:lnTo>
                    <a:lnTo>
                      <a:pt x="319" y="96"/>
                    </a:lnTo>
                    <a:lnTo>
                      <a:pt x="322" y="95"/>
                    </a:lnTo>
                    <a:lnTo>
                      <a:pt x="325" y="93"/>
                    </a:lnTo>
                    <a:lnTo>
                      <a:pt x="327" y="91"/>
                    </a:lnTo>
                    <a:lnTo>
                      <a:pt x="331" y="89"/>
                    </a:lnTo>
                    <a:lnTo>
                      <a:pt x="333" y="87"/>
                    </a:lnTo>
                    <a:lnTo>
                      <a:pt x="335" y="85"/>
                    </a:lnTo>
                    <a:lnTo>
                      <a:pt x="337" y="82"/>
                    </a:lnTo>
                    <a:lnTo>
                      <a:pt x="339" y="80"/>
                    </a:lnTo>
                    <a:lnTo>
                      <a:pt x="340" y="77"/>
                    </a:lnTo>
                    <a:lnTo>
                      <a:pt x="341" y="74"/>
                    </a:lnTo>
                    <a:lnTo>
                      <a:pt x="341" y="71"/>
                    </a:lnTo>
                    <a:lnTo>
                      <a:pt x="342" y="67"/>
                    </a:lnTo>
                    <a:lnTo>
                      <a:pt x="342" y="32"/>
                    </a:lnTo>
                    <a:lnTo>
                      <a:pt x="341" y="27"/>
                    </a:lnTo>
                    <a:lnTo>
                      <a:pt x="341" y="24"/>
                    </a:lnTo>
                    <a:lnTo>
                      <a:pt x="340" y="21"/>
                    </a:lnTo>
                    <a:lnTo>
                      <a:pt x="339" y="18"/>
                    </a:lnTo>
                    <a:lnTo>
                      <a:pt x="337" y="16"/>
                    </a:lnTo>
                    <a:lnTo>
                      <a:pt x="335" y="13"/>
                    </a:lnTo>
                    <a:lnTo>
                      <a:pt x="333" y="11"/>
                    </a:lnTo>
                    <a:lnTo>
                      <a:pt x="331" y="9"/>
                    </a:lnTo>
                    <a:lnTo>
                      <a:pt x="327" y="7"/>
                    </a:lnTo>
                    <a:lnTo>
                      <a:pt x="325" y="5"/>
                    </a:lnTo>
                    <a:lnTo>
                      <a:pt x="322" y="3"/>
                    </a:lnTo>
                    <a:lnTo>
                      <a:pt x="319" y="2"/>
                    </a:lnTo>
                    <a:lnTo>
                      <a:pt x="315" y="1"/>
                    </a:lnTo>
                    <a:lnTo>
                      <a:pt x="312" y="0"/>
                    </a:lnTo>
                    <a:lnTo>
                      <a:pt x="308" y="0"/>
                    </a:lnTo>
                    <a:lnTo>
                      <a:pt x="305" y="0"/>
                    </a:lnTo>
                    <a:lnTo>
                      <a:pt x="37" y="0"/>
                    </a:lnTo>
                    <a:lnTo>
                      <a:pt x="33" y="0"/>
                    </a:lnTo>
                    <a:lnTo>
                      <a:pt x="29" y="0"/>
                    </a:lnTo>
                    <a:lnTo>
                      <a:pt x="26" y="1"/>
                    </a:lnTo>
                    <a:lnTo>
                      <a:pt x="22" y="2"/>
                    </a:lnTo>
                    <a:lnTo>
                      <a:pt x="19" y="3"/>
                    </a:lnTo>
                    <a:lnTo>
                      <a:pt x="15" y="5"/>
                    </a:lnTo>
                    <a:lnTo>
                      <a:pt x="13"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3" y="91"/>
                    </a:lnTo>
                    <a:lnTo>
                      <a:pt x="15" y="93"/>
                    </a:lnTo>
                    <a:lnTo>
                      <a:pt x="19" y="95"/>
                    </a:lnTo>
                    <a:lnTo>
                      <a:pt x="22" y="96"/>
                    </a:lnTo>
                    <a:lnTo>
                      <a:pt x="26" y="97"/>
                    </a:lnTo>
                    <a:lnTo>
                      <a:pt x="29" y="98"/>
                    </a:lnTo>
                    <a:lnTo>
                      <a:pt x="33" y="98"/>
                    </a:lnTo>
                    <a:lnTo>
                      <a:pt x="37"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637" name="Freeform 361"/>
              <p:cNvSpPr>
                <a:spLocks/>
              </p:cNvSpPr>
              <p:nvPr/>
            </p:nvSpPr>
            <p:spPr bwMode="auto">
              <a:xfrm>
                <a:off x="4722" y="1288"/>
                <a:ext cx="21" cy="12"/>
              </a:xfrm>
              <a:custGeom>
                <a:avLst/>
                <a:gdLst>
                  <a:gd name="T0" fmla="*/ 18 w 476"/>
                  <a:gd name="T1" fmla="*/ 12 h 283"/>
                  <a:gd name="T2" fmla="*/ 19 w 476"/>
                  <a:gd name="T3" fmla="*/ 12 h 283"/>
                  <a:gd name="T4" fmla="*/ 19 w 476"/>
                  <a:gd name="T5" fmla="*/ 12 h 283"/>
                  <a:gd name="T6" fmla="*/ 20 w 476"/>
                  <a:gd name="T7" fmla="*/ 11 h 283"/>
                  <a:gd name="T8" fmla="*/ 20 w 476"/>
                  <a:gd name="T9" fmla="*/ 11 h 283"/>
                  <a:gd name="T10" fmla="*/ 21 w 476"/>
                  <a:gd name="T11" fmla="*/ 10 h 283"/>
                  <a:gd name="T12" fmla="*/ 21 w 476"/>
                  <a:gd name="T13" fmla="*/ 10 h 283"/>
                  <a:gd name="T14" fmla="*/ 21 w 476"/>
                  <a:gd name="T15" fmla="*/ 9 h 283"/>
                  <a:gd name="T16" fmla="*/ 20 w 476"/>
                  <a:gd name="T17" fmla="*/ 3 h 283"/>
                  <a:gd name="T18" fmla="*/ 20 w 476"/>
                  <a:gd name="T19" fmla="*/ 2 h 283"/>
                  <a:gd name="T20" fmla="*/ 20 w 476"/>
                  <a:gd name="T21" fmla="*/ 2 h 283"/>
                  <a:gd name="T22" fmla="*/ 20 w 476"/>
                  <a:gd name="T23" fmla="*/ 1 h 283"/>
                  <a:gd name="T24" fmla="*/ 20 w 476"/>
                  <a:gd name="T25" fmla="*/ 1 h 283"/>
                  <a:gd name="T26" fmla="*/ 19 w 476"/>
                  <a:gd name="T27" fmla="*/ 0 h 283"/>
                  <a:gd name="T28" fmla="*/ 19 w 476"/>
                  <a:gd name="T29" fmla="*/ 0 h 283"/>
                  <a:gd name="T30" fmla="*/ 19 w 476"/>
                  <a:gd name="T31" fmla="*/ 0 h 283"/>
                  <a:gd name="T32" fmla="*/ 18 w 476"/>
                  <a:gd name="T33" fmla="*/ 0 h 283"/>
                  <a:gd name="T34" fmla="*/ 3 w 476"/>
                  <a:gd name="T35" fmla="*/ 0 h 283"/>
                  <a:gd name="T36" fmla="*/ 2 w 476"/>
                  <a:gd name="T37" fmla="*/ 0 h 283"/>
                  <a:gd name="T38" fmla="*/ 2 w 476"/>
                  <a:gd name="T39" fmla="*/ 0 h 283"/>
                  <a:gd name="T40" fmla="*/ 1 w 476"/>
                  <a:gd name="T41" fmla="*/ 1 h 283"/>
                  <a:gd name="T42" fmla="*/ 1 w 476"/>
                  <a:gd name="T43" fmla="*/ 1 h 283"/>
                  <a:gd name="T44" fmla="*/ 1 w 476"/>
                  <a:gd name="T45" fmla="*/ 1 h 283"/>
                  <a:gd name="T46" fmla="*/ 1 w 476"/>
                  <a:gd name="T47" fmla="*/ 2 h 283"/>
                  <a:gd name="T48" fmla="*/ 1 w 476"/>
                  <a:gd name="T49" fmla="*/ 3 h 283"/>
                  <a:gd name="T50" fmla="*/ 0 w 476"/>
                  <a:gd name="T51" fmla="*/ 9 h 283"/>
                  <a:gd name="T52" fmla="*/ 0 w 476"/>
                  <a:gd name="T53" fmla="*/ 10 h 283"/>
                  <a:gd name="T54" fmla="*/ 0 w 476"/>
                  <a:gd name="T55" fmla="*/ 10 h 283"/>
                  <a:gd name="T56" fmla="*/ 1 w 476"/>
                  <a:gd name="T57" fmla="*/ 11 h 283"/>
                  <a:gd name="T58" fmla="*/ 1 w 476"/>
                  <a:gd name="T59" fmla="*/ 11 h 283"/>
                  <a:gd name="T60" fmla="*/ 1 w 476"/>
                  <a:gd name="T61" fmla="*/ 11 h 283"/>
                  <a:gd name="T62" fmla="*/ 2 w 476"/>
                  <a:gd name="T63" fmla="*/ 12 h 283"/>
                  <a:gd name="T64" fmla="*/ 2 w 476"/>
                  <a:gd name="T65" fmla="*/ 12 h 283"/>
                  <a:gd name="T66" fmla="*/ 3 w 476"/>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6" h="283">
                    <a:moveTo>
                      <a:pt x="415" y="283"/>
                    </a:moveTo>
                    <a:lnTo>
                      <a:pt x="419" y="282"/>
                    </a:lnTo>
                    <a:lnTo>
                      <a:pt x="425" y="281"/>
                    </a:lnTo>
                    <a:lnTo>
                      <a:pt x="430" y="279"/>
                    </a:lnTo>
                    <a:lnTo>
                      <a:pt x="435" y="277"/>
                    </a:lnTo>
                    <a:lnTo>
                      <a:pt x="440" y="274"/>
                    </a:lnTo>
                    <a:lnTo>
                      <a:pt x="446" y="271"/>
                    </a:lnTo>
                    <a:lnTo>
                      <a:pt x="451" y="267"/>
                    </a:lnTo>
                    <a:lnTo>
                      <a:pt x="455" y="263"/>
                    </a:lnTo>
                    <a:lnTo>
                      <a:pt x="459" y="258"/>
                    </a:lnTo>
                    <a:lnTo>
                      <a:pt x="463" y="252"/>
                    </a:lnTo>
                    <a:lnTo>
                      <a:pt x="467" y="247"/>
                    </a:lnTo>
                    <a:lnTo>
                      <a:pt x="470" y="241"/>
                    </a:lnTo>
                    <a:lnTo>
                      <a:pt x="472" y="235"/>
                    </a:lnTo>
                    <a:lnTo>
                      <a:pt x="474" y="229"/>
                    </a:lnTo>
                    <a:lnTo>
                      <a:pt x="475" y="222"/>
                    </a:lnTo>
                    <a:lnTo>
                      <a:pt x="476" y="216"/>
                    </a:lnTo>
                    <a:lnTo>
                      <a:pt x="462" y="68"/>
                    </a:lnTo>
                    <a:lnTo>
                      <a:pt x="461" y="61"/>
                    </a:lnTo>
                    <a:lnTo>
                      <a:pt x="461" y="53"/>
                    </a:lnTo>
                    <a:lnTo>
                      <a:pt x="459" y="47"/>
                    </a:lnTo>
                    <a:lnTo>
                      <a:pt x="458" y="41"/>
                    </a:lnTo>
                    <a:lnTo>
                      <a:pt x="456" y="35"/>
                    </a:lnTo>
                    <a:lnTo>
                      <a:pt x="454" y="30"/>
                    </a:lnTo>
                    <a:lnTo>
                      <a:pt x="451" y="25"/>
                    </a:lnTo>
                    <a:lnTo>
                      <a:pt x="448" y="20"/>
                    </a:lnTo>
                    <a:lnTo>
                      <a:pt x="445" y="16"/>
                    </a:lnTo>
                    <a:lnTo>
                      <a:pt x="440" y="11"/>
                    </a:lnTo>
                    <a:lnTo>
                      <a:pt x="437" y="8"/>
                    </a:lnTo>
                    <a:lnTo>
                      <a:pt x="433" y="5"/>
                    </a:lnTo>
                    <a:lnTo>
                      <a:pt x="428" y="3"/>
                    </a:lnTo>
                    <a:lnTo>
                      <a:pt x="424" y="1"/>
                    </a:lnTo>
                    <a:lnTo>
                      <a:pt x="419" y="0"/>
                    </a:lnTo>
                    <a:lnTo>
                      <a:pt x="415" y="0"/>
                    </a:lnTo>
                    <a:lnTo>
                      <a:pt x="63" y="0"/>
                    </a:lnTo>
                    <a:lnTo>
                      <a:pt x="58" y="0"/>
                    </a:lnTo>
                    <a:lnTo>
                      <a:pt x="52" y="1"/>
                    </a:lnTo>
                    <a:lnTo>
                      <a:pt x="48" y="3"/>
                    </a:lnTo>
                    <a:lnTo>
                      <a:pt x="43" y="5"/>
                    </a:lnTo>
                    <a:lnTo>
                      <a:pt x="39" y="8"/>
                    </a:lnTo>
                    <a:lnTo>
                      <a:pt x="35" y="11"/>
                    </a:lnTo>
                    <a:lnTo>
                      <a:pt x="32" y="16"/>
                    </a:lnTo>
                    <a:lnTo>
                      <a:pt x="28" y="20"/>
                    </a:lnTo>
                    <a:lnTo>
                      <a:pt x="25" y="25"/>
                    </a:lnTo>
                    <a:lnTo>
                      <a:pt x="23" y="30"/>
                    </a:lnTo>
                    <a:lnTo>
                      <a:pt x="20" y="35"/>
                    </a:lnTo>
                    <a:lnTo>
                      <a:pt x="17" y="41"/>
                    </a:lnTo>
                    <a:lnTo>
                      <a:pt x="16" y="47"/>
                    </a:lnTo>
                    <a:lnTo>
                      <a:pt x="14" y="53"/>
                    </a:lnTo>
                    <a:lnTo>
                      <a:pt x="14" y="61"/>
                    </a:lnTo>
                    <a:lnTo>
                      <a:pt x="14" y="68"/>
                    </a:lnTo>
                    <a:lnTo>
                      <a:pt x="0" y="216"/>
                    </a:lnTo>
                    <a:lnTo>
                      <a:pt x="0" y="222"/>
                    </a:lnTo>
                    <a:lnTo>
                      <a:pt x="1" y="229"/>
                    </a:lnTo>
                    <a:lnTo>
                      <a:pt x="3" y="235"/>
                    </a:lnTo>
                    <a:lnTo>
                      <a:pt x="5" y="241"/>
                    </a:lnTo>
                    <a:lnTo>
                      <a:pt x="8" y="247"/>
                    </a:lnTo>
                    <a:lnTo>
                      <a:pt x="12" y="252"/>
                    </a:lnTo>
                    <a:lnTo>
                      <a:pt x="16" y="258"/>
                    </a:lnTo>
                    <a:lnTo>
                      <a:pt x="21" y="263"/>
                    </a:lnTo>
                    <a:lnTo>
                      <a:pt x="26" y="267"/>
                    </a:lnTo>
                    <a:lnTo>
                      <a:pt x="31" y="271"/>
                    </a:lnTo>
                    <a:lnTo>
                      <a:pt x="36" y="274"/>
                    </a:lnTo>
                    <a:lnTo>
                      <a:pt x="41" y="277"/>
                    </a:lnTo>
                    <a:lnTo>
                      <a:pt x="46" y="279"/>
                    </a:lnTo>
                    <a:lnTo>
                      <a:pt x="51" y="281"/>
                    </a:lnTo>
                    <a:lnTo>
                      <a:pt x="58" y="282"/>
                    </a:lnTo>
                    <a:lnTo>
                      <a:pt x="63" y="283"/>
                    </a:lnTo>
                    <a:lnTo>
                      <a:pt x="415" y="283"/>
                    </a:lnTo>
                    <a:close/>
                  </a:path>
                </a:pathLst>
              </a:custGeom>
              <a:solidFill>
                <a:srgbClr val="993300"/>
              </a:solidFill>
              <a:ln w="0">
                <a:solidFill>
                  <a:srgbClr val="000000"/>
                </a:solidFill>
                <a:prstDash val="solid"/>
                <a:round/>
                <a:headEnd/>
                <a:tailEnd/>
              </a:ln>
            </p:spPr>
            <p:txBody>
              <a:bodyPr/>
              <a:lstStyle/>
              <a:p>
                <a:endParaRPr lang="en-US"/>
              </a:p>
            </p:txBody>
          </p:sp>
          <p:sp>
            <p:nvSpPr>
              <p:cNvPr id="44638" name="Freeform 362"/>
              <p:cNvSpPr>
                <a:spLocks/>
              </p:cNvSpPr>
              <p:nvPr/>
            </p:nvSpPr>
            <p:spPr bwMode="auto">
              <a:xfrm>
                <a:off x="4723" y="1288"/>
                <a:ext cx="20" cy="12"/>
              </a:xfrm>
              <a:custGeom>
                <a:avLst/>
                <a:gdLst>
                  <a:gd name="T0" fmla="*/ 18 w 454"/>
                  <a:gd name="T1" fmla="*/ 12 h 269"/>
                  <a:gd name="T2" fmla="*/ 18 w 454"/>
                  <a:gd name="T3" fmla="*/ 12 h 269"/>
                  <a:gd name="T4" fmla="*/ 18 w 454"/>
                  <a:gd name="T5" fmla="*/ 12 h 269"/>
                  <a:gd name="T6" fmla="*/ 19 w 454"/>
                  <a:gd name="T7" fmla="*/ 11 h 269"/>
                  <a:gd name="T8" fmla="*/ 19 w 454"/>
                  <a:gd name="T9" fmla="*/ 11 h 269"/>
                  <a:gd name="T10" fmla="*/ 20 w 454"/>
                  <a:gd name="T11" fmla="*/ 10 h 269"/>
                  <a:gd name="T12" fmla="*/ 20 w 454"/>
                  <a:gd name="T13" fmla="*/ 10 h 269"/>
                  <a:gd name="T14" fmla="*/ 20 w 454"/>
                  <a:gd name="T15" fmla="*/ 9 h 269"/>
                  <a:gd name="T16" fmla="*/ 19 w 454"/>
                  <a:gd name="T17" fmla="*/ 3 h 269"/>
                  <a:gd name="T18" fmla="*/ 19 w 454"/>
                  <a:gd name="T19" fmla="*/ 2 h 269"/>
                  <a:gd name="T20" fmla="*/ 19 w 454"/>
                  <a:gd name="T21" fmla="*/ 2 h 269"/>
                  <a:gd name="T22" fmla="*/ 19 w 454"/>
                  <a:gd name="T23" fmla="*/ 1 h 269"/>
                  <a:gd name="T24" fmla="*/ 19 w 454"/>
                  <a:gd name="T25" fmla="*/ 1 h 269"/>
                  <a:gd name="T26" fmla="*/ 18 w 454"/>
                  <a:gd name="T27" fmla="*/ 0 h 269"/>
                  <a:gd name="T28" fmla="*/ 18 w 454"/>
                  <a:gd name="T29" fmla="*/ 0 h 269"/>
                  <a:gd name="T30" fmla="*/ 18 w 454"/>
                  <a:gd name="T31" fmla="*/ 0 h 269"/>
                  <a:gd name="T32" fmla="*/ 17 w 454"/>
                  <a:gd name="T33" fmla="*/ 0 h 269"/>
                  <a:gd name="T34" fmla="*/ 2 w 454"/>
                  <a:gd name="T35" fmla="*/ 0 h 269"/>
                  <a:gd name="T36" fmla="*/ 2 w 454"/>
                  <a:gd name="T37" fmla="*/ 0 h 269"/>
                  <a:gd name="T38" fmla="*/ 2 w 454"/>
                  <a:gd name="T39" fmla="*/ 0 h 269"/>
                  <a:gd name="T40" fmla="*/ 1 w 454"/>
                  <a:gd name="T41" fmla="*/ 1 h 269"/>
                  <a:gd name="T42" fmla="*/ 1 w 454"/>
                  <a:gd name="T43" fmla="*/ 1 h 269"/>
                  <a:gd name="T44" fmla="*/ 1 w 454"/>
                  <a:gd name="T45" fmla="*/ 1 h 269"/>
                  <a:gd name="T46" fmla="*/ 1 w 454"/>
                  <a:gd name="T47" fmla="*/ 2 h 269"/>
                  <a:gd name="T48" fmla="*/ 1 w 454"/>
                  <a:gd name="T49" fmla="*/ 3 h 269"/>
                  <a:gd name="T50" fmla="*/ 0 w 454"/>
                  <a:gd name="T51" fmla="*/ 9 h 269"/>
                  <a:gd name="T52" fmla="*/ 0 w 454"/>
                  <a:gd name="T53" fmla="*/ 10 h 269"/>
                  <a:gd name="T54" fmla="*/ 0 w 454"/>
                  <a:gd name="T55" fmla="*/ 10 h 269"/>
                  <a:gd name="T56" fmla="*/ 1 w 454"/>
                  <a:gd name="T57" fmla="*/ 11 h 269"/>
                  <a:gd name="T58" fmla="*/ 1 w 454"/>
                  <a:gd name="T59" fmla="*/ 11 h 269"/>
                  <a:gd name="T60" fmla="*/ 1 w 454"/>
                  <a:gd name="T61" fmla="*/ 12 h 269"/>
                  <a:gd name="T62" fmla="*/ 2 w 454"/>
                  <a:gd name="T63" fmla="*/ 12 h 269"/>
                  <a:gd name="T64" fmla="*/ 2 w 454"/>
                  <a:gd name="T65" fmla="*/ 12 h 269"/>
                  <a:gd name="T66" fmla="*/ 3 w 454"/>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4" h="269">
                    <a:moveTo>
                      <a:pt x="395" y="269"/>
                    </a:moveTo>
                    <a:lnTo>
                      <a:pt x="399" y="268"/>
                    </a:lnTo>
                    <a:lnTo>
                      <a:pt x="404" y="267"/>
                    </a:lnTo>
                    <a:lnTo>
                      <a:pt x="409" y="266"/>
                    </a:lnTo>
                    <a:lnTo>
                      <a:pt x="414" y="264"/>
                    </a:lnTo>
                    <a:lnTo>
                      <a:pt x="419" y="261"/>
                    </a:lnTo>
                    <a:lnTo>
                      <a:pt x="423" y="258"/>
                    </a:lnTo>
                    <a:lnTo>
                      <a:pt x="428" y="254"/>
                    </a:lnTo>
                    <a:lnTo>
                      <a:pt x="434" y="250"/>
                    </a:lnTo>
                    <a:lnTo>
                      <a:pt x="438" y="245"/>
                    </a:lnTo>
                    <a:lnTo>
                      <a:pt x="441" y="240"/>
                    </a:lnTo>
                    <a:lnTo>
                      <a:pt x="445" y="235"/>
                    </a:lnTo>
                    <a:lnTo>
                      <a:pt x="448" y="230"/>
                    </a:lnTo>
                    <a:lnTo>
                      <a:pt x="450" y="224"/>
                    </a:lnTo>
                    <a:lnTo>
                      <a:pt x="452" y="218"/>
                    </a:lnTo>
                    <a:lnTo>
                      <a:pt x="453" y="212"/>
                    </a:lnTo>
                    <a:lnTo>
                      <a:pt x="454" y="205"/>
                    </a:lnTo>
                    <a:lnTo>
                      <a:pt x="440" y="64"/>
                    </a:lnTo>
                    <a:lnTo>
                      <a:pt x="439" y="57"/>
                    </a:lnTo>
                    <a:lnTo>
                      <a:pt x="439" y="51"/>
                    </a:lnTo>
                    <a:lnTo>
                      <a:pt x="437" y="44"/>
                    </a:lnTo>
                    <a:lnTo>
                      <a:pt x="436" y="38"/>
                    </a:lnTo>
                    <a:lnTo>
                      <a:pt x="434" y="33"/>
                    </a:lnTo>
                    <a:lnTo>
                      <a:pt x="431" y="28"/>
                    </a:lnTo>
                    <a:lnTo>
                      <a:pt x="428" y="23"/>
                    </a:lnTo>
                    <a:lnTo>
                      <a:pt x="426" y="19"/>
                    </a:lnTo>
                    <a:lnTo>
                      <a:pt x="422" y="15"/>
                    </a:lnTo>
                    <a:lnTo>
                      <a:pt x="419" y="11"/>
                    </a:lnTo>
                    <a:lnTo>
                      <a:pt x="415" y="7"/>
                    </a:lnTo>
                    <a:lnTo>
                      <a:pt x="412" y="4"/>
                    </a:lnTo>
                    <a:lnTo>
                      <a:pt x="407" y="2"/>
                    </a:lnTo>
                    <a:lnTo>
                      <a:pt x="403" y="1"/>
                    </a:lnTo>
                    <a:lnTo>
                      <a:pt x="399" y="0"/>
                    </a:lnTo>
                    <a:lnTo>
                      <a:pt x="395" y="0"/>
                    </a:lnTo>
                    <a:lnTo>
                      <a:pt x="59" y="0"/>
                    </a:lnTo>
                    <a:lnTo>
                      <a:pt x="54" y="0"/>
                    </a:lnTo>
                    <a:lnTo>
                      <a:pt x="50" y="1"/>
                    </a:lnTo>
                    <a:lnTo>
                      <a:pt x="46" y="2"/>
                    </a:lnTo>
                    <a:lnTo>
                      <a:pt x="41" y="4"/>
                    </a:lnTo>
                    <a:lnTo>
                      <a:pt x="37" y="7"/>
                    </a:lnTo>
                    <a:lnTo>
                      <a:pt x="33" y="11"/>
                    </a:lnTo>
                    <a:lnTo>
                      <a:pt x="30" y="15"/>
                    </a:lnTo>
                    <a:lnTo>
                      <a:pt x="27" y="19"/>
                    </a:lnTo>
                    <a:lnTo>
                      <a:pt x="24" y="23"/>
                    </a:lnTo>
                    <a:lnTo>
                      <a:pt x="21" y="28"/>
                    </a:lnTo>
                    <a:lnTo>
                      <a:pt x="19" y="33"/>
                    </a:lnTo>
                    <a:lnTo>
                      <a:pt x="17" y="38"/>
                    </a:lnTo>
                    <a:lnTo>
                      <a:pt x="16" y="44"/>
                    </a:lnTo>
                    <a:lnTo>
                      <a:pt x="14" y="51"/>
                    </a:lnTo>
                    <a:lnTo>
                      <a:pt x="14" y="57"/>
                    </a:lnTo>
                    <a:lnTo>
                      <a:pt x="14" y="64"/>
                    </a:lnTo>
                    <a:lnTo>
                      <a:pt x="0" y="205"/>
                    </a:lnTo>
                    <a:lnTo>
                      <a:pt x="0" y="212"/>
                    </a:lnTo>
                    <a:lnTo>
                      <a:pt x="1" y="218"/>
                    </a:lnTo>
                    <a:lnTo>
                      <a:pt x="3" y="224"/>
                    </a:lnTo>
                    <a:lnTo>
                      <a:pt x="5" y="230"/>
                    </a:lnTo>
                    <a:lnTo>
                      <a:pt x="9" y="235"/>
                    </a:lnTo>
                    <a:lnTo>
                      <a:pt x="12" y="240"/>
                    </a:lnTo>
                    <a:lnTo>
                      <a:pt x="16" y="245"/>
                    </a:lnTo>
                    <a:lnTo>
                      <a:pt x="20" y="250"/>
                    </a:lnTo>
                    <a:lnTo>
                      <a:pt x="24" y="254"/>
                    </a:lnTo>
                    <a:lnTo>
                      <a:pt x="29" y="258"/>
                    </a:lnTo>
                    <a:lnTo>
                      <a:pt x="34" y="261"/>
                    </a:lnTo>
                    <a:lnTo>
                      <a:pt x="38" y="264"/>
                    </a:lnTo>
                    <a:lnTo>
                      <a:pt x="43" y="266"/>
                    </a:lnTo>
                    <a:lnTo>
                      <a:pt x="49" y="267"/>
                    </a:lnTo>
                    <a:lnTo>
                      <a:pt x="54" y="268"/>
                    </a:lnTo>
                    <a:lnTo>
                      <a:pt x="59" y="269"/>
                    </a:lnTo>
                    <a:lnTo>
                      <a:pt x="395" y="269"/>
                    </a:lnTo>
                    <a:close/>
                  </a:path>
                </a:pathLst>
              </a:custGeom>
              <a:solidFill>
                <a:srgbClr val="993300"/>
              </a:solidFill>
              <a:ln w="0">
                <a:solidFill>
                  <a:srgbClr val="000000"/>
                </a:solidFill>
                <a:prstDash val="solid"/>
                <a:round/>
                <a:headEnd/>
                <a:tailEnd/>
              </a:ln>
            </p:spPr>
            <p:txBody>
              <a:bodyPr/>
              <a:lstStyle/>
              <a:p>
                <a:endParaRPr lang="en-US"/>
              </a:p>
            </p:txBody>
          </p:sp>
        </p:grpSp>
        <p:grpSp>
          <p:nvGrpSpPr>
            <p:cNvPr id="44228" name="Group 363"/>
            <p:cNvGrpSpPr>
              <a:grpSpLocks/>
            </p:cNvGrpSpPr>
            <p:nvPr/>
          </p:nvGrpSpPr>
          <p:grpSpPr bwMode="auto">
            <a:xfrm>
              <a:off x="4528" y="1274"/>
              <a:ext cx="465" cy="82"/>
              <a:chOff x="4528" y="1274"/>
              <a:chExt cx="465" cy="82"/>
            </a:xfrm>
          </p:grpSpPr>
          <p:sp>
            <p:nvSpPr>
              <p:cNvPr id="44239" name="Freeform 364"/>
              <p:cNvSpPr>
                <a:spLocks/>
              </p:cNvSpPr>
              <p:nvPr/>
            </p:nvSpPr>
            <p:spPr bwMode="auto">
              <a:xfrm>
                <a:off x="4726" y="1294"/>
                <a:ext cx="14" cy="5"/>
              </a:xfrm>
              <a:custGeom>
                <a:avLst/>
                <a:gdLst>
                  <a:gd name="T0" fmla="*/ 14 w 333"/>
                  <a:gd name="T1" fmla="*/ 2 h 121"/>
                  <a:gd name="T2" fmla="*/ 14 w 333"/>
                  <a:gd name="T3" fmla="*/ 3 h 121"/>
                  <a:gd name="T4" fmla="*/ 14 w 333"/>
                  <a:gd name="T5" fmla="*/ 3 h 121"/>
                  <a:gd name="T6" fmla="*/ 14 w 333"/>
                  <a:gd name="T7" fmla="*/ 3 h 121"/>
                  <a:gd name="T8" fmla="*/ 14 w 333"/>
                  <a:gd name="T9" fmla="*/ 3 h 121"/>
                  <a:gd name="T10" fmla="*/ 14 w 333"/>
                  <a:gd name="T11" fmla="*/ 4 h 121"/>
                  <a:gd name="T12" fmla="*/ 14 w 333"/>
                  <a:gd name="T13" fmla="*/ 4 h 121"/>
                  <a:gd name="T14" fmla="*/ 14 w 333"/>
                  <a:gd name="T15" fmla="*/ 4 h 121"/>
                  <a:gd name="T16" fmla="*/ 14 w 333"/>
                  <a:gd name="T17" fmla="*/ 4 h 121"/>
                  <a:gd name="T18" fmla="*/ 13 w 333"/>
                  <a:gd name="T19" fmla="*/ 4 h 121"/>
                  <a:gd name="T20" fmla="*/ 13 w 333"/>
                  <a:gd name="T21" fmla="*/ 5 h 121"/>
                  <a:gd name="T22" fmla="*/ 13 w 333"/>
                  <a:gd name="T23" fmla="*/ 5 h 121"/>
                  <a:gd name="T24" fmla="*/ 13 w 333"/>
                  <a:gd name="T25" fmla="*/ 5 h 121"/>
                  <a:gd name="T26" fmla="*/ 13 w 333"/>
                  <a:gd name="T27" fmla="*/ 5 h 121"/>
                  <a:gd name="T28" fmla="*/ 13 w 333"/>
                  <a:gd name="T29" fmla="*/ 5 h 121"/>
                  <a:gd name="T30" fmla="*/ 13 w 333"/>
                  <a:gd name="T31" fmla="*/ 5 h 121"/>
                  <a:gd name="T32" fmla="*/ 12 w 333"/>
                  <a:gd name="T33" fmla="*/ 5 h 121"/>
                  <a:gd name="T34" fmla="*/ 2 w 333"/>
                  <a:gd name="T35" fmla="*/ 5 h 121"/>
                  <a:gd name="T36" fmla="*/ 1 w 333"/>
                  <a:gd name="T37" fmla="*/ 5 h 121"/>
                  <a:gd name="T38" fmla="*/ 1 w 333"/>
                  <a:gd name="T39" fmla="*/ 5 h 121"/>
                  <a:gd name="T40" fmla="*/ 1 w 333"/>
                  <a:gd name="T41" fmla="*/ 5 h 121"/>
                  <a:gd name="T42" fmla="*/ 1 w 333"/>
                  <a:gd name="T43" fmla="*/ 5 h 121"/>
                  <a:gd name="T44" fmla="*/ 1 w 333"/>
                  <a:gd name="T45" fmla="*/ 5 h 121"/>
                  <a:gd name="T46" fmla="*/ 1 w 333"/>
                  <a:gd name="T47" fmla="*/ 5 h 121"/>
                  <a:gd name="T48" fmla="*/ 1 w 333"/>
                  <a:gd name="T49" fmla="*/ 4 h 121"/>
                  <a:gd name="T50" fmla="*/ 0 w 333"/>
                  <a:gd name="T51" fmla="*/ 4 h 121"/>
                  <a:gd name="T52" fmla="*/ 0 w 333"/>
                  <a:gd name="T53" fmla="*/ 4 h 121"/>
                  <a:gd name="T54" fmla="*/ 0 w 333"/>
                  <a:gd name="T55" fmla="*/ 4 h 121"/>
                  <a:gd name="T56" fmla="*/ 0 w 333"/>
                  <a:gd name="T57" fmla="*/ 4 h 121"/>
                  <a:gd name="T58" fmla="*/ 0 w 333"/>
                  <a:gd name="T59" fmla="*/ 3 h 121"/>
                  <a:gd name="T60" fmla="*/ 0 w 333"/>
                  <a:gd name="T61" fmla="*/ 3 h 121"/>
                  <a:gd name="T62" fmla="*/ 0 w 333"/>
                  <a:gd name="T63" fmla="*/ 3 h 121"/>
                  <a:gd name="T64" fmla="*/ 0 w 333"/>
                  <a:gd name="T65" fmla="*/ 3 h 121"/>
                  <a:gd name="T66" fmla="*/ 0 w 333"/>
                  <a:gd name="T67" fmla="*/ 2 h 121"/>
                  <a:gd name="T68" fmla="*/ 0 w 333"/>
                  <a:gd name="T69" fmla="*/ 0 h 121"/>
                  <a:gd name="T70" fmla="*/ 14 w 333"/>
                  <a:gd name="T71" fmla="*/ 0 h 121"/>
                  <a:gd name="T72" fmla="*/ 14 w 333"/>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21">
                    <a:moveTo>
                      <a:pt x="333" y="60"/>
                    </a:moveTo>
                    <a:lnTo>
                      <a:pt x="332" y="65"/>
                    </a:lnTo>
                    <a:lnTo>
                      <a:pt x="332" y="71"/>
                    </a:lnTo>
                    <a:lnTo>
                      <a:pt x="330" y="77"/>
                    </a:lnTo>
                    <a:lnTo>
                      <a:pt x="329" y="83"/>
                    </a:lnTo>
                    <a:lnTo>
                      <a:pt x="328" y="88"/>
                    </a:lnTo>
                    <a:lnTo>
                      <a:pt x="326" y="93"/>
                    </a:lnTo>
                    <a:lnTo>
                      <a:pt x="324" y="98"/>
                    </a:lnTo>
                    <a:lnTo>
                      <a:pt x="322" y="102"/>
                    </a:lnTo>
                    <a:lnTo>
                      <a:pt x="319" y="106"/>
                    </a:lnTo>
                    <a:lnTo>
                      <a:pt x="316" y="109"/>
                    </a:lnTo>
                    <a:lnTo>
                      <a:pt x="313" y="112"/>
                    </a:lnTo>
                    <a:lnTo>
                      <a:pt x="310" y="115"/>
                    </a:lnTo>
                    <a:lnTo>
                      <a:pt x="306" y="117"/>
                    </a:lnTo>
                    <a:lnTo>
                      <a:pt x="303" y="118"/>
                    </a:lnTo>
                    <a:lnTo>
                      <a:pt x="299" y="119"/>
                    </a:lnTo>
                    <a:lnTo>
                      <a:pt x="295" y="121"/>
                    </a:lnTo>
                    <a:lnTo>
                      <a:pt x="39" y="121"/>
                    </a:lnTo>
                    <a:lnTo>
                      <a:pt x="34" y="119"/>
                    </a:lnTo>
                    <a:lnTo>
                      <a:pt x="30" y="118"/>
                    </a:lnTo>
                    <a:lnTo>
                      <a:pt x="26" y="117"/>
                    </a:lnTo>
                    <a:lnTo>
                      <a:pt x="23" y="115"/>
                    </a:lnTo>
                    <a:lnTo>
                      <a:pt x="18" y="112"/>
                    </a:lnTo>
                    <a:lnTo>
                      <a:pt x="15" y="109"/>
                    </a:lnTo>
                    <a:lnTo>
                      <a:pt x="12" y="106"/>
                    </a:lnTo>
                    <a:lnTo>
                      <a:pt x="10" y="102"/>
                    </a:lnTo>
                    <a:lnTo>
                      <a:pt x="8" y="98"/>
                    </a:lnTo>
                    <a:lnTo>
                      <a:pt x="5" y="93"/>
                    </a:lnTo>
                    <a:lnTo>
                      <a:pt x="4" y="88"/>
                    </a:lnTo>
                    <a:lnTo>
                      <a:pt x="2" y="83"/>
                    </a:lnTo>
                    <a:lnTo>
                      <a:pt x="1" y="77"/>
                    </a:lnTo>
                    <a:lnTo>
                      <a:pt x="0" y="71"/>
                    </a:lnTo>
                    <a:lnTo>
                      <a:pt x="0" y="65"/>
                    </a:lnTo>
                    <a:lnTo>
                      <a:pt x="0" y="60"/>
                    </a:lnTo>
                    <a:lnTo>
                      <a:pt x="3" y="0"/>
                    </a:lnTo>
                    <a:lnTo>
                      <a:pt x="330" y="0"/>
                    </a:lnTo>
                    <a:lnTo>
                      <a:pt x="333" y="60"/>
                    </a:lnTo>
                    <a:close/>
                  </a:path>
                </a:pathLst>
              </a:custGeom>
              <a:solidFill>
                <a:srgbClr val="993300"/>
              </a:solidFill>
              <a:ln w="0">
                <a:solidFill>
                  <a:srgbClr val="000000"/>
                </a:solidFill>
                <a:prstDash val="solid"/>
                <a:round/>
                <a:headEnd/>
                <a:tailEnd/>
              </a:ln>
            </p:spPr>
            <p:txBody>
              <a:bodyPr/>
              <a:lstStyle/>
              <a:p>
                <a:endParaRPr lang="en-US"/>
              </a:p>
            </p:txBody>
          </p:sp>
          <p:sp>
            <p:nvSpPr>
              <p:cNvPr id="44240" name="Freeform 365"/>
              <p:cNvSpPr>
                <a:spLocks/>
              </p:cNvSpPr>
              <p:nvPr/>
            </p:nvSpPr>
            <p:spPr bwMode="auto">
              <a:xfrm>
                <a:off x="4724" y="1290"/>
                <a:ext cx="1" cy="8"/>
              </a:xfrm>
              <a:custGeom>
                <a:avLst/>
                <a:gdLst>
                  <a:gd name="T0" fmla="*/ 1 w 33"/>
                  <a:gd name="T1" fmla="*/ 8 h 200"/>
                  <a:gd name="T2" fmla="*/ 1 w 33"/>
                  <a:gd name="T3" fmla="*/ 8 h 200"/>
                  <a:gd name="T4" fmla="*/ 1 w 33"/>
                  <a:gd name="T5" fmla="*/ 8 h 200"/>
                  <a:gd name="T6" fmla="*/ 1 w 33"/>
                  <a:gd name="T7" fmla="*/ 8 h 200"/>
                  <a:gd name="T8" fmla="*/ 1 w 33"/>
                  <a:gd name="T9" fmla="*/ 8 h 200"/>
                  <a:gd name="T10" fmla="*/ 1 w 33"/>
                  <a:gd name="T11" fmla="*/ 8 h 200"/>
                  <a:gd name="T12" fmla="*/ 1 w 33"/>
                  <a:gd name="T13" fmla="*/ 7 h 200"/>
                  <a:gd name="T14" fmla="*/ 1 w 33"/>
                  <a:gd name="T15" fmla="*/ 7 h 200"/>
                  <a:gd name="T16" fmla="*/ 1 w 33"/>
                  <a:gd name="T17" fmla="*/ 1 h 200"/>
                  <a:gd name="T18" fmla="*/ 1 w 33"/>
                  <a:gd name="T19" fmla="*/ 1 h 200"/>
                  <a:gd name="T20" fmla="*/ 1 w 33"/>
                  <a:gd name="T21" fmla="*/ 0 h 200"/>
                  <a:gd name="T22" fmla="*/ 1 w 33"/>
                  <a:gd name="T23" fmla="*/ 0 h 200"/>
                  <a:gd name="T24" fmla="*/ 1 w 33"/>
                  <a:gd name="T25" fmla="*/ 0 h 200"/>
                  <a:gd name="T26" fmla="*/ 1 w 33"/>
                  <a:gd name="T27" fmla="*/ 0 h 200"/>
                  <a:gd name="T28" fmla="*/ 1 w 33"/>
                  <a:gd name="T29" fmla="*/ 0 h 200"/>
                  <a:gd name="T30" fmla="*/ 1 w 33"/>
                  <a:gd name="T31" fmla="*/ 0 h 200"/>
                  <a:gd name="T32" fmla="*/ 1 w 33"/>
                  <a:gd name="T33" fmla="*/ 0 h 200"/>
                  <a:gd name="T34" fmla="*/ 0 w 33"/>
                  <a:gd name="T35" fmla="*/ 0 h 200"/>
                  <a:gd name="T36" fmla="*/ 0 w 33"/>
                  <a:gd name="T37" fmla="*/ 0 h 200"/>
                  <a:gd name="T38" fmla="*/ 0 w 33"/>
                  <a:gd name="T39" fmla="*/ 0 h 200"/>
                  <a:gd name="T40" fmla="*/ 0 w 33"/>
                  <a:gd name="T41" fmla="*/ 0 h 200"/>
                  <a:gd name="T42" fmla="*/ 0 w 33"/>
                  <a:gd name="T43" fmla="*/ 0 h 200"/>
                  <a:gd name="T44" fmla="*/ 0 w 33"/>
                  <a:gd name="T45" fmla="*/ 0 h 200"/>
                  <a:gd name="T46" fmla="*/ 0 w 33"/>
                  <a:gd name="T47" fmla="*/ 1 h 200"/>
                  <a:gd name="T48" fmla="*/ 0 w 33"/>
                  <a:gd name="T49" fmla="*/ 1 h 200"/>
                  <a:gd name="T50" fmla="*/ 0 w 33"/>
                  <a:gd name="T51" fmla="*/ 7 h 200"/>
                  <a:gd name="T52" fmla="*/ 0 w 33"/>
                  <a:gd name="T53" fmla="*/ 7 h 200"/>
                  <a:gd name="T54" fmla="*/ 0 w 33"/>
                  <a:gd name="T55" fmla="*/ 7 h 200"/>
                  <a:gd name="T56" fmla="*/ 0 w 33"/>
                  <a:gd name="T57" fmla="*/ 7 h 200"/>
                  <a:gd name="T58" fmla="*/ 0 w 33"/>
                  <a:gd name="T59" fmla="*/ 8 h 200"/>
                  <a:gd name="T60" fmla="*/ 0 w 33"/>
                  <a:gd name="T61" fmla="*/ 8 h 200"/>
                  <a:gd name="T62" fmla="*/ 0 w 33"/>
                  <a:gd name="T63" fmla="*/ 8 h 200"/>
                  <a:gd name="T64" fmla="*/ 0 w 33"/>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0">
                    <a:moveTo>
                      <a:pt x="18" y="200"/>
                    </a:moveTo>
                    <a:lnTo>
                      <a:pt x="19" y="199"/>
                    </a:lnTo>
                    <a:lnTo>
                      <a:pt x="20" y="199"/>
                    </a:lnTo>
                    <a:lnTo>
                      <a:pt x="21" y="199"/>
                    </a:lnTo>
                    <a:lnTo>
                      <a:pt x="23" y="198"/>
                    </a:lnTo>
                    <a:lnTo>
                      <a:pt x="24" y="197"/>
                    </a:lnTo>
                    <a:lnTo>
                      <a:pt x="25" y="196"/>
                    </a:lnTo>
                    <a:lnTo>
                      <a:pt x="26" y="195"/>
                    </a:lnTo>
                    <a:lnTo>
                      <a:pt x="27"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7" y="5"/>
                    </a:lnTo>
                    <a:lnTo>
                      <a:pt x="26" y="4"/>
                    </a:lnTo>
                    <a:lnTo>
                      <a:pt x="25" y="3"/>
                    </a:lnTo>
                    <a:lnTo>
                      <a:pt x="24" y="2"/>
                    </a:lnTo>
                    <a:lnTo>
                      <a:pt x="23" y="1"/>
                    </a:lnTo>
                    <a:lnTo>
                      <a:pt x="21"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0"/>
                    </a:lnTo>
                    <a:lnTo>
                      <a:pt x="5" y="12"/>
                    </a:lnTo>
                    <a:lnTo>
                      <a:pt x="4" y="14"/>
                    </a:lnTo>
                    <a:lnTo>
                      <a:pt x="4" y="16"/>
                    </a:lnTo>
                    <a:lnTo>
                      <a:pt x="4" y="18"/>
                    </a:lnTo>
                    <a:lnTo>
                      <a:pt x="4" y="20"/>
                    </a:lnTo>
                    <a:lnTo>
                      <a:pt x="0" y="167"/>
                    </a:lnTo>
                    <a:lnTo>
                      <a:pt x="0" y="169"/>
                    </a:lnTo>
                    <a:lnTo>
                      <a:pt x="0" y="171"/>
                    </a:lnTo>
                    <a:lnTo>
                      <a:pt x="0" y="175"/>
                    </a:lnTo>
                    <a:lnTo>
                      <a:pt x="1" y="177"/>
                    </a:lnTo>
                    <a:lnTo>
                      <a:pt x="2" y="180"/>
                    </a:lnTo>
                    <a:lnTo>
                      <a:pt x="3" y="182"/>
                    </a:lnTo>
                    <a:lnTo>
                      <a:pt x="4" y="185"/>
                    </a:lnTo>
                    <a:lnTo>
                      <a:pt x="6" y="188"/>
                    </a:lnTo>
                    <a:lnTo>
                      <a:pt x="7" y="190"/>
                    </a:lnTo>
                    <a:lnTo>
                      <a:pt x="8" y="192"/>
                    </a:lnTo>
                    <a:lnTo>
                      <a:pt x="10" y="194"/>
                    </a:lnTo>
                    <a:lnTo>
                      <a:pt x="11" y="196"/>
                    </a:lnTo>
                    <a:lnTo>
                      <a:pt x="13" y="197"/>
                    </a:lnTo>
                    <a:lnTo>
                      <a:pt x="14" y="199"/>
                    </a:lnTo>
                    <a:lnTo>
                      <a:pt x="16" y="199"/>
                    </a:lnTo>
                    <a:lnTo>
                      <a:pt x="18" y="200"/>
                    </a:lnTo>
                    <a:close/>
                  </a:path>
                </a:pathLst>
              </a:custGeom>
              <a:solidFill>
                <a:srgbClr val="993300"/>
              </a:solidFill>
              <a:ln w="0">
                <a:solidFill>
                  <a:srgbClr val="000000"/>
                </a:solidFill>
                <a:prstDash val="solid"/>
                <a:round/>
                <a:headEnd/>
                <a:tailEnd/>
              </a:ln>
            </p:spPr>
            <p:txBody>
              <a:bodyPr/>
              <a:lstStyle/>
              <a:p>
                <a:endParaRPr lang="en-US"/>
              </a:p>
            </p:txBody>
          </p:sp>
          <p:sp>
            <p:nvSpPr>
              <p:cNvPr id="44241" name="Freeform 366"/>
              <p:cNvSpPr>
                <a:spLocks/>
              </p:cNvSpPr>
              <p:nvPr/>
            </p:nvSpPr>
            <p:spPr bwMode="auto">
              <a:xfrm>
                <a:off x="4741" y="1289"/>
                <a:ext cx="1" cy="9"/>
              </a:xfrm>
              <a:custGeom>
                <a:avLst/>
                <a:gdLst>
                  <a:gd name="T0" fmla="*/ 0 w 37"/>
                  <a:gd name="T1" fmla="*/ 9 h 208"/>
                  <a:gd name="T2" fmla="*/ 0 w 37"/>
                  <a:gd name="T3" fmla="*/ 9 h 208"/>
                  <a:gd name="T4" fmla="*/ 1 w 37"/>
                  <a:gd name="T5" fmla="*/ 9 h 208"/>
                  <a:gd name="T6" fmla="*/ 1 w 37"/>
                  <a:gd name="T7" fmla="*/ 9 h 208"/>
                  <a:gd name="T8" fmla="*/ 1 w 37"/>
                  <a:gd name="T9" fmla="*/ 8 h 208"/>
                  <a:gd name="T10" fmla="*/ 1 w 37"/>
                  <a:gd name="T11" fmla="*/ 8 h 208"/>
                  <a:gd name="T12" fmla="*/ 1 w 37"/>
                  <a:gd name="T13" fmla="*/ 8 h 208"/>
                  <a:gd name="T14" fmla="*/ 1 w 37"/>
                  <a:gd name="T15" fmla="*/ 8 h 208"/>
                  <a:gd name="T16" fmla="*/ 1 w 37"/>
                  <a:gd name="T17" fmla="*/ 1 h 208"/>
                  <a:gd name="T18" fmla="*/ 1 w 37"/>
                  <a:gd name="T19" fmla="*/ 1 h 208"/>
                  <a:gd name="T20" fmla="*/ 1 w 37"/>
                  <a:gd name="T21" fmla="*/ 0 h 208"/>
                  <a:gd name="T22" fmla="*/ 1 w 37"/>
                  <a:gd name="T23" fmla="*/ 0 h 208"/>
                  <a:gd name="T24" fmla="*/ 1 w 37"/>
                  <a:gd name="T25" fmla="*/ 0 h 208"/>
                  <a:gd name="T26" fmla="*/ 1 w 37"/>
                  <a:gd name="T27" fmla="*/ 0 h 208"/>
                  <a:gd name="T28" fmla="*/ 1 w 37"/>
                  <a:gd name="T29" fmla="*/ 0 h 208"/>
                  <a:gd name="T30" fmla="*/ 0 w 37"/>
                  <a:gd name="T31" fmla="*/ 0 h 208"/>
                  <a:gd name="T32" fmla="*/ 0 w 37"/>
                  <a:gd name="T33" fmla="*/ 0 h 208"/>
                  <a:gd name="T34" fmla="*/ 0 w 37"/>
                  <a:gd name="T35" fmla="*/ 0 h 208"/>
                  <a:gd name="T36" fmla="*/ 0 w 37"/>
                  <a:gd name="T37" fmla="*/ 0 h 208"/>
                  <a:gd name="T38" fmla="*/ 0 w 37"/>
                  <a:gd name="T39" fmla="*/ 0 h 208"/>
                  <a:gd name="T40" fmla="*/ 0 w 37"/>
                  <a:gd name="T41" fmla="*/ 0 h 208"/>
                  <a:gd name="T42" fmla="*/ 0 w 37"/>
                  <a:gd name="T43" fmla="*/ 0 h 208"/>
                  <a:gd name="T44" fmla="*/ 0 w 37"/>
                  <a:gd name="T45" fmla="*/ 1 h 208"/>
                  <a:gd name="T46" fmla="*/ 0 w 37"/>
                  <a:gd name="T47" fmla="*/ 1 h 208"/>
                  <a:gd name="T48" fmla="*/ 0 w 37"/>
                  <a:gd name="T49" fmla="*/ 1 h 208"/>
                  <a:gd name="T50" fmla="*/ 0 w 37"/>
                  <a:gd name="T51" fmla="*/ 8 h 208"/>
                  <a:gd name="T52" fmla="*/ 0 w 37"/>
                  <a:gd name="T53" fmla="*/ 8 h 208"/>
                  <a:gd name="T54" fmla="*/ 0 w 37"/>
                  <a:gd name="T55" fmla="*/ 9 h 208"/>
                  <a:gd name="T56" fmla="*/ 0 w 37"/>
                  <a:gd name="T57" fmla="*/ 9 h 208"/>
                  <a:gd name="T58" fmla="*/ 0 w 37"/>
                  <a:gd name="T59" fmla="*/ 9 h 208"/>
                  <a:gd name="T60" fmla="*/ 0 w 37"/>
                  <a:gd name="T61" fmla="*/ 9 h 208"/>
                  <a:gd name="T62" fmla="*/ 0 w 37"/>
                  <a:gd name="T63" fmla="*/ 9 h 208"/>
                  <a:gd name="T64" fmla="*/ 0 w 37"/>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8">
                    <a:moveTo>
                      <a:pt x="14" y="208"/>
                    </a:moveTo>
                    <a:lnTo>
                      <a:pt x="15" y="207"/>
                    </a:lnTo>
                    <a:lnTo>
                      <a:pt x="16" y="207"/>
                    </a:lnTo>
                    <a:lnTo>
                      <a:pt x="18" y="205"/>
                    </a:lnTo>
                    <a:lnTo>
                      <a:pt x="20" y="204"/>
                    </a:lnTo>
                    <a:lnTo>
                      <a:pt x="22" y="202"/>
                    </a:lnTo>
                    <a:lnTo>
                      <a:pt x="24" y="200"/>
                    </a:lnTo>
                    <a:lnTo>
                      <a:pt x="25" y="198"/>
                    </a:lnTo>
                    <a:lnTo>
                      <a:pt x="27" y="196"/>
                    </a:lnTo>
                    <a:lnTo>
                      <a:pt x="30" y="193"/>
                    </a:lnTo>
                    <a:lnTo>
                      <a:pt x="31" y="191"/>
                    </a:lnTo>
                    <a:lnTo>
                      <a:pt x="33" y="188"/>
                    </a:lnTo>
                    <a:lnTo>
                      <a:pt x="34" y="186"/>
                    </a:lnTo>
                    <a:lnTo>
                      <a:pt x="35" y="183"/>
                    </a:lnTo>
                    <a:lnTo>
                      <a:pt x="36" y="181"/>
                    </a:lnTo>
                    <a:lnTo>
                      <a:pt x="36" y="177"/>
                    </a:lnTo>
                    <a:lnTo>
                      <a:pt x="37" y="176"/>
                    </a:lnTo>
                    <a:lnTo>
                      <a:pt x="29" y="20"/>
                    </a:lnTo>
                    <a:lnTo>
                      <a:pt x="27" y="17"/>
                    </a:lnTo>
                    <a:lnTo>
                      <a:pt x="27" y="15"/>
                    </a:lnTo>
                    <a:lnTo>
                      <a:pt x="27" y="13"/>
                    </a:lnTo>
                    <a:lnTo>
                      <a:pt x="26" y="11"/>
                    </a:lnTo>
                    <a:lnTo>
                      <a:pt x="26" y="10"/>
                    </a:lnTo>
                    <a:lnTo>
                      <a:pt x="25" y="8"/>
                    </a:lnTo>
                    <a:lnTo>
                      <a:pt x="24" y="7"/>
                    </a:lnTo>
                    <a:lnTo>
                      <a:pt x="23" y="5"/>
                    </a:lnTo>
                    <a:lnTo>
                      <a:pt x="22" y="4"/>
                    </a:lnTo>
                    <a:lnTo>
                      <a:pt x="21" y="3"/>
                    </a:lnTo>
                    <a:lnTo>
                      <a:pt x="20" y="2"/>
                    </a:lnTo>
                    <a:lnTo>
                      <a:pt x="19"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4" y="204"/>
                    </a:lnTo>
                    <a:lnTo>
                      <a:pt x="6" y="205"/>
                    </a:lnTo>
                    <a:lnTo>
                      <a:pt x="7" y="205"/>
                    </a:lnTo>
                    <a:lnTo>
                      <a:pt x="8" y="206"/>
                    </a:lnTo>
                    <a:lnTo>
                      <a:pt x="9" y="207"/>
                    </a:lnTo>
                    <a:lnTo>
                      <a:pt x="11" y="207"/>
                    </a:lnTo>
                    <a:lnTo>
                      <a:pt x="12" y="207"/>
                    </a:lnTo>
                    <a:lnTo>
                      <a:pt x="14" y="208"/>
                    </a:lnTo>
                    <a:close/>
                  </a:path>
                </a:pathLst>
              </a:custGeom>
              <a:solidFill>
                <a:srgbClr val="993300"/>
              </a:solidFill>
              <a:ln w="0">
                <a:solidFill>
                  <a:srgbClr val="000000"/>
                </a:solidFill>
                <a:prstDash val="solid"/>
                <a:round/>
                <a:headEnd/>
                <a:tailEnd/>
              </a:ln>
            </p:spPr>
            <p:txBody>
              <a:bodyPr/>
              <a:lstStyle/>
              <a:p>
                <a:endParaRPr lang="en-US"/>
              </a:p>
            </p:txBody>
          </p:sp>
          <p:sp>
            <p:nvSpPr>
              <p:cNvPr id="44242" name="Freeform 367"/>
              <p:cNvSpPr>
                <a:spLocks/>
              </p:cNvSpPr>
              <p:nvPr/>
            </p:nvSpPr>
            <p:spPr bwMode="auto">
              <a:xfrm>
                <a:off x="4725" y="1289"/>
                <a:ext cx="15" cy="4"/>
              </a:xfrm>
              <a:custGeom>
                <a:avLst/>
                <a:gdLst>
                  <a:gd name="T0" fmla="*/ 14 w 341"/>
                  <a:gd name="T1" fmla="*/ 4 h 99"/>
                  <a:gd name="T2" fmla="*/ 14 w 341"/>
                  <a:gd name="T3" fmla="*/ 4 h 99"/>
                  <a:gd name="T4" fmla="*/ 14 w 341"/>
                  <a:gd name="T5" fmla="*/ 4 h 99"/>
                  <a:gd name="T6" fmla="*/ 14 w 341"/>
                  <a:gd name="T7" fmla="*/ 4 h 99"/>
                  <a:gd name="T8" fmla="*/ 15 w 341"/>
                  <a:gd name="T9" fmla="*/ 4 h 99"/>
                  <a:gd name="T10" fmla="*/ 15 w 341"/>
                  <a:gd name="T11" fmla="*/ 3 h 99"/>
                  <a:gd name="T12" fmla="*/ 15 w 341"/>
                  <a:gd name="T13" fmla="*/ 3 h 99"/>
                  <a:gd name="T14" fmla="*/ 15 w 341"/>
                  <a:gd name="T15" fmla="*/ 3 h 99"/>
                  <a:gd name="T16" fmla="*/ 15 w 341"/>
                  <a:gd name="T17" fmla="*/ 1 h 99"/>
                  <a:gd name="T18" fmla="*/ 15 w 341"/>
                  <a:gd name="T19" fmla="*/ 1 h 99"/>
                  <a:gd name="T20" fmla="*/ 15 w 341"/>
                  <a:gd name="T21" fmla="*/ 1 h 99"/>
                  <a:gd name="T22" fmla="*/ 15 w 341"/>
                  <a:gd name="T23" fmla="*/ 1 h 99"/>
                  <a:gd name="T24" fmla="*/ 14 w 341"/>
                  <a:gd name="T25" fmla="*/ 0 h 99"/>
                  <a:gd name="T26" fmla="*/ 14 w 341"/>
                  <a:gd name="T27" fmla="*/ 0 h 99"/>
                  <a:gd name="T28" fmla="*/ 14 w 341"/>
                  <a:gd name="T29" fmla="*/ 0 h 99"/>
                  <a:gd name="T30" fmla="*/ 14 w 341"/>
                  <a:gd name="T31" fmla="*/ 0 h 99"/>
                  <a:gd name="T32" fmla="*/ 13 w 341"/>
                  <a:gd name="T33" fmla="*/ 0 h 99"/>
                  <a:gd name="T34" fmla="*/ 1 w 341"/>
                  <a:gd name="T35" fmla="*/ 0 h 99"/>
                  <a:gd name="T36" fmla="*/ 1 w 341"/>
                  <a:gd name="T37" fmla="*/ 0 h 99"/>
                  <a:gd name="T38" fmla="*/ 1 w 341"/>
                  <a:gd name="T39" fmla="*/ 0 h 99"/>
                  <a:gd name="T40" fmla="*/ 1 w 341"/>
                  <a:gd name="T41" fmla="*/ 0 h 99"/>
                  <a:gd name="T42" fmla="*/ 0 w 341"/>
                  <a:gd name="T43" fmla="*/ 0 h 99"/>
                  <a:gd name="T44" fmla="*/ 0 w 341"/>
                  <a:gd name="T45" fmla="*/ 1 h 99"/>
                  <a:gd name="T46" fmla="*/ 0 w 341"/>
                  <a:gd name="T47" fmla="*/ 1 h 99"/>
                  <a:gd name="T48" fmla="*/ 0 w 341"/>
                  <a:gd name="T49" fmla="*/ 1 h 99"/>
                  <a:gd name="T50" fmla="*/ 0 w 341"/>
                  <a:gd name="T51" fmla="*/ 3 h 99"/>
                  <a:gd name="T52" fmla="*/ 0 w 341"/>
                  <a:gd name="T53" fmla="*/ 3 h 99"/>
                  <a:gd name="T54" fmla="*/ 0 w 341"/>
                  <a:gd name="T55" fmla="*/ 3 h 99"/>
                  <a:gd name="T56" fmla="*/ 0 w 341"/>
                  <a:gd name="T57" fmla="*/ 3 h 99"/>
                  <a:gd name="T58" fmla="*/ 0 w 341"/>
                  <a:gd name="T59" fmla="*/ 4 h 99"/>
                  <a:gd name="T60" fmla="*/ 1 w 341"/>
                  <a:gd name="T61" fmla="*/ 4 h 99"/>
                  <a:gd name="T62" fmla="*/ 1 w 341"/>
                  <a:gd name="T63" fmla="*/ 4 h 99"/>
                  <a:gd name="T64" fmla="*/ 1 w 341"/>
                  <a:gd name="T65" fmla="*/ 4 h 99"/>
                  <a:gd name="T66" fmla="*/ 2 w 341"/>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1" h="99">
                    <a:moveTo>
                      <a:pt x="305" y="99"/>
                    </a:moveTo>
                    <a:lnTo>
                      <a:pt x="308" y="98"/>
                    </a:lnTo>
                    <a:lnTo>
                      <a:pt x="311" y="98"/>
                    </a:lnTo>
                    <a:lnTo>
                      <a:pt x="315" y="97"/>
                    </a:lnTo>
                    <a:lnTo>
                      <a:pt x="318" y="96"/>
                    </a:lnTo>
                    <a:lnTo>
                      <a:pt x="321" y="95"/>
                    </a:lnTo>
                    <a:lnTo>
                      <a:pt x="324" y="93"/>
                    </a:lnTo>
                    <a:lnTo>
                      <a:pt x="327" y="91"/>
                    </a:lnTo>
                    <a:lnTo>
                      <a:pt x="329" y="89"/>
                    </a:lnTo>
                    <a:lnTo>
                      <a:pt x="331" y="87"/>
                    </a:lnTo>
                    <a:lnTo>
                      <a:pt x="333" y="85"/>
                    </a:lnTo>
                    <a:lnTo>
                      <a:pt x="335" y="82"/>
                    </a:lnTo>
                    <a:lnTo>
                      <a:pt x="338" y="80"/>
                    </a:lnTo>
                    <a:lnTo>
                      <a:pt x="339" y="77"/>
                    </a:lnTo>
                    <a:lnTo>
                      <a:pt x="340" y="74"/>
                    </a:lnTo>
                    <a:lnTo>
                      <a:pt x="340" y="71"/>
                    </a:lnTo>
                    <a:lnTo>
                      <a:pt x="341" y="67"/>
                    </a:lnTo>
                    <a:lnTo>
                      <a:pt x="341" y="32"/>
                    </a:lnTo>
                    <a:lnTo>
                      <a:pt x="340" y="27"/>
                    </a:lnTo>
                    <a:lnTo>
                      <a:pt x="340" y="24"/>
                    </a:lnTo>
                    <a:lnTo>
                      <a:pt x="339" y="21"/>
                    </a:lnTo>
                    <a:lnTo>
                      <a:pt x="338" y="18"/>
                    </a:lnTo>
                    <a:lnTo>
                      <a:pt x="335" y="16"/>
                    </a:lnTo>
                    <a:lnTo>
                      <a:pt x="333" y="13"/>
                    </a:lnTo>
                    <a:lnTo>
                      <a:pt x="331" y="11"/>
                    </a:lnTo>
                    <a:lnTo>
                      <a:pt x="329" y="9"/>
                    </a:lnTo>
                    <a:lnTo>
                      <a:pt x="327" y="7"/>
                    </a:lnTo>
                    <a:lnTo>
                      <a:pt x="324" y="5"/>
                    </a:lnTo>
                    <a:lnTo>
                      <a:pt x="321" y="3"/>
                    </a:lnTo>
                    <a:lnTo>
                      <a:pt x="318" y="2"/>
                    </a:lnTo>
                    <a:lnTo>
                      <a:pt x="315" y="1"/>
                    </a:lnTo>
                    <a:lnTo>
                      <a:pt x="311" y="0"/>
                    </a:lnTo>
                    <a:lnTo>
                      <a:pt x="308" y="0"/>
                    </a:lnTo>
                    <a:lnTo>
                      <a:pt x="305" y="0"/>
                    </a:lnTo>
                    <a:lnTo>
                      <a:pt x="37" y="0"/>
                    </a:lnTo>
                    <a:lnTo>
                      <a:pt x="33" y="0"/>
                    </a:lnTo>
                    <a:lnTo>
                      <a:pt x="29" y="0"/>
                    </a:lnTo>
                    <a:lnTo>
                      <a:pt x="25" y="1"/>
                    </a:lnTo>
                    <a:lnTo>
                      <a:pt x="21" y="2"/>
                    </a:lnTo>
                    <a:lnTo>
                      <a:pt x="18" y="3"/>
                    </a:lnTo>
                    <a:lnTo>
                      <a:pt x="15" y="5"/>
                    </a:lnTo>
                    <a:lnTo>
                      <a:pt x="13"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3" y="91"/>
                    </a:lnTo>
                    <a:lnTo>
                      <a:pt x="15" y="93"/>
                    </a:lnTo>
                    <a:lnTo>
                      <a:pt x="18" y="95"/>
                    </a:lnTo>
                    <a:lnTo>
                      <a:pt x="21" y="96"/>
                    </a:lnTo>
                    <a:lnTo>
                      <a:pt x="25" y="97"/>
                    </a:lnTo>
                    <a:lnTo>
                      <a:pt x="29" y="98"/>
                    </a:lnTo>
                    <a:lnTo>
                      <a:pt x="33" y="98"/>
                    </a:lnTo>
                    <a:lnTo>
                      <a:pt x="37"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243" name="Freeform 368"/>
              <p:cNvSpPr>
                <a:spLocks/>
              </p:cNvSpPr>
              <p:nvPr/>
            </p:nvSpPr>
            <p:spPr bwMode="auto">
              <a:xfrm>
                <a:off x="4700" y="1288"/>
                <a:ext cx="21" cy="12"/>
              </a:xfrm>
              <a:custGeom>
                <a:avLst/>
                <a:gdLst>
                  <a:gd name="T0" fmla="*/ 18 w 477"/>
                  <a:gd name="T1" fmla="*/ 12 h 283"/>
                  <a:gd name="T2" fmla="*/ 19 w 477"/>
                  <a:gd name="T3" fmla="*/ 12 h 283"/>
                  <a:gd name="T4" fmla="*/ 19 w 477"/>
                  <a:gd name="T5" fmla="*/ 12 h 283"/>
                  <a:gd name="T6" fmla="*/ 20 w 477"/>
                  <a:gd name="T7" fmla="*/ 11 h 283"/>
                  <a:gd name="T8" fmla="*/ 20 w 477"/>
                  <a:gd name="T9" fmla="*/ 11 h 283"/>
                  <a:gd name="T10" fmla="*/ 21 w 477"/>
                  <a:gd name="T11" fmla="*/ 10 h 283"/>
                  <a:gd name="T12" fmla="*/ 21 w 477"/>
                  <a:gd name="T13" fmla="*/ 10 h 283"/>
                  <a:gd name="T14" fmla="*/ 21 w 477"/>
                  <a:gd name="T15" fmla="*/ 9 h 283"/>
                  <a:gd name="T16" fmla="*/ 20 w 477"/>
                  <a:gd name="T17" fmla="*/ 3 h 283"/>
                  <a:gd name="T18" fmla="*/ 20 w 477"/>
                  <a:gd name="T19" fmla="*/ 2 h 283"/>
                  <a:gd name="T20" fmla="*/ 20 w 477"/>
                  <a:gd name="T21" fmla="*/ 2 h 283"/>
                  <a:gd name="T22" fmla="*/ 20 w 477"/>
                  <a:gd name="T23" fmla="*/ 1 h 283"/>
                  <a:gd name="T24" fmla="*/ 20 w 477"/>
                  <a:gd name="T25" fmla="*/ 1 h 283"/>
                  <a:gd name="T26" fmla="*/ 19 w 477"/>
                  <a:gd name="T27" fmla="*/ 0 h 283"/>
                  <a:gd name="T28" fmla="*/ 19 w 477"/>
                  <a:gd name="T29" fmla="*/ 0 h 283"/>
                  <a:gd name="T30" fmla="*/ 19 w 477"/>
                  <a:gd name="T31" fmla="*/ 0 h 283"/>
                  <a:gd name="T32" fmla="*/ 18 w 477"/>
                  <a:gd name="T33" fmla="*/ 0 h 283"/>
                  <a:gd name="T34" fmla="*/ 2 w 477"/>
                  <a:gd name="T35" fmla="*/ 0 h 283"/>
                  <a:gd name="T36" fmla="*/ 2 w 477"/>
                  <a:gd name="T37" fmla="*/ 0 h 283"/>
                  <a:gd name="T38" fmla="*/ 2 w 477"/>
                  <a:gd name="T39" fmla="*/ 0 h 283"/>
                  <a:gd name="T40" fmla="*/ 1 w 477"/>
                  <a:gd name="T41" fmla="*/ 1 h 283"/>
                  <a:gd name="T42" fmla="*/ 1 w 477"/>
                  <a:gd name="T43" fmla="*/ 1 h 283"/>
                  <a:gd name="T44" fmla="*/ 1 w 477"/>
                  <a:gd name="T45" fmla="*/ 1 h 283"/>
                  <a:gd name="T46" fmla="*/ 1 w 477"/>
                  <a:gd name="T47" fmla="*/ 2 h 283"/>
                  <a:gd name="T48" fmla="*/ 1 w 477"/>
                  <a:gd name="T49" fmla="*/ 3 h 283"/>
                  <a:gd name="T50" fmla="*/ 0 w 477"/>
                  <a:gd name="T51" fmla="*/ 9 h 283"/>
                  <a:gd name="T52" fmla="*/ 0 w 477"/>
                  <a:gd name="T53" fmla="*/ 10 h 283"/>
                  <a:gd name="T54" fmla="*/ 0 w 477"/>
                  <a:gd name="T55" fmla="*/ 10 h 283"/>
                  <a:gd name="T56" fmla="*/ 1 w 477"/>
                  <a:gd name="T57" fmla="*/ 11 h 283"/>
                  <a:gd name="T58" fmla="*/ 1 w 477"/>
                  <a:gd name="T59" fmla="*/ 11 h 283"/>
                  <a:gd name="T60" fmla="*/ 1 w 477"/>
                  <a:gd name="T61" fmla="*/ 11 h 283"/>
                  <a:gd name="T62" fmla="*/ 2 w 477"/>
                  <a:gd name="T63" fmla="*/ 12 h 283"/>
                  <a:gd name="T64" fmla="*/ 2 w 477"/>
                  <a:gd name="T65" fmla="*/ 12 h 283"/>
                  <a:gd name="T66" fmla="*/ 3 w 477"/>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3">
                    <a:moveTo>
                      <a:pt x="413" y="283"/>
                    </a:moveTo>
                    <a:lnTo>
                      <a:pt x="417" y="282"/>
                    </a:lnTo>
                    <a:lnTo>
                      <a:pt x="424" y="281"/>
                    </a:lnTo>
                    <a:lnTo>
                      <a:pt x="429" y="279"/>
                    </a:lnTo>
                    <a:lnTo>
                      <a:pt x="434" y="277"/>
                    </a:lnTo>
                    <a:lnTo>
                      <a:pt x="439" y="274"/>
                    </a:lnTo>
                    <a:lnTo>
                      <a:pt x="445" y="271"/>
                    </a:lnTo>
                    <a:lnTo>
                      <a:pt x="450" y="267"/>
                    </a:lnTo>
                    <a:lnTo>
                      <a:pt x="454" y="263"/>
                    </a:lnTo>
                    <a:lnTo>
                      <a:pt x="460" y="258"/>
                    </a:lnTo>
                    <a:lnTo>
                      <a:pt x="464" y="252"/>
                    </a:lnTo>
                    <a:lnTo>
                      <a:pt x="467" y="247"/>
                    </a:lnTo>
                    <a:lnTo>
                      <a:pt x="470" y="241"/>
                    </a:lnTo>
                    <a:lnTo>
                      <a:pt x="473" y="235"/>
                    </a:lnTo>
                    <a:lnTo>
                      <a:pt x="475" y="229"/>
                    </a:lnTo>
                    <a:lnTo>
                      <a:pt x="476" y="222"/>
                    </a:lnTo>
                    <a:lnTo>
                      <a:pt x="477" y="216"/>
                    </a:lnTo>
                    <a:lnTo>
                      <a:pt x="463" y="68"/>
                    </a:lnTo>
                    <a:lnTo>
                      <a:pt x="462" y="61"/>
                    </a:lnTo>
                    <a:lnTo>
                      <a:pt x="462" y="53"/>
                    </a:lnTo>
                    <a:lnTo>
                      <a:pt x="460" y="47"/>
                    </a:lnTo>
                    <a:lnTo>
                      <a:pt x="458" y="41"/>
                    </a:lnTo>
                    <a:lnTo>
                      <a:pt x="456" y="35"/>
                    </a:lnTo>
                    <a:lnTo>
                      <a:pt x="453" y="30"/>
                    </a:lnTo>
                    <a:lnTo>
                      <a:pt x="450" y="25"/>
                    </a:lnTo>
                    <a:lnTo>
                      <a:pt x="447" y="20"/>
                    </a:lnTo>
                    <a:lnTo>
                      <a:pt x="444" y="16"/>
                    </a:lnTo>
                    <a:lnTo>
                      <a:pt x="440" y="11"/>
                    </a:lnTo>
                    <a:lnTo>
                      <a:pt x="436" y="8"/>
                    </a:lnTo>
                    <a:lnTo>
                      <a:pt x="432" y="5"/>
                    </a:lnTo>
                    <a:lnTo>
                      <a:pt x="428" y="3"/>
                    </a:lnTo>
                    <a:lnTo>
                      <a:pt x="423" y="1"/>
                    </a:lnTo>
                    <a:lnTo>
                      <a:pt x="417" y="0"/>
                    </a:lnTo>
                    <a:lnTo>
                      <a:pt x="413" y="0"/>
                    </a:lnTo>
                    <a:lnTo>
                      <a:pt x="61" y="0"/>
                    </a:lnTo>
                    <a:lnTo>
                      <a:pt x="56" y="0"/>
                    </a:lnTo>
                    <a:lnTo>
                      <a:pt x="51" y="1"/>
                    </a:lnTo>
                    <a:lnTo>
                      <a:pt x="47" y="3"/>
                    </a:lnTo>
                    <a:lnTo>
                      <a:pt x="42" y="5"/>
                    </a:lnTo>
                    <a:lnTo>
                      <a:pt x="38" y="8"/>
                    </a:lnTo>
                    <a:lnTo>
                      <a:pt x="35" y="11"/>
                    </a:lnTo>
                    <a:lnTo>
                      <a:pt x="30" y="16"/>
                    </a:lnTo>
                    <a:lnTo>
                      <a:pt x="27" y="20"/>
                    </a:lnTo>
                    <a:lnTo>
                      <a:pt x="24" y="25"/>
                    </a:lnTo>
                    <a:lnTo>
                      <a:pt x="21" y="30"/>
                    </a:lnTo>
                    <a:lnTo>
                      <a:pt x="19" y="35"/>
                    </a:lnTo>
                    <a:lnTo>
                      <a:pt x="17" y="41"/>
                    </a:lnTo>
                    <a:lnTo>
                      <a:pt x="16" y="47"/>
                    </a:lnTo>
                    <a:lnTo>
                      <a:pt x="14" y="53"/>
                    </a:lnTo>
                    <a:lnTo>
                      <a:pt x="14" y="61"/>
                    </a:lnTo>
                    <a:lnTo>
                      <a:pt x="14" y="68"/>
                    </a:lnTo>
                    <a:lnTo>
                      <a:pt x="0" y="216"/>
                    </a:lnTo>
                    <a:lnTo>
                      <a:pt x="0" y="222"/>
                    </a:lnTo>
                    <a:lnTo>
                      <a:pt x="1" y="229"/>
                    </a:lnTo>
                    <a:lnTo>
                      <a:pt x="3" y="235"/>
                    </a:lnTo>
                    <a:lnTo>
                      <a:pt x="5" y="241"/>
                    </a:lnTo>
                    <a:lnTo>
                      <a:pt x="8" y="247"/>
                    </a:lnTo>
                    <a:lnTo>
                      <a:pt x="12" y="252"/>
                    </a:lnTo>
                    <a:lnTo>
                      <a:pt x="16" y="258"/>
                    </a:lnTo>
                    <a:lnTo>
                      <a:pt x="20" y="263"/>
                    </a:lnTo>
                    <a:lnTo>
                      <a:pt x="24" y="267"/>
                    </a:lnTo>
                    <a:lnTo>
                      <a:pt x="29" y="271"/>
                    </a:lnTo>
                    <a:lnTo>
                      <a:pt x="35" y="274"/>
                    </a:lnTo>
                    <a:lnTo>
                      <a:pt x="40" y="277"/>
                    </a:lnTo>
                    <a:lnTo>
                      <a:pt x="45" y="279"/>
                    </a:lnTo>
                    <a:lnTo>
                      <a:pt x="50" y="281"/>
                    </a:lnTo>
                    <a:lnTo>
                      <a:pt x="56" y="282"/>
                    </a:lnTo>
                    <a:lnTo>
                      <a:pt x="61" y="283"/>
                    </a:lnTo>
                    <a:lnTo>
                      <a:pt x="413" y="283"/>
                    </a:lnTo>
                    <a:close/>
                  </a:path>
                </a:pathLst>
              </a:custGeom>
              <a:solidFill>
                <a:srgbClr val="993300"/>
              </a:solidFill>
              <a:ln w="0">
                <a:solidFill>
                  <a:srgbClr val="000000"/>
                </a:solidFill>
                <a:prstDash val="solid"/>
                <a:round/>
                <a:headEnd/>
                <a:tailEnd/>
              </a:ln>
            </p:spPr>
            <p:txBody>
              <a:bodyPr/>
              <a:lstStyle/>
              <a:p>
                <a:endParaRPr lang="en-US"/>
              </a:p>
            </p:txBody>
          </p:sp>
          <p:sp>
            <p:nvSpPr>
              <p:cNvPr id="44244" name="Freeform 369"/>
              <p:cNvSpPr>
                <a:spLocks/>
              </p:cNvSpPr>
              <p:nvPr/>
            </p:nvSpPr>
            <p:spPr bwMode="auto">
              <a:xfrm>
                <a:off x="4700" y="1288"/>
                <a:ext cx="20" cy="12"/>
              </a:xfrm>
              <a:custGeom>
                <a:avLst/>
                <a:gdLst>
                  <a:gd name="T0" fmla="*/ 17 w 455"/>
                  <a:gd name="T1" fmla="*/ 12 h 269"/>
                  <a:gd name="T2" fmla="*/ 18 w 455"/>
                  <a:gd name="T3" fmla="*/ 12 h 269"/>
                  <a:gd name="T4" fmla="*/ 18 w 455"/>
                  <a:gd name="T5" fmla="*/ 12 h 269"/>
                  <a:gd name="T6" fmla="*/ 19 w 455"/>
                  <a:gd name="T7" fmla="*/ 11 h 269"/>
                  <a:gd name="T8" fmla="*/ 19 w 455"/>
                  <a:gd name="T9" fmla="*/ 11 h 269"/>
                  <a:gd name="T10" fmla="*/ 20 w 455"/>
                  <a:gd name="T11" fmla="*/ 10 h 269"/>
                  <a:gd name="T12" fmla="*/ 20 w 455"/>
                  <a:gd name="T13" fmla="*/ 10 h 269"/>
                  <a:gd name="T14" fmla="*/ 20 w 455"/>
                  <a:gd name="T15" fmla="*/ 9 h 269"/>
                  <a:gd name="T16" fmla="*/ 19 w 455"/>
                  <a:gd name="T17" fmla="*/ 3 h 269"/>
                  <a:gd name="T18" fmla="*/ 19 w 455"/>
                  <a:gd name="T19" fmla="*/ 2 h 269"/>
                  <a:gd name="T20" fmla="*/ 19 w 455"/>
                  <a:gd name="T21" fmla="*/ 2 h 269"/>
                  <a:gd name="T22" fmla="*/ 19 w 455"/>
                  <a:gd name="T23" fmla="*/ 1 h 269"/>
                  <a:gd name="T24" fmla="*/ 19 w 455"/>
                  <a:gd name="T25" fmla="*/ 1 h 269"/>
                  <a:gd name="T26" fmla="*/ 18 w 455"/>
                  <a:gd name="T27" fmla="*/ 0 h 269"/>
                  <a:gd name="T28" fmla="*/ 18 w 455"/>
                  <a:gd name="T29" fmla="*/ 0 h 269"/>
                  <a:gd name="T30" fmla="*/ 18 w 455"/>
                  <a:gd name="T31" fmla="*/ 0 h 269"/>
                  <a:gd name="T32" fmla="*/ 17 w 455"/>
                  <a:gd name="T33" fmla="*/ 0 h 269"/>
                  <a:gd name="T34" fmla="*/ 2 w 455"/>
                  <a:gd name="T35" fmla="*/ 0 h 269"/>
                  <a:gd name="T36" fmla="*/ 2 w 455"/>
                  <a:gd name="T37" fmla="*/ 0 h 269"/>
                  <a:gd name="T38" fmla="*/ 2 w 455"/>
                  <a:gd name="T39" fmla="*/ 0 h 269"/>
                  <a:gd name="T40" fmla="*/ 1 w 455"/>
                  <a:gd name="T41" fmla="*/ 1 h 269"/>
                  <a:gd name="T42" fmla="*/ 1 w 455"/>
                  <a:gd name="T43" fmla="*/ 1 h 269"/>
                  <a:gd name="T44" fmla="*/ 1 w 455"/>
                  <a:gd name="T45" fmla="*/ 1 h 269"/>
                  <a:gd name="T46" fmla="*/ 1 w 455"/>
                  <a:gd name="T47" fmla="*/ 2 h 269"/>
                  <a:gd name="T48" fmla="*/ 1 w 455"/>
                  <a:gd name="T49" fmla="*/ 3 h 269"/>
                  <a:gd name="T50" fmla="*/ 0 w 455"/>
                  <a:gd name="T51" fmla="*/ 9 h 269"/>
                  <a:gd name="T52" fmla="*/ 0 w 455"/>
                  <a:gd name="T53" fmla="*/ 10 h 269"/>
                  <a:gd name="T54" fmla="*/ 0 w 455"/>
                  <a:gd name="T55" fmla="*/ 10 h 269"/>
                  <a:gd name="T56" fmla="*/ 0 w 455"/>
                  <a:gd name="T57" fmla="*/ 11 h 269"/>
                  <a:gd name="T58" fmla="*/ 1 w 455"/>
                  <a:gd name="T59" fmla="*/ 11 h 269"/>
                  <a:gd name="T60" fmla="*/ 1 w 455"/>
                  <a:gd name="T61" fmla="*/ 12 h 269"/>
                  <a:gd name="T62" fmla="*/ 2 w 455"/>
                  <a:gd name="T63" fmla="*/ 12 h 269"/>
                  <a:gd name="T64" fmla="*/ 2 w 455"/>
                  <a:gd name="T65" fmla="*/ 12 h 269"/>
                  <a:gd name="T66" fmla="*/ 3 w 455"/>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69">
                    <a:moveTo>
                      <a:pt x="394" y="269"/>
                    </a:moveTo>
                    <a:lnTo>
                      <a:pt x="398" y="268"/>
                    </a:lnTo>
                    <a:lnTo>
                      <a:pt x="403" y="267"/>
                    </a:lnTo>
                    <a:lnTo>
                      <a:pt x="408" y="266"/>
                    </a:lnTo>
                    <a:lnTo>
                      <a:pt x="414" y="264"/>
                    </a:lnTo>
                    <a:lnTo>
                      <a:pt x="419" y="261"/>
                    </a:lnTo>
                    <a:lnTo>
                      <a:pt x="424" y="258"/>
                    </a:lnTo>
                    <a:lnTo>
                      <a:pt x="429" y="254"/>
                    </a:lnTo>
                    <a:lnTo>
                      <a:pt x="433" y="250"/>
                    </a:lnTo>
                    <a:lnTo>
                      <a:pt x="438" y="245"/>
                    </a:lnTo>
                    <a:lnTo>
                      <a:pt x="441" y="240"/>
                    </a:lnTo>
                    <a:lnTo>
                      <a:pt x="445" y="235"/>
                    </a:lnTo>
                    <a:lnTo>
                      <a:pt x="449" y="230"/>
                    </a:lnTo>
                    <a:lnTo>
                      <a:pt x="451" y="224"/>
                    </a:lnTo>
                    <a:lnTo>
                      <a:pt x="453" y="218"/>
                    </a:lnTo>
                    <a:lnTo>
                      <a:pt x="454" y="212"/>
                    </a:lnTo>
                    <a:lnTo>
                      <a:pt x="455" y="205"/>
                    </a:lnTo>
                    <a:lnTo>
                      <a:pt x="440" y="64"/>
                    </a:lnTo>
                    <a:lnTo>
                      <a:pt x="439" y="57"/>
                    </a:lnTo>
                    <a:lnTo>
                      <a:pt x="439" y="51"/>
                    </a:lnTo>
                    <a:lnTo>
                      <a:pt x="437" y="44"/>
                    </a:lnTo>
                    <a:lnTo>
                      <a:pt x="436" y="38"/>
                    </a:lnTo>
                    <a:lnTo>
                      <a:pt x="434" y="33"/>
                    </a:lnTo>
                    <a:lnTo>
                      <a:pt x="432" y="28"/>
                    </a:lnTo>
                    <a:lnTo>
                      <a:pt x="429" y="23"/>
                    </a:lnTo>
                    <a:lnTo>
                      <a:pt x="426" y="19"/>
                    </a:lnTo>
                    <a:lnTo>
                      <a:pt x="423" y="15"/>
                    </a:lnTo>
                    <a:lnTo>
                      <a:pt x="420" y="11"/>
                    </a:lnTo>
                    <a:lnTo>
                      <a:pt x="416" y="7"/>
                    </a:lnTo>
                    <a:lnTo>
                      <a:pt x="412" y="4"/>
                    </a:lnTo>
                    <a:lnTo>
                      <a:pt x="407" y="2"/>
                    </a:lnTo>
                    <a:lnTo>
                      <a:pt x="403" y="1"/>
                    </a:lnTo>
                    <a:lnTo>
                      <a:pt x="398" y="0"/>
                    </a:lnTo>
                    <a:lnTo>
                      <a:pt x="394" y="0"/>
                    </a:lnTo>
                    <a:lnTo>
                      <a:pt x="59" y="0"/>
                    </a:lnTo>
                    <a:lnTo>
                      <a:pt x="54" y="0"/>
                    </a:lnTo>
                    <a:lnTo>
                      <a:pt x="49" y="1"/>
                    </a:lnTo>
                    <a:lnTo>
                      <a:pt x="45" y="2"/>
                    </a:lnTo>
                    <a:lnTo>
                      <a:pt x="41" y="4"/>
                    </a:lnTo>
                    <a:lnTo>
                      <a:pt x="37" y="7"/>
                    </a:lnTo>
                    <a:lnTo>
                      <a:pt x="33" y="11"/>
                    </a:lnTo>
                    <a:lnTo>
                      <a:pt x="30" y="15"/>
                    </a:lnTo>
                    <a:lnTo>
                      <a:pt x="27" y="19"/>
                    </a:lnTo>
                    <a:lnTo>
                      <a:pt x="24" y="23"/>
                    </a:lnTo>
                    <a:lnTo>
                      <a:pt x="20" y="28"/>
                    </a:lnTo>
                    <a:lnTo>
                      <a:pt x="18" y="33"/>
                    </a:lnTo>
                    <a:lnTo>
                      <a:pt x="16" y="38"/>
                    </a:lnTo>
                    <a:lnTo>
                      <a:pt x="15" y="44"/>
                    </a:lnTo>
                    <a:lnTo>
                      <a:pt x="13" y="51"/>
                    </a:lnTo>
                    <a:lnTo>
                      <a:pt x="13" y="57"/>
                    </a:lnTo>
                    <a:lnTo>
                      <a:pt x="13" y="64"/>
                    </a:lnTo>
                    <a:lnTo>
                      <a:pt x="0" y="205"/>
                    </a:lnTo>
                    <a:lnTo>
                      <a:pt x="0" y="212"/>
                    </a:lnTo>
                    <a:lnTo>
                      <a:pt x="1" y="218"/>
                    </a:lnTo>
                    <a:lnTo>
                      <a:pt x="3" y="224"/>
                    </a:lnTo>
                    <a:lnTo>
                      <a:pt x="5" y="230"/>
                    </a:lnTo>
                    <a:lnTo>
                      <a:pt x="8" y="235"/>
                    </a:lnTo>
                    <a:lnTo>
                      <a:pt x="11" y="240"/>
                    </a:lnTo>
                    <a:lnTo>
                      <a:pt x="15" y="245"/>
                    </a:lnTo>
                    <a:lnTo>
                      <a:pt x="19" y="250"/>
                    </a:lnTo>
                    <a:lnTo>
                      <a:pt x="25" y="254"/>
                    </a:lnTo>
                    <a:lnTo>
                      <a:pt x="29" y="258"/>
                    </a:lnTo>
                    <a:lnTo>
                      <a:pt x="34" y="261"/>
                    </a:lnTo>
                    <a:lnTo>
                      <a:pt x="39" y="264"/>
                    </a:lnTo>
                    <a:lnTo>
                      <a:pt x="44" y="266"/>
                    </a:lnTo>
                    <a:lnTo>
                      <a:pt x="49" y="267"/>
                    </a:lnTo>
                    <a:lnTo>
                      <a:pt x="54" y="268"/>
                    </a:lnTo>
                    <a:lnTo>
                      <a:pt x="59" y="269"/>
                    </a:lnTo>
                    <a:lnTo>
                      <a:pt x="394" y="269"/>
                    </a:lnTo>
                    <a:close/>
                  </a:path>
                </a:pathLst>
              </a:custGeom>
              <a:solidFill>
                <a:srgbClr val="993300"/>
              </a:solidFill>
              <a:ln w="0">
                <a:solidFill>
                  <a:srgbClr val="000000"/>
                </a:solidFill>
                <a:prstDash val="solid"/>
                <a:round/>
                <a:headEnd/>
                <a:tailEnd/>
              </a:ln>
            </p:spPr>
            <p:txBody>
              <a:bodyPr/>
              <a:lstStyle/>
              <a:p>
                <a:endParaRPr lang="en-US"/>
              </a:p>
            </p:txBody>
          </p:sp>
          <p:sp>
            <p:nvSpPr>
              <p:cNvPr id="44245" name="Freeform 370"/>
              <p:cNvSpPr>
                <a:spLocks/>
              </p:cNvSpPr>
              <p:nvPr/>
            </p:nvSpPr>
            <p:spPr bwMode="auto">
              <a:xfrm>
                <a:off x="4703" y="1294"/>
                <a:ext cx="15" cy="5"/>
              </a:xfrm>
              <a:custGeom>
                <a:avLst/>
                <a:gdLst>
                  <a:gd name="T0" fmla="*/ 15 w 332"/>
                  <a:gd name="T1" fmla="*/ 2 h 121"/>
                  <a:gd name="T2" fmla="*/ 15 w 332"/>
                  <a:gd name="T3" fmla="*/ 3 h 121"/>
                  <a:gd name="T4" fmla="*/ 15 w 332"/>
                  <a:gd name="T5" fmla="*/ 3 h 121"/>
                  <a:gd name="T6" fmla="*/ 15 w 332"/>
                  <a:gd name="T7" fmla="*/ 3 h 121"/>
                  <a:gd name="T8" fmla="*/ 15 w 332"/>
                  <a:gd name="T9" fmla="*/ 3 h 121"/>
                  <a:gd name="T10" fmla="*/ 15 w 332"/>
                  <a:gd name="T11" fmla="*/ 4 h 121"/>
                  <a:gd name="T12" fmla="*/ 15 w 332"/>
                  <a:gd name="T13" fmla="*/ 4 h 121"/>
                  <a:gd name="T14" fmla="*/ 15 w 332"/>
                  <a:gd name="T15" fmla="*/ 4 h 121"/>
                  <a:gd name="T16" fmla="*/ 15 w 332"/>
                  <a:gd name="T17" fmla="*/ 4 h 121"/>
                  <a:gd name="T18" fmla="*/ 14 w 332"/>
                  <a:gd name="T19" fmla="*/ 4 h 121"/>
                  <a:gd name="T20" fmla="*/ 14 w 332"/>
                  <a:gd name="T21" fmla="*/ 5 h 121"/>
                  <a:gd name="T22" fmla="*/ 14 w 332"/>
                  <a:gd name="T23" fmla="*/ 5 h 121"/>
                  <a:gd name="T24" fmla="*/ 14 w 332"/>
                  <a:gd name="T25" fmla="*/ 5 h 121"/>
                  <a:gd name="T26" fmla="*/ 14 w 332"/>
                  <a:gd name="T27" fmla="*/ 5 h 121"/>
                  <a:gd name="T28" fmla="*/ 14 w 332"/>
                  <a:gd name="T29" fmla="*/ 5 h 121"/>
                  <a:gd name="T30" fmla="*/ 13 w 332"/>
                  <a:gd name="T31" fmla="*/ 5 h 121"/>
                  <a:gd name="T32" fmla="*/ 13 w 332"/>
                  <a:gd name="T33" fmla="*/ 5 h 121"/>
                  <a:gd name="T34" fmla="*/ 2 w 332"/>
                  <a:gd name="T35" fmla="*/ 5 h 121"/>
                  <a:gd name="T36" fmla="*/ 1 w 332"/>
                  <a:gd name="T37" fmla="*/ 5 h 121"/>
                  <a:gd name="T38" fmla="*/ 1 w 332"/>
                  <a:gd name="T39" fmla="*/ 5 h 121"/>
                  <a:gd name="T40" fmla="*/ 1 w 332"/>
                  <a:gd name="T41" fmla="*/ 5 h 121"/>
                  <a:gd name="T42" fmla="*/ 1 w 332"/>
                  <a:gd name="T43" fmla="*/ 5 h 121"/>
                  <a:gd name="T44" fmla="*/ 1 w 332"/>
                  <a:gd name="T45" fmla="*/ 5 h 121"/>
                  <a:gd name="T46" fmla="*/ 1 w 332"/>
                  <a:gd name="T47" fmla="*/ 5 h 121"/>
                  <a:gd name="T48" fmla="*/ 1 w 332"/>
                  <a:gd name="T49" fmla="*/ 4 h 121"/>
                  <a:gd name="T50" fmla="*/ 0 w 332"/>
                  <a:gd name="T51" fmla="*/ 4 h 121"/>
                  <a:gd name="T52" fmla="*/ 0 w 332"/>
                  <a:gd name="T53" fmla="*/ 4 h 121"/>
                  <a:gd name="T54" fmla="*/ 0 w 332"/>
                  <a:gd name="T55" fmla="*/ 4 h 121"/>
                  <a:gd name="T56" fmla="*/ 0 w 332"/>
                  <a:gd name="T57" fmla="*/ 4 h 121"/>
                  <a:gd name="T58" fmla="*/ 0 w 332"/>
                  <a:gd name="T59" fmla="*/ 3 h 121"/>
                  <a:gd name="T60" fmla="*/ 0 w 332"/>
                  <a:gd name="T61" fmla="*/ 3 h 121"/>
                  <a:gd name="T62" fmla="*/ 0 w 332"/>
                  <a:gd name="T63" fmla="*/ 3 h 121"/>
                  <a:gd name="T64" fmla="*/ 0 w 332"/>
                  <a:gd name="T65" fmla="*/ 3 h 121"/>
                  <a:gd name="T66" fmla="*/ 0 w 332"/>
                  <a:gd name="T67" fmla="*/ 2 h 121"/>
                  <a:gd name="T68" fmla="*/ 0 w 332"/>
                  <a:gd name="T69" fmla="*/ 0 h 121"/>
                  <a:gd name="T70" fmla="*/ 15 w 332"/>
                  <a:gd name="T71" fmla="*/ 0 h 121"/>
                  <a:gd name="T72" fmla="*/ 15 w 332"/>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2" h="121">
                    <a:moveTo>
                      <a:pt x="332" y="60"/>
                    </a:moveTo>
                    <a:lnTo>
                      <a:pt x="331" y="65"/>
                    </a:lnTo>
                    <a:lnTo>
                      <a:pt x="331" y="71"/>
                    </a:lnTo>
                    <a:lnTo>
                      <a:pt x="330" y="77"/>
                    </a:lnTo>
                    <a:lnTo>
                      <a:pt x="329" y="83"/>
                    </a:lnTo>
                    <a:lnTo>
                      <a:pt x="327" y="88"/>
                    </a:lnTo>
                    <a:lnTo>
                      <a:pt x="326" y="93"/>
                    </a:lnTo>
                    <a:lnTo>
                      <a:pt x="323" y="98"/>
                    </a:lnTo>
                    <a:lnTo>
                      <a:pt x="321" y="102"/>
                    </a:lnTo>
                    <a:lnTo>
                      <a:pt x="319" y="106"/>
                    </a:lnTo>
                    <a:lnTo>
                      <a:pt x="316" y="109"/>
                    </a:lnTo>
                    <a:lnTo>
                      <a:pt x="313" y="112"/>
                    </a:lnTo>
                    <a:lnTo>
                      <a:pt x="309" y="115"/>
                    </a:lnTo>
                    <a:lnTo>
                      <a:pt x="305" y="117"/>
                    </a:lnTo>
                    <a:lnTo>
                      <a:pt x="301" y="118"/>
                    </a:lnTo>
                    <a:lnTo>
                      <a:pt x="297" y="119"/>
                    </a:lnTo>
                    <a:lnTo>
                      <a:pt x="293" y="121"/>
                    </a:lnTo>
                    <a:lnTo>
                      <a:pt x="38" y="121"/>
                    </a:lnTo>
                    <a:lnTo>
                      <a:pt x="32" y="119"/>
                    </a:lnTo>
                    <a:lnTo>
                      <a:pt x="28" y="118"/>
                    </a:lnTo>
                    <a:lnTo>
                      <a:pt x="25" y="117"/>
                    </a:lnTo>
                    <a:lnTo>
                      <a:pt x="21" y="115"/>
                    </a:lnTo>
                    <a:lnTo>
                      <a:pt x="18" y="112"/>
                    </a:lnTo>
                    <a:lnTo>
                      <a:pt x="15" y="109"/>
                    </a:lnTo>
                    <a:lnTo>
                      <a:pt x="12" y="106"/>
                    </a:lnTo>
                    <a:lnTo>
                      <a:pt x="9" y="102"/>
                    </a:lnTo>
                    <a:lnTo>
                      <a:pt x="7" y="98"/>
                    </a:lnTo>
                    <a:lnTo>
                      <a:pt x="5" y="93"/>
                    </a:lnTo>
                    <a:lnTo>
                      <a:pt x="3" y="88"/>
                    </a:lnTo>
                    <a:lnTo>
                      <a:pt x="2" y="83"/>
                    </a:lnTo>
                    <a:lnTo>
                      <a:pt x="1" y="77"/>
                    </a:lnTo>
                    <a:lnTo>
                      <a:pt x="0" y="71"/>
                    </a:lnTo>
                    <a:lnTo>
                      <a:pt x="0" y="65"/>
                    </a:lnTo>
                    <a:lnTo>
                      <a:pt x="0" y="60"/>
                    </a:lnTo>
                    <a:lnTo>
                      <a:pt x="2" y="0"/>
                    </a:lnTo>
                    <a:lnTo>
                      <a:pt x="329" y="0"/>
                    </a:lnTo>
                    <a:lnTo>
                      <a:pt x="332" y="60"/>
                    </a:lnTo>
                    <a:close/>
                  </a:path>
                </a:pathLst>
              </a:custGeom>
              <a:solidFill>
                <a:srgbClr val="993300"/>
              </a:solidFill>
              <a:ln w="0">
                <a:solidFill>
                  <a:srgbClr val="000000"/>
                </a:solidFill>
                <a:prstDash val="solid"/>
                <a:round/>
                <a:headEnd/>
                <a:tailEnd/>
              </a:ln>
            </p:spPr>
            <p:txBody>
              <a:bodyPr/>
              <a:lstStyle/>
              <a:p>
                <a:endParaRPr lang="en-US"/>
              </a:p>
            </p:txBody>
          </p:sp>
          <p:sp>
            <p:nvSpPr>
              <p:cNvPr id="44246" name="Freeform 371"/>
              <p:cNvSpPr>
                <a:spLocks/>
              </p:cNvSpPr>
              <p:nvPr/>
            </p:nvSpPr>
            <p:spPr bwMode="auto">
              <a:xfrm>
                <a:off x="4701" y="1290"/>
                <a:ext cx="2" cy="8"/>
              </a:xfrm>
              <a:custGeom>
                <a:avLst/>
                <a:gdLst>
                  <a:gd name="T0" fmla="*/ 1 w 33"/>
                  <a:gd name="T1" fmla="*/ 8 h 200"/>
                  <a:gd name="T2" fmla="*/ 1 w 33"/>
                  <a:gd name="T3" fmla="*/ 8 h 200"/>
                  <a:gd name="T4" fmla="*/ 2 w 33"/>
                  <a:gd name="T5" fmla="*/ 8 h 200"/>
                  <a:gd name="T6" fmla="*/ 2 w 33"/>
                  <a:gd name="T7" fmla="*/ 8 h 200"/>
                  <a:gd name="T8" fmla="*/ 2 w 33"/>
                  <a:gd name="T9" fmla="*/ 8 h 200"/>
                  <a:gd name="T10" fmla="*/ 2 w 33"/>
                  <a:gd name="T11" fmla="*/ 8 h 200"/>
                  <a:gd name="T12" fmla="*/ 2 w 33"/>
                  <a:gd name="T13" fmla="*/ 7 h 200"/>
                  <a:gd name="T14" fmla="*/ 2 w 33"/>
                  <a:gd name="T15" fmla="*/ 7 h 200"/>
                  <a:gd name="T16" fmla="*/ 2 w 33"/>
                  <a:gd name="T17" fmla="*/ 1 h 200"/>
                  <a:gd name="T18" fmla="*/ 2 w 33"/>
                  <a:gd name="T19" fmla="*/ 1 h 200"/>
                  <a:gd name="T20" fmla="*/ 2 w 33"/>
                  <a:gd name="T21" fmla="*/ 0 h 200"/>
                  <a:gd name="T22" fmla="*/ 2 w 33"/>
                  <a:gd name="T23" fmla="*/ 0 h 200"/>
                  <a:gd name="T24" fmla="*/ 2 w 33"/>
                  <a:gd name="T25" fmla="*/ 0 h 200"/>
                  <a:gd name="T26" fmla="*/ 2 w 33"/>
                  <a:gd name="T27" fmla="*/ 0 h 200"/>
                  <a:gd name="T28" fmla="*/ 1 w 33"/>
                  <a:gd name="T29" fmla="*/ 0 h 200"/>
                  <a:gd name="T30" fmla="*/ 1 w 33"/>
                  <a:gd name="T31" fmla="*/ 0 h 200"/>
                  <a:gd name="T32" fmla="*/ 1 w 33"/>
                  <a:gd name="T33" fmla="*/ 0 h 200"/>
                  <a:gd name="T34" fmla="*/ 1 w 33"/>
                  <a:gd name="T35" fmla="*/ 0 h 200"/>
                  <a:gd name="T36" fmla="*/ 1 w 33"/>
                  <a:gd name="T37" fmla="*/ 0 h 200"/>
                  <a:gd name="T38" fmla="*/ 1 w 33"/>
                  <a:gd name="T39" fmla="*/ 0 h 200"/>
                  <a:gd name="T40" fmla="*/ 1 w 33"/>
                  <a:gd name="T41" fmla="*/ 0 h 200"/>
                  <a:gd name="T42" fmla="*/ 0 w 33"/>
                  <a:gd name="T43" fmla="*/ 0 h 200"/>
                  <a:gd name="T44" fmla="*/ 0 w 33"/>
                  <a:gd name="T45" fmla="*/ 0 h 200"/>
                  <a:gd name="T46" fmla="*/ 0 w 33"/>
                  <a:gd name="T47" fmla="*/ 1 h 200"/>
                  <a:gd name="T48" fmla="*/ 0 w 33"/>
                  <a:gd name="T49" fmla="*/ 1 h 200"/>
                  <a:gd name="T50" fmla="*/ 0 w 33"/>
                  <a:gd name="T51" fmla="*/ 7 h 200"/>
                  <a:gd name="T52" fmla="*/ 0 w 33"/>
                  <a:gd name="T53" fmla="*/ 7 h 200"/>
                  <a:gd name="T54" fmla="*/ 0 w 33"/>
                  <a:gd name="T55" fmla="*/ 7 h 200"/>
                  <a:gd name="T56" fmla="*/ 0 w 33"/>
                  <a:gd name="T57" fmla="*/ 7 h 200"/>
                  <a:gd name="T58" fmla="*/ 0 w 33"/>
                  <a:gd name="T59" fmla="*/ 8 h 200"/>
                  <a:gd name="T60" fmla="*/ 1 w 33"/>
                  <a:gd name="T61" fmla="*/ 8 h 200"/>
                  <a:gd name="T62" fmla="*/ 1 w 33"/>
                  <a:gd name="T63" fmla="*/ 8 h 200"/>
                  <a:gd name="T64" fmla="*/ 1 w 33"/>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0">
                    <a:moveTo>
                      <a:pt x="19" y="200"/>
                    </a:moveTo>
                    <a:lnTo>
                      <a:pt x="20" y="199"/>
                    </a:lnTo>
                    <a:lnTo>
                      <a:pt x="21" y="199"/>
                    </a:lnTo>
                    <a:lnTo>
                      <a:pt x="23" y="199"/>
                    </a:lnTo>
                    <a:lnTo>
                      <a:pt x="24" y="198"/>
                    </a:lnTo>
                    <a:lnTo>
                      <a:pt x="25" y="197"/>
                    </a:lnTo>
                    <a:lnTo>
                      <a:pt x="26" y="196"/>
                    </a:lnTo>
                    <a:lnTo>
                      <a:pt x="28" y="195"/>
                    </a:lnTo>
                    <a:lnTo>
                      <a:pt x="29"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9" y="5"/>
                    </a:lnTo>
                    <a:lnTo>
                      <a:pt x="28" y="4"/>
                    </a:lnTo>
                    <a:lnTo>
                      <a:pt x="26" y="3"/>
                    </a:lnTo>
                    <a:lnTo>
                      <a:pt x="25" y="2"/>
                    </a:lnTo>
                    <a:lnTo>
                      <a:pt x="24" y="1"/>
                    </a:lnTo>
                    <a:lnTo>
                      <a:pt x="23" y="0"/>
                    </a:lnTo>
                    <a:lnTo>
                      <a:pt x="21" y="0"/>
                    </a:lnTo>
                    <a:lnTo>
                      <a:pt x="20" y="0"/>
                    </a:lnTo>
                    <a:lnTo>
                      <a:pt x="19" y="0"/>
                    </a:lnTo>
                    <a:lnTo>
                      <a:pt x="17" y="0"/>
                    </a:lnTo>
                    <a:lnTo>
                      <a:pt x="16" y="0"/>
                    </a:lnTo>
                    <a:lnTo>
                      <a:pt x="15" y="0"/>
                    </a:lnTo>
                    <a:lnTo>
                      <a:pt x="13" y="1"/>
                    </a:lnTo>
                    <a:lnTo>
                      <a:pt x="12" y="2"/>
                    </a:lnTo>
                    <a:lnTo>
                      <a:pt x="11" y="3"/>
                    </a:lnTo>
                    <a:lnTo>
                      <a:pt x="10" y="4"/>
                    </a:lnTo>
                    <a:lnTo>
                      <a:pt x="9" y="5"/>
                    </a:lnTo>
                    <a:lnTo>
                      <a:pt x="8" y="7"/>
                    </a:lnTo>
                    <a:lnTo>
                      <a:pt x="7" y="8"/>
                    </a:lnTo>
                    <a:lnTo>
                      <a:pt x="5" y="10"/>
                    </a:lnTo>
                    <a:lnTo>
                      <a:pt x="5" y="12"/>
                    </a:lnTo>
                    <a:lnTo>
                      <a:pt x="4" y="14"/>
                    </a:lnTo>
                    <a:lnTo>
                      <a:pt x="4" y="16"/>
                    </a:lnTo>
                    <a:lnTo>
                      <a:pt x="4" y="18"/>
                    </a:lnTo>
                    <a:lnTo>
                      <a:pt x="4" y="20"/>
                    </a:lnTo>
                    <a:lnTo>
                      <a:pt x="0" y="167"/>
                    </a:lnTo>
                    <a:lnTo>
                      <a:pt x="0" y="169"/>
                    </a:lnTo>
                    <a:lnTo>
                      <a:pt x="0" y="171"/>
                    </a:lnTo>
                    <a:lnTo>
                      <a:pt x="1" y="175"/>
                    </a:lnTo>
                    <a:lnTo>
                      <a:pt x="1" y="177"/>
                    </a:lnTo>
                    <a:lnTo>
                      <a:pt x="2" y="180"/>
                    </a:lnTo>
                    <a:lnTo>
                      <a:pt x="3" y="182"/>
                    </a:lnTo>
                    <a:lnTo>
                      <a:pt x="5" y="185"/>
                    </a:lnTo>
                    <a:lnTo>
                      <a:pt x="7" y="188"/>
                    </a:lnTo>
                    <a:lnTo>
                      <a:pt x="8" y="190"/>
                    </a:lnTo>
                    <a:lnTo>
                      <a:pt x="10" y="192"/>
                    </a:lnTo>
                    <a:lnTo>
                      <a:pt x="11" y="194"/>
                    </a:lnTo>
                    <a:lnTo>
                      <a:pt x="13" y="196"/>
                    </a:lnTo>
                    <a:lnTo>
                      <a:pt x="14" y="197"/>
                    </a:lnTo>
                    <a:lnTo>
                      <a:pt x="16" y="199"/>
                    </a:lnTo>
                    <a:lnTo>
                      <a:pt x="17" y="199"/>
                    </a:lnTo>
                    <a:lnTo>
                      <a:pt x="19" y="200"/>
                    </a:lnTo>
                    <a:close/>
                  </a:path>
                </a:pathLst>
              </a:custGeom>
              <a:solidFill>
                <a:srgbClr val="993300"/>
              </a:solidFill>
              <a:ln w="0">
                <a:solidFill>
                  <a:srgbClr val="000000"/>
                </a:solidFill>
                <a:prstDash val="solid"/>
                <a:round/>
                <a:headEnd/>
                <a:tailEnd/>
              </a:ln>
            </p:spPr>
            <p:txBody>
              <a:bodyPr/>
              <a:lstStyle/>
              <a:p>
                <a:endParaRPr lang="en-US"/>
              </a:p>
            </p:txBody>
          </p:sp>
          <p:sp>
            <p:nvSpPr>
              <p:cNvPr id="44247" name="Freeform 372"/>
              <p:cNvSpPr>
                <a:spLocks/>
              </p:cNvSpPr>
              <p:nvPr/>
            </p:nvSpPr>
            <p:spPr bwMode="auto">
              <a:xfrm>
                <a:off x="4718" y="1289"/>
                <a:ext cx="2" cy="9"/>
              </a:xfrm>
              <a:custGeom>
                <a:avLst/>
                <a:gdLst>
                  <a:gd name="T0" fmla="*/ 1 w 38"/>
                  <a:gd name="T1" fmla="*/ 9 h 208"/>
                  <a:gd name="T2" fmla="*/ 1 w 38"/>
                  <a:gd name="T3" fmla="*/ 9 h 208"/>
                  <a:gd name="T4" fmla="*/ 1 w 38"/>
                  <a:gd name="T5" fmla="*/ 9 h 208"/>
                  <a:gd name="T6" fmla="*/ 1 w 38"/>
                  <a:gd name="T7" fmla="*/ 9 h 208"/>
                  <a:gd name="T8" fmla="*/ 2 w 38"/>
                  <a:gd name="T9" fmla="*/ 8 h 208"/>
                  <a:gd name="T10" fmla="*/ 2 w 38"/>
                  <a:gd name="T11" fmla="*/ 8 h 208"/>
                  <a:gd name="T12" fmla="*/ 2 w 38"/>
                  <a:gd name="T13" fmla="*/ 8 h 208"/>
                  <a:gd name="T14" fmla="*/ 2 w 38"/>
                  <a:gd name="T15" fmla="*/ 8 h 208"/>
                  <a:gd name="T16" fmla="*/ 2 w 38"/>
                  <a:gd name="T17" fmla="*/ 1 h 208"/>
                  <a:gd name="T18" fmla="*/ 1 w 38"/>
                  <a:gd name="T19" fmla="*/ 1 h 208"/>
                  <a:gd name="T20" fmla="*/ 1 w 38"/>
                  <a:gd name="T21" fmla="*/ 0 h 208"/>
                  <a:gd name="T22" fmla="*/ 1 w 38"/>
                  <a:gd name="T23" fmla="*/ 0 h 208"/>
                  <a:gd name="T24" fmla="*/ 1 w 38"/>
                  <a:gd name="T25" fmla="*/ 0 h 208"/>
                  <a:gd name="T26" fmla="*/ 1 w 38"/>
                  <a:gd name="T27" fmla="*/ 0 h 208"/>
                  <a:gd name="T28" fmla="*/ 1 w 38"/>
                  <a:gd name="T29" fmla="*/ 0 h 208"/>
                  <a:gd name="T30" fmla="*/ 1 w 38"/>
                  <a:gd name="T31" fmla="*/ 0 h 208"/>
                  <a:gd name="T32" fmla="*/ 1 w 38"/>
                  <a:gd name="T33" fmla="*/ 0 h 208"/>
                  <a:gd name="T34" fmla="*/ 1 w 38"/>
                  <a:gd name="T35" fmla="*/ 0 h 208"/>
                  <a:gd name="T36" fmla="*/ 0 w 38"/>
                  <a:gd name="T37" fmla="*/ 0 h 208"/>
                  <a:gd name="T38" fmla="*/ 0 w 38"/>
                  <a:gd name="T39" fmla="*/ 0 h 208"/>
                  <a:gd name="T40" fmla="*/ 0 w 38"/>
                  <a:gd name="T41" fmla="*/ 0 h 208"/>
                  <a:gd name="T42" fmla="*/ 0 w 38"/>
                  <a:gd name="T43" fmla="*/ 0 h 208"/>
                  <a:gd name="T44" fmla="*/ 0 w 38"/>
                  <a:gd name="T45" fmla="*/ 1 h 208"/>
                  <a:gd name="T46" fmla="*/ 0 w 38"/>
                  <a:gd name="T47" fmla="*/ 1 h 208"/>
                  <a:gd name="T48" fmla="*/ 0 w 38"/>
                  <a:gd name="T49" fmla="*/ 1 h 208"/>
                  <a:gd name="T50" fmla="*/ 0 w 38"/>
                  <a:gd name="T51" fmla="*/ 8 h 208"/>
                  <a:gd name="T52" fmla="*/ 0 w 38"/>
                  <a:gd name="T53" fmla="*/ 8 h 208"/>
                  <a:gd name="T54" fmla="*/ 0 w 38"/>
                  <a:gd name="T55" fmla="*/ 9 h 208"/>
                  <a:gd name="T56" fmla="*/ 0 w 38"/>
                  <a:gd name="T57" fmla="*/ 9 h 208"/>
                  <a:gd name="T58" fmla="*/ 0 w 38"/>
                  <a:gd name="T59" fmla="*/ 9 h 208"/>
                  <a:gd name="T60" fmla="*/ 0 w 38"/>
                  <a:gd name="T61" fmla="*/ 9 h 208"/>
                  <a:gd name="T62" fmla="*/ 1 w 38"/>
                  <a:gd name="T63" fmla="*/ 9 h 208"/>
                  <a:gd name="T64" fmla="*/ 1 w 38"/>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208">
                    <a:moveTo>
                      <a:pt x="15" y="208"/>
                    </a:moveTo>
                    <a:lnTo>
                      <a:pt x="16" y="207"/>
                    </a:lnTo>
                    <a:lnTo>
                      <a:pt x="18" y="207"/>
                    </a:lnTo>
                    <a:lnTo>
                      <a:pt x="20" y="205"/>
                    </a:lnTo>
                    <a:lnTo>
                      <a:pt x="21" y="204"/>
                    </a:lnTo>
                    <a:lnTo>
                      <a:pt x="23" y="202"/>
                    </a:lnTo>
                    <a:lnTo>
                      <a:pt x="25" y="200"/>
                    </a:lnTo>
                    <a:lnTo>
                      <a:pt x="27" y="198"/>
                    </a:lnTo>
                    <a:lnTo>
                      <a:pt x="29" y="196"/>
                    </a:lnTo>
                    <a:lnTo>
                      <a:pt x="31" y="193"/>
                    </a:lnTo>
                    <a:lnTo>
                      <a:pt x="32" y="191"/>
                    </a:lnTo>
                    <a:lnTo>
                      <a:pt x="34" y="188"/>
                    </a:lnTo>
                    <a:lnTo>
                      <a:pt x="35" y="186"/>
                    </a:lnTo>
                    <a:lnTo>
                      <a:pt x="36" y="183"/>
                    </a:lnTo>
                    <a:lnTo>
                      <a:pt x="37" y="181"/>
                    </a:lnTo>
                    <a:lnTo>
                      <a:pt x="37" y="177"/>
                    </a:lnTo>
                    <a:lnTo>
                      <a:pt x="38" y="176"/>
                    </a:lnTo>
                    <a:lnTo>
                      <a:pt x="29" y="20"/>
                    </a:lnTo>
                    <a:lnTo>
                      <a:pt x="28" y="17"/>
                    </a:lnTo>
                    <a:lnTo>
                      <a:pt x="28" y="15"/>
                    </a:lnTo>
                    <a:lnTo>
                      <a:pt x="28" y="13"/>
                    </a:lnTo>
                    <a:lnTo>
                      <a:pt x="27" y="11"/>
                    </a:lnTo>
                    <a:lnTo>
                      <a:pt x="27" y="10"/>
                    </a:lnTo>
                    <a:lnTo>
                      <a:pt x="26" y="8"/>
                    </a:lnTo>
                    <a:lnTo>
                      <a:pt x="25" y="7"/>
                    </a:lnTo>
                    <a:lnTo>
                      <a:pt x="25" y="5"/>
                    </a:lnTo>
                    <a:lnTo>
                      <a:pt x="24" y="4"/>
                    </a:lnTo>
                    <a:lnTo>
                      <a:pt x="22" y="3"/>
                    </a:lnTo>
                    <a:lnTo>
                      <a:pt x="21" y="2"/>
                    </a:lnTo>
                    <a:lnTo>
                      <a:pt x="20" y="1"/>
                    </a:lnTo>
                    <a:lnTo>
                      <a:pt x="19" y="0"/>
                    </a:lnTo>
                    <a:lnTo>
                      <a:pt x="17" y="0"/>
                    </a:lnTo>
                    <a:lnTo>
                      <a:pt x="16" y="0"/>
                    </a:lnTo>
                    <a:lnTo>
                      <a:pt x="15" y="0"/>
                    </a:lnTo>
                    <a:lnTo>
                      <a:pt x="13" y="0"/>
                    </a:lnTo>
                    <a:lnTo>
                      <a:pt x="12" y="0"/>
                    </a:lnTo>
                    <a:lnTo>
                      <a:pt x="11" y="0"/>
                    </a:lnTo>
                    <a:lnTo>
                      <a:pt x="9" y="1"/>
                    </a:lnTo>
                    <a:lnTo>
                      <a:pt x="8" y="2"/>
                    </a:lnTo>
                    <a:lnTo>
                      <a:pt x="7" y="3"/>
                    </a:lnTo>
                    <a:lnTo>
                      <a:pt x="5"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5" y="204"/>
                    </a:lnTo>
                    <a:lnTo>
                      <a:pt x="7" y="205"/>
                    </a:lnTo>
                    <a:lnTo>
                      <a:pt x="8" y="205"/>
                    </a:lnTo>
                    <a:lnTo>
                      <a:pt x="9" y="206"/>
                    </a:lnTo>
                    <a:lnTo>
                      <a:pt x="11" y="207"/>
                    </a:lnTo>
                    <a:lnTo>
                      <a:pt x="12" y="207"/>
                    </a:lnTo>
                    <a:lnTo>
                      <a:pt x="13" y="207"/>
                    </a:lnTo>
                    <a:lnTo>
                      <a:pt x="15" y="208"/>
                    </a:lnTo>
                    <a:close/>
                  </a:path>
                </a:pathLst>
              </a:custGeom>
              <a:solidFill>
                <a:srgbClr val="993300"/>
              </a:solidFill>
              <a:ln w="0">
                <a:solidFill>
                  <a:srgbClr val="000000"/>
                </a:solidFill>
                <a:prstDash val="solid"/>
                <a:round/>
                <a:headEnd/>
                <a:tailEnd/>
              </a:ln>
            </p:spPr>
            <p:txBody>
              <a:bodyPr/>
              <a:lstStyle/>
              <a:p>
                <a:endParaRPr lang="en-US"/>
              </a:p>
            </p:txBody>
          </p:sp>
          <p:sp>
            <p:nvSpPr>
              <p:cNvPr id="44248" name="Freeform 373"/>
              <p:cNvSpPr>
                <a:spLocks/>
              </p:cNvSpPr>
              <p:nvPr/>
            </p:nvSpPr>
            <p:spPr bwMode="auto">
              <a:xfrm>
                <a:off x="4703" y="1289"/>
                <a:ext cx="15" cy="4"/>
              </a:xfrm>
              <a:custGeom>
                <a:avLst/>
                <a:gdLst>
                  <a:gd name="T0" fmla="*/ 14 w 342"/>
                  <a:gd name="T1" fmla="*/ 4 h 99"/>
                  <a:gd name="T2" fmla="*/ 14 w 342"/>
                  <a:gd name="T3" fmla="*/ 4 h 99"/>
                  <a:gd name="T4" fmla="*/ 14 w 342"/>
                  <a:gd name="T5" fmla="*/ 4 h 99"/>
                  <a:gd name="T6" fmla="*/ 14 w 342"/>
                  <a:gd name="T7" fmla="*/ 4 h 99"/>
                  <a:gd name="T8" fmla="*/ 15 w 342"/>
                  <a:gd name="T9" fmla="*/ 4 h 99"/>
                  <a:gd name="T10" fmla="*/ 15 w 342"/>
                  <a:gd name="T11" fmla="*/ 3 h 99"/>
                  <a:gd name="T12" fmla="*/ 15 w 342"/>
                  <a:gd name="T13" fmla="*/ 3 h 99"/>
                  <a:gd name="T14" fmla="*/ 15 w 342"/>
                  <a:gd name="T15" fmla="*/ 3 h 99"/>
                  <a:gd name="T16" fmla="*/ 15 w 342"/>
                  <a:gd name="T17" fmla="*/ 1 h 99"/>
                  <a:gd name="T18" fmla="*/ 15 w 342"/>
                  <a:gd name="T19" fmla="*/ 1 h 99"/>
                  <a:gd name="T20" fmla="*/ 15 w 342"/>
                  <a:gd name="T21" fmla="*/ 1 h 99"/>
                  <a:gd name="T22" fmla="*/ 15 w 342"/>
                  <a:gd name="T23" fmla="*/ 1 h 99"/>
                  <a:gd name="T24" fmla="*/ 15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0 h 99"/>
                  <a:gd name="T44" fmla="*/ 0 w 342"/>
                  <a:gd name="T45" fmla="*/ 1 h 99"/>
                  <a:gd name="T46" fmla="*/ 0 w 342"/>
                  <a:gd name="T47" fmla="*/ 1 h 99"/>
                  <a:gd name="T48" fmla="*/ 0 w 342"/>
                  <a:gd name="T49" fmla="*/ 1 h 99"/>
                  <a:gd name="T50" fmla="*/ 0 w 342"/>
                  <a:gd name="T51" fmla="*/ 3 h 99"/>
                  <a:gd name="T52" fmla="*/ 0 w 342"/>
                  <a:gd name="T53" fmla="*/ 3 h 99"/>
                  <a:gd name="T54" fmla="*/ 0 w 342"/>
                  <a:gd name="T55" fmla="*/ 3 h 99"/>
                  <a:gd name="T56" fmla="*/ 0 w 342"/>
                  <a:gd name="T57" fmla="*/ 3 h 99"/>
                  <a:gd name="T58" fmla="*/ 0 w 342"/>
                  <a:gd name="T59" fmla="*/ 4 h 99"/>
                  <a:gd name="T60" fmla="*/ 1 w 342"/>
                  <a:gd name="T61" fmla="*/ 4 h 99"/>
                  <a:gd name="T62" fmla="*/ 1 w 342"/>
                  <a:gd name="T63" fmla="*/ 4 h 99"/>
                  <a:gd name="T64" fmla="*/ 1 w 342"/>
                  <a:gd name="T65" fmla="*/ 4 h 99"/>
                  <a:gd name="T66" fmla="*/ 2 w 34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5" y="99"/>
                    </a:moveTo>
                    <a:lnTo>
                      <a:pt x="308" y="98"/>
                    </a:lnTo>
                    <a:lnTo>
                      <a:pt x="312" y="98"/>
                    </a:lnTo>
                    <a:lnTo>
                      <a:pt x="316" y="97"/>
                    </a:lnTo>
                    <a:lnTo>
                      <a:pt x="320" y="96"/>
                    </a:lnTo>
                    <a:lnTo>
                      <a:pt x="323" y="95"/>
                    </a:lnTo>
                    <a:lnTo>
                      <a:pt x="326" y="93"/>
                    </a:lnTo>
                    <a:lnTo>
                      <a:pt x="328" y="91"/>
                    </a:lnTo>
                    <a:lnTo>
                      <a:pt x="331" y="89"/>
                    </a:lnTo>
                    <a:lnTo>
                      <a:pt x="333" y="87"/>
                    </a:lnTo>
                    <a:lnTo>
                      <a:pt x="335" y="85"/>
                    </a:lnTo>
                    <a:lnTo>
                      <a:pt x="337" y="82"/>
                    </a:lnTo>
                    <a:lnTo>
                      <a:pt x="339" y="80"/>
                    </a:lnTo>
                    <a:lnTo>
                      <a:pt x="340" y="77"/>
                    </a:lnTo>
                    <a:lnTo>
                      <a:pt x="341" y="74"/>
                    </a:lnTo>
                    <a:lnTo>
                      <a:pt x="341" y="71"/>
                    </a:lnTo>
                    <a:lnTo>
                      <a:pt x="342" y="67"/>
                    </a:lnTo>
                    <a:lnTo>
                      <a:pt x="342" y="32"/>
                    </a:lnTo>
                    <a:lnTo>
                      <a:pt x="341" y="27"/>
                    </a:lnTo>
                    <a:lnTo>
                      <a:pt x="341" y="24"/>
                    </a:lnTo>
                    <a:lnTo>
                      <a:pt x="340" y="21"/>
                    </a:lnTo>
                    <a:lnTo>
                      <a:pt x="339" y="18"/>
                    </a:lnTo>
                    <a:lnTo>
                      <a:pt x="337" y="16"/>
                    </a:lnTo>
                    <a:lnTo>
                      <a:pt x="335" y="13"/>
                    </a:lnTo>
                    <a:lnTo>
                      <a:pt x="333" y="11"/>
                    </a:lnTo>
                    <a:lnTo>
                      <a:pt x="331" y="9"/>
                    </a:lnTo>
                    <a:lnTo>
                      <a:pt x="328" y="7"/>
                    </a:lnTo>
                    <a:lnTo>
                      <a:pt x="326" y="5"/>
                    </a:lnTo>
                    <a:lnTo>
                      <a:pt x="323" y="3"/>
                    </a:lnTo>
                    <a:lnTo>
                      <a:pt x="320" y="2"/>
                    </a:lnTo>
                    <a:lnTo>
                      <a:pt x="316" y="1"/>
                    </a:lnTo>
                    <a:lnTo>
                      <a:pt x="312" y="0"/>
                    </a:lnTo>
                    <a:lnTo>
                      <a:pt x="308" y="0"/>
                    </a:lnTo>
                    <a:lnTo>
                      <a:pt x="305" y="0"/>
                    </a:lnTo>
                    <a:lnTo>
                      <a:pt x="37" y="0"/>
                    </a:lnTo>
                    <a:lnTo>
                      <a:pt x="33" y="0"/>
                    </a:lnTo>
                    <a:lnTo>
                      <a:pt x="29" y="0"/>
                    </a:lnTo>
                    <a:lnTo>
                      <a:pt x="26" y="1"/>
                    </a:lnTo>
                    <a:lnTo>
                      <a:pt x="22" y="2"/>
                    </a:lnTo>
                    <a:lnTo>
                      <a:pt x="19" y="3"/>
                    </a:lnTo>
                    <a:lnTo>
                      <a:pt x="16" y="5"/>
                    </a:lnTo>
                    <a:lnTo>
                      <a:pt x="14" y="7"/>
                    </a:lnTo>
                    <a:lnTo>
                      <a:pt x="11" y="9"/>
                    </a:lnTo>
                    <a:lnTo>
                      <a:pt x="9" y="11"/>
                    </a:lnTo>
                    <a:lnTo>
                      <a:pt x="7"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7" y="85"/>
                    </a:lnTo>
                    <a:lnTo>
                      <a:pt x="9" y="87"/>
                    </a:lnTo>
                    <a:lnTo>
                      <a:pt x="11" y="89"/>
                    </a:lnTo>
                    <a:lnTo>
                      <a:pt x="14" y="91"/>
                    </a:lnTo>
                    <a:lnTo>
                      <a:pt x="16" y="93"/>
                    </a:lnTo>
                    <a:lnTo>
                      <a:pt x="19" y="95"/>
                    </a:lnTo>
                    <a:lnTo>
                      <a:pt x="22" y="96"/>
                    </a:lnTo>
                    <a:lnTo>
                      <a:pt x="26" y="97"/>
                    </a:lnTo>
                    <a:lnTo>
                      <a:pt x="29" y="98"/>
                    </a:lnTo>
                    <a:lnTo>
                      <a:pt x="33" y="98"/>
                    </a:lnTo>
                    <a:lnTo>
                      <a:pt x="37"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249" name="Freeform 374"/>
              <p:cNvSpPr>
                <a:spLocks/>
              </p:cNvSpPr>
              <p:nvPr/>
            </p:nvSpPr>
            <p:spPr bwMode="auto">
              <a:xfrm>
                <a:off x="4677" y="1288"/>
                <a:ext cx="21" cy="12"/>
              </a:xfrm>
              <a:custGeom>
                <a:avLst/>
                <a:gdLst>
                  <a:gd name="T0" fmla="*/ 18 w 478"/>
                  <a:gd name="T1" fmla="*/ 12 h 283"/>
                  <a:gd name="T2" fmla="*/ 19 w 478"/>
                  <a:gd name="T3" fmla="*/ 12 h 283"/>
                  <a:gd name="T4" fmla="*/ 19 w 478"/>
                  <a:gd name="T5" fmla="*/ 12 h 283"/>
                  <a:gd name="T6" fmla="*/ 20 w 478"/>
                  <a:gd name="T7" fmla="*/ 11 h 283"/>
                  <a:gd name="T8" fmla="*/ 20 w 478"/>
                  <a:gd name="T9" fmla="*/ 11 h 283"/>
                  <a:gd name="T10" fmla="*/ 21 w 478"/>
                  <a:gd name="T11" fmla="*/ 10 h 283"/>
                  <a:gd name="T12" fmla="*/ 21 w 478"/>
                  <a:gd name="T13" fmla="*/ 10 h 283"/>
                  <a:gd name="T14" fmla="*/ 21 w 478"/>
                  <a:gd name="T15" fmla="*/ 9 h 283"/>
                  <a:gd name="T16" fmla="*/ 20 w 478"/>
                  <a:gd name="T17" fmla="*/ 3 h 283"/>
                  <a:gd name="T18" fmla="*/ 20 w 478"/>
                  <a:gd name="T19" fmla="*/ 2 h 283"/>
                  <a:gd name="T20" fmla="*/ 20 w 478"/>
                  <a:gd name="T21" fmla="*/ 2 h 283"/>
                  <a:gd name="T22" fmla="*/ 20 w 478"/>
                  <a:gd name="T23" fmla="*/ 1 h 283"/>
                  <a:gd name="T24" fmla="*/ 20 w 478"/>
                  <a:gd name="T25" fmla="*/ 1 h 283"/>
                  <a:gd name="T26" fmla="*/ 19 w 478"/>
                  <a:gd name="T27" fmla="*/ 0 h 283"/>
                  <a:gd name="T28" fmla="*/ 19 w 478"/>
                  <a:gd name="T29" fmla="*/ 0 h 283"/>
                  <a:gd name="T30" fmla="*/ 19 w 478"/>
                  <a:gd name="T31" fmla="*/ 0 h 283"/>
                  <a:gd name="T32" fmla="*/ 18 w 478"/>
                  <a:gd name="T33" fmla="*/ 0 h 283"/>
                  <a:gd name="T34" fmla="*/ 3 w 478"/>
                  <a:gd name="T35" fmla="*/ 0 h 283"/>
                  <a:gd name="T36" fmla="*/ 2 w 478"/>
                  <a:gd name="T37" fmla="*/ 0 h 283"/>
                  <a:gd name="T38" fmla="*/ 2 w 478"/>
                  <a:gd name="T39" fmla="*/ 0 h 283"/>
                  <a:gd name="T40" fmla="*/ 1 w 478"/>
                  <a:gd name="T41" fmla="*/ 1 h 283"/>
                  <a:gd name="T42" fmla="*/ 1 w 478"/>
                  <a:gd name="T43" fmla="*/ 1 h 283"/>
                  <a:gd name="T44" fmla="*/ 1 w 478"/>
                  <a:gd name="T45" fmla="*/ 1 h 283"/>
                  <a:gd name="T46" fmla="*/ 1 w 478"/>
                  <a:gd name="T47" fmla="*/ 2 h 283"/>
                  <a:gd name="T48" fmla="*/ 1 w 478"/>
                  <a:gd name="T49" fmla="*/ 3 h 283"/>
                  <a:gd name="T50" fmla="*/ 0 w 478"/>
                  <a:gd name="T51" fmla="*/ 9 h 283"/>
                  <a:gd name="T52" fmla="*/ 0 w 478"/>
                  <a:gd name="T53" fmla="*/ 10 h 283"/>
                  <a:gd name="T54" fmla="*/ 0 w 478"/>
                  <a:gd name="T55" fmla="*/ 10 h 283"/>
                  <a:gd name="T56" fmla="*/ 1 w 478"/>
                  <a:gd name="T57" fmla="*/ 11 h 283"/>
                  <a:gd name="T58" fmla="*/ 1 w 478"/>
                  <a:gd name="T59" fmla="*/ 11 h 283"/>
                  <a:gd name="T60" fmla="*/ 1 w 478"/>
                  <a:gd name="T61" fmla="*/ 11 h 283"/>
                  <a:gd name="T62" fmla="*/ 2 w 478"/>
                  <a:gd name="T63" fmla="*/ 12 h 283"/>
                  <a:gd name="T64" fmla="*/ 2 w 478"/>
                  <a:gd name="T65" fmla="*/ 12 h 283"/>
                  <a:gd name="T66" fmla="*/ 3 w 478"/>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8" h="283">
                    <a:moveTo>
                      <a:pt x="415" y="283"/>
                    </a:moveTo>
                    <a:lnTo>
                      <a:pt x="419" y="282"/>
                    </a:lnTo>
                    <a:lnTo>
                      <a:pt x="425" y="281"/>
                    </a:lnTo>
                    <a:lnTo>
                      <a:pt x="430" y="279"/>
                    </a:lnTo>
                    <a:lnTo>
                      <a:pt x="436" y="277"/>
                    </a:lnTo>
                    <a:lnTo>
                      <a:pt x="441" y="274"/>
                    </a:lnTo>
                    <a:lnTo>
                      <a:pt x="446" y="271"/>
                    </a:lnTo>
                    <a:lnTo>
                      <a:pt x="451" y="267"/>
                    </a:lnTo>
                    <a:lnTo>
                      <a:pt x="456" y="263"/>
                    </a:lnTo>
                    <a:lnTo>
                      <a:pt x="460" y="258"/>
                    </a:lnTo>
                    <a:lnTo>
                      <a:pt x="464" y="252"/>
                    </a:lnTo>
                    <a:lnTo>
                      <a:pt x="468" y="247"/>
                    </a:lnTo>
                    <a:lnTo>
                      <a:pt x="471" y="241"/>
                    </a:lnTo>
                    <a:lnTo>
                      <a:pt x="473" y="235"/>
                    </a:lnTo>
                    <a:lnTo>
                      <a:pt x="476" y="229"/>
                    </a:lnTo>
                    <a:lnTo>
                      <a:pt x="477" y="222"/>
                    </a:lnTo>
                    <a:lnTo>
                      <a:pt x="478" y="216"/>
                    </a:lnTo>
                    <a:lnTo>
                      <a:pt x="463" y="68"/>
                    </a:lnTo>
                    <a:lnTo>
                      <a:pt x="462" y="61"/>
                    </a:lnTo>
                    <a:lnTo>
                      <a:pt x="462" y="53"/>
                    </a:lnTo>
                    <a:lnTo>
                      <a:pt x="460" y="47"/>
                    </a:lnTo>
                    <a:lnTo>
                      <a:pt x="459" y="41"/>
                    </a:lnTo>
                    <a:lnTo>
                      <a:pt x="457" y="35"/>
                    </a:lnTo>
                    <a:lnTo>
                      <a:pt x="454" y="30"/>
                    </a:lnTo>
                    <a:lnTo>
                      <a:pt x="452" y="25"/>
                    </a:lnTo>
                    <a:lnTo>
                      <a:pt x="449" y="20"/>
                    </a:lnTo>
                    <a:lnTo>
                      <a:pt x="445" y="16"/>
                    </a:lnTo>
                    <a:lnTo>
                      <a:pt x="442" y="11"/>
                    </a:lnTo>
                    <a:lnTo>
                      <a:pt x="438" y="8"/>
                    </a:lnTo>
                    <a:lnTo>
                      <a:pt x="433" y="5"/>
                    </a:lnTo>
                    <a:lnTo>
                      <a:pt x="428" y="3"/>
                    </a:lnTo>
                    <a:lnTo>
                      <a:pt x="424" y="1"/>
                    </a:lnTo>
                    <a:lnTo>
                      <a:pt x="419" y="0"/>
                    </a:lnTo>
                    <a:lnTo>
                      <a:pt x="415" y="0"/>
                    </a:lnTo>
                    <a:lnTo>
                      <a:pt x="63" y="0"/>
                    </a:lnTo>
                    <a:lnTo>
                      <a:pt x="58" y="0"/>
                    </a:lnTo>
                    <a:lnTo>
                      <a:pt x="53" y="1"/>
                    </a:lnTo>
                    <a:lnTo>
                      <a:pt x="49" y="3"/>
                    </a:lnTo>
                    <a:lnTo>
                      <a:pt x="43" y="5"/>
                    </a:lnTo>
                    <a:lnTo>
                      <a:pt x="39" y="8"/>
                    </a:lnTo>
                    <a:lnTo>
                      <a:pt x="35" y="11"/>
                    </a:lnTo>
                    <a:lnTo>
                      <a:pt x="32" y="16"/>
                    </a:lnTo>
                    <a:lnTo>
                      <a:pt x="28" y="20"/>
                    </a:lnTo>
                    <a:lnTo>
                      <a:pt x="25" y="25"/>
                    </a:lnTo>
                    <a:lnTo>
                      <a:pt x="23" y="30"/>
                    </a:lnTo>
                    <a:lnTo>
                      <a:pt x="20" y="35"/>
                    </a:lnTo>
                    <a:lnTo>
                      <a:pt x="18" y="41"/>
                    </a:lnTo>
                    <a:lnTo>
                      <a:pt x="17" y="47"/>
                    </a:lnTo>
                    <a:lnTo>
                      <a:pt x="15" y="53"/>
                    </a:lnTo>
                    <a:lnTo>
                      <a:pt x="15" y="61"/>
                    </a:lnTo>
                    <a:lnTo>
                      <a:pt x="15" y="68"/>
                    </a:lnTo>
                    <a:lnTo>
                      <a:pt x="0" y="216"/>
                    </a:lnTo>
                    <a:lnTo>
                      <a:pt x="0" y="222"/>
                    </a:lnTo>
                    <a:lnTo>
                      <a:pt x="1" y="229"/>
                    </a:lnTo>
                    <a:lnTo>
                      <a:pt x="3" y="235"/>
                    </a:lnTo>
                    <a:lnTo>
                      <a:pt x="5" y="241"/>
                    </a:lnTo>
                    <a:lnTo>
                      <a:pt x="8" y="247"/>
                    </a:lnTo>
                    <a:lnTo>
                      <a:pt x="13" y="252"/>
                    </a:lnTo>
                    <a:lnTo>
                      <a:pt x="17" y="258"/>
                    </a:lnTo>
                    <a:lnTo>
                      <a:pt x="21" y="263"/>
                    </a:lnTo>
                    <a:lnTo>
                      <a:pt x="26" y="267"/>
                    </a:lnTo>
                    <a:lnTo>
                      <a:pt x="31" y="271"/>
                    </a:lnTo>
                    <a:lnTo>
                      <a:pt x="36" y="274"/>
                    </a:lnTo>
                    <a:lnTo>
                      <a:pt x="41" y="277"/>
                    </a:lnTo>
                    <a:lnTo>
                      <a:pt x="46" y="279"/>
                    </a:lnTo>
                    <a:lnTo>
                      <a:pt x="52" y="281"/>
                    </a:lnTo>
                    <a:lnTo>
                      <a:pt x="58" y="282"/>
                    </a:lnTo>
                    <a:lnTo>
                      <a:pt x="63" y="283"/>
                    </a:lnTo>
                    <a:lnTo>
                      <a:pt x="415" y="283"/>
                    </a:lnTo>
                    <a:close/>
                  </a:path>
                </a:pathLst>
              </a:custGeom>
              <a:solidFill>
                <a:srgbClr val="993300"/>
              </a:solidFill>
              <a:ln w="0">
                <a:solidFill>
                  <a:srgbClr val="000000"/>
                </a:solidFill>
                <a:prstDash val="solid"/>
                <a:round/>
                <a:headEnd/>
                <a:tailEnd/>
              </a:ln>
            </p:spPr>
            <p:txBody>
              <a:bodyPr/>
              <a:lstStyle/>
              <a:p>
                <a:endParaRPr lang="en-US"/>
              </a:p>
            </p:txBody>
          </p:sp>
          <p:sp>
            <p:nvSpPr>
              <p:cNvPr id="44250" name="Freeform 375"/>
              <p:cNvSpPr>
                <a:spLocks/>
              </p:cNvSpPr>
              <p:nvPr/>
            </p:nvSpPr>
            <p:spPr bwMode="auto">
              <a:xfrm>
                <a:off x="4678" y="1288"/>
                <a:ext cx="20" cy="12"/>
              </a:xfrm>
              <a:custGeom>
                <a:avLst/>
                <a:gdLst>
                  <a:gd name="T0" fmla="*/ 18 w 455"/>
                  <a:gd name="T1" fmla="*/ 12 h 269"/>
                  <a:gd name="T2" fmla="*/ 18 w 455"/>
                  <a:gd name="T3" fmla="*/ 12 h 269"/>
                  <a:gd name="T4" fmla="*/ 18 w 455"/>
                  <a:gd name="T5" fmla="*/ 12 h 269"/>
                  <a:gd name="T6" fmla="*/ 19 w 455"/>
                  <a:gd name="T7" fmla="*/ 11 h 269"/>
                  <a:gd name="T8" fmla="*/ 19 w 455"/>
                  <a:gd name="T9" fmla="*/ 11 h 269"/>
                  <a:gd name="T10" fmla="*/ 20 w 455"/>
                  <a:gd name="T11" fmla="*/ 10 h 269"/>
                  <a:gd name="T12" fmla="*/ 20 w 455"/>
                  <a:gd name="T13" fmla="*/ 10 h 269"/>
                  <a:gd name="T14" fmla="*/ 20 w 455"/>
                  <a:gd name="T15" fmla="*/ 9 h 269"/>
                  <a:gd name="T16" fmla="*/ 19 w 455"/>
                  <a:gd name="T17" fmla="*/ 3 h 269"/>
                  <a:gd name="T18" fmla="*/ 19 w 455"/>
                  <a:gd name="T19" fmla="*/ 2 h 269"/>
                  <a:gd name="T20" fmla="*/ 19 w 455"/>
                  <a:gd name="T21" fmla="*/ 2 h 269"/>
                  <a:gd name="T22" fmla="*/ 19 w 455"/>
                  <a:gd name="T23" fmla="*/ 1 h 269"/>
                  <a:gd name="T24" fmla="*/ 19 w 455"/>
                  <a:gd name="T25" fmla="*/ 1 h 269"/>
                  <a:gd name="T26" fmla="*/ 18 w 455"/>
                  <a:gd name="T27" fmla="*/ 0 h 269"/>
                  <a:gd name="T28" fmla="*/ 18 w 455"/>
                  <a:gd name="T29" fmla="*/ 0 h 269"/>
                  <a:gd name="T30" fmla="*/ 18 w 455"/>
                  <a:gd name="T31" fmla="*/ 0 h 269"/>
                  <a:gd name="T32" fmla="*/ 17 w 455"/>
                  <a:gd name="T33" fmla="*/ 0 h 269"/>
                  <a:gd name="T34" fmla="*/ 2 w 455"/>
                  <a:gd name="T35" fmla="*/ 0 h 269"/>
                  <a:gd name="T36" fmla="*/ 2 w 455"/>
                  <a:gd name="T37" fmla="*/ 0 h 269"/>
                  <a:gd name="T38" fmla="*/ 2 w 455"/>
                  <a:gd name="T39" fmla="*/ 0 h 269"/>
                  <a:gd name="T40" fmla="*/ 1 w 455"/>
                  <a:gd name="T41" fmla="*/ 1 h 269"/>
                  <a:gd name="T42" fmla="*/ 1 w 455"/>
                  <a:gd name="T43" fmla="*/ 1 h 269"/>
                  <a:gd name="T44" fmla="*/ 1 w 455"/>
                  <a:gd name="T45" fmla="*/ 1 h 269"/>
                  <a:gd name="T46" fmla="*/ 1 w 455"/>
                  <a:gd name="T47" fmla="*/ 2 h 269"/>
                  <a:gd name="T48" fmla="*/ 1 w 455"/>
                  <a:gd name="T49" fmla="*/ 3 h 269"/>
                  <a:gd name="T50" fmla="*/ 0 w 455"/>
                  <a:gd name="T51" fmla="*/ 9 h 269"/>
                  <a:gd name="T52" fmla="*/ 0 w 455"/>
                  <a:gd name="T53" fmla="*/ 10 h 269"/>
                  <a:gd name="T54" fmla="*/ 0 w 455"/>
                  <a:gd name="T55" fmla="*/ 10 h 269"/>
                  <a:gd name="T56" fmla="*/ 1 w 455"/>
                  <a:gd name="T57" fmla="*/ 11 h 269"/>
                  <a:gd name="T58" fmla="*/ 1 w 455"/>
                  <a:gd name="T59" fmla="*/ 11 h 269"/>
                  <a:gd name="T60" fmla="*/ 1 w 455"/>
                  <a:gd name="T61" fmla="*/ 12 h 269"/>
                  <a:gd name="T62" fmla="*/ 2 w 455"/>
                  <a:gd name="T63" fmla="*/ 12 h 269"/>
                  <a:gd name="T64" fmla="*/ 2 w 455"/>
                  <a:gd name="T65" fmla="*/ 12 h 269"/>
                  <a:gd name="T66" fmla="*/ 3 w 455"/>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69">
                    <a:moveTo>
                      <a:pt x="395" y="269"/>
                    </a:moveTo>
                    <a:lnTo>
                      <a:pt x="399" y="268"/>
                    </a:lnTo>
                    <a:lnTo>
                      <a:pt x="404" y="267"/>
                    </a:lnTo>
                    <a:lnTo>
                      <a:pt x="409" y="266"/>
                    </a:lnTo>
                    <a:lnTo>
                      <a:pt x="414" y="264"/>
                    </a:lnTo>
                    <a:lnTo>
                      <a:pt x="419" y="261"/>
                    </a:lnTo>
                    <a:lnTo>
                      <a:pt x="425" y="258"/>
                    </a:lnTo>
                    <a:lnTo>
                      <a:pt x="430" y="254"/>
                    </a:lnTo>
                    <a:lnTo>
                      <a:pt x="434" y="250"/>
                    </a:lnTo>
                    <a:lnTo>
                      <a:pt x="439" y="245"/>
                    </a:lnTo>
                    <a:lnTo>
                      <a:pt x="442" y="240"/>
                    </a:lnTo>
                    <a:lnTo>
                      <a:pt x="446" y="235"/>
                    </a:lnTo>
                    <a:lnTo>
                      <a:pt x="449" y="230"/>
                    </a:lnTo>
                    <a:lnTo>
                      <a:pt x="451" y="224"/>
                    </a:lnTo>
                    <a:lnTo>
                      <a:pt x="453" y="218"/>
                    </a:lnTo>
                    <a:lnTo>
                      <a:pt x="454" y="212"/>
                    </a:lnTo>
                    <a:lnTo>
                      <a:pt x="455" y="205"/>
                    </a:lnTo>
                    <a:lnTo>
                      <a:pt x="441" y="64"/>
                    </a:lnTo>
                    <a:lnTo>
                      <a:pt x="440" y="57"/>
                    </a:lnTo>
                    <a:lnTo>
                      <a:pt x="440" y="51"/>
                    </a:lnTo>
                    <a:lnTo>
                      <a:pt x="438" y="44"/>
                    </a:lnTo>
                    <a:lnTo>
                      <a:pt x="437" y="38"/>
                    </a:lnTo>
                    <a:lnTo>
                      <a:pt x="435" y="33"/>
                    </a:lnTo>
                    <a:lnTo>
                      <a:pt x="433" y="28"/>
                    </a:lnTo>
                    <a:lnTo>
                      <a:pt x="430" y="23"/>
                    </a:lnTo>
                    <a:lnTo>
                      <a:pt x="427" y="19"/>
                    </a:lnTo>
                    <a:lnTo>
                      <a:pt x="424" y="15"/>
                    </a:lnTo>
                    <a:lnTo>
                      <a:pt x="420" y="11"/>
                    </a:lnTo>
                    <a:lnTo>
                      <a:pt x="416" y="7"/>
                    </a:lnTo>
                    <a:lnTo>
                      <a:pt x="412" y="4"/>
                    </a:lnTo>
                    <a:lnTo>
                      <a:pt x="408" y="2"/>
                    </a:lnTo>
                    <a:lnTo>
                      <a:pt x="404" y="1"/>
                    </a:lnTo>
                    <a:lnTo>
                      <a:pt x="399" y="0"/>
                    </a:lnTo>
                    <a:lnTo>
                      <a:pt x="395" y="0"/>
                    </a:lnTo>
                    <a:lnTo>
                      <a:pt x="59" y="0"/>
                    </a:lnTo>
                    <a:lnTo>
                      <a:pt x="54" y="0"/>
                    </a:lnTo>
                    <a:lnTo>
                      <a:pt x="50" y="1"/>
                    </a:lnTo>
                    <a:lnTo>
                      <a:pt x="46" y="2"/>
                    </a:lnTo>
                    <a:lnTo>
                      <a:pt x="42" y="4"/>
                    </a:lnTo>
                    <a:lnTo>
                      <a:pt x="38" y="7"/>
                    </a:lnTo>
                    <a:lnTo>
                      <a:pt x="33" y="11"/>
                    </a:lnTo>
                    <a:lnTo>
                      <a:pt x="30" y="15"/>
                    </a:lnTo>
                    <a:lnTo>
                      <a:pt x="27" y="19"/>
                    </a:lnTo>
                    <a:lnTo>
                      <a:pt x="24" y="23"/>
                    </a:lnTo>
                    <a:lnTo>
                      <a:pt x="21" y="28"/>
                    </a:lnTo>
                    <a:lnTo>
                      <a:pt x="19" y="33"/>
                    </a:lnTo>
                    <a:lnTo>
                      <a:pt x="17" y="38"/>
                    </a:lnTo>
                    <a:lnTo>
                      <a:pt x="16" y="44"/>
                    </a:lnTo>
                    <a:lnTo>
                      <a:pt x="14" y="51"/>
                    </a:lnTo>
                    <a:lnTo>
                      <a:pt x="14" y="57"/>
                    </a:lnTo>
                    <a:lnTo>
                      <a:pt x="14" y="64"/>
                    </a:lnTo>
                    <a:lnTo>
                      <a:pt x="0" y="205"/>
                    </a:lnTo>
                    <a:lnTo>
                      <a:pt x="0" y="212"/>
                    </a:lnTo>
                    <a:lnTo>
                      <a:pt x="1" y="218"/>
                    </a:lnTo>
                    <a:lnTo>
                      <a:pt x="3" y="224"/>
                    </a:lnTo>
                    <a:lnTo>
                      <a:pt x="5" y="230"/>
                    </a:lnTo>
                    <a:lnTo>
                      <a:pt x="8" y="235"/>
                    </a:lnTo>
                    <a:lnTo>
                      <a:pt x="12" y="240"/>
                    </a:lnTo>
                    <a:lnTo>
                      <a:pt x="15" y="245"/>
                    </a:lnTo>
                    <a:lnTo>
                      <a:pt x="20" y="250"/>
                    </a:lnTo>
                    <a:lnTo>
                      <a:pt x="24" y="254"/>
                    </a:lnTo>
                    <a:lnTo>
                      <a:pt x="29" y="258"/>
                    </a:lnTo>
                    <a:lnTo>
                      <a:pt x="33" y="261"/>
                    </a:lnTo>
                    <a:lnTo>
                      <a:pt x="39" y="264"/>
                    </a:lnTo>
                    <a:lnTo>
                      <a:pt x="44" y="266"/>
                    </a:lnTo>
                    <a:lnTo>
                      <a:pt x="49" y="267"/>
                    </a:lnTo>
                    <a:lnTo>
                      <a:pt x="54" y="268"/>
                    </a:lnTo>
                    <a:lnTo>
                      <a:pt x="59" y="269"/>
                    </a:lnTo>
                    <a:lnTo>
                      <a:pt x="395" y="269"/>
                    </a:lnTo>
                    <a:close/>
                  </a:path>
                </a:pathLst>
              </a:custGeom>
              <a:solidFill>
                <a:srgbClr val="993300"/>
              </a:solidFill>
              <a:ln w="0">
                <a:solidFill>
                  <a:srgbClr val="000000"/>
                </a:solidFill>
                <a:prstDash val="solid"/>
                <a:round/>
                <a:headEnd/>
                <a:tailEnd/>
              </a:ln>
            </p:spPr>
            <p:txBody>
              <a:bodyPr/>
              <a:lstStyle/>
              <a:p>
                <a:endParaRPr lang="en-US"/>
              </a:p>
            </p:txBody>
          </p:sp>
          <p:sp>
            <p:nvSpPr>
              <p:cNvPr id="44251" name="Freeform 376"/>
              <p:cNvSpPr>
                <a:spLocks/>
              </p:cNvSpPr>
              <p:nvPr/>
            </p:nvSpPr>
            <p:spPr bwMode="auto">
              <a:xfrm>
                <a:off x="4681" y="1294"/>
                <a:ext cx="14" cy="5"/>
              </a:xfrm>
              <a:custGeom>
                <a:avLst/>
                <a:gdLst>
                  <a:gd name="T0" fmla="*/ 14 w 333"/>
                  <a:gd name="T1" fmla="*/ 2 h 121"/>
                  <a:gd name="T2" fmla="*/ 14 w 333"/>
                  <a:gd name="T3" fmla="*/ 3 h 121"/>
                  <a:gd name="T4" fmla="*/ 14 w 333"/>
                  <a:gd name="T5" fmla="*/ 3 h 121"/>
                  <a:gd name="T6" fmla="*/ 14 w 333"/>
                  <a:gd name="T7" fmla="*/ 3 h 121"/>
                  <a:gd name="T8" fmla="*/ 14 w 333"/>
                  <a:gd name="T9" fmla="*/ 3 h 121"/>
                  <a:gd name="T10" fmla="*/ 14 w 333"/>
                  <a:gd name="T11" fmla="*/ 4 h 121"/>
                  <a:gd name="T12" fmla="*/ 14 w 333"/>
                  <a:gd name="T13" fmla="*/ 4 h 121"/>
                  <a:gd name="T14" fmla="*/ 14 w 333"/>
                  <a:gd name="T15" fmla="*/ 4 h 121"/>
                  <a:gd name="T16" fmla="*/ 14 w 333"/>
                  <a:gd name="T17" fmla="*/ 4 h 121"/>
                  <a:gd name="T18" fmla="*/ 13 w 333"/>
                  <a:gd name="T19" fmla="*/ 4 h 121"/>
                  <a:gd name="T20" fmla="*/ 13 w 333"/>
                  <a:gd name="T21" fmla="*/ 5 h 121"/>
                  <a:gd name="T22" fmla="*/ 13 w 333"/>
                  <a:gd name="T23" fmla="*/ 5 h 121"/>
                  <a:gd name="T24" fmla="*/ 13 w 333"/>
                  <a:gd name="T25" fmla="*/ 5 h 121"/>
                  <a:gd name="T26" fmla="*/ 13 w 333"/>
                  <a:gd name="T27" fmla="*/ 5 h 121"/>
                  <a:gd name="T28" fmla="*/ 13 w 333"/>
                  <a:gd name="T29" fmla="*/ 5 h 121"/>
                  <a:gd name="T30" fmla="*/ 13 w 333"/>
                  <a:gd name="T31" fmla="*/ 5 h 121"/>
                  <a:gd name="T32" fmla="*/ 12 w 333"/>
                  <a:gd name="T33" fmla="*/ 5 h 121"/>
                  <a:gd name="T34" fmla="*/ 2 w 333"/>
                  <a:gd name="T35" fmla="*/ 5 h 121"/>
                  <a:gd name="T36" fmla="*/ 1 w 333"/>
                  <a:gd name="T37" fmla="*/ 5 h 121"/>
                  <a:gd name="T38" fmla="*/ 1 w 333"/>
                  <a:gd name="T39" fmla="*/ 5 h 121"/>
                  <a:gd name="T40" fmla="*/ 1 w 333"/>
                  <a:gd name="T41" fmla="*/ 5 h 121"/>
                  <a:gd name="T42" fmla="*/ 1 w 333"/>
                  <a:gd name="T43" fmla="*/ 5 h 121"/>
                  <a:gd name="T44" fmla="*/ 1 w 333"/>
                  <a:gd name="T45" fmla="*/ 5 h 121"/>
                  <a:gd name="T46" fmla="*/ 1 w 333"/>
                  <a:gd name="T47" fmla="*/ 5 h 121"/>
                  <a:gd name="T48" fmla="*/ 1 w 333"/>
                  <a:gd name="T49" fmla="*/ 4 h 121"/>
                  <a:gd name="T50" fmla="*/ 0 w 333"/>
                  <a:gd name="T51" fmla="*/ 4 h 121"/>
                  <a:gd name="T52" fmla="*/ 0 w 333"/>
                  <a:gd name="T53" fmla="*/ 4 h 121"/>
                  <a:gd name="T54" fmla="*/ 0 w 333"/>
                  <a:gd name="T55" fmla="*/ 4 h 121"/>
                  <a:gd name="T56" fmla="*/ 0 w 333"/>
                  <a:gd name="T57" fmla="*/ 4 h 121"/>
                  <a:gd name="T58" fmla="*/ 0 w 333"/>
                  <a:gd name="T59" fmla="*/ 3 h 121"/>
                  <a:gd name="T60" fmla="*/ 0 w 333"/>
                  <a:gd name="T61" fmla="*/ 3 h 121"/>
                  <a:gd name="T62" fmla="*/ 0 w 333"/>
                  <a:gd name="T63" fmla="*/ 3 h 121"/>
                  <a:gd name="T64" fmla="*/ 0 w 333"/>
                  <a:gd name="T65" fmla="*/ 3 h 121"/>
                  <a:gd name="T66" fmla="*/ 0 w 333"/>
                  <a:gd name="T67" fmla="*/ 2 h 121"/>
                  <a:gd name="T68" fmla="*/ 0 w 333"/>
                  <a:gd name="T69" fmla="*/ 0 h 121"/>
                  <a:gd name="T70" fmla="*/ 14 w 333"/>
                  <a:gd name="T71" fmla="*/ 0 h 121"/>
                  <a:gd name="T72" fmla="*/ 14 w 333"/>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21">
                    <a:moveTo>
                      <a:pt x="333" y="60"/>
                    </a:moveTo>
                    <a:lnTo>
                      <a:pt x="332" y="65"/>
                    </a:lnTo>
                    <a:lnTo>
                      <a:pt x="332" y="71"/>
                    </a:lnTo>
                    <a:lnTo>
                      <a:pt x="331" y="77"/>
                    </a:lnTo>
                    <a:lnTo>
                      <a:pt x="330" y="83"/>
                    </a:lnTo>
                    <a:lnTo>
                      <a:pt x="329" y="88"/>
                    </a:lnTo>
                    <a:lnTo>
                      <a:pt x="327" y="93"/>
                    </a:lnTo>
                    <a:lnTo>
                      <a:pt x="325" y="98"/>
                    </a:lnTo>
                    <a:lnTo>
                      <a:pt x="323" y="102"/>
                    </a:lnTo>
                    <a:lnTo>
                      <a:pt x="319" y="106"/>
                    </a:lnTo>
                    <a:lnTo>
                      <a:pt x="316" y="109"/>
                    </a:lnTo>
                    <a:lnTo>
                      <a:pt x="313" y="112"/>
                    </a:lnTo>
                    <a:lnTo>
                      <a:pt x="310" y="115"/>
                    </a:lnTo>
                    <a:lnTo>
                      <a:pt x="306" y="117"/>
                    </a:lnTo>
                    <a:lnTo>
                      <a:pt x="302" y="118"/>
                    </a:lnTo>
                    <a:lnTo>
                      <a:pt x="298" y="119"/>
                    </a:lnTo>
                    <a:lnTo>
                      <a:pt x="294" y="121"/>
                    </a:lnTo>
                    <a:lnTo>
                      <a:pt x="39" y="121"/>
                    </a:lnTo>
                    <a:lnTo>
                      <a:pt x="34" y="119"/>
                    </a:lnTo>
                    <a:lnTo>
                      <a:pt x="30" y="118"/>
                    </a:lnTo>
                    <a:lnTo>
                      <a:pt x="26" y="117"/>
                    </a:lnTo>
                    <a:lnTo>
                      <a:pt x="23" y="115"/>
                    </a:lnTo>
                    <a:lnTo>
                      <a:pt x="19" y="112"/>
                    </a:lnTo>
                    <a:lnTo>
                      <a:pt x="16" y="109"/>
                    </a:lnTo>
                    <a:lnTo>
                      <a:pt x="13" y="106"/>
                    </a:lnTo>
                    <a:lnTo>
                      <a:pt x="10" y="102"/>
                    </a:lnTo>
                    <a:lnTo>
                      <a:pt x="8" y="98"/>
                    </a:lnTo>
                    <a:lnTo>
                      <a:pt x="5" y="93"/>
                    </a:lnTo>
                    <a:lnTo>
                      <a:pt x="4" y="88"/>
                    </a:lnTo>
                    <a:lnTo>
                      <a:pt x="2" y="83"/>
                    </a:lnTo>
                    <a:lnTo>
                      <a:pt x="1" y="77"/>
                    </a:lnTo>
                    <a:lnTo>
                      <a:pt x="0" y="71"/>
                    </a:lnTo>
                    <a:lnTo>
                      <a:pt x="0" y="65"/>
                    </a:lnTo>
                    <a:lnTo>
                      <a:pt x="0" y="60"/>
                    </a:lnTo>
                    <a:lnTo>
                      <a:pt x="2" y="0"/>
                    </a:lnTo>
                    <a:lnTo>
                      <a:pt x="331" y="0"/>
                    </a:lnTo>
                    <a:lnTo>
                      <a:pt x="333" y="60"/>
                    </a:lnTo>
                    <a:close/>
                  </a:path>
                </a:pathLst>
              </a:custGeom>
              <a:solidFill>
                <a:srgbClr val="993300"/>
              </a:solidFill>
              <a:ln w="0">
                <a:solidFill>
                  <a:srgbClr val="000000"/>
                </a:solidFill>
                <a:prstDash val="solid"/>
                <a:round/>
                <a:headEnd/>
                <a:tailEnd/>
              </a:ln>
            </p:spPr>
            <p:txBody>
              <a:bodyPr/>
              <a:lstStyle/>
              <a:p>
                <a:endParaRPr lang="en-US"/>
              </a:p>
            </p:txBody>
          </p:sp>
          <p:sp>
            <p:nvSpPr>
              <p:cNvPr id="44252" name="Freeform 377"/>
              <p:cNvSpPr>
                <a:spLocks/>
              </p:cNvSpPr>
              <p:nvPr/>
            </p:nvSpPr>
            <p:spPr bwMode="auto">
              <a:xfrm>
                <a:off x="4679" y="1290"/>
                <a:ext cx="1" cy="8"/>
              </a:xfrm>
              <a:custGeom>
                <a:avLst/>
                <a:gdLst>
                  <a:gd name="T0" fmla="*/ 1 w 33"/>
                  <a:gd name="T1" fmla="*/ 8 h 200"/>
                  <a:gd name="T2" fmla="*/ 1 w 33"/>
                  <a:gd name="T3" fmla="*/ 8 h 200"/>
                  <a:gd name="T4" fmla="*/ 1 w 33"/>
                  <a:gd name="T5" fmla="*/ 8 h 200"/>
                  <a:gd name="T6" fmla="*/ 1 w 33"/>
                  <a:gd name="T7" fmla="*/ 8 h 200"/>
                  <a:gd name="T8" fmla="*/ 1 w 33"/>
                  <a:gd name="T9" fmla="*/ 8 h 200"/>
                  <a:gd name="T10" fmla="*/ 1 w 33"/>
                  <a:gd name="T11" fmla="*/ 8 h 200"/>
                  <a:gd name="T12" fmla="*/ 1 w 33"/>
                  <a:gd name="T13" fmla="*/ 7 h 200"/>
                  <a:gd name="T14" fmla="*/ 1 w 33"/>
                  <a:gd name="T15" fmla="*/ 7 h 200"/>
                  <a:gd name="T16" fmla="*/ 1 w 33"/>
                  <a:gd name="T17" fmla="*/ 1 h 200"/>
                  <a:gd name="T18" fmla="*/ 1 w 33"/>
                  <a:gd name="T19" fmla="*/ 1 h 200"/>
                  <a:gd name="T20" fmla="*/ 1 w 33"/>
                  <a:gd name="T21" fmla="*/ 0 h 200"/>
                  <a:gd name="T22" fmla="*/ 1 w 33"/>
                  <a:gd name="T23" fmla="*/ 0 h 200"/>
                  <a:gd name="T24" fmla="*/ 1 w 33"/>
                  <a:gd name="T25" fmla="*/ 0 h 200"/>
                  <a:gd name="T26" fmla="*/ 1 w 33"/>
                  <a:gd name="T27" fmla="*/ 0 h 200"/>
                  <a:gd name="T28" fmla="*/ 1 w 33"/>
                  <a:gd name="T29" fmla="*/ 0 h 200"/>
                  <a:gd name="T30" fmla="*/ 1 w 33"/>
                  <a:gd name="T31" fmla="*/ 0 h 200"/>
                  <a:gd name="T32" fmla="*/ 1 w 33"/>
                  <a:gd name="T33" fmla="*/ 0 h 200"/>
                  <a:gd name="T34" fmla="*/ 0 w 33"/>
                  <a:gd name="T35" fmla="*/ 0 h 200"/>
                  <a:gd name="T36" fmla="*/ 0 w 33"/>
                  <a:gd name="T37" fmla="*/ 0 h 200"/>
                  <a:gd name="T38" fmla="*/ 0 w 33"/>
                  <a:gd name="T39" fmla="*/ 0 h 200"/>
                  <a:gd name="T40" fmla="*/ 0 w 33"/>
                  <a:gd name="T41" fmla="*/ 0 h 200"/>
                  <a:gd name="T42" fmla="*/ 0 w 33"/>
                  <a:gd name="T43" fmla="*/ 0 h 200"/>
                  <a:gd name="T44" fmla="*/ 0 w 33"/>
                  <a:gd name="T45" fmla="*/ 0 h 200"/>
                  <a:gd name="T46" fmla="*/ 0 w 33"/>
                  <a:gd name="T47" fmla="*/ 1 h 200"/>
                  <a:gd name="T48" fmla="*/ 0 w 33"/>
                  <a:gd name="T49" fmla="*/ 1 h 200"/>
                  <a:gd name="T50" fmla="*/ 0 w 33"/>
                  <a:gd name="T51" fmla="*/ 7 h 200"/>
                  <a:gd name="T52" fmla="*/ 0 w 33"/>
                  <a:gd name="T53" fmla="*/ 7 h 200"/>
                  <a:gd name="T54" fmla="*/ 0 w 33"/>
                  <a:gd name="T55" fmla="*/ 7 h 200"/>
                  <a:gd name="T56" fmla="*/ 0 w 33"/>
                  <a:gd name="T57" fmla="*/ 7 h 200"/>
                  <a:gd name="T58" fmla="*/ 0 w 33"/>
                  <a:gd name="T59" fmla="*/ 8 h 200"/>
                  <a:gd name="T60" fmla="*/ 0 w 33"/>
                  <a:gd name="T61" fmla="*/ 8 h 200"/>
                  <a:gd name="T62" fmla="*/ 0 w 33"/>
                  <a:gd name="T63" fmla="*/ 8 h 200"/>
                  <a:gd name="T64" fmla="*/ 1 w 33"/>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0">
                    <a:moveTo>
                      <a:pt x="19" y="200"/>
                    </a:moveTo>
                    <a:lnTo>
                      <a:pt x="21" y="199"/>
                    </a:lnTo>
                    <a:lnTo>
                      <a:pt x="22" y="199"/>
                    </a:lnTo>
                    <a:lnTo>
                      <a:pt x="23" y="199"/>
                    </a:lnTo>
                    <a:lnTo>
                      <a:pt x="24" y="198"/>
                    </a:lnTo>
                    <a:lnTo>
                      <a:pt x="26" y="197"/>
                    </a:lnTo>
                    <a:lnTo>
                      <a:pt x="27" y="196"/>
                    </a:lnTo>
                    <a:lnTo>
                      <a:pt x="28" y="195"/>
                    </a:lnTo>
                    <a:lnTo>
                      <a:pt x="29"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9" y="5"/>
                    </a:lnTo>
                    <a:lnTo>
                      <a:pt x="28" y="4"/>
                    </a:lnTo>
                    <a:lnTo>
                      <a:pt x="27" y="3"/>
                    </a:lnTo>
                    <a:lnTo>
                      <a:pt x="26" y="2"/>
                    </a:lnTo>
                    <a:lnTo>
                      <a:pt x="24" y="1"/>
                    </a:lnTo>
                    <a:lnTo>
                      <a:pt x="23" y="0"/>
                    </a:lnTo>
                    <a:lnTo>
                      <a:pt x="22" y="0"/>
                    </a:lnTo>
                    <a:lnTo>
                      <a:pt x="21" y="0"/>
                    </a:lnTo>
                    <a:lnTo>
                      <a:pt x="19" y="0"/>
                    </a:lnTo>
                    <a:lnTo>
                      <a:pt x="17" y="0"/>
                    </a:lnTo>
                    <a:lnTo>
                      <a:pt x="16" y="0"/>
                    </a:lnTo>
                    <a:lnTo>
                      <a:pt x="14" y="0"/>
                    </a:lnTo>
                    <a:lnTo>
                      <a:pt x="13" y="1"/>
                    </a:lnTo>
                    <a:lnTo>
                      <a:pt x="12" y="2"/>
                    </a:lnTo>
                    <a:lnTo>
                      <a:pt x="11" y="3"/>
                    </a:lnTo>
                    <a:lnTo>
                      <a:pt x="9" y="4"/>
                    </a:lnTo>
                    <a:lnTo>
                      <a:pt x="9" y="5"/>
                    </a:lnTo>
                    <a:lnTo>
                      <a:pt x="8" y="7"/>
                    </a:lnTo>
                    <a:lnTo>
                      <a:pt x="7" y="8"/>
                    </a:lnTo>
                    <a:lnTo>
                      <a:pt x="6" y="10"/>
                    </a:lnTo>
                    <a:lnTo>
                      <a:pt x="6" y="12"/>
                    </a:lnTo>
                    <a:lnTo>
                      <a:pt x="5" y="14"/>
                    </a:lnTo>
                    <a:lnTo>
                      <a:pt x="5" y="16"/>
                    </a:lnTo>
                    <a:lnTo>
                      <a:pt x="5" y="18"/>
                    </a:lnTo>
                    <a:lnTo>
                      <a:pt x="5" y="20"/>
                    </a:lnTo>
                    <a:lnTo>
                      <a:pt x="0" y="167"/>
                    </a:lnTo>
                    <a:lnTo>
                      <a:pt x="0" y="169"/>
                    </a:lnTo>
                    <a:lnTo>
                      <a:pt x="0" y="171"/>
                    </a:lnTo>
                    <a:lnTo>
                      <a:pt x="1" y="175"/>
                    </a:lnTo>
                    <a:lnTo>
                      <a:pt x="1" y="177"/>
                    </a:lnTo>
                    <a:lnTo>
                      <a:pt x="2" y="180"/>
                    </a:lnTo>
                    <a:lnTo>
                      <a:pt x="3" y="182"/>
                    </a:lnTo>
                    <a:lnTo>
                      <a:pt x="5" y="185"/>
                    </a:lnTo>
                    <a:lnTo>
                      <a:pt x="6" y="188"/>
                    </a:lnTo>
                    <a:lnTo>
                      <a:pt x="7" y="190"/>
                    </a:lnTo>
                    <a:lnTo>
                      <a:pt x="9" y="192"/>
                    </a:lnTo>
                    <a:lnTo>
                      <a:pt x="11" y="194"/>
                    </a:lnTo>
                    <a:lnTo>
                      <a:pt x="12" y="196"/>
                    </a:lnTo>
                    <a:lnTo>
                      <a:pt x="14" y="197"/>
                    </a:lnTo>
                    <a:lnTo>
                      <a:pt x="15" y="199"/>
                    </a:lnTo>
                    <a:lnTo>
                      <a:pt x="17" y="199"/>
                    </a:lnTo>
                    <a:lnTo>
                      <a:pt x="19" y="200"/>
                    </a:lnTo>
                    <a:close/>
                  </a:path>
                </a:pathLst>
              </a:custGeom>
              <a:solidFill>
                <a:srgbClr val="993300"/>
              </a:solidFill>
              <a:ln w="0">
                <a:solidFill>
                  <a:srgbClr val="000000"/>
                </a:solidFill>
                <a:prstDash val="solid"/>
                <a:round/>
                <a:headEnd/>
                <a:tailEnd/>
              </a:ln>
            </p:spPr>
            <p:txBody>
              <a:bodyPr/>
              <a:lstStyle/>
              <a:p>
                <a:endParaRPr lang="en-US"/>
              </a:p>
            </p:txBody>
          </p:sp>
          <p:sp>
            <p:nvSpPr>
              <p:cNvPr id="44253" name="Freeform 378"/>
              <p:cNvSpPr>
                <a:spLocks/>
              </p:cNvSpPr>
              <p:nvPr/>
            </p:nvSpPr>
            <p:spPr bwMode="auto">
              <a:xfrm>
                <a:off x="4696" y="1289"/>
                <a:ext cx="1" cy="9"/>
              </a:xfrm>
              <a:custGeom>
                <a:avLst/>
                <a:gdLst>
                  <a:gd name="T0" fmla="*/ 0 w 37"/>
                  <a:gd name="T1" fmla="*/ 9 h 208"/>
                  <a:gd name="T2" fmla="*/ 1 w 37"/>
                  <a:gd name="T3" fmla="*/ 9 h 208"/>
                  <a:gd name="T4" fmla="*/ 1 w 37"/>
                  <a:gd name="T5" fmla="*/ 9 h 208"/>
                  <a:gd name="T6" fmla="*/ 1 w 37"/>
                  <a:gd name="T7" fmla="*/ 9 h 208"/>
                  <a:gd name="T8" fmla="*/ 1 w 37"/>
                  <a:gd name="T9" fmla="*/ 8 h 208"/>
                  <a:gd name="T10" fmla="*/ 1 w 37"/>
                  <a:gd name="T11" fmla="*/ 8 h 208"/>
                  <a:gd name="T12" fmla="*/ 1 w 37"/>
                  <a:gd name="T13" fmla="*/ 8 h 208"/>
                  <a:gd name="T14" fmla="*/ 1 w 37"/>
                  <a:gd name="T15" fmla="*/ 8 h 208"/>
                  <a:gd name="T16" fmla="*/ 1 w 37"/>
                  <a:gd name="T17" fmla="*/ 1 h 208"/>
                  <a:gd name="T18" fmla="*/ 1 w 37"/>
                  <a:gd name="T19" fmla="*/ 1 h 208"/>
                  <a:gd name="T20" fmla="*/ 1 w 37"/>
                  <a:gd name="T21" fmla="*/ 0 h 208"/>
                  <a:gd name="T22" fmla="*/ 1 w 37"/>
                  <a:gd name="T23" fmla="*/ 0 h 208"/>
                  <a:gd name="T24" fmla="*/ 1 w 37"/>
                  <a:gd name="T25" fmla="*/ 0 h 208"/>
                  <a:gd name="T26" fmla="*/ 1 w 37"/>
                  <a:gd name="T27" fmla="*/ 0 h 208"/>
                  <a:gd name="T28" fmla="*/ 1 w 37"/>
                  <a:gd name="T29" fmla="*/ 0 h 208"/>
                  <a:gd name="T30" fmla="*/ 0 w 37"/>
                  <a:gd name="T31" fmla="*/ 0 h 208"/>
                  <a:gd name="T32" fmla="*/ 0 w 37"/>
                  <a:gd name="T33" fmla="*/ 0 h 208"/>
                  <a:gd name="T34" fmla="*/ 0 w 37"/>
                  <a:gd name="T35" fmla="*/ 0 h 208"/>
                  <a:gd name="T36" fmla="*/ 0 w 37"/>
                  <a:gd name="T37" fmla="*/ 0 h 208"/>
                  <a:gd name="T38" fmla="*/ 0 w 37"/>
                  <a:gd name="T39" fmla="*/ 0 h 208"/>
                  <a:gd name="T40" fmla="*/ 0 w 37"/>
                  <a:gd name="T41" fmla="*/ 0 h 208"/>
                  <a:gd name="T42" fmla="*/ 0 w 37"/>
                  <a:gd name="T43" fmla="*/ 0 h 208"/>
                  <a:gd name="T44" fmla="*/ 0 w 37"/>
                  <a:gd name="T45" fmla="*/ 1 h 208"/>
                  <a:gd name="T46" fmla="*/ 0 w 37"/>
                  <a:gd name="T47" fmla="*/ 1 h 208"/>
                  <a:gd name="T48" fmla="*/ 0 w 37"/>
                  <a:gd name="T49" fmla="*/ 1 h 208"/>
                  <a:gd name="T50" fmla="*/ 0 w 37"/>
                  <a:gd name="T51" fmla="*/ 8 h 208"/>
                  <a:gd name="T52" fmla="*/ 0 w 37"/>
                  <a:gd name="T53" fmla="*/ 8 h 208"/>
                  <a:gd name="T54" fmla="*/ 0 w 37"/>
                  <a:gd name="T55" fmla="*/ 9 h 208"/>
                  <a:gd name="T56" fmla="*/ 0 w 37"/>
                  <a:gd name="T57" fmla="*/ 9 h 208"/>
                  <a:gd name="T58" fmla="*/ 0 w 37"/>
                  <a:gd name="T59" fmla="*/ 9 h 208"/>
                  <a:gd name="T60" fmla="*/ 0 w 37"/>
                  <a:gd name="T61" fmla="*/ 9 h 208"/>
                  <a:gd name="T62" fmla="*/ 0 w 37"/>
                  <a:gd name="T63" fmla="*/ 9 h 208"/>
                  <a:gd name="T64" fmla="*/ 0 w 37"/>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8">
                    <a:moveTo>
                      <a:pt x="14" y="208"/>
                    </a:moveTo>
                    <a:lnTo>
                      <a:pt x="15" y="207"/>
                    </a:lnTo>
                    <a:lnTo>
                      <a:pt x="16" y="207"/>
                    </a:lnTo>
                    <a:lnTo>
                      <a:pt x="19" y="205"/>
                    </a:lnTo>
                    <a:lnTo>
                      <a:pt x="21" y="204"/>
                    </a:lnTo>
                    <a:lnTo>
                      <a:pt x="23" y="202"/>
                    </a:lnTo>
                    <a:lnTo>
                      <a:pt x="25" y="200"/>
                    </a:lnTo>
                    <a:lnTo>
                      <a:pt x="26" y="198"/>
                    </a:lnTo>
                    <a:lnTo>
                      <a:pt x="28" y="196"/>
                    </a:lnTo>
                    <a:lnTo>
                      <a:pt x="30" y="193"/>
                    </a:lnTo>
                    <a:lnTo>
                      <a:pt x="31" y="191"/>
                    </a:lnTo>
                    <a:lnTo>
                      <a:pt x="33" y="188"/>
                    </a:lnTo>
                    <a:lnTo>
                      <a:pt x="34" y="186"/>
                    </a:lnTo>
                    <a:lnTo>
                      <a:pt x="35" y="183"/>
                    </a:lnTo>
                    <a:lnTo>
                      <a:pt x="36" y="181"/>
                    </a:lnTo>
                    <a:lnTo>
                      <a:pt x="36" y="177"/>
                    </a:lnTo>
                    <a:lnTo>
                      <a:pt x="37" y="176"/>
                    </a:lnTo>
                    <a:lnTo>
                      <a:pt x="28" y="20"/>
                    </a:lnTo>
                    <a:lnTo>
                      <a:pt x="27" y="17"/>
                    </a:lnTo>
                    <a:lnTo>
                      <a:pt x="27" y="15"/>
                    </a:lnTo>
                    <a:lnTo>
                      <a:pt x="27" y="13"/>
                    </a:lnTo>
                    <a:lnTo>
                      <a:pt x="26" y="11"/>
                    </a:lnTo>
                    <a:lnTo>
                      <a:pt x="26" y="10"/>
                    </a:lnTo>
                    <a:lnTo>
                      <a:pt x="25" y="8"/>
                    </a:lnTo>
                    <a:lnTo>
                      <a:pt x="24" y="7"/>
                    </a:lnTo>
                    <a:lnTo>
                      <a:pt x="24" y="5"/>
                    </a:lnTo>
                    <a:lnTo>
                      <a:pt x="23" y="4"/>
                    </a:lnTo>
                    <a:lnTo>
                      <a:pt x="22" y="3"/>
                    </a:lnTo>
                    <a:lnTo>
                      <a:pt x="21" y="2"/>
                    </a:lnTo>
                    <a:lnTo>
                      <a:pt x="19"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4" y="204"/>
                    </a:lnTo>
                    <a:lnTo>
                      <a:pt x="6" y="205"/>
                    </a:lnTo>
                    <a:lnTo>
                      <a:pt x="7" y="205"/>
                    </a:lnTo>
                    <a:lnTo>
                      <a:pt x="8" y="206"/>
                    </a:lnTo>
                    <a:lnTo>
                      <a:pt x="9" y="207"/>
                    </a:lnTo>
                    <a:lnTo>
                      <a:pt x="11" y="207"/>
                    </a:lnTo>
                    <a:lnTo>
                      <a:pt x="12" y="207"/>
                    </a:lnTo>
                    <a:lnTo>
                      <a:pt x="14" y="208"/>
                    </a:lnTo>
                    <a:close/>
                  </a:path>
                </a:pathLst>
              </a:custGeom>
              <a:solidFill>
                <a:srgbClr val="993300"/>
              </a:solidFill>
              <a:ln w="0">
                <a:solidFill>
                  <a:srgbClr val="000000"/>
                </a:solidFill>
                <a:prstDash val="solid"/>
                <a:round/>
                <a:headEnd/>
                <a:tailEnd/>
              </a:ln>
            </p:spPr>
            <p:txBody>
              <a:bodyPr/>
              <a:lstStyle/>
              <a:p>
                <a:endParaRPr lang="en-US"/>
              </a:p>
            </p:txBody>
          </p:sp>
          <p:sp>
            <p:nvSpPr>
              <p:cNvPr id="44254" name="Freeform 379"/>
              <p:cNvSpPr>
                <a:spLocks/>
              </p:cNvSpPr>
              <p:nvPr/>
            </p:nvSpPr>
            <p:spPr bwMode="auto">
              <a:xfrm>
                <a:off x="4680" y="1289"/>
                <a:ext cx="15" cy="4"/>
              </a:xfrm>
              <a:custGeom>
                <a:avLst/>
                <a:gdLst>
                  <a:gd name="T0" fmla="*/ 14 w 341"/>
                  <a:gd name="T1" fmla="*/ 4 h 99"/>
                  <a:gd name="T2" fmla="*/ 14 w 341"/>
                  <a:gd name="T3" fmla="*/ 4 h 99"/>
                  <a:gd name="T4" fmla="*/ 14 w 341"/>
                  <a:gd name="T5" fmla="*/ 4 h 99"/>
                  <a:gd name="T6" fmla="*/ 14 w 341"/>
                  <a:gd name="T7" fmla="*/ 4 h 99"/>
                  <a:gd name="T8" fmla="*/ 15 w 341"/>
                  <a:gd name="T9" fmla="*/ 4 h 99"/>
                  <a:gd name="T10" fmla="*/ 15 w 341"/>
                  <a:gd name="T11" fmla="*/ 3 h 99"/>
                  <a:gd name="T12" fmla="*/ 15 w 341"/>
                  <a:gd name="T13" fmla="*/ 3 h 99"/>
                  <a:gd name="T14" fmla="*/ 15 w 341"/>
                  <a:gd name="T15" fmla="*/ 3 h 99"/>
                  <a:gd name="T16" fmla="*/ 15 w 341"/>
                  <a:gd name="T17" fmla="*/ 1 h 99"/>
                  <a:gd name="T18" fmla="*/ 15 w 341"/>
                  <a:gd name="T19" fmla="*/ 1 h 99"/>
                  <a:gd name="T20" fmla="*/ 15 w 341"/>
                  <a:gd name="T21" fmla="*/ 1 h 99"/>
                  <a:gd name="T22" fmla="*/ 15 w 341"/>
                  <a:gd name="T23" fmla="*/ 1 h 99"/>
                  <a:gd name="T24" fmla="*/ 15 w 341"/>
                  <a:gd name="T25" fmla="*/ 0 h 99"/>
                  <a:gd name="T26" fmla="*/ 14 w 341"/>
                  <a:gd name="T27" fmla="*/ 0 h 99"/>
                  <a:gd name="T28" fmla="*/ 14 w 341"/>
                  <a:gd name="T29" fmla="*/ 0 h 99"/>
                  <a:gd name="T30" fmla="*/ 14 w 341"/>
                  <a:gd name="T31" fmla="*/ 0 h 99"/>
                  <a:gd name="T32" fmla="*/ 13 w 341"/>
                  <a:gd name="T33" fmla="*/ 0 h 99"/>
                  <a:gd name="T34" fmla="*/ 1 w 341"/>
                  <a:gd name="T35" fmla="*/ 0 h 99"/>
                  <a:gd name="T36" fmla="*/ 1 w 341"/>
                  <a:gd name="T37" fmla="*/ 0 h 99"/>
                  <a:gd name="T38" fmla="*/ 1 w 341"/>
                  <a:gd name="T39" fmla="*/ 0 h 99"/>
                  <a:gd name="T40" fmla="*/ 1 w 341"/>
                  <a:gd name="T41" fmla="*/ 0 h 99"/>
                  <a:gd name="T42" fmla="*/ 0 w 341"/>
                  <a:gd name="T43" fmla="*/ 0 h 99"/>
                  <a:gd name="T44" fmla="*/ 0 w 341"/>
                  <a:gd name="T45" fmla="*/ 1 h 99"/>
                  <a:gd name="T46" fmla="*/ 0 w 341"/>
                  <a:gd name="T47" fmla="*/ 1 h 99"/>
                  <a:gd name="T48" fmla="*/ 0 w 341"/>
                  <a:gd name="T49" fmla="*/ 1 h 99"/>
                  <a:gd name="T50" fmla="*/ 0 w 341"/>
                  <a:gd name="T51" fmla="*/ 3 h 99"/>
                  <a:gd name="T52" fmla="*/ 0 w 341"/>
                  <a:gd name="T53" fmla="*/ 3 h 99"/>
                  <a:gd name="T54" fmla="*/ 0 w 341"/>
                  <a:gd name="T55" fmla="*/ 3 h 99"/>
                  <a:gd name="T56" fmla="*/ 0 w 341"/>
                  <a:gd name="T57" fmla="*/ 3 h 99"/>
                  <a:gd name="T58" fmla="*/ 0 w 341"/>
                  <a:gd name="T59" fmla="*/ 4 h 99"/>
                  <a:gd name="T60" fmla="*/ 1 w 341"/>
                  <a:gd name="T61" fmla="*/ 4 h 99"/>
                  <a:gd name="T62" fmla="*/ 1 w 341"/>
                  <a:gd name="T63" fmla="*/ 4 h 99"/>
                  <a:gd name="T64" fmla="*/ 1 w 341"/>
                  <a:gd name="T65" fmla="*/ 4 h 99"/>
                  <a:gd name="T66" fmla="*/ 2 w 341"/>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1" h="99">
                    <a:moveTo>
                      <a:pt x="305" y="99"/>
                    </a:moveTo>
                    <a:lnTo>
                      <a:pt x="308" y="98"/>
                    </a:lnTo>
                    <a:lnTo>
                      <a:pt x="311" y="98"/>
                    </a:lnTo>
                    <a:lnTo>
                      <a:pt x="315" y="97"/>
                    </a:lnTo>
                    <a:lnTo>
                      <a:pt x="318" y="96"/>
                    </a:lnTo>
                    <a:lnTo>
                      <a:pt x="321" y="95"/>
                    </a:lnTo>
                    <a:lnTo>
                      <a:pt x="324" y="93"/>
                    </a:lnTo>
                    <a:lnTo>
                      <a:pt x="328" y="91"/>
                    </a:lnTo>
                    <a:lnTo>
                      <a:pt x="330" y="89"/>
                    </a:lnTo>
                    <a:lnTo>
                      <a:pt x="332" y="87"/>
                    </a:lnTo>
                    <a:lnTo>
                      <a:pt x="334" y="85"/>
                    </a:lnTo>
                    <a:lnTo>
                      <a:pt x="336" y="82"/>
                    </a:lnTo>
                    <a:lnTo>
                      <a:pt x="338" y="80"/>
                    </a:lnTo>
                    <a:lnTo>
                      <a:pt x="339" y="77"/>
                    </a:lnTo>
                    <a:lnTo>
                      <a:pt x="340" y="74"/>
                    </a:lnTo>
                    <a:lnTo>
                      <a:pt x="340" y="71"/>
                    </a:lnTo>
                    <a:lnTo>
                      <a:pt x="341" y="67"/>
                    </a:lnTo>
                    <a:lnTo>
                      <a:pt x="341" y="32"/>
                    </a:lnTo>
                    <a:lnTo>
                      <a:pt x="340" y="27"/>
                    </a:lnTo>
                    <a:lnTo>
                      <a:pt x="340" y="24"/>
                    </a:lnTo>
                    <a:lnTo>
                      <a:pt x="339" y="21"/>
                    </a:lnTo>
                    <a:lnTo>
                      <a:pt x="338" y="18"/>
                    </a:lnTo>
                    <a:lnTo>
                      <a:pt x="336" y="16"/>
                    </a:lnTo>
                    <a:lnTo>
                      <a:pt x="334" y="13"/>
                    </a:lnTo>
                    <a:lnTo>
                      <a:pt x="332" y="11"/>
                    </a:lnTo>
                    <a:lnTo>
                      <a:pt x="330" y="9"/>
                    </a:lnTo>
                    <a:lnTo>
                      <a:pt x="328" y="7"/>
                    </a:lnTo>
                    <a:lnTo>
                      <a:pt x="324" y="5"/>
                    </a:lnTo>
                    <a:lnTo>
                      <a:pt x="321" y="3"/>
                    </a:lnTo>
                    <a:lnTo>
                      <a:pt x="318" y="2"/>
                    </a:lnTo>
                    <a:lnTo>
                      <a:pt x="315" y="1"/>
                    </a:lnTo>
                    <a:lnTo>
                      <a:pt x="311" y="0"/>
                    </a:lnTo>
                    <a:lnTo>
                      <a:pt x="308" y="0"/>
                    </a:lnTo>
                    <a:lnTo>
                      <a:pt x="305" y="0"/>
                    </a:lnTo>
                    <a:lnTo>
                      <a:pt x="36" y="0"/>
                    </a:lnTo>
                    <a:lnTo>
                      <a:pt x="32" y="0"/>
                    </a:lnTo>
                    <a:lnTo>
                      <a:pt x="29" y="0"/>
                    </a:lnTo>
                    <a:lnTo>
                      <a:pt x="25" y="1"/>
                    </a:lnTo>
                    <a:lnTo>
                      <a:pt x="22" y="2"/>
                    </a:lnTo>
                    <a:lnTo>
                      <a:pt x="19" y="3"/>
                    </a:lnTo>
                    <a:lnTo>
                      <a:pt x="15" y="5"/>
                    </a:lnTo>
                    <a:lnTo>
                      <a:pt x="12"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2" y="91"/>
                    </a:lnTo>
                    <a:lnTo>
                      <a:pt x="15" y="93"/>
                    </a:lnTo>
                    <a:lnTo>
                      <a:pt x="19" y="95"/>
                    </a:lnTo>
                    <a:lnTo>
                      <a:pt x="22" y="96"/>
                    </a:lnTo>
                    <a:lnTo>
                      <a:pt x="25" y="97"/>
                    </a:lnTo>
                    <a:lnTo>
                      <a:pt x="29" y="98"/>
                    </a:lnTo>
                    <a:lnTo>
                      <a:pt x="32" y="98"/>
                    </a:lnTo>
                    <a:lnTo>
                      <a:pt x="36"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255" name="Freeform 380"/>
              <p:cNvSpPr>
                <a:spLocks/>
              </p:cNvSpPr>
              <p:nvPr/>
            </p:nvSpPr>
            <p:spPr bwMode="auto">
              <a:xfrm>
                <a:off x="4655" y="1288"/>
                <a:ext cx="21" cy="12"/>
              </a:xfrm>
              <a:custGeom>
                <a:avLst/>
                <a:gdLst>
                  <a:gd name="T0" fmla="*/ 18 w 477"/>
                  <a:gd name="T1" fmla="*/ 12 h 283"/>
                  <a:gd name="T2" fmla="*/ 19 w 477"/>
                  <a:gd name="T3" fmla="*/ 12 h 283"/>
                  <a:gd name="T4" fmla="*/ 19 w 477"/>
                  <a:gd name="T5" fmla="*/ 12 h 283"/>
                  <a:gd name="T6" fmla="*/ 20 w 477"/>
                  <a:gd name="T7" fmla="*/ 11 h 283"/>
                  <a:gd name="T8" fmla="*/ 20 w 477"/>
                  <a:gd name="T9" fmla="*/ 11 h 283"/>
                  <a:gd name="T10" fmla="*/ 21 w 477"/>
                  <a:gd name="T11" fmla="*/ 10 h 283"/>
                  <a:gd name="T12" fmla="*/ 21 w 477"/>
                  <a:gd name="T13" fmla="*/ 10 h 283"/>
                  <a:gd name="T14" fmla="*/ 21 w 477"/>
                  <a:gd name="T15" fmla="*/ 9 h 283"/>
                  <a:gd name="T16" fmla="*/ 20 w 477"/>
                  <a:gd name="T17" fmla="*/ 3 h 283"/>
                  <a:gd name="T18" fmla="*/ 20 w 477"/>
                  <a:gd name="T19" fmla="*/ 2 h 283"/>
                  <a:gd name="T20" fmla="*/ 20 w 477"/>
                  <a:gd name="T21" fmla="*/ 2 h 283"/>
                  <a:gd name="T22" fmla="*/ 20 w 477"/>
                  <a:gd name="T23" fmla="*/ 1 h 283"/>
                  <a:gd name="T24" fmla="*/ 20 w 477"/>
                  <a:gd name="T25" fmla="*/ 1 h 283"/>
                  <a:gd name="T26" fmla="*/ 19 w 477"/>
                  <a:gd name="T27" fmla="*/ 0 h 283"/>
                  <a:gd name="T28" fmla="*/ 19 w 477"/>
                  <a:gd name="T29" fmla="*/ 0 h 283"/>
                  <a:gd name="T30" fmla="*/ 19 w 477"/>
                  <a:gd name="T31" fmla="*/ 0 h 283"/>
                  <a:gd name="T32" fmla="*/ 18 w 477"/>
                  <a:gd name="T33" fmla="*/ 0 h 283"/>
                  <a:gd name="T34" fmla="*/ 3 w 477"/>
                  <a:gd name="T35" fmla="*/ 0 h 283"/>
                  <a:gd name="T36" fmla="*/ 2 w 477"/>
                  <a:gd name="T37" fmla="*/ 0 h 283"/>
                  <a:gd name="T38" fmla="*/ 2 w 477"/>
                  <a:gd name="T39" fmla="*/ 0 h 283"/>
                  <a:gd name="T40" fmla="*/ 1 w 477"/>
                  <a:gd name="T41" fmla="*/ 1 h 283"/>
                  <a:gd name="T42" fmla="*/ 1 w 477"/>
                  <a:gd name="T43" fmla="*/ 1 h 283"/>
                  <a:gd name="T44" fmla="*/ 1 w 477"/>
                  <a:gd name="T45" fmla="*/ 1 h 283"/>
                  <a:gd name="T46" fmla="*/ 1 w 477"/>
                  <a:gd name="T47" fmla="*/ 2 h 283"/>
                  <a:gd name="T48" fmla="*/ 1 w 477"/>
                  <a:gd name="T49" fmla="*/ 3 h 283"/>
                  <a:gd name="T50" fmla="*/ 0 w 477"/>
                  <a:gd name="T51" fmla="*/ 9 h 283"/>
                  <a:gd name="T52" fmla="*/ 0 w 477"/>
                  <a:gd name="T53" fmla="*/ 10 h 283"/>
                  <a:gd name="T54" fmla="*/ 0 w 477"/>
                  <a:gd name="T55" fmla="*/ 10 h 283"/>
                  <a:gd name="T56" fmla="*/ 1 w 477"/>
                  <a:gd name="T57" fmla="*/ 11 h 283"/>
                  <a:gd name="T58" fmla="*/ 1 w 477"/>
                  <a:gd name="T59" fmla="*/ 11 h 283"/>
                  <a:gd name="T60" fmla="*/ 1 w 477"/>
                  <a:gd name="T61" fmla="*/ 11 h 283"/>
                  <a:gd name="T62" fmla="*/ 2 w 477"/>
                  <a:gd name="T63" fmla="*/ 12 h 283"/>
                  <a:gd name="T64" fmla="*/ 2 w 477"/>
                  <a:gd name="T65" fmla="*/ 12 h 283"/>
                  <a:gd name="T66" fmla="*/ 3 w 477"/>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3">
                    <a:moveTo>
                      <a:pt x="415" y="283"/>
                    </a:moveTo>
                    <a:lnTo>
                      <a:pt x="419" y="282"/>
                    </a:lnTo>
                    <a:lnTo>
                      <a:pt x="425" y="281"/>
                    </a:lnTo>
                    <a:lnTo>
                      <a:pt x="430" y="279"/>
                    </a:lnTo>
                    <a:lnTo>
                      <a:pt x="435" y="277"/>
                    </a:lnTo>
                    <a:lnTo>
                      <a:pt x="440" y="274"/>
                    </a:lnTo>
                    <a:lnTo>
                      <a:pt x="446" y="271"/>
                    </a:lnTo>
                    <a:lnTo>
                      <a:pt x="451" y="267"/>
                    </a:lnTo>
                    <a:lnTo>
                      <a:pt x="456" y="263"/>
                    </a:lnTo>
                    <a:lnTo>
                      <a:pt x="460" y="258"/>
                    </a:lnTo>
                    <a:lnTo>
                      <a:pt x="464" y="252"/>
                    </a:lnTo>
                    <a:lnTo>
                      <a:pt x="468" y="247"/>
                    </a:lnTo>
                    <a:lnTo>
                      <a:pt x="471" y="241"/>
                    </a:lnTo>
                    <a:lnTo>
                      <a:pt x="473" y="235"/>
                    </a:lnTo>
                    <a:lnTo>
                      <a:pt x="475" y="229"/>
                    </a:lnTo>
                    <a:lnTo>
                      <a:pt x="476" y="222"/>
                    </a:lnTo>
                    <a:lnTo>
                      <a:pt x="477" y="216"/>
                    </a:lnTo>
                    <a:lnTo>
                      <a:pt x="463" y="68"/>
                    </a:lnTo>
                    <a:lnTo>
                      <a:pt x="462" y="61"/>
                    </a:lnTo>
                    <a:lnTo>
                      <a:pt x="462" y="53"/>
                    </a:lnTo>
                    <a:lnTo>
                      <a:pt x="460" y="47"/>
                    </a:lnTo>
                    <a:lnTo>
                      <a:pt x="459" y="41"/>
                    </a:lnTo>
                    <a:lnTo>
                      <a:pt x="457" y="35"/>
                    </a:lnTo>
                    <a:lnTo>
                      <a:pt x="454" y="30"/>
                    </a:lnTo>
                    <a:lnTo>
                      <a:pt x="452" y="25"/>
                    </a:lnTo>
                    <a:lnTo>
                      <a:pt x="449" y="20"/>
                    </a:lnTo>
                    <a:lnTo>
                      <a:pt x="445" y="16"/>
                    </a:lnTo>
                    <a:lnTo>
                      <a:pt x="441" y="11"/>
                    </a:lnTo>
                    <a:lnTo>
                      <a:pt x="437" y="8"/>
                    </a:lnTo>
                    <a:lnTo>
                      <a:pt x="433" y="5"/>
                    </a:lnTo>
                    <a:lnTo>
                      <a:pt x="428" y="3"/>
                    </a:lnTo>
                    <a:lnTo>
                      <a:pt x="424" y="1"/>
                    </a:lnTo>
                    <a:lnTo>
                      <a:pt x="419" y="0"/>
                    </a:lnTo>
                    <a:lnTo>
                      <a:pt x="415" y="0"/>
                    </a:lnTo>
                    <a:lnTo>
                      <a:pt x="62" y="0"/>
                    </a:lnTo>
                    <a:lnTo>
                      <a:pt x="57" y="0"/>
                    </a:lnTo>
                    <a:lnTo>
                      <a:pt x="51" y="1"/>
                    </a:lnTo>
                    <a:lnTo>
                      <a:pt x="47" y="3"/>
                    </a:lnTo>
                    <a:lnTo>
                      <a:pt x="43" y="5"/>
                    </a:lnTo>
                    <a:lnTo>
                      <a:pt x="39" y="8"/>
                    </a:lnTo>
                    <a:lnTo>
                      <a:pt x="35" y="11"/>
                    </a:lnTo>
                    <a:lnTo>
                      <a:pt x="31" y="16"/>
                    </a:lnTo>
                    <a:lnTo>
                      <a:pt x="28" y="20"/>
                    </a:lnTo>
                    <a:lnTo>
                      <a:pt x="25" y="25"/>
                    </a:lnTo>
                    <a:lnTo>
                      <a:pt x="22" y="30"/>
                    </a:lnTo>
                    <a:lnTo>
                      <a:pt x="20" y="35"/>
                    </a:lnTo>
                    <a:lnTo>
                      <a:pt x="17" y="41"/>
                    </a:lnTo>
                    <a:lnTo>
                      <a:pt x="16" y="47"/>
                    </a:lnTo>
                    <a:lnTo>
                      <a:pt x="14" y="53"/>
                    </a:lnTo>
                    <a:lnTo>
                      <a:pt x="14" y="61"/>
                    </a:lnTo>
                    <a:lnTo>
                      <a:pt x="14" y="68"/>
                    </a:lnTo>
                    <a:lnTo>
                      <a:pt x="0" y="216"/>
                    </a:lnTo>
                    <a:lnTo>
                      <a:pt x="0" y="222"/>
                    </a:lnTo>
                    <a:lnTo>
                      <a:pt x="1" y="229"/>
                    </a:lnTo>
                    <a:lnTo>
                      <a:pt x="3" y="235"/>
                    </a:lnTo>
                    <a:lnTo>
                      <a:pt x="5" y="241"/>
                    </a:lnTo>
                    <a:lnTo>
                      <a:pt x="8" y="247"/>
                    </a:lnTo>
                    <a:lnTo>
                      <a:pt x="12" y="252"/>
                    </a:lnTo>
                    <a:lnTo>
                      <a:pt x="16" y="258"/>
                    </a:lnTo>
                    <a:lnTo>
                      <a:pt x="21" y="263"/>
                    </a:lnTo>
                    <a:lnTo>
                      <a:pt x="26" y="267"/>
                    </a:lnTo>
                    <a:lnTo>
                      <a:pt x="31" y="271"/>
                    </a:lnTo>
                    <a:lnTo>
                      <a:pt x="36" y="274"/>
                    </a:lnTo>
                    <a:lnTo>
                      <a:pt x="41" y="277"/>
                    </a:lnTo>
                    <a:lnTo>
                      <a:pt x="46" y="279"/>
                    </a:lnTo>
                    <a:lnTo>
                      <a:pt x="51" y="281"/>
                    </a:lnTo>
                    <a:lnTo>
                      <a:pt x="57" y="282"/>
                    </a:lnTo>
                    <a:lnTo>
                      <a:pt x="62" y="283"/>
                    </a:lnTo>
                    <a:lnTo>
                      <a:pt x="415" y="283"/>
                    </a:lnTo>
                    <a:close/>
                  </a:path>
                </a:pathLst>
              </a:custGeom>
              <a:solidFill>
                <a:srgbClr val="993300"/>
              </a:solidFill>
              <a:ln w="0">
                <a:solidFill>
                  <a:srgbClr val="000000"/>
                </a:solidFill>
                <a:prstDash val="solid"/>
                <a:round/>
                <a:headEnd/>
                <a:tailEnd/>
              </a:ln>
            </p:spPr>
            <p:txBody>
              <a:bodyPr/>
              <a:lstStyle/>
              <a:p>
                <a:endParaRPr lang="en-US"/>
              </a:p>
            </p:txBody>
          </p:sp>
          <p:sp>
            <p:nvSpPr>
              <p:cNvPr id="44256" name="Freeform 381"/>
              <p:cNvSpPr>
                <a:spLocks/>
              </p:cNvSpPr>
              <p:nvPr/>
            </p:nvSpPr>
            <p:spPr bwMode="auto">
              <a:xfrm>
                <a:off x="4656" y="1288"/>
                <a:ext cx="19" cy="12"/>
              </a:xfrm>
              <a:custGeom>
                <a:avLst/>
                <a:gdLst>
                  <a:gd name="T0" fmla="*/ 17 w 455"/>
                  <a:gd name="T1" fmla="*/ 12 h 269"/>
                  <a:gd name="T2" fmla="*/ 17 w 455"/>
                  <a:gd name="T3" fmla="*/ 12 h 269"/>
                  <a:gd name="T4" fmla="*/ 18 w 455"/>
                  <a:gd name="T5" fmla="*/ 12 h 269"/>
                  <a:gd name="T6" fmla="*/ 18 w 455"/>
                  <a:gd name="T7" fmla="*/ 11 h 269"/>
                  <a:gd name="T8" fmla="*/ 18 w 455"/>
                  <a:gd name="T9" fmla="*/ 11 h 269"/>
                  <a:gd name="T10" fmla="*/ 19 w 455"/>
                  <a:gd name="T11" fmla="*/ 10 h 269"/>
                  <a:gd name="T12" fmla="*/ 19 w 455"/>
                  <a:gd name="T13" fmla="*/ 10 h 269"/>
                  <a:gd name="T14" fmla="*/ 19 w 455"/>
                  <a:gd name="T15" fmla="*/ 9 h 269"/>
                  <a:gd name="T16" fmla="*/ 18 w 455"/>
                  <a:gd name="T17" fmla="*/ 3 h 269"/>
                  <a:gd name="T18" fmla="*/ 18 w 455"/>
                  <a:gd name="T19" fmla="*/ 2 h 269"/>
                  <a:gd name="T20" fmla="*/ 18 w 455"/>
                  <a:gd name="T21" fmla="*/ 2 h 269"/>
                  <a:gd name="T22" fmla="*/ 18 w 455"/>
                  <a:gd name="T23" fmla="*/ 1 h 269"/>
                  <a:gd name="T24" fmla="*/ 18 w 455"/>
                  <a:gd name="T25" fmla="*/ 1 h 269"/>
                  <a:gd name="T26" fmla="*/ 18 w 455"/>
                  <a:gd name="T27" fmla="*/ 0 h 269"/>
                  <a:gd name="T28" fmla="*/ 17 w 455"/>
                  <a:gd name="T29" fmla="*/ 0 h 269"/>
                  <a:gd name="T30" fmla="*/ 17 w 455"/>
                  <a:gd name="T31" fmla="*/ 0 h 269"/>
                  <a:gd name="T32" fmla="*/ 17 w 455"/>
                  <a:gd name="T33" fmla="*/ 0 h 269"/>
                  <a:gd name="T34" fmla="*/ 2 w 455"/>
                  <a:gd name="T35" fmla="*/ 0 h 269"/>
                  <a:gd name="T36" fmla="*/ 2 w 455"/>
                  <a:gd name="T37" fmla="*/ 0 h 269"/>
                  <a:gd name="T38" fmla="*/ 2 w 455"/>
                  <a:gd name="T39" fmla="*/ 0 h 269"/>
                  <a:gd name="T40" fmla="*/ 1 w 455"/>
                  <a:gd name="T41" fmla="*/ 1 h 269"/>
                  <a:gd name="T42" fmla="*/ 1 w 455"/>
                  <a:gd name="T43" fmla="*/ 1 h 269"/>
                  <a:gd name="T44" fmla="*/ 1 w 455"/>
                  <a:gd name="T45" fmla="*/ 1 h 269"/>
                  <a:gd name="T46" fmla="*/ 1 w 455"/>
                  <a:gd name="T47" fmla="*/ 2 h 269"/>
                  <a:gd name="T48" fmla="*/ 1 w 455"/>
                  <a:gd name="T49" fmla="*/ 3 h 269"/>
                  <a:gd name="T50" fmla="*/ 0 w 455"/>
                  <a:gd name="T51" fmla="*/ 9 h 269"/>
                  <a:gd name="T52" fmla="*/ 0 w 455"/>
                  <a:gd name="T53" fmla="*/ 10 h 269"/>
                  <a:gd name="T54" fmla="*/ 0 w 455"/>
                  <a:gd name="T55" fmla="*/ 10 h 269"/>
                  <a:gd name="T56" fmla="*/ 1 w 455"/>
                  <a:gd name="T57" fmla="*/ 11 h 269"/>
                  <a:gd name="T58" fmla="*/ 1 w 455"/>
                  <a:gd name="T59" fmla="*/ 11 h 269"/>
                  <a:gd name="T60" fmla="*/ 1 w 455"/>
                  <a:gd name="T61" fmla="*/ 12 h 269"/>
                  <a:gd name="T62" fmla="*/ 2 w 455"/>
                  <a:gd name="T63" fmla="*/ 12 h 269"/>
                  <a:gd name="T64" fmla="*/ 2 w 455"/>
                  <a:gd name="T65" fmla="*/ 12 h 269"/>
                  <a:gd name="T66" fmla="*/ 3 w 455"/>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69">
                    <a:moveTo>
                      <a:pt x="397" y="269"/>
                    </a:moveTo>
                    <a:lnTo>
                      <a:pt x="401" y="268"/>
                    </a:lnTo>
                    <a:lnTo>
                      <a:pt x="406" y="267"/>
                    </a:lnTo>
                    <a:lnTo>
                      <a:pt x="411" y="266"/>
                    </a:lnTo>
                    <a:lnTo>
                      <a:pt x="416" y="264"/>
                    </a:lnTo>
                    <a:lnTo>
                      <a:pt x="420" y="261"/>
                    </a:lnTo>
                    <a:lnTo>
                      <a:pt x="425" y="258"/>
                    </a:lnTo>
                    <a:lnTo>
                      <a:pt x="430" y="254"/>
                    </a:lnTo>
                    <a:lnTo>
                      <a:pt x="435" y="250"/>
                    </a:lnTo>
                    <a:lnTo>
                      <a:pt x="439" y="245"/>
                    </a:lnTo>
                    <a:lnTo>
                      <a:pt x="443" y="240"/>
                    </a:lnTo>
                    <a:lnTo>
                      <a:pt x="446" y="235"/>
                    </a:lnTo>
                    <a:lnTo>
                      <a:pt x="449" y="230"/>
                    </a:lnTo>
                    <a:lnTo>
                      <a:pt x="451" y="224"/>
                    </a:lnTo>
                    <a:lnTo>
                      <a:pt x="453" y="218"/>
                    </a:lnTo>
                    <a:lnTo>
                      <a:pt x="454" y="212"/>
                    </a:lnTo>
                    <a:lnTo>
                      <a:pt x="455" y="205"/>
                    </a:lnTo>
                    <a:lnTo>
                      <a:pt x="442" y="64"/>
                    </a:lnTo>
                    <a:lnTo>
                      <a:pt x="441" y="57"/>
                    </a:lnTo>
                    <a:lnTo>
                      <a:pt x="441" y="51"/>
                    </a:lnTo>
                    <a:lnTo>
                      <a:pt x="439" y="44"/>
                    </a:lnTo>
                    <a:lnTo>
                      <a:pt x="438" y="38"/>
                    </a:lnTo>
                    <a:lnTo>
                      <a:pt x="436" y="33"/>
                    </a:lnTo>
                    <a:lnTo>
                      <a:pt x="434" y="28"/>
                    </a:lnTo>
                    <a:lnTo>
                      <a:pt x="430" y="23"/>
                    </a:lnTo>
                    <a:lnTo>
                      <a:pt x="428" y="19"/>
                    </a:lnTo>
                    <a:lnTo>
                      <a:pt x="424" y="15"/>
                    </a:lnTo>
                    <a:lnTo>
                      <a:pt x="421" y="11"/>
                    </a:lnTo>
                    <a:lnTo>
                      <a:pt x="417" y="7"/>
                    </a:lnTo>
                    <a:lnTo>
                      <a:pt x="414" y="4"/>
                    </a:lnTo>
                    <a:lnTo>
                      <a:pt x="409" y="2"/>
                    </a:lnTo>
                    <a:lnTo>
                      <a:pt x="405" y="1"/>
                    </a:lnTo>
                    <a:lnTo>
                      <a:pt x="401" y="0"/>
                    </a:lnTo>
                    <a:lnTo>
                      <a:pt x="397" y="0"/>
                    </a:lnTo>
                    <a:lnTo>
                      <a:pt x="60" y="0"/>
                    </a:lnTo>
                    <a:lnTo>
                      <a:pt x="55" y="0"/>
                    </a:lnTo>
                    <a:lnTo>
                      <a:pt x="50" y="1"/>
                    </a:lnTo>
                    <a:lnTo>
                      <a:pt x="46" y="2"/>
                    </a:lnTo>
                    <a:lnTo>
                      <a:pt x="41" y="4"/>
                    </a:lnTo>
                    <a:lnTo>
                      <a:pt x="37" y="7"/>
                    </a:lnTo>
                    <a:lnTo>
                      <a:pt x="34" y="11"/>
                    </a:lnTo>
                    <a:lnTo>
                      <a:pt x="30" y="15"/>
                    </a:lnTo>
                    <a:lnTo>
                      <a:pt x="27" y="19"/>
                    </a:lnTo>
                    <a:lnTo>
                      <a:pt x="24" y="23"/>
                    </a:lnTo>
                    <a:lnTo>
                      <a:pt x="22" y="28"/>
                    </a:lnTo>
                    <a:lnTo>
                      <a:pt x="20" y="33"/>
                    </a:lnTo>
                    <a:lnTo>
                      <a:pt x="18" y="38"/>
                    </a:lnTo>
                    <a:lnTo>
                      <a:pt x="16" y="44"/>
                    </a:lnTo>
                    <a:lnTo>
                      <a:pt x="15" y="51"/>
                    </a:lnTo>
                    <a:lnTo>
                      <a:pt x="15" y="57"/>
                    </a:lnTo>
                    <a:lnTo>
                      <a:pt x="15" y="64"/>
                    </a:lnTo>
                    <a:lnTo>
                      <a:pt x="0" y="205"/>
                    </a:lnTo>
                    <a:lnTo>
                      <a:pt x="0" y="212"/>
                    </a:lnTo>
                    <a:lnTo>
                      <a:pt x="1" y="218"/>
                    </a:lnTo>
                    <a:lnTo>
                      <a:pt x="3" y="224"/>
                    </a:lnTo>
                    <a:lnTo>
                      <a:pt x="5" y="230"/>
                    </a:lnTo>
                    <a:lnTo>
                      <a:pt x="9" y="235"/>
                    </a:lnTo>
                    <a:lnTo>
                      <a:pt x="12" y="240"/>
                    </a:lnTo>
                    <a:lnTo>
                      <a:pt x="16" y="245"/>
                    </a:lnTo>
                    <a:lnTo>
                      <a:pt x="20" y="250"/>
                    </a:lnTo>
                    <a:lnTo>
                      <a:pt x="25" y="254"/>
                    </a:lnTo>
                    <a:lnTo>
                      <a:pt x="29" y="258"/>
                    </a:lnTo>
                    <a:lnTo>
                      <a:pt x="34" y="261"/>
                    </a:lnTo>
                    <a:lnTo>
                      <a:pt x="39" y="264"/>
                    </a:lnTo>
                    <a:lnTo>
                      <a:pt x="44" y="266"/>
                    </a:lnTo>
                    <a:lnTo>
                      <a:pt x="50" y="267"/>
                    </a:lnTo>
                    <a:lnTo>
                      <a:pt x="55" y="268"/>
                    </a:lnTo>
                    <a:lnTo>
                      <a:pt x="60" y="269"/>
                    </a:lnTo>
                    <a:lnTo>
                      <a:pt x="397" y="269"/>
                    </a:lnTo>
                    <a:close/>
                  </a:path>
                </a:pathLst>
              </a:custGeom>
              <a:solidFill>
                <a:srgbClr val="993300"/>
              </a:solidFill>
              <a:ln w="0">
                <a:solidFill>
                  <a:srgbClr val="000000"/>
                </a:solidFill>
                <a:prstDash val="solid"/>
                <a:round/>
                <a:headEnd/>
                <a:tailEnd/>
              </a:ln>
            </p:spPr>
            <p:txBody>
              <a:bodyPr/>
              <a:lstStyle/>
              <a:p>
                <a:endParaRPr lang="en-US"/>
              </a:p>
            </p:txBody>
          </p:sp>
          <p:sp>
            <p:nvSpPr>
              <p:cNvPr id="44257" name="Freeform 382"/>
              <p:cNvSpPr>
                <a:spLocks/>
              </p:cNvSpPr>
              <p:nvPr/>
            </p:nvSpPr>
            <p:spPr bwMode="auto">
              <a:xfrm>
                <a:off x="4658" y="1294"/>
                <a:ext cx="15" cy="5"/>
              </a:xfrm>
              <a:custGeom>
                <a:avLst/>
                <a:gdLst>
                  <a:gd name="T0" fmla="*/ 15 w 334"/>
                  <a:gd name="T1" fmla="*/ 2 h 121"/>
                  <a:gd name="T2" fmla="*/ 15 w 334"/>
                  <a:gd name="T3" fmla="*/ 3 h 121"/>
                  <a:gd name="T4" fmla="*/ 15 w 334"/>
                  <a:gd name="T5" fmla="*/ 3 h 121"/>
                  <a:gd name="T6" fmla="*/ 15 w 334"/>
                  <a:gd name="T7" fmla="*/ 3 h 121"/>
                  <a:gd name="T8" fmla="*/ 15 w 334"/>
                  <a:gd name="T9" fmla="*/ 3 h 121"/>
                  <a:gd name="T10" fmla="*/ 15 w 334"/>
                  <a:gd name="T11" fmla="*/ 4 h 121"/>
                  <a:gd name="T12" fmla="*/ 15 w 334"/>
                  <a:gd name="T13" fmla="*/ 4 h 121"/>
                  <a:gd name="T14" fmla="*/ 15 w 334"/>
                  <a:gd name="T15" fmla="*/ 4 h 121"/>
                  <a:gd name="T16" fmla="*/ 14 w 334"/>
                  <a:gd name="T17" fmla="*/ 4 h 121"/>
                  <a:gd name="T18" fmla="*/ 14 w 334"/>
                  <a:gd name="T19" fmla="*/ 4 h 121"/>
                  <a:gd name="T20" fmla="*/ 14 w 334"/>
                  <a:gd name="T21" fmla="*/ 5 h 121"/>
                  <a:gd name="T22" fmla="*/ 14 w 334"/>
                  <a:gd name="T23" fmla="*/ 5 h 121"/>
                  <a:gd name="T24" fmla="*/ 14 w 334"/>
                  <a:gd name="T25" fmla="*/ 5 h 121"/>
                  <a:gd name="T26" fmla="*/ 14 w 334"/>
                  <a:gd name="T27" fmla="*/ 5 h 121"/>
                  <a:gd name="T28" fmla="*/ 14 w 334"/>
                  <a:gd name="T29" fmla="*/ 5 h 121"/>
                  <a:gd name="T30" fmla="*/ 13 w 334"/>
                  <a:gd name="T31" fmla="*/ 5 h 121"/>
                  <a:gd name="T32" fmla="*/ 13 w 334"/>
                  <a:gd name="T33" fmla="*/ 5 h 121"/>
                  <a:gd name="T34" fmla="*/ 2 w 334"/>
                  <a:gd name="T35" fmla="*/ 5 h 121"/>
                  <a:gd name="T36" fmla="*/ 2 w 334"/>
                  <a:gd name="T37" fmla="*/ 5 h 121"/>
                  <a:gd name="T38" fmla="*/ 1 w 334"/>
                  <a:gd name="T39" fmla="*/ 5 h 121"/>
                  <a:gd name="T40" fmla="*/ 1 w 334"/>
                  <a:gd name="T41" fmla="*/ 5 h 121"/>
                  <a:gd name="T42" fmla="*/ 1 w 334"/>
                  <a:gd name="T43" fmla="*/ 5 h 121"/>
                  <a:gd name="T44" fmla="*/ 1 w 334"/>
                  <a:gd name="T45" fmla="*/ 5 h 121"/>
                  <a:gd name="T46" fmla="*/ 1 w 334"/>
                  <a:gd name="T47" fmla="*/ 5 h 121"/>
                  <a:gd name="T48" fmla="*/ 1 w 334"/>
                  <a:gd name="T49" fmla="*/ 4 h 121"/>
                  <a:gd name="T50" fmla="*/ 0 w 334"/>
                  <a:gd name="T51" fmla="*/ 4 h 121"/>
                  <a:gd name="T52" fmla="*/ 0 w 334"/>
                  <a:gd name="T53" fmla="*/ 4 h 121"/>
                  <a:gd name="T54" fmla="*/ 0 w 334"/>
                  <a:gd name="T55" fmla="*/ 4 h 121"/>
                  <a:gd name="T56" fmla="*/ 0 w 334"/>
                  <a:gd name="T57" fmla="*/ 4 h 121"/>
                  <a:gd name="T58" fmla="*/ 0 w 334"/>
                  <a:gd name="T59" fmla="*/ 3 h 121"/>
                  <a:gd name="T60" fmla="*/ 0 w 334"/>
                  <a:gd name="T61" fmla="*/ 3 h 121"/>
                  <a:gd name="T62" fmla="*/ 0 w 334"/>
                  <a:gd name="T63" fmla="*/ 3 h 121"/>
                  <a:gd name="T64" fmla="*/ 0 w 334"/>
                  <a:gd name="T65" fmla="*/ 3 h 121"/>
                  <a:gd name="T66" fmla="*/ 0 w 334"/>
                  <a:gd name="T67" fmla="*/ 2 h 121"/>
                  <a:gd name="T68" fmla="*/ 0 w 334"/>
                  <a:gd name="T69" fmla="*/ 0 h 121"/>
                  <a:gd name="T70" fmla="*/ 15 w 334"/>
                  <a:gd name="T71" fmla="*/ 0 h 121"/>
                  <a:gd name="T72" fmla="*/ 15 w 334"/>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4" h="121">
                    <a:moveTo>
                      <a:pt x="334" y="60"/>
                    </a:moveTo>
                    <a:lnTo>
                      <a:pt x="333" y="65"/>
                    </a:lnTo>
                    <a:lnTo>
                      <a:pt x="333" y="71"/>
                    </a:lnTo>
                    <a:lnTo>
                      <a:pt x="332" y="77"/>
                    </a:lnTo>
                    <a:lnTo>
                      <a:pt x="331" y="83"/>
                    </a:lnTo>
                    <a:lnTo>
                      <a:pt x="328" y="88"/>
                    </a:lnTo>
                    <a:lnTo>
                      <a:pt x="327" y="93"/>
                    </a:lnTo>
                    <a:lnTo>
                      <a:pt x="324" y="98"/>
                    </a:lnTo>
                    <a:lnTo>
                      <a:pt x="322" y="102"/>
                    </a:lnTo>
                    <a:lnTo>
                      <a:pt x="320" y="106"/>
                    </a:lnTo>
                    <a:lnTo>
                      <a:pt x="317" y="109"/>
                    </a:lnTo>
                    <a:lnTo>
                      <a:pt x="314" y="112"/>
                    </a:lnTo>
                    <a:lnTo>
                      <a:pt x="310" y="115"/>
                    </a:lnTo>
                    <a:lnTo>
                      <a:pt x="307" y="117"/>
                    </a:lnTo>
                    <a:lnTo>
                      <a:pt x="303" y="118"/>
                    </a:lnTo>
                    <a:lnTo>
                      <a:pt x="299" y="119"/>
                    </a:lnTo>
                    <a:lnTo>
                      <a:pt x="295" y="121"/>
                    </a:lnTo>
                    <a:lnTo>
                      <a:pt x="39" y="121"/>
                    </a:lnTo>
                    <a:lnTo>
                      <a:pt x="34" y="119"/>
                    </a:lnTo>
                    <a:lnTo>
                      <a:pt x="30" y="118"/>
                    </a:lnTo>
                    <a:lnTo>
                      <a:pt x="26" y="117"/>
                    </a:lnTo>
                    <a:lnTo>
                      <a:pt x="22" y="115"/>
                    </a:lnTo>
                    <a:lnTo>
                      <a:pt x="18" y="112"/>
                    </a:lnTo>
                    <a:lnTo>
                      <a:pt x="15" y="109"/>
                    </a:lnTo>
                    <a:lnTo>
                      <a:pt x="12" y="106"/>
                    </a:lnTo>
                    <a:lnTo>
                      <a:pt x="10" y="102"/>
                    </a:lnTo>
                    <a:lnTo>
                      <a:pt x="7" y="98"/>
                    </a:lnTo>
                    <a:lnTo>
                      <a:pt x="5" y="93"/>
                    </a:lnTo>
                    <a:lnTo>
                      <a:pt x="3" y="88"/>
                    </a:lnTo>
                    <a:lnTo>
                      <a:pt x="2" y="83"/>
                    </a:lnTo>
                    <a:lnTo>
                      <a:pt x="1" y="77"/>
                    </a:lnTo>
                    <a:lnTo>
                      <a:pt x="0" y="71"/>
                    </a:lnTo>
                    <a:lnTo>
                      <a:pt x="0" y="65"/>
                    </a:lnTo>
                    <a:lnTo>
                      <a:pt x="0" y="60"/>
                    </a:lnTo>
                    <a:lnTo>
                      <a:pt x="2" y="0"/>
                    </a:lnTo>
                    <a:lnTo>
                      <a:pt x="332" y="0"/>
                    </a:lnTo>
                    <a:lnTo>
                      <a:pt x="334" y="60"/>
                    </a:lnTo>
                    <a:close/>
                  </a:path>
                </a:pathLst>
              </a:custGeom>
              <a:solidFill>
                <a:srgbClr val="993300"/>
              </a:solidFill>
              <a:ln w="0">
                <a:solidFill>
                  <a:srgbClr val="000000"/>
                </a:solidFill>
                <a:prstDash val="solid"/>
                <a:round/>
                <a:headEnd/>
                <a:tailEnd/>
              </a:ln>
            </p:spPr>
            <p:txBody>
              <a:bodyPr/>
              <a:lstStyle/>
              <a:p>
                <a:endParaRPr lang="en-US"/>
              </a:p>
            </p:txBody>
          </p:sp>
          <p:sp>
            <p:nvSpPr>
              <p:cNvPr id="44258" name="Freeform 383"/>
              <p:cNvSpPr>
                <a:spLocks/>
              </p:cNvSpPr>
              <p:nvPr/>
            </p:nvSpPr>
            <p:spPr bwMode="auto">
              <a:xfrm>
                <a:off x="4656" y="1290"/>
                <a:ext cx="2" cy="8"/>
              </a:xfrm>
              <a:custGeom>
                <a:avLst/>
                <a:gdLst>
                  <a:gd name="T0" fmla="*/ 1 w 33"/>
                  <a:gd name="T1" fmla="*/ 8 h 200"/>
                  <a:gd name="T2" fmla="*/ 1 w 33"/>
                  <a:gd name="T3" fmla="*/ 8 h 200"/>
                  <a:gd name="T4" fmla="*/ 1 w 33"/>
                  <a:gd name="T5" fmla="*/ 8 h 200"/>
                  <a:gd name="T6" fmla="*/ 2 w 33"/>
                  <a:gd name="T7" fmla="*/ 8 h 200"/>
                  <a:gd name="T8" fmla="*/ 2 w 33"/>
                  <a:gd name="T9" fmla="*/ 8 h 200"/>
                  <a:gd name="T10" fmla="*/ 2 w 33"/>
                  <a:gd name="T11" fmla="*/ 8 h 200"/>
                  <a:gd name="T12" fmla="*/ 2 w 33"/>
                  <a:gd name="T13" fmla="*/ 7 h 200"/>
                  <a:gd name="T14" fmla="*/ 2 w 33"/>
                  <a:gd name="T15" fmla="*/ 7 h 200"/>
                  <a:gd name="T16" fmla="*/ 2 w 33"/>
                  <a:gd name="T17" fmla="*/ 1 h 200"/>
                  <a:gd name="T18" fmla="*/ 2 w 33"/>
                  <a:gd name="T19" fmla="*/ 1 h 200"/>
                  <a:gd name="T20" fmla="*/ 2 w 33"/>
                  <a:gd name="T21" fmla="*/ 0 h 200"/>
                  <a:gd name="T22" fmla="*/ 2 w 33"/>
                  <a:gd name="T23" fmla="*/ 0 h 200"/>
                  <a:gd name="T24" fmla="*/ 2 w 33"/>
                  <a:gd name="T25" fmla="*/ 0 h 200"/>
                  <a:gd name="T26" fmla="*/ 2 w 33"/>
                  <a:gd name="T27" fmla="*/ 0 h 200"/>
                  <a:gd name="T28" fmla="*/ 1 w 33"/>
                  <a:gd name="T29" fmla="*/ 0 h 200"/>
                  <a:gd name="T30" fmla="*/ 1 w 33"/>
                  <a:gd name="T31" fmla="*/ 0 h 200"/>
                  <a:gd name="T32" fmla="*/ 1 w 33"/>
                  <a:gd name="T33" fmla="*/ 0 h 200"/>
                  <a:gd name="T34" fmla="*/ 1 w 33"/>
                  <a:gd name="T35" fmla="*/ 0 h 200"/>
                  <a:gd name="T36" fmla="*/ 1 w 33"/>
                  <a:gd name="T37" fmla="*/ 0 h 200"/>
                  <a:gd name="T38" fmla="*/ 1 w 33"/>
                  <a:gd name="T39" fmla="*/ 0 h 200"/>
                  <a:gd name="T40" fmla="*/ 0 w 33"/>
                  <a:gd name="T41" fmla="*/ 0 h 200"/>
                  <a:gd name="T42" fmla="*/ 0 w 33"/>
                  <a:gd name="T43" fmla="*/ 0 h 200"/>
                  <a:gd name="T44" fmla="*/ 0 w 33"/>
                  <a:gd name="T45" fmla="*/ 0 h 200"/>
                  <a:gd name="T46" fmla="*/ 0 w 33"/>
                  <a:gd name="T47" fmla="*/ 1 h 200"/>
                  <a:gd name="T48" fmla="*/ 0 w 33"/>
                  <a:gd name="T49" fmla="*/ 1 h 200"/>
                  <a:gd name="T50" fmla="*/ 0 w 33"/>
                  <a:gd name="T51" fmla="*/ 7 h 200"/>
                  <a:gd name="T52" fmla="*/ 0 w 33"/>
                  <a:gd name="T53" fmla="*/ 7 h 200"/>
                  <a:gd name="T54" fmla="*/ 0 w 33"/>
                  <a:gd name="T55" fmla="*/ 7 h 200"/>
                  <a:gd name="T56" fmla="*/ 0 w 33"/>
                  <a:gd name="T57" fmla="*/ 7 h 200"/>
                  <a:gd name="T58" fmla="*/ 0 w 33"/>
                  <a:gd name="T59" fmla="*/ 8 h 200"/>
                  <a:gd name="T60" fmla="*/ 1 w 33"/>
                  <a:gd name="T61" fmla="*/ 8 h 200"/>
                  <a:gd name="T62" fmla="*/ 1 w 33"/>
                  <a:gd name="T63" fmla="*/ 8 h 200"/>
                  <a:gd name="T64" fmla="*/ 1 w 33"/>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0">
                    <a:moveTo>
                      <a:pt x="18" y="200"/>
                    </a:moveTo>
                    <a:lnTo>
                      <a:pt x="19" y="199"/>
                    </a:lnTo>
                    <a:lnTo>
                      <a:pt x="20" y="199"/>
                    </a:lnTo>
                    <a:lnTo>
                      <a:pt x="22" y="199"/>
                    </a:lnTo>
                    <a:lnTo>
                      <a:pt x="23" y="198"/>
                    </a:lnTo>
                    <a:lnTo>
                      <a:pt x="24" y="197"/>
                    </a:lnTo>
                    <a:lnTo>
                      <a:pt x="25" y="196"/>
                    </a:lnTo>
                    <a:lnTo>
                      <a:pt x="27" y="195"/>
                    </a:lnTo>
                    <a:lnTo>
                      <a:pt x="29"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9" y="5"/>
                    </a:lnTo>
                    <a:lnTo>
                      <a:pt x="27" y="4"/>
                    </a:lnTo>
                    <a:lnTo>
                      <a:pt x="25" y="3"/>
                    </a:lnTo>
                    <a:lnTo>
                      <a:pt x="24" y="2"/>
                    </a:lnTo>
                    <a:lnTo>
                      <a:pt x="23" y="1"/>
                    </a:lnTo>
                    <a:lnTo>
                      <a:pt x="22" y="0"/>
                    </a:lnTo>
                    <a:lnTo>
                      <a:pt x="20" y="0"/>
                    </a:lnTo>
                    <a:lnTo>
                      <a:pt x="19" y="0"/>
                    </a:lnTo>
                    <a:lnTo>
                      <a:pt x="18" y="0"/>
                    </a:lnTo>
                    <a:lnTo>
                      <a:pt x="16" y="0"/>
                    </a:lnTo>
                    <a:lnTo>
                      <a:pt x="15" y="0"/>
                    </a:lnTo>
                    <a:lnTo>
                      <a:pt x="14" y="0"/>
                    </a:lnTo>
                    <a:lnTo>
                      <a:pt x="13" y="1"/>
                    </a:lnTo>
                    <a:lnTo>
                      <a:pt x="11" y="2"/>
                    </a:lnTo>
                    <a:lnTo>
                      <a:pt x="10" y="3"/>
                    </a:lnTo>
                    <a:lnTo>
                      <a:pt x="9" y="4"/>
                    </a:lnTo>
                    <a:lnTo>
                      <a:pt x="8" y="5"/>
                    </a:lnTo>
                    <a:lnTo>
                      <a:pt x="8" y="7"/>
                    </a:lnTo>
                    <a:lnTo>
                      <a:pt x="7" y="8"/>
                    </a:lnTo>
                    <a:lnTo>
                      <a:pt x="6" y="10"/>
                    </a:lnTo>
                    <a:lnTo>
                      <a:pt x="6" y="12"/>
                    </a:lnTo>
                    <a:lnTo>
                      <a:pt x="5" y="14"/>
                    </a:lnTo>
                    <a:lnTo>
                      <a:pt x="5" y="16"/>
                    </a:lnTo>
                    <a:lnTo>
                      <a:pt x="5" y="18"/>
                    </a:lnTo>
                    <a:lnTo>
                      <a:pt x="5" y="20"/>
                    </a:lnTo>
                    <a:lnTo>
                      <a:pt x="0" y="167"/>
                    </a:lnTo>
                    <a:lnTo>
                      <a:pt x="0" y="169"/>
                    </a:lnTo>
                    <a:lnTo>
                      <a:pt x="0" y="171"/>
                    </a:lnTo>
                    <a:lnTo>
                      <a:pt x="1" y="175"/>
                    </a:lnTo>
                    <a:lnTo>
                      <a:pt x="1" y="177"/>
                    </a:lnTo>
                    <a:lnTo>
                      <a:pt x="2" y="180"/>
                    </a:lnTo>
                    <a:lnTo>
                      <a:pt x="3" y="182"/>
                    </a:lnTo>
                    <a:lnTo>
                      <a:pt x="5" y="185"/>
                    </a:lnTo>
                    <a:lnTo>
                      <a:pt x="6" y="188"/>
                    </a:lnTo>
                    <a:lnTo>
                      <a:pt x="7" y="190"/>
                    </a:lnTo>
                    <a:lnTo>
                      <a:pt x="9" y="192"/>
                    </a:lnTo>
                    <a:lnTo>
                      <a:pt x="10" y="194"/>
                    </a:lnTo>
                    <a:lnTo>
                      <a:pt x="12" y="196"/>
                    </a:lnTo>
                    <a:lnTo>
                      <a:pt x="13" y="197"/>
                    </a:lnTo>
                    <a:lnTo>
                      <a:pt x="15" y="199"/>
                    </a:lnTo>
                    <a:lnTo>
                      <a:pt x="16" y="199"/>
                    </a:lnTo>
                    <a:lnTo>
                      <a:pt x="18" y="200"/>
                    </a:lnTo>
                    <a:close/>
                  </a:path>
                </a:pathLst>
              </a:custGeom>
              <a:solidFill>
                <a:srgbClr val="993300"/>
              </a:solidFill>
              <a:ln w="0">
                <a:solidFill>
                  <a:srgbClr val="000000"/>
                </a:solidFill>
                <a:prstDash val="solid"/>
                <a:round/>
                <a:headEnd/>
                <a:tailEnd/>
              </a:ln>
            </p:spPr>
            <p:txBody>
              <a:bodyPr/>
              <a:lstStyle/>
              <a:p>
                <a:endParaRPr lang="en-US"/>
              </a:p>
            </p:txBody>
          </p:sp>
          <p:sp>
            <p:nvSpPr>
              <p:cNvPr id="44259" name="Freeform 384"/>
              <p:cNvSpPr>
                <a:spLocks/>
              </p:cNvSpPr>
              <p:nvPr/>
            </p:nvSpPr>
            <p:spPr bwMode="auto">
              <a:xfrm>
                <a:off x="4673" y="1289"/>
                <a:ext cx="2" cy="9"/>
              </a:xfrm>
              <a:custGeom>
                <a:avLst/>
                <a:gdLst>
                  <a:gd name="T0" fmla="*/ 1 w 37"/>
                  <a:gd name="T1" fmla="*/ 9 h 208"/>
                  <a:gd name="T2" fmla="*/ 1 w 37"/>
                  <a:gd name="T3" fmla="*/ 9 h 208"/>
                  <a:gd name="T4" fmla="*/ 1 w 37"/>
                  <a:gd name="T5" fmla="*/ 9 h 208"/>
                  <a:gd name="T6" fmla="*/ 1 w 37"/>
                  <a:gd name="T7" fmla="*/ 9 h 208"/>
                  <a:gd name="T8" fmla="*/ 2 w 37"/>
                  <a:gd name="T9" fmla="*/ 8 h 208"/>
                  <a:gd name="T10" fmla="*/ 2 w 37"/>
                  <a:gd name="T11" fmla="*/ 8 h 208"/>
                  <a:gd name="T12" fmla="*/ 2 w 37"/>
                  <a:gd name="T13" fmla="*/ 8 h 208"/>
                  <a:gd name="T14" fmla="*/ 2 w 37"/>
                  <a:gd name="T15" fmla="*/ 8 h 208"/>
                  <a:gd name="T16" fmla="*/ 2 w 37"/>
                  <a:gd name="T17" fmla="*/ 1 h 208"/>
                  <a:gd name="T18" fmla="*/ 1 w 37"/>
                  <a:gd name="T19" fmla="*/ 1 h 208"/>
                  <a:gd name="T20" fmla="*/ 1 w 37"/>
                  <a:gd name="T21" fmla="*/ 0 h 208"/>
                  <a:gd name="T22" fmla="*/ 1 w 37"/>
                  <a:gd name="T23" fmla="*/ 0 h 208"/>
                  <a:gd name="T24" fmla="*/ 1 w 37"/>
                  <a:gd name="T25" fmla="*/ 0 h 208"/>
                  <a:gd name="T26" fmla="*/ 1 w 37"/>
                  <a:gd name="T27" fmla="*/ 0 h 208"/>
                  <a:gd name="T28" fmla="*/ 1 w 37"/>
                  <a:gd name="T29" fmla="*/ 0 h 208"/>
                  <a:gd name="T30" fmla="*/ 1 w 37"/>
                  <a:gd name="T31" fmla="*/ 0 h 208"/>
                  <a:gd name="T32" fmla="*/ 1 w 37"/>
                  <a:gd name="T33" fmla="*/ 0 h 208"/>
                  <a:gd name="T34" fmla="*/ 1 w 37"/>
                  <a:gd name="T35" fmla="*/ 0 h 208"/>
                  <a:gd name="T36" fmla="*/ 0 w 37"/>
                  <a:gd name="T37" fmla="*/ 0 h 208"/>
                  <a:gd name="T38" fmla="*/ 0 w 37"/>
                  <a:gd name="T39" fmla="*/ 0 h 208"/>
                  <a:gd name="T40" fmla="*/ 0 w 37"/>
                  <a:gd name="T41" fmla="*/ 0 h 208"/>
                  <a:gd name="T42" fmla="*/ 0 w 37"/>
                  <a:gd name="T43" fmla="*/ 0 h 208"/>
                  <a:gd name="T44" fmla="*/ 0 w 37"/>
                  <a:gd name="T45" fmla="*/ 1 h 208"/>
                  <a:gd name="T46" fmla="*/ 0 w 37"/>
                  <a:gd name="T47" fmla="*/ 1 h 208"/>
                  <a:gd name="T48" fmla="*/ 0 w 37"/>
                  <a:gd name="T49" fmla="*/ 1 h 208"/>
                  <a:gd name="T50" fmla="*/ 0 w 37"/>
                  <a:gd name="T51" fmla="*/ 8 h 208"/>
                  <a:gd name="T52" fmla="*/ 0 w 37"/>
                  <a:gd name="T53" fmla="*/ 8 h 208"/>
                  <a:gd name="T54" fmla="*/ 0 w 37"/>
                  <a:gd name="T55" fmla="*/ 9 h 208"/>
                  <a:gd name="T56" fmla="*/ 0 w 37"/>
                  <a:gd name="T57" fmla="*/ 9 h 208"/>
                  <a:gd name="T58" fmla="*/ 0 w 37"/>
                  <a:gd name="T59" fmla="*/ 9 h 208"/>
                  <a:gd name="T60" fmla="*/ 0 w 37"/>
                  <a:gd name="T61" fmla="*/ 9 h 208"/>
                  <a:gd name="T62" fmla="*/ 0 w 37"/>
                  <a:gd name="T63" fmla="*/ 9 h 208"/>
                  <a:gd name="T64" fmla="*/ 1 w 37"/>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8">
                    <a:moveTo>
                      <a:pt x="13" y="208"/>
                    </a:moveTo>
                    <a:lnTo>
                      <a:pt x="14" y="207"/>
                    </a:lnTo>
                    <a:lnTo>
                      <a:pt x="16" y="207"/>
                    </a:lnTo>
                    <a:lnTo>
                      <a:pt x="18" y="205"/>
                    </a:lnTo>
                    <a:lnTo>
                      <a:pt x="19" y="204"/>
                    </a:lnTo>
                    <a:lnTo>
                      <a:pt x="21" y="202"/>
                    </a:lnTo>
                    <a:lnTo>
                      <a:pt x="23" y="200"/>
                    </a:lnTo>
                    <a:lnTo>
                      <a:pt x="25" y="198"/>
                    </a:lnTo>
                    <a:lnTo>
                      <a:pt x="28" y="196"/>
                    </a:lnTo>
                    <a:lnTo>
                      <a:pt x="30" y="193"/>
                    </a:lnTo>
                    <a:lnTo>
                      <a:pt x="31" y="191"/>
                    </a:lnTo>
                    <a:lnTo>
                      <a:pt x="33" y="188"/>
                    </a:lnTo>
                    <a:lnTo>
                      <a:pt x="34" y="186"/>
                    </a:lnTo>
                    <a:lnTo>
                      <a:pt x="35" y="183"/>
                    </a:lnTo>
                    <a:lnTo>
                      <a:pt x="36" y="181"/>
                    </a:lnTo>
                    <a:lnTo>
                      <a:pt x="36" y="177"/>
                    </a:lnTo>
                    <a:lnTo>
                      <a:pt x="37" y="176"/>
                    </a:lnTo>
                    <a:lnTo>
                      <a:pt x="28" y="20"/>
                    </a:lnTo>
                    <a:lnTo>
                      <a:pt x="27" y="17"/>
                    </a:lnTo>
                    <a:lnTo>
                      <a:pt x="27" y="15"/>
                    </a:lnTo>
                    <a:lnTo>
                      <a:pt x="27" y="13"/>
                    </a:lnTo>
                    <a:lnTo>
                      <a:pt x="25" y="11"/>
                    </a:lnTo>
                    <a:lnTo>
                      <a:pt x="25" y="10"/>
                    </a:lnTo>
                    <a:lnTo>
                      <a:pt x="24" y="8"/>
                    </a:lnTo>
                    <a:lnTo>
                      <a:pt x="23" y="7"/>
                    </a:lnTo>
                    <a:lnTo>
                      <a:pt x="23" y="5"/>
                    </a:lnTo>
                    <a:lnTo>
                      <a:pt x="22" y="4"/>
                    </a:lnTo>
                    <a:lnTo>
                      <a:pt x="20" y="3"/>
                    </a:lnTo>
                    <a:lnTo>
                      <a:pt x="19" y="2"/>
                    </a:lnTo>
                    <a:lnTo>
                      <a:pt x="18" y="1"/>
                    </a:lnTo>
                    <a:lnTo>
                      <a:pt x="17" y="0"/>
                    </a:lnTo>
                    <a:lnTo>
                      <a:pt x="15" y="0"/>
                    </a:lnTo>
                    <a:lnTo>
                      <a:pt x="14" y="0"/>
                    </a:lnTo>
                    <a:lnTo>
                      <a:pt x="13" y="0"/>
                    </a:lnTo>
                    <a:lnTo>
                      <a:pt x="11" y="0"/>
                    </a:lnTo>
                    <a:lnTo>
                      <a:pt x="10" y="0"/>
                    </a:lnTo>
                    <a:lnTo>
                      <a:pt x="9" y="0"/>
                    </a:lnTo>
                    <a:lnTo>
                      <a:pt x="8" y="1"/>
                    </a:lnTo>
                    <a:lnTo>
                      <a:pt x="6" y="2"/>
                    </a:lnTo>
                    <a:lnTo>
                      <a:pt x="5" y="3"/>
                    </a:lnTo>
                    <a:lnTo>
                      <a:pt x="4" y="4"/>
                    </a:lnTo>
                    <a:lnTo>
                      <a:pt x="3"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3" y="203"/>
                    </a:lnTo>
                    <a:lnTo>
                      <a:pt x="4" y="204"/>
                    </a:lnTo>
                    <a:lnTo>
                      <a:pt x="5" y="205"/>
                    </a:lnTo>
                    <a:lnTo>
                      <a:pt x="6" y="205"/>
                    </a:lnTo>
                    <a:lnTo>
                      <a:pt x="8" y="206"/>
                    </a:lnTo>
                    <a:lnTo>
                      <a:pt x="9" y="207"/>
                    </a:lnTo>
                    <a:lnTo>
                      <a:pt x="10" y="207"/>
                    </a:lnTo>
                    <a:lnTo>
                      <a:pt x="11" y="207"/>
                    </a:lnTo>
                    <a:lnTo>
                      <a:pt x="13" y="208"/>
                    </a:lnTo>
                    <a:close/>
                  </a:path>
                </a:pathLst>
              </a:custGeom>
              <a:solidFill>
                <a:srgbClr val="993300"/>
              </a:solidFill>
              <a:ln w="0">
                <a:solidFill>
                  <a:srgbClr val="000000"/>
                </a:solidFill>
                <a:prstDash val="solid"/>
                <a:round/>
                <a:headEnd/>
                <a:tailEnd/>
              </a:ln>
            </p:spPr>
            <p:txBody>
              <a:bodyPr/>
              <a:lstStyle/>
              <a:p>
                <a:endParaRPr lang="en-US"/>
              </a:p>
            </p:txBody>
          </p:sp>
          <p:sp>
            <p:nvSpPr>
              <p:cNvPr id="44260" name="Freeform 385"/>
              <p:cNvSpPr>
                <a:spLocks/>
              </p:cNvSpPr>
              <p:nvPr/>
            </p:nvSpPr>
            <p:spPr bwMode="auto">
              <a:xfrm>
                <a:off x="4658" y="1289"/>
                <a:ext cx="15" cy="4"/>
              </a:xfrm>
              <a:custGeom>
                <a:avLst/>
                <a:gdLst>
                  <a:gd name="T0" fmla="*/ 14 w 342"/>
                  <a:gd name="T1" fmla="*/ 4 h 99"/>
                  <a:gd name="T2" fmla="*/ 14 w 342"/>
                  <a:gd name="T3" fmla="*/ 4 h 99"/>
                  <a:gd name="T4" fmla="*/ 14 w 342"/>
                  <a:gd name="T5" fmla="*/ 4 h 99"/>
                  <a:gd name="T6" fmla="*/ 14 w 342"/>
                  <a:gd name="T7" fmla="*/ 4 h 99"/>
                  <a:gd name="T8" fmla="*/ 15 w 342"/>
                  <a:gd name="T9" fmla="*/ 4 h 99"/>
                  <a:gd name="T10" fmla="*/ 15 w 342"/>
                  <a:gd name="T11" fmla="*/ 3 h 99"/>
                  <a:gd name="T12" fmla="*/ 15 w 342"/>
                  <a:gd name="T13" fmla="*/ 3 h 99"/>
                  <a:gd name="T14" fmla="*/ 15 w 342"/>
                  <a:gd name="T15" fmla="*/ 3 h 99"/>
                  <a:gd name="T16" fmla="*/ 15 w 342"/>
                  <a:gd name="T17" fmla="*/ 1 h 99"/>
                  <a:gd name="T18" fmla="*/ 15 w 342"/>
                  <a:gd name="T19" fmla="*/ 1 h 99"/>
                  <a:gd name="T20" fmla="*/ 15 w 342"/>
                  <a:gd name="T21" fmla="*/ 1 h 99"/>
                  <a:gd name="T22" fmla="*/ 15 w 342"/>
                  <a:gd name="T23" fmla="*/ 1 h 99"/>
                  <a:gd name="T24" fmla="*/ 14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0 h 99"/>
                  <a:gd name="T44" fmla="*/ 0 w 342"/>
                  <a:gd name="T45" fmla="*/ 1 h 99"/>
                  <a:gd name="T46" fmla="*/ 0 w 342"/>
                  <a:gd name="T47" fmla="*/ 1 h 99"/>
                  <a:gd name="T48" fmla="*/ 0 w 342"/>
                  <a:gd name="T49" fmla="*/ 1 h 99"/>
                  <a:gd name="T50" fmla="*/ 0 w 342"/>
                  <a:gd name="T51" fmla="*/ 3 h 99"/>
                  <a:gd name="T52" fmla="*/ 0 w 342"/>
                  <a:gd name="T53" fmla="*/ 3 h 99"/>
                  <a:gd name="T54" fmla="*/ 0 w 342"/>
                  <a:gd name="T55" fmla="*/ 3 h 99"/>
                  <a:gd name="T56" fmla="*/ 0 w 342"/>
                  <a:gd name="T57" fmla="*/ 3 h 99"/>
                  <a:gd name="T58" fmla="*/ 0 w 342"/>
                  <a:gd name="T59" fmla="*/ 4 h 99"/>
                  <a:gd name="T60" fmla="*/ 1 w 342"/>
                  <a:gd name="T61" fmla="*/ 4 h 99"/>
                  <a:gd name="T62" fmla="*/ 1 w 342"/>
                  <a:gd name="T63" fmla="*/ 4 h 99"/>
                  <a:gd name="T64" fmla="*/ 1 w 342"/>
                  <a:gd name="T65" fmla="*/ 4 h 99"/>
                  <a:gd name="T66" fmla="*/ 2 w 34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5" y="99"/>
                    </a:moveTo>
                    <a:lnTo>
                      <a:pt x="308" y="98"/>
                    </a:lnTo>
                    <a:lnTo>
                      <a:pt x="312" y="98"/>
                    </a:lnTo>
                    <a:lnTo>
                      <a:pt x="315" y="97"/>
                    </a:lnTo>
                    <a:lnTo>
                      <a:pt x="319" y="96"/>
                    </a:lnTo>
                    <a:lnTo>
                      <a:pt x="322" y="95"/>
                    </a:lnTo>
                    <a:lnTo>
                      <a:pt x="325" y="93"/>
                    </a:lnTo>
                    <a:lnTo>
                      <a:pt x="327" y="91"/>
                    </a:lnTo>
                    <a:lnTo>
                      <a:pt x="330" y="89"/>
                    </a:lnTo>
                    <a:lnTo>
                      <a:pt x="332" y="87"/>
                    </a:lnTo>
                    <a:lnTo>
                      <a:pt x="334" y="85"/>
                    </a:lnTo>
                    <a:lnTo>
                      <a:pt x="337" y="82"/>
                    </a:lnTo>
                    <a:lnTo>
                      <a:pt x="339" y="80"/>
                    </a:lnTo>
                    <a:lnTo>
                      <a:pt x="340" y="77"/>
                    </a:lnTo>
                    <a:lnTo>
                      <a:pt x="341" y="74"/>
                    </a:lnTo>
                    <a:lnTo>
                      <a:pt x="341" y="71"/>
                    </a:lnTo>
                    <a:lnTo>
                      <a:pt x="342" y="67"/>
                    </a:lnTo>
                    <a:lnTo>
                      <a:pt x="342" y="32"/>
                    </a:lnTo>
                    <a:lnTo>
                      <a:pt x="341" y="27"/>
                    </a:lnTo>
                    <a:lnTo>
                      <a:pt x="341" y="24"/>
                    </a:lnTo>
                    <a:lnTo>
                      <a:pt x="340" y="21"/>
                    </a:lnTo>
                    <a:lnTo>
                      <a:pt x="339" y="18"/>
                    </a:lnTo>
                    <a:lnTo>
                      <a:pt x="337" y="16"/>
                    </a:lnTo>
                    <a:lnTo>
                      <a:pt x="334" y="13"/>
                    </a:lnTo>
                    <a:lnTo>
                      <a:pt x="332" y="11"/>
                    </a:lnTo>
                    <a:lnTo>
                      <a:pt x="330" y="9"/>
                    </a:lnTo>
                    <a:lnTo>
                      <a:pt x="327" y="7"/>
                    </a:lnTo>
                    <a:lnTo>
                      <a:pt x="325" y="5"/>
                    </a:lnTo>
                    <a:lnTo>
                      <a:pt x="322" y="3"/>
                    </a:lnTo>
                    <a:lnTo>
                      <a:pt x="319" y="2"/>
                    </a:lnTo>
                    <a:lnTo>
                      <a:pt x="315" y="1"/>
                    </a:lnTo>
                    <a:lnTo>
                      <a:pt x="312" y="0"/>
                    </a:lnTo>
                    <a:lnTo>
                      <a:pt x="308" y="0"/>
                    </a:lnTo>
                    <a:lnTo>
                      <a:pt x="305" y="0"/>
                    </a:lnTo>
                    <a:lnTo>
                      <a:pt x="36" y="0"/>
                    </a:lnTo>
                    <a:lnTo>
                      <a:pt x="32" y="0"/>
                    </a:lnTo>
                    <a:lnTo>
                      <a:pt x="29" y="0"/>
                    </a:lnTo>
                    <a:lnTo>
                      <a:pt x="24" y="1"/>
                    </a:lnTo>
                    <a:lnTo>
                      <a:pt x="21" y="2"/>
                    </a:lnTo>
                    <a:lnTo>
                      <a:pt x="18" y="3"/>
                    </a:lnTo>
                    <a:lnTo>
                      <a:pt x="15" y="5"/>
                    </a:lnTo>
                    <a:lnTo>
                      <a:pt x="12"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2" y="91"/>
                    </a:lnTo>
                    <a:lnTo>
                      <a:pt x="15" y="93"/>
                    </a:lnTo>
                    <a:lnTo>
                      <a:pt x="18" y="95"/>
                    </a:lnTo>
                    <a:lnTo>
                      <a:pt x="21" y="96"/>
                    </a:lnTo>
                    <a:lnTo>
                      <a:pt x="24" y="97"/>
                    </a:lnTo>
                    <a:lnTo>
                      <a:pt x="29" y="98"/>
                    </a:lnTo>
                    <a:lnTo>
                      <a:pt x="32" y="98"/>
                    </a:lnTo>
                    <a:lnTo>
                      <a:pt x="36"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261" name="Freeform 386"/>
              <p:cNvSpPr>
                <a:spLocks/>
              </p:cNvSpPr>
              <p:nvPr/>
            </p:nvSpPr>
            <p:spPr bwMode="auto">
              <a:xfrm>
                <a:off x="4633" y="1288"/>
                <a:ext cx="20" cy="12"/>
              </a:xfrm>
              <a:custGeom>
                <a:avLst/>
                <a:gdLst>
                  <a:gd name="T0" fmla="*/ 18 w 477"/>
                  <a:gd name="T1" fmla="*/ 12 h 283"/>
                  <a:gd name="T2" fmla="*/ 18 w 477"/>
                  <a:gd name="T3" fmla="*/ 12 h 283"/>
                  <a:gd name="T4" fmla="*/ 18 w 477"/>
                  <a:gd name="T5" fmla="*/ 12 h 283"/>
                  <a:gd name="T6" fmla="*/ 19 w 477"/>
                  <a:gd name="T7" fmla="*/ 11 h 283"/>
                  <a:gd name="T8" fmla="*/ 19 w 477"/>
                  <a:gd name="T9" fmla="*/ 11 h 283"/>
                  <a:gd name="T10" fmla="*/ 20 w 477"/>
                  <a:gd name="T11" fmla="*/ 10 h 283"/>
                  <a:gd name="T12" fmla="*/ 20 w 477"/>
                  <a:gd name="T13" fmla="*/ 10 h 283"/>
                  <a:gd name="T14" fmla="*/ 20 w 477"/>
                  <a:gd name="T15" fmla="*/ 9 h 283"/>
                  <a:gd name="T16" fmla="*/ 19 w 477"/>
                  <a:gd name="T17" fmla="*/ 3 h 283"/>
                  <a:gd name="T18" fmla="*/ 19 w 477"/>
                  <a:gd name="T19" fmla="*/ 2 h 283"/>
                  <a:gd name="T20" fmla="*/ 19 w 477"/>
                  <a:gd name="T21" fmla="*/ 2 h 283"/>
                  <a:gd name="T22" fmla="*/ 19 w 477"/>
                  <a:gd name="T23" fmla="*/ 1 h 283"/>
                  <a:gd name="T24" fmla="*/ 19 w 477"/>
                  <a:gd name="T25" fmla="*/ 1 h 283"/>
                  <a:gd name="T26" fmla="*/ 18 w 477"/>
                  <a:gd name="T27" fmla="*/ 0 h 283"/>
                  <a:gd name="T28" fmla="*/ 18 w 477"/>
                  <a:gd name="T29" fmla="*/ 0 h 283"/>
                  <a:gd name="T30" fmla="*/ 18 w 477"/>
                  <a:gd name="T31" fmla="*/ 0 h 283"/>
                  <a:gd name="T32" fmla="*/ 17 w 477"/>
                  <a:gd name="T33" fmla="*/ 0 h 283"/>
                  <a:gd name="T34" fmla="*/ 2 w 477"/>
                  <a:gd name="T35" fmla="*/ 0 h 283"/>
                  <a:gd name="T36" fmla="*/ 2 w 477"/>
                  <a:gd name="T37" fmla="*/ 0 h 283"/>
                  <a:gd name="T38" fmla="*/ 2 w 477"/>
                  <a:gd name="T39" fmla="*/ 0 h 283"/>
                  <a:gd name="T40" fmla="*/ 1 w 477"/>
                  <a:gd name="T41" fmla="*/ 1 h 283"/>
                  <a:gd name="T42" fmla="*/ 1 w 477"/>
                  <a:gd name="T43" fmla="*/ 1 h 283"/>
                  <a:gd name="T44" fmla="*/ 1 w 477"/>
                  <a:gd name="T45" fmla="*/ 1 h 283"/>
                  <a:gd name="T46" fmla="*/ 1 w 477"/>
                  <a:gd name="T47" fmla="*/ 2 h 283"/>
                  <a:gd name="T48" fmla="*/ 1 w 477"/>
                  <a:gd name="T49" fmla="*/ 3 h 283"/>
                  <a:gd name="T50" fmla="*/ 0 w 477"/>
                  <a:gd name="T51" fmla="*/ 9 h 283"/>
                  <a:gd name="T52" fmla="*/ 0 w 477"/>
                  <a:gd name="T53" fmla="*/ 10 h 283"/>
                  <a:gd name="T54" fmla="*/ 0 w 477"/>
                  <a:gd name="T55" fmla="*/ 10 h 283"/>
                  <a:gd name="T56" fmla="*/ 1 w 477"/>
                  <a:gd name="T57" fmla="*/ 11 h 283"/>
                  <a:gd name="T58" fmla="*/ 1 w 477"/>
                  <a:gd name="T59" fmla="*/ 11 h 283"/>
                  <a:gd name="T60" fmla="*/ 1 w 477"/>
                  <a:gd name="T61" fmla="*/ 11 h 283"/>
                  <a:gd name="T62" fmla="*/ 2 w 477"/>
                  <a:gd name="T63" fmla="*/ 12 h 283"/>
                  <a:gd name="T64" fmla="*/ 2 w 477"/>
                  <a:gd name="T65" fmla="*/ 12 h 283"/>
                  <a:gd name="T66" fmla="*/ 3 w 477"/>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3">
                    <a:moveTo>
                      <a:pt x="415" y="283"/>
                    </a:moveTo>
                    <a:lnTo>
                      <a:pt x="420" y="282"/>
                    </a:lnTo>
                    <a:lnTo>
                      <a:pt x="426" y="281"/>
                    </a:lnTo>
                    <a:lnTo>
                      <a:pt x="431" y="279"/>
                    </a:lnTo>
                    <a:lnTo>
                      <a:pt x="436" y="277"/>
                    </a:lnTo>
                    <a:lnTo>
                      <a:pt x="441" y="274"/>
                    </a:lnTo>
                    <a:lnTo>
                      <a:pt x="446" y="271"/>
                    </a:lnTo>
                    <a:lnTo>
                      <a:pt x="451" y="267"/>
                    </a:lnTo>
                    <a:lnTo>
                      <a:pt x="455" y="263"/>
                    </a:lnTo>
                    <a:lnTo>
                      <a:pt x="460" y="258"/>
                    </a:lnTo>
                    <a:lnTo>
                      <a:pt x="464" y="252"/>
                    </a:lnTo>
                    <a:lnTo>
                      <a:pt x="468" y="247"/>
                    </a:lnTo>
                    <a:lnTo>
                      <a:pt x="471" y="241"/>
                    </a:lnTo>
                    <a:lnTo>
                      <a:pt x="473" y="235"/>
                    </a:lnTo>
                    <a:lnTo>
                      <a:pt x="475" y="229"/>
                    </a:lnTo>
                    <a:lnTo>
                      <a:pt x="476" y="222"/>
                    </a:lnTo>
                    <a:lnTo>
                      <a:pt x="477" y="216"/>
                    </a:lnTo>
                    <a:lnTo>
                      <a:pt x="463" y="68"/>
                    </a:lnTo>
                    <a:lnTo>
                      <a:pt x="462" y="61"/>
                    </a:lnTo>
                    <a:lnTo>
                      <a:pt x="462" y="53"/>
                    </a:lnTo>
                    <a:lnTo>
                      <a:pt x="460" y="47"/>
                    </a:lnTo>
                    <a:lnTo>
                      <a:pt x="459" y="41"/>
                    </a:lnTo>
                    <a:lnTo>
                      <a:pt x="456" y="35"/>
                    </a:lnTo>
                    <a:lnTo>
                      <a:pt x="454" y="30"/>
                    </a:lnTo>
                    <a:lnTo>
                      <a:pt x="451" y="25"/>
                    </a:lnTo>
                    <a:lnTo>
                      <a:pt x="448" y="20"/>
                    </a:lnTo>
                    <a:lnTo>
                      <a:pt x="445" y="16"/>
                    </a:lnTo>
                    <a:lnTo>
                      <a:pt x="441" y="11"/>
                    </a:lnTo>
                    <a:lnTo>
                      <a:pt x="438" y="8"/>
                    </a:lnTo>
                    <a:lnTo>
                      <a:pt x="434" y="5"/>
                    </a:lnTo>
                    <a:lnTo>
                      <a:pt x="429" y="3"/>
                    </a:lnTo>
                    <a:lnTo>
                      <a:pt x="425" y="1"/>
                    </a:lnTo>
                    <a:lnTo>
                      <a:pt x="420" y="0"/>
                    </a:lnTo>
                    <a:lnTo>
                      <a:pt x="415" y="0"/>
                    </a:lnTo>
                    <a:lnTo>
                      <a:pt x="62" y="0"/>
                    </a:lnTo>
                    <a:lnTo>
                      <a:pt x="57" y="0"/>
                    </a:lnTo>
                    <a:lnTo>
                      <a:pt x="52" y="1"/>
                    </a:lnTo>
                    <a:lnTo>
                      <a:pt x="48" y="3"/>
                    </a:lnTo>
                    <a:lnTo>
                      <a:pt x="43" y="5"/>
                    </a:lnTo>
                    <a:lnTo>
                      <a:pt x="39" y="8"/>
                    </a:lnTo>
                    <a:lnTo>
                      <a:pt x="35" y="11"/>
                    </a:lnTo>
                    <a:lnTo>
                      <a:pt x="32" y="16"/>
                    </a:lnTo>
                    <a:lnTo>
                      <a:pt x="27" y="20"/>
                    </a:lnTo>
                    <a:lnTo>
                      <a:pt x="24" y="25"/>
                    </a:lnTo>
                    <a:lnTo>
                      <a:pt x="22" y="30"/>
                    </a:lnTo>
                    <a:lnTo>
                      <a:pt x="19" y="35"/>
                    </a:lnTo>
                    <a:lnTo>
                      <a:pt x="17" y="41"/>
                    </a:lnTo>
                    <a:lnTo>
                      <a:pt x="16" y="47"/>
                    </a:lnTo>
                    <a:lnTo>
                      <a:pt x="14" y="53"/>
                    </a:lnTo>
                    <a:lnTo>
                      <a:pt x="14" y="61"/>
                    </a:lnTo>
                    <a:lnTo>
                      <a:pt x="14" y="68"/>
                    </a:lnTo>
                    <a:lnTo>
                      <a:pt x="0" y="216"/>
                    </a:lnTo>
                    <a:lnTo>
                      <a:pt x="0" y="222"/>
                    </a:lnTo>
                    <a:lnTo>
                      <a:pt x="1" y="229"/>
                    </a:lnTo>
                    <a:lnTo>
                      <a:pt x="3" y="235"/>
                    </a:lnTo>
                    <a:lnTo>
                      <a:pt x="5" y="241"/>
                    </a:lnTo>
                    <a:lnTo>
                      <a:pt x="8" y="247"/>
                    </a:lnTo>
                    <a:lnTo>
                      <a:pt x="12" y="252"/>
                    </a:lnTo>
                    <a:lnTo>
                      <a:pt x="16" y="258"/>
                    </a:lnTo>
                    <a:lnTo>
                      <a:pt x="20" y="263"/>
                    </a:lnTo>
                    <a:lnTo>
                      <a:pt x="25" y="267"/>
                    </a:lnTo>
                    <a:lnTo>
                      <a:pt x="30" y="271"/>
                    </a:lnTo>
                    <a:lnTo>
                      <a:pt x="36" y="274"/>
                    </a:lnTo>
                    <a:lnTo>
                      <a:pt x="41" y="277"/>
                    </a:lnTo>
                    <a:lnTo>
                      <a:pt x="46" y="279"/>
                    </a:lnTo>
                    <a:lnTo>
                      <a:pt x="51" y="281"/>
                    </a:lnTo>
                    <a:lnTo>
                      <a:pt x="57" y="282"/>
                    </a:lnTo>
                    <a:lnTo>
                      <a:pt x="62" y="283"/>
                    </a:lnTo>
                    <a:lnTo>
                      <a:pt x="415" y="283"/>
                    </a:lnTo>
                    <a:close/>
                  </a:path>
                </a:pathLst>
              </a:custGeom>
              <a:solidFill>
                <a:srgbClr val="993300"/>
              </a:solidFill>
              <a:ln w="0">
                <a:solidFill>
                  <a:srgbClr val="000000"/>
                </a:solidFill>
                <a:prstDash val="solid"/>
                <a:round/>
                <a:headEnd/>
                <a:tailEnd/>
              </a:ln>
            </p:spPr>
            <p:txBody>
              <a:bodyPr/>
              <a:lstStyle/>
              <a:p>
                <a:endParaRPr lang="en-US"/>
              </a:p>
            </p:txBody>
          </p:sp>
          <p:sp>
            <p:nvSpPr>
              <p:cNvPr id="44262" name="Freeform 387"/>
              <p:cNvSpPr>
                <a:spLocks/>
              </p:cNvSpPr>
              <p:nvPr/>
            </p:nvSpPr>
            <p:spPr bwMode="auto">
              <a:xfrm>
                <a:off x="4633" y="1288"/>
                <a:ext cx="20" cy="12"/>
              </a:xfrm>
              <a:custGeom>
                <a:avLst/>
                <a:gdLst>
                  <a:gd name="T0" fmla="*/ 18 w 455"/>
                  <a:gd name="T1" fmla="*/ 12 h 269"/>
                  <a:gd name="T2" fmla="*/ 18 w 455"/>
                  <a:gd name="T3" fmla="*/ 12 h 269"/>
                  <a:gd name="T4" fmla="*/ 18 w 455"/>
                  <a:gd name="T5" fmla="*/ 12 h 269"/>
                  <a:gd name="T6" fmla="*/ 19 w 455"/>
                  <a:gd name="T7" fmla="*/ 11 h 269"/>
                  <a:gd name="T8" fmla="*/ 19 w 455"/>
                  <a:gd name="T9" fmla="*/ 11 h 269"/>
                  <a:gd name="T10" fmla="*/ 20 w 455"/>
                  <a:gd name="T11" fmla="*/ 10 h 269"/>
                  <a:gd name="T12" fmla="*/ 20 w 455"/>
                  <a:gd name="T13" fmla="*/ 10 h 269"/>
                  <a:gd name="T14" fmla="*/ 20 w 455"/>
                  <a:gd name="T15" fmla="*/ 9 h 269"/>
                  <a:gd name="T16" fmla="*/ 19 w 455"/>
                  <a:gd name="T17" fmla="*/ 3 h 269"/>
                  <a:gd name="T18" fmla="*/ 19 w 455"/>
                  <a:gd name="T19" fmla="*/ 2 h 269"/>
                  <a:gd name="T20" fmla="*/ 19 w 455"/>
                  <a:gd name="T21" fmla="*/ 2 h 269"/>
                  <a:gd name="T22" fmla="*/ 19 w 455"/>
                  <a:gd name="T23" fmla="*/ 1 h 269"/>
                  <a:gd name="T24" fmla="*/ 19 w 455"/>
                  <a:gd name="T25" fmla="*/ 1 h 269"/>
                  <a:gd name="T26" fmla="*/ 18 w 455"/>
                  <a:gd name="T27" fmla="*/ 0 h 269"/>
                  <a:gd name="T28" fmla="*/ 18 w 455"/>
                  <a:gd name="T29" fmla="*/ 0 h 269"/>
                  <a:gd name="T30" fmla="*/ 18 w 455"/>
                  <a:gd name="T31" fmla="*/ 0 h 269"/>
                  <a:gd name="T32" fmla="*/ 17 w 455"/>
                  <a:gd name="T33" fmla="*/ 0 h 269"/>
                  <a:gd name="T34" fmla="*/ 2 w 455"/>
                  <a:gd name="T35" fmla="*/ 0 h 269"/>
                  <a:gd name="T36" fmla="*/ 2 w 455"/>
                  <a:gd name="T37" fmla="*/ 0 h 269"/>
                  <a:gd name="T38" fmla="*/ 2 w 455"/>
                  <a:gd name="T39" fmla="*/ 0 h 269"/>
                  <a:gd name="T40" fmla="*/ 1 w 455"/>
                  <a:gd name="T41" fmla="*/ 1 h 269"/>
                  <a:gd name="T42" fmla="*/ 1 w 455"/>
                  <a:gd name="T43" fmla="*/ 1 h 269"/>
                  <a:gd name="T44" fmla="*/ 1 w 455"/>
                  <a:gd name="T45" fmla="*/ 1 h 269"/>
                  <a:gd name="T46" fmla="*/ 1 w 455"/>
                  <a:gd name="T47" fmla="*/ 2 h 269"/>
                  <a:gd name="T48" fmla="*/ 1 w 455"/>
                  <a:gd name="T49" fmla="*/ 3 h 269"/>
                  <a:gd name="T50" fmla="*/ 0 w 455"/>
                  <a:gd name="T51" fmla="*/ 9 h 269"/>
                  <a:gd name="T52" fmla="*/ 0 w 455"/>
                  <a:gd name="T53" fmla="*/ 10 h 269"/>
                  <a:gd name="T54" fmla="*/ 0 w 455"/>
                  <a:gd name="T55" fmla="*/ 10 h 269"/>
                  <a:gd name="T56" fmla="*/ 0 w 455"/>
                  <a:gd name="T57" fmla="*/ 11 h 269"/>
                  <a:gd name="T58" fmla="*/ 1 w 455"/>
                  <a:gd name="T59" fmla="*/ 11 h 269"/>
                  <a:gd name="T60" fmla="*/ 1 w 455"/>
                  <a:gd name="T61" fmla="*/ 12 h 269"/>
                  <a:gd name="T62" fmla="*/ 2 w 455"/>
                  <a:gd name="T63" fmla="*/ 12 h 269"/>
                  <a:gd name="T64" fmla="*/ 2 w 455"/>
                  <a:gd name="T65" fmla="*/ 12 h 269"/>
                  <a:gd name="T66" fmla="*/ 3 w 455"/>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69">
                    <a:moveTo>
                      <a:pt x="395" y="269"/>
                    </a:moveTo>
                    <a:lnTo>
                      <a:pt x="399" y="268"/>
                    </a:lnTo>
                    <a:lnTo>
                      <a:pt x="404" y="267"/>
                    </a:lnTo>
                    <a:lnTo>
                      <a:pt x="410" y="266"/>
                    </a:lnTo>
                    <a:lnTo>
                      <a:pt x="415" y="264"/>
                    </a:lnTo>
                    <a:lnTo>
                      <a:pt x="420" y="261"/>
                    </a:lnTo>
                    <a:lnTo>
                      <a:pt x="425" y="258"/>
                    </a:lnTo>
                    <a:lnTo>
                      <a:pt x="429" y="254"/>
                    </a:lnTo>
                    <a:lnTo>
                      <a:pt x="434" y="250"/>
                    </a:lnTo>
                    <a:lnTo>
                      <a:pt x="438" y="245"/>
                    </a:lnTo>
                    <a:lnTo>
                      <a:pt x="442" y="240"/>
                    </a:lnTo>
                    <a:lnTo>
                      <a:pt x="446" y="235"/>
                    </a:lnTo>
                    <a:lnTo>
                      <a:pt x="449" y="230"/>
                    </a:lnTo>
                    <a:lnTo>
                      <a:pt x="451" y="224"/>
                    </a:lnTo>
                    <a:lnTo>
                      <a:pt x="453" y="218"/>
                    </a:lnTo>
                    <a:lnTo>
                      <a:pt x="454" y="212"/>
                    </a:lnTo>
                    <a:lnTo>
                      <a:pt x="455" y="205"/>
                    </a:lnTo>
                    <a:lnTo>
                      <a:pt x="440" y="64"/>
                    </a:lnTo>
                    <a:lnTo>
                      <a:pt x="439" y="57"/>
                    </a:lnTo>
                    <a:lnTo>
                      <a:pt x="439" y="51"/>
                    </a:lnTo>
                    <a:lnTo>
                      <a:pt x="438" y="44"/>
                    </a:lnTo>
                    <a:lnTo>
                      <a:pt x="436" y="38"/>
                    </a:lnTo>
                    <a:lnTo>
                      <a:pt x="434" y="33"/>
                    </a:lnTo>
                    <a:lnTo>
                      <a:pt x="432" y="28"/>
                    </a:lnTo>
                    <a:lnTo>
                      <a:pt x="430" y="23"/>
                    </a:lnTo>
                    <a:lnTo>
                      <a:pt x="427" y="19"/>
                    </a:lnTo>
                    <a:lnTo>
                      <a:pt x="424" y="15"/>
                    </a:lnTo>
                    <a:lnTo>
                      <a:pt x="420" y="11"/>
                    </a:lnTo>
                    <a:lnTo>
                      <a:pt x="417" y="7"/>
                    </a:lnTo>
                    <a:lnTo>
                      <a:pt x="413" y="4"/>
                    </a:lnTo>
                    <a:lnTo>
                      <a:pt x="409" y="2"/>
                    </a:lnTo>
                    <a:lnTo>
                      <a:pt x="404" y="1"/>
                    </a:lnTo>
                    <a:lnTo>
                      <a:pt x="399" y="0"/>
                    </a:lnTo>
                    <a:lnTo>
                      <a:pt x="395" y="0"/>
                    </a:lnTo>
                    <a:lnTo>
                      <a:pt x="59" y="0"/>
                    </a:lnTo>
                    <a:lnTo>
                      <a:pt x="53" y="0"/>
                    </a:lnTo>
                    <a:lnTo>
                      <a:pt x="49" y="1"/>
                    </a:lnTo>
                    <a:lnTo>
                      <a:pt x="45" y="2"/>
                    </a:lnTo>
                    <a:lnTo>
                      <a:pt x="41" y="4"/>
                    </a:lnTo>
                    <a:lnTo>
                      <a:pt x="37" y="7"/>
                    </a:lnTo>
                    <a:lnTo>
                      <a:pt x="33" y="11"/>
                    </a:lnTo>
                    <a:lnTo>
                      <a:pt x="30" y="15"/>
                    </a:lnTo>
                    <a:lnTo>
                      <a:pt x="27" y="19"/>
                    </a:lnTo>
                    <a:lnTo>
                      <a:pt x="24" y="23"/>
                    </a:lnTo>
                    <a:lnTo>
                      <a:pt x="21" y="28"/>
                    </a:lnTo>
                    <a:lnTo>
                      <a:pt x="18" y="33"/>
                    </a:lnTo>
                    <a:lnTo>
                      <a:pt x="16" y="38"/>
                    </a:lnTo>
                    <a:lnTo>
                      <a:pt x="15" y="44"/>
                    </a:lnTo>
                    <a:lnTo>
                      <a:pt x="13" y="51"/>
                    </a:lnTo>
                    <a:lnTo>
                      <a:pt x="13" y="57"/>
                    </a:lnTo>
                    <a:lnTo>
                      <a:pt x="13" y="64"/>
                    </a:lnTo>
                    <a:lnTo>
                      <a:pt x="0" y="205"/>
                    </a:lnTo>
                    <a:lnTo>
                      <a:pt x="0" y="212"/>
                    </a:lnTo>
                    <a:lnTo>
                      <a:pt x="1" y="218"/>
                    </a:lnTo>
                    <a:lnTo>
                      <a:pt x="3" y="224"/>
                    </a:lnTo>
                    <a:lnTo>
                      <a:pt x="5" y="230"/>
                    </a:lnTo>
                    <a:lnTo>
                      <a:pt x="8" y="235"/>
                    </a:lnTo>
                    <a:lnTo>
                      <a:pt x="11" y="240"/>
                    </a:lnTo>
                    <a:lnTo>
                      <a:pt x="15" y="245"/>
                    </a:lnTo>
                    <a:lnTo>
                      <a:pt x="20" y="250"/>
                    </a:lnTo>
                    <a:lnTo>
                      <a:pt x="24" y="254"/>
                    </a:lnTo>
                    <a:lnTo>
                      <a:pt x="29" y="258"/>
                    </a:lnTo>
                    <a:lnTo>
                      <a:pt x="34" y="261"/>
                    </a:lnTo>
                    <a:lnTo>
                      <a:pt x="38" y="264"/>
                    </a:lnTo>
                    <a:lnTo>
                      <a:pt x="43" y="266"/>
                    </a:lnTo>
                    <a:lnTo>
                      <a:pt x="48" y="267"/>
                    </a:lnTo>
                    <a:lnTo>
                      <a:pt x="53" y="268"/>
                    </a:lnTo>
                    <a:lnTo>
                      <a:pt x="59" y="269"/>
                    </a:lnTo>
                    <a:lnTo>
                      <a:pt x="395" y="269"/>
                    </a:lnTo>
                    <a:close/>
                  </a:path>
                </a:pathLst>
              </a:custGeom>
              <a:solidFill>
                <a:srgbClr val="993300"/>
              </a:solidFill>
              <a:ln w="0">
                <a:solidFill>
                  <a:srgbClr val="000000"/>
                </a:solidFill>
                <a:prstDash val="solid"/>
                <a:round/>
                <a:headEnd/>
                <a:tailEnd/>
              </a:ln>
            </p:spPr>
            <p:txBody>
              <a:bodyPr/>
              <a:lstStyle/>
              <a:p>
                <a:endParaRPr lang="en-US"/>
              </a:p>
            </p:txBody>
          </p:sp>
          <p:sp>
            <p:nvSpPr>
              <p:cNvPr id="44263" name="Freeform 388"/>
              <p:cNvSpPr>
                <a:spLocks/>
              </p:cNvSpPr>
              <p:nvPr/>
            </p:nvSpPr>
            <p:spPr bwMode="auto">
              <a:xfrm>
                <a:off x="4636" y="1294"/>
                <a:ext cx="14" cy="5"/>
              </a:xfrm>
              <a:custGeom>
                <a:avLst/>
                <a:gdLst>
                  <a:gd name="T0" fmla="*/ 14 w 333"/>
                  <a:gd name="T1" fmla="*/ 2 h 121"/>
                  <a:gd name="T2" fmla="*/ 14 w 333"/>
                  <a:gd name="T3" fmla="*/ 3 h 121"/>
                  <a:gd name="T4" fmla="*/ 14 w 333"/>
                  <a:gd name="T5" fmla="*/ 3 h 121"/>
                  <a:gd name="T6" fmla="*/ 14 w 333"/>
                  <a:gd name="T7" fmla="*/ 3 h 121"/>
                  <a:gd name="T8" fmla="*/ 14 w 333"/>
                  <a:gd name="T9" fmla="*/ 3 h 121"/>
                  <a:gd name="T10" fmla="*/ 14 w 333"/>
                  <a:gd name="T11" fmla="*/ 4 h 121"/>
                  <a:gd name="T12" fmla="*/ 14 w 333"/>
                  <a:gd name="T13" fmla="*/ 4 h 121"/>
                  <a:gd name="T14" fmla="*/ 14 w 333"/>
                  <a:gd name="T15" fmla="*/ 4 h 121"/>
                  <a:gd name="T16" fmla="*/ 14 w 333"/>
                  <a:gd name="T17" fmla="*/ 4 h 121"/>
                  <a:gd name="T18" fmla="*/ 13 w 333"/>
                  <a:gd name="T19" fmla="*/ 4 h 121"/>
                  <a:gd name="T20" fmla="*/ 13 w 333"/>
                  <a:gd name="T21" fmla="*/ 5 h 121"/>
                  <a:gd name="T22" fmla="*/ 13 w 333"/>
                  <a:gd name="T23" fmla="*/ 5 h 121"/>
                  <a:gd name="T24" fmla="*/ 13 w 333"/>
                  <a:gd name="T25" fmla="*/ 5 h 121"/>
                  <a:gd name="T26" fmla="*/ 13 w 333"/>
                  <a:gd name="T27" fmla="*/ 5 h 121"/>
                  <a:gd name="T28" fmla="*/ 13 w 333"/>
                  <a:gd name="T29" fmla="*/ 5 h 121"/>
                  <a:gd name="T30" fmla="*/ 13 w 333"/>
                  <a:gd name="T31" fmla="*/ 5 h 121"/>
                  <a:gd name="T32" fmla="*/ 12 w 333"/>
                  <a:gd name="T33" fmla="*/ 5 h 121"/>
                  <a:gd name="T34" fmla="*/ 2 w 333"/>
                  <a:gd name="T35" fmla="*/ 5 h 121"/>
                  <a:gd name="T36" fmla="*/ 1 w 333"/>
                  <a:gd name="T37" fmla="*/ 5 h 121"/>
                  <a:gd name="T38" fmla="*/ 1 w 333"/>
                  <a:gd name="T39" fmla="*/ 5 h 121"/>
                  <a:gd name="T40" fmla="*/ 1 w 333"/>
                  <a:gd name="T41" fmla="*/ 5 h 121"/>
                  <a:gd name="T42" fmla="*/ 1 w 333"/>
                  <a:gd name="T43" fmla="*/ 5 h 121"/>
                  <a:gd name="T44" fmla="*/ 1 w 333"/>
                  <a:gd name="T45" fmla="*/ 5 h 121"/>
                  <a:gd name="T46" fmla="*/ 1 w 333"/>
                  <a:gd name="T47" fmla="*/ 5 h 121"/>
                  <a:gd name="T48" fmla="*/ 1 w 333"/>
                  <a:gd name="T49" fmla="*/ 4 h 121"/>
                  <a:gd name="T50" fmla="*/ 0 w 333"/>
                  <a:gd name="T51" fmla="*/ 4 h 121"/>
                  <a:gd name="T52" fmla="*/ 0 w 333"/>
                  <a:gd name="T53" fmla="*/ 4 h 121"/>
                  <a:gd name="T54" fmla="*/ 0 w 333"/>
                  <a:gd name="T55" fmla="*/ 4 h 121"/>
                  <a:gd name="T56" fmla="*/ 0 w 333"/>
                  <a:gd name="T57" fmla="*/ 4 h 121"/>
                  <a:gd name="T58" fmla="*/ 0 w 333"/>
                  <a:gd name="T59" fmla="*/ 3 h 121"/>
                  <a:gd name="T60" fmla="*/ 0 w 333"/>
                  <a:gd name="T61" fmla="*/ 3 h 121"/>
                  <a:gd name="T62" fmla="*/ 0 w 333"/>
                  <a:gd name="T63" fmla="*/ 3 h 121"/>
                  <a:gd name="T64" fmla="*/ 0 w 333"/>
                  <a:gd name="T65" fmla="*/ 3 h 121"/>
                  <a:gd name="T66" fmla="*/ 0 w 333"/>
                  <a:gd name="T67" fmla="*/ 2 h 121"/>
                  <a:gd name="T68" fmla="*/ 0 w 333"/>
                  <a:gd name="T69" fmla="*/ 0 h 121"/>
                  <a:gd name="T70" fmla="*/ 14 w 333"/>
                  <a:gd name="T71" fmla="*/ 0 h 121"/>
                  <a:gd name="T72" fmla="*/ 14 w 333"/>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21">
                    <a:moveTo>
                      <a:pt x="333" y="60"/>
                    </a:moveTo>
                    <a:lnTo>
                      <a:pt x="332" y="65"/>
                    </a:lnTo>
                    <a:lnTo>
                      <a:pt x="332" y="71"/>
                    </a:lnTo>
                    <a:lnTo>
                      <a:pt x="331" y="77"/>
                    </a:lnTo>
                    <a:lnTo>
                      <a:pt x="330" y="83"/>
                    </a:lnTo>
                    <a:lnTo>
                      <a:pt x="329" y="88"/>
                    </a:lnTo>
                    <a:lnTo>
                      <a:pt x="327" y="93"/>
                    </a:lnTo>
                    <a:lnTo>
                      <a:pt x="325" y="98"/>
                    </a:lnTo>
                    <a:lnTo>
                      <a:pt x="323" y="102"/>
                    </a:lnTo>
                    <a:lnTo>
                      <a:pt x="320" y="106"/>
                    </a:lnTo>
                    <a:lnTo>
                      <a:pt x="317" y="109"/>
                    </a:lnTo>
                    <a:lnTo>
                      <a:pt x="314" y="112"/>
                    </a:lnTo>
                    <a:lnTo>
                      <a:pt x="311" y="115"/>
                    </a:lnTo>
                    <a:lnTo>
                      <a:pt x="307" y="117"/>
                    </a:lnTo>
                    <a:lnTo>
                      <a:pt x="303" y="118"/>
                    </a:lnTo>
                    <a:lnTo>
                      <a:pt x="299" y="119"/>
                    </a:lnTo>
                    <a:lnTo>
                      <a:pt x="295" y="121"/>
                    </a:lnTo>
                    <a:lnTo>
                      <a:pt x="39" y="121"/>
                    </a:lnTo>
                    <a:lnTo>
                      <a:pt x="33" y="119"/>
                    </a:lnTo>
                    <a:lnTo>
                      <a:pt x="29" y="118"/>
                    </a:lnTo>
                    <a:lnTo>
                      <a:pt x="25" y="117"/>
                    </a:lnTo>
                    <a:lnTo>
                      <a:pt x="22" y="115"/>
                    </a:lnTo>
                    <a:lnTo>
                      <a:pt x="18" y="112"/>
                    </a:lnTo>
                    <a:lnTo>
                      <a:pt x="15" y="109"/>
                    </a:lnTo>
                    <a:lnTo>
                      <a:pt x="12" y="106"/>
                    </a:lnTo>
                    <a:lnTo>
                      <a:pt x="10" y="102"/>
                    </a:lnTo>
                    <a:lnTo>
                      <a:pt x="8" y="98"/>
                    </a:lnTo>
                    <a:lnTo>
                      <a:pt x="5" y="93"/>
                    </a:lnTo>
                    <a:lnTo>
                      <a:pt x="4" y="88"/>
                    </a:lnTo>
                    <a:lnTo>
                      <a:pt x="2" y="83"/>
                    </a:lnTo>
                    <a:lnTo>
                      <a:pt x="1" y="77"/>
                    </a:lnTo>
                    <a:lnTo>
                      <a:pt x="0" y="71"/>
                    </a:lnTo>
                    <a:lnTo>
                      <a:pt x="0" y="65"/>
                    </a:lnTo>
                    <a:lnTo>
                      <a:pt x="0" y="60"/>
                    </a:lnTo>
                    <a:lnTo>
                      <a:pt x="3" y="0"/>
                    </a:lnTo>
                    <a:lnTo>
                      <a:pt x="331" y="0"/>
                    </a:lnTo>
                    <a:lnTo>
                      <a:pt x="333" y="60"/>
                    </a:lnTo>
                    <a:close/>
                  </a:path>
                </a:pathLst>
              </a:custGeom>
              <a:solidFill>
                <a:srgbClr val="993300"/>
              </a:solidFill>
              <a:ln w="0">
                <a:solidFill>
                  <a:srgbClr val="000000"/>
                </a:solidFill>
                <a:prstDash val="solid"/>
                <a:round/>
                <a:headEnd/>
                <a:tailEnd/>
              </a:ln>
            </p:spPr>
            <p:txBody>
              <a:bodyPr/>
              <a:lstStyle/>
              <a:p>
                <a:endParaRPr lang="en-US"/>
              </a:p>
            </p:txBody>
          </p:sp>
          <p:sp>
            <p:nvSpPr>
              <p:cNvPr id="44264" name="Freeform 389"/>
              <p:cNvSpPr>
                <a:spLocks/>
              </p:cNvSpPr>
              <p:nvPr/>
            </p:nvSpPr>
            <p:spPr bwMode="auto">
              <a:xfrm>
                <a:off x="4634" y="1290"/>
                <a:ext cx="1" cy="8"/>
              </a:xfrm>
              <a:custGeom>
                <a:avLst/>
                <a:gdLst>
                  <a:gd name="T0" fmla="*/ 1 w 33"/>
                  <a:gd name="T1" fmla="*/ 8 h 200"/>
                  <a:gd name="T2" fmla="*/ 1 w 33"/>
                  <a:gd name="T3" fmla="*/ 8 h 200"/>
                  <a:gd name="T4" fmla="*/ 1 w 33"/>
                  <a:gd name="T5" fmla="*/ 8 h 200"/>
                  <a:gd name="T6" fmla="*/ 1 w 33"/>
                  <a:gd name="T7" fmla="*/ 8 h 200"/>
                  <a:gd name="T8" fmla="*/ 1 w 33"/>
                  <a:gd name="T9" fmla="*/ 8 h 200"/>
                  <a:gd name="T10" fmla="*/ 1 w 33"/>
                  <a:gd name="T11" fmla="*/ 8 h 200"/>
                  <a:gd name="T12" fmla="*/ 1 w 33"/>
                  <a:gd name="T13" fmla="*/ 7 h 200"/>
                  <a:gd name="T14" fmla="*/ 1 w 33"/>
                  <a:gd name="T15" fmla="*/ 7 h 200"/>
                  <a:gd name="T16" fmla="*/ 1 w 33"/>
                  <a:gd name="T17" fmla="*/ 1 h 200"/>
                  <a:gd name="T18" fmla="*/ 1 w 33"/>
                  <a:gd name="T19" fmla="*/ 1 h 200"/>
                  <a:gd name="T20" fmla="*/ 1 w 33"/>
                  <a:gd name="T21" fmla="*/ 0 h 200"/>
                  <a:gd name="T22" fmla="*/ 1 w 33"/>
                  <a:gd name="T23" fmla="*/ 0 h 200"/>
                  <a:gd name="T24" fmla="*/ 1 w 33"/>
                  <a:gd name="T25" fmla="*/ 0 h 200"/>
                  <a:gd name="T26" fmla="*/ 1 w 33"/>
                  <a:gd name="T27" fmla="*/ 0 h 200"/>
                  <a:gd name="T28" fmla="*/ 1 w 33"/>
                  <a:gd name="T29" fmla="*/ 0 h 200"/>
                  <a:gd name="T30" fmla="*/ 1 w 33"/>
                  <a:gd name="T31" fmla="*/ 0 h 200"/>
                  <a:gd name="T32" fmla="*/ 1 w 33"/>
                  <a:gd name="T33" fmla="*/ 0 h 200"/>
                  <a:gd name="T34" fmla="*/ 0 w 33"/>
                  <a:gd name="T35" fmla="*/ 0 h 200"/>
                  <a:gd name="T36" fmla="*/ 0 w 33"/>
                  <a:gd name="T37" fmla="*/ 0 h 200"/>
                  <a:gd name="T38" fmla="*/ 0 w 33"/>
                  <a:gd name="T39" fmla="*/ 0 h 200"/>
                  <a:gd name="T40" fmla="*/ 0 w 33"/>
                  <a:gd name="T41" fmla="*/ 0 h 200"/>
                  <a:gd name="T42" fmla="*/ 0 w 33"/>
                  <a:gd name="T43" fmla="*/ 0 h 200"/>
                  <a:gd name="T44" fmla="*/ 0 w 33"/>
                  <a:gd name="T45" fmla="*/ 0 h 200"/>
                  <a:gd name="T46" fmla="*/ 0 w 33"/>
                  <a:gd name="T47" fmla="*/ 1 h 200"/>
                  <a:gd name="T48" fmla="*/ 0 w 33"/>
                  <a:gd name="T49" fmla="*/ 1 h 200"/>
                  <a:gd name="T50" fmla="*/ 0 w 33"/>
                  <a:gd name="T51" fmla="*/ 7 h 200"/>
                  <a:gd name="T52" fmla="*/ 0 w 33"/>
                  <a:gd name="T53" fmla="*/ 7 h 200"/>
                  <a:gd name="T54" fmla="*/ 0 w 33"/>
                  <a:gd name="T55" fmla="*/ 7 h 200"/>
                  <a:gd name="T56" fmla="*/ 0 w 33"/>
                  <a:gd name="T57" fmla="*/ 7 h 200"/>
                  <a:gd name="T58" fmla="*/ 0 w 33"/>
                  <a:gd name="T59" fmla="*/ 8 h 200"/>
                  <a:gd name="T60" fmla="*/ 0 w 33"/>
                  <a:gd name="T61" fmla="*/ 8 h 200"/>
                  <a:gd name="T62" fmla="*/ 0 w 33"/>
                  <a:gd name="T63" fmla="*/ 8 h 200"/>
                  <a:gd name="T64" fmla="*/ 1 w 33"/>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0">
                    <a:moveTo>
                      <a:pt x="19" y="200"/>
                    </a:moveTo>
                    <a:lnTo>
                      <a:pt x="20" y="199"/>
                    </a:lnTo>
                    <a:lnTo>
                      <a:pt x="21" y="199"/>
                    </a:lnTo>
                    <a:lnTo>
                      <a:pt x="22" y="199"/>
                    </a:lnTo>
                    <a:lnTo>
                      <a:pt x="24" y="198"/>
                    </a:lnTo>
                    <a:lnTo>
                      <a:pt x="25" y="197"/>
                    </a:lnTo>
                    <a:lnTo>
                      <a:pt x="26" y="196"/>
                    </a:lnTo>
                    <a:lnTo>
                      <a:pt x="27" y="195"/>
                    </a:lnTo>
                    <a:lnTo>
                      <a:pt x="28"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8" y="5"/>
                    </a:lnTo>
                    <a:lnTo>
                      <a:pt x="27" y="4"/>
                    </a:lnTo>
                    <a:lnTo>
                      <a:pt x="26" y="3"/>
                    </a:lnTo>
                    <a:lnTo>
                      <a:pt x="25" y="2"/>
                    </a:lnTo>
                    <a:lnTo>
                      <a:pt x="24" y="1"/>
                    </a:lnTo>
                    <a:lnTo>
                      <a:pt x="22" y="0"/>
                    </a:lnTo>
                    <a:lnTo>
                      <a:pt x="21" y="0"/>
                    </a:lnTo>
                    <a:lnTo>
                      <a:pt x="20" y="0"/>
                    </a:lnTo>
                    <a:lnTo>
                      <a:pt x="19" y="0"/>
                    </a:lnTo>
                    <a:lnTo>
                      <a:pt x="17" y="0"/>
                    </a:lnTo>
                    <a:lnTo>
                      <a:pt x="16" y="0"/>
                    </a:lnTo>
                    <a:lnTo>
                      <a:pt x="14" y="0"/>
                    </a:lnTo>
                    <a:lnTo>
                      <a:pt x="13" y="1"/>
                    </a:lnTo>
                    <a:lnTo>
                      <a:pt x="12" y="2"/>
                    </a:lnTo>
                    <a:lnTo>
                      <a:pt x="11" y="3"/>
                    </a:lnTo>
                    <a:lnTo>
                      <a:pt x="9" y="4"/>
                    </a:lnTo>
                    <a:lnTo>
                      <a:pt x="9" y="5"/>
                    </a:lnTo>
                    <a:lnTo>
                      <a:pt x="8" y="7"/>
                    </a:lnTo>
                    <a:lnTo>
                      <a:pt x="7" y="8"/>
                    </a:lnTo>
                    <a:lnTo>
                      <a:pt x="6" y="10"/>
                    </a:lnTo>
                    <a:lnTo>
                      <a:pt x="6" y="12"/>
                    </a:lnTo>
                    <a:lnTo>
                      <a:pt x="5" y="14"/>
                    </a:lnTo>
                    <a:lnTo>
                      <a:pt x="5" y="16"/>
                    </a:lnTo>
                    <a:lnTo>
                      <a:pt x="5" y="18"/>
                    </a:lnTo>
                    <a:lnTo>
                      <a:pt x="5" y="20"/>
                    </a:lnTo>
                    <a:lnTo>
                      <a:pt x="0" y="167"/>
                    </a:lnTo>
                    <a:lnTo>
                      <a:pt x="0" y="169"/>
                    </a:lnTo>
                    <a:lnTo>
                      <a:pt x="0" y="171"/>
                    </a:lnTo>
                    <a:lnTo>
                      <a:pt x="0" y="175"/>
                    </a:lnTo>
                    <a:lnTo>
                      <a:pt x="1" y="177"/>
                    </a:lnTo>
                    <a:lnTo>
                      <a:pt x="2" y="180"/>
                    </a:lnTo>
                    <a:lnTo>
                      <a:pt x="4" y="182"/>
                    </a:lnTo>
                    <a:lnTo>
                      <a:pt x="5" y="185"/>
                    </a:lnTo>
                    <a:lnTo>
                      <a:pt x="7" y="188"/>
                    </a:lnTo>
                    <a:lnTo>
                      <a:pt x="8" y="190"/>
                    </a:lnTo>
                    <a:lnTo>
                      <a:pt x="9" y="192"/>
                    </a:lnTo>
                    <a:lnTo>
                      <a:pt x="11" y="194"/>
                    </a:lnTo>
                    <a:lnTo>
                      <a:pt x="12" y="196"/>
                    </a:lnTo>
                    <a:lnTo>
                      <a:pt x="14" y="197"/>
                    </a:lnTo>
                    <a:lnTo>
                      <a:pt x="15" y="199"/>
                    </a:lnTo>
                    <a:lnTo>
                      <a:pt x="17" y="199"/>
                    </a:lnTo>
                    <a:lnTo>
                      <a:pt x="19" y="200"/>
                    </a:lnTo>
                    <a:close/>
                  </a:path>
                </a:pathLst>
              </a:custGeom>
              <a:solidFill>
                <a:srgbClr val="993300"/>
              </a:solidFill>
              <a:ln w="0">
                <a:solidFill>
                  <a:srgbClr val="000000"/>
                </a:solidFill>
                <a:prstDash val="solid"/>
                <a:round/>
                <a:headEnd/>
                <a:tailEnd/>
              </a:ln>
            </p:spPr>
            <p:txBody>
              <a:bodyPr/>
              <a:lstStyle/>
              <a:p>
                <a:endParaRPr lang="en-US"/>
              </a:p>
            </p:txBody>
          </p:sp>
          <p:sp>
            <p:nvSpPr>
              <p:cNvPr id="44265" name="Freeform 390"/>
              <p:cNvSpPr>
                <a:spLocks/>
              </p:cNvSpPr>
              <p:nvPr/>
            </p:nvSpPr>
            <p:spPr bwMode="auto">
              <a:xfrm>
                <a:off x="4651" y="1289"/>
                <a:ext cx="1" cy="9"/>
              </a:xfrm>
              <a:custGeom>
                <a:avLst/>
                <a:gdLst>
                  <a:gd name="T0" fmla="*/ 0 w 37"/>
                  <a:gd name="T1" fmla="*/ 9 h 208"/>
                  <a:gd name="T2" fmla="*/ 1 w 37"/>
                  <a:gd name="T3" fmla="*/ 9 h 208"/>
                  <a:gd name="T4" fmla="*/ 1 w 37"/>
                  <a:gd name="T5" fmla="*/ 9 h 208"/>
                  <a:gd name="T6" fmla="*/ 1 w 37"/>
                  <a:gd name="T7" fmla="*/ 9 h 208"/>
                  <a:gd name="T8" fmla="*/ 1 w 37"/>
                  <a:gd name="T9" fmla="*/ 8 h 208"/>
                  <a:gd name="T10" fmla="*/ 1 w 37"/>
                  <a:gd name="T11" fmla="*/ 8 h 208"/>
                  <a:gd name="T12" fmla="*/ 1 w 37"/>
                  <a:gd name="T13" fmla="*/ 8 h 208"/>
                  <a:gd name="T14" fmla="*/ 1 w 37"/>
                  <a:gd name="T15" fmla="*/ 8 h 208"/>
                  <a:gd name="T16" fmla="*/ 1 w 37"/>
                  <a:gd name="T17" fmla="*/ 1 h 208"/>
                  <a:gd name="T18" fmla="*/ 1 w 37"/>
                  <a:gd name="T19" fmla="*/ 1 h 208"/>
                  <a:gd name="T20" fmla="*/ 1 w 37"/>
                  <a:gd name="T21" fmla="*/ 0 h 208"/>
                  <a:gd name="T22" fmla="*/ 1 w 37"/>
                  <a:gd name="T23" fmla="*/ 0 h 208"/>
                  <a:gd name="T24" fmla="*/ 1 w 37"/>
                  <a:gd name="T25" fmla="*/ 0 h 208"/>
                  <a:gd name="T26" fmla="*/ 1 w 37"/>
                  <a:gd name="T27" fmla="*/ 0 h 208"/>
                  <a:gd name="T28" fmla="*/ 1 w 37"/>
                  <a:gd name="T29" fmla="*/ 0 h 208"/>
                  <a:gd name="T30" fmla="*/ 0 w 37"/>
                  <a:gd name="T31" fmla="*/ 0 h 208"/>
                  <a:gd name="T32" fmla="*/ 0 w 37"/>
                  <a:gd name="T33" fmla="*/ 0 h 208"/>
                  <a:gd name="T34" fmla="*/ 0 w 37"/>
                  <a:gd name="T35" fmla="*/ 0 h 208"/>
                  <a:gd name="T36" fmla="*/ 0 w 37"/>
                  <a:gd name="T37" fmla="*/ 0 h 208"/>
                  <a:gd name="T38" fmla="*/ 0 w 37"/>
                  <a:gd name="T39" fmla="*/ 0 h 208"/>
                  <a:gd name="T40" fmla="*/ 0 w 37"/>
                  <a:gd name="T41" fmla="*/ 0 h 208"/>
                  <a:gd name="T42" fmla="*/ 0 w 37"/>
                  <a:gd name="T43" fmla="*/ 0 h 208"/>
                  <a:gd name="T44" fmla="*/ 0 w 37"/>
                  <a:gd name="T45" fmla="*/ 1 h 208"/>
                  <a:gd name="T46" fmla="*/ 0 w 37"/>
                  <a:gd name="T47" fmla="*/ 1 h 208"/>
                  <a:gd name="T48" fmla="*/ 0 w 37"/>
                  <a:gd name="T49" fmla="*/ 1 h 208"/>
                  <a:gd name="T50" fmla="*/ 0 w 37"/>
                  <a:gd name="T51" fmla="*/ 8 h 208"/>
                  <a:gd name="T52" fmla="*/ 0 w 37"/>
                  <a:gd name="T53" fmla="*/ 8 h 208"/>
                  <a:gd name="T54" fmla="*/ 0 w 37"/>
                  <a:gd name="T55" fmla="*/ 9 h 208"/>
                  <a:gd name="T56" fmla="*/ 0 w 37"/>
                  <a:gd name="T57" fmla="*/ 9 h 208"/>
                  <a:gd name="T58" fmla="*/ 0 w 37"/>
                  <a:gd name="T59" fmla="*/ 9 h 208"/>
                  <a:gd name="T60" fmla="*/ 0 w 37"/>
                  <a:gd name="T61" fmla="*/ 9 h 208"/>
                  <a:gd name="T62" fmla="*/ 0 w 37"/>
                  <a:gd name="T63" fmla="*/ 9 h 208"/>
                  <a:gd name="T64" fmla="*/ 0 w 37"/>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8">
                    <a:moveTo>
                      <a:pt x="15" y="208"/>
                    </a:moveTo>
                    <a:lnTo>
                      <a:pt x="16" y="207"/>
                    </a:lnTo>
                    <a:lnTo>
                      <a:pt x="17" y="207"/>
                    </a:lnTo>
                    <a:lnTo>
                      <a:pt x="19" y="205"/>
                    </a:lnTo>
                    <a:lnTo>
                      <a:pt x="21" y="204"/>
                    </a:lnTo>
                    <a:lnTo>
                      <a:pt x="23" y="202"/>
                    </a:lnTo>
                    <a:lnTo>
                      <a:pt x="25" y="200"/>
                    </a:lnTo>
                    <a:lnTo>
                      <a:pt x="26" y="198"/>
                    </a:lnTo>
                    <a:lnTo>
                      <a:pt x="28" y="196"/>
                    </a:lnTo>
                    <a:lnTo>
                      <a:pt x="30" y="193"/>
                    </a:lnTo>
                    <a:lnTo>
                      <a:pt x="31" y="191"/>
                    </a:lnTo>
                    <a:lnTo>
                      <a:pt x="33" y="188"/>
                    </a:lnTo>
                    <a:lnTo>
                      <a:pt x="34" y="186"/>
                    </a:lnTo>
                    <a:lnTo>
                      <a:pt x="35" y="183"/>
                    </a:lnTo>
                    <a:lnTo>
                      <a:pt x="36" y="181"/>
                    </a:lnTo>
                    <a:lnTo>
                      <a:pt x="36" y="177"/>
                    </a:lnTo>
                    <a:lnTo>
                      <a:pt x="37" y="176"/>
                    </a:lnTo>
                    <a:lnTo>
                      <a:pt x="29" y="20"/>
                    </a:lnTo>
                    <a:lnTo>
                      <a:pt x="28" y="17"/>
                    </a:lnTo>
                    <a:lnTo>
                      <a:pt x="28" y="15"/>
                    </a:lnTo>
                    <a:lnTo>
                      <a:pt x="28" y="13"/>
                    </a:lnTo>
                    <a:lnTo>
                      <a:pt x="27" y="11"/>
                    </a:lnTo>
                    <a:lnTo>
                      <a:pt x="27" y="10"/>
                    </a:lnTo>
                    <a:lnTo>
                      <a:pt x="26" y="8"/>
                    </a:lnTo>
                    <a:lnTo>
                      <a:pt x="25" y="7"/>
                    </a:lnTo>
                    <a:lnTo>
                      <a:pt x="24" y="5"/>
                    </a:lnTo>
                    <a:lnTo>
                      <a:pt x="23" y="4"/>
                    </a:lnTo>
                    <a:lnTo>
                      <a:pt x="22" y="3"/>
                    </a:lnTo>
                    <a:lnTo>
                      <a:pt x="21" y="2"/>
                    </a:lnTo>
                    <a:lnTo>
                      <a:pt x="20" y="1"/>
                    </a:lnTo>
                    <a:lnTo>
                      <a:pt x="18" y="0"/>
                    </a:lnTo>
                    <a:lnTo>
                      <a:pt x="17" y="0"/>
                    </a:lnTo>
                    <a:lnTo>
                      <a:pt x="16" y="0"/>
                    </a:lnTo>
                    <a:lnTo>
                      <a:pt x="15" y="0"/>
                    </a:lnTo>
                    <a:lnTo>
                      <a:pt x="13" y="0"/>
                    </a:lnTo>
                    <a:lnTo>
                      <a:pt x="12" y="0"/>
                    </a:lnTo>
                    <a:lnTo>
                      <a:pt x="10" y="0"/>
                    </a:lnTo>
                    <a:lnTo>
                      <a:pt x="9" y="1"/>
                    </a:lnTo>
                    <a:lnTo>
                      <a:pt x="8" y="2"/>
                    </a:lnTo>
                    <a:lnTo>
                      <a:pt x="7" y="3"/>
                    </a:lnTo>
                    <a:lnTo>
                      <a:pt x="5" y="4"/>
                    </a:lnTo>
                    <a:lnTo>
                      <a:pt x="5" y="6"/>
                    </a:lnTo>
                    <a:lnTo>
                      <a:pt x="4" y="7"/>
                    </a:lnTo>
                    <a:lnTo>
                      <a:pt x="3"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3" y="200"/>
                    </a:lnTo>
                    <a:lnTo>
                      <a:pt x="4" y="201"/>
                    </a:lnTo>
                    <a:lnTo>
                      <a:pt x="5" y="203"/>
                    </a:lnTo>
                    <a:lnTo>
                      <a:pt x="5" y="204"/>
                    </a:lnTo>
                    <a:lnTo>
                      <a:pt x="7" y="205"/>
                    </a:lnTo>
                    <a:lnTo>
                      <a:pt x="8" y="205"/>
                    </a:lnTo>
                    <a:lnTo>
                      <a:pt x="9" y="206"/>
                    </a:lnTo>
                    <a:lnTo>
                      <a:pt x="10" y="207"/>
                    </a:lnTo>
                    <a:lnTo>
                      <a:pt x="12" y="207"/>
                    </a:lnTo>
                    <a:lnTo>
                      <a:pt x="13" y="207"/>
                    </a:lnTo>
                    <a:lnTo>
                      <a:pt x="15" y="208"/>
                    </a:lnTo>
                    <a:close/>
                  </a:path>
                </a:pathLst>
              </a:custGeom>
              <a:solidFill>
                <a:srgbClr val="993300"/>
              </a:solidFill>
              <a:ln w="0">
                <a:solidFill>
                  <a:srgbClr val="000000"/>
                </a:solidFill>
                <a:prstDash val="solid"/>
                <a:round/>
                <a:headEnd/>
                <a:tailEnd/>
              </a:ln>
            </p:spPr>
            <p:txBody>
              <a:bodyPr/>
              <a:lstStyle/>
              <a:p>
                <a:endParaRPr lang="en-US"/>
              </a:p>
            </p:txBody>
          </p:sp>
          <p:sp>
            <p:nvSpPr>
              <p:cNvPr id="44266" name="Freeform 391"/>
              <p:cNvSpPr>
                <a:spLocks/>
              </p:cNvSpPr>
              <p:nvPr/>
            </p:nvSpPr>
            <p:spPr bwMode="auto">
              <a:xfrm>
                <a:off x="4636" y="1289"/>
                <a:ext cx="15" cy="4"/>
              </a:xfrm>
              <a:custGeom>
                <a:avLst/>
                <a:gdLst>
                  <a:gd name="T0" fmla="*/ 14 w 342"/>
                  <a:gd name="T1" fmla="*/ 4 h 99"/>
                  <a:gd name="T2" fmla="*/ 14 w 342"/>
                  <a:gd name="T3" fmla="*/ 4 h 99"/>
                  <a:gd name="T4" fmla="*/ 14 w 342"/>
                  <a:gd name="T5" fmla="*/ 4 h 99"/>
                  <a:gd name="T6" fmla="*/ 14 w 342"/>
                  <a:gd name="T7" fmla="*/ 4 h 99"/>
                  <a:gd name="T8" fmla="*/ 15 w 342"/>
                  <a:gd name="T9" fmla="*/ 4 h 99"/>
                  <a:gd name="T10" fmla="*/ 15 w 342"/>
                  <a:gd name="T11" fmla="*/ 3 h 99"/>
                  <a:gd name="T12" fmla="*/ 15 w 342"/>
                  <a:gd name="T13" fmla="*/ 3 h 99"/>
                  <a:gd name="T14" fmla="*/ 15 w 342"/>
                  <a:gd name="T15" fmla="*/ 3 h 99"/>
                  <a:gd name="T16" fmla="*/ 15 w 342"/>
                  <a:gd name="T17" fmla="*/ 1 h 99"/>
                  <a:gd name="T18" fmla="*/ 15 w 342"/>
                  <a:gd name="T19" fmla="*/ 1 h 99"/>
                  <a:gd name="T20" fmla="*/ 15 w 342"/>
                  <a:gd name="T21" fmla="*/ 1 h 99"/>
                  <a:gd name="T22" fmla="*/ 15 w 342"/>
                  <a:gd name="T23" fmla="*/ 1 h 99"/>
                  <a:gd name="T24" fmla="*/ 15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0 h 99"/>
                  <a:gd name="T44" fmla="*/ 0 w 342"/>
                  <a:gd name="T45" fmla="*/ 1 h 99"/>
                  <a:gd name="T46" fmla="*/ 0 w 342"/>
                  <a:gd name="T47" fmla="*/ 1 h 99"/>
                  <a:gd name="T48" fmla="*/ 0 w 342"/>
                  <a:gd name="T49" fmla="*/ 1 h 99"/>
                  <a:gd name="T50" fmla="*/ 0 w 342"/>
                  <a:gd name="T51" fmla="*/ 3 h 99"/>
                  <a:gd name="T52" fmla="*/ 0 w 342"/>
                  <a:gd name="T53" fmla="*/ 3 h 99"/>
                  <a:gd name="T54" fmla="*/ 0 w 342"/>
                  <a:gd name="T55" fmla="*/ 3 h 99"/>
                  <a:gd name="T56" fmla="*/ 0 w 342"/>
                  <a:gd name="T57" fmla="*/ 3 h 99"/>
                  <a:gd name="T58" fmla="*/ 0 w 342"/>
                  <a:gd name="T59" fmla="*/ 4 h 99"/>
                  <a:gd name="T60" fmla="*/ 1 w 342"/>
                  <a:gd name="T61" fmla="*/ 4 h 99"/>
                  <a:gd name="T62" fmla="*/ 1 w 342"/>
                  <a:gd name="T63" fmla="*/ 4 h 99"/>
                  <a:gd name="T64" fmla="*/ 1 w 342"/>
                  <a:gd name="T65" fmla="*/ 4 h 99"/>
                  <a:gd name="T66" fmla="*/ 2 w 34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6" y="99"/>
                    </a:moveTo>
                    <a:lnTo>
                      <a:pt x="309" y="98"/>
                    </a:lnTo>
                    <a:lnTo>
                      <a:pt x="313" y="98"/>
                    </a:lnTo>
                    <a:lnTo>
                      <a:pt x="317" y="97"/>
                    </a:lnTo>
                    <a:lnTo>
                      <a:pt x="320" y="96"/>
                    </a:lnTo>
                    <a:lnTo>
                      <a:pt x="323" y="95"/>
                    </a:lnTo>
                    <a:lnTo>
                      <a:pt x="326" y="93"/>
                    </a:lnTo>
                    <a:lnTo>
                      <a:pt x="329" y="91"/>
                    </a:lnTo>
                    <a:lnTo>
                      <a:pt x="331" y="89"/>
                    </a:lnTo>
                    <a:lnTo>
                      <a:pt x="333" y="87"/>
                    </a:lnTo>
                    <a:lnTo>
                      <a:pt x="335" y="85"/>
                    </a:lnTo>
                    <a:lnTo>
                      <a:pt x="337" y="82"/>
                    </a:lnTo>
                    <a:lnTo>
                      <a:pt x="339" y="80"/>
                    </a:lnTo>
                    <a:lnTo>
                      <a:pt x="340" y="77"/>
                    </a:lnTo>
                    <a:lnTo>
                      <a:pt x="341" y="74"/>
                    </a:lnTo>
                    <a:lnTo>
                      <a:pt x="341" y="71"/>
                    </a:lnTo>
                    <a:lnTo>
                      <a:pt x="342" y="67"/>
                    </a:lnTo>
                    <a:lnTo>
                      <a:pt x="342" y="32"/>
                    </a:lnTo>
                    <a:lnTo>
                      <a:pt x="341" y="27"/>
                    </a:lnTo>
                    <a:lnTo>
                      <a:pt x="341" y="24"/>
                    </a:lnTo>
                    <a:lnTo>
                      <a:pt x="340" y="21"/>
                    </a:lnTo>
                    <a:lnTo>
                      <a:pt x="339" y="18"/>
                    </a:lnTo>
                    <a:lnTo>
                      <a:pt x="337" y="16"/>
                    </a:lnTo>
                    <a:lnTo>
                      <a:pt x="335" y="13"/>
                    </a:lnTo>
                    <a:lnTo>
                      <a:pt x="333" y="11"/>
                    </a:lnTo>
                    <a:lnTo>
                      <a:pt x="331" y="9"/>
                    </a:lnTo>
                    <a:lnTo>
                      <a:pt x="329" y="7"/>
                    </a:lnTo>
                    <a:lnTo>
                      <a:pt x="326" y="5"/>
                    </a:lnTo>
                    <a:lnTo>
                      <a:pt x="323" y="3"/>
                    </a:lnTo>
                    <a:lnTo>
                      <a:pt x="320" y="2"/>
                    </a:lnTo>
                    <a:lnTo>
                      <a:pt x="317" y="1"/>
                    </a:lnTo>
                    <a:lnTo>
                      <a:pt x="313" y="0"/>
                    </a:lnTo>
                    <a:lnTo>
                      <a:pt x="309" y="0"/>
                    </a:lnTo>
                    <a:lnTo>
                      <a:pt x="306" y="0"/>
                    </a:lnTo>
                    <a:lnTo>
                      <a:pt x="37" y="0"/>
                    </a:lnTo>
                    <a:lnTo>
                      <a:pt x="33" y="0"/>
                    </a:lnTo>
                    <a:lnTo>
                      <a:pt x="29" y="0"/>
                    </a:lnTo>
                    <a:lnTo>
                      <a:pt x="26" y="1"/>
                    </a:lnTo>
                    <a:lnTo>
                      <a:pt x="22" y="2"/>
                    </a:lnTo>
                    <a:lnTo>
                      <a:pt x="19" y="3"/>
                    </a:lnTo>
                    <a:lnTo>
                      <a:pt x="16" y="5"/>
                    </a:lnTo>
                    <a:lnTo>
                      <a:pt x="14" y="7"/>
                    </a:lnTo>
                    <a:lnTo>
                      <a:pt x="11" y="9"/>
                    </a:lnTo>
                    <a:lnTo>
                      <a:pt x="9" y="11"/>
                    </a:lnTo>
                    <a:lnTo>
                      <a:pt x="7" y="13"/>
                    </a:lnTo>
                    <a:lnTo>
                      <a:pt x="5" y="16"/>
                    </a:lnTo>
                    <a:lnTo>
                      <a:pt x="3" y="18"/>
                    </a:lnTo>
                    <a:lnTo>
                      <a:pt x="1" y="21"/>
                    </a:lnTo>
                    <a:lnTo>
                      <a:pt x="0" y="24"/>
                    </a:lnTo>
                    <a:lnTo>
                      <a:pt x="0" y="27"/>
                    </a:lnTo>
                    <a:lnTo>
                      <a:pt x="0" y="32"/>
                    </a:lnTo>
                    <a:lnTo>
                      <a:pt x="0" y="67"/>
                    </a:lnTo>
                    <a:lnTo>
                      <a:pt x="0" y="71"/>
                    </a:lnTo>
                    <a:lnTo>
                      <a:pt x="0" y="74"/>
                    </a:lnTo>
                    <a:lnTo>
                      <a:pt x="1" y="77"/>
                    </a:lnTo>
                    <a:lnTo>
                      <a:pt x="3" y="80"/>
                    </a:lnTo>
                    <a:lnTo>
                      <a:pt x="5" y="82"/>
                    </a:lnTo>
                    <a:lnTo>
                      <a:pt x="7" y="85"/>
                    </a:lnTo>
                    <a:lnTo>
                      <a:pt x="9" y="87"/>
                    </a:lnTo>
                    <a:lnTo>
                      <a:pt x="11" y="89"/>
                    </a:lnTo>
                    <a:lnTo>
                      <a:pt x="14" y="91"/>
                    </a:lnTo>
                    <a:lnTo>
                      <a:pt x="16" y="93"/>
                    </a:lnTo>
                    <a:lnTo>
                      <a:pt x="19" y="95"/>
                    </a:lnTo>
                    <a:lnTo>
                      <a:pt x="22" y="96"/>
                    </a:lnTo>
                    <a:lnTo>
                      <a:pt x="26" y="97"/>
                    </a:lnTo>
                    <a:lnTo>
                      <a:pt x="29" y="98"/>
                    </a:lnTo>
                    <a:lnTo>
                      <a:pt x="33" y="98"/>
                    </a:lnTo>
                    <a:lnTo>
                      <a:pt x="37" y="99"/>
                    </a:lnTo>
                    <a:lnTo>
                      <a:pt x="306" y="99"/>
                    </a:lnTo>
                    <a:close/>
                  </a:path>
                </a:pathLst>
              </a:custGeom>
              <a:solidFill>
                <a:srgbClr val="993300"/>
              </a:solidFill>
              <a:ln w="0">
                <a:solidFill>
                  <a:srgbClr val="000000"/>
                </a:solidFill>
                <a:prstDash val="solid"/>
                <a:round/>
                <a:headEnd/>
                <a:tailEnd/>
              </a:ln>
            </p:spPr>
            <p:txBody>
              <a:bodyPr/>
              <a:lstStyle/>
              <a:p>
                <a:endParaRPr lang="en-US"/>
              </a:p>
            </p:txBody>
          </p:sp>
          <p:sp>
            <p:nvSpPr>
              <p:cNvPr id="44267" name="Freeform 392"/>
              <p:cNvSpPr>
                <a:spLocks/>
              </p:cNvSpPr>
              <p:nvPr/>
            </p:nvSpPr>
            <p:spPr bwMode="auto">
              <a:xfrm>
                <a:off x="4610" y="1288"/>
                <a:ext cx="20" cy="12"/>
              </a:xfrm>
              <a:custGeom>
                <a:avLst/>
                <a:gdLst>
                  <a:gd name="T0" fmla="*/ 18 w 477"/>
                  <a:gd name="T1" fmla="*/ 12 h 283"/>
                  <a:gd name="T2" fmla="*/ 18 w 477"/>
                  <a:gd name="T3" fmla="*/ 12 h 283"/>
                  <a:gd name="T4" fmla="*/ 18 w 477"/>
                  <a:gd name="T5" fmla="*/ 12 h 283"/>
                  <a:gd name="T6" fmla="*/ 19 w 477"/>
                  <a:gd name="T7" fmla="*/ 11 h 283"/>
                  <a:gd name="T8" fmla="*/ 19 w 477"/>
                  <a:gd name="T9" fmla="*/ 11 h 283"/>
                  <a:gd name="T10" fmla="*/ 20 w 477"/>
                  <a:gd name="T11" fmla="*/ 10 h 283"/>
                  <a:gd name="T12" fmla="*/ 20 w 477"/>
                  <a:gd name="T13" fmla="*/ 10 h 283"/>
                  <a:gd name="T14" fmla="*/ 20 w 477"/>
                  <a:gd name="T15" fmla="*/ 9 h 283"/>
                  <a:gd name="T16" fmla="*/ 19 w 477"/>
                  <a:gd name="T17" fmla="*/ 3 h 283"/>
                  <a:gd name="T18" fmla="*/ 19 w 477"/>
                  <a:gd name="T19" fmla="*/ 2 h 283"/>
                  <a:gd name="T20" fmla="*/ 19 w 477"/>
                  <a:gd name="T21" fmla="*/ 2 h 283"/>
                  <a:gd name="T22" fmla="*/ 19 w 477"/>
                  <a:gd name="T23" fmla="*/ 1 h 283"/>
                  <a:gd name="T24" fmla="*/ 19 w 477"/>
                  <a:gd name="T25" fmla="*/ 1 h 283"/>
                  <a:gd name="T26" fmla="*/ 18 w 477"/>
                  <a:gd name="T27" fmla="*/ 0 h 283"/>
                  <a:gd name="T28" fmla="*/ 18 w 477"/>
                  <a:gd name="T29" fmla="*/ 0 h 283"/>
                  <a:gd name="T30" fmla="*/ 18 w 477"/>
                  <a:gd name="T31" fmla="*/ 0 h 283"/>
                  <a:gd name="T32" fmla="*/ 17 w 477"/>
                  <a:gd name="T33" fmla="*/ 0 h 283"/>
                  <a:gd name="T34" fmla="*/ 2 w 477"/>
                  <a:gd name="T35" fmla="*/ 0 h 283"/>
                  <a:gd name="T36" fmla="*/ 2 w 477"/>
                  <a:gd name="T37" fmla="*/ 0 h 283"/>
                  <a:gd name="T38" fmla="*/ 2 w 477"/>
                  <a:gd name="T39" fmla="*/ 0 h 283"/>
                  <a:gd name="T40" fmla="*/ 1 w 477"/>
                  <a:gd name="T41" fmla="*/ 1 h 283"/>
                  <a:gd name="T42" fmla="*/ 1 w 477"/>
                  <a:gd name="T43" fmla="*/ 1 h 283"/>
                  <a:gd name="T44" fmla="*/ 1 w 477"/>
                  <a:gd name="T45" fmla="*/ 1 h 283"/>
                  <a:gd name="T46" fmla="*/ 1 w 477"/>
                  <a:gd name="T47" fmla="*/ 2 h 283"/>
                  <a:gd name="T48" fmla="*/ 1 w 477"/>
                  <a:gd name="T49" fmla="*/ 3 h 283"/>
                  <a:gd name="T50" fmla="*/ 0 w 477"/>
                  <a:gd name="T51" fmla="*/ 9 h 283"/>
                  <a:gd name="T52" fmla="*/ 0 w 477"/>
                  <a:gd name="T53" fmla="*/ 10 h 283"/>
                  <a:gd name="T54" fmla="*/ 0 w 477"/>
                  <a:gd name="T55" fmla="*/ 10 h 283"/>
                  <a:gd name="T56" fmla="*/ 1 w 477"/>
                  <a:gd name="T57" fmla="*/ 11 h 283"/>
                  <a:gd name="T58" fmla="*/ 1 w 477"/>
                  <a:gd name="T59" fmla="*/ 11 h 283"/>
                  <a:gd name="T60" fmla="*/ 1 w 477"/>
                  <a:gd name="T61" fmla="*/ 11 h 283"/>
                  <a:gd name="T62" fmla="*/ 2 w 477"/>
                  <a:gd name="T63" fmla="*/ 12 h 283"/>
                  <a:gd name="T64" fmla="*/ 2 w 477"/>
                  <a:gd name="T65" fmla="*/ 12 h 283"/>
                  <a:gd name="T66" fmla="*/ 3 w 477"/>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3">
                    <a:moveTo>
                      <a:pt x="416" y="283"/>
                    </a:moveTo>
                    <a:lnTo>
                      <a:pt x="420" y="282"/>
                    </a:lnTo>
                    <a:lnTo>
                      <a:pt x="426" y="281"/>
                    </a:lnTo>
                    <a:lnTo>
                      <a:pt x="431" y="279"/>
                    </a:lnTo>
                    <a:lnTo>
                      <a:pt x="436" y="277"/>
                    </a:lnTo>
                    <a:lnTo>
                      <a:pt x="441" y="274"/>
                    </a:lnTo>
                    <a:lnTo>
                      <a:pt x="447" y="271"/>
                    </a:lnTo>
                    <a:lnTo>
                      <a:pt x="452" y="267"/>
                    </a:lnTo>
                    <a:lnTo>
                      <a:pt x="456" y="263"/>
                    </a:lnTo>
                    <a:lnTo>
                      <a:pt x="460" y="258"/>
                    </a:lnTo>
                    <a:lnTo>
                      <a:pt x="464" y="252"/>
                    </a:lnTo>
                    <a:lnTo>
                      <a:pt x="468" y="247"/>
                    </a:lnTo>
                    <a:lnTo>
                      <a:pt x="471" y="241"/>
                    </a:lnTo>
                    <a:lnTo>
                      <a:pt x="473" y="235"/>
                    </a:lnTo>
                    <a:lnTo>
                      <a:pt x="475" y="229"/>
                    </a:lnTo>
                    <a:lnTo>
                      <a:pt x="476" y="222"/>
                    </a:lnTo>
                    <a:lnTo>
                      <a:pt x="477" y="216"/>
                    </a:lnTo>
                    <a:lnTo>
                      <a:pt x="463" y="68"/>
                    </a:lnTo>
                    <a:lnTo>
                      <a:pt x="462" y="61"/>
                    </a:lnTo>
                    <a:lnTo>
                      <a:pt x="462" y="53"/>
                    </a:lnTo>
                    <a:lnTo>
                      <a:pt x="460" y="47"/>
                    </a:lnTo>
                    <a:lnTo>
                      <a:pt x="459" y="41"/>
                    </a:lnTo>
                    <a:lnTo>
                      <a:pt x="457" y="35"/>
                    </a:lnTo>
                    <a:lnTo>
                      <a:pt x="455" y="30"/>
                    </a:lnTo>
                    <a:lnTo>
                      <a:pt x="452" y="25"/>
                    </a:lnTo>
                    <a:lnTo>
                      <a:pt x="449" y="20"/>
                    </a:lnTo>
                    <a:lnTo>
                      <a:pt x="446" y="16"/>
                    </a:lnTo>
                    <a:lnTo>
                      <a:pt x="441" y="11"/>
                    </a:lnTo>
                    <a:lnTo>
                      <a:pt x="438" y="8"/>
                    </a:lnTo>
                    <a:lnTo>
                      <a:pt x="434" y="5"/>
                    </a:lnTo>
                    <a:lnTo>
                      <a:pt x="429" y="3"/>
                    </a:lnTo>
                    <a:lnTo>
                      <a:pt x="425" y="1"/>
                    </a:lnTo>
                    <a:lnTo>
                      <a:pt x="420" y="0"/>
                    </a:lnTo>
                    <a:lnTo>
                      <a:pt x="416" y="0"/>
                    </a:lnTo>
                    <a:lnTo>
                      <a:pt x="63" y="0"/>
                    </a:lnTo>
                    <a:lnTo>
                      <a:pt x="58" y="0"/>
                    </a:lnTo>
                    <a:lnTo>
                      <a:pt x="52" y="1"/>
                    </a:lnTo>
                    <a:lnTo>
                      <a:pt x="48" y="3"/>
                    </a:lnTo>
                    <a:lnTo>
                      <a:pt x="43" y="5"/>
                    </a:lnTo>
                    <a:lnTo>
                      <a:pt x="39" y="8"/>
                    </a:lnTo>
                    <a:lnTo>
                      <a:pt x="35" y="11"/>
                    </a:lnTo>
                    <a:lnTo>
                      <a:pt x="32" y="16"/>
                    </a:lnTo>
                    <a:lnTo>
                      <a:pt x="28" y="20"/>
                    </a:lnTo>
                    <a:lnTo>
                      <a:pt x="25" y="25"/>
                    </a:lnTo>
                    <a:lnTo>
                      <a:pt x="23" y="30"/>
                    </a:lnTo>
                    <a:lnTo>
                      <a:pt x="20" y="35"/>
                    </a:lnTo>
                    <a:lnTo>
                      <a:pt x="17" y="41"/>
                    </a:lnTo>
                    <a:lnTo>
                      <a:pt x="16" y="47"/>
                    </a:lnTo>
                    <a:lnTo>
                      <a:pt x="14" y="53"/>
                    </a:lnTo>
                    <a:lnTo>
                      <a:pt x="14" y="61"/>
                    </a:lnTo>
                    <a:lnTo>
                      <a:pt x="14" y="68"/>
                    </a:lnTo>
                    <a:lnTo>
                      <a:pt x="0" y="216"/>
                    </a:lnTo>
                    <a:lnTo>
                      <a:pt x="0" y="222"/>
                    </a:lnTo>
                    <a:lnTo>
                      <a:pt x="1" y="229"/>
                    </a:lnTo>
                    <a:lnTo>
                      <a:pt x="3" y="235"/>
                    </a:lnTo>
                    <a:lnTo>
                      <a:pt x="5" y="241"/>
                    </a:lnTo>
                    <a:lnTo>
                      <a:pt x="8" y="247"/>
                    </a:lnTo>
                    <a:lnTo>
                      <a:pt x="12" y="252"/>
                    </a:lnTo>
                    <a:lnTo>
                      <a:pt x="16" y="258"/>
                    </a:lnTo>
                    <a:lnTo>
                      <a:pt x="21" y="263"/>
                    </a:lnTo>
                    <a:lnTo>
                      <a:pt x="26" y="267"/>
                    </a:lnTo>
                    <a:lnTo>
                      <a:pt x="31" y="271"/>
                    </a:lnTo>
                    <a:lnTo>
                      <a:pt x="36" y="274"/>
                    </a:lnTo>
                    <a:lnTo>
                      <a:pt x="41" y="277"/>
                    </a:lnTo>
                    <a:lnTo>
                      <a:pt x="46" y="279"/>
                    </a:lnTo>
                    <a:lnTo>
                      <a:pt x="51" y="281"/>
                    </a:lnTo>
                    <a:lnTo>
                      <a:pt x="58" y="282"/>
                    </a:lnTo>
                    <a:lnTo>
                      <a:pt x="63" y="283"/>
                    </a:lnTo>
                    <a:lnTo>
                      <a:pt x="416" y="283"/>
                    </a:lnTo>
                    <a:close/>
                  </a:path>
                </a:pathLst>
              </a:custGeom>
              <a:solidFill>
                <a:srgbClr val="993300"/>
              </a:solidFill>
              <a:ln w="0">
                <a:solidFill>
                  <a:srgbClr val="000000"/>
                </a:solidFill>
                <a:prstDash val="solid"/>
                <a:round/>
                <a:headEnd/>
                <a:tailEnd/>
              </a:ln>
            </p:spPr>
            <p:txBody>
              <a:bodyPr/>
              <a:lstStyle/>
              <a:p>
                <a:endParaRPr lang="en-US"/>
              </a:p>
            </p:txBody>
          </p:sp>
          <p:sp>
            <p:nvSpPr>
              <p:cNvPr id="44268" name="Freeform 393"/>
              <p:cNvSpPr>
                <a:spLocks/>
              </p:cNvSpPr>
              <p:nvPr/>
            </p:nvSpPr>
            <p:spPr bwMode="auto">
              <a:xfrm>
                <a:off x="4610" y="1288"/>
                <a:ext cx="20" cy="12"/>
              </a:xfrm>
              <a:custGeom>
                <a:avLst/>
                <a:gdLst>
                  <a:gd name="T0" fmla="*/ 18 w 455"/>
                  <a:gd name="T1" fmla="*/ 12 h 269"/>
                  <a:gd name="T2" fmla="*/ 18 w 455"/>
                  <a:gd name="T3" fmla="*/ 12 h 269"/>
                  <a:gd name="T4" fmla="*/ 18 w 455"/>
                  <a:gd name="T5" fmla="*/ 12 h 269"/>
                  <a:gd name="T6" fmla="*/ 19 w 455"/>
                  <a:gd name="T7" fmla="*/ 11 h 269"/>
                  <a:gd name="T8" fmla="*/ 19 w 455"/>
                  <a:gd name="T9" fmla="*/ 11 h 269"/>
                  <a:gd name="T10" fmla="*/ 20 w 455"/>
                  <a:gd name="T11" fmla="*/ 10 h 269"/>
                  <a:gd name="T12" fmla="*/ 20 w 455"/>
                  <a:gd name="T13" fmla="*/ 10 h 269"/>
                  <a:gd name="T14" fmla="*/ 20 w 455"/>
                  <a:gd name="T15" fmla="*/ 9 h 269"/>
                  <a:gd name="T16" fmla="*/ 19 w 455"/>
                  <a:gd name="T17" fmla="*/ 3 h 269"/>
                  <a:gd name="T18" fmla="*/ 19 w 455"/>
                  <a:gd name="T19" fmla="*/ 2 h 269"/>
                  <a:gd name="T20" fmla="*/ 19 w 455"/>
                  <a:gd name="T21" fmla="*/ 2 h 269"/>
                  <a:gd name="T22" fmla="*/ 19 w 455"/>
                  <a:gd name="T23" fmla="*/ 1 h 269"/>
                  <a:gd name="T24" fmla="*/ 19 w 455"/>
                  <a:gd name="T25" fmla="*/ 1 h 269"/>
                  <a:gd name="T26" fmla="*/ 18 w 455"/>
                  <a:gd name="T27" fmla="*/ 0 h 269"/>
                  <a:gd name="T28" fmla="*/ 18 w 455"/>
                  <a:gd name="T29" fmla="*/ 0 h 269"/>
                  <a:gd name="T30" fmla="*/ 18 w 455"/>
                  <a:gd name="T31" fmla="*/ 0 h 269"/>
                  <a:gd name="T32" fmla="*/ 17 w 455"/>
                  <a:gd name="T33" fmla="*/ 0 h 269"/>
                  <a:gd name="T34" fmla="*/ 2 w 455"/>
                  <a:gd name="T35" fmla="*/ 0 h 269"/>
                  <a:gd name="T36" fmla="*/ 2 w 455"/>
                  <a:gd name="T37" fmla="*/ 0 h 269"/>
                  <a:gd name="T38" fmla="*/ 2 w 455"/>
                  <a:gd name="T39" fmla="*/ 0 h 269"/>
                  <a:gd name="T40" fmla="*/ 1 w 455"/>
                  <a:gd name="T41" fmla="*/ 1 h 269"/>
                  <a:gd name="T42" fmla="*/ 1 w 455"/>
                  <a:gd name="T43" fmla="*/ 1 h 269"/>
                  <a:gd name="T44" fmla="*/ 1 w 455"/>
                  <a:gd name="T45" fmla="*/ 1 h 269"/>
                  <a:gd name="T46" fmla="*/ 1 w 455"/>
                  <a:gd name="T47" fmla="*/ 2 h 269"/>
                  <a:gd name="T48" fmla="*/ 1 w 455"/>
                  <a:gd name="T49" fmla="*/ 3 h 269"/>
                  <a:gd name="T50" fmla="*/ 0 w 455"/>
                  <a:gd name="T51" fmla="*/ 9 h 269"/>
                  <a:gd name="T52" fmla="*/ 0 w 455"/>
                  <a:gd name="T53" fmla="*/ 10 h 269"/>
                  <a:gd name="T54" fmla="*/ 0 w 455"/>
                  <a:gd name="T55" fmla="*/ 10 h 269"/>
                  <a:gd name="T56" fmla="*/ 1 w 455"/>
                  <a:gd name="T57" fmla="*/ 11 h 269"/>
                  <a:gd name="T58" fmla="*/ 1 w 455"/>
                  <a:gd name="T59" fmla="*/ 11 h 269"/>
                  <a:gd name="T60" fmla="*/ 1 w 455"/>
                  <a:gd name="T61" fmla="*/ 12 h 269"/>
                  <a:gd name="T62" fmla="*/ 2 w 455"/>
                  <a:gd name="T63" fmla="*/ 12 h 269"/>
                  <a:gd name="T64" fmla="*/ 2 w 455"/>
                  <a:gd name="T65" fmla="*/ 12 h 269"/>
                  <a:gd name="T66" fmla="*/ 3 w 455"/>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69">
                    <a:moveTo>
                      <a:pt x="396" y="269"/>
                    </a:moveTo>
                    <a:lnTo>
                      <a:pt x="400" y="268"/>
                    </a:lnTo>
                    <a:lnTo>
                      <a:pt x="405" y="267"/>
                    </a:lnTo>
                    <a:lnTo>
                      <a:pt x="410" y="266"/>
                    </a:lnTo>
                    <a:lnTo>
                      <a:pt x="415" y="264"/>
                    </a:lnTo>
                    <a:lnTo>
                      <a:pt x="420" y="261"/>
                    </a:lnTo>
                    <a:lnTo>
                      <a:pt x="425" y="258"/>
                    </a:lnTo>
                    <a:lnTo>
                      <a:pt x="429" y="254"/>
                    </a:lnTo>
                    <a:lnTo>
                      <a:pt x="435" y="250"/>
                    </a:lnTo>
                    <a:lnTo>
                      <a:pt x="439" y="245"/>
                    </a:lnTo>
                    <a:lnTo>
                      <a:pt x="443" y="240"/>
                    </a:lnTo>
                    <a:lnTo>
                      <a:pt x="446" y="235"/>
                    </a:lnTo>
                    <a:lnTo>
                      <a:pt x="449" y="230"/>
                    </a:lnTo>
                    <a:lnTo>
                      <a:pt x="451" y="224"/>
                    </a:lnTo>
                    <a:lnTo>
                      <a:pt x="453" y="218"/>
                    </a:lnTo>
                    <a:lnTo>
                      <a:pt x="454" y="212"/>
                    </a:lnTo>
                    <a:lnTo>
                      <a:pt x="455" y="205"/>
                    </a:lnTo>
                    <a:lnTo>
                      <a:pt x="441" y="64"/>
                    </a:lnTo>
                    <a:lnTo>
                      <a:pt x="440" y="57"/>
                    </a:lnTo>
                    <a:lnTo>
                      <a:pt x="440" y="51"/>
                    </a:lnTo>
                    <a:lnTo>
                      <a:pt x="439" y="44"/>
                    </a:lnTo>
                    <a:lnTo>
                      <a:pt x="437" y="38"/>
                    </a:lnTo>
                    <a:lnTo>
                      <a:pt x="435" y="33"/>
                    </a:lnTo>
                    <a:lnTo>
                      <a:pt x="433" y="28"/>
                    </a:lnTo>
                    <a:lnTo>
                      <a:pt x="430" y="23"/>
                    </a:lnTo>
                    <a:lnTo>
                      <a:pt x="427" y="19"/>
                    </a:lnTo>
                    <a:lnTo>
                      <a:pt x="424" y="15"/>
                    </a:lnTo>
                    <a:lnTo>
                      <a:pt x="420" y="11"/>
                    </a:lnTo>
                    <a:lnTo>
                      <a:pt x="417" y="7"/>
                    </a:lnTo>
                    <a:lnTo>
                      <a:pt x="413" y="4"/>
                    </a:lnTo>
                    <a:lnTo>
                      <a:pt x="409" y="2"/>
                    </a:lnTo>
                    <a:lnTo>
                      <a:pt x="405" y="1"/>
                    </a:lnTo>
                    <a:lnTo>
                      <a:pt x="400" y="0"/>
                    </a:lnTo>
                    <a:lnTo>
                      <a:pt x="396" y="0"/>
                    </a:lnTo>
                    <a:lnTo>
                      <a:pt x="59" y="0"/>
                    </a:lnTo>
                    <a:lnTo>
                      <a:pt x="54" y="0"/>
                    </a:lnTo>
                    <a:lnTo>
                      <a:pt x="50" y="1"/>
                    </a:lnTo>
                    <a:lnTo>
                      <a:pt x="46" y="2"/>
                    </a:lnTo>
                    <a:lnTo>
                      <a:pt x="41" y="4"/>
                    </a:lnTo>
                    <a:lnTo>
                      <a:pt x="37" y="7"/>
                    </a:lnTo>
                    <a:lnTo>
                      <a:pt x="33" y="11"/>
                    </a:lnTo>
                    <a:lnTo>
                      <a:pt x="30" y="15"/>
                    </a:lnTo>
                    <a:lnTo>
                      <a:pt x="27" y="19"/>
                    </a:lnTo>
                    <a:lnTo>
                      <a:pt x="24" y="23"/>
                    </a:lnTo>
                    <a:lnTo>
                      <a:pt x="21" y="28"/>
                    </a:lnTo>
                    <a:lnTo>
                      <a:pt x="19" y="33"/>
                    </a:lnTo>
                    <a:lnTo>
                      <a:pt x="17" y="38"/>
                    </a:lnTo>
                    <a:lnTo>
                      <a:pt x="16" y="44"/>
                    </a:lnTo>
                    <a:lnTo>
                      <a:pt x="14" y="51"/>
                    </a:lnTo>
                    <a:lnTo>
                      <a:pt x="14" y="57"/>
                    </a:lnTo>
                    <a:lnTo>
                      <a:pt x="14" y="64"/>
                    </a:lnTo>
                    <a:lnTo>
                      <a:pt x="0" y="205"/>
                    </a:lnTo>
                    <a:lnTo>
                      <a:pt x="0" y="212"/>
                    </a:lnTo>
                    <a:lnTo>
                      <a:pt x="1" y="218"/>
                    </a:lnTo>
                    <a:lnTo>
                      <a:pt x="3" y="224"/>
                    </a:lnTo>
                    <a:lnTo>
                      <a:pt x="5" y="230"/>
                    </a:lnTo>
                    <a:lnTo>
                      <a:pt x="9" y="235"/>
                    </a:lnTo>
                    <a:lnTo>
                      <a:pt x="12" y="240"/>
                    </a:lnTo>
                    <a:lnTo>
                      <a:pt x="16" y="245"/>
                    </a:lnTo>
                    <a:lnTo>
                      <a:pt x="20" y="250"/>
                    </a:lnTo>
                    <a:lnTo>
                      <a:pt x="24" y="254"/>
                    </a:lnTo>
                    <a:lnTo>
                      <a:pt x="29" y="258"/>
                    </a:lnTo>
                    <a:lnTo>
                      <a:pt x="34" y="261"/>
                    </a:lnTo>
                    <a:lnTo>
                      <a:pt x="38" y="264"/>
                    </a:lnTo>
                    <a:lnTo>
                      <a:pt x="43" y="266"/>
                    </a:lnTo>
                    <a:lnTo>
                      <a:pt x="49" y="267"/>
                    </a:lnTo>
                    <a:lnTo>
                      <a:pt x="54" y="268"/>
                    </a:lnTo>
                    <a:lnTo>
                      <a:pt x="59" y="269"/>
                    </a:lnTo>
                    <a:lnTo>
                      <a:pt x="396" y="269"/>
                    </a:lnTo>
                    <a:close/>
                  </a:path>
                </a:pathLst>
              </a:custGeom>
              <a:solidFill>
                <a:srgbClr val="993300"/>
              </a:solidFill>
              <a:ln w="0">
                <a:solidFill>
                  <a:srgbClr val="000000"/>
                </a:solidFill>
                <a:prstDash val="solid"/>
                <a:round/>
                <a:headEnd/>
                <a:tailEnd/>
              </a:ln>
            </p:spPr>
            <p:txBody>
              <a:bodyPr/>
              <a:lstStyle/>
              <a:p>
                <a:endParaRPr lang="en-US"/>
              </a:p>
            </p:txBody>
          </p:sp>
          <p:sp>
            <p:nvSpPr>
              <p:cNvPr id="44269" name="Freeform 394"/>
              <p:cNvSpPr>
                <a:spLocks/>
              </p:cNvSpPr>
              <p:nvPr/>
            </p:nvSpPr>
            <p:spPr bwMode="auto">
              <a:xfrm>
                <a:off x="4613" y="1294"/>
                <a:ext cx="14" cy="5"/>
              </a:xfrm>
              <a:custGeom>
                <a:avLst/>
                <a:gdLst>
                  <a:gd name="T0" fmla="*/ 14 w 334"/>
                  <a:gd name="T1" fmla="*/ 2 h 121"/>
                  <a:gd name="T2" fmla="*/ 14 w 334"/>
                  <a:gd name="T3" fmla="*/ 3 h 121"/>
                  <a:gd name="T4" fmla="*/ 14 w 334"/>
                  <a:gd name="T5" fmla="*/ 3 h 121"/>
                  <a:gd name="T6" fmla="*/ 14 w 334"/>
                  <a:gd name="T7" fmla="*/ 3 h 121"/>
                  <a:gd name="T8" fmla="*/ 14 w 334"/>
                  <a:gd name="T9" fmla="*/ 3 h 121"/>
                  <a:gd name="T10" fmla="*/ 14 w 334"/>
                  <a:gd name="T11" fmla="*/ 4 h 121"/>
                  <a:gd name="T12" fmla="*/ 14 w 334"/>
                  <a:gd name="T13" fmla="*/ 4 h 121"/>
                  <a:gd name="T14" fmla="*/ 14 w 334"/>
                  <a:gd name="T15" fmla="*/ 4 h 121"/>
                  <a:gd name="T16" fmla="*/ 14 w 334"/>
                  <a:gd name="T17" fmla="*/ 4 h 121"/>
                  <a:gd name="T18" fmla="*/ 13 w 334"/>
                  <a:gd name="T19" fmla="*/ 4 h 121"/>
                  <a:gd name="T20" fmla="*/ 13 w 334"/>
                  <a:gd name="T21" fmla="*/ 5 h 121"/>
                  <a:gd name="T22" fmla="*/ 13 w 334"/>
                  <a:gd name="T23" fmla="*/ 5 h 121"/>
                  <a:gd name="T24" fmla="*/ 13 w 334"/>
                  <a:gd name="T25" fmla="*/ 5 h 121"/>
                  <a:gd name="T26" fmla="*/ 13 w 334"/>
                  <a:gd name="T27" fmla="*/ 5 h 121"/>
                  <a:gd name="T28" fmla="*/ 13 w 334"/>
                  <a:gd name="T29" fmla="*/ 5 h 121"/>
                  <a:gd name="T30" fmla="*/ 13 w 334"/>
                  <a:gd name="T31" fmla="*/ 5 h 121"/>
                  <a:gd name="T32" fmla="*/ 12 w 334"/>
                  <a:gd name="T33" fmla="*/ 5 h 121"/>
                  <a:gd name="T34" fmla="*/ 2 w 334"/>
                  <a:gd name="T35" fmla="*/ 5 h 121"/>
                  <a:gd name="T36" fmla="*/ 1 w 334"/>
                  <a:gd name="T37" fmla="*/ 5 h 121"/>
                  <a:gd name="T38" fmla="*/ 1 w 334"/>
                  <a:gd name="T39" fmla="*/ 5 h 121"/>
                  <a:gd name="T40" fmla="*/ 1 w 334"/>
                  <a:gd name="T41" fmla="*/ 5 h 121"/>
                  <a:gd name="T42" fmla="*/ 1 w 334"/>
                  <a:gd name="T43" fmla="*/ 5 h 121"/>
                  <a:gd name="T44" fmla="*/ 1 w 334"/>
                  <a:gd name="T45" fmla="*/ 5 h 121"/>
                  <a:gd name="T46" fmla="*/ 1 w 334"/>
                  <a:gd name="T47" fmla="*/ 5 h 121"/>
                  <a:gd name="T48" fmla="*/ 1 w 334"/>
                  <a:gd name="T49" fmla="*/ 4 h 121"/>
                  <a:gd name="T50" fmla="*/ 0 w 334"/>
                  <a:gd name="T51" fmla="*/ 4 h 121"/>
                  <a:gd name="T52" fmla="*/ 0 w 334"/>
                  <a:gd name="T53" fmla="*/ 4 h 121"/>
                  <a:gd name="T54" fmla="*/ 0 w 334"/>
                  <a:gd name="T55" fmla="*/ 4 h 121"/>
                  <a:gd name="T56" fmla="*/ 0 w 334"/>
                  <a:gd name="T57" fmla="*/ 4 h 121"/>
                  <a:gd name="T58" fmla="*/ 0 w 334"/>
                  <a:gd name="T59" fmla="*/ 3 h 121"/>
                  <a:gd name="T60" fmla="*/ 0 w 334"/>
                  <a:gd name="T61" fmla="*/ 3 h 121"/>
                  <a:gd name="T62" fmla="*/ 0 w 334"/>
                  <a:gd name="T63" fmla="*/ 3 h 121"/>
                  <a:gd name="T64" fmla="*/ 0 w 334"/>
                  <a:gd name="T65" fmla="*/ 3 h 121"/>
                  <a:gd name="T66" fmla="*/ 0 w 334"/>
                  <a:gd name="T67" fmla="*/ 2 h 121"/>
                  <a:gd name="T68" fmla="*/ 0 w 334"/>
                  <a:gd name="T69" fmla="*/ 0 h 121"/>
                  <a:gd name="T70" fmla="*/ 14 w 334"/>
                  <a:gd name="T71" fmla="*/ 0 h 121"/>
                  <a:gd name="T72" fmla="*/ 14 w 334"/>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4" h="121">
                    <a:moveTo>
                      <a:pt x="334" y="60"/>
                    </a:moveTo>
                    <a:lnTo>
                      <a:pt x="333" y="65"/>
                    </a:lnTo>
                    <a:lnTo>
                      <a:pt x="333" y="71"/>
                    </a:lnTo>
                    <a:lnTo>
                      <a:pt x="332" y="77"/>
                    </a:lnTo>
                    <a:lnTo>
                      <a:pt x="331" y="83"/>
                    </a:lnTo>
                    <a:lnTo>
                      <a:pt x="329" y="88"/>
                    </a:lnTo>
                    <a:lnTo>
                      <a:pt x="327" y="93"/>
                    </a:lnTo>
                    <a:lnTo>
                      <a:pt x="325" y="98"/>
                    </a:lnTo>
                    <a:lnTo>
                      <a:pt x="323" y="102"/>
                    </a:lnTo>
                    <a:lnTo>
                      <a:pt x="320" y="106"/>
                    </a:lnTo>
                    <a:lnTo>
                      <a:pt x="317" y="109"/>
                    </a:lnTo>
                    <a:lnTo>
                      <a:pt x="314" y="112"/>
                    </a:lnTo>
                    <a:lnTo>
                      <a:pt x="311" y="115"/>
                    </a:lnTo>
                    <a:lnTo>
                      <a:pt x="307" y="117"/>
                    </a:lnTo>
                    <a:lnTo>
                      <a:pt x="304" y="118"/>
                    </a:lnTo>
                    <a:lnTo>
                      <a:pt x="300" y="119"/>
                    </a:lnTo>
                    <a:lnTo>
                      <a:pt x="296" y="121"/>
                    </a:lnTo>
                    <a:lnTo>
                      <a:pt x="39" y="121"/>
                    </a:lnTo>
                    <a:lnTo>
                      <a:pt x="34" y="119"/>
                    </a:lnTo>
                    <a:lnTo>
                      <a:pt x="30" y="118"/>
                    </a:lnTo>
                    <a:lnTo>
                      <a:pt x="26" y="117"/>
                    </a:lnTo>
                    <a:lnTo>
                      <a:pt x="23" y="115"/>
                    </a:lnTo>
                    <a:lnTo>
                      <a:pt x="18" y="112"/>
                    </a:lnTo>
                    <a:lnTo>
                      <a:pt x="15" y="109"/>
                    </a:lnTo>
                    <a:lnTo>
                      <a:pt x="12" y="106"/>
                    </a:lnTo>
                    <a:lnTo>
                      <a:pt x="10" y="102"/>
                    </a:lnTo>
                    <a:lnTo>
                      <a:pt x="8" y="98"/>
                    </a:lnTo>
                    <a:lnTo>
                      <a:pt x="5" y="93"/>
                    </a:lnTo>
                    <a:lnTo>
                      <a:pt x="4" y="88"/>
                    </a:lnTo>
                    <a:lnTo>
                      <a:pt x="2" y="83"/>
                    </a:lnTo>
                    <a:lnTo>
                      <a:pt x="1" y="77"/>
                    </a:lnTo>
                    <a:lnTo>
                      <a:pt x="0" y="71"/>
                    </a:lnTo>
                    <a:lnTo>
                      <a:pt x="0" y="65"/>
                    </a:lnTo>
                    <a:lnTo>
                      <a:pt x="0" y="60"/>
                    </a:lnTo>
                    <a:lnTo>
                      <a:pt x="3" y="0"/>
                    </a:lnTo>
                    <a:lnTo>
                      <a:pt x="332" y="0"/>
                    </a:lnTo>
                    <a:lnTo>
                      <a:pt x="334" y="60"/>
                    </a:lnTo>
                    <a:close/>
                  </a:path>
                </a:pathLst>
              </a:custGeom>
              <a:solidFill>
                <a:srgbClr val="993300"/>
              </a:solidFill>
              <a:ln w="0">
                <a:solidFill>
                  <a:srgbClr val="000000"/>
                </a:solidFill>
                <a:prstDash val="solid"/>
                <a:round/>
                <a:headEnd/>
                <a:tailEnd/>
              </a:ln>
            </p:spPr>
            <p:txBody>
              <a:bodyPr/>
              <a:lstStyle/>
              <a:p>
                <a:endParaRPr lang="en-US"/>
              </a:p>
            </p:txBody>
          </p:sp>
          <p:sp>
            <p:nvSpPr>
              <p:cNvPr id="44270" name="Freeform 395"/>
              <p:cNvSpPr>
                <a:spLocks/>
              </p:cNvSpPr>
              <p:nvPr/>
            </p:nvSpPr>
            <p:spPr bwMode="auto">
              <a:xfrm>
                <a:off x="4611" y="1290"/>
                <a:ext cx="1" cy="8"/>
              </a:xfrm>
              <a:custGeom>
                <a:avLst/>
                <a:gdLst>
                  <a:gd name="T0" fmla="*/ 1 w 33"/>
                  <a:gd name="T1" fmla="*/ 8 h 200"/>
                  <a:gd name="T2" fmla="*/ 1 w 33"/>
                  <a:gd name="T3" fmla="*/ 8 h 200"/>
                  <a:gd name="T4" fmla="*/ 1 w 33"/>
                  <a:gd name="T5" fmla="*/ 8 h 200"/>
                  <a:gd name="T6" fmla="*/ 1 w 33"/>
                  <a:gd name="T7" fmla="*/ 8 h 200"/>
                  <a:gd name="T8" fmla="*/ 1 w 33"/>
                  <a:gd name="T9" fmla="*/ 8 h 200"/>
                  <a:gd name="T10" fmla="*/ 1 w 33"/>
                  <a:gd name="T11" fmla="*/ 8 h 200"/>
                  <a:gd name="T12" fmla="*/ 1 w 33"/>
                  <a:gd name="T13" fmla="*/ 7 h 200"/>
                  <a:gd name="T14" fmla="*/ 1 w 33"/>
                  <a:gd name="T15" fmla="*/ 7 h 200"/>
                  <a:gd name="T16" fmla="*/ 1 w 33"/>
                  <a:gd name="T17" fmla="*/ 1 h 200"/>
                  <a:gd name="T18" fmla="*/ 1 w 33"/>
                  <a:gd name="T19" fmla="*/ 1 h 200"/>
                  <a:gd name="T20" fmla="*/ 1 w 33"/>
                  <a:gd name="T21" fmla="*/ 0 h 200"/>
                  <a:gd name="T22" fmla="*/ 1 w 33"/>
                  <a:gd name="T23" fmla="*/ 0 h 200"/>
                  <a:gd name="T24" fmla="*/ 1 w 33"/>
                  <a:gd name="T25" fmla="*/ 0 h 200"/>
                  <a:gd name="T26" fmla="*/ 1 w 33"/>
                  <a:gd name="T27" fmla="*/ 0 h 200"/>
                  <a:gd name="T28" fmla="*/ 1 w 33"/>
                  <a:gd name="T29" fmla="*/ 0 h 200"/>
                  <a:gd name="T30" fmla="*/ 1 w 33"/>
                  <a:gd name="T31" fmla="*/ 0 h 200"/>
                  <a:gd name="T32" fmla="*/ 1 w 33"/>
                  <a:gd name="T33" fmla="*/ 0 h 200"/>
                  <a:gd name="T34" fmla="*/ 0 w 33"/>
                  <a:gd name="T35" fmla="*/ 0 h 200"/>
                  <a:gd name="T36" fmla="*/ 0 w 33"/>
                  <a:gd name="T37" fmla="*/ 0 h 200"/>
                  <a:gd name="T38" fmla="*/ 0 w 33"/>
                  <a:gd name="T39" fmla="*/ 0 h 200"/>
                  <a:gd name="T40" fmla="*/ 0 w 33"/>
                  <a:gd name="T41" fmla="*/ 0 h 200"/>
                  <a:gd name="T42" fmla="*/ 0 w 33"/>
                  <a:gd name="T43" fmla="*/ 0 h 200"/>
                  <a:gd name="T44" fmla="*/ 0 w 33"/>
                  <a:gd name="T45" fmla="*/ 0 h 200"/>
                  <a:gd name="T46" fmla="*/ 0 w 33"/>
                  <a:gd name="T47" fmla="*/ 1 h 200"/>
                  <a:gd name="T48" fmla="*/ 0 w 33"/>
                  <a:gd name="T49" fmla="*/ 1 h 200"/>
                  <a:gd name="T50" fmla="*/ 0 w 33"/>
                  <a:gd name="T51" fmla="*/ 7 h 200"/>
                  <a:gd name="T52" fmla="*/ 0 w 33"/>
                  <a:gd name="T53" fmla="*/ 7 h 200"/>
                  <a:gd name="T54" fmla="*/ 0 w 33"/>
                  <a:gd name="T55" fmla="*/ 7 h 200"/>
                  <a:gd name="T56" fmla="*/ 0 w 33"/>
                  <a:gd name="T57" fmla="*/ 7 h 200"/>
                  <a:gd name="T58" fmla="*/ 0 w 33"/>
                  <a:gd name="T59" fmla="*/ 8 h 200"/>
                  <a:gd name="T60" fmla="*/ 0 w 33"/>
                  <a:gd name="T61" fmla="*/ 8 h 200"/>
                  <a:gd name="T62" fmla="*/ 0 w 33"/>
                  <a:gd name="T63" fmla="*/ 8 h 200"/>
                  <a:gd name="T64" fmla="*/ 0 w 33"/>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0">
                    <a:moveTo>
                      <a:pt x="18" y="200"/>
                    </a:moveTo>
                    <a:lnTo>
                      <a:pt x="19" y="199"/>
                    </a:lnTo>
                    <a:lnTo>
                      <a:pt x="20" y="199"/>
                    </a:lnTo>
                    <a:lnTo>
                      <a:pt x="21" y="199"/>
                    </a:lnTo>
                    <a:lnTo>
                      <a:pt x="23" y="198"/>
                    </a:lnTo>
                    <a:lnTo>
                      <a:pt x="24" y="197"/>
                    </a:lnTo>
                    <a:lnTo>
                      <a:pt x="25" y="196"/>
                    </a:lnTo>
                    <a:lnTo>
                      <a:pt x="26" y="195"/>
                    </a:lnTo>
                    <a:lnTo>
                      <a:pt x="27"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7" y="5"/>
                    </a:lnTo>
                    <a:lnTo>
                      <a:pt x="26" y="4"/>
                    </a:lnTo>
                    <a:lnTo>
                      <a:pt x="25" y="3"/>
                    </a:lnTo>
                    <a:lnTo>
                      <a:pt x="24" y="2"/>
                    </a:lnTo>
                    <a:lnTo>
                      <a:pt x="23" y="1"/>
                    </a:lnTo>
                    <a:lnTo>
                      <a:pt x="21" y="0"/>
                    </a:lnTo>
                    <a:lnTo>
                      <a:pt x="20" y="0"/>
                    </a:lnTo>
                    <a:lnTo>
                      <a:pt x="19" y="0"/>
                    </a:lnTo>
                    <a:lnTo>
                      <a:pt x="18" y="0"/>
                    </a:lnTo>
                    <a:lnTo>
                      <a:pt x="16" y="0"/>
                    </a:lnTo>
                    <a:lnTo>
                      <a:pt x="15" y="0"/>
                    </a:lnTo>
                    <a:lnTo>
                      <a:pt x="13" y="0"/>
                    </a:lnTo>
                    <a:lnTo>
                      <a:pt x="12" y="1"/>
                    </a:lnTo>
                    <a:lnTo>
                      <a:pt x="11" y="2"/>
                    </a:lnTo>
                    <a:lnTo>
                      <a:pt x="10" y="3"/>
                    </a:lnTo>
                    <a:lnTo>
                      <a:pt x="8" y="4"/>
                    </a:lnTo>
                    <a:lnTo>
                      <a:pt x="8" y="5"/>
                    </a:lnTo>
                    <a:lnTo>
                      <a:pt x="7" y="7"/>
                    </a:lnTo>
                    <a:lnTo>
                      <a:pt x="6" y="8"/>
                    </a:lnTo>
                    <a:lnTo>
                      <a:pt x="5" y="10"/>
                    </a:lnTo>
                    <a:lnTo>
                      <a:pt x="5" y="12"/>
                    </a:lnTo>
                    <a:lnTo>
                      <a:pt x="4" y="14"/>
                    </a:lnTo>
                    <a:lnTo>
                      <a:pt x="4" y="16"/>
                    </a:lnTo>
                    <a:lnTo>
                      <a:pt x="4" y="18"/>
                    </a:lnTo>
                    <a:lnTo>
                      <a:pt x="4" y="20"/>
                    </a:lnTo>
                    <a:lnTo>
                      <a:pt x="0" y="167"/>
                    </a:lnTo>
                    <a:lnTo>
                      <a:pt x="0" y="169"/>
                    </a:lnTo>
                    <a:lnTo>
                      <a:pt x="0" y="171"/>
                    </a:lnTo>
                    <a:lnTo>
                      <a:pt x="0" y="175"/>
                    </a:lnTo>
                    <a:lnTo>
                      <a:pt x="1" y="177"/>
                    </a:lnTo>
                    <a:lnTo>
                      <a:pt x="2" y="180"/>
                    </a:lnTo>
                    <a:lnTo>
                      <a:pt x="3" y="182"/>
                    </a:lnTo>
                    <a:lnTo>
                      <a:pt x="4" y="185"/>
                    </a:lnTo>
                    <a:lnTo>
                      <a:pt x="6" y="188"/>
                    </a:lnTo>
                    <a:lnTo>
                      <a:pt x="7" y="190"/>
                    </a:lnTo>
                    <a:lnTo>
                      <a:pt x="8" y="192"/>
                    </a:lnTo>
                    <a:lnTo>
                      <a:pt x="10" y="194"/>
                    </a:lnTo>
                    <a:lnTo>
                      <a:pt x="11" y="196"/>
                    </a:lnTo>
                    <a:lnTo>
                      <a:pt x="13" y="197"/>
                    </a:lnTo>
                    <a:lnTo>
                      <a:pt x="14" y="199"/>
                    </a:lnTo>
                    <a:lnTo>
                      <a:pt x="16" y="199"/>
                    </a:lnTo>
                    <a:lnTo>
                      <a:pt x="18" y="200"/>
                    </a:lnTo>
                    <a:close/>
                  </a:path>
                </a:pathLst>
              </a:custGeom>
              <a:solidFill>
                <a:srgbClr val="993300"/>
              </a:solidFill>
              <a:ln w="0">
                <a:solidFill>
                  <a:srgbClr val="000000"/>
                </a:solidFill>
                <a:prstDash val="solid"/>
                <a:round/>
                <a:headEnd/>
                <a:tailEnd/>
              </a:ln>
            </p:spPr>
            <p:txBody>
              <a:bodyPr/>
              <a:lstStyle/>
              <a:p>
                <a:endParaRPr lang="en-US"/>
              </a:p>
            </p:txBody>
          </p:sp>
          <p:sp>
            <p:nvSpPr>
              <p:cNvPr id="44271" name="Freeform 396"/>
              <p:cNvSpPr>
                <a:spLocks/>
              </p:cNvSpPr>
              <p:nvPr/>
            </p:nvSpPr>
            <p:spPr bwMode="auto">
              <a:xfrm>
                <a:off x="4628" y="1289"/>
                <a:ext cx="1" cy="9"/>
              </a:xfrm>
              <a:custGeom>
                <a:avLst/>
                <a:gdLst>
                  <a:gd name="T0" fmla="*/ 0 w 37"/>
                  <a:gd name="T1" fmla="*/ 9 h 208"/>
                  <a:gd name="T2" fmla="*/ 0 w 37"/>
                  <a:gd name="T3" fmla="*/ 9 h 208"/>
                  <a:gd name="T4" fmla="*/ 1 w 37"/>
                  <a:gd name="T5" fmla="*/ 9 h 208"/>
                  <a:gd name="T6" fmla="*/ 1 w 37"/>
                  <a:gd name="T7" fmla="*/ 9 h 208"/>
                  <a:gd name="T8" fmla="*/ 1 w 37"/>
                  <a:gd name="T9" fmla="*/ 8 h 208"/>
                  <a:gd name="T10" fmla="*/ 1 w 37"/>
                  <a:gd name="T11" fmla="*/ 8 h 208"/>
                  <a:gd name="T12" fmla="*/ 1 w 37"/>
                  <a:gd name="T13" fmla="*/ 8 h 208"/>
                  <a:gd name="T14" fmla="*/ 1 w 37"/>
                  <a:gd name="T15" fmla="*/ 8 h 208"/>
                  <a:gd name="T16" fmla="*/ 1 w 37"/>
                  <a:gd name="T17" fmla="*/ 1 h 208"/>
                  <a:gd name="T18" fmla="*/ 1 w 37"/>
                  <a:gd name="T19" fmla="*/ 1 h 208"/>
                  <a:gd name="T20" fmla="*/ 1 w 37"/>
                  <a:gd name="T21" fmla="*/ 0 h 208"/>
                  <a:gd name="T22" fmla="*/ 1 w 37"/>
                  <a:gd name="T23" fmla="*/ 0 h 208"/>
                  <a:gd name="T24" fmla="*/ 1 w 37"/>
                  <a:gd name="T25" fmla="*/ 0 h 208"/>
                  <a:gd name="T26" fmla="*/ 1 w 37"/>
                  <a:gd name="T27" fmla="*/ 0 h 208"/>
                  <a:gd name="T28" fmla="*/ 1 w 37"/>
                  <a:gd name="T29" fmla="*/ 0 h 208"/>
                  <a:gd name="T30" fmla="*/ 0 w 37"/>
                  <a:gd name="T31" fmla="*/ 0 h 208"/>
                  <a:gd name="T32" fmla="*/ 0 w 37"/>
                  <a:gd name="T33" fmla="*/ 0 h 208"/>
                  <a:gd name="T34" fmla="*/ 0 w 37"/>
                  <a:gd name="T35" fmla="*/ 0 h 208"/>
                  <a:gd name="T36" fmla="*/ 0 w 37"/>
                  <a:gd name="T37" fmla="*/ 0 h 208"/>
                  <a:gd name="T38" fmla="*/ 0 w 37"/>
                  <a:gd name="T39" fmla="*/ 0 h 208"/>
                  <a:gd name="T40" fmla="*/ 0 w 37"/>
                  <a:gd name="T41" fmla="*/ 0 h 208"/>
                  <a:gd name="T42" fmla="*/ 0 w 37"/>
                  <a:gd name="T43" fmla="*/ 0 h 208"/>
                  <a:gd name="T44" fmla="*/ 0 w 37"/>
                  <a:gd name="T45" fmla="*/ 1 h 208"/>
                  <a:gd name="T46" fmla="*/ 0 w 37"/>
                  <a:gd name="T47" fmla="*/ 1 h 208"/>
                  <a:gd name="T48" fmla="*/ 0 w 37"/>
                  <a:gd name="T49" fmla="*/ 1 h 208"/>
                  <a:gd name="T50" fmla="*/ 0 w 37"/>
                  <a:gd name="T51" fmla="*/ 8 h 208"/>
                  <a:gd name="T52" fmla="*/ 0 w 37"/>
                  <a:gd name="T53" fmla="*/ 8 h 208"/>
                  <a:gd name="T54" fmla="*/ 0 w 37"/>
                  <a:gd name="T55" fmla="*/ 9 h 208"/>
                  <a:gd name="T56" fmla="*/ 0 w 37"/>
                  <a:gd name="T57" fmla="*/ 9 h 208"/>
                  <a:gd name="T58" fmla="*/ 0 w 37"/>
                  <a:gd name="T59" fmla="*/ 9 h 208"/>
                  <a:gd name="T60" fmla="*/ 0 w 37"/>
                  <a:gd name="T61" fmla="*/ 9 h 208"/>
                  <a:gd name="T62" fmla="*/ 0 w 37"/>
                  <a:gd name="T63" fmla="*/ 9 h 208"/>
                  <a:gd name="T64" fmla="*/ 0 w 37"/>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8">
                    <a:moveTo>
                      <a:pt x="14" y="208"/>
                    </a:moveTo>
                    <a:lnTo>
                      <a:pt x="15" y="207"/>
                    </a:lnTo>
                    <a:lnTo>
                      <a:pt x="16" y="207"/>
                    </a:lnTo>
                    <a:lnTo>
                      <a:pt x="18" y="205"/>
                    </a:lnTo>
                    <a:lnTo>
                      <a:pt x="20" y="204"/>
                    </a:lnTo>
                    <a:lnTo>
                      <a:pt x="22" y="202"/>
                    </a:lnTo>
                    <a:lnTo>
                      <a:pt x="24" y="200"/>
                    </a:lnTo>
                    <a:lnTo>
                      <a:pt x="25" y="198"/>
                    </a:lnTo>
                    <a:lnTo>
                      <a:pt x="28" y="196"/>
                    </a:lnTo>
                    <a:lnTo>
                      <a:pt x="30" y="193"/>
                    </a:lnTo>
                    <a:lnTo>
                      <a:pt x="31" y="191"/>
                    </a:lnTo>
                    <a:lnTo>
                      <a:pt x="33" y="188"/>
                    </a:lnTo>
                    <a:lnTo>
                      <a:pt x="34" y="186"/>
                    </a:lnTo>
                    <a:lnTo>
                      <a:pt x="35" y="183"/>
                    </a:lnTo>
                    <a:lnTo>
                      <a:pt x="36" y="181"/>
                    </a:lnTo>
                    <a:lnTo>
                      <a:pt x="36" y="177"/>
                    </a:lnTo>
                    <a:lnTo>
                      <a:pt x="37" y="176"/>
                    </a:lnTo>
                    <a:lnTo>
                      <a:pt x="29" y="20"/>
                    </a:lnTo>
                    <a:lnTo>
                      <a:pt x="28" y="17"/>
                    </a:lnTo>
                    <a:lnTo>
                      <a:pt x="28" y="15"/>
                    </a:lnTo>
                    <a:lnTo>
                      <a:pt x="28" y="13"/>
                    </a:lnTo>
                    <a:lnTo>
                      <a:pt x="26" y="11"/>
                    </a:lnTo>
                    <a:lnTo>
                      <a:pt x="26" y="10"/>
                    </a:lnTo>
                    <a:lnTo>
                      <a:pt x="25" y="8"/>
                    </a:lnTo>
                    <a:lnTo>
                      <a:pt x="24" y="7"/>
                    </a:lnTo>
                    <a:lnTo>
                      <a:pt x="23" y="5"/>
                    </a:lnTo>
                    <a:lnTo>
                      <a:pt x="22" y="4"/>
                    </a:lnTo>
                    <a:lnTo>
                      <a:pt x="21" y="3"/>
                    </a:lnTo>
                    <a:lnTo>
                      <a:pt x="20" y="2"/>
                    </a:lnTo>
                    <a:lnTo>
                      <a:pt x="19"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4" y="204"/>
                    </a:lnTo>
                    <a:lnTo>
                      <a:pt x="6" y="205"/>
                    </a:lnTo>
                    <a:lnTo>
                      <a:pt x="7" y="205"/>
                    </a:lnTo>
                    <a:lnTo>
                      <a:pt x="8" y="206"/>
                    </a:lnTo>
                    <a:lnTo>
                      <a:pt x="9" y="207"/>
                    </a:lnTo>
                    <a:lnTo>
                      <a:pt x="11" y="207"/>
                    </a:lnTo>
                    <a:lnTo>
                      <a:pt x="12" y="207"/>
                    </a:lnTo>
                    <a:lnTo>
                      <a:pt x="14" y="208"/>
                    </a:lnTo>
                    <a:close/>
                  </a:path>
                </a:pathLst>
              </a:custGeom>
              <a:solidFill>
                <a:srgbClr val="993300"/>
              </a:solidFill>
              <a:ln w="0">
                <a:solidFill>
                  <a:srgbClr val="000000"/>
                </a:solidFill>
                <a:prstDash val="solid"/>
                <a:round/>
                <a:headEnd/>
                <a:tailEnd/>
              </a:ln>
            </p:spPr>
            <p:txBody>
              <a:bodyPr/>
              <a:lstStyle/>
              <a:p>
                <a:endParaRPr lang="en-US"/>
              </a:p>
            </p:txBody>
          </p:sp>
          <p:sp>
            <p:nvSpPr>
              <p:cNvPr id="44272" name="Freeform 397"/>
              <p:cNvSpPr>
                <a:spLocks/>
              </p:cNvSpPr>
              <p:nvPr/>
            </p:nvSpPr>
            <p:spPr bwMode="auto">
              <a:xfrm>
                <a:off x="4613" y="1289"/>
                <a:ext cx="15" cy="4"/>
              </a:xfrm>
              <a:custGeom>
                <a:avLst/>
                <a:gdLst>
                  <a:gd name="T0" fmla="*/ 14 w 342"/>
                  <a:gd name="T1" fmla="*/ 4 h 99"/>
                  <a:gd name="T2" fmla="*/ 14 w 342"/>
                  <a:gd name="T3" fmla="*/ 4 h 99"/>
                  <a:gd name="T4" fmla="*/ 14 w 342"/>
                  <a:gd name="T5" fmla="*/ 4 h 99"/>
                  <a:gd name="T6" fmla="*/ 14 w 342"/>
                  <a:gd name="T7" fmla="*/ 4 h 99"/>
                  <a:gd name="T8" fmla="*/ 15 w 342"/>
                  <a:gd name="T9" fmla="*/ 4 h 99"/>
                  <a:gd name="T10" fmla="*/ 15 w 342"/>
                  <a:gd name="T11" fmla="*/ 3 h 99"/>
                  <a:gd name="T12" fmla="*/ 15 w 342"/>
                  <a:gd name="T13" fmla="*/ 3 h 99"/>
                  <a:gd name="T14" fmla="*/ 15 w 342"/>
                  <a:gd name="T15" fmla="*/ 3 h 99"/>
                  <a:gd name="T16" fmla="*/ 15 w 342"/>
                  <a:gd name="T17" fmla="*/ 1 h 99"/>
                  <a:gd name="T18" fmla="*/ 15 w 342"/>
                  <a:gd name="T19" fmla="*/ 1 h 99"/>
                  <a:gd name="T20" fmla="*/ 15 w 342"/>
                  <a:gd name="T21" fmla="*/ 1 h 99"/>
                  <a:gd name="T22" fmla="*/ 15 w 342"/>
                  <a:gd name="T23" fmla="*/ 1 h 99"/>
                  <a:gd name="T24" fmla="*/ 15 w 342"/>
                  <a:gd name="T25" fmla="*/ 0 h 99"/>
                  <a:gd name="T26" fmla="*/ 14 w 342"/>
                  <a:gd name="T27" fmla="*/ 0 h 99"/>
                  <a:gd name="T28" fmla="*/ 14 w 342"/>
                  <a:gd name="T29" fmla="*/ 0 h 99"/>
                  <a:gd name="T30" fmla="*/ 14 w 342"/>
                  <a:gd name="T31" fmla="*/ 0 h 99"/>
                  <a:gd name="T32" fmla="*/ 13 w 342"/>
                  <a:gd name="T33" fmla="*/ 0 h 99"/>
                  <a:gd name="T34" fmla="*/ 1 w 342"/>
                  <a:gd name="T35" fmla="*/ 0 h 99"/>
                  <a:gd name="T36" fmla="*/ 1 w 342"/>
                  <a:gd name="T37" fmla="*/ 0 h 99"/>
                  <a:gd name="T38" fmla="*/ 1 w 342"/>
                  <a:gd name="T39" fmla="*/ 0 h 99"/>
                  <a:gd name="T40" fmla="*/ 1 w 342"/>
                  <a:gd name="T41" fmla="*/ 0 h 99"/>
                  <a:gd name="T42" fmla="*/ 0 w 342"/>
                  <a:gd name="T43" fmla="*/ 0 h 99"/>
                  <a:gd name="T44" fmla="*/ 0 w 342"/>
                  <a:gd name="T45" fmla="*/ 1 h 99"/>
                  <a:gd name="T46" fmla="*/ 0 w 342"/>
                  <a:gd name="T47" fmla="*/ 1 h 99"/>
                  <a:gd name="T48" fmla="*/ 0 w 342"/>
                  <a:gd name="T49" fmla="*/ 1 h 99"/>
                  <a:gd name="T50" fmla="*/ 0 w 342"/>
                  <a:gd name="T51" fmla="*/ 3 h 99"/>
                  <a:gd name="T52" fmla="*/ 0 w 342"/>
                  <a:gd name="T53" fmla="*/ 3 h 99"/>
                  <a:gd name="T54" fmla="*/ 0 w 342"/>
                  <a:gd name="T55" fmla="*/ 3 h 99"/>
                  <a:gd name="T56" fmla="*/ 0 w 342"/>
                  <a:gd name="T57" fmla="*/ 3 h 99"/>
                  <a:gd name="T58" fmla="*/ 0 w 342"/>
                  <a:gd name="T59" fmla="*/ 4 h 99"/>
                  <a:gd name="T60" fmla="*/ 1 w 342"/>
                  <a:gd name="T61" fmla="*/ 4 h 99"/>
                  <a:gd name="T62" fmla="*/ 1 w 342"/>
                  <a:gd name="T63" fmla="*/ 4 h 99"/>
                  <a:gd name="T64" fmla="*/ 1 w 342"/>
                  <a:gd name="T65" fmla="*/ 4 h 99"/>
                  <a:gd name="T66" fmla="*/ 2 w 34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2" h="99">
                    <a:moveTo>
                      <a:pt x="306" y="99"/>
                    </a:moveTo>
                    <a:lnTo>
                      <a:pt x="309" y="98"/>
                    </a:lnTo>
                    <a:lnTo>
                      <a:pt x="313" y="98"/>
                    </a:lnTo>
                    <a:lnTo>
                      <a:pt x="316" y="97"/>
                    </a:lnTo>
                    <a:lnTo>
                      <a:pt x="319" y="96"/>
                    </a:lnTo>
                    <a:lnTo>
                      <a:pt x="322" y="95"/>
                    </a:lnTo>
                    <a:lnTo>
                      <a:pt x="325" y="93"/>
                    </a:lnTo>
                    <a:lnTo>
                      <a:pt x="328" y="91"/>
                    </a:lnTo>
                    <a:lnTo>
                      <a:pt x="331" y="89"/>
                    </a:lnTo>
                    <a:lnTo>
                      <a:pt x="333" y="87"/>
                    </a:lnTo>
                    <a:lnTo>
                      <a:pt x="335" y="85"/>
                    </a:lnTo>
                    <a:lnTo>
                      <a:pt x="337" y="82"/>
                    </a:lnTo>
                    <a:lnTo>
                      <a:pt x="339" y="80"/>
                    </a:lnTo>
                    <a:lnTo>
                      <a:pt x="340" y="77"/>
                    </a:lnTo>
                    <a:lnTo>
                      <a:pt x="341" y="74"/>
                    </a:lnTo>
                    <a:lnTo>
                      <a:pt x="341" y="71"/>
                    </a:lnTo>
                    <a:lnTo>
                      <a:pt x="342" y="67"/>
                    </a:lnTo>
                    <a:lnTo>
                      <a:pt x="342" y="32"/>
                    </a:lnTo>
                    <a:lnTo>
                      <a:pt x="341" y="27"/>
                    </a:lnTo>
                    <a:lnTo>
                      <a:pt x="341" y="24"/>
                    </a:lnTo>
                    <a:lnTo>
                      <a:pt x="340" y="21"/>
                    </a:lnTo>
                    <a:lnTo>
                      <a:pt x="339" y="18"/>
                    </a:lnTo>
                    <a:lnTo>
                      <a:pt x="337" y="16"/>
                    </a:lnTo>
                    <a:lnTo>
                      <a:pt x="335" y="13"/>
                    </a:lnTo>
                    <a:lnTo>
                      <a:pt x="333" y="11"/>
                    </a:lnTo>
                    <a:lnTo>
                      <a:pt x="331" y="9"/>
                    </a:lnTo>
                    <a:lnTo>
                      <a:pt x="328" y="7"/>
                    </a:lnTo>
                    <a:lnTo>
                      <a:pt x="325" y="5"/>
                    </a:lnTo>
                    <a:lnTo>
                      <a:pt x="322" y="3"/>
                    </a:lnTo>
                    <a:lnTo>
                      <a:pt x="319" y="2"/>
                    </a:lnTo>
                    <a:lnTo>
                      <a:pt x="316" y="1"/>
                    </a:lnTo>
                    <a:lnTo>
                      <a:pt x="313" y="0"/>
                    </a:lnTo>
                    <a:lnTo>
                      <a:pt x="309" y="0"/>
                    </a:lnTo>
                    <a:lnTo>
                      <a:pt x="306" y="0"/>
                    </a:lnTo>
                    <a:lnTo>
                      <a:pt x="37" y="0"/>
                    </a:lnTo>
                    <a:lnTo>
                      <a:pt x="33" y="0"/>
                    </a:lnTo>
                    <a:lnTo>
                      <a:pt x="29" y="0"/>
                    </a:lnTo>
                    <a:lnTo>
                      <a:pt x="25" y="1"/>
                    </a:lnTo>
                    <a:lnTo>
                      <a:pt x="21" y="2"/>
                    </a:lnTo>
                    <a:lnTo>
                      <a:pt x="18" y="3"/>
                    </a:lnTo>
                    <a:lnTo>
                      <a:pt x="15" y="5"/>
                    </a:lnTo>
                    <a:lnTo>
                      <a:pt x="13"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3" y="91"/>
                    </a:lnTo>
                    <a:lnTo>
                      <a:pt x="15" y="93"/>
                    </a:lnTo>
                    <a:lnTo>
                      <a:pt x="18" y="95"/>
                    </a:lnTo>
                    <a:lnTo>
                      <a:pt x="21" y="96"/>
                    </a:lnTo>
                    <a:lnTo>
                      <a:pt x="25" y="97"/>
                    </a:lnTo>
                    <a:lnTo>
                      <a:pt x="29" y="98"/>
                    </a:lnTo>
                    <a:lnTo>
                      <a:pt x="33" y="98"/>
                    </a:lnTo>
                    <a:lnTo>
                      <a:pt x="37" y="99"/>
                    </a:lnTo>
                    <a:lnTo>
                      <a:pt x="306" y="99"/>
                    </a:lnTo>
                    <a:close/>
                  </a:path>
                </a:pathLst>
              </a:custGeom>
              <a:solidFill>
                <a:srgbClr val="993300"/>
              </a:solidFill>
              <a:ln w="0">
                <a:solidFill>
                  <a:srgbClr val="000000"/>
                </a:solidFill>
                <a:prstDash val="solid"/>
                <a:round/>
                <a:headEnd/>
                <a:tailEnd/>
              </a:ln>
            </p:spPr>
            <p:txBody>
              <a:bodyPr/>
              <a:lstStyle/>
              <a:p>
                <a:endParaRPr lang="en-US"/>
              </a:p>
            </p:txBody>
          </p:sp>
          <p:sp>
            <p:nvSpPr>
              <p:cNvPr id="44273" name="Freeform 398"/>
              <p:cNvSpPr>
                <a:spLocks/>
              </p:cNvSpPr>
              <p:nvPr/>
            </p:nvSpPr>
            <p:spPr bwMode="auto">
              <a:xfrm>
                <a:off x="4587" y="1288"/>
                <a:ext cx="21" cy="12"/>
              </a:xfrm>
              <a:custGeom>
                <a:avLst/>
                <a:gdLst>
                  <a:gd name="T0" fmla="*/ 18 w 477"/>
                  <a:gd name="T1" fmla="*/ 12 h 283"/>
                  <a:gd name="T2" fmla="*/ 19 w 477"/>
                  <a:gd name="T3" fmla="*/ 12 h 283"/>
                  <a:gd name="T4" fmla="*/ 19 w 477"/>
                  <a:gd name="T5" fmla="*/ 12 h 283"/>
                  <a:gd name="T6" fmla="*/ 20 w 477"/>
                  <a:gd name="T7" fmla="*/ 11 h 283"/>
                  <a:gd name="T8" fmla="*/ 20 w 477"/>
                  <a:gd name="T9" fmla="*/ 11 h 283"/>
                  <a:gd name="T10" fmla="*/ 21 w 477"/>
                  <a:gd name="T11" fmla="*/ 10 h 283"/>
                  <a:gd name="T12" fmla="*/ 21 w 477"/>
                  <a:gd name="T13" fmla="*/ 10 h 283"/>
                  <a:gd name="T14" fmla="*/ 21 w 477"/>
                  <a:gd name="T15" fmla="*/ 9 h 283"/>
                  <a:gd name="T16" fmla="*/ 20 w 477"/>
                  <a:gd name="T17" fmla="*/ 3 h 283"/>
                  <a:gd name="T18" fmla="*/ 20 w 477"/>
                  <a:gd name="T19" fmla="*/ 2 h 283"/>
                  <a:gd name="T20" fmla="*/ 20 w 477"/>
                  <a:gd name="T21" fmla="*/ 2 h 283"/>
                  <a:gd name="T22" fmla="*/ 20 w 477"/>
                  <a:gd name="T23" fmla="*/ 1 h 283"/>
                  <a:gd name="T24" fmla="*/ 20 w 477"/>
                  <a:gd name="T25" fmla="*/ 1 h 283"/>
                  <a:gd name="T26" fmla="*/ 19 w 477"/>
                  <a:gd name="T27" fmla="*/ 0 h 283"/>
                  <a:gd name="T28" fmla="*/ 19 w 477"/>
                  <a:gd name="T29" fmla="*/ 0 h 283"/>
                  <a:gd name="T30" fmla="*/ 19 w 477"/>
                  <a:gd name="T31" fmla="*/ 0 h 283"/>
                  <a:gd name="T32" fmla="*/ 18 w 477"/>
                  <a:gd name="T33" fmla="*/ 0 h 283"/>
                  <a:gd name="T34" fmla="*/ 3 w 477"/>
                  <a:gd name="T35" fmla="*/ 0 h 283"/>
                  <a:gd name="T36" fmla="*/ 2 w 477"/>
                  <a:gd name="T37" fmla="*/ 0 h 283"/>
                  <a:gd name="T38" fmla="*/ 2 w 477"/>
                  <a:gd name="T39" fmla="*/ 0 h 283"/>
                  <a:gd name="T40" fmla="*/ 1 w 477"/>
                  <a:gd name="T41" fmla="*/ 1 h 283"/>
                  <a:gd name="T42" fmla="*/ 1 w 477"/>
                  <a:gd name="T43" fmla="*/ 1 h 283"/>
                  <a:gd name="T44" fmla="*/ 1 w 477"/>
                  <a:gd name="T45" fmla="*/ 1 h 283"/>
                  <a:gd name="T46" fmla="*/ 1 w 477"/>
                  <a:gd name="T47" fmla="*/ 2 h 283"/>
                  <a:gd name="T48" fmla="*/ 1 w 477"/>
                  <a:gd name="T49" fmla="*/ 3 h 283"/>
                  <a:gd name="T50" fmla="*/ 0 w 477"/>
                  <a:gd name="T51" fmla="*/ 9 h 283"/>
                  <a:gd name="T52" fmla="*/ 0 w 477"/>
                  <a:gd name="T53" fmla="*/ 10 h 283"/>
                  <a:gd name="T54" fmla="*/ 0 w 477"/>
                  <a:gd name="T55" fmla="*/ 10 h 283"/>
                  <a:gd name="T56" fmla="*/ 1 w 477"/>
                  <a:gd name="T57" fmla="*/ 11 h 283"/>
                  <a:gd name="T58" fmla="*/ 1 w 477"/>
                  <a:gd name="T59" fmla="*/ 11 h 283"/>
                  <a:gd name="T60" fmla="*/ 1 w 477"/>
                  <a:gd name="T61" fmla="*/ 11 h 283"/>
                  <a:gd name="T62" fmla="*/ 2 w 477"/>
                  <a:gd name="T63" fmla="*/ 12 h 283"/>
                  <a:gd name="T64" fmla="*/ 2 w 477"/>
                  <a:gd name="T65" fmla="*/ 12 h 283"/>
                  <a:gd name="T66" fmla="*/ 3 w 477"/>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7" h="283">
                    <a:moveTo>
                      <a:pt x="416" y="283"/>
                    </a:moveTo>
                    <a:lnTo>
                      <a:pt x="420" y="282"/>
                    </a:lnTo>
                    <a:lnTo>
                      <a:pt x="425" y="281"/>
                    </a:lnTo>
                    <a:lnTo>
                      <a:pt x="430" y="279"/>
                    </a:lnTo>
                    <a:lnTo>
                      <a:pt x="435" y="277"/>
                    </a:lnTo>
                    <a:lnTo>
                      <a:pt x="440" y="274"/>
                    </a:lnTo>
                    <a:lnTo>
                      <a:pt x="445" y="271"/>
                    </a:lnTo>
                    <a:lnTo>
                      <a:pt x="450" y="267"/>
                    </a:lnTo>
                    <a:lnTo>
                      <a:pt x="456" y="263"/>
                    </a:lnTo>
                    <a:lnTo>
                      <a:pt x="460" y="258"/>
                    </a:lnTo>
                    <a:lnTo>
                      <a:pt x="464" y="252"/>
                    </a:lnTo>
                    <a:lnTo>
                      <a:pt x="468" y="247"/>
                    </a:lnTo>
                    <a:lnTo>
                      <a:pt x="471" y="241"/>
                    </a:lnTo>
                    <a:lnTo>
                      <a:pt x="473" y="235"/>
                    </a:lnTo>
                    <a:lnTo>
                      <a:pt x="475" y="229"/>
                    </a:lnTo>
                    <a:lnTo>
                      <a:pt x="476" y="222"/>
                    </a:lnTo>
                    <a:lnTo>
                      <a:pt x="477" y="216"/>
                    </a:lnTo>
                    <a:lnTo>
                      <a:pt x="463" y="68"/>
                    </a:lnTo>
                    <a:lnTo>
                      <a:pt x="462" y="61"/>
                    </a:lnTo>
                    <a:lnTo>
                      <a:pt x="462" y="53"/>
                    </a:lnTo>
                    <a:lnTo>
                      <a:pt x="460" y="47"/>
                    </a:lnTo>
                    <a:lnTo>
                      <a:pt x="459" y="41"/>
                    </a:lnTo>
                    <a:lnTo>
                      <a:pt x="457" y="35"/>
                    </a:lnTo>
                    <a:lnTo>
                      <a:pt x="455" y="30"/>
                    </a:lnTo>
                    <a:lnTo>
                      <a:pt x="451" y="25"/>
                    </a:lnTo>
                    <a:lnTo>
                      <a:pt x="448" y="20"/>
                    </a:lnTo>
                    <a:lnTo>
                      <a:pt x="445" y="16"/>
                    </a:lnTo>
                    <a:lnTo>
                      <a:pt x="441" y="11"/>
                    </a:lnTo>
                    <a:lnTo>
                      <a:pt x="437" y="8"/>
                    </a:lnTo>
                    <a:lnTo>
                      <a:pt x="433" y="5"/>
                    </a:lnTo>
                    <a:lnTo>
                      <a:pt x="429" y="3"/>
                    </a:lnTo>
                    <a:lnTo>
                      <a:pt x="425" y="1"/>
                    </a:lnTo>
                    <a:lnTo>
                      <a:pt x="420" y="0"/>
                    </a:lnTo>
                    <a:lnTo>
                      <a:pt x="416" y="0"/>
                    </a:lnTo>
                    <a:lnTo>
                      <a:pt x="62" y="0"/>
                    </a:lnTo>
                    <a:lnTo>
                      <a:pt x="57" y="0"/>
                    </a:lnTo>
                    <a:lnTo>
                      <a:pt x="52" y="1"/>
                    </a:lnTo>
                    <a:lnTo>
                      <a:pt x="48" y="3"/>
                    </a:lnTo>
                    <a:lnTo>
                      <a:pt x="43" y="5"/>
                    </a:lnTo>
                    <a:lnTo>
                      <a:pt x="39" y="8"/>
                    </a:lnTo>
                    <a:lnTo>
                      <a:pt x="35" y="11"/>
                    </a:lnTo>
                    <a:lnTo>
                      <a:pt x="32" y="16"/>
                    </a:lnTo>
                    <a:lnTo>
                      <a:pt x="28" y="20"/>
                    </a:lnTo>
                    <a:lnTo>
                      <a:pt x="24" y="25"/>
                    </a:lnTo>
                    <a:lnTo>
                      <a:pt x="22" y="30"/>
                    </a:lnTo>
                    <a:lnTo>
                      <a:pt x="19" y="35"/>
                    </a:lnTo>
                    <a:lnTo>
                      <a:pt x="17" y="41"/>
                    </a:lnTo>
                    <a:lnTo>
                      <a:pt x="16" y="47"/>
                    </a:lnTo>
                    <a:lnTo>
                      <a:pt x="14" y="53"/>
                    </a:lnTo>
                    <a:lnTo>
                      <a:pt x="14" y="61"/>
                    </a:lnTo>
                    <a:lnTo>
                      <a:pt x="14" y="68"/>
                    </a:lnTo>
                    <a:lnTo>
                      <a:pt x="0" y="216"/>
                    </a:lnTo>
                    <a:lnTo>
                      <a:pt x="0" y="222"/>
                    </a:lnTo>
                    <a:lnTo>
                      <a:pt x="1" y="229"/>
                    </a:lnTo>
                    <a:lnTo>
                      <a:pt x="3" y="235"/>
                    </a:lnTo>
                    <a:lnTo>
                      <a:pt x="5" y="241"/>
                    </a:lnTo>
                    <a:lnTo>
                      <a:pt x="8" y="247"/>
                    </a:lnTo>
                    <a:lnTo>
                      <a:pt x="12" y="252"/>
                    </a:lnTo>
                    <a:lnTo>
                      <a:pt x="16" y="258"/>
                    </a:lnTo>
                    <a:lnTo>
                      <a:pt x="20" y="263"/>
                    </a:lnTo>
                    <a:lnTo>
                      <a:pt x="25" y="267"/>
                    </a:lnTo>
                    <a:lnTo>
                      <a:pt x="31" y="271"/>
                    </a:lnTo>
                    <a:lnTo>
                      <a:pt x="36" y="274"/>
                    </a:lnTo>
                    <a:lnTo>
                      <a:pt x="41" y="277"/>
                    </a:lnTo>
                    <a:lnTo>
                      <a:pt x="46" y="279"/>
                    </a:lnTo>
                    <a:lnTo>
                      <a:pt x="51" y="281"/>
                    </a:lnTo>
                    <a:lnTo>
                      <a:pt x="57" y="282"/>
                    </a:lnTo>
                    <a:lnTo>
                      <a:pt x="62" y="283"/>
                    </a:lnTo>
                    <a:lnTo>
                      <a:pt x="416" y="283"/>
                    </a:lnTo>
                    <a:close/>
                  </a:path>
                </a:pathLst>
              </a:custGeom>
              <a:solidFill>
                <a:srgbClr val="993300"/>
              </a:solidFill>
              <a:ln w="0">
                <a:solidFill>
                  <a:srgbClr val="000000"/>
                </a:solidFill>
                <a:prstDash val="solid"/>
                <a:round/>
                <a:headEnd/>
                <a:tailEnd/>
              </a:ln>
            </p:spPr>
            <p:txBody>
              <a:bodyPr/>
              <a:lstStyle/>
              <a:p>
                <a:endParaRPr lang="en-US"/>
              </a:p>
            </p:txBody>
          </p:sp>
          <p:sp>
            <p:nvSpPr>
              <p:cNvPr id="44274" name="Freeform 399"/>
              <p:cNvSpPr>
                <a:spLocks/>
              </p:cNvSpPr>
              <p:nvPr/>
            </p:nvSpPr>
            <p:spPr bwMode="auto">
              <a:xfrm>
                <a:off x="4588" y="1288"/>
                <a:ext cx="20" cy="12"/>
              </a:xfrm>
              <a:custGeom>
                <a:avLst/>
                <a:gdLst>
                  <a:gd name="T0" fmla="*/ 18 w 456"/>
                  <a:gd name="T1" fmla="*/ 12 h 269"/>
                  <a:gd name="T2" fmla="*/ 18 w 456"/>
                  <a:gd name="T3" fmla="*/ 12 h 269"/>
                  <a:gd name="T4" fmla="*/ 18 w 456"/>
                  <a:gd name="T5" fmla="*/ 12 h 269"/>
                  <a:gd name="T6" fmla="*/ 19 w 456"/>
                  <a:gd name="T7" fmla="*/ 11 h 269"/>
                  <a:gd name="T8" fmla="*/ 19 w 456"/>
                  <a:gd name="T9" fmla="*/ 11 h 269"/>
                  <a:gd name="T10" fmla="*/ 20 w 456"/>
                  <a:gd name="T11" fmla="*/ 10 h 269"/>
                  <a:gd name="T12" fmla="*/ 20 w 456"/>
                  <a:gd name="T13" fmla="*/ 10 h 269"/>
                  <a:gd name="T14" fmla="*/ 20 w 456"/>
                  <a:gd name="T15" fmla="*/ 9 h 269"/>
                  <a:gd name="T16" fmla="*/ 19 w 456"/>
                  <a:gd name="T17" fmla="*/ 3 h 269"/>
                  <a:gd name="T18" fmla="*/ 19 w 456"/>
                  <a:gd name="T19" fmla="*/ 2 h 269"/>
                  <a:gd name="T20" fmla="*/ 19 w 456"/>
                  <a:gd name="T21" fmla="*/ 2 h 269"/>
                  <a:gd name="T22" fmla="*/ 19 w 456"/>
                  <a:gd name="T23" fmla="*/ 1 h 269"/>
                  <a:gd name="T24" fmla="*/ 19 w 456"/>
                  <a:gd name="T25" fmla="*/ 1 h 269"/>
                  <a:gd name="T26" fmla="*/ 18 w 456"/>
                  <a:gd name="T27" fmla="*/ 0 h 269"/>
                  <a:gd name="T28" fmla="*/ 18 w 456"/>
                  <a:gd name="T29" fmla="*/ 0 h 269"/>
                  <a:gd name="T30" fmla="*/ 18 w 456"/>
                  <a:gd name="T31" fmla="*/ 0 h 269"/>
                  <a:gd name="T32" fmla="*/ 17 w 456"/>
                  <a:gd name="T33" fmla="*/ 0 h 269"/>
                  <a:gd name="T34" fmla="*/ 2 w 456"/>
                  <a:gd name="T35" fmla="*/ 0 h 269"/>
                  <a:gd name="T36" fmla="*/ 2 w 456"/>
                  <a:gd name="T37" fmla="*/ 0 h 269"/>
                  <a:gd name="T38" fmla="*/ 2 w 456"/>
                  <a:gd name="T39" fmla="*/ 0 h 269"/>
                  <a:gd name="T40" fmla="*/ 1 w 456"/>
                  <a:gd name="T41" fmla="*/ 1 h 269"/>
                  <a:gd name="T42" fmla="*/ 1 w 456"/>
                  <a:gd name="T43" fmla="*/ 1 h 269"/>
                  <a:gd name="T44" fmla="*/ 1 w 456"/>
                  <a:gd name="T45" fmla="*/ 1 h 269"/>
                  <a:gd name="T46" fmla="*/ 1 w 456"/>
                  <a:gd name="T47" fmla="*/ 2 h 269"/>
                  <a:gd name="T48" fmla="*/ 1 w 456"/>
                  <a:gd name="T49" fmla="*/ 3 h 269"/>
                  <a:gd name="T50" fmla="*/ 0 w 456"/>
                  <a:gd name="T51" fmla="*/ 9 h 269"/>
                  <a:gd name="T52" fmla="*/ 0 w 456"/>
                  <a:gd name="T53" fmla="*/ 10 h 269"/>
                  <a:gd name="T54" fmla="*/ 0 w 456"/>
                  <a:gd name="T55" fmla="*/ 10 h 269"/>
                  <a:gd name="T56" fmla="*/ 1 w 456"/>
                  <a:gd name="T57" fmla="*/ 11 h 269"/>
                  <a:gd name="T58" fmla="*/ 1 w 456"/>
                  <a:gd name="T59" fmla="*/ 11 h 269"/>
                  <a:gd name="T60" fmla="*/ 1 w 456"/>
                  <a:gd name="T61" fmla="*/ 12 h 269"/>
                  <a:gd name="T62" fmla="*/ 2 w 456"/>
                  <a:gd name="T63" fmla="*/ 12 h 269"/>
                  <a:gd name="T64" fmla="*/ 2 w 456"/>
                  <a:gd name="T65" fmla="*/ 12 h 269"/>
                  <a:gd name="T66" fmla="*/ 3 w 456"/>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6" h="269">
                    <a:moveTo>
                      <a:pt x="396" y="269"/>
                    </a:moveTo>
                    <a:lnTo>
                      <a:pt x="400" y="268"/>
                    </a:lnTo>
                    <a:lnTo>
                      <a:pt x="406" y="267"/>
                    </a:lnTo>
                    <a:lnTo>
                      <a:pt x="411" y="266"/>
                    </a:lnTo>
                    <a:lnTo>
                      <a:pt x="416" y="264"/>
                    </a:lnTo>
                    <a:lnTo>
                      <a:pt x="421" y="261"/>
                    </a:lnTo>
                    <a:lnTo>
                      <a:pt x="425" y="258"/>
                    </a:lnTo>
                    <a:lnTo>
                      <a:pt x="430" y="254"/>
                    </a:lnTo>
                    <a:lnTo>
                      <a:pt x="435" y="250"/>
                    </a:lnTo>
                    <a:lnTo>
                      <a:pt x="439" y="245"/>
                    </a:lnTo>
                    <a:lnTo>
                      <a:pt x="443" y="240"/>
                    </a:lnTo>
                    <a:lnTo>
                      <a:pt x="447" y="235"/>
                    </a:lnTo>
                    <a:lnTo>
                      <a:pt x="450" y="230"/>
                    </a:lnTo>
                    <a:lnTo>
                      <a:pt x="452" y="224"/>
                    </a:lnTo>
                    <a:lnTo>
                      <a:pt x="454" y="218"/>
                    </a:lnTo>
                    <a:lnTo>
                      <a:pt x="455" y="212"/>
                    </a:lnTo>
                    <a:lnTo>
                      <a:pt x="456" y="205"/>
                    </a:lnTo>
                    <a:lnTo>
                      <a:pt x="441" y="64"/>
                    </a:lnTo>
                    <a:lnTo>
                      <a:pt x="440" y="57"/>
                    </a:lnTo>
                    <a:lnTo>
                      <a:pt x="440" y="51"/>
                    </a:lnTo>
                    <a:lnTo>
                      <a:pt x="438" y="44"/>
                    </a:lnTo>
                    <a:lnTo>
                      <a:pt x="437" y="38"/>
                    </a:lnTo>
                    <a:lnTo>
                      <a:pt x="435" y="33"/>
                    </a:lnTo>
                    <a:lnTo>
                      <a:pt x="433" y="28"/>
                    </a:lnTo>
                    <a:lnTo>
                      <a:pt x="430" y="23"/>
                    </a:lnTo>
                    <a:lnTo>
                      <a:pt x="428" y="19"/>
                    </a:lnTo>
                    <a:lnTo>
                      <a:pt x="424" y="15"/>
                    </a:lnTo>
                    <a:lnTo>
                      <a:pt x="421" y="11"/>
                    </a:lnTo>
                    <a:lnTo>
                      <a:pt x="417" y="7"/>
                    </a:lnTo>
                    <a:lnTo>
                      <a:pt x="414" y="4"/>
                    </a:lnTo>
                    <a:lnTo>
                      <a:pt x="409" y="2"/>
                    </a:lnTo>
                    <a:lnTo>
                      <a:pt x="405" y="1"/>
                    </a:lnTo>
                    <a:lnTo>
                      <a:pt x="400" y="0"/>
                    </a:lnTo>
                    <a:lnTo>
                      <a:pt x="396" y="0"/>
                    </a:lnTo>
                    <a:lnTo>
                      <a:pt x="60" y="0"/>
                    </a:lnTo>
                    <a:lnTo>
                      <a:pt x="55" y="0"/>
                    </a:lnTo>
                    <a:lnTo>
                      <a:pt x="50" y="1"/>
                    </a:lnTo>
                    <a:lnTo>
                      <a:pt x="46" y="2"/>
                    </a:lnTo>
                    <a:lnTo>
                      <a:pt x="42" y="4"/>
                    </a:lnTo>
                    <a:lnTo>
                      <a:pt x="38" y="7"/>
                    </a:lnTo>
                    <a:lnTo>
                      <a:pt x="34" y="11"/>
                    </a:lnTo>
                    <a:lnTo>
                      <a:pt x="31" y="15"/>
                    </a:lnTo>
                    <a:lnTo>
                      <a:pt x="28" y="19"/>
                    </a:lnTo>
                    <a:lnTo>
                      <a:pt x="25" y="23"/>
                    </a:lnTo>
                    <a:lnTo>
                      <a:pt x="22" y="28"/>
                    </a:lnTo>
                    <a:lnTo>
                      <a:pt x="20" y="33"/>
                    </a:lnTo>
                    <a:lnTo>
                      <a:pt x="18" y="38"/>
                    </a:lnTo>
                    <a:lnTo>
                      <a:pt x="17" y="44"/>
                    </a:lnTo>
                    <a:lnTo>
                      <a:pt x="14" y="51"/>
                    </a:lnTo>
                    <a:lnTo>
                      <a:pt x="14" y="57"/>
                    </a:lnTo>
                    <a:lnTo>
                      <a:pt x="14" y="64"/>
                    </a:lnTo>
                    <a:lnTo>
                      <a:pt x="0" y="205"/>
                    </a:lnTo>
                    <a:lnTo>
                      <a:pt x="0" y="212"/>
                    </a:lnTo>
                    <a:lnTo>
                      <a:pt x="1" y="218"/>
                    </a:lnTo>
                    <a:lnTo>
                      <a:pt x="3" y="224"/>
                    </a:lnTo>
                    <a:lnTo>
                      <a:pt x="5" y="230"/>
                    </a:lnTo>
                    <a:lnTo>
                      <a:pt x="8" y="235"/>
                    </a:lnTo>
                    <a:lnTo>
                      <a:pt x="12" y="240"/>
                    </a:lnTo>
                    <a:lnTo>
                      <a:pt x="15" y="245"/>
                    </a:lnTo>
                    <a:lnTo>
                      <a:pt x="21" y="250"/>
                    </a:lnTo>
                    <a:lnTo>
                      <a:pt x="25" y="254"/>
                    </a:lnTo>
                    <a:lnTo>
                      <a:pt x="30" y="258"/>
                    </a:lnTo>
                    <a:lnTo>
                      <a:pt x="34" y="261"/>
                    </a:lnTo>
                    <a:lnTo>
                      <a:pt x="39" y="264"/>
                    </a:lnTo>
                    <a:lnTo>
                      <a:pt x="44" y="266"/>
                    </a:lnTo>
                    <a:lnTo>
                      <a:pt x="49" y="267"/>
                    </a:lnTo>
                    <a:lnTo>
                      <a:pt x="55" y="268"/>
                    </a:lnTo>
                    <a:lnTo>
                      <a:pt x="60" y="269"/>
                    </a:lnTo>
                    <a:lnTo>
                      <a:pt x="396" y="269"/>
                    </a:lnTo>
                    <a:close/>
                  </a:path>
                </a:pathLst>
              </a:custGeom>
              <a:solidFill>
                <a:srgbClr val="993300"/>
              </a:solidFill>
              <a:ln w="0">
                <a:solidFill>
                  <a:srgbClr val="000000"/>
                </a:solidFill>
                <a:prstDash val="solid"/>
                <a:round/>
                <a:headEnd/>
                <a:tailEnd/>
              </a:ln>
            </p:spPr>
            <p:txBody>
              <a:bodyPr/>
              <a:lstStyle/>
              <a:p>
                <a:endParaRPr lang="en-US"/>
              </a:p>
            </p:txBody>
          </p:sp>
          <p:sp>
            <p:nvSpPr>
              <p:cNvPr id="44275" name="Freeform 400"/>
              <p:cNvSpPr>
                <a:spLocks/>
              </p:cNvSpPr>
              <p:nvPr/>
            </p:nvSpPr>
            <p:spPr bwMode="auto">
              <a:xfrm>
                <a:off x="4591" y="1294"/>
                <a:ext cx="14" cy="5"/>
              </a:xfrm>
              <a:custGeom>
                <a:avLst/>
                <a:gdLst>
                  <a:gd name="T0" fmla="*/ 14 w 333"/>
                  <a:gd name="T1" fmla="*/ 2 h 121"/>
                  <a:gd name="T2" fmla="*/ 14 w 333"/>
                  <a:gd name="T3" fmla="*/ 3 h 121"/>
                  <a:gd name="T4" fmla="*/ 14 w 333"/>
                  <a:gd name="T5" fmla="*/ 3 h 121"/>
                  <a:gd name="T6" fmla="*/ 14 w 333"/>
                  <a:gd name="T7" fmla="*/ 3 h 121"/>
                  <a:gd name="T8" fmla="*/ 14 w 333"/>
                  <a:gd name="T9" fmla="*/ 3 h 121"/>
                  <a:gd name="T10" fmla="*/ 14 w 333"/>
                  <a:gd name="T11" fmla="*/ 4 h 121"/>
                  <a:gd name="T12" fmla="*/ 14 w 333"/>
                  <a:gd name="T13" fmla="*/ 4 h 121"/>
                  <a:gd name="T14" fmla="*/ 14 w 333"/>
                  <a:gd name="T15" fmla="*/ 4 h 121"/>
                  <a:gd name="T16" fmla="*/ 14 w 333"/>
                  <a:gd name="T17" fmla="*/ 4 h 121"/>
                  <a:gd name="T18" fmla="*/ 13 w 333"/>
                  <a:gd name="T19" fmla="*/ 4 h 121"/>
                  <a:gd name="T20" fmla="*/ 13 w 333"/>
                  <a:gd name="T21" fmla="*/ 5 h 121"/>
                  <a:gd name="T22" fmla="*/ 13 w 333"/>
                  <a:gd name="T23" fmla="*/ 5 h 121"/>
                  <a:gd name="T24" fmla="*/ 13 w 333"/>
                  <a:gd name="T25" fmla="*/ 5 h 121"/>
                  <a:gd name="T26" fmla="*/ 13 w 333"/>
                  <a:gd name="T27" fmla="*/ 5 h 121"/>
                  <a:gd name="T28" fmla="*/ 13 w 333"/>
                  <a:gd name="T29" fmla="*/ 5 h 121"/>
                  <a:gd name="T30" fmla="*/ 13 w 333"/>
                  <a:gd name="T31" fmla="*/ 5 h 121"/>
                  <a:gd name="T32" fmla="*/ 12 w 333"/>
                  <a:gd name="T33" fmla="*/ 5 h 121"/>
                  <a:gd name="T34" fmla="*/ 2 w 333"/>
                  <a:gd name="T35" fmla="*/ 5 h 121"/>
                  <a:gd name="T36" fmla="*/ 1 w 333"/>
                  <a:gd name="T37" fmla="*/ 5 h 121"/>
                  <a:gd name="T38" fmla="*/ 1 w 333"/>
                  <a:gd name="T39" fmla="*/ 5 h 121"/>
                  <a:gd name="T40" fmla="*/ 1 w 333"/>
                  <a:gd name="T41" fmla="*/ 5 h 121"/>
                  <a:gd name="T42" fmla="*/ 1 w 333"/>
                  <a:gd name="T43" fmla="*/ 5 h 121"/>
                  <a:gd name="T44" fmla="*/ 1 w 333"/>
                  <a:gd name="T45" fmla="*/ 5 h 121"/>
                  <a:gd name="T46" fmla="*/ 1 w 333"/>
                  <a:gd name="T47" fmla="*/ 5 h 121"/>
                  <a:gd name="T48" fmla="*/ 1 w 333"/>
                  <a:gd name="T49" fmla="*/ 4 h 121"/>
                  <a:gd name="T50" fmla="*/ 0 w 333"/>
                  <a:gd name="T51" fmla="*/ 4 h 121"/>
                  <a:gd name="T52" fmla="*/ 0 w 333"/>
                  <a:gd name="T53" fmla="*/ 4 h 121"/>
                  <a:gd name="T54" fmla="*/ 0 w 333"/>
                  <a:gd name="T55" fmla="*/ 4 h 121"/>
                  <a:gd name="T56" fmla="*/ 0 w 333"/>
                  <a:gd name="T57" fmla="*/ 4 h 121"/>
                  <a:gd name="T58" fmla="*/ 0 w 333"/>
                  <a:gd name="T59" fmla="*/ 3 h 121"/>
                  <a:gd name="T60" fmla="*/ 0 w 333"/>
                  <a:gd name="T61" fmla="*/ 3 h 121"/>
                  <a:gd name="T62" fmla="*/ 0 w 333"/>
                  <a:gd name="T63" fmla="*/ 3 h 121"/>
                  <a:gd name="T64" fmla="*/ 0 w 333"/>
                  <a:gd name="T65" fmla="*/ 3 h 121"/>
                  <a:gd name="T66" fmla="*/ 0 w 333"/>
                  <a:gd name="T67" fmla="*/ 2 h 121"/>
                  <a:gd name="T68" fmla="*/ 0 w 333"/>
                  <a:gd name="T69" fmla="*/ 0 h 121"/>
                  <a:gd name="T70" fmla="*/ 14 w 333"/>
                  <a:gd name="T71" fmla="*/ 0 h 121"/>
                  <a:gd name="T72" fmla="*/ 14 w 333"/>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21">
                    <a:moveTo>
                      <a:pt x="333" y="60"/>
                    </a:moveTo>
                    <a:lnTo>
                      <a:pt x="332" y="65"/>
                    </a:lnTo>
                    <a:lnTo>
                      <a:pt x="332" y="71"/>
                    </a:lnTo>
                    <a:lnTo>
                      <a:pt x="331" y="77"/>
                    </a:lnTo>
                    <a:lnTo>
                      <a:pt x="330" y="83"/>
                    </a:lnTo>
                    <a:lnTo>
                      <a:pt x="329" y="88"/>
                    </a:lnTo>
                    <a:lnTo>
                      <a:pt x="327" y="93"/>
                    </a:lnTo>
                    <a:lnTo>
                      <a:pt x="325" y="98"/>
                    </a:lnTo>
                    <a:lnTo>
                      <a:pt x="323" y="102"/>
                    </a:lnTo>
                    <a:lnTo>
                      <a:pt x="320" y="106"/>
                    </a:lnTo>
                    <a:lnTo>
                      <a:pt x="317" y="109"/>
                    </a:lnTo>
                    <a:lnTo>
                      <a:pt x="314" y="112"/>
                    </a:lnTo>
                    <a:lnTo>
                      <a:pt x="311" y="115"/>
                    </a:lnTo>
                    <a:lnTo>
                      <a:pt x="307" y="117"/>
                    </a:lnTo>
                    <a:lnTo>
                      <a:pt x="303" y="118"/>
                    </a:lnTo>
                    <a:lnTo>
                      <a:pt x="298" y="119"/>
                    </a:lnTo>
                    <a:lnTo>
                      <a:pt x="294" y="121"/>
                    </a:lnTo>
                    <a:lnTo>
                      <a:pt x="39" y="121"/>
                    </a:lnTo>
                    <a:lnTo>
                      <a:pt x="34" y="119"/>
                    </a:lnTo>
                    <a:lnTo>
                      <a:pt x="30" y="118"/>
                    </a:lnTo>
                    <a:lnTo>
                      <a:pt x="25" y="117"/>
                    </a:lnTo>
                    <a:lnTo>
                      <a:pt x="22" y="115"/>
                    </a:lnTo>
                    <a:lnTo>
                      <a:pt x="18" y="112"/>
                    </a:lnTo>
                    <a:lnTo>
                      <a:pt x="15" y="109"/>
                    </a:lnTo>
                    <a:lnTo>
                      <a:pt x="12" y="106"/>
                    </a:lnTo>
                    <a:lnTo>
                      <a:pt x="10" y="102"/>
                    </a:lnTo>
                    <a:lnTo>
                      <a:pt x="8" y="98"/>
                    </a:lnTo>
                    <a:lnTo>
                      <a:pt x="5" y="93"/>
                    </a:lnTo>
                    <a:lnTo>
                      <a:pt x="4" y="88"/>
                    </a:lnTo>
                    <a:lnTo>
                      <a:pt x="2" y="83"/>
                    </a:lnTo>
                    <a:lnTo>
                      <a:pt x="1" y="77"/>
                    </a:lnTo>
                    <a:lnTo>
                      <a:pt x="0" y="71"/>
                    </a:lnTo>
                    <a:lnTo>
                      <a:pt x="0" y="65"/>
                    </a:lnTo>
                    <a:lnTo>
                      <a:pt x="0" y="60"/>
                    </a:lnTo>
                    <a:lnTo>
                      <a:pt x="2" y="0"/>
                    </a:lnTo>
                    <a:lnTo>
                      <a:pt x="331" y="0"/>
                    </a:lnTo>
                    <a:lnTo>
                      <a:pt x="333" y="60"/>
                    </a:lnTo>
                    <a:close/>
                  </a:path>
                </a:pathLst>
              </a:custGeom>
              <a:solidFill>
                <a:srgbClr val="993300"/>
              </a:solidFill>
              <a:ln w="0">
                <a:solidFill>
                  <a:srgbClr val="000000"/>
                </a:solidFill>
                <a:prstDash val="solid"/>
                <a:round/>
                <a:headEnd/>
                <a:tailEnd/>
              </a:ln>
            </p:spPr>
            <p:txBody>
              <a:bodyPr/>
              <a:lstStyle/>
              <a:p>
                <a:endParaRPr lang="en-US"/>
              </a:p>
            </p:txBody>
          </p:sp>
          <p:sp>
            <p:nvSpPr>
              <p:cNvPr id="44276" name="Freeform 401"/>
              <p:cNvSpPr>
                <a:spLocks/>
              </p:cNvSpPr>
              <p:nvPr/>
            </p:nvSpPr>
            <p:spPr bwMode="auto">
              <a:xfrm>
                <a:off x="4589" y="1290"/>
                <a:ext cx="1" cy="8"/>
              </a:xfrm>
              <a:custGeom>
                <a:avLst/>
                <a:gdLst>
                  <a:gd name="T0" fmla="*/ 1 w 32"/>
                  <a:gd name="T1" fmla="*/ 8 h 200"/>
                  <a:gd name="T2" fmla="*/ 1 w 32"/>
                  <a:gd name="T3" fmla="*/ 8 h 200"/>
                  <a:gd name="T4" fmla="*/ 1 w 32"/>
                  <a:gd name="T5" fmla="*/ 8 h 200"/>
                  <a:gd name="T6" fmla="*/ 1 w 32"/>
                  <a:gd name="T7" fmla="*/ 8 h 200"/>
                  <a:gd name="T8" fmla="*/ 1 w 32"/>
                  <a:gd name="T9" fmla="*/ 8 h 200"/>
                  <a:gd name="T10" fmla="*/ 1 w 32"/>
                  <a:gd name="T11" fmla="*/ 8 h 200"/>
                  <a:gd name="T12" fmla="*/ 1 w 32"/>
                  <a:gd name="T13" fmla="*/ 7 h 200"/>
                  <a:gd name="T14" fmla="*/ 1 w 32"/>
                  <a:gd name="T15" fmla="*/ 7 h 200"/>
                  <a:gd name="T16" fmla="*/ 1 w 32"/>
                  <a:gd name="T17" fmla="*/ 1 h 200"/>
                  <a:gd name="T18" fmla="*/ 1 w 32"/>
                  <a:gd name="T19" fmla="*/ 1 h 200"/>
                  <a:gd name="T20" fmla="*/ 1 w 32"/>
                  <a:gd name="T21" fmla="*/ 0 h 200"/>
                  <a:gd name="T22" fmla="*/ 1 w 32"/>
                  <a:gd name="T23" fmla="*/ 0 h 200"/>
                  <a:gd name="T24" fmla="*/ 1 w 32"/>
                  <a:gd name="T25" fmla="*/ 0 h 200"/>
                  <a:gd name="T26" fmla="*/ 1 w 32"/>
                  <a:gd name="T27" fmla="*/ 0 h 200"/>
                  <a:gd name="T28" fmla="*/ 1 w 32"/>
                  <a:gd name="T29" fmla="*/ 0 h 200"/>
                  <a:gd name="T30" fmla="*/ 1 w 32"/>
                  <a:gd name="T31" fmla="*/ 0 h 200"/>
                  <a:gd name="T32" fmla="*/ 1 w 32"/>
                  <a:gd name="T33" fmla="*/ 0 h 200"/>
                  <a:gd name="T34" fmla="*/ 1 w 32"/>
                  <a:gd name="T35" fmla="*/ 0 h 200"/>
                  <a:gd name="T36" fmla="*/ 0 w 32"/>
                  <a:gd name="T37" fmla="*/ 0 h 200"/>
                  <a:gd name="T38" fmla="*/ 0 w 32"/>
                  <a:gd name="T39" fmla="*/ 0 h 200"/>
                  <a:gd name="T40" fmla="*/ 0 w 32"/>
                  <a:gd name="T41" fmla="*/ 0 h 200"/>
                  <a:gd name="T42" fmla="*/ 0 w 32"/>
                  <a:gd name="T43" fmla="*/ 0 h 200"/>
                  <a:gd name="T44" fmla="*/ 0 w 32"/>
                  <a:gd name="T45" fmla="*/ 0 h 200"/>
                  <a:gd name="T46" fmla="*/ 0 w 32"/>
                  <a:gd name="T47" fmla="*/ 1 h 200"/>
                  <a:gd name="T48" fmla="*/ 0 w 32"/>
                  <a:gd name="T49" fmla="*/ 1 h 200"/>
                  <a:gd name="T50" fmla="*/ 0 w 32"/>
                  <a:gd name="T51" fmla="*/ 7 h 200"/>
                  <a:gd name="T52" fmla="*/ 0 w 32"/>
                  <a:gd name="T53" fmla="*/ 7 h 200"/>
                  <a:gd name="T54" fmla="*/ 0 w 32"/>
                  <a:gd name="T55" fmla="*/ 7 h 200"/>
                  <a:gd name="T56" fmla="*/ 0 w 32"/>
                  <a:gd name="T57" fmla="*/ 7 h 200"/>
                  <a:gd name="T58" fmla="*/ 0 w 32"/>
                  <a:gd name="T59" fmla="*/ 8 h 200"/>
                  <a:gd name="T60" fmla="*/ 0 w 32"/>
                  <a:gd name="T61" fmla="*/ 8 h 200"/>
                  <a:gd name="T62" fmla="*/ 0 w 32"/>
                  <a:gd name="T63" fmla="*/ 8 h 200"/>
                  <a:gd name="T64" fmla="*/ 1 w 32"/>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 h="200">
                    <a:moveTo>
                      <a:pt x="19" y="200"/>
                    </a:moveTo>
                    <a:lnTo>
                      <a:pt x="20" y="199"/>
                    </a:lnTo>
                    <a:lnTo>
                      <a:pt x="21" y="199"/>
                    </a:lnTo>
                    <a:lnTo>
                      <a:pt x="22" y="199"/>
                    </a:lnTo>
                    <a:lnTo>
                      <a:pt x="23" y="198"/>
                    </a:lnTo>
                    <a:lnTo>
                      <a:pt x="25" y="197"/>
                    </a:lnTo>
                    <a:lnTo>
                      <a:pt x="26" y="196"/>
                    </a:lnTo>
                    <a:lnTo>
                      <a:pt x="27" y="195"/>
                    </a:lnTo>
                    <a:lnTo>
                      <a:pt x="28" y="194"/>
                    </a:lnTo>
                    <a:lnTo>
                      <a:pt x="28" y="192"/>
                    </a:lnTo>
                    <a:lnTo>
                      <a:pt x="29" y="191"/>
                    </a:lnTo>
                    <a:lnTo>
                      <a:pt x="30" y="189"/>
                    </a:lnTo>
                    <a:lnTo>
                      <a:pt x="30" y="188"/>
                    </a:lnTo>
                    <a:lnTo>
                      <a:pt x="31" y="186"/>
                    </a:lnTo>
                    <a:lnTo>
                      <a:pt x="31" y="184"/>
                    </a:lnTo>
                    <a:lnTo>
                      <a:pt x="31" y="182"/>
                    </a:lnTo>
                    <a:lnTo>
                      <a:pt x="32" y="181"/>
                    </a:lnTo>
                    <a:lnTo>
                      <a:pt x="32" y="20"/>
                    </a:lnTo>
                    <a:lnTo>
                      <a:pt x="31" y="18"/>
                    </a:lnTo>
                    <a:lnTo>
                      <a:pt x="31" y="16"/>
                    </a:lnTo>
                    <a:lnTo>
                      <a:pt x="31" y="14"/>
                    </a:lnTo>
                    <a:lnTo>
                      <a:pt x="30" y="12"/>
                    </a:lnTo>
                    <a:lnTo>
                      <a:pt x="30" y="10"/>
                    </a:lnTo>
                    <a:lnTo>
                      <a:pt x="29" y="8"/>
                    </a:lnTo>
                    <a:lnTo>
                      <a:pt x="28" y="7"/>
                    </a:lnTo>
                    <a:lnTo>
                      <a:pt x="28" y="5"/>
                    </a:lnTo>
                    <a:lnTo>
                      <a:pt x="27" y="4"/>
                    </a:lnTo>
                    <a:lnTo>
                      <a:pt x="26" y="3"/>
                    </a:lnTo>
                    <a:lnTo>
                      <a:pt x="25" y="2"/>
                    </a:lnTo>
                    <a:lnTo>
                      <a:pt x="23" y="1"/>
                    </a:lnTo>
                    <a:lnTo>
                      <a:pt x="22" y="0"/>
                    </a:lnTo>
                    <a:lnTo>
                      <a:pt x="21" y="0"/>
                    </a:lnTo>
                    <a:lnTo>
                      <a:pt x="20" y="0"/>
                    </a:lnTo>
                    <a:lnTo>
                      <a:pt x="19" y="0"/>
                    </a:lnTo>
                    <a:lnTo>
                      <a:pt x="17" y="0"/>
                    </a:lnTo>
                    <a:lnTo>
                      <a:pt x="16" y="0"/>
                    </a:lnTo>
                    <a:lnTo>
                      <a:pt x="14" y="0"/>
                    </a:lnTo>
                    <a:lnTo>
                      <a:pt x="13" y="1"/>
                    </a:lnTo>
                    <a:lnTo>
                      <a:pt x="12" y="2"/>
                    </a:lnTo>
                    <a:lnTo>
                      <a:pt x="11" y="3"/>
                    </a:lnTo>
                    <a:lnTo>
                      <a:pt x="9" y="4"/>
                    </a:lnTo>
                    <a:lnTo>
                      <a:pt x="9" y="5"/>
                    </a:lnTo>
                    <a:lnTo>
                      <a:pt x="8" y="7"/>
                    </a:lnTo>
                    <a:lnTo>
                      <a:pt x="7" y="8"/>
                    </a:lnTo>
                    <a:lnTo>
                      <a:pt x="6" y="10"/>
                    </a:lnTo>
                    <a:lnTo>
                      <a:pt x="6" y="12"/>
                    </a:lnTo>
                    <a:lnTo>
                      <a:pt x="5" y="14"/>
                    </a:lnTo>
                    <a:lnTo>
                      <a:pt x="5" y="16"/>
                    </a:lnTo>
                    <a:lnTo>
                      <a:pt x="5" y="18"/>
                    </a:lnTo>
                    <a:lnTo>
                      <a:pt x="5" y="20"/>
                    </a:lnTo>
                    <a:lnTo>
                      <a:pt x="0" y="167"/>
                    </a:lnTo>
                    <a:lnTo>
                      <a:pt x="0" y="169"/>
                    </a:lnTo>
                    <a:lnTo>
                      <a:pt x="0" y="171"/>
                    </a:lnTo>
                    <a:lnTo>
                      <a:pt x="1" y="175"/>
                    </a:lnTo>
                    <a:lnTo>
                      <a:pt x="1" y="177"/>
                    </a:lnTo>
                    <a:lnTo>
                      <a:pt x="2" y="180"/>
                    </a:lnTo>
                    <a:lnTo>
                      <a:pt x="3" y="182"/>
                    </a:lnTo>
                    <a:lnTo>
                      <a:pt x="5" y="185"/>
                    </a:lnTo>
                    <a:lnTo>
                      <a:pt x="6" y="188"/>
                    </a:lnTo>
                    <a:lnTo>
                      <a:pt x="7" y="190"/>
                    </a:lnTo>
                    <a:lnTo>
                      <a:pt x="9" y="192"/>
                    </a:lnTo>
                    <a:lnTo>
                      <a:pt x="11" y="194"/>
                    </a:lnTo>
                    <a:lnTo>
                      <a:pt x="12" y="196"/>
                    </a:lnTo>
                    <a:lnTo>
                      <a:pt x="14" y="197"/>
                    </a:lnTo>
                    <a:lnTo>
                      <a:pt x="15" y="199"/>
                    </a:lnTo>
                    <a:lnTo>
                      <a:pt x="17" y="199"/>
                    </a:lnTo>
                    <a:lnTo>
                      <a:pt x="19" y="200"/>
                    </a:lnTo>
                    <a:close/>
                  </a:path>
                </a:pathLst>
              </a:custGeom>
              <a:solidFill>
                <a:srgbClr val="993300"/>
              </a:solidFill>
              <a:ln w="0">
                <a:solidFill>
                  <a:srgbClr val="000000"/>
                </a:solidFill>
                <a:prstDash val="solid"/>
                <a:round/>
                <a:headEnd/>
                <a:tailEnd/>
              </a:ln>
            </p:spPr>
            <p:txBody>
              <a:bodyPr/>
              <a:lstStyle/>
              <a:p>
                <a:endParaRPr lang="en-US"/>
              </a:p>
            </p:txBody>
          </p:sp>
          <p:sp>
            <p:nvSpPr>
              <p:cNvPr id="44277" name="Freeform 402"/>
              <p:cNvSpPr>
                <a:spLocks/>
              </p:cNvSpPr>
              <p:nvPr/>
            </p:nvSpPr>
            <p:spPr bwMode="auto">
              <a:xfrm>
                <a:off x="4606" y="1289"/>
                <a:ext cx="1" cy="9"/>
              </a:xfrm>
              <a:custGeom>
                <a:avLst/>
                <a:gdLst>
                  <a:gd name="T0" fmla="*/ 0 w 37"/>
                  <a:gd name="T1" fmla="*/ 9 h 208"/>
                  <a:gd name="T2" fmla="*/ 0 w 37"/>
                  <a:gd name="T3" fmla="*/ 9 h 208"/>
                  <a:gd name="T4" fmla="*/ 1 w 37"/>
                  <a:gd name="T5" fmla="*/ 9 h 208"/>
                  <a:gd name="T6" fmla="*/ 1 w 37"/>
                  <a:gd name="T7" fmla="*/ 9 h 208"/>
                  <a:gd name="T8" fmla="*/ 1 w 37"/>
                  <a:gd name="T9" fmla="*/ 8 h 208"/>
                  <a:gd name="T10" fmla="*/ 1 w 37"/>
                  <a:gd name="T11" fmla="*/ 8 h 208"/>
                  <a:gd name="T12" fmla="*/ 1 w 37"/>
                  <a:gd name="T13" fmla="*/ 8 h 208"/>
                  <a:gd name="T14" fmla="*/ 1 w 37"/>
                  <a:gd name="T15" fmla="*/ 8 h 208"/>
                  <a:gd name="T16" fmla="*/ 1 w 37"/>
                  <a:gd name="T17" fmla="*/ 1 h 208"/>
                  <a:gd name="T18" fmla="*/ 1 w 37"/>
                  <a:gd name="T19" fmla="*/ 1 h 208"/>
                  <a:gd name="T20" fmla="*/ 1 w 37"/>
                  <a:gd name="T21" fmla="*/ 0 h 208"/>
                  <a:gd name="T22" fmla="*/ 1 w 37"/>
                  <a:gd name="T23" fmla="*/ 0 h 208"/>
                  <a:gd name="T24" fmla="*/ 1 w 37"/>
                  <a:gd name="T25" fmla="*/ 0 h 208"/>
                  <a:gd name="T26" fmla="*/ 1 w 37"/>
                  <a:gd name="T27" fmla="*/ 0 h 208"/>
                  <a:gd name="T28" fmla="*/ 0 w 37"/>
                  <a:gd name="T29" fmla="*/ 0 h 208"/>
                  <a:gd name="T30" fmla="*/ 0 w 37"/>
                  <a:gd name="T31" fmla="*/ 0 h 208"/>
                  <a:gd name="T32" fmla="*/ 0 w 37"/>
                  <a:gd name="T33" fmla="*/ 0 h 208"/>
                  <a:gd name="T34" fmla="*/ 0 w 37"/>
                  <a:gd name="T35" fmla="*/ 0 h 208"/>
                  <a:gd name="T36" fmla="*/ 0 w 37"/>
                  <a:gd name="T37" fmla="*/ 0 h 208"/>
                  <a:gd name="T38" fmla="*/ 0 w 37"/>
                  <a:gd name="T39" fmla="*/ 0 h 208"/>
                  <a:gd name="T40" fmla="*/ 0 w 37"/>
                  <a:gd name="T41" fmla="*/ 0 h 208"/>
                  <a:gd name="T42" fmla="*/ 0 w 37"/>
                  <a:gd name="T43" fmla="*/ 0 h 208"/>
                  <a:gd name="T44" fmla="*/ 0 w 37"/>
                  <a:gd name="T45" fmla="*/ 1 h 208"/>
                  <a:gd name="T46" fmla="*/ 0 w 37"/>
                  <a:gd name="T47" fmla="*/ 1 h 208"/>
                  <a:gd name="T48" fmla="*/ 0 w 37"/>
                  <a:gd name="T49" fmla="*/ 1 h 208"/>
                  <a:gd name="T50" fmla="*/ 0 w 37"/>
                  <a:gd name="T51" fmla="*/ 8 h 208"/>
                  <a:gd name="T52" fmla="*/ 0 w 37"/>
                  <a:gd name="T53" fmla="*/ 8 h 208"/>
                  <a:gd name="T54" fmla="*/ 0 w 37"/>
                  <a:gd name="T55" fmla="*/ 9 h 208"/>
                  <a:gd name="T56" fmla="*/ 0 w 37"/>
                  <a:gd name="T57" fmla="*/ 9 h 208"/>
                  <a:gd name="T58" fmla="*/ 0 w 37"/>
                  <a:gd name="T59" fmla="*/ 9 h 208"/>
                  <a:gd name="T60" fmla="*/ 0 w 37"/>
                  <a:gd name="T61" fmla="*/ 9 h 208"/>
                  <a:gd name="T62" fmla="*/ 0 w 37"/>
                  <a:gd name="T63" fmla="*/ 9 h 208"/>
                  <a:gd name="T64" fmla="*/ 0 w 37"/>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8">
                    <a:moveTo>
                      <a:pt x="14" y="208"/>
                    </a:moveTo>
                    <a:lnTo>
                      <a:pt x="15" y="207"/>
                    </a:lnTo>
                    <a:lnTo>
                      <a:pt x="16" y="207"/>
                    </a:lnTo>
                    <a:lnTo>
                      <a:pt x="18" y="205"/>
                    </a:lnTo>
                    <a:lnTo>
                      <a:pt x="20" y="204"/>
                    </a:lnTo>
                    <a:lnTo>
                      <a:pt x="22" y="202"/>
                    </a:lnTo>
                    <a:lnTo>
                      <a:pt x="24" y="200"/>
                    </a:lnTo>
                    <a:lnTo>
                      <a:pt x="25" y="198"/>
                    </a:lnTo>
                    <a:lnTo>
                      <a:pt x="27" y="196"/>
                    </a:lnTo>
                    <a:lnTo>
                      <a:pt x="29" y="193"/>
                    </a:lnTo>
                    <a:lnTo>
                      <a:pt x="30" y="191"/>
                    </a:lnTo>
                    <a:lnTo>
                      <a:pt x="32" y="188"/>
                    </a:lnTo>
                    <a:lnTo>
                      <a:pt x="33" y="186"/>
                    </a:lnTo>
                    <a:lnTo>
                      <a:pt x="34" y="183"/>
                    </a:lnTo>
                    <a:lnTo>
                      <a:pt x="35" y="181"/>
                    </a:lnTo>
                    <a:lnTo>
                      <a:pt x="35" y="177"/>
                    </a:lnTo>
                    <a:lnTo>
                      <a:pt x="37" y="176"/>
                    </a:lnTo>
                    <a:lnTo>
                      <a:pt x="27" y="20"/>
                    </a:lnTo>
                    <a:lnTo>
                      <a:pt x="26" y="17"/>
                    </a:lnTo>
                    <a:lnTo>
                      <a:pt x="26" y="15"/>
                    </a:lnTo>
                    <a:lnTo>
                      <a:pt x="26" y="13"/>
                    </a:lnTo>
                    <a:lnTo>
                      <a:pt x="25" y="11"/>
                    </a:lnTo>
                    <a:lnTo>
                      <a:pt x="25" y="10"/>
                    </a:lnTo>
                    <a:lnTo>
                      <a:pt x="24" y="8"/>
                    </a:lnTo>
                    <a:lnTo>
                      <a:pt x="23" y="7"/>
                    </a:lnTo>
                    <a:lnTo>
                      <a:pt x="23" y="5"/>
                    </a:lnTo>
                    <a:lnTo>
                      <a:pt x="22" y="4"/>
                    </a:lnTo>
                    <a:lnTo>
                      <a:pt x="21" y="3"/>
                    </a:lnTo>
                    <a:lnTo>
                      <a:pt x="20" y="2"/>
                    </a:lnTo>
                    <a:lnTo>
                      <a:pt x="18" y="1"/>
                    </a:lnTo>
                    <a:lnTo>
                      <a:pt x="17" y="0"/>
                    </a:lnTo>
                    <a:lnTo>
                      <a:pt x="16" y="0"/>
                    </a:lnTo>
                    <a:lnTo>
                      <a:pt x="15" y="0"/>
                    </a:lnTo>
                    <a:lnTo>
                      <a:pt x="14" y="0"/>
                    </a:lnTo>
                    <a:lnTo>
                      <a:pt x="12" y="0"/>
                    </a:lnTo>
                    <a:lnTo>
                      <a:pt x="11" y="0"/>
                    </a:lnTo>
                    <a:lnTo>
                      <a:pt x="9" y="0"/>
                    </a:lnTo>
                    <a:lnTo>
                      <a:pt x="8" y="1"/>
                    </a:lnTo>
                    <a:lnTo>
                      <a:pt x="7" y="2"/>
                    </a:lnTo>
                    <a:lnTo>
                      <a:pt x="6" y="3"/>
                    </a:lnTo>
                    <a:lnTo>
                      <a:pt x="4"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4" y="204"/>
                    </a:lnTo>
                    <a:lnTo>
                      <a:pt x="6" y="205"/>
                    </a:lnTo>
                    <a:lnTo>
                      <a:pt x="7" y="205"/>
                    </a:lnTo>
                    <a:lnTo>
                      <a:pt x="8" y="206"/>
                    </a:lnTo>
                    <a:lnTo>
                      <a:pt x="9" y="207"/>
                    </a:lnTo>
                    <a:lnTo>
                      <a:pt x="11" y="207"/>
                    </a:lnTo>
                    <a:lnTo>
                      <a:pt x="12" y="207"/>
                    </a:lnTo>
                    <a:lnTo>
                      <a:pt x="14" y="208"/>
                    </a:lnTo>
                    <a:close/>
                  </a:path>
                </a:pathLst>
              </a:custGeom>
              <a:solidFill>
                <a:srgbClr val="993300"/>
              </a:solidFill>
              <a:ln w="0">
                <a:solidFill>
                  <a:srgbClr val="000000"/>
                </a:solidFill>
                <a:prstDash val="solid"/>
                <a:round/>
                <a:headEnd/>
                <a:tailEnd/>
              </a:ln>
            </p:spPr>
            <p:txBody>
              <a:bodyPr/>
              <a:lstStyle/>
              <a:p>
                <a:endParaRPr lang="en-US"/>
              </a:p>
            </p:txBody>
          </p:sp>
          <p:sp>
            <p:nvSpPr>
              <p:cNvPr id="44278" name="Freeform 403"/>
              <p:cNvSpPr>
                <a:spLocks/>
              </p:cNvSpPr>
              <p:nvPr/>
            </p:nvSpPr>
            <p:spPr bwMode="auto">
              <a:xfrm>
                <a:off x="4590" y="1289"/>
                <a:ext cx="15" cy="4"/>
              </a:xfrm>
              <a:custGeom>
                <a:avLst/>
                <a:gdLst>
                  <a:gd name="T0" fmla="*/ 14 w 341"/>
                  <a:gd name="T1" fmla="*/ 4 h 99"/>
                  <a:gd name="T2" fmla="*/ 14 w 341"/>
                  <a:gd name="T3" fmla="*/ 4 h 99"/>
                  <a:gd name="T4" fmla="*/ 14 w 341"/>
                  <a:gd name="T5" fmla="*/ 4 h 99"/>
                  <a:gd name="T6" fmla="*/ 14 w 341"/>
                  <a:gd name="T7" fmla="*/ 4 h 99"/>
                  <a:gd name="T8" fmla="*/ 15 w 341"/>
                  <a:gd name="T9" fmla="*/ 4 h 99"/>
                  <a:gd name="T10" fmla="*/ 15 w 341"/>
                  <a:gd name="T11" fmla="*/ 3 h 99"/>
                  <a:gd name="T12" fmla="*/ 15 w 341"/>
                  <a:gd name="T13" fmla="*/ 3 h 99"/>
                  <a:gd name="T14" fmla="*/ 15 w 341"/>
                  <a:gd name="T15" fmla="*/ 3 h 99"/>
                  <a:gd name="T16" fmla="*/ 15 w 341"/>
                  <a:gd name="T17" fmla="*/ 1 h 99"/>
                  <a:gd name="T18" fmla="*/ 15 w 341"/>
                  <a:gd name="T19" fmla="*/ 1 h 99"/>
                  <a:gd name="T20" fmla="*/ 15 w 341"/>
                  <a:gd name="T21" fmla="*/ 1 h 99"/>
                  <a:gd name="T22" fmla="*/ 15 w 341"/>
                  <a:gd name="T23" fmla="*/ 1 h 99"/>
                  <a:gd name="T24" fmla="*/ 15 w 341"/>
                  <a:gd name="T25" fmla="*/ 0 h 99"/>
                  <a:gd name="T26" fmla="*/ 14 w 341"/>
                  <a:gd name="T27" fmla="*/ 0 h 99"/>
                  <a:gd name="T28" fmla="*/ 14 w 341"/>
                  <a:gd name="T29" fmla="*/ 0 h 99"/>
                  <a:gd name="T30" fmla="*/ 14 w 341"/>
                  <a:gd name="T31" fmla="*/ 0 h 99"/>
                  <a:gd name="T32" fmla="*/ 13 w 341"/>
                  <a:gd name="T33" fmla="*/ 0 h 99"/>
                  <a:gd name="T34" fmla="*/ 1 w 341"/>
                  <a:gd name="T35" fmla="*/ 0 h 99"/>
                  <a:gd name="T36" fmla="*/ 1 w 341"/>
                  <a:gd name="T37" fmla="*/ 0 h 99"/>
                  <a:gd name="T38" fmla="*/ 1 w 341"/>
                  <a:gd name="T39" fmla="*/ 0 h 99"/>
                  <a:gd name="T40" fmla="*/ 1 w 341"/>
                  <a:gd name="T41" fmla="*/ 0 h 99"/>
                  <a:gd name="T42" fmla="*/ 0 w 341"/>
                  <a:gd name="T43" fmla="*/ 0 h 99"/>
                  <a:gd name="T44" fmla="*/ 0 w 341"/>
                  <a:gd name="T45" fmla="*/ 1 h 99"/>
                  <a:gd name="T46" fmla="*/ 0 w 341"/>
                  <a:gd name="T47" fmla="*/ 1 h 99"/>
                  <a:gd name="T48" fmla="*/ 0 w 341"/>
                  <a:gd name="T49" fmla="*/ 1 h 99"/>
                  <a:gd name="T50" fmla="*/ 0 w 341"/>
                  <a:gd name="T51" fmla="*/ 3 h 99"/>
                  <a:gd name="T52" fmla="*/ 0 w 341"/>
                  <a:gd name="T53" fmla="*/ 3 h 99"/>
                  <a:gd name="T54" fmla="*/ 0 w 341"/>
                  <a:gd name="T55" fmla="*/ 3 h 99"/>
                  <a:gd name="T56" fmla="*/ 0 w 341"/>
                  <a:gd name="T57" fmla="*/ 3 h 99"/>
                  <a:gd name="T58" fmla="*/ 0 w 341"/>
                  <a:gd name="T59" fmla="*/ 4 h 99"/>
                  <a:gd name="T60" fmla="*/ 1 w 341"/>
                  <a:gd name="T61" fmla="*/ 4 h 99"/>
                  <a:gd name="T62" fmla="*/ 1 w 341"/>
                  <a:gd name="T63" fmla="*/ 4 h 99"/>
                  <a:gd name="T64" fmla="*/ 1 w 341"/>
                  <a:gd name="T65" fmla="*/ 4 h 99"/>
                  <a:gd name="T66" fmla="*/ 2 w 341"/>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1" h="99">
                    <a:moveTo>
                      <a:pt x="305" y="99"/>
                    </a:moveTo>
                    <a:lnTo>
                      <a:pt x="309" y="98"/>
                    </a:lnTo>
                    <a:lnTo>
                      <a:pt x="312" y="98"/>
                    </a:lnTo>
                    <a:lnTo>
                      <a:pt x="316" y="97"/>
                    </a:lnTo>
                    <a:lnTo>
                      <a:pt x="319" y="96"/>
                    </a:lnTo>
                    <a:lnTo>
                      <a:pt x="322" y="95"/>
                    </a:lnTo>
                    <a:lnTo>
                      <a:pt x="325" y="93"/>
                    </a:lnTo>
                    <a:lnTo>
                      <a:pt x="328" y="91"/>
                    </a:lnTo>
                    <a:lnTo>
                      <a:pt x="330" y="89"/>
                    </a:lnTo>
                    <a:lnTo>
                      <a:pt x="332" y="87"/>
                    </a:lnTo>
                    <a:lnTo>
                      <a:pt x="334" y="85"/>
                    </a:lnTo>
                    <a:lnTo>
                      <a:pt x="336" y="82"/>
                    </a:lnTo>
                    <a:lnTo>
                      <a:pt x="338" y="80"/>
                    </a:lnTo>
                    <a:lnTo>
                      <a:pt x="339" y="77"/>
                    </a:lnTo>
                    <a:lnTo>
                      <a:pt x="340" y="74"/>
                    </a:lnTo>
                    <a:lnTo>
                      <a:pt x="340" y="71"/>
                    </a:lnTo>
                    <a:lnTo>
                      <a:pt x="341" y="67"/>
                    </a:lnTo>
                    <a:lnTo>
                      <a:pt x="341" y="32"/>
                    </a:lnTo>
                    <a:lnTo>
                      <a:pt x="340" y="27"/>
                    </a:lnTo>
                    <a:lnTo>
                      <a:pt x="340" y="24"/>
                    </a:lnTo>
                    <a:lnTo>
                      <a:pt x="339" y="21"/>
                    </a:lnTo>
                    <a:lnTo>
                      <a:pt x="338" y="18"/>
                    </a:lnTo>
                    <a:lnTo>
                      <a:pt x="336" y="16"/>
                    </a:lnTo>
                    <a:lnTo>
                      <a:pt x="334" y="13"/>
                    </a:lnTo>
                    <a:lnTo>
                      <a:pt x="332" y="11"/>
                    </a:lnTo>
                    <a:lnTo>
                      <a:pt x="330" y="9"/>
                    </a:lnTo>
                    <a:lnTo>
                      <a:pt x="328" y="7"/>
                    </a:lnTo>
                    <a:lnTo>
                      <a:pt x="325" y="5"/>
                    </a:lnTo>
                    <a:lnTo>
                      <a:pt x="322" y="3"/>
                    </a:lnTo>
                    <a:lnTo>
                      <a:pt x="319" y="2"/>
                    </a:lnTo>
                    <a:lnTo>
                      <a:pt x="316" y="1"/>
                    </a:lnTo>
                    <a:lnTo>
                      <a:pt x="312" y="0"/>
                    </a:lnTo>
                    <a:lnTo>
                      <a:pt x="309" y="0"/>
                    </a:lnTo>
                    <a:lnTo>
                      <a:pt x="305" y="0"/>
                    </a:lnTo>
                    <a:lnTo>
                      <a:pt x="36" y="0"/>
                    </a:lnTo>
                    <a:lnTo>
                      <a:pt x="31" y="0"/>
                    </a:lnTo>
                    <a:lnTo>
                      <a:pt x="28" y="0"/>
                    </a:lnTo>
                    <a:lnTo>
                      <a:pt x="24" y="1"/>
                    </a:lnTo>
                    <a:lnTo>
                      <a:pt x="21" y="2"/>
                    </a:lnTo>
                    <a:lnTo>
                      <a:pt x="18" y="3"/>
                    </a:lnTo>
                    <a:lnTo>
                      <a:pt x="15" y="5"/>
                    </a:lnTo>
                    <a:lnTo>
                      <a:pt x="12"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2" y="91"/>
                    </a:lnTo>
                    <a:lnTo>
                      <a:pt x="15" y="93"/>
                    </a:lnTo>
                    <a:lnTo>
                      <a:pt x="18" y="95"/>
                    </a:lnTo>
                    <a:lnTo>
                      <a:pt x="21" y="96"/>
                    </a:lnTo>
                    <a:lnTo>
                      <a:pt x="24" y="97"/>
                    </a:lnTo>
                    <a:lnTo>
                      <a:pt x="28" y="98"/>
                    </a:lnTo>
                    <a:lnTo>
                      <a:pt x="31" y="98"/>
                    </a:lnTo>
                    <a:lnTo>
                      <a:pt x="36" y="99"/>
                    </a:lnTo>
                    <a:lnTo>
                      <a:pt x="305" y="99"/>
                    </a:lnTo>
                    <a:close/>
                  </a:path>
                </a:pathLst>
              </a:custGeom>
              <a:solidFill>
                <a:srgbClr val="993300"/>
              </a:solidFill>
              <a:ln w="0">
                <a:solidFill>
                  <a:srgbClr val="000000"/>
                </a:solidFill>
                <a:prstDash val="solid"/>
                <a:round/>
                <a:headEnd/>
                <a:tailEnd/>
              </a:ln>
            </p:spPr>
            <p:txBody>
              <a:bodyPr/>
              <a:lstStyle/>
              <a:p>
                <a:endParaRPr lang="en-US"/>
              </a:p>
            </p:txBody>
          </p:sp>
          <p:sp>
            <p:nvSpPr>
              <p:cNvPr id="44279" name="Freeform 404"/>
              <p:cNvSpPr>
                <a:spLocks/>
              </p:cNvSpPr>
              <p:nvPr/>
            </p:nvSpPr>
            <p:spPr bwMode="auto">
              <a:xfrm>
                <a:off x="4565" y="1288"/>
                <a:ext cx="21" cy="12"/>
              </a:xfrm>
              <a:custGeom>
                <a:avLst/>
                <a:gdLst>
                  <a:gd name="T0" fmla="*/ 18 w 478"/>
                  <a:gd name="T1" fmla="*/ 12 h 283"/>
                  <a:gd name="T2" fmla="*/ 19 w 478"/>
                  <a:gd name="T3" fmla="*/ 12 h 283"/>
                  <a:gd name="T4" fmla="*/ 19 w 478"/>
                  <a:gd name="T5" fmla="*/ 12 h 283"/>
                  <a:gd name="T6" fmla="*/ 20 w 478"/>
                  <a:gd name="T7" fmla="*/ 11 h 283"/>
                  <a:gd name="T8" fmla="*/ 20 w 478"/>
                  <a:gd name="T9" fmla="*/ 11 h 283"/>
                  <a:gd name="T10" fmla="*/ 21 w 478"/>
                  <a:gd name="T11" fmla="*/ 10 h 283"/>
                  <a:gd name="T12" fmla="*/ 21 w 478"/>
                  <a:gd name="T13" fmla="*/ 10 h 283"/>
                  <a:gd name="T14" fmla="*/ 21 w 478"/>
                  <a:gd name="T15" fmla="*/ 9 h 283"/>
                  <a:gd name="T16" fmla="*/ 20 w 478"/>
                  <a:gd name="T17" fmla="*/ 3 h 283"/>
                  <a:gd name="T18" fmla="*/ 20 w 478"/>
                  <a:gd name="T19" fmla="*/ 2 h 283"/>
                  <a:gd name="T20" fmla="*/ 20 w 478"/>
                  <a:gd name="T21" fmla="*/ 2 h 283"/>
                  <a:gd name="T22" fmla="*/ 20 w 478"/>
                  <a:gd name="T23" fmla="*/ 1 h 283"/>
                  <a:gd name="T24" fmla="*/ 20 w 478"/>
                  <a:gd name="T25" fmla="*/ 1 h 283"/>
                  <a:gd name="T26" fmla="*/ 19 w 478"/>
                  <a:gd name="T27" fmla="*/ 0 h 283"/>
                  <a:gd name="T28" fmla="*/ 19 w 478"/>
                  <a:gd name="T29" fmla="*/ 0 h 283"/>
                  <a:gd name="T30" fmla="*/ 19 w 478"/>
                  <a:gd name="T31" fmla="*/ 0 h 283"/>
                  <a:gd name="T32" fmla="*/ 18 w 478"/>
                  <a:gd name="T33" fmla="*/ 0 h 283"/>
                  <a:gd name="T34" fmla="*/ 3 w 478"/>
                  <a:gd name="T35" fmla="*/ 0 h 283"/>
                  <a:gd name="T36" fmla="*/ 2 w 478"/>
                  <a:gd name="T37" fmla="*/ 0 h 283"/>
                  <a:gd name="T38" fmla="*/ 2 w 478"/>
                  <a:gd name="T39" fmla="*/ 0 h 283"/>
                  <a:gd name="T40" fmla="*/ 1 w 478"/>
                  <a:gd name="T41" fmla="*/ 1 h 283"/>
                  <a:gd name="T42" fmla="*/ 1 w 478"/>
                  <a:gd name="T43" fmla="*/ 1 h 283"/>
                  <a:gd name="T44" fmla="*/ 1 w 478"/>
                  <a:gd name="T45" fmla="*/ 1 h 283"/>
                  <a:gd name="T46" fmla="*/ 1 w 478"/>
                  <a:gd name="T47" fmla="*/ 2 h 283"/>
                  <a:gd name="T48" fmla="*/ 1 w 478"/>
                  <a:gd name="T49" fmla="*/ 3 h 283"/>
                  <a:gd name="T50" fmla="*/ 0 w 478"/>
                  <a:gd name="T51" fmla="*/ 9 h 283"/>
                  <a:gd name="T52" fmla="*/ 0 w 478"/>
                  <a:gd name="T53" fmla="*/ 10 h 283"/>
                  <a:gd name="T54" fmla="*/ 0 w 478"/>
                  <a:gd name="T55" fmla="*/ 10 h 283"/>
                  <a:gd name="T56" fmla="*/ 1 w 478"/>
                  <a:gd name="T57" fmla="*/ 11 h 283"/>
                  <a:gd name="T58" fmla="*/ 1 w 478"/>
                  <a:gd name="T59" fmla="*/ 11 h 283"/>
                  <a:gd name="T60" fmla="*/ 1 w 478"/>
                  <a:gd name="T61" fmla="*/ 11 h 283"/>
                  <a:gd name="T62" fmla="*/ 2 w 478"/>
                  <a:gd name="T63" fmla="*/ 12 h 283"/>
                  <a:gd name="T64" fmla="*/ 2 w 478"/>
                  <a:gd name="T65" fmla="*/ 12 h 283"/>
                  <a:gd name="T66" fmla="*/ 3 w 478"/>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78" h="283">
                    <a:moveTo>
                      <a:pt x="415" y="283"/>
                    </a:moveTo>
                    <a:lnTo>
                      <a:pt x="419" y="282"/>
                    </a:lnTo>
                    <a:lnTo>
                      <a:pt x="425" y="281"/>
                    </a:lnTo>
                    <a:lnTo>
                      <a:pt x="431" y="279"/>
                    </a:lnTo>
                    <a:lnTo>
                      <a:pt x="436" y="277"/>
                    </a:lnTo>
                    <a:lnTo>
                      <a:pt x="441" y="274"/>
                    </a:lnTo>
                    <a:lnTo>
                      <a:pt x="446" y="271"/>
                    </a:lnTo>
                    <a:lnTo>
                      <a:pt x="451" y="267"/>
                    </a:lnTo>
                    <a:lnTo>
                      <a:pt x="456" y="263"/>
                    </a:lnTo>
                    <a:lnTo>
                      <a:pt x="460" y="258"/>
                    </a:lnTo>
                    <a:lnTo>
                      <a:pt x="464" y="252"/>
                    </a:lnTo>
                    <a:lnTo>
                      <a:pt x="469" y="247"/>
                    </a:lnTo>
                    <a:lnTo>
                      <a:pt x="472" y="241"/>
                    </a:lnTo>
                    <a:lnTo>
                      <a:pt x="474" y="235"/>
                    </a:lnTo>
                    <a:lnTo>
                      <a:pt x="476" y="229"/>
                    </a:lnTo>
                    <a:lnTo>
                      <a:pt x="477" y="222"/>
                    </a:lnTo>
                    <a:lnTo>
                      <a:pt x="478" y="216"/>
                    </a:lnTo>
                    <a:lnTo>
                      <a:pt x="463" y="68"/>
                    </a:lnTo>
                    <a:lnTo>
                      <a:pt x="462" y="61"/>
                    </a:lnTo>
                    <a:lnTo>
                      <a:pt x="462" y="53"/>
                    </a:lnTo>
                    <a:lnTo>
                      <a:pt x="460" y="47"/>
                    </a:lnTo>
                    <a:lnTo>
                      <a:pt x="459" y="41"/>
                    </a:lnTo>
                    <a:lnTo>
                      <a:pt x="457" y="35"/>
                    </a:lnTo>
                    <a:lnTo>
                      <a:pt x="454" y="30"/>
                    </a:lnTo>
                    <a:lnTo>
                      <a:pt x="452" y="25"/>
                    </a:lnTo>
                    <a:lnTo>
                      <a:pt x="449" y="20"/>
                    </a:lnTo>
                    <a:lnTo>
                      <a:pt x="445" y="16"/>
                    </a:lnTo>
                    <a:lnTo>
                      <a:pt x="442" y="11"/>
                    </a:lnTo>
                    <a:lnTo>
                      <a:pt x="438" y="8"/>
                    </a:lnTo>
                    <a:lnTo>
                      <a:pt x="434" y="5"/>
                    </a:lnTo>
                    <a:lnTo>
                      <a:pt x="429" y="3"/>
                    </a:lnTo>
                    <a:lnTo>
                      <a:pt x="424" y="1"/>
                    </a:lnTo>
                    <a:lnTo>
                      <a:pt x="419" y="0"/>
                    </a:lnTo>
                    <a:lnTo>
                      <a:pt x="415" y="0"/>
                    </a:lnTo>
                    <a:lnTo>
                      <a:pt x="62" y="0"/>
                    </a:lnTo>
                    <a:lnTo>
                      <a:pt x="57" y="0"/>
                    </a:lnTo>
                    <a:lnTo>
                      <a:pt x="52" y="1"/>
                    </a:lnTo>
                    <a:lnTo>
                      <a:pt x="48" y="3"/>
                    </a:lnTo>
                    <a:lnTo>
                      <a:pt x="43" y="5"/>
                    </a:lnTo>
                    <a:lnTo>
                      <a:pt x="38" y="8"/>
                    </a:lnTo>
                    <a:lnTo>
                      <a:pt x="35" y="11"/>
                    </a:lnTo>
                    <a:lnTo>
                      <a:pt x="31" y="16"/>
                    </a:lnTo>
                    <a:lnTo>
                      <a:pt x="28" y="20"/>
                    </a:lnTo>
                    <a:lnTo>
                      <a:pt x="25" y="25"/>
                    </a:lnTo>
                    <a:lnTo>
                      <a:pt x="22" y="30"/>
                    </a:lnTo>
                    <a:lnTo>
                      <a:pt x="20" y="35"/>
                    </a:lnTo>
                    <a:lnTo>
                      <a:pt x="18" y="41"/>
                    </a:lnTo>
                    <a:lnTo>
                      <a:pt x="17" y="47"/>
                    </a:lnTo>
                    <a:lnTo>
                      <a:pt x="15" y="53"/>
                    </a:lnTo>
                    <a:lnTo>
                      <a:pt x="15" y="61"/>
                    </a:lnTo>
                    <a:lnTo>
                      <a:pt x="15" y="68"/>
                    </a:lnTo>
                    <a:lnTo>
                      <a:pt x="0" y="216"/>
                    </a:lnTo>
                    <a:lnTo>
                      <a:pt x="0" y="222"/>
                    </a:lnTo>
                    <a:lnTo>
                      <a:pt x="1" y="229"/>
                    </a:lnTo>
                    <a:lnTo>
                      <a:pt x="4" y="235"/>
                    </a:lnTo>
                    <a:lnTo>
                      <a:pt x="6" y="241"/>
                    </a:lnTo>
                    <a:lnTo>
                      <a:pt x="9" y="247"/>
                    </a:lnTo>
                    <a:lnTo>
                      <a:pt x="13" y="252"/>
                    </a:lnTo>
                    <a:lnTo>
                      <a:pt x="17" y="258"/>
                    </a:lnTo>
                    <a:lnTo>
                      <a:pt x="21" y="263"/>
                    </a:lnTo>
                    <a:lnTo>
                      <a:pt x="25" y="267"/>
                    </a:lnTo>
                    <a:lnTo>
                      <a:pt x="30" y="271"/>
                    </a:lnTo>
                    <a:lnTo>
                      <a:pt x="35" y="274"/>
                    </a:lnTo>
                    <a:lnTo>
                      <a:pt x="41" y="277"/>
                    </a:lnTo>
                    <a:lnTo>
                      <a:pt x="46" y="279"/>
                    </a:lnTo>
                    <a:lnTo>
                      <a:pt x="51" y="281"/>
                    </a:lnTo>
                    <a:lnTo>
                      <a:pt x="57" y="282"/>
                    </a:lnTo>
                    <a:lnTo>
                      <a:pt x="62" y="283"/>
                    </a:lnTo>
                    <a:lnTo>
                      <a:pt x="415" y="283"/>
                    </a:lnTo>
                    <a:close/>
                  </a:path>
                </a:pathLst>
              </a:custGeom>
              <a:solidFill>
                <a:srgbClr val="993300"/>
              </a:solidFill>
              <a:ln w="0">
                <a:solidFill>
                  <a:srgbClr val="000000"/>
                </a:solidFill>
                <a:prstDash val="solid"/>
                <a:round/>
                <a:headEnd/>
                <a:tailEnd/>
              </a:ln>
            </p:spPr>
            <p:txBody>
              <a:bodyPr/>
              <a:lstStyle/>
              <a:p>
                <a:endParaRPr lang="en-US"/>
              </a:p>
            </p:txBody>
          </p:sp>
          <p:sp>
            <p:nvSpPr>
              <p:cNvPr id="44280" name="Freeform 405"/>
              <p:cNvSpPr>
                <a:spLocks/>
              </p:cNvSpPr>
              <p:nvPr/>
            </p:nvSpPr>
            <p:spPr bwMode="auto">
              <a:xfrm>
                <a:off x="4565" y="1288"/>
                <a:ext cx="20" cy="12"/>
              </a:xfrm>
              <a:custGeom>
                <a:avLst/>
                <a:gdLst>
                  <a:gd name="T0" fmla="*/ 18 w 455"/>
                  <a:gd name="T1" fmla="*/ 12 h 269"/>
                  <a:gd name="T2" fmla="*/ 18 w 455"/>
                  <a:gd name="T3" fmla="*/ 12 h 269"/>
                  <a:gd name="T4" fmla="*/ 18 w 455"/>
                  <a:gd name="T5" fmla="*/ 12 h 269"/>
                  <a:gd name="T6" fmla="*/ 19 w 455"/>
                  <a:gd name="T7" fmla="*/ 11 h 269"/>
                  <a:gd name="T8" fmla="*/ 19 w 455"/>
                  <a:gd name="T9" fmla="*/ 11 h 269"/>
                  <a:gd name="T10" fmla="*/ 20 w 455"/>
                  <a:gd name="T11" fmla="*/ 10 h 269"/>
                  <a:gd name="T12" fmla="*/ 20 w 455"/>
                  <a:gd name="T13" fmla="*/ 10 h 269"/>
                  <a:gd name="T14" fmla="*/ 20 w 455"/>
                  <a:gd name="T15" fmla="*/ 9 h 269"/>
                  <a:gd name="T16" fmla="*/ 19 w 455"/>
                  <a:gd name="T17" fmla="*/ 3 h 269"/>
                  <a:gd name="T18" fmla="*/ 19 w 455"/>
                  <a:gd name="T19" fmla="*/ 2 h 269"/>
                  <a:gd name="T20" fmla="*/ 19 w 455"/>
                  <a:gd name="T21" fmla="*/ 2 h 269"/>
                  <a:gd name="T22" fmla="*/ 19 w 455"/>
                  <a:gd name="T23" fmla="*/ 1 h 269"/>
                  <a:gd name="T24" fmla="*/ 19 w 455"/>
                  <a:gd name="T25" fmla="*/ 1 h 269"/>
                  <a:gd name="T26" fmla="*/ 19 w 455"/>
                  <a:gd name="T27" fmla="*/ 0 h 269"/>
                  <a:gd name="T28" fmla="*/ 18 w 455"/>
                  <a:gd name="T29" fmla="*/ 0 h 269"/>
                  <a:gd name="T30" fmla="*/ 18 w 455"/>
                  <a:gd name="T31" fmla="*/ 0 h 269"/>
                  <a:gd name="T32" fmla="*/ 17 w 455"/>
                  <a:gd name="T33" fmla="*/ 0 h 269"/>
                  <a:gd name="T34" fmla="*/ 2 w 455"/>
                  <a:gd name="T35" fmla="*/ 0 h 269"/>
                  <a:gd name="T36" fmla="*/ 2 w 455"/>
                  <a:gd name="T37" fmla="*/ 0 h 269"/>
                  <a:gd name="T38" fmla="*/ 2 w 455"/>
                  <a:gd name="T39" fmla="*/ 0 h 269"/>
                  <a:gd name="T40" fmla="*/ 1 w 455"/>
                  <a:gd name="T41" fmla="*/ 1 h 269"/>
                  <a:gd name="T42" fmla="*/ 1 w 455"/>
                  <a:gd name="T43" fmla="*/ 1 h 269"/>
                  <a:gd name="T44" fmla="*/ 1 w 455"/>
                  <a:gd name="T45" fmla="*/ 1 h 269"/>
                  <a:gd name="T46" fmla="*/ 1 w 455"/>
                  <a:gd name="T47" fmla="*/ 2 h 269"/>
                  <a:gd name="T48" fmla="*/ 1 w 455"/>
                  <a:gd name="T49" fmla="*/ 3 h 269"/>
                  <a:gd name="T50" fmla="*/ 0 w 455"/>
                  <a:gd name="T51" fmla="*/ 9 h 269"/>
                  <a:gd name="T52" fmla="*/ 0 w 455"/>
                  <a:gd name="T53" fmla="*/ 10 h 269"/>
                  <a:gd name="T54" fmla="*/ 0 w 455"/>
                  <a:gd name="T55" fmla="*/ 10 h 269"/>
                  <a:gd name="T56" fmla="*/ 0 w 455"/>
                  <a:gd name="T57" fmla="*/ 11 h 269"/>
                  <a:gd name="T58" fmla="*/ 1 w 455"/>
                  <a:gd name="T59" fmla="*/ 11 h 269"/>
                  <a:gd name="T60" fmla="*/ 1 w 455"/>
                  <a:gd name="T61" fmla="*/ 12 h 269"/>
                  <a:gd name="T62" fmla="*/ 2 w 455"/>
                  <a:gd name="T63" fmla="*/ 12 h 269"/>
                  <a:gd name="T64" fmla="*/ 2 w 455"/>
                  <a:gd name="T65" fmla="*/ 12 h 269"/>
                  <a:gd name="T66" fmla="*/ 3 w 455"/>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5" h="269">
                    <a:moveTo>
                      <a:pt x="395" y="269"/>
                    </a:moveTo>
                    <a:lnTo>
                      <a:pt x="399" y="268"/>
                    </a:lnTo>
                    <a:lnTo>
                      <a:pt x="404" y="267"/>
                    </a:lnTo>
                    <a:lnTo>
                      <a:pt x="409" y="266"/>
                    </a:lnTo>
                    <a:lnTo>
                      <a:pt x="414" y="264"/>
                    </a:lnTo>
                    <a:lnTo>
                      <a:pt x="420" y="261"/>
                    </a:lnTo>
                    <a:lnTo>
                      <a:pt x="425" y="258"/>
                    </a:lnTo>
                    <a:lnTo>
                      <a:pt x="429" y="254"/>
                    </a:lnTo>
                    <a:lnTo>
                      <a:pt x="434" y="250"/>
                    </a:lnTo>
                    <a:lnTo>
                      <a:pt x="438" y="245"/>
                    </a:lnTo>
                    <a:lnTo>
                      <a:pt x="442" y="240"/>
                    </a:lnTo>
                    <a:lnTo>
                      <a:pt x="445" y="235"/>
                    </a:lnTo>
                    <a:lnTo>
                      <a:pt x="448" y="230"/>
                    </a:lnTo>
                    <a:lnTo>
                      <a:pt x="450" y="224"/>
                    </a:lnTo>
                    <a:lnTo>
                      <a:pt x="452" y="218"/>
                    </a:lnTo>
                    <a:lnTo>
                      <a:pt x="453" y="212"/>
                    </a:lnTo>
                    <a:lnTo>
                      <a:pt x="455" y="205"/>
                    </a:lnTo>
                    <a:lnTo>
                      <a:pt x="441" y="64"/>
                    </a:lnTo>
                    <a:lnTo>
                      <a:pt x="440" y="57"/>
                    </a:lnTo>
                    <a:lnTo>
                      <a:pt x="440" y="51"/>
                    </a:lnTo>
                    <a:lnTo>
                      <a:pt x="438" y="44"/>
                    </a:lnTo>
                    <a:lnTo>
                      <a:pt x="437" y="38"/>
                    </a:lnTo>
                    <a:lnTo>
                      <a:pt x="435" y="33"/>
                    </a:lnTo>
                    <a:lnTo>
                      <a:pt x="433" y="28"/>
                    </a:lnTo>
                    <a:lnTo>
                      <a:pt x="430" y="23"/>
                    </a:lnTo>
                    <a:lnTo>
                      <a:pt x="427" y="19"/>
                    </a:lnTo>
                    <a:lnTo>
                      <a:pt x="424" y="15"/>
                    </a:lnTo>
                    <a:lnTo>
                      <a:pt x="421" y="11"/>
                    </a:lnTo>
                    <a:lnTo>
                      <a:pt x="417" y="7"/>
                    </a:lnTo>
                    <a:lnTo>
                      <a:pt x="412" y="4"/>
                    </a:lnTo>
                    <a:lnTo>
                      <a:pt x="408" y="2"/>
                    </a:lnTo>
                    <a:lnTo>
                      <a:pt x="404" y="1"/>
                    </a:lnTo>
                    <a:lnTo>
                      <a:pt x="399" y="0"/>
                    </a:lnTo>
                    <a:lnTo>
                      <a:pt x="395" y="0"/>
                    </a:lnTo>
                    <a:lnTo>
                      <a:pt x="59" y="0"/>
                    </a:lnTo>
                    <a:lnTo>
                      <a:pt x="54" y="0"/>
                    </a:lnTo>
                    <a:lnTo>
                      <a:pt x="49" y="1"/>
                    </a:lnTo>
                    <a:lnTo>
                      <a:pt x="45" y="2"/>
                    </a:lnTo>
                    <a:lnTo>
                      <a:pt x="41" y="4"/>
                    </a:lnTo>
                    <a:lnTo>
                      <a:pt x="37" y="7"/>
                    </a:lnTo>
                    <a:lnTo>
                      <a:pt x="33" y="11"/>
                    </a:lnTo>
                    <a:lnTo>
                      <a:pt x="30" y="15"/>
                    </a:lnTo>
                    <a:lnTo>
                      <a:pt x="26" y="19"/>
                    </a:lnTo>
                    <a:lnTo>
                      <a:pt x="23" y="23"/>
                    </a:lnTo>
                    <a:lnTo>
                      <a:pt x="20" y="28"/>
                    </a:lnTo>
                    <a:lnTo>
                      <a:pt x="18" y="33"/>
                    </a:lnTo>
                    <a:lnTo>
                      <a:pt x="16" y="38"/>
                    </a:lnTo>
                    <a:lnTo>
                      <a:pt x="15" y="44"/>
                    </a:lnTo>
                    <a:lnTo>
                      <a:pt x="13" y="51"/>
                    </a:lnTo>
                    <a:lnTo>
                      <a:pt x="13" y="57"/>
                    </a:lnTo>
                    <a:lnTo>
                      <a:pt x="13" y="64"/>
                    </a:lnTo>
                    <a:lnTo>
                      <a:pt x="0" y="205"/>
                    </a:lnTo>
                    <a:lnTo>
                      <a:pt x="0" y="212"/>
                    </a:lnTo>
                    <a:lnTo>
                      <a:pt x="1" y="218"/>
                    </a:lnTo>
                    <a:lnTo>
                      <a:pt x="3" y="224"/>
                    </a:lnTo>
                    <a:lnTo>
                      <a:pt x="5" y="230"/>
                    </a:lnTo>
                    <a:lnTo>
                      <a:pt x="8" y="235"/>
                    </a:lnTo>
                    <a:lnTo>
                      <a:pt x="11" y="240"/>
                    </a:lnTo>
                    <a:lnTo>
                      <a:pt x="15" y="245"/>
                    </a:lnTo>
                    <a:lnTo>
                      <a:pt x="19" y="250"/>
                    </a:lnTo>
                    <a:lnTo>
                      <a:pt x="24" y="254"/>
                    </a:lnTo>
                    <a:lnTo>
                      <a:pt x="29" y="258"/>
                    </a:lnTo>
                    <a:lnTo>
                      <a:pt x="34" y="261"/>
                    </a:lnTo>
                    <a:lnTo>
                      <a:pt x="39" y="264"/>
                    </a:lnTo>
                    <a:lnTo>
                      <a:pt x="44" y="266"/>
                    </a:lnTo>
                    <a:lnTo>
                      <a:pt x="49" y="267"/>
                    </a:lnTo>
                    <a:lnTo>
                      <a:pt x="54" y="268"/>
                    </a:lnTo>
                    <a:lnTo>
                      <a:pt x="59" y="269"/>
                    </a:lnTo>
                    <a:lnTo>
                      <a:pt x="395" y="269"/>
                    </a:lnTo>
                    <a:close/>
                  </a:path>
                </a:pathLst>
              </a:custGeom>
              <a:solidFill>
                <a:srgbClr val="993300"/>
              </a:solidFill>
              <a:ln w="0">
                <a:solidFill>
                  <a:srgbClr val="000000"/>
                </a:solidFill>
                <a:prstDash val="solid"/>
                <a:round/>
                <a:headEnd/>
                <a:tailEnd/>
              </a:ln>
            </p:spPr>
            <p:txBody>
              <a:bodyPr/>
              <a:lstStyle/>
              <a:p>
                <a:endParaRPr lang="en-US"/>
              </a:p>
            </p:txBody>
          </p:sp>
          <p:sp>
            <p:nvSpPr>
              <p:cNvPr id="44281" name="Freeform 406"/>
              <p:cNvSpPr>
                <a:spLocks/>
              </p:cNvSpPr>
              <p:nvPr/>
            </p:nvSpPr>
            <p:spPr bwMode="auto">
              <a:xfrm>
                <a:off x="4568" y="1294"/>
                <a:ext cx="15" cy="5"/>
              </a:xfrm>
              <a:custGeom>
                <a:avLst/>
                <a:gdLst>
                  <a:gd name="T0" fmla="*/ 15 w 334"/>
                  <a:gd name="T1" fmla="*/ 2 h 121"/>
                  <a:gd name="T2" fmla="*/ 15 w 334"/>
                  <a:gd name="T3" fmla="*/ 3 h 121"/>
                  <a:gd name="T4" fmla="*/ 15 w 334"/>
                  <a:gd name="T5" fmla="*/ 3 h 121"/>
                  <a:gd name="T6" fmla="*/ 15 w 334"/>
                  <a:gd name="T7" fmla="*/ 3 h 121"/>
                  <a:gd name="T8" fmla="*/ 15 w 334"/>
                  <a:gd name="T9" fmla="*/ 3 h 121"/>
                  <a:gd name="T10" fmla="*/ 15 w 334"/>
                  <a:gd name="T11" fmla="*/ 4 h 121"/>
                  <a:gd name="T12" fmla="*/ 15 w 334"/>
                  <a:gd name="T13" fmla="*/ 4 h 121"/>
                  <a:gd name="T14" fmla="*/ 15 w 334"/>
                  <a:gd name="T15" fmla="*/ 4 h 121"/>
                  <a:gd name="T16" fmla="*/ 15 w 334"/>
                  <a:gd name="T17" fmla="*/ 4 h 121"/>
                  <a:gd name="T18" fmla="*/ 14 w 334"/>
                  <a:gd name="T19" fmla="*/ 4 h 121"/>
                  <a:gd name="T20" fmla="*/ 14 w 334"/>
                  <a:gd name="T21" fmla="*/ 5 h 121"/>
                  <a:gd name="T22" fmla="*/ 14 w 334"/>
                  <a:gd name="T23" fmla="*/ 5 h 121"/>
                  <a:gd name="T24" fmla="*/ 14 w 334"/>
                  <a:gd name="T25" fmla="*/ 5 h 121"/>
                  <a:gd name="T26" fmla="*/ 14 w 334"/>
                  <a:gd name="T27" fmla="*/ 5 h 121"/>
                  <a:gd name="T28" fmla="*/ 14 w 334"/>
                  <a:gd name="T29" fmla="*/ 5 h 121"/>
                  <a:gd name="T30" fmla="*/ 13 w 334"/>
                  <a:gd name="T31" fmla="*/ 5 h 121"/>
                  <a:gd name="T32" fmla="*/ 13 w 334"/>
                  <a:gd name="T33" fmla="*/ 5 h 121"/>
                  <a:gd name="T34" fmla="*/ 2 w 334"/>
                  <a:gd name="T35" fmla="*/ 5 h 121"/>
                  <a:gd name="T36" fmla="*/ 1 w 334"/>
                  <a:gd name="T37" fmla="*/ 5 h 121"/>
                  <a:gd name="T38" fmla="*/ 1 w 334"/>
                  <a:gd name="T39" fmla="*/ 5 h 121"/>
                  <a:gd name="T40" fmla="*/ 1 w 334"/>
                  <a:gd name="T41" fmla="*/ 5 h 121"/>
                  <a:gd name="T42" fmla="*/ 1 w 334"/>
                  <a:gd name="T43" fmla="*/ 5 h 121"/>
                  <a:gd name="T44" fmla="*/ 1 w 334"/>
                  <a:gd name="T45" fmla="*/ 5 h 121"/>
                  <a:gd name="T46" fmla="*/ 1 w 334"/>
                  <a:gd name="T47" fmla="*/ 5 h 121"/>
                  <a:gd name="T48" fmla="*/ 1 w 334"/>
                  <a:gd name="T49" fmla="*/ 4 h 121"/>
                  <a:gd name="T50" fmla="*/ 0 w 334"/>
                  <a:gd name="T51" fmla="*/ 4 h 121"/>
                  <a:gd name="T52" fmla="*/ 0 w 334"/>
                  <a:gd name="T53" fmla="*/ 4 h 121"/>
                  <a:gd name="T54" fmla="*/ 0 w 334"/>
                  <a:gd name="T55" fmla="*/ 4 h 121"/>
                  <a:gd name="T56" fmla="*/ 0 w 334"/>
                  <a:gd name="T57" fmla="*/ 4 h 121"/>
                  <a:gd name="T58" fmla="*/ 0 w 334"/>
                  <a:gd name="T59" fmla="*/ 3 h 121"/>
                  <a:gd name="T60" fmla="*/ 0 w 334"/>
                  <a:gd name="T61" fmla="*/ 3 h 121"/>
                  <a:gd name="T62" fmla="*/ 0 w 334"/>
                  <a:gd name="T63" fmla="*/ 3 h 121"/>
                  <a:gd name="T64" fmla="*/ 0 w 334"/>
                  <a:gd name="T65" fmla="*/ 3 h 121"/>
                  <a:gd name="T66" fmla="*/ 0 w 334"/>
                  <a:gd name="T67" fmla="*/ 2 h 121"/>
                  <a:gd name="T68" fmla="*/ 0 w 334"/>
                  <a:gd name="T69" fmla="*/ 0 h 121"/>
                  <a:gd name="T70" fmla="*/ 15 w 334"/>
                  <a:gd name="T71" fmla="*/ 0 h 121"/>
                  <a:gd name="T72" fmla="*/ 15 w 334"/>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4" h="121">
                    <a:moveTo>
                      <a:pt x="334" y="60"/>
                    </a:moveTo>
                    <a:lnTo>
                      <a:pt x="333" y="65"/>
                    </a:lnTo>
                    <a:lnTo>
                      <a:pt x="333" y="71"/>
                    </a:lnTo>
                    <a:lnTo>
                      <a:pt x="332" y="77"/>
                    </a:lnTo>
                    <a:lnTo>
                      <a:pt x="331" y="83"/>
                    </a:lnTo>
                    <a:lnTo>
                      <a:pt x="329" y="88"/>
                    </a:lnTo>
                    <a:lnTo>
                      <a:pt x="328" y="93"/>
                    </a:lnTo>
                    <a:lnTo>
                      <a:pt x="325" y="98"/>
                    </a:lnTo>
                    <a:lnTo>
                      <a:pt x="323" y="102"/>
                    </a:lnTo>
                    <a:lnTo>
                      <a:pt x="321" y="106"/>
                    </a:lnTo>
                    <a:lnTo>
                      <a:pt x="318" y="109"/>
                    </a:lnTo>
                    <a:lnTo>
                      <a:pt x="315" y="112"/>
                    </a:lnTo>
                    <a:lnTo>
                      <a:pt x="310" y="115"/>
                    </a:lnTo>
                    <a:lnTo>
                      <a:pt x="307" y="117"/>
                    </a:lnTo>
                    <a:lnTo>
                      <a:pt x="303" y="118"/>
                    </a:lnTo>
                    <a:lnTo>
                      <a:pt x="299" y="119"/>
                    </a:lnTo>
                    <a:lnTo>
                      <a:pt x="295" y="121"/>
                    </a:lnTo>
                    <a:lnTo>
                      <a:pt x="38" y="121"/>
                    </a:lnTo>
                    <a:lnTo>
                      <a:pt x="33" y="119"/>
                    </a:lnTo>
                    <a:lnTo>
                      <a:pt x="29" y="118"/>
                    </a:lnTo>
                    <a:lnTo>
                      <a:pt x="26" y="117"/>
                    </a:lnTo>
                    <a:lnTo>
                      <a:pt x="22" y="115"/>
                    </a:lnTo>
                    <a:lnTo>
                      <a:pt x="19" y="112"/>
                    </a:lnTo>
                    <a:lnTo>
                      <a:pt x="16" y="109"/>
                    </a:lnTo>
                    <a:lnTo>
                      <a:pt x="13" y="106"/>
                    </a:lnTo>
                    <a:lnTo>
                      <a:pt x="10" y="102"/>
                    </a:lnTo>
                    <a:lnTo>
                      <a:pt x="8" y="98"/>
                    </a:lnTo>
                    <a:lnTo>
                      <a:pt x="6" y="93"/>
                    </a:lnTo>
                    <a:lnTo>
                      <a:pt x="3" y="88"/>
                    </a:lnTo>
                    <a:lnTo>
                      <a:pt x="2" y="83"/>
                    </a:lnTo>
                    <a:lnTo>
                      <a:pt x="1" y="77"/>
                    </a:lnTo>
                    <a:lnTo>
                      <a:pt x="0" y="71"/>
                    </a:lnTo>
                    <a:lnTo>
                      <a:pt x="0" y="65"/>
                    </a:lnTo>
                    <a:lnTo>
                      <a:pt x="0" y="60"/>
                    </a:lnTo>
                    <a:lnTo>
                      <a:pt x="2" y="0"/>
                    </a:lnTo>
                    <a:lnTo>
                      <a:pt x="331" y="0"/>
                    </a:lnTo>
                    <a:lnTo>
                      <a:pt x="334" y="60"/>
                    </a:lnTo>
                    <a:close/>
                  </a:path>
                </a:pathLst>
              </a:custGeom>
              <a:solidFill>
                <a:srgbClr val="993300"/>
              </a:solidFill>
              <a:ln w="0">
                <a:solidFill>
                  <a:srgbClr val="000000"/>
                </a:solidFill>
                <a:prstDash val="solid"/>
                <a:round/>
                <a:headEnd/>
                <a:tailEnd/>
              </a:ln>
            </p:spPr>
            <p:txBody>
              <a:bodyPr/>
              <a:lstStyle/>
              <a:p>
                <a:endParaRPr lang="en-US"/>
              </a:p>
            </p:txBody>
          </p:sp>
          <p:sp>
            <p:nvSpPr>
              <p:cNvPr id="44282" name="Freeform 407"/>
              <p:cNvSpPr>
                <a:spLocks/>
              </p:cNvSpPr>
              <p:nvPr/>
            </p:nvSpPr>
            <p:spPr bwMode="auto">
              <a:xfrm>
                <a:off x="4566" y="1290"/>
                <a:ext cx="2" cy="8"/>
              </a:xfrm>
              <a:custGeom>
                <a:avLst/>
                <a:gdLst>
                  <a:gd name="T0" fmla="*/ 1 w 33"/>
                  <a:gd name="T1" fmla="*/ 8 h 200"/>
                  <a:gd name="T2" fmla="*/ 1 w 33"/>
                  <a:gd name="T3" fmla="*/ 8 h 200"/>
                  <a:gd name="T4" fmla="*/ 2 w 33"/>
                  <a:gd name="T5" fmla="*/ 8 h 200"/>
                  <a:gd name="T6" fmla="*/ 2 w 33"/>
                  <a:gd name="T7" fmla="*/ 8 h 200"/>
                  <a:gd name="T8" fmla="*/ 2 w 33"/>
                  <a:gd name="T9" fmla="*/ 8 h 200"/>
                  <a:gd name="T10" fmla="*/ 2 w 33"/>
                  <a:gd name="T11" fmla="*/ 8 h 200"/>
                  <a:gd name="T12" fmla="*/ 2 w 33"/>
                  <a:gd name="T13" fmla="*/ 7 h 200"/>
                  <a:gd name="T14" fmla="*/ 2 w 33"/>
                  <a:gd name="T15" fmla="*/ 7 h 200"/>
                  <a:gd name="T16" fmla="*/ 2 w 33"/>
                  <a:gd name="T17" fmla="*/ 1 h 200"/>
                  <a:gd name="T18" fmla="*/ 2 w 33"/>
                  <a:gd name="T19" fmla="*/ 1 h 200"/>
                  <a:gd name="T20" fmla="*/ 2 w 33"/>
                  <a:gd name="T21" fmla="*/ 0 h 200"/>
                  <a:gd name="T22" fmla="*/ 2 w 33"/>
                  <a:gd name="T23" fmla="*/ 0 h 200"/>
                  <a:gd name="T24" fmla="*/ 2 w 33"/>
                  <a:gd name="T25" fmla="*/ 0 h 200"/>
                  <a:gd name="T26" fmla="*/ 2 w 33"/>
                  <a:gd name="T27" fmla="*/ 0 h 200"/>
                  <a:gd name="T28" fmla="*/ 1 w 33"/>
                  <a:gd name="T29" fmla="*/ 0 h 200"/>
                  <a:gd name="T30" fmla="*/ 1 w 33"/>
                  <a:gd name="T31" fmla="*/ 0 h 200"/>
                  <a:gd name="T32" fmla="*/ 1 w 33"/>
                  <a:gd name="T33" fmla="*/ 0 h 200"/>
                  <a:gd name="T34" fmla="*/ 1 w 33"/>
                  <a:gd name="T35" fmla="*/ 0 h 200"/>
                  <a:gd name="T36" fmla="*/ 1 w 33"/>
                  <a:gd name="T37" fmla="*/ 0 h 200"/>
                  <a:gd name="T38" fmla="*/ 1 w 33"/>
                  <a:gd name="T39" fmla="*/ 0 h 200"/>
                  <a:gd name="T40" fmla="*/ 0 w 33"/>
                  <a:gd name="T41" fmla="*/ 0 h 200"/>
                  <a:gd name="T42" fmla="*/ 0 w 33"/>
                  <a:gd name="T43" fmla="*/ 0 h 200"/>
                  <a:gd name="T44" fmla="*/ 0 w 33"/>
                  <a:gd name="T45" fmla="*/ 0 h 200"/>
                  <a:gd name="T46" fmla="*/ 0 w 33"/>
                  <a:gd name="T47" fmla="*/ 1 h 200"/>
                  <a:gd name="T48" fmla="*/ 0 w 33"/>
                  <a:gd name="T49" fmla="*/ 1 h 200"/>
                  <a:gd name="T50" fmla="*/ 0 w 33"/>
                  <a:gd name="T51" fmla="*/ 7 h 200"/>
                  <a:gd name="T52" fmla="*/ 0 w 33"/>
                  <a:gd name="T53" fmla="*/ 7 h 200"/>
                  <a:gd name="T54" fmla="*/ 0 w 33"/>
                  <a:gd name="T55" fmla="*/ 7 h 200"/>
                  <a:gd name="T56" fmla="*/ 0 w 33"/>
                  <a:gd name="T57" fmla="*/ 7 h 200"/>
                  <a:gd name="T58" fmla="*/ 0 w 33"/>
                  <a:gd name="T59" fmla="*/ 8 h 200"/>
                  <a:gd name="T60" fmla="*/ 1 w 33"/>
                  <a:gd name="T61" fmla="*/ 8 h 200"/>
                  <a:gd name="T62" fmla="*/ 1 w 33"/>
                  <a:gd name="T63" fmla="*/ 8 h 200"/>
                  <a:gd name="T64" fmla="*/ 1 w 33"/>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 h="200">
                    <a:moveTo>
                      <a:pt x="19" y="200"/>
                    </a:moveTo>
                    <a:lnTo>
                      <a:pt x="20" y="199"/>
                    </a:lnTo>
                    <a:lnTo>
                      <a:pt x="21" y="199"/>
                    </a:lnTo>
                    <a:lnTo>
                      <a:pt x="23" y="199"/>
                    </a:lnTo>
                    <a:lnTo>
                      <a:pt x="24" y="198"/>
                    </a:lnTo>
                    <a:lnTo>
                      <a:pt x="25" y="197"/>
                    </a:lnTo>
                    <a:lnTo>
                      <a:pt x="26" y="196"/>
                    </a:lnTo>
                    <a:lnTo>
                      <a:pt x="28" y="195"/>
                    </a:lnTo>
                    <a:lnTo>
                      <a:pt x="29" y="194"/>
                    </a:lnTo>
                    <a:lnTo>
                      <a:pt x="29" y="192"/>
                    </a:lnTo>
                    <a:lnTo>
                      <a:pt x="30" y="191"/>
                    </a:lnTo>
                    <a:lnTo>
                      <a:pt x="31" y="189"/>
                    </a:lnTo>
                    <a:lnTo>
                      <a:pt x="31" y="188"/>
                    </a:lnTo>
                    <a:lnTo>
                      <a:pt x="32" y="186"/>
                    </a:lnTo>
                    <a:lnTo>
                      <a:pt x="32" y="184"/>
                    </a:lnTo>
                    <a:lnTo>
                      <a:pt x="32" y="182"/>
                    </a:lnTo>
                    <a:lnTo>
                      <a:pt x="33" y="181"/>
                    </a:lnTo>
                    <a:lnTo>
                      <a:pt x="33" y="20"/>
                    </a:lnTo>
                    <a:lnTo>
                      <a:pt x="32" y="18"/>
                    </a:lnTo>
                    <a:lnTo>
                      <a:pt x="32" y="16"/>
                    </a:lnTo>
                    <a:lnTo>
                      <a:pt x="32" y="14"/>
                    </a:lnTo>
                    <a:lnTo>
                      <a:pt x="31" y="12"/>
                    </a:lnTo>
                    <a:lnTo>
                      <a:pt x="31" y="10"/>
                    </a:lnTo>
                    <a:lnTo>
                      <a:pt x="30" y="8"/>
                    </a:lnTo>
                    <a:lnTo>
                      <a:pt x="29" y="7"/>
                    </a:lnTo>
                    <a:lnTo>
                      <a:pt x="29" y="5"/>
                    </a:lnTo>
                    <a:lnTo>
                      <a:pt x="28" y="4"/>
                    </a:lnTo>
                    <a:lnTo>
                      <a:pt x="26" y="3"/>
                    </a:lnTo>
                    <a:lnTo>
                      <a:pt x="25" y="2"/>
                    </a:lnTo>
                    <a:lnTo>
                      <a:pt x="24" y="1"/>
                    </a:lnTo>
                    <a:lnTo>
                      <a:pt x="23" y="0"/>
                    </a:lnTo>
                    <a:lnTo>
                      <a:pt x="21" y="0"/>
                    </a:lnTo>
                    <a:lnTo>
                      <a:pt x="20" y="0"/>
                    </a:lnTo>
                    <a:lnTo>
                      <a:pt x="19" y="0"/>
                    </a:lnTo>
                    <a:lnTo>
                      <a:pt x="17" y="0"/>
                    </a:lnTo>
                    <a:lnTo>
                      <a:pt x="16" y="0"/>
                    </a:lnTo>
                    <a:lnTo>
                      <a:pt x="15" y="0"/>
                    </a:lnTo>
                    <a:lnTo>
                      <a:pt x="13" y="1"/>
                    </a:lnTo>
                    <a:lnTo>
                      <a:pt x="11" y="2"/>
                    </a:lnTo>
                    <a:lnTo>
                      <a:pt x="10" y="3"/>
                    </a:lnTo>
                    <a:lnTo>
                      <a:pt x="9" y="4"/>
                    </a:lnTo>
                    <a:lnTo>
                      <a:pt x="8" y="5"/>
                    </a:lnTo>
                    <a:lnTo>
                      <a:pt x="7" y="7"/>
                    </a:lnTo>
                    <a:lnTo>
                      <a:pt x="6" y="8"/>
                    </a:lnTo>
                    <a:lnTo>
                      <a:pt x="5" y="10"/>
                    </a:lnTo>
                    <a:lnTo>
                      <a:pt x="5" y="12"/>
                    </a:lnTo>
                    <a:lnTo>
                      <a:pt x="4" y="14"/>
                    </a:lnTo>
                    <a:lnTo>
                      <a:pt x="4" y="16"/>
                    </a:lnTo>
                    <a:lnTo>
                      <a:pt x="4" y="18"/>
                    </a:lnTo>
                    <a:lnTo>
                      <a:pt x="4" y="20"/>
                    </a:lnTo>
                    <a:lnTo>
                      <a:pt x="0" y="167"/>
                    </a:lnTo>
                    <a:lnTo>
                      <a:pt x="0" y="169"/>
                    </a:lnTo>
                    <a:lnTo>
                      <a:pt x="0" y="171"/>
                    </a:lnTo>
                    <a:lnTo>
                      <a:pt x="1" y="175"/>
                    </a:lnTo>
                    <a:lnTo>
                      <a:pt x="1" y="177"/>
                    </a:lnTo>
                    <a:lnTo>
                      <a:pt x="2" y="180"/>
                    </a:lnTo>
                    <a:lnTo>
                      <a:pt x="3" y="182"/>
                    </a:lnTo>
                    <a:lnTo>
                      <a:pt x="5" y="185"/>
                    </a:lnTo>
                    <a:lnTo>
                      <a:pt x="6" y="188"/>
                    </a:lnTo>
                    <a:lnTo>
                      <a:pt x="7" y="190"/>
                    </a:lnTo>
                    <a:lnTo>
                      <a:pt x="9" y="192"/>
                    </a:lnTo>
                    <a:lnTo>
                      <a:pt x="10" y="194"/>
                    </a:lnTo>
                    <a:lnTo>
                      <a:pt x="13" y="196"/>
                    </a:lnTo>
                    <a:lnTo>
                      <a:pt x="14" y="197"/>
                    </a:lnTo>
                    <a:lnTo>
                      <a:pt x="16" y="199"/>
                    </a:lnTo>
                    <a:lnTo>
                      <a:pt x="17" y="199"/>
                    </a:lnTo>
                    <a:lnTo>
                      <a:pt x="19" y="200"/>
                    </a:lnTo>
                    <a:close/>
                  </a:path>
                </a:pathLst>
              </a:custGeom>
              <a:solidFill>
                <a:srgbClr val="993300"/>
              </a:solidFill>
              <a:ln w="0">
                <a:solidFill>
                  <a:srgbClr val="000000"/>
                </a:solidFill>
                <a:prstDash val="solid"/>
                <a:round/>
                <a:headEnd/>
                <a:tailEnd/>
              </a:ln>
            </p:spPr>
            <p:txBody>
              <a:bodyPr/>
              <a:lstStyle/>
              <a:p>
                <a:endParaRPr lang="en-US"/>
              </a:p>
            </p:txBody>
          </p:sp>
          <p:sp>
            <p:nvSpPr>
              <p:cNvPr id="44283" name="Freeform 408"/>
              <p:cNvSpPr>
                <a:spLocks/>
              </p:cNvSpPr>
              <p:nvPr/>
            </p:nvSpPr>
            <p:spPr bwMode="auto">
              <a:xfrm>
                <a:off x="4583" y="1289"/>
                <a:ext cx="2" cy="9"/>
              </a:xfrm>
              <a:custGeom>
                <a:avLst/>
                <a:gdLst>
                  <a:gd name="T0" fmla="*/ 1 w 38"/>
                  <a:gd name="T1" fmla="*/ 9 h 208"/>
                  <a:gd name="T2" fmla="*/ 1 w 38"/>
                  <a:gd name="T3" fmla="*/ 9 h 208"/>
                  <a:gd name="T4" fmla="*/ 1 w 38"/>
                  <a:gd name="T5" fmla="*/ 9 h 208"/>
                  <a:gd name="T6" fmla="*/ 1 w 38"/>
                  <a:gd name="T7" fmla="*/ 9 h 208"/>
                  <a:gd name="T8" fmla="*/ 2 w 38"/>
                  <a:gd name="T9" fmla="*/ 8 h 208"/>
                  <a:gd name="T10" fmla="*/ 2 w 38"/>
                  <a:gd name="T11" fmla="*/ 8 h 208"/>
                  <a:gd name="T12" fmla="*/ 2 w 38"/>
                  <a:gd name="T13" fmla="*/ 8 h 208"/>
                  <a:gd name="T14" fmla="*/ 2 w 38"/>
                  <a:gd name="T15" fmla="*/ 8 h 208"/>
                  <a:gd name="T16" fmla="*/ 2 w 38"/>
                  <a:gd name="T17" fmla="*/ 1 h 208"/>
                  <a:gd name="T18" fmla="*/ 1 w 38"/>
                  <a:gd name="T19" fmla="*/ 1 h 208"/>
                  <a:gd name="T20" fmla="*/ 1 w 38"/>
                  <a:gd name="T21" fmla="*/ 0 h 208"/>
                  <a:gd name="T22" fmla="*/ 1 w 38"/>
                  <a:gd name="T23" fmla="*/ 0 h 208"/>
                  <a:gd name="T24" fmla="*/ 1 w 38"/>
                  <a:gd name="T25" fmla="*/ 0 h 208"/>
                  <a:gd name="T26" fmla="*/ 1 w 38"/>
                  <a:gd name="T27" fmla="*/ 0 h 208"/>
                  <a:gd name="T28" fmla="*/ 1 w 38"/>
                  <a:gd name="T29" fmla="*/ 0 h 208"/>
                  <a:gd name="T30" fmla="*/ 1 w 38"/>
                  <a:gd name="T31" fmla="*/ 0 h 208"/>
                  <a:gd name="T32" fmla="*/ 1 w 38"/>
                  <a:gd name="T33" fmla="*/ 0 h 208"/>
                  <a:gd name="T34" fmla="*/ 1 w 38"/>
                  <a:gd name="T35" fmla="*/ 0 h 208"/>
                  <a:gd name="T36" fmla="*/ 0 w 38"/>
                  <a:gd name="T37" fmla="*/ 0 h 208"/>
                  <a:gd name="T38" fmla="*/ 0 w 38"/>
                  <a:gd name="T39" fmla="*/ 0 h 208"/>
                  <a:gd name="T40" fmla="*/ 0 w 38"/>
                  <a:gd name="T41" fmla="*/ 0 h 208"/>
                  <a:gd name="T42" fmla="*/ 0 w 38"/>
                  <a:gd name="T43" fmla="*/ 0 h 208"/>
                  <a:gd name="T44" fmla="*/ 0 w 38"/>
                  <a:gd name="T45" fmla="*/ 1 h 208"/>
                  <a:gd name="T46" fmla="*/ 0 w 38"/>
                  <a:gd name="T47" fmla="*/ 1 h 208"/>
                  <a:gd name="T48" fmla="*/ 0 w 38"/>
                  <a:gd name="T49" fmla="*/ 1 h 208"/>
                  <a:gd name="T50" fmla="*/ 0 w 38"/>
                  <a:gd name="T51" fmla="*/ 8 h 208"/>
                  <a:gd name="T52" fmla="*/ 0 w 38"/>
                  <a:gd name="T53" fmla="*/ 8 h 208"/>
                  <a:gd name="T54" fmla="*/ 0 w 38"/>
                  <a:gd name="T55" fmla="*/ 9 h 208"/>
                  <a:gd name="T56" fmla="*/ 0 w 38"/>
                  <a:gd name="T57" fmla="*/ 9 h 208"/>
                  <a:gd name="T58" fmla="*/ 0 w 38"/>
                  <a:gd name="T59" fmla="*/ 9 h 208"/>
                  <a:gd name="T60" fmla="*/ 0 w 38"/>
                  <a:gd name="T61" fmla="*/ 9 h 208"/>
                  <a:gd name="T62" fmla="*/ 1 w 38"/>
                  <a:gd name="T63" fmla="*/ 9 h 208"/>
                  <a:gd name="T64" fmla="*/ 1 w 38"/>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 h="208">
                    <a:moveTo>
                      <a:pt x="15" y="208"/>
                    </a:moveTo>
                    <a:lnTo>
                      <a:pt x="16" y="207"/>
                    </a:lnTo>
                    <a:lnTo>
                      <a:pt x="18" y="207"/>
                    </a:lnTo>
                    <a:lnTo>
                      <a:pt x="20" y="205"/>
                    </a:lnTo>
                    <a:lnTo>
                      <a:pt x="21" y="204"/>
                    </a:lnTo>
                    <a:lnTo>
                      <a:pt x="23" y="202"/>
                    </a:lnTo>
                    <a:lnTo>
                      <a:pt x="25" y="200"/>
                    </a:lnTo>
                    <a:lnTo>
                      <a:pt x="27" y="198"/>
                    </a:lnTo>
                    <a:lnTo>
                      <a:pt x="29" y="196"/>
                    </a:lnTo>
                    <a:lnTo>
                      <a:pt x="31" y="193"/>
                    </a:lnTo>
                    <a:lnTo>
                      <a:pt x="32" y="191"/>
                    </a:lnTo>
                    <a:lnTo>
                      <a:pt x="34" y="188"/>
                    </a:lnTo>
                    <a:lnTo>
                      <a:pt x="35" y="186"/>
                    </a:lnTo>
                    <a:lnTo>
                      <a:pt x="36" y="183"/>
                    </a:lnTo>
                    <a:lnTo>
                      <a:pt x="37" y="181"/>
                    </a:lnTo>
                    <a:lnTo>
                      <a:pt x="37" y="177"/>
                    </a:lnTo>
                    <a:lnTo>
                      <a:pt x="38" y="176"/>
                    </a:lnTo>
                    <a:lnTo>
                      <a:pt x="29" y="20"/>
                    </a:lnTo>
                    <a:lnTo>
                      <a:pt x="28" y="17"/>
                    </a:lnTo>
                    <a:lnTo>
                      <a:pt x="28" y="15"/>
                    </a:lnTo>
                    <a:lnTo>
                      <a:pt x="28" y="13"/>
                    </a:lnTo>
                    <a:lnTo>
                      <a:pt x="27" y="11"/>
                    </a:lnTo>
                    <a:lnTo>
                      <a:pt x="27" y="10"/>
                    </a:lnTo>
                    <a:lnTo>
                      <a:pt x="26" y="8"/>
                    </a:lnTo>
                    <a:lnTo>
                      <a:pt x="25" y="7"/>
                    </a:lnTo>
                    <a:lnTo>
                      <a:pt x="25" y="5"/>
                    </a:lnTo>
                    <a:lnTo>
                      <a:pt x="24" y="4"/>
                    </a:lnTo>
                    <a:lnTo>
                      <a:pt x="22" y="3"/>
                    </a:lnTo>
                    <a:lnTo>
                      <a:pt x="21" y="2"/>
                    </a:lnTo>
                    <a:lnTo>
                      <a:pt x="20" y="1"/>
                    </a:lnTo>
                    <a:lnTo>
                      <a:pt x="19" y="0"/>
                    </a:lnTo>
                    <a:lnTo>
                      <a:pt x="17" y="0"/>
                    </a:lnTo>
                    <a:lnTo>
                      <a:pt x="16" y="0"/>
                    </a:lnTo>
                    <a:lnTo>
                      <a:pt x="15" y="0"/>
                    </a:lnTo>
                    <a:lnTo>
                      <a:pt x="13" y="0"/>
                    </a:lnTo>
                    <a:lnTo>
                      <a:pt x="11" y="0"/>
                    </a:lnTo>
                    <a:lnTo>
                      <a:pt x="10" y="0"/>
                    </a:lnTo>
                    <a:lnTo>
                      <a:pt x="8" y="1"/>
                    </a:lnTo>
                    <a:lnTo>
                      <a:pt x="7" y="2"/>
                    </a:lnTo>
                    <a:lnTo>
                      <a:pt x="6" y="3"/>
                    </a:lnTo>
                    <a:lnTo>
                      <a:pt x="5" y="4"/>
                    </a:lnTo>
                    <a:lnTo>
                      <a:pt x="4" y="6"/>
                    </a:lnTo>
                    <a:lnTo>
                      <a:pt x="3" y="7"/>
                    </a:lnTo>
                    <a:lnTo>
                      <a:pt x="2" y="9"/>
                    </a:lnTo>
                    <a:lnTo>
                      <a:pt x="1" y="11"/>
                    </a:lnTo>
                    <a:lnTo>
                      <a:pt x="1" y="13"/>
                    </a:lnTo>
                    <a:lnTo>
                      <a:pt x="0" y="15"/>
                    </a:lnTo>
                    <a:lnTo>
                      <a:pt x="0" y="17"/>
                    </a:lnTo>
                    <a:lnTo>
                      <a:pt x="0" y="20"/>
                    </a:lnTo>
                    <a:lnTo>
                      <a:pt x="0" y="23"/>
                    </a:lnTo>
                    <a:lnTo>
                      <a:pt x="0" y="192"/>
                    </a:lnTo>
                    <a:lnTo>
                      <a:pt x="0" y="193"/>
                    </a:lnTo>
                    <a:lnTo>
                      <a:pt x="0" y="194"/>
                    </a:lnTo>
                    <a:lnTo>
                      <a:pt x="0" y="196"/>
                    </a:lnTo>
                    <a:lnTo>
                      <a:pt x="1" y="197"/>
                    </a:lnTo>
                    <a:lnTo>
                      <a:pt x="1" y="199"/>
                    </a:lnTo>
                    <a:lnTo>
                      <a:pt x="2" y="200"/>
                    </a:lnTo>
                    <a:lnTo>
                      <a:pt x="3" y="201"/>
                    </a:lnTo>
                    <a:lnTo>
                      <a:pt x="4" y="203"/>
                    </a:lnTo>
                    <a:lnTo>
                      <a:pt x="5" y="204"/>
                    </a:lnTo>
                    <a:lnTo>
                      <a:pt x="6" y="205"/>
                    </a:lnTo>
                    <a:lnTo>
                      <a:pt x="7" y="205"/>
                    </a:lnTo>
                    <a:lnTo>
                      <a:pt x="8" y="206"/>
                    </a:lnTo>
                    <a:lnTo>
                      <a:pt x="10" y="207"/>
                    </a:lnTo>
                    <a:lnTo>
                      <a:pt x="11" y="207"/>
                    </a:lnTo>
                    <a:lnTo>
                      <a:pt x="13" y="207"/>
                    </a:lnTo>
                    <a:lnTo>
                      <a:pt x="15" y="208"/>
                    </a:lnTo>
                    <a:close/>
                  </a:path>
                </a:pathLst>
              </a:custGeom>
              <a:solidFill>
                <a:srgbClr val="993300"/>
              </a:solidFill>
              <a:ln w="0">
                <a:solidFill>
                  <a:srgbClr val="000000"/>
                </a:solidFill>
                <a:prstDash val="solid"/>
                <a:round/>
                <a:headEnd/>
                <a:tailEnd/>
              </a:ln>
            </p:spPr>
            <p:txBody>
              <a:bodyPr/>
              <a:lstStyle/>
              <a:p>
                <a:endParaRPr lang="en-US"/>
              </a:p>
            </p:txBody>
          </p:sp>
          <p:sp>
            <p:nvSpPr>
              <p:cNvPr id="44284" name="Freeform 409"/>
              <p:cNvSpPr>
                <a:spLocks/>
              </p:cNvSpPr>
              <p:nvPr/>
            </p:nvSpPr>
            <p:spPr bwMode="auto">
              <a:xfrm>
                <a:off x="4568" y="1289"/>
                <a:ext cx="15" cy="4"/>
              </a:xfrm>
              <a:custGeom>
                <a:avLst/>
                <a:gdLst>
                  <a:gd name="T0" fmla="*/ 14 w 343"/>
                  <a:gd name="T1" fmla="*/ 4 h 99"/>
                  <a:gd name="T2" fmla="*/ 14 w 343"/>
                  <a:gd name="T3" fmla="*/ 4 h 99"/>
                  <a:gd name="T4" fmla="*/ 14 w 343"/>
                  <a:gd name="T5" fmla="*/ 4 h 99"/>
                  <a:gd name="T6" fmla="*/ 14 w 343"/>
                  <a:gd name="T7" fmla="*/ 4 h 99"/>
                  <a:gd name="T8" fmla="*/ 15 w 343"/>
                  <a:gd name="T9" fmla="*/ 4 h 99"/>
                  <a:gd name="T10" fmla="*/ 15 w 343"/>
                  <a:gd name="T11" fmla="*/ 3 h 99"/>
                  <a:gd name="T12" fmla="*/ 15 w 343"/>
                  <a:gd name="T13" fmla="*/ 3 h 99"/>
                  <a:gd name="T14" fmla="*/ 15 w 343"/>
                  <a:gd name="T15" fmla="*/ 3 h 99"/>
                  <a:gd name="T16" fmla="*/ 15 w 343"/>
                  <a:gd name="T17" fmla="*/ 1 h 99"/>
                  <a:gd name="T18" fmla="*/ 15 w 343"/>
                  <a:gd name="T19" fmla="*/ 1 h 99"/>
                  <a:gd name="T20" fmla="*/ 15 w 343"/>
                  <a:gd name="T21" fmla="*/ 1 h 99"/>
                  <a:gd name="T22" fmla="*/ 15 w 343"/>
                  <a:gd name="T23" fmla="*/ 1 h 99"/>
                  <a:gd name="T24" fmla="*/ 15 w 343"/>
                  <a:gd name="T25" fmla="*/ 0 h 99"/>
                  <a:gd name="T26" fmla="*/ 14 w 343"/>
                  <a:gd name="T27" fmla="*/ 0 h 99"/>
                  <a:gd name="T28" fmla="*/ 14 w 343"/>
                  <a:gd name="T29" fmla="*/ 0 h 99"/>
                  <a:gd name="T30" fmla="*/ 14 w 343"/>
                  <a:gd name="T31" fmla="*/ 0 h 99"/>
                  <a:gd name="T32" fmla="*/ 13 w 343"/>
                  <a:gd name="T33" fmla="*/ 0 h 99"/>
                  <a:gd name="T34" fmla="*/ 1 w 343"/>
                  <a:gd name="T35" fmla="*/ 0 h 99"/>
                  <a:gd name="T36" fmla="*/ 1 w 343"/>
                  <a:gd name="T37" fmla="*/ 0 h 99"/>
                  <a:gd name="T38" fmla="*/ 1 w 343"/>
                  <a:gd name="T39" fmla="*/ 0 h 99"/>
                  <a:gd name="T40" fmla="*/ 1 w 343"/>
                  <a:gd name="T41" fmla="*/ 0 h 99"/>
                  <a:gd name="T42" fmla="*/ 0 w 343"/>
                  <a:gd name="T43" fmla="*/ 0 h 99"/>
                  <a:gd name="T44" fmla="*/ 0 w 343"/>
                  <a:gd name="T45" fmla="*/ 1 h 99"/>
                  <a:gd name="T46" fmla="*/ 0 w 343"/>
                  <a:gd name="T47" fmla="*/ 1 h 99"/>
                  <a:gd name="T48" fmla="*/ 0 w 343"/>
                  <a:gd name="T49" fmla="*/ 1 h 99"/>
                  <a:gd name="T50" fmla="*/ 0 w 343"/>
                  <a:gd name="T51" fmla="*/ 3 h 99"/>
                  <a:gd name="T52" fmla="*/ 0 w 343"/>
                  <a:gd name="T53" fmla="*/ 3 h 99"/>
                  <a:gd name="T54" fmla="*/ 0 w 343"/>
                  <a:gd name="T55" fmla="*/ 3 h 99"/>
                  <a:gd name="T56" fmla="*/ 0 w 343"/>
                  <a:gd name="T57" fmla="*/ 3 h 99"/>
                  <a:gd name="T58" fmla="*/ 0 w 343"/>
                  <a:gd name="T59" fmla="*/ 4 h 99"/>
                  <a:gd name="T60" fmla="*/ 1 w 343"/>
                  <a:gd name="T61" fmla="*/ 4 h 99"/>
                  <a:gd name="T62" fmla="*/ 1 w 343"/>
                  <a:gd name="T63" fmla="*/ 4 h 99"/>
                  <a:gd name="T64" fmla="*/ 1 w 343"/>
                  <a:gd name="T65" fmla="*/ 4 h 99"/>
                  <a:gd name="T66" fmla="*/ 2 w 343"/>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3" h="99">
                    <a:moveTo>
                      <a:pt x="306" y="99"/>
                    </a:moveTo>
                    <a:lnTo>
                      <a:pt x="309" y="98"/>
                    </a:lnTo>
                    <a:lnTo>
                      <a:pt x="313" y="98"/>
                    </a:lnTo>
                    <a:lnTo>
                      <a:pt x="316" y="97"/>
                    </a:lnTo>
                    <a:lnTo>
                      <a:pt x="320" y="96"/>
                    </a:lnTo>
                    <a:lnTo>
                      <a:pt x="324" y="95"/>
                    </a:lnTo>
                    <a:lnTo>
                      <a:pt x="327" y="93"/>
                    </a:lnTo>
                    <a:lnTo>
                      <a:pt x="329" y="91"/>
                    </a:lnTo>
                    <a:lnTo>
                      <a:pt x="332" y="89"/>
                    </a:lnTo>
                    <a:lnTo>
                      <a:pt x="334" y="87"/>
                    </a:lnTo>
                    <a:lnTo>
                      <a:pt x="336" y="85"/>
                    </a:lnTo>
                    <a:lnTo>
                      <a:pt x="338" y="82"/>
                    </a:lnTo>
                    <a:lnTo>
                      <a:pt x="340" y="80"/>
                    </a:lnTo>
                    <a:lnTo>
                      <a:pt x="341" y="77"/>
                    </a:lnTo>
                    <a:lnTo>
                      <a:pt x="342" y="74"/>
                    </a:lnTo>
                    <a:lnTo>
                      <a:pt x="342" y="71"/>
                    </a:lnTo>
                    <a:lnTo>
                      <a:pt x="343" y="67"/>
                    </a:lnTo>
                    <a:lnTo>
                      <a:pt x="343" y="32"/>
                    </a:lnTo>
                    <a:lnTo>
                      <a:pt x="342" y="27"/>
                    </a:lnTo>
                    <a:lnTo>
                      <a:pt x="342" y="24"/>
                    </a:lnTo>
                    <a:lnTo>
                      <a:pt x="341" y="21"/>
                    </a:lnTo>
                    <a:lnTo>
                      <a:pt x="340" y="18"/>
                    </a:lnTo>
                    <a:lnTo>
                      <a:pt x="338" y="16"/>
                    </a:lnTo>
                    <a:lnTo>
                      <a:pt x="336" y="13"/>
                    </a:lnTo>
                    <a:lnTo>
                      <a:pt x="334" y="11"/>
                    </a:lnTo>
                    <a:lnTo>
                      <a:pt x="332" y="9"/>
                    </a:lnTo>
                    <a:lnTo>
                      <a:pt x="329" y="7"/>
                    </a:lnTo>
                    <a:lnTo>
                      <a:pt x="327" y="5"/>
                    </a:lnTo>
                    <a:lnTo>
                      <a:pt x="324" y="3"/>
                    </a:lnTo>
                    <a:lnTo>
                      <a:pt x="320" y="2"/>
                    </a:lnTo>
                    <a:lnTo>
                      <a:pt x="316" y="1"/>
                    </a:lnTo>
                    <a:lnTo>
                      <a:pt x="313" y="0"/>
                    </a:lnTo>
                    <a:lnTo>
                      <a:pt x="309" y="0"/>
                    </a:lnTo>
                    <a:lnTo>
                      <a:pt x="306" y="0"/>
                    </a:lnTo>
                    <a:lnTo>
                      <a:pt x="37" y="0"/>
                    </a:lnTo>
                    <a:lnTo>
                      <a:pt x="33" y="0"/>
                    </a:lnTo>
                    <a:lnTo>
                      <a:pt x="29" y="0"/>
                    </a:lnTo>
                    <a:lnTo>
                      <a:pt x="26" y="1"/>
                    </a:lnTo>
                    <a:lnTo>
                      <a:pt x="22" y="2"/>
                    </a:lnTo>
                    <a:lnTo>
                      <a:pt x="19" y="3"/>
                    </a:lnTo>
                    <a:lnTo>
                      <a:pt x="16" y="5"/>
                    </a:lnTo>
                    <a:lnTo>
                      <a:pt x="14" y="7"/>
                    </a:lnTo>
                    <a:lnTo>
                      <a:pt x="10" y="9"/>
                    </a:lnTo>
                    <a:lnTo>
                      <a:pt x="8" y="11"/>
                    </a:lnTo>
                    <a:lnTo>
                      <a:pt x="6" y="13"/>
                    </a:lnTo>
                    <a:lnTo>
                      <a:pt x="4" y="16"/>
                    </a:lnTo>
                    <a:lnTo>
                      <a:pt x="2" y="18"/>
                    </a:lnTo>
                    <a:lnTo>
                      <a:pt x="1" y="21"/>
                    </a:lnTo>
                    <a:lnTo>
                      <a:pt x="0" y="24"/>
                    </a:lnTo>
                    <a:lnTo>
                      <a:pt x="0" y="27"/>
                    </a:lnTo>
                    <a:lnTo>
                      <a:pt x="0" y="32"/>
                    </a:lnTo>
                    <a:lnTo>
                      <a:pt x="0" y="67"/>
                    </a:lnTo>
                    <a:lnTo>
                      <a:pt x="0" y="71"/>
                    </a:lnTo>
                    <a:lnTo>
                      <a:pt x="0" y="74"/>
                    </a:lnTo>
                    <a:lnTo>
                      <a:pt x="1" y="77"/>
                    </a:lnTo>
                    <a:lnTo>
                      <a:pt x="2" y="80"/>
                    </a:lnTo>
                    <a:lnTo>
                      <a:pt x="4" y="82"/>
                    </a:lnTo>
                    <a:lnTo>
                      <a:pt x="6" y="85"/>
                    </a:lnTo>
                    <a:lnTo>
                      <a:pt x="8" y="87"/>
                    </a:lnTo>
                    <a:lnTo>
                      <a:pt x="10" y="89"/>
                    </a:lnTo>
                    <a:lnTo>
                      <a:pt x="14" y="91"/>
                    </a:lnTo>
                    <a:lnTo>
                      <a:pt x="16" y="93"/>
                    </a:lnTo>
                    <a:lnTo>
                      <a:pt x="19" y="95"/>
                    </a:lnTo>
                    <a:lnTo>
                      <a:pt x="22" y="96"/>
                    </a:lnTo>
                    <a:lnTo>
                      <a:pt x="26" y="97"/>
                    </a:lnTo>
                    <a:lnTo>
                      <a:pt x="29" y="98"/>
                    </a:lnTo>
                    <a:lnTo>
                      <a:pt x="33" y="98"/>
                    </a:lnTo>
                    <a:lnTo>
                      <a:pt x="37" y="99"/>
                    </a:lnTo>
                    <a:lnTo>
                      <a:pt x="306" y="99"/>
                    </a:lnTo>
                    <a:close/>
                  </a:path>
                </a:pathLst>
              </a:custGeom>
              <a:solidFill>
                <a:srgbClr val="993300"/>
              </a:solidFill>
              <a:ln w="0">
                <a:solidFill>
                  <a:srgbClr val="000000"/>
                </a:solidFill>
                <a:prstDash val="solid"/>
                <a:round/>
                <a:headEnd/>
                <a:tailEnd/>
              </a:ln>
            </p:spPr>
            <p:txBody>
              <a:bodyPr/>
              <a:lstStyle/>
              <a:p>
                <a:endParaRPr lang="en-US"/>
              </a:p>
            </p:txBody>
          </p:sp>
          <p:sp>
            <p:nvSpPr>
              <p:cNvPr id="44285" name="Freeform 410"/>
              <p:cNvSpPr>
                <a:spLocks/>
              </p:cNvSpPr>
              <p:nvPr/>
            </p:nvSpPr>
            <p:spPr bwMode="auto">
              <a:xfrm>
                <a:off x="4817" y="1343"/>
                <a:ext cx="56" cy="13"/>
              </a:xfrm>
              <a:custGeom>
                <a:avLst/>
                <a:gdLst>
                  <a:gd name="T0" fmla="*/ 49 w 1274"/>
                  <a:gd name="T1" fmla="*/ 13 h 283"/>
                  <a:gd name="T2" fmla="*/ 51 w 1274"/>
                  <a:gd name="T3" fmla="*/ 13 h 283"/>
                  <a:gd name="T4" fmla="*/ 52 w 1274"/>
                  <a:gd name="T5" fmla="*/ 13 h 283"/>
                  <a:gd name="T6" fmla="*/ 53 w 1274"/>
                  <a:gd name="T7" fmla="*/ 12 h 283"/>
                  <a:gd name="T8" fmla="*/ 54 w 1274"/>
                  <a:gd name="T9" fmla="*/ 12 h 283"/>
                  <a:gd name="T10" fmla="*/ 55 w 1274"/>
                  <a:gd name="T11" fmla="*/ 11 h 283"/>
                  <a:gd name="T12" fmla="*/ 56 w 1274"/>
                  <a:gd name="T13" fmla="*/ 11 h 283"/>
                  <a:gd name="T14" fmla="*/ 56 w 1274"/>
                  <a:gd name="T15" fmla="*/ 10 h 283"/>
                  <a:gd name="T16" fmla="*/ 54 w 1274"/>
                  <a:gd name="T17" fmla="*/ 3 h 283"/>
                  <a:gd name="T18" fmla="*/ 54 w 1274"/>
                  <a:gd name="T19" fmla="*/ 2 h 283"/>
                  <a:gd name="T20" fmla="*/ 54 w 1274"/>
                  <a:gd name="T21" fmla="*/ 2 h 283"/>
                  <a:gd name="T22" fmla="*/ 53 w 1274"/>
                  <a:gd name="T23" fmla="*/ 1 h 283"/>
                  <a:gd name="T24" fmla="*/ 53 w 1274"/>
                  <a:gd name="T25" fmla="*/ 1 h 283"/>
                  <a:gd name="T26" fmla="*/ 52 w 1274"/>
                  <a:gd name="T27" fmla="*/ 1 h 283"/>
                  <a:gd name="T28" fmla="*/ 51 w 1274"/>
                  <a:gd name="T29" fmla="*/ 0 h 283"/>
                  <a:gd name="T30" fmla="*/ 50 w 1274"/>
                  <a:gd name="T31" fmla="*/ 0 h 283"/>
                  <a:gd name="T32" fmla="*/ 49 w 1274"/>
                  <a:gd name="T33" fmla="*/ 0 h 283"/>
                  <a:gd name="T34" fmla="*/ 7 w 1274"/>
                  <a:gd name="T35" fmla="*/ 0 h 283"/>
                  <a:gd name="T36" fmla="*/ 6 w 1274"/>
                  <a:gd name="T37" fmla="*/ 0 h 283"/>
                  <a:gd name="T38" fmla="*/ 5 w 1274"/>
                  <a:gd name="T39" fmla="*/ 0 h 283"/>
                  <a:gd name="T40" fmla="*/ 4 w 1274"/>
                  <a:gd name="T41" fmla="*/ 1 h 283"/>
                  <a:gd name="T42" fmla="*/ 3 w 1274"/>
                  <a:gd name="T43" fmla="*/ 1 h 283"/>
                  <a:gd name="T44" fmla="*/ 2 w 1274"/>
                  <a:gd name="T45" fmla="*/ 2 h 283"/>
                  <a:gd name="T46" fmla="*/ 2 w 1274"/>
                  <a:gd name="T47" fmla="*/ 2 h 283"/>
                  <a:gd name="T48" fmla="*/ 2 w 1274"/>
                  <a:gd name="T49" fmla="*/ 3 h 283"/>
                  <a:gd name="T50" fmla="*/ 0 w 1274"/>
                  <a:gd name="T51" fmla="*/ 10 h 283"/>
                  <a:gd name="T52" fmla="*/ 0 w 1274"/>
                  <a:gd name="T53" fmla="*/ 11 h 283"/>
                  <a:gd name="T54" fmla="*/ 1 w 1274"/>
                  <a:gd name="T55" fmla="*/ 11 h 283"/>
                  <a:gd name="T56" fmla="*/ 1 w 1274"/>
                  <a:gd name="T57" fmla="*/ 12 h 283"/>
                  <a:gd name="T58" fmla="*/ 3 w 1274"/>
                  <a:gd name="T59" fmla="*/ 12 h 283"/>
                  <a:gd name="T60" fmla="*/ 4 w 1274"/>
                  <a:gd name="T61" fmla="*/ 12 h 283"/>
                  <a:gd name="T62" fmla="*/ 5 w 1274"/>
                  <a:gd name="T63" fmla="*/ 13 h 283"/>
                  <a:gd name="T64" fmla="*/ 6 w 1274"/>
                  <a:gd name="T65" fmla="*/ 13 h 283"/>
                  <a:gd name="T66" fmla="*/ 7 w 1274"/>
                  <a:gd name="T67" fmla="*/ 13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74" h="283">
                    <a:moveTo>
                      <a:pt x="1107" y="283"/>
                    </a:moveTo>
                    <a:lnTo>
                      <a:pt x="1120" y="282"/>
                    </a:lnTo>
                    <a:lnTo>
                      <a:pt x="1135" y="281"/>
                    </a:lnTo>
                    <a:lnTo>
                      <a:pt x="1149" y="279"/>
                    </a:lnTo>
                    <a:lnTo>
                      <a:pt x="1163" y="277"/>
                    </a:lnTo>
                    <a:lnTo>
                      <a:pt x="1177" y="274"/>
                    </a:lnTo>
                    <a:lnTo>
                      <a:pt x="1191" y="271"/>
                    </a:lnTo>
                    <a:lnTo>
                      <a:pt x="1204" y="267"/>
                    </a:lnTo>
                    <a:lnTo>
                      <a:pt x="1217" y="263"/>
                    </a:lnTo>
                    <a:lnTo>
                      <a:pt x="1229" y="258"/>
                    </a:lnTo>
                    <a:lnTo>
                      <a:pt x="1239" y="252"/>
                    </a:lnTo>
                    <a:lnTo>
                      <a:pt x="1250" y="247"/>
                    </a:lnTo>
                    <a:lnTo>
                      <a:pt x="1258" y="241"/>
                    </a:lnTo>
                    <a:lnTo>
                      <a:pt x="1264" y="235"/>
                    </a:lnTo>
                    <a:lnTo>
                      <a:pt x="1269" y="229"/>
                    </a:lnTo>
                    <a:lnTo>
                      <a:pt x="1272" y="222"/>
                    </a:lnTo>
                    <a:lnTo>
                      <a:pt x="1274" y="216"/>
                    </a:lnTo>
                    <a:lnTo>
                      <a:pt x="1236" y="68"/>
                    </a:lnTo>
                    <a:lnTo>
                      <a:pt x="1235" y="61"/>
                    </a:lnTo>
                    <a:lnTo>
                      <a:pt x="1233" y="53"/>
                    </a:lnTo>
                    <a:lnTo>
                      <a:pt x="1230" y="47"/>
                    </a:lnTo>
                    <a:lnTo>
                      <a:pt x="1226" y="41"/>
                    </a:lnTo>
                    <a:lnTo>
                      <a:pt x="1220" y="35"/>
                    </a:lnTo>
                    <a:lnTo>
                      <a:pt x="1214" y="30"/>
                    </a:lnTo>
                    <a:lnTo>
                      <a:pt x="1206" y="25"/>
                    </a:lnTo>
                    <a:lnTo>
                      <a:pt x="1198" y="20"/>
                    </a:lnTo>
                    <a:lnTo>
                      <a:pt x="1189" y="16"/>
                    </a:lnTo>
                    <a:lnTo>
                      <a:pt x="1179" y="11"/>
                    </a:lnTo>
                    <a:lnTo>
                      <a:pt x="1168" y="8"/>
                    </a:lnTo>
                    <a:lnTo>
                      <a:pt x="1157" y="5"/>
                    </a:lnTo>
                    <a:lnTo>
                      <a:pt x="1145" y="3"/>
                    </a:lnTo>
                    <a:lnTo>
                      <a:pt x="1133" y="1"/>
                    </a:lnTo>
                    <a:lnTo>
                      <a:pt x="1119" y="0"/>
                    </a:lnTo>
                    <a:lnTo>
                      <a:pt x="1107" y="0"/>
                    </a:lnTo>
                    <a:lnTo>
                      <a:pt x="168" y="0"/>
                    </a:lnTo>
                    <a:lnTo>
                      <a:pt x="154" y="0"/>
                    </a:lnTo>
                    <a:lnTo>
                      <a:pt x="141" y="1"/>
                    </a:lnTo>
                    <a:lnTo>
                      <a:pt x="129" y="3"/>
                    </a:lnTo>
                    <a:lnTo>
                      <a:pt x="117" y="5"/>
                    </a:lnTo>
                    <a:lnTo>
                      <a:pt x="106" y="8"/>
                    </a:lnTo>
                    <a:lnTo>
                      <a:pt x="96" y="11"/>
                    </a:lnTo>
                    <a:lnTo>
                      <a:pt x="86" y="16"/>
                    </a:lnTo>
                    <a:lnTo>
                      <a:pt x="77" y="20"/>
                    </a:lnTo>
                    <a:lnTo>
                      <a:pt x="69" y="25"/>
                    </a:lnTo>
                    <a:lnTo>
                      <a:pt x="62" y="30"/>
                    </a:lnTo>
                    <a:lnTo>
                      <a:pt x="55" y="35"/>
                    </a:lnTo>
                    <a:lnTo>
                      <a:pt x="50" y="41"/>
                    </a:lnTo>
                    <a:lnTo>
                      <a:pt x="45" y="47"/>
                    </a:lnTo>
                    <a:lnTo>
                      <a:pt x="42" y="53"/>
                    </a:lnTo>
                    <a:lnTo>
                      <a:pt x="40" y="61"/>
                    </a:lnTo>
                    <a:lnTo>
                      <a:pt x="40" y="68"/>
                    </a:lnTo>
                    <a:lnTo>
                      <a:pt x="0" y="216"/>
                    </a:lnTo>
                    <a:lnTo>
                      <a:pt x="1" y="222"/>
                    </a:lnTo>
                    <a:lnTo>
                      <a:pt x="4" y="229"/>
                    </a:lnTo>
                    <a:lnTo>
                      <a:pt x="10" y="235"/>
                    </a:lnTo>
                    <a:lnTo>
                      <a:pt x="16" y="241"/>
                    </a:lnTo>
                    <a:lnTo>
                      <a:pt x="24" y="247"/>
                    </a:lnTo>
                    <a:lnTo>
                      <a:pt x="34" y="252"/>
                    </a:lnTo>
                    <a:lnTo>
                      <a:pt x="45" y="258"/>
                    </a:lnTo>
                    <a:lnTo>
                      <a:pt x="57" y="263"/>
                    </a:lnTo>
                    <a:lnTo>
                      <a:pt x="70" y="267"/>
                    </a:lnTo>
                    <a:lnTo>
                      <a:pt x="83" y="271"/>
                    </a:lnTo>
                    <a:lnTo>
                      <a:pt x="97" y="274"/>
                    </a:lnTo>
                    <a:lnTo>
                      <a:pt x="111" y="277"/>
                    </a:lnTo>
                    <a:lnTo>
                      <a:pt x="126" y="279"/>
                    </a:lnTo>
                    <a:lnTo>
                      <a:pt x="140" y="281"/>
                    </a:lnTo>
                    <a:lnTo>
                      <a:pt x="153" y="282"/>
                    </a:lnTo>
                    <a:lnTo>
                      <a:pt x="168" y="283"/>
                    </a:lnTo>
                    <a:lnTo>
                      <a:pt x="1107" y="283"/>
                    </a:lnTo>
                    <a:close/>
                  </a:path>
                </a:pathLst>
              </a:custGeom>
              <a:solidFill>
                <a:srgbClr val="993300"/>
              </a:solidFill>
              <a:ln w="0">
                <a:solidFill>
                  <a:srgbClr val="000000"/>
                </a:solidFill>
                <a:prstDash val="solid"/>
                <a:round/>
                <a:headEnd/>
                <a:tailEnd/>
              </a:ln>
            </p:spPr>
            <p:txBody>
              <a:bodyPr/>
              <a:lstStyle/>
              <a:p>
                <a:endParaRPr lang="en-US"/>
              </a:p>
            </p:txBody>
          </p:sp>
          <p:sp>
            <p:nvSpPr>
              <p:cNvPr id="44286" name="Freeform 411"/>
              <p:cNvSpPr>
                <a:spLocks/>
              </p:cNvSpPr>
              <p:nvPr/>
            </p:nvSpPr>
            <p:spPr bwMode="auto">
              <a:xfrm>
                <a:off x="4819" y="1344"/>
                <a:ext cx="52" cy="11"/>
              </a:xfrm>
              <a:custGeom>
                <a:avLst/>
                <a:gdLst>
                  <a:gd name="T0" fmla="*/ 46 w 1212"/>
                  <a:gd name="T1" fmla="*/ 11 h 270"/>
                  <a:gd name="T2" fmla="*/ 47 w 1212"/>
                  <a:gd name="T3" fmla="*/ 11 h 270"/>
                  <a:gd name="T4" fmla="*/ 48 w 1212"/>
                  <a:gd name="T5" fmla="*/ 11 h 270"/>
                  <a:gd name="T6" fmla="*/ 49 w 1212"/>
                  <a:gd name="T7" fmla="*/ 10 h 270"/>
                  <a:gd name="T8" fmla="*/ 50 w 1212"/>
                  <a:gd name="T9" fmla="*/ 10 h 270"/>
                  <a:gd name="T10" fmla="*/ 51 w 1212"/>
                  <a:gd name="T11" fmla="*/ 10 h 270"/>
                  <a:gd name="T12" fmla="*/ 52 w 1212"/>
                  <a:gd name="T13" fmla="*/ 9 h 270"/>
                  <a:gd name="T14" fmla="*/ 52 w 1212"/>
                  <a:gd name="T15" fmla="*/ 9 h 270"/>
                  <a:gd name="T16" fmla="*/ 50 w 1212"/>
                  <a:gd name="T17" fmla="*/ 3 h 270"/>
                  <a:gd name="T18" fmla="*/ 50 w 1212"/>
                  <a:gd name="T19" fmla="*/ 2 h 270"/>
                  <a:gd name="T20" fmla="*/ 50 w 1212"/>
                  <a:gd name="T21" fmla="*/ 2 h 270"/>
                  <a:gd name="T22" fmla="*/ 50 w 1212"/>
                  <a:gd name="T23" fmla="*/ 1 h 270"/>
                  <a:gd name="T24" fmla="*/ 49 w 1212"/>
                  <a:gd name="T25" fmla="*/ 1 h 270"/>
                  <a:gd name="T26" fmla="*/ 48 w 1212"/>
                  <a:gd name="T27" fmla="*/ 0 h 270"/>
                  <a:gd name="T28" fmla="*/ 47 w 1212"/>
                  <a:gd name="T29" fmla="*/ 0 h 270"/>
                  <a:gd name="T30" fmla="*/ 46 w 1212"/>
                  <a:gd name="T31" fmla="*/ 0 h 270"/>
                  <a:gd name="T32" fmla="*/ 45 w 1212"/>
                  <a:gd name="T33" fmla="*/ 0 h 270"/>
                  <a:gd name="T34" fmla="*/ 6 w 1212"/>
                  <a:gd name="T35" fmla="*/ 0 h 270"/>
                  <a:gd name="T36" fmla="*/ 5 w 1212"/>
                  <a:gd name="T37" fmla="*/ 0 h 270"/>
                  <a:gd name="T38" fmla="*/ 4 w 1212"/>
                  <a:gd name="T39" fmla="*/ 0 h 270"/>
                  <a:gd name="T40" fmla="*/ 3 w 1212"/>
                  <a:gd name="T41" fmla="*/ 1 h 270"/>
                  <a:gd name="T42" fmla="*/ 3 w 1212"/>
                  <a:gd name="T43" fmla="*/ 1 h 270"/>
                  <a:gd name="T44" fmla="*/ 2 w 1212"/>
                  <a:gd name="T45" fmla="*/ 1 h 270"/>
                  <a:gd name="T46" fmla="*/ 2 w 1212"/>
                  <a:gd name="T47" fmla="*/ 2 h 270"/>
                  <a:gd name="T48" fmla="*/ 2 w 1212"/>
                  <a:gd name="T49" fmla="*/ 2 h 270"/>
                  <a:gd name="T50" fmla="*/ 0 w 1212"/>
                  <a:gd name="T51" fmla="*/ 8 h 270"/>
                  <a:gd name="T52" fmla="*/ 0 w 1212"/>
                  <a:gd name="T53" fmla="*/ 9 h 270"/>
                  <a:gd name="T54" fmla="*/ 1 w 1212"/>
                  <a:gd name="T55" fmla="*/ 9 h 270"/>
                  <a:gd name="T56" fmla="*/ 1 w 1212"/>
                  <a:gd name="T57" fmla="*/ 10 h 270"/>
                  <a:gd name="T58" fmla="*/ 2 w 1212"/>
                  <a:gd name="T59" fmla="*/ 10 h 270"/>
                  <a:gd name="T60" fmla="*/ 3 w 1212"/>
                  <a:gd name="T61" fmla="*/ 11 h 270"/>
                  <a:gd name="T62" fmla="*/ 5 w 1212"/>
                  <a:gd name="T63" fmla="*/ 11 h 270"/>
                  <a:gd name="T64" fmla="*/ 6 w 1212"/>
                  <a:gd name="T65" fmla="*/ 11 h 270"/>
                  <a:gd name="T66" fmla="*/ 7 w 1212"/>
                  <a:gd name="T67" fmla="*/ 11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12" h="270">
                    <a:moveTo>
                      <a:pt x="1053" y="270"/>
                    </a:moveTo>
                    <a:lnTo>
                      <a:pt x="1066" y="269"/>
                    </a:lnTo>
                    <a:lnTo>
                      <a:pt x="1079" y="268"/>
                    </a:lnTo>
                    <a:lnTo>
                      <a:pt x="1092" y="267"/>
                    </a:lnTo>
                    <a:lnTo>
                      <a:pt x="1107" y="264"/>
                    </a:lnTo>
                    <a:lnTo>
                      <a:pt x="1120" y="262"/>
                    </a:lnTo>
                    <a:lnTo>
                      <a:pt x="1133" y="259"/>
                    </a:lnTo>
                    <a:lnTo>
                      <a:pt x="1146" y="255"/>
                    </a:lnTo>
                    <a:lnTo>
                      <a:pt x="1158" y="251"/>
                    </a:lnTo>
                    <a:lnTo>
                      <a:pt x="1169" y="245"/>
                    </a:lnTo>
                    <a:lnTo>
                      <a:pt x="1180" y="240"/>
                    </a:lnTo>
                    <a:lnTo>
                      <a:pt x="1189" y="235"/>
                    </a:lnTo>
                    <a:lnTo>
                      <a:pt x="1197" y="230"/>
                    </a:lnTo>
                    <a:lnTo>
                      <a:pt x="1203" y="224"/>
                    </a:lnTo>
                    <a:lnTo>
                      <a:pt x="1208" y="218"/>
                    </a:lnTo>
                    <a:lnTo>
                      <a:pt x="1210" y="212"/>
                    </a:lnTo>
                    <a:lnTo>
                      <a:pt x="1212" y="205"/>
                    </a:lnTo>
                    <a:lnTo>
                      <a:pt x="1176" y="64"/>
                    </a:lnTo>
                    <a:lnTo>
                      <a:pt x="1174" y="57"/>
                    </a:lnTo>
                    <a:lnTo>
                      <a:pt x="1172" y="51"/>
                    </a:lnTo>
                    <a:lnTo>
                      <a:pt x="1169" y="44"/>
                    </a:lnTo>
                    <a:lnTo>
                      <a:pt x="1165" y="38"/>
                    </a:lnTo>
                    <a:lnTo>
                      <a:pt x="1160" y="33"/>
                    </a:lnTo>
                    <a:lnTo>
                      <a:pt x="1154" y="28"/>
                    </a:lnTo>
                    <a:lnTo>
                      <a:pt x="1147" y="23"/>
                    </a:lnTo>
                    <a:lnTo>
                      <a:pt x="1140" y="19"/>
                    </a:lnTo>
                    <a:lnTo>
                      <a:pt x="1130" y="15"/>
                    </a:lnTo>
                    <a:lnTo>
                      <a:pt x="1121" y="11"/>
                    </a:lnTo>
                    <a:lnTo>
                      <a:pt x="1111" y="7"/>
                    </a:lnTo>
                    <a:lnTo>
                      <a:pt x="1101" y="4"/>
                    </a:lnTo>
                    <a:lnTo>
                      <a:pt x="1089" y="2"/>
                    </a:lnTo>
                    <a:lnTo>
                      <a:pt x="1078" y="1"/>
                    </a:lnTo>
                    <a:lnTo>
                      <a:pt x="1066" y="0"/>
                    </a:lnTo>
                    <a:lnTo>
                      <a:pt x="1053" y="0"/>
                    </a:lnTo>
                    <a:lnTo>
                      <a:pt x="158" y="0"/>
                    </a:lnTo>
                    <a:lnTo>
                      <a:pt x="145" y="0"/>
                    </a:lnTo>
                    <a:lnTo>
                      <a:pt x="133" y="1"/>
                    </a:lnTo>
                    <a:lnTo>
                      <a:pt x="121" y="2"/>
                    </a:lnTo>
                    <a:lnTo>
                      <a:pt x="110" y="4"/>
                    </a:lnTo>
                    <a:lnTo>
                      <a:pt x="100" y="7"/>
                    </a:lnTo>
                    <a:lnTo>
                      <a:pt x="89" y="11"/>
                    </a:lnTo>
                    <a:lnTo>
                      <a:pt x="80" y="15"/>
                    </a:lnTo>
                    <a:lnTo>
                      <a:pt x="71" y="19"/>
                    </a:lnTo>
                    <a:lnTo>
                      <a:pt x="64" y="23"/>
                    </a:lnTo>
                    <a:lnTo>
                      <a:pt x="57" y="28"/>
                    </a:lnTo>
                    <a:lnTo>
                      <a:pt x="50" y="33"/>
                    </a:lnTo>
                    <a:lnTo>
                      <a:pt x="45" y="38"/>
                    </a:lnTo>
                    <a:lnTo>
                      <a:pt x="41" y="44"/>
                    </a:lnTo>
                    <a:lnTo>
                      <a:pt x="38" y="51"/>
                    </a:lnTo>
                    <a:lnTo>
                      <a:pt x="36" y="57"/>
                    </a:lnTo>
                    <a:lnTo>
                      <a:pt x="36" y="64"/>
                    </a:lnTo>
                    <a:lnTo>
                      <a:pt x="0" y="205"/>
                    </a:lnTo>
                    <a:lnTo>
                      <a:pt x="1" y="212"/>
                    </a:lnTo>
                    <a:lnTo>
                      <a:pt x="3" y="218"/>
                    </a:lnTo>
                    <a:lnTo>
                      <a:pt x="8" y="224"/>
                    </a:lnTo>
                    <a:lnTo>
                      <a:pt x="15" y="230"/>
                    </a:lnTo>
                    <a:lnTo>
                      <a:pt x="23" y="235"/>
                    </a:lnTo>
                    <a:lnTo>
                      <a:pt x="32" y="240"/>
                    </a:lnTo>
                    <a:lnTo>
                      <a:pt x="42" y="245"/>
                    </a:lnTo>
                    <a:lnTo>
                      <a:pt x="54" y="251"/>
                    </a:lnTo>
                    <a:lnTo>
                      <a:pt x="65" y="255"/>
                    </a:lnTo>
                    <a:lnTo>
                      <a:pt x="78" y="259"/>
                    </a:lnTo>
                    <a:lnTo>
                      <a:pt x="92" y="262"/>
                    </a:lnTo>
                    <a:lnTo>
                      <a:pt x="105" y="264"/>
                    </a:lnTo>
                    <a:lnTo>
                      <a:pt x="118" y="267"/>
                    </a:lnTo>
                    <a:lnTo>
                      <a:pt x="132" y="268"/>
                    </a:lnTo>
                    <a:lnTo>
                      <a:pt x="145" y="269"/>
                    </a:lnTo>
                    <a:lnTo>
                      <a:pt x="158" y="270"/>
                    </a:lnTo>
                    <a:lnTo>
                      <a:pt x="1053" y="270"/>
                    </a:lnTo>
                    <a:close/>
                  </a:path>
                </a:pathLst>
              </a:custGeom>
              <a:solidFill>
                <a:srgbClr val="993300"/>
              </a:solidFill>
              <a:ln w="0">
                <a:solidFill>
                  <a:srgbClr val="000000"/>
                </a:solidFill>
                <a:prstDash val="solid"/>
                <a:round/>
                <a:headEnd/>
                <a:tailEnd/>
              </a:ln>
            </p:spPr>
            <p:txBody>
              <a:bodyPr/>
              <a:lstStyle/>
              <a:p>
                <a:endParaRPr lang="en-US"/>
              </a:p>
            </p:txBody>
          </p:sp>
          <p:sp>
            <p:nvSpPr>
              <p:cNvPr id="44287" name="Freeform 412"/>
              <p:cNvSpPr>
                <a:spLocks/>
              </p:cNvSpPr>
              <p:nvPr/>
            </p:nvSpPr>
            <p:spPr bwMode="auto">
              <a:xfrm>
                <a:off x="4821" y="1345"/>
                <a:ext cx="14" cy="9"/>
              </a:xfrm>
              <a:custGeom>
                <a:avLst/>
                <a:gdLst>
                  <a:gd name="T0" fmla="*/ 2 w 331"/>
                  <a:gd name="T1" fmla="*/ 9 h 210"/>
                  <a:gd name="T2" fmla="*/ 3 w 331"/>
                  <a:gd name="T3" fmla="*/ 9 h 210"/>
                  <a:gd name="T4" fmla="*/ 5 w 331"/>
                  <a:gd name="T5" fmla="*/ 9 h 210"/>
                  <a:gd name="T6" fmla="*/ 7 w 331"/>
                  <a:gd name="T7" fmla="*/ 9 h 210"/>
                  <a:gd name="T8" fmla="*/ 9 w 331"/>
                  <a:gd name="T9" fmla="*/ 9 h 210"/>
                  <a:gd name="T10" fmla="*/ 11 w 331"/>
                  <a:gd name="T11" fmla="*/ 9 h 210"/>
                  <a:gd name="T12" fmla="*/ 13 w 331"/>
                  <a:gd name="T13" fmla="*/ 9 h 210"/>
                  <a:gd name="T14" fmla="*/ 14 w 331"/>
                  <a:gd name="T15" fmla="*/ 9 h 210"/>
                  <a:gd name="T16" fmla="*/ 14 w 331"/>
                  <a:gd name="T17" fmla="*/ 0 h 210"/>
                  <a:gd name="T18" fmla="*/ 14 w 331"/>
                  <a:gd name="T19" fmla="*/ 0 h 210"/>
                  <a:gd name="T20" fmla="*/ 12 w 331"/>
                  <a:gd name="T21" fmla="*/ 0 h 210"/>
                  <a:gd name="T22" fmla="*/ 10 w 331"/>
                  <a:gd name="T23" fmla="*/ 0 h 210"/>
                  <a:gd name="T24" fmla="*/ 8 w 331"/>
                  <a:gd name="T25" fmla="*/ 0 h 210"/>
                  <a:gd name="T26" fmla="*/ 6 w 331"/>
                  <a:gd name="T27" fmla="*/ 0 h 210"/>
                  <a:gd name="T28" fmla="*/ 4 w 331"/>
                  <a:gd name="T29" fmla="*/ 0 h 210"/>
                  <a:gd name="T30" fmla="*/ 3 w 331"/>
                  <a:gd name="T31" fmla="*/ 0 h 210"/>
                  <a:gd name="T32" fmla="*/ 2 w 331"/>
                  <a:gd name="T33" fmla="*/ 0 h 210"/>
                  <a:gd name="T34" fmla="*/ 2 w 331"/>
                  <a:gd name="T35" fmla="*/ 0 h 210"/>
                  <a:gd name="T36" fmla="*/ 1 w 331"/>
                  <a:gd name="T37" fmla="*/ 0 h 210"/>
                  <a:gd name="T38" fmla="*/ 1 w 331"/>
                  <a:gd name="T39" fmla="*/ 0 h 210"/>
                  <a:gd name="T40" fmla="*/ 1 w 331"/>
                  <a:gd name="T41" fmla="*/ 1 h 210"/>
                  <a:gd name="T42" fmla="*/ 1 w 331"/>
                  <a:gd name="T43" fmla="*/ 1 h 210"/>
                  <a:gd name="T44" fmla="*/ 1 w 331"/>
                  <a:gd name="T45" fmla="*/ 1 h 210"/>
                  <a:gd name="T46" fmla="*/ 1 w 331"/>
                  <a:gd name="T47" fmla="*/ 1 h 210"/>
                  <a:gd name="T48" fmla="*/ 1 w 331"/>
                  <a:gd name="T49" fmla="*/ 1 h 210"/>
                  <a:gd name="T50" fmla="*/ 0 w 331"/>
                  <a:gd name="T51" fmla="*/ 8 h 210"/>
                  <a:gd name="T52" fmla="*/ 0 w 331"/>
                  <a:gd name="T53" fmla="*/ 8 h 210"/>
                  <a:gd name="T54" fmla="*/ 0 w 331"/>
                  <a:gd name="T55" fmla="*/ 8 h 210"/>
                  <a:gd name="T56" fmla="*/ 1 w 331"/>
                  <a:gd name="T57" fmla="*/ 8 h 210"/>
                  <a:gd name="T58" fmla="*/ 1 w 331"/>
                  <a:gd name="T59" fmla="*/ 8 h 210"/>
                  <a:gd name="T60" fmla="*/ 1 w 331"/>
                  <a:gd name="T61" fmla="*/ 9 h 210"/>
                  <a:gd name="T62" fmla="*/ 2 w 331"/>
                  <a:gd name="T63" fmla="*/ 9 h 210"/>
                  <a:gd name="T64" fmla="*/ 2 w 331"/>
                  <a:gd name="T65" fmla="*/ 9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1" h="210">
                    <a:moveTo>
                      <a:pt x="50" y="208"/>
                    </a:moveTo>
                    <a:lnTo>
                      <a:pt x="56" y="208"/>
                    </a:lnTo>
                    <a:lnTo>
                      <a:pt x="67" y="208"/>
                    </a:lnTo>
                    <a:lnTo>
                      <a:pt x="82" y="208"/>
                    </a:lnTo>
                    <a:lnTo>
                      <a:pt x="102" y="209"/>
                    </a:lnTo>
                    <a:lnTo>
                      <a:pt x="123" y="209"/>
                    </a:lnTo>
                    <a:lnTo>
                      <a:pt x="147" y="209"/>
                    </a:lnTo>
                    <a:lnTo>
                      <a:pt x="172" y="210"/>
                    </a:lnTo>
                    <a:lnTo>
                      <a:pt x="197" y="210"/>
                    </a:lnTo>
                    <a:lnTo>
                      <a:pt x="223" y="210"/>
                    </a:lnTo>
                    <a:lnTo>
                      <a:pt x="247" y="210"/>
                    </a:lnTo>
                    <a:lnTo>
                      <a:pt x="269" y="210"/>
                    </a:lnTo>
                    <a:lnTo>
                      <a:pt x="290" y="210"/>
                    </a:lnTo>
                    <a:lnTo>
                      <a:pt x="306" y="209"/>
                    </a:lnTo>
                    <a:lnTo>
                      <a:pt x="320" y="208"/>
                    </a:lnTo>
                    <a:lnTo>
                      <a:pt x="328" y="206"/>
                    </a:lnTo>
                    <a:lnTo>
                      <a:pt x="331" y="205"/>
                    </a:lnTo>
                    <a:lnTo>
                      <a:pt x="331" y="5"/>
                    </a:lnTo>
                    <a:lnTo>
                      <a:pt x="328" y="3"/>
                    </a:lnTo>
                    <a:lnTo>
                      <a:pt x="320" y="1"/>
                    </a:lnTo>
                    <a:lnTo>
                      <a:pt x="306" y="1"/>
                    </a:lnTo>
                    <a:lnTo>
                      <a:pt x="290" y="0"/>
                    </a:lnTo>
                    <a:lnTo>
                      <a:pt x="269" y="0"/>
                    </a:lnTo>
                    <a:lnTo>
                      <a:pt x="247" y="1"/>
                    </a:lnTo>
                    <a:lnTo>
                      <a:pt x="223" y="1"/>
                    </a:lnTo>
                    <a:lnTo>
                      <a:pt x="197" y="2"/>
                    </a:lnTo>
                    <a:lnTo>
                      <a:pt x="172" y="3"/>
                    </a:lnTo>
                    <a:lnTo>
                      <a:pt x="147" y="4"/>
                    </a:lnTo>
                    <a:lnTo>
                      <a:pt x="123" y="5"/>
                    </a:lnTo>
                    <a:lnTo>
                      <a:pt x="102" y="5"/>
                    </a:lnTo>
                    <a:lnTo>
                      <a:pt x="82" y="6"/>
                    </a:lnTo>
                    <a:lnTo>
                      <a:pt x="67" y="7"/>
                    </a:lnTo>
                    <a:lnTo>
                      <a:pt x="56" y="7"/>
                    </a:lnTo>
                    <a:lnTo>
                      <a:pt x="50" y="8"/>
                    </a:lnTo>
                    <a:lnTo>
                      <a:pt x="45" y="8"/>
                    </a:lnTo>
                    <a:lnTo>
                      <a:pt x="41" y="8"/>
                    </a:lnTo>
                    <a:lnTo>
                      <a:pt x="38" y="8"/>
                    </a:lnTo>
                    <a:lnTo>
                      <a:pt x="34" y="9"/>
                    </a:lnTo>
                    <a:lnTo>
                      <a:pt x="31" y="10"/>
                    </a:lnTo>
                    <a:lnTo>
                      <a:pt x="28" y="11"/>
                    </a:lnTo>
                    <a:lnTo>
                      <a:pt x="25" y="12"/>
                    </a:lnTo>
                    <a:lnTo>
                      <a:pt x="23" y="13"/>
                    </a:lnTo>
                    <a:lnTo>
                      <a:pt x="20" y="14"/>
                    </a:lnTo>
                    <a:lnTo>
                      <a:pt x="18" y="16"/>
                    </a:lnTo>
                    <a:lnTo>
                      <a:pt x="16" y="17"/>
                    </a:lnTo>
                    <a:lnTo>
                      <a:pt x="14" y="20"/>
                    </a:lnTo>
                    <a:lnTo>
                      <a:pt x="13" y="22"/>
                    </a:lnTo>
                    <a:lnTo>
                      <a:pt x="12" y="24"/>
                    </a:lnTo>
                    <a:lnTo>
                      <a:pt x="12" y="25"/>
                    </a:lnTo>
                    <a:lnTo>
                      <a:pt x="12" y="28"/>
                    </a:lnTo>
                    <a:lnTo>
                      <a:pt x="0" y="175"/>
                    </a:lnTo>
                    <a:lnTo>
                      <a:pt x="0" y="177"/>
                    </a:lnTo>
                    <a:lnTo>
                      <a:pt x="1" y="180"/>
                    </a:lnTo>
                    <a:lnTo>
                      <a:pt x="2" y="183"/>
                    </a:lnTo>
                    <a:lnTo>
                      <a:pt x="4" y="185"/>
                    </a:lnTo>
                    <a:lnTo>
                      <a:pt x="7" y="188"/>
                    </a:lnTo>
                    <a:lnTo>
                      <a:pt x="10" y="190"/>
                    </a:lnTo>
                    <a:lnTo>
                      <a:pt x="14" y="193"/>
                    </a:lnTo>
                    <a:lnTo>
                      <a:pt x="17" y="196"/>
                    </a:lnTo>
                    <a:lnTo>
                      <a:pt x="21" y="198"/>
                    </a:lnTo>
                    <a:lnTo>
                      <a:pt x="25" y="200"/>
                    </a:lnTo>
                    <a:lnTo>
                      <a:pt x="29" y="202"/>
                    </a:lnTo>
                    <a:lnTo>
                      <a:pt x="33" y="204"/>
                    </a:lnTo>
                    <a:lnTo>
                      <a:pt x="37" y="205"/>
                    </a:lnTo>
                    <a:lnTo>
                      <a:pt x="41" y="207"/>
                    </a:lnTo>
                    <a:lnTo>
                      <a:pt x="45" y="207"/>
                    </a:lnTo>
                    <a:lnTo>
                      <a:pt x="50" y="208"/>
                    </a:lnTo>
                    <a:close/>
                  </a:path>
                </a:pathLst>
              </a:custGeom>
              <a:solidFill>
                <a:srgbClr val="993300"/>
              </a:solidFill>
              <a:ln w="0">
                <a:solidFill>
                  <a:srgbClr val="000000"/>
                </a:solidFill>
                <a:prstDash val="solid"/>
                <a:round/>
                <a:headEnd/>
                <a:tailEnd/>
              </a:ln>
            </p:spPr>
            <p:txBody>
              <a:bodyPr/>
              <a:lstStyle/>
              <a:p>
                <a:endParaRPr lang="en-US"/>
              </a:p>
            </p:txBody>
          </p:sp>
          <p:sp>
            <p:nvSpPr>
              <p:cNvPr id="44288" name="Freeform 413"/>
              <p:cNvSpPr>
                <a:spLocks/>
              </p:cNvSpPr>
              <p:nvPr/>
            </p:nvSpPr>
            <p:spPr bwMode="auto">
              <a:xfrm>
                <a:off x="4857" y="1345"/>
                <a:ext cx="13" cy="9"/>
              </a:xfrm>
              <a:custGeom>
                <a:avLst/>
                <a:gdLst>
                  <a:gd name="T0" fmla="*/ 11 w 307"/>
                  <a:gd name="T1" fmla="*/ 9 h 223"/>
                  <a:gd name="T2" fmla="*/ 11 w 307"/>
                  <a:gd name="T3" fmla="*/ 9 h 223"/>
                  <a:gd name="T4" fmla="*/ 11 w 307"/>
                  <a:gd name="T5" fmla="*/ 8 h 223"/>
                  <a:gd name="T6" fmla="*/ 12 w 307"/>
                  <a:gd name="T7" fmla="*/ 8 h 223"/>
                  <a:gd name="T8" fmla="*/ 12 w 307"/>
                  <a:gd name="T9" fmla="*/ 8 h 223"/>
                  <a:gd name="T10" fmla="*/ 13 w 307"/>
                  <a:gd name="T11" fmla="*/ 8 h 223"/>
                  <a:gd name="T12" fmla="*/ 13 w 307"/>
                  <a:gd name="T13" fmla="*/ 8 h 223"/>
                  <a:gd name="T14" fmla="*/ 13 w 307"/>
                  <a:gd name="T15" fmla="*/ 7 h 223"/>
                  <a:gd name="T16" fmla="*/ 12 w 307"/>
                  <a:gd name="T17" fmla="*/ 1 h 223"/>
                  <a:gd name="T18" fmla="*/ 12 w 307"/>
                  <a:gd name="T19" fmla="*/ 1 h 223"/>
                  <a:gd name="T20" fmla="*/ 12 w 307"/>
                  <a:gd name="T21" fmla="*/ 1 h 223"/>
                  <a:gd name="T22" fmla="*/ 12 w 307"/>
                  <a:gd name="T23" fmla="*/ 1 h 223"/>
                  <a:gd name="T24" fmla="*/ 11 w 307"/>
                  <a:gd name="T25" fmla="*/ 0 h 223"/>
                  <a:gd name="T26" fmla="*/ 11 w 307"/>
                  <a:gd name="T27" fmla="*/ 0 h 223"/>
                  <a:gd name="T28" fmla="*/ 11 w 307"/>
                  <a:gd name="T29" fmla="*/ 0 h 223"/>
                  <a:gd name="T30" fmla="*/ 11 w 307"/>
                  <a:gd name="T31" fmla="*/ 0 h 223"/>
                  <a:gd name="T32" fmla="*/ 10 w 307"/>
                  <a:gd name="T33" fmla="*/ 0 h 223"/>
                  <a:gd name="T34" fmla="*/ 10 w 307"/>
                  <a:gd name="T35" fmla="*/ 0 h 223"/>
                  <a:gd name="T36" fmla="*/ 8 w 307"/>
                  <a:gd name="T37" fmla="*/ 0 h 223"/>
                  <a:gd name="T38" fmla="*/ 7 w 307"/>
                  <a:gd name="T39" fmla="*/ 0 h 223"/>
                  <a:gd name="T40" fmla="*/ 5 w 307"/>
                  <a:gd name="T41" fmla="*/ 0 h 223"/>
                  <a:gd name="T42" fmla="*/ 3 w 307"/>
                  <a:gd name="T43" fmla="*/ 0 h 223"/>
                  <a:gd name="T44" fmla="*/ 1 w 307"/>
                  <a:gd name="T45" fmla="*/ 0 h 223"/>
                  <a:gd name="T46" fmla="*/ 0 w 307"/>
                  <a:gd name="T47" fmla="*/ 0 h 223"/>
                  <a:gd name="T48" fmla="*/ 0 w 307"/>
                  <a:gd name="T49" fmla="*/ 0 h 223"/>
                  <a:gd name="T50" fmla="*/ 0 w 307"/>
                  <a:gd name="T51" fmla="*/ 9 h 223"/>
                  <a:gd name="T52" fmla="*/ 1 w 307"/>
                  <a:gd name="T53" fmla="*/ 9 h 223"/>
                  <a:gd name="T54" fmla="*/ 2 w 307"/>
                  <a:gd name="T55" fmla="*/ 9 h 223"/>
                  <a:gd name="T56" fmla="*/ 4 w 307"/>
                  <a:gd name="T57" fmla="*/ 9 h 223"/>
                  <a:gd name="T58" fmla="*/ 6 w 307"/>
                  <a:gd name="T59" fmla="*/ 9 h 223"/>
                  <a:gd name="T60" fmla="*/ 8 w 307"/>
                  <a:gd name="T61" fmla="*/ 9 h 223"/>
                  <a:gd name="T62" fmla="*/ 9 w 307"/>
                  <a:gd name="T63" fmla="*/ 9 h 223"/>
                  <a:gd name="T64" fmla="*/ 10 w 307"/>
                  <a:gd name="T65" fmla="*/ 9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07" h="223">
                    <a:moveTo>
                      <a:pt x="245" y="215"/>
                    </a:moveTo>
                    <a:lnTo>
                      <a:pt x="248" y="214"/>
                    </a:lnTo>
                    <a:lnTo>
                      <a:pt x="253" y="214"/>
                    </a:lnTo>
                    <a:lnTo>
                      <a:pt x="257" y="212"/>
                    </a:lnTo>
                    <a:lnTo>
                      <a:pt x="262" y="211"/>
                    </a:lnTo>
                    <a:lnTo>
                      <a:pt x="268" y="209"/>
                    </a:lnTo>
                    <a:lnTo>
                      <a:pt x="273" y="207"/>
                    </a:lnTo>
                    <a:lnTo>
                      <a:pt x="278" y="205"/>
                    </a:lnTo>
                    <a:lnTo>
                      <a:pt x="283" y="203"/>
                    </a:lnTo>
                    <a:lnTo>
                      <a:pt x="288" y="200"/>
                    </a:lnTo>
                    <a:lnTo>
                      <a:pt x="292" y="198"/>
                    </a:lnTo>
                    <a:lnTo>
                      <a:pt x="296" y="195"/>
                    </a:lnTo>
                    <a:lnTo>
                      <a:pt x="299" y="193"/>
                    </a:lnTo>
                    <a:lnTo>
                      <a:pt x="302" y="190"/>
                    </a:lnTo>
                    <a:lnTo>
                      <a:pt x="305" y="188"/>
                    </a:lnTo>
                    <a:lnTo>
                      <a:pt x="306" y="184"/>
                    </a:lnTo>
                    <a:lnTo>
                      <a:pt x="307" y="183"/>
                    </a:lnTo>
                    <a:lnTo>
                      <a:pt x="282" y="27"/>
                    </a:lnTo>
                    <a:lnTo>
                      <a:pt x="281" y="23"/>
                    </a:lnTo>
                    <a:lnTo>
                      <a:pt x="281" y="22"/>
                    </a:lnTo>
                    <a:lnTo>
                      <a:pt x="280" y="20"/>
                    </a:lnTo>
                    <a:lnTo>
                      <a:pt x="279" y="18"/>
                    </a:lnTo>
                    <a:lnTo>
                      <a:pt x="277" y="16"/>
                    </a:lnTo>
                    <a:lnTo>
                      <a:pt x="275" y="15"/>
                    </a:lnTo>
                    <a:lnTo>
                      <a:pt x="273" y="13"/>
                    </a:lnTo>
                    <a:lnTo>
                      <a:pt x="271" y="12"/>
                    </a:lnTo>
                    <a:lnTo>
                      <a:pt x="268" y="11"/>
                    </a:lnTo>
                    <a:lnTo>
                      <a:pt x="266" y="10"/>
                    </a:lnTo>
                    <a:lnTo>
                      <a:pt x="262" y="9"/>
                    </a:lnTo>
                    <a:lnTo>
                      <a:pt x="259" y="8"/>
                    </a:lnTo>
                    <a:lnTo>
                      <a:pt x="255" y="7"/>
                    </a:lnTo>
                    <a:lnTo>
                      <a:pt x="252" y="7"/>
                    </a:lnTo>
                    <a:lnTo>
                      <a:pt x="248" y="7"/>
                    </a:lnTo>
                    <a:lnTo>
                      <a:pt x="245" y="7"/>
                    </a:lnTo>
                    <a:lnTo>
                      <a:pt x="238" y="6"/>
                    </a:lnTo>
                    <a:lnTo>
                      <a:pt x="228" y="6"/>
                    </a:lnTo>
                    <a:lnTo>
                      <a:pt x="214" y="5"/>
                    </a:lnTo>
                    <a:lnTo>
                      <a:pt x="197" y="5"/>
                    </a:lnTo>
                    <a:lnTo>
                      <a:pt x="178" y="4"/>
                    </a:lnTo>
                    <a:lnTo>
                      <a:pt x="158" y="3"/>
                    </a:lnTo>
                    <a:lnTo>
                      <a:pt x="136" y="2"/>
                    </a:lnTo>
                    <a:lnTo>
                      <a:pt x="114" y="1"/>
                    </a:lnTo>
                    <a:lnTo>
                      <a:pt x="92" y="1"/>
                    </a:lnTo>
                    <a:lnTo>
                      <a:pt x="72" y="0"/>
                    </a:lnTo>
                    <a:lnTo>
                      <a:pt x="52" y="0"/>
                    </a:lnTo>
                    <a:lnTo>
                      <a:pt x="35" y="1"/>
                    </a:lnTo>
                    <a:lnTo>
                      <a:pt x="20" y="1"/>
                    </a:lnTo>
                    <a:lnTo>
                      <a:pt x="9" y="2"/>
                    </a:lnTo>
                    <a:lnTo>
                      <a:pt x="2" y="4"/>
                    </a:lnTo>
                    <a:lnTo>
                      <a:pt x="0" y="7"/>
                    </a:lnTo>
                    <a:lnTo>
                      <a:pt x="0" y="221"/>
                    </a:lnTo>
                    <a:lnTo>
                      <a:pt x="2" y="222"/>
                    </a:lnTo>
                    <a:lnTo>
                      <a:pt x="9" y="223"/>
                    </a:lnTo>
                    <a:lnTo>
                      <a:pt x="20" y="223"/>
                    </a:lnTo>
                    <a:lnTo>
                      <a:pt x="35" y="223"/>
                    </a:lnTo>
                    <a:lnTo>
                      <a:pt x="52" y="223"/>
                    </a:lnTo>
                    <a:lnTo>
                      <a:pt x="72" y="223"/>
                    </a:lnTo>
                    <a:lnTo>
                      <a:pt x="92" y="222"/>
                    </a:lnTo>
                    <a:lnTo>
                      <a:pt x="114" y="221"/>
                    </a:lnTo>
                    <a:lnTo>
                      <a:pt x="136" y="220"/>
                    </a:lnTo>
                    <a:lnTo>
                      <a:pt x="158" y="219"/>
                    </a:lnTo>
                    <a:lnTo>
                      <a:pt x="178" y="218"/>
                    </a:lnTo>
                    <a:lnTo>
                      <a:pt x="197" y="217"/>
                    </a:lnTo>
                    <a:lnTo>
                      <a:pt x="214" y="216"/>
                    </a:lnTo>
                    <a:lnTo>
                      <a:pt x="228" y="215"/>
                    </a:lnTo>
                    <a:lnTo>
                      <a:pt x="238" y="215"/>
                    </a:lnTo>
                    <a:lnTo>
                      <a:pt x="245" y="215"/>
                    </a:lnTo>
                    <a:close/>
                  </a:path>
                </a:pathLst>
              </a:custGeom>
              <a:solidFill>
                <a:srgbClr val="993300"/>
              </a:solidFill>
              <a:ln w="0">
                <a:solidFill>
                  <a:srgbClr val="000000"/>
                </a:solidFill>
                <a:prstDash val="solid"/>
                <a:round/>
                <a:headEnd/>
                <a:tailEnd/>
              </a:ln>
            </p:spPr>
            <p:txBody>
              <a:bodyPr/>
              <a:lstStyle/>
              <a:p>
                <a:endParaRPr lang="en-US"/>
              </a:p>
            </p:txBody>
          </p:sp>
          <p:sp>
            <p:nvSpPr>
              <p:cNvPr id="44289" name="Freeform 414"/>
              <p:cNvSpPr>
                <a:spLocks/>
              </p:cNvSpPr>
              <p:nvPr/>
            </p:nvSpPr>
            <p:spPr bwMode="auto">
              <a:xfrm>
                <a:off x="4836" y="1349"/>
                <a:ext cx="19" cy="6"/>
              </a:xfrm>
              <a:custGeom>
                <a:avLst/>
                <a:gdLst>
                  <a:gd name="T0" fmla="*/ 19 w 444"/>
                  <a:gd name="T1" fmla="*/ 3 h 124"/>
                  <a:gd name="T2" fmla="*/ 19 w 444"/>
                  <a:gd name="T3" fmla="*/ 3 h 124"/>
                  <a:gd name="T4" fmla="*/ 19 w 444"/>
                  <a:gd name="T5" fmla="*/ 4 h 124"/>
                  <a:gd name="T6" fmla="*/ 19 w 444"/>
                  <a:gd name="T7" fmla="*/ 4 h 124"/>
                  <a:gd name="T8" fmla="*/ 19 w 444"/>
                  <a:gd name="T9" fmla="*/ 4 h 124"/>
                  <a:gd name="T10" fmla="*/ 19 w 444"/>
                  <a:gd name="T11" fmla="*/ 4 h 124"/>
                  <a:gd name="T12" fmla="*/ 19 w 444"/>
                  <a:gd name="T13" fmla="*/ 5 h 124"/>
                  <a:gd name="T14" fmla="*/ 19 w 444"/>
                  <a:gd name="T15" fmla="*/ 5 h 124"/>
                  <a:gd name="T16" fmla="*/ 18 w 444"/>
                  <a:gd name="T17" fmla="*/ 5 h 124"/>
                  <a:gd name="T18" fmla="*/ 18 w 444"/>
                  <a:gd name="T19" fmla="*/ 5 h 124"/>
                  <a:gd name="T20" fmla="*/ 18 w 444"/>
                  <a:gd name="T21" fmla="*/ 5 h 124"/>
                  <a:gd name="T22" fmla="*/ 18 w 444"/>
                  <a:gd name="T23" fmla="*/ 6 h 124"/>
                  <a:gd name="T24" fmla="*/ 18 w 444"/>
                  <a:gd name="T25" fmla="*/ 6 h 124"/>
                  <a:gd name="T26" fmla="*/ 18 w 444"/>
                  <a:gd name="T27" fmla="*/ 6 h 124"/>
                  <a:gd name="T28" fmla="*/ 17 w 444"/>
                  <a:gd name="T29" fmla="*/ 6 h 124"/>
                  <a:gd name="T30" fmla="*/ 17 w 444"/>
                  <a:gd name="T31" fmla="*/ 6 h 124"/>
                  <a:gd name="T32" fmla="*/ 17 w 444"/>
                  <a:gd name="T33" fmla="*/ 6 h 124"/>
                  <a:gd name="T34" fmla="*/ 2 w 444"/>
                  <a:gd name="T35" fmla="*/ 6 h 124"/>
                  <a:gd name="T36" fmla="*/ 2 w 444"/>
                  <a:gd name="T37" fmla="*/ 6 h 124"/>
                  <a:gd name="T38" fmla="*/ 2 w 444"/>
                  <a:gd name="T39" fmla="*/ 6 h 124"/>
                  <a:gd name="T40" fmla="*/ 1 w 444"/>
                  <a:gd name="T41" fmla="*/ 6 h 124"/>
                  <a:gd name="T42" fmla="*/ 1 w 444"/>
                  <a:gd name="T43" fmla="*/ 6 h 124"/>
                  <a:gd name="T44" fmla="*/ 1 w 444"/>
                  <a:gd name="T45" fmla="*/ 6 h 124"/>
                  <a:gd name="T46" fmla="*/ 1 w 444"/>
                  <a:gd name="T47" fmla="*/ 5 h 124"/>
                  <a:gd name="T48" fmla="*/ 1 w 444"/>
                  <a:gd name="T49" fmla="*/ 5 h 124"/>
                  <a:gd name="T50" fmla="*/ 1 w 444"/>
                  <a:gd name="T51" fmla="*/ 5 h 124"/>
                  <a:gd name="T52" fmla="*/ 0 w 444"/>
                  <a:gd name="T53" fmla="*/ 5 h 124"/>
                  <a:gd name="T54" fmla="*/ 0 w 444"/>
                  <a:gd name="T55" fmla="*/ 5 h 124"/>
                  <a:gd name="T56" fmla="*/ 0 w 444"/>
                  <a:gd name="T57" fmla="*/ 4 h 124"/>
                  <a:gd name="T58" fmla="*/ 0 w 444"/>
                  <a:gd name="T59" fmla="*/ 4 h 124"/>
                  <a:gd name="T60" fmla="*/ 0 w 444"/>
                  <a:gd name="T61" fmla="*/ 4 h 124"/>
                  <a:gd name="T62" fmla="*/ 0 w 444"/>
                  <a:gd name="T63" fmla="*/ 4 h 124"/>
                  <a:gd name="T64" fmla="*/ 0 w 444"/>
                  <a:gd name="T65" fmla="*/ 3 h 124"/>
                  <a:gd name="T66" fmla="*/ 0 w 444"/>
                  <a:gd name="T67" fmla="*/ 3 h 124"/>
                  <a:gd name="T68" fmla="*/ 0 w 444"/>
                  <a:gd name="T69" fmla="*/ 0 h 124"/>
                  <a:gd name="T70" fmla="*/ 19 w 444"/>
                  <a:gd name="T71" fmla="*/ 0 h 124"/>
                  <a:gd name="T72" fmla="*/ 19 w 444"/>
                  <a:gd name="T73" fmla="*/ 3 h 1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44" h="124">
                    <a:moveTo>
                      <a:pt x="444" y="61"/>
                    </a:moveTo>
                    <a:lnTo>
                      <a:pt x="443" y="67"/>
                    </a:lnTo>
                    <a:lnTo>
                      <a:pt x="443" y="73"/>
                    </a:lnTo>
                    <a:lnTo>
                      <a:pt x="442" y="78"/>
                    </a:lnTo>
                    <a:lnTo>
                      <a:pt x="440" y="85"/>
                    </a:lnTo>
                    <a:lnTo>
                      <a:pt x="438" y="90"/>
                    </a:lnTo>
                    <a:lnTo>
                      <a:pt x="436" y="95"/>
                    </a:lnTo>
                    <a:lnTo>
                      <a:pt x="433" y="100"/>
                    </a:lnTo>
                    <a:lnTo>
                      <a:pt x="430" y="104"/>
                    </a:lnTo>
                    <a:lnTo>
                      <a:pt x="427" y="108"/>
                    </a:lnTo>
                    <a:lnTo>
                      <a:pt x="422" y="112"/>
                    </a:lnTo>
                    <a:lnTo>
                      <a:pt x="418" y="115"/>
                    </a:lnTo>
                    <a:lnTo>
                      <a:pt x="413" y="118"/>
                    </a:lnTo>
                    <a:lnTo>
                      <a:pt x="409" y="120"/>
                    </a:lnTo>
                    <a:lnTo>
                      <a:pt x="404" y="122"/>
                    </a:lnTo>
                    <a:lnTo>
                      <a:pt x="398" y="123"/>
                    </a:lnTo>
                    <a:lnTo>
                      <a:pt x="393" y="124"/>
                    </a:lnTo>
                    <a:lnTo>
                      <a:pt x="52" y="124"/>
                    </a:lnTo>
                    <a:lnTo>
                      <a:pt x="46" y="123"/>
                    </a:lnTo>
                    <a:lnTo>
                      <a:pt x="40" y="122"/>
                    </a:lnTo>
                    <a:lnTo>
                      <a:pt x="34" y="120"/>
                    </a:lnTo>
                    <a:lnTo>
                      <a:pt x="29" y="118"/>
                    </a:lnTo>
                    <a:lnTo>
                      <a:pt x="25" y="115"/>
                    </a:lnTo>
                    <a:lnTo>
                      <a:pt x="21" y="112"/>
                    </a:lnTo>
                    <a:lnTo>
                      <a:pt x="17" y="108"/>
                    </a:lnTo>
                    <a:lnTo>
                      <a:pt x="13" y="104"/>
                    </a:lnTo>
                    <a:lnTo>
                      <a:pt x="10" y="100"/>
                    </a:lnTo>
                    <a:lnTo>
                      <a:pt x="7" y="95"/>
                    </a:lnTo>
                    <a:lnTo>
                      <a:pt x="5" y="90"/>
                    </a:lnTo>
                    <a:lnTo>
                      <a:pt x="3" y="85"/>
                    </a:lnTo>
                    <a:lnTo>
                      <a:pt x="2" y="78"/>
                    </a:lnTo>
                    <a:lnTo>
                      <a:pt x="0" y="73"/>
                    </a:lnTo>
                    <a:lnTo>
                      <a:pt x="0" y="67"/>
                    </a:lnTo>
                    <a:lnTo>
                      <a:pt x="0" y="61"/>
                    </a:lnTo>
                    <a:lnTo>
                      <a:pt x="3" y="0"/>
                    </a:lnTo>
                    <a:lnTo>
                      <a:pt x="441" y="0"/>
                    </a:lnTo>
                    <a:lnTo>
                      <a:pt x="444" y="61"/>
                    </a:lnTo>
                    <a:close/>
                  </a:path>
                </a:pathLst>
              </a:custGeom>
              <a:solidFill>
                <a:srgbClr val="993300"/>
              </a:solidFill>
              <a:ln w="0">
                <a:solidFill>
                  <a:srgbClr val="000000"/>
                </a:solidFill>
                <a:prstDash val="solid"/>
                <a:round/>
                <a:headEnd/>
                <a:tailEnd/>
              </a:ln>
            </p:spPr>
            <p:txBody>
              <a:bodyPr/>
              <a:lstStyle/>
              <a:p>
                <a:endParaRPr lang="en-US"/>
              </a:p>
            </p:txBody>
          </p:sp>
          <p:sp>
            <p:nvSpPr>
              <p:cNvPr id="44290" name="Freeform 415"/>
              <p:cNvSpPr>
                <a:spLocks/>
              </p:cNvSpPr>
              <p:nvPr/>
            </p:nvSpPr>
            <p:spPr bwMode="auto">
              <a:xfrm>
                <a:off x="4836" y="1344"/>
                <a:ext cx="20" cy="5"/>
              </a:xfrm>
              <a:custGeom>
                <a:avLst/>
                <a:gdLst>
                  <a:gd name="T0" fmla="*/ 18 w 456"/>
                  <a:gd name="T1" fmla="*/ 5 h 99"/>
                  <a:gd name="T2" fmla="*/ 18 w 456"/>
                  <a:gd name="T3" fmla="*/ 5 h 99"/>
                  <a:gd name="T4" fmla="*/ 19 w 456"/>
                  <a:gd name="T5" fmla="*/ 5 h 99"/>
                  <a:gd name="T6" fmla="*/ 19 w 456"/>
                  <a:gd name="T7" fmla="*/ 5 h 99"/>
                  <a:gd name="T8" fmla="*/ 20 w 456"/>
                  <a:gd name="T9" fmla="*/ 4 h 99"/>
                  <a:gd name="T10" fmla="*/ 20 w 456"/>
                  <a:gd name="T11" fmla="*/ 4 h 99"/>
                  <a:gd name="T12" fmla="*/ 20 w 456"/>
                  <a:gd name="T13" fmla="*/ 4 h 99"/>
                  <a:gd name="T14" fmla="*/ 20 w 456"/>
                  <a:gd name="T15" fmla="*/ 3 h 99"/>
                  <a:gd name="T16" fmla="*/ 20 w 456"/>
                  <a:gd name="T17" fmla="*/ 2 h 99"/>
                  <a:gd name="T18" fmla="*/ 20 w 456"/>
                  <a:gd name="T19" fmla="*/ 1 h 99"/>
                  <a:gd name="T20" fmla="*/ 20 w 456"/>
                  <a:gd name="T21" fmla="*/ 1 h 99"/>
                  <a:gd name="T22" fmla="*/ 20 w 456"/>
                  <a:gd name="T23" fmla="*/ 1 h 99"/>
                  <a:gd name="T24" fmla="*/ 19 w 456"/>
                  <a:gd name="T25" fmla="*/ 0 h 99"/>
                  <a:gd name="T26" fmla="*/ 19 w 456"/>
                  <a:gd name="T27" fmla="*/ 0 h 99"/>
                  <a:gd name="T28" fmla="*/ 19 w 456"/>
                  <a:gd name="T29" fmla="*/ 0 h 99"/>
                  <a:gd name="T30" fmla="*/ 18 w 456"/>
                  <a:gd name="T31" fmla="*/ 0 h 99"/>
                  <a:gd name="T32" fmla="*/ 18 w 456"/>
                  <a:gd name="T33" fmla="*/ 0 h 99"/>
                  <a:gd name="T34" fmla="*/ 2 w 456"/>
                  <a:gd name="T35" fmla="*/ 0 h 99"/>
                  <a:gd name="T36" fmla="*/ 1 w 456"/>
                  <a:gd name="T37" fmla="*/ 0 h 99"/>
                  <a:gd name="T38" fmla="*/ 1 w 456"/>
                  <a:gd name="T39" fmla="*/ 0 h 99"/>
                  <a:gd name="T40" fmla="*/ 1 w 456"/>
                  <a:gd name="T41" fmla="*/ 0 h 99"/>
                  <a:gd name="T42" fmla="*/ 0 w 456"/>
                  <a:gd name="T43" fmla="*/ 1 h 99"/>
                  <a:gd name="T44" fmla="*/ 0 w 456"/>
                  <a:gd name="T45" fmla="*/ 1 h 99"/>
                  <a:gd name="T46" fmla="*/ 0 w 456"/>
                  <a:gd name="T47" fmla="*/ 1 h 99"/>
                  <a:gd name="T48" fmla="*/ 0 w 456"/>
                  <a:gd name="T49" fmla="*/ 1 h 99"/>
                  <a:gd name="T50" fmla="*/ 0 w 456"/>
                  <a:gd name="T51" fmla="*/ 3 h 99"/>
                  <a:gd name="T52" fmla="*/ 0 w 456"/>
                  <a:gd name="T53" fmla="*/ 4 h 99"/>
                  <a:gd name="T54" fmla="*/ 0 w 456"/>
                  <a:gd name="T55" fmla="*/ 4 h 99"/>
                  <a:gd name="T56" fmla="*/ 0 w 456"/>
                  <a:gd name="T57" fmla="*/ 4 h 99"/>
                  <a:gd name="T58" fmla="*/ 1 w 456"/>
                  <a:gd name="T59" fmla="*/ 4 h 99"/>
                  <a:gd name="T60" fmla="*/ 1 w 456"/>
                  <a:gd name="T61" fmla="*/ 5 h 99"/>
                  <a:gd name="T62" fmla="*/ 1 w 456"/>
                  <a:gd name="T63" fmla="*/ 5 h 99"/>
                  <a:gd name="T64" fmla="*/ 2 w 456"/>
                  <a:gd name="T65" fmla="*/ 5 h 99"/>
                  <a:gd name="T66" fmla="*/ 2 w 456"/>
                  <a:gd name="T67" fmla="*/ 5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6" h="99">
                    <a:moveTo>
                      <a:pt x="408" y="99"/>
                    </a:moveTo>
                    <a:lnTo>
                      <a:pt x="412" y="98"/>
                    </a:lnTo>
                    <a:lnTo>
                      <a:pt x="417" y="98"/>
                    </a:lnTo>
                    <a:lnTo>
                      <a:pt x="421" y="97"/>
                    </a:lnTo>
                    <a:lnTo>
                      <a:pt x="426" y="96"/>
                    </a:lnTo>
                    <a:lnTo>
                      <a:pt x="430" y="95"/>
                    </a:lnTo>
                    <a:lnTo>
                      <a:pt x="435" y="93"/>
                    </a:lnTo>
                    <a:lnTo>
                      <a:pt x="438" y="91"/>
                    </a:lnTo>
                    <a:lnTo>
                      <a:pt x="442" y="89"/>
                    </a:lnTo>
                    <a:lnTo>
                      <a:pt x="445" y="87"/>
                    </a:lnTo>
                    <a:lnTo>
                      <a:pt x="447" y="85"/>
                    </a:lnTo>
                    <a:lnTo>
                      <a:pt x="450" y="82"/>
                    </a:lnTo>
                    <a:lnTo>
                      <a:pt x="452" y="79"/>
                    </a:lnTo>
                    <a:lnTo>
                      <a:pt x="453" y="76"/>
                    </a:lnTo>
                    <a:lnTo>
                      <a:pt x="455" y="73"/>
                    </a:lnTo>
                    <a:lnTo>
                      <a:pt x="455" y="69"/>
                    </a:lnTo>
                    <a:lnTo>
                      <a:pt x="456" y="66"/>
                    </a:lnTo>
                    <a:lnTo>
                      <a:pt x="456" y="32"/>
                    </a:lnTo>
                    <a:lnTo>
                      <a:pt x="455" y="27"/>
                    </a:lnTo>
                    <a:lnTo>
                      <a:pt x="455" y="24"/>
                    </a:lnTo>
                    <a:lnTo>
                      <a:pt x="453" y="21"/>
                    </a:lnTo>
                    <a:lnTo>
                      <a:pt x="452" y="18"/>
                    </a:lnTo>
                    <a:lnTo>
                      <a:pt x="450" y="16"/>
                    </a:lnTo>
                    <a:lnTo>
                      <a:pt x="447" y="13"/>
                    </a:lnTo>
                    <a:lnTo>
                      <a:pt x="445" y="11"/>
                    </a:lnTo>
                    <a:lnTo>
                      <a:pt x="442" y="9"/>
                    </a:lnTo>
                    <a:lnTo>
                      <a:pt x="438" y="7"/>
                    </a:lnTo>
                    <a:lnTo>
                      <a:pt x="435" y="5"/>
                    </a:lnTo>
                    <a:lnTo>
                      <a:pt x="430" y="3"/>
                    </a:lnTo>
                    <a:lnTo>
                      <a:pt x="426" y="2"/>
                    </a:lnTo>
                    <a:lnTo>
                      <a:pt x="421" y="1"/>
                    </a:lnTo>
                    <a:lnTo>
                      <a:pt x="417" y="0"/>
                    </a:lnTo>
                    <a:lnTo>
                      <a:pt x="412" y="0"/>
                    </a:lnTo>
                    <a:lnTo>
                      <a:pt x="408" y="0"/>
                    </a:lnTo>
                    <a:lnTo>
                      <a:pt x="49" y="0"/>
                    </a:lnTo>
                    <a:lnTo>
                      <a:pt x="43" y="0"/>
                    </a:lnTo>
                    <a:lnTo>
                      <a:pt x="38" y="0"/>
                    </a:lnTo>
                    <a:lnTo>
                      <a:pt x="34" y="1"/>
                    </a:lnTo>
                    <a:lnTo>
                      <a:pt x="29" y="2"/>
                    </a:lnTo>
                    <a:lnTo>
                      <a:pt x="25" y="3"/>
                    </a:lnTo>
                    <a:lnTo>
                      <a:pt x="21" y="5"/>
                    </a:lnTo>
                    <a:lnTo>
                      <a:pt x="18" y="7"/>
                    </a:lnTo>
                    <a:lnTo>
                      <a:pt x="14" y="9"/>
                    </a:lnTo>
                    <a:lnTo>
                      <a:pt x="11" y="11"/>
                    </a:lnTo>
                    <a:lnTo>
                      <a:pt x="9" y="13"/>
                    </a:lnTo>
                    <a:lnTo>
                      <a:pt x="5" y="16"/>
                    </a:lnTo>
                    <a:lnTo>
                      <a:pt x="3" y="18"/>
                    </a:lnTo>
                    <a:lnTo>
                      <a:pt x="2" y="21"/>
                    </a:lnTo>
                    <a:lnTo>
                      <a:pt x="0" y="24"/>
                    </a:lnTo>
                    <a:lnTo>
                      <a:pt x="0" y="27"/>
                    </a:lnTo>
                    <a:lnTo>
                      <a:pt x="0" y="32"/>
                    </a:lnTo>
                    <a:lnTo>
                      <a:pt x="0" y="66"/>
                    </a:lnTo>
                    <a:lnTo>
                      <a:pt x="0" y="69"/>
                    </a:lnTo>
                    <a:lnTo>
                      <a:pt x="0" y="73"/>
                    </a:lnTo>
                    <a:lnTo>
                      <a:pt x="2" y="76"/>
                    </a:lnTo>
                    <a:lnTo>
                      <a:pt x="3" y="79"/>
                    </a:lnTo>
                    <a:lnTo>
                      <a:pt x="5" y="82"/>
                    </a:lnTo>
                    <a:lnTo>
                      <a:pt x="9" y="85"/>
                    </a:lnTo>
                    <a:lnTo>
                      <a:pt x="11" y="87"/>
                    </a:lnTo>
                    <a:lnTo>
                      <a:pt x="14" y="89"/>
                    </a:lnTo>
                    <a:lnTo>
                      <a:pt x="18" y="91"/>
                    </a:lnTo>
                    <a:lnTo>
                      <a:pt x="21" y="93"/>
                    </a:lnTo>
                    <a:lnTo>
                      <a:pt x="25" y="95"/>
                    </a:lnTo>
                    <a:lnTo>
                      <a:pt x="29" y="96"/>
                    </a:lnTo>
                    <a:lnTo>
                      <a:pt x="34" y="97"/>
                    </a:lnTo>
                    <a:lnTo>
                      <a:pt x="38" y="98"/>
                    </a:lnTo>
                    <a:lnTo>
                      <a:pt x="43" y="98"/>
                    </a:lnTo>
                    <a:lnTo>
                      <a:pt x="49" y="99"/>
                    </a:lnTo>
                    <a:lnTo>
                      <a:pt x="408" y="99"/>
                    </a:lnTo>
                    <a:close/>
                  </a:path>
                </a:pathLst>
              </a:custGeom>
              <a:solidFill>
                <a:srgbClr val="993300"/>
              </a:solidFill>
              <a:ln w="0">
                <a:solidFill>
                  <a:srgbClr val="000000"/>
                </a:solidFill>
                <a:prstDash val="solid"/>
                <a:round/>
                <a:headEnd/>
                <a:tailEnd/>
              </a:ln>
            </p:spPr>
            <p:txBody>
              <a:bodyPr/>
              <a:lstStyle/>
              <a:p>
                <a:endParaRPr lang="en-US"/>
              </a:p>
            </p:txBody>
          </p:sp>
          <p:sp>
            <p:nvSpPr>
              <p:cNvPr id="44291" name="Freeform 416"/>
              <p:cNvSpPr>
                <a:spLocks/>
              </p:cNvSpPr>
              <p:nvPr/>
            </p:nvSpPr>
            <p:spPr bwMode="auto">
              <a:xfrm>
                <a:off x="4851" y="1330"/>
                <a:ext cx="55" cy="12"/>
              </a:xfrm>
              <a:custGeom>
                <a:avLst/>
                <a:gdLst>
                  <a:gd name="T0" fmla="*/ 48 w 1273"/>
                  <a:gd name="T1" fmla="*/ 12 h 283"/>
                  <a:gd name="T2" fmla="*/ 50 w 1273"/>
                  <a:gd name="T3" fmla="*/ 12 h 283"/>
                  <a:gd name="T4" fmla="*/ 51 w 1273"/>
                  <a:gd name="T5" fmla="*/ 12 h 283"/>
                  <a:gd name="T6" fmla="*/ 52 w 1273"/>
                  <a:gd name="T7" fmla="*/ 11 h 283"/>
                  <a:gd name="T8" fmla="*/ 53 w 1273"/>
                  <a:gd name="T9" fmla="*/ 11 h 283"/>
                  <a:gd name="T10" fmla="*/ 54 w 1273"/>
                  <a:gd name="T11" fmla="*/ 10 h 283"/>
                  <a:gd name="T12" fmla="*/ 55 w 1273"/>
                  <a:gd name="T13" fmla="*/ 10 h 283"/>
                  <a:gd name="T14" fmla="*/ 55 w 1273"/>
                  <a:gd name="T15" fmla="*/ 9 h 283"/>
                  <a:gd name="T16" fmla="*/ 53 w 1273"/>
                  <a:gd name="T17" fmla="*/ 3 h 283"/>
                  <a:gd name="T18" fmla="*/ 53 w 1273"/>
                  <a:gd name="T19" fmla="*/ 2 h 283"/>
                  <a:gd name="T20" fmla="*/ 53 w 1273"/>
                  <a:gd name="T21" fmla="*/ 2 h 283"/>
                  <a:gd name="T22" fmla="*/ 52 w 1273"/>
                  <a:gd name="T23" fmla="*/ 1 h 283"/>
                  <a:gd name="T24" fmla="*/ 52 w 1273"/>
                  <a:gd name="T25" fmla="*/ 1 h 283"/>
                  <a:gd name="T26" fmla="*/ 51 w 1273"/>
                  <a:gd name="T27" fmla="*/ 0 h 283"/>
                  <a:gd name="T28" fmla="*/ 50 w 1273"/>
                  <a:gd name="T29" fmla="*/ 0 h 283"/>
                  <a:gd name="T30" fmla="*/ 49 w 1273"/>
                  <a:gd name="T31" fmla="*/ 0 h 283"/>
                  <a:gd name="T32" fmla="*/ 48 w 1273"/>
                  <a:gd name="T33" fmla="*/ 0 h 283"/>
                  <a:gd name="T34" fmla="*/ 7 w 1273"/>
                  <a:gd name="T35" fmla="*/ 0 h 283"/>
                  <a:gd name="T36" fmla="*/ 6 w 1273"/>
                  <a:gd name="T37" fmla="*/ 0 h 283"/>
                  <a:gd name="T38" fmla="*/ 5 w 1273"/>
                  <a:gd name="T39" fmla="*/ 0 h 283"/>
                  <a:gd name="T40" fmla="*/ 4 w 1273"/>
                  <a:gd name="T41" fmla="*/ 1 h 283"/>
                  <a:gd name="T42" fmla="*/ 3 w 1273"/>
                  <a:gd name="T43" fmla="*/ 1 h 283"/>
                  <a:gd name="T44" fmla="*/ 2 w 1273"/>
                  <a:gd name="T45" fmla="*/ 1 h 283"/>
                  <a:gd name="T46" fmla="*/ 2 w 1273"/>
                  <a:gd name="T47" fmla="*/ 2 h 283"/>
                  <a:gd name="T48" fmla="*/ 2 w 1273"/>
                  <a:gd name="T49" fmla="*/ 3 h 283"/>
                  <a:gd name="T50" fmla="*/ 0 w 1273"/>
                  <a:gd name="T51" fmla="*/ 9 h 283"/>
                  <a:gd name="T52" fmla="*/ 0 w 1273"/>
                  <a:gd name="T53" fmla="*/ 10 h 283"/>
                  <a:gd name="T54" fmla="*/ 1 w 1273"/>
                  <a:gd name="T55" fmla="*/ 10 h 283"/>
                  <a:gd name="T56" fmla="*/ 1 w 1273"/>
                  <a:gd name="T57" fmla="*/ 11 h 283"/>
                  <a:gd name="T58" fmla="*/ 2 w 1273"/>
                  <a:gd name="T59" fmla="*/ 11 h 283"/>
                  <a:gd name="T60" fmla="*/ 4 w 1273"/>
                  <a:gd name="T61" fmla="*/ 11 h 283"/>
                  <a:gd name="T62" fmla="*/ 5 w 1273"/>
                  <a:gd name="T63" fmla="*/ 12 h 283"/>
                  <a:gd name="T64" fmla="*/ 6 w 1273"/>
                  <a:gd name="T65" fmla="*/ 12 h 283"/>
                  <a:gd name="T66" fmla="*/ 7 w 1273"/>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73" h="283">
                    <a:moveTo>
                      <a:pt x="1107" y="283"/>
                    </a:moveTo>
                    <a:lnTo>
                      <a:pt x="1120" y="282"/>
                    </a:lnTo>
                    <a:lnTo>
                      <a:pt x="1134" y="281"/>
                    </a:lnTo>
                    <a:lnTo>
                      <a:pt x="1148" y="279"/>
                    </a:lnTo>
                    <a:lnTo>
                      <a:pt x="1162" y="277"/>
                    </a:lnTo>
                    <a:lnTo>
                      <a:pt x="1177" y="274"/>
                    </a:lnTo>
                    <a:lnTo>
                      <a:pt x="1190" y="271"/>
                    </a:lnTo>
                    <a:lnTo>
                      <a:pt x="1203" y="267"/>
                    </a:lnTo>
                    <a:lnTo>
                      <a:pt x="1216" y="263"/>
                    </a:lnTo>
                    <a:lnTo>
                      <a:pt x="1228" y="258"/>
                    </a:lnTo>
                    <a:lnTo>
                      <a:pt x="1238" y="252"/>
                    </a:lnTo>
                    <a:lnTo>
                      <a:pt x="1249" y="247"/>
                    </a:lnTo>
                    <a:lnTo>
                      <a:pt x="1257" y="241"/>
                    </a:lnTo>
                    <a:lnTo>
                      <a:pt x="1263" y="235"/>
                    </a:lnTo>
                    <a:lnTo>
                      <a:pt x="1268" y="229"/>
                    </a:lnTo>
                    <a:lnTo>
                      <a:pt x="1271" y="222"/>
                    </a:lnTo>
                    <a:lnTo>
                      <a:pt x="1273" y="216"/>
                    </a:lnTo>
                    <a:lnTo>
                      <a:pt x="1234" y="68"/>
                    </a:lnTo>
                    <a:lnTo>
                      <a:pt x="1233" y="61"/>
                    </a:lnTo>
                    <a:lnTo>
                      <a:pt x="1231" y="54"/>
                    </a:lnTo>
                    <a:lnTo>
                      <a:pt x="1228" y="47"/>
                    </a:lnTo>
                    <a:lnTo>
                      <a:pt x="1224" y="41"/>
                    </a:lnTo>
                    <a:lnTo>
                      <a:pt x="1219" y="35"/>
                    </a:lnTo>
                    <a:lnTo>
                      <a:pt x="1212" y="29"/>
                    </a:lnTo>
                    <a:lnTo>
                      <a:pt x="1204" y="24"/>
                    </a:lnTo>
                    <a:lnTo>
                      <a:pt x="1196" y="20"/>
                    </a:lnTo>
                    <a:lnTo>
                      <a:pt x="1188" y="15"/>
                    </a:lnTo>
                    <a:lnTo>
                      <a:pt x="1178" y="11"/>
                    </a:lnTo>
                    <a:lnTo>
                      <a:pt x="1168" y="7"/>
                    </a:lnTo>
                    <a:lnTo>
                      <a:pt x="1156" y="5"/>
                    </a:lnTo>
                    <a:lnTo>
                      <a:pt x="1145" y="2"/>
                    </a:lnTo>
                    <a:lnTo>
                      <a:pt x="1133" y="1"/>
                    </a:lnTo>
                    <a:lnTo>
                      <a:pt x="1119" y="0"/>
                    </a:lnTo>
                    <a:lnTo>
                      <a:pt x="1107" y="0"/>
                    </a:lnTo>
                    <a:lnTo>
                      <a:pt x="167" y="0"/>
                    </a:lnTo>
                    <a:lnTo>
                      <a:pt x="153" y="0"/>
                    </a:lnTo>
                    <a:lnTo>
                      <a:pt x="140" y="1"/>
                    </a:lnTo>
                    <a:lnTo>
                      <a:pt x="128" y="2"/>
                    </a:lnTo>
                    <a:lnTo>
                      <a:pt x="116" y="5"/>
                    </a:lnTo>
                    <a:lnTo>
                      <a:pt x="105" y="7"/>
                    </a:lnTo>
                    <a:lnTo>
                      <a:pt x="95" y="11"/>
                    </a:lnTo>
                    <a:lnTo>
                      <a:pt x="85" y="15"/>
                    </a:lnTo>
                    <a:lnTo>
                      <a:pt x="75" y="20"/>
                    </a:lnTo>
                    <a:lnTo>
                      <a:pt x="67" y="24"/>
                    </a:lnTo>
                    <a:lnTo>
                      <a:pt x="60" y="29"/>
                    </a:lnTo>
                    <a:lnTo>
                      <a:pt x="54" y="35"/>
                    </a:lnTo>
                    <a:lnTo>
                      <a:pt x="48" y="41"/>
                    </a:lnTo>
                    <a:lnTo>
                      <a:pt x="43" y="47"/>
                    </a:lnTo>
                    <a:lnTo>
                      <a:pt x="40" y="54"/>
                    </a:lnTo>
                    <a:lnTo>
                      <a:pt x="38" y="61"/>
                    </a:lnTo>
                    <a:lnTo>
                      <a:pt x="38" y="68"/>
                    </a:lnTo>
                    <a:lnTo>
                      <a:pt x="0" y="216"/>
                    </a:lnTo>
                    <a:lnTo>
                      <a:pt x="1" y="222"/>
                    </a:lnTo>
                    <a:lnTo>
                      <a:pt x="4" y="229"/>
                    </a:lnTo>
                    <a:lnTo>
                      <a:pt x="10" y="235"/>
                    </a:lnTo>
                    <a:lnTo>
                      <a:pt x="16" y="241"/>
                    </a:lnTo>
                    <a:lnTo>
                      <a:pt x="24" y="247"/>
                    </a:lnTo>
                    <a:lnTo>
                      <a:pt x="34" y="252"/>
                    </a:lnTo>
                    <a:lnTo>
                      <a:pt x="45" y="258"/>
                    </a:lnTo>
                    <a:lnTo>
                      <a:pt x="57" y="263"/>
                    </a:lnTo>
                    <a:lnTo>
                      <a:pt x="69" y="267"/>
                    </a:lnTo>
                    <a:lnTo>
                      <a:pt x="82" y="271"/>
                    </a:lnTo>
                    <a:lnTo>
                      <a:pt x="96" y="274"/>
                    </a:lnTo>
                    <a:lnTo>
                      <a:pt x="110" y="277"/>
                    </a:lnTo>
                    <a:lnTo>
                      <a:pt x="125" y="279"/>
                    </a:lnTo>
                    <a:lnTo>
                      <a:pt x="139" y="281"/>
                    </a:lnTo>
                    <a:lnTo>
                      <a:pt x="152" y="282"/>
                    </a:lnTo>
                    <a:lnTo>
                      <a:pt x="167" y="283"/>
                    </a:lnTo>
                    <a:lnTo>
                      <a:pt x="1107" y="283"/>
                    </a:lnTo>
                    <a:close/>
                  </a:path>
                </a:pathLst>
              </a:custGeom>
              <a:solidFill>
                <a:srgbClr val="993300"/>
              </a:solidFill>
              <a:ln w="0">
                <a:solidFill>
                  <a:srgbClr val="000000"/>
                </a:solidFill>
                <a:prstDash val="solid"/>
                <a:round/>
                <a:headEnd/>
                <a:tailEnd/>
              </a:ln>
            </p:spPr>
            <p:txBody>
              <a:bodyPr/>
              <a:lstStyle/>
              <a:p>
                <a:endParaRPr lang="en-US"/>
              </a:p>
            </p:txBody>
          </p:sp>
          <p:sp>
            <p:nvSpPr>
              <p:cNvPr id="44292" name="Freeform 417"/>
              <p:cNvSpPr>
                <a:spLocks/>
              </p:cNvSpPr>
              <p:nvPr/>
            </p:nvSpPr>
            <p:spPr bwMode="auto">
              <a:xfrm>
                <a:off x="4852" y="1330"/>
                <a:ext cx="53" cy="11"/>
              </a:xfrm>
              <a:custGeom>
                <a:avLst/>
                <a:gdLst>
                  <a:gd name="T0" fmla="*/ 47 w 1212"/>
                  <a:gd name="T1" fmla="*/ 11 h 270"/>
                  <a:gd name="T2" fmla="*/ 48 w 1212"/>
                  <a:gd name="T3" fmla="*/ 11 h 270"/>
                  <a:gd name="T4" fmla="*/ 49 w 1212"/>
                  <a:gd name="T5" fmla="*/ 11 h 270"/>
                  <a:gd name="T6" fmla="*/ 50 w 1212"/>
                  <a:gd name="T7" fmla="*/ 10 h 270"/>
                  <a:gd name="T8" fmla="*/ 51 w 1212"/>
                  <a:gd name="T9" fmla="*/ 10 h 270"/>
                  <a:gd name="T10" fmla="*/ 52 w 1212"/>
                  <a:gd name="T11" fmla="*/ 10 h 270"/>
                  <a:gd name="T12" fmla="*/ 53 w 1212"/>
                  <a:gd name="T13" fmla="*/ 9 h 270"/>
                  <a:gd name="T14" fmla="*/ 53 w 1212"/>
                  <a:gd name="T15" fmla="*/ 9 h 270"/>
                  <a:gd name="T16" fmla="*/ 51 w 1212"/>
                  <a:gd name="T17" fmla="*/ 3 h 270"/>
                  <a:gd name="T18" fmla="*/ 51 w 1212"/>
                  <a:gd name="T19" fmla="*/ 2 h 270"/>
                  <a:gd name="T20" fmla="*/ 51 w 1212"/>
                  <a:gd name="T21" fmla="*/ 2 h 270"/>
                  <a:gd name="T22" fmla="*/ 51 w 1212"/>
                  <a:gd name="T23" fmla="*/ 1 h 270"/>
                  <a:gd name="T24" fmla="*/ 50 w 1212"/>
                  <a:gd name="T25" fmla="*/ 1 h 270"/>
                  <a:gd name="T26" fmla="*/ 49 w 1212"/>
                  <a:gd name="T27" fmla="*/ 0 h 270"/>
                  <a:gd name="T28" fmla="*/ 48 w 1212"/>
                  <a:gd name="T29" fmla="*/ 0 h 270"/>
                  <a:gd name="T30" fmla="*/ 47 w 1212"/>
                  <a:gd name="T31" fmla="*/ 0 h 270"/>
                  <a:gd name="T32" fmla="*/ 46 w 1212"/>
                  <a:gd name="T33" fmla="*/ 0 h 270"/>
                  <a:gd name="T34" fmla="*/ 6 w 1212"/>
                  <a:gd name="T35" fmla="*/ 0 h 270"/>
                  <a:gd name="T36" fmla="*/ 5 w 1212"/>
                  <a:gd name="T37" fmla="*/ 0 h 270"/>
                  <a:gd name="T38" fmla="*/ 4 w 1212"/>
                  <a:gd name="T39" fmla="*/ 0 h 270"/>
                  <a:gd name="T40" fmla="*/ 4 w 1212"/>
                  <a:gd name="T41" fmla="*/ 1 h 270"/>
                  <a:gd name="T42" fmla="*/ 3 w 1212"/>
                  <a:gd name="T43" fmla="*/ 1 h 270"/>
                  <a:gd name="T44" fmla="*/ 2 w 1212"/>
                  <a:gd name="T45" fmla="*/ 1 h 270"/>
                  <a:gd name="T46" fmla="*/ 2 w 1212"/>
                  <a:gd name="T47" fmla="*/ 2 h 270"/>
                  <a:gd name="T48" fmla="*/ 2 w 1212"/>
                  <a:gd name="T49" fmla="*/ 2 h 270"/>
                  <a:gd name="T50" fmla="*/ 0 w 1212"/>
                  <a:gd name="T51" fmla="*/ 8 h 270"/>
                  <a:gd name="T52" fmla="*/ 0 w 1212"/>
                  <a:gd name="T53" fmla="*/ 9 h 270"/>
                  <a:gd name="T54" fmla="*/ 1 w 1212"/>
                  <a:gd name="T55" fmla="*/ 9 h 270"/>
                  <a:gd name="T56" fmla="*/ 1 w 1212"/>
                  <a:gd name="T57" fmla="*/ 10 h 270"/>
                  <a:gd name="T58" fmla="*/ 2 w 1212"/>
                  <a:gd name="T59" fmla="*/ 10 h 270"/>
                  <a:gd name="T60" fmla="*/ 3 w 1212"/>
                  <a:gd name="T61" fmla="*/ 11 h 270"/>
                  <a:gd name="T62" fmla="*/ 5 w 1212"/>
                  <a:gd name="T63" fmla="*/ 11 h 270"/>
                  <a:gd name="T64" fmla="*/ 6 w 1212"/>
                  <a:gd name="T65" fmla="*/ 11 h 270"/>
                  <a:gd name="T66" fmla="*/ 7 w 1212"/>
                  <a:gd name="T67" fmla="*/ 11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12" h="270">
                    <a:moveTo>
                      <a:pt x="1054" y="270"/>
                    </a:moveTo>
                    <a:lnTo>
                      <a:pt x="1067" y="269"/>
                    </a:lnTo>
                    <a:lnTo>
                      <a:pt x="1080" y="268"/>
                    </a:lnTo>
                    <a:lnTo>
                      <a:pt x="1093" y="267"/>
                    </a:lnTo>
                    <a:lnTo>
                      <a:pt x="1107" y="265"/>
                    </a:lnTo>
                    <a:lnTo>
                      <a:pt x="1120" y="262"/>
                    </a:lnTo>
                    <a:lnTo>
                      <a:pt x="1133" y="259"/>
                    </a:lnTo>
                    <a:lnTo>
                      <a:pt x="1146" y="255"/>
                    </a:lnTo>
                    <a:lnTo>
                      <a:pt x="1158" y="251"/>
                    </a:lnTo>
                    <a:lnTo>
                      <a:pt x="1169" y="246"/>
                    </a:lnTo>
                    <a:lnTo>
                      <a:pt x="1180" y="241"/>
                    </a:lnTo>
                    <a:lnTo>
                      <a:pt x="1189" y="236"/>
                    </a:lnTo>
                    <a:lnTo>
                      <a:pt x="1197" y="231"/>
                    </a:lnTo>
                    <a:lnTo>
                      <a:pt x="1203" y="225"/>
                    </a:lnTo>
                    <a:lnTo>
                      <a:pt x="1208" y="219"/>
                    </a:lnTo>
                    <a:lnTo>
                      <a:pt x="1210" y="213"/>
                    </a:lnTo>
                    <a:lnTo>
                      <a:pt x="1212" y="206"/>
                    </a:lnTo>
                    <a:lnTo>
                      <a:pt x="1177" y="66"/>
                    </a:lnTo>
                    <a:lnTo>
                      <a:pt x="1176" y="59"/>
                    </a:lnTo>
                    <a:lnTo>
                      <a:pt x="1173" y="52"/>
                    </a:lnTo>
                    <a:lnTo>
                      <a:pt x="1170" y="45"/>
                    </a:lnTo>
                    <a:lnTo>
                      <a:pt x="1166" y="39"/>
                    </a:lnTo>
                    <a:lnTo>
                      <a:pt x="1161" y="34"/>
                    </a:lnTo>
                    <a:lnTo>
                      <a:pt x="1155" y="28"/>
                    </a:lnTo>
                    <a:lnTo>
                      <a:pt x="1148" y="24"/>
                    </a:lnTo>
                    <a:lnTo>
                      <a:pt x="1140" y="19"/>
                    </a:lnTo>
                    <a:lnTo>
                      <a:pt x="1131" y="15"/>
                    </a:lnTo>
                    <a:lnTo>
                      <a:pt x="1122" y="11"/>
                    </a:lnTo>
                    <a:lnTo>
                      <a:pt x="1112" y="7"/>
                    </a:lnTo>
                    <a:lnTo>
                      <a:pt x="1102" y="4"/>
                    </a:lnTo>
                    <a:lnTo>
                      <a:pt x="1090" y="2"/>
                    </a:lnTo>
                    <a:lnTo>
                      <a:pt x="1078" y="1"/>
                    </a:lnTo>
                    <a:lnTo>
                      <a:pt x="1067" y="0"/>
                    </a:lnTo>
                    <a:lnTo>
                      <a:pt x="1054" y="0"/>
                    </a:lnTo>
                    <a:lnTo>
                      <a:pt x="158" y="0"/>
                    </a:lnTo>
                    <a:lnTo>
                      <a:pt x="145" y="0"/>
                    </a:lnTo>
                    <a:lnTo>
                      <a:pt x="134" y="1"/>
                    </a:lnTo>
                    <a:lnTo>
                      <a:pt x="121" y="2"/>
                    </a:lnTo>
                    <a:lnTo>
                      <a:pt x="111" y="4"/>
                    </a:lnTo>
                    <a:lnTo>
                      <a:pt x="100" y="7"/>
                    </a:lnTo>
                    <a:lnTo>
                      <a:pt x="91" y="11"/>
                    </a:lnTo>
                    <a:lnTo>
                      <a:pt x="81" y="15"/>
                    </a:lnTo>
                    <a:lnTo>
                      <a:pt x="72" y="19"/>
                    </a:lnTo>
                    <a:lnTo>
                      <a:pt x="65" y="24"/>
                    </a:lnTo>
                    <a:lnTo>
                      <a:pt x="58" y="28"/>
                    </a:lnTo>
                    <a:lnTo>
                      <a:pt x="51" y="34"/>
                    </a:lnTo>
                    <a:lnTo>
                      <a:pt x="46" y="39"/>
                    </a:lnTo>
                    <a:lnTo>
                      <a:pt x="42" y="45"/>
                    </a:lnTo>
                    <a:lnTo>
                      <a:pt x="39" y="52"/>
                    </a:lnTo>
                    <a:lnTo>
                      <a:pt x="37" y="59"/>
                    </a:lnTo>
                    <a:lnTo>
                      <a:pt x="37" y="66"/>
                    </a:lnTo>
                    <a:lnTo>
                      <a:pt x="0" y="206"/>
                    </a:lnTo>
                    <a:lnTo>
                      <a:pt x="1" y="213"/>
                    </a:lnTo>
                    <a:lnTo>
                      <a:pt x="3" y="219"/>
                    </a:lnTo>
                    <a:lnTo>
                      <a:pt x="8" y="225"/>
                    </a:lnTo>
                    <a:lnTo>
                      <a:pt x="15" y="231"/>
                    </a:lnTo>
                    <a:lnTo>
                      <a:pt x="23" y="236"/>
                    </a:lnTo>
                    <a:lnTo>
                      <a:pt x="32" y="241"/>
                    </a:lnTo>
                    <a:lnTo>
                      <a:pt x="42" y="246"/>
                    </a:lnTo>
                    <a:lnTo>
                      <a:pt x="54" y="251"/>
                    </a:lnTo>
                    <a:lnTo>
                      <a:pt x="66" y="255"/>
                    </a:lnTo>
                    <a:lnTo>
                      <a:pt x="78" y="259"/>
                    </a:lnTo>
                    <a:lnTo>
                      <a:pt x="92" y="262"/>
                    </a:lnTo>
                    <a:lnTo>
                      <a:pt x="105" y="265"/>
                    </a:lnTo>
                    <a:lnTo>
                      <a:pt x="118" y="267"/>
                    </a:lnTo>
                    <a:lnTo>
                      <a:pt x="132" y="268"/>
                    </a:lnTo>
                    <a:lnTo>
                      <a:pt x="145" y="269"/>
                    </a:lnTo>
                    <a:lnTo>
                      <a:pt x="158" y="270"/>
                    </a:lnTo>
                    <a:lnTo>
                      <a:pt x="1054" y="270"/>
                    </a:lnTo>
                    <a:close/>
                  </a:path>
                </a:pathLst>
              </a:custGeom>
              <a:solidFill>
                <a:srgbClr val="993300"/>
              </a:solidFill>
              <a:ln w="0">
                <a:solidFill>
                  <a:srgbClr val="000000"/>
                </a:solidFill>
                <a:prstDash val="solid"/>
                <a:round/>
                <a:headEnd/>
                <a:tailEnd/>
              </a:ln>
            </p:spPr>
            <p:txBody>
              <a:bodyPr/>
              <a:lstStyle/>
              <a:p>
                <a:endParaRPr lang="en-US"/>
              </a:p>
            </p:txBody>
          </p:sp>
          <p:sp>
            <p:nvSpPr>
              <p:cNvPr id="44293" name="Freeform 418"/>
              <p:cNvSpPr>
                <a:spLocks/>
              </p:cNvSpPr>
              <p:nvPr/>
            </p:nvSpPr>
            <p:spPr bwMode="auto">
              <a:xfrm>
                <a:off x="4854" y="1331"/>
                <a:ext cx="15" cy="9"/>
              </a:xfrm>
              <a:custGeom>
                <a:avLst/>
                <a:gdLst>
                  <a:gd name="T0" fmla="*/ 3 w 332"/>
                  <a:gd name="T1" fmla="*/ 9 h 210"/>
                  <a:gd name="T2" fmla="*/ 4 w 332"/>
                  <a:gd name="T3" fmla="*/ 9 h 210"/>
                  <a:gd name="T4" fmla="*/ 6 w 332"/>
                  <a:gd name="T5" fmla="*/ 9 h 210"/>
                  <a:gd name="T6" fmla="*/ 8 w 332"/>
                  <a:gd name="T7" fmla="*/ 9 h 210"/>
                  <a:gd name="T8" fmla="*/ 10 w 332"/>
                  <a:gd name="T9" fmla="*/ 9 h 210"/>
                  <a:gd name="T10" fmla="*/ 12 w 332"/>
                  <a:gd name="T11" fmla="*/ 9 h 210"/>
                  <a:gd name="T12" fmla="*/ 14 w 332"/>
                  <a:gd name="T13" fmla="*/ 9 h 210"/>
                  <a:gd name="T14" fmla="*/ 15 w 332"/>
                  <a:gd name="T15" fmla="*/ 9 h 210"/>
                  <a:gd name="T16" fmla="*/ 15 w 332"/>
                  <a:gd name="T17" fmla="*/ 0 h 210"/>
                  <a:gd name="T18" fmla="*/ 15 w 332"/>
                  <a:gd name="T19" fmla="*/ 0 h 210"/>
                  <a:gd name="T20" fmla="*/ 13 w 332"/>
                  <a:gd name="T21" fmla="*/ 0 h 210"/>
                  <a:gd name="T22" fmla="*/ 11 w 332"/>
                  <a:gd name="T23" fmla="*/ 0 h 210"/>
                  <a:gd name="T24" fmla="*/ 9 w 332"/>
                  <a:gd name="T25" fmla="*/ 0 h 210"/>
                  <a:gd name="T26" fmla="*/ 7 w 332"/>
                  <a:gd name="T27" fmla="*/ 0 h 210"/>
                  <a:gd name="T28" fmla="*/ 5 w 332"/>
                  <a:gd name="T29" fmla="*/ 0 h 210"/>
                  <a:gd name="T30" fmla="*/ 3 w 332"/>
                  <a:gd name="T31" fmla="*/ 0 h 210"/>
                  <a:gd name="T32" fmla="*/ 2 w 332"/>
                  <a:gd name="T33" fmla="*/ 0 h 210"/>
                  <a:gd name="T34" fmla="*/ 2 w 332"/>
                  <a:gd name="T35" fmla="*/ 0 h 210"/>
                  <a:gd name="T36" fmla="*/ 2 w 332"/>
                  <a:gd name="T37" fmla="*/ 0 h 210"/>
                  <a:gd name="T38" fmla="*/ 1 w 332"/>
                  <a:gd name="T39" fmla="*/ 0 h 210"/>
                  <a:gd name="T40" fmla="*/ 1 w 332"/>
                  <a:gd name="T41" fmla="*/ 1 h 210"/>
                  <a:gd name="T42" fmla="*/ 1 w 332"/>
                  <a:gd name="T43" fmla="*/ 1 h 210"/>
                  <a:gd name="T44" fmla="*/ 1 w 332"/>
                  <a:gd name="T45" fmla="*/ 1 h 210"/>
                  <a:gd name="T46" fmla="*/ 1 w 332"/>
                  <a:gd name="T47" fmla="*/ 1 h 210"/>
                  <a:gd name="T48" fmla="*/ 1 w 332"/>
                  <a:gd name="T49" fmla="*/ 1 h 210"/>
                  <a:gd name="T50" fmla="*/ 0 w 332"/>
                  <a:gd name="T51" fmla="*/ 8 h 210"/>
                  <a:gd name="T52" fmla="*/ 0 w 332"/>
                  <a:gd name="T53" fmla="*/ 8 h 210"/>
                  <a:gd name="T54" fmla="*/ 0 w 332"/>
                  <a:gd name="T55" fmla="*/ 8 h 210"/>
                  <a:gd name="T56" fmla="*/ 1 w 332"/>
                  <a:gd name="T57" fmla="*/ 8 h 210"/>
                  <a:gd name="T58" fmla="*/ 1 w 332"/>
                  <a:gd name="T59" fmla="*/ 8 h 210"/>
                  <a:gd name="T60" fmla="*/ 1 w 332"/>
                  <a:gd name="T61" fmla="*/ 9 h 210"/>
                  <a:gd name="T62" fmla="*/ 2 w 332"/>
                  <a:gd name="T63" fmla="*/ 9 h 210"/>
                  <a:gd name="T64" fmla="*/ 2 w 332"/>
                  <a:gd name="T65" fmla="*/ 9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2" h="210">
                    <a:moveTo>
                      <a:pt x="50" y="208"/>
                    </a:moveTo>
                    <a:lnTo>
                      <a:pt x="56" y="208"/>
                    </a:lnTo>
                    <a:lnTo>
                      <a:pt x="67" y="208"/>
                    </a:lnTo>
                    <a:lnTo>
                      <a:pt x="83" y="208"/>
                    </a:lnTo>
                    <a:lnTo>
                      <a:pt x="102" y="209"/>
                    </a:lnTo>
                    <a:lnTo>
                      <a:pt x="125" y="209"/>
                    </a:lnTo>
                    <a:lnTo>
                      <a:pt x="148" y="209"/>
                    </a:lnTo>
                    <a:lnTo>
                      <a:pt x="173" y="210"/>
                    </a:lnTo>
                    <a:lnTo>
                      <a:pt x="198" y="210"/>
                    </a:lnTo>
                    <a:lnTo>
                      <a:pt x="223" y="210"/>
                    </a:lnTo>
                    <a:lnTo>
                      <a:pt x="248" y="210"/>
                    </a:lnTo>
                    <a:lnTo>
                      <a:pt x="270" y="210"/>
                    </a:lnTo>
                    <a:lnTo>
                      <a:pt x="290" y="210"/>
                    </a:lnTo>
                    <a:lnTo>
                      <a:pt x="307" y="209"/>
                    </a:lnTo>
                    <a:lnTo>
                      <a:pt x="321" y="208"/>
                    </a:lnTo>
                    <a:lnTo>
                      <a:pt x="329" y="206"/>
                    </a:lnTo>
                    <a:lnTo>
                      <a:pt x="332" y="205"/>
                    </a:lnTo>
                    <a:lnTo>
                      <a:pt x="332" y="4"/>
                    </a:lnTo>
                    <a:lnTo>
                      <a:pt x="329" y="2"/>
                    </a:lnTo>
                    <a:lnTo>
                      <a:pt x="321" y="1"/>
                    </a:lnTo>
                    <a:lnTo>
                      <a:pt x="307" y="0"/>
                    </a:lnTo>
                    <a:lnTo>
                      <a:pt x="290" y="0"/>
                    </a:lnTo>
                    <a:lnTo>
                      <a:pt x="270" y="0"/>
                    </a:lnTo>
                    <a:lnTo>
                      <a:pt x="248" y="0"/>
                    </a:lnTo>
                    <a:lnTo>
                      <a:pt x="223" y="1"/>
                    </a:lnTo>
                    <a:lnTo>
                      <a:pt x="198" y="1"/>
                    </a:lnTo>
                    <a:lnTo>
                      <a:pt x="173" y="2"/>
                    </a:lnTo>
                    <a:lnTo>
                      <a:pt x="148" y="3"/>
                    </a:lnTo>
                    <a:lnTo>
                      <a:pt x="125" y="4"/>
                    </a:lnTo>
                    <a:lnTo>
                      <a:pt x="102" y="5"/>
                    </a:lnTo>
                    <a:lnTo>
                      <a:pt x="83" y="5"/>
                    </a:lnTo>
                    <a:lnTo>
                      <a:pt x="67" y="6"/>
                    </a:lnTo>
                    <a:lnTo>
                      <a:pt x="56" y="6"/>
                    </a:lnTo>
                    <a:lnTo>
                      <a:pt x="50" y="7"/>
                    </a:lnTo>
                    <a:lnTo>
                      <a:pt x="45" y="7"/>
                    </a:lnTo>
                    <a:lnTo>
                      <a:pt x="41" y="7"/>
                    </a:lnTo>
                    <a:lnTo>
                      <a:pt x="38" y="7"/>
                    </a:lnTo>
                    <a:lnTo>
                      <a:pt x="34" y="8"/>
                    </a:lnTo>
                    <a:lnTo>
                      <a:pt x="31" y="9"/>
                    </a:lnTo>
                    <a:lnTo>
                      <a:pt x="28" y="10"/>
                    </a:lnTo>
                    <a:lnTo>
                      <a:pt x="26" y="11"/>
                    </a:lnTo>
                    <a:lnTo>
                      <a:pt x="23" y="13"/>
                    </a:lnTo>
                    <a:lnTo>
                      <a:pt x="21" y="14"/>
                    </a:lnTo>
                    <a:lnTo>
                      <a:pt x="19" y="16"/>
                    </a:lnTo>
                    <a:lnTo>
                      <a:pt x="17" y="17"/>
                    </a:lnTo>
                    <a:lnTo>
                      <a:pt x="15" y="20"/>
                    </a:lnTo>
                    <a:lnTo>
                      <a:pt x="14" y="22"/>
                    </a:lnTo>
                    <a:lnTo>
                      <a:pt x="13" y="24"/>
                    </a:lnTo>
                    <a:lnTo>
                      <a:pt x="13" y="26"/>
                    </a:lnTo>
                    <a:lnTo>
                      <a:pt x="13" y="28"/>
                    </a:lnTo>
                    <a:lnTo>
                      <a:pt x="0" y="175"/>
                    </a:lnTo>
                    <a:lnTo>
                      <a:pt x="0" y="177"/>
                    </a:lnTo>
                    <a:lnTo>
                      <a:pt x="1" y="180"/>
                    </a:lnTo>
                    <a:lnTo>
                      <a:pt x="2" y="183"/>
                    </a:lnTo>
                    <a:lnTo>
                      <a:pt x="4" y="185"/>
                    </a:lnTo>
                    <a:lnTo>
                      <a:pt x="7" y="188"/>
                    </a:lnTo>
                    <a:lnTo>
                      <a:pt x="10" y="190"/>
                    </a:lnTo>
                    <a:lnTo>
                      <a:pt x="14" y="193"/>
                    </a:lnTo>
                    <a:lnTo>
                      <a:pt x="17" y="196"/>
                    </a:lnTo>
                    <a:lnTo>
                      <a:pt x="21" y="198"/>
                    </a:lnTo>
                    <a:lnTo>
                      <a:pt x="25" y="200"/>
                    </a:lnTo>
                    <a:lnTo>
                      <a:pt x="29" y="202"/>
                    </a:lnTo>
                    <a:lnTo>
                      <a:pt x="33" y="204"/>
                    </a:lnTo>
                    <a:lnTo>
                      <a:pt x="37" y="205"/>
                    </a:lnTo>
                    <a:lnTo>
                      <a:pt x="41" y="207"/>
                    </a:lnTo>
                    <a:lnTo>
                      <a:pt x="45" y="207"/>
                    </a:lnTo>
                    <a:lnTo>
                      <a:pt x="50" y="208"/>
                    </a:lnTo>
                    <a:close/>
                  </a:path>
                </a:pathLst>
              </a:custGeom>
              <a:solidFill>
                <a:srgbClr val="993300"/>
              </a:solidFill>
              <a:ln w="0">
                <a:solidFill>
                  <a:srgbClr val="000000"/>
                </a:solidFill>
                <a:prstDash val="solid"/>
                <a:round/>
                <a:headEnd/>
                <a:tailEnd/>
              </a:ln>
            </p:spPr>
            <p:txBody>
              <a:bodyPr/>
              <a:lstStyle/>
              <a:p>
                <a:endParaRPr lang="en-US"/>
              </a:p>
            </p:txBody>
          </p:sp>
          <p:sp>
            <p:nvSpPr>
              <p:cNvPr id="44294" name="Freeform 419"/>
              <p:cNvSpPr>
                <a:spLocks/>
              </p:cNvSpPr>
              <p:nvPr/>
            </p:nvSpPr>
            <p:spPr bwMode="auto">
              <a:xfrm>
                <a:off x="4890" y="1331"/>
                <a:ext cx="14" cy="9"/>
              </a:xfrm>
              <a:custGeom>
                <a:avLst/>
                <a:gdLst>
                  <a:gd name="T0" fmla="*/ 11 w 307"/>
                  <a:gd name="T1" fmla="*/ 9 h 223"/>
                  <a:gd name="T2" fmla="*/ 12 w 307"/>
                  <a:gd name="T3" fmla="*/ 9 h 223"/>
                  <a:gd name="T4" fmla="*/ 12 w 307"/>
                  <a:gd name="T5" fmla="*/ 8 h 223"/>
                  <a:gd name="T6" fmla="*/ 13 w 307"/>
                  <a:gd name="T7" fmla="*/ 8 h 223"/>
                  <a:gd name="T8" fmla="*/ 13 w 307"/>
                  <a:gd name="T9" fmla="*/ 8 h 223"/>
                  <a:gd name="T10" fmla="*/ 13 w 307"/>
                  <a:gd name="T11" fmla="*/ 8 h 223"/>
                  <a:gd name="T12" fmla="*/ 14 w 307"/>
                  <a:gd name="T13" fmla="*/ 8 h 223"/>
                  <a:gd name="T14" fmla="*/ 14 w 307"/>
                  <a:gd name="T15" fmla="*/ 8 h 223"/>
                  <a:gd name="T16" fmla="*/ 13 w 307"/>
                  <a:gd name="T17" fmla="*/ 1 h 223"/>
                  <a:gd name="T18" fmla="*/ 13 w 307"/>
                  <a:gd name="T19" fmla="*/ 1 h 223"/>
                  <a:gd name="T20" fmla="*/ 13 w 307"/>
                  <a:gd name="T21" fmla="*/ 1 h 223"/>
                  <a:gd name="T22" fmla="*/ 13 w 307"/>
                  <a:gd name="T23" fmla="*/ 1 h 223"/>
                  <a:gd name="T24" fmla="*/ 12 w 307"/>
                  <a:gd name="T25" fmla="*/ 0 h 223"/>
                  <a:gd name="T26" fmla="*/ 12 w 307"/>
                  <a:gd name="T27" fmla="*/ 0 h 223"/>
                  <a:gd name="T28" fmla="*/ 12 w 307"/>
                  <a:gd name="T29" fmla="*/ 0 h 223"/>
                  <a:gd name="T30" fmla="*/ 11 w 307"/>
                  <a:gd name="T31" fmla="*/ 0 h 223"/>
                  <a:gd name="T32" fmla="*/ 11 w 307"/>
                  <a:gd name="T33" fmla="*/ 0 h 223"/>
                  <a:gd name="T34" fmla="*/ 10 w 307"/>
                  <a:gd name="T35" fmla="*/ 0 h 223"/>
                  <a:gd name="T36" fmla="*/ 9 w 307"/>
                  <a:gd name="T37" fmla="*/ 0 h 223"/>
                  <a:gd name="T38" fmla="*/ 7 w 307"/>
                  <a:gd name="T39" fmla="*/ 0 h 223"/>
                  <a:gd name="T40" fmla="*/ 5 w 307"/>
                  <a:gd name="T41" fmla="*/ 0 h 223"/>
                  <a:gd name="T42" fmla="*/ 3 w 307"/>
                  <a:gd name="T43" fmla="*/ 0 h 223"/>
                  <a:gd name="T44" fmla="*/ 2 w 307"/>
                  <a:gd name="T45" fmla="*/ 0 h 223"/>
                  <a:gd name="T46" fmla="*/ 0 w 307"/>
                  <a:gd name="T47" fmla="*/ 0 h 223"/>
                  <a:gd name="T48" fmla="*/ 0 w 307"/>
                  <a:gd name="T49" fmla="*/ 0 h 223"/>
                  <a:gd name="T50" fmla="*/ 0 w 307"/>
                  <a:gd name="T51" fmla="*/ 9 h 223"/>
                  <a:gd name="T52" fmla="*/ 1 w 307"/>
                  <a:gd name="T53" fmla="*/ 9 h 223"/>
                  <a:gd name="T54" fmla="*/ 2 w 307"/>
                  <a:gd name="T55" fmla="*/ 9 h 223"/>
                  <a:gd name="T56" fmla="*/ 4 w 307"/>
                  <a:gd name="T57" fmla="*/ 9 h 223"/>
                  <a:gd name="T58" fmla="*/ 6 w 307"/>
                  <a:gd name="T59" fmla="*/ 9 h 223"/>
                  <a:gd name="T60" fmla="*/ 8 w 307"/>
                  <a:gd name="T61" fmla="*/ 9 h 223"/>
                  <a:gd name="T62" fmla="*/ 10 w 307"/>
                  <a:gd name="T63" fmla="*/ 9 h 223"/>
                  <a:gd name="T64" fmla="*/ 11 w 307"/>
                  <a:gd name="T65" fmla="*/ 9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07" h="223">
                    <a:moveTo>
                      <a:pt x="245" y="216"/>
                    </a:moveTo>
                    <a:lnTo>
                      <a:pt x="248" y="215"/>
                    </a:lnTo>
                    <a:lnTo>
                      <a:pt x="253" y="215"/>
                    </a:lnTo>
                    <a:lnTo>
                      <a:pt x="257" y="213"/>
                    </a:lnTo>
                    <a:lnTo>
                      <a:pt x="262" y="212"/>
                    </a:lnTo>
                    <a:lnTo>
                      <a:pt x="268" y="210"/>
                    </a:lnTo>
                    <a:lnTo>
                      <a:pt x="273" y="208"/>
                    </a:lnTo>
                    <a:lnTo>
                      <a:pt x="278" y="206"/>
                    </a:lnTo>
                    <a:lnTo>
                      <a:pt x="283" y="204"/>
                    </a:lnTo>
                    <a:lnTo>
                      <a:pt x="288" y="201"/>
                    </a:lnTo>
                    <a:lnTo>
                      <a:pt x="292" y="198"/>
                    </a:lnTo>
                    <a:lnTo>
                      <a:pt x="296" y="196"/>
                    </a:lnTo>
                    <a:lnTo>
                      <a:pt x="299" y="193"/>
                    </a:lnTo>
                    <a:lnTo>
                      <a:pt x="303" y="191"/>
                    </a:lnTo>
                    <a:lnTo>
                      <a:pt x="305" y="188"/>
                    </a:lnTo>
                    <a:lnTo>
                      <a:pt x="306" y="186"/>
                    </a:lnTo>
                    <a:lnTo>
                      <a:pt x="307" y="183"/>
                    </a:lnTo>
                    <a:lnTo>
                      <a:pt x="283" y="27"/>
                    </a:lnTo>
                    <a:lnTo>
                      <a:pt x="282" y="23"/>
                    </a:lnTo>
                    <a:lnTo>
                      <a:pt x="282" y="21"/>
                    </a:lnTo>
                    <a:lnTo>
                      <a:pt x="281" y="20"/>
                    </a:lnTo>
                    <a:lnTo>
                      <a:pt x="280" y="18"/>
                    </a:lnTo>
                    <a:lnTo>
                      <a:pt x="278" y="16"/>
                    </a:lnTo>
                    <a:lnTo>
                      <a:pt x="276" y="14"/>
                    </a:lnTo>
                    <a:lnTo>
                      <a:pt x="274" y="13"/>
                    </a:lnTo>
                    <a:lnTo>
                      <a:pt x="272" y="11"/>
                    </a:lnTo>
                    <a:lnTo>
                      <a:pt x="269" y="10"/>
                    </a:lnTo>
                    <a:lnTo>
                      <a:pt x="266" y="9"/>
                    </a:lnTo>
                    <a:lnTo>
                      <a:pt x="262" y="8"/>
                    </a:lnTo>
                    <a:lnTo>
                      <a:pt x="259" y="7"/>
                    </a:lnTo>
                    <a:lnTo>
                      <a:pt x="255" y="6"/>
                    </a:lnTo>
                    <a:lnTo>
                      <a:pt x="252" y="6"/>
                    </a:lnTo>
                    <a:lnTo>
                      <a:pt x="248" y="6"/>
                    </a:lnTo>
                    <a:lnTo>
                      <a:pt x="245" y="6"/>
                    </a:lnTo>
                    <a:lnTo>
                      <a:pt x="239" y="5"/>
                    </a:lnTo>
                    <a:lnTo>
                      <a:pt x="228" y="5"/>
                    </a:lnTo>
                    <a:lnTo>
                      <a:pt x="214" y="4"/>
                    </a:lnTo>
                    <a:lnTo>
                      <a:pt x="198" y="4"/>
                    </a:lnTo>
                    <a:lnTo>
                      <a:pt x="178" y="3"/>
                    </a:lnTo>
                    <a:lnTo>
                      <a:pt x="158" y="2"/>
                    </a:lnTo>
                    <a:lnTo>
                      <a:pt x="136" y="1"/>
                    </a:lnTo>
                    <a:lnTo>
                      <a:pt x="115" y="1"/>
                    </a:lnTo>
                    <a:lnTo>
                      <a:pt x="92" y="0"/>
                    </a:lnTo>
                    <a:lnTo>
                      <a:pt x="72" y="0"/>
                    </a:lnTo>
                    <a:lnTo>
                      <a:pt x="52" y="0"/>
                    </a:lnTo>
                    <a:lnTo>
                      <a:pt x="35" y="0"/>
                    </a:lnTo>
                    <a:lnTo>
                      <a:pt x="20" y="1"/>
                    </a:lnTo>
                    <a:lnTo>
                      <a:pt x="9" y="2"/>
                    </a:lnTo>
                    <a:lnTo>
                      <a:pt x="2" y="3"/>
                    </a:lnTo>
                    <a:lnTo>
                      <a:pt x="0" y="6"/>
                    </a:lnTo>
                    <a:lnTo>
                      <a:pt x="0" y="221"/>
                    </a:lnTo>
                    <a:lnTo>
                      <a:pt x="2" y="222"/>
                    </a:lnTo>
                    <a:lnTo>
                      <a:pt x="9" y="223"/>
                    </a:lnTo>
                    <a:lnTo>
                      <a:pt x="20" y="223"/>
                    </a:lnTo>
                    <a:lnTo>
                      <a:pt x="35" y="223"/>
                    </a:lnTo>
                    <a:lnTo>
                      <a:pt x="52" y="223"/>
                    </a:lnTo>
                    <a:lnTo>
                      <a:pt x="72" y="222"/>
                    </a:lnTo>
                    <a:lnTo>
                      <a:pt x="92" y="222"/>
                    </a:lnTo>
                    <a:lnTo>
                      <a:pt x="115" y="221"/>
                    </a:lnTo>
                    <a:lnTo>
                      <a:pt x="136" y="220"/>
                    </a:lnTo>
                    <a:lnTo>
                      <a:pt x="158" y="219"/>
                    </a:lnTo>
                    <a:lnTo>
                      <a:pt x="178" y="218"/>
                    </a:lnTo>
                    <a:lnTo>
                      <a:pt x="198" y="217"/>
                    </a:lnTo>
                    <a:lnTo>
                      <a:pt x="214" y="217"/>
                    </a:lnTo>
                    <a:lnTo>
                      <a:pt x="228" y="216"/>
                    </a:lnTo>
                    <a:lnTo>
                      <a:pt x="239" y="216"/>
                    </a:lnTo>
                    <a:lnTo>
                      <a:pt x="245" y="216"/>
                    </a:lnTo>
                    <a:close/>
                  </a:path>
                </a:pathLst>
              </a:custGeom>
              <a:solidFill>
                <a:srgbClr val="993300"/>
              </a:solidFill>
              <a:ln w="0">
                <a:solidFill>
                  <a:srgbClr val="000000"/>
                </a:solidFill>
                <a:prstDash val="solid"/>
                <a:round/>
                <a:headEnd/>
                <a:tailEnd/>
              </a:ln>
            </p:spPr>
            <p:txBody>
              <a:bodyPr/>
              <a:lstStyle/>
              <a:p>
                <a:endParaRPr lang="en-US"/>
              </a:p>
            </p:txBody>
          </p:sp>
          <p:sp>
            <p:nvSpPr>
              <p:cNvPr id="44295" name="Freeform 420"/>
              <p:cNvSpPr>
                <a:spLocks/>
              </p:cNvSpPr>
              <p:nvPr/>
            </p:nvSpPr>
            <p:spPr bwMode="auto">
              <a:xfrm>
                <a:off x="4870" y="1335"/>
                <a:ext cx="19" cy="6"/>
              </a:xfrm>
              <a:custGeom>
                <a:avLst/>
                <a:gdLst>
                  <a:gd name="T0" fmla="*/ 19 w 443"/>
                  <a:gd name="T1" fmla="*/ 3 h 121"/>
                  <a:gd name="T2" fmla="*/ 19 w 443"/>
                  <a:gd name="T3" fmla="*/ 3 h 121"/>
                  <a:gd name="T4" fmla="*/ 19 w 443"/>
                  <a:gd name="T5" fmla="*/ 4 h 121"/>
                  <a:gd name="T6" fmla="*/ 19 w 443"/>
                  <a:gd name="T7" fmla="*/ 4 h 121"/>
                  <a:gd name="T8" fmla="*/ 19 w 443"/>
                  <a:gd name="T9" fmla="*/ 4 h 121"/>
                  <a:gd name="T10" fmla="*/ 19 w 443"/>
                  <a:gd name="T11" fmla="*/ 4 h 121"/>
                  <a:gd name="T12" fmla="*/ 19 w 443"/>
                  <a:gd name="T13" fmla="*/ 5 h 121"/>
                  <a:gd name="T14" fmla="*/ 19 w 443"/>
                  <a:gd name="T15" fmla="*/ 5 h 121"/>
                  <a:gd name="T16" fmla="*/ 18 w 443"/>
                  <a:gd name="T17" fmla="*/ 5 h 121"/>
                  <a:gd name="T18" fmla="*/ 18 w 443"/>
                  <a:gd name="T19" fmla="*/ 5 h 121"/>
                  <a:gd name="T20" fmla="*/ 18 w 443"/>
                  <a:gd name="T21" fmla="*/ 5 h 121"/>
                  <a:gd name="T22" fmla="*/ 18 w 443"/>
                  <a:gd name="T23" fmla="*/ 6 h 121"/>
                  <a:gd name="T24" fmla="*/ 18 w 443"/>
                  <a:gd name="T25" fmla="*/ 6 h 121"/>
                  <a:gd name="T26" fmla="*/ 17 w 443"/>
                  <a:gd name="T27" fmla="*/ 6 h 121"/>
                  <a:gd name="T28" fmla="*/ 17 w 443"/>
                  <a:gd name="T29" fmla="*/ 6 h 121"/>
                  <a:gd name="T30" fmla="*/ 17 w 443"/>
                  <a:gd name="T31" fmla="*/ 6 h 121"/>
                  <a:gd name="T32" fmla="*/ 17 w 443"/>
                  <a:gd name="T33" fmla="*/ 6 h 121"/>
                  <a:gd name="T34" fmla="*/ 2 w 443"/>
                  <a:gd name="T35" fmla="*/ 6 h 121"/>
                  <a:gd name="T36" fmla="*/ 2 w 443"/>
                  <a:gd name="T37" fmla="*/ 6 h 121"/>
                  <a:gd name="T38" fmla="*/ 2 w 443"/>
                  <a:gd name="T39" fmla="*/ 6 h 121"/>
                  <a:gd name="T40" fmla="*/ 1 w 443"/>
                  <a:gd name="T41" fmla="*/ 6 h 121"/>
                  <a:gd name="T42" fmla="*/ 1 w 443"/>
                  <a:gd name="T43" fmla="*/ 6 h 121"/>
                  <a:gd name="T44" fmla="*/ 1 w 443"/>
                  <a:gd name="T45" fmla="*/ 6 h 121"/>
                  <a:gd name="T46" fmla="*/ 1 w 443"/>
                  <a:gd name="T47" fmla="*/ 5 h 121"/>
                  <a:gd name="T48" fmla="*/ 1 w 443"/>
                  <a:gd name="T49" fmla="*/ 5 h 121"/>
                  <a:gd name="T50" fmla="*/ 1 w 443"/>
                  <a:gd name="T51" fmla="*/ 5 h 121"/>
                  <a:gd name="T52" fmla="*/ 0 w 443"/>
                  <a:gd name="T53" fmla="*/ 5 h 121"/>
                  <a:gd name="T54" fmla="*/ 0 w 443"/>
                  <a:gd name="T55" fmla="*/ 5 h 121"/>
                  <a:gd name="T56" fmla="*/ 0 w 443"/>
                  <a:gd name="T57" fmla="*/ 4 h 121"/>
                  <a:gd name="T58" fmla="*/ 0 w 443"/>
                  <a:gd name="T59" fmla="*/ 4 h 121"/>
                  <a:gd name="T60" fmla="*/ 0 w 443"/>
                  <a:gd name="T61" fmla="*/ 4 h 121"/>
                  <a:gd name="T62" fmla="*/ 0 w 443"/>
                  <a:gd name="T63" fmla="*/ 4 h 121"/>
                  <a:gd name="T64" fmla="*/ 0 w 443"/>
                  <a:gd name="T65" fmla="*/ 3 h 121"/>
                  <a:gd name="T66" fmla="*/ 0 w 443"/>
                  <a:gd name="T67" fmla="*/ 3 h 121"/>
                  <a:gd name="T68" fmla="*/ 0 w 443"/>
                  <a:gd name="T69" fmla="*/ 0 h 121"/>
                  <a:gd name="T70" fmla="*/ 19 w 443"/>
                  <a:gd name="T71" fmla="*/ 0 h 121"/>
                  <a:gd name="T72" fmla="*/ 19 w 443"/>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43" h="121">
                    <a:moveTo>
                      <a:pt x="443" y="60"/>
                    </a:moveTo>
                    <a:lnTo>
                      <a:pt x="442" y="65"/>
                    </a:lnTo>
                    <a:lnTo>
                      <a:pt x="442" y="71"/>
                    </a:lnTo>
                    <a:lnTo>
                      <a:pt x="440" y="77"/>
                    </a:lnTo>
                    <a:lnTo>
                      <a:pt x="439" y="83"/>
                    </a:lnTo>
                    <a:lnTo>
                      <a:pt x="437" y="88"/>
                    </a:lnTo>
                    <a:lnTo>
                      <a:pt x="435" y="93"/>
                    </a:lnTo>
                    <a:lnTo>
                      <a:pt x="432" y="98"/>
                    </a:lnTo>
                    <a:lnTo>
                      <a:pt x="429" y="102"/>
                    </a:lnTo>
                    <a:lnTo>
                      <a:pt x="425" y="106"/>
                    </a:lnTo>
                    <a:lnTo>
                      <a:pt x="420" y="109"/>
                    </a:lnTo>
                    <a:lnTo>
                      <a:pt x="416" y="112"/>
                    </a:lnTo>
                    <a:lnTo>
                      <a:pt x="412" y="115"/>
                    </a:lnTo>
                    <a:lnTo>
                      <a:pt x="407" y="117"/>
                    </a:lnTo>
                    <a:lnTo>
                      <a:pt x="402" y="119"/>
                    </a:lnTo>
                    <a:lnTo>
                      <a:pt x="396" y="120"/>
                    </a:lnTo>
                    <a:lnTo>
                      <a:pt x="391" y="121"/>
                    </a:lnTo>
                    <a:lnTo>
                      <a:pt x="51" y="121"/>
                    </a:lnTo>
                    <a:lnTo>
                      <a:pt x="45" y="120"/>
                    </a:lnTo>
                    <a:lnTo>
                      <a:pt x="39" y="119"/>
                    </a:lnTo>
                    <a:lnTo>
                      <a:pt x="33" y="117"/>
                    </a:lnTo>
                    <a:lnTo>
                      <a:pt x="29" y="115"/>
                    </a:lnTo>
                    <a:lnTo>
                      <a:pt x="24" y="112"/>
                    </a:lnTo>
                    <a:lnTo>
                      <a:pt x="20" y="109"/>
                    </a:lnTo>
                    <a:lnTo>
                      <a:pt x="16" y="106"/>
                    </a:lnTo>
                    <a:lnTo>
                      <a:pt x="13" y="102"/>
                    </a:lnTo>
                    <a:lnTo>
                      <a:pt x="10" y="98"/>
                    </a:lnTo>
                    <a:lnTo>
                      <a:pt x="7" y="93"/>
                    </a:lnTo>
                    <a:lnTo>
                      <a:pt x="5" y="88"/>
                    </a:lnTo>
                    <a:lnTo>
                      <a:pt x="3" y="83"/>
                    </a:lnTo>
                    <a:lnTo>
                      <a:pt x="1" y="77"/>
                    </a:lnTo>
                    <a:lnTo>
                      <a:pt x="0" y="71"/>
                    </a:lnTo>
                    <a:lnTo>
                      <a:pt x="0" y="65"/>
                    </a:lnTo>
                    <a:lnTo>
                      <a:pt x="0" y="60"/>
                    </a:lnTo>
                    <a:lnTo>
                      <a:pt x="3" y="0"/>
                    </a:lnTo>
                    <a:lnTo>
                      <a:pt x="440" y="0"/>
                    </a:lnTo>
                    <a:lnTo>
                      <a:pt x="443" y="60"/>
                    </a:lnTo>
                    <a:close/>
                  </a:path>
                </a:pathLst>
              </a:custGeom>
              <a:solidFill>
                <a:srgbClr val="993300"/>
              </a:solidFill>
              <a:ln w="0">
                <a:solidFill>
                  <a:srgbClr val="000000"/>
                </a:solidFill>
                <a:prstDash val="solid"/>
                <a:round/>
                <a:headEnd/>
                <a:tailEnd/>
              </a:ln>
            </p:spPr>
            <p:txBody>
              <a:bodyPr/>
              <a:lstStyle/>
              <a:p>
                <a:endParaRPr lang="en-US"/>
              </a:p>
            </p:txBody>
          </p:sp>
          <p:sp>
            <p:nvSpPr>
              <p:cNvPr id="44296" name="Freeform 421"/>
              <p:cNvSpPr>
                <a:spLocks/>
              </p:cNvSpPr>
              <p:nvPr/>
            </p:nvSpPr>
            <p:spPr bwMode="auto">
              <a:xfrm>
                <a:off x="4869" y="1331"/>
                <a:ext cx="20" cy="4"/>
              </a:xfrm>
              <a:custGeom>
                <a:avLst/>
                <a:gdLst>
                  <a:gd name="T0" fmla="*/ 18 w 456"/>
                  <a:gd name="T1" fmla="*/ 4 h 100"/>
                  <a:gd name="T2" fmla="*/ 18 w 456"/>
                  <a:gd name="T3" fmla="*/ 4 h 100"/>
                  <a:gd name="T4" fmla="*/ 19 w 456"/>
                  <a:gd name="T5" fmla="*/ 4 h 100"/>
                  <a:gd name="T6" fmla="*/ 19 w 456"/>
                  <a:gd name="T7" fmla="*/ 4 h 100"/>
                  <a:gd name="T8" fmla="*/ 19 w 456"/>
                  <a:gd name="T9" fmla="*/ 4 h 100"/>
                  <a:gd name="T10" fmla="*/ 20 w 456"/>
                  <a:gd name="T11" fmla="*/ 3 h 100"/>
                  <a:gd name="T12" fmla="*/ 20 w 456"/>
                  <a:gd name="T13" fmla="*/ 3 h 100"/>
                  <a:gd name="T14" fmla="*/ 20 w 456"/>
                  <a:gd name="T15" fmla="*/ 3 h 100"/>
                  <a:gd name="T16" fmla="*/ 20 w 456"/>
                  <a:gd name="T17" fmla="*/ 1 h 100"/>
                  <a:gd name="T18" fmla="*/ 20 w 456"/>
                  <a:gd name="T19" fmla="*/ 1 h 100"/>
                  <a:gd name="T20" fmla="*/ 20 w 456"/>
                  <a:gd name="T21" fmla="*/ 1 h 100"/>
                  <a:gd name="T22" fmla="*/ 20 w 456"/>
                  <a:gd name="T23" fmla="*/ 1 h 100"/>
                  <a:gd name="T24" fmla="*/ 19 w 456"/>
                  <a:gd name="T25" fmla="*/ 0 h 100"/>
                  <a:gd name="T26" fmla="*/ 19 w 456"/>
                  <a:gd name="T27" fmla="*/ 0 h 100"/>
                  <a:gd name="T28" fmla="*/ 19 w 456"/>
                  <a:gd name="T29" fmla="*/ 0 h 100"/>
                  <a:gd name="T30" fmla="*/ 18 w 456"/>
                  <a:gd name="T31" fmla="*/ 0 h 100"/>
                  <a:gd name="T32" fmla="*/ 18 w 456"/>
                  <a:gd name="T33" fmla="*/ 0 h 100"/>
                  <a:gd name="T34" fmla="*/ 2 w 456"/>
                  <a:gd name="T35" fmla="*/ 0 h 100"/>
                  <a:gd name="T36" fmla="*/ 1 w 456"/>
                  <a:gd name="T37" fmla="*/ 0 h 100"/>
                  <a:gd name="T38" fmla="*/ 1 w 456"/>
                  <a:gd name="T39" fmla="*/ 0 h 100"/>
                  <a:gd name="T40" fmla="*/ 1 w 456"/>
                  <a:gd name="T41" fmla="*/ 0 h 100"/>
                  <a:gd name="T42" fmla="*/ 1 w 456"/>
                  <a:gd name="T43" fmla="*/ 0 h 100"/>
                  <a:gd name="T44" fmla="*/ 0 w 456"/>
                  <a:gd name="T45" fmla="*/ 1 h 100"/>
                  <a:gd name="T46" fmla="*/ 0 w 456"/>
                  <a:gd name="T47" fmla="*/ 1 h 100"/>
                  <a:gd name="T48" fmla="*/ 0 w 456"/>
                  <a:gd name="T49" fmla="*/ 1 h 100"/>
                  <a:gd name="T50" fmla="*/ 0 w 456"/>
                  <a:gd name="T51" fmla="*/ 3 h 100"/>
                  <a:gd name="T52" fmla="*/ 0 w 456"/>
                  <a:gd name="T53" fmla="*/ 3 h 100"/>
                  <a:gd name="T54" fmla="*/ 0 w 456"/>
                  <a:gd name="T55" fmla="*/ 3 h 100"/>
                  <a:gd name="T56" fmla="*/ 0 w 456"/>
                  <a:gd name="T57" fmla="*/ 3 h 100"/>
                  <a:gd name="T58" fmla="*/ 1 w 456"/>
                  <a:gd name="T59" fmla="*/ 4 h 100"/>
                  <a:gd name="T60" fmla="*/ 1 w 456"/>
                  <a:gd name="T61" fmla="*/ 4 h 100"/>
                  <a:gd name="T62" fmla="*/ 1 w 456"/>
                  <a:gd name="T63" fmla="*/ 4 h 100"/>
                  <a:gd name="T64" fmla="*/ 2 w 456"/>
                  <a:gd name="T65" fmla="*/ 4 h 100"/>
                  <a:gd name="T66" fmla="*/ 2 w 456"/>
                  <a:gd name="T67" fmla="*/ 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56" h="100">
                    <a:moveTo>
                      <a:pt x="407" y="100"/>
                    </a:moveTo>
                    <a:lnTo>
                      <a:pt x="411" y="99"/>
                    </a:lnTo>
                    <a:lnTo>
                      <a:pt x="416" y="99"/>
                    </a:lnTo>
                    <a:lnTo>
                      <a:pt x="421" y="98"/>
                    </a:lnTo>
                    <a:lnTo>
                      <a:pt x="425" y="97"/>
                    </a:lnTo>
                    <a:lnTo>
                      <a:pt x="429" y="96"/>
                    </a:lnTo>
                    <a:lnTo>
                      <a:pt x="434" y="94"/>
                    </a:lnTo>
                    <a:lnTo>
                      <a:pt x="438" y="92"/>
                    </a:lnTo>
                    <a:lnTo>
                      <a:pt x="441" y="90"/>
                    </a:lnTo>
                    <a:lnTo>
                      <a:pt x="444" y="88"/>
                    </a:lnTo>
                    <a:lnTo>
                      <a:pt x="447" y="86"/>
                    </a:lnTo>
                    <a:lnTo>
                      <a:pt x="450" y="83"/>
                    </a:lnTo>
                    <a:lnTo>
                      <a:pt x="452" y="81"/>
                    </a:lnTo>
                    <a:lnTo>
                      <a:pt x="453" y="78"/>
                    </a:lnTo>
                    <a:lnTo>
                      <a:pt x="455" y="75"/>
                    </a:lnTo>
                    <a:lnTo>
                      <a:pt x="455" y="72"/>
                    </a:lnTo>
                    <a:lnTo>
                      <a:pt x="456" y="68"/>
                    </a:lnTo>
                    <a:lnTo>
                      <a:pt x="456" y="33"/>
                    </a:lnTo>
                    <a:lnTo>
                      <a:pt x="455" y="28"/>
                    </a:lnTo>
                    <a:lnTo>
                      <a:pt x="455" y="25"/>
                    </a:lnTo>
                    <a:lnTo>
                      <a:pt x="453" y="22"/>
                    </a:lnTo>
                    <a:lnTo>
                      <a:pt x="452" y="19"/>
                    </a:lnTo>
                    <a:lnTo>
                      <a:pt x="450" y="16"/>
                    </a:lnTo>
                    <a:lnTo>
                      <a:pt x="447" y="13"/>
                    </a:lnTo>
                    <a:lnTo>
                      <a:pt x="444" y="11"/>
                    </a:lnTo>
                    <a:lnTo>
                      <a:pt x="441" y="9"/>
                    </a:lnTo>
                    <a:lnTo>
                      <a:pt x="438" y="7"/>
                    </a:lnTo>
                    <a:lnTo>
                      <a:pt x="434" y="5"/>
                    </a:lnTo>
                    <a:lnTo>
                      <a:pt x="429" y="3"/>
                    </a:lnTo>
                    <a:lnTo>
                      <a:pt x="425" y="2"/>
                    </a:lnTo>
                    <a:lnTo>
                      <a:pt x="421" y="1"/>
                    </a:lnTo>
                    <a:lnTo>
                      <a:pt x="416" y="0"/>
                    </a:lnTo>
                    <a:lnTo>
                      <a:pt x="411" y="0"/>
                    </a:lnTo>
                    <a:lnTo>
                      <a:pt x="407" y="0"/>
                    </a:lnTo>
                    <a:lnTo>
                      <a:pt x="50" y="0"/>
                    </a:lnTo>
                    <a:lnTo>
                      <a:pt x="44" y="0"/>
                    </a:lnTo>
                    <a:lnTo>
                      <a:pt x="39" y="0"/>
                    </a:lnTo>
                    <a:lnTo>
                      <a:pt x="34" y="1"/>
                    </a:lnTo>
                    <a:lnTo>
                      <a:pt x="30" y="2"/>
                    </a:lnTo>
                    <a:lnTo>
                      <a:pt x="26" y="3"/>
                    </a:lnTo>
                    <a:lnTo>
                      <a:pt x="22" y="5"/>
                    </a:lnTo>
                    <a:lnTo>
                      <a:pt x="18" y="7"/>
                    </a:lnTo>
                    <a:lnTo>
                      <a:pt x="15" y="9"/>
                    </a:lnTo>
                    <a:lnTo>
                      <a:pt x="12" y="11"/>
                    </a:lnTo>
                    <a:lnTo>
                      <a:pt x="9" y="13"/>
                    </a:lnTo>
                    <a:lnTo>
                      <a:pt x="5" y="16"/>
                    </a:lnTo>
                    <a:lnTo>
                      <a:pt x="3" y="19"/>
                    </a:lnTo>
                    <a:lnTo>
                      <a:pt x="2" y="22"/>
                    </a:lnTo>
                    <a:lnTo>
                      <a:pt x="0" y="25"/>
                    </a:lnTo>
                    <a:lnTo>
                      <a:pt x="0" y="28"/>
                    </a:lnTo>
                    <a:lnTo>
                      <a:pt x="0" y="33"/>
                    </a:lnTo>
                    <a:lnTo>
                      <a:pt x="0" y="68"/>
                    </a:lnTo>
                    <a:lnTo>
                      <a:pt x="0" y="72"/>
                    </a:lnTo>
                    <a:lnTo>
                      <a:pt x="0" y="75"/>
                    </a:lnTo>
                    <a:lnTo>
                      <a:pt x="2" y="78"/>
                    </a:lnTo>
                    <a:lnTo>
                      <a:pt x="3" y="81"/>
                    </a:lnTo>
                    <a:lnTo>
                      <a:pt x="5" y="83"/>
                    </a:lnTo>
                    <a:lnTo>
                      <a:pt x="9" y="86"/>
                    </a:lnTo>
                    <a:lnTo>
                      <a:pt x="12" y="88"/>
                    </a:lnTo>
                    <a:lnTo>
                      <a:pt x="15" y="90"/>
                    </a:lnTo>
                    <a:lnTo>
                      <a:pt x="18" y="92"/>
                    </a:lnTo>
                    <a:lnTo>
                      <a:pt x="22" y="94"/>
                    </a:lnTo>
                    <a:lnTo>
                      <a:pt x="26" y="96"/>
                    </a:lnTo>
                    <a:lnTo>
                      <a:pt x="30" y="97"/>
                    </a:lnTo>
                    <a:lnTo>
                      <a:pt x="34" y="98"/>
                    </a:lnTo>
                    <a:lnTo>
                      <a:pt x="39" y="99"/>
                    </a:lnTo>
                    <a:lnTo>
                      <a:pt x="44" y="99"/>
                    </a:lnTo>
                    <a:lnTo>
                      <a:pt x="50" y="100"/>
                    </a:lnTo>
                    <a:lnTo>
                      <a:pt x="407" y="100"/>
                    </a:lnTo>
                    <a:close/>
                  </a:path>
                </a:pathLst>
              </a:custGeom>
              <a:solidFill>
                <a:srgbClr val="993300"/>
              </a:solidFill>
              <a:ln w="0">
                <a:solidFill>
                  <a:srgbClr val="000000"/>
                </a:solidFill>
                <a:prstDash val="solid"/>
                <a:round/>
                <a:headEnd/>
                <a:tailEnd/>
              </a:ln>
            </p:spPr>
            <p:txBody>
              <a:bodyPr/>
              <a:lstStyle/>
              <a:p>
                <a:endParaRPr lang="en-US"/>
              </a:p>
            </p:txBody>
          </p:sp>
          <p:sp>
            <p:nvSpPr>
              <p:cNvPr id="44297" name="Freeform 422"/>
              <p:cNvSpPr>
                <a:spLocks/>
              </p:cNvSpPr>
              <p:nvPr/>
            </p:nvSpPr>
            <p:spPr bwMode="auto">
              <a:xfrm>
                <a:off x="4530" y="1329"/>
                <a:ext cx="69" cy="13"/>
              </a:xfrm>
              <a:custGeom>
                <a:avLst/>
                <a:gdLst>
                  <a:gd name="T0" fmla="*/ 61 w 1592"/>
                  <a:gd name="T1" fmla="*/ 13 h 283"/>
                  <a:gd name="T2" fmla="*/ 62 w 1592"/>
                  <a:gd name="T3" fmla="*/ 13 h 283"/>
                  <a:gd name="T4" fmla="*/ 64 w 1592"/>
                  <a:gd name="T5" fmla="*/ 13 h 283"/>
                  <a:gd name="T6" fmla="*/ 65 w 1592"/>
                  <a:gd name="T7" fmla="*/ 12 h 283"/>
                  <a:gd name="T8" fmla="*/ 67 w 1592"/>
                  <a:gd name="T9" fmla="*/ 12 h 283"/>
                  <a:gd name="T10" fmla="*/ 68 w 1592"/>
                  <a:gd name="T11" fmla="*/ 11 h 283"/>
                  <a:gd name="T12" fmla="*/ 68 w 1592"/>
                  <a:gd name="T13" fmla="*/ 11 h 283"/>
                  <a:gd name="T14" fmla="*/ 69 w 1592"/>
                  <a:gd name="T15" fmla="*/ 10 h 283"/>
                  <a:gd name="T16" fmla="*/ 67 w 1592"/>
                  <a:gd name="T17" fmla="*/ 3 h 283"/>
                  <a:gd name="T18" fmla="*/ 67 w 1592"/>
                  <a:gd name="T19" fmla="*/ 2 h 283"/>
                  <a:gd name="T20" fmla="*/ 66 w 1592"/>
                  <a:gd name="T21" fmla="*/ 2 h 283"/>
                  <a:gd name="T22" fmla="*/ 66 w 1592"/>
                  <a:gd name="T23" fmla="*/ 1 h 283"/>
                  <a:gd name="T24" fmla="*/ 65 w 1592"/>
                  <a:gd name="T25" fmla="*/ 1 h 283"/>
                  <a:gd name="T26" fmla="*/ 64 w 1592"/>
                  <a:gd name="T27" fmla="*/ 1 h 283"/>
                  <a:gd name="T28" fmla="*/ 63 w 1592"/>
                  <a:gd name="T29" fmla="*/ 0 h 283"/>
                  <a:gd name="T30" fmla="*/ 61 w 1592"/>
                  <a:gd name="T31" fmla="*/ 0 h 283"/>
                  <a:gd name="T32" fmla="*/ 60 w 1592"/>
                  <a:gd name="T33" fmla="*/ 0 h 283"/>
                  <a:gd name="T34" fmla="*/ 8 w 1592"/>
                  <a:gd name="T35" fmla="*/ 0 h 283"/>
                  <a:gd name="T36" fmla="*/ 7 w 1592"/>
                  <a:gd name="T37" fmla="*/ 0 h 283"/>
                  <a:gd name="T38" fmla="*/ 6 w 1592"/>
                  <a:gd name="T39" fmla="*/ 0 h 283"/>
                  <a:gd name="T40" fmla="*/ 5 w 1592"/>
                  <a:gd name="T41" fmla="*/ 1 h 283"/>
                  <a:gd name="T42" fmla="*/ 4 w 1592"/>
                  <a:gd name="T43" fmla="*/ 1 h 283"/>
                  <a:gd name="T44" fmla="*/ 3 w 1592"/>
                  <a:gd name="T45" fmla="*/ 2 h 283"/>
                  <a:gd name="T46" fmla="*/ 2 w 1592"/>
                  <a:gd name="T47" fmla="*/ 2 h 283"/>
                  <a:gd name="T48" fmla="*/ 2 w 1592"/>
                  <a:gd name="T49" fmla="*/ 3 h 283"/>
                  <a:gd name="T50" fmla="*/ 0 w 1592"/>
                  <a:gd name="T51" fmla="*/ 10 h 283"/>
                  <a:gd name="T52" fmla="*/ 0 w 1592"/>
                  <a:gd name="T53" fmla="*/ 11 h 283"/>
                  <a:gd name="T54" fmla="*/ 1 w 1592"/>
                  <a:gd name="T55" fmla="*/ 11 h 283"/>
                  <a:gd name="T56" fmla="*/ 2 w 1592"/>
                  <a:gd name="T57" fmla="*/ 12 h 283"/>
                  <a:gd name="T58" fmla="*/ 3 w 1592"/>
                  <a:gd name="T59" fmla="*/ 12 h 283"/>
                  <a:gd name="T60" fmla="*/ 4 w 1592"/>
                  <a:gd name="T61" fmla="*/ 12 h 283"/>
                  <a:gd name="T62" fmla="*/ 6 w 1592"/>
                  <a:gd name="T63" fmla="*/ 13 h 283"/>
                  <a:gd name="T64" fmla="*/ 7 w 1592"/>
                  <a:gd name="T65" fmla="*/ 13 h 283"/>
                  <a:gd name="T66" fmla="*/ 9 w 1592"/>
                  <a:gd name="T67" fmla="*/ 13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92" h="283">
                    <a:moveTo>
                      <a:pt x="1383" y="283"/>
                    </a:moveTo>
                    <a:lnTo>
                      <a:pt x="1400" y="282"/>
                    </a:lnTo>
                    <a:lnTo>
                      <a:pt x="1417" y="281"/>
                    </a:lnTo>
                    <a:lnTo>
                      <a:pt x="1434" y="280"/>
                    </a:lnTo>
                    <a:lnTo>
                      <a:pt x="1453" y="277"/>
                    </a:lnTo>
                    <a:lnTo>
                      <a:pt x="1470" y="275"/>
                    </a:lnTo>
                    <a:lnTo>
                      <a:pt x="1488" y="271"/>
                    </a:lnTo>
                    <a:lnTo>
                      <a:pt x="1504" y="268"/>
                    </a:lnTo>
                    <a:lnTo>
                      <a:pt x="1520" y="264"/>
                    </a:lnTo>
                    <a:lnTo>
                      <a:pt x="1535" y="258"/>
                    </a:lnTo>
                    <a:lnTo>
                      <a:pt x="1548" y="253"/>
                    </a:lnTo>
                    <a:lnTo>
                      <a:pt x="1561" y="248"/>
                    </a:lnTo>
                    <a:lnTo>
                      <a:pt x="1571" y="242"/>
                    </a:lnTo>
                    <a:lnTo>
                      <a:pt x="1579" y="236"/>
                    </a:lnTo>
                    <a:lnTo>
                      <a:pt x="1585" y="230"/>
                    </a:lnTo>
                    <a:lnTo>
                      <a:pt x="1589" y="223"/>
                    </a:lnTo>
                    <a:lnTo>
                      <a:pt x="1592" y="216"/>
                    </a:lnTo>
                    <a:lnTo>
                      <a:pt x="1542" y="68"/>
                    </a:lnTo>
                    <a:lnTo>
                      <a:pt x="1541" y="61"/>
                    </a:lnTo>
                    <a:lnTo>
                      <a:pt x="1538" y="53"/>
                    </a:lnTo>
                    <a:lnTo>
                      <a:pt x="1535" y="47"/>
                    </a:lnTo>
                    <a:lnTo>
                      <a:pt x="1529" y="41"/>
                    </a:lnTo>
                    <a:lnTo>
                      <a:pt x="1523" y="35"/>
                    </a:lnTo>
                    <a:lnTo>
                      <a:pt x="1515" y="29"/>
                    </a:lnTo>
                    <a:lnTo>
                      <a:pt x="1505" y="24"/>
                    </a:lnTo>
                    <a:lnTo>
                      <a:pt x="1495" y="19"/>
                    </a:lnTo>
                    <a:lnTo>
                      <a:pt x="1484" y="14"/>
                    </a:lnTo>
                    <a:lnTo>
                      <a:pt x="1471" y="11"/>
                    </a:lnTo>
                    <a:lnTo>
                      <a:pt x="1459" y="7"/>
                    </a:lnTo>
                    <a:lnTo>
                      <a:pt x="1445" y="5"/>
                    </a:lnTo>
                    <a:lnTo>
                      <a:pt x="1430" y="2"/>
                    </a:lnTo>
                    <a:lnTo>
                      <a:pt x="1415" y="1"/>
                    </a:lnTo>
                    <a:lnTo>
                      <a:pt x="1399" y="0"/>
                    </a:lnTo>
                    <a:lnTo>
                      <a:pt x="1383" y="0"/>
                    </a:lnTo>
                    <a:lnTo>
                      <a:pt x="208" y="0"/>
                    </a:lnTo>
                    <a:lnTo>
                      <a:pt x="191" y="0"/>
                    </a:lnTo>
                    <a:lnTo>
                      <a:pt x="175" y="1"/>
                    </a:lnTo>
                    <a:lnTo>
                      <a:pt x="160" y="2"/>
                    </a:lnTo>
                    <a:lnTo>
                      <a:pt x="145" y="5"/>
                    </a:lnTo>
                    <a:lnTo>
                      <a:pt x="131" y="7"/>
                    </a:lnTo>
                    <a:lnTo>
                      <a:pt x="117" y="11"/>
                    </a:lnTo>
                    <a:lnTo>
                      <a:pt x="105" y="14"/>
                    </a:lnTo>
                    <a:lnTo>
                      <a:pt x="94" y="19"/>
                    </a:lnTo>
                    <a:lnTo>
                      <a:pt x="84" y="24"/>
                    </a:lnTo>
                    <a:lnTo>
                      <a:pt x="74" y="29"/>
                    </a:lnTo>
                    <a:lnTo>
                      <a:pt x="66" y="35"/>
                    </a:lnTo>
                    <a:lnTo>
                      <a:pt x="60" y="41"/>
                    </a:lnTo>
                    <a:lnTo>
                      <a:pt x="55" y="47"/>
                    </a:lnTo>
                    <a:lnTo>
                      <a:pt x="51" y="53"/>
                    </a:lnTo>
                    <a:lnTo>
                      <a:pt x="48" y="61"/>
                    </a:lnTo>
                    <a:lnTo>
                      <a:pt x="48" y="68"/>
                    </a:lnTo>
                    <a:lnTo>
                      <a:pt x="0" y="216"/>
                    </a:lnTo>
                    <a:lnTo>
                      <a:pt x="1" y="223"/>
                    </a:lnTo>
                    <a:lnTo>
                      <a:pt x="6" y="230"/>
                    </a:lnTo>
                    <a:lnTo>
                      <a:pt x="12" y="236"/>
                    </a:lnTo>
                    <a:lnTo>
                      <a:pt x="20" y="242"/>
                    </a:lnTo>
                    <a:lnTo>
                      <a:pt x="30" y="248"/>
                    </a:lnTo>
                    <a:lnTo>
                      <a:pt x="43" y="253"/>
                    </a:lnTo>
                    <a:lnTo>
                      <a:pt x="56" y="258"/>
                    </a:lnTo>
                    <a:lnTo>
                      <a:pt x="70" y="264"/>
                    </a:lnTo>
                    <a:lnTo>
                      <a:pt x="87" y="268"/>
                    </a:lnTo>
                    <a:lnTo>
                      <a:pt x="103" y="271"/>
                    </a:lnTo>
                    <a:lnTo>
                      <a:pt x="121" y="275"/>
                    </a:lnTo>
                    <a:lnTo>
                      <a:pt x="138" y="277"/>
                    </a:lnTo>
                    <a:lnTo>
                      <a:pt x="155" y="280"/>
                    </a:lnTo>
                    <a:lnTo>
                      <a:pt x="173" y="281"/>
                    </a:lnTo>
                    <a:lnTo>
                      <a:pt x="190" y="282"/>
                    </a:lnTo>
                    <a:lnTo>
                      <a:pt x="208" y="283"/>
                    </a:lnTo>
                    <a:lnTo>
                      <a:pt x="1383" y="283"/>
                    </a:lnTo>
                    <a:close/>
                  </a:path>
                </a:pathLst>
              </a:custGeom>
              <a:solidFill>
                <a:srgbClr val="993300"/>
              </a:solidFill>
              <a:ln w="0">
                <a:solidFill>
                  <a:srgbClr val="000000"/>
                </a:solidFill>
                <a:prstDash val="solid"/>
                <a:round/>
                <a:headEnd/>
                <a:tailEnd/>
              </a:ln>
            </p:spPr>
            <p:txBody>
              <a:bodyPr/>
              <a:lstStyle/>
              <a:p>
                <a:endParaRPr lang="en-US"/>
              </a:p>
            </p:txBody>
          </p:sp>
          <p:sp>
            <p:nvSpPr>
              <p:cNvPr id="44298" name="Freeform 423"/>
              <p:cNvSpPr>
                <a:spLocks/>
              </p:cNvSpPr>
              <p:nvPr/>
            </p:nvSpPr>
            <p:spPr bwMode="auto">
              <a:xfrm>
                <a:off x="4531" y="1329"/>
                <a:ext cx="66" cy="12"/>
              </a:xfrm>
              <a:custGeom>
                <a:avLst/>
                <a:gdLst>
                  <a:gd name="T0" fmla="*/ 58 w 1515"/>
                  <a:gd name="T1" fmla="*/ 12 h 270"/>
                  <a:gd name="T2" fmla="*/ 60 w 1515"/>
                  <a:gd name="T3" fmla="*/ 12 h 270"/>
                  <a:gd name="T4" fmla="*/ 61 w 1515"/>
                  <a:gd name="T5" fmla="*/ 12 h 270"/>
                  <a:gd name="T6" fmla="*/ 62 w 1515"/>
                  <a:gd name="T7" fmla="*/ 11 h 270"/>
                  <a:gd name="T8" fmla="*/ 64 w 1515"/>
                  <a:gd name="T9" fmla="*/ 11 h 270"/>
                  <a:gd name="T10" fmla="*/ 65 w 1515"/>
                  <a:gd name="T11" fmla="*/ 10 h 270"/>
                  <a:gd name="T12" fmla="*/ 65 w 1515"/>
                  <a:gd name="T13" fmla="*/ 10 h 270"/>
                  <a:gd name="T14" fmla="*/ 66 w 1515"/>
                  <a:gd name="T15" fmla="*/ 9 h 270"/>
                  <a:gd name="T16" fmla="*/ 64 w 1515"/>
                  <a:gd name="T17" fmla="*/ 3 h 270"/>
                  <a:gd name="T18" fmla="*/ 64 w 1515"/>
                  <a:gd name="T19" fmla="*/ 2 h 270"/>
                  <a:gd name="T20" fmla="*/ 63 w 1515"/>
                  <a:gd name="T21" fmla="*/ 2 h 270"/>
                  <a:gd name="T22" fmla="*/ 63 w 1515"/>
                  <a:gd name="T23" fmla="*/ 1 h 270"/>
                  <a:gd name="T24" fmla="*/ 62 w 1515"/>
                  <a:gd name="T25" fmla="*/ 1 h 270"/>
                  <a:gd name="T26" fmla="*/ 61 w 1515"/>
                  <a:gd name="T27" fmla="*/ 0 h 270"/>
                  <a:gd name="T28" fmla="*/ 60 w 1515"/>
                  <a:gd name="T29" fmla="*/ 0 h 270"/>
                  <a:gd name="T30" fmla="*/ 59 w 1515"/>
                  <a:gd name="T31" fmla="*/ 0 h 270"/>
                  <a:gd name="T32" fmla="*/ 57 w 1515"/>
                  <a:gd name="T33" fmla="*/ 0 h 270"/>
                  <a:gd name="T34" fmla="*/ 8 w 1515"/>
                  <a:gd name="T35" fmla="*/ 0 h 270"/>
                  <a:gd name="T36" fmla="*/ 7 w 1515"/>
                  <a:gd name="T37" fmla="*/ 0 h 270"/>
                  <a:gd name="T38" fmla="*/ 5 w 1515"/>
                  <a:gd name="T39" fmla="*/ 0 h 270"/>
                  <a:gd name="T40" fmla="*/ 4 w 1515"/>
                  <a:gd name="T41" fmla="*/ 1 h 270"/>
                  <a:gd name="T42" fmla="*/ 3 w 1515"/>
                  <a:gd name="T43" fmla="*/ 1 h 270"/>
                  <a:gd name="T44" fmla="*/ 3 w 1515"/>
                  <a:gd name="T45" fmla="*/ 1 h 270"/>
                  <a:gd name="T46" fmla="*/ 2 w 1515"/>
                  <a:gd name="T47" fmla="*/ 2 h 270"/>
                  <a:gd name="T48" fmla="*/ 2 w 1515"/>
                  <a:gd name="T49" fmla="*/ 3 h 270"/>
                  <a:gd name="T50" fmla="*/ 0 w 1515"/>
                  <a:gd name="T51" fmla="*/ 9 h 270"/>
                  <a:gd name="T52" fmla="*/ 0 w 1515"/>
                  <a:gd name="T53" fmla="*/ 10 h 270"/>
                  <a:gd name="T54" fmla="*/ 1 w 1515"/>
                  <a:gd name="T55" fmla="*/ 10 h 270"/>
                  <a:gd name="T56" fmla="*/ 2 w 1515"/>
                  <a:gd name="T57" fmla="*/ 11 h 270"/>
                  <a:gd name="T58" fmla="*/ 3 w 1515"/>
                  <a:gd name="T59" fmla="*/ 11 h 270"/>
                  <a:gd name="T60" fmla="*/ 4 w 1515"/>
                  <a:gd name="T61" fmla="*/ 12 h 270"/>
                  <a:gd name="T62" fmla="*/ 6 w 1515"/>
                  <a:gd name="T63" fmla="*/ 12 h 270"/>
                  <a:gd name="T64" fmla="*/ 7 w 1515"/>
                  <a:gd name="T65" fmla="*/ 12 h 270"/>
                  <a:gd name="T66" fmla="*/ 9 w 1515"/>
                  <a:gd name="T67" fmla="*/ 12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15" h="270">
                    <a:moveTo>
                      <a:pt x="1317" y="270"/>
                    </a:moveTo>
                    <a:lnTo>
                      <a:pt x="1333" y="269"/>
                    </a:lnTo>
                    <a:lnTo>
                      <a:pt x="1349" y="268"/>
                    </a:lnTo>
                    <a:lnTo>
                      <a:pt x="1366" y="267"/>
                    </a:lnTo>
                    <a:lnTo>
                      <a:pt x="1383" y="265"/>
                    </a:lnTo>
                    <a:lnTo>
                      <a:pt x="1400" y="262"/>
                    </a:lnTo>
                    <a:lnTo>
                      <a:pt x="1416" y="259"/>
                    </a:lnTo>
                    <a:lnTo>
                      <a:pt x="1431" y="255"/>
                    </a:lnTo>
                    <a:lnTo>
                      <a:pt x="1447" y="250"/>
                    </a:lnTo>
                    <a:lnTo>
                      <a:pt x="1461" y="246"/>
                    </a:lnTo>
                    <a:lnTo>
                      <a:pt x="1473" y="241"/>
                    </a:lnTo>
                    <a:lnTo>
                      <a:pt x="1485" y="236"/>
                    </a:lnTo>
                    <a:lnTo>
                      <a:pt x="1495" y="230"/>
                    </a:lnTo>
                    <a:lnTo>
                      <a:pt x="1503" y="224"/>
                    </a:lnTo>
                    <a:lnTo>
                      <a:pt x="1509" y="218"/>
                    </a:lnTo>
                    <a:lnTo>
                      <a:pt x="1512" y="211"/>
                    </a:lnTo>
                    <a:lnTo>
                      <a:pt x="1515" y="205"/>
                    </a:lnTo>
                    <a:lnTo>
                      <a:pt x="1469" y="65"/>
                    </a:lnTo>
                    <a:lnTo>
                      <a:pt x="1468" y="58"/>
                    </a:lnTo>
                    <a:lnTo>
                      <a:pt x="1465" y="50"/>
                    </a:lnTo>
                    <a:lnTo>
                      <a:pt x="1462" y="44"/>
                    </a:lnTo>
                    <a:lnTo>
                      <a:pt x="1457" y="38"/>
                    </a:lnTo>
                    <a:lnTo>
                      <a:pt x="1450" y="33"/>
                    </a:lnTo>
                    <a:lnTo>
                      <a:pt x="1443" y="28"/>
                    </a:lnTo>
                    <a:lnTo>
                      <a:pt x="1433" y="23"/>
                    </a:lnTo>
                    <a:lnTo>
                      <a:pt x="1424" y="19"/>
                    </a:lnTo>
                    <a:lnTo>
                      <a:pt x="1413" y="13"/>
                    </a:lnTo>
                    <a:lnTo>
                      <a:pt x="1402" y="10"/>
                    </a:lnTo>
                    <a:lnTo>
                      <a:pt x="1389" y="7"/>
                    </a:lnTo>
                    <a:lnTo>
                      <a:pt x="1376" y="4"/>
                    </a:lnTo>
                    <a:lnTo>
                      <a:pt x="1362" y="2"/>
                    </a:lnTo>
                    <a:lnTo>
                      <a:pt x="1347" y="1"/>
                    </a:lnTo>
                    <a:lnTo>
                      <a:pt x="1333" y="0"/>
                    </a:lnTo>
                    <a:lnTo>
                      <a:pt x="1317" y="0"/>
                    </a:lnTo>
                    <a:lnTo>
                      <a:pt x="198" y="0"/>
                    </a:lnTo>
                    <a:lnTo>
                      <a:pt x="181" y="0"/>
                    </a:lnTo>
                    <a:lnTo>
                      <a:pt x="167" y="1"/>
                    </a:lnTo>
                    <a:lnTo>
                      <a:pt x="151" y="2"/>
                    </a:lnTo>
                    <a:lnTo>
                      <a:pt x="138" y="4"/>
                    </a:lnTo>
                    <a:lnTo>
                      <a:pt x="125" y="7"/>
                    </a:lnTo>
                    <a:lnTo>
                      <a:pt x="112" y="10"/>
                    </a:lnTo>
                    <a:lnTo>
                      <a:pt x="100" y="13"/>
                    </a:lnTo>
                    <a:lnTo>
                      <a:pt x="90" y="19"/>
                    </a:lnTo>
                    <a:lnTo>
                      <a:pt x="79" y="23"/>
                    </a:lnTo>
                    <a:lnTo>
                      <a:pt x="71" y="28"/>
                    </a:lnTo>
                    <a:lnTo>
                      <a:pt x="63" y="33"/>
                    </a:lnTo>
                    <a:lnTo>
                      <a:pt x="57" y="38"/>
                    </a:lnTo>
                    <a:lnTo>
                      <a:pt x="52" y="44"/>
                    </a:lnTo>
                    <a:lnTo>
                      <a:pt x="48" y="50"/>
                    </a:lnTo>
                    <a:lnTo>
                      <a:pt x="46" y="58"/>
                    </a:lnTo>
                    <a:lnTo>
                      <a:pt x="46" y="65"/>
                    </a:lnTo>
                    <a:lnTo>
                      <a:pt x="0" y="205"/>
                    </a:lnTo>
                    <a:lnTo>
                      <a:pt x="1" y="211"/>
                    </a:lnTo>
                    <a:lnTo>
                      <a:pt x="5" y="218"/>
                    </a:lnTo>
                    <a:lnTo>
                      <a:pt x="11" y="224"/>
                    </a:lnTo>
                    <a:lnTo>
                      <a:pt x="19" y="230"/>
                    </a:lnTo>
                    <a:lnTo>
                      <a:pt x="29" y="236"/>
                    </a:lnTo>
                    <a:lnTo>
                      <a:pt x="40" y="241"/>
                    </a:lnTo>
                    <a:lnTo>
                      <a:pt x="53" y="246"/>
                    </a:lnTo>
                    <a:lnTo>
                      <a:pt x="67" y="250"/>
                    </a:lnTo>
                    <a:lnTo>
                      <a:pt x="82" y="255"/>
                    </a:lnTo>
                    <a:lnTo>
                      <a:pt x="98" y="259"/>
                    </a:lnTo>
                    <a:lnTo>
                      <a:pt x="114" y="262"/>
                    </a:lnTo>
                    <a:lnTo>
                      <a:pt x="131" y="265"/>
                    </a:lnTo>
                    <a:lnTo>
                      <a:pt x="147" y="267"/>
                    </a:lnTo>
                    <a:lnTo>
                      <a:pt x="165" y="268"/>
                    </a:lnTo>
                    <a:lnTo>
                      <a:pt x="181" y="269"/>
                    </a:lnTo>
                    <a:lnTo>
                      <a:pt x="198" y="270"/>
                    </a:lnTo>
                    <a:lnTo>
                      <a:pt x="1317" y="270"/>
                    </a:lnTo>
                    <a:close/>
                  </a:path>
                </a:pathLst>
              </a:custGeom>
              <a:solidFill>
                <a:srgbClr val="993300"/>
              </a:solidFill>
              <a:ln w="0">
                <a:solidFill>
                  <a:srgbClr val="000000"/>
                </a:solidFill>
                <a:prstDash val="solid"/>
                <a:round/>
                <a:headEnd/>
                <a:tailEnd/>
              </a:ln>
            </p:spPr>
            <p:txBody>
              <a:bodyPr/>
              <a:lstStyle/>
              <a:p>
                <a:endParaRPr lang="en-US"/>
              </a:p>
            </p:txBody>
          </p:sp>
          <p:sp>
            <p:nvSpPr>
              <p:cNvPr id="44299" name="Freeform 424"/>
              <p:cNvSpPr>
                <a:spLocks/>
              </p:cNvSpPr>
              <p:nvPr/>
            </p:nvSpPr>
            <p:spPr bwMode="auto">
              <a:xfrm>
                <a:off x="4534" y="1331"/>
                <a:ext cx="18" cy="9"/>
              </a:xfrm>
              <a:custGeom>
                <a:avLst/>
                <a:gdLst>
                  <a:gd name="T0" fmla="*/ 3 w 415"/>
                  <a:gd name="T1" fmla="*/ 9 h 211"/>
                  <a:gd name="T2" fmla="*/ 5 w 415"/>
                  <a:gd name="T3" fmla="*/ 9 h 211"/>
                  <a:gd name="T4" fmla="*/ 7 w 415"/>
                  <a:gd name="T5" fmla="*/ 9 h 211"/>
                  <a:gd name="T6" fmla="*/ 9 w 415"/>
                  <a:gd name="T7" fmla="*/ 9 h 211"/>
                  <a:gd name="T8" fmla="*/ 12 w 415"/>
                  <a:gd name="T9" fmla="*/ 9 h 211"/>
                  <a:gd name="T10" fmla="*/ 15 w 415"/>
                  <a:gd name="T11" fmla="*/ 9 h 211"/>
                  <a:gd name="T12" fmla="*/ 17 w 415"/>
                  <a:gd name="T13" fmla="*/ 9 h 211"/>
                  <a:gd name="T14" fmla="*/ 18 w 415"/>
                  <a:gd name="T15" fmla="*/ 9 h 211"/>
                  <a:gd name="T16" fmla="*/ 18 w 415"/>
                  <a:gd name="T17" fmla="*/ 0 h 211"/>
                  <a:gd name="T18" fmla="*/ 17 w 415"/>
                  <a:gd name="T19" fmla="*/ 0 h 211"/>
                  <a:gd name="T20" fmla="*/ 16 w 415"/>
                  <a:gd name="T21" fmla="*/ 0 h 211"/>
                  <a:gd name="T22" fmla="*/ 13 w 415"/>
                  <a:gd name="T23" fmla="*/ 0 h 211"/>
                  <a:gd name="T24" fmla="*/ 11 w 415"/>
                  <a:gd name="T25" fmla="*/ 0 h 211"/>
                  <a:gd name="T26" fmla="*/ 8 w 415"/>
                  <a:gd name="T27" fmla="*/ 0 h 211"/>
                  <a:gd name="T28" fmla="*/ 6 w 415"/>
                  <a:gd name="T29" fmla="*/ 0 h 211"/>
                  <a:gd name="T30" fmla="*/ 4 w 415"/>
                  <a:gd name="T31" fmla="*/ 0 h 211"/>
                  <a:gd name="T32" fmla="*/ 3 w 415"/>
                  <a:gd name="T33" fmla="*/ 0 h 211"/>
                  <a:gd name="T34" fmla="*/ 2 w 415"/>
                  <a:gd name="T35" fmla="*/ 0 h 211"/>
                  <a:gd name="T36" fmla="*/ 2 w 415"/>
                  <a:gd name="T37" fmla="*/ 0 h 211"/>
                  <a:gd name="T38" fmla="*/ 2 w 415"/>
                  <a:gd name="T39" fmla="*/ 0 h 211"/>
                  <a:gd name="T40" fmla="*/ 1 w 415"/>
                  <a:gd name="T41" fmla="*/ 1 h 211"/>
                  <a:gd name="T42" fmla="*/ 1 w 415"/>
                  <a:gd name="T43" fmla="*/ 1 h 211"/>
                  <a:gd name="T44" fmla="*/ 1 w 415"/>
                  <a:gd name="T45" fmla="*/ 1 h 211"/>
                  <a:gd name="T46" fmla="*/ 1 w 415"/>
                  <a:gd name="T47" fmla="*/ 1 h 211"/>
                  <a:gd name="T48" fmla="*/ 1 w 415"/>
                  <a:gd name="T49" fmla="*/ 1 h 211"/>
                  <a:gd name="T50" fmla="*/ 0 w 415"/>
                  <a:gd name="T51" fmla="*/ 8 h 211"/>
                  <a:gd name="T52" fmla="*/ 0 w 415"/>
                  <a:gd name="T53" fmla="*/ 8 h 211"/>
                  <a:gd name="T54" fmla="*/ 0 w 415"/>
                  <a:gd name="T55" fmla="*/ 8 h 211"/>
                  <a:gd name="T56" fmla="*/ 1 w 415"/>
                  <a:gd name="T57" fmla="*/ 8 h 211"/>
                  <a:gd name="T58" fmla="*/ 1 w 415"/>
                  <a:gd name="T59" fmla="*/ 8 h 211"/>
                  <a:gd name="T60" fmla="*/ 2 w 415"/>
                  <a:gd name="T61" fmla="*/ 9 h 211"/>
                  <a:gd name="T62" fmla="*/ 2 w 415"/>
                  <a:gd name="T63" fmla="*/ 9 h 211"/>
                  <a:gd name="T64" fmla="*/ 2 w 415"/>
                  <a:gd name="T65" fmla="*/ 9 h 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5" h="211">
                    <a:moveTo>
                      <a:pt x="61" y="208"/>
                    </a:moveTo>
                    <a:lnTo>
                      <a:pt x="70" y="208"/>
                    </a:lnTo>
                    <a:lnTo>
                      <a:pt x="84" y="208"/>
                    </a:lnTo>
                    <a:lnTo>
                      <a:pt x="104" y="208"/>
                    </a:lnTo>
                    <a:lnTo>
                      <a:pt x="127" y="209"/>
                    </a:lnTo>
                    <a:lnTo>
                      <a:pt x="155" y="209"/>
                    </a:lnTo>
                    <a:lnTo>
                      <a:pt x="185" y="210"/>
                    </a:lnTo>
                    <a:lnTo>
                      <a:pt x="215" y="210"/>
                    </a:lnTo>
                    <a:lnTo>
                      <a:pt x="247" y="210"/>
                    </a:lnTo>
                    <a:lnTo>
                      <a:pt x="279" y="210"/>
                    </a:lnTo>
                    <a:lnTo>
                      <a:pt x="310" y="211"/>
                    </a:lnTo>
                    <a:lnTo>
                      <a:pt x="338" y="210"/>
                    </a:lnTo>
                    <a:lnTo>
                      <a:pt x="362" y="210"/>
                    </a:lnTo>
                    <a:lnTo>
                      <a:pt x="384" y="209"/>
                    </a:lnTo>
                    <a:lnTo>
                      <a:pt x="400" y="208"/>
                    </a:lnTo>
                    <a:lnTo>
                      <a:pt x="410" y="207"/>
                    </a:lnTo>
                    <a:lnTo>
                      <a:pt x="415" y="206"/>
                    </a:lnTo>
                    <a:lnTo>
                      <a:pt x="415" y="5"/>
                    </a:lnTo>
                    <a:lnTo>
                      <a:pt x="410" y="3"/>
                    </a:lnTo>
                    <a:lnTo>
                      <a:pt x="400" y="1"/>
                    </a:lnTo>
                    <a:lnTo>
                      <a:pt x="384" y="1"/>
                    </a:lnTo>
                    <a:lnTo>
                      <a:pt x="362" y="0"/>
                    </a:lnTo>
                    <a:lnTo>
                      <a:pt x="338" y="0"/>
                    </a:lnTo>
                    <a:lnTo>
                      <a:pt x="310" y="0"/>
                    </a:lnTo>
                    <a:lnTo>
                      <a:pt x="279" y="1"/>
                    </a:lnTo>
                    <a:lnTo>
                      <a:pt x="247" y="1"/>
                    </a:lnTo>
                    <a:lnTo>
                      <a:pt x="215" y="2"/>
                    </a:lnTo>
                    <a:lnTo>
                      <a:pt x="185" y="3"/>
                    </a:lnTo>
                    <a:lnTo>
                      <a:pt x="155" y="4"/>
                    </a:lnTo>
                    <a:lnTo>
                      <a:pt x="127" y="5"/>
                    </a:lnTo>
                    <a:lnTo>
                      <a:pt x="104" y="5"/>
                    </a:lnTo>
                    <a:lnTo>
                      <a:pt x="84" y="6"/>
                    </a:lnTo>
                    <a:lnTo>
                      <a:pt x="70" y="6"/>
                    </a:lnTo>
                    <a:lnTo>
                      <a:pt x="61" y="7"/>
                    </a:lnTo>
                    <a:lnTo>
                      <a:pt x="56" y="7"/>
                    </a:lnTo>
                    <a:lnTo>
                      <a:pt x="51" y="7"/>
                    </a:lnTo>
                    <a:lnTo>
                      <a:pt x="47" y="7"/>
                    </a:lnTo>
                    <a:lnTo>
                      <a:pt x="43" y="8"/>
                    </a:lnTo>
                    <a:lnTo>
                      <a:pt x="39" y="9"/>
                    </a:lnTo>
                    <a:lnTo>
                      <a:pt x="35" y="10"/>
                    </a:lnTo>
                    <a:lnTo>
                      <a:pt x="32" y="11"/>
                    </a:lnTo>
                    <a:lnTo>
                      <a:pt x="29" y="13"/>
                    </a:lnTo>
                    <a:lnTo>
                      <a:pt x="25" y="14"/>
                    </a:lnTo>
                    <a:lnTo>
                      <a:pt x="22" y="16"/>
                    </a:lnTo>
                    <a:lnTo>
                      <a:pt x="20" y="17"/>
                    </a:lnTo>
                    <a:lnTo>
                      <a:pt x="18" y="19"/>
                    </a:lnTo>
                    <a:lnTo>
                      <a:pt x="17" y="21"/>
                    </a:lnTo>
                    <a:lnTo>
                      <a:pt x="15" y="23"/>
                    </a:lnTo>
                    <a:lnTo>
                      <a:pt x="15" y="26"/>
                    </a:lnTo>
                    <a:lnTo>
                      <a:pt x="15" y="29"/>
                    </a:lnTo>
                    <a:lnTo>
                      <a:pt x="0" y="176"/>
                    </a:lnTo>
                    <a:lnTo>
                      <a:pt x="0" y="177"/>
                    </a:lnTo>
                    <a:lnTo>
                      <a:pt x="1" y="180"/>
                    </a:lnTo>
                    <a:lnTo>
                      <a:pt x="3" y="182"/>
                    </a:lnTo>
                    <a:lnTo>
                      <a:pt x="5" y="186"/>
                    </a:lnTo>
                    <a:lnTo>
                      <a:pt x="8" y="188"/>
                    </a:lnTo>
                    <a:lnTo>
                      <a:pt x="12" y="191"/>
                    </a:lnTo>
                    <a:lnTo>
                      <a:pt x="16" y="193"/>
                    </a:lnTo>
                    <a:lnTo>
                      <a:pt x="20" y="196"/>
                    </a:lnTo>
                    <a:lnTo>
                      <a:pt x="25" y="198"/>
                    </a:lnTo>
                    <a:lnTo>
                      <a:pt x="31" y="200"/>
                    </a:lnTo>
                    <a:lnTo>
                      <a:pt x="36" y="202"/>
                    </a:lnTo>
                    <a:lnTo>
                      <a:pt x="41" y="204"/>
                    </a:lnTo>
                    <a:lnTo>
                      <a:pt x="46" y="205"/>
                    </a:lnTo>
                    <a:lnTo>
                      <a:pt x="51" y="207"/>
                    </a:lnTo>
                    <a:lnTo>
                      <a:pt x="56" y="207"/>
                    </a:lnTo>
                    <a:lnTo>
                      <a:pt x="61" y="208"/>
                    </a:lnTo>
                    <a:close/>
                  </a:path>
                </a:pathLst>
              </a:custGeom>
              <a:solidFill>
                <a:srgbClr val="993300"/>
              </a:solidFill>
              <a:ln w="0">
                <a:solidFill>
                  <a:srgbClr val="000000"/>
                </a:solidFill>
                <a:prstDash val="solid"/>
                <a:round/>
                <a:headEnd/>
                <a:tailEnd/>
              </a:ln>
            </p:spPr>
            <p:txBody>
              <a:bodyPr/>
              <a:lstStyle/>
              <a:p>
                <a:endParaRPr lang="en-US"/>
              </a:p>
            </p:txBody>
          </p:sp>
          <p:sp>
            <p:nvSpPr>
              <p:cNvPr id="44300" name="Freeform 425"/>
              <p:cNvSpPr>
                <a:spLocks/>
              </p:cNvSpPr>
              <p:nvPr/>
            </p:nvSpPr>
            <p:spPr bwMode="auto">
              <a:xfrm>
                <a:off x="4579" y="1330"/>
                <a:ext cx="16" cy="10"/>
              </a:xfrm>
              <a:custGeom>
                <a:avLst/>
                <a:gdLst>
                  <a:gd name="T0" fmla="*/ 13 w 381"/>
                  <a:gd name="T1" fmla="*/ 10 h 223"/>
                  <a:gd name="T2" fmla="*/ 13 w 381"/>
                  <a:gd name="T3" fmla="*/ 10 h 223"/>
                  <a:gd name="T4" fmla="*/ 14 w 381"/>
                  <a:gd name="T5" fmla="*/ 9 h 223"/>
                  <a:gd name="T6" fmla="*/ 15 w 381"/>
                  <a:gd name="T7" fmla="*/ 9 h 223"/>
                  <a:gd name="T8" fmla="*/ 15 w 381"/>
                  <a:gd name="T9" fmla="*/ 9 h 223"/>
                  <a:gd name="T10" fmla="*/ 15 w 381"/>
                  <a:gd name="T11" fmla="*/ 9 h 223"/>
                  <a:gd name="T12" fmla="*/ 16 w 381"/>
                  <a:gd name="T13" fmla="*/ 9 h 223"/>
                  <a:gd name="T14" fmla="*/ 16 w 381"/>
                  <a:gd name="T15" fmla="*/ 8 h 223"/>
                  <a:gd name="T16" fmla="*/ 15 w 381"/>
                  <a:gd name="T17" fmla="*/ 1 h 223"/>
                  <a:gd name="T18" fmla="*/ 15 w 381"/>
                  <a:gd name="T19" fmla="*/ 1 h 223"/>
                  <a:gd name="T20" fmla="*/ 15 w 381"/>
                  <a:gd name="T21" fmla="*/ 1 h 223"/>
                  <a:gd name="T22" fmla="*/ 14 w 381"/>
                  <a:gd name="T23" fmla="*/ 1 h 223"/>
                  <a:gd name="T24" fmla="*/ 14 w 381"/>
                  <a:gd name="T25" fmla="*/ 0 h 223"/>
                  <a:gd name="T26" fmla="*/ 14 w 381"/>
                  <a:gd name="T27" fmla="*/ 0 h 223"/>
                  <a:gd name="T28" fmla="*/ 14 w 381"/>
                  <a:gd name="T29" fmla="*/ 0 h 223"/>
                  <a:gd name="T30" fmla="*/ 13 w 381"/>
                  <a:gd name="T31" fmla="*/ 0 h 223"/>
                  <a:gd name="T32" fmla="*/ 13 w 381"/>
                  <a:gd name="T33" fmla="*/ 0 h 223"/>
                  <a:gd name="T34" fmla="*/ 12 w 381"/>
                  <a:gd name="T35" fmla="*/ 0 h 223"/>
                  <a:gd name="T36" fmla="*/ 10 w 381"/>
                  <a:gd name="T37" fmla="*/ 0 h 223"/>
                  <a:gd name="T38" fmla="*/ 8 w 381"/>
                  <a:gd name="T39" fmla="*/ 0 h 223"/>
                  <a:gd name="T40" fmla="*/ 6 w 381"/>
                  <a:gd name="T41" fmla="*/ 0 h 223"/>
                  <a:gd name="T42" fmla="*/ 4 w 381"/>
                  <a:gd name="T43" fmla="*/ 0 h 223"/>
                  <a:gd name="T44" fmla="*/ 2 w 381"/>
                  <a:gd name="T45" fmla="*/ 0 h 223"/>
                  <a:gd name="T46" fmla="*/ 0 w 381"/>
                  <a:gd name="T47" fmla="*/ 0 h 223"/>
                  <a:gd name="T48" fmla="*/ 0 w 381"/>
                  <a:gd name="T49" fmla="*/ 0 h 223"/>
                  <a:gd name="T50" fmla="*/ 0 w 381"/>
                  <a:gd name="T51" fmla="*/ 10 h 223"/>
                  <a:gd name="T52" fmla="*/ 1 w 381"/>
                  <a:gd name="T53" fmla="*/ 10 h 223"/>
                  <a:gd name="T54" fmla="*/ 3 w 381"/>
                  <a:gd name="T55" fmla="*/ 10 h 223"/>
                  <a:gd name="T56" fmla="*/ 5 w 381"/>
                  <a:gd name="T57" fmla="*/ 10 h 223"/>
                  <a:gd name="T58" fmla="*/ 7 w 381"/>
                  <a:gd name="T59" fmla="*/ 10 h 223"/>
                  <a:gd name="T60" fmla="*/ 9 w 381"/>
                  <a:gd name="T61" fmla="*/ 10 h 223"/>
                  <a:gd name="T62" fmla="*/ 11 w 381"/>
                  <a:gd name="T63" fmla="*/ 10 h 223"/>
                  <a:gd name="T64" fmla="*/ 12 w 381"/>
                  <a:gd name="T65" fmla="*/ 1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81" h="223">
                    <a:moveTo>
                      <a:pt x="304" y="216"/>
                    </a:moveTo>
                    <a:lnTo>
                      <a:pt x="309" y="215"/>
                    </a:lnTo>
                    <a:lnTo>
                      <a:pt x="315" y="215"/>
                    </a:lnTo>
                    <a:lnTo>
                      <a:pt x="321" y="213"/>
                    </a:lnTo>
                    <a:lnTo>
                      <a:pt x="327" y="212"/>
                    </a:lnTo>
                    <a:lnTo>
                      <a:pt x="333" y="210"/>
                    </a:lnTo>
                    <a:lnTo>
                      <a:pt x="339" y="208"/>
                    </a:lnTo>
                    <a:lnTo>
                      <a:pt x="346" y="206"/>
                    </a:lnTo>
                    <a:lnTo>
                      <a:pt x="352" y="204"/>
                    </a:lnTo>
                    <a:lnTo>
                      <a:pt x="358" y="201"/>
                    </a:lnTo>
                    <a:lnTo>
                      <a:pt x="363" y="198"/>
                    </a:lnTo>
                    <a:lnTo>
                      <a:pt x="368" y="196"/>
                    </a:lnTo>
                    <a:lnTo>
                      <a:pt x="372" y="193"/>
                    </a:lnTo>
                    <a:lnTo>
                      <a:pt x="376" y="190"/>
                    </a:lnTo>
                    <a:lnTo>
                      <a:pt x="378" y="187"/>
                    </a:lnTo>
                    <a:lnTo>
                      <a:pt x="380" y="185"/>
                    </a:lnTo>
                    <a:lnTo>
                      <a:pt x="381" y="183"/>
                    </a:lnTo>
                    <a:lnTo>
                      <a:pt x="352" y="26"/>
                    </a:lnTo>
                    <a:lnTo>
                      <a:pt x="351" y="23"/>
                    </a:lnTo>
                    <a:lnTo>
                      <a:pt x="351" y="21"/>
                    </a:lnTo>
                    <a:lnTo>
                      <a:pt x="349" y="20"/>
                    </a:lnTo>
                    <a:lnTo>
                      <a:pt x="348" y="18"/>
                    </a:lnTo>
                    <a:lnTo>
                      <a:pt x="346" y="16"/>
                    </a:lnTo>
                    <a:lnTo>
                      <a:pt x="343" y="14"/>
                    </a:lnTo>
                    <a:lnTo>
                      <a:pt x="340" y="13"/>
                    </a:lnTo>
                    <a:lnTo>
                      <a:pt x="337" y="11"/>
                    </a:lnTo>
                    <a:lnTo>
                      <a:pt x="334" y="10"/>
                    </a:lnTo>
                    <a:lnTo>
                      <a:pt x="330" y="9"/>
                    </a:lnTo>
                    <a:lnTo>
                      <a:pt x="326" y="8"/>
                    </a:lnTo>
                    <a:lnTo>
                      <a:pt x="322" y="7"/>
                    </a:lnTo>
                    <a:lnTo>
                      <a:pt x="318" y="6"/>
                    </a:lnTo>
                    <a:lnTo>
                      <a:pt x="314" y="6"/>
                    </a:lnTo>
                    <a:lnTo>
                      <a:pt x="309" y="6"/>
                    </a:lnTo>
                    <a:lnTo>
                      <a:pt x="304" y="6"/>
                    </a:lnTo>
                    <a:lnTo>
                      <a:pt x="296" y="5"/>
                    </a:lnTo>
                    <a:lnTo>
                      <a:pt x="284" y="5"/>
                    </a:lnTo>
                    <a:lnTo>
                      <a:pt x="266" y="4"/>
                    </a:lnTo>
                    <a:lnTo>
                      <a:pt x="246" y="4"/>
                    </a:lnTo>
                    <a:lnTo>
                      <a:pt x="222" y="3"/>
                    </a:lnTo>
                    <a:lnTo>
                      <a:pt x="197" y="2"/>
                    </a:lnTo>
                    <a:lnTo>
                      <a:pt x="169" y="1"/>
                    </a:lnTo>
                    <a:lnTo>
                      <a:pt x="142" y="1"/>
                    </a:lnTo>
                    <a:lnTo>
                      <a:pt x="115" y="0"/>
                    </a:lnTo>
                    <a:lnTo>
                      <a:pt x="89" y="0"/>
                    </a:lnTo>
                    <a:lnTo>
                      <a:pt x="64" y="0"/>
                    </a:lnTo>
                    <a:lnTo>
                      <a:pt x="43" y="0"/>
                    </a:lnTo>
                    <a:lnTo>
                      <a:pt x="25" y="1"/>
                    </a:lnTo>
                    <a:lnTo>
                      <a:pt x="11" y="2"/>
                    </a:lnTo>
                    <a:lnTo>
                      <a:pt x="3" y="3"/>
                    </a:lnTo>
                    <a:lnTo>
                      <a:pt x="0" y="6"/>
                    </a:lnTo>
                    <a:lnTo>
                      <a:pt x="0" y="221"/>
                    </a:lnTo>
                    <a:lnTo>
                      <a:pt x="3" y="222"/>
                    </a:lnTo>
                    <a:lnTo>
                      <a:pt x="11" y="223"/>
                    </a:lnTo>
                    <a:lnTo>
                      <a:pt x="25" y="223"/>
                    </a:lnTo>
                    <a:lnTo>
                      <a:pt x="43" y="223"/>
                    </a:lnTo>
                    <a:lnTo>
                      <a:pt x="64" y="223"/>
                    </a:lnTo>
                    <a:lnTo>
                      <a:pt x="89" y="222"/>
                    </a:lnTo>
                    <a:lnTo>
                      <a:pt x="115" y="222"/>
                    </a:lnTo>
                    <a:lnTo>
                      <a:pt x="142" y="221"/>
                    </a:lnTo>
                    <a:lnTo>
                      <a:pt x="169" y="220"/>
                    </a:lnTo>
                    <a:lnTo>
                      <a:pt x="197" y="219"/>
                    </a:lnTo>
                    <a:lnTo>
                      <a:pt x="222" y="218"/>
                    </a:lnTo>
                    <a:lnTo>
                      <a:pt x="246" y="217"/>
                    </a:lnTo>
                    <a:lnTo>
                      <a:pt x="266" y="217"/>
                    </a:lnTo>
                    <a:lnTo>
                      <a:pt x="284" y="216"/>
                    </a:lnTo>
                    <a:lnTo>
                      <a:pt x="296" y="216"/>
                    </a:lnTo>
                    <a:lnTo>
                      <a:pt x="304" y="216"/>
                    </a:lnTo>
                    <a:close/>
                  </a:path>
                </a:pathLst>
              </a:custGeom>
              <a:solidFill>
                <a:srgbClr val="993300"/>
              </a:solidFill>
              <a:ln w="0">
                <a:solidFill>
                  <a:srgbClr val="000000"/>
                </a:solidFill>
                <a:prstDash val="solid"/>
                <a:round/>
                <a:headEnd/>
                <a:tailEnd/>
              </a:ln>
            </p:spPr>
            <p:txBody>
              <a:bodyPr/>
              <a:lstStyle/>
              <a:p>
                <a:endParaRPr lang="en-US"/>
              </a:p>
            </p:txBody>
          </p:sp>
          <p:sp>
            <p:nvSpPr>
              <p:cNvPr id="44301" name="Freeform 426"/>
              <p:cNvSpPr>
                <a:spLocks/>
              </p:cNvSpPr>
              <p:nvPr/>
            </p:nvSpPr>
            <p:spPr bwMode="auto">
              <a:xfrm>
                <a:off x="4553" y="1335"/>
                <a:ext cx="24" cy="5"/>
              </a:xfrm>
              <a:custGeom>
                <a:avLst/>
                <a:gdLst>
                  <a:gd name="T0" fmla="*/ 24 w 556"/>
                  <a:gd name="T1" fmla="*/ 3 h 121"/>
                  <a:gd name="T2" fmla="*/ 24 w 556"/>
                  <a:gd name="T3" fmla="*/ 3 h 121"/>
                  <a:gd name="T4" fmla="*/ 24 w 556"/>
                  <a:gd name="T5" fmla="*/ 3 h 121"/>
                  <a:gd name="T6" fmla="*/ 24 w 556"/>
                  <a:gd name="T7" fmla="*/ 3 h 121"/>
                  <a:gd name="T8" fmla="*/ 24 w 556"/>
                  <a:gd name="T9" fmla="*/ 3 h 121"/>
                  <a:gd name="T10" fmla="*/ 24 w 556"/>
                  <a:gd name="T11" fmla="*/ 4 h 121"/>
                  <a:gd name="T12" fmla="*/ 24 w 556"/>
                  <a:gd name="T13" fmla="*/ 4 h 121"/>
                  <a:gd name="T14" fmla="*/ 23 w 556"/>
                  <a:gd name="T15" fmla="*/ 4 h 121"/>
                  <a:gd name="T16" fmla="*/ 23 w 556"/>
                  <a:gd name="T17" fmla="*/ 4 h 121"/>
                  <a:gd name="T18" fmla="*/ 23 w 556"/>
                  <a:gd name="T19" fmla="*/ 4 h 121"/>
                  <a:gd name="T20" fmla="*/ 23 w 556"/>
                  <a:gd name="T21" fmla="*/ 5 h 121"/>
                  <a:gd name="T22" fmla="*/ 23 w 556"/>
                  <a:gd name="T23" fmla="*/ 5 h 121"/>
                  <a:gd name="T24" fmla="*/ 22 w 556"/>
                  <a:gd name="T25" fmla="*/ 5 h 121"/>
                  <a:gd name="T26" fmla="*/ 22 w 556"/>
                  <a:gd name="T27" fmla="*/ 5 h 121"/>
                  <a:gd name="T28" fmla="*/ 22 w 556"/>
                  <a:gd name="T29" fmla="*/ 5 h 121"/>
                  <a:gd name="T30" fmla="*/ 21 w 556"/>
                  <a:gd name="T31" fmla="*/ 5 h 121"/>
                  <a:gd name="T32" fmla="*/ 21 w 556"/>
                  <a:gd name="T33" fmla="*/ 5 h 121"/>
                  <a:gd name="T34" fmla="*/ 3 w 556"/>
                  <a:gd name="T35" fmla="*/ 5 h 121"/>
                  <a:gd name="T36" fmla="*/ 2 w 556"/>
                  <a:gd name="T37" fmla="*/ 5 h 121"/>
                  <a:gd name="T38" fmla="*/ 2 w 556"/>
                  <a:gd name="T39" fmla="*/ 5 h 121"/>
                  <a:gd name="T40" fmla="*/ 2 w 556"/>
                  <a:gd name="T41" fmla="*/ 5 h 121"/>
                  <a:gd name="T42" fmla="*/ 2 w 556"/>
                  <a:gd name="T43" fmla="*/ 5 h 121"/>
                  <a:gd name="T44" fmla="*/ 1 w 556"/>
                  <a:gd name="T45" fmla="*/ 5 h 121"/>
                  <a:gd name="T46" fmla="*/ 1 w 556"/>
                  <a:gd name="T47" fmla="*/ 5 h 121"/>
                  <a:gd name="T48" fmla="*/ 1 w 556"/>
                  <a:gd name="T49" fmla="*/ 4 h 121"/>
                  <a:gd name="T50" fmla="*/ 1 w 556"/>
                  <a:gd name="T51" fmla="*/ 4 h 121"/>
                  <a:gd name="T52" fmla="*/ 1 w 556"/>
                  <a:gd name="T53" fmla="*/ 4 h 121"/>
                  <a:gd name="T54" fmla="*/ 0 w 556"/>
                  <a:gd name="T55" fmla="*/ 4 h 121"/>
                  <a:gd name="T56" fmla="*/ 0 w 556"/>
                  <a:gd name="T57" fmla="*/ 4 h 121"/>
                  <a:gd name="T58" fmla="*/ 0 w 556"/>
                  <a:gd name="T59" fmla="*/ 3 h 121"/>
                  <a:gd name="T60" fmla="*/ 0 w 556"/>
                  <a:gd name="T61" fmla="*/ 3 h 121"/>
                  <a:gd name="T62" fmla="*/ 0 w 556"/>
                  <a:gd name="T63" fmla="*/ 3 h 121"/>
                  <a:gd name="T64" fmla="*/ 0 w 556"/>
                  <a:gd name="T65" fmla="*/ 3 h 121"/>
                  <a:gd name="T66" fmla="*/ 0 w 556"/>
                  <a:gd name="T67" fmla="*/ 3 h 121"/>
                  <a:gd name="T68" fmla="*/ 0 w 556"/>
                  <a:gd name="T69" fmla="*/ 0 h 121"/>
                  <a:gd name="T70" fmla="*/ 24 w 556"/>
                  <a:gd name="T71" fmla="*/ 0 h 121"/>
                  <a:gd name="T72" fmla="*/ 24 w 556"/>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56" h="121">
                    <a:moveTo>
                      <a:pt x="556" y="61"/>
                    </a:moveTo>
                    <a:lnTo>
                      <a:pt x="555" y="67"/>
                    </a:lnTo>
                    <a:lnTo>
                      <a:pt x="554" y="73"/>
                    </a:lnTo>
                    <a:lnTo>
                      <a:pt x="553" y="78"/>
                    </a:lnTo>
                    <a:lnTo>
                      <a:pt x="551" y="84"/>
                    </a:lnTo>
                    <a:lnTo>
                      <a:pt x="549" y="90"/>
                    </a:lnTo>
                    <a:lnTo>
                      <a:pt x="545" y="95"/>
                    </a:lnTo>
                    <a:lnTo>
                      <a:pt x="541" y="99"/>
                    </a:lnTo>
                    <a:lnTo>
                      <a:pt x="538" y="103"/>
                    </a:lnTo>
                    <a:lnTo>
                      <a:pt x="533" y="107"/>
                    </a:lnTo>
                    <a:lnTo>
                      <a:pt x="529" y="111"/>
                    </a:lnTo>
                    <a:lnTo>
                      <a:pt x="523" y="113"/>
                    </a:lnTo>
                    <a:lnTo>
                      <a:pt x="518" y="116"/>
                    </a:lnTo>
                    <a:lnTo>
                      <a:pt x="512" y="118"/>
                    </a:lnTo>
                    <a:lnTo>
                      <a:pt x="504" y="119"/>
                    </a:lnTo>
                    <a:lnTo>
                      <a:pt x="498" y="120"/>
                    </a:lnTo>
                    <a:lnTo>
                      <a:pt x="491" y="121"/>
                    </a:lnTo>
                    <a:lnTo>
                      <a:pt x="65" y="121"/>
                    </a:lnTo>
                    <a:lnTo>
                      <a:pt x="57" y="120"/>
                    </a:lnTo>
                    <a:lnTo>
                      <a:pt x="51" y="119"/>
                    </a:lnTo>
                    <a:lnTo>
                      <a:pt x="44" y="118"/>
                    </a:lnTo>
                    <a:lnTo>
                      <a:pt x="37" y="116"/>
                    </a:lnTo>
                    <a:lnTo>
                      <a:pt x="32" y="113"/>
                    </a:lnTo>
                    <a:lnTo>
                      <a:pt x="26" y="111"/>
                    </a:lnTo>
                    <a:lnTo>
                      <a:pt x="22" y="107"/>
                    </a:lnTo>
                    <a:lnTo>
                      <a:pt x="17" y="103"/>
                    </a:lnTo>
                    <a:lnTo>
                      <a:pt x="14" y="99"/>
                    </a:lnTo>
                    <a:lnTo>
                      <a:pt x="10" y="95"/>
                    </a:lnTo>
                    <a:lnTo>
                      <a:pt x="7" y="90"/>
                    </a:lnTo>
                    <a:lnTo>
                      <a:pt x="5" y="84"/>
                    </a:lnTo>
                    <a:lnTo>
                      <a:pt x="2" y="78"/>
                    </a:lnTo>
                    <a:lnTo>
                      <a:pt x="1" y="73"/>
                    </a:lnTo>
                    <a:lnTo>
                      <a:pt x="0" y="67"/>
                    </a:lnTo>
                    <a:lnTo>
                      <a:pt x="0" y="61"/>
                    </a:lnTo>
                    <a:lnTo>
                      <a:pt x="5" y="0"/>
                    </a:lnTo>
                    <a:lnTo>
                      <a:pt x="552" y="0"/>
                    </a:lnTo>
                    <a:lnTo>
                      <a:pt x="556" y="61"/>
                    </a:lnTo>
                    <a:close/>
                  </a:path>
                </a:pathLst>
              </a:custGeom>
              <a:solidFill>
                <a:srgbClr val="993300"/>
              </a:solidFill>
              <a:ln w="0">
                <a:solidFill>
                  <a:srgbClr val="000000"/>
                </a:solidFill>
                <a:prstDash val="solid"/>
                <a:round/>
                <a:headEnd/>
                <a:tailEnd/>
              </a:ln>
            </p:spPr>
            <p:txBody>
              <a:bodyPr/>
              <a:lstStyle/>
              <a:p>
                <a:endParaRPr lang="en-US"/>
              </a:p>
            </p:txBody>
          </p:sp>
          <p:sp>
            <p:nvSpPr>
              <p:cNvPr id="44302" name="Freeform 427"/>
              <p:cNvSpPr>
                <a:spLocks/>
              </p:cNvSpPr>
              <p:nvPr/>
            </p:nvSpPr>
            <p:spPr bwMode="auto">
              <a:xfrm>
                <a:off x="4553" y="1330"/>
                <a:ext cx="24" cy="5"/>
              </a:xfrm>
              <a:custGeom>
                <a:avLst/>
                <a:gdLst>
                  <a:gd name="T0" fmla="*/ 22 w 569"/>
                  <a:gd name="T1" fmla="*/ 5 h 100"/>
                  <a:gd name="T2" fmla="*/ 22 w 569"/>
                  <a:gd name="T3" fmla="*/ 5 h 100"/>
                  <a:gd name="T4" fmla="*/ 23 w 569"/>
                  <a:gd name="T5" fmla="*/ 5 h 100"/>
                  <a:gd name="T6" fmla="*/ 23 w 569"/>
                  <a:gd name="T7" fmla="*/ 5 h 100"/>
                  <a:gd name="T8" fmla="*/ 23 w 569"/>
                  <a:gd name="T9" fmla="*/ 4 h 100"/>
                  <a:gd name="T10" fmla="*/ 24 w 569"/>
                  <a:gd name="T11" fmla="*/ 4 h 100"/>
                  <a:gd name="T12" fmla="*/ 24 w 569"/>
                  <a:gd name="T13" fmla="*/ 4 h 100"/>
                  <a:gd name="T14" fmla="*/ 24 w 569"/>
                  <a:gd name="T15" fmla="*/ 4 h 100"/>
                  <a:gd name="T16" fmla="*/ 24 w 569"/>
                  <a:gd name="T17" fmla="*/ 2 h 100"/>
                  <a:gd name="T18" fmla="*/ 24 w 569"/>
                  <a:gd name="T19" fmla="*/ 1 h 100"/>
                  <a:gd name="T20" fmla="*/ 24 w 569"/>
                  <a:gd name="T21" fmla="*/ 1 h 100"/>
                  <a:gd name="T22" fmla="*/ 24 w 569"/>
                  <a:gd name="T23" fmla="*/ 1 h 100"/>
                  <a:gd name="T24" fmla="*/ 23 w 569"/>
                  <a:gd name="T25" fmla="*/ 0 h 100"/>
                  <a:gd name="T26" fmla="*/ 23 w 569"/>
                  <a:gd name="T27" fmla="*/ 0 h 100"/>
                  <a:gd name="T28" fmla="*/ 22 w 569"/>
                  <a:gd name="T29" fmla="*/ 0 h 100"/>
                  <a:gd name="T30" fmla="*/ 22 w 569"/>
                  <a:gd name="T31" fmla="*/ 0 h 100"/>
                  <a:gd name="T32" fmla="*/ 21 w 569"/>
                  <a:gd name="T33" fmla="*/ 0 h 100"/>
                  <a:gd name="T34" fmla="*/ 2 w 569"/>
                  <a:gd name="T35" fmla="*/ 0 h 100"/>
                  <a:gd name="T36" fmla="*/ 2 w 569"/>
                  <a:gd name="T37" fmla="*/ 0 h 100"/>
                  <a:gd name="T38" fmla="*/ 1 w 569"/>
                  <a:gd name="T39" fmla="*/ 0 h 100"/>
                  <a:gd name="T40" fmla="*/ 1 w 569"/>
                  <a:gd name="T41" fmla="*/ 0 h 100"/>
                  <a:gd name="T42" fmla="*/ 1 w 569"/>
                  <a:gd name="T43" fmla="*/ 1 h 100"/>
                  <a:gd name="T44" fmla="*/ 0 w 569"/>
                  <a:gd name="T45" fmla="*/ 1 h 100"/>
                  <a:gd name="T46" fmla="*/ 0 w 569"/>
                  <a:gd name="T47" fmla="*/ 1 h 100"/>
                  <a:gd name="T48" fmla="*/ 0 w 569"/>
                  <a:gd name="T49" fmla="*/ 1 h 100"/>
                  <a:gd name="T50" fmla="*/ 0 w 569"/>
                  <a:gd name="T51" fmla="*/ 3 h 100"/>
                  <a:gd name="T52" fmla="*/ 0 w 569"/>
                  <a:gd name="T53" fmla="*/ 4 h 100"/>
                  <a:gd name="T54" fmla="*/ 0 w 569"/>
                  <a:gd name="T55" fmla="*/ 4 h 100"/>
                  <a:gd name="T56" fmla="*/ 0 w 569"/>
                  <a:gd name="T57" fmla="*/ 4 h 100"/>
                  <a:gd name="T58" fmla="*/ 1 w 569"/>
                  <a:gd name="T59" fmla="*/ 5 h 100"/>
                  <a:gd name="T60" fmla="*/ 1 w 569"/>
                  <a:gd name="T61" fmla="*/ 5 h 100"/>
                  <a:gd name="T62" fmla="*/ 2 w 569"/>
                  <a:gd name="T63" fmla="*/ 5 h 100"/>
                  <a:gd name="T64" fmla="*/ 2 w 569"/>
                  <a:gd name="T65" fmla="*/ 5 h 100"/>
                  <a:gd name="T66" fmla="*/ 3 w 569"/>
                  <a:gd name="T67" fmla="*/ 5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9" h="100">
                    <a:moveTo>
                      <a:pt x="508" y="100"/>
                    </a:moveTo>
                    <a:lnTo>
                      <a:pt x="514" y="99"/>
                    </a:lnTo>
                    <a:lnTo>
                      <a:pt x="521" y="99"/>
                    </a:lnTo>
                    <a:lnTo>
                      <a:pt x="526" y="98"/>
                    </a:lnTo>
                    <a:lnTo>
                      <a:pt x="532" y="97"/>
                    </a:lnTo>
                    <a:lnTo>
                      <a:pt x="537" y="96"/>
                    </a:lnTo>
                    <a:lnTo>
                      <a:pt x="542" y="94"/>
                    </a:lnTo>
                    <a:lnTo>
                      <a:pt x="546" y="92"/>
                    </a:lnTo>
                    <a:lnTo>
                      <a:pt x="550" y="90"/>
                    </a:lnTo>
                    <a:lnTo>
                      <a:pt x="554" y="88"/>
                    </a:lnTo>
                    <a:lnTo>
                      <a:pt x="559" y="86"/>
                    </a:lnTo>
                    <a:lnTo>
                      <a:pt x="561" y="83"/>
                    </a:lnTo>
                    <a:lnTo>
                      <a:pt x="564" y="81"/>
                    </a:lnTo>
                    <a:lnTo>
                      <a:pt x="566" y="78"/>
                    </a:lnTo>
                    <a:lnTo>
                      <a:pt x="567" y="74"/>
                    </a:lnTo>
                    <a:lnTo>
                      <a:pt x="568" y="71"/>
                    </a:lnTo>
                    <a:lnTo>
                      <a:pt x="569" y="68"/>
                    </a:lnTo>
                    <a:lnTo>
                      <a:pt x="569" y="32"/>
                    </a:lnTo>
                    <a:lnTo>
                      <a:pt x="568" y="28"/>
                    </a:lnTo>
                    <a:lnTo>
                      <a:pt x="567" y="25"/>
                    </a:lnTo>
                    <a:lnTo>
                      <a:pt x="566" y="22"/>
                    </a:lnTo>
                    <a:lnTo>
                      <a:pt x="564" y="19"/>
                    </a:lnTo>
                    <a:lnTo>
                      <a:pt x="561" y="16"/>
                    </a:lnTo>
                    <a:lnTo>
                      <a:pt x="559" y="13"/>
                    </a:lnTo>
                    <a:lnTo>
                      <a:pt x="554" y="11"/>
                    </a:lnTo>
                    <a:lnTo>
                      <a:pt x="550" y="9"/>
                    </a:lnTo>
                    <a:lnTo>
                      <a:pt x="546" y="7"/>
                    </a:lnTo>
                    <a:lnTo>
                      <a:pt x="542" y="5"/>
                    </a:lnTo>
                    <a:lnTo>
                      <a:pt x="537" y="3"/>
                    </a:lnTo>
                    <a:lnTo>
                      <a:pt x="532" y="2"/>
                    </a:lnTo>
                    <a:lnTo>
                      <a:pt x="526" y="1"/>
                    </a:lnTo>
                    <a:lnTo>
                      <a:pt x="521" y="0"/>
                    </a:lnTo>
                    <a:lnTo>
                      <a:pt x="514" y="0"/>
                    </a:lnTo>
                    <a:lnTo>
                      <a:pt x="508" y="0"/>
                    </a:lnTo>
                    <a:lnTo>
                      <a:pt x="61" y="0"/>
                    </a:lnTo>
                    <a:lnTo>
                      <a:pt x="54" y="0"/>
                    </a:lnTo>
                    <a:lnTo>
                      <a:pt x="47" y="0"/>
                    </a:lnTo>
                    <a:lnTo>
                      <a:pt x="42" y="1"/>
                    </a:lnTo>
                    <a:lnTo>
                      <a:pt x="36" y="2"/>
                    </a:lnTo>
                    <a:lnTo>
                      <a:pt x="31" y="3"/>
                    </a:lnTo>
                    <a:lnTo>
                      <a:pt x="26" y="5"/>
                    </a:lnTo>
                    <a:lnTo>
                      <a:pt x="22" y="7"/>
                    </a:lnTo>
                    <a:lnTo>
                      <a:pt x="18" y="9"/>
                    </a:lnTo>
                    <a:lnTo>
                      <a:pt x="13" y="11"/>
                    </a:lnTo>
                    <a:lnTo>
                      <a:pt x="9" y="13"/>
                    </a:lnTo>
                    <a:lnTo>
                      <a:pt x="7" y="16"/>
                    </a:lnTo>
                    <a:lnTo>
                      <a:pt x="4" y="19"/>
                    </a:lnTo>
                    <a:lnTo>
                      <a:pt x="2" y="22"/>
                    </a:lnTo>
                    <a:lnTo>
                      <a:pt x="1" y="25"/>
                    </a:lnTo>
                    <a:lnTo>
                      <a:pt x="0" y="28"/>
                    </a:lnTo>
                    <a:lnTo>
                      <a:pt x="0" y="32"/>
                    </a:lnTo>
                    <a:lnTo>
                      <a:pt x="0" y="68"/>
                    </a:lnTo>
                    <a:lnTo>
                      <a:pt x="0" y="71"/>
                    </a:lnTo>
                    <a:lnTo>
                      <a:pt x="1" y="74"/>
                    </a:lnTo>
                    <a:lnTo>
                      <a:pt x="2" y="78"/>
                    </a:lnTo>
                    <a:lnTo>
                      <a:pt x="4" y="81"/>
                    </a:lnTo>
                    <a:lnTo>
                      <a:pt x="7" y="83"/>
                    </a:lnTo>
                    <a:lnTo>
                      <a:pt x="9" y="86"/>
                    </a:lnTo>
                    <a:lnTo>
                      <a:pt x="13" y="88"/>
                    </a:lnTo>
                    <a:lnTo>
                      <a:pt x="18" y="90"/>
                    </a:lnTo>
                    <a:lnTo>
                      <a:pt x="22" y="92"/>
                    </a:lnTo>
                    <a:lnTo>
                      <a:pt x="26" y="94"/>
                    </a:lnTo>
                    <a:lnTo>
                      <a:pt x="31" y="96"/>
                    </a:lnTo>
                    <a:lnTo>
                      <a:pt x="36" y="97"/>
                    </a:lnTo>
                    <a:lnTo>
                      <a:pt x="42" y="98"/>
                    </a:lnTo>
                    <a:lnTo>
                      <a:pt x="47" y="99"/>
                    </a:lnTo>
                    <a:lnTo>
                      <a:pt x="54" y="99"/>
                    </a:lnTo>
                    <a:lnTo>
                      <a:pt x="61" y="100"/>
                    </a:lnTo>
                    <a:lnTo>
                      <a:pt x="508" y="100"/>
                    </a:lnTo>
                    <a:close/>
                  </a:path>
                </a:pathLst>
              </a:custGeom>
              <a:solidFill>
                <a:srgbClr val="993300"/>
              </a:solidFill>
              <a:ln w="0">
                <a:solidFill>
                  <a:srgbClr val="000000"/>
                </a:solidFill>
                <a:prstDash val="solid"/>
                <a:round/>
                <a:headEnd/>
                <a:tailEnd/>
              </a:ln>
            </p:spPr>
            <p:txBody>
              <a:bodyPr/>
              <a:lstStyle/>
              <a:p>
                <a:endParaRPr lang="en-US"/>
              </a:p>
            </p:txBody>
          </p:sp>
          <p:sp>
            <p:nvSpPr>
              <p:cNvPr id="44303" name="Freeform 428"/>
              <p:cNvSpPr>
                <a:spLocks/>
              </p:cNvSpPr>
              <p:nvPr/>
            </p:nvSpPr>
            <p:spPr bwMode="auto">
              <a:xfrm>
                <a:off x="4528" y="1302"/>
                <a:ext cx="46" cy="12"/>
              </a:xfrm>
              <a:custGeom>
                <a:avLst/>
                <a:gdLst>
                  <a:gd name="T0" fmla="*/ 40 w 1060"/>
                  <a:gd name="T1" fmla="*/ 12 h 283"/>
                  <a:gd name="T2" fmla="*/ 41 w 1060"/>
                  <a:gd name="T3" fmla="*/ 12 h 283"/>
                  <a:gd name="T4" fmla="*/ 42 w 1060"/>
                  <a:gd name="T5" fmla="*/ 12 h 283"/>
                  <a:gd name="T6" fmla="*/ 43 w 1060"/>
                  <a:gd name="T7" fmla="*/ 11 h 283"/>
                  <a:gd name="T8" fmla="*/ 44 w 1060"/>
                  <a:gd name="T9" fmla="*/ 11 h 283"/>
                  <a:gd name="T10" fmla="*/ 45 w 1060"/>
                  <a:gd name="T11" fmla="*/ 10 h 283"/>
                  <a:gd name="T12" fmla="*/ 46 w 1060"/>
                  <a:gd name="T13" fmla="*/ 10 h 283"/>
                  <a:gd name="T14" fmla="*/ 46 w 1060"/>
                  <a:gd name="T15" fmla="*/ 9 h 283"/>
                  <a:gd name="T16" fmla="*/ 45 w 1060"/>
                  <a:gd name="T17" fmla="*/ 3 h 283"/>
                  <a:gd name="T18" fmla="*/ 44 w 1060"/>
                  <a:gd name="T19" fmla="*/ 2 h 283"/>
                  <a:gd name="T20" fmla="*/ 44 w 1060"/>
                  <a:gd name="T21" fmla="*/ 2 h 283"/>
                  <a:gd name="T22" fmla="*/ 44 w 1060"/>
                  <a:gd name="T23" fmla="*/ 1 h 283"/>
                  <a:gd name="T24" fmla="*/ 43 w 1060"/>
                  <a:gd name="T25" fmla="*/ 1 h 283"/>
                  <a:gd name="T26" fmla="*/ 43 w 1060"/>
                  <a:gd name="T27" fmla="*/ 0 h 283"/>
                  <a:gd name="T28" fmla="*/ 42 w 1060"/>
                  <a:gd name="T29" fmla="*/ 0 h 283"/>
                  <a:gd name="T30" fmla="*/ 41 w 1060"/>
                  <a:gd name="T31" fmla="*/ 0 h 283"/>
                  <a:gd name="T32" fmla="*/ 40 w 1060"/>
                  <a:gd name="T33" fmla="*/ 0 h 283"/>
                  <a:gd name="T34" fmla="*/ 6 w 1060"/>
                  <a:gd name="T35" fmla="*/ 0 h 283"/>
                  <a:gd name="T36" fmla="*/ 5 w 1060"/>
                  <a:gd name="T37" fmla="*/ 0 h 283"/>
                  <a:gd name="T38" fmla="*/ 4 w 1060"/>
                  <a:gd name="T39" fmla="*/ 0 h 283"/>
                  <a:gd name="T40" fmla="*/ 3 w 1060"/>
                  <a:gd name="T41" fmla="*/ 1 h 283"/>
                  <a:gd name="T42" fmla="*/ 2 w 1060"/>
                  <a:gd name="T43" fmla="*/ 1 h 283"/>
                  <a:gd name="T44" fmla="*/ 2 w 1060"/>
                  <a:gd name="T45" fmla="*/ 1 h 283"/>
                  <a:gd name="T46" fmla="*/ 2 w 1060"/>
                  <a:gd name="T47" fmla="*/ 2 h 283"/>
                  <a:gd name="T48" fmla="*/ 1 w 1060"/>
                  <a:gd name="T49" fmla="*/ 3 h 283"/>
                  <a:gd name="T50" fmla="*/ 0 w 1060"/>
                  <a:gd name="T51" fmla="*/ 9 h 283"/>
                  <a:gd name="T52" fmla="*/ 0 w 1060"/>
                  <a:gd name="T53" fmla="*/ 10 h 283"/>
                  <a:gd name="T54" fmla="*/ 1 w 1060"/>
                  <a:gd name="T55" fmla="*/ 10 h 283"/>
                  <a:gd name="T56" fmla="*/ 1 w 1060"/>
                  <a:gd name="T57" fmla="*/ 11 h 283"/>
                  <a:gd name="T58" fmla="*/ 2 w 1060"/>
                  <a:gd name="T59" fmla="*/ 11 h 283"/>
                  <a:gd name="T60" fmla="*/ 3 w 1060"/>
                  <a:gd name="T61" fmla="*/ 11 h 283"/>
                  <a:gd name="T62" fmla="*/ 4 w 1060"/>
                  <a:gd name="T63" fmla="*/ 12 h 283"/>
                  <a:gd name="T64" fmla="*/ 5 w 1060"/>
                  <a:gd name="T65" fmla="*/ 12 h 283"/>
                  <a:gd name="T66" fmla="*/ 6 w 1060"/>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60" h="283">
                    <a:moveTo>
                      <a:pt x="921" y="283"/>
                    </a:moveTo>
                    <a:lnTo>
                      <a:pt x="932" y="282"/>
                    </a:lnTo>
                    <a:lnTo>
                      <a:pt x="944" y="281"/>
                    </a:lnTo>
                    <a:lnTo>
                      <a:pt x="955" y="279"/>
                    </a:lnTo>
                    <a:lnTo>
                      <a:pt x="968" y="277"/>
                    </a:lnTo>
                    <a:lnTo>
                      <a:pt x="979" y="274"/>
                    </a:lnTo>
                    <a:lnTo>
                      <a:pt x="990" y="271"/>
                    </a:lnTo>
                    <a:lnTo>
                      <a:pt x="1002" y="267"/>
                    </a:lnTo>
                    <a:lnTo>
                      <a:pt x="1012" y="263"/>
                    </a:lnTo>
                    <a:lnTo>
                      <a:pt x="1022" y="258"/>
                    </a:lnTo>
                    <a:lnTo>
                      <a:pt x="1031" y="252"/>
                    </a:lnTo>
                    <a:lnTo>
                      <a:pt x="1040" y="247"/>
                    </a:lnTo>
                    <a:lnTo>
                      <a:pt x="1046" y="241"/>
                    </a:lnTo>
                    <a:lnTo>
                      <a:pt x="1052" y="235"/>
                    </a:lnTo>
                    <a:lnTo>
                      <a:pt x="1056" y="229"/>
                    </a:lnTo>
                    <a:lnTo>
                      <a:pt x="1059" y="222"/>
                    </a:lnTo>
                    <a:lnTo>
                      <a:pt x="1060" y="216"/>
                    </a:lnTo>
                    <a:lnTo>
                      <a:pt x="1027" y="67"/>
                    </a:lnTo>
                    <a:lnTo>
                      <a:pt x="1026" y="60"/>
                    </a:lnTo>
                    <a:lnTo>
                      <a:pt x="1024" y="52"/>
                    </a:lnTo>
                    <a:lnTo>
                      <a:pt x="1022" y="46"/>
                    </a:lnTo>
                    <a:lnTo>
                      <a:pt x="1018" y="40"/>
                    </a:lnTo>
                    <a:lnTo>
                      <a:pt x="1014" y="34"/>
                    </a:lnTo>
                    <a:lnTo>
                      <a:pt x="1009" y="29"/>
                    </a:lnTo>
                    <a:lnTo>
                      <a:pt x="1003" y="24"/>
                    </a:lnTo>
                    <a:lnTo>
                      <a:pt x="995" y="20"/>
                    </a:lnTo>
                    <a:lnTo>
                      <a:pt x="988" y="14"/>
                    </a:lnTo>
                    <a:lnTo>
                      <a:pt x="980" y="11"/>
                    </a:lnTo>
                    <a:lnTo>
                      <a:pt x="972" y="7"/>
                    </a:lnTo>
                    <a:lnTo>
                      <a:pt x="963" y="5"/>
                    </a:lnTo>
                    <a:lnTo>
                      <a:pt x="952" y="2"/>
                    </a:lnTo>
                    <a:lnTo>
                      <a:pt x="942" y="1"/>
                    </a:lnTo>
                    <a:lnTo>
                      <a:pt x="932" y="0"/>
                    </a:lnTo>
                    <a:lnTo>
                      <a:pt x="921" y="0"/>
                    </a:lnTo>
                    <a:lnTo>
                      <a:pt x="138" y="0"/>
                    </a:lnTo>
                    <a:lnTo>
                      <a:pt x="127" y="0"/>
                    </a:lnTo>
                    <a:lnTo>
                      <a:pt x="117" y="1"/>
                    </a:lnTo>
                    <a:lnTo>
                      <a:pt x="106" y="2"/>
                    </a:lnTo>
                    <a:lnTo>
                      <a:pt x="96" y="5"/>
                    </a:lnTo>
                    <a:lnTo>
                      <a:pt x="87" y="7"/>
                    </a:lnTo>
                    <a:lnTo>
                      <a:pt x="79" y="11"/>
                    </a:lnTo>
                    <a:lnTo>
                      <a:pt x="71" y="14"/>
                    </a:lnTo>
                    <a:lnTo>
                      <a:pt x="62" y="20"/>
                    </a:lnTo>
                    <a:lnTo>
                      <a:pt x="55" y="24"/>
                    </a:lnTo>
                    <a:lnTo>
                      <a:pt x="49" y="29"/>
                    </a:lnTo>
                    <a:lnTo>
                      <a:pt x="44" y="34"/>
                    </a:lnTo>
                    <a:lnTo>
                      <a:pt x="40" y="40"/>
                    </a:lnTo>
                    <a:lnTo>
                      <a:pt x="36" y="46"/>
                    </a:lnTo>
                    <a:lnTo>
                      <a:pt x="34" y="52"/>
                    </a:lnTo>
                    <a:lnTo>
                      <a:pt x="31" y="60"/>
                    </a:lnTo>
                    <a:lnTo>
                      <a:pt x="31" y="67"/>
                    </a:lnTo>
                    <a:lnTo>
                      <a:pt x="0" y="216"/>
                    </a:lnTo>
                    <a:lnTo>
                      <a:pt x="0" y="222"/>
                    </a:lnTo>
                    <a:lnTo>
                      <a:pt x="3" y="229"/>
                    </a:lnTo>
                    <a:lnTo>
                      <a:pt x="7" y="235"/>
                    </a:lnTo>
                    <a:lnTo>
                      <a:pt x="13" y="241"/>
                    </a:lnTo>
                    <a:lnTo>
                      <a:pt x="19" y="247"/>
                    </a:lnTo>
                    <a:lnTo>
                      <a:pt x="27" y="252"/>
                    </a:lnTo>
                    <a:lnTo>
                      <a:pt x="37" y="258"/>
                    </a:lnTo>
                    <a:lnTo>
                      <a:pt x="47" y="263"/>
                    </a:lnTo>
                    <a:lnTo>
                      <a:pt x="57" y="267"/>
                    </a:lnTo>
                    <a:lnTo>
                      <a:pt x="68" y="271"/>
                    </a:lnTo>
                    <a:lnTo>
                      <a:pt x="80" y="274"/>
                    </a:lnTo>
                    <a:lnTo>
                      <a:pt x="91" y="277"/>
                    </a:lnTo>
                    <a:lnTo>
                      <a:pt x="103" y="279"/>
                    </a:lnTo>
                    <a:lnTo>
                      <a:pt x="115" y="281"/>
                    </a:lnTo>
                    <a:lnTo>
                      <a:pt x="127" y="282"/>
                    </a:lnTo>
                    <a:lnTo>
                      <a:pt x="138" y="283"/>
                    </a:lnTo>
                    <a:lnTo>
                      <a:pt x="921" y="283"/>
                    </a:lnTo>
                    <a:close/>
                  </a:path>
                </a:pathLst>
              </a:custGeom>
              <a:solidFill>
                <a:srgbClr val="993300"/>
              </a:solidFill>
              <a:ln w="0">
                <a:solidFill>
                  <a:srgbClr val="000000"/>
                </a:solidFill>
                <a:prstDash val="solid"/>
                <a:round/>
                <a:headEnd/>
                <a:tailEnd/>
              </a:ln>
            </p:spPr>
            <p:txBody>
              <a:bodyPr/>
              <a:lstStyle/>
              <a:p>
                <a:endParaRPr lang="en-US"/>
              </a:p>
            </p:txBody>
          </p:sp>
          <p:sp>
            <p:nvSpPr>
              <p:cNvPr id="44304" name="Freeform 429"/>
              <p:cNvSpPr>
                <a:spLocks/>
              </p:cNvSpPr>
              <p:nvPr/>
            </p:nvSpPr>
            <p:spPr bwMode="auto">
              <a:xfrm>
                <a:off x="4529" y="1302"/>
                <a:ext cx="44" cy="12"/>
              </a:xfrm>
              <a:custGeom>
                <a:avLst/>
                <a:gdLst>
                  <a:gd name="T0" fmla="*/ 39 w 1010"/>
                  <a:gd name="T1" fmla="*/ 12 h 270"/>
                  <a:gd name="T2" fmla="*/ 40 w 1010"/>
                  <a:gd name="T3" fmla="*/ 12 h 270"/>
                  <a:gd name="T4" fmla="*/ 41 w 1010"/>
                  <a:gd name="T5" fmla="*/ 12 h 270"/>
                  <a:gd name="T6" fmla="*/ 42 w 1010"/>
                  <a:gd name="T7" fmla="*/ 11 h 270"/>
                  <a:gd name="T8" fmla="*/ 42 w 1010"/>
                  <a:gd name="T9" fmla="*/ 11 h 270"/>
                  <a:gd name="T10" fmla="*/ 43 w 1010"/>
                  <a:gd name="T11" fmla="*/ 10 h 270"/>
                  <a:gd name="T12" fmla="*/ 44 w 1010"/>
                  <a:gd name="T13" fmla="*/ 10 h 270"/>
                  <a:gd name="T14" fmla="*/ 44 w 1010"/>
                  <a:gd name="T15" fmla="*/ 9 h 270"/>
                  <a:gd name="T16" fmla="*/ 43 w 1010"/>
                  <a:gd name="T17" fmla="*/ 3 h 270"/>
                  <a:gd name="T18" fmla="*/ 43 w 1010"/>
                  <a:gd name="T19" fmla="*/ 2 h 270"/>
                  <a:gd name="T20" fmla="*/ 42 w 1010"/>
                  <a:gd name="T21" fmla="*/ 2 h 270"/>
                  <a:gd name="T22" fmla="*/ 42 w 1010"/>
                  <a:gd name="T23" fmla="*/ 1 h 270"/>
                  <a:gd name="T24" fmla="*/ 41 w 1010"/>
                  <a:gd name="T25" fmla="*/ 1 h 270"/>
                  <a:gd name="T26" fmla="*/ 41 w 1010"/>
                  <a:gd name="T27" fmla="*/ 0 h 270"/>
                  <a:gd name="T28" fmla="*/ 40 w 1010"/>
                  <a:gd name="T29" fmla="*/ 0 h 270"/>
                  <a:gd name="T30" fmla="*/ 39 w 1010"/>
                  <a:gd name="T31" fmla="*/ 0 h 270"/>
                  <a:gd name="T32" fmla="*/ 38 w 1010"/>
                  <a:gd name="T33" fmla="*/ 0 h 270"/>
                  <a:gd name="T34" fmla="*/ 5 w 1010"/>
                  <a:gd name="T35" fmla="*/ 0 h 270"/>
                  <a:gd name="T36" fmla="*/ 4 w 1010"/>
                  <a:gd name="T37" fmla="*/ 0 h 270"/>
                  <a:gd name="T38" fmla="*/ 4 w 1010"/>
                  <a:gd name="T39" fmla="*/ 0 h 270"/>
                  <a:gd name="T40" fmla="*/ 3 w 1010"/>
                  <a:gd name="T41" fmla="*/ 1 h 270"/>
                  <a:gd name="T42" fmla="*/ 2 w 1010"/>
                  <a:gd name="T43" fmla="*/ 1 h 270"/>
                  <a:gd name="T44" fmla="*/ 2 w 1010"/>
                  <a:gd name="T45" fmla="*/ 1 h 270"/>
                  <a:gd name="T46" fmla="*/ 2 w 1010"/>
                  <a:gd name="T47" fmla="*/ 2 h 270"/>
                  <a:gd name="T48" fmla="*/ 1 w 1010"/>
                  <a:gd name="T49" fmla="*/ 3 h 270"/>
                  <a:gd name="T50" fmla="*/ 0 w 1010"/>
                  <a:gd name="T51" fmla="*/ 9 h 270"/>
                  <a:gd name="T52" fmla="*/ 0 w 1010"/>
                  <a:gd name="T53" fmla="*/ 10 h 270"/>
                  <a:gd name="T54" fmla="*/ 1 w 1010"/>
                  <a:gd name="T55" fmla="*/ 10 h 270"/>
                  <a:gd name="T56" fmla="*/ 1 w 1010"/>
                  <a:gd name="T57" fmla="*/ 11 h 270"/>
                  <a:gd name="T58" fmla="*/ 2 w 1010"/>
                  <a:gd name="T59" fmla="*/ 11 h 270"/>
                  <a:gd name="T60" fmla="*/ 3 w 1010"/>
                  <a:gd name="T61" fmla="*/ 12 h 270"/>
                  <a:gd name="T62" fmla="*/ 4 w 1010"/>
                  <a:gd name="T63" fmla="*/ 12 h 270"/>
                  <a:gd name="T64" fmla="*/ 5 w 1010"/>
                  <a:gd name="T65" fmla="*/ 12 h 270"/>
                  <a:gd name="T66" fmla="*/ 6 w 1010"/>
                  <a:gd name="T67" fmla="*/ 12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10" h="270">
                    <a:moveTo>
                      <a:pt x="878" y="270"/>
                    </a:moveTo>
                    <a:lnTo>
                      <a:pt x="888" y="269"/>
                    </a:lnTo>
                    <a:lnTo>
                      <a:pt x="900" y="268"/>
                    </a:lnTo>
                    <a:lnTo>
                      <a:pt x="911" y="267"/>
                    </a:lnTo>
                    <a:lnTo>
                      <a:pt x="922" y="265"/>
                    </a:lnTo>
                    <a:lnTo>
                      <a:pt x="933" y="262"/>
                    </a:lnTo>
                    <a:lnTo>
                      <a:pt x="944" y="259"/>
                    </a:lnTo>
                    <a:lnTo>
                      <a:pt x="955" y="255"/>
                    </a:lnTo>
                    <a:lnTo>
                      <a:pt x="965" y="251"/>
                    </a:lnTo>
                    <a:lnTo>
                      <a:pt x="974" y="246"/>
                    </a:lnTo>
                    <a:lnTo>
                      <a:pt x="983" y="241"/>
                    </a:lnTo>
                    <a:lnTo>
                      <a:pt x="991" y="236"/>
                    </a:lnTo>
                    <a:lnTo>
                      <a:pt x="997" y="231"/>
                    </a:lnTo>
                    <a:lnTo>
                      <a:pt x="1002" y="225"/>
                    </a:lnTo>
                    <a:lnTo>
                      <a:pt x="1006" y="219"/>
                    </a:lnTo>
                    <a:lnTo>
                      <a:pt x="1009" y="213"/>
                    </a:lnTo>
                    <a:lnTo>
                      <a:pt x="1010" y="206"/>
                    </a:lnTo>
                    <a:lnTo>
                      <a:pt x="980" y="65"/>
                    </a:lnTo>
                    <a:lnTo>
                      <a:pt x="979" y="58"/>
                    </a:lnTo>
                    <a:lnTo>
                      <a:pt x="978" y="52"/>
                    </a:lnTo>
                    <a:lnTo>
                      <a:pt x="974" y="45"/>
                    </a:lnTo>
                    <a:lnTo>
                      <a:pt x="971" y="39"/>
                    </a:lnTo>
                    <a:lnTo>
                      <a:pt x="967" y="33"/>
                    </a:lnTo>
                    <a:lnTo>
                      <a:pt x="962" y="28"/>
                    </a:lnTo>
                    <a:lnTo>
                      <a:pt x="956" y="23"/>
                    </a:lnTo>
                    <a:lnTo>
                      <a:pt x="950" y="19"/>
                    </a:lnTo>
                    <a:lnTo>
                      <a:pt x="943" y="15"/>
                    </a:lnTo>
                    <a:lnTo>
                      <a:pt x="934" y="11"/>
                    </a:lnTo>
                    <a:lnTo>
                      <a:pt x="926" y="7"/>
                    </a:lnTo>
                    <a:lnTo>
                      <a:pt x="917" y="4"/>
                    </a:lnTo>
                    <a:lnTo>
                      <a:pt x="908" y="2"/>
                    </a:lnTo>
                    <a:lnTo>
                      <a:pt x="899" y="1"/>
                    </a:lnTo>
                    <a:lnTo>
                      <a:pt x="888" y="0"/>
                    </a:lnTo>
                    <a:lnTo>
                      <a:pt x="878" y="0"/>
                    </a:lnTo>
                    <a:lnTo>
                      <a:pt x="133" y="0"/>
                    </a:lnTo>
                    <a:lnTo>
                      <a:pt x="121" y="0"/>
                    </a:lnTo>
                    <a:lnTo>
                      <a:pt x="111" y="1"/>
                    </a:lnTo>
                    <a:lnTo>
                      <a:pt x="102" y="2"/>
                    </a:lnTo>
                    <a:lnTo>
                      <a:pt x="93" y="4"/>
                    </a:lnTo>
                    <a:lnTo>
                      <a:pt x="83" y="7"/>
                    </a:lnTo>
                    <a:lnTo>
                      <a:pt x="75" y="11"/>
                    </a:lnTo>
                    <a:lnTo>
                      <a:pt x="67" y="15"/>
                    </a:lnTo>
                    <a:lnTo>
                      <a:pt x="60" y="19"/>
                    </a:lnTo>
                    <a:lnTo>
                      <a:pt x="54" y="23"/>
                    </a:lnTo>
                    <a:lnTo>
                      <a:pt x="48" y="28"/>
                    </a:lnTo>
                    <a:lnTo>
                      <a:pt x="42" y="33"/>
                    </a:lnTo>
                    <a:lnTo>
                      <a:pt x="38" y="39"/>
                    </a:lnTo>
                    <a:lnTo>
                      <a:pt x="35" y="45"/>
                    </a:lnTo>
                    <a:lnTo>
                      <a:pt x="32" y="52"/>
                    </a:lnTo>
                    <a:lnTo>
                      <a:pt x="31" y="58"/>
                    </a:lnTo>
                    <a:lnTo>
                      <a:pt x="31" y="65"/>
                    </a:lnTo>
                    <a:lnTo>
                      <a:pt x="0" y="206"/>
                    </a:lnTo>
                    <a:lnTo>
                      <a:pt x="0" y="213"/>
                    </a:lnTo>
                    <a:lnTo>
                      <a:pt x="3" y="219"/>
                    </a:lnTo>
                    <a:lnTo>
                      <a:pt x="8" y="225"/>
                    </a:lnTo>
                    <a:lnTo>
                      <a:pt x="13" y="231"/>
                    </a:lnTo>
                    <a:lnTo>
                      <a:pt x="19" y="236"/>
                    </a:lnTo>
                    <a:lnTo>
                      <a:pt x="27" y="241"/>
                    </a:lnTo>
                    <a:lnTo>
                      <a:pt x="35" y="246"/>
                    </a:lnTo>
                    <a:lnTo>
                      <a:pt x="44" y="251"/>
                    </a:lnTo>
                    <a:lnTo>
                      <a:pt x="55" y="255"/>
                    </a:lnTo>
                    <a:lnTo>
                      <a:pt x="66" y="259"/>
                    </a:lnTo>
                    <a:lnTo>
                      <a:pt x="76" y="262"/>
                    </a:lnTo>
                    <a:lnTo>
                      <a:pt x="88" y="265"/>
                    </a:lnTo>
                    <a:lnTo>
                      <a:pt x="99" y="267"/>
                    </a:lnTo>
                    <a:lnTo>
                      <a:pt x="110" y="268"/>
                    </a:lnTo>
                    <a:lnTo>
                      <a:pt x="121" y="269"/>
                    </a:lnTo>
                    <a:lnTo>
                      <a:pt x="133" y="270"/>
                    </a:lnTo>
                    <a:lnTo>
                      <a:pt x="878" y="270"/>
                    </a:lnTo>
                    <a:close/>
                  </a:path>
                </a:pathLst>
              </a:custGeom>
              <a:solidFill>
                <a:srgbClr val="993300"/>
              </a:solidFill>
              <a:ln w="0">
                <a:solidFill>
                  <a:srgbClr val="000000"/>
                </a:solidFill>
                <a:prstDash val="solid"/>
                <a:round/>
                <a:headEnd/>
                <a:tailEnd/>
              </a:ln>
            </p:spPr>
            <p:txBody>
              <a:bodyPr/>
              <a:lstStyle/>
              <a:p>
                <a:endParaRPr lang="en-US"/>
              </a:p>
            </p:txBody>
          </p:sp>
          <p:sp>
            <p:nvSpPr>
              <p:cNvPr id="44305" name="Freeform 430"/>
              <p:cNvSpPr>
                <a:spLocks/>
              </p:cNvSpPr>
              <p:nvPr/>
            </p:nvSpPr>
            <p:spPr bwMode="auto">
              <a:xfrm>
                <a:off x="4531" y="1303"/>
                <a:ext cx="12" cy="9"/>
              </a:xfrm>
              <a:custGeom>
                <a:avLst/>
                <a:gdLst>
                  <a:gd name="T0" fmla="*/ 2 w 276"/>
                  <a:gd name="T1" fmla="*/ 9 h 210"/>
                  <a:gd name="T2" fmla="*/ 3 w 276"/>
                  <a:gd name="T3" fmla="*/ 9 h 210"/>
                  <a:gd name="T4" fmla="*/ 4 w 276"/>
                  <a:gd name="T5" fmla="*/ 9 h 210"/>
                  <a:gd name="T6" fmla="*/ 6 w 276"/>
                  <a:gd name="T7" fmla="*/ 9 h 210"/>
                  <a:gd name="T8" fmla="*/ 8 w 276"/>
                  <a:gd name="T9" fmla="*/ 9 h 210"/>
                  <a:gd name="T10" fmla="*/ 10 w 276"/>
                  <a:gd name="T11" fmla="*/ 9 h 210"/>
                  <a:gd name="T12" fmla="*/ 11 w 276"/>
                  <a:gd name="T13" fmla="*/ 9 h 210"/>
                  <a:gd name="T14" fmla="*/ 12 w 276"/>
                  <a:gd name="T15" fmla="*/ 9 h 210"/>
                  <a:gd name="T16" fmla="*/ 12 w 276"/>
                  <a:gd name="T17" fmla="*/ 0 h 210"/>
                  <a:gd name="T18" fmla="*/ 12 w 276"/>
                  <a:gd name="T19" fmla="*/ 0 h 210"/>
                  <a:gd name="T20" fmla="*/ 11 w 276"/>
                  <a:gd name="T21" fmla="*/ 0 h 210"/>
                  <a:gd name="T22" fmla="*/ 9 w 276"/>
                  <a:gd name="T23" fmla="*/ 0 h 210"/>
                  <a:gd name="T24" fmla="*/ 7 w 276"/>
                  <a:gd name="T25" fmla="*/ 0 h 210"/>
                  <a:gd name="T26" fmla="*/ 5 w 276"/>
                  <a:gd name="T27" fmla="*/ 0 h 210"/>
                  <a:gd name="T28" fmla="*/ 4 w 276"/>
                  <a:gd name="T29" fmla="*/ 0 h 210"/>
                  <a:gd name="T30" fmla="*/ 2 w 276"/>
                  <a:gd name="T31" fmla="*/ 0 h 210"/>
                  <a:gd name="T32" fmla="*/ 2 w 276"/>
                  <a:gd name="T33" fmla="*/ 0 h 210"/>
                  <a:gd name="T34" fmla="*/ 1 w 276"/>
                  <a:gd name="T35" fmla="*/ 0 h 210"/>
                  <a:gd name="T36" fmla="*/ 1 w 276"/>
                  <a:gd name="T37" fmla="*/ 0 h 210"/>
                  <a:gd name="T38" fmla="*/ 1 w 276"/>
                  <a:gd name="T39" fmla="*/ 0 h 210"/>
                  <a:gd name="T40" fmla="*/ 1 w 276"/>
                  <a:gd name="T41" fmla="*/ 1 h 210"/>
                  <a:gd name="T42" fmla="*/ 1 w 276"/>
                  <a:gd name="T43" fmla="*/ 1 h 210"/>
                  <a:gd name="T44" fmla="*/ 1 w 276"/>
                  <a:gd name="T45" fmla="*/ 1 h 210"/>
                  <a:gd name="T46" fmla="*/ 0 w 276"/>
                  <a:gd name="T47" fmla="*/ 1 h 210"/>
                  <a:gd name="T48" fmla="*/ 0 w 276"/>
                  <a:gd name="T49" fmla="*/ 1 h 210"/>
                  <a:gd name="T50" fmla="*/ 0 w 276"/>
                  <a:gd name="T51" fmla="*/ 8 h 210"/>
                  <a:gd name="T52" fmla="*/ 0 w 276"/>
                  <a:gd name="T53" fmla="*/ 8 h 210"/>
                  <a:gd name="T54" fmla="*/ 0 w 276"/>
                  <a:gd name="T55" fmla="*/ 8 h 210"/>
                  <a:gd name="T56" fmla="*/ 0 w 276"/>
                  <a:gd name="T57" fmla="*/ 8 h 210"/>
                  <a:gd name="T58" fmla="*/ 1 w 276"/>
                  <a:gd name="T59" fmla="*/ 8 h 210"/>
                  <a:gd name="T60" fmla="*/ 1 w 276"/>
                  <a:gd name="T61" fmla="*/ 9 h 210"/>
                  <a:gd name="T62" fmla="*/ 1 w 276"/>
                  <a:gd name="T63" fmla="*/ 9 h 210"/>
                  <a:gd name="T64" fmla="*/ 2 w 276"/>
                  <a:gd name="T65" fmla="*/ 9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6" h="210">
                    <a:moveTo>
                      <a:pt x="41" y="208"/>
                    </a:moveTo>
                    <a:lnTo>
                      <a:pt x="46" y="208"/>
                    </a:lnTo>
                    <a:lnTo>
                      <a:pt x="56" y="208"/>
                    </a:lnTo>
                    <a:lnTo>
                      <a:pt x="69" y="208"/>
                    </a:lnTo>
                    <a:lnTo>
                      <a:pt x="84" y="209"/>
                    </a:lnTo>
                    <a:lnTo>
                      <a:pt x="103" y="209"/>
                    </a:lnTo>
                    <a:lnTo>
                      <a:pt x="122" y="209"/>
                    </a:lnTo>
                    <a:lnTo>
                      <a:pt x="144" y="210"/>
                    </a:lnTo>
                    <a:lnTo>
                      <a:pt x="165" y="210"/>
                    </a:lnTo>
                    <a:lnTo>
                      <a:pt x="186" y="210"/>
                    </a:lnTo>
                    <a:lnTo>
                      <a:pt x="207" y="210"/>
                    </a:lnTo>
                    <a:lnTo>
                      <a:pt x="225" y="210"/>
                    </a:lnTo>
                    <a:lnTo>
                      <a:pt x="242" y="210"/>
                    </a:lnTo>
                    <a:lnTo>
                      <a:pt x="256" y="209"/>
                    </a:lnTo>
                    <a:lnTo>
                      <a:pt x="266" y="208"/>
                    </a:lnTo>
                    <a:lnTo>
                      <a:pt x="273" y="206"/>
                    </a:lnTo>
                    <a:lnTo>
                      <a:pt x="276" y="205"/>
                    </a:lnTo>
                    <a:lnTo>
                      <a:pt x="276" y="4"/>
                    </a:lnTo>
                    <a:lnTo>
                      <a:pt x="273" y="2"/>
                    </a:lnTo>
                    <a:lnTo>
                      <a:pt x="266" y="1"/>
                    </a:lnTo>
                    <a:lnTo>
                      <a:pt x="256" y="0"/>
                    </a:lnTo>
                    <a:lnTo>
                      <a:pt x="242" y="0"/>
                    </a:lnTo>
                    <a:lnTo>
                      <a:pt x="225" y="0"/>
                    </a:lnTo>
                    <a:lnTo>
                      <a:pt x="207" y="0"/>
                    </a:lnTo>
                    <a:lnTo>
                      <a:pt x="186" y="1"/>
                    </a:lnTo>
                    <a:lnTo>
                      <a:pt x="165" y="1"/>
                    </a:lnTo>
                    <a:lnTo>
                      <a:pt x="144" y="2"/>
                    </a:lnTo>
                    <a:lnTo>
                      <a:pt x="122" y="3"/>
                    </a:lnTo>
                    <a:lnTo>
                      <a:pt x="103" y="4"/>
                    </a:lnTo>
                    <a:lnTo>
                      <a:pt x="84" y="5"/>
                    </a:lnTo>
                    <a:lnTo>
                      <a:pt x="69" y="5"/>
                    </a:lnTo>
                    <a:lnTo>
                      <a:pt x="56" y="6"/>
                    </a:lnTo>
                    <a:lnTo>
                      <a:pt x="46" y="6"/>
                    </a:lnTo>
                    <a:lnTo>
                      <a:pt x="41" y="7"/>
                    </a:lnTo>
                    <a:lnTo>
                      <a:pt x="37" y="7"/>
                    </a:lnTo>
                    <a:lnTo>
                      <a:pt x="34" y="7"/>
                    </a:lnTo>
                    <a:lnTo>
                      <a:pt x="31" y="7"/>
                    </a:lnTo>
                    <a:lnTo>
                      <a:pt x="29" y="8"/>
                    </a:lnTo>
                    <a:lnTo>
                      <a:pt x="26" y="9"/>
                    </a:lnTo>
                    <a:lnTo>
                      <a:pt x="24" y="10"/>
                    </a:lnTo>
                    <a:lnTo>
                      <a:pt x="21" y="11"/>
                    </a:lnTo>
                    <a:lnTo>
                      <a:pt x="19" y="12"/>
                    </a:lnTo>
                    <a:lnTo>
                      <a:pt x="17" y="14"/>
                    </a:lnTo>
                    <a:lnTo>
                      <a:pt x="16" y="15"/>
                    </a:lnTo>
                    <a:lnTo>
                      <a:pt x="14" y="17"/>
                    </a:lnTo>
                    <a:lnTo>
                      <a:pt x="13" y="18"/>
                    </a:lnTo>
                    <a:lnTo>
                      <a:pt x="12" y="21"/>
                    </a:lnTo>
                    <a:lnTo>
                      <a:pt x="11" y="23"/>
                    </a:lnTo>
                    <a:lnTo>
                      <a:pt x="11" y="25"/>
                    </a:lnTo>
                    <a:lnTo>
                      <a:pt x="11" y="27"/>
                    </a:lnTo>
                    <a:lnTo>
                      <a:pt x="0" y="175"/>
                    </a:lnTo>
                    <a:lnTo>
                      <a:pt x="0" y="177"/>
                    </a:lnTo>
                    <a:lnTo>
                      <a:pt x="1" y="179"/>
                    </a:lnTo>
                    <a:lnTo>
                      <a:pt x="2" y="183"/>
                    </a:lnTo>
                    <a:lnTo>
                      <a:pt x="3" y="185"/>
                    </a:lnTo>
                    <a:lnTo>
                      <a:pt x="5" y="188"/>
                    </a:lnTo>
                    <a:lnTo>
                      <a:pt x="9" y="190"/>
                    </a:lnTo>
                    <a:lnTo>
                      <a:pt x="11" y="193"/>
                    </a:lnTo>
                    <a:lnTo>
                      <a:pt x="14" y="196"/>
                    </a:lnTo>
                    <a:lnTo>
                      <a:pt x="17" y="198"/>
                    </a:lnTo>
                    <a:lnTo>
                      <a:pt x="20" y="200"/>
                    </a:lnTo>
                    <a:lnTo>
                      <a:pt x="24" y="202"/>
                    </a:lnTo>
                    <a:lnTo>
                      <a:pt x="27" y="204"/>
                    </a:lnTo>
                    <a:lnTo>
                      <a:pt x="30" y="205"/>
                    </a:lnTo>
                    <a:lnTo>
                      <a:pt x="34" y="207"/>
                    </a:lnTo>
                    <a:lnTo>
                      <a:pt x="37" y="207"/>
                    </a:lnTo>
                    <a:lnTo>
                      <a:pt x="41" y="208"/>
                    </a:lnTo>
                    <a:close/>
                  </a:path>
                </a:pathLst>
              </a:custGeom>
              <a:solidFill>
                <a:srgbClr val="993300"/>
              </a:solidFill>
              <a:ln w="0">
                <a:solidFill>
                  <a:srgbClr val="000000"/>
                </a:solidFill>
                <a:prstDash val="solid"/>
                <a:round/>
                <a:headEnd/>
                <a:tailEnd/>
              </a:ln>
            </p:spPr>
            <p:txBody>
              <a:bodyPr/>
              <a:lstStyle/>
              <a:p>
                <a:endParaRPr lang="en-US"/>
              </a:p>
            </p:txBody>
          </p:sp>
          <p:sp>
            <p:nvSpPr>
              <p:cNvPr id="44306" name="Freeform 431"/>
              <p:cNvSpPr>
                <a:spLocks/>
              </p:cNvSpPr>
              <p:nvPr/>
            </p:nvSpPr>
            <p:spPr bwMode="auto">
              <a:xfrm>
                <a:off x="4561" y="1303"/>
                <a:ext cx="11" cy="10"/>
              </a:xfrm>
              <a:custGeom>
                <a:avLst/>
                <a:gdLst>
                  <a:gd name="T0" fmla="*/ 9 w 255"/>
                  <a:gd name="T1" fmla="*/ 10 h 223"/>
                  <a:gd name="T2" fmla="*/ 9 w 255"/>
                  <a:gd name="T3" fmla="*/ 10 h 223"/>
                  <a:gd name="T4" fmla="*/ 10 w 255"/>
                  <a:gd name="T5" fmla="*/ 9 h 223"/>
                  <a:gd name="T6" fmla="*/ 10 w 255"/>
                  <a:gd name="T7" fmla="*/ 9 h 223"/>
                  <a:gd name="T8" fmla="*/ 10 w 255"/>
                  <a:gd name="T9" fmla="*/ 9 h 223"/>
                  <a:gd name="T10" fmla="*/ 11 w 255"/>
                  <a:gd name="T11" fmla="*/ 9 h 223"/>
                  <a:gd name="T12" fmla="*/ 11 w 255"/>
                  <a:gd name="T13" fmla="*/ 9 h 223"/>
                  <a:gd name="T14" fmla="*/ 11 w 255"/>
                  <a:gd name="T15" fmla="*/ 8 h 223"/>
                  <a:gd name="T16" fmla="*/ 10 w 255"/>
                  <a:gd name="T17" fmla="*/ 1 h 223"/>
                  <a:gd name="T18" fmla="*/ 10 w 255"/>
                  <a:gd name="T19" fmla="*/ 1 h 223"/>
                  <a:gd name="T20" fmla="*/ 10 w 255"/>
                  <a:gd name="T21" fmla="*/ 1 h 223"/>
                  <a:gd name="T22" fmla="*/ 10 w 255"/>
                  <a:gd name="T23" fmla="*/ 1 h 223"/>
                  <a:gd name="T24" fmla="*/ 10 w 255"/>
                  <a:gd name="T25" fmla="*/ 0 h 223"/>
                  <a:gd name="T26" fmla="*/ 10 w 255"/>
                  <a:gd name="T27" fmla="*/ 0 h 223"/>
                  <a:gd name="T28" fmla="*/ 9 w 255"/>
                  <a:gd name="T29" fmla="*/ 0 h 223"/>
                  <a:gd name="T30" fmla="*/ 9 w 255"/>
                  <a:gd name="T31" fmla="*/ 0 h 223"/>
                  <a:gd name="T32" fmla="*/ 9 w 255"/>
                  <a:gd name="T33" fmla="*/ 0 h 223"/>
                  <a:gd name="T34" fmla="*/ 8 w 255"/>
                  <a:gd name="T35" fmla="*/ 0 h 223"/>
                  <a:gd name="T36" fmla="*/ 7 w 255"/>
                  <a:gd name="T37" fmla="*/ 0 h 223"/>
                  <a:gd name="T38" fmla="*/ 6 w 255"/>
                  <a:gd name="T39" fmla="*/ 0 h 223"/>
                  <a:gd name="T40" fmla="*/ 4 w 255"/>
                  <a:gd name="T41" fmla="*/ 0 h 223"/>
                  <a:gd name="T42" fmla="*/ 3 w 255"/>
                  <a:gd name="T43" fmla="*/ 0 h 223"/>
                  <a:gd name="T44" fmla="*/ 1 w 255"/>
                  <a:gd name="T45" fmla="*/ 0 h 223"/>
                  <a:gd name="T46" fmla="*/ 0 w 255"/>
                  <a:gd name="T47" fmla="*/ 0 h 223"/>
                  <a:gd name="T48" fmla="*/ 0 w 255"/>
                  <a:gd name="T49" fmla="*/ 0 h 223"/>
                  <a:gd name="T50" fmla="*/ 0 w 255"/>
                  <a:gd name="T51" fmla="*/ 10 h 223"/>
                  <a:gd name="T52" fmla="*/ 1 w 255"/>
                  <a:gd name="T53" fmla="*/ 10 h 223"/>
                  <a:gd name="T54" fmla="*/ 2 w 255"/>
                  <a:gd name="T55" fmla="*/ 10 h 223"/>
                  <a:gd name="T56" fmla="*/ 3 w 255"/>
                  <a:gd name="T57" fmla="*/ 10 h 223"/>
                  <a:gd name="T58" fmla="*/ 5 w 255"/>
                  <a:gd name="T59" fmla="*/ 10 h 223"/>
                  <a:gd name="T60" fmla="*/ 6 w 255"/>
                  <a:gd name="T61" fmla="*/ 10 h 223"/>
                  <a:gd name="T62" fmla="*/ 8 w 255"/>
                  <a:gd name="T63" fmla="*/ 10 h 223"/>
                  <a:gd name="T64" fmla="*/ 8 w 255"/>
                  <a:gd name="T65" fmla="*/ 1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5" h="223">
                    <a:moveTo>
                      <a:pt x="203" y="215"/>
                    </a:moveTo>
                    <a:lnTo>
                      <a:pt x="206" y="214"/>
                    </a:lnTo>
                    <a:lnTo>
                      <a:pt x="211" y="214"/>
                    </a:lnTo>
                    <a:lnTo>
                      <a:pt x="214" y="212"/>
                    </a:lnTo>
                    <a:lnTo>
                      <a:pt x="218" y="211"/>
                    </a:lnTo>
                    <a:lnTo>
                      <a:pt x="223" y="209"/>
                    </a:lnTo>
                    <a:lnTo>
                      <a:pt x="227" y="207"/>
                    </a:lnTo>
                    <a:lnTo>
                      <a:pt x="231" y="205"/>
                    </a:lnTo>
                    <a:lnTo>
                      <a:pt x="235" y="203"/>
                    </a:lnTo>
                    <a:lnTo>
                      <a:pt x="239" y="200"/>
                    </a:lnTo>
                    <a:lnTo>
                      <a:pt x="242" y="198"/>
                    </a:lnTo>
                    <a:lnTo>
                      <a:pt x="245" y="195"/>
                    </a:lnTo>
                    <a:lnTo>
                      <a:pt x="249" y="193"/>
                    </a:lnTo>
                    <a:lnTo>
                      <a:pt x="251" y="190"/>
                    </a:lnTo>
                    <a:lnTo>
                      <a:pt x="253" y="188"/>
                    </a:lnTo>
                    <a:lnTo>
                      <a:pt x="254" y="184"/>
                    </a:lnTo>
                    <a:lnTo>
                      <a:pt x="255" y="183"/>
                    </a:lnTo>
                    <a:lnTo>
                      <a:pt x="235" y="25"/>
                    </a:lnTo>
                    <a:lnTo>
                      <a:pt x="234" y="23"/>
                    </a:lnTo>
                    <a:lnTo>
                      <a:pt x="234" y="21"/>
                    </a:lnTo>
                    <a:lnTo>
                      <a:pt x="233" y="19"/>
                    </a:lnTo>
                    <a:lnTo>
                      <a:pt x="232" y="17"/>
                    </a:lnTo>
                    <a:lnTo>
                      <a:pt x="231" y="16"/>
                    </a:lnTo>
                    <a:lnTo>
                      <a:pt x="229" y="14"/>
                    </a:lnTo>
                    <a:lnTo>
                      <a:pt x="227" y="13"/>
                    </a:lnTo>
                    <a:lnTo>
                      <a:pt x="225" y="11"/>
                    </a:lnTo>
                    <a:lnTo>
                      <a:pt x="223" y="10"/>
                    </a:lnTo>
                    <a:lnTo>
                      <a:pt x="221" y="9"/>
                    </a:lnTo>
                    <a:lnTo>
                      <a:pt x="218" y="8"/>
                    </a:lnTo>
                    <a:lnTo>
                      <a:pt x="216" y="7"/>
                    </a:lnTo>
                    <a:lnTo>
                      <a:pt x="213" y="6"/>
                    </a:lnTo>
                    <a:lnTo>
                      <a:pt x="210" y="6"/>
                    </a:lnTo>
                    <a:lnTo>
                      <a:pt x="206" y="6"/>
                    </a:lnTo>
                    <a:lnTo>
                      <a:pt x="203" y="6"/>
                    </a:lnTo>
                    <a:lnTo>
                      <a:pt x="197" y="5"/>
                    </a:lnTo>
                    <a:lnTo>
                      <a:pt x="189" y="5"/>
                    </a:lnTo>
                    <a:lnTo>
                      <a:pt x="178" y="4"/>
                    </a:lnTo>
                    <a:lnTo>
                      <a:pt x="163" y="4"/>
                    </a:lnTo>
                    <a:lnTo>
                      <a:pt x="148" y="3"/>
                    </a:lnTo>
                    <a:lnTo>
                      <a:pt x="130" y="2"/>
                    </a:lnTo>
                    <a:lnTo>
                      <a:pt x="113" y="1"/>
                    </a:lnTo>
                    <a:lnTo>
                      <a:pt x="95" y="1"/>
                    </a:lnTo>
                    <a:lnTo>
                      <a:pt x="77" y="0"/>
                    </a:lnTo>
                    <a:lnTo>
                      <a:pt x="60" y="0"/>
                    </a:lnTo>
                    <a:lnTo>
                      <a:pt x="43" y="0"/>
                    </a:lnTo>
                    <a:lnTo>
                      <a:pt x="29" y="0"/>
                    </a:lnTo>
                    <a:lnTo>
                      <a:pt x="17" y="1"/>
                    </a:lnTo>
                    <a:lnTo>
                      <a:pt x="7" y="2"/>
                    </a:lnTo>
                    <a:lnTo>
                      <a:pt x="2" y="3"/>
                    </a:lnTo>
                    <a:lnTo>
                      <a:pt x="0" y="6"/>
                    </a:lnTo>
                    <a:lnTo>
                      <a:pt x="0" y="221"/>
                    </a:lnTo>
                    <a:lnTo>
                      <a:pt x="2" y="222"/>
                    </a:lnTo>
                    <a:lnTo>
                      <a:pt x="7" y="223"/>
                    </a:lnTo>
                    <a:lnTo>
                      <a:pt x="17" y="223"/>
                    </a:lnTo>
                    <a:lnTo>
                      <a:pt x="29" y="223"/>
                    </a:lnTo>
                    <a:lnTo>
                      <a:pt x="43" y="223"/>
                    </a:lnTo>
                    <a:lnTo>
                      <a:pt x="60" y="222"/>
                    </a:lnTo>
                    <a:lnTo>
                      <a:pt x="77" y="221"/>
                    </a:lnTo>
                    <a:lnTo>
                      <a:pt x="95" y="221"/>
                    </a:lnTo>
                    <a:lnTo>
                      <a:pt x="113" y="220"/>
                    </a:lnTo>
                    <a:lnTo>
                      <a:pt x="130" y="219"/>
                    </a:lnTo>
                    <a:lnTo>
                      <a:pt x="148" y="218"/>
                    </a:lnTo>
                    <a:lnTo>
                      <a:pt x="163" y="217"/>
                    </a:lnTo>
                    <a:lnTo>
                      <a:pt x="178" y="216"/>
                    </a:lnTo>
                    <a:lnTo>
                      <a:pt x="189" y="215"/>
                    </a:lnTo>
                    <a:lnTo>
                      <a:pt x="197" y="215"/>
                    </a:lnTo>
                    <a:lnTo>
                      <a:pt x="203" y="215"/>
                    </a:lnTo>
                    <a:close/>
                  </a:path>
                </a:pathLst>
              </a:custGeom>
              <a:solidFill>
                <a:srgbClr val="993300"/>
              </a:solidFill>
              <a:ln w="0">
                <a:solidFill>
                  <a:srgbClr val="000000"/>
                </a:solidFill>
                <a:prstDash val="solid"/>
                <a:round/>
                <a:headEnd/>
                <a:tailEnd/>
              </a:ln>
            </p:spPr>
            <p:txBody>
              <a:bodyPr/>
              <a:lstStyle/>
              <a:p>
                <a:endParaRPr lang="en-US"/>
              </a:p>
            </p:txBody>
          </p:sp>
          <p:sp>
            <p:nvSpPr>
              <p:cNvPr id="44307" name="Freeform 432"/>
              <p:cNvSpPr>
                <a:spLocks/>
              </p:cNvSpPr>
              <p:nvPr/>
            </p:nvSpPr>
            <p:spPr bwMode="auto">
              <a:xfrm>
                <a:off x="4544" y="1307"/>
                <a:ext cx="16" cy="6"/>
              </a:xfrm>
              <a:custGeom>
                <a:avLst/>
                <a:gdLst>
                  <a:gd name="T0" fmla="*/ 16 w 371"/>
                  <a:gd name="T1" fmla="*/ 3 h 123"/>
                  <a:gd name="T2" fmla="*/ 16 w 371"/>
                  <a:gd name="T3" fmla="*/ 3 h 123"/>
                  <a:gd name="T4" fmla="*/ 16 w 371"/>
                  <a:gd name="T5" fmla="*/ 4 h 123"/>
                  <a:gd name="T6" fmla="*/ 16 w 371"/>
                  <a:gd name="T7" fmla="*/ 4 h 123"/>
                  <a:gd name="T8" fmla="*/ 16 w 371"/>
                  <a:gd name="T9" fmla="*/ 4 h 123"/>
                  <a:gd name="T10" fmla="*/ 16 w 371"/>
                  <a:gd name="T11" fmla="*/ 4 h 123"/>
                  <a:gd name="T12" fmla="*/ 16 w 371"/>
                  <a:gd name="T13" fmla="*/ 5 h 123"/>
                  <a:gd name="T14" fmla="*/ 16 w 371"/>
                  <a:gd name="T15" fmla="*/ 5 h 123"/>
                  <a:gd name="T16" fmla="*/ 15 w 371"/>
                  <a:gd name="T17" fmla="*/ 5 h 123"/>
                  <a:gd name="T18" fmla="*/ 15 w 371"/>
                  <a:gd name="T19" fmla="*/ 5 h 123"/>
                  <a:gd name="T20" fmla="*/ 15 w 371"/>
                  <a:gd name="T21" fmla="*/ 5 h 123"/>
                  <a:gd name="T22" fmla="*/ 15 w 371"/>
                  <a:gd name="T23" fmla="*/ 6 h 123"/>
                  <a:gd name="T24" fmla="*/ 15 w 371"/>
                  <a:gd name="T25" fmla="*/ 6 h 123"/>
                  <a:gd name="T26" fmla="*/ 15 w 371"/>
                  <a:gd name="T27" fmla="*/ 6 h 123"/>
                  <a:gd name="T28" fmla="*/ 15 w 371"/>
                  <a:gd name="T29" fmla="*/ 6 h 123"/>
                  <a:gd name="T30" fmla="*/ 14 w 371"/>
                  <a:gd name="T31" fmla="*/ 6 h 123"/>
                  <a:gd name="T32" fmla="*/ 14 w 371"/>
                  <a:gd name="T33" fmla="*/ 6 h 123"/>
                  <a:gd name="T34" fmla="*/ 2 w 371"/>
                  <a:gd name="T35" fmla="*/ 6 h 123"/>
                  <a:gd name="T36" fmla="*/ 2 w 371"/>
                  <a:gd name="T37" fmla="*/ 6 h 123"/>
                  <a:gd name="T38" fmla="*/ 1 w 371"/>
                  <a:gd name="T39" fmla="*/ 6 h 123"/>
                  <a:gd name="T40" fmla="*/ 1 w 371"/>
                  <a:gd name="T41" fmla="*/ 6 h 123"/>
                  <a:gd name="T42" fmla="*/ 1 w 371"/>
                  <a:gd name="T43" fmla="*/ 6 h 123"/>
                  <a:gd name="T44" fmla="*/ 1 w 371"/>
                  <a:gd name="T45" fmla="*/ 6 h 123"/>
                  <a:gd name="T46" fmla="*/ 1 w 371"/>
                  <a:gd name="T47" fmla="*/ 5 h 123"/>
                  <a:gd name="T48" fmla="*/ 1 w 371"/>
                  <a:gd name="T49" fmla="*/ 5 h 123"/>
                  <a:gd name="T50" fmla="*/ 0 w 371"/>
                  <a:gd name="T51" fmla="*/ 5 h 123"/>
                  <a:gd name="T52" fmla="*/ 0 w 371"/>
                  <a:gd name="T53" fmla="*/ 5 h 123"/>
                  <a:gd name="T54" fmla="*/ 0 w 371"/>
                  <a:gd name="T55" fmla="*/ 5 h 123"/>
                  <a:gd name="T56" fmla="*/ 0 w 371"/>
                  <a:gd name="T57" fmla="*/ 4 h 123"/>
                  <a:gd name="T58" fmla="*/ 0 w 371"/>
                  <a:gd name="T59" fmla="*/ 4 h 123"/>
                  <a:gd name="T60" fmla="*/ 0 w 371"/>
                  <a:gd name="T61" fmla="*/ 4 h 123"/>
                  <a:gd name="T62" fmla="*/ 0 w 371"/>
                  <a:gd name="T63" fmla="*/ 4 h 123"/>
                  <a:gd name="T64" fmla="*/ 0 w 371"/>
                  <a:gd name="T65" fmla="*/ 3 h 123"/>
                  <a:gd name="T66" fmla="*/ 0 w 371"/>
                  <a:gd name="T67" fmla="*/ 3 h 123"/>
                  <a:gd name="T68" fmla="*/ 0 w 371"/>
                  <a:gd name="T69" fmla="*/ 0 h 123"/>
                  <a:gd name="T70" fmla="*/ 16 w 371"/>
                  <a:gd name="T71" fmla="*/ 0 h 123"/>
                  <a:gd name="T72" fmla="*/ 16 w 371"/>
                  <a:gd name="T73" fmla="*/ 3 h 1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71" h="123">
                    <a:moveTo>
                      <a:pt x="371" y="62"/>
                    </a:moveTo>
                    <a:lnTo>
                      <a:pt x="370" y="67"/>
                    </a:lnTo>
                    <a:lnTo>
                      <a:pt x="370" y="73"/>
                    </a:lnTo>
                    <a:lnTo>
                      <a:pt x="369" y="79"/>
                    </a:lnTo>
                    <a:lnTo>
                      <a:pt x="367" y="85"/>
                    </a:lnTo>
                    <a:lnTo>
                      <a:pt x="365" y="90"/>
                    </a:lnTo>
                    <a:lnTo>
                      <a:pt x="363" y="95"/>
                    </a:lnTo>
                    <a:lnTo>
                      <a:pt x="361" y="100"/>
                    </a:lnTo>
                    <a:lnTo>
                      <a:pt x="358" y="104"/>
                    </a:lnTo>
                    <a:lnTo>
                      <a:pt x="355" y="108"/>
                    </a:lnTo>
                    <a:lnTo>
                      <a:pt x="352" y="111"/>
                    </a:lnTo>
                    <a:lnTo>
                      <a:pt x="349" y="114"/>
                    </a:lnTo>
                    <a:lnTo>
                      <a:pt x="345" y="117"/>
                    </a:lnTo>
                    <a:lnTo>
                      <a:pt x="341" y="119"/>
                    </a:lnTo>
                    <a:lnTo>
                      <a:pt x="337" y="120"/>
                    </a:lnTo>
                    <a:lnTo>
                      <a:pt x="332" y="121"/>
                    </a:lnTo>
                    <a:lnTo>
                      <a:pt x="327" y="123"/>
                    </a:lnTo>
                    <a:lnTo>
                      <a:pt x="43" y="123"/>
                    </a:lnTo>
                    <a:lnTo>
                      <a:pt x="38" y="121"/>
                    </a:lnTo>
                    <a:lnTo>
                      <a:pt x="33" y="120"/>
                    </a:lnTo>
                    <a:lnTo>
                      <a:pt x="29" y="119"/>
                    </a:lnTo>
                    <a:lnTo>
                      <a:pt x="25" y="117"/>
                    </a:lnTo>
                    <a:lnTo>
                      <a:pt x="21" y="114"/>
                    </a:lnTo>
                    <a:lnTo>
                      <a:pt x="17" y="111"/>
                    </a:lnTo>
                    <a:lnTo>
                      <a:pt x="14" y="108"/>
                    </a:lnTo>
                    <a:lnTo>
                      <a:pt x="11" y="104"/>
                    </a:lnTo>
                    <a:lnTo>
                      <a:pt x="8" y="100"/>
                    </a:lnTo>
                    <a:lnTo>
                      <a:pt x="6" y="95"/>
                    </a:lnTo>
                    <a:lnTo>
                      <a:pt x="4" y="90"/>
                    </a:lnTo>
                    <a:lnTo>
                      <a:pt x="2" y="85"/>
                    </a:lnTo>
                    <a:lnTo>
                      <a:pt x="1" y="79"/>
                    </a:lnTo>
                    <a:lnTo>
                      <a:pt x="0" y="73"/>
                    </a:lnTo>
                    <a:lnTo>
                      <a:pt x="0" y="67"/>
                    </a:lnTo>
                    <a:lnTo>
                      <a:pt x="0" y="62"/>
                    </a:lnTo>
                    <a:lnTo>
                      <a:pt x="2" y="0"/>
                    </a:lnTo>
                    <a:lnTo>
                      <a:pt x="367" y="0"/>
                    </a:lnTo>
                    <a:lnTo>
                      <a:pt x="371" y="62"/>
                    </a:lnTo>
                    <a:close/>
                  </a:path>
                </a:pathLst>
              </a:custGeom>
              <a:solidFill>
                <a:srgbClr val="993300"/>
              </a:solidFill>
              <a:ln w="0">
                <a:solidFill>
                  <a:srgbClr val="000000"/>
                </a:solidFill>
                <a:prstDash val="solid"/>
                <a:round/>
                <a:headEnd/>
                <a:tailEnd/>
              </a:ln>
            </p:spPr>
            <p:txBody>
              <a:bodyPr/>
              <a:lstStyle/>
              <a:p>
                <a:endParaRPr lang="en-US"/>
              </a:p>
            </p:txBody>
          </p:sp>
          <p:sp>
            <p:nvSpPr>
              <p:cNvPr id="44308" name="Freeform 433"/>
              <p:cNvSpPr>
                <a:spLocks/>
              </p:cNvSpPr>
              <p:nvPr/>
            </p:nvSpPr>
            <p:spPr bwMode="auto">
              <a:xfrm>
                <a:off x="4544" y="1303"/>
                <a:ext cx="16" cy="4"/>
              </a:xfrm>
              <a:custGeom>
                <a:avLst/>
                <a:gdLst>
                  <a:gd name="T0" fmla="*/ 14 w 380"/>
                  <a:gd name="T1" fmla="*/ 4 h 99"/>
                  <a:gd name="T2" fmla="*/ 15 w 380"/>
                  <a:gd name="T3" fmla="*/ 4 h 99"/>
                  <a:gd name="T4" fmla="*/ 15 w 380"/>
                  <a:gd name="T5" fmla="*/ 4 h 99"/>
                  <a:gd name="T6" fmla="*/ 15 w 380"/>
                  <a:gd name="T7" fmla="*/ 4 h 99"/>
                  <a:gd name="T8" fmla="*/ 16 w 380"/>
                  <a:gd name="T9" fmla="*/ 4 h 99"/>
                  <a:gd name="T10" fmla="*/ 16 w 380"/>
                  <a:gd name="T11" fmla="*/ 3 h 99"/>
                  <a:gd name="T12" fmla="*/ 16 w 380"/>
                  <a:gd name="T13" fmla="*/ 3 h 99"/>
                  <a:gd name="T14" fmla="*/ 16 w 380"/>
                  <a:gd name="T15" fmla="*/ 3 h 99"/>
                  <a:gd name="T16" fmla="*/ 16 w 380"/>
                  <a:gd name="T17" fmla="*/ 1 h 99"/>
                  <a:gd name="T18" fmla="*/ 16 w 380"/>
                  <a:gd name="T19" fmla="*/ 1 h 99"/>
                  <a:gd name="T20" fmla="*/ 16 w 380"/>
                  <a:gd name="T21" fmla="*/ 1 h 99"/>
                  <a:gd name="T22" fmla="*/ 16 w 380"/>
                  <a:gd name="T23" fmla="*/ 1 h 99"/>
                  <a:gd name="T24" fmla="*/ 15 w 380"/>
                  <a:gd name="T25" fmla="*/ 0 h 99"/>
                  <a:gd name="T26" fmla="*/ 15 w 380"/>
                  <a:gd name="T27" fmla="*/ 0 h 99"/>
                  <a:gd name="T28" fmla="*/ 15 w 380"/>
                  <a:gd name="T29" fmla="*/ 0 h 99"/>
                  <a:gd name="T30" fmla="*/ 15 w 380"/>
                  <a:gd name="T31" fmla="*/ 0 h 99"/>
                  <a:gd name="T32" fmla="*/ 14 w 380"/>
                  <a:gd name="T33" fmla="*/ 0 h 99"/>
                  <a:gd name="T34" fmla="*/ 1 w 380"/>
                  <a:gd name="T35" fmla="*/ 0 h 99"/>
                  <a:gd name="T36" fmla="*/ 1 w 380"/>
                  <a:gd name="T37" fmla="*/ 0 h 99"/>
                  <a:gd name="T38" fmla="*/ 1 w 380"/>
                  <a:gd name="T39" fmla="*/ 0 h 99"/>
                  <a:gd name="T40" fmla="*/ 1 w 380"/>
                  <a:gd name="T41" fmla="*/ 0 h 99"/>
                  <a:gd name="T42" fmla="*/ 0 w 380"/>
                  <a:gd name="T43" fmla="*/ 0 h 99"/>
                  <a:gd name="T44" fmla="*/ 0 w 380"/>
                  <a:gd name="T45" fmla="*/ 1 h 99"/>
                  <a:gd name="T46" fmla="*/ 0 w 380"/>
                  <a:gd name="T47" fmla="*/ 1 h 99"/>
                  <a:gd name="T48" fmla="*/ 0 w 380"/>
                  <a:gd name="T49" fmla="*/ 1 h 99"/>
                  <a:gd name="T50" fmla="*/ 0 w 380"/>
                  <a:gd name="T51" fmla="*/ 3 h 99"/>
                  <a:gd name="T52" fmla="*/ 0 w 380"/>
                  <a:gd name="T53" fmla="*/ 3 h 99"/>
                  <a:gd name="T54" fmla="*/ 0 w 380"/>
                  <a:gd name="T55" fmla="*/ 3 h 99"/>
                  <a:gd name="T56" fmla="*/ 0 w 380"/>
                  <a:gd name="T57" fmla="*/ 3 h 99"/>
                  <a:gd name="T58" fmla="*/ 0 w 380"/>
                  <a:gd name="T59" fmla="*/ 4 h 99"/>
                  <a:gd name="T60" fmla="*/ 1 w 380"/>
                  <a:gd name="T61" fmla="*/ 4 h 99"/>
                  <a:gd name="T62" fmla="*/ 1 w 380"/>
                  <a:gd name="T63" fmla="*/ 4 h 99"/>
                  <a:gd name="T64" fmla="*/ 1 w 380"/>
                  <a:gd name="T65" fmla="*/ 4 h 99"/>
                  <a:gd name="T66" fmla="*/ 2 w 380"/>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0" h="99">
                    <a:moveTo>
                      <a:pt x="339" y="99"/>
                    </a:moveTo>
                    <a:lnTo>
                      <a:pt x="343" y="98"/>
                    </a:lnTo>
                    <a:lnTo>
                      <a:pt x="347" y="98"/>
                    </a:lnTo>
                    <a:lnTo>
                      <a:pt x="350" y="97"/>
                    </a:lnTo>
                    <a:lnTo>
                      <a:pt x="354" y="96"/>
                    </a:lnTo>
                    <a:lnTo>
                      <a:pt x="358" y="95"/>
                    </a:lnTo>
                    <a:lnTo>
                      <a:pt x="361" y="93"/>
                    </a:lnTo>
                    <a:lnTo>
                      <a:pt x="364" y="91"/>
                    </a:lnTo>
                    <a:lnTo>
                      <a:pt x="367" y="89"/>
                    </a:lnTo>
                    <a:lnTo>
                      <a:pt x="369" y="87"/>
                    </a:lnTo>
                    <a:lnTo>
                      <a:pt x="372" y="85"/>
                    </a:lnTo>
                    <a:lnTo>
                      <a:pt x="374" y="82"/>
                    </a:lnTo>
                    <a:lnTo>
                      <a:pt x="376" y="80"/>
                    </a:lnTo>
                    <a:lnTo>
                      <a:pt x="378" y="77"/>
                    </a:lnTo>
                    <a:lnTo>
                      <a:pt x="379" y="74"/>
                    </a:lnTo>
                    <a:lnTo>
                      <a:pt x="379" y="70"/>
                    </a:lnTo>
                    <a:lnTo>
                      <a:pt x="380" y="67"/>
                    </a:lnTo>
                    <a:lnTo>
                      <a:pt x="380" y="31"/>
                    </a:lnTo>
                    <a:lnTo>
                      <a:pt x="379" y="27"/>
                    </a:lnTo>
                    <a:lnTo>
                      <a:pt x="379" y="24"/>
                    </a:lnTo>
                    <a:lnTo>
                      <a:pt x="378" y="21"/>
                    </a:lnTo>
                    <a:lnTo>
                      <a:pt x="376" y="18"/>
                    </a:lnTo>
                    <a:lnTo>
                      <a:pt x="374" y="16"/>
                    </a:lnTo>
                    <a:lnTo>
                      <a:pt x="372" y="13"/>
                    </a:lnTo>
                    <a:lnTo>
                      <a:pt x="369" y="11"/>
                    </a:lnTo>
                    <a:lnTo>
                      <a:pt x="367" y="9"/>
                    </a:lnTo>
                    <a:lnTo>
                      <a:pt x="364" y="7"/>
                    </a:lnTo>
                    <a:lnTo>
                      <a:pt x="361" y="5"/>
                    </a:lnTo>
                    <a:lnTo>
                      <a:pt x="358" y="3"/>
                    </a:lnTo>
                    <a:lnTo>
                      <a:pt x="354" y="2"/>
                    </a:lnTo>
                    <a:lnTo>
                      <a:pt x="350" y="1"/>
                    </a:lnTo>
                    <a:lnTo>
                      <a:pt x="347" y="0"/>
                    </a:lnTo>
                    <a:lnTo>
                      <a:pt x="343" y="0"/>
                    </a:lnTo>
                    <a:lnTo>
                      <a:pt x="339" y="0"/>
                    </a:lnTo>
                    <a:lnTo>
                      <a:pt x="40" y="0"/>
                    </a:lnTo>
                    <a:lnTo>
                      <a:pt x="35" y="0"/>
                    </a:lnTo>
                    <a:lnTo>
                      <a:pt x="32" y="0"/>
                    </a:lnTo>
                    <a:lnTo>
                      <a:pt x="28" y="1"/>
                    </a:lnTo>
                    <a:lnTo>
                      <a:pt x="23" y="2"/>
                    </a:lnTo>
                    <a:lnTo>
                      <a:pt x="20" y="3"/>
                    </a:lnTo>
                    <a:lnTo>
                      <a:pt x="16" y="5"/>
                    </a:lnTo>
                    <a:lnTo>
                      <a:pt x="14" y="7"/>
                    </a:lnTo>
                    <a:lnTo>
                      <a:pt x="11" y="9"/>
                    </a:lnTo>
                    <a:lnTo>
                      <a:pt x="8" y="11"/>
                    </a:lnTo>
                    <a:lnTo>
                      <a:pt x="6" y="13"/>
                    </a:lnTo>
                    <a:lnTo>
                      <a:pt x="4" y="16"/>
                    </a:lnTo>
                    <a:lnTo>
                      <a:pt x="3" y="18"/>
                    </a:lnTo>
                    <a:lnTo>
                      <a:pt x="1" y="21"/>
                    </a:lnTo>
                    <a:lnTo>
                      <a:pt x="0" y="24"/>
                    </a:lnTo>
                    <a:lnTo>
                      <a:pt x="0" y="27"/>
                    </a:lnTo>
                    <a:lnTo>
                      <a:pt x="0" y="31"/>
                    </a:lnTo>
                    <a:lnTo>
                      <a:pt x="0" y="67"/>
                    </a:lnTo>
                    <a:lnTo>
                      <a:pt x="0" y="70"/>
                    </a:lnTo>
                    <a:lnTo>
                      <a:pt x="0" y="74"/>
                    </a:lnTo>
                    <a:lnTo>
                      <a:pt x="1" y="77"/>
                    </a:lnTo>
                    <a:lnTo>
                      <a:pt x="3" y="80"/>
                    </a:lnTo>
                    <a:lnTo>
                      <a:pt x="4" y="82"/>
                    </a:lnTo>
                    <a:lnTo>
                      <a:pt x="6" y="85"/>
                    </a:lnTo>
                    <a:lnTo>
                      <a:pt x="8" y="87"/>
                    </a:lnTo>
                    <a:lnTo>
                      <a:pt x="11" y="89"/>
                    </a:lnTo>
                    <a:lnTo>
                      <a:pt x="14" y="91"/>
                    </a:lnTo>
                    <a:lnTo>
                      <a:pt x="16" y="93"/>
                    </a:lnTo>
                    <a:lnTo>
                      <a:pt x="20" y="95"/>
                    </a:lnTo>
                    <a:lnTo>
                      <a:pt x="23" y="96"/>
                    </a:lnTo>
                    <a:lnTo>
                      <a:pt x="28" y="97"/>
                    </a:lnTo>
                    <a:lnTo>
                      <a:pt x="32" y="98"/>
                    </a:lnTo>
                    <a:lnTo>
                      <a:pt x="35" y="98"/>
                    </a:lnTo>
                    <a:lnTo>
                      <a:pt x="40" y="99"/>
                    </a:lnTo>
                    <a:lnTo>
                      <a:pt x="339" y="99"/>
                    </a:lnTo>
                    <a:close/>
                  </a:path>
                </a:pathLst>
              </a:custGeom>
              <a:solidFill>
                <a:srgbClr val="993300"/>
              </a:solidFill>
              <a:ln w="0">
                <a:solidFill>
                  <a:srgbClr val="000000"/>
                </a:solidFill>
                <a:prstDash val="solid"/>
                <a:round/>
                <a:headEnd/>
                <a:tailEnd/>
              </a:ln>
            </p:spPr>
            <p:txBody>
              <a:bodyPr/>
              <a:lstStyle/>
              <a:p>
                <a:endParaRPr lang="en-US"/>
              </a:p>
            </p:txBody>
          </p:sp>
          <p:sp>
            <p:nvSpPr>
              <p:cNvPr id="44309" name="Freeform 434"/>
              <p:cNvSpPr>
                <a:spLocks/>
              </p:cNvSpPr>
              <p:nvPr/>
            </p:nvSpPr>
            <p:spPr bwMode="auto">
              <a:xfrm>
                <a:off x="4528" y="1315"/>
                <a:ext cx="23" cy="13"/>
              </a:xfrm>
              <a:custGeom>
                <a:avLst/>
                <a:gdLst>
                  <a:gd name="T0" fmla="*/ 20 w 529"/>
                  <a:gd name="T1" fmla="*/ 13 h 282"/>
                  <a:gd name="T2" fmla="*/ 21 w 529"/>
                  <a:gd name="T3" fmla="*/ 13 h 282"/>
                  <a:gd name="T4" fmla="*/ 21 w 529"/>
                  <a:gd name="T5" fmla="*/ 13 h 282"/>
                  <a:gd name="T6" fmla="*/ 22 w 529"/>
                  <a:gd name="T7" fmla="*/ 12 h 282"/>
                  <a:gd name="T8" fmla="*/ 22 w 529"/>
                  <a:gd name="T9" fmla="*/ 12 h 282"/>
                  <a:gd name="T10" fmla="*/ 23 w 529"/>
                  <a:gd name="T11" fmla="*/ 11 h 282"/>
                  <a:gd name="T12" fmla="*/ 23 w 529"/>
                  <a:gd name="T13" fmla="*/ 11 h 282"/>
                  <a:gd name="T14" fmla="*/ 23 w 529"/>
                  <a:gd name="T15" fmla="*/ 10 h 282"/>
                  <a:gd name="T16" fmla="*/ 22 w 529"/>
                  <a:gd name="T17" fmla="*/ 3 h 282"/>
                  <a:gd name="T18" fmla="*/ 22 w 529"/>
                  <a:gd name="T19" fmla="*/ 2 h 282"/>
                  <a:gd name="T20" fmla="*/ 22 w 529"/>
                  <a:gd name="T21" fmla="*/ 2 h 282"/>
                  <a:gd name="T22" fmla="*/ 22 w 529"/>
                  <a:gd name="T23" fmla="*/ 1 h 282"/>
                  <a:gd name="T24" fmla="*/ 22 w 529"/>
                  <a:gd name="T25" fmla="*/ 1 h 282"/>
                  <a:gd name="T26" fmla="*/ 21 w 529"/>
                  <a:gd name="T27" fmla="*/ 1 h 282"/>
                  <a:gd name="T28" fmla="*/ 21 w 529"/>
                  <a:gd name="T29" fmla="*/ 0 h 282"/>
                  <a:gd name="T30" fmla="*/ 20 w 529"/>
                  <a:gd name="T31" fmla="*/ 0 h 282"/>
                  <a:gd name="T32" fmla="*/ 20 w 529"/>
                  <a:gd name="T33" fmla="*/ 0 h 282"/>
                  <a:gd name="T34" fmla="*/ 3 w 529"/>
                  <a:gd name="T35" fmla="*/ 0 h 282"/>
                  <a:gd name="T36" fmla="*/ 2 w 529"/>
                  <a:gd name="T37" fmla="*/ 0 h 282"/>
                  <a:gd name="T38" fmla="*/ 2 w 529"/>
                  <a:gd name="T39" fmla="*/ 0 h 282"/>
                  <a:gd name="T40" fmla="*/ 1 w 529"/>
                  <a:gd name="T41" fmla="*/ 1 h 282"/>
                  <a:gd name="T42" fmla="*/ 1 w 529"/>
                  <a:gd name="T43" fmla="*/ 1 h 282"/>
                  <a:gd name="T44" fmla="*/ 1 w 529"/>
                  <a:gd name="T45" fmla="*/ 2 h 282"/>
                  <a:gd name="T46" fmla="*/ 1 w 529"/>
                  <a:gd name="T47" fmla="*/ 2 h 282"/>
                  <a:gd name="T48" fmla="*/ 1 w 529"/>
                  <a:gd name="T49" fmla="*/ 3 h 282"/>
                  <a:gd name="T50" fmla="*/ 0 w 529"/>
                  <a:gd name="T51" fmla="*/ 10 h 282"/>
                  <a:gd name="T52" fmla="*/ 0 w 529"/>
                  <a:gd name="T53" fmla="*/ 11 h 282"/>
                  <a:gd name="T54" fmla="*/ 0 w 529"/>
                  <a:gd name="T55" fmla="*/ 11 h 282"/>
                  <a:gd name="T56" fmla="*/ 1 w 529"/>
                  <a:gd name="T57" fmla="*/ 12 h 282"/>
                  <a:gd name="T58" fmla="*/ 1 w 529"/>
                  <a:gd name="T59" fmla="*/ 12 h 282"/>
                  <a:gd name="T60" fmla="*/ 1 w 529"/>
                  <a:gd name="T61" fmla="*/ 12 h 282"/>
                  <a:gd name="T62" fmla="*/ 2 w 529"/>
                  <a:gd name="T63" fmla="*/ 13 h 282"/>
                  <a:gd name="T64" fmla="*/ 2 w 529"/>
                  <a:gd name="T65" fmla="*/ 13 h 282"/>
                  <a:gd name="T66" fmla="*/ 3 w 529"/>
                  <a:gd name="T67" fmla="*/ 13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29" h="282">
                    <a:moveTo>
                      <a:pt x="460" y="282"/>
                    </a:moveTo>
                    <a:lnTo>
                      <a:pt x="465" y="281"/>
                    </a:lnTo>
                    <a:lnTo>
                      <a:pt x="471" y="280"/>
                    </a:lnTo>
                    <a:lnTo>
                      <a:pt x="477" y="279"/>
                    </a:lnTo>
                    <a:lnTo>
                      <a:pt x="483" y="276"/>
                    </a:lnTo>
                    <a:lnTo>
                      <a:pt x="489" y="274"/>
                    </a:lnTo>
                    <a:lnTo>
                      <a:pt x="494" y="270"/>
                    </a:lnTo>
                    <a:lnTo>
                      <a:pt x="501" y="267"/>
                    </a:lnTo>
                    <a:lnTo>
                      <a:pt x="506" y="263"/>
                    </a:lnTo>
                    <a:lnTo>
                      <a:pt x="511" y="257"/>
                    </a:lnTo>
                    <a:lnTo>
                      <a:pt x="515" y="252"/>
                    </a:lnTo>
                    <a:lnTo>
                      <a:pt x="519" y="247"/>
                    </a:lnTo>
                    <a:lnTo>
                      <a:pt x="522" y="241"/>
                    </a:lnTo>
                    <a:lnTo>
                      <a:pt x="525" y="235"/>
                    </a:lnTo>
                    <a:lnTo>
                      <a:pt x="527" y="229"/>
                    </a:lnTo>
                    <a:lnTo>
                      <a:pt x="528" y="222"/>
                    </a:lnTo>
                    <a:lnTo>
                      <a:pt x="529" y="215"/>
                    </a:lnTo>
                    <a:lnTo>
                      <a:pt x="514" y="67"/>
                    </a:lnTo>
                    <a:lnTo>
                      <a:pt x="513" y="60"/>
                    </a:lnTo>
                    <a:lnTo>
                      <a:pt x="512" y="52"/>
                    </a:lnTo>
                    <a:lnTo>
                      <a:pt x="511" y="46"/>
                    </a:lnTo>
                    <a:lnTo>
                      <a:pt x="509" y="40"/>
                    </a:lnTo>
                    <a:lnTo>
                      <a:pt x="507" y="34"/>
                    </a:lnTo>
                    <a:lnTo>
                      <a:pt x="505" y="29"/>
                    </a:lnTo>
                    <a:lnTo>
                      <a:pt x="502" y="24"/>
                    </a:lnTo>
                    <a:lnTo>
                      <a:pt x="498" y="20"/>
                    </a:lnTo>
                    <a:lnTo>
                      <a:pt x="494" y="14"/>
                    </a:lnTo>
                    <a:lnTo>
                      <a:pt x="489" y="11"/>
                    </a:lnTo>
                    <a:lnTo>
                      <a:pt x="485" y="7"/>
                    </a:lnTo>
                    <a:lnTo>
                      <a:pt x="480" y="5"/>
                    </a:lnTo>
                    <a:lnTo>
                      <a:pt x="476" y="2"/>
                    </a:lnTo>
                    <a:lnTo>
                      <a:pt x="470" y="1"/>
                    </a:lnTo>
                    <a:lnTo>
                      <a:pt x="465" y="0"/>
                    </a:lnTo>
                    <a:lnTo>
                      <a:pt x="460" y="0"/>
                    </a:lnTo>
                    <a:lnTo>
                      <a:pt x="68" y="0"/>
                    </a:lnTo>
                    <a:lnTo>
                      <a:pt x="62" y="0"/>
                    </a:lnTo>
                    <a:lnTo>
                      <a:pt x="57" y="1"/>
                    </a:lnTo>
                    <a:lnTo>
                      <a:pt x="52" y="2"/>
                    </a:lnTo>
                    <a:lnTo>
                      <a:pt x="47" y="5"/>
                    </a:lnTo>
                    <a:lnTo>
                      <a:pt x="43" y="7"/>
                    </a:lnTo>
                    <a:lnTo>
                      <a:pt x="38" y="11"/>
                    </a:lnTo>
                    <a:lnTo>
                      <a:pt x="34" y="14"/>
                    </a:lnTo>
                    <a:lnTo>
                      <a:pt x="30" y="20"/>
                    </a:lnTo>
                    <a:lnTo>
                      <a:pt x="26" y="24"/>
                    </a:lnTo>
                    <a:lnTo>
                      <a:pt x="23" y="29"/>
                    </a:lnTo>
                    <a:lnTo>
                      <a:pt x="21" y="34"/>
                    </a:lnTo>
                    <a:lnTo>
                      <a:pt x="19" y="40"/>
                    </a:lnTo>
                    <a:lnTo>
                      <a:pt x="17" y="46"/>
                    </a:lnTo>
                    <a:lnTo>
                      <a:pt x="16" y="52"/>
                    </a:lnTo>
                    <a:lnTo>
                      <a:pt x="15" y="60"/>
                    </a:lnTo>
                    <a:lnTo>
                      <a:pt x="15" y="67"/>
                    </a:lnTo>
                    <a:lnTo>
                      <a:pt x="0" y="215"/>
                    </a:lnTo>
                    <a:lnTo>
                      <a:pt x="0" y="222"/>
                    </a:lnTo>
                    <a:lnTo>
                      <a:pt x="1" y="229"/>
                    </a:lnTo>
                    <a:lnTo>
                      <a:pt x="3" y="235"/>
                    </a:lnTo>
                    <a:lnTo>
                      <a:pt x="6" y="241"/>
                    </a:lnTo>
                    <a:lnTo>
                      <a:pt x="9" y="247"/>
                    </a:lnTo>
                    <a:lnTo>
                      <a:pt x="13" y="252"/>
                    </a:lnTo>
                    <a:lnTo>
                      <a:pt x="17" y="257"/>
                    </a:lnTo>
                    <a:lnTo>
                      <a:pt x="22" y="263"/>
                    </a:lnTo>
                    <a:lnTo>
                      <a:pt x="27" y="267"/>
                    </a:lnTo>
                    <a:lnTo>
                      <a:pt x="34" y="270"/>
                    </a:lnTo>
                    <a:lnTo>
                      <a:pt x="39" y="274"/>
                    </a:lnTo>
                    <a:lnTo>
                      <a:pt x="45" y="276"/>
                    </a:lnTo>
                    <a:lnTo>
                      <a:pt x="51" y="279"/>
                    </a:lnTo>
                    <a:lnTo>
                      <a:pt x="56" y="280"/>
                    </a:lnTo>
                    <a:lnTo>
                      <a:pt x="62" y="281"/>
                    </a:lnTo>
                    <a:lnTo>
                      <a:pt x="68" y="282"/>
                    </a:lnTo>
                    <a:lnTo>
                      <a:pt x="460" y="282"/>
                    </a:lnTo>
                    <a:close/>
                  </a:path>
                </a:pathLst>
              </a:custGeom>
              <a:solidFill>
                <a:srgbClr val="993300"/>
              </a:solidFill>
              <a:ln w="0">
                <a:solidFill>
                  <a:srgbClr val="000000"/>
                </a:solidFill>
                <a:prstDash val="solid"/>
                <a:round/>
                <a:headEnd/>
                <a:tailEnd/>
              </a:ln>
            </p:spPr>
            <p:txBody>
              <a:bodyPr/>
              <a:lstStyle/>
              <a:p>
                <a:endParaRPr lang="en-US"/>
              </a:p>
            </p:txBody>
          </p:sp>
          <p:sp>
            <p:nvSpPr>
              <p:cNvPr id="44310" name="Freeform 435"/>
              <p:cNvSpPr>
                <a:spLocks/>
              </p:cNvSpPr>
              <p:nvPr/>
            </p:nvSpPr>
            <p:spPr bwMode="auto">
              <a:xfrm>
                <a:off x="4529" y="1316"/>
                <a:ext cx="22" cy="11"/>
              </a:xfrm>
              <a:custGeom>
                <a:avLst/>
                <a:gdLst>
                  <a:gd name="T0" fmla="*/ 19 w 506"/>
                  <a:gd name="T1" fmla="*/ 11 h 269"/>
                  <a:gd name="T2" fmla="*/ 20 w 506"/>
                  <a:gd name="T3" fmla="*/ 11 h 269"/>
                  <a:gd name="T4" fmla="*/ 20 w 506"/>
                  <a:gd name="T5" fmla="*/ 11 h 269"/>
                  <a:gd name="T6" fmla="*/ 21 w 506"/>
                  <a:gd name="T7" fmla="*/ 10 h 269"/>
                  <a:gd name="T8" fmla="*/ 21 w 506"/>
                  <a:gd name="T9" fmla="*/ 10 h 269"/>
                  <a:gd name="T10" fmla="*/ 22 w 506"/>
                  <a:gd name="T11" fmla="*/ 10 h 269"/>
                  <a:gd name="T12" fmla="*/ 22 w 506"/>
                  <a:gd name="T13" fmla="*/ 9 h 269"/>
                  <a:gd name="T14" fmla="*/ 22 w 506"/>
                  <a:gd name="T15" fmla="*/ 9 h 269"/>
                  <a:gd name="T16" fmla="*/ 21 w 506"/>
                  <a:gd name="T17" fmla="*/ 3 h 269"/>
                  <a:gd name="T18" fmla="*/ 21 w 506"/>
                  <a:gd name="T19" fmla="*/ 2 h 269"/>
                  <a:gd name="T20" fmla="*/ 21 w 506"/>
                  <a:gd name="T21" fmla="*/ 2 h 269"/>
                  <a:gd name="T22" fmla="*/ 21 w 506"/>
                  <a:gd name="T23" fmla="*/ 1 h 269"/>
                  <a:gd name="T24" fmla="*/ 21 w 506"/>
                  <a:gd name="T25" fmla="*/ 1 h 269"/>
                  <a:gd name="T26" fmla="*/ 20 w 506"/>
                  <a:gd name="T27" fmla="*/ 0 h 269"/>
                  <a:gd name="T28" fmla="*/ 20 w 506"/>
                  <a:gd name="T29" fmla="*/ 0 h 269"/>
                  <a:gd name="T30" fmla="*/ 20 w 506"/>
                  <a:gd name="T31" fmla="*/ 0 h 269"/>
                  <a:gd name="T32" fmla="*/ 19 w 506"/>
                  <a:gd name="T33" fmla="*/ 0 h 269"/>
                  <a:gd name="T34" fmla="*/ 3 w 506"/>
                  <a:gd name="T35" fmla="*/ 0 h 269"/>
                  <a:gd name="T36" fmla="*/ 2 w 506"/>
                  <a:gd name="T37" fmla="*/ 0 h 269"/>
                  <a:gd name="T38" fmla="*/ 2 w 506"/>
                  <a:gd name="T39" fmla="*/ 0 h 269"/>
                  <a:gd name="T40" fmla="*/ 1 w 506"/>
                  <a:gd name="T41" fmla="*/ 1 h 269"/>
                  <a:gd name="T42" fmla="*/ 1 w 506"/>
                  <a:gd name="T43" fmla="*/ 1 h 269"/>
                  <a:gd name="T44" fmla="*/ 1 w 506"/>
                  <a:gd name="T45" fmla="*/ 1 h 269"/>
                  <a:gd name="T46" fmla="*/ 1 w 506"/>
                  <a:gd name="T47" fmla="*/ 2 h 269"/>
                  <a:gd name="T48" fmla="*/ 1 w 506"/>
                  <a:gd name="T49" fmla="*/ 2 h 269"/>
                  <a:gd name="T50" fmla="*/ 0 w 506"/>
                  <a:gd name="T51" fmla="*/ 8 h 269"/>
                  <a:gd name="T52" fmla="*/ 0 w 506"/>
                  <a:gd name="T53" fmla="*/ 9 h 269"/>
                  <a:gd name="T54" fmla="*/ 0 w 506"/>
                  <a:gd name="T55" fmla="*/ 9 h 269"/>
                  <a:gd name="T56" fmla="*/ 1 w 506"/>
                  <a:gd name="T57" fmla="*/ 10 h 269"/>
                  <a:gd name="T58" fmla="*/ 1 w 506"/>
                  <a:gd name="T59" fmla="*/ 10 h 269"/>
                  <a:gd name="T60" fmla="*/ 1 w 506"/>
                  <a:gd name="T61" fmla="*/ 11 h 269"/>
                  <a:gd name="T62" fmla="*/ 2 w 506"/>
                  <a:gd name="T63" fmla="*/ 11 h 269"/>
                  <a:gd name="T64" fmla="*/ 2 w 506"/>
                  <a:gd name="T65" fmla="*/ 11 h 269"/>
                  <a:gd name="T66" fmla="*/ 3 w 506"/>
                  <a:gd name="T67" fmla="*/ 11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6" h="269">
                    <a:moveTo>
                      <a:pt x="438" y="269"/>
                    </a:moveTo>
                    <a:lnTo>
                      <a:pt x="443" y="268"/>
                    </a:lnTo>
                    <a:lnTo>
                      <a:pt x="449" y="267"/>
                    </a:lnTo>
                    <a:lnTo>
                      <a:pt x="455" y="266"/>
                    </a:lnTo>
                    <a:lnTo>
                      <a:pt x="461" y="264"/>
                    </a:lnTo>
                    <a:lnTo>
                      <a:pt x="466" y="261"/>
                    </a:lnTo>
                    <a:lnTo>
                      <a:pt x="472" y="258"/>
                    </a:lnTo>
                    <a:lnTo>
                      <a:pt x="477" y="253"/>
                    </a:lnTo>
                    <a:lnTo>
                      <a:pt x="482" y="249"/>
                    </a:lnTo>
                    <a:lnTo>
                      <a:pt x="488" y="245"/>
                    </a:lnTo>
                    <a:lnTo>
                      <a:pt x="492" y="240"/>
                    </a:lnTo>
                    <a:lnTo>
                      <a:pt x="496" y="235"/>
                    </a:lnTo>
                    <a:lnTo>
                      <a:pt x="499" y="229"/>
                    </a:lnTo>
                    <a:lnTo>
                      <a:pt x="502" y="223"/>
                    </a:lnTo>
                    <a:lnTo>
                      <a:pt x="504" y="217"/>
                    </a:lnTo>
                    <a:lnTo>
                      <a:pt x="505" y="210"/>
                    </a:lnTo>
                    <a:lnTo>
                      <a:pt x="506" y="204"/>
                    </a:lnTo>
                    <a:lnTo>
                      <a:pt x="491" y="64"/>
                    </a:lnTo>
                    <a:lnTo>
                      <a:pt x="490" y="57"/>
                    </a:lnTo>
                    <a:lnTo>
                      <a:pt x="489" y="50"/>
                    </a:lnTo>
                    <a:lnTo>
                      <a:pt x="488" y="44"/>
                    </a:lnTo>
                    <a:lnTo>
                      <a:pt x="486" y="38"/>
                    </a:lnTo>
                    <a:lnTo>
                      <a:pt x="484" y="33"/>
                    </a:lnTo>
                    <a:lnTo>
                      <a:pt x="481" y="28"/>
                    </a:lnTo>
                    <a:lnTo>
                      <a:pt x="478" y="23"/>
                    </a:lnTo>
                    <a:lnTo>
                      <a:pt x="475" y="19"/>
                    </a:lnTo>
                    <a:lnTo>
                      <a:pt x="471" y="15"/>
                    </a:lnTo>
                    <a:lnTo>
                      <a:pt x="467" y="10"/>
                    </a:lnTo>
                    <a:lnTo>
                      <a:pt x="463" y="7"/>
                    </a:lnTo>
                    <a:lnTo>
                      <a:pt x="458" y="4"/>
                    </a:lnTo>
                    <a:lnTo>
                      <a:pt x="454" y="2"/>
                    </a:lnTo>
                    <a:lnTo>
                      <a:pt x="449" y="1"/>
                    </a:lnTo>
                    <a:lnTo>
                      <a:pt x="443" y="0"/>
                    </a:lnTo>
                    <a:lnTo>
                      <a:pt x="438" y="0"/>
                    </a:lnTo>
                    <a:lnTo>
                      <a:pt x="67" y="0"/>
                    </a:lnTo>
                    <a:lnTo>
                      <a:pt x="61" y="0"/>
                    </a:lnTo>
                    <a:lnTo>
                      <a:pt x="55" y="1"/>
                    </a:lnTo>
                    <a:lnTo>
                      <a:pt x="50" y="2"/>
                    </a:lnTo>
                    <a:lnTo>
                      <a:pt x="46" y="4"/>
                    </a:lnTo>
                    <a:lnTo>
                      <a:pt x="41" y="7"/>
                    </a:lnTo>
                    <a:lnTo>
                      <a:pt x="37" y="10"/>
                    </a:lnTo>
                    <a:lnTo>
                      <a:pt x="34" y="15"/>
                    </a:lnTo>
                    <a:lnTo>
                      <a:pt x="30" y="19"/>
                    </a:lnTo>
                    <a:lnTo>
                      <a:pt x="27" y="23"/>
                    </a:lnTo>
                    <a:lnTo>
                      <a:pt x="24" y="28"/>
                    </a:lnTo>
                    <a:lnTo>
                      <a:pt x="21" y="33"/>
                    </a:lnTo>
                    <a:lnTo>
                      <a:pt x="18" y="38"/>
                    </a:lnTo>
                    <a:lnTo>
                      <a:pt x="17" y="44"/>
                    </a:lnTo>
                    <a:lnTo>
                      <a:pt x="16" y="50"/>
                    </a:lnTo>
                    <a:lnTo>
                      <a:pt x="15" y="57"/>
                    </a:lnTo>
                    <a:lnTo>
                      <a:pt x="15" y="64"/>
                    </a:lnTo>
                    <a:lnTo>
                      <a:pt x="0" y="204"/>
                    </a:lnTo>
                    <a:lnTo>
                      <a:pt x="0" y="210"/>
                    </a:lnTo>
                    <a:lnTo>
                      <a:pt x="1" y="217"/>
                    </a:lnTo>
                    <a:lnTo>
                      <a:pt x="3" y="223"/>
                    </a:lnTo>
                    <a:lnTo>
                      <a:pt x="6" y="229"/>
                    </a:lnTo>
                    <a:lnTo>
                      <a:pt x="9" y="235"/>
                    </a:lnTo>
                    <a:lnTo>
                      <a:pt x="13" y="240"/>
                    </a:lnTo>
                    <a:lnTo>
                      <a:pt x="17" y="245"/>
                    </a:lnTo>
                    <a:lnTo>
                      <a:pt x="23" y="249"/>
                    </a:lnTo>
                    <a:lnTo>
                      <a:pt x="27" y="253"/>
                    </a:lnTo>
                    <a:lnTo>
                      <a:pt x="33" y="258"/>
                    </a:lnTo>
                    <a:lnTo>
                      <a:pt x="38" y="261"/>
                    </a:lnTo>
                    <a:lnTo>
                      <a:pt x="44" y="264"/>
                    </a:lnTo>
                    <a:lnTo>
                      <a:pt x="49" y="266"/>
                    </a:lnTo>
                    <a:lnTo>
                      <a:pt x="55" y="267"/>
                    </a:lnTo>
                    <a:lnTo>
                      <a:pt x="61" y="268"/>
                    </a:lnTo>
                    <a:lnTo>
                      <a:pt x="67" y="269"/>
                    </a:lnTo>
                    <a:lnTo>
                      <a:pt x="438" y="269"/>
                    </a:lnTo>
                    <a:close/>
                  </a:path>
                </a:pathLst>
              </a:custGeom>
              <a:solidFill>
                <a:srgbClr val="993300"/>
              </a:solidFill>
              <a:ln w="0">
                <a:solidFill>
                  <a:srgbClr val="000000"/>
                </a:solidFill>
                <a:prstDash val="solid"/>
                <a:round/>
                <a:headEnd/>
                <a:tailEnd/>
              </a:ln>
            </p:spPr>
            <p:txBody>
              <a:bodyPr/>
              <a:lstStyle/>
              <a:p>
                <a:endParaRPr lang="en-US"/>
              </a:p>
            </p:txBody>
          </p:sp>
          <p:sp>
            <p:nvSpPr>
              <p:cNvPr id="44311" name="Freeform 436"/>
              <p:cNvSpPr>
                <a:spLocks/>
              </p:cNvSpPr>
              <p:nvPr/>
            </p:nvSpPr>
            <p:spPr bwMode="auto">
              <a:xfrm>
                <a:off x="4532" y="1321"/>
                <a:ext cx="16" cy="5"/>
              </a:xfrm>
              <a:custGeom>
                <a:avLst/>
                <a:gdLst>
                  <a:gd name="T0" fmla="*/ 16 w 369"/>
                  <a:gd name="T1" fmla="*/ 3 h 121"/>
                  <a:gd name="T2" fmla="*/ 16 w 369"/>
                  <a:gd name="T3" fmla="*/ 3 h 121"/>
                  <a:gd name="T4" fmla="*/ 16 w 369"/>
                  <a:gd name="T5" fmla="*/ 3 h 121"/>
                  <a:gd name="T6" fmla="*/ 16 w 369"/>
                  <a:gd name="T7" fmla="*/ 3 h 121"/>
                  <a:gd name="T8" fmla="*/ 16 w 369"/>
                  <a:gd name="T9" fmla="*/ 3 h 121"/>
                  <a:gd name="T10" fmla="*/ 16 w 369"/>
                  <a:gd name="T11" fmla="*/ 4 h 121"/>
                  <a:gd name="T12" fmla="*/ 16 w 369"/>
                  <a:gd name="T13" fmla="*/ 4 h 121"/>
                  <a:gd name="T14" fmla="*/ 16 w 369"/>
                  <a:gd name="T15" fmla="*/ 4 h 121"/>
                  <a:gd name="T16" fmla="*/ 15 w 369"/>
                  <a:gd name="T17" fmla="*/ 4 h 121"/>
                  <a:gd name="T18" fmla="*/ 15 w 369"/>
                  <a:gd name="T19" fmla="*/ 4 h 121"/>
                  <a:gd name="T20" fmla="*/ 15 w 369"/>
                  <a:gd name="T21" fmla="*/ 5 h 121"/>
                  <a:gd name="T22" fmla="*/ 15 w 369"/>
                  <a:gd name="T23" fmla="*/ 5 h 121"/>
                  <a:gd name="T24" fmla="*/ 15 w 369"/>
                  <a:gd name="T25" fmla="*/ 5 h 121"/>
                  <a:gd name="T26" fmla="*/ 15 w 369"/>
                  <a:gd name="T27" fmla="*/ 5 h 121"/>
                  <a:gd name="T28" fmla="*/ 15 w 369"/>
                  <a:gd name="T29" fmla="*/ 5 h 121"/>
                  <a:gd name="T30" fmla="*/ 14 w 369"/>
                  <a:gd name="T31" fmla="*/ 5 h 121"/>
                  <a:gd name="T32" fmla="*/ 14 w 369"/>
                  <a:gd name="T33" fmla="*/ 5 h 121"/>
                  <a:gd name="T34" fmla="*/ 2 w 369"/>
                  <a:gd name="T35" fmla="*/ 5 h 121"/>
                  <a:gd name="T36" fmla="*/ 2 w 369"/>
                  <a:gd name="T37" fmla="*/ 5 h 121"/>
                  <a:gd name="T38" fmla="*/ 1 w 369"/>
                  <a:gd name="T39" fmla="*/ 5 h 121"/>
                  <a:gd name="T40" fmla="*/ 1 w 369"/>
                  <a:gd name="T41" fmla="*/ 5 h 121"/>
                  <a:gd name="T42" fmla="*/ 1 w 369"/>
                  <a:gd name="T43" fmla="*/ 5 h 121"/>
                  <a:gd name="T44" fmla="*/ 1 w 369"/>
                  <a:gd name="T45" fmla="*/ 5 h 121"/>
                  <a:gd name="T46" fmla="*/ 1 w 369"/>
                  <a:gd name="T47" fmla="*/ 5 h 121"/>
                  <a:gd name="T48" fmla="*/ 1 w 369"/>
                  <a:gd name="T49" fmla="*/ 4 h 121"/>
                  <a:gd name="T50" fmla="*/ 0 w 369"/>
                  <a:gd name="T51" fmla="*/ 4 h 121"/>
                  <a:gd name="T52" fmla="*/ 0 w 369"/>
                  <a:gd name="T53" fmla="*/ 4 h 121"/>
                  <a:gd name="T54" fmla="*/ 0 w 369"/>
                  <a:gd name="T55" fmla="*/ 4 h 121"/>
                  <a:gd name="T56" fmla="*/ 0 w 369"/>
                  <a:gd name="T57" fmla="*/ 4 h 121"/>
                  <a:gd name="T58" fmla="*/ 0 w 369"/>
                  <a:gd name="T59" fmla="*/ 3 h 121"/>
                  <a:gd name="T60" fmla="*/ 0 w 369"/>
                  <a:gd name="T61" fmla="*/ 3 h 121"/>
                  <a:gd name="T62" fmla="*/ 0 w 369"/>
                  <a:gd name="T63" fmla="*/ 3 h 121"/>
                  <a:gd name="T64" fmla="*/ 0 w 369"/>
                  <a:gd name="T65" fmla="*/ 3 h 121"/>
                  <a:gd name="T66" fmla="*/ 0 w 369"/>
                  <a:gd name="T67" fmla="*/ 3 h 121"/>
                  <a:gd name="T68" fmla="*/ 0 w 369"/>
                  <a:gd name="T69" fmla="*/ 0 h 121"/>
                  <a:gd name="T70" fmla="*/ 16 w 369"/>
                  <a:gd name="T71" fmla="*/ 0 h 121"/>
                  <a:gd name="T72" fmla="*/ 16 w 369"/>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69" h="121">
                    <a:moveTo>
                      <a:pt x="369" y="61"/>
                    </a:moveTo>
                    <a:lnTo>
                      <a:pt x="368" y="67"/>
                    </a:lnTo>
                    <a:lnTo>
                      <a:pt x="368" y="73"/>
                    </a:lnTo>
                    <a:lnTo>
                      <a:pt x="367" y="78"/>
                    </a:lnTo>
                    <a:lnTo>
                      <a:pt x="366" y="84"/>
                    </a:lnTo>
                    <a:lnTo>
                      <a:pt x="364" y="90"/>
                    </a:lnTo>
                    <a:lnTo>
                      <a:pt x="362" y="95"/>
                    </a:lnTo>
                    <a:lnTo>
                      <a:pt x="360" y="99"/>
                    </a:lnTo>
                    <a:lnTo>
                      <a:pt x="357" y="103"/>
                    </a:lnTo>
                    <a:lnTo>
                      <a:pt x="354" y="107"/>
                    </a:lnTo>
                    <a:lnTo>
                      <a:pt x="351" y="111"/>
                    </a:lnTo>
                    <a:lnTo>
                      <a:pt x="348" y="113"/>
                    </a:lnTo>
                    <a:lnTo>
                      <a:pt x="344" y="116"/>
                    </a:lnTo>
                    <a:lnTo>
                      <a:pt x="340" y="118"/>
                    </a:lnTo>
                    <a:lnTo>
                      <a:pt x="336" y="119"/>
                    </a:lnTo>
                    <a:lnTo>
                      <a:pt x="330" y="120"/>
                    </a:lnTo>
                    <a:lnTo>
                      <a:pt x="326" y="121"/>
                    </a:lnTo>
                    <a:lnTo>
                      <a:pt x="43" y="121"/>
                    </a:lnTo>
                    <a:lnTo>
                      <a:pt x="38" y="120"/>
                    </a:lnTo>
                    <a:lnTo>
                      <a:pt x="33" y="119"/>
                    </a:lnTo>
                    <a:lnTo>
                      <a:pt x="29" y="118"/>
                    </a:lnTo>
                    <a:lnTo>
                      <a:pt x="24" y="116"/>
                    </a:lnTo>
                    <a:lnTo>
                      <a:pt x="20" y="113"/>
                    </a:lnTo>
                    <a:lnTo>
                      <a:pt x="17" y="111"/>
                    </a:lnTo>
                    <a:lnTo>
                      <a:pt x="14" y="107"/>
                    </a:lnTo>
                    <a:lnTo>
                      <a:pt x="11" y="103"/>
                    </a:lnTo>
                    <a:lnTo>
                      <a:pt x="8" y="99"/>
                    </a:lnTo>
                    <a:lnTo>
                      <a:pt x="6" y="95"/>
                    </a:lnTo>
                    <a:lnTo>
                      <a:pt x="4" y="90"/>
                    </a:lnTo>
                    <a:lnTo>
                      <a:pt x="2" y="84"/>
                    </a:lnTo>
                    <a:lnTo>
                      <a:pt x="1" y="78"/>
                    </a:lnTo>
                    <a:lnTo>
                      <a:pt x="0" y="73"/>
                    </a:lnTo>
                    <a:lnTo>
                      <a:pt x="0" y="67"/>
                    </a:lnTo>
                    <a:lnTo>
                      <a:pt x="0" y="61"/>
                    </a:lnTo>
                    <a:lnTo>
                      <a:pt x="2" y="0"/>
                    </a:lnTo>
                    <a:lnTo>
                      <a:pt x="366" y="0"/>
                    </a:lnTo>
                    <a:lnTo>
                      <a:pt x="369" y="61"/>
                    </a:lnTo>
                    <a:close/>
                  </a:path>
                </a:pathLst>
              </a:custGeom>
              <a:solidFill>
                <a:srgbClr val="993300"/>
              </a:solidFill>
              <a:ln w="0">
                <a:solidFill>
                  <a:srgbClr val="000000"/>
                </a:solidFill>
                <a:prstDash val="solid"/>
                <a:round/>
                <a:headEnd/>
                <a:tailEnd/>
              </a:ln>
            </p:spPr>
            <p:txBody>
              <a:bodyPr/>
              <a:lstStyle/>
              <a:p>
                <a:endParaRPr lang="en-US"/>
              </a:p>
            </p:txBody>
          </p:sp>
          <p:sp>
            <p:nvSpPr>
              <p:cNvPr id="44312" name="Freeform 437"/>
              <p:cNvSpPr>
                <a:spLocks/>
              </p:cNvSpPr>
              <p:nvPr/>
            </p:nvSpPr>
            <p:spPr bwMode="auto">
              <a:xfrm>
                <a:off x="4530" y="1317"/>
                <a:ext cx="1" cy="9"/>
              </a:xfrm>
              <a:custGeom>
                <a:avLst/>
                <a:gdLst>
                  <a:gd name="T0" fmla="*/ 1 w 37"/>
                  <a:gd name="T1" fmla="*/ 9 h 201"/>
                  <a:gd name="T2" fmla="*/ 1 w 37"/>
                  <a:gd name="T3" fmla="*/ 9 h 201"/>
                  <a:gd name="T4" fmla="*/ 1 w 37"/>
                  <a:gd name="T5" fmla="*/ 9 h 201"/>
                  <a:gd name="T6" fmla="*/ 1 w 37"/>
                  <a:gd name="T7" fmla="*/ 9 h 201"/>
                  <a:gd name="T8" fmla="*/ 1 w 37"/>
                  <a:gd name="T9" fmla="*/ 9 h 201"/>
                  <a:gd name="T10" fmla="*/ 1 w 37"/>
                  <a:gd name="T11" fmla="*/ 9 h 201"/>
                  <a:gd name="T12" fmla="*/ 1 w 37"/>
                  <a:gd name="T13" fmla="*/ 8 h 201"/>
                  <a:gd name="T14" fmla="*/ 1 w 37"/>
                  <a:gd name="T15" fmla="*/ 8 h 201"/>
                  <a:gd name="T16" fmla="*/ 1 w 37"/>
                  <a:gd name="T17" fmla="*/ 1 h 201"/>
                  <a:gd name="T18" fmla="*/ 1 w 37"/>
                  <a:gd name="T19" fmla="*/ 1 h 201"/>
                  <a:gd name="T20" fmla="*/ 1 w 37"/>
                  <a:gd name="T21" fmla="*/ 1 h 201"/>
                  <a:gd name="T22" fmla="*/ 1 w 37"/>
                  <a:gd name="T23" fmla="*/ 0 h 201"/>
                  <a:gd name="T24" fmla="*/ 1 w 37"/>
                  <a:gd name="T25" fmla="*/ 0 h 201"/>
                  <a:gd name="T26" fmla="*/ 1 w 37"/>
                  <a:gd name="T27" fmla="*/ 0 h 201"/>
                  <a:gd name="T28" fmla="*/ 1 w 37"/>
                  <a:gd name="T29" fmla="*/ 0 h 201"/>
                  <a:gd name="T30" fmla="*/ 1 w 37"/>
                  <a:gd name="T31" fmla="*/ 0 h 201"/>
                  <a:gd name="T32" fmla="*/ 1 w 37"/>
                  <a:gd name="T33" fmla="*/ 0 h 201"/>
                  <a:gd name="T34" fmla="*/ 0 w 37"/>
                  <a:gd name="T35" fmla="*/ 0 h 201"/>
                  <a:gd name="T36" fmla="*/ 0 w 37"/>
                  <a:gd name="T37" fmla="*/ 0 h 201"/>
                  <a:gd name="T38" fmla="*/ 0 w 37"/>
                  <a:gd name="T39" fmla="*/ 0 h 201"/>
                  <a:gd name="T40" fmla="*/ 0 w 37"/>
                  <a:gd name="T41" fmla="*/ 0 h 201"/>
                  <a:gd name="T42" fmla="*/ 0 w 37"/>
                  <a:gd name="T43" fmla="*/ 0 h 201"/>
                  <a:gd name="T44" fmla="*/ 0 w 37"/>
                  <a:gd name="T45" fmla="*/ 1 h 201"/>
                  <a:gd name="T46" fmla="*/ 0 w 37"/>
                  <a:gd name="T47" fmla="*/ 1 h 201"/>
                  <a:gd name="T48" fmla="*/ 0 w 37"/>
                  <a:gd name="T49" fmla="*/ 1 h 201"/>
                  <a:gd name="T50" fmla="*/ 0 w 37"/>
                  <a:gd name="T51" fmla="*/ 8 h 201"/>
                  <a:gd name="T52" fmla="*/ 0 w 37"/>
                  <a:gd name="T53" fmla="*/ 8 h 201"/>
                  <a:gd name="T54" fmla="*/ 0 w 37"/>
                  <a:gd name="T55" fmla="*/ 8 h 201"/>
                  <a:gd name="T56" fmla="*/ 0 w 37"/>
                  <a:gd name="T57" fmla="*/ 8 h 201"/>
                  <a:gd name="T58" fmla="*/ 0 w 37"/>
                  <a:gd name="T59" fmla="*/ 9 h 201"/>
                  <a:gd name="T60" fmla="*/ 0 w 37"/>
                  <a:gd name="T61" fmla="*/ 9 h 201"/>
                  <a:gd name="T62" fmla="*/ 0 w 37"/>
                  <a:gd name="T63" fmla="*/ 9 h 201"/>
                  <a:gd name="T64" fmla="*/ 1 w 37"/>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1">
                    <a:moveTo>
                      <a:pt x="21" y="201"/>
                    </a:moveTo>
                    <a:lnTo>
                      <a:pt x="22" y="200"/>
                    </a:lnTo>
                    <a:lnTo>
                      <a:pt x="24" y="200"/>
                    </a:lnTo>
                    <a:lnTo>
                      <a:pt x="25" y="200"/>
                    </a:lnTo>
                    <a:lnTo>
                      <a:pt x="27" y="199"/>
                    </a:lnTo>
                    <a:lnTo>
                      <a:pt x="28" y="198"/>
                    </a:lnTo>
                    <a:lnTo>
                      <a:pt x="30" y="197"/>
                    </a:lnTo>
                    <a:lnTo>
                      <a:pt x="31" y="196"/>
                    </a:lnTo>
                    <a:lnTo>
                      <a:pt x="32" y="195"/>
                    </a:lnTo>
                    <a:lnTo>
                      <a:pt x="33" y="193"/>
                    </a:lnTo>
                    <a:lnTo>
                      <a:pt x="34" y="192"/>
                    </a:lnTo>
                    <a:lnTo>
                      <a:pt x="35" y="190"/>
                    </a:lnTo>
                    <a:lnTo>
                      <a:pt x="35" y="188"/>
                    </a:lnTo>
                    <a:lnTo>
                      <a:pt x="36" y="186"/>
                    </a:lnTo>
                    <a:lnTo>
                      <a:pt x="36" y="185"/>
                    </a:lnTo>
                    <a:lnTo>
                      <a:pt x="36" y="183"/>
                    </a:lnTo>
                    <a:lnTo>
                      <a:pt x="37" y="181"/>
                    </a:lnTo>
                    <a:lnTo>
                      <a:pt x="37" y="21"/>
                    </a:lnTo>
                    <a:lnTo>
                      <a:pt x="36" y="18"/>
                    </a:lnTo>
                    <a:lnTo>
                      <a:pt x="36" y="15"/>
                    </a:lnTo>
                    <a:lnTo>
                      <a:pt x="36" y="14"/>
                    </a:lnTo>
                    <a:lnTo>
                      <a:pt x="35" y="12"/>
                    </a:lnTo>
                    <a:lnTo>
                      <a:pt x="35" y="10"/>
                    </a:lnTo>
                    <a:lnTo>
                      <a:pt x="34" y="8"/>
                    </a:lnTo>
                    <a:lnTo>
                      <a:pt x="33" y="7"/>
                    </a:lnTo>
                    <a:lnTo>
                      <a:pt x="32" y="5"/>
                    </a:lnTo>
                    <a:lnTo>
                      <a:pt x="31" y="4"/>
                    </a:lnTo>
                    <a:lnTo>
                      <a:pt x="30" y="3"/>
                    </a:lnTo>
                    <a:lnTo>
                      <a:pt x="28" y="2"/>
                    </a:lnTo>
                    <a:lnTo>
                      <a:pt x="27" y="1"/>
                    </a:lnTo>
                    <a:lnTo>
                      <a:pt x="25" y="0"/>
                    </a:lnTo>
                    <a:lnTo>
                      <a:pt x="24" y="0"/>
                    </a:lnTo>
                    <a:lnTo>
                      <a:pt x="22" y="0"/>
                    </a:lnTo>
                    <a:lnTo>
                      <a:pt x="21" y="0"/>
                    </a:lnTo>
                    <a:lnTo>
                      <a:pt x="19" y="0"/>
                    </a:lnTo>
                    <a:lnTo>
                      <a:pt x="18" y="0"/>
                    </a:lnTo>
                    <a:lnTo>
                      <a:pt x="16" y="0"/>
                    </a:lnTo>
                    <a:lnTo>
                      <a:pt x="15" y="1"/>
                    </a:lnTo>
                    <a:lnTo>
                      <a:pt x="13" y="2"/>
                    </a:lnTo>
                    <a:lnTo>
                      <a:pt x="12" y="3"/>
                    </a:lnTo>
                    <a:lnTo>
                      <a:pt x="11" y="4"/>
                    </a:lnTo>
                    <a:lnTo>
                      <a:pt x="10" y="5"/>
                    </a:lnTo>
                    <a:lnTo>
                      <a:pt x="9" y="7"/>
                    </a:lnTo>
                    <a:lnTo>
                      <a:pt x="8" y="8"/>
                    </a:lnTo>
                    <a:lnTo>
                      <a:pt x="7" y="10"/>
                    </a:lnTo>
                    <a:lnTo>
                      <a:pt x="7" y="12"/>
                    </a:lnTo>
                    <a:lnTo>
                      <a:pt x="6" y="14"/>
                    </a:lnTo>
                    <a:lnTo>
                      <a:pt x="6" y="15"/>
                    </a:lnTo>
                    <a:lnTo>
                      <a:pt x="6" y="18"/>
                    </a:lnTo>
                    <a:lnTo>
                      <a:pt x="6" y="21"/>
                    </a:lnTo>
                    <a:lnTo>
                      <a:pt x="0" y="168"/>
                    </a:lnTo>
                    <a:lnTo>
                      <a:pt x="0" y="170"/>
                    </a:lnTo>
                    <a:lnTo>
                      <a:pt x="0" y="172"/>
                    </a:lnTo>
                    <a:lnTo>
                      <a:pt x="2" y="174"/>
                    </a:lnTo>
                    <a:lnTo>
                      <a:pt x="3" y="177"/>
                    </a:lnTo>
                    <a:lnTo>
                      <a:pt x="4" y="180"/>
                    </a:lnTo>
                    <a:lnTo>
                      <a:pt x="5" y="183"/>
                    </a:lnTo>
                    <a:lnTo>
                      <a:pt x="6" y="186"/>
                    </a:lnTo>
                    <a:lnTo>
                      <a:pt x="8" y="188"/>
                    </a:lnTo>
                    <a:lnTo>
                      <a:pt x="9" y="191"/>
                    </a:lnTo>
                    <a:lnTo>
                      <a:pt x="11" y="193"/>
                    </a:lnTo>
                    <a:lnTo>
                      <a:pt x="12" y="195"/>
                    </a:lnTo>
                    <a:lnTo>
                      <a:pt x="14" y="197"/>
                    </a:lnTo>
                    <a:lnTo>
                      <a:pt x="16" y="198"/>
                    </a:lnTo>
                    <a:lnTo>
                      <a:pt x="17" y="200"/>
                    </a:lnTo>
                    <a:lnTo>
                      <a:pt x="19" y="200"/>
                    </a:lnTo>
                    <a:lnTo>
                      <a:pt x="21" y="201"/>
                    </a:lnTo>
                    <a:close/>
                  </a:path>
                </a:pathLst>
              </a:custGeom>
              <a:solidFill>
                <a:srgbClr val="993300"/>
              </a:solidFill>
              <a:ln w="0">
                <a:solidFill>
                  <a:srgbClr val="000000"/>
                </a:solidFill>
                <a:prstDash val="solid"/>
                <a:round/>
                <a:headEnd/>
                <a:tailEnd/>
              </a:ln>
            </p:spPr>
            <p:txBody>
              <a:bodyPr/>
              <a:lstStyle/>
              <a:p>
                <a:endParaRPr lang="en-US"/>
              </a:p>
            </p:txBody>
          </p:sp>
          <p:sp>
            <p:nvSpPr>
              <p:cNvPr id="44313" name="Freeform 438"/>
              <p:cNvSpPr>
                <a:spLocks/>
              </p:cNvSpPr>
              <p:nvPr/>
            </p:nvSpPr>
            <p:spPr bwMode="auto">
              <a:xfrm>
                <a:off x="4548" y="1317"/>
                <a:ext cx="2" cy="9"/>
              </a:xfrm>
              <a:custGeom>
                <a:avLst/>
                <a:gdLst>
                  <a:gd name="T0" fmla="*/ 1 w 42"/>
                  <a:gd name="T1" fmla="*/ 9 h 208"/>
                  <a:gd name="T2" fmla="*/ 1 w 42"/>
                  <a:gd name="T3" fmla="*/ 9 h 208"/>
                  <a:gd name="T4" fmla="*/ 1 w 42"/>
                  <a:gd name="T5" fmla="*/ 9 h 208"/>
                  <a:gd name="T6" fmla="*/ 1 w 42"/>
                  <a:gd name="T7" fmla="*/ 9 h 208"/>
                  <a:gd name="T8" fmla="*/ 2 w 42"/>
                  <a:gd name="T9" fmla="*/ 8 h 208"/>
                  <a:gd name="T10" fmla="*/ 2 w 42"/>
                  <a:gd name="T11" fmla="*/ 8 h 208"/>
                  <a:gd name="T12" fmla="*/ 2 w 42"/>
                  <a:gd name="T13" fmla="*/ 8 h 208"/>
                  <a:gd name="T14" fmla="*/ 2 w 42"/>
                  <a:gd name="T15" fmla="*/ 8 h 208"/>
                  <a:gd name="T16" fmla="*/ 1 w 42"/>
                  <a:gd name="T17" fmla="*/ 1 h 208"/>
                  <a:gd name="T18" fmla="*/ 1 w 42"/>
                  <a:gd name="T19" fmla="*/ 1 h 208"/>
                  <a:gd name="T20" fmla="*/ 1 w 42"/>
                  <a:gd name="T21" fmla="*/ 0 h 208"/>
                  <a:gd name="T22" fmla="*/ 1 w 42"/>
                  <a:gd name="T23" fmla="*/ 0 h 208"/>
                  <a:gd name="T24" fmla="*/ 1 w 42"/>
                  <a:gd name="T25" fmla="*/ 0 h 208"/>
                  <a:gd name="T26" fmla="*/ 1 w 42"/>
                  <a:gd name="T27" fmla="*/ 0 h 208"/>
                  <a:gd name="T28" fmla="*/ 1 w 42"/>
                  <a:gd name="T29" fmla="*/ 0 h 208"/>
                  <a:gd name="T30" fmla="*/ 1 w 42"/>
                  <a:gd name="T31" fmla="*/ 0 h 208"/>
                  <a:gd name="T32" fmla="*/ 1 w 42"/>
                  <a:gd name="T33" fmla="*/ 0 h 208"/>
                  <a:gd name="T34" fmla="*/ 1 w 42"/>
                  <a:gd name="T35" fmla="*/ 0 h 208"/>
                  <a:gd name="T36" fmla="*/ 0 w 42"/>
                  <a:gd name="T37" fmla="*/ 0 h 208"/>
                  <a:gd name="T38" fmla="*/ 0 w 42"/>
                  <a:gd name="T39" fmla="*/ 0 h 208"/>
                  <a:gd name="T40" fmla="*/ 0 w 42"/>
                  <a:gd name="T41" fmla="*/ 0 h 208"/>
                  <a:gd name="T42" fmla="*/ 0 w 42"/>
                  <a:gd name="T43" fmla="*/ 0 h 208"/>
                  <a:gd name="T44" fmla="*/ 0 w 42"/>
                  <a:gd name="T45" fmla="*/ 1 h 208"/>
                  <a:gd name="T46" fmla="*/ 0 w 42"/>
                  <a:gd name="T47" fmla="*/ 1 h 208"/>
                  <a:gd name="T48" fmla="*/ 0 w 42"/>
                  <a:gd name="T49" fmla="*/ 1 h 208"/>
                  <a:gd name="T50" fmla="*/ 0 w 42"/>
                  <a:gd name="T51" fmla="*/ 8 h 208"/>
                  <a:gd name="T52" fmla="*/ 0 w 42"/>
                  <a:gd name="T53" fmla="*/ 8 h 208"/>
                  <a:gd name="T54" fmla="*/ 0 w 42"/>
                  <a:gd name="T55" fmla="*/ 9 h 208"/>
                  <a:gd name="T56" fmla="*/ 0 w 42"/>
                  <a:gd name="T57" fmla="*/ 9 h 208"/>
                  <a:gd name="T58" fmla="*/ 0 w 42"/>
                  <a:gd name="T59" fmla="*/ 9 h 208"/>
                  <a:gd name="T60" fmla="*/ 0 w 42"/>
                  <a:gd name="T61" fmla="*/ 9 h 208"/>
                  <a:gd name="T62" fmla="*/ 0 w 42"/>
                  <a:gd name="T63" fmla="*/ 9 h 208"/>
                  <a:gd name="T64" fmla="*/ 1 w 42"/>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2" h="208">
                    <a:moveTo>
                      <a:pt x="15" y="208"/>
                    </a:moveTo>
                    <a:lnTo>
                      <a:pt x="16" y="207"/>
                    </a:lnTo>
                    <a:lnTo>
                      <a:pt x="18" y="207"/>
                    </a:lnTo>
                    <a:lnTo>
                      <a:pt x="20" y="205"/>
                    </a:lnTo>
                    <a:lnTo>
                      <a:pt x="22" y="204"/>
                    </a:lnTo>
                    <a:lnTo>
                      <a:pt x="25" y="202"/>
                    </a:lnTo>
                    <a:lnTo>
                      <a:pt x="27" y="200"/>
                    </a:lnTo>
                    <a:lnTo>
                      <a:pt x="29" y="198"/>
                    </a:lnTo>
                    <a:lnTo>
                      <a:pt x="31" y="196"/>
                    </a:lnTo>
                    <a:lnTo>
                      <a:pt x="34" y="193"/>
                    </a:lnTo>
                    <a:lnTo>
                      <a:pt x="36" y="190"/>
                    </a:lnTo>
                    <a:lnTo>
                      <a:pt x="37" y="188"/>
                    </a:lnTo>
                    <a:lnTo>
                      <a:pt x="39" y="185"/>
                    </a:lnTo>
                    <a:lnTo>
                      <a:pt x="40" y="182"/>
                    </a:lnTo>
                    <a:lnTo>
                      <a:pt x="41" y="179"/>
                    </a:lnTo>
                    <a:lnTo>
                      <a:pt x="41" y="177"/>
                    </a:lnTo>
                    <a:lnTo>
                      <a:pt x="42" y="175"/>
                    </a:lnTo>
                    <a:lnTo>
                      <a:pt x="31" y="19"/>
                    </a:lnTo>
                    <a:lnTo>
                      <a:pt x="30" y="16"/>
                    </a:lnTo>
                    <a:lnTo>
                      <a:pt x="30" y="15"/>
                    </a:lnTo>
                    <a:lnTo>
                      <a:pt x="30" y="13"/>
                    </a:lnTo>
                    <a:lnTo>
                      <a:pt x="29" y="11"/>
                    </a:lnTo>
                    <a:lnTo>
                      <a:pt x="29" y="9"/>
                    </a:lnTo>
                    <a:lnTo>
                      <a:pt x="28" y="8"/>
                    </a:lnTo>
                    <a:lnTo>
                      <a:pt x="27" y="6"/>
                    </a:lnTo>
                    <a:lnTo>
                      <a:pt x="26" y="5"/>
                    </a:lnTo>
                    <a:lnTo>
                      <a:pt x="25" y="4"/>
                    </a:lnTo>
                    <a:lnTo>
                      <a:pt x="24" y="3"/>
                    </a:lnTo>
                    <a:lnTo>
                      <a:pt x="22" y="2"/>
                    </a:lnTo>
                    <a:lnTo>
                      <a:pt x="21" y="1"/>
                    </a:lnTo>
                    <a:lnTo>
                      <a:pt x="19" y="0"/>
                    </a:lnTo>
                    <a:lnTo>
                      <a:pt x="18" y="0"/>
                    </a:lnTo>
                    <a:lnTo>
                      <a:pt x="16" y="0"/>
                    </a:lnTo>
                    <a:lnTo>
                      <a:pt x="15" y="0"/>
                    </a:lnTo>
                    <a:lnTo>
                      <a:pt x="13" y="0"/>
                    </a:lnTo>
                    <a:lnTo>
                      <a:pt x="11" y="0"/>
                    </a:lnTo>
                    <a:lnTo>
                      <a:pt x="10" y="0"/>
                    </a:lnTo>
                    <a:lnTo>
                      <a:pt x="8" y="1"/>
                    </a:lnTo>
                    <a:lnTo>
                      <a:pt x="7" y="2"/>
                    </a:lnTo>
                    <a:lnTo>
                      <a:pt x="6" y="3"/>
                    </a:lnTo>
                    <a:lnTo>
                      <a:pt x="5" y="4"/>
                    </a:lnTo>
                    <a:lnTo>
                      <a:pt x="4" y="5"/>
                    </a:lnTo>
                    <a:lnTo>
                      <a:pt x="3" y="7"/>
                    </a:lnTo>
                    <a:lnTo>
                      <a:pt x="2" y="8"/>
                    </a:lnTo>
                    <a:lnTo>
                      <a:pt x="1" y="10"/>
                    </a:lnTo>
                    <a:lnTo>
                      <a:pt x="1" y="12"/>
                    </a:lnTo>
                    <a:lnTo>
                      <a:pt x="0" y="14"/>
                    </a:lnTo>
                    <a:lnTo>
                      <a:pt x="0" y="17"/>
                    </a:lnTo>
                    <a:lnTo>
                      <a:pt x="0" y="19"/>
                    </a:lnTo>
                    <a:lnTo>
                      <a:pt x="0" y="22"/>
                    </a:lnTo>
                    <a:lnTo>
                      <a:pt x="0" y="191"/>
                    </a:lnTo>
                    <a:lnTo>
                      <a:pt x="0" y="192"/>
                    </a:lnTo>
                    <a:lnTo>
                      <a:pt x="0" y="194"/>
                    </a:lnTo>
                    <a:lnTo>
                      <a:pt x="0" y="195"/>
                    </a:lnTo>
                    <a:lnTo>
                      <a:pt x="1" y="197"/>
                    </a:lnTo>
                    <a:lnTo>
                      <a:pt x="1" y="198"/>
                    </a:lnTo>
                    <a:lnTo>
                      <a:pt x="2" y="199"/>
                    </a:lnTo>
                    <a:lnTo>
                      <a:pt x="3" y="201"/>
                    </a:lnTo>
                    <a:lnTo>
                      <a:pt x="4" y="202"/>
                    </a:lnTo>
                    <a:lnTo>
                      <a:pt x="5" y="203"/>
                    </a:lnTo>
                    <a:lnTo>
                      <a:pt x="6" y="204"/>
                    </a:lnTo>
                    <a:lnTo>
                      <a:pt x="7" y="205"/>
                    </a:lnTo>
                    <a:lnTo>
                      <a:pt x="8" y="206"/>
                    </a:lnTo>
                    <a:lnTo>
                      <a:pt x="10" y="207"/>
                    </a:lnTo>
                    <a:lnTo>
                      <a:pt x="11" y="207"/>
                    </a:lnTo>
                    <a:lnTo>
                      <a:pt x="13" y="207"/>
                    </a:lnTo>
                    <a:lnTo>
                      <a:pt x="15" y="208"/>
                    </a:lnTo>
                    <a:close/>
                  </a:path>
                </a:pathLst>
              </a:custGeom>
              <a:solidFill>
                <a:srgbClr val="993300"/>
              </a:solidFill>
              <a:ln w="0">
                <a:solidFill>
                  <a:srgbClr val="000000"/>
                </a:solidFill>
                <a:prstDash val="solid"/>
                <a:round/>
                <a:headEnd/>
                <a:tailEnd/>
              </a:ln>
            </p:spPr>
            <p:txBody>
              <a:bodyPr/>
              <a:lstStyle/>
              <a:p>
                <a:endParaRPr lang="en-US"/>
              </a:p>
            </p:txBody>
          </p:sp>
          <p:sp>
            <p:nvSpPr>
              <p:cNvPr id="44314" name="Freeform 439"/>
              <p:cNvSpPr>
                <a:spLocks/>
              </p:cNvSpPr>
              <p:nvPr/>
            </p:nvSpPr>
            <p:spPr bwMode="auto">
              <a:xfrm>
                <a:off x="4532" y="1316"/>
                <a:ext cx="16" cy="5"/>
              </a:xfrm>
              <a:custGeom>
                <a:avLst/>
                <a:gdLst>
                  <a:gd name="T0" fmla="*/ 14 w 378"/>
                  <a:gd name="T1" fmla="*/ 5 h 98"/>
                  <a:gd name="T2" fmla="*/ 15 w 378"/>
                  <a:gd name="T3" fmla="*/ 5 h 98"/>
                  <a:gd name="T4" fmla="*/ 15 w 378"/>
                  <a:gd name="T5" fmla="*/ 5 h 98"/>
                  <a:gd name="T6" fmla="*/ 15 w 378"/>
                  <a:gd name="T7" fmla="*/ 5 h 98"/>
                  <a:gd name="T8" fmla="*/ 16 w 378"/>
                  <a:gd name="T9" fmla="*/ 4 h 98"/>
                  <a:gd name="T10" fmla="*/ 16 w 378"/>
                  <a:gd name="T11" fmla="*/ 4 h 98"/>
                  <a:gd name="T12" fmla="*/ 16 w 378"/>
                  <a:gd name="T13" fmla="*/ 4 h 98"/>
                  <a:gd name="T14" fmla="*/ 16 w 378"/>
                  <a:gd name="T15" fmla="*/ 4 h 98"/>
                  <a:gd name="T16" fmla="*/ 16 w 378"/>
                  <a:gd name="T17" fmla="*/ 2 h 98"/>
                  <a:gd name="T18" fmla="*/ 16 w 378"/>
                  <a:gd name="T19" fmla="*/ 1 h 98"/>
                  <a:gd name="T20" fmla="*/ 16 w 378"/>
                  <a:gd name="T21" fmla="*/ 1 h 98"/>
                  <a:gd name="T22" fmla="*/ 16 w 378"/>
                  <a:gd name="T23" fmla="*/ 1 h 98"/>
                  <a:gd name="T24" fmla="*/ 15 w 378"/>
                  <a:gd name="T25" fmla="*/ 0 h 98"/>
                  <a:gd name="T26" fmla="*/ 15 w 378"/>
                  <a:gd name="T27" fmla="*/ 0 h 98"/>
                  <a:gd name="T28" fmla="*/ 15 w 378"/>
                  <a:gd name="T29" fmla="*/ 0 h 98"/>
                  <a:gd name="T30" fmla="*/ 15 w 378"/>
                  <a:gd name="T31" fmla="*/ 0 h 98"/>
                  <a:gd name="T32" fmla="*/ 14 w 378"/>
                  <a:gd name="T33" fmla="*/ 0 h 98"/>
                  <a:gd name="T34" fmla="*/ 2 w 378"/>
                  <a:gd name="T35" fmla="*/ 0 h 98"/>
                  <a:gd name="T36" fmla="*/ 1 w 378"/>
                  <a:gd name="T37" fmla="*/ 0 h 98"/>
                  <a:gd name="T38" fmla="*/ 1 w 378"/>
                  <a:gd name="T39" fmla="*/ 0 h 98"/>
                  <a:gd name="T40" fmla="*/ 1 w 378"/>
                  <a:gd name="T41" fmla="*/ 0 h 98"/>
                  <a:gd name="T42" fmla="*/ 0 w 378"/>
                  <a:gd name="T43" fmla="*/ 1 h 98"/>
                  <a:gd name="T44" fmla="*/ 0 w 378"/>
                  <a:gd name="T45" fmla="*/ 1 h 98"/>
                  <a:gd name="T46" fmla="*/ 0 w 378"/>
                  <a:gd name="T47" fmla="*/ 1 h 98"/>
                  <a:gd name="T48" fmla="*/ 0 w 378"/>
                  <a:gd name="T49" fmla="*/ 1 h 98"/>
                  <a:gd name="T50" fmla="*/ 0 w 378"/>
                  <a:gd name="T51" fmla="*/ 3 h 98"/>
                  <a:gd name="T52" fmla="*/ 0 w 378"/>
                  <a:gd name="T53" fmla="*/ 4 h 98"/>
                  <a:gd name="T54" fmla="*/ 0 w 378"/>
                  <a:gd name="T55" fmla="*/ 4 h 98"/>
                  <a:gd name="T56" fmla="*/ 0 w 378"/>
                  <a:gd name="T57" fmla="*/ 4 h 98"/>
                  <a:gd name="T58" fmla="*/ 0 w 378"/>
                  <a:gd name="T59" fmla="*/ 4 h 98"/>
                  <a:gd name="T60" fmla="*/ 1 w 378"/>
                  <a:gd name="T61" fmla="*/ 5 h 98"/>
                  <a:gd name="T62" fmla="*/ 1 w 378"/>
                  <a:gd name="T63" fmla="*/ 5 h 98"/>
                  <a:gd name="T64" fmla="*/ 1 w 378"/>
                  <a:gd name="T65" fmla="*/ 5 h 98"/>
                  <a:gd name="T66" fmla="*/ 2 w 378"/>
                  <a:gd name="T67" fmla="*/ 5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78" h="98">
                    <a:moveTo>
                      <a:pt x="338" y="98"/>
                    </a:moveTo>
                    <a:lnTo>
                      <a:pt x="341" y="97"/>
                    </a:lnTo>
                    <a:lnTo>
                      <a:pt x="346" y="97"/>
                    </a:lnTo>
                    <a:lnTo>
                      <a:pt x="350" y="96"/>
                    </a:lnTo>
                    <a:lnTo>
                      <a:pt x="353" y="95"/>
                    </a:lnTo>
                    <a:lnTo>
                      <a:pt x="357" y="94"/>
                    </a:lnTo>
                    <a:lnTo>
                      <a:pt x="360" y="92"/>
                    </a:lnTo>
                    <a:lnTo>
                      <a:pt x="363" y="90"/>
                    </a:lnTo>
                    <a:lnTo>
                      <a:pt x="366" y="88"/>
                    </a:lnTo>
                    <a:lnTo>
                      <a:pt x="368" y="86"/>
                    </a:lnTo>
                    <a:lnTo>
                      <a:pt x="371" y="84"/>
                    </a:lnTo>
                    <a:lnTo>
                      <a:pt x="373" y="81"/>
                    </a:lnTo>
                    <a:lnTo>
                      <a:pt x="374" y="79"/>
                    </a:lnTo>
                    <a:lnTo>
                      <a:pt x="376" y="75"/>
                    </a:lnTo>
                    <a:lnTo>
                      <a:pt x="377" y="72"/>
                    </a:lnTo>
                    <a:lnTo>
                      <a:pt x="377" y="69"/>
                    </a:lnTo>
                    <a:lnTo>
                      <a:pt x="378" y="66"/>
                    </a:lnTo>
                    <a:lnTo>
                      <a:pt x="378" y="31"/>
                    </a:lnTo>
                    <a:lnTo>
                      <a:pt x="377" y="27"/>
                    </a:lnTo>
                    <a:lnTo>
                      <a:pt x="377" y="24"/>
                    </a:lnTo>
                    <a:lnTo>
                      <a:pt x="376" y="21"/>
                    </a:lnTo>
                    <a:lnTo>
                      <a:pt x="374" y="18"/>
                    </a:lnTo>
                    <a:lnTo>
                      <a:pt x="373" y="15"/>
                    </a:lnTo>
                    <a:lnTo>
                      <a:pt x="371" y="13"/>
                    </a:lnTo>
                    <a:lnTo>
                      <a:pt x="368" y="10"/>
                    </a:lnTo>
                    <a:lnTo>
                      <a:pt x="366" y="8"/>
                    </a:lnTo>
                    <a:lnTo>
                      <a:pt x="363" y="6"/>
                    </a:lnTo>
                    <a:lnTo>
                      <a:pt x="360" y="5"/>
                    </a:lnTo>
                    <a:lnTo>
                      <a:pt x="357" y="3"/>
                    </a:lnTo>
                    <a:lnTo>
                      <a:pt x="353" y="2"/>
                    </a:lnTo>
                    <a:lnTo>
                      <a:pt x="350" y="1"/>
                    </a:lnTo>
                    <a:lnTo>
                      <a:pt x="346" y="0"/>
                    </a:lnTo>
                    <a:lnTo>
                      <a:pt x="341" y="0"/>
                    </a:lnTo>
                    <a:lnTo>
                      <a:pt x="338" y="0"/>
                    </a:lnTo>
                    <a:lnTo>
                      <a:pt x="40" y="0"/>
                    </a:lnTo>
                    <a:lnTo>
                      <a:pt x="36" y="0"/>
                    </a:lnTo>
                    <a:lnTo>
                      <a:pt x="31" y="0"/>
                    </a:lnTo>
                    <a:lnTo>
                      <a:pt x="27" y="1"/>
                    </a:lnTo>
                    <a:lnTo>
                      <a:pt x="24" y="2"/>
                    </a:lnTo>
                    <a:lnTo>
                      <a:pt x="20" y="3"/>
                    </a:lnTo>
                    <a:lnTo>
                      <a:pt x="17" y="5"/>
                    </a:lnTo>
                    <a:lnTo>
                      <a:pt x="14" y="6"/>
                    </a:lnTo>
                    <a:lnTo>
                      <a:pt x="11" y="8"/>
                    </a:lnTo>
                    <a:lnTo>
                      <a:pt x="9" y="10"/>
                    </a:lnTo>
                    <a:lnTo>
                      <a:pt x="6" y="13"/>
                    </a:lnTo>
                    <a:lnTo>
                      <a:pt x="4" y="15"/>
                    </a:lnTo>
                    <a:lnTo>
                      <a:pt x="3" y="18"/>
                    </a:lnTo>
                    <a:lnTo>
                      <a:pt x="1" y="21"/>
                    </a:lnTo>
                    <a:lnTo>
                      <a:pt x="0" y="24"/>
                    </a:lnTo>
                    <a:lnTo>
                      <a:pt x="0" y="27"/>
                    </a:lnTo>
                    <a:lnTo>
                      <a:pt x="0" y="31"/>
                    </a:lnTo>
                    <a:lnTo>
                      <a:pt x="0" y="66"/>
                    </a:lnTo>
                    <a:lnTo>
                      <a:pt x="0" y="69"/>
                    </a:lnTo>
                    <a:lnTo>
                      <a:pt x="0" y="72"/>
                    </a:lnTo>
                    <a:lnTo>
                      <a:pt x="1" y="75"/>
                    </a:lnTo>
                    <a:lnTo>
                      <a:pt x="3" y="79"/>
                    </a:lnTo>
                    <a:lnTo>
                      <a:pt x="4" y="81"/>
                    </a:lnTo>
                    <a:lnTo>
                      <a:pt x="6" y="84"/>
                    </a:lnTo>
                    <a:lnTo>
                      <a:pt x="9" y="86"/>
                    </a:lnTo>
                    <a:lnTo>
                      <a:pt x="11" y="88"/>
                    </a:lnTo>
                    <a:lnTo>
                      <a:pt x="14" y="90"/>
                    </a:lnTo>
                    <a:lnTo>
                      <a:pt x="17" y="92"/>
                    </a:lnTo>
                    <a:lnTo>
                      <a:pt x="20" y="94"/>
                    </a:lnTo>
                    <a:lnTo>
                      <a:pt x="24" y="95"/>
                    </a:lnTo>
                    <a:lnTo>
                      <a:pt x="27" y="96"/>
                    </a:lnTo>
                    <a:lnTo>
                      <a:pt x="31" y="97"/>
                    </a:lnTo>
                    <a:lnTo>
                      <a:pt x="36" y="97"/>
                    </a:lnTo>
                    <a:lnTo>
                      <a:pt x="40" y="98"/>
                    </a:lnTo>
                    <a:lnTo>
                      <a:pt x="338" y="98"/>
                    </a:lnTo>
                    <a:close/>
                  </a:path>
                </a:pathLst>
              </a:custGeom>
              <a:solidFill>
                <a:srgbClr val="993300"/>
              </a:solidFill>
              <a:ln w="0">
                <a:solidFill>
                  <a:srgbClr val="000000"/>
                </a:solidFill>
                <a:prstDash val="solid"/>
                <a:round/>
                <a:headEnd/>
                <a:tailEnd/>
              </a:ln>
            </p:spPr>
            <p:txBody>
              <a:bodyPr/>
              <a:lstStyle/>
              <a:p>
                <a:endParaRPr lang="en-US"/>
              </a:p>
            </p:txBody>
          </p:sp>
          <p:sp>
            <p:nvSpPr>
              <p:cNvPr id="44315" name="Freeform 440"/>
              <p:cNvSpPr>
                <a:spLocks/>
              </p:cNvSpPr>
              <p:nvPr/>
            </p:nvSpPr>
            <p:spPr bwMode="auto">
              <a:xfrm>
                <a:off x="4553" y="1315"/>
                <a:ext cx="23" cy="13"/>
              </a:xfrm>
              <a:custGeom>
                <a:avLst/>
                <a:gdLst>
                  <a:gd name="T0" fmla="*/ 20 w 530"/>
                  <a:gd name="T1" fmla="*/ 13 h 282"/>
                  <a:gd name="T2" fmla="*/ 21 w 530"/>
                  <a:gd name="T3" fmla="*/ 13 h 282"/>
                  <a:gd name="T4" fmla="*/ 21 w 530"/>
                  <a:gd name="T5" fmla="*/ 13 h 282"/>
                  <a:gd name="T6" fmla="*/ 22 w 530"/>
                  <a:gd name="T7" fmla="*/ 12 h 282"/>
                  <a:gd name="T8" fmla="*/ 22 w 530"/>
                  <a:gd name="T9" fmla="*/ 12 h 282"/>
                  <a:gd name="T10" fmla="*/ 23 w 530"/>
                  <a:gd name="T11" fmla="*/ 11 h 282"/>
                  <a:gd name="T12" fmla="*/ 23 w 530"/>
                  <a:gd name="T13" fmla="*/ 11 h 282"/>
                  <a:gd name="T14" fmla="*/ 23 w 530"/>
                  <a:gd name="T15" fmla="*/ 10 h 282"/>
                  <a:gd name="T16" fmla="*/ 22 w 530"/>
                  <a:gd name="T17" fmla="*/ 3 h 282"/>
                  <a:gd name="T18" fmla="*/ 22 w 530"/>
                  <a:gd name="T19" fmla="*/ 2 h 282"/>
                  <a:gd name="T20" fmla="*/ 22 w 530"/>
                  <a:gd name="T21" fmla="*/ 2 h 282"/>
                  <a:gd name="T22" fmla="*/ 22 w 530"/>
                  <a:gd name="T23" fmla="*/ 1 h 282"/>
                  <a:gd name="T24" fmla="*/ 22 w 530"/>
                  <a:gd name="T25" fmla="*/ 1 h 282"/>
                  <a:gd name="T26" fmla="*/ 21 w 530"/>
                  <a:gd name="T27" fmla="*/ 1 h 282"/>
                  <a:gd name="T28" fmla="*/ 21 w 530"/>
                  <a:gd name="T29" fmla="*/ 0 h 282"/>
                  <a:gd name="T30" fmla="*/ 20 w 530"/>
                  <a:gd name="T31" fmla="*/ 0 h 282"/>
                  <a:gd name="T32" fmla="*/ 20 w 530"/>
                  <a:gd name="T33" fmla="*/ 0 h 282"/>
                  <a:gd name="T34" fmla="*/ 3 w 530"/>
                  <a:gd name="T35" fmla="*/ 0 h 282"/>
                  <a:gd name="T36" fmla="*/ 2 w 530"/>
                  <a:gd name="T37" fmla="*/ 0 h 282"/>
                  <a:gd name="T38" fmla="*/ 2 w 530"/>
                  <a:gd name="T39" fmla="*/ 0 h 282"/>
                  <a:gd name="T40" fmla="*/ 1 w 530"/>
                  <a:gd name="T41" fmla="*/ 1 h 282"/>
                  <a:gd name="T42" fmla="*/ 1 w 530"/>
                  <a:gd name="T43" fmla="*/ 1 h 282"/>
                  <a:gd name="T44" fmla="*/ 1 w 530"/>
                  <a:gd name="T45" fmla="*/ 2 h 282"/>
                  <a:gd name="T46" fmla="*/ 1 w 530"/>
                  <a:gd name="T47" fmla="*/ 2 h 282"/>
                  <a:gd name="T48" fmla="*/ 1 w 530"/>
                  <a:gd name="T49" fmla="*/ 3 h 282"/>
                  <a:gd name="T50" fmla="*/ 0 w 530"/>
                  <a:gd name="T51" fmla="*/ 10 h 282"/>
                  <a:gd name="T52" fmla="*/ 0 w 530"/>
                  <a:gd name="T53" fmla="*/ 11 h 282"/>
                  <a:gd name="T54" fmla="*/ 0 w 530"/>
                  <a:gd name="T55" fmla="*/ 11 h 282"/>
                  <a:gd name="T56" fmla="*/ 1 w 530"/>
                  <a:gd name="T57" fmla="*/ 12 h 282"/>
                  <a:gd name="T58" fmla="*/ 1 w 530"/>
                  <a:gd name="T59" fmla="*/ 12 h 282"/>
                  <a:gd name="T60" fmla="*/ 1 w 530"/>
                  <a:gd name="T61" fmla="*/ 12 h 282"/>
                  <a:gd name="T62" fmla="*/ 2 w 530"/>
                  <a:gd name="T63" fmla="*/ 13 h 282"/>
                  <a:gd name="T64" fmla="*/ 2 w 530"/>
                  <a:gd name="T65" fmla="*/ 13 h 282"/>
                  <a:gd name="T66" fmla="*/ 3 w 530"/>
                  <a:gd name="T67" fmla="*/ 13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30" h="282">
                    <a:moveTo>
                      <a:pt x="460" y="282"/>
                    </a:moveTo>
                    <a:lnTo>
                      <a:pt x="465" y="281"/>
                    </a:lnTo>
                    <a:lnTo>
                      <a:pt x="472" y="280"/>
                    </a:lnTo>
                    <a:lnTo>
                      <a:pt x="478" y="279"/>
                    </a:lnTo>
                    <a:lnTo>
                      <a:pt x="484" y="276"/>
                    </a:lnTo>
                    <a:lnTo>
                      <a:pt x="490" y="274"/>
                    </a:lnTo>
                    <a:lnTo>
                      <a:pt x="495" y="270"/>
                    </a:lnTo>
                    <a:lnTo>
                      <a:pt x="501" y="267"/>
                    </a:lnTo>
                    <a:lnTo>
                      <a:pt x="506" y="263"/>
                    </a:lnTo>
                    <a:lnTo>
                      <a:pt x="512" y="257"/>
                    </a:lnTo>
                    <a:lnTo>
                      <a:pt x="516" y="252"/>
                    </a:lnTo>
                    <a:lnTo>
                      <a:pt x="520" y="247"/>
                    </a:lnTo>
                    <a:lnTo>
                      <a:pt x="523" y="241"/>
                    </a:lnTo>
                    <a:lnTo>
                      <a:pt x="526" y="235"/>
                    </a:lnTo>
                    <a:lnTo>
                      <a:pt x="528" y="229"/>
                    </a:lnTo>
                    <a:lnTo>
                      <a:pt x="529" y="222"/>
                    </a:lnTo>
                    <a:lnTo>
                      <a:pt x="530" y="215"/>
                    </a:lnTo>
                    <a:lnTo>
                      <a:pt x="515" y="67"/>
                    </a:lnTo>
                    <a:lnTo>
                      <a:pt x="514" y="60"/>
                    </a:lnTo>
                    <a:lnTo>
                      <a:pt x="513" y="52"/>
                    </a:lnTo>
                    <a:lnTo>
                      <a:pt x="512" y="46"/>
                    </a:lnTo>
                    <a:lnTo>
                      <a:pt x="510" y="40"/>
                    </a:lnTo>
                    <a:lnTo>
                      <a:pt x="507" y="34"/>
                    </a:lnTo>
                    <a:lnTo>
                      <a:pt x="505" y="29"/>
                    </a:lnTo>
                    <a:lnTo>
                      <a:pt x="502" y="24"/>
                    </a:lnTo>
                    <a:lnTo>
                      <a:pt x="498" y="20"/>
                    </a:lnTo>
                    <a:lnTo>
                      <a:pt x="495" y="14"/>
                    </a:lnTo>
                    <a:lnTo>
                      <a:pt x="490" y="11"/>
                    </a:lnTo>
                    <a:lnTo>
                      <a:pt x="486" y="7"/>
                    </a:lnTo>
                    <a:lnTo>
                      <a:pt x="481" y="5"/>
                    </a:lnTo>
                    <a:lnTo>
                      <a:pt x="477" y="2"/>
                    </a:lnTo>
                    <a:lnTo>
                      <a:pt x="471" y="1"/>
                    </a:lnTo>
                    <a:lnTo>
                      <a:pt x="465" y="0"/>
                    </a:lnTo>
                    <a:lnTo>
                      <a:pt x="460" y="0"/>
                    </a:lnTo>
                    <a:lnTo>
                      <a:pt x="69" y="0"/>
                    </a:lnTo>
                    <a:lnTo>
                      <a:pt x="63" y="0"/>
                    </a:lnTo>
                    <a:lnTo>
                      <a:pt x="58" y="1"/>
                    </a:lnTo>
                    <a:lnTo>
                      <a:pt x="53" y="2"/>
                    </a:lnTo>
                    <a:lnTo>
                      <a:pt x="48" y="5"/>
                    </a:lnTo>
                    <a:lnTo>
                      <a:pt x="43" y="7"/>
                    </a:lnTo>
                    <a:lnTo>
                      <a:pt x="38" y="11"/>
                    </a:lnTo>
                    <a:lnTo>
                      <a:pt x="34" y="14"/>
                    </a:lnTo>
                    <a:lnTo>
                      <a:pt x="31" y="20"/>
                    </a:lnTo>
                    <a:lnTo>
                      <a:pt x="27" y="24"/>
                    </a:lnTo>
                    <a:lnTo>
                      <a:pt x="24" y="29"/>
                    </a:lnTo>
                    <a:lnTo>
                      <a:pt x="22" y="34"/>
                    </a:lnTo>
                    <a:lnTo>
                      <a:pt x="20" y="40"/>
                    </a:lnTo>
                    <a:lnTo>
                      <a:pt x="18" y="46"/>
                    </a:lnTo>
                    <a:lnTo>
                      <a:pt x="17" y="52"/>
                    </a:lnTo>
                    <a:lnTo>
                      <a:pt x="16" y="60"/>
                    </a:lnTo>
                    <a:lnTo>
                      <a:pt x="16" y="67"/>
                    </a:lnTo>
                    <a:lnTo>
                      <a:pt x="0" y="215"/>
                    </a:lnTo>
                    <a:lnTo>
                      <a:pt x="0" y="222"/>
                    </a:lnTo>
                    <a:lnTo>
                      <a:pt x="1" y="229"/>
                    </a:lnTo>
                    <a:lnTo>
                      <a:pt x="3" y="235"/>
                    </a:lnTo>
                    <a:lnTo>
                      <a:pt x="7" y="241"/>
                    </a:lnTo>
                    <a:lnTo>
                      <a:pt x="10" y="247"/>
                    </a:lnTo>
                    <a:lnTo>
                      <a:pt x="14" y="252"/>
                    </a:lnTo>
                    <a:lnTo>
                      <a:pt x="18" y="257"/>
                    </a:lnTo>
                    <a:lnTo>
                      <a:pt x="23" y="263"/>
                    </a:lnTo>
                    <a:lnTo>
                      <a:pt x="28" y="267"/>
                    </a:lnTo>
                    <a:lnTo>
                      <a:pt x="34" y="270"/>
                    </a:lnTo>
                    <a:lnTo>
                      <a:pt x="39" y="274"/>
                    </a:lnTo>
                    <a:lnTo>
                      <a:pt x="46" y="276"/>
                    </a:lnTo>
                    <a:lnTo>
                      <a:pt x="52" y="279"/>
                    </a:lnTo>
                    <a:lnTo>
                      <a:pt x="57" y="280"/>
                    </a:lnTo>
                    <a:lnTo>
                      <a:pt x="63" y="281"/>
                    </a:lnTo>
                    <a:lnTo>
                      <a:pt x="69" y="282"/>
                    </a:lnTo>
                    <a:lnTo>
                      <a:pt x="460" y="282"/>
                    </a:lnTo>
                    <a:close/>
                  </a:path>
                </a:pathLst>
              </a:custGeom>
              <a:solidFill>
                <a:srgbClr val="993300"/>
              </a:solidFill>
              <a:ln w="0">
                <a:solidFill>
                  <a:srgbClr val="000000"/>
                </a:solidFill>
                <a:prstDash val="solid"/>
                <a:round/>
                <a:headEnd/>
                <a:tailEnd/>
              </a:ln>
            </p:spPr>
            <p:txBody>
              <a:bodyPr/>
              <a:lstStyle/>
              <a:p>
                <a:endParaRPr lang="en-US"/>
              </a:p>
            </p:txBody>
          </p:sp>
          <p:sp>
            <p:nvSpPr>
              <p:cNvPr id="44316" name="Freeform 441"/>
              <p:cNvSpPr>
                <a:spLocks/>
              </p:cNvSpPr>
              <p:nvPr/>
            </p:nvSpPr>
            <p:spPr bwMode="auto">
              <a:xfrm>
                <a:off x="4554" y="1316"/>
                <a:ext cx="22" cy="11"/>
              </a:xfrm>
              <a:custGeom>
                <a:avLst/>
                <a:gdLst>
                  <a:gd name="T0" fmla="*/ 19 w 505"/>
                  <a:gd name="T1" fmla="*/ 11 h 269"/>
                  <a:gd name="T2" fmla="*/ 20 w 505"/>
                  <a:gd name="T3" fmla="*/ 11 h 269"/>
                  <a:gd name="T4" fmla="*/ 20 w 505"/>
                  <a:gd name="T5" fmla="*/ 11 h 269"/>
                  <a:gd name="T6" fmla="*/ 21 w 505"/>
                  <a:gd name="T7" fmla="*/ 10 h 269"/>
                  <a:gd name="T8" fmla="*/ 21 w 505"/>
                  <a:gd name="T9" fmla="*/ 10 h 269"/>
                  <a:gd name="T10" fmla="*/ 22 w 505"/>
                  <a:gd name="T11" fmla="*/ 10 h 269"/>
                  <a:gd name="T12" fmla="*/ 22 w 505"/>
                  <a:gd name="T13" fmla="*/ 9 h 269"/>
                  <a:gd name="T14" fmla="*/ 22 w 505"/>
                  <a:gd name="T15" fmla="*/ 9 h 269"/>
                  <a:gd name="T16" fmla="*/ 21 w 505"/>
                  <a:gd name="T17" fmla="*/ 3 h 269"/>
                  <a:gd name="T18" fmla="*/ 21 w 505"/>
                  <a:gd name="T19" fmla="*/ 2 h 269"/>
                  <a:gd name="T20" fmla="*/ 21 w 505"/>
                  <a:gd name="T21" fmla="*/ 2 h 269"/>
                  <a:gd name="T22" fmla="*/ 21 w 505"/>
                  <a:gd name="T23" fmla="*/ 1 h 269"/>
                  <a:gd name="T24" fmla="*/ 21 w 505"/>
                  <a:gd name="T25" fmla="*/ 1 h 269"/>
                  <a:gd name="T26" fmla="*/ 20 w 505"/>
                  <a:gd name="T27" fmla="*/ 0 h 269"/>
                  <a:gd name="T28" fmla="*/ 20 w 505"/>
                  <a:gd name="T29" fmla="*/ 0 h 269"/>
                  <a:gd name="T30" fmla="*/ 20 w 505"/>
                  <a:gd name="T31" fmla="*/ 0 h 269"/>
                  <a:gd name="T32" fmla="*/ 19 w 505"/>
                  <a:gd name="T33" fmla="*/ 0 h 269"/>
                  <a:gd name="T34" fmla="*/ 3 w 505"/>
                  <a:gd name="T35" fmla="*/ 0 h 269"/>
                  <a:gd name="T36" fmla="*/ 2 w 505"/>
                  <a:gd name="T37" fmla="*/ 0 h 269"/>
                  <a:gd name="T38" fmla="*/ 2 w 505"/>
                  <a:gd name="T39" fmla="*/ 0 h 269"/>
                  <a:gd name="T40" fmla="*/ 1 w 505"/>
                  <a:gd name="T41" fmla="*/ 1 h 269"/>
                  <a:gd name="T42" fmla="*/ 1 w 505"/>
                  <a:gd name="T43" fmla="*/ 1 h 269"/>
                  <a:gd name="T44" fmla="*/ 1 w 505"/>
                  <a:gd name="T45" fmla="*/ 1 h 269"/>
                  <a:gd name="T46" fmla="*/ 1 w 505"/>
                  <a:gd name="T47" fmla="*/ 2 h 269"/>
                  <a:gd name="T48" fmla="*/ 1 w 505"/>
                  <a:gd name="T49" fmla="*/ 2 h 269"/>
                  <a:gd name="T50" fmla="*/ 0 w 505"/>
                  <a:gd name="T51" fmla="*/ 8 h 269"/>
                  <a:gd name="T52" fmla="*/ 0 w 505"/>
                  <a:gd name="T53" fmla="*/ 9 h 269"/>
                  <a:gd name="T54" fmla="*/ 0 w 505"/>
                  <a:gd name="T55" fmla="*/ 9 h 269"/>
                  <a:gd name="T56" fmla="*/ 1 w 505"/>
                  <a:gd name="T57" fmla="*/ 10 h 269"/>
                  <a:gd name="T58" fmla="*/ 1 w 505"/>
                  <a:gd name="T59" fmla="*/ 10 h 269"/>
                  <a:gd name="T60" fmla="*/ 1 w 505"/>
                  <a:gd name="T61" fmla="*/ 11 h 269"/>
                  <a:gd name="T62" fmla="*/ 2 w 505"/>
                  <a:gd name="T63" fmla="*/ 11 h 269"/>
                  <a:gd name="T64" fmla="*/ 2 w 505"/>
                  <a:gd name="T65" fmla="*/ 11 h 269"/>
                  <a:gd name="T66" fmla="*/ 3 w 505"/>
                  <a:gd name="T67" fmla="*/ 11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5" h="269">
                    <a:moveTo>
                      <a:pt x="438" y="269"/>
                    </a:moveTo>
                    <a:lnTo>
                      <a:pt x="443" y="268"/>
                    </a:lnTo>
                    <a:lnTo>
                      <a:pt x="449" y="267"/>
                    </a:lnTo>
                    <a:lnTo>
                      <a:pt x="454" y="266"/>
                    </a:lnTo>
                    <a:lnTo>
                      <a:pt x="461" y="264"/>
                    </a:lnTo>
                    <a:lnTo>
                      <a:pt x="466" y="261"/>
                    </a:lnTo>
                    <a:lnTo>
                      <a:pt x="472" y="258"/>
                    </a:lnTo>
                    <a:lnTo>
                      <a:pt x="477" y="253"/>
                    </a:lnTo>
                    <a:lnTo>
                      <a:pt x="482" y="249"/>
                    </a:lnTo>
                    <a:lnTo>
                      <a:pt x="486" y="245"/>
                    </a:lnTo>
                    <a:lnTo>
                      <a:pt x="491" y="240"/>
                    </a:lnTo>
                    <a:lnTo>
                      <a:pt x="494" y="235"/>
                    </a:lnTo>
                    <a:lnTo>
                      <a:pt x="498" y="229"/>
                    </a:lnTo>
                    <a:lnTo>
                      <a:pt x="501" y="223"/>
                    </a:lnTo>
                    <a:lnTo>
                      <a:pt x="503" y="217"/>
                    </a:lnTo>
                    <a:lnTo>
                      <a:pt x="504" y="210"/>
                    </a:lnTo>
                    <a:lnTo>
                      <a:pt x="505" y="204"/>
                    </a:lnTo>
                    <a:lnTo>
                      <a:pt x="490" y="64"/>
                    </a:lnTo>
                    <a:lnTo>
                      <a:pt x="489" y="57"/>
                    </a:lnTo>
                    <a:lnTo>
                      <a:pt x="488" y="50"/>
                    </a:lnTo>
                    <a:lnTo>
                      <a:pt x="487" y="44"/>
                    </a:lnTo>
                    <a:lnTo>
                      <a:pt x="486" y="38"/>
                    </a:lnTo>
                    <a:lnTo>
                      <a:pt x="484" y="33"/>
                    </a:lnTo>
                    <a:lnTo>
                      <a:pt x="481" y="28"/>
                    </a:lnTo>
                    <a:lnTo>
                      <a:pt x="478" y="23"/>
                    </a:lnTo>
                    <a:lnTo>
                      <a:pt x="475" y="19"/>
                    </a:lnTo>
                    <a:lnTo>
                      <a:pt x="471" y="15"/>
                    </a:lnTo>
                    <a:lnTo>
                      <a:pt x="467" y="10"/>
                    </a:lnTo>
                    <a:lnTo>
                      <a:pt x="463" y="7"/>
                    </a:lnTo>
                    <a:lnTo>
                      <a:pt x="459" y="4"/>
                    </a:lnTo>
                    <a:lnTo>
                      <a:pt x="453" y="2"/>
                    </a:lnTo>
                    <a:lnTo>
                      <a:pt x="448" y="1"/>
                    </a:lnTo>
                    <a:lnTo>
                      <a:pt x="443" y="0"/>
                    </a:lnTo>
                    <a:lnTo>
                      <a:pt x="438" y="0"/>
                    </a:lnTo>
                    <a:lnTo>
                      <a:pt x="65" y="0"/>
                    </a:lnTo>
                    <a:lnTo>
                      <a:pt x="60" y="0"/>
                    </a:lnTo>
                    <a:lnTo>
                      <a:pt x="55" y="1"/>
                    </a:lnTo>
                    <a:lnTo>
                      <a:pt x="50" y="2"/>
                    </a:lnTo>
                    <a:lnTo>
                      <a:pt x="45" y="4"/>
                    </a:lnTo>
                    <a:lnTo>
                      <a:pt x="41" y="7"/>
                    </a:lnTo>
                    <a:lnTo>
                      <a:pt x="37" y="10"/>
                    </a:lnTo>
                    <a:lnTo>
                      <a:pt x="33" y="15"/>
                    </a:lnTo>
                    <a:lnTo>
                      <a:pt x="29" y="19"/>
                    </a:lnTo>
                    <a:lnTo>
                      <a:pt x="26" y="23"/>
                    </a:lnTo>
                    <a:lnTo>
                      <a:pt x="23" y="28"/>
                    </a:lnTo>
                    <a:lnTo>
                      <a:pt x="20" y="33"/>
                    </a:lnTo>
                    <a:lnTo>
                      <a:pt x="18" y="38"/>
                    </a:lnTo>
                    <a:lnTo>
                      <a:pt x="17" y="44"/>
                    </a:lnTo>
                    <a:lnTo>
                      <a:pt x="15" y="50"/>
                    </a:lnTo>
                    <a:lnTo>
                      <a:pt x="15" y="57"/>
                    </a:lnTo>
                    <a:lnTo>
                      <a:pt x="15" y="64"/>
                    </a:lnTo>
                    <a:lnTo>
                      <a:pt x="0" y="204"/>
                    </a:lnTo>
                    <a:lnTo>
                      <a:pt x="0" y="210"/>
                    </a:lnTo>
                    <a:lnTo>
                      <a:pt x="1" y="217"/>
                    </a:lnTo>
                    <a:lnTo>
                      <a:pt x="3" y="223"/>
                    </a:lnTo>
                    <a:lnTo>
                      <a:pt x="6" y="229"/>
                    </a:lnTo>
                    <a:lnTo>
                      <a:pt x="9" y="235"/>
                    </a:lnTo>
                    <a:lnTo>
                      <a:pt x="13" y="240"/>
                    </a:lnTo>
                    <a:lnTo>
                      <a:pt x="17" y="245"/>
                    </a:lnTo>
                    <a:lnTo>
                      <a:pt x="21" y="249"/>
                    </a:lnTo>
                    <a:lnTo>
                      <a:pt x="26" y="253"/>
                    </a:lnTo>
                    <a:lnTo>
                      <a:pt x="32" y="258"/>
                    </a:lnTo>
                    <a:lnTo>
                      <a:pt x="38" y="261"/>
                    </a:lnTo>
                    <a:lnTo>
                      <a:pt x="43" y="264"/>
                    </a:lnTo>
                    <a:lnTo>
                      <a:pt x="49" y="266"/>
                    </a:lnTo>
                    <a:lnTo>
                      <a:pt x="54" y="267"/>
                    </a:lnTo>
                    <a:lnTo>
                      <a:pt x="59" y="268"/>
                    </a:lnTo>
                    <a:lnTo>
                      <a:pt x="65" y="269"/>
                    </a:lnTo>
                    <a:lnTo>
                      <a:pt x="438" y="269"/>
                    </a:lnTo>
                    <a:close/>
                  </a:path>
                </a:pathLst>
              </a:custGeom>
              <a:solidFill>
                <a:srgbClr val="993300"/>
              </a:solidFill>
              <a:ln w="0">
                <a:solidFill>
                  <a:srgbClr val="000000"/>
                </a:solidFill>
                <a:prstDash val="solid"/>
                <a:round/>
                <a:headEnd/>
                <a:tailEnd/>
              </a:ln>
            </p:spPr>
            <p:txBody>
              <a:bodyPr/>
              <a:lstStyle/>
              <a:p>
                <a:endParaRPr lang="en-US"/>
              </a:p>
            </p:txBody>
          </p:sp>
          <p:sp>
            <p:nvSpPr>
              <p:cNvPr id="44317" name="Freeform 442"/>
              <p:cNvSpPr>
                <a:spLocks/>
              </p:cNvSpPr>
              <p:nvPr/>
            </p:nvSpPr>
            <p:spPr bwMode="auto">
              <a:xfrm>
                <a:off x="4557" y="1321"/>
                <a:ext cx="16" cy="5"/>
              </a:xfrm>
              <a:custGeom>
                <a:avLst/>
                <a:gdLst>
                  <a:gd name="T0" fmla="*/ 16 w 369"/>
                  <a:gd name="T1" fmla="*/ 3 h 121"/>
                  <a:gd name="T2" fmla="*/ 16 w 369"/>
                  <a:gd name="T3" fmla="*/ 3 h 121"/>
                  <a:gd name="T4" fmla="*/ 16 w 369"/>
                  <a:gd name="T5" fmla="*/ 3 h 121"/>
                  <a:gd name="T6" fmla="*/ 16 w 369"/>
                  <a:gd name="T7" fmla="*/ 3 h 121"/>
                  <a:gd name="T8" fmla="*/ 16 w 369"/>
                  <a:gd name="T9" fmla="*/ 3 h 121"/>
                  <a:gd name="T10" fmla="*/ 16 w 369"/>
                  <a:gd name="T11" fmla="*/ 4 h 121"/>
                  <a:gd name="T12" fmla="*/ 16 w 369"/>
                  <a:gd name="T13" fmla="*/ 4 h 121"/>
                  <a:gd name="T14" fmla="*/ 16 w 369"/>
                  <a:gd name="T15" fmla="*/ 4 h 121"/>
                  <a:gd name="T16" fmla="*/ 15 w 369"/>
                  <a:gd name="T17" fmla="*/ 4 h 121"/>
                  <a:gd name="T18" fmla="*/ 15 w 369"/>
                  <a:gd name="T19" fmla="*/ 4 h 121"/>
                  <a:gd name="T20" fmla="*/ 15 w 369"/>
                  <a:gd name="T21" fmla="*/ 5 h 121"/>
                  <a:gd name="T22" fmla="*/ 15 w 369"/>
                  <a:gd name="T23" fmla="*/ 5 h 121"/>
                  <a:gd name="T24" fmla="*/ 15 w 369"/>
                  <a:gd name="T25" fmla="*/ 5 h 121"/>
                  <a:gd name="T26" fmla="*/ 15 w 369"/>
                  <a:gd name="T27" fmla="*/ 5 h 121"/>
                  <a:gd name="T28" fmla="*/ 15 w 369"/>
                  <a:gd name="T29" fmla="*/ 5 h 121"/>
                  <a:gd name="T30" fmla="*/ 14 w 369"/>
                  <a:gd name="T31" fmla="*/ 5 h 121"/>
                  <a:gd name="T32" fmla="*/ 14 w 369"/>
                  <a:gd name="T33" fmla="*/ 5 h 121"/>
                  <a:gd name="T34" fmla="*/ 2 w 369"/>
                  <a:gd name="T35" fmla="*/ 5 h 121"/>
                  <a:gd name="T36" fmla="*/ 2 w 369"/>
                  <a:gd name="T37" fmla="*/ 5 h 121"/>
                  <a:gd name="T38" fmla="*/ 1 w 369"/>
                  <a:gd name="T39" fmla="*/ 5 h 121"/>
                  <a:gd name="T40" fmla="*/ 1 w 369"/>
                  <a:gd name="T41" fmla="*/ 5 h 121"/>
                  <a:gd name="T42" fmla="*/ 1 w 369"/>
                  <a:gd name="T43" fmla="*/ 5 h 121"/>
                  <a:gd name="T44" fmla="*/ 1 w 369"/>
                  <a:gd name="T45" fmla="*/ 5 h 121"/>
                  <a:gd name="T46" fmla="*/ 1 w 369"/>
                  <a:gd name="T47" fmla="*/ 5 h 121"/>
                  <a:gd name="T48" fmla="*/ 1 w 369"/>
                  <a:gd name="T49" fmla="*/ 4 h 121"/>
                  <a:gd name="T50" fmla="*/ 0 w 369"/>
                  <a:gd name="T51" fmla="*/ 4 h 121"/>
                  <a:gd name="T52" fmla="*/ 0 w 369"/>
                  <a:gd name="T53" fmla="*/ 4 h 121"/>
                  <a:gd name="T54" fmla="*/ 0 w 369"/>
                  <a:gd name="T55" fmla="*/ 4 h 121"/>
                  <a:gd name="T56" fmla="*/ 0 w 369"/>
                  <a:gd name="T57" fmla="*/ 4 h 121"/>
                  <a:gd name="T58" fmla="*/ 0 w 369"/>
                  <a:gd name="T59" fmla="*/ 3 h 121"/>
                  <a:gd name="T60" fmla="*/ 0 w 369"/>
                  <a:gd name="T61" fmla="*/ 3 h 121"/>
                  <a:gd name="T62" fmla="*/ 0 w 369"/>
                  <a:gd name="T63" fmla="*/ 3 h 121"/>
                  <a:gd name="T64" fmla="*/ 0 w 369"/>
                  <a:gd name="T65" fmla="*/ 3 h 121"/>
                  <a:gd name="T66" fmla="*/ 0 w 369"/>
                  <a:gd name="T67" fmla="*/ 3 h 121"/>
                  <a:gd name="T68" fmla="*/ 0 w 369"/>
                  <a:gd name="T69" fmla="*/ 0 h 121"/>
                  <a:gd name="T70" fmla="*/ 16 w 369"/>
                  <a:gd name="T71" fmla="*/ 0 h 121"/>
                  <a:gd name="T72" fmla="*/ 16 w 369"/>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69" h="121">
                    <a:moveTo>
                      <a:pt x="369" y="61"/>
                    </a:moveTo>
                    <a:lnTo>
                      <a:pt x="368" y="67"/>
                    </a:lnTo>
                    <a:lnTo>
                      <a:pt x="368" y="73"/>
                    </a:lnTo>
                    <a:lnTo>
                      <a:pt x="367" y="78"/>
                    </a:lnTo>
                    <a:lnTo>
                      <a:pt x="366" y="84"/>
                    </a:lnTo>
                    <a:lnTo>
                      <a:pt x="364" y="90"/>
                    </a:lnTo>
                    <a:lnTo>
                      <a:pt x="362" y="95"/>
                    </a:lnTo>
                    <a:lnTo>
                      <a:pt x="360" y="99"/>
                    </a:lnTo>
                    <a:lnTo>
                      <a:pt x="357" y="103"/>
                    </a:lnTo>
                    <a:lnTo>
                      <a:pt x="354" y="107"/>
                    </a:lnTo>
                    <a:lnTo>
                      <a:pt x="351" y="111"/>
                    </a:lnTo>
                    <a:lnTo>
                      <a:pt x="347" y="113"/>
                    </a:lnTo>
                    <a:lnTo>
                      <a:pt x="343" y="116"/>
                    </a:lnTo>
                    <a:lnTo>
                      <a:pt x="339" y="118"/>
                    </a:lnTo>
                    <a:lnTo>
                      <a:pt x="335" y="119"/>
                    </a:lnTo>
                    <a:lnTo>
                      <a:pt x="330" y="120"/>
                    </a:lnTo>
                    <a:lnTo>
                      <a:pt x="326" y="121"/>
                    </a:lnTo>
                    <a:lnTo>
                      <a:pt x="43" y="121"/>
                    </a:lnTo>
                    <a:lnTo>
                      <a:pt x="37" y="120"/>
                    </a:lnTo>
                    <a:lnTo>
                      <a:pt x="32" y="119"/>
                    </a:lnTo>
                    <a:lnTo>
                      <a:pt x="28" y="118"/>
                    </a:lnTo>
                    <a:lnTo>
                      <a:pt x="24" y="116"/>
                    </a:lnTo>
                    <a:lnTo>
                      <a:pt x="20" y="113"/>
                    </a:lnTo>
                    <a:lnTo>
                      <a:pt x="17" y="111"/>
                    </a:lnTo>
                    <a:lnTo>
                      <a:pt x="14" y="107"/>
                    </a:lnTo>
                    <a:lnTo>
                      <a:pt x="11" y="103"/>
                    </a:lnTo>
                    <a:lnTo>
                      <a:pt x="8" y="99"/>
                    </a:lnTo>
                    <a:lnTo>
                      <a:pt x="6" y="95"/>
                    </a:lnTo>
                    <a:lnTo>
                      <a:pt x="4" y="90"/>
                    </a:lnTo>
                    <a:lnTo>
                      <a:pt x="2" y="84"/>
                    </a:lnTo>
                    <a:lnTo>
                      <a:pt x="1" y="78"/>
                    </a:lnTo>
                    <a:lnTo>
                      <a:pt x="0" y="73"/>
                    </a:lnTo>
                    <a:lnTo>
                      <a:pt x="0" y="67"/>
                    </a:lnTo>
                    <a:lnTo>
                      <a:pt x="0" y="61"/>
                    </a:lnTo>
                    <a:lnTo>
                      <a:pt x="2" y="0"/>
                    </a:lnTo>
                    <a:lnTo>
                      <a:pt x="366" y="0"/>
                    </a:lnTo>
                    <a:lnTo>
                      <a:pt x="369" y="61"/>
                    </a:lnTo>
                    <a:close/>
                  </a:path>
                </a:pathLst>
              </a:custGeom>
              <a:solidFill>
                <a:srgbClr val="993300"/>
              </a:solidFill>
              <a:ln w="0">
                <a:solidFill>
                  <a:srgbClr val="000000"/>
                </a:solidFill>
                <a:prstDash val="solid"/>
                <a:round/>
                <a:headEnd/>
                <a:tailEnd/>
              </a:ln>
            </p:spPr>
            <p:txBody>
              <a:bodyPr/>
              <a:lstStyle/>
              <a:p>
                <a:endParaRPr lang="en-US"/>
              </a:p>
            </p:txBody>
          </p:sp>
          <p:sp>
            <p:nvSpPr>
              <p:cNvPr id="44318" name="Freeform 443"/>
              <p:cNvSpPr>
                <a:spLocks/>
              </p:cNvSpPr>
              <p:nvPr/>
            </p:nvSpPr>
            <p:spPr bwMode="auto">
              <a:xfrm>
                <a:off x="4554" y="1317"/>
                <a:ext cx="2" cy="9"/>
              </a:xfrm>
              <a:custGeom>
                <a:avLst/>
                <a:gdLst>
                  <a:gd name="T0" fmla="*/ 1 w 36"/>
                  <a:gd name="T1" fmla="*/ 9 h 201"/>
                  <a:gd name="T2" fmla="*/ 1 w 36"/>
                  <a:gd name="T3" fmla="*/ 9 h 201"/>
                  <a:gd name="T4" fmla="*/ 2 w 36"/>
                  <a:gd name="T5" fmla="*/ 9 h 201"/>
                  <a:gd name="T6" fmla="*/ 2 w 36"/>
                  <a:gd name="T7" fmla="*/ 9 h 201"/>
                  <a:gd name="T8" fmla="*/ 2 w 36"/>
                  <a:gd name="T9" fmla="*/ 9 h 201"/>
                  <a:gd name="T10" fmla="*/ 2 w 36"/>
                  <a:gd name="T11" fmla="*/ 9 h 201"/>
                  <a:gd name="T12" fmla="*/ 2 w 36"/>
                  <a:gd name="T13" fmla="*/ 8 h 201"/>
                  <a:gd name="T14" fmla="*/ 2 w 36"/>
                  <a:gd name="T15" fmla="*/ 8 h 201"/>
                  <a:gd name="T16" fmla="*/ 2 w 36"/>
                  <a:gd name="T17" fmla="*/ 1 h 201"/>
                  <a:gd name="T18" fmla="*/ 2 w 36"/>
                  <a:gd name="T19" fmla="*/ 1 h 201"/>
                  <a:gd name="T20" fmla="*/ 2 w 36"/>
                  <a:gd name="T21" fmla="*/ 1 h 201"/>
                  <a:gd name="T22" fmla="*/ 2 w 36"/>
                  <a:gd name="T23" fmla="*/ 0 h 201"/>
                  <a:gd name="T24" fmla="*/ 2 w 36"/>
                  <a:gd name="T25" fmla="*/ 0 h 201"/>
                  <a:gd name="T26" fmla="*/ 2 w 36"/>
                  <a:gd name="T27" fmla="*/ 0 h 201"/>
                  <a:gd name="T28" fmla="*/ 2 w 36"/>
                  <a:gd name="T29" fmla="*/ 0 h 201"/>
                  <a:gd name="T30" fmla="*/ 1 w 36"/>
                  <a:gd name="T31" fmla="*/ 0 h 201"/>
                  <a:gd name="T32" fmla="*/ 1 w 36"/>
                  <a:gd name="T33" fmla="*/ 0 h 201"/>
                  <a:gd name="T34" fmla="*/ 1 w 36"/>
                  <a:gd name="T35" fmla="*/ 0 h 201"/>
                  <a:gd name="T36" fmla="*/ 1 w 36"/>
                  <a:gd name="T37" fmla="*/ 0 h 201"/>
                  <a:gd name="T38" fmla="*/ 1 w 36"/>
                  <a:gd name="T39" fmla="*/ 0 h 201"/>
                  <a:gd name="T40" fmla="*/ 1 w 36"/>
                  <a:gd name="T41" fmla="*/ 0 h 201"/>
                  <a:gd name="T42" fmla="*/ 0 w 36"/>
                  <a:gd name="T43" fmla="*/ 0 h 201"/>
                  <a:gd name="T44" fmla="*/ 0 w 36"/>
                  <a:gd name="T45" fmla="*/ 1 h 201"/>
                  <a:gd name="T46" fmla="*/ 0 w 36"/>
                  <a:gd name="T47" fmla="*/ 1 h 201"/>
                  <a:gd name="T48" fmla="*/ 0 w 36"/>
                  <a:gd name="T49" fmla="*/ 1 h 201"/>
                  <a:gd name="T50" fmla="*/ 0 w 36"/>
                  <a:gd name="T51" fmla="*/ 8 h 201"/>
                  <a:gd name="T52" fmla="*/ 0 w 36"/>
                  <a:gd name="T53" fmla="*/ 8 h 201"/>
                  <a:gd name="T54" fmla="*/ 0 w 36"/>
                  <a:gd name="T55" fmla="*/ 8 h 201"/>
                  <a:gd name="T56" fmla="*/ 0 w 36"/>
                  <a:gd name="T57" fmla="*/ 8 h 201"/>
                  <a:gd name="T58" fmla="*/ 0 w 36"/>
                  <a:gd name="T59" fmla="*/ 9 h 201"/>
                  <a:gd name="T60" fmla="*/ 1 w 36"/>
                  <a:gd name="T61" fmla="*/ 9 h 201"/>
                  <a:gd name="T62" fmla="*/ 1 w 36"/>
                  <a:gd name="T63" fmla="*/ 9 h 201"/>
                  <a:gd name="T64" fmla="*/ 1 w 36"/>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 h="201">
                    <a:moveTo>
                      <a:pt x="21" y="201"/>
                    </a:moveTo>
                    <a:lnTo>
                      <a:pt x="22" y="200"/>
                    </a:lnTo>
                    <a:lnTo>
                      <a:pt x="24" y="200"/>
                    </a:lnTo>
                    <a:lnTo>
                      <a:pt x="25" y="200"/>
                    </a:lnTo>
                    <a:lnTo>
                      <a:pt x="27" y="199"/>
                    </a:lnTo>
                    <a:lnTo>
                      <a:pt x="28" y="198"/>
                    </a:lnTo>
                    <a:lnTo>
                      <a:pt x="29" y="197"/>
                    </a:lnTo>
                    <a:lnTo>
                      <a:pt x="30" y="196"/>
                    </a:lnTo>
                    <a:lnTo>
                      <a:pt x="31" y="195"/>
                    </a:lnTo>
                    <a:lnTo>
                      <a:pt x="32" y="193"/>
                    </a:lnTo>
                    <a:lnTo>
                      <a:pt x="33" y="192"/>
                    </a:lnTo>
                    <a:lnTo>
                      <a:pt x="34" y="190"/>
                    </a:lnTo>
                    <a:lnTo>
                      <a:pt x="34" y="188"/>
                    </a:lnTo>
                    <a:lnTo>
                      <a:pt x="35" y="186"/>
                    </a:lnTo>
                    <a:lnTo>
                      <a:pt x="35" y="185"/>
                    </a:lnTo>
                    <a:lnTo>
                      <a:pt x="35" y="183"/>
                    </a:lnTo>
                    <a:lnTo>
                      <a:pt x="36" y="181"/>
                    </a:lnTo>
                    <a:lnTo>
                      <a:pt x="36" y="21"/>
                    </a:lnTo>
                    <a:lnTo>
                      <a:pt x="35" y="18"/>
                    </a:lnTo>
                    <a:lnTo>
                      <a:pt x="35" y="15"/>
                    </a:lnTo>
                    <a:lnTo>
                      <a:pt x="35" y="14"/>
                    </a:lnTo>
                    <a:lnTo>
                      <a:pt x="34" y="12"/>
                    </a:lnTo>
                    <a:lnTo>
                      <a:pt x="34" y="10"/>
                    </a:lnTo>
                    <a:lnTo>
                      <a:pt x="33" y="8"/>
                    </a:lnTo>
                    <a:lnTo>
                      <a:pt x="32" y="7"/>
                    </a:lnTo>
                    <a:lnTo>
                      <a:pt x="31" y="5"/>
                    </a:lnTo>
                    <a:lnTo>
                      <a:pt x="30" y="4"/>
                    </a:lnTo>
                    <a:lnTo>
                      <a:pt x="29" y="3"/>
                    </a:lnTo>
                    <a:lnTo>
                      <a:pt x="28" y="2"/>
                    </a:lnTo>
                    <a:lnTo>
                      <a:pt x="27" y="1"/>
                    </a:lnTo>
                    <a:lnTo>
                      <a:pt x="25" y="0"/>
                    </a:lnTo>
                    <a:lnTo>
                      <a:pt x="24" y="0"/>
                    </a:lnTo>
                    <a:lnTo>
                      <a:pt x="22" y="0"/>
                    </a:lnTo>
                    <a:lnTo>
                      <a:pt x="21" y="0"/>
                    </a:lnTo>
                    <a:lnTo>
                      <a:pt x="19" y="0"/>
                    </a:lnTo>
                    <a:lnTo>
                      <a:pt x="18" y="0"/>
                    </a:lnTo>
                    <a:lnTo>
                      <a:pt x="16" y="0"/>
                    </a:lnTo>
                    <a:lnTo>
                      <a:pt x="15" y="1"/>
                    </a:lnTo>
                    <a:lnTo>
                      <a:pt x="12" y="2"/>
                    </a:lnTo>
                    <a:lnTo>
                      <a:pt x="11" y="3"/>
                    </a:lnTo>
                    <a:lnTo>
                      <a:pt x="10" y="4"/>
                    </a:lnTo>
                    <a:lnTo>
                      <a:pt x="9" y="5"/>
                    </a:lnTo>
                    <a:lnTo>
                      <a:pt x="8" y="7"/>
                    </a:lnTo>
                    <a:lnTo>
                      <a:pt x="7" y="8"/>
                    </a:lnTo>
                    <a:lnTo>
                      <a:pt x="6" y="10"/>
                    </a:lnTo>
                    <a:lnTo>
                      <a:pt x="6" y="12"/>
                    </a:lnTo>
                    <a:lnTo>
                      <a:pt x="5" y="14"/>
                    </a:lnTo>
                    <a:lnTo>
                      <a:pt x="5" y="15"/>
                    </a:lnTo>
                    <a:lnTo>
                      <a:pt x="5" y="18"/>
                    </a:lnTo>
                    <a:lnTo>
                      <a:pt x="5" y="21"/>
                    </a:lnTo>
                    <a:lnTo>
                      <a:pt x="0" y="168"/>
                    </a:lnTo>
                    <a:lnTo>
                      <a:pt x="0" y="170"/>
                    </a:lnTo>
                    <a:lnTo>
                      <a:pt x="0" y="172"/>
                    </a:lnTo>
                    <a:lnTo>
                      <a:pt x="1" y="174"/>
                    </a:lnTo>
                    <a:lnTo>
                      <a:pt x="2" y="177"/>
                    </a:lnTo>
                    <a:lnTo>
                      <a:pt x="3" y="180"/>
                    </a:lnTo>
                    <a:lnTo>
                      <a:pt x="4" y="183"/>
                    </a:lnTo>
                    <a:lnTo>
                      <a:pt x="5" y="186"/>
                    </a:lnTo>
                    <a:lnTo>
                      <a:pt x="7" y="188"/>
                    </a:lnTo>
                    <a:lnTo>
                      <a:pt x="8" y="191"/>
                    </a:lnTo>
                    <a:lnTo>
                      <a:pt x="10" y="193"/>
                    </a:lnTo>
                    <a:lnTo>
                      <a:pt x="11" y="195"/>
                    </a:lnTo>
                    <a:lnTo>
                      <a:pt x="14" y="197"/>
                    </a:lnTo>
                    <a:lnTo>
                      <a:pt x="16" y="198"/>
                    </a:lnTo>
                    <a:lnTo>
                      <a:pt x="17" y="200"/>
                    </a:lnTo>
                    <a:lnTo>
                      <a:pt x="19" y="200"/>
                    </a:lnTo>
                    <a:lnTo>
                      <a:pt x="21" y="201"/>
                    </a:lnTo>
                    <a:close/>
                  </a:path>
                </a:pathLst>
              </a:custGeom>
              <a:solidFill>
                <a:srgbClr val="993300"/>
              </a:solidFill>
              <a:ln w="0">
                <a:solidFill>
                  <a:srgbClr val="000000"/>
                </a:solidFill>
                <a:prstDash val="solid"/>
                <a:round/>
                <a:headEnd/>
                <a:tailEnd/>
              </a:ln>
            </p:spPr>
            <p:txBody>
              <a:bodyPr/>
              <a:lstStyle/>
              <a:p>
                <a:endParaRPr lang="en-US"/>
              </a:p>
            </p:txBody>
          </p:sp>
          <p:sp>
            <p:nvSpPr>
              <p:cNvPr id="44319" name="Freeform 444"/>
              <p:cNvSpPr>
                <a:spLocks/>
              </p:cNvSpPr>
              <p:nvPr/>
            </p:nvSpPr>
            <p:spPr bwMode="auto">
              <a:xfrm>
                <a:off x="4573" y="1317"/>
                <a:ext cx="2" cy="9"/>
              </a:xfrm>
              <a:custGeom>
                <a:avLst/>
                <a:gdLst>
                  <a:gd name="T0" fmla="*/ 1 w 43"/>
                  <a:gd name="T1" fmla="*/ 9 h 208"/>
                  <a:gd name="T2" fmla="*/ 1 w 43"/>
                  <a:gd name="T3" fmla="*/ 9 h 208"/>
                  <a:gd name="T4" fmla="*/ 1 w 43"/>
                  <a:gd name="T5" fmla="*/ 9 h 208"/>
                  <a:gd name="T6" fmla="*/ 1 w 43"/>
                  <a:gd name="T7" fmla="*/ 9 h 208"/>
                  <a:gd name="T8" fmla="*/ 2 w 43"/>
                  <a:gd name="T9" fmla="*/ 8 h 208"/>
                  <a:gd name="T10" fmla="*/ 2 w 43"/>
                  <a:gd name="T11" fmla="*/ 8 h 208"/>
                  <a:gd name="T12" fmla="*/ 2 w 43"/>
                  <a:gd name="T13" fmla="*/ 8 h 208"/>
                  <a:gd name="T14" fmla="*/ 2 w 43"/>
                  <a:gd name="T15" fmla="*/ 8 h 208"/>
                  <a:gd name="T16" fmla="*/ 2 w 43"/>
                  <a:gd name="T17" fmla="*/ 1 h 208"/>
                  <a:gd name="T18" fmla="*/ 1 w 43"/>
                  <a:gd name="T19" fmla="*/ 1 h 208"/>
                  <a:gd name="T20" fmla="*/ 1 w 43"/>
                  <a:gd name="T21" fmla="*/ 0 h 208"/>
                  <a:gd name="T22" fmla="*/ 1 w 43"/>
                  <a:gd name="T23" fmla="*/ 0 h 208"/>
                  <a:gd name="T24" fmla="*/ 1 w 43"/>
                  <a:gd name="T25" fmla="*/ 0 h 208"/>
                  <a:gd name="T26" fmla="*/ 1 w 43"/>
                  <a:gd name="T27" fmla="*/ 0 h 208"/>
                  <a:gd name="T28" fmla="*/ 1 w 43"/>
                  <a:gd name="T29" fmla="*/ 0 h 208"/>
                  <a:gd name="T30" fmla="*/ 1 w 43"/>
                  <a:gd name="T31" fmla="*/ 0 h 208"/>
                  <a:gd name="T32" fmla="*/ 1 w 43"/>
                  <a:gd name="T33" fmla="*/ 0 h 208"/>
                  <a:gd name="T34" fmla="*/ 1 w 43"/>
                  <a:gd name="T35" fmla="*/ 0 h 208"/>
                  <a:gd name="T36" fmla="*/ 1 w 43"/>
                  <a:gd name="T37" fmla="*/ 0 h 208"/>
                  <a:gd name="T38" fmla="*/ 0 w 43"/>
                  <a:gd name="T39" fmla="*/ 0 h 208"/>
                  <a:gd name="T40" fmla="*/ 0 w 43"/>
                  <a:gd name="T41" fmla="*/ 0 h 208"/>
                  <a:gd name="T42" fmla="*/ 0 w 43"/>
                  <a:gd name="T43" fmla="*/ 0 h 208"/>
                  <a:gd name="T44" fmla="*/ 0 w 43"/>
                  <a:gd name="T45" fmla="*/ 1 h 208"/>
                  <a:gd name="T46" fmla="*/ 0 w 43"/>
                  <a:gd name="T47" fmla="*/ 1 h 208"/>
                  <a:gd name="T48" fmla="*/ 0 w 43"/>
                  <a:gd name="T49" fmla="*/ 1 h 208"/>
                  <a:gd name="T50" fmla="*/ 0 w 43"/>
                  <a:gd name="T51" fmla="*/ 8 h 208"/>
                  <a:gd name="T52" fmla="*/ 0 w 43"/>
                  <a:gd name="T53" fmla="*/ 8 h 208"/>
                  <a:gd name="T54" fmla="*/ 0 w 43"/>
                  <a:gd name="T55" fmla="*/ 9 h 208"/>
                  <a:gd name="T56" fmla="*/ 0 w 43"/>
                  <a:gd name="T57" fmla="*/ 9 h 208"/>
                  <a:gd name="T58" fmla="*/ 0 w 43"/>
                  <a:gd name="T59" fmla="*/ 9 h 208"/>
                  <a:gd name="T60" fmla="*/ 0 w 43"/>
                  <a:gd name="T61" fmla="*/ 9 h 208"/>
                  <a:gd name="T62" fmla="*/ 1 w 43"/>
                  <a:gd name="T63" fmla="*/ 9 h 208"/>
                  <a:gd name="T64" fmla="*/ 1 w 43"/>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3" h="208">
                    <a:moveTo>
                      <a:pt x="18" y="208"/>
                    </a:moveTo>
                    <a:lnTo>
                      <a:pt x="19" y="207"/>
                    </a:lnTo>
                    <a:lnTo>
                      <a:pt x="21" y="207"/>
                    </a:lnTo>
                    <a:lnTo>
                      <a:pt x="23" y="205"/>
                    </a:lnTo>
                    <a:lnTo>
                      <a:pt x="25" y="204"/>
                    </a:lnTo>
                    <a:lnTo>
                      <a:pt x="27" y="202"/>
                    </a:lnTo>
                    <a:lnTo>
                      <a:pt x="29" y="200"/>
                    </a:lnTo>
                    <a:lnTo>
                      <a:pt x="31" y="198"/>
                    </a:lnTo>
                    <a:lnTo>
                      <a:pt x="33" y="196"/>
                    </a:lnTo>
                    <a:lnTo>
                      <a:pt x="35" y="193"/>
                    </a:lnTo>
                    <a:lnTo>
                      <a:pt x="37" y="190"/>
                    </a:lnTo>
                    <a:lnTo>
                      <a:pt x="38" y="188"/>
                    </a:lnTo>
                    <a:lnTo>
                      <a:pt x="40" y="185"/>
                    </a:lnTo>
                    <a:lnTo>
                      <a:pt x="41" y="182"/>
                    </a:lnTo>
                    <a:lnTo>
                      <a:pt x="42" y="179"/>
                    </a:lnTo>
                    <a:lnTo>
                      <a:pt x="42" y="177"/>
                    </a:lnTo>
                    <a:lnTo>
                      <a:pt x="43" y="175"/>
                    </a:lnTo>
                    <a:lnTo>
                      <a:pt x="33" y="19"/>
                    </a:lnTo>
                    <a:lnTo>
                      <a:pt x="32" y="16"/>
                    </a:lnTo>
                    <a:lnTo>
                      <a:pt x="32" y="15"/>
                    </a:lnTo>
                    <a:lnTo>
                      <a:pt x="32" y="13"/>
                    </a:lnTo>
                    <a:lnTo>
                      <a:pt x="31" y="11"/>
                    </a:lnTo>
                    <a:lnTo>
                      <a:pt x="31" y="9"/>
                    </a:lnTo>
                    <a:lnTo>
                      <a:pt x="30" y="8"/>
                    </a:lnTo>
                    <a:lnTo>
                      <a:pt x="29" y="6"/>
                    </a:lnTo>
                    <a:lnTo>
                      <a:pt x="28" y="5"/>
                    </a:lnTo>
                    <a:lnTo>
                      <a:pt x="27" y="4"/>
                    </a:lnTo>
                    <a:lnTo>
                      <a:pt x="26" y="3"/>
                    </a:lnTo>
                    <a:lnTo>
                      <a:pt x="25" y="2"/>
                    </a:lnTo>
                    <a:lnTo>
                      <a:pt x="23" y="1"/>
                    </a:lnTo>
                    <a:lnTo>
                      <a:pt x="22" y="0"/>
                    </a:lnTo>
                    <a:lnTo>
                      <a:pt x="20" y="0"/>
                    </a:lnTo>
                    <a:lnTo>
                      <a:pt x="19" y="0"/>
                    </a:lnTo>
                    <a:lnTo>
                      <a:pt x="18" y="0"/>
                    </a:lnTo>
                    <a:lnTo>
                      <a:pt x="16" y="0"/>
                    </a:lnTo>
                    <a:lnTo>
                      <a:pt x="14" y="0"/>
                    </a:lnTo>
                    <a:lnTo>
                      <a:pt x="12" y="0"/>
                    </a:lnTo>
                    <a:lnTo>
                      <a:pt x="11" y="1"/>
                    </a:lnTo>
                    <a:lnTo>
                      <a:pt x="8" y="2"/>
                    </a:lnTo>
                    <a:lnTo>
                      <a:pt x="7" y="3"/>
                    </a:lnTo>
                    <a:lnTo>
                      <a:pt x="5" y="4"/>
                    </a:lnTo>
                    <a:lnTo>
                      <a:pt x="4" y="5"/>
                    </a:lnTo>
                    <a:lnTo>
                      <a:pt x="3" y="7"/>
                    </a:lnTo>
                    <a:lnTo>
                      <a:pt x="2" y="8"/>
                    </a:lnTo>
                    <a:lnTo>
                      <a:pt x="1" y="10"/>
                    </a:lnTo>
                    <a:lnTo>
                      <a:pt x="1" y="12"/>
                    </a:lnTo>
                    <a:lnTo>
                      <a:pt x="0" y="14"/>
                    </a:lnTo>
                    <a:lnTo>
                      <a:pt x="0" y="17"/>
                    </a:lnTo>
                    <a:lnTo>
                      <a:pt x="0" y="19"/>
                    </a:lnTo>
                    <a:lnTo>
                      <a:pt x="0" y="22"/>
                    </a:lnTo>
                    <a:lnTo>
                      <a:pt x="0" y="191"/>
                    </a:lnTo>
                    <a:lnTo>
                      <a:pt x="0" y="192"/>
                    </a:lnTo>
                    <a:lnTo>
                      <a:pt x="0" y="194"/>
                    </a:lnTo>
                    <a:lnTo>
                      <a:pt x="0" y="195"/>
                    </a:lnTo>
                    <a:lnTo>
                      <a:pt x="1" y="197"/>
                    </a:lnTo>
                    <a:lnTo>
                      <a:pt x="1" y="198"/>
                    </a:lnTo>
                    <a:lnTo>
                      <a:pt x="2" y="199"/>
                    </a:lnTo>
                    <a:lnTo>
                      <a:pt x="3" y="201"/>
                    </a:lnTo>
                    <a:lnTo>
                      <a:pt x="4" y="202"/>
                    </a:lnTo>
                    <a:lnTo>
                      <a:pt x="5" y="203"/>
                    </a:lnTo>
                    <a:lnTo>
                      <a:pt x="7" y="204"/>
                    </a:lnTo>
                    <a:lnTo>
                      <a:pt x="8" y="205"/>
                    </a:lnTo>
                    <a:lnTo>
                      <a:pt x="11" y="206"/>
                    </a:lnTo>
                    <a:lnTo>
                      <a:pt x="12" y="207"/>
                    </a:lnTo>
                    <a:lnTo>
                      <a:pt x="14" y="207"/>
                    </a:lnTo>
                    <a:lnTo>
                      <a:pt x="16" y="207"/>
                    </a:lnTo>
                    <a:lnTo>
                      <a:pt x="18" y="208"/>
                    </a:lnTo>
                    <a:close/>
                  </a:path>
                </a:pathLst>
              </a:custGeom>
              <a:solidFill>
                <a:srgbClr val="993300"/>
              </a:solidFill>
              <a:ln w="0">
                <a:solidFill>
                  <a:srgbClr val="000000"/>
                </a:solidFill>
                <a:prstDash val="solid"/>
                <a:round/>
                <a:headEnd/>
                <a:tailEnd/>
              </a:ln>
            </p:spPr>
            <p:txBody>
              <a:bodyPr/>
              <a:lstStyle/>
              <a:p>
                <a:endParaRPr lang="en-US"/>
              </a:p>
            </p:txBody>
          </p:sp>
          <p:sp>
            <p:nvSpPr>
              <p:cNvPr id="44320" name="Freeform 445"/>
              <p:cNvSpPr>
                <a:spLocks/>
              </p:cNvSpPr>
              <p:nvPr/>
            </p:nvSpPr>
            <p:spPr bwMode="auto">
              <a:xfrm>
                <a:off x="4556" y="1316"/>
                <a:ext cx="17" cy="5"/>
              </a:xfrm>
              <a:custGeom>
                <a:avLst/>
                <a:gdLst>
                  <a:gd name="T0" fmla="*/ 15 w 379"/>
                  <a:gd name="T1" fmla="*/ 5 h 98"/>
                  <a:gd name="T2" fmla="*/ 16 w 379"/>
                  <a:gd name="T3" fmla="*/ 5 h 98"/>
                  <a:gd name="T4" fmla="*/ 16 w 379"/>
                  <a:gd name="T5" fmla="*/ 5 h 98"/>
                  <a:gd name="T6" fmla="*/ 16 w 379"/>
                  <a:gd name="T7" fmla="*/ 5 h 98"/>
                  <a:gd name="T8" fmla="*/ 17 w 379"/>
                  <a:gd name="T9" fmla="*/ 4 h 98"/>
                  <a:gd name="T10" fmla="*/ 17 w 379"/>
                  <a:gd name="T11" fmla="*/ 4 h 98"/>
                  <a:gd name="T12" fmla="*/ 17 w 379"/>
                  <a:gd name="T13" fmla="*/ 4 h 98"/>
                  <a:gd name="T14" fmla="*/ 17 w 379"/>
                  <a:gd name="T15" fmla="*/ 4 h 98"/>
                  <a:gd name="T16" fmla="*/ 17 w 379"/>
                  <a:gd name="T17" fmla="*/ 2 h 98"/>
                  <a:gd name="T18" fmla="*/ 17 w 379"/>
                  <a:gd name="T19" fmla="*/ 1 h 98"/>
                  <a:gd name="T20" fmla="*/ 17 w 379"/>
                  <a:gd name="T21" fmla="*/ 1 h 98"/>
                  <a:gd name="T22" fmla="*/ 17 w 379"/>
                  <a:gd name="T23" fmla="*/ 1 h 98"/>
                  <a:gd name="T24" fmla="*/ 16 w 379"/>
                  <a:gd name="T25" fmla="*/ 0 h 98"/>
                  <a:gd name="T26" fmla="*/ 16 w 379"/>
                  <a:gd name="T27" fmla="*/ 0 h 98"/>
                  <a:gd name="T28" fmla="*/ 16 w 379"/>
                  <a:gd name="T29" fmla="*/ 0 h 98"/>
                  <a:gd name="T30" fmla="*/ 16 w 379"/>
                  <a:gd name="T31" fmla="*/ 0 h 98"/>
                  <a:gd name="T32" fmla="*/ 15 w 379"/>
                  <a:gd name="T33" fmla="*/ 0 h 98"/>
                  <a:gd name="T34" fmla="*/ 2 w 379"/>
                  <a:gd name="T35" fmla="*/ 0 h 98"/>
                  <a:gd name="T36" fmla="*/ 1 w 379"/>
                  <a:gd name="T37" fmla="*/ 0 h 98"/>
                  <a:gd name="T38" fmla="*/ 1 w 379"/>
                  <a:gd name="T39" fmla="*/ 0 h 98"/>
                  <a:gd name="T40" fmla="*/ 1 w 379"/>
                  <a:gd name="T41" fmla="*/ 0 h 98"/>
                  <a:gd name="T42" fmla="*/ 0 w 379"/>
                  <a:gd name="T43" fmla="*/ 1 h 98"/>
                  <a:gd name="T44" fmla="*/ 0 w 379"/>
                  <a:gd name="T45" fmla="*/ 1 h 98"/>
                  <a:gd name="T46" fmla="*/ 0 w 379"/>
                  <a:gd name="T47" fmla="*/ 1 h 98"/>
                  <a:gd name="T48" fmla="*/ 0 w 379"/>
                  <a:gd name="T49" fmla="*/ 1 h 98"/>
                  <a:gd name="T50" fmla="*/ 0 w 379"/>
                  <a:gd name="T51" fmla="*/ 3 h 98"/>
                  <a:gd name="T52" fmla="*/ 0 w 379"/>
                  <a:gd name="T53" fmla="*/ 4 h 98"/>
                  <a:gd name="T54" fmla="*/ 0 w 379"/>
                  <a:gd name="T55" fmla="*/ 4 h 98"/>
                  <a:gd name="T56" fmla="*/ 0 w 379"/>
                  <a:gd name="T57" fmla="*/ 4 h 98"/>
                  <a:gd name="T58" fmla="*/ 1 w 379"/>
                  <a:gd name="T59" fmla="*/ 4 h 98"/>
                  <a:gd name="T60" fmla="*/ 1 w 379"/>
                  <a:gd name="T61" fmla="*/ 5 h 98"/>
                  <a:gd name="T62" fmla="*/ 1 w 379"/>
                  <a:gd name="T63" fmla="*/ 5 h 98"/>
                  <a:gd name="T64" fmla="*/ 1 w 379"/>
                  <a:gd name="T65" fmla="*/ 5 h 98"/>
                  <a:gd name="T66" fmla="*/ 2 w 379"/>
                  <a:gd name="T67" fmla="*/ 5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79" h="98">
                    <a:moveTo>
                      <a:pt x="339" y="98"/>
                    </a:moveTo>
                    <a:lnTo>
                      <a:pt x="342" y="97"/>
                    </a:lnTo>
                    <a:lnTo>
                      <a:pt x="346" y="97"/>
                    </a:lnTo>
                    <a:lnTo>
                      <a:pt x="350" y="96"/>
                    </a:lnTo>
                    <a:lnTo>
                      <a:pt x="353" y="95"/>
                    </a:lnTo>
                    <a:lnTo>
                      <a:pt x="358" y="94"/>
                    </a:lnTo>
                    <a:lnTo>
                      <a:pt x="361" y="92"/>
                    </a:lnTo>
                    <a:lnTo>
                      <a:pt x="364" y="90"/>
                    </a:lnTo>
                    <a:lnTo>
                      <a:pt x="367" y="88"/>
                    </a:lnTo>
                    <a:lnTo>
                      <a:pt x="369" y="86"/>
                    </a:lnTo>
                    <a:lnTo>
                      <a:pt x="372" y="84"/>
                    </a:lnTo>
                    <a:lnTo>
                      <a:pt x="374" y="81"/>
                    </a:lnTo>
                    <a:lnTo>
                      <a:pt x="375" y="79"/>
                    </a:lnTo>
                    <a:lnTo>
                      <a:pt x="377" y="75"/>
                    </a:lnTo>
                    <a:lnTo>
                      <a:pt x="378" y="72"/>
                    </a:lnTo>
                    <a:lnTo>
                      <a:pt x="378" y="69"/>
                    </a:lnTo>
                    <a:lnTo>
                      <a:pt x="379" y="66"/>
                    </a:lnTo>
                    <a:lnTo>
                      <a:pt x="379" y="31"/>
                    </a:lnTo>
                    <a:lnTo>
                      <a:pt x="378" y="27"/>
                    </a:lnTo>
                    <a:lnTo>
                      <a:pt x="378" y="24"/>
                    </a:lnTo>
                    <a:lnTo>
                      <a:pt x="377" y="21"/>
                    </a:lnTo>
                    <a:lnTo>
                      <a:pt x="375" y="18"/>
                    </a:lnTo>
                    <a:lnTo>
                      <a:pt x="374" y="15"/>
                    </a:lnTo>
                    <a:lnTo>
                      <a:pt x="372" y="13"/>
                    </a:lnTo>
                    <a:lnTo>
                      <a:pt x="369" y="10"/>
                    </a:lnTo>
                    <a:lnTo>
                      <a:pt x="367" y="8"/>
                    </a:lnTo>
                    <a:lnTo>
                      <a:pt x="364" y="6"/>
                    </a:lnTo>
                    <a:lnTo>
                      <a:pt x="361" y="5"/>
                    </a:lnTo>
                    <a:lnTo>
                      <a:pt x="358" y="3"/>
                    </a:lnTo>
                    <a:lnTo>
                      <a:pt x="353" y="2"/>
                    </a:lnTo>
                    <a:lnTo>
                      <a:pt x="350" y="1"/>
                    </a:lnTo>
                    <a:lnTo>
                      <a:pt x="346" y="0"/>
                    </a:lnTo>
                    <a:lnTo>
                      <a:pt x="342" y="0"/>
                    </a:lnTo>
                    <a:lnTo>
                      <a:pt x="339" y="0"/>
                    </a:lnTo>
                    <a:lnTo>
                      <a:pt x="40" y="0"/>
                    </a:lnTo>
                    <a:lnTo>
                      <a:pt x="35" y="0"/>
                    </a:lnTo>
                    <a:lnTo>
                      <a:pt x="32" y="0"/>
                    </a:lnTo>
                    <a:lnTo>
                      <a:pt x="28" y="1"/>
                    </a:lnTo>
                    <a:lnTo>
                      <a:pt x="24" y="2"/>
                    </a:lnTo>
                    <a:lnTo>
                      <a:pt x="21" y="3"/>
                    </a:lnTo>
                    <a:lnTo>
                      <a:pt x="17" y="5"/>
                    </a:lnTo>
                    <a:lnTo>
                      <a:pt x="15" y="6"/>
                    </a:lnTo>
                    <a:lnTo>
                      <a:pt x="12" y="8"/>
                    </a:lnTo>
                    <a:lnTo>
                      <a:pt x="9" y="10"/>
                    </a:lnTo>
                    <a:lnTo>
                      <a:pt x="6" y="13"/>
                    </a:lnTo>
                    <a:lnTo>
                      <a:pt x="4" y="15"/>
                    </a:lnTo>
                    <a:lnTo>
                      <a:pt x="3" y="18"/>
                    </a:lnTo>
                    <a:lnTo>
                      <a:pt x="1" y="21"/>
                    </a:lnTo>
                    <a:lnTo>
                      <a:pt x="0" y="24"/>
                    </a:lnTo>
                    <a:lnTo>
                      <a:pt x="0" y="27"/>
                    </a:lnTo>
                    <a:lnTo>
                      <a:pt x="0" y="31"/>
                    </a:lnTo>
                    <a:lnTo>
                      <a:pt x="0" y="66"/>
                    </a:lnTo>
                    <a:lnTo>
                      <a:pt x="0" y="69"/>
                    </a:lnTo>
                    <a:lnTo>
                      <a:pt x="0" y="72"/>
                    </a:lnTo>
                    <a:lnTo>
                      <a:pt x="1" y="75"/>
                    </a:lnTo>
                    <a:lnTo>
                      <a:pt x="3" y="79"/>
                    </a:lnTo>
                    <a:lnTo>
                      <a:pt x="4" y="81"/>
                    </a:lnTo>
                    <a:lnTo>
                      <a:pt x="6" y="84"/>
                    </a:lnTo>
                    <a:lnTo>
                      <a:pt x="9" y="86"/>
                    </a:lnTo>
                    <a:lnTo>
                      <a:pt x="12" y="88"/>
                    </a:lnTo>
                    <a:lnTo>
                      <a:pt x="15" y="90"/>
                    </a:lnTo>
                    <a:lnTo>
                      <a:pt x="17" y="92"/>
                    </a:lnTo>
                    <a:lnTo>
                      <a:pt x="21" y="94"/>
                    </a:lnTo>
                    <a:lnTo>
                      <a:pt x="24" y="95"/>
                    </a:lnTo>
                    <a:lnTo>
                      <a:pt x="28" y="96"/>
                    </a:lnTo>
                    <a:lnTo>
                      <a:pt x="32" y="97"/>
                    </a:lnTo>
                    <a:lnTo>
                      <a:pt x="35" y="97"/>
                    </a:lnTo>
                    <a:lnTo>
                      <a:pt x="40" y="98"/>
                    </a:lnTo>
                    <a:lnTo>
                      <a:pt x="339" y="98"/>
                    </a:lnTo>
                    <a:close/>
                  </a:path>
                </a:pathLst>
              </a:custGeom>
              <a:solidFill>
                <a:srgbClr val="993300"/>
              </a:solidFill>
              <a:ln w="0">
                <a:solidFill>
                  <a:srgbClr val="000000"/>
                </a:solidFill>
                <a:prstDash val="solid"/>
                <a:round/>
                <a:headEnd/>
                <a:tailEnd/>
              </a:ln>
            </p:spPr>
            <p:txBody>
              <a:bodyPr/>
              <a:lstStyle/>
              <a:p>
                <a:endParaRPr lang="en-US"/>
              </a:p>
            </p:txBody>
          </p:sp>
          <p:sp>
            <p:nvSpPr>
              <p:cNvPr id="44321" name="Freeform 446"/>
              <p:cNvSpPr>
                <a:spLocks/>
              </p:cNvSpPr>
              <p:nvPr/>
            </p:nvSpPr>
            <p:spPr bwMode="auto">
              <a:xfrm>
                <a:off x="4530" y="1288"/>
                <a:ext cx="31" cy="12"/>
              </a:xfrm>
              <a:custGeom>
                <a:avLst/>
                <a:gdLst>
                  <a:gd name="T0" fmla="*/ 27 w 706"/>
                  <a:gd name="T1" fmla="*/ 12 h 283"/>
                  <a:gd name="T2" fmla="*/ 28 w 706"/>
                  <a:gd name="T3" fmla="*/ 12 h 283"/>
                  <a:gd name="T4" fmla="*/ 29 w 706"/>
                  <a:gd name="T5" fmla="*/ 12 h 283"/>
                  <a:gd name="T6" fmla="*/ 29 w 706"/>
                  <a:gd name="T7" fmla="*/ 11 h 283"/>
                  <a:gd name="T8" fmla="*/ 30 w 706"/>
                  <a:gd name="T9" fmla="*/ 11 h 283"/>
                  <a:gd name="T10" fmla="*/ 30 w 706"/>
                  <a:gd name="T11" fmla="*/ 10 h 283"/>
                  <a:gd name="T12" fmla="*/ 31 w 706"/>
                  <a:gd name="T13" fmla="*/ 10 h 283"/>
                  <a:gd name="T14" fmla="*/ 31 w 706"/>
                  <a:gd name="T15" fmla="*/ 9 h 283"/>
                  <a:gd name="T16" fmla="*/ 30 w 706"/>
                  <a:gd name="T17" fmla="*/ 3 h 283"/>
                  <a:gd name="T18" fmla="*/ 30 w 706"/>
                  <a:gd name="T19" fmla="*/ 2 h 283"/>
                  <a:gd name="T20" fmla="*/ 30 w 706"/>
                  <a:gd name="T21" fmla="*/ 2 h 283"/>
                  <a:gd name="T22" fmla="*/ 30 w 706"/>
                  <a:gd name="T23" fmla="*/ 1 h 283"/>
                  <a:gd name="T24" fmla="*/ 29 w 706"/>
                  <a:gd name="T25" fmla="*/ 1 h 283"/>
                  <a:gd name="T26" fmla="*/ 29 w 706"/>
                  <a:gd name="T27" fmla="*/ 0 h 283"/>
                  <a:gd name="T28" fmla="*/ 28 w 706"/>
                  <a:gd name="T29" fmla="*/ 0 h 283"/>
                  <a:gd name="T30" fmla="*/ 28 w 706"/>
                  <a:gd name="T31" fmla="*/ 0 h 283"/>
                  <a:gd name="T32" fmla="*/ 27 w 706"/>
                  <a:gd name="T33" fmla="*/ 0 h 283"/>
                  <a:gd name="T34" fmla="*/ 4 w 706"/>
                  <a:gd name="T35" fmla="*/ 0 h 283"/>
                  <a:gd name="T36" fmla="*/ 3 w 706"/>
                  <a:gd name="T37" fmla="*/ 0 h 283"/>
                  <a:gd name="T38" fmla="*/ 3 w 706"/>
                  <a:gd name="T39" fmla="*/ 0 h 283"/>
                  <a:gd name="T40" fmla="*/ 2 w 706"/>
                  <a:gd name="T41" fmla="*/ 1 h 283"/>
                  <a:gd name="T42" fmla="*/ 2 w 706"/>
                  <a:gd name="T43" fmla="*/ 1 h 283"/>
                  <a:gd name="T44" fmla="*/ 1 w 706"/>
                  <a:gd name="T45" fmla="*/ 1 h 283"/>
                  <a:gd name="T46" fmla="*/ 1 w 706"/>
                  <a:gd name="T47" fmla="*/ 2 h 283"/>
                  <a:gd name="T48" fmla="*/ 1 w 706"/>
                  <a:gd name="T49" fmla="*/ 3 h 283"/>
                  <a:gd name="T50" fmla="*/ 0 w 706"/>
                  <a:gd name="T51" fmla="*/ 9 h 283"/>
                  <a:gd name="T52" fmla="*/ 0 w 706"/>
                  <a:gd name="T53" fmla="*/ 10 h 283"/>
                  <a:gd name="T54" fmla="*/ 0 w 706"/>
                  <a:gd name="T55" fmla="*/ 10 h 283"/>
                  <a:gd name="T56" fmla="*/ 1 w 706"/>
                  <a:gd name="T57" fmla="*/ 11 h 283"/>
                  <a:gd name="T58" fmla="*/ 1 w 706"/>
                  <a:gd name="T59" fmla="*/ 11 h 283"/>
                  <a:gd name="T60" fmla="*/ 2 w 706"/>
                  <a:gd name="T61" fmla="*/ 11 h 283"/>
                  <a:gd name="T62" fmla="*/ 3 w 706"/>
                  <a:gd name="T63" fmla="*/ 12 h 283"/>
                  <a:gd name="T64" fmla="*/ 3 w 706"/>
                  <a:gd name="T65" fmla="*/ 12 h 283"/>
                  <a:gd name="T66" fmla="*/ 4 w 706"/>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06" h="283">
                    <a:moveTo>
                      <a:pt x="615" y="283"/>
                    </a:moveTo>
                    <a:lnTo>
                      <a:pt x="622" y="282"/>
                    </a:lnTo>
                    <a:lnTo>
                      <a:pt x="629" y="281"/>
                    </a:lnTo>
                    <a:lnTo>
                      <a:pt x="637" y="279"/>
                    </a:lnTo>
                    <a:lnTo>
                      <a:pt x="644" y="277"/>
                    </a:lnTo>
                    <a:lnTo>
                      <a:pt x="653" y="274"/>
                    </a:lnTo>
                    <a:lnTo>
                      <a:pt x="660" y="271"/>
                    </a:lnTo>
                    <a:lnTo>
                      <a:pt x="667" y="267"/>
                    </a:lnTo>
                    <a:lnTo>
                      <a:pt x="674" y="263"/>
                    </a:lnTo>
                    <a:lnTo>
                      <a:pt x="681" y="258"/>
                    </a:lnTo>
                    <a:lnTo>
                      <a:pt x="687" y="252"/>
                    </a:lnTo>
                    <a:lnTo>
                      <a:pt x="693" y="247"/>
                    </a:lnTo>
                    <a:lnTo>
                      <a:pt x="697" y="241"/>
                    </a:lnTo>
                    <a:lnTo>
                      <a:pt x="701" y="235"/>
                    </a:lnTo>
                    <a:lnTo>
                      <a:pt x="703" y="229"/>
                    </a:lnTo>
                    <a:lnTo>
                      <a:pt x="705" y="222"/>
                    </a:lnTo>
                    <a:lnTo>
                      <a:pt x="706" y="216"/>
                    </a:lnTo>
                    <a:lnTo>
                      <a:pt x="686" y="68"/>
                    </a:lnTo>
                    <a:lnTo>
                      <a:pt x="685" y="61"/>
                    </a:lnTo>
                    <a:lnTo>
                      <a:pt x="683" y="53"/>
                    </a:lnTo>
                    <a:lnTo>
                      <a:pt x="681" y="47"/>
                    </a:lnTo>
                    <a:lnTo>
                      <a:pt x="679" y="41"/>
                    </a:lnTo>
                    <a:lnTo>
                      <a:pt x="676" y="35"/>
                    </a:lnTo>
                    <a:lnTo>
                      <a:pt x="673" y="30"/>
                    </a:lnTo>
                    <a:lnTo>
                      <a:pt x="669" y="25"/>
                    </a:lnTo>
                    <a:lnTo>
                      <a:pt x="664" y="20"/>
                    </a:lnTo>
                    <a:lnTo>
                      <a:pt x="659" y="16"/>
                    </a:lnTo>
                    <a:lnTo>
                      <a:pt x="654" y="11"/>
                    </a:lnTo>
                    <a:lnTo>
                      <a:pt x="648" y="8"/>
                    </a:lnTo>
                    <a:lnTo>
                      <a:pt x="641" y="5"/>
                    </a:lnTo>
                    <a:lnTo>
                      <a:pt x="635" y="3"/>
                    </a:lnTo>
                    <a:lnTo>
                      <a:pt x="628" y="1"/>
                    </a:lnTo>
                    <a:lnTo>
                      <a:pt x="622" y="0"/>
                    </a:lnTo>
                    <a:lnTo>
                      <a:pt x="615" y="0"/>
                    </a:lnTo>
                    <a:lnTo>
                      <a:pt x="92" y="0"/>
                    </a:lnTo>
                    <a:lnTo>
                      <a:pt x="84" y="0"/>
                    </a:lnTo>
                    <a:lnTo>
                      <a:pt x="77" y="1"/>
                    </a:lnTo>
                    <a:lnTo>
                      <a:pt x="71" y="3"/>
                    </a:lnTo>
                    <a:lnTo>
                      <a:pt x="63" y="5"/>
                    </a:lnTo>
                    <a:lnTo>
                      <a:pt x="57" y="8"/>
                    </a:lnTo>
                    <a:lnTo>
                      <a:pt x="52" y="11"/>
                    </a:lnTo>
                    <a:lnTo>
                      <a:pt x="46" y="16"/>
                    </a:lnTo>
                    <a:lnTo>
                      <a:pt x="41" y="20"/>
                    </a:lnTo>
                    <a:lnTo>
                      <a:pt x="37" y="25"/>
                    </a:lnTo>
                    <a:lnTo>
                      <a:pt x="33" y="30"/>
                    </a:lnTo>
                    <a:lnTo>
                      <a:pt x="30" y="35"/>
                    </a:lnTo>
                    <a:lnTo>
                      <a:pt x="27" y="41"/>
                    </a:lnTo>
                    <a:lnTo>
                      <a:pt x="24" y="47"/>
                    </a:lnTo>
                    <a:lnTo>
                      <a:pt x="22" y="53"/>
                    </a:lnTo>
                    <a:lnTo>
                      <a:pt x="21" y="61"/>
                    </a:lnTo>
                    <a:lnTo>
                      <a:pt x="21" y="68"/>
                    </a:lnTo>
                    <a:lnTo>
                      <a:pt x="0" y="216"/>
                    </a:lnTo>
                    <a:lnTo>
                      <a:pt x="0" y="222"/>
                    </a:lnTo>
                    <a:lnTo>
                      <a:pt x="2" y="229"/>
                    </a:lnTo>
                    <a:lnTo>
                      <a:pt x="4" y="235"/>
                    </a:lnTo>
                    <a:lnTo>
                      <a:pt x="8" y="241"/>
                    </a:lnTo>
                    <a:lnTo>
                      <a:pt x="13" y="247"/>
                    </a:lnTo>
                    <a:lnTo>
                      <a:pt x="18" y="252"/>
                    </a:lnTo>
                    <a:lnTo>
                      <a:pt x="24" y="258"/>
                    </a:lnTo>
                    <a:lnTo>
                      <a:pt x="31" y="263"/>
                    </a:lnTo>
                    <a:lnTo>
                      <a:pt x="38" y="267"/>
                    </a:lnTo>
                    <a:lnTo>
                      <a:pt x="45" y="271"/>
                    </a:lnTo>
                    <a:lnTo>
                      <a:pt x="52" y="274"/>
                    </a:lnTo>
                    <a:lnTo>
                      <a:pt x="60" y="277"/>
                    </a:lnTo>
                    <a:lnTo>
                      <a:pt x="69" y="279"/>
                    </a:lnTo>
                    <a:lnTo>
                      <a:pt x="76" y="281"/>
                    </a:lnTo>
                    <a:lnTo>
                      <a:pt x="84" y="282"/>
                    </a:lnTo>
                    <a:lnTo>
                      <a:pt x="92" y="283"/>
                    </a:lnTo>
                    <a:lnTo>
                      <a:pt x="615" y="283"/>
                    </a:lnTo>
                    <a:close/>
                  </a:path>
                </a:pathLst>
              </a:custGeom>
              <a:solidFill>
                <a:srgbClr val="993300"/>
              </a:solidFill>
              <a:ln w="0">
                <a:solidFill>
                  <a:srgbClr val="000000"/>
                </a:solidFill>
                <a:prstDash val="solid"/>
                <a:round/>
                <a:headEnd/>
                <a:tailEnd/>
              </a:ln>
            </p:spPr>
            <p:txBody>
              <a:bodyPr/>
              <a:lstStyle/>
              <a:p>
                <a:endParaRPr lang="en-US"/>
              </a:p>
            </p:txBody>
          </p:sp>
          <p:sp>
            <p:nvSpPr>
              <p:cNvPr id="44322" name="Freeform 447"/>
              <p:cNvSpPr>
                <a:spLocks/>
              </p:cNvSpPr>
              <p:nvPr/>
            </p:nvSpPr>
            <p:spPr bwMode="auto">
              <a:xfrm>
                <a:off x="4531" y="1288"/>
                <a:ext cx="29" cy="12"/>
              </a:xfrm>
              <a:custGeom>
                <a:avLst/>
                <a:gdLst>
                  <a:gd name="T0" fmla="*/ 25 w 674"/>
                  <a:gd name="T1" fmla="*/ 12 h 269"/>
                  <a:gd name="T2" fmla="*/ 26 w 674"/>
                  <a:gd name="T3" fmla="*/ 12 h 269"/>
                  <a:gd name="T4" fmla="*/ 27 w 674"/>
                  <a:gd name="T5" fmla="*/ 12 h 269"/>
                  <a:gd name="T6" fmla="*/ 27 w 674"/>
                  <a:gd name="T7" fmla="*/ 11 h 269"/>
                  <a:gd name="T8" fmla="*/ 28 w 674"/>
                  <a:gd name="T9" fmla="*/ 11 h 269"/>
                  <a:gd name="T10" fmla="*/ 28 w 674"/>
                  <a:gd name="T11" fmla="*/ 10 h 269"/>
                  <a:gd name="T12" fmla="*/ 29 w 674"/>
                  <a:gd name="T13" fmla="*/ 10 h 269"/>
                  <a:gd name="T14" fmla="*/ 29 w 674"/>
                  <a:gd name="T15" fmla="*/ 9 h 269"/>
                  <a:gd name="T16" fmla="*/ 28 w 674"/>
                  <a:gd name="T17" fmla="*/ 3 h 269"/>
                  <a:gd name="T18" fmla="*/ 28 w 674"/>
                  <a:gd name="T19" fmla="*/ 2 h 269"/>
                  <a:gd name="T20" fmla="*/ 28 w 674"/>
                  <a:gd name="T21" fmla="*/ 2 h 269"/>
                  <a:gd name="T22" fmla="*/ 28 w 674"/>
                  <a:gd name="T23" fmla="*/ 1 h 269"/>
                  <a:gd name="T24" fmla="*/ 27 w 674"/>
                  <a:gd name="T25" fmla="*/ 1 h 269"/>
                  <a:gd name="T26" fmla="*/ 27 w 674"/>
                  <a:gd name="T27" fmla="*/ 0 h 269"/>
                  <a:gd name="T28" fmla="*/ 26 w 674"/>
                  <a:gd name="T29" fmla="*/ 0 h 269"/>
                  <a:gd name="T30" fmla="*/ 26 w 674"/>
                  <a:gd name="T31" fmla="*/ 0 h 269"/>
                  <a:gd name="T32" fmla="*/ 25 w 674"/>
                  <a:gd name="T33" fmla="*/ 0 h 269"/>
                  <a:gd name="T34" fmla="*/ 3 w 674"/>
                  <a:gd name="T35" fmla="*/ 0 h 269"/>
                  <a:gd name="T36" fmla="*/ 3 w 674"/>
                  <a:gd name="T37" fmla="*/ 0 h 269"/>
                  <a:gd name="T38" fmla="*/ 2 w 674"/>
                  <a:gd name="T39" fmla="*/ 0 h 269"/>
                  <a:gd name="T40" fmla="*/ 2 w 674"/>
                  <a:gd name="T41" fmla="*/ 1 h 269"/>
                  <a:gd name="T42" fmla="*/ 2 w 674"/>
                  <a:gd name="T43" fmla="*/ 1 h 269"/>
                  <a:gd name="T44" fmla="*/ 1 w 674"/>
                  <a:gd name="T45" fmla="*/ 1 h 269"/>
                  <a:gd name="T46" fmla="*/ 1 w 674"/>
                  <a:gd name="T47" fmla="*/ 2 h 269"/>
                  <a:gd name="T48" fmla="*/ 1 w 674"/>
                  <a:gd name="T49" fmla="*/ 3 h 269"/>
                  <a:gd name="T50" fmla="*/ 0 w 674"/>
                  <a:gd name="T51" fmla="*/ 9 h 269"/>
                  <a:gd name="T52" fmla="*/ 0 w 674"/>
                  <a:gd name="T53" fmla="*/ 10 h 269"/>
                  <a:gd name="T54" fmla="*/ 0 w 674"/>
                  <a:gd name="T55" fmla="*/ 10 h 269"/>
                  <a:gd name="T56" fmla="*/ 1 w 674"/>
                  <a:gd name="T57" fmla="*/ 11 h 269"/>
                  <a:gd name="T58" fmla="*/ 1 w 674"/>
                  <a:gd name="T59" fmla="*/ 11 h 269"/>
                  <a:gd name="T60" fmla="*/ 2 w 674"/>
                  <a:gd name="T61" fmla="*/ 12 h 269"/>
                  <a:gd name="T62" fmla="*/ 2 w 674"/>
                  <a:gd name="T63" fmla="*/ 12 h 269"/>
                  <a:gd name="T64" fmla="*/ 3 w 674"/>
                  <a:gd name="T65" fmla="*/ 12 h 269"/>
                  <a:gd name="T66" fmla="*/ 4 w 674"/>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74" h="269">
                    <a:moveTo>
                      <a:pt x="585" y="269"/>
                    </a:moveTo>
                    <a:lnTo>
                      <a:pt x="592" y="268"/>
                    </a:lnTo>
                    <a:lnTo>
                      <a:pt x="600" y="267"/>
                    </a:lnTo>
                    <a:lnTo>
                      <a:pt x="607" y="266"/>
                    </a:lnTo>
                    <a:lnTo>
                      <a:pt x="614" y="264"/>
                    </a:lnTo>
                    <a:lnTo>
                      <a:pt x="621" y="261"/>
                    </a:lnTo>
                    <a:lnTo>
                      <a:pt x="630" y="258"/>
                    </a:lnTo>
                    <a:lnTo>
                      <a:pt x="636" y="254"/>
                    </a:lnTo>
                    <a:lnTo>
                      <a:pt x="643" y="250"/>
                    </a:lnTo>
                    <a:lnTo>
                      <a:pt x="649" y="245"/>
                    </a:lnTo>
                    <a:lnTo>
                      <a:pt x="655" y="240"/>
                    </a:lnTo>
                    <a:lnTo>
                      <a:pt x="660" y="235"/>
                    </a:lnTo>
                    <a:lnTo>
                      <a:pt x="664" y="230"/>
                    </a:lnTo>
                    <a:lnTo>
                      <a:pt x="669" y="224"/>
                    </a:lnTo>
                    <a:lnTo>
                      <a:pt x="671" y="218"/>
                    </a:lnTo>
                    <a:lnTo>
                      <a:pt x="673" y="212"/>
                    </a:lnTo>
                    <a:lnTo>
                      <a:pt x="674" y="205"/>
                    </a:lnTo>
                    <a:lnTo>
                      <a:pt x="653" y="64"/>
                    </a:lnTo>
                    <a:lnTo>
                      <a:pt x="652" y="57"/>
                    </a:lnTo>
                    <a:lnTo>
                      <a:pt x="651" y="51"/>
                    </a:lnTo>
                    <a:lnTo>
                      <a:pt x="649" y="44"/>
                    </a:lnTo>
                    <a:lnTo>
                      <a:pt x="647" y="38"/>
                    </a:lnTo>
                    <a:lnTo>
                      <a:pt x="644" y="33"/>
                    </a:lnTo>
                    <a:lnTo>
                      <a:pt x="641" y="28"/>
                    </a:lnTo>
                    <a:lnTo>
                      <a:pt x="637" y="23"/>
                    </a:lnTo>
                    <a:lnTo>
                      <a:pt x="633" y="19"/>
                    </a:lnTo>
                    <a:lnTo>
                      <a:pt x="627" y="15"/>
                    </a:lnTo>
                    <a:lnTo>
                      <a:pt x="622" y="11"/>
                    </a:lnTo>
                    <a:lnTo>
                      <a:pt x="617" y="7"/>
                    </a:lnTo>
                    <a:lnTo>
                      <a:pt x="611" y="4"/>
                    </a:lnTo>
                    <a:lnTo>
                      <a:pt x="605" y="2"/>
                    </a:lnTo>
                    <a:lnTo>
                      <a:pt x="599" y="1"/>
                    </a:lnTo>
                    <a:lnTo>
                      <a:pt x="592" y="0"/>
                    </a:lnTo>
                    <a:lnTo>
                      <a:pt x="585" y="0"/>
                    </a:lnTo>
                    <a:lnTo>
                      <a:pt x="88" y="0"/>
                    </a:lnTo>
                    <a:lnTo>
                      <a:pt x="80" y="0"/>
                    </a:lnTo>
                    <a:lnTo>
                      <a:pt x="73" y="1"/>
                    </a:lnTo>
                    <a:lnTo>
                      <a:pt x="67" y="2"/>
                    </a:lnTo>
                    <a:lnTo>
                      <a:pt x="61" y="4"/>
                    </a:lnTo>
                    <a:lnTo>
                      <a:pt x="55" y="7"/>
                    </a:lnTo>
                    <a:lnTo>
                      <a:pt x="50" y="11"/>
                    </a:lnTo>
                    <a:lnTo>
                      <a:pt x="44" y="15"/>
                    </a:lnTo>
                    <a:lnTo>
                      <a:pt x="39" y="19"/>
                    </a:lnTo>
                    <a:lnTo>
                      <a:pt x="35" y="23"/>
                    </a:lnTo>
                    <a:lnTo>
                      <a:pt x="31" y="28"/>
                    </a:lnTo>
                    <a:lnTo>
                      <a:pt x="28" y="33"/>
                    </a:lnTo>
                    <a:lnTo>
                      <a:pt x="25" y="38"/>
                    </a:lnTo>
                    <a:lnTo>
                      <a:pt x="23" y="44"/>
                    </a:lnTo>
                    <a:lnTo>
                      <a:pt x="21" y="51"/>
                    </a:lnTo>
                    <a:lnTo>
                      <a:pt x="20" y="57"/>
                    </a:lnTo>
                    <a:lnTo>
                      <a:pt x="20" y="64"/>
                    </a:lnTo>
                    <a:lnTo>
                      <a:pt x="0" y="205"/>
                    </a:lnTo>
                    <a:lnTo>
                      <a:pt x="0" y="212"/>
                    </a:lnTo>
                    <a:lnTo>
                      <a:pt x="2" y="218"/>
                    </a:lnTo>
                    <a:lnTo>
                      <a:pt x="4" y="224"/>
                    </a:lnTo>
                    <a:lnTo>
                      <a:pt x="9" y="230"/>
                    </a:lnTo>
                    <a:lnTo>
                      <a:pt x="13" y="235"/>
                    </a:lnTo>
                    <a:lnTo>
                      <a:pt x="18" y="240"/>
                    </a:lnTo>
                    <a:lnTo>
                      <a:pt x="23" y="245"/>
                    </a:lnTo>
                    <a:lnTo>
                      <a:pt x="30" y="250"/>
                    </a:lnTo>
                    <a:lnTo>
                      <a:pt x="36" y="254"/>
                    </a:lnTo>
                    <a:lnTo>
                      <a:pt x="43" y="258"/>
                    </a:lnTo>
                    <a:lnTo>
                      <a:pt x="51" y="261"/>
                    </a:lnTo>
                    <a:lnTo>
                      <a:pt x="58" y="264"/>
                    </a:lnTo>
                    <a:lnTo>
                      <a:pt x="65" y="266"/>
                    </a:lnTo>
                    <a:lnTo>
                      <a:pt x="73" y="267"/>
                    </a:lnTo>
                    <a:lnTo>
                      <a:pt x="80" y="268"/>
                    </a:lnTo>
                    <a:lnTo>
                      <a:pt x="88" y="269"/>
                    </a:lnTo>
                    <a:lnTo>
                      <a:pt x="585" y="269"/>
                    </a:lnTo>
                    <a:close/>
                  </a:path>
                </a:pathLst>
              </a:custGeom>
              <a:solidFill>
                <a:srgbClr val="993300"/>
              </a:solidFill>
              <a:ln w="0">
                <a:solidFill>
                  <a:srgbClr val="000000"/>
                </a:solidFill>
                <a:prstDash val="solid"/>
                <a:round/>
                <a:headEnd/>
                <a:tailEnd/>
              </a:ln>
            </p:spPr>
            <p:txBody>
              <a:bodyPr/>
              <a:lstStyle/>
              <a:p>
                <a:endParaRPr lang="en-US"/>
              </a:p>
            </p:txBody>
          </p:sp>
          <p:sp>
            <p:nvSpPr>
              <p:cNvPr id="44323" name="Freeform 448"/>
              <p:cNvSpPr>
                <a:spLocks/>
              </p:cNvSpPr>
              <p:nvPr/>
            </p:nvSpPr>
            <p:spPr bwMode="auto">
              <a:xfrm>
                <a:off x="4535" y="1294"/>
                <a:ext cx="22" cy="5"/>
              </a:xfrm>
              <a:custGeom>
                <a:avLst/>
                <a:gdLst>
                  <a:gd name="T0" fmla="*/ 22 w 493"/>
                  <a:gd name="T1" fmla="*/ 2 h 121"/>
                  <a:gd name="T2" fmla="*/ 22 w 493"/>
                  <a:gd name="T3" fmla="*/ 3 h 121"/>
                  <a:gd name="T4" fmla="*/ 22 w 493"/>
                  <a:gd name="T5" fmla="*/ 3 h 121"/>
                  <a:gd name="T6" fmla="*/ 22 w 493"/>
                  <a:gd name="T7" fmla="*/ 3 h 121"/>
                  <a:gd name="T8" fmla="*/ 22 w 493"/>
                  <a:gd name="T9" fmla="*/ 3 h 121"/>
                  <a:gd name="T10" fmla="*/ 22 w 493"/>
                  <a:gd name="T11" fmla="*/ 4 h 121"/>
                  <a:gd name="T12" fmla="*/ 22 w 493"/>
                  <a:gd name="T13" fmla="*/ 4 h 121"/>
                  <a:gd name="T14" fmla="*/ 21 w 493"/>
                  <a:gd name="T15" fmla="*/ 4 h 121"/>
                  <a:gd name="T16" fmla="*/ 21 w 493"/>
                  <a:gd name="T17" fmla="*/ 4 h 121"/>
                  <a:gd name="T18" fmla="*/ 21 w 493"/>
                  <a:gd name="T19" fmla="*/ 4 h 121"/>
                  <a:gd name="T20" fmla="*/ 21 w 493"/>
                  <a:gd name="T21" fmla="*/ 5 h 121"/>
                  <a:gd name="T22" fmla="*/ 21 w 493"/>
                  <a:gd name="T23" fmla="*/ 5 h 121"/>
                  <a:gd name="T24" fmla="*/ 21 w 493"/>
                  <a:gd name="T25" fmla="*/ 5 h 121"/>
                  <a:gd name="T26" fmla="*/ 20 w 493"/>
                  <a:gd name="T27" fmla="*/ 5 h 121"/>
                  <a:gd name="T28" fmla="*/ 20 w 493"/>
                  <a:gd name="T29" fmla="*/ 5 h 121"/>
                  <a:gd name="T30" fmla="*/ 20 w 493"/>
                  <a:gd name="T31" fmla="*/ 5 h 121"/>
                  <a:gd name="T32" fmla="*/ 19 w 493"/>
                  <a:gd name="T33" fmla="*/ 5 h 121"/>
                  <a:gd name="T34" fmla="*/ 3 w 493"/>
                  <a:gd name="T35" fmla="*/ 5 h 121"/>
                  <a:gd name="T36" fmla="*/ 2 w 493"/>
                  <a:gd name="T37" fmla="*/ 5 h 121"/>
                  <a:gd name="T38" fmla="*/ 2 w 493"/>
                  <a:gd name="T39" fmla="*/ 5 h 121"/>
                  <a:gd name="T40" fmla="*/ 2 w 493"/>
                  <a:gd name="T41" fmla="*/ 5 h 121"/>
                  <a:gd name="T42" fmla="*/ 1 w 493"/>
                  <a:gd name="T43" fmla="*/ 5 h 121"/>
                  <a:gd name="T44" fmla="*/ 1 w 493"/>
                  <a:gd name="T45" fmla="*/ 5 h 121"/>
                  <a:gd name="T46" fmla="*/ 1 w 493"/>
                  <a:gd name="T47" fmla="*/ 5 h 121"/>
                  <a:gd name="T48" fmla="*/ 1 w 493"/>
                  <a:gd name="T49" fmla="*/ 4 h 121"/>
                  <a:gd name="T50" fmla="*/ 1 w 493"/>
                  <a:gd name="T51" fmla="*/ 4 h 121"/>
                  <a:gd name="T52" fmla="*/ 0 w 493"/>
                  <a:gd name="T53" fmla="*/ 4 h 121"/>
                  <a:gd name="T54" fmla="*/ 0 w 493"/>
                  <a:gd name="T55" fmla="*/ 4 h 121"/>
                  <a:gd name="T56" fmla="*/ 0 w 493"/>
                  <a:gd name="T57" fmla="*/ 4 h 121"/>
                  <a:gd name="T58" fmla="*/ 0 w 493"/>
                  <a:gd name="T59" fmla="*/ 3 h 121"/>
                  <a:gd name="T60" fmla="*/ 0 w 493"/>
                  <a:gd name="T61" fmla="*/ 3 h 121"/>
                  <a:gd name="T62" fmla="*/ 0 w 493"/>
                  <a:gd name="T63" fmla="*/ 3 h 121"/>
                  <a:gd name="T64" fmla="*/ 0 w 493"/>
                  <a:gd name="T65" fmla="*/ 3 h 121"/>
                  <a:gd name="T66" fmla="*/ 0 w 493"/>
                  <a:gd name="T67" fmla="*/ 2 h 121"/>
                  <a:gd name="T68" fmla="*/ 0 w 493"/>
                  <a:gd name="T69" fmla="*/ 0 h 121"/>
                  <a:gd name="T70" fmla="*/ 22 w 493"/>
                  <a:gd name="T71" fmla="*/ 0 h 121"/>
                  <a:gd name="T72" fmla="*/ 22 w 493"/>
                  <a:gd name="T73" fmla="*/ 2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93" h="121">
                    <a:moveTo>
                      <a:pt x="493" y="60"/>
                    </a:moveTo>
                    <a:lnTo>
                      <a:pt x="492" y="65"/>
                    </a:lnTo>
                    <a:lnTo>
                      <a:pt x="492" y="71"/>
                    </a:lnTo>
                    <a:lnTo>
                      <a:pt x="490" y="77"/>
                    </a:lnTo>
                    <a:lnTo>
                      <a:pt x="489" y="83"/>
                    </a:lnTo>
                    <a:lnTo>
                      <a:pt x="487" y="88"/>
                    </a:lnTo>
                    <a:lnTo>
                      <a:pt x="484" y="93"/>
                    </a:lnTo>
                    <a:lnTo>
                      <a:pt x="481" y="98"/>
                    </a:lnTo>
                    <a:lnTo>
                      <a:pt x="478" y="102"/>
                    </a:lnTo>
                    <a:lnTo>
                      <a:pt x="474" y="106"/>
                    </a:lnTo>
                    <a:lnTo>
                      <a:pt x="470" y="109"/>
                    </a:lnTo>
                    <a:lnTo>
                      <a:pt x="465" y="112"/>
                    </a:lnTo>
                    <a:lnTo>
                      <a:pt x="460" y="115"/>
                    </a:lnTo>
                    <a:lnTo>
                      <a:pt x="454" y="117"/>
                    </a:lnTo>
                    <a:lnTo>
                      <a:pt x="448" y="118"/>
                    </a:lnTo>
                    <a:lnTo>
                      <a:pt x="442" y="119"/>
                    </a:lnTo>
                    <a:lnTo>
                      <a:pt x="436" y="121"/>
                    </a:lnTo>
                    <a:lnTo>
                      <a:pt x="57" y="121"/>
                    </a:lnTo>
                    <a:lnTo>
                      <a:pt x="50" y="119"/>
                    </a:lnTo>
                    <a:lnTo>
                      <a:pt x="44" y="118"/>
                    </a:lnTo>
                    <a:lnTo>
                      <a:pt x="39" y="117"/>
                    </a:lnTo>
                    <a:lnTo>
                      <a:pt x="33" y="115"/>
                    </a:lnTo>
                    <a:lnTo>
                      <a:pt x="27" y="112"/>
                    </a:lnTo>
                    <a:lnTo>
                      <a:pt x="23" y="109"/>
                    </a:lnTo>
                    <a:lnTo>
                      <a:pt x="19" y="106"/>
                    </a:lnTo>
                    <a:lnTo>
                      <a:pt x="15" y="102"/>
                    </a:lnTo>
                    <a:lnTo>
                      <a:pt x="11" y="98"/>
                    </a:lnTo>
                    <a:lnTo>
                      <a:pt x="8" y="93"/>
                    </a:lnTo>
                    <a:lnTo>
                      <a:pt x="6" y="88"/>
                    </a:lnTo>
                    <a:lnTo>
                      <a:pt x="3" y="83"/>
                    </a:lnTo>
                    <a:lnTo>
                      <a:pt x="2" y="77"/>
                    </a:lnTo>
                    <a:lnTo>
                      <a:pt x="1" y="71"/>
                    </a:lnTo>
                    <a:lnTo>
                      <a:pt x="0" y="65"/>
                    </a:lnTo>
                    <a:lnTo>
                      <a:pt x="0" y="60"/>
                    </a:lnTo>
                    <a:lnTo>
                      <a:pt x="3" y="0"/>
                    </a:lnTo>
                    <a:lnTo>
                      <a:pt x="490" y="0"/>
                    </a:lnTo>
                    <a:lnTo>
                      <a:pt x="493" y="60"/>
                    </a:lnTo>
                    <a:close/>
                  </a:path>
                </a:pathLst>
              </a:custGeom>
              <a:solidFill>
                <a:srgbClr val="993300"/>
              </a:solidFill>
              <a:ln w="0">
                <a:solidFill>
                  <a:srgbClr val="000000"/>
                </a:solidFill>
                <a:prstDash val="solid"/>
                <a:round/>
                <a:headEnd/>
                <a:tailEnd/>
              </a:ln>
            </p:spPr>
            <p:txBody>
              <a:bodyPr/>
              <a:lstStyle/>
              <a:p>
                <a:endParaRPr lang="en-US"/>
              </a:p>
            </p:txBody>
          </p:sp>
          <p:sp>
            <p:nvSpPr>
              <p:cNvPr id="44324" name="Freeform 449"/>
              <p:cNvSpPr>
                <a:spLocks/>
              </p:cNvSpPr>
              <p:nvPr/>
            </p:nvSpPr>
            <p:spPr bwMode="auto">
              <a:xfrm>
                <a:off x="4532" y="1290"/>
                <a:ext cx="2" cy="8"/>
              </a:xfrm>
              <a:custGeom>
                <a:avLst/>
                <a:gdLst>
                  <a:gd name="T0" fmla="*/ 1 w 49"/>
                  <a:gd name="T1" fmla="*/ 8 h 200"/>
                  <a:gd name="T2" fmla="*/ 1 w 49"/>
                  <a:gd name="T3" fmla="*/ 8 h 200"/>
                  <a:gd name="T4" fmla="*/ 2 w 49"/>
                  <a:gd name="T5" fmla="*/ 8 h 200"/>
                  <a:gd name="T6" fmla="*/ 2 w 49"/>
                  <a:gd name="T7" fmla="*/ 8 h 200"/>
                  <a:gd name="T8" fmla="*/ 2 w 49"/>
                  <a:gd name="T9" fmla="*/ 8 h 200"/>
                  <a:gd name="T10" fmla="*/ 2 w 49"/>
                  <a:gd name="T11" fmla="*/ 8 h 200"/>
                  <a:gd name="T12" fmla="*/ 2 w 49"/>
                  <a:gd name="T13" fmla="*/ 7 h 200"/>
                  <a:gd name="T14" fmla="*/ 2 w 49"/>
                  <a:gd name="T15" fmla="*/ 7 h 200"/>
                  <a:gd name="T16" fmla="*/ 2 w 49"/>
                  <a:gd name="T17" fmla="*/ 1 h 200"/>
                  <a:gd name="T18" fmla="*/ 2 w 49"/>
                  <a:gd name="T19" fmla="*/ 1 h 200"/>
                  <a:gd name="T20" fmla="*/ 2 w 49"/>
                  <a:gd name="T21" fmla="*/ 0 h 200"/>
                  <a:gd name="T22" fmla="*/ 2 w 49"/>
                  <a:gd name="T23" fmla="*/ 0 h 200"/>
                  <a:gd name="T24" fmla="*/ 2 w 49"/>
                  <a:gd name="T25" fmla="*/ 0 h 200"/>
                  <a:gd name="T26" fmla="*/ 2 w 49"/>
                  <a:gd name="T27" fmla="*/ 0 h 200"/>
                  <a:gd name="T28" fmla="*/ 1 w 49"/>
                  <a:gd name="T29" fmla="*/ 0 h 200"/>
                  <a:gd name="T30" fmla="*/ 1 w 49"/>
                  <a:gd name="T31" fmla="*/ 0 h 200"/>
                  <a:gd name="T32" fmla="*/ 1 w 49"/>
                  <a:gd name="T33" fmla="*/ 0 h 200"/>
                  <a:gd name="T34" fmla="*/ 1 w 49"/>
                  <a:gd name="T35" fmla="*/ 0 h 200"/>
                  <a:gd name="T36" fmla="*/ 1 w 49"/>
                  <a:gd name="T37" fmla="*/ 0 h 200"/>
                  <a:gd name="T38" fmla="*/ 1 w 49"/>
                  <a:gd name="T39" fmla="*/ 0 h 200"/>
                  <a:gd name="T40" fmla="*/ 0 w 49"/>
                  <a:gd name="T41" fmla="*/ 0 h 200"/>
                  <a:gd name="T42" fmla="*/ 0 w 49"/>
                  <a:gd name="T43" fmla="*/ 0 h 200"/>
                  <a:gd name="T44" fmla="*/ 0 w 49"/>
                  <a:gd name="T45" fmla="*/ 0 h 200"/>
                  <a:gd name="T46" fmla="*/ 0 w 49"/>
                  <a:gd name="T47" fmla="*/ 1 h 200"/>
                  <a:gd name="T48" fmla="*/ 0 w 49"/>
                  <a:gd name="T49" fmla="*/ 1 h 200"/>
                  <a:gd name="T50" fmla="*/ 0 w 49"/>
                  <a:gd name="T51" fmla="*/ 7 h 200"/>
                  <a:gd name="T52" fmla="*/ 0 w 49"/>
                  <a:gd name="T53" fmla="*/ 7 h 200"/>
                  <a:gd name="T54" fmla="*/ 0 w 49"/>
                  <a:gd name="T55" fmla="*/ 7 h 200"/>
                  <a:gd name="T56" fmla="*/ 0 w 49"/>
                  <a:gd name="T57" fmla="*/ 7 h 200"/>
                  <a:gd name="T58" fmla="*/ 0 w 49"/>
                  <a:gd name="T59" fmla="*/ 8 h 200"/>
                  <a:gd name="T60" fmla="*/ 1 w 49"/>
                  <a:gd name="T61" fmla="*/ 8 h 200"/>
                  <a:gd name="T62" fmla="*/ 1 w 49"/>
                  <a:gd name="T63" fmla="*/ 8 h 200"/>
                  <a:gd name="T64" fmla="*/ 1 w 49"/>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9" h="200">
                    <a:moveTo>
                      <a:pt x="28" y="200"/>
                    </a:moveTo>
                    <a:lnTo>
                      <a:pt x="30" y="199"/>
                    </a:lnTo>
                    <a:lnTo>
                      <a:pt x="32" y="199"/>
                    </a:lnTo>
                    <a:lnTo>
                      <a:pt x="34" y="199"/>
                    </a:lnTo>
                    <a:lnTo>
                      <a:pt x="36" y="198"/>
                    </a:lnTo>
                    <a:lnTo>
                      <a:pt x="38" y="197"/>
                    </a:lnTo>
                    <a:lnTo>
                      <a:pt x="39" y="196"/>
                    </a:lnTo>
                    <a:lnTo>
                      <a:pt x="41" y="195"/>
                    </a:lnTo>
                    <a:lnTo>
                      <a:pt x="43" y="194"/>
                    </a:lnTo>
                    <a:lnTo>
                      <a:pt x="44" y="192"/>
                    </a:lnTo>
                    <a:lnTo>
                      <a:pt x="45" y="191"/>
                    </a:lnTo>
                    <a:lnTo>
                      <a:pt x="46" y="189"/>
                    </a:lnTo>
                    <a:lnTo>
                      <a:pt x="47" y="188"/>
                    </a:lnTo>
                    <a:lnTo>
                      <a:pt x="48" y="186"/>
                    </a:lnTo>
                    <a:lnTo>
                      <a:pt x="48" y="184"/>
                    </a:lnTo>
                    <a:lnTo>
                      <a:pt x="48" y="182"/>
                    </a:lnTo>
                    <a:lnTo>
                      <a:pt x="49" y="181"/>
                    </a:lnTo>
                    <a:lnTo>
                      <a:pt x="49" y="20"/>
                    </a:lnTo>
                    <a:lnTo>
                      <a:pt x="48" y="18"/>
                    </a:lnTo>
                    <a:lnTo>
                      <a:pt x="48" y="16"/>
                    </a:lnTo>
                    <a:lnTo>
                      <a:pt x="48" y="14"/>
                    </a:lnTo>
                    <a:lnTo>
                      <a:pt x="47" y="12"/>
                    </a:lnTo>
                    <a:lnTo>
                      <a:pt x="46" y="10"/>
                    </a:lnTo>
                    <a:lnTo>
                      <a:pt x="45" y="8"/>
                    </a:lnTo>
                    <a:lnTo>
                      <a:pt x="44" y="7"/>
                    </a:lnTo>
                    <a:lnTo>
                      <a:pt x="43" y="5"/>
                    </a:lnTo>
                    <a:lnTo>
                      <a:pt x="41" y="4"/>
                    </a:lnTo>
                    <a:lnTo>
                      <a:pt x="39" y="3"/>
                    </a:lnTo>
                    <a:lnTo>
                      <a:pt x="38" y="2"/>
                    </a:lnTo>
                    <a:lnTo>
                      <a:pt x="36" y="1"/>
                    </a:lnTo>
                    <a:lnTo>
                      <a:pt x="34" y="0"/>
                    </a:lnTo>
                    <a:lnTo>
                      <a:pt x="32" y="0"/>
                    </a:lnTo>
                    <a:lnTo>
                      <a:pt x="30" y="0"/>
                    </a:lnTo>
                    <a:lnTo>
                      <a:pt x="28" y="0"/>
                    </a:lnTo>
                    <a:lnTo>
                      <a:pt x="25" y="0"/>
                    </a:lnTo>
                    <a:lnTo>
                      <a:pt x="22" y="0"/>
                    </a:lnTo>
                    <a:lnTo>
                      <a:pt x="21" y="0"/>
                    </a:lnTo>
                    <a:lnTo>
                      <a:pt x="19" y="1"/>
                    </a:lnTo>
                    <a:lnTo>
                      <a:pt x="17" y="2"/>
                    </a:lnTo>
                    <a:lnTo>
                      <a:pt x="15" y="3"/>
                    </a:lnTo>
                    <a:lnTo>
                      <a:pt x="14" y="4"/>
                    </a:lnTo>
                    <a:lnTo>
                      <a:pt x="12" y="5"/>
                    </a:lnTo>
                    <a:lnTo>
                      <a:pt x="11" y="7"/>
                    </a:lnTo>
                    <a:lnTo>
                      <a:pt x="10" y="8"/>
                    </a:lnTo>
                    <a:lnTo>
                      <a:pt x="9" y="10"/>
                    </a:lnTo>
                    <a:lnTo>
                      <a:pt x="8" y="12"/>
                    </a:lnTo>
                    <a:lnTo>
                      <a:pt x="7" y="14"/>
                    </a:lnTo>
                    <a:lnTo>
                      <a:pt x="7" y="16"/>
                    </a:lnTo>
                    <a:lnTo>
                      <a:pt x="7" y="18"/>
                    </a:lnTo>
                    <a:lnTo>
                      <a:pt x="7" y="20"/>
                    </a:lnTo>
                    <a:lnTo>
                      <a:pt x="0" y="167"/>
                    </a:lnTo>
                    <a:lnTo>
                      <a:pt x="0" y="169"/>
                    </a:lnTo>
                    <a:lnTo>
                      <a:pt x="0" y="171"/>
                    </a:lnTo>
                    <a:lnTo>
                      <a:pt x="1" y="175"/>
                    </a:lnTo>
                    <a:lnTo>
                      <a:pt x="2" y="177"/>
                    </a:lnTo>
                    <a:lnTo>
                      <a:pt x="4" y="180"/>
                    </a:lnTo>
                    <a:lnTo>
                      <a:pt x="5" y="182"/>
                    </a:lnTo>
                    <a:lnTo>
                      <a:pt x="7" y="185"/>
                    </a:lnTo>
                    <a:lnTo>
                      <a:pt x="9" y="188"/>
                    </a:lnTo>
                    <a:lnTo>
                      <a:pt x="11" y="190"/>
                    </a:lnTo>
                    <a:lnTo>
                      <a:pt x="13" y="192"/>
                    </a:lnTo>
                    <a:lnTo>
                      <a:pt x="15" y="194"/>
                    </a:lnTo>
                    <a:lnTo>
                      <a:pt x="18" y="196"/>
                    </a:lnTo>
                    <a:lnTo>
                      <a:pt x="20" y="197"/>
                    </a:lnTo>
                    <a:lnTo>
                      <a:pt x="22" y="199"/>
                    </a:lnTo>
                    <a:lnTo>
                      <a:pt x="25" y="199"/>
                    </a:lnTo>
                    <a:lnTo>
                      <a:pt x="28" y="200"/>
                    </a:lnTo>
                    <a:close/>
                  </a:path>
                </a:pathLst>
              </a:custGeom>
              <a:solidFill>
                <a:srgbClr val="993300"/>
              </a:solidFill>
              <a:ln w="0">
                <a:solidFill>
                  <a:srgbClr val="000000"/>
                </a:solidFill>
                <a:prstDash val="solid"/>
                <a:round/>
                <a:headEnd/>
                <a:tailEnd/>
              </a:ln>
            </p:spPr>
            <p:txBody>
              <a:bodyPr/>
              <a:lstStyle/>
              <a:p>
                <a:endParaRPr lang="en-US"/>
              </a:p>
            </p:txBody>
          </p:sp>
          <p:sp>
            <p:nvSpPr>
              <p:cNvPr id="44325" name="Freeform 450"/>
              <p:cNvSpPr>
                <a:spLocks/>
              </p:cNvSpPr>
              <p:nvPr/>
            </p:nvSpPr>
            <p:spPr bwMode="auto">
              <a:xfrm>
                <a:off x="4557" y="1289"/>
                <a:ext cx="2" cy="9"/>
              </a:xfrm>
              <a:custGeom>
                <a:avLst/>
                <a:gdLst>
                  <a:gd name="T0" fmla="*/ 1 w 54"/>
                  <a:gd name="T1" fmla="*/ 9 h 208"/>
                  <a:gd name="T2" fmla="*/ 1 w 54"/>
                  <a:gd name="T3" fmla="*/ 9 h 208"/>
                  <a:gd name="T4" fmla="*/ 1 w 54"/>
                  <a:gd name="T5" fmla="*/ 9 h 208"/>
                  <a:gd name="T6" fmla="*/ 1 w 54"/>
                  <a:gd name="T7" fmla="*/ 9 h 208"/>
                  <a:gd name="T8" fmla="*/ 2 w 54"/>
                  <a:gd name="T9" fmla="*/ 8 h 208"/>
                  <a:gd name="T10" fmla="*/ 2 w 54"/>
                  <a:gd name="T11" fmla="*/ 8 h 208"/>
                  <a:gd name="T12" fmla="*/ 2 w 54"/>
                  <a:gd name="T13" fmla="*/ 8 h 208"/>
                  <a:gd name="T14" fmla="*/ 2 w 54"/>
                  <a:gd name="T15" fmla="*/ 8 h 208"/>
                  <a:gd name="T16" fmla="*/ 2 w 54"/>
                  <a:gd name="T17" fmla="*/ 1 h 208"/>
                  <a:gd name="T18" fmla="*/ 1 w 54"/>
                  <a:gd name="T19" fmla="*/ 1 h 208"/>
                  <a:gd name="T20" fmla="*/ 1 w 54"/>
                  <a:gd name="T21" fmla="*/ 0 h 208"/>
                  <a:gd name="T22" fmla="*/ 1 w 54"/>
                  <a:gd name="T23" fmla="*/ 0 h 208"/>
                  <a:gd name="T24" fmla="*/ 1 w 54"/>
                  <a:gd name="T25" fmla="*/ 0 h 208"/>
                  <a:gd name="T26" fmla="*/ 1 w 54"/>
                  <a:gd name="T27" fmla="*/ 0 h 208"/>
                  <a:gd name="T28" fmla="*/ 1 w 54"/>
                  <a:gd name="T29" fmla="*/ 0 h 208"/>
                  <a:gd name="T30" fmla="*/ 1 w 54"/>
                  <a:gd name="T31" fmla="*/ 0 h 208"/>
                  <a:gd name="T32" fmla="*/ 1 w 54"/>
                  <a:gd name="T33" fmla="*/ 0 h 208"/>
                  <a:gd name="T34" fmla="*/ 1 w 54"/>
                  <a:gd name="T35" fmla="*/ 0 h 208"/>
                  <a:gd name="T36" fmla="*/ 0 w 54"/>
                  <a:gd name="T37" fmla="*/ 0 h 208"/>
                  <a:gd name="T38" fmla="*/ 0 w 54"/>
                  <a:gd name="T39" fmla="*/ 0 h 208"/>
                  <a:gd name="T40" fmla="*/ 0 w 54"/>
                  <a:gd name="T41" fmla="*/ 0 h 208"/>
                  <a:gd name="T42" fmla="*/ 0 w 54"/>
                  <a:gd name="T43" fmla="*/ 0 h 208"/>
                  <a:gd name="T44" fmla="*/ 0 w 54"/>
                  <a:gd name="T45" fmla="*/ 1 h 208"/>
                  <a:gd name="T46" fmla="*/ 0 w 54"/>
                  <a:gd name="T47" fmla="*/ 1 h 208"/>
                  <a:gd name="T48" fmla="*/ 0 w 54"/>
                  <a:gd name="T49" fmla="*/ 1 h 208"/>
                  <a:gd name="T50" fmla="*/ 0 w 54"/>
                  <a:gd name="T51" fmla="*/ 8 h 208"/>
                  <a:gd name="T52" fmla="*/ 0 w 54"/>
                  <a:gd name="T53" fmla="*/ 8 h 208"/>
                  <a:gd name="T54" fmla="*/ 0 w 54"/>
                  <a:gd name="T55" fmla="*/ 9 h 208"/>
                  <a:gd name="T56" fmla="*/ 0 w 54"/>
                  <a:gd name="T57" fmla="*/ 9 h 208"/>
                  <a:gd name="T58" fmla="*/ 0 w 54"/>
                  <a:gd name="T59" fmla="*/ 9 h 208"/>
                  <a:gd name="T60" fmla="*/ 0 w 54"/>
                  <a:gd name="T61" fmla="*/ 9 h 208"/>
                  <a:gd name="T62" fmla="*/ 1 w 54"/>
                  <a:gd name="T63" fmla="*/ 9 h 208"/>
                  <a:gd name="T64" fmla="*/ 1 w 54"/>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4" h="208">
                    <a:moveTo>
                      <a:pt x="20" y="208"/>
                    </a:moveTo>
                    <a:lnTo>
                      <a:pt x="22" y="207"/>
                    </a:lnTo>
                    <a:lnTo>
                      <a:pt x="24" y="207"/>
                    </a:lnTo>
                    <a:lnTo>
                      <a:pt x="27" y="205"/>
                    </a:lnTo>
                    <a:lnTo>
                      <a:pt x="30" y="204"/>
                    </a:lnTo>
                    <a:lnTo>
                      <a:pt x="33" y="202"/>
                    </a:lnTo>
                    <a:lnTo>
                      <a:pt x="36" y="200"/>
                    </a:lnTo>
                    <a:lnTo>
                      <a:pt x="38" y="198"/>
                    </a:lnTo>
                    <a:lnTo>
                      <a:pt x="41" y="196"/>
                    </a:lnTo>
                    <a:lnTo>
                      <a:pt x="44" y="193"/>
                    </a:lnTo>
                    <a:lnTo>
                      <a:pt x="46" y="191"/>
                    </a:lnTo>
                    <a:lnTo>
                      <a:pt x="48" y="188"/>
                    </a:lnTo>
                    <a:lnTo>
                      <a:pt x="50" y="186"/>
                    </a:lnTo>
                    <a:lnTo>
                      <a:pt x="51" y="183"/>
                    </a:lnTo>
                    <a:lnTo>
                      <a:pt x="53" y="181"/>
                    </a:lnTo>
                    <a:lnTo>
                      <a:pt x="53" y="177"/>
                    </a:lnTo>
                    <a:lnTo>
                      <a:pt x="54" y="176"/>
                    </a:lnTo>
                    <a:lnTo>
                      <a:pt x="41" y="20"/>
                    </a:lnTo>
                    <a:lnTo>
                      <a:pt x="40" y="17"/>
                    </a:lnTo>
                    <a:lnTo>
                      <a:pt x="40" y="15"/>
                    </a:lnTo>
                    <a:lnTo>
                      <a:pt x="40" y="13"/>
                    </a:lnTo>
                    <a:lnTo>
                      <a:pt x="39" y="11"/>
                    </a:lnTo>
                    <a:lnTo>
                      <a:pt x="38" y="10"/>
                    </a:lnTo>
                    <a:lnTo>
                      <a:pt x="37" y="8"/>
                    </a:lnTo>
                    <a:lnTo>
                      <a:pt x="36" y="7"/>
                    </a:lnTo>
                    <a:lnTo>
                      <a:pt x="35" y="5"/>
                    </a:lnTo>
                    <a:lnTo>
                      <a:pt x="33" y="4"/>
                    </a:lnTo>
                    <a:lnTo>
                      <a:pt x="32" y="3"/>
                    </a:lnTo>
                    <a:lnTo>
                      <a:pt x="30" y="2"/>
                    </a:lnTo>
                    <a:lnTo>
                      <a:pt x="27" y="1"/>
                    </a:lnTo>
                    <a:lnTo>
                      <a:pt x="25" y="0"/>
                    </a:lnTo>
                    <a:lnTo>
                      <a:pt x="24" y="0"/>
                    </a:lnTo>
                    <a:lnTo>
                      <a:pt x="22" y="0"/>
                    </a:lnTo>
                    <a:lnTo>
                      <a:pt x="20" y="0"/>
                    </a:lnTo>
                    <a:lnTo>
                      <a:pt x="17" y="0"/>
                    </a:lnTo>
                    <a:lnTo>
                      <a:pt x="15" y="0"/>
                    </a:lnTo>
                    <a:lnTo>
                      <a:pt x="14" y="0"/>
                    </a:lnTo>
                    <a:lnTo>
                      <a:pt x="12" y="1"/>
                    </a:lnTo>
                    <a:lnTo>
                      <a:pt x="10" y="2"/>
                    </a:lnTo>
                    <a:lnTo>
                      <a:pt x="8" y="3"/>
                    </a:lnTo>
                    <a:lnTo>
                      <a:pt x="7" y="4"/>
                    </a:lnTo>
                    <a:lnTo>
                      <a:pt x="5" y="6"/>
                    </a:lnTo>
                    <a:lnTo>
                      <a:pt x="4" y="7"/>
                    </a:lnTo>
                    <a:lnTo>
                      <a:pt x="3" y="9"/>
                    </a:lnTo>
                    <a:lnTo>
                      <a:pt x="2" y="11"/>
                    </a:lnTo>
                    <a:lnTo>
                      <a:pt x="1" y="13"/>
                    </a:lnTo>
                    <a:lnTo>
                      <a:pt x="0" y="15"/>
                    </a:lnTo>
                    <a:lnTo>
                      <a:pt x="0" y="17"/>
                    </a:lnTo>
                    <a:lnTo>
                      <a:pt x="0" y="20"/>
                    </a:lnTo>
                    <a:lnTo>
                      <a:pt x="0" y="23"/>
                    </a:lnTo>
                    <a:lnTo>
                      <a:pt x="0" y="192"/>
                    </a:lnTo>
                    <a:lnTo>
                      <a:pt x="0" y="193"/>
                    </a:lnTo>
                    <a:lnTo>
                      <a:pt x="0" y="194"/>
                    </a:lnTo>
                    <a:lnTo>
                      <a:pt x="0" y="196"/>
                    </a:lnTo>
                    <a:lnTo>
                      <a:pt x="1" y="197"/>
                    </a:lnTo>
                    <a:lnTo>
                      <a:pt x="2" y="199"/>
                    </a:lnTo>
                    <a:lnTo>
                      <a:pt x="3" y="200"/>
                    </a:lnTo>
                    <a:lnTo>
                      <a:pt x="4" y="201"/>
                    </a:lnTo>
                    <a:lnTo>
                      <a:pt x="5" y="203"/>
                    </a:lnTo>
                    <a:lnTo>
                      <a:pt x="7" y="204"/>
                    </a:lnTo>
                    <a:lnTo>
                      <a:pt x="8" y="205"/>
                    </a:lnTo>
                    <a:lnTo>
                      <a:pt x="10" y="205"/>
                    </a:lnTo>
                    <a:lnTo>
                      <a:pt x="12" y="206"/>
                    </a:lnTo>
                    <a:lnTo>
                      <a:pt x="14" y="207"/>
                    </a:lnTo>
                    <a:lnTo>
                      <a:pt x="15" y="207"/>
                    </a:lnTo>
                    <a:lnTo>
                      <a:pt x="17" y="207"/>
                    </a:lnTo>
                    <a:lnTo>
                      <a:pt x="20" y="208"/>
                    </a:lnTo>
                    <a:close/>
                  </a:path>
                </a:pathLst>
              </a:custGeom>
              <a:solidFill>
                <a:srgbClr val="993300"/>
              </a:solidFill>
              <a:ln w="0">
                <a:solidFill>
                  <a:srgbClr val="000000"/>
                </a:solidFill>
                <a:prstDash val="solid"/>
                <a:round/>
                <a:headEnd/>
                <a:tailEnd/>
              </a:ln>
            </p:spPr>
            <p:txBody>
              <a:bodyPr/>
              <a:lstStyle/>
              <a:p>
                <a:endParaRPr lang="en-US"/>
              </a:p>
            </p:txBody>
          </p:sp>
          <p:sp>
            <p:nvSpPr>
              <p:cNvPr id="44326" name="Freeform 451"/>
              <p:cNvSpPr>
                <a:spLocks/>
              </p:cNvSpPr>
              <p:nvPr/>
            </p:nvSpPr>
            <p:spPr bwMode="auto">
              <a:xfrm>
                <a:off x="4535" y="1289"/>
                <a:ext cx="22" cy="4"/>
              </a:xfrm>
              <a:custGeom>
                <a:avLst/>
                <a:gdLst>
                  <a:gd name="T0" fmla="*/ 20 w 507"/>
                  <a:gd name="T1" fmla="*/ 4 h 99"/>
                  <a:gd name="T2" fmla="*/ 20 w 507"/>
                  <a:gd name="T3" fmla="*/ 4 h 99"/>
                  <a:gd name="T4" fmla="*/ 21 w 507"/>
                  <a:gd name="T5" fmla="*/ 4 h 99"/>
                  <a:gd name="T6" fmla="*/ 21 w 507"/>
                  <a:gd name="T7" fmla="*/ 4 h 99"/>
                  <a:gd name="T8" fmla="*/ 21 w 507"/>
                  <a:gd name="T9" fmla="*/ 4 h 99"/>
                  <a:gd name="T10" fmla="*/ 22 w 507"/>
                  <a:gd name="T11" fmla="*/ 3 h 99"/>
                  <a:gd name="T12" fmla="*/ 22 w 507"/>
                  <a:gd name="T13" fmla="*/ 3 h 99"/>
                  <a:gd name="T14" fmla="*/ 22 w 507"/>
                  <a:gd name="T15" fmla="*/ 3 h 99"/>
                  <a:gd name="T16" fmla="*/ 22 w 507"/>
                  <a:gd name="T17" fmla="*/ 1 h 99"/>
                  <a:gd name="T18" fmla="*/ 22 w 507"/>
                  <a:gd name="T19" fmla="*/ 1 h 99"/>
                  <a:gd name="T20" fmla="*/ 22 w 507"/>
                  <a:gd name="T21" fmla="*/ 1 h 99"/>
                  <a:gd name="T22" fmla="*/ 22 w 507"/>
                  <a:gd name="T23" fmla="*/ 1 h 99"/>
                  <a:gd name="T24" fmla="*/ 21 w 507"/>
                  <a:gd name="T25" fmla="*/ 0 h 99"/>
                  <a:gd name="T26" fmla="*/ 21 w 507"/>
                  <a:gd name="T27" fmla="*/ 0 h 99"/>
                  <a:gd name="T28" fmla="*/ 21 w 507"/>
                  <a:gd name="T29" fmla="*/ 0 h 99"/>
                  <a:gd name="T30" fmla="*/ 20 w 507"/>
                  <a:gd name="T31" fmla="*/ 0 h 99"/>
                  <a:gd name="T32" fmla="*/ 20 w 507"/>
                  <a:gd name="T33" fmla="*/ 0 h 99"/>
                  <a:gd name="T34" fmla="*/ 2 w 507"/>
                  <a:gd name="T35" fmla="*/ 0 h 99"/>
                  <a:gd name="T36" fmla="*/ 2 w 507"/>
                  <a:gd name="T37" fmla="*/ 0 h 99"/>
                  <a:gd name="T38" fmla="*/ 1 w 507"/>
                  <a:gd name="T39" fmla="*/ 0 h 99"/>
                  <a:gd name="T40" fmla="*/ 1 w 507"/>
                  <a:gd name="T41" fmla="*/ 0 h 99"/>
                  <a:gd name="T42" fmla="*/ 1 w 507"/>
                  <a:gd name="T43" fmla="*/ 0 h 99"/>
                  <a:gd name="T44" fmla="*/ 0 w 507"/>
                  <a:gd name="T45" fmla="*/ 1 h 99"/>
                  <a:gd name="T46" fmla="*/ 0 w 507"/>
                  <a:gd name="T47" fmla="*/ 1 h 99"/>
                  <a:gd name="T48" fmla="*/ 0 w 507"/>
                  <a:gd name="T49" fmla="*/ 1 h 99"/>
                  <a:gd name="T50" fmla="*/ 0 w 507"/>
                  <a:gd name="T51" fmla="*/ 3 h 99"/>
                  <a:gd name="T52" fmla="*/ 0 w 507"/>
                  <a:gd name="T53" fmla="*/ 3 h 99"/>
                  <a:gd name="T54" fmla="*/ 0 w 507"/>
                  <a:gd name="T55" fmla="*/ 3 h 99"/>
                  <a:gd name="T56" fmla="*/ 0 w 507"/>
                  <a:gd name="T57" fmla="*/ 3 h 99"/>
                  <a:gd name="T58" fmla="*/ 1 w 507"/>
                  <a:gd name="T59" fmla="*/ 4 h 99"/>
                  <a:gd name="T60" fmla="*/ 1 w 507"/>
                  <a:gd name="T61" fmla="*/ 4 h 99"/>
                  <a:gd name="T62" fmla="*/ 1 w 507"/>
                  <a:gd name="T63" fmla="*/ 4 h 99"/>
                  <a:gd name="T64" fmla="*/ 2 w 507"/>
                  <a:gd name="T65" fmla="*/ 4 h 99"/>
                  <a:gd name="T66" fmla="*/ 2 w 507"/>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7" h="99">
                    <a:moveTo>
                      <a:pt x="452" y="99"/>
                    </a:moveTo>
                    <a:lnTo>
                      <a:pt x="457" y="98"/>
                    </a:lnTo>
                    <a:lnTo>
                      <a:pt x="462" y="98"/>
                    </a:lnTo>
                    <a:lnTo>
                      <a:pt x="468" y="97"/>
                    </a:lnTo>
                    <a:lnTo>
                      <a:pt x="473" y="96"/>
                    </a:lnTo>
                    <a:lnTo>
                      <a:pt x="478" y="95"/>
                    </a:lnTo>
                    <a:lnTo>
                      <a:pt x="482" y="93"/>
                    </a:lnTo>
                    <a:lnTo>
                      <a:pt x="486" y="91"/>
                    </a:lnTo>
                    <a:lnTo>
                      <a:pt x="490" y="89"/>
                    </a:lnTo>
                    <a:lnTo>
                      <a:pt x="493" y="87"/>
                    </a:lnTo>
                    <a:lnTo>
                      <a:pt x="496" y="85"/>
                    </a:lnTo>
                    <a:lnTo>
                      <a:pt x="499" y="82"/>
                    </a:lnTo>
                    <a:lnTo>
                      <a:pt x="501" y="80"/>
                    </a:lnTo>
                    <a:lnTo>
                      <a:pt x="503" y="77"/>
                    </a:lnTo>
                    <a:lnTo>
                      <a:pt x="504" y="74"/>
                    </a:lnTo>
                    <a:lnTo>
                      <a:pt x="506" y="71"/>
                    </a:lnTo>
                    <a:lnTo>
                      <a:pt x="507" y="67"/>
                    </a:lnTo>
                    <a:lnTo>
                      <a:pt x="507" y="32"/>
                    </a:lnTo>
                    <a:lnTo>
                      <a:pt x="506" y="27"/>
                    </a:lnTo>
                    <a:lnTo>
                      <a:pt x="504" y="24"/>
                    </a:lnTo>
                    <a:lnTo>
                      <a:pt x="503" y="21"/>
                    </a:lnTo>
                    <a:lnTo>
                      <a:pt x="501" y="18"/>
                    </a:lnTo>
                    <a:lnTo>
                      <a:pt x="499" y="16"/>
                    </a:lnTo>
                    <a:lnTo>
                      <a:pt x="496" y="13"/>
                    </a:lnTo>
                    <a:lnTo>
                      <a:pt x="493" y="11"/>
                    </a:lnTo>
                    <a:lnTo>
                      <a:pt x="490" y="9"/>
                    </a:lnTo>
                    <a:lnTo>
                      <a:pt x="486" y="7"/>
                    </a:lnTo>
                    <a:lnTo>
                      <a:pt x="482" y="5"/>
                    </a:lnTo>
                    <a:lnTo>
                      <a:pt x="478" y="3"/>
                    </a:lnTo>
                    <a:lnTo>
                      <a:pt x="473" y="2"/>
                    </a:lnTo>
                    <a:lnTo>
                      <a:pt x="468" y="1"/>
                    </a:lnTo>
                    <a:lnTo>
                      <a:pt x="462" y="0"/>
                    </a:lnTo>
                    <a:lnTo>
                      <a:pt x="457" y="0"/>
                    </a:lnTo>
                    <a:lnTo>
                      <a:pt x="452" y="0"/>
                    </a:lnTo>
                    <a:lnTo>
                      <a:pt x="54" y="0"/>
                    </a:lnTo>
                    <a:lnTo>
                      <a:pt x="48" y="0"/>
                    </a:lnTo>
                    <a:lnTo>
                      <a:pt x="43" y="0"/>
                    </a:lnTo>
                    <a:lnTo>
                      <a:pt x="37" y="1"/>
                    </a:lnTo>
                    <a:lnTo>
                      <a:pt x="32" y="2"/>
                    </a:lnTo>
                    <a:lnTo>
                      <a:pt x="28" y="3"/>
                    </a:lnTo>
                    <a:lnTo>
                      <a:pt x="23" y="5"/>
                    </a:lnTo>
                    <a:lnTo>
                      <a:pt x="19" y="7"/>
                    </a:lnTo>
                    <a:lnTo>
                      <a:pt x="16" y="9"/>
                    </a:lnTo>
                    <a:lnTo>
                      <a:pt x="12" y="11"/>
                    </a:lnTo>
                    <a:lnTo>
                      <a:pt x="9" y="13"/>
                    </a:lnTo>
                    <a:lnTo>
                      <a:pt x="7" y="16"/>
                    </a:lnTo>
                    <a:lnTo>
                      <a:pt x="5" y="18"/>
                    </a:lnTo>
                    <a:lnTo>
                      <a:pt x="3" y="21"/>
                    </a:lnTo>
                    <a:lnTo>
                      <a:pt x="1" y="24"/>
                    </a:lnTo>
                    <a:lnTo>
                      <a:pt x="0" y="27"/>
                    </a:lnTo>
                    <a:lnTo>
                      <a:pt x="0" y="32"/>
                    </a:lnTo>
                    <a:lnTo>
                      <a:pt x="0" y="67"/>
                    </a:lnTo>
                    <a:lnTo>
                      <a:pt x="0" y="71"/>
                    </a:lnTo>
                    <a:lnTo>
                      <a:pt x="1" y="74"/>
                    </a:lnTo>
                    <a:lnTo>
                      <a:pt x="3" y="77"/>
                    </a:lnTo>
                    <a:lnTo>
                      <a:pt x="5" y="80"/>
                    </a:lnTo>
                    <a:lnTo>
                      <a:pt x="7" y="82"/>
                    </a:lnTo>
                    <a:lnTo>
                      <a:pt x="9" y="85"/>
                    </a:lnTo>
                    <a:lnTo>
                      <a:pt x="12" y="87"/>
                    </a:lnTo>
                    <a:lnTo>
                      <a:pt x="16" y="89"/>
                    </a:lnTo>
                    <a:lnTo>
                      <a:pt x="19" y="91"/>
                    </a:lnTo>
                    <a:lnTo>
                      <a:pt x="23" y="93"/>
                    </a:lnTo>
                    <a:lnTo>
                      <a:pt x="28" y="95"/>
                    </a:lnTo>
                    <a:lnTo>
                      <a:pt x="32" y="96"/>
                    </a:lnTo>
                    <a:lnTo>
                      <a:pt x="37" y="97"/>
                    </a:lnTo>
                    <a:lnTo>
                      <a:pt x="43" y="98"/>
                    </a:lnTo>
                    <a:lnTo>
                      <a:pt x="48" y="98"/>
                    </a:lnTo>
                    <a:lnTo>
                      <a:pt x="54" y="99"/>
                    </a:lnTo>
                    <a:lnTo>
                      <a:pt x="452" y="99"/>
                    </a:lnTo>
                    <a:close/>
                  </a:path>
                </a:pathLst>
              </a:custGeom>
              <a:solidFill>
                <a:srgbClr val="993300"/>
              </a:solidFill>
              <a:ln w="0">
                <a:solidFill>
                  <a:srgbClr val="000000"/>
                </a:solidFill>
                <a:prstDash val="solid"/>
                <a:round/>
                <a:headEnd/>
                <a:tailEnd/>
              </a:ln>
            </p:spPr>
            <p:txBody>
              <a:bodyPr/>
              <a:lstStyle/>
              <a:p>
                <a:endParaRPr lang="en-US"/>
              </a:p>
            </p:txBody>
          </p:sp>
          <p:sp>
            <p:nvSpPr>
              <p:cNvPr id="44327" name="Freeform 452"/>
              <p:cNvSpPr>
                <a:spLocks/>
              </p:cNvSpPr>
              <p:nvPr/>
            </p:nvSpPr>
            <p:spPr bwMode="auto">
              <a:xfrm>
                <a:off x="4531" y="1274"/>
                <a:ext cx="25" cy="12"/>
              </a:xfrm>
              <a:custGeom>
                <a:avLst/>
                <a:gdLst>
                  <a:gd name="T0" fmla="*/ 22 w 589"/>
                  <a:gd name="T1" fmla="*/ 12 h 282"/>
                  <a:gd name="T2" fmla="*/ 23 w 589"/>
                  <a:gd name="T3" fmla="*/ 12 h 282"/>
                  <a:gd name="T4" fmla="*/ 23 w 589"/>
                  <a:gd name="T5" fmla="*/ 12 h 282"/>
                  <a:gd name="T6" fmla="*/ 24 w 589"/>
                  <a:gd name="T7" fmla="*/ 11 h 282"/>
                  <a:gd name="T8" fmla="*/ 24 w 589"/>
                  <a:gd name="T9" fmla="*/ 11 h 282"/>
                  <a:gd name="T10" fmla="*/ 25 w 589"/>
                  <a:gd name="T11" fmla="*/ 11 h 282"/>
                  <a:gd name="T12" fmla="*/ 25 w 589"/>
                  <a:gd name="T13" fmla="*/ 10 h 282"/>
                  <a:gd name="T14" fmla="*/ 25 w 589"/>
                  <a:gd name="T15" fmla="*/ 9 h 282"/>
                  <a:gd name="T16" fmla="*/ 24 w 589"/>
                  <a:gd name="T17" fmla="*/ 3 h 282"/>
                  <a:gd name="T18" fmla="*/ 24 w 589"/>
                  <a:gd name="T19" fmla="*/ 2 h 282"/>
                  <a:gd name="T20" fmla="*/ 24 w 589"/>
                  <a:gd name="T21" fmla="*/ 2 h 282"/>
                  <a:gd name="T22" fmla="*/ 24 w 589"/>
                  <a:gd name="T23" fmla="*/ 1 h 282"/>
                  <a:gd name="T24" fmla="*/ 24 w 589"/>
                  <a:gd name="T25" fmla="*/ 1 h 282"/>
                  <a:gd name="T26" fmla="*/ 23 w 589"/>
                  <a:gd name="T27" fmla="*/ 0 h 282"/>
                  <a:gd name="T28" fmla="*/ 23 w 589"/>
                  <a:gd name="T29" fmla="*/ 0 h 282"/>
                  <a:gd name="T30" fmla="*/ 22 w 589"/>
                  <a:gd name="T31" fmla="*/ 0 h 282"/>
                  <a:gd name="T32" fmla="*/ 22 w 589"/>
                  <a:gd name="T33" fmla="*/ 0 h 282"/>
                  <a:gd name="T34" fmla="*/ 3 w 589"/>
                  <a:gd name="T35" fmla="*/ 0 h 282"/>
                  <a:gd name="T36" fmla="*/ 3 w 589"/>
                  <a:gd name="T37" fmla="*/ 0 h 282"/>
                  <a:gd name="T38" fmla="*/ 2 w 589"/>
                  <a:gd name="T39" fmla="*/ 0 h 282"/>
                  <a:gd name="T40" fmla="*/ 2 w 589"/>
                  <a:gd name="T41" fmla="*/ 1 h 282"/>
                  <a:gd name="T42" fmla="*/ 1 w 589"/>
                  <a:gd name="T43" fmla="*/ 1 h 282"/>
                  <a:gd name="T44" fmla="*/ 1 w 589"/>
                  <a:gd name="T45" fmla="*/ 1 h 282"/>
                  <a:gd name="T46" fmla="*/ 1 w 589"/>
                  <a:gd name="T47" fmla="*/ 2 h 282"/>
                  <a:gd name="T48" fmla="*/ 1 w 589"/>
                  <a:gd name="T49" fmla="*/ 3 h 282"/>
                  <a:gd name="T50" fmla="*/ 0 w 589"/>
                  <a:gd name="T51" fmla="*/ 9 h 282"/>
                  <a:gd name="T52" fmla="*/ 0 w 589"/>
                  <a:gd name="T53" fmla="*/ 10 h 282"/>
                  <a:gd name="T54" fmla="*/ 0 w 589"/>
                  <a:gd name="T55" fmla="*/ 10 h 282"/>
                  <a:gd name="T56" fmla="*/ 1 w 589"/>
                  <a:gd name="T57" fmla="*/ 11 h 282"/>
                  <a:gd name="T58" fmla="*/ 1 w 589"/>
                  <a:gd name="T59" fmla="*/ 11 h 282"/>
                  <a:gd name="T60" fmla="*/ 2 w 589"/>
                  <a:gd name="T61" fmla="*/ 11 h 282"/>
                  <a:gd name="T62" fmla="*/ 2 w 589"/>
                  <a:gd name="T63" fmla="*/ 12 h 282"/>
                  <a:gd name="T64" fmla="*/ 3 w 589"/>
                  <a:gd name="T65" fmla="*/ 12 h 282"/>
                  <a:gd name="T66" fmla="*/ 3 w 589"/>
                  <a:gd name="T67" fmla="*/ 12 h 2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89" h="282">
                    <a:moveTo>
                      <a:pt x="512" y="282"/>
                    </a:moveTo>
                    <a:lnTo>
                      <a:pt x="519" y="281"/>
                    </a:lnTo>
                    <a:lnTo>
                      <a:pt x="525" y="280"/>
                    </a:lnTo>
                    <a:lnTo>
                      <a:pt x="531" y="279"/>
                    </a:lnTo>
                    <a:lnTo>
                      <a:pt x="538" y="276"/>
                    </a:lnTo>
                    <a:lnTo>
                      <a:pt x="544" y="274"/>
                    </a:lnTo>
                    <a:lnTo>
                      <a:pt x="550" y="270"/>
                    </a:lnTo>
                    <a:lnTo>
                      <a:pt x="557" y="267"/>
                    </a:lnTo>
                    <a:lnTo>
                      <a:pt x="563" y="263"/>
                    </a:lnTo>
                    <a:lnTo>
                      <a:pt x="568" y="258"/>
                    </a:lnTo>
                    <a:lnTo>
                      <a:pt x="573" y="252"/>
                    </a:lnTo>
                    <a:lnTo>
                      <a:pt x="578" y="247"/>
                    </a:lnTo>
                    <a:lnTo>
                      <a:pt x="581" y="241"/>
                    </a:lnTo>
                    <a:lnTo>
                      <a:pt x="584" y="235"/>
                    </a:lnTo>
                    <a:lnTo>
                      <a:pt x="587" y="229"/>
                    </a:lnTo>
                    <a:lnTo>
                      <a:pt x="588" y="222"/>
                    </a:lnTo>
                    <a:lnTo>
                      <a:pt x="589" y="216"/>
                    </a:lnTo>
                    <a:lnTo>
                      <a:pt x="572" y="67"/>
                    </a:lnTo>
                    <a:lnTo>
                      <a:pt x="571" y="60"/>
                    </a:lnTo>
                    <a:lnTo>
                      <a:pt x="570" y="52"/>
                    </a:lnTo>
                    <a:lnTo>
                      <a:pt x="569" y="46"/>
                    </a:lnTo>
                    <a:lnTo>
                      <a:pt x="567" y="40"/>
                    </a:lnTo>
                    <a:lnTo>
                      <a:pt x="564" y="34"/>
                    </a:lnTo>
                    <a:lnTo>
                      <a:pt x="562" y="29"/>
                    </a:lnTo>
                    <a:lnTo>
                      <a:pt x="558" y="24"/>
                    </a:lnTo>
                    <a:lnTo>
                      <a:pt x="555" y="20"/>
                    </a:lnTo>
                    <a:lnTo>
                      <a:pt x="549" y="14"/>
                    </a:lnTo>
                    <a:lnTo>
                      <a:pt x="545" y="11"/>
                    </a:lnTo>
                    <a:lnTo>
                      <a:pt x="540" y="7"/>
                    </a:lnTo>
                    <a:lnTo>
                      <a:pt x="535" y="5"/>
                    </a:lnTo>
                    <a:lnTo>
                      <a:pt x="530" y="2"/>
                    </a:lnTo>
                    <a:lnTo>
                      <a:pt x="524" y="1"/>
                    </a:lnTo>
                    <a:lnTo>
                      <a:pt x="518" y="0"/>
                    </a:lnTo>
                    <a:lnTo>
                      <a:pt x="512" y="0"/>
                    </a:lnTo>
                    <a:lnTo>
                      <a:pt x="77" y="0"/>
                    </a:lnTo>
                    <a:lnTo>
                      <a:pt x="71" y="0"/>
                    </a:lnTo>
                    <a:lnTo>
                      <a:pt x="65" y="1"/>
                    </a:lnTo>
                    <a:lnTo>
                      <a:pt x="59" y="2"/>
                    </a:lnTo>
                    <a:lnTo>
                      <a:pt x="54" y="5"/>
                    </a:lnTo>
                    <a:lnTo>
                      <a:pt x="48" y="7"/>
                    </a:lnTo>
                    <a:lnTo>
                      <a:pt x="43" y="11"/>
                    </a:lnTo>
                    <a:lnTo>
                      <a:pt x="39" y="14"/>
                    </a:lnTo>
                    <a:lnTo>
                      <a:pt x="35" y="20"/>
                    </a:lnTo>
                    <a:lnTo>
                      <a:pt x="31" y="24"/>
                    </a:lnTo>
                    <a:lnTo>
                      <a:pt x="28" y="29"/>
                    </a:lnTo>
                    <a:lnTo>
                      <a:pt x="25" y="34"/>
                    </a:lnTo>
                    <a:lnTo>
                      <a:pt x="23" y="40"/>
                    </a:lnTo>
                    <a:lnTo>
                      <a:pt x="21" y="46"/>
                    </a:lnTo>
                    <a:lnTo>
                      <a:pt x="20" y="52"/>
                    </a:lnTo>
                    <a:lnTo>
                      <a:pt x="19" y="60"/>
                    </a:lnTo>
                    <a:lnTo>
                      <a:pt x="19" y="67"/>
                    </a:lnTo>
                    <a:lnTo>
                      <a:pt x="0" y="216"/>
                    </a:lnTo>
                    <a:lnTo>
                      <a:pt x="0" y="222"/>
                    </a:lnTo>
                    <a:lnTo>
                      <a:pt x="1" y="229"/>
                    </a:lnTo>
                    <a:lnTo>
                      <a:pt x="4" y="235"/>
                    </a:lnTo>
                    <a:lnTo>
                      <a:pt x="7" y="241"/>
                    </a:lnTo>
                    <a:lnTo>
                      <a:pt x="10" y="247"/>
                    </a:lnTo>
                    <a:lnTo>
                      <a:pt x="16" y="252"/>
                    </a:lnTo>
                    <a:lnTo>
                      <a:pt x="21" y="258"/>
                    </a:lnTo>
                    <a:lnTo>
                      <a:pt x="26" y="263"/>
                    </a:lnTo>
                    <a:lnTo>
                      <a:pt x="32" y="267"/>
                    </a:lnTo>
                    <a:lnTo>
                      <a:pt x="38" y="270"/>
                    </a:lnTo>
                    <a:lnTo>
                      <a:pt x="44" y="274"/>
                    </a:lnTo>
                    <a:lnTo>
                      <a:pt x="50" y="276"/>
                    </a:lnTo>
                    <a:lnTo>
                      <a:pt x="58" y="279"/>
                    </a:lnTo>
                    <a:lnTo>
                      <a:pt x="64" y="280"/>
                    </a:lnTo>
                    <a:lnTo>
                      <a:pt x="70" y="281"/>
                    </a:lnTo>
                    <a:lnTo>
                      <a:pt x="77" y="282"/>
                    </a:lnTo>
                    <a:lnTo>
                      <a:pt x="512" y="282"/>
                    </a:lnTo>
                    <a:close/>
                  </a:path>
                </a:pathLst>
              </a:custGeom>
              <a:solidFill>
                <a:srgbClr val="993300"/>
              </a:solidFill>
              <a:ln w="0">
                <a:solidFill>
                  <a:srgbClr val="000000"/>
                </a:solidFill>
                <a:prstDash val="solid"/>
                <a:round/>
                <a:headEnd/>
                <a:tailEnd/>
              </a:ln>
            </p:spPr>
            <p:txBody>
              <a:bodyPr/>
              <a:lstStyle/>
              <a:p>
                <a:endParaRPr lang="en-US"/>
              </a:p>
            </p:txBody>
          </p:sp>
          <p:sp>
            <p:nvSpPr>
              <p:cNvPr id="44328" name="Freeform 453"/>
              <p:cNvSpPr>
                <a:spLocks/>
              </p:cNvSpPr>
              <p:nvPr/>
            </p:nvSpPr>
            <p:spPr bwMode="auto">
              <a:xfrm>
                <a:off x="4531" y="1274"/>
                <a:ext cx="25" cy="12"/>
              </a:xfrm>
              <a:custGeom>
                <a:avLst/>
                <a:gdLst>
                  <a:gd name="T0" fmla="*/ 22 w 561"/>
                  <a:gd name="T1" fmla="*/ 12 h 269"/>
                  <a:gd name="T2" fmla="*/ 23 w 561"/>
                  <a:gd name="T3" fmla="*/ 12 h 269"/>
                  <a:gd name="T4" fmla="*/ 23 w 561"/>
                  <a:gd name="T5" fmla="*/ 12 h 269"/>
                  <a:gd name="T6" fmla="*/ 24 w 561"/>
                  <a:gd name="T7" fmla="*/ 11 h 269"/>
                  <a:gd name="T8" fmla="*/ 24 w 561"/>
                  <a:gd name="T9" fmla="*/ 11 h 269"/>
                  <a:gd name="T10" fmla="*/ 25 w 561"/>
                  <a:gd name="T11" fmla="*/ 10 h 269"/>
                  <a:gd name="T12" fmla="*/ 25 w 561"/>
                  <a:gd name="T13" fmla="*/ 10 h 269"/>
                  <a:gd name="T14" fmla="*/ 25 w 561"/>
                  <a:gd name="T15" fmla="*/ 9 h 269"/>
                  <a:gd name="T16" fmla="*/ 24 w 561"/>
                  <a:gd name="T17" fmla="*/ 3 h 269"/>
                  <a:gd name="T18" fmla="*/ 24 w 561"/>
                  <a:gd name="T19" fmla="*/ 2 h 269"/>
                  <a:gd name="T20" fmla="*/ 24 w 561"/>
                  <a:gd name="T21" fmla="*/ 2 h 269"/>
                  <a:gd name="T22" fmla="*/ 24 w 561"/>
                  <a:gd name="T23" fmla="*/ 1 h 269"/>
                  <a:gd name="T24" fmla="*/ 23 w 561"/>
                  <a:gd name="T25" fmla="*/ 1 h 269"/>
                  <a:gd name="T26" fmla="*/ 23 w 561"/>
                  <a:gd name="T27" fmla="*/ 0 h 269"/>
                  <a:gd name="T28" fmla="*/ 23 w 561"/>
                  <a:gd name="T29" fmla="*/ 0 h 269"/>
                  <a:gd name="T30" fmla="*/ 22 w 561"/>
                  <a:gd name="T31" fmla="*/ 0 h 269"/>
                  <a:gd name="T32" fmla="*/ 22 w 561"/>
                  <a:gd name="T33" fmla="*/ 0 h 269"/>
                  <a:gd name="T34" fmla="*/ 3 w 561"/>
                  <a:gd name="T35" fmla="*/ 0 h 269"/>
                  <a:gd name="T36" fmla="*/ 2 w 561"/>
                  <a:gd name="T37" fmla="*/ 0 h 269"/>
                  <a:gd name="T38" fmla="*/ 2 w 561"/>
                  <a:gd name="T39" fmla="*/ 0 h 269"/>
                  <a:gd name="T40" fmla="*/ 2 w 561"/>
                  <a:gd name="T41" fmla="*/ 1 h 269"/>
                  <a:gd name="T42" fmla="*/ 1 w 561"/>
                  <a:gd name="T43" fmla="*/ 1 h 269"/>
                  <a:gd name="T44" fmla="*/ 1 w 561"/>
                  <a:gd name="T45" fmla="*/ 1 h 269"/>
                  <a:gd name="T46" fmla="*/ 1 w 561"/>
                  <a:gd name="T47" fmla="*/ 2 h 269"/>
                  <a:gd name="T48" fmla="*/ 1 w 561"/>
                  <a:gd name="T49" fmla="*/ 3 h 269"/>
                  <a:gd name="T50" fmla="*/ 0 w 561"/>
                  <a:gd name="T51" fmla="*/ 9 h 269"/>
                  <a:gd name="T52" fmla="*/ 0 w 561"/>
                  <a:gd name="T53" fmla="*/ 10 h 269"/>
                  <a:gd name="T54" fmla="*/ 0 w 561"/>
                  <a:gd name="T55" fmla="*/ 10 h 269"/>
                  <a:gd name="T56" fmla="*/ 1 w 561"/>
                  <a:gd name="T57" fmla="*/ 11 h 269"/>
                  <a:gd name="T58" fmla="*/ 1 w 561"/>
                  <a:gd name="T59" fmla="*/ 11 h 269"/>
                  <a:gd name="T60" fmla="*/ 2 w 561"/>
                  <a:gd name="T61" fmla="*/ 12 h 269"/>
                  <a:gd name="T62" fmla="*/ 2 w 561"/>
                  <a:gd name="T63" fmla="*/ 12 h 269"/>
                  <a:gd name="T64" fmla="*/ 3 w 561"/>
                  <a:gd name="T65" fmla="*/ 12 h 269"/>
                  <a:gd name="T66" fmla="*/ 3 w 561"/>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1" h="269">
                    <a:moveTo>
                      <a:pt x="488" y="269"/>
                    </a:moveTo>
                    <a:lnTo>
                      <a:pt x="493" y="268"/>
                    </a:lnTo>
                    <a:lnTo>
                      <a:pt x="499" y="267"/>
                    </a:lnTo>
                    <a:lnTo>
                      <a:pt x="506" y="266"/>
                    </a:lnTo>
                    <a:lnTo>
                      <a:pt x="512" y="264"/>
                    </a:lnTo>
                    <a:lnTo>
                      <a:pt x="518" y="261"/>
                    </a:lnTo>
                    <a:lnTo>
                      <a:pt x="524" y="258"/>
                    </a:lnTo>
                    <a:lnTo>
                      <a:pt x="530" y="254"/>
                    </a:lnTo>
                    <a:lnTo>
                      <a:pt x="535" y="250"/>
                    </a:lnTo>
                    <a:lnTo>
                      <a:pt x="541" y="245"/>
                    </a:lnTo>
                    <a:lnTo>
                      <a:pt x="546" y="240"/>
                    </a:lnTo>
                    <a:lnTo>
                      <a:pt x="550" y="235"/>
                    </a:lnTo>
                    <a:lnTo>
                      <a:pt x="554" y="229"/>
                    </a:lnTo>
                    <a:lnTo>
                      <a:pt x="557" y="223"/>
                    </a:lnTo>
                    <a:lnTo>
                      <a:pt x="559" y="217"/>
                    </a:lnTo>
                    <a:lnTo>
                      <a:pt x="560" y="211"/>
                    </a:lnTo>
                    <a:lnTo>
                      <a:pt x="561" y="204"/>
                    </a:lnTo>
                    <a:lnTo>
                      <a:pt x="545" y="64"/>
                    </a:lnTo>
                    <a:lnTo>
                      <a:pt x="544" y="57"/>
                    </a:lnTo>
                    <a:lnTo>
                      <a:pt x="543" y="51"/>
                    </a:lnTo>
                    <a:lnTo>
                      <a:pt x="542" y="44"/>
                    </a:lnTo>
                    <a:lnTo>
                      <a:pt x="540" y="38"/>
                    </a:lnTo>
                    <a:lnTo>
                      <a:pt x="537" y="33"/>
                    </a:lnTo>
                    <a:lnTo>
                      <a:pt x="534" y="28"/>
                    </a:lnTo>
                    <a:lnTo>
                      <a:pt x="531" y="23"/>
                    </a:lnTo>
                    <a:lnTo>
                      <a:pt x="527" y="18"/>
                    </a:lnTo>
                    <a:lnTo>
                      <a:pt x="523" y="14"/>
                    </a:lnTo>
                    <a:lnTo>
                      <a:pt x="519" y="11"/>
                    </a:lnTo>
                    <a:lnTo>
                      <a:pt x="515" y="7"/>
                    </a:lnTo>
                    <a:lnTo>
                      <a:pt x="510" y="4"/>
                    </a:lnTo>
                    <a:lnTo>
                      <a:pt x="505" y="2"/>
                    </a:lnTo>
                    <a:lnTo>
                      <a:pt x="498" y="1"/>
                    </a:lnTo>
                    <a:lnTo>
                      <a:pt x="493" y="0"/>
                    </a:lnTo>
                    <a:lnTo>
                      <a:pt x="488" y="0"/>
                    </a:lnTo>
                    <a:lnTo>
                      <a:pt x="73" y="0"/>
                    </a:lnTo>
                    <a:lnTo>
                      <a:pt x="67" y="0"/>
                    </a:lnTo>
                    <a:lnTo>
                      <a:pt x="61" y="1"/>
                    </a:lnTo>
                    <a:lnTo>
                      <a:pt x="56" y="2"/>
                    </a:lnTo>
                    <a:lnTo>
                      <a:pt x="51" y="4"/>
                    </a:lnTo>
                    <a:lnTo>
                      <a:pt x="46" y="7"/>
                    </a:lnTo>
                    <a:lnTo>
                      <a:pt x="41" y="11"/>
                    </a:lnTo>
                    <a:lnTo>
                      <a:pt x="37" y="14"/>
                    </a:lnTo>
                    <a:lnTo>
                      <a:pt x="32" y="18"/>
                    </a:lnTo>
                    <a:lnTo>
                      <a:pt x="29" y="23"/>
                    </a:lnTo>
                    <a:lnTo>
                      <a:pt x="26" y="28"/>
                    </a:lnTo>
                    <a:lnTo>
                      <a:pt x="23" y="33"/>
                    </a:lnTo>
                    <a:lnTo>
                      <a:pt x="21" y="38"/>
                    </a:lnTo>
                    <a:lnTo>
                      <a:pt x="19" y="44"/>
                    </a:lnTo>
                    <a:lnTo>
                      <a:pt x="18" y="51"/>
                    </a:lnTo>
                    <a:lnTo>
                      <a:pt x="17" y="57"/>
                    </a:lnTo>
                    <a:lnTo>
                      <a:pt x="17" y="64"/>
                    </a:lnTo>
                    <a:lnTo>
                      <a:pt x="0" y="204"/>
                    </a:lnTo>
                    <a:lnTo>
                      <a:pt x="0" y="211"/>
                    </a:lnTo>
                    <a:lnTo>
                      <a:pt x="1" y="217"/>
                    </a:lnTo>
                    <a:lnTo>
                      <a:pt x="3" y="223"/>
                    </a:lnTo>
                    <a:lnTo>
                      <a:pt x="6" y="229"/>
                    </a:lnTo>
                    <a:lnTo>
                      <a:pt x="10" y="235"/>
                    </a:lnTo>
                    <a:lnTo>
                      <a:pt x="14" y="240"/>
                    </a:lnTo>
                    <a:lnTo>
                      <a:pt x="19" y="245"/>
                    </a:lnTo>
                    <a:lnTo>
                      <a:pt x="24" y="250"/>
                    </a:lnTo>
                    <a:lnTo>
                      <a:pt x="29" y="254"/>
                    </a:lnTo>
                    <a:lnTo>
                      <a:pt x="35" y="258"/>
                    </a:lnTo>
                    <a:lnTo>
                      <a:pt x="42" y="261"/>
                    </a:lnTo>
                    <a:lnTo>
                      <a:pt x="48" y="264"/>
                    </a:lnTo>
                    <a:lnTo>
                      <a:pt x="54" y="266"/>
                    </a:lnTo>
                    <a:lnTo>
                      <a:pt x="61" y="267"/>
                    </a:lnTo>
                    <a:lnTo>
                      <a:pt x="67" y="268"/>
                    </a:lnTo>
                    <a:lnTo>
                      <a:pt x="73" y="269"/>
                    </a:lnTo>
                    <a:lnTo>
                      <a:pt x="488" y="269"/>
                    </a:lnTo>
                    <a:close/>
                  </a:path>
                </a:pathLst>
              </a:custGeom>
              <a:solidFill>
                <a:srgbClr val="993300"/>
              </a:solidFill>
              <a:ln w="0">
                <a:solidFill>
                  <a:srgbClr val="000000"/>
                </a:solidFill>
                <a:prstDash val="solid"/>
                <a:round/>
                <a:headEnd/>
                <a:tailEnd/>
              </a:ln>
            </p:spPr>
            <p:txBody>
              <a:bodyPr/>
              <a:lstStyle/>
              <a:p>
                <a:endParaRPr lang="en-US"/>
              </a:p>
            </p:txBody>
          </p:sp>
          <p:sp>
            <p:nvSpPr>
              <p:cNvPr id="44329" name="Freeform 454"/>
              <p:cNvSpPr>
                <a:spLocks/>
              </p:cNvSpPr>
              <p:nvPr/>
            </p:nvSpPr>
            <p:spPr bwMode="auto">
              <a:xfrm>
                <a:off x="4535" y="1279"/>
                <a:ext cx="18" cy="6"/>
              </a:xfrm>
              <a:custGeom>
                <a:avLst/>
                <a:gdLst>
                  <a:gd name="T0" fmla="*/ 18 w 410"/>
                  <a:gd name="T1" fmla="*/ 3 h 121"/>
                  <a:gd name="T2" fmla="*/ 18 w 410"/>
                  <a:gd name="T3" fmla="*/ 3 h 121"/>
                  <a:gd name="T4" fmla="*/ 18 w 410"/>
                  <a:gd name="T5" fmla="*/ 4 h 121"/>
                  <a:gd name="T6" fmla="*/ 18 w 410"/>
                  <a:gd name="T7" fmla="*/ 4 h 121"/>
                  <a:gd name="T8" fmla="*/ 18 w 410"/>
                  <a:gd name="T9" fmla="*/ 4 h 121"/>
                  <a:gd name="T10" fmla="*/ 18 w 410"/>
                  <a:gd name="T11" fmla="*/ 4 h 121"/>
                  <a:gd name="T12" fmla="*/ 18 w 410"/>
                  <a:gd name="T13" fmla="*/ 5 h 121"/>
                  <a:gd name="T14" fmla="*/ 18 w 410"/>
                  <a:gd name="T15" fmla="*/ 5 h 121"/>
                  <a:gd name="T16" fmla="*/ 17 w 410"/>
                  <a:gd name="T17" fmla="*/ 5 h 121"/>
                  <a:gd name="T18" fmla="*/ 17 w 410"/>
                  <a:gd name="T19" fmla="*/ 5 h 121"/>
                  <a:gd name="T20" fmla="*/ 17 w 410"/>
                  <a:gd name="T21" fmla="*/ 6 h 121"/>
                  <a:gd name="T22" fmla="*/ 17 w 410"/>
                  <a:gd name="T23" fmla="*/ 6 h 121"/>
                  <a:gd name="T24" fmla="*/ 17 w 410"/>
                  <a:gd name="T25" fmla="*/ 6 h 121"/>
                  <a:gd name="T26" fmla="*/ 17 w 410"/>
                  <a:gd name="T27" fmla="*/ 6 h 121"/>
                  <a:gd name="T28" fmla="*/ 16 w 410"/>
                  <a:gd name="T29" fmla="*/ 6 h 121"/>
                  <a:gd name="T30" fmla="*/ 16 w 410"/>
                  <a:gd name="T31" fmla="*/ 6 h 121"/>
                  <a:gd name="T32" fmla="*/ 16 w 410"/>
                  <a:gd name="T33" fmla="*/ 6 h 121"/>
                  <a:gd name="T34" fmla="*/ 2 w 410"/>
                  <a:gd name="T35" fmla="*/ 6 h 121"/>
                  <a:gd name="T36" fmla="*/ 2 w 410"/>
                  <a:gd name="T37" fmla="*/ 6 h 121"/>
                  <a:gd name="T38" fmla="*/ 2 w 410"/>
                  <a:gd name="T39" fmla="*/ 6 h 121"/>
                  <a:gd name="T40" fmla="*/ 1 w 410"/>
                  <a:gd name="T41" fmla="*/ 6 h 121"/>
                  <a:gd name="T42" fmla="*/ 1 w 410"/>
                  <a:gd name="T43" fmla="*/ 6 h 121"/>
                  <a:gd name="T44" fmla="*/ 1 w 410"/>
                  <a:gd name="T45" fmla="*/ 6 h 121"/>
                  <a:gd name="T46" fmla="*/ 1 w 410"/>
                  <a:gd name="T47" fmla="*/ 6 h 121"/>
                  <a:gd name="T48" fmla="*/ 1 w 410"/>
                  <a:gd name="T49" fmla="*/ 5 h 121"/>
                  <a:gd name="T50" fmla="*/ 1 w 410"/>
                  <a:gd name="T51" fmla="*/ 5 h 121"/>
                  <a:gd name="T52" fmla="*/ 0 w 410"/>
                  <a:gd name="T53" fmla="*/ 5 h 121"/>
                  <a:gd name="T54" fmla="*/ 0 w 410"/>
                  <a:gd name="T55" fmla="*/ 5 h 121"/>
                  <a:gd name="T56" fmla="*/ 0 w 410"/>
                  <a:gd name="T57" fmla="*/ 4 h 121"/>
                  <a:gd name="T58" fmla="*/ 0 w 410"/>
                  <a:gd name="T59" fmla="*/ 4 h 121"/>
                  <a:gd name="T60" fmla="*/ 0 w 410"/>
                  <a:gd name="T61" fmla="*/ 4 h 121"/>
                  <a:gd name="T62" fmla="*/ 0 w 410"/>
                  <a:gd name="T63" fmla="*/ 4 h 121"/>
                  <a:gd name="T64" fmla="*/ 0 w 410"/>
                  <a:gd name="T65" fmla="*/ 3 h 121"/>
                  <a:gd name="T66" fmla="*/ 0 w 410"/>
                  <a:gd name="T67" fmla="*/ 3 h 121"/>
                  <a:gd name="T68" fmla="*/ 0 w 410"/>
                  <a:gd name="T69" fmla="*/ 0 h 121"/>
                  <a:gd name="T70" fmla="*/ 18 w 410"/>
                  <a:gd name="T71" fmla="*/ 0 h 121"/>
                  <a:gd name="T72" fmla="*/ 18 w 410"/>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0" h="121">
                    <a:moveTo>
                      <a:pt x="410" y="61"/>
                    </a:moveTo>
                    <a:lnTo>
                      <a:pt x="409" y="67"/>
                    </a:lnTo>
                    <a:lnTo>
                      <a:pt x="409" y="73"/>
                    </a:lnTo>
                    <a:lnTo>
                      <a:pt x="408" y="78"/>
                    </a:lnTo>
                    <a:lnTo>
                      <a:pt x="406" y="85"/>
                    </a:lnTo>
                    <a:lnTo>
                      <a:pt x="405" y="90"/>
                    </a:lnTo>
                    <a:lnTo>
                      <a:pt x="403" y="95"/>
                    </a:lnTo>
                    <a:lnTo>
                      <a:pt x="400" y="99"/>
                    </a:lnTo>
                    <a:lnTo>
                      <a:pt x="397" y="103"/>
                    </a:lnTo>
                    <a:lnTo>
                      <a:pt x="394" y="107"/>
                    </a:lnTo>
                    <a:lnTo>
                      <a:pt x="391" y="111"/>
                    </a:lnTo>
                    <a:lnTo>
                      <a:pt x="387" y="113"/>
                    </a:lnTo>
                    <a:lnTo>
                      <a:pt x="382" y="116"/>
                    </a:lnTo>
                    <a:lnTo>
                      <a:pt x="378" y="118"/>
                    </a:lnTo>
                    <a:lnTo>
                      <a:pt x="373" y="119"/>
                    </a:lnTo>
                    <a:lnTo>
                      <a:pt x="368" y="120"/>
                    </a:lnTo>
                    <a:lnTo>
                      <a:pt x="363" y="121"/>
                    </a:lnTo>
                    <a:lnTo>
                      <a:pt x="47" y="121"/>
                    </a:lnTo>
                    <a:lnTo>
                      <a:pt x="41" y="120"/>
                    </a:lnTo>
                    <a:lnTo>
                      <a:pt x="36" y="119"/>
                    </a:lnTo>
                    <a:lnTo>
                      <a:pt x="30" y="118"/>
                    </a:lnTo>
                    <a:lnTo>
                      <a:pt x="26" y="116"/>
                    </a:lnTo>
                    <a:lnTo>
                      <a:pt x="22" y="113"/>
                    </a:lnTo>
                    <a:lnTo>
                      <a:pt x="18" y="111"/>
                    </a:lnTo>
                    <a:lnTo>
                      <a:pt x="15" y="107"/>
                    </a:lnTo>
                    <a:lnTo>
                      <a:pt x="12" y="103"/>
                    </a:lnTo>
                    <a:lnTo>
                      <a:pt x="9" y="99"/>
                    </a:lnTo>
                    <a:lnTo>
                      <a:pt x="6" y="95"/>
                    </a:lnTo>
                    <a:lnTo>
                      <a:pt x="4" y="90"/>
                    </a:lnTo>
                    <a:lnTo>
                      <a:pt x="3" y="85"/>
                    </a:lnTo>
                    <a:lnTo>
                      <a:pt x="1" y="78"/>
                    </a:lnTo>
                    <a:lnTo>
                      <a:pt x="0" y="73"/>
                    </a:lnTo>
                    <a:lnTo>
                      <a:pt x="0" y="67"/>
                    </a:lnTo>
                    <a:lnTo>
                      <a:pt x="0" y="61"/>
                    </a:lnTo>
                    <a:lnTo>
                      <a:pt x="2" y="0"/>
                    </a:lnTo>
                    <a:lnTo>
                      <a:pt x="408" y="0"/>
                    </a:lnTo>
                    <a:lnTo>
                      <a:pt x="410" y="61"/>
                    </a:lnTo>
                    <a:close/>
                  </a:path>
                </a:pathLst>
              </a:custGeom>
              <a:solidFill>
                <a:srgbClr val="993300"/>
              </a:solidFill>
              <a:ln w="0">
                <a:solidFill>
                  <a:srgbClr val="000000"/>
                </a:solidFill>
                <a:prstDash val="solid"/>
                <a:round/>
                <a:headEnd/>
                <a:tailEnd/>
              </a:ln>
            </p:spPr>
            <p:txBody>
              <a:bodyPr/>
              <a:lstStyle/>
              <a:p>
                <a:endParaRPr lang="en-US"/>
              </a:p>
            </p:txBody>
          </p:sp>
          <p:sp>
            <p:nvSpPr>
              <p:cNvPr id="44330" name="Freeform 455"/>
              <p:cNvSpPr>
                <a:spLocks/>
              </p:cNvSpPr>
              <p:nvPr/>
            </p:nvSpPr>
            <p:spPr bwMode="auto">
              <a:xfrm>
                <a:off x="4532" y="1276"/>
                <a:ext cx="2" cy="8"/>
              </a:xfrm>
              <a:custGeom>
                <a:avLst/>
                <a:gdLst>
                  <a:gd name="T0" fmla="*/ 1 w 41"/>
                  <a:gd name="T1" fmla="*/ 8 h 200"/>
                  <a:gd name="T2" fmla="*/ 1 w 41"/>
                  <a:gd name="T3" fmla="*/ 8 h 200"/>
                  <a:gd name="T4" fmla="*/ 2 w 41"/>
                  <a:gd name="T5" fmla="*/ 8 h 200"/>
                  <a:gd name="T6" fmla="*/ 2 w 41"/>
                  <a:gd name="T7" fmla="*/ 8 h 200"/>
                  <a:gd name="T8" fmla="*/ 2 w 41"/>
                  <a:gd name="T9" fmla="*/ 8 h 200"/>
                  <a:gd name="T10" fmla="*/ 2 w 41"/>
                  <a:gd name="T11" fmla="*/ 8 h 200"/>
                  <a:gd name="T12" fmla="*/ 2 w 41"/>
                  <a:gd name="T13" fmla="*/ 7 h 200"/>
                  <a:gd name="T14" fmla="*/ 2 w 41"/>
                  <a:gd name="T15" fmla="*/ 7 h 200"/>
                  <a:gd name="T16" fmla="*/ 2 w 41"/>
                  <a:gd name="T17" fmla="*/ 1 h 200"/>
                  <a:gd name="T18" fmla="*/ 2 w 41"/>
                  <a:gd name="T19" fmla="*/ 1 h 200"/>
                  <a:gd name="T20" fmla="*/ 2 w 41"/>
                  <a:gd name="T21" fmla="*/ 0 h 200"/>
                  <a:gd name="T22" fmla="*/ 2 w 41"/>
                  <a:gd name="T23" fmla="*/ 0 h 200"/>
                  <a:gd name="T24" fmla="*/ 2 w 41"/>
                  <a:gd name="T25" fmla="*/ 0 h 200"/>
                  <a:gd name="T26" fmla="*/ 2 w 41"/>
                  <a:gd name="T27" fmla="*/ 0 h 200"/>
                  <a:gd name="T28" fmla="*/ 1 w 41"/>
                  <a:gd name="T29" fmla="*/ 0 h 200"/>
                  <a:gd name="T30" fmla="*/ 1 w 41"/>
                  <a:gd name="T31" fmla="*/ 0 h 200"/>
                  <a:gd name="T32" fmla="*/ 1 w 41"/>
                  <a:gd name="T33" fmla="*/ 0 h 200"/>
                  <a:gd name="T34" fmla="*/ 1 w 41"/>
                  <a:gd name="T35" fmla="*/ 0 h 200"/>
                  <a:gd name="T36" fmla="*/ 1 w 41"/>
                  <a:gd name="T37" fmla="*/ 0 h 200"/>
                  <a:gd name="T38" fmla="*/ 1 w 41"/>
                  <a:gd name="T39" fmla="*/ 0 h 200"/>
                  <a:gd name="T40" fmla="*/ 0 w 41"/>
                  <a:gd name="T41" fmla="*/ 0 h 200"/>
                  <a:gd name="T42" fmla="*/ 0 w 41"/>
                  <a:gd name="T43" fmla="*/ 0 h 200"/>
                  <a:gd name="T44" fmla="*/ 0 w 41"/>
                  <a:gd name="T45" fmla="*/ 0 h 200"/>
                  <a:gd name="T46" fmla="*/ 0 w 41"/>
                  <a:gd name="T47" fmla="*/ 1 h 200"/>
                  <a:gd name="T48" fmla="*/ 0 w 41"/>
                  <a:gd name="T49" fmla="*/ 1 h 200"/>
                  <a:gd name="T50" fmla="*/ 0 w 41"/>
                  <a:gd name="T51" fmla="*/ 7 h 200"/>
                  <a:gd name="T52" fmla="*/ 0 w 41"/>
                  <a:gd name="T53" fmla="*/ 7 h 200"/>
                  <a:gd name="T54" fmla="*/ 0 w 41"/>
                  <a:gd name="T55" fmla="*/ 7 h 200"/>
                  <a:gd name="T56" fmla="*/ 0 w 41"/>
                  <a:gd name="T57" fmla="*/ 7 h 200"/>
                  <a:gd name="T58" fmla="*/ 0 w 41"/>
                  <a:gd name="T59" fmla="*/ 8 h 200"/>
                  <a:gd name="T60" fmla="*/ 1 w 41"/>
                  <a:gd name="T61" fmla="*/ 8 h 200"/>
                  <a:gd name="T62" fmla="*/ 1 w 41"/>
                  <a:gd name="T63" fmla="*/ 8 h 200"/>
                  <a:gd name="T64" fmla="*/ 1 w 41"/>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200">
                    <a:moveTo>
                      <a:pt x="24" y="200"/>
                    </a:moveTo>
                    <a:lnTo>
                      <a:pt x="25" y="199"/>
                    </a:lnTo>
                    <a:lnTo>
                      <a:pt x="27" y="199"/>
                    </a:lnTo>
                    <a:lnTo>
                      <a:pt x="28" y="199"/>
                    </a:lnTo>
                    <a:lnTo>
                      <a:pt x="30" y="198"/>
                    </a:lnTo>
                    <a:lnTo>
                      <a:pt x="31" y="197"/>
                    </a:lnTo>
                    <a:lnTo>
                      <a:pt x="33" y="196"/>
                    </a:lnTo>
                    <a:lnTo>
                      <a:pt x="34" y="195"/>
                    </a:lnTo>
                    <a:lnTo>
                      <a:pt x="35" y="194"/>
                    </a:lnTo>
                    <a:lnTo>
                      <a:pt x="36" y="193"/>
                    </a:lnTo>
                    <a:lnTo>
                      <a:pt x="37" y="191"/>
                    </a:lnTo>
                    <a:lnTo>
                      <a:pt x="38" y="190"/>
                    </a:lnTo>
                    <a:lnTo>
                      <a:pt x="39" y="188"/>
                    </a:lnTo>
                    <a:lnTo>
                      <a:pt x="40" y="186"/>
                    </a:lnTo>
                    <a:lnTo>
                      <a:pt x="40" y="184"/>
                    </a:lnTo>
                    <a:lnTo>
                      <a:pt x="40" y="183"/>
                    </a:lnTo>
                    <a:lnTo>
                      <a:pt x="41" y="181"/>
                    </a:lnTo>
                    <a:lnTo>
                      <a:pt x="41" y="20"/>
                    </a:lnTo>
                    <a:lnTo>
                      <a:pt x="40" y="18"/>
                    </a:lnTo>
                    <a:lnTo>
                      <a:pt x="40" y="16"/>
                    </a:lnTo>
                    <a:lnTo>
                      <a:pt x="40" y="14"/>
                    </a:lnTo>
                    <a:lnTo>
                      <a:pt x="39" y="11"/>
                    </a:lnTo>
                    <a:lnTo>
                      <a:pt x="38" y="10"/>
                    </a:lnTo>
                    <a:lnTo>
                      <a:pt x="37" y="8"/>
                    </a:lnTo>
                    <a:lnTo>
                      <a:pt x="36" y="7"/>
                    </a:lnTo>
                    <a:lnTo>
                      <a:pt x="35" y="5"/>
                    </a:lnTo>
                    <a:lnTo>
                      <a:pt x="34" y="4"/>
                    </a:lnTo>
                    <a:lnTo>
                      <a:pt x="33" y="3"/>
                    </a:lnTo>
                    <a:lnTo>
                      <a:pt x="31" y="2"/>
                    </a:lnTo>
                    <a:lnTo>
                      <a:pt x="30" y="1"/>
                    </a:lnTo>
                    <a:lnTo>
                      <a:pt x="28" y="0"/>
                    </a:lnTo>
                    <a:lnTo>
                      <a:pt x="27" y="0"/>
                    </a:lnTo>
                    <a:lnTo>
                      <a:pt x="25" y="0"/>
                    </a:lnTo>
                    <a:lnTo>
                      <a:pt x="24" y="0"/>
                    </a:lnTo>
                    <a:lnTo>
                      <a:pt x="22" y="0"/>
                    </a:lnTo>
                    <a:lnTo>
                      <a:pt x="20" y="0"/>
                    </a:lnTo>
                    <a:lnTo>
                      <a:pt x="18" y="0"/>
                    </a:lnTo>
                    <a:lnTo>
                      <a:pt x="17" y="1"/>
                    </a:lnTo>
                    <a:lnTo>
                      <a:pt x="14" y="2"/>
                    </a:lnTo>
                    <a:lnTo>
                      <a:pt x="13" y="3"/>
                    </a:lnTo>
                    <a:lnTo>
                      <a:pt x="11" y="4"/>
                    </a:lnTo>
                    <a:lnTo>
                      <a:pt x="10" y="5"/>
                    </a:lnTo>
                    <a:lnTo>
                      <a:pt x="9" y="7"/>
                    </a:lnTo>
                    <a:lnTo>
                      <a:pt x="8" y="8"/>
                    </a:lnTo>
                    <a:lnTo>
                      <a:pt x="7" y="10"/>
                    </a:lnTo>
                    <a:lnTo>
                      <a:pt x="7" y="11"/>
                    </a:lnTo>
                    <a:lnTo>
                      <a:pt x="6" y="14"/>
                    </a:lnTo>
                    <a:lnTo>
                      <a:pt x="6" y="16"/>
                    </a:lnTo>
                    <a:lnTo>
                      <a:pt x="6" y="18"/>
                    </a:lnTo>
                    <a:lnTo>
                      <a:pt x="6"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3" y="194"/>
                    </a:lnTo>
                    <a:lnTo>
                      <a:pt x="15" y="196"/>
                    </a:lnTo>
                    <a:lnTo>
                      <a:pt x="18" y="197"/>
                    </a:lnTo>
                    <a:lnTo>
                      <a:pt x="20" y="199"/>
                    </a:lnTo>
                    <a:lnTo>
                      <a:pt x="22" y="199"/>
                    </a:lnTo>
                    <a:lnTo>
                      <a:pt x="24" y="200"/>
                    </a:lnTo>
                    <a:close/>
                  </a:path>
                </a:pathLst>
              </a:custGeom>
              <a:solidFill>
                <a:srgbClr val="993300"/>
              </a:solidFill>
              <a:ln w="0">
                <a:solidFill>
                  <a:srgbClr val="000000"/>
                </a:solidFill>
                <a:prstDash val="solid"/>
                <a:round/>
                <a:headEnd/>
                <a:tailEnd/>
              </a:ln>
            </p:spPr>
            <p:txBody>
              <a:bodyPr/>
              <a:lstStyle/>
              <a:p>
                <a:endParaRPr lang="en-US"/>
              </a:p>
            </p:txBody>
          </p:sp>
          <p:sp>
            <p:nvSpPr>
              <p:cNvPr id="44331" name="Freeform 456"/>
              <p:cNvSpPr>
                <a:spLocks/>
              </p:cNvSpPr>
              <p:nvPr/>
            </p:nvSpPr>
            <p:spPr bwMode="auto">
              <a:xfrm>
                <a:off x="4553" y="1275"/>
                <a:ext cx="2" cy="9"/>
              </a:xfrm>
              <a:custGeom>
                <a:avLst/>
                <a:gdLst>
                  <a:gd name="T0" fmla="*/ 1 w 47"/>
                  <a:gd name="T1" fmla="*/ 9 h 209"/>
                  <a:gd name="T2" fmla="*/ 1 w 47"/>
                  <a:gd name="T3" fmla="*/ 9 h 209"/>
                  <a:gd name="T4" fmla="*/ 1 w 47"/>
                  <a:gd name="T5" fmla="*/ 9 h 209"/>
                  <a:gd name="T6" fmla="*/ 1 w 47"/>
                  <a:gd name="T7" fmla="*/ 9 h 209"/>
                  <a:gd name="T8" fmla="*/ 2 w 47"/>
                  <a:gd name="T9" fmla="*/ 8 h 209"/>
                  <a:gd name="T10" fmla="*/ 2 w 47"/>
                  <a:gd name="T11" fmla="*/ 8 h 209"/>
                  <a:gd name="T12" fmla="*/ 2 w 47"/>
                  <a:gd name="T13" fmla="*/ 8 h 209"/>
                  <a:gd name="T14" fmla="*/ 2 w 47"/>
                  <a:gd name="T15" fmla="*/ 8 h 209"/>
                  <a:gd name="T16" fmla="*/ 1 w 47"/>
                  <a:gd name="T17" fmla="*/ 1 h 209"/>
                  <a:gd name="T18" fmla="*/ 1 w 47"/>
                  <a:gd name="T19" fmla="*/ 1 h 209"/>
                  <a:gd name="T20" fmla="*/ 1 w 47"/>
                  <a:gd name="T21" fmla="*/ 1 h 209"/>
                  <a:gd name="T22" fmla="*/ 1 w 47"/>
                  <a:gd name="T23" fmla="*/ 0 h 209"/>
                  <a:gd name="T24" fmla="*/ 1 w 47"/>
                  <a:gd name="T25" fmla="*/ 0 h 209"/>
                  <a:gd name="T26" fmla="*/ 1 w 47"/>
                  <a:gd name="T27" fmla="*/ 0 h 209"/>
                  <a:gd name="T28" fmla="*/ 1 w 47"/>
                  <a:gd name="T29" fmla="*/ 0 h 209"/>
                  <a:gd name="T30" fmla="*/ 1 w 47"/>
                  <a:gd name="T31" fmla="*/ 0 h 209"/>
                  <a:gd name="T32" fmla="*/ 1 w 47"/>
                  <a:gd name="T33" fmla="*/ 0 h 209"/>
                  <a:gd name="T34" fmla="*/ 1 w 47"/>
                  <a:gd name="T35" fmla="*/ 0 h 209"/>
                  <a:gd name="T36" fmla="*/ 0 w 47"/>
                  <a:gd name="T37" fmla="*/ 0 h 209"/>
                  <a:gd name="T38" fmla="*/ 0 w 47"/>
                  <a:gd name="T39" fmla="*/ 0 h 209"/>
                  <a:gd name="T40" fmla="*/ 0 w 47"/>
                  <a:gd name="T41" fmla="*/ 0 h 209"/>
                  <a:gd name="T42" fmla="*/ 0 w 47"/>
                  <a:gd name="T43" fmla="*/ 0 h 209"/>
                  <a:gd name="T44" fmla="*/ 0 w 47"/>
                  <a:gd name="T45" fmla="*/ 1 h 209"/>
                  <a:gd name="T46" fmla="*/ 0 w 47"/>
                  <a:gd name="T47" fmla="*/ 1 h 209"/>
                  <a:gd name="T48" fmla="*/ 0 w 47"/>
                  <a:gd name="T49" fmla="*/ 1 h 209"/>
                  <a:gd name="T50" fmla="*/ 0 w 47"/>
                  <a:gd name="T51" fmla="*/ 8 h 209"/>
                  <a:gd name="T52" fmla="*/ 0 w 47"/>
                  <a:gd name="T53" fmla="*/ 8 h 209"/>
                  <a:gd name="T54" fmla="*/ 0 w 47"/>
                  <a:gd name="T55" fmla="*/ 9 h 209"/>
                  <a:gd name="T56" fmla="*/ 0 w 47"/>
                  <a:gd name="T57" fmla="*/ 9 h 209"/>
                  <a:gd name="T58" fmla="*/ 0 w 47"/>
                  <a:gd name="T59" fmla="*/ 9 h 209"/>
                  <a:gd name="T60" fmla="*/ 0 w 47"/>
                  <a:gd name="T61" fmla="*/ 9 h 209"/>
                  <a:gd name="T62" fmla="*/ 1 w 47"/>
                  <a:gd name="T63" fmla="*/ 9 h 209"/>
                  <a:gd name="T64" fmla="*/ 1 w 4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7" h="209">
                    <a:moveTo>
                      <a:pt x="18" y="209"/>
                    </a:moveTo>
                    <a:lnTo>
                      <a:pt x="19" y="208"/>
                    </a:lnTo>
                    <a:lnTo>
                      <a:pt x="21" y="208"/>
                    </a:lnTo>
                    <a:lnTo>
                      <a:pt x="23" y="206"/>
                    </a:lnTo>
                    <a:lnTo>
                      <a:pt x="26" y="205"/>
                    </a:lnTo>
                    <a:lnTo>
                      <a:pt x="28" y="203"/>
                    </a:lnTo>
                    <a:lnTo>
                      <a:pt x="30" y="201"/>
                    </a:lnTo>
                    <a:lnTo>
                      <a:pt x="33" y="199"/>
                    </a:lnTo>
                    <a:lnTo>
                      <a:pt x="35" y="197"/>
                    </a:lnTo>
                    <a:lnTo>
                      <a:pt x="37" y="194"/>
                    </a:lnTo>
                    <a:lnTo>
                      <a:pt x="39" y="191"/>
                    </a:lnTo>
                    <a:lnTo>
                      <a:pt x="42" y="189"/>
                    </a:lnTo>
                    <a:lnTo>
                      <a:pt x="43" y="186"/>
                    </a:lnTo>
                    <a:lnTo>
                      <a:pt x="45" y="184"/>
                    </a:lnTo>
                    <a:lnTo>
                      <a:pt x="46" y="181"/>
                    </a:lnTo>
                    <a:lnTo>
                      <a:pt x="46" y="178"/>
                    </a:lnTo>
                    <a:lnTo>
                      <a:pt x="47" y="176"/>
                    </a:lnTo>
                    <a:lnTo>
                      <a:pt x="35" y="21"/>
                    </a:lnTo>
                    <a:lnTo>
                      <a:pt x="34" y="17"/>
                    </a:lnTo>
                    <a:lnTo>
                      <a:pt x="34" y="15"/>
                    </a:lnTo>
                    <a:lnTo>
                      <a:pt x="34" y="14"/>
                    </a:lnTo>
                    <a:lnTo>
                      <a:pt x="33" y="12"/>
                    </a:lnTo>
                    <a:lnTo>
                      <a:pt x="32" y="10"/>
                    </a:lnTo>
                    <a:lnTo>
                      <a:pt x="31" y="8"/>
                    </a:lnTo>
                    <a:lnTo>
                      <a:pt x="30" y="7"/>
                    </a:lnTo>
                    <a:lnTo>
                      <a:pt x="29" y="5"/>
                    </a:lnTo>
                    <a:lnTo>
                      <a:pt x="28" y="4"/>
                    </a:lnTo>
                    <a:lnTo>
                      <a:pt x="27" y="3"/>
                    </a:lnTo>
                    <a:lnTo>
                      <a:pt x="25" y="2"/>
                    </a:lnTo>
                    <a:lnTo>
                      <a:pt x="24" y="1"/>
                    </a:lnTo>
                    <a:lnTo>
                      <a:pt x="22" y="0"/>
                    </a:lnTo>
                    <a:lnTo>
                      <a:pt x="21" y="0"/>
                    </a:lnTo>
                    <a:lnTo>
                      <a:pt x="19" y="0"/>
                    </a:lnTo>
                    <a:lnTo>
                      <a:pt x="18" y="0"/>
                    </a:lnTo>
                    <a:lnTo>
                      <a:pt x="16" y="0"/>
                    </a:lnTo>
                    <a:lnTo>
                      <a:pt x="14" y="0"/>
                    </a:lnTo>
                    <a:lnTo>
                      <a:pt x="13" y="0"/>
                    </a:lnTo>
                    <a:lnTo>
                      <a:pt x="11" y="1"/>
                    </a:lnTo>
                    <a:lnTo>
                      <a:pt x="10" y="2"/>
                    </a:lnTo>
                    <a:lnTo>
                      <a:pt x="8" y="3"/>
                    </a:lnTo>
                    <a:lnTo>
                      <a:pt x="7" y="4"/>
                    </a:lnTo>
                    <a:lnTo>
                      <a:pt x="6" y="6"/>
                    </a:lnTo>
                    <a:lnTo>
                      <a:pt x="5" y="7"/>
                    </a:lnTo>
                    <a:lnTo>
                      <a:pt x="4" y="9"/>
                    </a:lnTo>
                    <a:lnTo>
                      <a:pt x="3" y="11"/>
                    </a:lnTo>
                    <a:lnTo>
                      <a:pt x="1" y="13"/>
                    </a:lnTo>
                    <a:lnTo>
                      <a:pt x="0" y="15"/>
                    </a:lnTo>
                    <a:lnTo>
                      <a:pt x="0" y="17"/>
                    </a:lnTo>
                    <a:lnTo>
                      <a:pt x="0" y="19"/>
                    </a:lnTo>
                    <a:lnTo>
                      <a:pt x="0" y="23"/>
                    </a:lnTo>
                    <a:lnTo>
                      <a:pt x="0" y="192"/>
                    </a:lnTo>
                    <a:lnTo>
                      <a:pt x="0" y="193"/>
                    </a:lnTo>
                    <a:lnTo>
                      <a:pt x="0" y="195"/>
                    </a:lnTo>
                    <a:lnTo>
                      <a:pt x="0" y="196"/>
                    </a:lnTo>
                    <a:lnTo>
                      <a:pt x="1" y="198"/>
                    </a:lnTo>
                    <a:lnTo>
                      <a:pt x="3" y="199"/>
                    </a:lnTo>
                    <a:lnTo>
                      <a:pt x="4" y="200"/>
                    </a:lnTo>
                    <a:lnTo>
                      <a:pt x="5" y="202"/>
                    </a:lnTo>
                    <a:lnTo>
                      <a:pt x="6" y="203"/>
                    </a:lnTo>
                    <a:lnTo>
                      <a:pt x="7" y="204"/>
                    </a:lnTo>
                    <a:lnTo>
                      <a:pt x="8" y="205"/>
                    </a:lnTo>
                    <a:lnTo>
                      <a:pt x="10" y="206"/>
                    </a:lnTo>
                    <a:lnTo>
                      <a:pt x="11" y="207"/>
                    </a:lnTo>
                    <a:lnTo>
                      <a:pt x="13" y="208"/>
                    </a:lnTo>
                    <a:lnTo>
                      <a:pt x="14" y="208"/>
                    </a:lnTo>
                    <a:lnTo>
                      <a:pt x="16" y="208"/>
                    </a:lnTo>
                    <a:lnTo>
                      <a:pt x="18" y="209"/>
                    </a:lnTo>
                    <a:close/>
                  </a:path>
                </a:pathLst>
              </a:custGeom>
              <a:solidFill>
                <a:srgbClr val="993300"/>
              </a:solidFill>
              <a:ln w="0">
                <a:solidFill>
                  <a:srgbClr val="000000"/>
                </a:solidFill>
                <a:prstDash val="solid"/>
                <a:round/>
                <a:headEnd/>
                <a:tailEnd/>
              </a:ln>
            </p:spPr>
            <p:txBody>
              <a:bodyPr/>
              <a:lstStyle/>
              <a:p>
                <a:endParaRPr lang="en-US"/>
              </a:p>
            </p:txBody>
          </p:sp>
          <p:sp>
            <p:nvSpPr>
              <p:cNvPr id="44332" name="Freeform 457"/>
              <p:cNvSpPr>
                <a:spLocks/>
              </p:cNvSpPr>
              <p:nvPr/>
            </p:nvSpPr>
            <p:spPr bwMode="auto">
              <a:xfrm>
                <a:off x="4535" y="1275"/>
                <a:ext cx="18" cy="4"/>
              </a:xfrm>
              <a:custGeom>
                <a:avLst/>
                <a:gdLst>
                  <a:gd name="T0" fmla="*/ 16 w 422"/>
                  <a:gd name="T1" fmla="*/ 4 h 99"/>
                  <a:gd name="T2" fmla="*/ 17 w 422"/>
                  <a:gd name="T3" fmla="*/ 4 h 99"/>
                  <a:gd name="T4" fmla="*/ 17 w 422"/>
                  <a:gd name="T5" fmla="*/ 4 h 99"/>
                  <a:gd name="T6" fmla="*/ 17 w 422"/>
                  <a:gd name="T7" fmla="*/ 4 h 99"/>
                  <a:gd name="T8" fmla="*/ 18 w 422"/>
                  <a:gd name="T9" fmla="*/ 4 h 99"/>
                  <a:gd name="T10" fmla="*/ 18 w 422"/>
                  <a:gd name="T11" fmla="*/ 3 h 99"/>
                  <a:gd name="T12" fmla="*/ 18 w 422"/>
                  <a:gd name="T13" fmla="*/ 3 h 99"/>
                  <a:gd name="T14" fmla="*/ 18 w 422"/>
                  <a:gd name="T15" fmla="*/ 3 h 99"/>
                  <a:gd name="T16" fmla="*/ 18 w 422"/>
                  <a:gd name="T17" fmla="*/ 1 h 99"/>
                  <a:gd name="T18" fmla="*/ 18 w 422"/>
                  <a:gd name="T19" fmla="*/ 1 h 99"/>
                  <a:gd name="T20" fmla="*/ 18 w 422"/>
                  <a:gd name="T21" fmla="*/ 1 h 99"/>
                  <a:gd name="T22" fmla="*/ 18 w 422"/>
                  <a:gd name="T23" fmla="*/ 1 h 99"/>
                  <a:gd name="T24" fmla="*/ 17 w 422"/>
                  <a:gd name="T25" fmla="*/ 0 h 99"/>
                  <a:gd name="T26" fmla="*/ 17 w 422"/>
                  <a:gd name="T27" fmla="*/ 0 h 99"/>
                  <a:gd name="T28" fmla="*/ 17 w 422"/>
                  <a:gd name="T29" fmla="*/ 0 h 99"/>
                  <a:gd name="T30" fmla="*/ 16 w 422"/>
                  <a:gd name="T31" fmla="*/ 0 h 99"/>
                  <a:gd name="T32" fmla="*/ 16 w 422"/>
                  <a:gd name="T33" fmla="*/ 0 h 99"/>
                  <a:gd name="T34" fmla="*/ 2 w 422"/>
                  <a:gd name="T35" fmla="*/ 0 h 99"/>
                  <a:gd name="T36" fmla="*/ 1 w 422"/>
                  <a:gd name="T37" fmla="*/ 0 h 99"/>
                  <a:gd name="T38" fmla="*/ 1 w 422"/>
                  <a:gd name="T39" fmla="*/ 0 h 99"/>
                  <a:gd name="T40" fmla="*/ 1 w 422"/>
                  <a:gd name="T41" fmla="*/ 0 h 99"/>
                  <a:gd name="T42" fmla="*/ 0 w 422"/>
                  <a:gd name="T43" fmla="*/ 0 h 99"/>
                  <a:gd name="T44" fmla="*/ 0 w 422"/>
                  <a:gd name="T45" fmla="*/ 1 h 99"/>
                  <a:gd name="T46" fmla="*/ 0 w 422"/>
                  <a:gd name="T47" fmla="*/ 1 h 99"/>
                  <a:gd name="T48" fmla="*/ 0 w 422"/>
                  <a:gd name="T49" fmla="*/ 1 h 99"/>
                  <a:gd name="T50" fmla="*/ 0 w 422"/>
                  <a:gd name="T51" fmla="*/ 3 h 99"/>
                  <a:gd name="T52" fmla="*/ 0 w 422"/>
                  <a:gd name="T53" fmla="*/ 3 h 99"/>
                  <a:gd name="T54" fmla="*/ 0 w 422"/>
                  <a:gd name="T55" fmla="*/ 3 h 99"/>
                  <a:gd name="T56" fmla="*/ 0 w 422"/>
                  <a:gd name="T57" fmla="*/ 3 h 99"/>
                  <a:gd name="T58" fmla="*/ 1 w 422"/>
                  <a:gd name="T59" fmla="*/ 4 h 99"/>
                  <a:gd name="T60" fmla="*/ 1 w 422"/>
                  <a:gd name="T61" fmla="*/ 4 h 99"/>
                  <a:gd name="T62" fmla="*/ 1 w 422"/>
                  <a:gd name="T63" fmla="*/ 4 h 99"/>
                  <a:gd name="T64" fmla="*/ 1 w 422"/>
                  <a:gd name="T65" fmla="*/ 4 h 99"/>
                  <a:gd name="T66" fmla="*/ 2 w 42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2" h="99">
                    <a:moveTo>
                      <a:pt x="377" y="99"/>
                    </a:moveTo>
                    <a:lnTo>
                      <a:pt x="381" y="98"/>
                    </a:lnTo>
                    <a:lnTo>
                      <a:pt x="385" y="98"/>
                    </a:lnTo>
                    <a:lnTo>
                      <a:pt x="389" y="97"/>
                    </a:lnTo>
                    <a:lnTo>
                      <a:pt x="395" y="96"/>
                    </a:lnTo>
                    <a:lnTo>
                      <a:pt x="398" y="95"/>
                    </a:lnTo>
                    <a:lnTo>
                      <a:pt x="402" y="93"/>
                    </a:lnTo>
                    <a:lnTo>
                      <a:pt x="405" y="91"/>
                    </a:lnTo>
                    <a:lnTo>
                      <a:pt x="409" y="89"/>
                    </a:lnTo>
                    <a:lnTo>
                      <a:pt x="411" y="87"/>
                    </a:lnTo>
                    <a:lnTo>
                      <a:pt x="414" y="85"/>
                    </a:lnTo>
                    <a:lnTo>
                      <a:pt x="416" y="82"/>
                    </a:lnTo>
                    <a:lnTo>
                      <a:pt x="418" y="80"/>
                    </a:lnTo>
                    <a:lnTo>
                      <a:pt x="419" y="77"/>
                    </a:lnTo>
                    <a:lnTo>
                      <a:pt x="421" y="74"/>
                    </a:lnTo>
                    <a:lnTo>
                      <a:pt x="421" y="70"/>
                    </a:lnTo>
                    <a:lnTo>
                      <a:pt x="422" y="67"/>
                    </a:lnTo>
                    <a:lnTo>
                      <a:pt x="422" y="33"/>
                    </a:lnTo>
                    <a:lnTo>
                      <a:pt x="421" y="28"/>
                    </a:lnTo>
                    <a:lnTo>
                      <a:pt x="421" y="25"/>
                    </a:lnTo>
                    <a:lnTo>
                      <a:pt x="419" y="22"/>
                    </a:lnTo>
                    <a:lnTo>
                      <a:pt x="418" y="19"/>
                    </a:lnTo>
                    <a:lnTo>
                      <a:pt x="416" y="16"/>
                    </a:lnTo>
                    <a:lnTo>
                      <a:pt x="414" y="13"/>
                    </a:lnTo>
                    <a:lnTo>
                      <a:pt x="411" y="11"/>
                    </a:lnTo>
                    <a:lnTo>
                      <a:pt x="409" y="9"/>
                    </a:lnTo>
                    <a:lnTo>
                      <a:pt x="405" y="7"/>
                    </a:lnTo>
                    <a:lnTo>
                      <a:pt x="402" y="5"/>
                    </a:lnTo>
                    <a:lnTo>
                      <a:pt x="398" y="3"/>
                    </a:lnTo>
                    <a:lnTo>
                      <a:pt x="395" y="2"/>
                    </a:lnTo>
                    <a:lnTo>
                      <a:pt x="389" y="1"/>
                    </a:lnTo>
                    <a:lnTo>
                      <a:pt x="385" y="0"/>
                    </a:lnTo>
                    <a:lnTo>
                      <a:pt x="381" y="0"/>
                    </a:lnTo>
                    <a:lnTo>
                      <a:pt x="377" y="0"/>
                    </a:lnTo>
                    <a:lnTo>
                      <a:pt x="46" y="0"/>
                    </a:lnTo>
                    <a:lnTo>
                      <a:pt x="40" y="0"/>
                    </a:lnTo>
                    <a:lnTo>
                      <a:pt x="35" y="0"/>
                    </a:lnTo>
                    <a:lnTo>
                      <a:pt x="31" y="1"/>
                    </a:lnTo>
                    <a:lnTo>
                      <a:pt x="27" y="2"/>
                    </a:lnTo>
                    <a:lnTo>
                      <a:pt x="23" y="3"/>
                    </a:lnTo>
                    <a:lnTo>
                      <a:pt x="20" y="5"/>
                    </a:lnTo>
                    <a:lnTo>
                      <a:pt x="16" y="7"/>
                    </a:lnTo>
                    <a:lnTo>
                      <a:pt x="13" y="9"/>
                    </a:lnTo>
                    <a:lnTo>
                      <a:pt x="10" y="11"/>
                    </a:lnTo>
                    <a:lnTo>
                      <a:pt x="8" y="13"/>
                    </a:lnTo>
                    <a:lnTo>
                      <a:pt x="6" y="16"/>
                    </a:lnTo>
                    <a:lnTo>
                      <a:pt x="3" y="19"/>
                    </a:lnTo>
                    <a:lnTo>
                      <a:pt x="1" y="22"/>
                    </a:lnTo>
                    <a:lnTo>
                      <a:pt x="0" y="25"/>
                    </a:lnTo>
                    <a:lnTo>
                      <a:pt x="0" y="28"/>
                    </a:lnTo>
                    <a:lnTo>
                      <a:pt x="0" y="33"/>
                    </a:lnTo>
                    <a:lnTo>
                      <a:pt x="0" y="67"/>
                    </a:lnTo>
                    <a:lnTo>
                      <a:pt x="0" y="70"/>
                    </a:lnTo>
                    <a:lnTo>
                      <a:pt x="0" y="74"/>
                    </a:lnTo>
                    <a:lnTo>
                      <a:pt x="1" y="77"/>
                    </a:lnTo>
                    <a:lnTo>
                      <a:pt x="3" y="80"/>
                    </a:lnTo>
                    <a:lnTo>
                      <a:pt x="6" y="82"/>
                    </a:lnTo>
                    <a:lnTo>
                      <a:pt x="8" y="85"/>
                    </a:lnTo>
                    <a:lnTo>
                      <a:pt x="10" y="87"/>
                    </a:lnTo>
                    <a:lnTo>
                      <a:pt x="13" y="89"/>
                    </a:lnTo>
                    <a:lnTo>
                      <a:pt x="16" y="91"/>
                    </a:lnTo>
                    <a:lnTo>
                      <a:pt x="20" y="93"/>
                    </a:lnTo>
                    <a:lnTo>
                      <a:pt x="23" y="95"/>
                    </a:lnTo>
                    <a:lnTo>
                      <a:pt x="27" y="96"/>
                    </a:lnTo>
                    <a:lnTo>
                      <a:pt x="31" y="97"/>
                    </a:lnTo>
                    <a:lnTo>
                      <a:pt x="35" y="98"/>
                    </a:lnTo>
                    <a:lnTo>
                      <a:pt x="40" y="98"/>
                    </a:lnTo>
                    <a:lnTo>
                      <a:pt x="46" y="99"/>
                    </a:lnTo>
                    <a:lnTo>
                      <a:pt x="377" y="99"/>
                    </a:lnTo>
                    <a:close/>
                  </a:path>
                </a:pathLst>
              </a:custGeom>
              <a:solidFill>
                <a:srgbClr val="993300"/>
              </a:solidFill>
              <a:ln w="0">
                <a:solidFill>
                  <a:srgbClr val="000000"/>
                </a:solidFill>
                <a:prstDash val="solid"/>
                <a:round/>
                <a:headEnd/>
                <a:tailEnd/>
              </a:ln>
            </p:spPr>
            <p:txBody>
              <a:bodyPr/>
              <a:lstStyle/>
              <a:p>
                <a:endParaRPr lang="en-US"/>
              </a:p>
            </p:txBody>
          </p:sp>
          <p:sp>
            <p:nvSpPr>
              <p:cNvPr id="44333" name="Freeform 458"/>
              <p:cNvSpPr>
                <a:spLocks/>
              </p:cNvSpPr>
              <p:nvPr/>
            </p:nvSpPr>
            <p:spPr bwMode="auto">
              <a:xfrm>
                <a:off x="4859" y="1274"/>
                <a:ext cx="134" cy="12"/>
              </a:xfrm>
              <a:custGeom>
                <a:avLst/>
                <a:gdLst>
                  <a:gd name="T0" fmla="*/ 131 w 3075"/>
                  <a:gd name="T1" fmla="*/ 12 h 283"/>
                  <a:gd name="T2" fmla="*/ 131 w 3075"/>
                  <a:gd name="T3" fmla="*/ 12 h 283"/>
                  <a:gd name="T4" fmla="*/ 132 w 3075"/>
                  <a:gd name="T5" fmla="*/ 12 h 283"/>
                  <a:gd name="T6" fmla="*/ 133 w 3075"/>
                  <a:gd name="T7" fmla="*/ 11 h 283"/>
                  <a:gd name="T8" fmla="*/ 133 w 3075"/>
                  <a:gd name="T9" fmla="*/ 11 h 283"/>
                  <a:gd name="T10" fmla="*/ 134 w 3075"/>
                  <a:gd name="T11" fmla="*/ 10 h 283"/>
                  <a:gd name="T12" fmla="*/ 134 w 3075"/>
                  <a:gd name="T13" fmla="*/ 10 h 283"/>
                  <a:gd name="T14" fmla="*/ 134 w 3075"/>
                  <a:gd name="T15" fmla="*/ 9 h 283"/>
                  <a:gd name="T16" fmla="*/ 133 w 3075"/>
                  <a:gd name="T17" fmla="*/ 3 h 283"/>
                  <a:gd name="T18" fmla="*/ 133 w 3075"/>
                  <a:gd name="T19" fmla="*/ 2 h 283"/>
                  <a:gd name="T20" fmla="*/ 133 w 3075"/>
                  <a:gd name="T21" fmla="*/ 2 h 283"/>
                  <a:gd name="T22" fmla="*/ 133 w 3075"/>
                  <a:gd name="T23" fmla="*/ 1 h 283"/>
                  <a:gd name="T24" fmla="*/ 133 w 3075"/>
                  <a:gd name="T25" fmla="*/ 1 h 283"/>
                  <a:gd name="T26" fmla="*/ 132 w 3075"/>
                  <a:gd name="T27" fmla="*/ 0 h 283"/>
                  <a:gd name="T28" fmla="*/ 132 w 3075"/>
                  <a:gd name="T29" fmla="*/ 0 h 283"/>
                  <a:gd name="T30" fmla="*/ 131 w 3075"/>
                  <a:gd name="T31" fmla="*/ 0 h 283"/>
                  <a:gd name="T32" fmla="*/ 131 w 3075"/>
                  <a:gd name="T33" fmla="*/ 0 h 283"/>
                  <a:gd name="T34" fmla="*/ 3 w 3075"/>
                  <a:gd name="T35" fmla="*/ 0 h 283"/>
                  <a:gd name="T36" fmla="*/ 3 w 3075"/>
                  <a:gd name="T37" fmla="*/ 0 h 283"/>
                  <a:gd name="T38" fmla="*/ 2 w 3075"/>
                  <a:gd name="T39" fmla="*/ 0 h 283"/>
                  <a:gd name="T40" fmla="*/ 2 w 3075"/>
                  <a:gd name="T41" fmla="*/ 1 h 283"/>
                  <a:gd name="T42" fmla="*/ 1 w 3075"/>
                  <a:gd name="T43" fmla="*/ 1 h 283"/>
                  <a:gd name="T44" fmla="*/ 1 w 3075"/>
                  <a:gd name="T45" fmla="*/ 1 h 283"/>
                  <a:gd name="T46" fmla="*/ 1 w 3075"/>
                  <a:gd name="T47" fmla="*/ 2 h 283"/>
                  <a:gd name="T48" fmla="*/ 1 w 3075"/>
                  <a:gd name="T49" fmla="*/ 3 h 283"/>
                  <a:gd name="T50" fmla="*/ 0 w 3075"/>
                  <a:gd name="T51" fmla="*/ 9 h 283"/>
                  <a:gd name="T52" fmla="*/ 0 w 3075"/>
                  <a:gd name="T53" fmla="*/ 10 h 283"/>
                  <a:gd name="T54" fmla="*/ 0 w 3075"/>
                  <a:gd name="T55" fmla="*/ 10 h 283"/>
                  <a:gd name="T56" fmla="*/ 1 w 3075"/>
                  <a:gd name="T57" fmla="*/ 11 h 283"/>
                  <a:gd name="T58" fmla="*/ 1 w 3075"/>
                  <a:gd name="T59" fmla="*/ 11 h 283"/>
                  <a:gd name="T60" fmla="*/ 2 w 3075"/>
                  <a:gd name="T61" fmla="*/ 11 h 283"/>
                  <a:gd name="T62" fmla="*/ 2 w 3075"/>
                  <a:gd name="T63" fmla="*/ 12 h 283"/>
                  <a:gd name="T64" fmla="*/ 3 w 3075"/>
                  <a:gd name="T65" fmla="*/ 12 h 283"/>
                  <a:gd name="T66" fmla="*/ 3 w 3075"/>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75" h="283">
                    <a:moveTo>
                      <a:pt x="2999" y="283"/>
                    </a:moveTo>
                    <a:lnTo>
                      <a:pt x="3005" y="282"/>
                    </a:lnTo>
                    <a:lnTo>
                      <a:pt x="3011" y="281"/>
                    </a:lnTo>
                    <a:lnTo>
                      <a:pt x="3017" y="280"/>
                    </a:lnTo>
                    <a:lnTo>
                      <a:pt x="3024" y="277"/>
                    </a:lnTo>
                    <a:lnTo>
                      <a:pt x="3030" y="274"/>
                    </a:lnTo>
                    <a:lnTo>
                      <a:pt x="3036" y="271"/>
                    </a:lnTo>
                    <a:lnTo>
                      <a:pt x="3043" y="267"/>
                    </a:lnTo>
                    <a:lnTo>
                      <a:pt x="3049" y="263"/>
                    </a:lnTo>
                    <a:lnTo>
                      <a:pt x="3054" y="258"/>
                    </a:lnTo>
                    <a:lnTo>
                      <a:pt x="3059" y="252"/>
                    </a:lnTo>
                    <a:lnTo>
                      <a:pt x="3064" y="247"/>
                    </a:lnTo>
                    <a:lnTo>
                      <a:pt x="3067" y="241"/>
                    </a:lnTo>
                    <a:lnTo>
                      <a:pt x="3070" y="235"/>
                    </a:lnTo>
                    <a:lnTo>
                      <a:pt x="3073" y="229"/>
                    </a:lnTo>
                    <a:lnTo>
                      <a:pt x="3074" y="223"/>
                    </a:lnTo>
                    <a:lnTo>
                      <a:pt x="3075" y="217"/>
                    </a:lnTo>
                    <a:lnTo>
                      <a:pt x="3058" y="69"/>
                    </a:lnTo>
                    <a:lnTo>
                      <a:pt x="3057" y="62"/>
                    </a:lnTo>
                    <a:lnTo>
                      <a:pt x="3056" y="55"/>
                    </a:lnTo>
                    <a:lnTo>
                      <a:pt x="3055" y="48"/>
                    </a:lnTo>
                    <a:lnTo>
                      <a:pt x="3053" y="41"/>
                    </a:lnTo>
                    <a:lnTo>
                      <a:pt x="3050" y="36"/>
                    </a:lnTo>
                    <a:lnTo>
                      <a:pt x="3048" y="30"/>
                    </a:lnTo>
                    <a:lnTo>
                      <a:pt x="3044" y="25"/>
                    </a:lnTo>
                    <a:lnTo>
                      <a:pt x="3041" y="20"/>
                    </a:lnTo>
                    <a:lnTo>
                      <a:pt x="3035" y="16"/>
                    </a:lnTo>
                    <a:lnTo>
                      <a:pt x="3031" y="11"/>
                    </a:lnTo>
                    <a:lnTo>
                      <a:pt x="3026" y="8"/>
                    </a:lnTo>
                    <a:lnTo>
                      <a:pt x="3021" y="5"/>
                    </a:lnTo>
                    <a:lnTo>
                      <a:pt x="3016" y="3"/>
                    </a:lnTo>
                    <a:lnTo>
                      <a:pt x="3010" y="1"/>
                    </a:lnTo>
                    <a:lnTo>
                      <a:pt x="3004" y="0"/>
                    </a:lnTo>
                    <a:lnTo>
                      <a:pt x="2999" y="0"/>
                    </a:lnTo>
                    <a:lnTo>
                      <a:pt x="77" y="0"/>
                    </a:lnTo>
                    <a:lnTo>
                      <a:pt x="71" y="0"/>
                    </a:lnTo>
                    <a:lnTo>
                      <a:pt x="65" y="1"/>
                    </a:lnTo>
                    <a:lnTo>
                      <a:pt x="59" y="3"/>
                    </a:lnTo>
                    <a:lnTo>
                      <a:pt x="53" y="5"/>
                    </a:lnTo>
                    <a:lnTo>
                      <a:pt x="48" y="8"/>
                    </a:lnTo>
                    <a:lnTo>
                      <a:pt x="43" y="11"/>
                    </a:lnTo>
                    <a:lnTo>
                      <a:pt x="39" y="16"/>
                    </a:lnTo>
                    <a:lnTo>
                      <a:pt x="35" y="20"/>
                    </a:lnTo>
                    <a:lnTo>
                      <a:pt x="31" y="25"/>
                    </a:lnTo>
                    <a:lnTo>
                      <a:pt x="27" y="30"/>
                    </a:lnTo>
                    <a:lnTo>
                      <a:pt x="25" y="35"/>
                    </a:lnTo>
                    <a:lnTo>
                      <a:pt x="22" y="41"/>
                    </a:lnTo>
                    <a:lnTo>
                      <a:pt x="20" y="47"/>
                    </a:lnTo>
                    <a:lnTo>
                      <a:pt x="19" y="53"/>
                    </a:lnTo>
                    <a:lnTo>
                      <a:pt x="18" y="61"/>
                    </a:lnTo>
                    <a:lnTo>
                      <a:pt x="18" y="68"/>
                    </a:lnTo>
                    <a:lnTo>
                      <a:pt x="0" y="216"/>
                    </a:lnTo>
                    <a:lnTo>
                      <a:pt x="0" y="222"/>
                    </a:lnTo>
                    <a:lnTo>
                      <a:pt x="1" y="229"/>
                    </a:lnTo>
                    <a:lnTo>
                      <a:pt x="4" y="235"/>
                    </a:lnTo>
                    <a:lnTo>
                      <a:pt x="7" y="241"/>
                    </a:lnTo>
                    <a:lnTo>
                      <a:pt x="10" y="247"/>
                    </a:lnTo>
                    <a:lnTo>
                      <a:pt x="15" y="252"/>
                    </a:lnTo>
                    <a:lnTo>
                      <a:pt x="21" y="258"/>
                    </a:lnTo>
                    <a:lnTo>
                      <a:pt x="26" y="263"/>
                    </a:lnTo>
                    <a:lnTo>
                      <a:pt x="32" y="267"/>
                    </a:lnTo>
                    <a:lnTo>
                      <a:pt x="38" y="271"/>
                    </a:lnTo>
                    <a:lnTo>
                      <a:pt x="44" y="274"/>
                    </a:lnTo>
                    <a:lnTo>
                      <a:pt x="50" y="277"/>
                    </a:lnTo>
                    <a:lnTo>
                      <a:pt x="58" y="279"/>
                    </a:lnTo>
                    <a:lnTo>
                      <a:pt x="64" y="281"/>
                    </a:lnTo>
                    <a:lnTo>
                      <a:pt x="70" y="282"/>
                    </a:lnTo>
                    <a:lnTo>
                      <a:pt x="77" y="283"/>
                    </a:lnTo>
                    <a:lnTo>
                      <a:pt x="2999" y="283"/>
                    </a:lnTo>
                    <a:close/>
                  </a:path>
                </a:pathLst>
              </a:custGeom>
              <a:solidFill>
                <a:srgbClr val="993300"/>
              </a:solidFill>
              <a:ln w="0">
                <a:solidFill>
                  <a:srgbClr val="000000"/>
                </a:solidFill>
                <a:prstDash val="solid"/>
                <a:round/>
                <a:headEnd/>
                <a:tailEnd/>
              </a:ln>
            </p:spPr>
            <p:txBody>
              <a:bodyPr/>
              <a:lstStyle/>
              <a:p>
                <a:endParaRPr lang="en-US"/>
              </a:p>
            </p:txBody>
          </p:sp>
          <p:sp>
            <p:nvSpPr>
              <p:cNvPr id="44334" name="Freeform 459"/>
              <p:cNvSpPr>
                <a:spLocks/>
              </p:cNvSpPr>
              <p:nvPr/>
            </p:nvSpPr>
            <p:spPr bwMode="auto">
              <a:xfrm>
                <a:off x="4967" y="1274"/>
                <a:ext cx="25" cy="12"/>
              </a:xfrm>
              <a:custGeom>
                <a:avLst/>
                <a:gdLst>
                  <a:gd name="T0" fmla="*/ 0 w 559"/>
                  <a:gd name="T1" fmla="*/ 9 h 269"/>
                  <a:gd name="T2" fmla="*/ 0 w 559"/>
                  <a:gd name="T3" fmla="*/ 10 h 269"/>
                  <a:gd name="T4" fmla="*/ 0 w 559"/>
                  <a:gd name="T5" fmla="*/ 10 h 269"/>
                  <a:gd name="T6" fmla="*/ 1 w 559"/>
                  <a:gd name="T7" fmla="*/ 11 h 269"/>
                  <a:gd name="T8" fmla="*/ 1 w 559"/>
                  <a:gd name="T9" fmla="*/ 11 h 269"/>
                  <a:gd name="T10" fmla="*/ 2 w 559"/>
                  <a:gd name="T11" fmla="*/ 12 h 269"/>
                  <a:gd name="T12" fmla="*/ 2 w 559"/>
                  <a:gd name="T13" fmla="*/ 12 h 269"/>
                  <a:gd name="T14" fmla="*/ 3 w 559"/>
                  <a:gd name="T15" fmla="*/ 12 h 269"/>
                  <a:gd name="T16" fmla="*/ 22 w 559"/>
                  <a:gd name="T17" fmla="*/ 12 h 269"/>
                  <a:gd name="T18" fmla="*/ 22 w 559"/>
                  <a:gd name="T19" fmla="*/ 12 h 269"/>
                  <a:gd name="T20" fmla="*/ 23 w 559"/>
                  <a:gd name="T21" fmla="*/ 12 h 269"/>
                  <a:gd name="T22" fmla="*/ 23 w 559"/>
                  <a:gd name="T23" fmla="*/ 12 h 269"/>
                  <a:gd name="T24" fmla="*/ 24 w 559"/>
                  <a:gd name="T25" fmla="*/ 11 h 269"/>
                  <a:gd name="T26" fmla="*/ 24 w 559"/>
                  <a:gd name="T27" fmla="*/ 11 h 269"/>
                  <a:gd name="T28" fmla="*/ 25 w 559"/>
                  <a:gd name="T29" fmla="*/ 10 h 269"/>
                  <a:gd name="T30" fmla="*/ 25 w 559"/>
                  <a:gd name="T31" fmla="*/ 10 h 269"/>
                  <a:gd name="T32" fmla="*/ 25 w 559"/>
                  <a:gd name="T33" fmla="*/ 9 h 269"/>
                  <a:gd name="T34" fmla="*/ 24 w 559"/>
                  <a:gd name="T35" fmla="*/ 3 h 269"/>
                  <a:gd name="T36" fmla="*/ 24 w 559"/>
                  <a:gd name="T37" fmla="*/ 2 h 269"/>
                  <a:gd name="T38" fmla="*/ 24 w 559"/>
                  <a:gd name="T39" fmla="*/ 1 h 269"/>
                  <a:gd name="T40" fmla="*/ 24 w 559"/>
                  <a:gd name="T41" fmla="*/ 1 h 269"/>
                  <a:gd name="T42" fmla="*/ 23 w 559"/>
                  <a:gd name="T43" fmla="*/ 1 h 269"/>
                  <a:gd name="T44" fmla="*/ 23 w 559"/>
                  <a:gd name="T45" fmla="*/ 0 h 269"/>
                  <a:gd name="T46" fmla="*/ 22 w 559"/>
                  <a:gd name="T47" fmla="*/ 0 h 269"/>
                  <a:gd name="T48" fmla="*/ 22 w 559"/>
                  <a:gd name="T49" fmla="*/ 0 h 269"/>
                  <a:gd name="T50" fmla="*/ 3 w 559"/>
                  <a:gd name="T51" fmla="*/ 0 h 269"/>
                  <a:gd name="T52" fmla="*/ 3 w 559"/>
                  <a:gd name="T53" fmla="*/ 0 h 269"/>
                  <a:gd name="T54" fmla="*/ 2 w 559"/>
                  <a:gd name="T55" fmla="*/ 0 h 269"/>
                  <a:gd name="T56" fmla="*/ 2 w 559"/>
                  <a:gd name="T57" fmla="*/ 0 h 269"/>
                  <a:gd name="T58" fmla="*/ 1 w 559"/>
                  <a:gd name="T59" fmla="*/ 1 h 269"/>
                  <a:gd name="T60" fmla="*/ 1 w 559"/>
                  <a:gd name="T61" fmla="*/ 1 h 269"/>
                  <a:gd name="T62" fmla="*/ 1 w 559"/>
                  <a:gd name="T63" fmla="*/ 2 h 269"/>
                  <a:gd name="T64" fmla="*/ 1 w 559"/>
                  <a:gd name="T65" fmla="*/ 2 h 269"/>
                  <a:gd name="T66" fmla="*/ 1 w 559"/>
                  <a:gd name="T67" fmla="*/ 3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59" h="269">
                    <a:moveTo>
                      <a:pt x="0" y="204"/>
                    </a:moveTo>
                    <a:lnTo>
                      <a:pt x="0" y="211"/>
                    </a:lnTo>
                    <a:lnTo>
                      <a:pt x="1" y="217"/>
                    </a:lnTo>
                    <a:lnTo>
                      <a:pt x="3" y="223"/>
                    </a:lnTo>
                    <a:lnTo>
                      <a:pt x="6" y="229"/>
                    </a:lnTo>
                    <a:lnTo>
                      <a:pt x="10" y="235"/>
                    </a:lnTo>
                    <a:lnTo>
                      <a:pt x="14" y="240"/>
                    </a:lnTo>
                    <a:lnTo>
                      <a:pt x="18" y="245"/>
                    </a:lnTo>
                    <a:lnTo>
                      <a:pt x="23" y="250"/>
                    </a:lnTo>
                    <a:lnTo>
                      <a:pt x="29" y="254"/>
                    </a:lnTo>
                    <a:lnTo>
                      <a:pt x="34" y="258"/>
                    </a:lnTo>
                    <a:lnTo>
                      <a:pt x="41" y="261"/>
                    </a:lnTo>
                    <a:lnTo>
                      <a:pt x="47" y="264"/>
                    </a:lnTo>
                    <a:lnTo>
                      <a:pt x="53" y="266"/>
                    </a:lnTo>
                    <a:lnTo>
                      <a:pt x="60" y="267"/>
                    </a:lnTo>
                    <a:lnTo>
                      <a:pt x="66" y="268"/>
                    </a:lnTo>
                    <a:lnTo>
                      <a:pt x="72" y="269"/>
                    </a:lnTo>
                    <a:lnTo>
                      <a:pt x="486" y="269"/>
                    </a:lnTo>
                    <a:lnTo>
                      <a:pt x="491" y="268"/>
                    </a:lnTo>
                    <a:lnTo>
                      <a:pt x="497" y="267"/>
                    </a:lnTo>
                    <a:lnTo>
                      <a:pt x="504" y="266"/>
                    </a:lnTo>
                    <a:lnTo>
                      <a:pt x="510" y="264"/>
                    </a:lnTo>
                    <a:lnTo>
                      <a:pt x="516" y="261"/>
                    </a:lnTo>
                    <a:lnTo>
                      <a:pt x="522" y="258"/>
                    </a:lnTo>
                    <a:lnTo>
                      <a:pt x="528" y="254"/>
                    </a:lnTo>
                    <a:lnTo>
                      <a:pt x="533" y="250"/>
                    </a:lnTo>
                    <a:lnTo>
                      <a:pt x="538" y="245"/>
                    </a:lnTo>
                    <a:lnTo>
                      <a:pt x="544" y="240"/>
                    </a:lnTo>
                    <a:lnTo>
                      <a:pt x="548" y="235"/>
                    </a:lnTo>
                    <a:lnTo>
                      <a:pt x="552" y="229"/>
                    </a:lnTo>
                    <a:lnTo>
                      <a:pt x="555" y="223"/>
                    </a:lnTo>
                    <a:lnTo>
                      <a:pt x="557" y="217"/>
                    </a:lnTo>
                    <a:lnTo>
                      <a:pt x="558" y="211"/>
                    </a:lnTo>
                    <a:lnTo>
                      <a:pt x="559" y="204"/>
                    </a:lnTo>
                    <a:lnTo>
                      <a:pt x="542" y="64"/>
                    </a:lnTo>
                    <a:lnTo>
                      <a:pt x="541" y="57"/>
                    </a:lnTo>
                    <a:lnTo>
                      <a:pt x="539" y="51"/>
                    </a:lnTo>
                    <a:lnTo>
                      <a:pt x="538" y="44"/>
                    </a:lnTo>
                    <a:lnTo>
                      <a:pt x="536" y="38"/>
                    </a:lnTo>
                    <a:lnTo>
                      <a:pt x="534" y="33"/>
                    </a:lnTo>
                    <a:lnTo>
                      <a:pt x="531" y="28"/>
                    </a:lnTo>
                    <a:lnTo>
                      <a:pt x="528" y="23"/>
                    </a:lnTo>
                    <a:lnTo>
                      <a:pt x="525" y="19"/>
                    </a:lnTo>
                    <a:lnTo>
                      <a:pt x="521" y="15"/>
                    </a:lnTo>
                    <a:lnTo>
                      <a:pt x="517" y="11"/>
                    </a:lnTo>
                    <a:lnTo>
                      <a:pt x="512" y="7"/>
                    </a:lnTo>
                    <a:lnTo>
                      <a:pt x="508" y="4"/>
                    </a:lnTo>
                    <a:lnTo>
                      <a:pt x="503" y="2"/>
                    </a:lnTo>
                    <a:lnTo>
                      <a:pt x="496" y="1"/>
                    </a:lnTo>
                    <a:lnTo>
                      <a:pt x="491" y="0"/>
                    </a:lnTo>
                    <a:lnTo>
                      <a:pt x="486" y="0"/>
                    </a:lnTo>
                    <a:lnTo>
                      <a:pt x="72" y="0"/>
                    </a:lnTo>
                    <a:lnTo>
                      <a:pt x="66" y="0"/>
                    </a:lnTo>
                    <a:lnTo>
                      <a:pt x="60" y="1"/>
                    </a:lnTo>
                    <a:lnTo>
                      <a:pt x="55" y="2"/>
                    </a:lnTo>
                    <a:lnTo>
                      <a:pt x="50" y="4"/>
                    </a:lnTo>
                    <a:lnTo>
                      <a:pt x="45" y="7"/>
                    </a:lnTo>
                    <a:lnTo>
                      <a:pt x="40" y="11"/>
                    </a:lnTo>
                    <a:lnTo>
                      <a:pt x="35" y="15"/>
                    </a:lnTo>
                    <a:lnTo>
                      <a:pt x="31" y="19"/>
                    </a:lnTo>
                    <a:lnTo>
                      <a:pt x="28" y="23"/>
                    </a:lnTo>
                    <a:lnTo>
                      <a:pt x="25" y="28"/>
                    </a:lnTo>
                    <a:lnTo>
                      <a:pt x="22" y="33"/>
                    </a:lnTo>
                    <a:lnTo>
                      <a:pt x="20" y="38"/>
                    </a:lnTo>
                    <a:lnTo>
                      <a:pt x="18" y="44"/>
                    </a:lnTo>
                    <a:lnTo>
                      <a:pt x="17" y="51"/>
                    </a:lnTo>
                    <a:lnTo>
                      <a:pt x="16" y="57"/>
                    </a:lnTo>
                    <a:lnTo>
                      <a:pt x="16" y="64"/>
                    </a:lnTo>
                    <a:lnTo>
                      <a:pt x="0" y="204"/>
                    </a:lnTo>
                    <a:close/>
                  </a:path>
                </a:pathLst>
              </a:custGeom>
              <a:solidFill>
                <a:srgbClr val="993300"/>
              </a:solidFill>
              <a:ln w="0">
                <a:solidFill>
                  <a:srgbClr val="000000"/>
                </a:solidFill>
                <a:prstDash val="solid"/>
                <a:round/>
                <a:headEnd/>
                <a:tailEnd/>
              </a:ln>
            </p:spPr>
            <p:txBody>
              <a:bodyPr/>
              <a:lstStyle/>
              <a:p>
                <a:endParaRPr lang="en-US"/>
              </a:p>
            </p:txBody>
          </p:sp>
          <p:sp>
            <p:nvSpPr>
              <p:cNvPr id="44335" name="Freeform 460"/>
              <p:cNvSpPr>
                <a:spLocks/>
              </p:cNvSpPr>
              <p:nvPr/>
            </p:nvSpPr>
            <p:spPr bwMode="auto">
              <a:xfrm>
                <a:off x="4971" y="1279"/>
                <a:ext cx="18" cy="6"/>
              </a:xfrm>
              <a:custGeom>
                <a:avLst/>
                <a:gdLst>
                  <a:gd name="T0" fmla="*/ 18 w 411"/>
                  <a:gd name="T1" fmla="*/ 3 h 121"/>
                  <a:gd name="T2" fmla="*/ 18 w 411"/>
                  <a:gd name="T3" fmla="*/ 3 h 121"/>
                  <a:gd name="T4" fmla="*/ 18 w 411"/>
                  <a:gd name="T5" fmla="*/ 4 h 121"/>
                  <a:gd name="T6" fmla="*/ 18 w 411"/>
                  <a:gd name="T7" fmla="*/ 4 h 121"/>
                  <a:gd name="T8" fmla="*/ 18 w 411"/>
                  <a:gd name="T9" fmla="*/ 4 h 121"/>
                  <a:gd name="T10" fmla="*/ 18 w 411"/>
                  <a:gd name="T11" fmla="*/ 4 h 121"/>
                  <a:gd name="T12" fmla="*/ 18 w 411"/>
                  <a:gd name="T13" fmla="*/ 5 h 121"/>
                  <a:gd name="T14" fmla="*/ 18 w 411"/>
                  <a:gd name="T15" fmla="*/ 5 h 121"/>
                  <a:gd name="T16" fmla="*/ 17 w 411"/>
                  <a:gd name="T17" fmla="*/ 5 h 121"/>
                  <a:gd name="T18" fmla="*/ 17 w 411"/>
                  <a:gd name="T19" fmla="*/ 5 h 121"/>
                  <a:gd name="T20" fmla="*/ 17 w 411"/>
                  <a:gd name="T21" fmla="*/ 6 h 121"/>
                  <a:gd name="T22" fmla="*/ 17 w 411"/>
                  <a:gd name="T23" fmla="*/ 6 h 121"/>
                  <a:gd name="T24" fmla="*/ 17 w 411"/>
                  <a:gd name="T25" fmla="*/ 6 h 121"/>
                  <a:gd name="T26" fmla="*/ 17 w 411"/>
                  <a:gd name="T27" fmla="*/ 6 h 121"/>
                  <a:gd name="T28" fmla="*/ 16 w 411"/>
                  <a:gd name="T29" fmla="*/ 6 h 121"/>
                  <a:gd name="T30" fmla="*/ 16 w 411"/>
                  <a:gd name="T31" fmla="*/ 6 h 121"/>
                  <a:gd name="T32" fmla="*/ 16 w 411"/>
                  <a:gd name="T33" fmla="*/ 6 h 121"/>
                  <a:gd name="T34" fmla="*/ 2 w 411"/>
                  <a:gd name="T35" fmla="*/ 6 h 121"/>
                  <a:gd name="T36" fmla="*/ 2 w 411"/>
                  <a:gd name="T37" fmla="*/ 6 h 121"/>
                  <a:gd name="T38" fmla="*/ 2 w 411"/>
                  <a:gd name="T39" fmla="*/ 6 h 121"/>
                  <a:gd name="T40" fmla="*/ 1 w 411"/>
                  <a:gd name="T41" fmla="*/ 6 h 121"/>
                  <a:gd name="T42" fmla="*/ 1 w 411"/>
                  <a:gd name="T43" fmla="*/ 6 h 121"/>
                  <a:gd name="T44" fmla="*/ 1 w 411"/>
                  <a:gd name="T45" fmla="*/ 6 h 121"/>
                  <a:gd name="T46" fmla="*/ 1 w 411"/>
                  <a:gd name="T47" fmla="*/ 6 h 121"/>
                  <a:gd name="T48" fmla="*/ 1 w 411"/>
                  <a:gd name="T49" fmla="*/ 5 h 121"/>
                  <a:gd name="T50" fmla="*/ 1 w 411"/>
                  <a:gd name="T51" fmla="*/ 5 h 121"/>
                  <a:gd name="T52" fmla="*/ 0 w 411"/>
                  <a:gd name="T53" fmla="*/ 5 h 121"/>
                  <a:gd name="T54" fmla="*/ 0 w 411"/>
                  <a:gd name="T55" fmla="*/ 5 h 121"/>
                  <a:gd name="T56" fmla="*/ 0 w 411"/>
                  <a:gd name="T57" fmla="*/ 4 h 121"/>
                  <a:gd name="T58" fmla="*/ 0 w 411"/>
                  <a:gd name="T59" fmla="*/ 4 h 121"/>
                  <a:gd name="T60" fmla="*/ 0 w 411"/>
                  <a:gd name="T61" fmla="*/ 4 h 121"/>
                  <a:gd name="T62" fmla="*/ 0 w 411"/>
                  <a:gd name="T63" fmla="*/ 4 h 121"/>
                  <a:gd name="T64" fmla="*/ 0 w 411"/>
                  <a:gd name="T65" fmla="*/ 3 h 121"/>
                  <a:gd name="T66" fmla="*/ 0 w 411"/>
                  <a:gd name="T67" fmla="*/ 3 h 121"/>
                  <a:gd name="T68" fmla="*/ 0 w 411"/>
                  <a:gd name="T69" fmla="*/ 0 h 121"/>
                  <a:gd name="T70" fmla="*/ 18 w 411"/>
                  <a:gd name="T71" fmla="*/ 0 h 121"/>
                  <a:gd name="T72" fmla="*/ 18 w 411"/>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1" h="121">
                    <a:moveTo>
                      <a:pt x="411" y="61"/>
                    </a:moveTo>
                    <a:lnTo>
                      <a:pt x="410" y="67"/>
                    </a:lnTo>
                    <a:lnTo>
                      <a:pt x="410" y="73"/>
                    </a:lnTo>
                    <a:lnTo>
                      <a:pt x="409" y="78"/>
                    </a:lnTo>
                    <a:lnTo>
                      <a:pt x="407" y="85"/>
                    </a:lnTo>
                    <a:lnTo>
                      <a:pt x="405" y="90"/>
                    </a:lnTo>
                    <a:lnTo>
                      <a:pt x="403" y="95"/>
                    </a:lnTo>
                    <a:lnTo>
                      <a:pt x="400" y="99"/>
                    </a:lnTo>
                    <a:lnTo>
                      <a:pt x="397" y="103"/>
                    </a:lnTo>
                    <a:lnTo>
                      <a:pt x="394" y="107"/>
                    </a:lnTo>
                    <a:lnTo>
                      <a:pt x="390" y="111"/>
                    </a:lnTo>
                    <a:lnTo>
                      <a:pt x="386" y="113"/>
                    </a:lnTo>
                    <a:lnTo>
                      <a:pt x="381" y="116"/>
                    </a:lnTo>
                    <a:lnTo>
                      <a:pt x="377" y="118"/>
                    </a:lnTo>
                    <a:lnTo>
                      <a:pt x="372" y="119"/>
                    </a:lnTo>
                    <a:lnTo>
                      <a:pt x="367" y="120"/>
                    </a:lnTo>
                    <a:lnTo>
                      <a:pt x="362" y="121"/>
                    </a:lnTo>
                    <a:lnTo>
                      <a:pt x="47" y="121"/>
                    </a:lnTo>
                    <a:lnTo>
                      <a:pt x="41" y="120"/>
                    </a:lnTo>
                    <a:lnTo>
                      <a:pt x="35" y="119"/>
                    </a:lnTo>
                    <a:lnTo>
                      <a:pt x="31" y="118"/>
                    </a:lnTo>
                    <a:lnTo>
                      <a:pt x="27" y="116"/>
                    </a:lnTo>
                    <a:lnTo>
                      <a:pt x="22"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8" y="0"/>
                    </a:lnTo>
                    <a:lnTo>
                      <a:pt x="411" y="61"/>
                    </a:lnTo>
                    <a:close/>
                  </a:path>
                </a:pathLst>
              </a:custGeom>
              <a:solidFill>
                <a:srgbClr val="993300"/>
              </a:solidFill>
              <a:ln w="0">
                <a:solidFill>
                  <a:srgbClr val="000000"/>
                </a:solidFill>
                <a:prstDash val="solid"/>
                <a:round/>
                <a:headEnd/>
                <a:tailEnd/>
              </a:ln>
            </p:spPr>
            <p:txBody>
              <a:bodyPr/>
              <a:lstStyle/>
              <a:p>
                <a:endParaRPr lang="en-US"/>
              </a:p>
            </p:txBody>
          </p:sp>
          <p:sp>
            <p:nvSpPr>
              <p:cNvPr id="44336" name="Freeform 461"/>
              <p:cNvSpPr>
                <a:spLocks/>
              </p:cNvSpPr>
              <p:nvPr/>
            </p:nvSpPr>
            <p:spPr bwMode="auto">
              <a:xfrm>
                <a:off x="4968" y="1276"/>
                <a:ext cx="2" cy="8"/>
              </a:xfrm>
              <a:custGeom>
                <a:avLst/>
                <a:gdLst>
                  <a:gd name="T0" fmla="*/ 1 w 40"/>
                  <a:gd name="T1" fmla="*/ 8 h 200"/>
                  <a:gd name="T2" fmla="*/ 1 w 40"/>
                  <a:gd name="T3" fmla="*/ 8 h 200"/>
                  <a:gd name="T4" fmla="*/ 2 w 40"/>
                  <a:gd name="T5" fmla="*/ 8 h 200"/>
                  <a:gd name="T6" fmla="*/ 2 w 40"/>
                  <a:gd name="T7" fmla="*/ 8 h 200"/>
                  <a:gd name="T8" fmla="*/ 2 w 40"/>
                  <a:gd name="T9" fmla="*/ 8 h 200"/>
                  <a:gd name="T10" fmla="*/ 2 w 40"/>
                  <a:gd name="T11" fmla="*/ 8 h 200"/>
                  <a:gd name="T12" fmla="*/ 2 w 40"/>
                  <a:gd name="T13" fmla="*/ 7 h 200"/>
                  <a:gd name="T14" fmla="*/ 2 w 40"/>
                  <a:gd name="T15" fmla="*/ 7 h 200"/>
                  <a:gd name="T16" fmla="*/ 2 w 40"/>
                  <a:gd name="T17" fmla="*/ 1 h 200"/>
                  <a:gd name="T18" fmla="*/ 2 w 40"/>
                  <a:gd name="T19" fmla="*/ 1 h 200"/>
                  <a:gd name="T20" fmla="*/ 2 w 40"/>
                  <a:gd name="T21" fmla="*/ 0 h 200"/>
                  <a:gd name="T22" fmla="*/ 2 w 40"/>
                  <a:gd name="T23" fmla="*/ 0 h 200"/>
                  <a:gd name="T24" fmla="*/ 2 w 40"/>
                  <a:gd name="T25" fmla="*/ 0 h 200"/>
                  <a:gd name="T26" fmla="*/ 2 w 40"/>
                  <a:gd name="T27" fmla="*/ 0 h 200"/>
                  <a:gd name="T28" fmla="*/ 1 w 40"/>
                  <a:gd name="T29" fmla="*/ 0 h 200"/>
                  <a:gd name="T30" fmla="*/ 1 w 40"/>
                  <a:gd name="T31" fmla="*/ 0 h 200"/>
                  <a:gd name="T32" fmla="*/ 1 w 40"/>
                  <a:gd name="T33" fmla="*/ 0 h 200"/>
                  <a:gd name="T34" fmla="*/ 1 w 40"/>
                  <a:gd name="T35" fmla="*/ 0 h 200"/>
                  <a:gd name="T36" fmla="*/ 1 w 40"/>
                  <a:gd name="T37" fmla="*/ 0 h 200"/>
                  <a:gd name="T38" fmla="*/ 1 w 40"/>
                  <a:gd name="T39" fmla="*/ 0 h 200"/>
                  <a:gd name="T40" fmla="*/ 1 w 40"/>
                  <a:gd name="T41" fmla="*/ 0 h 200"/>
                  <a:gd name="T42" fmla="*/ 0 w 40"/>
                  <a:gd name="T43" fmla="*/ 0 h 200"/>
                  <a:gd name="T44" fmla="*/ 0 w 40"/>
                  <a:gd name="T45" fmla="*/ 0 h 200"/>
                  <a:gd name="T46" fmla="*/ 0 w 40"/>
                  <a:gd name="T47" fmla="*/ 1 h 200"/>
                  <a:gd name="T48" fmla="*/ 0 w 40"/>
                  <a:gd name="T49" fmla="*/ 1 h 200"/>
                  <a:gd name="T50" fmla="*/ 0 w 40"/>
                  <a:gd name="T51" fmla="*/ 7 h 200"/>
                  <a:gd name="T52" fmla="*/ 0 w 40"/>
                  <a:gd name="T53" fmla="*/ 7 h 200"/>
                  <a:gd name="T54" fmla="*/ 0 w 40"/>
                  <a:gd name="T55" fmla="*/ 7 h 200"/>
                  <a:gd name="T56" fmla="*/ 0 w 40"/>
                  <a:gd name="T57" fmla="*/ 7 h 200"/>
                  <a:gd name="T58" fmla="*/ 0 w 40"/>
                  <a:gd name="T59" fmla="*/ 8 h 200"/>
                  <a:gd name="T60" fmla="*/ 1 w 40"/>
                  <a:gd name="T61" fmla="*/ 8 h 200"/>
                  <a:gd name="T62" fmla="*/ 1 w 40"/>
                  <a:gd name="T63" fmla="*/ 8 h 200"/>
                  <a:gd name="T64" fmla="*/ 1 w 40"/>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200">
                    <a:moveTo>
                      <a:pt x="23" y="200"/>
                    </a:moveTo>
                    <a:lnTo>
                      <a:pt x="24" y="199"/>
                    </a:lnTo>
                    <a:lnTo>
                      <a:pt x="26" y="199"/>
                    </a:lnTo>
                    <a:lnTo>
                      <a:pt x="27" y="199"/>
                    </a:lnTo>
                    <a:lnTo>
                      <a:pt x="29" y="198"/>
                    </a:lnTo>
                    <a:lnTo>
                      <a:pt x="30" y="197"/>
                    </a:lnTo>
                    <a:lnTo>
                      <a:pt x="32" y="196"/>
                    </a:lnTo>
                    <a:lnTo>
                      <a:pt x="33" y="195"/>
                    </a:lnTo>
                    <a:lnTo>
                      <a:pt x="34" y="194"/>
                    </a:lnTo>
                    <a:lnTo>
                      <a:pt x="35" y="193"/>
                    </a:lnTo>
                    <a:lnTo>
                      <a:pt x="36" y="191"/>
                    </a:lnTo>
                    <a:lnTo>
                      <a:pt x="37" y="190"/>
                    </a:lnTo>
                    <a:lnTo>
                      <a:pt x="38" y="188"/>
                    </a:lnTo>
                    <a:lnTo>
                      <a:pt x="39" y="186"/>
                    </a:lnTo>
                    <a:lnTo>
                      <a:pt x="39" y="184"/>
                    </a:lnTo>
                    <a:lnTo>
                      <a:pt x="39" y="183"/>
                    </a:lnTo>
                    <a:lnTo>
                      <a:pt x="40" y="181"/>
                    </a:lnTo>
                    <a:lnTo>
                      <a:pt x="40" y="20"/>
                    </a:lnTo>
                    <a:lnTo>
                      <a:pt x="39" y="18"/>
                    </a:lnTo>
                    <a:lnTo>
                      <a:pt x="39" y="16"/>
                    </a:lnTo>
                    <a:lnTo>
                      <a:pt x="39" y="14"/>
                    </a:lnTo>
                    <a:lnTo>
                      <a:pt x="38" y="11"/>
                    </a:lnTo>
                    <a:lnTo>
                      <a:pt x="37" y="10"/>
                    </a:lnTo>
                    <a:lnTo>
                      <a:pt x="36" y="8"/>
                    </a:lnTo>
                    <a:lnTo>
                      <a:pt x="35" y="7"/>
                    </a:lnTo>
                    <a:lnTo>
                      <a:pt x="34" y="5"/>
                    </a:lnTo>
                    <a:lnTo>
                      <a:pt x="33" y="4"/>
                    </a:lnTo>
                    <a:lnTo>
                      <a:pt x="32" y="3"/>
                    </a:lnTo>
                    <a:lnTo>
                      <a:pt x="30" y="2"/>
                    </a:lnTo>
                    <a:lnTo>
                      <a:pt x="29" y="1"/>
                    </a:lnTo>
                    <a:lnTo>
                      <a:pt x="27" y="0"/>
                    </a:lnTo>
                    <a:lnTo>
                      <a:pt x="26" y="0"/>
                    </a:lnTo>
                    <a:lnTo>
                      <a:pt x="24" y="0"/>
                    </a:lnTo>
                    <a:lnTo>
                      <a:pt x="23" y="0"/>
                    </a:lnTo>
                    <a:lnTo>
                      <a:pt x="21" y="0"/>
                    </a:lnTo>
                    <a:lnTo>
                      <a:pt x="19" y="0"/>
                    </a:lnTo>
                    <a:lnTo>
                      <a:pt x="18" y="0"/>
                    </a:lnTo>
                    <a:lnTo>
                      <a:pt x="15" y="1"/>
                    </a:lnTo>
                    <a:lnTo>
                      <a:pt x="14" y="2"/>
                    </a:lnTo>
                    <a:lnTo>
                      <a:pt x="12" y="3"/>
                    </a:lnTo>
                    <a:lnTo>
                      <a:pt x="11" y="4"/>
                    </a:lnTo>
                    <a:lnTo>
                      <a:pt x="10" y="5"/>
                    </a:lnTo>
                    <a:lnTo>
                      <a:pt x="9" y="7"/>
                    </a:lnTo>
                    <a:lnTo>
                      <a:pt x="8" y="8"/>
                    </a:lnTo>
                    <a:lnTo>
                      <a:pt x="7" y="10"/>
                    </a:lnTo>
                    <a:lnTo>
                      <a:pt x="6" y="11"/>
                    </a:lnTo>
                    <a:lnTo>
                      <a:pt x="5" y="14"/>
                    </a:lnTo>
                    <a:lnTo>
                      <a:pt x="5" y="16"/>
                    </a:lnTo>
                    <a:lnTo>
                      <a:pt x="5" y="18"/>
                    </a:lnTo>
                    <a:lnTo>
                      <a:pt x="5"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2" y="194"/>
                    </a:lnTo>
                    <a:lnTo>
                      <a:pt x="14" y="196"/>
                    </a:lnTo>
                    <a:lnTo>
                      <a:pt x="16" y="197"/>
                    </a:lnTo>
                    <a:lnTo>
                      <a:pt x="19" y="199"/>
                    </a:lnTo>
                    <a:lnTo>
                      <a:pt x="21" y="199"/>
                    </a:lnTo>
                    <a:lnTo>
                      <a:pt x="23" y="200"/>
                    </a:lnTo>
                    <a:close/>
                  </a:path>
                </a:pathLst>
              </a:custGeom>
              <a:solidFill>
                <a:srgbClr val="993300"/>
              </a:solidFill>
              <a:ln w="0">
                <a:solidFill>
                  <a:srgbClr val="000000"/>
                </a:solidFill>
                <a:prstDash val="solid"/>
                <a:round/>
                <a:headEnd/>
                <a:tailEnd/>
              </a:ln>
            </p:spPr>
            <p:txBody>
              <a:bodyPr/>
              <a:lstStyle/>
              <a:p>
                <a:endParaRPr lang="en-US"/>
              </a:p>
            </p:txBody>
          </p:sp>
          <p:sp>
            <p:nvSpPr>
              <p:cNvPr id="44337" name="Freeform 462"/>
              <p:cNvSpPr>
                <a:spLocks/>
              </p:cNvSpPr>
              <p:nvPr/>
            </p:nvSpPr>
            <p:spPr bwMode="auto">
              <a:xfrm>
                <a:off x="4989" y="1275"/>
                <a:ext cx="2" cy="9"/>
              </a:xfrm>
              <a:custGeom>
                <a:avLst/>
                <a:gdLst>
                  <a:gd name="T0" fmla="*/ 1 w 46"/>
                  <a:gd name="T1" fmla="*/ 9 h 209"/>
                  <a:gd name="T2" fmla="*/ 1 w 46"/>
                  <a:gd name="T3" fmla="*/ 9 h 209"/>
                  <a:gd name="T4" fmla="*/ 1 w 46"/>
                  <a:gd name="T5" fmla="*/ 9 h 209"/>
                  <a:gd name="T6" fmla="*/ 1 w 46"/>
                  <a:gd name="T7" fmla="*/ 9 h 209"/>
                  <a:gd name="T8" fmla="*/ 2 w 46"/>
                  <a:gd name="T9" fmla="*/ 8 h 209"/>
                  <a:gd name="T10" fmla="*/ 2 w 46"/>
                  <a:gd name="T11" fmla="*/ 8 h 209"/>
                  <a:gd name="T12" fmla="*/ 2 w 46"/>
                  <a:gd name="T13" fmla="*/ 8 h 209"/>
                  <a:gd name="T14" fmla="*/ 2 w 46"/>
                  <a:gd name="T15" fmla="*/ 8 h 209"/>
                  <a:gd name="T16" fmla="*/ 1 w 46"/>
                  <a:gd name="T17" fmla="*/ 1 h 209"/>
                  <a:gd name="T18" fmla="*/ 1 w 46"/>
                  <a:gd name="T19" fmla="*/ 1 h 209"/>
                  <a:gd name="T20" fmla="*/ 1 w 46"/>
                  <a:gd name="T21" fmla="*/ 1 h 209"/>
                  <a:gd name="T22" fmla="*/ 1 w 46"/>
                  <a:gd name="T23" fmla="*/ 0 h 209"/>
                  <a:gd name="T24" fmla="*/ 1 w 46"/>
                  <a:gd name="T25" fmla="*/ 0 h 209"/>
                  <a:gd name="T26" fmla="*/ 1 w 46"/>
                  <a:gd name="T27" fmla="*/ 0 h 209"/>
                  <a:gd name="T28" fmla="*/ 1 w 46"/>
                  <a:gd name="T29" fmla="*/ 0 h 209"/>
                  <a:gd name="T30" fmla="*/ 1 w 46"/>
                  <a:gd name="T31" fmla="*/ 0 h 209"/>
                  <a:gd name="T32" fmla="*/ 1 w 46"/>
                  <a:gd name="T33" fmla="*/ 0 h 209"/>
                  <a:gd name="T34" fmla="*/ 1 w 46"/>
                  <a:gd name="T35" fmla="*/ 0 h 209"/>
                  <a:gd name="T36" fmla="*/ 0 w 46"/>
                  <a:gd name="T37" fmla="*/ 0 h 209"/>
                  <a:gd name="T38" fmla="*/ 0 w 46"/>
                  <a:gd name="T39" fmla="*/ 0 h 209"/>
                  <a:gd name="T40" fmla="*/ 0 w 46"/>
                  <a:gd name="T41" fmla="*/ 0 h 209"/>
                  <a:gd name="T42" fmla="*/ 0 w 46"/>
                  <a:gd name="T43" fmla="*/ 0 h 209"/>
                  <a:gd name="T44" fmla="*/ 0 w 46"/>
                  <a:gd name="T45" fmla="*/ 1 h 209"/>
                  <a:gd name="T46" fmla="*/ 0 w 46"/>
                  <a:gd name="T47" fmla="*/ 1 h 209"/>
                  <a:gd name="T48" fmla="*/ 0 w 46"/>
                  <a:gd name="T49" fmla="*/ 1 h 209"/>
                  <a:gd name="T50" fmla="*/ 0 w 46"/>
                  <a:gd name="T51" fmla="*/ 8 h 209"/>
                  <a:gd name="T52" fmla="*/ 0 w 46"/>
                  <a:gd name="T53" fmla="*/ 8 h 209"/>
                  <a:gd name="T54" fmla="*/ 0 w 46"/>
                  <a:gd name="T55" fmla="*/ 9 h 209"/>
                  <a:gd name="T56" fmla="*/ 0 w 46"/>
                  <a:gd name="T57" fmla="*/ 9 h 209"/>
                  <a:gd name="T58" fmla="*/ 0 w 46"/>
                  <a:gd name="T59" fmla="*/ 9 h 209"/>
                  <a:gd name="T60" fmla="*/ 0 w 46"/>
                  <a:gd name="T61" fmla="*/ 9 h 209"/>
                  <a:gd name="T62" fmla="*/ 1 w 46"/>
                  <a:gd name="T63" fmla="*/ 9 h 209"/>
                  <a:gd name="T64" fmla="*/ 1 w 46"/>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 h="209">
                    <a:moveTo>
                      <a:pt x="17" y="209"/>
                    </a:moveTo>
                    <a:lnTo>
                      <a:pt x="18" y="208"/>
                    </a:lnTo>
                    <a:lnTo>
                      <a:pt x="21" y="208"/>
                    </a:lnTo>
                    <a:lnTo>
                      <a:pt x="23" y="206"/>
                    </a:lnTo>
                    <a:lnTo>
                      <a:pt x="25" y="205"/>
                    </a:lnTo>
                    <a:lnTo>
                      <a:pt x="27" y="203"/>
                    </a:lnTo>
                    <a:lnTo>
                      <a:pt x="30" y="201"/>
                    </a:lnTo>
                    <a:lnTo>
                      <a:pt x="32" y="199"/>
                    </a:lnTo>
                    <a:lnTo>
                      <a:pt x="34" y="197"/>
                    </a:lnTo>
                    <a:lnTo>
                      <a:pt x="36" y="194"/>
                    </a:lnTo>
                    <a:lnTo>
                      <a:pt x="38" y="191"/>
                    </a:lnTo>
                    <a:lnTo>
                      <a:pt x="40" y="189"/>
                    </a:lnTo>
                    <a:lnTo>
                      <a:pt x="43" y="186"/>
                    </a:lnTo>
                    <a:lnTo>
                      <a:pt x="44" y="184"/>
                    </a:lnTo>
                    <a:lnTo>
                      <a:pt x="45" y="181"/>
                    </a:lnTo>
                    <a:lnTo>
                      <a:pt x="45" y="178"/>
                    </a:lnTo>
                    <a:lnTo>
                      <a:pt x="46" y="176"/>
                    </a:lnTo>
                    <a:lnTo>
                      <a:pt x="34" y="21"/>
                    </a:lnTo>
                    <a:lnTo>
                      <a:pt x="33" y="17"/>
                    </a:lnTo>
                    <a:lnTo>
                      <a:pt x="33" y="15"/>
                    </a:lnTo>
                    <a:lnTo>
                      <a:pt x="33" y="14"/>
                    </a:lnTo>
                    <a:lnTo>
                      <a:pt x="32" y="12"/>
                    </a:lnTo>
                    <a:lnTo>
                      <a:pt x="32" y="10"/>
                    </a:lnTo>
                    <a:lnTo>
                      <a:pt x="31" y="8"/>
                    </a:lnTo>
                    <a:lnTo>
                      <a:pt x="30" y="7"/>
                    </a:lnTo>
                    <a:lnTo>
                      <a:pt x="29" y="5"/>
                    </a:lnTo>
                    <a:lnTo>
                      <a:pt x="28" y="4"/>
                    </a:lnTo>
                    <a:lnTo>
                      <a:pt x="26" y="3"/>
                    </a:lnTo>
                    <a:lnTo>
                      <a:pt x="25" y="2"/>
                    </a:lnTo>
                    <a:lnTo>
                      <a:pt x="23" y="1"/>
                    </a:lnTo>
                    <a:lnTo>
                      <a:pt x="22" y="0"/>
                    </a:lnTo>
                    <a:lnTo>
                      <a:pt x="20" y="0"/>
                    </a:lnTo>
                    <a:lnTo>
                      <a:pt x="18" y="0"/>
                    </a:lnTo>
                    <a:lnTo>
                      <a:pt x="17" y="0"/>
                    </a:lnTo>
                    <a:lnTo>
                      <a:pt x="15" y="0"/>
                    </a:lnTo>
                    <a:lnTo>
                      <a:pt x="13" y="0"/>
                    </a:lnTo>
                    <a:lnTo>
                      <a:pt x="12" y="0"/>
                    </a:lnTo>
                    <a:lnTo>
                      <a:pt x="10" y="1"/>
                    </a:lnTo>
                    <a:lnTo>
                      <a:pt x="9" y="2"/>
                    </a:lnTo>
                    <a:lnTo>
                      <a:pt x="7" y="3"/>
                    </a:lnTo>
                    <a:lnTo>
                      <a:pt x="6" y="4"/>
                    </a:lnTo>
                    <a:lnTo>
                      <a:pt x="5" y="6"/>
                    </a:lnTo>
                    <a:lnTo>
                      <a:pt x="4" y="7"/>
                    </a:lnTo>
                    <a:lnTo>
                      <a:pt x="3" y="9"/>
                    </a:lnTo>
                    <a:lnTo>
                      <a:pt x="1" y="11"/>
                    </a:lnTo>
                    <a:lnTo>
                      <a:pt x="1" y="13"/>
                    </a:lnTo>
                    <a:lnTo>
                      <a:pt x="0" y="15"/>
                    </a:lnTo>
                    <a:lnTo>
                      <a:pt x="0" y="17"/>
                    </a:lnTo>
                    <a:lnTo>
                      <a:pt x="0" y="19"/>
                    </a:lnTo>
                    <a:lnTo>
                      <a:pt x="0" y="23"/>
                    </a:lnTo>
                    <a:lnTo>
                      <a:pt x="0" y="192"/>
                    </a:lnTo>
                    <a:lnTo>
                      <a:pt x="0" y="193"/>
                    </a:lnTo>
                    <a:lnTo>
                      <a:pt x="0" y="195"/>
                    </a:lnTo>
                    <a:lnTo>
                      <a:pt x="0" y="196"/>
                    </a:lnTo>
                    <a:lnTo>
                      <a:pt x="1" y="198"/>
                    </a:lnTo>
                    <a:lnTo>
                      <a:pt x="1" y="199"/>
                    </a:lnTo>
                    <a:lnTo>
                      <a:pt x="3" y="200"/>
                    </a:lnTo>
                    <a:lnTo>
                      <a:pt x="4" y="202"/>
                    </a:lnTo>
                    <a:lnTo>
                      <a:pt x="5" y="203"/>
                    </a:lnTo>
                    <a:lnTo>
                      <a:pt x="6" y="204"/>
                    </a:lnTo>
                    <a:lnTo>
                      <a:pt x="7" y="205"/>
                    </a:lnTo>
                    <a:lnTo>
                      <a:pt x="9" y="206"/>
                    </a:lnTo>
                    <a:lnTo>
                      <a:pt x="10" y="207"/>
                    </a:lnTo>
                    <a:lnTo>
                      <a:pt x="12" y="208"/>
                    </a:lnTo>
                    <a:lnTo>
                      <a:pt x="13" y="208"/>
                    </a:lnTo>
                    <a:lnTo>
                      <a:pt x="15" y="208"/>
                    </a:lnTo>
                    <a:lnTo>
                      <a:pt x="17" y="209"/>
                    </a:lnTo>
                    <a:close/>
                  </a:path>
                </a:pathLst>
              </a:custGeom>
              <a:solidFill>
                <a:srgbClr val="993300"/>
              </a:solidFill>
              <a:ln w="0">
                <a:solidFill>
                  <a:srgbClr val="000000"/>
                </a:solidFill>
                <a:prstDash val="solid"/>
                <a:round/>
                <a:headEnd/>
                <a:tailEnd/>
              </a:ln>
            </p:spPr>
            <p:txBody>
              <a:bodyPr/>
              <a:lstStyle/>
              <a:p>
                <a:endParaRPr lang="en-US"/>
              </a:p>
            </p:txBody>
          </p:sp>
          <p:sp>
            <p:nvSpPr>
              <p:cNvPr id="44338" name="Freeform 463"/>
              <p:cNvSpPr>
                <a:spLocks/>
              </p:cNvSpPr>
              <p:nvPr/>
            </p:nvSpPr>
            <p:spPr bwMode="auto">
              <a:xfrm>
                <a:off x="4970" y="1275"/>
                <a:ext cx="19" cy="4"/>
              </a:xfrm>
              <a:custGeom>
                <a:avLst/>
                <a:gdLst>
                  <a:gd name="T0" fmla="*/ 17 w 422"/>
                  <a:gd name="T1" fmla="*/ 4 h 99"/>
                  <a:gd name="T2" fmla="*/ 18 w 422"/>
                  <a:gd name="T3" fmla="*/ 4 h 99"/>
                  <a:gd name="T4" fmla="*/ 18 w 422"/>
                  <a:gd name="T5" fmla="*/ 4 h 99"/>
                  <a:gd name="T6" fmla="*/ 18 w 422"/>
                  <a:gd name="T7" fmla="*/ 4 h 99"/>
                  <a:gd name="T8" fmla="*/ 19 w 422"/>
                  <a:gd name="T9" fmla="*/ 4 h 99"/>
                  <a:gd name="T10" fmla="*/ 19 w 422"/>
                  <a:gd name="T11" fmla="*/ 3 h 99"/>
                  <a:gd name="T12" fmla="*/ 19 w 422"/>
                  <a:gd name="T13" fmla="*/ 3 h 99"/>
                  <a:gd name="T14" fmla="*/ 19 w 422"/>
                  <a:gd name="T15" fmla="*/ 3 h 99"/>
                  <a:gd name="T16" fmla="*/ 19 w 422"/>
                  <a:gd name="T17" fmla="*/ 1 h 99"/>
                  <a:gd name="T18" fmla="*/ 19 w 422"/>
                  <a:gd name="T19" fmla="*/ 1 h 99"/>
                  <a:gd name="T20" fmla="*/ 19 w 422"/>
                  <a:gd name="T21" fmla="*/ 1 h 99"/>
                  <a:gd name="T22" fmla="*/ 19 w 422"/>
                  <a:gd name="T23" fmla="*/ 1 h 99"/>
                  <a:gd name="T24" fmla="*/ 18 w 422"/>
                  <a:gd name="T25" fmla="*/ 0 h 99"/>
                  <a:gd name="T26" fmla="*/ 18 w 422"/>
                  <a:gd name="T27" fmla="*/ 0 h 99"/>
                  <a:gd name="T28" fmla="*/ 18 w 422"/>
                  <a:gd name="T29" fmla="*/ 0 h 99"/>
                  <a:gd name="T30" fmla="*/ 17 w 422"/>
                  <a:gd name="T31" fmla="*/ 0 h 99"/>
                  <a:gd name="T32" fmla="*/ 17 w 422"/>
                  <a:gd name="T33" fmla="*/ 0 h 99"/>
                  <a:gd name="T34" fmla="*/ 2 w 422"/>
                  <a:gd name="T35" fmla="*/ 0 h 99"/>
                  <a:gd name="T36" fmla="*/ 1 w 422"/>
                  <a:gd name="T37" fmla="*/ 0 h 99"/>
                  <a:gd name="T38" fmla="*/ 1 w 422"/>
                  <a:gd name="T39" fmla="*/ 0 h 99"/>
                  <a:gd name="T40" fmla="*/ 1 w 422"/>
                  <a:gd name="T41" fmla="*/ 0 h 99"/>
                  <a:gd name="T42" fmla="*/ 0 w 422"/>
                  <a:gd name="T43" fmla="*/ 0 h 99"/>
                  <a:gd name="T44" fmla="*/ 0 w 422"/>
                  <a:gd name="T45" fmla="*/ 1 h 99"/>
                  <a:gd name="T46" fmla="*/ 0 w 422"/>
                  <a:gd name="T47" fmla="*/ 1 h 99"/>
                  <a:gd name="T48" fmla="*/ 0 w 422"/>
                  <a:gd name="T49" fmla="*/ 1 h 99"/>
                  <a:gd name="T50" fmla="*/ 0 w 422"/>
                  <a:gd name="T51" fmla="*/ 3 h 99"/>
                  <a:gd name="T52" fmla="*/ 0 w 422"/>
                  <a:gd name="T53" fmla="*/ 3 h 99"/>
                  <a:gd name="T54" fmla="*/ 0 w 422"/>
                  <a:gd name="T55" fmla="*/ 3 h 99"/>
                  <a:gd name="T56" fmla="*/ 0 w 422"/>
                  <a:gd name="T57" fmla="*/ 3 h 99"/>
                  <a:gd name="T58" fmla="*/ 1 w 422"/>
                  <a:gd name="T59" fmla="*/ 4 h 99"/>
                  <a:gd name="T60" fmla="*/ 1 w 422"/>
                  <a:gd name="T61" fmla="*/ 4 h 99"/>
                  <a:gd name="T62" fmla="*/ 1 w 422"/>
                  <a:gd name="T63" fmla="*/ 4 h 99"/>
                  <a:gd name="T64" fmla="*/ 2 w 422"/>
                  <a:gd name="T65" fmla="*/ 4 h 99"/>
                  <a:gd name="T66" fmla="*/ 2 w 42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2" h="99">
                    <a:moveTo>
                      <a:pt x="377" y="99"/>
                    </a:moveTo>
                    <a:lnTo>
                      <a:pt x="381" y="98"/>
                    </a:lnTo>
                    <a:lnTo>
                      <a:pt x="385" y="98"/>
                    </a:lnTo>
                    <a:lnTo>
                      <a:pt x="389" y="97"/>
                    </a:lnTo>
                    <a:lnTo>
                      <a:pt x="395" y="96"/>
                    </a:lnTo>
                    <a:lnTo>
                      <a:pt x="398" y="95"/>
                    </a:lnTo>
                    <a:lnTo>
                      <a:pt x="402" y="93"/>
                    </a:lnTo>
                    <a:lnTo>
                      <a:pt x="405" y="91"/>
                    </a:lnTo>
                    <a:lnTo>
                      <a:pt x="409" y="89"/>
                    </a:lnTo>
                    <a:lnTo>
                      <a:pt x="411" y="87"/>
                    </a:lnTo>
                    <a:lnTo>
                      <a:pt x="414" y="85"/>
                    </a:lnTo>
                    <a:lnTo>
                      <a:pt x="416" y="82"/>
                    </a:lnTo>
                    <a:lnTo>
                      <a:pt x="418" y="80"/>
                    </a:lnTo>
                    <a:lnTo>
                      <a:pt x="419" y="77"/>
                    </a:lnTo>
                    <a:lnTo>
                      <a:pt x="421" y="74"/>
                    </a:lnTo>
                    <a:lnTo>
                      <a:pt x="421" y="70"/>
                    </a:lnTo>
                    <a:lnTo>
                      <a:pt x="422" y="67"/>
                    </a:lnTo>
                    <a:lnTo>
                      <a:pt x="422" y="33"/>
                    </a:lnTo>
                    <a:lnTo>
                      <a:pt x="421" y="28"/>
                    </a:lnTo>
                    <a:lnTo>
                      <a:pt x="421" y="25"/>
                    </a:lnTo>
                    <a:lnTo>
                      <a:pt x="419" y="22"/>
                    </a:lnTo>
                    <a:lnTo>
                      <a:pt x="418" y="19"/>
                    </a:lnTo>
                    <a:lnTo>
                      <a:pt x="416" y="16"/>
                    </a:lnTo>
                    <a:lnTo>
                      <a:pt x="414" y="13"/>
                    </a:lnTo>
                    <a:lnTo>
                      <a:pt x="411" y="11"/>
                    </a:lnTo>
                    <a:lnTo>
                      <a:pt x="409" y="9"/>
                    </a:lnTo>
                    <a:lnTo>
                      <a:pt x="405" y="7"/>
                    </a:lnTo>
                    <a:lnTo>
                      <a:pt x="402" y="5"/>
                    </a:lnTo>
                    <a:lnTo>
                      <a:pt x="398" y="3"/>
                    </a:lnTo>
                    <a:lnTo>
                      <a:pt x="395" y="2"/>
                    </a:lnTo>
                    <a:lnTo>
                      <a:pt x="389" y="1"/>
                    </a:lnTo>
                    <a:lnTo>
                      <a:pt x="385" y="0"/>
                    </a:lnTo>
                    <a:lnTo>
                      <a:pt x="381" y="0"/>
                    </a:lnTo>
                    <a:lnTo>
                      <a:pt x="377" y="0"/>
                    </a:lnTo>
                    <a:lnTo>
                      <a:pt x="46" y="0"/>
                    </a:lnTo>
                    <a:lnTo>
                      <a:pt x="40" y="0"/>
                    </a:lnTo>
                    <a:lnTo>
                      <a:pt x="36" y="0"/>
                    </a:lnTo>
                    <a:lnTo>
                      <a:pt x="32" y="1"/>
                    </a:lnTo>
                    <a:lnTo>
                      <a:pt x="28" y="2"/>
                    </a:lnTo>
                    <a:lnTo>
                      <a:pt x="24" y="3"/>
                    </a:lnTo>
                    <a:lnTo>
                      <a:pt x="20" y="5"/>
                    </a:lnTo>
                    <a:lnTo>
                      <a:pt x="17" y="7"/>
                    </a:lnTo>
                    <a:lnTo>
                      <a:pt x="14" y="9"/>
                    </a:lnTo>
                    <a:lnTo>
                      <a:pt x="11" y="11"/>
                    </a:lnTo>
                    <a:lnTo>
                      <a:pt x="8"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8" y="85"/>
                    </a:lnTo>
                    <a:lnTo>
                      <a:pt x="11" y="87"/>
                    </a:lnTo>
                    <a:lnTo>
                      <a:pt x="14" y="89"/>
                    </a:lnTo>
                    <a:lnTo>
                      <a:pt x="17" y="91"/>
                    </a:lnTo>
                    <a:lnTo>
                      <a:pt x="20" y="93"/>
                    </a:lnTo>
                    <a:lnTo>
                      <a:pt x="24" y="95"/>
                    </a:lnTo>
                    <a:lnTo>
                      <a:pt x="28" y="96"/>
                    </a:lnTo>
                    <a:lnTo>
                      <a:pt x="32" y="97"/>
                    </a:lnTo>
                    <a:lnTo>
                      <a:pt x="36" y="98"/>
                    </a:lnTo>
                    <a:lnTo>
                      <a:pt x="40" y="98"/>
                    </a:lnTo>
                    <a:lnTo>
                      <a:pt x="46" y="99"/>
                    </a:lnTo>
                    <a:lnTo>
                      <a:pt x="377" y="99"/>
                    </a:lnTo>
                    <a:close/>
                  </a:path>
                </a:pathLst>
              </a:custGeom>
              <a:solidFill>
                <a:srgbClr val="993300"/>
              </a:solidFill>
              <a:ln w="0">
                <a:solidFill>
                  <a:srgbClr val="000000"/>
                </a:solidFill>
                <a:prstDash val="solid"/>
                <a:round/>
                <a:headEnd/>
                <a:tailEnd/>
              </a:ln>
            </p:spPr>
            <p:txBody>
              <a:bodyPr/>
              <a:lstStyle/>
              <a:p>
                <a:endParaRPr lang="en-US"/>
              </a:p>
            </p:txBody>
          </p:sp>
          <p:sp>
            <p:nvSpPr>
              <p:cNvPr id="44339" name="Freeform 464"/>
              <p:cNvSpPr>
                <a:spLocks/>
              </p:cNvSpPr>
              <p:nvPr/>
            </p:nvSpPr>
            <p:spPr bwMode="auto">
              <a:xfrm>
                <a:off x="4971" y="1279"/>
                <a:ext cx="18" cy="6"/>
              </a:xfrm>
              <a:custGeom>
                <a:avLst/>
                <a:gdLst>
                  <a:gd name="T0" fmla="*/ 18 w 411"/>
                  <a:gd name="T1" fmla="*/ 3 h 121"/>
                  <a:gd name="T2" fmla="*/ 18 w 411"/>
                  <a:gd name="T3" fmla="*/ 3 h 121"/>
                  <a:gd name="T4" fmla="*/ 18 w 411"/>
                  <a:gd name="T5" fmla="*/ 4 h 121"/>
                  <a:gd name="T6" fmla="*/ 18 w 411"/>
                  <a:gd name="T7" fmla="*/ 4 h 121"/>
                  <a:gd name="T8" fmla="*/ 18 w 411"/>
                  <a:gd name="T9" fmla="*/ 4 h 121"/>
                  <a:gd name="T10" fmla="*/ 18 w 411"/>
                  <a:gd name="T11" fmla="*/ 4 h 121"/>
                  <a:gd name="T12" fmla="*/ 18 w 411"/>
                  <a:gd name="T13" fmla="*/ 5 h 121"/>
                  <a:gd name="T14" fmla="*/ 18 w 411"/>
                  <a:gd name="T15" fmla="*/ 5 h 121"/>
                  <a:gd name="T16" fmla="*/ 17 w 411"/>
                  <a:gd name="T17" fmla="*/ 5 h 121"/>
                  <a:gd name="T18" fmla="*/ 17 w 411"/>
                  <a:gd name="T19" fmla="*/ 5 h 121"/>
                  <a:gd name="T20" fmla="*/ 17 w 411"/>
                  <a:gd name="T21" fmla="*/ 6 h 121"/>
                  <a:gd name="T22" fmla="*/ 17 w 411"/>
                  <a:gd name="T23" fmla="*/ 6 h 121"/>
                  <a:gd name="T24" fmla="*/ 17 w 411"/>
                  <a:gd name="T25" fmla="*/ 6 h 121"/>
                  <a:gd name="T26" fmla="*/ 17 w 411"/>
                  <a:gd name="T27" fmla="*/ 6 h 121"/>
                  <a:gd name="T28" fmla="*/ 16 w 411"/>
                  <a:gd name="T29" fmla="*/ 6 h 121"/>
                  <a:gd name="T30" fmla="*/ 16 w 411"/>
                  <a:gd name="T31" fmla="*/ 6 h 121"/>
                  <a:gd name="T32" fmla="*/ 16 w 411"/>
                  <a:gd name="T33" fmla="*/ 6 h 121"/>
                  <a:gd name="T34" fmla="*/ 2 w 411"/>
                  <a:gd name="T35" fmla="*/ 6 h 121"/>
                  <a:gd name="T36" fmla="*/ 2 w 411"/>
                  <a:gd name="T37" fmla="*/ 6 h 121"/>
                  <a:gd name="T38" fmla="*/ 2 w 411"/>
                  <a:gd name="T39" fmla="*/ 6 h 121"/>
                  <a:gd name="T40" fmla="*/ 1 w 411"/>
                  <a:gd name="T41" fmla="*/ 6 h 121"/>
                  <a:gd name="T42" fmla="*/ 1 w 411"/>
                  <a:gd name="T43" fmla="*/ 6 h 121"/>
                  <a:gd name="T44" fmla="*/ 1 w 411"/>
                  <a:gd name="T45" fmla="*/ 6 h 121"/>
                  <a:gd name="T46" fmla="*/ 1 w 411"/>
                  <a:gd name="T47" fmla="*/ 6 h 121"/>
                  <a:gd name="T48" fmla="*/ 1 w 411"/>
                  <a:gd name="T49" fmla="*/ 5 h 121"/>
                  <a:gd name="T50" fmla="*/ 1 w 411"/>
                  <a:gd name="T51" fmla="*/ 5 h 121"/>
                  <a:gd name="T52" fmla="*/ 0 w 411"/>
                  <a:gd name="T53" fmla="*/ 5 h 121"/>
                  <a:gd name="T54" fmla="*/ 0 w 411"/>
                  <a:gd name="T55" fmla="*/ 5 h 121"/>
                  <a:gd name="T56" fmla="*/ 0 w 411"/>
                  <a:gd name="T57" fmla="*/ 4 h 121"/>
                  <a:gd name="T58" fmla="*/ 0 w 411"/>
                  <a:gd name="T59" fmla="*/ 4 h 121"/>
                  <a:gd name="T60" fmla="*/ 0 w 411"/>
                  <a:gd name="T61" fmla="*/ 4 h 121"/>
                  <a:gd name="T62" fmla="*/ 0 w 411"/>
                  <a:gd name="T63" fmla="*/ 4 h 121"/>
                  <a:gd name="T64" fmla="*/ 0 w 411"/>
                  <a:gd name="T65" fmla="*/ 3 h 121"/>
                  <a:gd name="T66" fmla="*/ 0 w 411"/>
                  <a:gd name="T67" fmla="*/ 3 h 121"/>
                  <a:gd name="T68" fmla="*/ 0 w 411"/>
                  <a:gd name="T69" fmla="*/ 0 h 121"/>
                  <a:gd name="T70" fmla="*/ 18 w 411"/>
                  <a:gd name="T71" fmla="*/ 0 h 121"/>
                  <a:gd name="T72" fmla="*/ 18 w 411"/>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1" h="121">
                    <a:moveTo>
                      <a:pt x="411" y="61"/>
                    </a:moveTo>
                    <a:lnTo>
                      <a:pt x="410" y="67"/>
                    </a:lnTo>
                    <a:lnTo>
                      <a:pt x="410" y="73"/>
                    </a:lnTo>
                    <a:lnTo>
                      <a:pt x="409" y="78"/>
                    </a:lnTo>
                    <a:lnTo>
                      <a:pt x="407" y="85"/>
                    </a:lnTo>
                    <a:lnTo>
                      <a:pt x="405" y="90"/>
                    </a:lnTo>
                    <a:lnTo>
                      <a:pt x="403" y="95"/>
                    </a:lnTo>
                    <a:lnTo>
                      <a:pt x="400" y="99"/>
                    </a:lnTo>
                    <a:lnTo>
                      <a:pt x="397" y="103"/>
                    </a:lnTo>
                    <a:lnTo>
                      <a:pt x="394" y="107"/>
                    </a:lnTo>
                    <a:lnTo>
                      <a:pt x="390" y="111"/>
                    </a:lnTo>
                    <a:lnTo>
                      <a:pt x="386" y="113"/>
                    </a:lnTo>
                    <a:lnTo>
                      <a:pt x="381" y="116"/>
                    </a:lnTo>
                    <a:lnTo>
                      <a:pt x="377" y="118"/>
                    </a:lnTo>
                    <a:lnTo>
                      <a:pt x="372" y="119"/>
                    </a:lnTo>
                    <a:lnTo>
                      <a:pt x="367" y="120"/>
                    </a:lnTo>
                    <a:lnTo>
                      <a:pt x="362" y="121"/>
                    </a:lnTo>
                    <a:lnTo>
                      <a:pt x="47" y="121"/>
                    </a:lnTo>
                    <a:lnTo>
                      <a:pt x="41" y="120"/>
                    </a:lnTo>
                    <a:lnTo>
                      <a:pt x="35" y="119"/>
                    </a:lnTo>
                    <a:lnTo>
                      <a:pt x="31" y="118"/>
                    </a:lnTo>
                    <a:lnTo>
                      <a:pt x="27" y="116"/>
                    </a:lnTo>
                    <a:lnTo>
                      <a:pt x="22"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8" y="0"/>
                    </a:lnTo>
                    <a:lnTo>
                      <a:pt x="411" y="61"/>
                    </a:lnTo>
                    <a:close/>
                  </a:path>
                </a:pathLst>
              </a:custGeom>
              <a:solidFill>
                <a:srgbClr val="993300"/>
              </a:solidFill>
              <a:ln w="0">
                <a:solidFill>
                  <a:srgbClr val="000000"/>
                </a:solidFill>
                <a:prstDash val="solid"/>
                <a:round/>
                <a:headEnd/>
                <a:tailEnd/>
              </a:ln>
            </p:spPr>
            <p:txBody>
              <a:bodyPr/>
              <a:lstStyle/>
              <a:p>
                <a:endParaRPr lang="en-US"/>
              </a:p>
            </p:txBody>
          </p:sp>
          <p:sp>
            <p:nvSpPr>
              <p:cNvPr id="44340" name="Freeform 465"/>
              <p:cNvSpPr>
                <a:spLocks/>
              </p:cNvSpPr>
              <p:nvPr/>
            </p:nvSpPr>
            <p:spPr bwMode="auto">
              <a:xfrm>
                <a:off x="4968" y="1276"/>
                <a:ext cx="2" cy="8"/>
              </a:xfrm>
              <a:custGeom>
                <a:avLst/>
                <a:gdLst>
                  <a:gd name="T0" fmla="*/ 1 w 40"/>
                  <a:gd name="T1" fmla="*/ 8 h 200"/>
                  <a:gd name="T2" fmla="*/ 1 w 40"/>
                  <a:gd name="T3" fmla="*/ 8 h 200"/>
                  <a:gd name="T4" fmla="*/ 2 w 40"/>
                  <a:gd name="T5" fmla="*/ 8 h 200"/>
                  <a:gd name="T6" fmla="*/ 2 w 40"/>
                  <a:gd name="T7" fmla="*/ 8 h 200"/>
                  <a:gd name="T8" fmla="*/ 2 w 40"/>
                  <a:gd name="T9" fmla="*/ 8 h 200"/>
                  <a:gd name="T10" fmla="*/ 2 w 40"/>
                  <a:gd name="T11" fmla="*/ 8 h 200"/>
                  <a:gd name="T12" fmla="*/ 2 w 40"/>
                  <a:gd name="T13" fmla="*/ 7 h 200"/>
                  <a:gd name="T14" fmla="*/ 2 w 40"/>
                  <a:gd name="T15" fmla="*/ 7 h 200"/>
                  <a:gd name="T16" fmla="*/ 2 w 40"/>
                  <a:gd name="T17" fmla="*/ 1 h 200"/>
                  <a:gd name="T18" fmla="*/ 2 w 40"/>
                  <a:gd name="T19" fmla="*/ 1 h 200"/>
                  <a:gd name="T20" fmla="*/ 2 w 40"/>
                  <a:gd name="T21" fmla="*/ 0 h 200"/>
                  <a:gd name="T22" fmla="*/ 2 w 40"/>
                  <a:gd name="T23" fmla="*/ 0 h 200"/>
                  <a:gd name="T24" fmla="*/ 2 w 40"/>
                  <a:gd name="T25" fmla="*/ 0 h 200"/>
                  <a:gd name="T26" fmla="*/ 2 w 40"/>
                  <a:gd name="T27" fmla="*/ 0 h 200"/>
                  <a:gd name="T28" fmla="*/ 1 w 40"/>
                  <a:gd name="T29" fmla="*/ 0 h 200"/>
                  <a:gd name="T30" fmla="*/ 1 w 40"/>
                  <a:gd name="T31" fmla="*/ 0 h 200"/>
                  <a:gd name="T32" fmla="*/ 1 w 40"/>
                  <a:gd name="T33" fmla="*/ 0 h 200"/>
                  <a:gd name="T34" fmla="*/ 1 w 40"/>
                  <a:gd name="T35" fmla="*/ 0 h 200"/>
                  <a:gd name="T36" fmla="*/ 1 w 40"/>
                  <a:gd name="T37" fmla="*/ 0 h 200"/>
                  <a:gd name="T38" fmla="*/ 1 w 40"/>
                  <a:gd name="T39" fmla="*/ 0 h 200"/>
                  <a:gd name="T40" fmla="*/ 1 w 40"/>
                  <a:gd name="T41" fmla="*/ 0 h 200"/>
                  <a:gd name="T42" fmla="*/ 0 w 40"/>
                  <a:gd name="T43" fmla="*/ 0 h 200"/>
                  <a:gd name="T44" fmla="*/ 0 w 40"/>
                  <a:gd name="T45" fmla="*/ 0 h 200"/>
                  <a:gd name="T46" fmla="*/ 0 w 40"/>
                  <a:gd name="T47" fmla="*/ 1 h 200"/>
                  <a:gd name="T48" fmla="*/ 0 w 40"/>
                  <a:gd name="T49" fmla="*/ 1 h 200"/>
                  <a:gd name="T50" fmla="*/ 0 w 40"/>
                  <a:gd name="T51" fmla="*/ 7 h 200"/>
                  <a:gd name="T52" fmla="*/ 0 w 40"/>
                  <a:gd name="T53" fmla="*/ 7 h 200"/>
                  <a:gd name="T54" fmla="*/ 0 w 40"/>
                  <a:gd name="T55" fmla="*/ 7 h 200"/>
                  <a:gd name="T56" fmla="*/ 0 w 40"/>
                  <a:gd name="T57" fmla="*/ 7 h 200"/>
                  <a:gd name="T58" fmla="*/ 0 w 40"/>
                  <a:gd name="T59" fmla="*/ 8 h 200"/>
                  <a:gd name="T60" fmla="*/ 1 w 40"/>
                  <a:gd name="T61" fmla="*/ 8 h 200"/>
                  <a:gd name="T62" fmla="*/ 1 w 40"/>
                  <a:gd name="T63" fmla="*/ 8 h 200"/>
                  <a:gd name="T64" fmla="*/ 1 w 40"/>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200">
                    <a:moveTo>
                      <a:pt x="23" y="200"/>
                    </a:moveTo>
                    <a:lnTo>
                      <a:pt x="24" y="199"/>
                    </a:lnTo>
                    <a:lnTo>
                      <a:pt x="26" y="199"/>
                    </a:lnTo>
                    <a:lnTo>
                      <a:pt x="27" y="199"/>
                    </a:lnTo>
                    <a:lnTo>
                      <a:pt x="29" y="198"/>
                    </a:lnTo>
                    <a:lnTo>
                      <a:pt x="30" y="197"/>
                    </a:lnTo>
                    <a:lnTo>
                      <a:pt x="32" y="196"/>
                    </a:lnTo>
                    <a:lnTo>
                      <a:pt x="33" y="195"/>
                    </a:lnTo>
                    <a:lnTo>
                      <a:pt x="34" y="194"/>
                    </a:lnTo>
                    <a:lnTo>
                      <a:pt x="35" y="193"/>
                    </a:lnTo>
                    <a:lnTo>
                      <a:pt x="36" y="191"/>
                    </a:lnTo>
                    <a:lnTo>
                      <a:pt x="37" y="190"/>
                    </a:lnTo>
                    <a:lnTo>
                      <a:pt x="38" y="188"/>
                    </a:lnTo>
                    <a:lnTo>
                      <a:pt x="39" y="186"/>
                    </a:lnTo>
                    <a:lnTo>
                      <a:pt x="39" y="184"/>
                    </a:lnTo>
                    <a:lnTo>
                      <a:pt x="39" y="183"/>
                    </a:lnTo>
                    <a:lnTo>
                      <a:pt x="40" y="181"/>
                    </a:lnTo>
                    <a:lnTo>
                      <a:pt x="40" y="20"/>
                    </a:lnTo>
                    <a:lnTo>
                      <a:pt x="39" y="18"/>
                    </a:lnTo>
                    <a:lnTo>
                      <a:pt x="39" y="16"/>
                    </a:lnTo>
                    <a:lnTo>
                      <a:pt x="39" y="14"/>
                    </a:lnTo>
                    <a:lnTo>
                      <a:pt x="38" y="11"/>
                    </a:lnTo>
                    <a:lnTo>
                      <a:pt x="37" y="10"/>
                    </a:lnTo>
                    <a:lnTo>
                      <a:pt x="36" y="8"/>
                    </a:lnTo>
                    <a:lnTo>
                      <a:pt x="35" y="7"/>
                    </a:lnTo>
                    <a:lnTo>
                      <a:pt x="34" y="5"/>
                    </a:lnTo>
                    <a:lnTo>
                      <a:pt x="33" y="4"/>
                    </a:lnTo>
                    <a:lnTo>
                      <a:pt x="32" y="3"/>
                    </a:lnTo>
                    <a:lnTo>
                      <a:pt x="30" y="2"/>
                    </a:lnTo>
                    <a:lnTo>
                      <a:pt x="29" y="1"/>
                    </a:lnTo>
                    <a:lnTo>
                      <a:pt x="27" y="0"/>
                    </a:lnTo>
                    <a:lnTo>
                      <a:pt x="26" y="0"/>
                    </a:lnTo>
                    <a:lnTo>
                      <a:pt x="24" y="0"/>
                    </a:lnTo>
                    <a:lnTo>
                      <a:pt x="23" y="0"/>
                    </a:lnTo>
                    <a:lnTo>
                      <a:pt x="21" y="0"/>
                    </a:lnTo>
                    <a:lnTo>
                      <a:pt x="19" y="0"/>
                    </a:lnTo>
                    <a:lnTo>
                      <a:pt x="18" y="0"/>
                    </a:lnTo>
                    <a:lnTo>
                      <a:pt x="15" y="1"/>
                    </a:lnTo>
                    <a:lnTo>
                      <a:pt x="14" y="2"/>
                    </a:lnTo>
                    <a:lnTo>
                      <a:pt x="12" y="3"/>
                    </a:lnTo>
                    <a:lnTo>
                      <a:pt x="11" y="4"/>
                    </a:lnTo>
                    <a:lnTo>
                      <a:pt x="10" y="5"/>
                    </a:lnTo>
                    <a:lnTo>
                      <a:pt x="9" y="7"/>
                    </a:lnTo>
                    <a:lnTo>
                      <a:pt x="8" y="8"/>
                    </a:lnTo>
                    <a:lnTo>
                      <a:pt x="7" y="10"/>
                    </a:lnTo>
                    <a:lnTo>
                      <a:pt x="6" y="11"/>
                    </a:lnTo>
                    <a:lnTo>
                      <a:pt x="5" y="14"/>
                    </a:lnTo>
                    <a:lnTo>
                      <a:pt x="5" y="16"/>
                    </a:lnTo>
                    <a:lnTo>
                      <a:pt x="5" y="18"/>
                    </a:lnTo>
                    <a:lnTo>
                      <a:pt x="5"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2" y="194"/>
                    </a:lnTo>
                    <a:lnTo>
                      <a:pt x="14" y="196"/>
                    </a:lnTo>
                    <a:lnTo>
                      <a:pt x="16" y="197"/>
                    </a:lnTo>
                    <a:lnTo>
                      <a:pt x="19" y="199"/>
                    </a:lnTo>
                    <a:lnTo>
                      <a:pt x="21" y="199"/>
                    </a:lnTo>
                    <a:lnTo>
                      <a:pt x="23" y="200"/>
                    </a:lnTo>
                    <a:close/>
                  </a:path>
                </a:pathLst>
              </a:custGeom>
              <a:solidFill>
                <a:srgbClr val="993300"/>
              </a:solidFill>
              <a:ln w="0">
                <a:solidFill>
                  <a:srgbClr val="000000"/>
                </a:solidFill>
                <a:prstDash val="solid"/>
                <a:round/>
                <a:headEnd/>
                <a:tailEnd/>
              </a:ln>
            </p:spPr>
            <p:txBody>
              <a:bodyPr/>
              <a:lstStyle/>
              <a:p>
                <a:endParaRPr lang="en-US"/>
              </a:p>
            </p:txBody>
          </p:sp>
          <p:sp>
            <p:nvSpPr>
              <p:cNvPr id="44341" name="Freeform 466"/>
              <p:cNvSpPr>
                <a:spLocks/>
              </p:cNvSpPr>
              <p:nvPr/>
            </p:nvSpPr>
            <p:spPr bwMode="auto">
              <a:xfrm>
                <a:off x="4989" y="1275"/>
                <a:ext cx="2" cy="9"/>
              </a:xfrm>
              <a:custGeom>
                <a:avLst/>
                <a:gdLst>
                  <a:gd name="T0" fmla="*/ 1 w 46"/>
                  <a:gd name="T1" fmla="*/ 9 h 209"/>
                  <a:gd name="T2" fmla="*/ 1 w 46"/>
                  <a:gd name="T3" fmla="*/ 9 h 209"/>
                  <a:gd name="T4" fmla="*/ 1 w 46"/>
                  <a:gd name="T5" fmla="*/ 9 h 209"/>
                  <a:gd name="T6" fmla="*/ 1 w 46"/>
                  <a:gd name="T7" fmla="*/ 9 h 209"/>
                  <a:gd name="T8" fmla="*/ 2 w 46"/>
                  <a:gd name="T9" fmla="*/ 8 h 209"/>
                  <a:gd name="T10" fmla="*/ 2 w 46"/>
                  <a:gd name="T11" fmla="*/ 8 h 209"/>
                  <a:gd name="T12" fmla="*/ 2 w 46"/>
                  <a:gd name="T13" fmla="*/ 8 h 209"/>
                  <a:gd name="T14" fmla="*/ 2 w 46"/>
                  <a:gd name="T15" fmla="*/ 8 h 209"/>
                  <a:gd name="T16" fmla="*/ 1 w 46"/>
                  <a:gd name="T17" fmla="*/ 1 h 209"/>
                  <a:gd name="T18" fmla="*/ 1 w 46"/>
                  <a:gd name="T19" fmla="*/ 1 h 209"/>
                  <a:gd name="T20" fmla="*/ 1 w 46"/>
                  <a:gd name="T21" fmla="*/ 1 h 209"/>
                  <a:gd name="T22" fmla="*/ 1 w 46"/>
                  <a:gd name="T23" fmla="*/ 0 h 209"/>
                  <a:gd name="T24" fmla="*/ 1 w 46"/>
                  <a:gd name="T25" fmla="*/ 0 h 209"/>
                  <a:gd name="T26" fmla="*/ 1 w 46"/>
                  <a:gd name="T27" fmla="*/ 0 h 209"/>
                  <a:gd name="T28" fmla="*/ 1 w 46"/>
                  <a:gd name="T29" fmla="*/ 0 h 209"/>
                  <a:gd name="T30" fmla="*/ 1 w 46"/>
                  <a:gd name="T31" fmla="*/ 0 h 209"/>
                  <a:gd name="T32" fmla="*/ 1 w 46"/>
                  <a:gd name="T33" fmla="*/ 0 h 209"/>
                  <a:gd name="T34" fmla="*/ 1 w 46"/>
                  <a:gd name="T35" fmla="*/ 0 h 209"/>
                  <a:gd name="T36" fmla="*/ 0 w 46"/>
                  <a:gd name="T37" fmla="*/ 0 h 209"/>
                  <a:gd name="T38" fmla="*/ 0 w 46"/>
                  <a:gd name="T39" fmla="*/ 0 h 209"/>
                  <a:gd name="T40" fmla="*/ 0 w 46"/>
                  <a:gd name="T41" fmla="*/ 0 h 209"/>
                  <a:gd name="T42" fmla="*/ 0 w 46"/>
                  <a:gd name="T43" fmla="*/ 0 h 209"/>
                  <a:gd name="T44" fmla="*/ 0 w 46"/>
                  <a:gd name="T45" fmla="*/ 1 h 209"/>
                  <a:gd name="T46" fmla="*/ 0 w 46"/>
                  <a:gd name="T47" fmla="*/ 1 h 209"/>
                  <a:gd name="T48" fmla="*/ 0 w 46"/>
                  <a:gd name="T49" fmla="*/ 1 h 209"/>
                  <a:gd name="T50" fmla="*/ 0 w 46"/>
                  <a:gd name="T51" fmla="*/ 8 h 209"/>
                  <a:gd name="T52" fmla="*/ 0 w 46"/>
                  <a:gd name="T53" fmla="*/ 8 h 209"/>
                  <a:gd name="T54" fmla="*/ 0 w 46"/>
                  <a:gd name="T55" fmla="*/ 9 h 209"/>
                  <a:gd name="T56" fmla="*/ 0 w 46"/>
                  <a:gd name="T57" fmla="*/ 9 h 209"/>
                  <a:gd name="T58" fmla="*/ 0 w 46"/>
                  <a:gd name="T59" fmla="*/ 9 h 209"/>
                  <a:gd name="T60" fmla="*/ 0 w 46"/>
                  <a:gd name="T61" fmla="*/ 9 h 209"/>
                  <a:gd name="T62" fmla="*/ 1 w 46"/>
                  <a:gd name="T63" fmla="*/ 9 h 209"/>
                  <a:gd name="T64" fmla="*/ 1 w 46"/>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 h="209">
                    <a:moveTo>
                      <a:pt x="17" y="209"/>
                    </a:moveTo>
                    <a:lnTo>
                      <a:pt x="18" y="208"/>
                    </a:lnTo>
                    <a:lnTo>
                      <a:pt x="21" y="208"/>
                    </a:lnTo>
                    <a:lnTo>
                      <a:pt x="23" y="206"/>
                    </a:lnTo>
                    <a:lnTo>
                      <a:pt x="25" y="205"/>
                    </a:lnTo>
                    <a:lnTo>
                      <a:pt x="27" y="203"/>
                    </a:lnTo>
                    <a:lnTo>
                      <a:pt x="30" y="201"/>
                    </a:lnTo>
                    <a:lnTo>
                      <a:pt x="32" y="199"/>
                    </a:lnTo>
                    <a:lnTo>
                      <a:pt x="34" y="197"/>
                    </a:lnTo>
                    <a:lnTo>
                      <a:pt x="36" y="194"/>
                    </a:lnTo>
                    <a:lnTo>
                      <a:pt x="38" y="191"/>
                    </a:lnTo>
                    <a:lnTo>
                      <a:pt x="40" y="189"/>
                    </a:lnTo>
                    <a:lnTo>
                      <a:pt x="43" y="186"/>
                    </a:lnTo>
                    <a:lnTo>
                      <a:pt x="44" y="184"/>
                    </a:lnTo>
                    <a:lnTo>
                      <a:pt x="45" y="181"/>
                    </a:lnTo>
                    <a:lnTo>
                      <a:pt x="45" y="178"/>
                    </a:lnTo>
                    <a:lnTo>
                      <a:pt x="46" y="176"/>
                    </a:lnTo>
                    <a:lnTo>
                      <a:pt x="34" y="21"/>
                    </a:lnTo>
                    <a:lnTo>
                      <a:pt x="33" y="17"/>
                    </a:lnTo>
                    <a:lnTo>
                      <a:pt x="33" y="15"/>
                    </a:lnTo>
                    <a:lnTo>
                      <a:pt x="33" y="14"/>
                    </a:lnTo>
                    <a:lnTo>
                      <a:pt x="32" y="12"/>
                    </a:lnTo>
                    <a:lnTo>
                      <a:pt x="32" y="10"/>
                    </a:lnTo>
                    <a:lnTo>
                      <a:pt x="31" y="8"/>
                    </a:lnTo>
                    <a:lnTo>
                      <a:pt x="30" y="7"/>
                    </a:lnTo>
                    <a:lnTo>
                      <a:pt x="29" y="5"/>
                    </a:lnTo>
                    <a:lnTo>
                      <a:pt x="28" y="4"/>
                    </a:lnTo>
                    <a:lnTo>
                      <a:pt x="26" y="3"/>
                    </a:lnTo>
                    <a:lnTo>
                      <a:pt x="25" y="2"/>
                    </a:lnTo>
                    <a:lnTo>
                      <a:pt x="23" y="1"/>
                    </a:lnTo>
                    <a:lnTo>
                      <a:pt x="22" y="0"/>
                    </a:lnTo>
                    <a:lnTo>
                      <a:pt x="20" y="0"/>
                    </a:lnTo>
                    <a:lnTo>
                      <a:pt x="18" y="0"/>
                    </a:lnTo>
                    <a:lnTo>
                      <a:pt x="17" y="0"/>
                    </a:lnTo>
                    <a:lnTo>
                      <a:pt x="15" y="0"/>
                    </a:lnTo>
                    <a:lnTo>
                      <a:pt x="13" y="0"/>
                    </a:lnTo>
                    <a:lnTo>
                      <a:pt x="12" y="0"/>
                    </a:lnTo>
                    <a:lnTo>
                      <a:pt x="10" y="1"/>
                    </a:lnTo>
                    <a:lnTo>
                      <a:pt x="9" y="2"/>
                    </a:lnTo>
                    <a:lnTo>
                      <a:pt x="7" y="3"/>
                    </a:lnTo>
                    <a:lnTo>
                      <a:pt x="6" y="4"/>
                    </a:lnTo>
                    <a:lnTo>
                      <a:pt x="5" y="6"/>
                    </a:lnTo>
                    <a:lnTo>
                      <a:pt x="4" y="7"/>
                    </a:lnTo>
                    <a:lnTo>
                      <a:pt x="3" y="9"/>
                    </a:lnTo>
                    <a:lnTo>
                      <a:pt x="1" y="11"/>
                    </a:lnTo>
                    <a:lnTo>
                      <a:pt x="1" y="13"/>
                    </a:lnTo>
                    <a:lnTo>
                      <a:pt x="0" y="15"/>
                    </a:lnTo>
                    <a:lnTo>
                      <a:pt x="0" y="17"/>
                    </a:lnTo>
                    <a:lnTo>
                      <a:pt x="0" y="19"/>
                    </a:lnTo>
                    <a:lnTo>
                      <a:pt x="0" y="23"/>
                    </a:lnTo>
                    <a:lnTo>
                      <a:pt x="0" y="192"/>
                    </a:lnTo>
                    <a:lnTo>
                      <a:pt x="0" y="193"/>
                    </a:lnTo>
                    <a:lnTo>
                      <a:pt x="0" y="195"/>
                    </a:lnTo>
                    <a:lnTo>
                      <a:pt x="0" y="196"/>
                    </a:lnTo>
                    <a:lnTo>
                      <a:pt x="1" y="198"/>
                    </a:lnTo>
                    <a:lnTo>
                      <a:pt x="1" y="199"/>
                    </a:lnTo>
                    <a:lnTo>
                      <a:pt x="3" y="200"/>
                    </a:lnTo>
                    <a:lnTo>
                      <a:pt x="4" y="202"/>
                    </a:lnTo>
                    <a:lnTo>
                      <a:pt x="5" y="203"/>
                    </a:lnTo>
                    <a:lnTo>
                      <a:pt x="6" y="204"/>
                    </a:lnTo>
                    <a:lnTo>
                      <a:pt x="7" y="205"/>
                    </a:lnTo>
                    <a:lnTo>
                      <a:pt x="9" y="206"/>
                    </a:lnTo>
                    <a:lnTo>
                      <a:pt x="10" y="207"/>
                    </a:lnTo>
                    <a:lnTo>
                      <a:pt x="12" y="208"/>
                    </a:lnTo>
                    <a:lnTo>
                      <a:pt x="13" y="208"/>
                    </a:lnTo>
                    <a:lnTo>
                      <a:pt x="15" y="208"/>
                    </a:lnTo>
                    <a:lnTo>
                      <a:pt x="17" y="209"/>
                    </a:lnTo>
                    <a:close/>
                  </a:path>
                </a:pathLst>
              </a:custGeom>
              <a:solidFill>
                <a:srgbClr val="993300"/>
              </a:solidFill>
              <a:ln w="0">
                <a:solidFill>
                  <a:srgbClr val="000000"/>
                </a:solidFill>
                <a:prstDash val="solid"/>
                <a:round/>
                <a:headEnd/>
                <a:tailEnd/>
              </a:ln>
            </p:spPr>
            <p:txBody>
              <a:bodyPr/>
              <a:lstStyle/>
              <a:p>
                <a:endParaRPr lang="en-US"/>
              </a:p>
            </p:txBody>
          </p:sp>
          <p:sp>
            <p:nvSpPr>
              <p:cNvPr id="44342" name="Freeform 467"/>
              <p:cNvSpPr>
                <a:spLocks/>
              </p:cNvSpPr>
              <p:nvPr/>
            </p:nvSpPr>
            <p:spPr bwMode="auto">
              <a:xfrm>
                <a:off x="4970" y="1275"/>
                <a:ext cx="19" cy="4"/>
              </a:xfrm>
              <a:custGeom>
                <a:avLst/>
                <a:gdLst>
                  <a:gd name="T0" fmla="*/ 17 w 422"/>
                  <a:gd name="T1" fmla="*/ 4 h 99"/>
                  <a:gd name="T2" fmla="*/ 18 w 422"/>
                  <a:gd name="T3" fmla="*/ 4 h 99"/>
                  <a:gd name="T4" fmla="*/ 18 w 422"/>
                  <a:gd name="T5" fmla="*/ 4 h 99"/>
                  <a:gd name="T6" fmla="*/ 18 w 422"/>
                  <a:gd name="T7" fmla="*/ 4 h 99"/>
                  <a:gd name="T8" fmla="*/ 19 w 422"/>
                  <a:gd name="T9" fmla="*/ 4 h 99"/>
                  <a:gd name="T10" fmla="*/ 19 w 422"/>
                  <a:gd name="T11" fmla="*/ 3 h 99"/>
                  <a:gd name="T12" fmla="*/ 19 w 422"/>
                  <a:gd name="T13" fmla="*/ 3 h 99"/>
                  <a:gd name="T14" fmla="*/ 19 w 422"/>
                  <a:gd name="T15" fmla="*/ 3 h 99"/>
                  <a:gd name="T16" fmla="*/ 19 w 422"/>
                  <a:gd name="T17" fmla="*/ 1 h 99"/>
                  <a:gd name="T18" fmla="*/ 19 w 422"/>
                  <a:gd name="T19" fmla="*/ 1 h 99"/>
                  <a:gd name="T20" fmla="*/ 19 w 422"/>
                  <a:gd name="T21" fmla="*/ 1 h 99"/>
                  <a:gd name="T22" fmla="*/ 19 w 422"/>
                  <a:gd name="T23" fmla="*/ 1 h 99"/>
                  <a:gd name="T24" fmla="*/ 18 w 422"/>
                  <a:gd name="T25" fmla="*/ 0 h 99"/>
                  <a:gd name="T26" fmla="*/ 18 w 422"/>
                  <a:gd name="T27" fmla="*/ 0 h 99"/>
                  <a:gd name="T28" fmla="*/ 18 w 422"/>
                  <a:gd name="T29" fmla="*/ 0 h 99"/>
                  <a:gd name="T30" fmla="*/ 17 w 422"/>
                  <a:gd name="T31" fmla="*/ 0 h 99"/>
                  <a:gd name="T32" fmla="*/ 17 w 422"/>
                  <a:gd name="T33" fmla="*/ 0 h 99"/>
                  <a:gd name="T34" fmla="*/ 2 w 422"/>
                  <a:gd name="T35" fmla="*/ 0 h 99"/>
                  <a:gd name="T36" fmla="*/ 1 w 422"/>
                  <a:gd name="T37" fmla="*/ 0 h 99"/>
                  <a:gd name="T38" fmla="*/ 1 w 422"/>
                  <a:gd name="T39" fmla="*/ 0 h 99"/>
                  <a:gd name="T40" fmla="*/ 1 w 422"/>
                  <a:gd name="T41" fmla="*/ 0 h 99"/>
                  <a:gd name="T42" fmla="*/ 0 w 422"/>
                  <a:gd name="T43" fmla="*/ 0 h 99"/>
                  <a:gd name="T44" fmla="*/ 0 w 422"/>
                  <a:gd name="T45" fmla="*/ 1 h 99"/>
                  <a:gd name="T46" fmla="*/ 0 w 422"/>
                  <a:gd name="T47" fmla="*/ 1 h 99"/>
                  <a:gd name="T48" fmla="*/ 0 w 422"/>
                  <a:gd name="T49" fmla="*/ 1 h 99"/>
                  <a:gd name="T50" fmla="*/ 0 w 422"/>
                  <a:gd name="T51" fmla="*/ 3 h 99"/>
                  <a:gd name="T52" fmla="*/ 0 w 422"/>
                  <a:gd name="T53" fmla="*/ 3 h 99"/>
                  <a:gd name="T54" fmla="*/ 0 w 422"/>
                  <a:gd name="T55" fmla="*/ 3 h 99"/>
                  <a:gd name="T56" fmla="*/ 0 w 422"/>
                  <a:gd name="T57" fmla="*/ 3 h 99"/>
                  <a:gd name="T58" fmla="*/ 1 w 422"/>
                  <a:gd name="T59" fmla="*/ 4 h 99"/>
                  <a:gd name="T60" fmla="*/ 1 w 422"/>
                  <a:gd name="T61" fmla="*/ 4 h 99"/>
                  <a:gd name="T62" fmla="*/ 1 w 422"/>
                  <a:gd name="T63" fmla="*/ 4 h 99"/>
                  <a:gd name="T64" fmla="*/ 2 w 422"/>
                  <a:gd name="T65" fmla="*/ 4 h 99"/>
                  <a:gd name="T66" fmla="*/ 2 w 42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2" h="99">
                    <a:moveTo>
                      <a:pt x="377" y="99"/>
                    </a:moveTo>
                    <a:lnTo>
                      <a:pt x="381" y="98"/>
                    </a:lnTo>
                    <a:lnTo>
                      <a:pt x="385" y="98"/>
                    </a:lnTo>
                    <a:lnTo>
                      <a:pt x="389" y="97"/>
                    </a:lnTo>
                    <a:lnTo>
                      <a:pt x="395" y="96"/>
                    </a:lnTo>
                    <a:lnTo>
                      <a:pt x="398" y="95"/>
                    </a:lnTo>
                    <a:lnTo>
                      <a:pt x="402" y="93"/>
                    </a:lnTo>
                    <a:lnTo>
                      <a:pt x="405" y="91"/>
                    </a:lnTo>
                    <a:lnTo>
                      <a:pt x="409" y="89"/>
                    </a:lnTo>
                    <a:lnTo>
                      <a:pt x="411" y="87"/>
                    </a:lnTo>
                    <a:lnTo>
                      <a:pt x="414" y="85"/>
                    </a:lnTo>
                    <a:lnTo>
                      <a:pt x="416" y="82"/>
                    </a:lnTo>
                    <a:lnTo>
                      <a:pt x="418" y="80"/>
                    </a:lnTo>
                    <a:lnTo>
                      <a:pt x="419" y="77"/>
                    </a:lnTo>
                    <a:lnTo>
                      <a:pt x="421" y="74"/>
                    </a:lnTo>
                    <a:lnTo>
                      <a:pt x="421" y="70"/>
                    </a:lnTo>
                    <a:lnTo>
                      <a:pt x="422" y="67"/>
                    </a:lnTo>
                    <a:lnTo>
                      <a:pt x="422" y="33"/>
                    </a:lnTo>
                    <a:lnTo>
                      <a:pt x="421" y="28"/>
                    </a:lnTo>
                    <a:lnTo>
                      <a:pt x="421" y="25"/>
                    </a:lnTo>
                    <a:lnTo>
                      <a:pt x="419" y="22"/>
                    </a:lnTo>
                    <a:lnTo>
                      <a:pt x="418" y="19"/>
                    </a:lnTo>
                    <a:lnTo>
                      <a:pt x="416" y="16"/>
                    </a:lnTo>
                    <a:lnTo>
                      <a:pt x="414" y="13"/>
                    </a:lnTo>
                    <a:lnTo>
                      <a:pt x="411" y="11"/>
                    </a:lnTo>
                    <a:lnTo>
                      <a:pt x="409" y="9"/>
                    </a:lnTo>
                    <a:lnTo>
                      <a:pt x="405" y="7"/>
                    </a:lnTo>
                    <a:lnTo>
                      <a:pt x="402" y="5"/>
                    </a:lnTo>
                    <a:lnTo>
                      <a:pt x="398" y="3"/>
                    </a:lnTo>
                    <a:lnTo>
                      <a:pt x="395" y="2"/>
                    </a:lnTo>
                    <a:lnTo>
                      <a:pt x="389" y="1"/>
                    </a:lnTo>
                    <a:lnTo>
                      <a:pt x="385" y="0"/>
                    </a:lnTo>
                    <a:lnTo>
                      <a:pt x="381" y="0"/>
                    </a:lnTo>
                    <a:lnTo>
                      <a:pt x="377" y="0"/>
                    </a:lnTo>
                    <a:lnTo>
                      <a:pt x="46" y="0"/>
                    </a:lnTo>
                    <a:lnTo>
                      <a:pt x="40" y="0"/>
                    </a:lnTo>
                    <a:lnTo>
                      <a:pt x="36" y="0"/>
                    </a:lnTo>
                    <a:lnTo>
                      <a:pt x="32" y="1"/>
                    </a:lnTo>
                    <a:lnTo>
                      <a:pt x="28" y="2"/>
                    </a:lnTo>
                    <a:lnTo>
                      <a:pt x="24" y="3"/>
                    </a:lnTo>
                    <a:lnTo>
                      <a:pt x="20" y="5"/>
                    </a:lnTo>
                    <a:lnTo>
                      <a:pt x="17" y="7"/>
                    </a:lnTo>
                    <a:lnTo>
                      <a:pt x="14" y="9"/>
                    </a:lnTo>
                    <a:lnTo>
                      <a:pt x="11" y="11"/>
                    </a:lnTo>
                    <a:lnTo>
                      <a:pt x="8"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8" y="85"/>
                    </a:lnTo>
                    <a:lnTo>
                      <a:pt x="11" y="87"/>
                    </a:lnTo>
                    <a:lnTo>
                      <a:pt x="14" y="89"/>
                    </a:lnTo>
                    <a:lnTo>
                      <a:pt x="17" y="91"/>
                    </a:lnTo>
                    <a:lnTo>
                      <a:pt x="20" y="93"/>
                    </a:lnTo>
                    <a:lnTo>
                      <a:pt x="24" y="95"/>
                    </a:lnTo>
                    <a:lnTo>
                      <a:pt x="28" y="96"/>
                    </a:lnTo>
                    <a:lnTo>
                      <a:pt x="32" y="97"/>
                    </a:lnTo>
                    <a:lnTo>
                      <a:pt x="36" y="98"/>
                    </a:lnTo>
                    <a:lnTo>
                      <a:pt x="40" y="98"/>
                    </a:lnTo>
                    <a:lnTo>
                      <a:pt x="46" y="99"/>
                    </a:lnTo>
                    <a:lnTo>
                      <a:pt x="377" y="99"/>
                    </a:lnTo>
                    <a:close/>
                  </a:path>
                </a:pathLst>
              </a:custGeom>
              <a:solidFill>
                <a:srgbClr val="993300"/>
              </a:solidFill>
              <a:ln w="0">
                <a:solidFill>
                  <a:srgbClr val="000000"/>
                </a:solidFill>
                <a:prstDash val="solid"/>
                <a:round/>
                <a:headEnd/>
                <a:tailEnd/>
              </a:ln>
            </p:spPr>
            <p:txBody>
              <a:bodyPr/>
              <a:lstStyle/>
              <a:p>
                <a:endParaRPr lang="en-US"/>
              </a:p>
            </p:txBody>
          </p:sp>
          <p:sp>
            <p:nvSpPr>
              <p:cNvPr id="44343" name="Freeform 468"/>
              <p:cNvSpPr>
                <a:spLocks/>
              </p:cNvSpPr>
              <p:nvPr/>
            </p:nvSpPr>
            <p:spPr bwMode="auto">
              <a:xfrm>
                <a:off x="4913" y="1274"/>
                <a:ext cx="25" cy="12"/>
              </a:xfrm>
              <a:custGeom>
                <a:avLst/>
                <a:gdLst>
                  <a:gd name="T0" fmla="*/ 22 w 562"/>
                  <a:gd name="T1" fmla="*/ 12 h 269"/>
                  <a:gd name="T2" fmla="*/ 23 w 562"/>
                  <a:gd name="T3" fmla="*/ 12 h 269"/>
                  <a:gd name="T4" fmla="*/ 23 w 562"/>
                  <a:gd name="T5" fmla="*/ 12 h 269"/>
                  <a:gd name="T6" fmla="*/ 24 w 562"/>
                  <a:gd name="T7" fmla="*/ 11 h 269"/>
                  <a:gd name="T8" fmla="*/ 24 w 562"/>
                  <a:gd name="T9" fmla="*/ 11 h 269"/>
                  <a:gd name="T10" fmla="*/ 25 w 562"/>
                  <a:gd name="T11" fmla="*/ 10 h 269"/>
                  <a:gd name="T12" fmla="*/ 25 w 562"/>
                  <a:gd name="T13" fmla="*/ 10 h 269"/>
                  <a:gd name="T14" fmla="*/ 25 w 562"/>
                  <a:gd name="T15" fmla="*/ 9 h 269"/>
                  <a:gd name="T16" fmla="*/ 24 w 562"/>
                  <a:gd name="T17" fmla="*/ 3 h 269"/>
                  <a:gd name="T18" fmla="*/ 24 w 562"/>
                  <a:gd name="T19" fmla="*/ 2 h 269"/>
                  <a:gd name="T20" fmla="*/ 24 w 562"/>
                  <a:gd name="T21" fmla="*/ 2 h 269"/>
                  <a:gd name="T22" fmla="*/ 24 w 562"/>
                  <a:gd name="T23" fmla="*/ 1 h 269"/>
                  <a:gd name="T24" fmla="*/ 23 w 562"/>
                  <a:gd name="T25" fmla="*/ 1 h 269"/>
                  <a:gd name="T26" fmla="*/ 23 w 562"/>
                  <a:gd name="T27" fmla="*/ 0 h 269"/>
                  <a:gd name="T28" fmla="*/ 23 w 562"/>
                  <a:gd name="T29" fmla="*/ 0 h 269"/>
                  <a:gd name="T30" fmla="*/ 22 w 562"/>
                  <a:gd name="T31" fmla="*/ 0 h 269"/>
                  <a:gd name="T32" fmla="*/ 22 w 562"/>
                  <a:gd name="T33" fmla="*/ 0 h 269"/>
                  <a:gd name="T34" fmla="*/ 3 w 562"/>
                  <a:gd name="T35" fmla="*/ 0 h 269"/>
                  <a:gd name="T36" fmla="*/ 3 w 562"/>
                  <a:gd name="T37" fmla="*/ 0 h 269"/>
                  <a:gd name="T38" fmla="*/ 2 w 562"/>
                  <a:gd name="T39" fmla="*/ 0 h 269"/>
                  <a:gd name="T40" fmla="*/ 2 w 562"/>
                  <a:gd name="T41" fmla="*/ 1 h 269"/>
                  <a:gd name="T42" fmla="*/ 1 w 562"/>
                  <a:gd name="T43" fmla="*/ 1 h 269"/>
                  <a:gd name="T44" fmla="*/ 1 w 562"/>
                  <a:gd name="T45" fmla="*/ 1 h 269"/>
                  <a:gd name="T46" fmla="*/ 1 w 562"/>
                  <a:gd name="T47" fmla="*/ 2 h 269"/>
                  <a:gd name="T48" fmla="*/ 1 w 562"/>
                  <a:gd name="T49" fmla="*/ 3 h 269"/>
                  <a:gd name="T50" fmla="*/ 0 w 562"/>
                  <a:gd name="T51" fmla="*/ 9 h 269"/>
                  <a:gd name="T52" fmla="*/ 0 w 562"/>
                  <a:gd name="T53" fmla="*/ 10 h 269"/>
                  <a:gd name="T54" fmla="*/ 0 w 562"/>
                  <a:gd name="T55" fmla="*/ 10 h 269"/>
                  <a:gd name="T56" fmla="*/ 1 w 562"/>
                  <a:gd name="T57" fmla="*/ 11 h 269"/>
                  <a:gd name="T58" fmla="*/ 1 w 562"/>
                  <a:gd name="T59" fmla="*/ 11 h 269"/>
                  <a:gd name="T60" fmla="*/ 2 w 562"/>
                  <a:gd name="T61" fmla="*/ 12 h 269"/>
                  <a:gd name="T62" fmla="*/ 2 w 562"/>
                  <a:gd name="T63" fmla="*/ 12 h 269"/>
                  <a:gd name="T64" fmla="*/ 3 w 562"/>
                  <a:gd name="T65" fmla="*/ 12 h 269"/>
                  <a:gd name="T66" fmla="*/ 3 w 562"/>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2" h="269">
                    <a:moveTo>
                      <a:pt x="488" y="269"/>
                    </a:moveTo>
                    <a:lnTo>
                      <a:pt x="493" y="268"/>
                    </a:lnTo>
                    <a:lnTo>
                      <a:pt x="499" y="267"/>
                    </a:lnTo>
                    <a:lnTo>
                      <a:pt x="507" y="266"/>
                    </a:lnTo>
                    <a:lnTo>
                      <a:pt x="513" y="264"/>
                    </a:lnTo>
                    <a:lnTo>
                      <a:pt x="519" y="261"/>
                    </a:lnTo>
                    <a:lnTo>
                      <a:pt x="525" y="258"/>
                    </a:lnTo>
                    <a:lnTo>
                      <a:pt x="531" y="254"/>
                    </a:lnTo>
                    <a:lnTo>
                      <a:pt x="536" y="250"/>
                    </a:lnTo>
                    <a:lnTo>
                      <a:pt x="541" y="245"/>
                    </a:lnTo>
                    <a:lnTo>
                      <a:pt x="547" y="240"/>
                    </a:lnTo>
                    <a:lnTo>
                      <a:pt x="551" y="235"/>
                    </a:lnTo>
                    <a:lnTo>
                      <a:pt x="555" y="229"/>
                    </a:lnTo>
                    <a:lnTo>
                      <a:pt x="558" y="223"/>
                    </a:lnTo>
                    <a:lnTo>
                      <a:pt x="560" y="217"/>
                    </a:lnTo>
                    <a:lnTo>
                      <a:pt x="561" y="211"/>
                    </a:lnTo>
                    <a:lnTo>
                      <a:pt x="562" y="204"/>
                    </a:lnTo>
                    <a:lnTo>
                      <a:pt x="545" y="64"/>
                    </a:lnTo>
                    <a:lnTo>
                      <a:pt x="543" y="57"/>
                    </a:lnTo>
                    <a:lnTo>
                      <a:pt x="542" y="51"/>
                    </a:lnTo>
                    <a:lnTo>
                      <a:pt x="541" y="44"/>
                    </a:lnTo>
                    <a:lnTo>
                      <a:pt x="539" y="38"/>
                    </a:lnTo>
                    <a:lnTo>
                      <a:pt x="537" y="33"/>
                    </a:lnTo>
                    <a:lnTo>
                      <a:pt x="534" y="28"/>
                    </a:lnTo>
                    <a:lnTo>
                      <a:pt x="531" y="23"/>
                    </a:lnTo>
                    <a:lnTo>
                      <a:pt x="528" y="18"/>
                    </a:lnTo>
                    <a:lnTo>
                      <a:pt x="524" y="14"/>
                    </a:lnTo>
                    <a:lnTo>
                      <a:pt x="520" y="11"/>
                    </a:lnTo>
                    <a:lnTo>
                      <a:pt x="515" y="7"/>
                    </a:lnTo>
                    <a:lnTo>
                      <a:pt x="510" y="4"/>
                    </a:lnTo>
                    <a:lnTo>
                      <a:pt x="504" y="2"/>
                    </a:lnTo>
                    <a:lnTo>
                      <a:pt x="499" y="1"/>
                    </a:lnTo>
                    <a:lnTo>
                      <a:pt x="493" y="0"/>
                    </a:lnTo>
                    <a:lnTo>
                      <a:pt x="488" y="0"/>
                    </a:lnTo>
                    <a:lnTo>
                      <a:pt x="74" y="0"/>
                    </a:lnTo>
                    <a:lnTo>
                      <a:pt x="68" y="0"/>
                    </a:lnTo>
                    <a:lnTo>
                      <a:pt x="62" y="1"/>
                    </a:lnTo>
                    <a:lnTo>
                      <a:pt x="57" y="2"/>
                    </a:lnTo>
                    <a:lnTo>
                      <a:pt x="52" y="4"/>
                    </a:lnTo>
                    <a:lnTo>
                      <a:pt x="47" y="7"/>
                    </a:lnTo>
                    <a:lnTo>
                      <a:pt x="43" y="11"/>
                    </a:lnTo>
                    <a:lnTo>
                      <a:pt x="37" y="14"/>
                    </a:lnTo>
                    <a:lnTo>
                      <a:pt x="33" y="18"/>
                    </a:lnTo>
                    <a:lnTo>
                      <a:pt x="30" y="23"/>
                    </a:lnTo>
                    <a:lnTo>
                      <a:pt x="26" y="28"/>
                    </a:lnTo>
                    <a:lnTo>
                      <a:pt x="23" y="33"/>
                    </a:lnTo>
                    <a:lnTo>
                      <a:pt x="21" y="38"/>
                    </a:lnTo>
                    <a:lnTo>
                      <a:pt x="19" y="44"/>
                    </a:lnTo>
                    <a:lnTo>
                      <a:pt x="18" y="51"/>
                    </a:lnTo>
                    <a:lnTo>
                      <a:pt x="17" y="57"/>
                    </a:lnTo>
                    <a:lnTo>
                      <a:pt x="17" y="64"/>
                    </a:lnTo>
                    <a:lnTo>
                      <a:pt x="0" y="204"/>
                    </a:lnTo>
                    <a:lnTo>
                      <a:pt x="0" y="211"/>
                    </a:lnTo>
                    <a:lnTo>
                      <a:pt x="1" y="217"/>
                    </a:lnTo>
                    <a:lnTo>
                      <a:pt x="5" y="223"/>
                    </a:lnTo>
                    <a:lnTo>
                      <a:pt x="8" y="229"/>
                    </a:lnTo>
                    <a:lnTo>
                      <a:pt x="11" y="235"/>
                    </a:lnTo>
                    <a:lnTo>
                      <a:pt x="15" y="240"/>
                    </a:lnTo>
                    <a:lnTo>
                      <a:pt x="20" y="245"/>
                    </a:lnTo>
                    <a:lnTo>
                      <a:pt x="25" y="250"/>
                    </a:lnTo>
                    <a:lnTo>
                      <a:pt x="31" y="254"/>
                    </a:lnTo>
                    <a:lnTo>
                      <a:pt x="37" y="258"/>
                    </a:lnTo>
                    <a:lnTo>
                      <a:pt x="44" y="261"/>
                    </a:lnTo>
                    <a:lnTo>
                      <a:pt x="50" y="264"/>
                    </a:lnTo>
                    <a:lnTo>
                      <a:pt x="56" y="266"/>
                    </a:lnTo>
                    <a:lnTo>
                      <a:pt x="62" y="267"/>
                    </a:lnTo>
                    <a:lnTo>
                      <a:pt x="68" y="268"/>
                    </a:lnTo>
                    <a:lnTo>
                      <a:pt x="74" y="269"/>
                    </a:lnTo>
                    <a:lnTo>
                      <a:pt x="488" y="269"/>
                    </a:lnTo>
                    <a:close/>
                  </a:path>
                </a:pathLst>
              </a:custGeom>
              <a:solidFill>
                <a:srgbClr val="993300"/>
              </a:solidFill>
              <a:ln w="0">
                <a:solidFill>
                  <a:srgbClr val="000000"/>
                </a:solidFill>
                <a:prstDash val="solid"/>
                <a:round/>
                <a:headEnd/>
                <a:tailEnd/>
              </a:ln>
            </p:spPr>
            <p:txBody>
              <a:bodyPr/>
              <a:lstStyle/>
              <a:p>
                <a:endParaRPr lang="en-US"/>
              </a:p>
            </p:txBody>
          </p:sp>
          <p:sp>
            <p:nvSpPr>
              <p:cNvPr id="44344" name="Freeform 469"/>
              <p:cNvSpPr>
                <a:spLocks/>
              </p:cNvSpPr>
              <p:nvPr/>
            </p:nvSpPr>
            <p:spPr bwMode="auto">
              <a:xfrm>
                <a:off x="4917" y="1279"/>
                <a:ext cx="18" cy="6"/>
              </a:xfrm>
              <a:custGeom>
                <a:avLst/>
                <a:gdLst>
                  <a:gd name="T0" fmla="*/ 18 w 410"/>
                  <a:gd name="T1" fmla="*/ 3 h 121"/>
                  <a:gd name="T2" fmla="*/ 18 w 410"/>
                  <a:gd name="T3" fmla="*/ 3 h 121"/>
                  <a:gd name="T4" fmla="*/ 18 w 410"/>
                  <a:gd name="T5" fmla="*/ 4 h 121"/>
                  <a:gd name="T6" fmla="*/ 18 w 410"/>
                  <a:gd name="T7" fmla="*/ 4 h 121"/>
                  <a:gd name="T8" fmla="*/ 18 w 410"/>
                  <a:gd name="T9" fmla="*/ 4 h 121"/>
                  <a:gd name="T10" fmla="*/ 18 w 410"/>
                  <a:gd name="T11" fmla="*/ 4 h 121"/>
                  <a:gd name="T12" fmla="*/ 18 w 410"/>
                  <a:gd name="T13" fmla="*/ 5 h 121"/>
                  <a:gd name="T14" fmla="*/ 18 w 410"/>
                  <a:gd name="T15" fmla="*/ 5 h 121"/>
                  <a:gd name="T16" fmla="*/ 17 w 410"/>
                  <a:gd name="T17" fmla="*/ 5 h 121"/>
                  <a:gd name="T18" fmla="*/ 17 w 410"/>
                  <a:gd name="T19" fmla="*/ 5 h 121"/>
                  <a:gd name="T20" fmla="*/ 17 w 410"/>
                  <a:gd name="T21" fmla="*/ 6 h 121"/>
                  <a:gd name="T22" fmla="*/ 17 w 410"/>
                  <a:gd name="T23" fmla="*/ 6 h 121"/>
                  <a:gd name="T24" fmla="*/ 17 w 410"/>
                  <a:gd name="T25" fmla="*/ 6 h 121"/>
                  <a:gd name="T26" fmla="*/ 17 w 410"/>
                  <a:gd name="T27" fmla="*/ 6 h 121"/>
                  <a:gd name="T28" fmla="*/ 16 w 410"/>
                  <a:gd name="T29" fmla="*/ 6 h 121"/>
                  <a:gd name="T30" fmla="*/ 16 w 410"/>
                  <a:gd name="T31" fmla="*/ 6 h 121"/>
                  <a:gd name="T32" fmla="*/ 16 w 410"/>
                  <a:gd name="T33" fmla="*/ 6 h 121"/>
                  <a:gd name="T34" fmla="*/ 2 w 410"/>
                  <a:gd name="T35" fmla="*/ 6 h 121"/>
                  <a:gd name="T36" fmla="*/ 2 w 410"/>
                  <a:gd name="T37" fmla="*/ 6 h 121"/>
                  <a:gd name="T38" fmla="*/ 2 w 410"/>
                  <a:gd name="T39" fmla="*/ 6 h 121"/>
                  <a:gd name="T40" fmla="*/ 1 w 410"/>
                  <a:gd name="T41" fmla="*/ 6 h 121"/>
                  <a:gd name="T42" fmla="*/ 1 w 410"/>
                  <a:gd name="T43" fmla="*/ 6 h 121"/>
                  <a:gd name="T44" fmla="*/ 1 w 410"/>
                  <a:gd name="T45" fmla="*/ 6 h 121"/>
                  <a:gd name="T46" fmla="*/ 1 w 410"/>
                  <a:gd name="T47" fmla="*/ 6 h 121"/>
                  <a:gd name="T48" fmla="*/ 1 w 410"/>
                  <a:gd name="T49" fmla="*/ 5 h 121"/>
                  <a:gd name="T50" fmla="*/ 1 w 410"/>
                  <a:gd name="T51" fmla="*/ 5 h 121"/>
                  <a:gd name="T52" fmla="*/ 0 w 410"/>
                  <a:gd name="T53" fmla="*/ 5 h 121"/>
                  <a:gd name="T54" fmla="*/ 0 w 410"/>
                  <a:gd name="T55" fmla="*/ 5 h 121"/>
                  <a:gd name="T56" fmla="*/ 0 w 410"/>
                  <a:gd name="T57" fmla="*/ 4 h 121"/>
                  <a:gd name="T58" fmla="*/ 0 w 410"/>
                  <a:gd name="T59" fmla="*/ 4 h 121"/>
                  <a:gd name="T60" fmla="*/ 0 w 410"/>
                  <a:gd name="T61" fmla="*/ 4 h 121"/>
                  <a:gd name="T62" fmla="*/ 0 w 410"/>
                  <a:gd name="T63" fmla="*/ 4 h 121"/>
                  <a:gd name="T64" fmla="*/ 0 w 410"/>
                  <a:gd name="T65" fmla="*/ 3 h 121"/>
                  <a:gd name="T66" fmla="*/ 0 w 410"/>
                  <a:gd name="T67" fmla="*/ 3 h 121"/>
                  <a:gd name="T68" fmla="*/ 0 w 410"/>
                  <a:gd name="T69" fmla="*/ 0 h 121"/>
                  <a:gd name="T70" fmla="*/ 18 w 410"/>
                  <a:gd name="T71" fmla="*/ 0 h 121"/>
                  <a:gd name="T72" fmla="*/ 18 w 410"/>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0" h="121">
                    <a:moveTo>
                      <a:pt x="410" y="61"/>
                    </a:moveTo>
                    <a:lnTo>
                      <a:pt x="409" y="67"/>
                    </a:lnTo>
                    <a:lnTo>
                      <a:pt x="409" y="73"/>
                    </a:lnTo>
                    <a:lnTo>
                      <a:pt x="408" y="78"/>
                    </a:lnTo>
                    <a:lnTo>
                      <a:pt x="406" y="85"/>
                    </a:lnTo>
                    <a:lnTo>
                      <a:pt x="404" y="90"/>
                    </a:lnTo>
                    <a:lnTo>
                      <a:pt x="402" y="95"/>
                    </a:lnTo>
                    <a:lnTo>
                      <a:pt x="400" y="99"/>
                    </a:lnTo>
                    <a:lnTo>
                      <a:pt x="397" y="103"/>
                    </a:lnTo>
                    <a:lnTo>
                      <a:pt x="394" y="107"/>
                    </a:lnTo>
                    <a:lnTo>
                      <a:pt x="390" y="111"/>
                    </a:lnTo>
                    <a:lnTo>
                      <a:pt x="385" y="113"/>
                    </a:lnTo>
                    <a:lnTo>
                      <a:pt x="381" y="116"/>
                    </a:lnTo>
                    <a:lnTo>
                      <a:pt x="377" y="118"/>
                    </a:lnTo>
                    <a:lnTo>
                      <a:pt x="372" y="119"/>
                    </a:lnTo>
                    <a:lnTo>
                      <a:pt x="367" y="120"/>
                    </a:lnTo>
                    <a:lnTo>
                      <a:pt x="362" y="121"/>
                    </a:lnTo>
                    <a:lnTo>
                      <a:pt x="48" y="121"/>
                    </a:lnTo>
                    <a:lnTo>
                      <a:pt x="42" y="120"/>
                    </a:lnTo>
                    <a:lnTo>
                      <a:pt x="36" y="119"/>
                    </a:lnTo>
                    <a:lnTo>
                      <a:pt x="31" y="118"/>
                    </a:lnTo>
                    <a:lnTo>
                      <a:pt x="27" y="116"/>
                    </a:lnTo>
                    <a:lnTo>
                      <a:pt x="23"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7" y="0"/>
                    </a:lnTo>
                    <a:lnTo>
                      <a:pt x="410" y="61"/>
                    </a:lnTo>
                    <a:close/>
                  </a:path>
                </a:pathLst>
              </a:custGeom>
              <a:solidFill>
                <a:srgbClr val="993300"/>
              </a:solidFill>
              <a:ln w="0">
                <a:solidFill>
                  <a:srgbClr val="000000"/>
                </a:solidFill>
                <a:prstDash val="solid"/>
                <a:round/>
                <a:headEnd/>
                <a:tailEnd/>
              </a:ln>
            </p:spPr>
            <p:txBody>
              <a:bodyPr/>
              <a:lstStyle/>
              <a:p>
                <a:endParaRPr lang="en-US"/>
              </a:p>
            </p:txBody>
          </p:sp>
          <p:sp>
            <p:nvSpPr>
              <p:cNvPr id="44345" name="Freeform 470"/>
              <p:cNvSpPr>
                <a:spLocks/>
              </p:cNvSpPr>
              <p:nvPr/>
            </p:nvSpPr>
            <p:spPr bwMode="auto">
              <a:xfrm>
                <a:off x="4914" y="1276"/>
                <a:ext cx="2" cy="8"/>
              </a:xfrm>
              <a:custGeom>
                <a:avLst/>
                <a:gdLst>
                  <a:gd name="T0" fmla="*/ 1 w 41"/>
                  <a:gd name="T1" fmla="*/ 8 h 200"/>
                  <a:gd name="T2" fmla="*/ 1 w 41"/>
                  <a:gd name="T3" fmla="*/ 8 h 200"/>
                  <a:gd name="T4" fmla="*/ 2 w 41"/>
                  <a:gd name="T5" fmla="*/ 8 h 200"/>
                  <a:gd name="T6" fmla="*/ 2 w 41"/>
                  <a:gd name="T7" fmla="*/ 8 h 200"/>
                  <a:gd name="T8" fmla="*/ 2 w 41"/>
                  <a:gd name="T9" fmla="*/ 8 h 200"/>
                  <a:gd name="T10" fmla="*/ 2 w 41"/>
                  <a:gd name="T11" fmla="*/ 8 h 200"/>
                  <a:gd name="T12" fmla="*/ 2 w 41"/>
                  <a:gd name="T13" fmla="*/ 7 h 200"/>
                  <a:gd name="T14" fmla="*/ 2 w 41"/>
                  <a:gd name="T15" fmla="*/ 7 h 200"/>
                  <a:gd name="T16" fmla="*/ 2 w 41"/>
                  <a:gd name="T17" fmla="*/ 1 h 200"/>
                  <a:gd name="T18" fmla="*/ 2 w 41"/>
                  <a:gd name="T19" fmla="*/ 1 h 200"/>
                  <a:gd name="T20" fmla="*/ 2 w 41"/>
                  <a:gd name="T21" fmla="*/ 0 h 200"/>
                  <a:gd name="T22" fmla="*/ 2 w 41"/>
                  <a:gd name="T23" fmla="*/ 0 h 200"/>
                  <a:gd name="T24" fmla="*/ 2 w 41"/>
                  <a:gd name="T25" fmla="*/ 0 h 200"/>
                  <a:gd name="T26" fmla="*/ 2 w 41"/>
                  <a:gd name="T27" fmla="*/ 0 h 200"/>
                  <a:gd name="T28" fmla="*/ 1 w 41"/>
                  <a:gd name="T29" fmla="*/ 0 h 200"/>
                  <a:gd name="T30" fmla="*/ 1 w 41"/>
                  <a:gd name="T31" fmla="*/ 0 h 200"/>
                  <a:gd name="T32" fmla="*/ 1 w 41"/>
                  <a:gd name="T33" fmla="*/ 0 h 200"/>
                  <a:gd name="T34" fmla="*/ 1 w 41"/>
                  <a:gd name="T35" fmla="*/ 0 h 200"/>
                  <a:gd name="T36" fmla="*/ 1 w 41"/>
                  <a:gd name="T37" fmla="*/ 0 h 200"/>
                  <a:gd name="T38" fmla="*/ 1 w 41"/>
                  <a:gd name="T39" fmla="*/ 0 h 200"/>
                  <a:gd name="T40" fmla="*/ 0 w 41"/>
                  <a:gd name="T41" fmla="*/ 0 h 200"/>
                  <a:gd name="T42" fmla="*/ 0 w 41"/>
                  <a:gd name="T43" fmla="*/ 0 h 200"/>
                  <a:gd name="T44" fmla="*/ 0 w 41"/>
                  <a:gd name="T45" fmla="*/ 0 h 200"/>
                  <a:gd name="T46" fmla="*/ 0 w 41"/>
                  <a:gd name="T47" fmla="*/ 1 h 200"/>
                  <a:gd name="T48" fmla="*/ 0 w 41"/>
                  <a:gd name="T49" fmla="*/ 1 h 200"/>
                  <a:gd name="T50" fmla="*/ 0 w 41"/>
                  <a:gd name="T51" fmla="*/ 7 h 200"/>
                  <a:gd name="T52" fmla="*/ 0 w 41"/>
                  <a:gd name="T53" fmla="*/ 7 h 200"/>
                  <a:gd name="T54" fmla="*/ 0 w 41"/>
                  <a:gd name="T55" fmla="*/ 7 h 200"/>
                  <a:gd name="T56" fmla="*/ 0 w 41"/>
                  <a:gd name="T57" fmla="*/ 7 h 200"/>
                  <a:gd name="T58" fmla="*/ 0 w 41"/>
                  <a:gd name="T59" fmla="*/ 8 h 200"/>
                  <a:gd name="T60" fmla="*/ 1 w 41"/>
                  <a:gd name="T61" fmla="*/ 8 h 200"/>
                  <a:gd name="T62" fmla="*/ 1 w 41"/>
                  <a:gd name="T63" fmla="*/ 8 h 200"/>
                  <a:gd name="T64" fmla="*/ 1 w 41"/>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200">
                    <a:moveTo>
                      <a:pt x="24" y="200"/>
                    </a:moveTo>
                    <a:lnTo>
                      <a:pt x="25" y="199"/>
                    </a:lnTo>
                    <a:lnTo>
                      <a:pt x="27" y="199"/>
                    </a:lnTo>
                    <a:lnTo>
                      <a:pt x="28" y="199"/>
                    </a:lnTo>
                    <a:lnTo>
                      <a:pt x="30" y="198"/>
                    </a:lnTo>
                    <a:lnTo>
                      <a:pt x="31" y="197"/>
                    </a:lnTo>
                    <a:lnTo>
                      <a:pt x="33" y="196"/>
                    </a:lnTo>
                    <a:lnTo>
                      <a:pt x="34" y="195"/>
                    </a:lnTo>
                    <a:lnTo>
                      <a:pt x="35" y="194"/>
                    </a:lnTo>
                    <a:lnTo>
                      <a:pt x="36" y="193"/>
                    </a:lnTo>
                    <a:lnTo>
                      <a:pt x="37" y="191"/>
                    </a:lnTo>
                    <a:lnTo>
                      <a:pt x="38" y="190"/>
                    </a:lnTo>
                    <a:lnTo>
                      <a:pt x="39" y="188"/>
                    </a:lnTo>
                    <a:lnTo>
                      <a:pt x="40" y="186"/>
                    </a:lnTo>
                    <a:lnTo>
                      <a:pt x="40" y="184"/>
                    </a:lnTo>
                    <a:lnTo>
                      <a:pt x="40" y="183"/>
                    </a:lnTo>
                    <a:lnTo>
                      <a:pt x="41" y="181"/>
                    </a:lnTo>
                    <a:lnTo>
                      <a:pt x="41" y="20"/>
                    </a:lnTo>
                    <a:lnTo>
                      <a:pt x="40" y="18"/>
                    </a:lnTo>
                    <a:lnTo>
                      <a:pt x="40" y="16"/>
                    </a:lnTo>
                    <a:lnTo>
                      <a:pt x="40" y="14"/>
                    </a:lnTo>
                    <a:lnTo>
                      <a:pt x="39" y="11"/>
                    </a:lnTo>
                    <a:lnTo>
                      <a:pt x="38" y="10"/>
                    </a:lnTo>
                    <a:lnTo>
                      <a:pt x="37" y="8"/>
                    </a:lnTo>
                    <a:lnTo>
                      <a:pt x="36" y="7"/>
                    </a:lnTo>
                    <a:lnTo>
                      <a:pt x="35" y="5"/>
                    </a:lnTo>
                    <a:lnTo>
                      <a:pt x="34" y="4"/>
                    </a:lnTo>
                    <a:lnTo>
                      <a:pt x="33" y="3"/>
                    </a:lnTo>
                    <a:lnTo>
                      <a:pt x="31" y="2"/>
                    </a:lnTo>
                    <a:lnTo>
                      <a:pt x="30" y="1"/>
                    </a:lnTo>
                    <a:lnTo>
                      <a:pt x="28" y="0"/>
                    </a:lnTo>
                    <a:lnTo>
                      <a:pt x="27" y="0"/>
                    </a:lnTo>
                    <a:lnTo>
                      <a:pt x="25" y="0"/>
                    </a:lnTo>
                    <a:lnTo>
                      <a:pt x="24" y="0"/>
                    </a:lnTo>
                    <a:lnTo>
                      <a:pt x="22" y="0"/>
                    </a:lnTo>
                    <a:lnTo>
                      <a:pt x="20" y="0"/>
                    </a:lnTo>
                    <a:lnTo>
                      <a:pt x="17" y="0"/>
                    </a:lnTo>
                    <a:lnTo>
                      <a:pt x="16" y="1"/>
                    </a:lnTo>
                    <a:lnTo>
                      <a:pt x="14" y="2"/>
                    </a:lnTo>
                    <a:lnTo>
                      <a:pt x="13" y="3"/>
                    </a:lnTo>
                    <a:lnTo>
                      <a:pt x="11" y="4"/>
                    </a:lnTo>
                    <a:lnTo>
                      <a:pt x="10" y="5"/>
                    </a:lnTo>
                    <a:lnTo>
                      <a:pt x="9" y="7"/>
                    </a:lnTo>
                    <a:lnTo>
                      <a:pt x="8" y="8"/>
                    </a:lnTo>
                    <a:lnTo>
                      <a:pt x="7" y="10"/>
                    </a:lnTo>
                    <a:lnTo>
                      <a:pt x="6" y="11"/>
                    </a:lnTo>
                    <a:lnTo>
                      <a:pt x="5" y="14"/>
                    </a:lnTo>
                    <a:lnTo>
                      <a:pt x="5" y="16"/>
                    </a:lnTo>
                    <a:lnTo>
                      <a:pt x="5" y="18"/>
                    </a:lnTo>
                    <a:lnTo>
                      <a:pt x="5" y="20"/>
                    </a:lnTo>
                    <a:lnTo>
                      <a:pt x="0" y="168"/>
                    </a:lnTo>
                    <a:lnTo>
                      <a:pt x="0" y="169"/>
                    </a:lnTo>
                    <a:lnTo>
                      <a:pt x="0" y="172"/>
                    </a:lnTo>
                    <a:lnTo>
                      <a:pt x="1" y="175"/>
                    </a:lnTo>
                    <a:lnTo>
                      <a:pt x="2" y="178"/>
                    </a:lnTo>
                    <a:lnTo>
                      <a:pt x="3" y="180"/>
                    </a:lnTo>
                    <a:lnTo>
                      <a:pt x="4" y="183"/>
                    </a:lnTo>
                    <a:lnTo>
                      <a:pt x="6" y="185"/>
                    </a:lnTo>
                    <a:lnTo>
                      <a:pt x="8" y="188"/>
                    </a:lnTo>
                    <a:lnTo>
                      <a:pt x="9" y="190"/>
                    </a:lnTo>
                    <a:lnTo>
                      <a:pt x="11" y="192"/>
                    </a:lnTo>
                    <a:lnTo>
                      <a:pt x="13" y="194"/>
                    </a:lnTo>
                    <a:lnTo>
                      <a:pt x="15" y="196"/>
                    </a:lnTo>
                    <a:lnTo>
                      <a:pt x="17" y="197"/>
                    </a:lnTo>
                    <a:lnTo>
                      <a:pt x="20" y="199"/>
                    </a:lnTo>
                    <a:lnTo>
                      <a:pt x="22" y="199"/>
                    </a:lnTo>
                    <a:lnTo>
                      <a:pt x="24" y="200"/>
                    </a:lnTo>
                    <a:close/>
                  </a:path>
                </a:pathLst>
              </a:custGeom>
              <a:solidFill>
                <a:srgbClr val="993300"/>
              </a:solidFill>
              <a:ln w="0">
                <a:solidFill>
                  <a:srgbClr val="000000"/>
                </a:solidFill>
                <a:prstDash val="solid"/>
                <a:round/>
                <a:headEnd/>
                <a:tailEnd/>
              </a:ln>
            </p:spPr>
            <p:txBody>
              <a:bodyPr/>
              <a:lstStyle/>
              <a:p>
                <a:endParaRPr lang="en-US"/>
              </a:p>
            </p:txBody>
          </p:sp>
          <p:sp>
            <p:nvSpPr>
              <p:cNvPr id="44346" name="Freeform 471"/>
              <p:cNvSpPr>
                <a:spLocks/>
              </p:cNvSpPr>
              <p:nvPr/>
            </p:nvSpPr>
            <p:spPr bwMode="auto">
              <a:xfrm>
                <a:off x="4935" y="1275"/>
                <a:ext cx="2" cy="9"/>
              </a:xfrm>
              <a:custGeom>
                <a:avLst/>
                <a:gdLst>
                  <a:gd name="T0" fmla="*/ 1 w 46"/>
                  <a:gd name="T1" fmla="*/ 9 h 209"/>
                  <a:gd name="T2" fmla="*/ 1 w 46"/>
                  <a:gd name="T3" fmla="*/ 9 h 209"/>
                  <a:gd name="T4" fmla="*/ 1 w 46"/>
                  <a:gd name="T5" fmla="*/ 9 h 209"/>
                  <a:gd name="T6" fmla="*/ 1 w 46"/>
                  <a:gd name="T7" fmla="*/ 9 h 209"/>
                  <a:gd name="T8" fmla="*/ 2 w 46"/>
                  <a:gd name="T9" fmla="*/ 8 h 209"/>
                  <a:gd name="T10" fmla="*/ 2 w 46"/>
                  <a:gd name="T11" fmla="*/ 8 h 209"/>
                  <a:gd name="T12" fmla="*/ 2 w 46"/>
                  <a:gd name="T13" fmla="*/ 8 h 209"/>
                  <a:gd name="T14" fmla="*/ 2 w 46"/>
                  <a:gd name="T15" fmla="*/ 8 h 209"/>
                  <a:gd name="T16" fmla="*/ 2 w 46"/>
                  <a:gd name="T17" fmla="*/ 1 h 209"/>
                  <a:gd name="T18" fmla="*/ 1 w 46"/>
                  <a:gd name="T19" fmla="*/ 1 h 209"/>
                  <a:gd name="T20" fmla="*/ 1 w 46"/>
                  <a:gd name="T21" fmla="*/ 1 h 209"/>
                  <a:gd name="T22" fmla="*/ 1 w 46"/>
                  <a:gd name="T23" fmla="*/ 0 h 209"/>
                  <a:gd name="T24" fmla="*/ 1 w 46"/>
                  <a:gd name="T25" fmla="*/ 0 h 209"/>
                  <a:gd name="T26" fmla="*/ 1 w 46"/>
                  <a:gd name="T27" fmla="*/ 0 h 209"/>
                  <a:gd name="T28" fmla="*/ 1 w 46"/>
                  <a:gd name="T29" fmla="*/ 0 h 209"/>
                  <a:gd name="T30" fmla="*/ 1 w 46"/>
                  <a:gd name="T31" fmla="*/ 0 h 209"/>
                  <a:gd name="T32" fmla="*/ 1 w 46"/>
                  <a:gd name="T33" fmla="*/ 0 h 209"/>
                  <a:gd name="T34" fmla="*/ 1 w 46"/>
                  <a:gd name="T35" fmla="*/ 0 h 209"/>
                  <a:gd name="T36" fmla="*/ 0 w 46"/>
                  <a:gd name="T37" fmla="*/ 0 h 209"/>
                  <a:gd name="T38" fmla="*/ 0 w 46"/>
                  <a:gd name="T39" fmla="*/ 0 h 209"/>
                  <a:gd name="T40" fmla="*/ 0 w 46"/>
                  <a:gd name="T41" fmla="*/ 0 h 209"/>
                  <a:gd name="T42" fmla="*/ 0 w 46"/>
                  <a:gd name="T43" fmla="*/ 0 h 209"/>
                  <a:gd name="T44" fmla="*/ 0 w 46"/>
                  <a:gd name="T45" fmla="*/ 1 h 209"/>
                  <a:gd name="T46" fmla="*/ 0 w 46"/>
                  <a:gd name="T47" fmla="*/ 1 h 209"/>
                  <a:gd name="T48" fmla="*/ 0 w 46"/>
                  <a:gd name="T49" fmla="*/ 1 h 209"/>
                  <a:gd name="T50" fmla="*/ 0 w 46"/>
                  <a:gd name="T51" fmla="*/ 8 h 209"/>
                  <a:gd name="T52" fmla="*/ 0 w 46"/>
                  <a:gd name="T53" fmla="*/ 8 h 209"/>
                  <a:gd name="T54" fmla="*/ 0 w 46"/>
                  <a:gd name="T55" fmla="*/ 9 h 209"/>
                  <a:gd name="T56" fmla="*/ 0 w 46"/>
                  <a:gd name="T57" fmla="*/ 9 h 209"/>
                  <a:gd name="T58" fmla="*/ 0 w 46"/>
                  <a:gd name="T59" fmla="*/ 9 h 209"/>
                  <a:gd name="T60" fmla="*/ 0 w 46"/>
                  <a:gd name="T61" fmla="*/ 9 h 209"/>
                  <a:gd name="T62" fmla="*/ 1 w 46"/>
                  <a:gd name="T63" fmla="*/ 9 h 209"/>
                  <a:gd name="T64" fmla="*/ 1 w 46"/>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 h="209">
                    <a:moveTo>
                      <a:pt x="18" y="209"/>
                    </a:moveTo>
                    <a:lnTo>
                      <a:pt x="19" y="208"/>
                    </a:lnTo>
                    <a:lnTo>
                      <a:pt x="21" y="208"/>
                    </a:lnTo>
                    <a:lnTo>
                      <a:pt x="23" y="206"/>
                    </a:lnTo>
                    <a:lnTo>
                      <a:pt x="26" y="205"/>
                    </a:lnTo>
                    <a:lnTo>
                      <a:pt x="28" y="203"/>
                    </a:lnTo>
                    <a:lnTo>
                      <a:pt x="30" y="201"/>
                    </a:lnTo>
                    <a:lnTo>
                      <a:pt x="32" y="199"/>
                    </a:lnTo>
                    <a:lnTo>
                      <a:pt x="34" y="197"/>
                    </a:lnTo>
                    <a:lnTo>
                      <a:pt x="36" y="194"/>
                    </a:lnTo>
                    <a:lnTo>
                      <a:pt x="38" y="191"/>
                    </a:lnTo>
                    <a:lnTo>
                      <a:pt x="40" y="189"/>
                    </a:lnTo>
                    <a:lnTo>
                      <a:pt x="42" y="186"/>
                    </a:lnTo>
                    <a:lnTo>
                      <a:pt x="43" y="184"/>
                    </a:lnTo>
                    <a:lnTo>
                      <a:pt x="45" y="181"/>
                    </a:lnTo>
                    <a:lnTo>
                      <a:pt x="45" y="178"/>
                    </a:lnTo>
                    <a:lnTo>
                      <a:pt x="46" y="176"/>
                    </a:lnTo>
                    <a:lnTo>
                      <a:pt x="35" y="21"/>
                    </a:lnTo>
                    <a:lnTo>
                      <a:pt x="34" y="17"/>
                    </a:lnTo>
                    <a:lnTo>
                      <a:pt x="34" y="15"/>
                    </a:lnTo>
                    <a:lnTo>
                      <a:pt x="34" y="14"/>
                    </a:lnTo>
                    <a:lnTo>
                      <a:pt x="33" y="12"/>
                    </a:lnTo>
                    <a:lnTo>
                      <a:pt x="32" y="10"/>
                    </a:lnTo>
                    <a:lnTo>
                      <a:pt x="31" y="8"/>
                    </a:lnTo>
                    <a:lnTo>
                      <a:pt x="30" y="7"/>
                    </a:lnTo>
                    <a:lnTo>
                      <a:pt x="29" y="5"/>
                    </a:lnTo>
                    <a:lnTo>
                      <a:pt x="28" y="4"/>
                    </a:lnTo>
                    <a:lnTo>
                      <a:pt x="27" y="3"/>
                    </a:lnTo>
                    <a:lnTo>
                      <a:pt x="25" y="2"/>
                    </a:lnTo>
                    <a:lnTo>
                      <a:pt x="24" y="1"/>
                    </a:lnTo>
                    <a:lnTo>
                      <a:pt x="22" y="0"/>
                    </a:lnTo>
                    <a:lnTo>
                      <a:pt x="21" y="0"/>
                    </a:lnTo>
                    <a:lnTo>
                      <a:pt x="19" y="0"/>
                    </a:lnTo>
                    <a:lnTo>
                      <a:pt x="18" y="0"/>
                    </a:lnTo>
                    <a:lnTo>
                      <a:pt x="16" y="0"/>
                    </a:lnTo>
                    <a:lnTo>
                      <a:pt x="14" y="0"/>
                    </a:lnTo>
                    <a:lnTo>
                      <a:pt x="12" y="0"/>
                    </a:lnTo>
                    <a:lnTo>
                      <a:pt x="11" y="1"/>
                    </a:lnTo>
                    <a:lnTo>
                      <a:pt x="9" y="2"/>
                    </a:lnTo>
                    <a:lnTo>
                      <a:pt x="8" y="3"/>
                    </a:lnTo>
                    <a:lnTo>
                      <a:pt x="6" y="4"/>
                    </a:lnTo>
                    <a:lnTo>
                      <a:pt x="4" y="6"/>
                    </a:lnTo>
                    <a:lnTo>
                      <a:pt x="3" y="7"/>
                    </a:lnTo>
                    <a:lnTo>
                      <a:pt x="2" y="9"/>
                    </a:lnTo>
                    <a:lnTo>
                      <a:pt x="1" y="11"/>
                    </a:lnTo>
                    <a:lnTo>
                      <a:pt x="1" y="13"/>
                    </a:lnTo>
                    <a:lnTo>
                      <a:pt x="0" y="15"/>
                    </a:lnTo>
                    <a:lnTo>
                      <a:pt x="0" y="17"/>
                    </a:lnTo>
                    <a:lnTo>
                      <a:pt x="0" y="19"/>
                    </a:lnTo>
                    <a:lnTo>
                      <a:pt x="0" y="23"/>
                    </a:lnTo>
                    <a:lnTo>
                      <a:pt x="0" y="192"/>
                    </a:lnTo>
                    <a:lnTo>
                      <a:pt x="0" y="193"/>
                    </a:lnTo>
                    <a:lnTo>
                      <a:pt x="0" y="195"/>
                    </a:lnTo>
                    <a:lnTo>
                      <a:pt x="0" y="196"/>
                    </a:lnTo>
                    <a:lnTo>
                      <a:pt x="1" y="198"/>
                    </a:lnTo>
                    <a:lnTo>
                      <a:pt x="1" y="199"/>
                    </a:lnTo>
                    <a:lnTo>
                      <a:pt x="2" y="200"/>
                    </a:lnTo>
                    <a:lnTo>
                      <a:pt x="3" y="202"/>
                    </a:lnTo>
                    <a:lnTo>
                      <a:pt x="4" y="203"/>
                    </a:lnTo>
                    <a:lnTo>
                      <a:pt x="6" y="204"/>
                    </a:lnTo>
                    <a:lnTo>
                      <a:pt x="8" y="205"/>
                    </a:lnTo>
                    <a:lnTo>
                      <a:pt x="9" y="206"/>
                    </a:lnTo>
                    <a:lnTo>
                      <a:pt x="11" y="207"/>
                    </a:lnTo>
                    <a:lnTo>
                      <a:pt x="12" y="208"/>
                    </a:lnTo>
                    <a:lnTo>
                      <a:pt x="14" y="208"/>
                    </a:lnTo>
                    <a:lnTo>
                      <a:pt x="16" y="208"/>
                    </a:lnTo>
                    <a:lnTo>
                      <a:pt x="18" y="209"/>
                    </a:lnTo>
                    <a:close/>
                  </a:path>
                </a:pathLst>
              </a:custGeom>
              <a:solidFill>
                <a:srgbClr val="993300"/>
              </a:solidFill>
              <a:ln w="0">
                <a:solidFill>
                  <a:srgbClr val="000000"/>
                </a:solidFill>
                <a:prstDash val="solid"/>
                <a:round/>
                <a:headEnd/>
                <a:tailEnd/>
              </a:ln>
            </p:spPr>
            <p:txBody>
              <a:bodyPr/>
              <a:lstStyle/>
              <a:p>
                <a:endParaRPr lang="en-US"/>
              </a:p>
            </p:txBody>
          </p:sp>
          <p:sp>
            <p:nvSpPr>
              <p:cNvPr id="44347" name="Freeform 472"/>
              <p:cNvSpPr>
                <a:spLocks/>
              </p:cNvSpPr>
              <p:nvPr/>
            </p:nvSpPr>
            <p:spPr bwMode="auto">
              <a:xfrm>
                <a:off x="4917" y="1275"/>
                <a:ext cx="18" cy="4"/>
              </a:xfrm>
              <a:custGeom>
                <a:avLst/>
                <a:gdLst>
                  <a:gd name="T0" fmla="*/ 16 w 422"/>
                  <a:gd name="T1" fmla="*/ 4 h 99"/>
                  <a:gd name="T2" fmla="*/ 17 w 422"/>
                  <a:gd name="T3" fmla="*/ 4 h 99"/>
                  <a:gd name="T4" fmla="*/ 17 w 422"/>
                  <a:gd name="T5" fmla="*/ 4 h 99"/>
                  <a:gd name="T6" fmla="*/ 17 w 422"/>
                  <a:gd name="T7" fmla="*/ 4 h 99"/>
                  <a:gd name="T8" fmla="*/ 18 w 422"/>
                  <a:gd name="T9" fmla="*/ 4 h 99"/>
                  <a:gd name="T10" fmla="*/ 18 w 422"/>
                  <a:gd name="T11" fmla="*/ 3 h 99"/>
                  <a:gd name="T12" fmla="*/ 18 w 422"/>
                  <a:gd name="T13" fmla="*/ 3 h 99"/>
                  <a:gd name="T14" fmla="*/ 18 w 422"/>
                  <a:gd name="T15" fmla="*/ 3 h 99"/>
                  <a:gd name="T16" fmla="*/ 18 w 422"/>
                  <a:gd name="T17" fmla="*/ 1 h 99"/>
                  <a:gd name="T18" fmla="*/ 18 w 422"/>
                  <a:gd name="T19" fmla="*/ 1 h 99"/>
                  <a:gd name="T20" fmla="*/ 18 w 422"/>
                  <a:gd name="T21" fmla="*/ 1 h 99"/>
                  <a:gd name="T22" fmla="*/ 18 w 422"/>
                  <a:gd name="T23" fmla="*/ 1 h 99"/>
                  <a:gd name="T24" fmla="*/ 17 w 422"/>
                  <a:gd name="T25" fmla="*/ 0 h 99"/>
                  <a:gd name="T26" fmla="*/ 17 w 422"/>
                  <a:gd name="T27" fmla="*/ 0 h 99"/>
                  <a:gd name="T28" fmla="*/ 17 w 422"/>
                  <a:gd name="T29" fmla="*/ 0 h 99"/>
                  <a:gd name="T30" fmla="*/ 16 w 422"/>
                  <a:gd name="T31" fmla="*/ 0 h 99"/>
                  <a:gd name="T32" fmla="*/ 16 w 422"/>
                  <a:gd name="T33" fmla="*/ 0 h 99"/>
                  <a:gd name="T34" fmla="*/ 2 w 422"/>
                  <a:gd name="T35" fmla="*/ 0 h 99"/>
                  <a:gd name="T36" fmla="*/ 1 w 422"/>
                  <a:gd name="T37" fmla="*/ 0 h 99"/>
                  <a:gd name="T38" fmla="*/ 1 w 422"/>
                  <a:gd name="T39" fmla="*/ 0 h 99"/>
                  <a:gd name="T40" fmla="*/ 1 w 422"/>
                  <a:gd name="T41" fmla="*/ 0 h 99"/>
                  <a:gd name="T42" fmla="*/ 0 w 422"/>
                  <a:gd name="T43" fmla="*/ 0 h 99"/>
                  <a:gd name="T44" fmla="*/ 0 w 422"/>
                  <a:gd name="T45" fmla="*/ 1 h 99"/>
                  <a:gd name="T46" fmla="*/ 0 w 422"/>
                  <a:gd name="T47" fmla="*/ 1 h 99"/>
                  <a:gd name="T48" fmla="*/ 0 w 422"/>
                  <a:gd name="T49" fmla="*/ 1 h 99"/>
                  <a:gd name="T50" fmla="*/ 0 w 422"/>
                  <a:gd name="T51" fmla="*/ 3 h 99"/>
                  <a:gd name="T52" fmla="*/ 0 w 422"/>
                  <a:gd name="T53" fmla="*/ 3 h 99"/>
                  <a:gd name="T54" fmla="*/ 0 w 422"/>
                  <a:gd name="T55" fmla="*/ 3 h 99"/>
                  <a:gd name="T56" fmla="*/ 0 w 422"/>
                  <a:gd name="T57" fmla="*/ 3 h 99"/>
                  <a:gd name="T58" fmla="*/ 1 w 422"/>
                  <a:gd name="T59" fmla="*/ 4 h 99"/>
                  <a:gd name="T60" fmla="*/ 1 w 422"/>
                  <a:gd name="T61" fmla="*/ 4 h 99"/>
                  <a:gd name="T62" fmla="*/ 1 w 422"/>
                  <a:gd name="T63" fmla="*/ 4 h 99"/>
                  <a:gd name="T64" fmla="*/ 2 w 422"/>
                  <a:gd name="T65" fmla="*/ 4 h 99"/>
                  <a:gd name="T66" fmla="*/ 2 w 42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2" h="99">
                    <a:moveTo>
                      <a:pt x="377" y="99"/>
                    </a:moveTo>
                    <a:lnTo>
                      <a:pt x="381" y="98"/>
                    </a:lnTo>
                    <a:lnTo>
                      <a:pt x="385" y="98"/>
                    </a:lnTo>
                    <a:lnTo>
                      <a:pt x="389" y="97"/>
                    </a:lnTo>
                    <a:lnTo>
                      <a:pt x="394" y="96"/>
                    </a:lnTo>
                    <a:lnTo>
                      <a:pt x="398" y="95"/>
                    </a:lnTo>
                    <a:lnTo>
                      <a:pt x="402" y="93"/>
                    </a:lnTo>
                    <a:lnTo>
                      <a:pt x="405" y="91"/>
                    </a:lnTo>
                    <a:lnTo>
                      <a:pt x="409" y="89"/>
                    </a:lnTo>
                    <a:lnTo>
                      <a:pt x="411" y="87"/>
                    </a:lnTo>
                    <a:lnTo>
                      <a:pt x="414" y="85"/>
                    </a:lnTo>
                    <a:lnTo>
                      <a:pt x="416" y="82"/>
                    </a:lnTo>
                    <a:lnTo>
                      <a:pt x="418" y="80"/>
                    </a:lnTo>
                    <a:lnTo>
                      <a:pt x="419" y="77"/>
                    </a:lnTo>
                    <a:lnTo>
                      <a:pt x="421" y="74"/>
                    </a:lnTo>
                    <a:lnTo>
                      <a:pt x="421" y="70"/>
                    </a:lnTo>
                    <a:lnTo>
                      <a:pt x="422" y="67"/>
                    </a:lnTo>
                    <a:lnTo>
                      <a:pt x="422" y="33"/>
                    </a:lnTo>
                    <a:lnTo>
                      <a:pt x="421" y="28"/>
                    </a:lnTo>
                    <a:lnTo>
                      <a:pt x="421" y="25"/>
                    </a:lnTo>
                    <a:lnTo>
                      <a:pt x="419" y="22"/>
                    </a:lnTo>
                    <a:lnTo>
                      <a:pt x="418" y="19"/>
                    </a:lnTo>
                    <a:lnTo>
                      <a:pt x="416" y="16"/>
                    </a:lnTo>
                    <a:lnTo>
                      <a:pt x="414" y="13"/>
                    </a:lnTo>
                    <a:lnTo>
                      <a:pt x="411" y="11"/>
                    </a:lnTo>
                    <a:lnTo>
                      <a:pt x="409" y="9"/>
                    </a:lnTo>
                    <a:lnTo>
                      <a:pt x="405" y="7"/>
                    </a:lnTo>
                    <a:lnTo>
                      <a:pt x="402" y="5"/>
                    </a:lnTo>
                    <a:lnTo>
                      <a:pt x="398" y="3"/>
                    </a:lnTo>
                    <a:lnTo>
                      <a:pt x="394" y="2"/>
                    </a:lnTo>
                    <a:lnTo>
                      <a:pt x="389" y="1"/>
                    </a:lnTo>
                    <a:lnTo>
                      <a:pt x="385" y="0"/>
                    </a:lnTo>
                    <a:lnTo>
                      <a:pt x="381" y="0"/>
                    </a:lnTo>
                    <a:lnTo>
                      <a:pt x="377" y="0"/>
                    </a:lnTo>
                    <a:lnTo>
                      <a:pt x="45" y="0"/>
                    </a:lnTo>
                    <a:lnTo>
                      <a:pt x="40" y="0"/>
                    </a:lnTo>
                    <a:lnTo>
                      <a:pt x="36" y="0"/>
                    </a:lnTo>
                    <a:lnTo>
                      <a:pt x="32" y="1"/>
                    </a:lnTo>
                    <a:lnTo>
                      <a:pt x="28" y="2"/>
                    </a:lnTo>
                    <a:lnTo>
                      <a:pt x="24" y="3"/>
                    </a:lnTo>
                    <a:lnTo>
                      <a:pt x="20" y="5"/>
                    </a:lnTo>
                    <a:lnTo>
                      <a:pt x="17" y="7"/>
                    </a:lnTo>
                    <a:lnTo>
                      <a:pt x="14" y="9"/>
                    </a:lnTo>
                    <a:lnTo>
                      <a:pt x="11" y="11"/>
                    </a:lnTo>
                    <a:lnTo>
                      <a:pt x="7"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7" y="85"/>
                    </a:lnTo>
                    <a:lnTo>
                      <a:pt x="11" y="87"/>
                    </a:lnTo>
                    <a:lnTo>
                      <a:pt x="14" y="89"/>
                    </a:lnTo>
                    <a:lnTo>
                      <a:pt x="17" y="91"/>
                    </a:lnTo>
                    <a:lnTo>
                      <a:pt x="20" y="93"/>
                    </a:lnTo>
                    <a:lnTo>
                      <a:pt x="24" y="95"/>
                    </a:lnTo>
                    <a:lnTo>
                      <a:pt x="28" y="96"/>
                    </a:lnTo>
                    <a:lnTo>
                      <a:pt x="32" y="97"/>
                    </a:lnTo>
                    <a:lnTo>
                      <a:pt x="36" y="98"/>
                    </a:lnTo>
                    <a:lnTo>
                      <a:pt x="40" y="98"/>
                    </a:lnTo>
                    <a:lnTo>
                      <a:pt x="45" y="99"/>
                    </a:lnTo>
                    <a:lnTo>
                      <a:pt x="377" y="99"/>
                    </a:lnTo>
                    <a:close/>
                  </a:path>
                </a:pathLst>
              </a:custGeom>
              <a:solidFill>
                <a:srgbClr val="993300"/>
              </a:solidFill>
              <a:ln w="0">
                <a:solidFill>
                  <a:srgbClr val="000000"/>
                </a:solidFill>
                <a:prstDash val="solid"/>
                <a:round/>
                <a:headEnd/>
                <a:tailEnd/>
              </a:ln>
            </p:spPr>
            <p:txBody>
              <a:bodyPr/>
              <a:lstStyle/>
              <a:p>
                <a:endParaRPr lang="en-US"/>
              </a:p>
            </p:txBody>
          </p:sp>
          <p:sp>
            <p:nvSpPr>
              <p:cNvPr id="44348" name="Freeform 473"/>
              <p:cNvSpPr>
                <a:spLocks/>
              </p:cNvSpPr>
              <p:nvPr/>
            </p:nvSpPr>
            <p:spPr bwMode="auto">
              <a:xfrm>
                <a:off x="4886" y="1274"/>
                <a:ext cx="25" cy="12"/>
              </a:xfrm>
              <a:custGeom>
                <a:avLst/>
                <a:gdLst>
                  <a:gd name="T0" fmla="*/ 22 w 562"/>
                  <a:gd name="T1" fmla="*/ 12 h 269"/>
                  <a:gd name="T2" fmla="*/ 23 w 562"/>
                  <a:gd name="T3" fmla="*/ 12 h 269"/>
                  <a:gd name="T4" fmla="*/ 23 w 562"/>
                  <a:gd name="T5" fmla="*/ 12 h 269"/>
                  <a:gd name="T6" fmla="*/ 24 w 562"/>
                  <a:gd name="T7" fmla="*/ 11 h 269"/>
                  <a:gd name="T8" fmla="*/ 24 w 562"/>
                  <a:gd name="T9" fmla="*/ 11 h 269"/>
                  <a:gd name="T10" fmla="*/ 25 w 562"/>
                  <a:gd name="T11" fmla="*/ 10 h 269"/>
                  <a:gd name="T12" fmla="*/ 25 w 562"/>
                  <a:gd name="T13" fmla="*/ 10 h 269"/>
                  <a:gd name="T14" fmla="*/ 25 w 562"/>
                  <a:gd name="T15" fmla="*/ 9 h 269"/>
                  <a:gd name="T16" fmla="*/ 24 w 562"/>
                  <a:gd name="T17" fmla="*/ 3 h 269"/>
                  <a:gd name="T18" fmla="*/ 24 w 562"/>
                  <a:gd name="T19" fmla="*/ 2 h 269"/>
                  <a:gd name="T20" fmla="*/ 24 w 562"/>
                  <a:gd name="T21" fmla="*/ 2 h 269"/>
                  <a:gd name="T22" fmla="*/ 24 w 562"/>
                  <a:gd name="T23" fmla="*/ 1 h 269"/>
                  <a:gd name="T24" fmla="*/ 23 w 562"/>
                  <a:gd name="T25" fmla="*/ 1 h 269"/>
                  <a:gd name="T26" fmla="*/ 23 w 562"/>
                  <a:gd name="T27" fmla="*/ 0 h 269"/>
                  <a:gd name="T28" fmla="*/ 23 w 562"/>
                  <a:gd name="T29" fmla="*/ 0 h 269"/>
                  <a:gd name="T30" fmla="*/ 22 w 562"/>
                  <a:gd name="T31" fmla="*/ 0 h 269"/>
                  <a:gd name="T32" fmla="*/ 22 w 562"/>
                  <a:gd name="T33" fmla="*/ 0 h 269"/>
                  <a:gd name="T34" fmla="*/ 3 w 562"/>
                  <a:gd name="T35" fmla="*/ 0 h 269"/>
                  <a:gd name="T36" fmla="*/ 3 w 562"/>
                  <a:gd name="T37" fmla="*/ 0 h 269"/>
                  <a:gd name="T38" fmla="*/ 2 w 562"/>
                  <a:gd name="T39" fmla="*/ 0 h 269"/>
                  <a:gd name="T40" fmla="*/ 2 w 562"/>
                  <a:gd name="T41" fmla="*/ 1 h 269"/>
                  <a:gd name="T42" fmla="*/ 1 w 562"/>
                  <a:gd name="T43" fmla="*/ 1 h 269"/>
                  <a:gd name="T44" fmla="*/ 1 w 562"/>
                  <a:gd name="T45" fmla="*/ 1 h 269"/>
                  <a:gd name="T46" fmla="*/ 1 w 562"/>
                  <a:gd name="T47" fmla="*/ 2 h 269"/>
                  <a:gd name="T48" fmla="*/ 1 w 562"/>
                  <a:gd name="T49" fmla="*/ 3 h 269"/>
                  <a:gd name="T50" fmla="*/ 0 w 562"/>
                  <a:gd name="T51" fmla="*/ 9 h 269"/>
                  <a:gd name="T52" fmla="*/ 0 w 562"/>
                  <a:gd name="T53" fmla="*/ 10 h 269"/>
                  <a:gd name="T54" fmla="*/ 0 w 562"/>
                  <a:gd name="T55" fmla="*/ 10 h 269"/>
                  <a:gd name="T56" fmla="*/ 1 w 562"/>
                  <a:gd name="T57" fmla="*/ 11 h 269"/>
                  <a:gd name="T58" fmla="*/ 1 w 562"/>
                  <a:gd name="T59" fmla="*/ 11 h 269"/>
                  <a:gd name="T60" fmla="*/ 2 w 562"/>
                  <a:gd name="T61" fmla="*/ 12 h 269"/>
                  <a:gd name="T62" fmla="*/ 2 w 562"/>
                  <a:gd name="T63" fmla="*/ 12 h 269"/>
                  <a:gd name="T64" fmla="*/ 3 w 562"/>
                  <a:gd name="T65" fmla="*/ 12 h 269"/>
                  <a:gd name="T66" fmla="*/ 3 w 562"/>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2" h="269">
                    <a:moveTo>
                      <a:pt x="489" y="269"/>
                    </a:moveTo>
                    <a:lnTo>
                      <a:pt x="494" y="268"/>
                    </a:lnTo>
                    <a:lnTo>
                      <a:pt x="500" y="267"/>
                    </a:lnTo>
                    <a:lnTo>
                      <a:pt x="506" y="266"/>
                    </a:lnTo>
                    <a:lnTo>
                      <a:pt x="513" y="264"/>
                    </a:lnTo>
                    <a:lnTo>
                      <a:pt x="519" y="261"/>
                    </a:lnTo>
                    <a:lnTo>
                      <a:pt x="525" y="258"/>
                    </a:lnTo>
                    <a:lnTo>
                      <a:pt x="531" y="254"/>
                    </a:lnTo>
                    <a:lnTo>
                      <a:pt x="536" y="250"/>
                    </a:lnTo>
                    <a:lnTo>
                      <a:pt x="541" y="245"/>
                    </a:lnTo>
                    <a:lnTo>
                      <a:pt x="547" y="240"/>
                    </a:lnTo>
                    <a:lnTo>
                      <a:pt x="551" y="235"/>
                    </a:lnTo>
                    <a:lnTo>
                      <a:pt x="555" y="229"/>
                    </a:lnTo>
                    <a:lnTo>
                      <a:pt x="558" y="223"/>
                    </a:lnTo>
                    <a:lnTo>
                      <a:pt x="560" y="217"/>
                    </a:lnTo>
                    <a:lnTo>
                      <a:pt x="561" y="211"/>
                    </a:lnTo>
                    <a:lnTo>
                      <a:pt x="562" y="204"/>
                    </a:lnTo>
                    <a:lnTo>
                      <a:pt x="546" y="64"/>
                    </a:lnTo>
                    <a:lnTo>
                      <a:pt x="544" y="57"/>
                    </a:lnTo>
                    <a:lnTo>
                      <a:pt x="543" y="51"/>
                    </a:lnTo>
                    <a:lnTo>
                      <a:pt x="542" y="44"/>
                    </a:lnTo>
                    <a:lnTo>
                      <a:pt x="540" y="38"/>
                    </a:lnTo>
                    <a:lnTo>
                      <a:pt x="538" y="33"/>
                    </a:lnTo>
                    <a:lnTo>
                      <a:pt x="535" y="28"/>
                    </a:lnTo>
                    <a:lnTo>
                      <a:pt x="532" y="23"/>
                    </a:lnTo>
                    <a:lnTo>
                      <a:pt x="528" y="18"/>
                    </a:lnTo>
                    <a:lnTo>
                      <a:pt x="524" y="14"/>
                    </a:lnTo>
                    <a:lnTo>
                      <a:pt x="520" y="11"/>
                    </a:lnTo>
                    <a:lnTo>
                      <a:pt x="516" y="7"/>
                    </a:lnTo>
                    <a:lnTo>
                      <a:pt x="511" y="4"/>
                    </a:lnTo>
                    <a:lnTo>
                      <a:pt x="505" y="2"/>
                    </a:lnTo>
                    <a:lnTo>
                      <a:pt x="499" y="1"/>
                    </a:lnTo>
                    <a:lnTo>
                      <a:pt x="494" y="0"/>
                    </a:lnTo>
                    <a:lnTo>
                      <a:pt x="489" y="0"/>
                    </a:lnTo>
                    <a:lnTo>
                      <a:pt x="74" y="0"/>
                    </a:lnTo>
                    <a:lnTo>
                      <a:pt x="68" y="0"/>
                    </a:lnTo>
                    <a:lnTo>
                      <a:pt x="63" y="1"/>
                    </a:lnTo>
                    <a:lnTo>
                      <a:pt x="57" y="2"/>
                    </a:lnTo>
                    <a:lnTo>
                      <a:pt x="52" y="4"/>
                    </a:lnTo>
                    <a:lnTo>
                      <a:pt x="47" y="7"/>
                    </a:lnTo>
                    <a:lnTo>
                      <a:pt x="43" y="11"/>
                    </a:lnTo>
                    <a:lnTo>
                      <a:pt x="38" y="14"/>
                    </a:lnTo>
                    <a:lnTo>
                      <a:pt x="34" y="18"/>
                    </a:lnTo>
                    <a:lnTo>
                      <a:pt x="30" y="23"/>
                    </a:lnTo>
                    <a:lnTo>
                      <a:pt x="27" y="28"/>
                    </a:lnTo>
                    <a:lnTo>
                      <a:pt x="24" y="33"/>
                    </a:lnTo>
                    <a:lnTo>
                      <a:pt x="22" y="38"/>
                    </a:lnTo>
                    <a:lnTo>
                      <a:pt x="20" y="44"/>
                    </a:lnTo>
                    <a:lnTo>
                      <a:pt x="19" y="51"/>
                    </a:lnTo>
                    <a:lnTo>
                      <a:pt x="18" y="57"/>
                    </a:lnTo>
                    <a:lnTo>
                      <a:pt x="18" y="64"/>
                    </a:lnTo>
                    <a:lnTo>
                      <a:pt x="0" y="204"/>
                    </a:lnTo>
                    <a:lnTo>
                      <a:pt x="0" y="211"/>
                    </a:lnTo>
                    <a:lnTo>
                      <a:pt x="1" y="217"/>
                    </a:lnTo>
                    <a:lnTo>
                      <a:pt x="5" y="223"/>
                    </a:lnTo>
                    <a:lnTo>
                      <a:pt x="8" y="229"/>
                    </a:lnTo>
                    <a:lnTo>
                      <a:pt x="11" y="235"/>
                    </a:lnTo>
                    <a:lnTo>
                      <a:pt x="15" y="240"/>
                    </a:lnTo>
                    <a:lnTo>
                      <a:pt x="20" y="245"/>
                    </a:lnTo>
                    <a:lnTo>
                      <a:pt x="25" y="250"/>
                    </a:lnTo>
                    <a:lnTo>
                      <a:pt x="31" y="254"/>
                    </a:lnTo>
                    <a:lnTo>
                      <a:pt x="37" y="258"/>
                    </a:lnTo>
                    <a:lnTo>
                      <a:pt x="44" y="261"/>
                    </a:lnTo>
                    <a:lnTo>
                      <a:pt x="50" y="264"/>
                    </a:lnTo>
                    <a:lnTo>
                      <a:pt x="56" y="266"/>
                    </a:lnTo>
                    <a:lnTo>
                      <a:pt x="62" y="267"/>
                    </a:lnTo>
                    <a:lnTo>
                      <a:pt x="68" y="268"/>
                    </a:lnTo>
                    <a:lnTo>
                      <a:pt x="74" y="269"/>
                    </a:lnTo>
                    <a:lnTo>
                      <a:pt x="489" y="269"/>
                    </a:lnTo>
                    <a:close/>
                  </a:path>
                </a:pathLst>
              </a:custGeom>
              <a:solidFill>
                <a:srgbClr val="993300"/>
              </a:solidFill>
              <a:ln w="0">
                <a:solidFill>
                  <a:srgbClr val="000000"/>
                </a:solidFill>
                <a:prstDash val="solid"/>
                <a:round/>
                <a:headEnd/>
                <a:tailEnd/>
              </a:ln>
            </p:spPr>
            <p:txBody>
              <a:bodyPr/>
              <a:lstStyle/>
              <a:p>
                <a:endParaRPr lang="en-US"/>
              </a:p>
            </p:txBody>
          </p:sp>
          <p:sp>
            <p:nvSpPr>
              <p:cNvPr id="44349" name="Freeform 474"/>
              <p:cNvSpPr>
                <a:spLocks/>
              </p:cNvSpPr>
              <p:nvPr/>
            </p:nvSpPr>
            <p:spPr bwMode="auto">
              <a:xfrm>
                <a:off x="4890" y="1279"/>
                <a:ext cx="18" cy="6"/>
              </a:xfrm>
              <a:custGeom>
                <a:avLst/>
                <a:gdLst>
                  <a:gd name="T0" fmla="*/ 18 w 412"/>
                  <a:gd name="T1" fmla="*/ 3 h 121"/>
                  <a:gd name="T2" fmla="*/ 18 w 412"/>
                  <a:gd name="T3" fmla="*/ 3 h 121"/>
                  <a:gd name="T4" fmla="*/ 18 w 412"/>
                  <a:gd name="T5" fmla="*/ 4 h 121"/>
                  <a:gd name="T6" fmla="*/ 18 w 412"/>
                  <a:gd name="T7" fmla="*/ 4 h 121"/>
                  <a:gd name="T8" fmla="*/ 18 w 412"/>
                  <a:gd name="T9" fmla="*/ 4 h 121"/>
                  <a:gd name="T10" fmla="*/ 18 w 412"/>
                  <a:gd name="T11" fmla="*/ 4 h 121"/>
                  <a:gd name="T12" fmla="*/ 18 w 412"/>
                  <a:gd name="T13" fmla="*/ 5 h 121"/>
                  <a:gd name="T14" fmla="*/ 18 w 412"/>
                  <a:gd name="T15" fmla="*/ 5 h 121"/>
                  <a:gd name="T16" fmla="*/ 17 w 412"/>
                  <a:gd name="T17" fmla="*/ 5 h 121"/>
                  <a:gd name="T18" fmla="*/ 17 w 412"/>
                  <a:gd name="T19" fmla="*/ 5 h 121"/>
                  <a:gd name="T20" fmla="*/ 17 w 412"/>
                  <a:gd name="T21" fmla="*/ 6 h 121"/>
                  <a:gd name="T22" fmla="*/ 17 w 412"/>
                  <a:gd name="T23" fmla="*/ 6 h 121"/>
                  <a:gd name="T24" fmla="*/ 17 w 412"/>
                  <a:gd name="T25" fmla="*/ 6 h 121"/>
                  <a:gd name="T26" fmla="*/ 17 w 412"/>
                  <a:gd name="T27" fmla="*/ 6 h 121"/>
                  <a:gd name="T28" fmla="*/ 16 w 412"/>
                  <a:gd name="T29" fmla="*/ 6 h 121"/>
                  <a:gd name="T30" fmla="*/ 16 w 412"/>
                  <a:gd name="T31" fmla="*/ 6 h 121"/>
                  <a:gd name="T32" fmla="*/ 16 w 412"/>
                  <a:gd name="T33" fmla="*/ 6 h 121"/>
                  <a:gd name="T34" fmla="*/ 2 w 412"/>
                  <a:gd name="T35" fmla="*/ 6 h 121"/>
                  <a:gd name="T36" fmla="*/ 2 w 412"/>
                  <a:gd name="T37" fmla="*/ 6 h 121"/>
                  <a:gd name="T38" fmla="*/ 2 w 412"/>
                  <a:gd name="T39" fmla="*/ 6 h 121"/>
                  <a:gd name="T40" fmla="*/ 1 w 412"/>
                  <a:gd name="T41" fmla="*/ 6 h 121"/>
                  <a:gd name="T42" fmla="*/ 1 w 412"/>
                  <a:gd name="T43" fmla="*/ 6 h 121"/>
                  <a:gd name="T44" fmla="*/ 1 w 412"/>
                  <a:gd name="T45" fmla="*/ 6 h 121"/>
                  <a:gd name="T46" fmla="*/ 1 w 412"/>
                  <a:gd name="T47" fmla="*/ 6 h 121"/>
                  <a:gd name="T48" fmla="*/ 1 w 412"/>
                  <a:gd name="T49" fmla="*/ 5 h 121"/>
                  <a:gd name="T50" fmla="*/ 1 w 412"/>
                  <a:gd name="T51" fmla="*/ 5 h 121"/>
                  <a:gd name="T52" fmla="*/ 0 w 412"/>
                  <a:gd name="T53" fmla="*/ 5 h 121"/>
                  <a:gd name="T54" fmla="*/ 0 w 412"/>
                  <a:gd name="T55" fmla="*/ 5 h 121"/>
                  <a:gd name="T56" fmla="*/ 0 w 412"/>
                  <a:gd name="T57" fmla="*/ 4 h 121"/>
                  <a:gd name="T58" fmla="*/ 0 w 412"/>
                  <a:gd name="T59" fmla="*/ 4 h 121"/>
                  <a:gd name="T60" fmla="*/ 0 w 412"/>
                  <a:gd name="T61" fmla="*/ 4 h 121"/>
                  <a:gd name="T62" fmla="*/ 0 w 412"/>
                  <a:gd name="T63" fmla="*/ 4 h 121"/>
                  <a:gd name="T64" fmla="*/ 0 w 412"/>
                  <a:gd name="T65" fmla="*/ 3 h 121"/>
                  <a:gd name="T66" fmla="*/ 0 w 412"/>
                  <a:gd name="T67" fmla="*/ 3 h 121"/>
                  <a:gd name="T68" fmla="*/ 0 w 412"/>
                  <a:gd name="T69" fmla="*/ 0 h 121"/>
                  <a:gd name="T70" fmla="*/ 18 w 412"/>
                  <a:gd name="T71" fmla="*/ 0 h 121"/>
                  <a:gd name="T72" fmla="*/ 18 w 412"/>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2" h="121">
                    <a:moveTo>
                      <a:pt x="412" y="61"/>
                    </a:moveTo>
                    <a:lnTo>
                      <a:pt x="411" y="67"/>
                    </a:lnTo>
                    <a:lnTo>
                      <a:pt x="411" y="73"/>
                    </a:lnTo>
                    <a:lnTo>
                      <a:pt x="410" y="78"/>
                    </a:lnTo>
                    <a:lnTo>
                      <a:pt x="408" y="85"/>
                    </a:lnTo>
                    <a:lnTo>
                      <a:pt x="406" y="90"/>
                    </a:lnTo>
                    <a:lnTo>
                      <a:pt x="404" y="95"/>
                    </a:lnTo>
                    <a:lnTo>
                      <a:pt x="402" y="99"/>
                    </a:lnTo>
                    <a:lnTo>
                      <a:pt x="399" y="103"/>
                    </a:lnTo>
                    <a:lnTo>
                      <a:pt x="396" y="107"/>
                    </a:lnTo>
                    <a:lnTo>
                      <a:pt x="392" y="111"/>
                    </a:lnTo>
                    <a:lnTo>
                      <a:pt x="387" y="113"/>
                    </a:lnTo>
                    <a:lnTo>
                      <a:pt x="383" y="116"/>
                    </a:lnTo>
                    <a:lnTo>
                      <a:pt x="379" y="118"/>
                    </a:lnTo>
                    <a:lnTo>
                      <a:pt x="374" y="119"/>
                    </a:lnTo>
                    <a:lnTo>
                      <a:pt x="369" y="120"/>
                    </a:lnTo>
                    <a:lnTo>
                      <a:pt x="364" y="121"/>
                    </a:lnTo>
                    <a:lnTo>
                      <a:pt x="49" y="121"/>
                    </a:lnTo>
                    <a:lnTo>
                      <a:pt x="43" y="120"/>
                    </a:lnTo>
                    <a:lnTo>
                      <a:pt x="37" y="119"/>
                    </a:lnTo>
                    <a:lnTo>
                      <a:pt x="32" y="118"/>
                    </a:lnTo>
                    <a:lnTo>
                      <a:pt x="28" y="116"/>
                    </a:lnTo>
                    <a:lnTo>
                      <a:pt x="24" y="113"/>
                    </a:lnTo>
                    <a:lnTo>
                      <a:pt x="20" y="111"/>
                    </a:lnTo>
                    <a:lnTo>
                      <a:pt x="16" y="107"/>
                    </a:lnTo>
                    <a:lnTo>
                      <a:pt x="13" y="103"/>
                    </a:lnTo>
                    <a:lnTo>
                      <a:pt x="10" y="99"/>
                    </a:lnTo>
                    <a:lnTo>
                      <a:pt x="8" y="95"/>
                    </a:lnTo>
                    <a:lnTo>
                      <a:pt x="6" y="90"/>
                    </a:lnTo>
                    <a:lnTo>
                      <a:pt x="4" y="85"/>
                    </a:lnTo>
                    <a:lnTo>
                      <a:pt x="1" y="78"/>
                    </a:lnTo>
                    <a:lnTo>
                      <a:pt x="0" y="73"/>
                    </a:lnTo>
                    <a:lnTo>
                      <a:pt x="0" y="67"/>
                    </a:lnTo>
                    <a:lnTo>
                      <a:pt x="0" y="61"/>
                    </a:lnTo>
                    <a:lnTo>
                      <a:pt x="3" y="0"/>
                    </a:lnTo>
                    <a:lnTo>
                      <a:pt x="409" y="0"/>
                    </a:lnTo>
                    <a:lnTo>
                      <a:pt x="412" y="61"/>
                    </a:lnTo>
                    <a:close/>
                  </a:path>
                </a:pathLst>
              </a:custGeom>
              <a:solidFill>
                <a:srgbClr val="993300"/>
              </a:solidFill>
              <a:ln w="0">
                <a:solidFill>
                  <a:srgbClr val="000000"/>
                </a:solidFill>
                <a:prstDash val="solid"/>
                <a:round/>
                <a:headEnd/>
                <a:tailEnd/>
              </a:ln>
            </p:spPr>
            <p:txBody>
              <a:bodyPr/>
              <a:lstStyle/>
              <a:p>
                <a:endParaRPr lang="en-US"/>
              </a:p>
            </p:txBody>
          </p:sp>
          <p:sp>
            <p:nvSpPr>
              <p:cNvPr id="44350" name="Freeform 475"/>
              <p:cNvSpPr>
                <a:spLocks/>
              </p:cNvSpPr>
              <p:nvPr/>
            </p:nvSpPr>
            <p:spPr bwMode="auto">
              <a:xfrm>
                <a:off x="4887" y="1276"/>
                <a:ext cx="2" cy="8"/>
              </a:xfrm>
              <a:custGeom>
                <a:avLst/>
                <a:gdLst>
                  <a:gd name="T0" fmla="*/ 1 w 41"/>
                  <a:gd name="T1" fmla="*/ 8 h 200"/>
                  <a:gd name="T2" fmla="*/ 1 w 41"/>
                  <a:gd name="T3" fmla="*/ 8 h 200"/>
                  <a:gd name="T4" fmla="*/ 2 w 41"/>
                  <a:gd name="T5" fmla="*/ 8 h 200"/>
                  <a:gd name="T6" fmla="*/ 2 w 41"/>
                  <a:gd name="T7" fmla="*/ 8 h 200"/>
                  <a:gd name="T8" fmla="*/ 2 w 41"/>
                  <a:gd name="T9" fmla="*/ 8 h 200"/>
                  <a:gd name="T10" fmla="*/ 2 w 41"/>
                  <a:gd name="T11" fmla="*/ 8 h 200"/>
                  <a:gd name="T12" fmla="*/ 2 w 41"/>
                  <a:gd name="T13" fmla="*/ 7 h 200"/>
                  <a:gd name="T14" fmla="*/ 2 w 41"/>
                  <a:gd name="T15" fmla="*/ 7 h 200"/>
                  <a:gd name="T16" fmla="*/ 2 w 41"/>
                  <a:gd name="T17" fmla="*/ 1 h 200"/>
                  <a:gd name="T18" fmla="*/ 2 w 41"/>
                  <a:gd name="T19" fmla="*/ 1 h 200"/>
                  <a:gd name="T20" fmla="*/ 2 w 41"/>
                  <a:gd name="T21" fmla="*/ 0 h 200"/>
                  <a:gd name="T22" fmla="*/ 2 w 41"/>
                  <a:gd name="T23" fmla="*/ 0 h 200"/>
                  <a:gd name="T24" fmla="*/ 2 w 41"/>
                  <a:gd name="T25" fmla="*/ 0 h 200"/>
                  <a:gd name="T26" fmla="*/ 2 w 41"/>
                  <a:gd name="T27" fmla="*/ 0 h 200"/>
                  <a:gd name="T28" fmla="*/ 1 w 41"/>
                  <a:gd name="T29" fmla="*/ 0 h 200"/>
                  <a:gd name="T30" fmla="*/ 1 w 41"/>
                  <a:gd name="T31" fmla="*/ 0 h 200"/>
                  <a:gd name="T32" fmla="*/ 1 w 41"/>
                  <a:gd name="T33" fmla="*/ 0 h 200"/>
                  <a:gd name="T34" fmla="*/ 1 w 41"/>
                  <a:gd name="T35" fmla="*/ 0 h 200"/>
                  <a:gd name="T36" fmla="*/ 1 w 41"/>
                  <a:gd name="T37" fmla="*/ 0 h 200"/>
                  <a:gd name="T38" fmla="*/ 1 w 41"/>
                  <a:gd name="T39" fmla="*/ 0 h 200"/>
                  <a:gd name="T40" fmla="*/ 0 w 41"/>
                  <a:gd name="T41" fmla="*/ 0 h 200"/>
                  <a:gd name="T42" fmla="*/ 0 w 41"/>
                  <a:gd name="T43" fmla="*/ 0 h 200"/>
                  <a:gd name="T44" fmla="*/ 0 w 41"/>
                  <a:gd name="T45" fmla="*/ 0 h 200"/>
                  <a:gd name="T46" fmla="*/ 0 w 41"/>
                  <a:gd name="T47" fmla="*/ 1 h 200"/>
                  <a:gd name="T48" fmla="*/ 0 w 41"/>
                  <a:gd name="T49" fmla="*/ 1 h 200"/>
                  <a:gd name="T50" fmla="*/ 0 w 41"/>
                  <a:gd name="T51" fmla="*/ 7 h 200"/>
                  <a:gd name="T52" fmla="*/ 0 w 41"/>
                  <a:gd name="T53" fmla="*/ 7 h 200"/>
                  <a:gd name="T54" fmla="*/ 0 w 41"/>
                  <a:gd name="T55" fmla="*/ 7 h 200"/>
                  <a:gd name="T56" fmla="*/ 0 w 41"/>
                  <a:gd name="T57" fmla="*/ 7 h 200"/>
                  <a:gd name="T58" fmla="*/ 0 w 41"/>
                  <a:gd name="T59" fmla="*/ 8 h 200"/>
                  <a:gd name="T60" fmla="*/ 1 w 41"/>
                  <a:gd name="T61" fmla="*/ 8 h 200"/>
                  <a:gd name="T62" fmla="*/ 1 w 41"/>
                  <a:gd name="T63" fmla="*/ 8 h 200"/>
                  <a:gd name="T64" fmla="*/ 1 w 41"/>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200">
                    <a:moveTo>
                      <a:pt x="24" y="200"/>
                    </a:moveTo>
                    <a:lnTo>
                      <a:pt x="25" y="199"/>
                    </a:lnTo>
                    <a:lnTo>
                      <a:pt x="27" y="199"/>
                    </a:lnTo>
                    <a:lnTo>
                      <a:pt x="28" y="199"/>
                    </a:lnTo>
                    <a:lnTo>
                      <a:pt x="30" y="198"/>
                    </a:lnTo>
                    <a:lnTo>
                      <a:pt x="31" y="197"/>
                    </a:lnTo>
                    <a:lnTo>
                      <a:pt x="33" y="196"/>
                    </a:lnTo>
                    <a:lnTo>
                      <a:pt x="34" y="195"/>
                    </a:lnTo>
                    <a:lnTo>
                      <a:pt x="35" y="194"/>
                    </a:lnTo>
                    <a:lnTo>
                      <a:pt x="36" y="193"/>
                    </a:lnTo>
                    <a:lnTo>
                      <a:pt x="37" y="191"/>
                    </a:lnTo>
                    <a:lnTo>
                      <a:pt x="38" y="190"/>
                    </a:lnTo>
                    <a:lnTo>
                      <a:pt x="39" y="188"/>
                    </a:lnTo>
                    <a:lnTo>
                      <a:pt x="40" y="186"/>
                    </a:lnTo>
                    <a:lnTo>
                      <a:pt x="40" y="184"/>
                    </a:lnTo>
                    <a:lnTo>
                      <a:pt x="40" y="183"/>
                    </a:lnTo>
                    <a:lnTo>
                      <a:pt x="41" y="181"/>
                    </a:lnTo>
                    <a:lnTo>
                      <a:pt x="41" y="20"/>
                    </a:lnTo>
                    <a:lnTo>
                      <a:pt x="40" y="18"/>
                    </a:lnTo>
                    <a:lnTo>
                      <a:pt x="40" y="16"/>
                    </a:lnTo>
                    <a:lnTo>
                      <a:pt x="40" y="14"/>
                    </a:lnTo>
                    <a:lnTo>
                      <a:pt x="39" y="11"/>
                    </a:lnTo>
                    <a:lnTo>
                      <a:pt x="38" y="10"/>
                    </a:lnTo>
                    <a:lnTo>
                      <a:pt x="37" y="8"/>
                    </a:lnTo>
                    <a:lnTo>
                      <a:pt x="36" y="7"/>
                    </a:lnTo>
                    <a:lnTo>
                      <a:pt x="35" y="5"/>
                    </a:lnTo>
                    <a:lnTo>
                      <a:pt x="34" y="4"/>
                    </a:lnTo>
                    <a:lnTo>
                      <a:pt x="33" y="3"/>
                    </a:lnTo>
                    <a:lnTo>
                      <a:pt x="31" y="2"/>
                    </a:lnTo>
                    <a:lnTo>
                      <a:pt x="30" y="1"/>
                    </a:lnTo>
                    <a:lnTo>
                      <a:pt x="28" y="0"/>
                    </a:lnTo>
                    <a:lnTo>
                      <a:pt x="27" y="0"/>
                    </a:lnTo>
                    <a:lnTo>
                      <a:pt x="25" y="0"/>
                    </a:lnTo>
                    <a:lnTo>
                      <a:pt x="24" y="0"/>
                    </a:lnTo>
                    <a:lnTo>
                      <a:pt x="22" y="0"/>
                    </a:lnTo>
                    <a:lnTo>
                      <a:pt x="19" y="0"/>
                    </a:lnTo>
                    <a:lnTo>
                      <a:pt x="17" y="0"/>
                    </a:lnTo>
                    <a:lnTo>
                      <a:pt x="16" y="1"/>
                    </a:lnTo>
                    <a:lnTo>
                      <a:pt x="14" y="2"/>
                    </a:lnTo>
                    <a:lnTo>
                      <a:pt x="13" y="3"/>
                    </a:lnTo>
                    <a:lnTo>
                      <a:pt x="11" y="4"/>
                    </a:lnTo>
                    <a:lnTo>
                      <a:pt x="10" y="5"/>
                    </a:lnTo>
                    <a:lnTo>
                      <a:pt x="9" y="7"/>
                    </a:lnTo>
                    <a:lnTo>
                      <a:pt x="8" y="8"/>
                    </a:lnTo>
                    <a:lnTo>
                      <a:pt x="7" y="10"/>
                    </a:lnTo>
                    <a:lnTo>
                      <a:pt x="7" y="11"/>
                    </a:lnTo>
                    <a:lnTo>
                      <a:pt x="6" y="14"/>
                    </a:lnTo>
                    <a:lnTo>
                      <a:pt x="6" y="16"/>
                    </a:lnTo>
                    <a:lnTo>
                      <a:pt x="6" y="18"/>
                    </a:lnTo>
                    <a:lnTo>
                      <a:pt x="6"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3" y="194"/>
                    </a:lnTo>
                    <a:lnTo>
                      <a:pt x="15" y="196"/>
                    </a:lnTo>
                    <a:lnTo>
                      <a:pt x="17" y="197"/>
                    </a:lnTo>
                    <a:lnTo>
                      <a:pt x="19" y="199"/>
                    </a:lnTo>
                    <a:lnTo>
                      <a:pt x="22" y="199"/>
                    </a:lnTo>
                    <a:lnTo>
                      <a:pt x="24" y="200"/>
                    </a:lnTo>
                    <a:close/>
                  </a:path>
                </a:pathLst>
              </a:custGeom>
              <a:solidFill>
                <a:srgbClr val="993300"/>
              </a:solidFill>
              <a:ln w="0">
                <a:solidFill>
                  <a:srgbClr val="000000"/>
                </a:solidFill>
                <a:prstDash val="solid"/>
                <a:round/>
                <a:headEnd/>
                <a:tailEnd/>
              </a:ln>
            </p:spPr>
            <p:txBody>
              <a:bodyPr/>
              <a:lstStyle/>
              <a:p>
                <a:endParaRPr lang="en-US"/>
              </a:p>
            </p:txBody>
          </p:sp>
          <p:sp>
            <p:nvSpPr>
              <p:cNvPr id="44351" name="Freeform 476"/>
              <p:cNvSpPr>
                <a:spLocks/>
              </p:cNvSpPr>
              <p:nvPr/>
            </p:nvSpPr>
            <p:spPr bwMode="auto">
              <a:xfrm>
                <a:off x="4908" y="1275"/>
                <a:ext cx="2" cy="9"/>
              </a:xfrm>
              <a:custGeom>
                <a:avLst/>
                <a:gdLst>
                  <a:gd name="T0" fmla="*/ 1 w 47"/>
                  <a:gd name="T1" fmla="*/ 9 h 209"/>
                  <a:gd name="T2" fmla="*/ 1 w 47"/>
                  <a:gd name="T3" fmla="*/ 9 h 209"/>
                  <a:gd name="T4" fmla="*/ 1 w 47"/>
                  <a:gd name="T5" fmla="*/ 9 h 209"/>
                  <a:gd name="T6" fmla="*/ 1 w 47"/>
                  <a:gd name="T7" fmla="*/ 9 h 209"/>
                  <a:gd name="T8" fmla="*/ 2 w 47"/>
                  <a:gd name="T9" fmla="*/ 8 h 209"/>
                  <a:gd name="T10" fmla="*/ 2 w 47"/>
                  <a:gd name="T11" fmla="*/ 8 h 209"/>
                  <a:gd name="T12" fmla="*/ 2 w 47"/>
                  <a:gd name="T13" fmla="*/ 8 h 209"/>
                  <a:gd name="T14" fmla="*/ 2 w 47"/>
                  <a:gd name="T15" fmla="*/ 8 h 209"/>
                  <a:gd name="T16" fmla="*/ 1 w 47"/>
                  <a:gd name="T17" fmla="*/ 1 h 209"/>
                  <a:gd name="T18" fmla="*/ 1 w 47"/>
                  <a:gd name="T19" fmla="*/ 1 h 209"/>
                  <a:gd name="T20" fmla="*/ 1 w 47"/>
                  <a:gd name="T21" fmla="*/ 1 h 209"/>
                  <a:gd name="T22" fmla="*/ 1 w 47"/>
                  <a:gd name="T23" fmla="*/ 0 h 209"/>
                  <a:gd name="T24" fmla="*/ 1 w 47"/>
                  <a:gd name="T25" fmla="*/ 0 h 209"/>
                  <a:gd name="T26" fmla="*/ 1 w 47"/>
                  <a:gd name="T27" fmla="*/ 0 h 209"/>
                  <a:gd name="T28" fmla="*/ 1 w 47"/>
                  <a:gd name="T29" fmla="*/ 0 h 209"/>
                  <a:gd name="T30" fmla="*/ 1 w 47"/>
                  <a:gd name="T31" fmla="*/ 0 h 209"/>
                  <a:gd name="T32" fmla="*/ 1 w 47"/>
                  <a:gd name="T33" fmla="*/ 0 h 209"/>
                  <a:gd name="T34" fmla="*/ 1 w 47"/>
                  <a:gd name="T35" fmla="*/ 0 h 209"/>
                  <a:gd name="T36" fmla="*/ 0 w 47"/>
                  <a:gd name="T37" fmla="*/ 0 h 209"/>
                  <a:gd name="T38" fmla="*/ 0 w 47"/>
                  <a:gd name="T39" fmla="*/ 0 h 209"/>
                  <a:gd name="T40" fmla="*/ 0 w 47"/>
                  <a:gd name="T41" fmla="*/ 0 h 209"/>
                  <a:gd name="T42" fmla="*/ 0 w 47"/>
                  <a:gd name="T43" fmla="*/ 0 h 209"/>
                  <a:gd name="T44" fmla="*/ 0 w 47"/>
                  <a:gd name="T45" fmla="*/ 1 h 209"/>
                  <a:gd name="T46" fmla="*/ 0 w 47"/>
                  <a:gd name="T47" fmla="*/ 1 h 209"/>
                  <a:gd name="T48" fmla="*/ 0 w 47"/>
                  <a:gd name="T49" fmla="*/ 1 h 209"/>
                  <a:gd name="T50" fmla="*/ 0 w 47"/>
                  <a:gd name="T51" fmla="*/ 8 h 209"/>
                  <a:gd name="T52" fmla="*/ 0 w 47"/>
                  <a:gd name="T53" fmla="*/ 8 h 209"/>
                  <a:gd name="T54" fmla="*/ 0 w 47"/>
                  <a:gd name="T55" fmla="*/ 9 h 209"/>
                  <a:gd name="T56" fmla="*/ 0 w 47"/>
                  <a:gd name="T57" fmla="*/ 9 h 209"/>
                  <a:gd name="T58" fmla="*/ 0 w 47"/>
                  <a:gd name="T59" fmla="*/ 9 h 209"/>
                  <a:gd name="T60" fmla="*/ 0 w 47"/>
                  <a:gd name="T61" fmla="*/ 9 h 209"/>
                  <a:gd name="T62" fmla="*/ 1 w 47"/>
                  <a:gd name="T63" fmla="*/ 9 h 209"/>
                  <a:gd name="T64" fmla="*/ 1 w 4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7" h="209">
                    <a:moveTo>
                      <a:pt x="18" y="209"/>
                    </a:moveTo>
                    <a:lnTo>
                      <a:pt x="19" y="208"/>
                    </a:lnTo>
                    <a:lnTo>
                      <a:pt x="22" y="208"/>
                    </a:lnTo>
                    <a:lnTo>
                      <a:pt x="24" y="206"/>
                    </a:lnTo>
                    <a:lnTo>
                      <a:pt x="26" y="205"/>
                    </a:lnTo>
                    <a:lnTo>
                      <a:pt x="28" y="203"/>
                    </a:lnTo>
                    <a:lnTo>
                      <a:pt x="31" y="201"/>
                    </a:lnTo>
                    <a:lnTo>
                      <a:pt x="33" y="199"/>
                    </a:lnTo>
                    <a:lnTo>
                      <a:pt x="35" y="197"/>
                    </a:lnTo>
                    <a:lnTo>
                      <a:pt x="37" y="194"/>
                    </a:lnTo>
                    <a:lnTo>
                      <a:pt x="39" y="191"/>
                    </a:lnTo>
                    <a:lnTo>
                      <a:pt x="41" y="189"/>
                    </a:lnTo>
                    <a:lnTo>
                      <a:pt x="43" y="186"/>
                    </a:lnTo>
                    <a:lnTo>
                      <a:pt x="44" y="184"/>
                    </a:lnTo>
                    <a:lnTo>
                      <a:pt x="46" y="181"/>
                    </a:lnTo>
                    <a:lnTo>
                      <a:pt x="46" y="178"/>
                    </a:lnTo>
                    <a:lnTo>
                      <a:pt x="47" y="176"/>
                    </a:lnTo>
                    <a:lnTo>
                      <a:pt x="35" y="21"/>
                    </a:lnTo>
                    <a:lnTo>
                      <a:pt x="34" y="17"/>
                    </a:lnTo>
                    <a:lnTo>
                      <a:pt x="34" y="15"/>
                    </a:lnTo>
                    <a:lnTo>
                      <a:pt x="34" y="14"/>
                    </a:lnTo>
                    <a:lnTo>
                      <a:pt x="33" y="12"/>
                    </a:lnTo>
                    <a:lnTo>
                      <a:pt x="33" y="10"/>
                    </a:lnTo>
                    <a:lnTo>
                      <a:pt x="32" y="8"/>
                    </a:lnTo>
                    <a:lnTo>
                      <a:pt x="31" y="7"/>
                    </a:lnTo>
                    <a:lnTo>
                      <a:pt x="30" y="5"/>
                    </a:lnTo>
                    <a:lnTo>
                      <a:pt x="29" y="4"/>
                    </a:lnTo>
                    <a:lnTo>
                      <a:pt x="27" y="3"/>
                    </a:lnTo>
                    <a:lnTo>
                      <a:pt x="26" y="2"/>
                    </a:lnTo>
                    <a:lnTo>
                      <a:pt x="24" y="1"/>
                    </a:lnTo>
                    <a:lnTo>
                      <a:pt x="23" y="0"/>
                    </a:lnTo>
                    <a:lnTo>
                      <a:pt x="21" y="0"/>
                    </a:lnTo>
                    <a:lnTo>
                      <a:pt x="19" y="0"/>
                    </a:lnTo>
                    <a:lnTo>
                      <a:pt x="18" y="0"/>
                    </a:lnTo>
                    <a:lnTo>
                      <a:pt x="16" y="0"/>
                    </a:lnTo>
                    <a:lnTo>
                      <a:pt x="14" y="0"/>
                    </a:lnTo>
                    <a:lnTo>
                      <a:pt x="13" y="0"/>
                    </a:lnTo>
                    <a:lnTo>
                      <a:pt x="11" y="1"/>
                    </a:lnTo>
                    <a:lnTo>
                      <a:pt x="10" y="2"/>
                    </a:lnTo>
                    <a:lnTo>
                      <a:pt x="8" y="3"/>
                    </a:lnTo>
                    <a:lnTo>
                      <a:pt x="6" y="4"/>
                    </a:lnTo>
                    <a:lnTo>
                      <a:pt x="5" y="6"/>
                    </a:lnTo>
                    <a:lnTo>
                      <a:pt x="4" y="7"/>
                    </a:lnTo>
                    <a:lnTo>
                      <a:pt x="3" y="9"/>
                    </a:lnTo>
                    <a:lnTo>
                      <a:pt x="2" y="11"/>
                    </a:lnTo>
                    <a:lnTo>
                      <a:pt x="1" y="13"/>
                    </a:lnTo>
                    <a:lnTo>
                      <a:pt x="0" y="15"/>
                    </a:lnTo>
                    <a:lnTo>
                      <a:pt x="0" y="17"/>
                    </a:lnTo>
                    <a:lnTo>
                      <a:pt x="0" y="19"/>
                    </a:lnTo>
                    <a:lnTo>
                      <a:pt x="0" y="23"/>
                    </a:lnTo>
                    <a:lnTo>
                      <a:pt x="0" y="192"/>
                    </a:lnTo>
                    <a:lnTo>
                      <a:pt x="0" y="193"/>
                    </a:lnTo>
                    <a:lnTo>
                      <a:pt x="0" y="195"/>
                    </a:lnTo>
                    <a:lnTo>
                      <a:pt x="0" y="196"/>
                    </a:lnTo>
                    <a:lnTo>
                      <a:pt x="1" y="198"/>
                    </a:lnTo>
                    <a:lnTo>
                      <a:pt x="2" y="199"/>
                    </a:lnTo>
                    <a:lnTo>
                      <a:pt x="3" y="200"/>
                    </a:lnTo>
                    <a:lnTo>
                      <a:pt x="4" y="202"/>
                    </a:lnTo>
                    <a:lnTo>
                      <a:pt x="5" y="203"/>
                    </a:lnTo>
                    <a:lnTo>
                      <a:pt x="6" y="204"/>
                    </a:lnTo>
                    <a:lnTo>
                      <a:pt x="8" y="205"/>
                    </a:lnTo>
                    <a:lnTo>
                      <a:pt x="10" y="206"/>
                    </a:lnTo>
                    <a:lnTo>
                      <a:pt x="11" y="207"/>
                    </a:lnTo>
                    <a:lnTo>
                      <a:pt x="13" y="208"/>
                    </a:lnTo>
                    <a:lnTo>
                      <a:pt x="14" y="208"/>
                    </a:lnTo>
                    <a:lnTo>
                      <a:pt x="16" y="208"/>
                    </a:lnTo>
                    <a:lnTo>
                      <a:pt x="18" y="209"/>
                    </a:lnTo>
                    <a:close/>
                  </a:path>
                </a:pathLst>
              </a:custGeom>
              <a:solidFill>
                <a:srgbClr val="993300"/>
              </a:solidFill>
              <a:ln w="0">
                <a:solidFill>
                  <a:srgbClr val="000000"/>
                </a:solidFill>
                <a:prstDash val="solid"/>
                <a:round/>
                <a:headEnd/>
                <a:tailEnd/>
              </a:ln>
            </p:spPr>
            <p:txBody>
              <a:bodyPr/>
              <a:lstStyle/>
              <a:p>
                <a:endParaRPr lang="en-US"/>
              </a:p>
            </p:txBody>
          </p:sp>
          <p:sp>
            <p:nvSpPr>
              <p:cNvPr id="44352" name="Freeform 477"/>
              <p:cNvSpPr>
                <a:spLocks/>
              </p:cNvSpPr>
              <p:nvPr/>
            </p:nvSpPr>
            <p:spPr bwMode="auto">
              <a:xfrm>
                <a:off x="4890" y="1275"/>
                <a:ext cx="18" cy="4"/>
              </a:xfrm>
              <a:custGeom>
                <a:avLst/>
                <a:gdLst>
                  <a:gd name="T0" fmla="*/ 16 w 422"/>
                  <a:gd name="T1" fmla="*/ 4 h 99"/>
                  <a:gd name="T2" fmla="*/ 17 w 422"/>
                  <a:gd name="T3" fmla="*/ 4 h 99"/>
                  <a:gd name="T4" fmla="*/ 17 w 422"/>
                  <a:gd name="T5" fmla="*/ 4 h 99"/>
                  <a:gd name="T6" fmla="*/ 17 w 422"/>
                  <a:gd name="T7" fmla="*/ 4 h 99"/>
                  <a:gd name="T8" fmla="*/ 18 w 422"/>
                  <a:gd name="T9" fmla="*/ 4 h 99"/>
                  <a:gd name="T10" fmla="*/ 18 w 422"/>
                  <a:gd name="T11" fmla="*/ 3 h 99"/>
                  <a:gd name="T12" fmla="*/ 18 w 422"/>
                  <a:gd name="T13" fmla="*/ 3 h 99"/>
                  <a:gd name="T14" fmla="*/ 18 w 422"/>
                  <a:gd name="T15" fmla="*/ 3 h 99"/>
                  <a:gd name="T16" fmla="*/ 18 w 422"/>
                  <a:gd name="T17" fmla="*/ 1 h 99"/>
                  <a:gd name="T18" fmla="*/ 18 w 422"/>
                  <a:gd name="T19" fmla="*/ 1 h 99"/>
                  <a:gd name="T20" fmla="*/ 18 w 422"/>
                  <a:gd name="T21" fmla="*/ 1 h 99"/>
                  <a:gd name="T22" fmla="*/ 18 w 422"/>
                  <a:gd name="T23" fmla="*/ 1 h 99"/>
                  <a:gd name="T24" fmla="*/ 17 w 422"/>
                  <a:gd name="T25" fmla="*/ 0 h 99"/>
                  <a:gd name="T26" fmla="*/ 17 w 422"/>
                  <a:gd name="T27" fmla="*/ 0 h 99"/>
                  <a:gd name="T28" fmla="*/ 17 w 422"/>
                  <a:gd name="T29" fmla="*/ 0 h 99"/>
                  <a:gd name="T30" fmla="*/ 16 w 422"/>
                  <a:gd name="T31" fmla="*/ 0 h 99"/>
                  <a:gd name="T32" fmla="*/ 16 w 422"/>
                  <a:gd name="T33" fmla="*/ 0 h 99"/>
                  <a:gd name="T34" fmla="*/ 2 w 422"/>
                  <a:gd name="T35" fmla="*/ 0 h 99"/>
                  <a:gd name="T36" fmla="*/ 1 w 422"/>
                  <a:gd name="T37" fmla="*/ 0 h 99"/>
                  <a:gd name="T38" fmla="*/ 1 w 422"/>
                  <a:gd name="T39" fmla="*/ 0 h 99"/>
                  <a:gd name="T40" fmla="*/ 1 w 422"/>
                  <a:gd name="T41" fmla="*/ 0 h 99"/>
                  <a:gd name="T42" fmla="*/ 0 w 422"/>
                  <a:gd name="T43" fmla="*/ 0 h 99"/>
                  <a:gd name="T44" fmla="*/ 0 w 422"/>
                  <a:gd name="T45" fmla="*/ 1 h 99"/>
                  <a:gd name="T46" fmla="*/ 0 w 422"/>
                  <a:gd name="T47" fmla="*/ 1 h 99"/>
                  <a:gd name="T48" fmla="*/ 0 w 422"/>
                  <a:gd name="T49" fmla="*/ 1 h 99"/>
                  <a:gd name="T50" fmla="*/ 0 w 422"/>
                  <a:gd name="T51" fmla="*/ 3 h 99"/>
                  <a:gd name="T52" fmla="*/ 0 w 422"/>
                  <a:gd name="T53" fmla="*/ 3 h 99"/>
                  <a:gd name="T54" fmla="*/ 0 w 422"/>
                  <a:gd name="T55" fmla="*/ 3 h 99"/>
                  <a:gd name="T56" fmla="*/ 0 w 422"/>
                  <a:gd name="T57" fmla="*/ 3 h 99"/>
                  <a:gd name="T58" fmla="*/ 1 w 422"/>
                  <a:gd name="T59" fmla="*/ 4 h 99"/>
                  <a:gd name="T60" fmla="*/ 1 w 422"/>
                  <a:gd name="T61" fmla="*/ 4 h 99"/>
                  <a:gd name="T62" fmla="*/ 1 w 422"/>
                  <a:gd name="T63" fmla="*/ 4 h 99"/>
                  <a:gd name="T64" fmla="*/ 2 w 422"/>
                  <a:gd name="T65" fmla="*/ 4 h 99"/>
                  <a:gd name="T66" fmla="*/ 2 w 42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2" h="99">
                    <a:moveTo>
                      <a:pt x="377" y="99"/>
                    </a:moveTo>
                    <a:lnTo>
                      <a:pt x="381" y="98"/>
                    </a:lnTo>
                    <a:lnTo>
                      <a:pt x="385" y="98"/>
                    </a:lnTo>
                    <a:lnTo>
                      <a:pt x="389" y="97"/>
                    </a:lnTo>
                    <a:lnTo>
                      <a:pt x="394" y="96"/>
                    </a:lnTo>
                    <a:lnTo>
                      <a:pt x="398" y="95"/>
                    </a:lnTo>
                    <a:lnTo>
                      <a:pt x="402" y="93"/>
                    </a:lnTo>
                    <a:lnTo>
                      <a:pt x="405" y="91"/>
                    </a:lnTo>
                    <a:lnTo>
                      <a:pt x="409" y="89"/>
                    </a:lnTo>
                    <a:lnTo>
                      <a:pt x="411" y="87"/>
                    </a:lnTo>
                    <a:lnTo>
                      <a:pt x="414" y="85"/>
                    </a:lnTo>
                    <a:lnTo>
                      <a:pt x="416" y="82"/>
                    </a:lnTo>
                    <a:lnTo>
                      <a:pt x="418" y="80"/>
                    </a:lnTo>
                    <a:lnTo>
                      <a:pt x="419" y="77"/>
                    </a:lnTo>
                    <a:lnTo>
                      <a:pt x="421" y="74"/>
                    </a:lnTo>
                    <a:lnTo>
                      <a:pt x="421" y="70"/>
                    </a:lnTo>
                    <a:lnTo>
                      <a:pt x="422" y="67"/>
                    </a:lnTo>
                    <a:lnTo>
                      <a:pt x="422" y="33"/>
                    </a:lnTo>
                    <a:lnTo>
                      <a:pt x="421" y="28"/>
                    </a:lnTo>
                    <a:lnTo>
                      <a:pt x="421" y="25"/>
                    </a:lnTo>
                    <a:lnTo>
                      <a:pt x="419" y="22"/>
                    </a:lnTo>
                    <a:lnTo>
                      <a:pt x="418" y="19"/>
                    </a:lnTo>
                    <a:lnTo>
                      <a:pt x="416" y="16"/>
                    </a:lnTo>
                    <a:lnTo>
                      <a:pt x="414" y="13"/>
                    </a:lnTo>
                    <a:lnTo>
                      <a:pt x="411" y="11"/>
                    </a:lnTo>
                    <a:lnTo>
                      <a:pt x="409" y="9"/>
                    </a:lnTo>
                    <a:lnTo>
                      <a:pt x="405" y="7"/>
                    </a:lnTo>
                    <a:lnTo>
                      <a:pt x="402" y="5"/>
                    </a:lnTo>
                    <a:lnTo>
                      <a:pt x="398" y="3"/>
                    </a:lnTo>
                    <a:lnTo>
                      <a:pt x="394" y="2"/>
                    </a:lnTo>
                    <a:lnTo>
                      <a:pt x="389" y="1"/>
                    </a:lnTo>
                    <a:lnTo>
                      <a:pt x="385" y="0"/>
                    </a:lnTo>
                    <a:lnTo>
                      <a:pt x="381" y="0"/>
                    </a:lnTo>
                    <a:lnTo>
                      <a:pt x="377" y="0"/>
                    </a:lnTo>
                    <a:lnTo>
                      <a:pt x="46" y="0"/>
                    </a:lnTo>
                    <a:lnTo>
                      <a:pt x="41" y="0"/>
                    </a:lnTo>
                    <a:lnTo>
                      <a:pt x="36" y="0"/>
                    </a:lnTo>
                    <a:lnTo>
                      <a:pt x="32" y="1"/>
                    </a:lnTo>
                    <a:lnTo>
                      <a:pt x="28" y="2"/>
                    </a:lnTo>
                    <a:lnTo>
                      <a:pt x="24" y="3"/>
                    </a:lnTo>
                    <a:lnTo>
                      <a:pt x="20" y="5"/>
                    </a:lnTo>
                    <a:lnTo>
                      <a:pt x="17" y="7"/>
                    </a:lnTo>
                    <a:lnTo>
                      <a:pt x="14" y="9"/>
                    </a:lnTo>
                    <a:lnTo>
                      <a:pt x="11" y="11"/>
                    </a:lnTo>
                    <a:lnTo>
                      <a:pt x="7"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7" y="85"/>
                    </a:lnTo>
                    <a:lnTo>
                      <a:pt x="11" y="87"/>
                    </a:lnTo>
                    <a:lnTo>
                      <a:pt x="14" y="89"/>
                    </a:lnTo>
                    <a:lnTo>
                      <a:pt x="17" y="91"/>
                    </a:lnTo>
                    <a:lnTo>
                      <a:pt x="20" y="93"/>
                    </a:lnTo>
                    <a:lnTo>
                      <a:pt x="24" y="95"/>
                    </a:lnTo>
                    <a:lnTo>
                      <a:pt x="28" y="96"/>
                    </a:lnTo>
                    <a:lnTo>
                      <a:pt x="32" y="97"/>
                    </a:lnTo>
                    <a:lnTo>
                      <a:pt x="36" y="98"/>
                    </a:lnTo>
                    <a:lnTo>
                      <a:pt x="41" y="98"/>
                    </a:lnTo>
                    <a:lnTo>
                      <a:pt x="46" y="99"/>
                    </a:lnTo>
                    <a:lnTo>
                      <a:pt x="377" y="99"/>
                    </a:lnTo>
                    <a:close/>
                  </a:path>
                </a:pathLst>
              </a:custGeom>
              <a:solidFill>
                <a:srgbClr val="993300"/>
              </a:solidFill>
              <a:ln w="0">
                <a:solidFill>
                  <a:srgbClr val="000000"/>
                </a:solidFill>
                <a:prstDash val="solid"/>
                <a:round/>
                <a:headEnd/>
                <a:tailEnd/>
              </a:ln>
            </p:spPr>
            <p:txBody>
              <a:bodyPr/>
              <a:lstStyle/>
              <a:p>
                <a:endParaRPr lang="en-US"/>
              </a:p>
            </p:txBody>
          </p:sp>
          <p:sp>
            <p:nvSpPr>
              <p:cNvPr id="44353" name="Freeform 478"/>
              <p:cNvSpPr>
                <a:spLocks/>
              </p:cNvSpPr>
              <p:nvPr/>
            </p:nvSpPr>
            <p:spPr bwMode="auto">
              <a:xfrm>
                <a:off x="4859" y="1274"/>
                <a:ext cx="25" cy="12"/>
              </a:xfrm>
              <a:custGeom>
                <a:avLst/>
                <a:gdLst>
                  <a:gd name="T0" fmla="*/ 22 w 562"/>
                  <a:gd name="T1" fmla="*/ 12 h 269"/>
                  <a:gd name="T2" fmla="*/ 23 w 562"/>
                  <a:gd name="T3" fmla="*/ 12 h 269"/>
                  <a:gd name="T4" fmla="*/ 23 w 562"/>
                  <a:gd name="T5" fmla="*/ 12 h 269"/>
                  <a:gd name="T6" fmla="*/ 24 w 562"/>
                  <a:gd name="T7" fmla="*/ 11 h 269"/>
                  <a:gd name="T8" fmla="*/ 24 w 562"/>
                  <a:gd name="T9" fmla="*/ 11 h 269"/>
                  <a:gd name="T10" fmla="*/ 25 w 562"/>
                  <a:gd name="T11" fmla="*/ 10 h 269"/>
                  <a:gd name="T12" fmla="*/ 25 w 562"/>
                  <a:gd name="T13" fmla="*/ 10 h 269"/>
                  <a:gd name="T14" fmla="*/ 25 w 562"/>
                  <a:gd name="T15" fmla="*/ 9 h 269"/>
                  <a:gd name="T16" fmla="*/ 24 w 562"/>
                  <a:gd name="T17" fmla="*/ 3 h 269"/>
                  <a:gd name="T18" fmla="*/ 24 w 562"/>
                  <a:gd name="T19" fmla="*/ 2 h 269"/>
                  <a:gd name="T20" fmla="*/ 24 w 562"/>
                  <a:gd name="T21" fmla="*/ 2 h 269"/>
                  <a:gd name="T22" fmla="*/ 24 w 562"/>
                  <a:gd name="T23" fmla="*/ 1 h 269"/>
                  <a:gd name="T24" fmla="*/ 23 w 562"/>
                  <a:gd name="T25" fmla="*/ 1 h 269"/>
                  <a:gd name="T26" fmla="*/ 23 w 562"/>
                  <a:gd name="T27" fmla="*/ 0 h 269"/>
                  <a:gd name="T28" fmla="*/ 23 w 562"/>
                  <a:gd name="T29" fmla="*/ 0 h 269"/>
                  <a:gd name="T30" fmla="*/ 22 w 562"/>
                  <a:gd name="T31" fmla="*/ 0 h 269"/>
                  <a:gd name="T32" fmla="*/ 22 w 562"/>
                  <a:gd name="T33" fmla="*/ 0 h 269"/>
                  <a:gd name="T34" fmla="*/ 3 w 562"/>
                  <a:gd name="T35" fmla="*/ 0 h 269"/>
                  <a:gd name="T36" fmla="*/ 2 w 562"/>
                  <a:gd name="T37" fmla="*/ 0 h 269"/>
                  <a:gd name="T38" fmla="*/ 2 w 562"/>
                  <a:gd name="T39" fmla="*/ 0 h 269"/>
                  <a:gd name="T40" fmla="*/ 2 w 562"/>
                  <a:gd name="T41" fmla="*/ 1 h 269"/>
                  <a:gd name="T42" fmla="*/ 1 w 562"/>
                  <a:gd name="T43" fmla="*/ 1 h 269"/>
                  <a:gd name="T44" fmla="*/ 1 w 562"/>
                  <a:gd name="T45" fmla="*/ 1 h 269"/>
                  <a:gd name="T46" fmla="*/ 1 w 562"/>
                  <a:gd name="T47" fmla="*/ 2 h 269"/>
                  <a:gd name="T48" fmla="*/ 1 w 562"/>
                  <a:gd name="T49" fmla="*/ 3 h 269"/>
                  <a:gd name="T50" fmla="*/ 0 w 562"/>
                  <a:gd name="T51" fmla="*/ 9 h 269"/>
                  <a:gd name="T52" fmla="*/ 0 w 562"/>
                  <a:gd name="T53" fmla="*/ 10 h 269"/>
                  <a:gd name="T54" fmla="*/ 0 w 562"/>
                  <a:gd name="T55" fmla="*/ 10 h 269"/>
                  <a:gd name="T56" fmla="*/ 1 w 562"/>
                  <a:gd name="T57" fmla="*/ 11 h 269"/>
                  <a:gd name="T58" fmla="*/ 1 w 562"/>
                  <a:gd name="T59" fmla="*/ 11 h 269"/>
                  <a:gd name="T60" fmla="*/ 2 w 562"/>
                  <a:gd name="T61" fmla="*/ 12 h 269"/>
                  <a:gd name="T62" fmla="*/ 2 w 562"/>
                  <a:gd name="T63" fmla="*/ 12 h 269"/>
                  <a:gd name="T64" fmla="*/ 3 w 562"/>
                  <a:gd name="T65" fmla="*/ 12 h 269"/>
                  <a:gd name="T66" fmla="*/ 3 w 562"/>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2" h="269">
                    <a:moveTo>
                      <a:pt x="489" y="269"/>
                    </a:moveTo>
                    <a:lnTo>
                      <a:pt x="494" y="268"/>
                    </a:lnTo>
                    <a:lnTo>
                      <a:pt x="500" y="267"/>
                    </a:lnTo>
                    <a:lnTo>
                      <a:pt x="506" y="266"/>
                    </a:lnTo>
                    <a:lnTo>
                      <a:pt x="513" y="264"/>
                    </a:lnTo>
                    <a:lnTo>
                      <a:pt x="519" y="261"/>
                    </a:lnTo>
                    <a:lnTo>
                      <a:pt x="525" y="258"/>
                    </a:lnTo>
                    <a:lnTo>
                      <a:pt x="531" y="254"/>
                    </a:lnTo>
                    <a:lnTo>
                      <a:pt x="536" y="250"/>
                    </a:lnTo>
                    <a:lnTo>
                      <a:pt x="541" y="245"/>
                    </a:lnTo>
                    <a:lnTo>
                      <a:pt x="547" y="240"/>
                    </a:lnTo>
                    <a:lnTo>
                      <a:pt x="551" y="235"/>
                    </a:lnTo>
                    <a:lnTo>
                      <a:pt x="555" y="229"/>
                    </a:lnTo>
                    <a:lnTo>
                      <a:pt x="558" y="223"/>
                    </a:lnTo>
                    <a:lnTo>
                      <a:pt x="560" y="217"/>
                    </a:lnTo>
                    <a:lnTo>
                      <a:pt x="561" y="211"/>
                    </a:lnTo>
                    <a:lnTo>
                      <a:pt x="562" y="204"/>
                    </a:lnTo>
                    <a:lnTo>
                      <a:pt x="544" y="64"/>
                    </a:lnTo>
                    <a:lnTo>
                      <a:pt x="543" y="57"/>
                    </a:lnTo>
                    <a:lnTo>
                      <a:pt x="542" y="51"/>
                    </a:lnTo>
                    <a:lnTo>
                      <a:pt x="541" y="44"/>
                    </a:lnTo>
                    <a:lnTo>
                      <a:pt x="539" y="38"/>
                    </a:lnTo>
                    <a:lnTo>
                      <a:pt x="537" y="33"/>
                    </a:lnTo>
                    <a:lnTo>
                      <a:pt x="534" y="28"/>
                    </a:lnTo>
                    <a:lnTo>
                      <a:pt x="531" y="23"/>
                    </a:lnTo>
                    <a:lnTo>
                      <a:pt x="528" y="18"/>
                    </a:lnTo>
                    <a:lnTo>
                      <a:pt x="524" y="14"/>
                    </a:lnTo>
                    <a:lnTo>
                      <a:pt x="520" y="11"/>
                    </a:lnTo>
                    <a:lnTo>
                      <a:pt x="515" y="7"/>
                    </a:lnTo>
                    <a:lnTo>
                      <a:pt x="511" y="4"/>
                    </a:lnTo>
                    <a:lnTo>
                      <a:pt x="505" y="2"/>
                    </a:lnTo>
                    <a:lnTo>
                      <a:pt x="499" y="1"/>
                    </a:lnTo>
                    <a:lnTo>
                      <a:pt x="494" y="0"/>
                    </a:lnTo>
                    <a:lnTo>
                      <a:pt x="489" y="0"/>
                    </a:lnTo>
                    <a:lnTo>
                      <a:pt x="73" y="0"/>
                    </a:lnTo>
                    <a:lnTo>
                      <a:pt x="67" y="0"/>
                    </a:lnTo>
                    <a:lnTo>
                      <a:pt x="62" y="1"/>
                    </a:lnTo>
                    <a:lnTo>
                      <a:pt x="56" y="2"/>
                    </a:lnTo>
                    <a:lnTo>
                      <a:pt x="51" y="4"/>
                    </a:lnTo>
                    <a:lnTo>
                      <a:pt x="47" y="7"/>
                    </a:lnTo>
                    <a:lnTo>
                      <a:pt x="41" y="11"/>
                    </a:lnTo>
                    <a:lnTo>
                      <a:pt x="37" y="14"/>
                    </a:lnTo>
                    <a:lnTo>
                      <a:pt x="33" y="18"/>
                    </a:lnTo>
                    <a:lnTo>
                      <a:pt x="30" y="23"/>
                    </a:lnTo>
                    <a:lnTo>
                      <a:pt x="27" y="28"/>
                    </a:lnTo>
                    <a:lnTo>
                      <a:pt x="24" y="33"/>
                    </a:lnTo>
                    <a:lnTo>
                      <a:pt x="22" y="38"/>
                    </a:lnTo>
                    <a:lnTo>
                      <a:pt x="20" y="44"/>
                    </a:lnTo>
                    <a:lnTo>
                      <a:pt x="19" y="51"/>
                    </a:lnTo>
                    <a:lnTo>
                      <a:pt x="18" y="57"/>
                    </a:lnTo>
                    <a:lnTo>
                      <a:pt x="18" y="64"/>
                    </a:lnTo>
                    <a:lnTo>
                      <a:pt x="0" y="204"/>
                    </a:lnTo>
                    <a:lnTo>
                      <a:pt x="0" y="211"/>
                    </a:lnTo>
                    <a:lnTo>
                      <a:pt x="1" y="217"/>
                    </a:lnTo>
                    <a:lnTo>
                      <a:pt x="3" y="223"/>
                    </a:lnTo>
                    <a:lnTo>
                      <a:pt x="7" y="229"/>
                    </a:lnTo>
                    <a:lnTo>
                      <a:pt x="11" y="235"/>
                    </a:lnTo>
                    <a:lnTo>
                      <a:pt x="15" y="240"/>
                    </a:lnTo>
                    <a:lnTo>
                      <a:pt x="20" y="245"/>
                    </a:lnTo>
                    <a:lnTo>
                      <a:pt x="25" y="250"/>
                    </a:lnTo>
                    <a:lnTo>
                      <a:pt x="30" y="254"/>
                    </a:lnTo>
                    <a:lnTo>
                      <a:pt x="36" y="258"/>
                    </a:lnTo>
                    <a:lnTo>
                      <a:pt x="43" y="261"/>
                    </a:lnTo>
                    <a:lnTo>
                      <a:pt x="49" y="264"/>
                    </a:lnTo>
                    <a:lnTo>
                      <a:pt x="55" y="266"/>
                    </a:lnTo>
                    <a:lnTo>
                      <a:pt x="61" y="267"/>
                    </a:lnTo>
                    <a:lnTo>
                      <a:pt x="67" y="268"/>
                    </a:lnTo>
                    <a:lnTo>
                      <a:pt x="73" y="269"/>
                    </a:lnTo>
                    <a:lnTo>
                      <a:pt x="489" y="269"/>
                    </a:lnTo>
                    <a:close/>
                  </a:path>
                </a:pathLst>
              </a:custGeom>
              <a:solidFill>
                <a:srgbClr val="993300"/>
              </a:solidFill>
              <a:ln w="0">
                <a:solidFill>
                  <a:srgbClr val="000000"/>
                </a:solidFill>
                <a:prstDash val="solid"/>
                <a:round/>
                <a:headEnd/>
                <a:tailEnd/>
              </a:ln>
            </p:spPr>
            <p:txBody>
              <a:bodyPr/>
              <a:lstStyle/>
              <a:p>
                <a:endParaRPr lang="en-US"/>
              </a:p>
            </p:txBody>
          </p:sp>
          <p:sp>
            <p:nvSpPr>
              <p:cNvPr id="44354" name="Freeform 479"/>
              <p:cNvSpPr>
                <a:spLocks/>
              </p:cNvSpPr>
              <p:nvPr/>
            </p:nvSpPr>
            <p:spPr bwMode="auto">
              <a:xfrm>
                <a:off x="4863" y="1279"/>
                <a:ext cx="18" cy="6"/>
              </a:xfrm>
              <a:custGeom>
                <a:avLst/>
                <a:gdLst>
                  <a:gd name="T0" fmla="*/ 18 w 412"/>
                  <a:gd name="T1" fmla="*/ 3 h 121"/>
                  <a:gd name="T2" fmla="*/ 18 w 412"/>
                  <a:gd name="T3" fmla="*/ 3 h 121"/>
                  <a:gd name="T4" fmla="*/ 18 w 412"/>
                  <a:gd name="T5" fmla="*/ 4 h 121"/>
                  <a:gd name="T6" fmla="*/ 18 w 412"/>
                  <a:gd name="T7" fmla="*/ 4 h 121"/>
                  <a:gd name="T8" fmla="*/ 18 w 412"/>
                  <a:gd name="T9" fmla="*/ 4 h 121"/>
                  <a:gd name="T10" fmla="*/ 18 w 412"/>
                  <a:gd name="T11" fmla="*/ 4 h 121"/>
                  <a:gd name="T12" fmla="*/ 18 w 412"/>
                  <a:gd name="T13" fmla="*/ 5 h 121"/>
                  <a:gd name="T14" fmla="*/ 18 w 412"/>
                  <a:gd name="T15" fmla="*/ 5 h 121"/>
                  <a:gd name="T16" fmla="*/ 17 w 412"/>
                  <a:gd name="T17" fmla="*/ 5 h 121"/>
                  <a:gd name="T18" fmla="*/ 17 w 412"/>
                  <a:gd name="T19" fmla="*/ 5 h 121"/>
                  <a:gd name="T20" fmla="*/ 17 w 412"/>
                  <a:gd name="T21" fmla="*/ 6 h 121"/>
                  <a:gd name="T22" fmla="*/ 17 w 412"/>
                  <a:gd name="T23" fmla="*/ 6 h 121"/>
                  <a:gd name="T24" fmla="*/ 17 w 412"/>
                  <a:gd name="T25" fmla="*/ 6 h 121"/>
                  <a:gd name="T26" fmla="*/ 17 w 412"/>
                  <a:gd name="T27" fmla="*/ 6 h 121"/>
                  <a:gd name="T28" fmla="*/ 16 w 412"/>
                  <a:gd name="T29" fmla="*/ 6 h 121"/>
                  <a:gd name="T30" fmla="*/ 16 w 412"/>
                  <a:gd name="T31" fmla="*/ 6 h 121"/>
                  <a:gd name="T32" fmla="*/ 16 w 412"/>
                  <a:gd name="T33" fmla="*/ 6 h 121"/>
                  <a:gd name="T34" fmla="*/ 2 w 412"/>
                  <a:gd name="T35" fmla="*/ 6 h 121"/>
                  <a:gd name="T36" fmla="*/ 2 w 412"/>
                  <a:gd name="T37" fmla="*/ 6 h 121"/>
                  <a:gd name="T38" fmla="*/ 2 w 412"/>
                  <a:gd name="T39" fmla="*/ 6 h 121"/>
                  <a:gd name="T40" fmla="*/ 1 w 412"/>
                  <a:gd name="T41" fmla="*/ 6 h 121"/>
                  <a:gd name="T42" fmla="*/ 1 w 412"/>
                  <a:gd name="T43" fmla="*/ 6 h 121"/>
                  <a:gd name="T44" fmla="*/ 1 w 412"/>
                  <a:gd name="T45" fmla="*/ 6 h 121"/>
                  <a:gd name="T46" fmla="*/ 1 w 412"/>
                  <a:gd name="T47" fmla="*/ 6 h 121"/>
                  <a:gd name="T48" fmla="*/ 1 w 412"/>
                  <a:gd name="T49" fmla="*/ 5 h 121"/>
                  <a:gd name="T50" fmla="*/ 1 w 412"/>
                  <a:gd name="T51" fmla="*/ 5 h 121"/>
                  <a:gd name="T52" fmla="*/ 0 w 412"/>
                  <a:gd name="T53" fmla="*/ 5 h 121"/>
                  <a:gd name="T54" fmla="*/ 0 w 412"/>
                  <a:gd name="T55" fmla="*/ 5 h 121"/>
                  <a:gd name="T56" fmla="*/ 0 w 412"/>
                  <a:gd name="T57" fmla="*/ 4 h 121"/>
                  <a:gd name="T58" fmla="*/ 0 w 412"/>
                  <a:gd name="T59" fmla="*/ 4 h 121"/>
                  <a:gd name="T60" fmla="*/ 0 w 412"/>
                  <a:gd name="T61" fmla="*/ 4 h 121"/>
                  <a:gd name="T62" fmla="*/ 0 w 412"/>
                  <a:gd name="T63" fmla="*/ 4 h 121"/>
                  <a:gd name="T64" fmla="*/ 0 w 412"/>
                  <a:gd name="T65" fmla="*/ 3 h 121"/>
                  <a:gd name="T66" fmla="*/ 0 w 412"/>
                  <a:gd name="T67" fmla="*/ 3 h 121"/>
                  <a:gd name="T68" fmla="*/ 0 w 412"/>
                  <a:gd name="T69" fmla="*/ 0 h 121"/>
                  <a:gd name="T70" fmla="*/ 18 w 412"/>
                  <a:gd name="T71" fmla="*/ 0 h 121"/>
                  <a:gd name="T72" fmla="*/ 18 w 412"/>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2" h="121">
                    <a:moveTo>
                      <a:pt x="412" y="61"/>
                    </a:moveTo>
                    <a:lnTo>
                      <a:pt x="411" y="67"/>
                    </a:lnTo>
                    <a:lnTo>
                      <a:pt x="411" y="73"/>
                    </a:lnTo>
                    <a:lnTo>
                      <a:pt x="410" y="78"/>
                    </a:lnTo>
                    <a:lnTo>
                      <a:pt x="408" y="85"/>
                    </a:lnTo>
                    <a:lnTo>
                      <a:pt x="406" y="90"/>
                    </a:lnTo>
                    <a:lnTo>
                      <a:pt x="404" y="95"/>
                    </a:lnTo>
                    <a:lnTo>
                      <a:pt x="402" y="99"/>
                    </a:lnTo>
                    <a:lnTo>
                      <a:pt x="399" y="103"/>
                    </a:lnTo>
                    <a:lnTo>
                      <a:pt x="396" y="107"/>
                    </a:lnTo>
                    <a:lnTo>
                      <a:pt x="392" y="111"/>
                    </a:lnTo>
                    <a:lnTo>
                      <a:pt x="388" y="113"/>
                    </a:lnTo>
                    <a:lnTo>
                      <a:pt x="384" y="116"/>
                    </a:lnTo>
                    <a:lnTo>
                      <a:pt x="379" y="118"/>
                    </a:lnTo>
                    <a:lnTo>
                      <a:pt x="375" y="119"/>
                    </a:lnTo>
                    <a:lnTo>
                      <a:pt x="370" y="120"/>
                    </a:lnTo>
                    <a:lnTo>
                      <a:pt x="365" y="121"/>
                    </a:lnTo>
                    <a:lnTo>
                      <a:pt x="49" y="121"/>
                    </a:lnTo>
                    <a:lnTo>
                      <a:pt x="43" y="120"/>
                    </a:lnTo>
                    <a:lnTo>
                      <a:pt x="37" y="119"/>
                    </a:lnTo>
                    <a:lnTo>
                      <a:pt x="32" y="118"/>
                    </a:lnTo>
                    <a:lnTo>
                      <a:pt x="28" y="116"/>
                    </a:lnTo>
                    <a:lnTo>
                      <a:pt x="24" y="113"/>
                    </a:lnTo>
                    <a:lnTo>
                      <a:pt x="20" y="111"/>
                    </a:lnTo>
                    <a:lnTo>
                      <a:pt x="16" y="107"/>
                    </a:lnTo>
                    <a:lnTo>
                      <a:pt x="13" y="103"/>
                    </a:lnTo>
                    <a:lnTo>
                      <a:pt x="10" y="99"/>
                    </a:lnTo>
                    <a:lnTo>
                      <a:pt x="8" y="95"/>
                    </a:lnTo>
                    <a:lnTo>
                      <a:pt x="6" y="90"/>
                    </a:lnTo>
                    <a:lnTo>
                      <a:pt x="4" y="85"/>
                    </a:lnTo>
                    <a:lnTo>
                      <a:pt x="1" y="78"/>
                    </a:lnTo>
                    <a:lnTo>
                      <a:pt x="0" y="73"/>
                    </a:lnTo>
                    <a:lnTo>
                      <a:pt x="0" y="67"/>
                    </a:lnTo>
                    <a:lnTo>
                      <a:pt x="0" y="61"/>
                    </a:lnTo>
                    <a:lnTo>
                      <a:pt x="4" y="0"/>
                    </a:lnTo>
                    <a:lnTo>
                      <a:pt x="409" y="0"/>
                    </a:lnTo>
                    <a:lnTo>
                      <a:pt x="412" y="61"/>
                    </a:lnTo>
                    <a:close/>
                  </a:path>
                </a:pathLst>
              </a:custGeom>
              <a:solidFill>
                <a:srgbClr val="993300"/>
              </a:solidFill>
              <a:ln w="0">
                <a:solidFill>
                  <a:srgbClr val="000000"/>
                </a:solidFill>
                <a:prstDash val="solid"/>
                <a:round/>
                <a:headEnd/>
                <a:tailEnd/>
              </a:ln>
            </p:spPr>
            <p:txBody>
              <a:bodyPr/>
              <a:lstStyle/>
              <a:p>
                <a:endParaRPr lang="en-US"/>
              </a:p>
            </p:txBody>
          </p:sp>
          <p:sp>
            <p:nvSpPr>
              <p:cNvPr id="44355" name="Freeform 480"/>
              <p:cNvSpPr>
                <a:spLocks/>
              </p:cNvSpPr>
              <p:nvPr/>
            </p:nvSpPr>
            <p:spPr bwMode="auto">
              <a:xfrm>
                <a:off x="4860" y="1276"/>
                <a:ext cx="2" cy="8"/>
              </a:xfrm>
              <a:custGeom>
                <a:avLst/>
                <a:gdLst>
                  <a:gd name="T0" fmla="*/ 1 w 40"/>
                  <a:gd name="T1" fmla="*/ 8 h 200"/>
                  <a:gd name="T2" fmla="*/ 1 w 40"/>
                  <a:gd name="T3" fmla="*/ 8 h 200"/>
                  <a:gd name="T4" fmla="*/ 2 w 40"/>
                  <a:gd name="T5" fmla="*/ 8 h 200"/>
                  <a:gd name="T6" fmla="*/ 2 w 40"/>
                  <a:gd name="T7" fmla="*/ 8 h 200"/>
                  <a:gd name="T8" fmla="*/ 2 w 40"/>
                  <a:gd name="T9" fmla="*/ 8 h 200"/>
                  <a:gd name="T10" fmla="*/ 2 w 40"/>
                  <a:gd name="T11" fmla="*/ 8 h 200"/>
                  <a:gd name="T12" fmla="*/ 2 w 40"/>
                  <a:gd name="T13" fmla="*/ 7 h 200"/>
                  <a:gd name="T14" fmla="*/ 2 w 40"/>
                  <a:gd name="T15" fmla="*/ 7 h 200"/>
                  <a:gd name="T16" fmla="*/ 2 w 40"/>
                  <a:gd name="T17" fmla="*/ 1 h 200"/>
                  <a:gd name="T18" fmla="*/ 2 w 40"/>
                  <a:gd name="T19" fmla="*/ 1 h 200"/>
                  <a:gd name="T20" fmla="*/ 2 w 40"/>
                  <a:gd name="T21" fmla="*/ 0 h 200"/>
                  <a:gd name="T22" fmla="*/ 2 w 40"/>
                  <a:gd name="T23" fmla="*/ 0 h 200"/>
                  <a:gd name="T24" fmla="*/ 2 w 40"/>
                  <a:gd name="T25" fmla="*/ 0 h 200"/>
                  <a:gd name="T26" fmla="*/ 2 w 40"/>
                  <a:gd name="T27" fmla="*/ 0 h 200"/>
                  <a:gd name="T28" fmla="*/ 1 w 40"/>
                  <a:gd name="T29" fmla="*/ 0 h 200"/>
                  <a:gd name="T30" fmla="*/ 1 w 40"/>
                  <a:gd name="T31" fmla="*/ 0 h 200"/>
                  <a:gd name="T32" fmla="*/ 1 w 40"/>
                  <a:gd name="T33" fmla="*/ 0 h 200"/>
                  <a:gd name="T34" fmla="*/ 1 w 40"/>
                  <a:gd name="T35" fmla="*/ 0 h 200"/>
                  <a:gd name="T36" fmla="*/ 1 w 40"/>
                  <a:gd name="T37" fmla="*/ 0 h 200"/>
                  <a:gd name="T38" fmla="*/ 1 w 40"/>
                  <a:gd name="T39" fmla="*/ 0 h 200"/>
                  <a:gd name="T40" fmla="*/ 1 w 40"/>
                  <a:gd name="T41" fmla="*/ 0 h 200"/>
                  <a:gd name="T42" fmla="*/ 0 w 40"/>
                  <a:gd name="T43" fmla="*/ 0 h 200"/>
                  <a:gd name="T44" fmla="*/ 0 w 40"/>
                  <a:gd name="T45" fmla="*/ 0 h 200"/>
                  <a:gd name="T46" fmla="*/ 0 w 40"/>
                  <a:gd name="T47" fmla="*/ 1 h 200"/>
                  <a:gd name="T48" fmla="*/ 0 w 40"/>
                  <a:gd name="T49" fmla="*/ 1 h 200"/>
                  <a:gd name="T50" fmla="*/ 0 w 40"/>
                  <a:gd name="T51" fmla="*/ 7 h 200"/>
                  <a:gd name="T52" fmla="*/ 0 w 40"/>
                  <a:gd name="T53" fmla="*/ 7 h 200"/>
                  <a:gd name="T54" fmla="*/ 0 w 40"/>
                  <a:gd name="T55" fmla="*/ 7 h 200"/>
                  <a:gd name="T56" fmla="*/ 0 w 40"/>
                  <a:gd name="T57" fmla="*/ 7 h 200"/>
                  <a:gd name="T58" fmla="*/ 0 w 40"/>
                  <a:gd name="T59" fmla="*/ 8 h 200"/>
                  <a:gd name="T60" fmla="*/ 1 w 40"/>
                  <a:gd name="T61" fmla="*/ 8 h 200"/>
                  <a:gd name="T62" fmla="*/ 1 w 40"/>
                  <a:gd name="T63" fmla="*/ 8 h 200"/>
                  <a:gd name="T64" fmla="*/ 1 w 40"/>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200">
                    <a:moveTo>
                      <a:pt x="23" y="200"/>
                    </a:moveTo>
                    <a:lnTo>
                      <a:pt x="24" y="199"/>
                    </a:lnTo>
                    <a:lnTo>
                      <a:pt x="26" y="199"/>
                    </a:lnTo>
                    <a:lnTo>
                      <a:pt x="28" y="199"/>
                    </a:lnTo>
                    <a:lnTo>
                      <a:pt x="29" y="198"/>
                    </a:lnTo>
                    <a:lnTo>
                      <a:pt x="31" y="197"/>
                    </a:lnTo>
                    <a:lnTo>
                      <a:pt x="32" y="196"/>
                    </a:lnTo>
                    <a:lnTo>
                      <a:pt x="34" y="195"/>
                    </a:lnTo>
                    <a:lnTo>
                      <a:pt x="35" y="194"/>
                    </a:lnTo>
                    <a:lnTo>
                      <a:pt x="36" y="193"/>
                    </a:lnTo>
                    <a:lnTo>
                      <a:pt x="37" y="191"/>
                    </a:lnTo>
                    <a:lnTo>
                      <a:pt x="38" y="190"/>
                    </a:lnTo>
                    <a:lnTo>
                      <a:pt x="38" y="188"/>
                    </a:lnTo>
                    <a:lnTo>
                      <a:pt x="39" y="186"/>
                    </a:lnTo>
                    <a:lnTo>
                      <a:pt x="39" y="184"/>
                    </a:lnTo>
                    <a:lnTo>
                      <a:pt x="39" y="183"/>
                    </a:lnTo>
                    <a:lnTo>
                      <a:pt x="40" y="181"/>
                    </a:lnTo>
                    <a:lnTo>
                      <a:pt x="40" y="20"/>
                    </a:lnTo>
                    <a:lnTo>
                      <a:pt x="39" y="18"/>
                    </a:lnTo>
                    <a:lnTo>
                      <a:pt x="39" y="16"/>
                    </a:lnTo>
                    <a:lnTo>
                      <a:pt x="39" y="14"/>
                    </a:lnTo>
                    <a:lnTo>
                      <a:pt x="38" y="11"/>
                    </a:lnTo>
                    <a:lnTo>
                      <a:pt x="38" y="10"/>
                    </a:lnTo>
                    <a:lnTo>
                      <a:pt x="37" y="8"/>
                    </a:lnTo>
                    <a:lnTo>
                      <a:pt x="36" y="7"/>
                    </a:lnTo>
                    <a:lnTo>
                      <a:pt x="35" y="5"/>
                    </a:lnTo>
                    <a:lnTo>
                      <a:pt x="34" y="4"/>
                    </a:lnTo>
                    <a:lnTo>
                      <a:pt x="32" y="3"/>
                    </a:lnTo>
                    <a:lnTo>
                      <a:pt x="31" y="2"/>
                    </a:lnTo>
                    <a:lnTo>
                      <a:pt x="29" y="1"/>
                    </a:lnTo>
                    <a:lnTo>
                      <a:pt x="28" y="0"/>
                    </a:lnTo>
                    <a:lnTo>
                      <a:pt x="26" y="0"/>
                    </a:lnTo>
                    <a:lnTo>
                      <a:pt x="24" y="0"/>
                    </a:lnTo>
                    <a:lnTo>
                      <a:pt x="23" y="0"/>
                    </a:lnTo>
                    <a:lnTo>
                      <a:pt x="20" y="0"/>
                    </a:lnTo>
                    <a:lnTo>
                      <a:pt x="18" y="0"/>
                    </a:lnTo>
                    <a:lnTo>
                      <a:pt x="17" y="0"/>
                    </a:lnTo>
                    <a:lnTo>
                      <a:pt x="15" y="1"/>
                    </a:lnTo>
                    <a:lnTo>
                      <a:pt x="14" y="2"/>
                    </a:lnTo>
                    <a:lnTo>
                      <a:pt x="12" y="3"/>
                    </a:lnTo>
                    <a:lnTo>
                      <a:pt x="11" y="4"/>
                    </a:lnTo>
                    <a:lnTo>
                      <a:pt x="10" y="5"/>
                    </a:lnTo>
                    <a:lnTo>
                      <a:pt x="9" y="7"/>
                    </a:lnTo>
                    <a:lnTo>
                      <a:pt x="8" y="8"/>
                    </a:lnTo>
                    <a:lnTo>
                      <a:pt x="7" y="10"/>
                    </a:lnTo>
                    <a:lnTo>
                      <a:pt x="6" y="11"/>
                    </a:lnTo>
                    <a:lnTo>
                      <a:pt x="5" y="14"/>
                    </a:lnTo>
                    <a:lnTo>
                      <a:pt x="5" y="16"/>
                    </a:lnTo>
                    <a:lnTo>
                      <a:pt x="5" y="18"/>
                    </a:lnTo>
                    <a:lnTo>
                      <a:pt x="5"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2" y="194"/>
                    </a:lnTo>
                    <a:lnTo>
                      <a:pt x="14" y="196"/>
                    </a:lnTo>
                    <a:lnTo>
                      <a:pt x="16" y="197"/>
                    </a:lnTo>
                    <a:lnTo>
                      <a:pt x="18" y="199"/>
                    </a:lnTo>
                    <a:lnTo>
                      <a:pt x="20" y="199"/>
                    </a:lnTo>
                    <a:lnTo>
                      <a:pt x="23" y="200"/>
                    </a:lnTo>
                    <a:close/>
                  </a:path>
                </a:pathLst>
              </a:custGeom>
              <a:solidFill>
                <a:srgbClr val="993300"/>
              </a:solidFill>
              <a:ln w="0">
                <a:solidFill>
                  <a:srgbClr val="000000"/>
                </a:solidFill>
                <a:prstDash val="solid"/>
                <a:round/>
                <a:headEnd/>
                <a:tailEnd/>
              </a:ln>
            </p:spPr>
            <p:txBody>
              <a:bodyPr/>
              <a:lstStyle/>
              <a:p>
                <a:endParaRPr lang="en-US"/>
              </a:p>
            </p:txBody>
          </p:sp>
          <p:sp>
            <p:nvSpPr>
              <p:cNvPr id="44356" name="Freeform 481"/>
              <p:cNvSpPr>
                <a:spLocks/>
              </p:cNvSpPr>
              <p:nvPr/>
            </p:nvSpPr>
            <p:spPr bwMode="auto">
              <a:xfrm>
                <a:off x="4881" y="1275"/>
                <a:ext cx="2" cy="9"/>
              </a:xfrm>
              <a:custGeom>
                <a:avLst/>
                <a:gdLst>
                  <a:gd name="T0" fmla="*/ 1 w 47"/>
                  <a:gd name="T1" fmla="*/ 9 h 209"/>
                  <a:gd name="T2" fmla="*/ 1 w 47"/>
                  <a:gd name="T3" fmla="*/ 9 h 209"/>
                  <a:gd name="T4" fmla="*/ 1 w 47"/>
                  <a:gd name="T5" fmla="*/ 9 h 209"/>
                  <a:gd name="T6" fmla="*/ 1 w 47"/>
                  <a:gd name="T7" fmla="*/ 9 h 209"/>
                  <a:gd name="T8" fmla="*/ 2 w 47"/>
                  <a:gd name="T9" fmla="*/ 8 h 209"/>
                  <a:gd name="T10" fmla="*/ 2 w 47"/>
                  <a:gd name="T11" fmla="*/ 8 h 209"/>
                  <a:gd name="T12" fmla="*/ 2 w 47"/>
                  <a:gd name="T13" fmla="*/ 8 h 209"/>
                  <a:gd name="T14" fmla="*/ 2 w 47"/>
                  <a:gd name="T15" fmla="*/ 8 h 209"/>
                  <a:gd name="T16" fmla="*/ 1 w 47"/>
                  <a:gd name="T17" fmla="*/ 1 h 209"/>
                  <a:gd name="T18" fmla="*/ 1 w 47"/>
                  <a:gd name="T19" fmla="*/ 1 h 209"/>
                  <a:gd name="T20" fmla="*/ 1 w 47"/>
                  <a:gd name="T21" fmla="*/ 1 h 209"/>
                  <a:gd name="T22" fmla="*/ 1 w 47"/>
                  <a:gd name="T23" fmla="*/ 0 h 209"/>
                  <a:gd name="T24" fmla="*/ 1 w 47"/>
                  <a:gd name="T25" fmla="*/ 0 h 209"/>
                  <a:gd name="T26" fmla="*/ 1 w 47"/>
                  <a:gd name="T27" fmla="*/ 0 h 209"/>
                  <a:gd name="T28" fmla="*/ 1 w 47"/>
                  <a:gd name="T29" fmla="*/ 0 h 209"/>
                  <a:gd name="T30" fmla="*/ 1 w 47"/>
                  <a:gd name="T31" fmla="*/ 0 h 209"/>
                  <a:gd name="T32" fmla="*/ 1 w 47"/>
                  <a:gd name="T33" fmla="*/ 0 h 209"/>
                  <a:gd name="T34" fmla="*/ 1 w 47"/>
                  <a:gd name="T35" fmla="*/ 0 h 209"/>
                  <a:gd name="T36" fmla="*/ 0 w 47"/>
                  <a:gd name="T37" fmla="*/ 0 h 209"/>
                  <a:gd name="T38" fmla="*/ 0 w 47"/>
                  <a:gd name="T39" fmla="*/ 0 h 209"/>
                  <a:gd name="T40" fmla="*/ 0 w 47"/>
                  <a:gd name="T41" fmla="*/ 0 h 209"/>
                  <a:gd name="T42" fmla="*/ 0 w 47"/>
                  <a:gd name="T43" fmla="*/ 0 h 209"/>
                  <a:gd name="T44" fmla="*/ 0 w 47"/>
                  <a:gd name="T45" fmla="*/ 1 h 209"/>
                  <a:gd name="T46" fmla="*/ 0 w 47"/>
                  <a:gd name="T47" fmla="*/ 1 h 209"/>
                  <a:gd name="T48" fmla="*/ 0 w 47"/>
                  <a:gd name="T49" fmla="*/ 1 h 209"/>
                  <a:gd name="T50" fmla="*/ 0 w 47"/>
                  <a:gd name="T51" fmla="*/ 8 h 209"/>
                  <a:gd name="T52" fmla="*/ 0 w 47"/>
                  <a:gd name="T53" fmla="*/ 8 h 209"/>
                  <a:gd name="T54" fmla="*/ 0 w 47"/>
                  <a:gd name="T55" fmla="*/ 9 h 209"/>
                  <a:gd name="T56" fmla="*/ 0 w 47"/>
                  <a:gd name="T57" fmla="*/ 9 h 209"/>
                  <a:gd name="T58" fmla="*/ 0 w 47"/>
                  <a:gd name="T59" fmla="*/ 9 h 209"/>
                  <a:gd name="T60" fmla="*/ 0 w 47"/>
                  <a:gd name="T61" fmla="*/ 9 h 209"/>
                  <a:gd name="T62" fmla="*/ 1 w 47"/>
                  <a:gd name="T63" fmla="*/ 9 h 209"/>
                  <a:gd name="T64" fmla="*/ 1 w 4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7" h="209">
                    <a:moveTo>
                      <a:pt x="18" y="209"/>
                    </a:moveTo>
                    <a:lnTo>
                      <a:pt x="19" y="208"/>
                    </a:lnTo>
                    <a:lnTo>
                      <a:pt x="21" y="208"/>
                    </a:lnTo>
                    <a:lnTo>
                      <a:pt x="23" y="206"/>
                    </a:lnTo>
                    <a:lnTo>
                      <a:pt x="26" y="205"/>
                    </a:lnTo>
                    <a:lnTo>
                      <a:pt x="28" y="203"/>
                    </a:lnTo>
                    <a:lnTo>
                      <a:pt x="30" y="201"/>
                    </a:lnTo>
                    <a:lnTo>
                      <a:pt x="33" y="199"/>
                    </a:lnTo>
                    <a:lnTo>
                      <a:pt x="35" y="197"/>
                    </a:lnTo>
                    <a:lnTo>
                      <a:pt x="37" y="194"/>
                    </a:lnTo>
                    <a:lnTo>
                      <a:pt x="39" y="191"/>
                    </a:lnTo>
                    <a:lnTo>
                      <a:pt x="41" y="189"/>
                    </a:lnTo>
                    <a:lnTo>
                      <a:pt x="42" y="186"/>
                    </a:lnTo>
                    <a:lnTo>
                      <a:pt x="44" y="184"/>
                    </a:lnTo>
                    <a:lnTo>
                      <a:pt x="45" y="181"/>
                    </a:lnTo>
                    <a:lnTo>
                      <a:pt x="45" y="178"/>
                    </a:lnTo>
                    <a:lnTo>
                      <a:pt x="47" y="176"/>
                    </a:lnTo>
                    <a:lnTo>
                      <a:pt x="35" y="21"/>
                    </a:lnTo>
                    <a:lnTo>
                      <a:pt x="34" y="17"/>
                    </a:lnTo>
                    <a:lnTo>
                      <a:pt x="34" y="15"/>
                    </a:lnTo>
                    <a:lnTo>
                      <a:pt x="34" y="14"/>
                    </a:lnTo>
                    <a:lnTo>
                      <a:pt x="33" y="12"/>
                    </a:lnTo>
                    <a:lnTo>
                      <a:pt x="32" y="10"/>
                    </a:lnTo>
                    <a:lnTo>
                      <a:pt x="31" y="8"/>
                    </a:lnTo>
                    <a:lnTo>
                      <a:pt x="30" y="7"/>
                    </a:lnTo>
                    <a:lnTo>
                      <a:pt x="29" y="5"/>
                    </a:lnTo>
                    <a:lnTo>
                      <a:pt x="28" y="4"/>
                    </a:lnTo>
                    <a:lnTo>
                      <a:pt x="27" y="3"/>
                    </a:lnTo>
                    <a:lnTo>
                      <a:pt x="25" y="2"/>
                    </a:lnTo>
                    <a:lnTo>
                      <a:pt x="24" y="1"/>
                    </a:lnTo>
                    <a:lnTo>
                      <a:pt x="22" y="0"/>
                    </a:lnTo>
                    <a:lnTo>
                      <a:pt x="21" y="0"/>
                    </a:lnTo>
                    <a:lnTo>
                      <a:pt x="19" y="0"/>
                    </a:lnTo>
                    <a:lnTo>
                      <a:pt x="18" y="0"/>
                    </a:lnTo>
                    <a:lnTo>
                      <a:pt x="16" y="0"/>
                    </a:lnTo>
                    <a:lnTo>
                      <a:pt x="14" y="0"/>
                    </a:lnTo>
                    <a:lnTo>
                      <a:pt x="12" y="0"/>
                    </a:lnTo>
                    <a:lnTo>
                      <a:pt x="11" y="1"/>
                    </a:lnTo>
                    <a:lnTo>
                      <a:pt x="9" y="2"/>
                    </a:lnTo>
                    <a:lnTo>
                      <a:pt x="8" y="3"/>
                    </a:lnTo>
                    <a:lnTo>
                      <a:pt x="5" y="4"/>
                    </a:lnTo>
                    <a:lnTo>
                      <a:pt x="4" y="6"/>
                    </a:lnTo>
                    <a:lnTo>
                      <a:pt x="3" y="7"/>
                    </a:lnTo>
                    <a:lnTo>
                      <a:pt x="2" y="9"/>
                    </a:lnTo>
                    <a:lnTo>
                      <a:pt x="1" y="11"/>
                    </a:lnTo>
                    <a:lnTo>
                      <a:pt x="1" y="13"/>
                    </a:lnTo>
                    <a:lnTo>
                      <a:pt x="0" y="15"/>
                    </a:lnTo>
                    <a:lnTo>
                      <a:pt x="0" y="17"/>
                    </a:lnTo>
                    <a:lnTo>
                      <a:pt x="0" y="19"/>
                    </a:lnTo>
                    <a:lnTo>
                      <a:pt x="0" y="23"/>
                    </a:lnTo>
                    <a:lnTo>
                      <a:pt x="0" y="192"/>
                    </a:lnTo>
                    <a:lnTo>
                      <a:pt x="0" y="193"/>
                    </a:lnTo>
                    <a:lnTo>
                      <a:pt x="0" y="195"/>
                    </a:lnTo>
                    <a:lnTo>
                      <a:pt x="0" y="196"/>
                    </a:lnTo>
                    <a:lnTo>
                      <a:pt x="1" y="198"/>
                    </a:lnTo>
                    <a:lnTo>
                      <a:pt x="1" y="199"/>
                    </a:lnTo>
                    <a:lnTo>
                      <a:pt x="2" y="200"/>
                    </a:lnTo>
                    <a:lnTo>
                      <a:pt x="3" y="202"/>
                    </a:lnTo>
                    <a:lnTo>
                      <a:pt x="4" y="203"/>
                    </a:lnTo>
                    <a:lnTo>
                      <a:pt x="5" y="204"/>
                    </a:lnTo>
                    <a:lnTo>
                      <a:pt x="8" y="205"/>
                    </a:lnTo>
                    <a:lnTo>
                      <a:pt x="9" y="206"/>
                    </a:lnTo>
                    <a:lnTo>
                      <a:pt x="11" y="207"/>
                    </a:lnTo>
                    <a:lnTo>
                      <a:pt x="12" y="208"/>
                    </a:lnTo>
                    <a:lnTo>
                      <a:pt x="14" y="208"/>
                    </a:lnTo>
                    <a:lnTo>
                      <a:pt x="16" y="208"/>
                    </a:lnTo>
                    <a:lnTo>
                      <a:pt x="18" y="209"/>
                    </a:lnTo>
                    <a:close/>
                  </a:path>
                </a:pathLst>
              </a:custGeom>
              <a:solidFill>
                <a:srgbClr val="993300"/>
              </a:solidFill>
              <a:ln w="0">
                <a:solidFill>
                  <a:srgbClr val="000000"/>
                </a:solidFill>
                <a:prstDash val="solid"/>
                <a:round/>
                <a:headEnd/>
                <a:tailEnd/>
              </a:ln>
            </p:spPr>
            <p:txBody>
              <a:bodyPr/>
              <a:lstStyle/>
              <a:p>
                <a:endParaRPr lang="en-US"/>
              </a:p>
            </p:txBody>
          </p:sp>
          <p:sp>
            <p:nvSpPr>
              <p:cNvPr id="44357" name="Freeform 482"/>
              <p:cNvSpPr>
                <a:spLocks/>
              </p:cNvSpPr>
              <p:nvPr/>
            </p:nvSpPr>
            <p:spPr bwMode="auto">
              <a:xfrm>
                <a:off x="4863" y="1275"/>
                <a:ext cx="18" cy="4"/>
              </a:xfrm>
              <a:custGeom>
                <a:avLst/>
                <a:gdLst>
                  <a:gd name="T0" fmla="*/ 16 w 423"/>
                  <a:gd name="T1" fmla="*/ 4 h 99"/>
                  <a:gd name="T2" fmla="*/ 17 w 423"/>
                  <a:gd name="T3" fmla="*/ 4 h 99"/>
                  <a:gd name="T4" fmla="*/ 17 w 423"/>
                  <a:gd name="T5" fmla="*/ 4 h 99"/>
                  <a:gd name="T6" fmla="*/ 17 w 423"/>
                  <a:gd name="T7" fmla="*/ 4 h 99"/>
                  <a:gd name="T8" fmla="*/ 18 w 423"/>
                  <a:gd name="T9" fmla="*/ 4 h 99"/>
                  <a:gd name="T10" fmla="*/ 18 w 423"/>
                  <a:gd name="T11" fmla="*/ 3 h 99"/>
                  <a:gd name="T12" fmla="*/ 18 w 423"/>
                  <a:gd name="T13" fmla="*/ 3 h 99"/>
                  <a:gd name="T14" fmla="*/ 18 w 423"/>
                  <a:gd name="T15" fmla="*/ 3 h 99"/>
                  <a:gd name="T16" fmla="*/ 18 w 423"/>
                  <a:gd name="T17" fmla="*/ 1 h 99"/>
                  <a:gd name="T18" fmla="*/ 18 w 423"/>
                  <a:gd name="T19" fmla="*/ 1 h 99"/>
                  <a:gd name="T20" fmla="*/ 18 w 423"/>
                  <a:gd name="T21" fmla="*/ 1 h 99"/>
                  <a:gd name="T22" fmla="*/ 18 w 423"/>
                  <a:gd name="T23" fmla="*/ 1 h 99"/>
                  <a:gd name="T24" fmla="*/ 17 w 423"/>
                  <a:gd name="T25" fmla="*/ 0 h 99"/>
                  <a:gd name="T26" fmla="*/ 17 w 423"/>
                  <a:gd name="T27" fmla="*/ 0 h 99"/>
                  <a:gd name="T28" fmla="*/ 17 w 423"/>
                  <a:gd name="T29" fmla="*/ 0 h 99"/>
                  <a:gd name="T30" fmla="*/ 16 w 423"/>
                  <a:gd name="T31" fmla="*/ 0 h 99"/>
                  <a:gd name="T32" fmla="*/ 16 w 423"/>
                  <a:gd name="T33" fmla="*/ 0 h 99"/>
                  <a:gd name="T34" fmla="*/ 2 w 423"/>
                  <a:gd name="T35" fmla="*/ 0 h 99"/>
                  <a:gd name="T36" fmla="*/ 1 w 423"/>
                  <a:gd name="T37" fmla="*/ 0 h 99"/>
                  <a:gd name="T38" fmla="*/ 1 w 423"/>
                  <a:gd name="T39" fmla="*/ 0 h 99"/>
                  <a:gd name="T40" fmla="*/ 1 w 423"/>
                  <a:gd name="T41" fmla="*/ 0 h 99"/>
                  <a:gd name="T42" fmla="*/ 0 w 423"/>
                  <a:gd name="T43" fmla="*/ 0 h 99"/>
                  <a:gd name="T44" fmla="*/ 0 w 423"/>
                  <a:gd name="T45" fmla="*/ 1 h 99"/>
                  <a:gd name="T46" fmla="*/ 0 w 423"/>
                  <a:gd name="T47" fmla="*/ 1 h 99"/>
                  <a:gd name="T48" fmla="*/ 0 w 423"/>
                  <a:gd name="T49" fmla="*/ 1 h 99"/>
                  <a:gd name="T50" fmla="*/ 0 w 423"/>
                  <a:gd name="T51" fmla="*/ 3 h 99"/>
                  <a:gd name="T52" fmla="*/ 0 w 423"/>
                  <a:gd name="T53" fmla="*/ 3 h 99"/>
                  <a:gd name="T54" fmla="*/ 0 w 423"/>
                  <a:gd name="T55" fmla="*/ 3 h 99"/>
                  <a:gd name="T56" fmla="*/ 0 w 423"/>
                  <a:gd name="T57" fmla="*/ 3 h 99"/>
                  <a:gd name="T58" fmla="*/ 1 w 423"/>
                  <a:gd name="T59" fmla="*/ 4 h 99"/>
                  <a:gd name="T60" fmla="*/ 1 w 423"/>
                  <a:gd name="T61" fmla="*/ 4 h 99"/>
                  <a:gd name="T62" fmla="*/ 1 w 423"/>
                  <a:gd name="T63" fmla="*/ 4 h 99"/>
                  <a:gd name="T64" fmla="*/ 2 w 423"/>
                  <a:gd name="T65" fmla="*/ 4 h 99"/>
                  <a:gd name="T66" fmla="*/ 2 w 423"/>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3" h="99">
                    <a:moveTo>
                      <a:pt x="378" y="99"/>
                    </a:moveTo>
                    <a:lnTo>
                      <a:pt x="382" y="98"/>
                    </a:lnTo>
                    <a:lnTo>
                      <a:pt x="386" y="98"/>
                    </a:lnTo>
                    <a:lnTo>
                      <a:pt x="390" y="97"/>
                    </a:lnTo>
                    <a:lnTo>
                      <a:pt x="395" y="96"/>
                    </a:lnTo>
                    <a:lnTo>
                      <a:pt x="399" y="95"/>
                    </a:lnTo>
                    <a:lnTo>
                      <a:pt x="403" y="93"/>
                    </a:lnTo>
                    <a:lnTo>
                      <a:pt x="406" y="91"/>
                    </a:lnTo>
                    <a:lnTo>
                      <a:pt x="410" y="89"/>
                    </a:lnTo>
                    <a:lnTo>
                      <a:pt x="412" y="87"/>
                    </a:lnTo>
                    <a:lnTo>
                      <a:pt x="415" y="85"/>
                    </a:lnTo>
                    <a:lnTo>
                      <a:pt x="417" y="82"/>
                    </a:lnTo>
                    <a:lnTo>
                      <a:pt x="419" y="80"/>
                    </a:lnTo>
                    <a:lnTo>
                      <a:pt x="420" y="77"/>
                    </a:lnTo>
                    <a:lnTo>
                      <a:pt x="422" y="74"/>
                    </a:lnTo>
                    <a:lnTo>
                      <a:pt x="422" y="70"/>
                    </a:lnTo>
                    <a:lnTo>
                      <a:pt x="423" y="67"/>
                    </a:lnTo>
                    <a:lnTo>
                      <a:pt x="423" y="33"/>
                    </a:lnTo>
                    <a:lnTo>
                      <a:pt x="422" y="28"/>
                    </a:lnTo>
                    <a:lnTo>
                      <a:pt x="422" y="25"/>
                    </a:lnTo>
                    <a:lnTo>
                      <a:pt x="420" y="22"/>
                    </a:lnTo>
                    <a:lnTo>
                      <a:pt x="419" y="19"/>
                    </a:lnTo>
                    <a:lnTo>
                      <a:pt x="417" y="16"/>
                    </a:lnTo>
                    <a:lnTo>
                      <a:pt x="415" y="13"/>
                    </a:lnTo>
                    <a:lnTo>
                      <a:pt x="412" y="11"/>
                    </a:lnTo>
                    <a:lnTo>
                      <a:pt x="410" y="9"/>
                    </a:lnTo>
                    <a:lnTo>
                      <a:pt x="406" y="7"/>
                    </a:lnTo>
                    <a:lnTo>
                      <a:pt x="403" y="5"/>
                    </a:lnTo>
                    <a:lnTo>
                      <a:pt x="399" y="3"/>
                    </a:lnTo>
                    <a:lnTo>
                      <a:pt x="395" y="2"/>
                    </a:lnTo>
                    <a:lnTo>
                      <a:pt x="390" y="1"/>
                    </a:lnTo>
                    <a:lnTo>
                      <a:pt x="386" y="0"/>
                    </a:lnTo>
                    <a:lnTo>
                      <a:pt x="382" y="0"/>
                    </a:lnTo>
                    <a:lnTo>
                      <a:pt x="378" y="0"/>
                    </a:lnTo>
                    <a:lnTo>
                      <a:pt x="45" y="0"/>
                    </a:lnTo>
                    <a:lnTo>
                      <a:pt x="40" y="0"/>
                    </a:lnTo>
                    <a:lnTo>
                      <a:pt x="36" y="0"/>
                    </a:lnTo>
                    <a:lnTo>
                      <a:pt x="32" y="1"/>
                    </a:lnTo>
                    <a:lnTo>
                      <a:pt x="28" y="2"/>
                    </a:lnTo>
                    <a:lnTo>
                      <a:pt x="24" y="3"/>
                    </a:lnTo>
                    <a:lnTo>
                      <a:pt x="20" y="5"/>
                    </a:lnTo>
                    <a:lnTo>
                      <a:pt x="17" y="7"/>
                    </a:lnTo>
                    <a:lnTo>
                      <a:pt x="14" y="9"/>
                    </a:lnTo>
                    <a:lnTo>
                      <a:pt x="10" y="11"/>
                    </a:lnTo>
                    <a:lnTo>
                      <a:pt x="7"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7" y="85"/>
                    </a:lnTo>
                    <a:lnTo>
                      <a:pt x="10" y="87"/>
                    </a:lnTo>
                    <a:lnTo>
                      <a:pt x="14" y="89"/>
                    </a:lnTo>
                    <a:lnTo>
                      <a:pt x="17" y="91"/>
                    </a:lnTo>
                    <a:lnTo>
                      <a:pt x="20" y="93"/>
                    </a:lnTo>
                    <a:lnTo>
                      <a:pt x="24" y="95"/>
                    </a:lnTo>
                    <a:lnTo>
                      <a:pt x="28" y="96"/>
                    </a:lnTo>
                    <a:lnTo>
                      <a:pt x="32" y="97"/>
                    </a:lnTo>
                    <a:lnTo>
                      <a:pt x="36" y="98"/>
                    </a:lnTo>
                    <a:lnTo>
                      <a:pt x="40" y="98"/>
                    </a:lnTo>
                    <a:lnTo>
                      <a:pt x="45" y="99"/>
                    </a:lnTo>
                    <a:lnTo>
                      <a:pt x="378" y="99"/>
                    </a:lnTo>
                    <a:close/>
                  </a:path>
                </a:pathLst>
              </a:custGeom>
              <a:solidFill>
                <a:srgbClr val="993300"/>
              </a:solidFill>
              <a:ln w="0">
                <a:solidFill>
                  <a:srgbClr val="000000"/>
                </a:solidFill>
                <a:prstDash val="solid"/>
                <a:round/>
                <a:headEnd/>
                <a:tailEnd/>
              </a:ln>
            </p:spPr>
            <p:txBody>
              <a:bodyPr/>
              <a:lstStyle/>
              <a:p>
                <a:endParaRPr lang="en-US"/>
              </a:p>
            </p:txBody>
          </p:sp>
          <p:sp>
            <p:nvSpPr>
              <p:cNvPr id="44358" name="Freeform 483"/>
              <p:cNvSpPr>
                <a:spLocks/>
              </p:cNvSpPr>
              <p:nvPr/>
            </p:nvSpPr>
            <p:spPr bwMode="auto">
              <a:xfrm>
                <a:off x="4666" y="1274"/>
                <a:ext cx="25" cy="12"/>
              </a:xfrm>
              <a:custGeom>
                <a:avLst/>
                <a:gdLst>
                  <a:gd name="T0" fmla="*/ 0 w 559"/>
                  <a:gd name="T1" fmla="*/ 9 h 269"/>
                  <a:gd name="T2" fmla="*/ 0 w 559"/>
                  <a:gd name="T3" fmla="*/ 10 h 269"/>
                  <a:gd name="T4" fmla="*/ 0 w 559"/>
                  <a:gd name="T5" fmla="*/ 10 h 269"/>
                  <a:gd name="T6" fmla="*/ 1 w 559"/>
                  <a:gd name="T7" fmla="*/ 11 h 269"/>
                  <a:gd name="T8" fmla="*/ 1 w 559"/>
                  <a:gd name="T9" fmla="*/ 11 h 269"/>
                  <a:gd name="T10" fmla="*/ 2 w 559"/>
                  <a:gd name="T11" fmla="*/ 12 h 269"/>
                  <a:gd name="T12" fmla="*/ 2 w 559"/>
                  <a:gd name="T13" fmla="*/ 12 h 269"/>
                  <a:gd name="T14" fmla="*/ 3 w 559"/>
                  <a:gd name="T15" fmla="*/ 12 h 269"/>
                  <a:gd name="T16" fmla="*/ 22 w 559"/>
                  <a:gd name="T17" fmla="*/ 12 h 269"/>
                  <a:gd name="T18" fmla="*/ 22 w 559"/>
                  <a:gd name="T19" fmla="*/ 12 h 269"/>
                  <a:gd name="T20" fmla="*/ 23 w 559"/>
                  <a:gd name="T21" fmla="*/ 12 h 269"/>
                  <a:gd name="T22" fmla="*/ 23 w 559"/>
                  <a:gd name="T23" fmla="*/ 12 h 269"/>
                  <a:gd name="T24" fmla="*/ 24 w 559"/>
                  <a:gd name="T25" fmla="*/ 11 h 269"/>
                  <a:gd name="T26" fmla="*/ 24 w 559"/>
                  <a:gd name="T27" fmla="*/ 11 h 269"/>
                  <a:gd name="T28" fmla="*/ 25 w 559"/>
                  <a:gd name="T29" fmla="*/ 10 h 269"/>
                  <a:gd name="T30" fmla="*/ 25 w 559"/>
                  <a:gd name="T31" fmla="*/ 10 h 269"/>
                  <a:gd name="T32" fmla="*/ 25 w 559"/>
                  <a:gd name="T33" fmla="*/ 9 h 269"/>
                  <a:gd name="T34" fmla="*/ 24 w 559"/>
                  <a:gd name="T35" fmla="*/ 3 h 269"/>
                  <a:gd name="T36" fmla="*/ 24 w 559"/>
                  <a:gd name="T37" fmla="*/ 2 h 269"/>
                  <a:gd name="T38" fmla="*/ 24 w 559"/>
                  <a:gd name="T39" fmla="*/ 1 h 269"/>
                  <a:gd name="T40" fmla="*/ 24 w 559"/>
                  <a:gd name="T41" fmla="*/ 1 h 269"/>
                  <a:gd name="T42" fmla="*/ 23 w 559"/>
                  <a:gd name="T43" fmla="*/ 1 h 269"/>
                  <a:gd name="T44" fmla="*/ 23 w 559"/>
                  <a:gd name="T45" fmla="*/ 0 h 269"/>
                  <a:gd name="T46" fmla="*/ 22 w 559"/>
                  <a:gd name="T47" fmla="*/ 0 h 269"/>
                  <a:gd name="T48" fmla="*/ 22 w 559"/>
                  <a:gd name="T49" fmla="*/ 0 h 269"/>
                  <a:gd name="T50" fmla="*/ 3 w 559"/>
                  <a:gd name="T51" fmla="*/ 0 h 269"/>
                  <a:gd name="T52" fmla="*/ 3 w 559"/>
                  <a:gd name="T53" fmla="*/ 0 h 269"/>
                  <a:gd name="T54" fmla="*/ 2 w 559"/>
                  <a:gd name="T55" fmla="*/ 0 h 269"/>
                  <a:gd name="T56" fmla="*/ 2 w 559"/>
                  <a:gd name="T57" fmla="*/ 0 h 269"/>
                  <a:gd name="T58" fmla="*/ 1 w 559"/>
                  <a:gd name="T59" fmla="*/ 1 h 269"/>
                  <a:gd name="T60" fmla="*/ 1 w 559"/>
                  <a:gd name="T61" fmla="*/ 1 h 269"/>
                  <a:gd name="T62" fmla="*/ 1 w 559"/>
                  <a:gd name="T63" fmla="*/ 2 h 269"/>
                  <a:gd name="T64" fmla="*/ 1 w 559"/>
                  <a:gd name="T65" fmla="*/ 2 h 269"/>
                  <a:gd name="T66" fmla="*/ 1 w 559"/>
                  <a:gd name="T67" fmla="*/ 3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59" h="269">
                    <a:moveTo>
                      <a:pt x="0" y="204"/>
                    </a:moveTo>
                    <a:lnTo>
                      <a:pt x="0" y="211"/>
                    </a:lnTo>
                    <a:lnTo>
                      <a:pt x="1" y="217"/>
                    </a:lnTo>
                    <a:lnTo>
                      <a:pt x="3" y="223"/>
                    </a:lnTo>
                    <a:lnTo>
                      <a:pt x="6" y="229"/>
                    </a:lnTo>
                    <a:lnTo>
                      <a:pt x="10" y="235"/>
                    </a:lnTo>
                    <a:lnTo>
                      <a:pt x="14" y="240"/>
                    </a:lnTo>
                    <a:lnTo>
                      <a:pt x="19" y="245"/>
                    </a:lnTo>
                    <a:lnTo>
                      <a:pt x="24" y="250"/>
                    </a:lnTo>
                    <a:lnTo>
                      <a:pt x="29" y="254"/>
                    </a:lnTo>
                    <a:lnTo>
                      <a:pt x="36" y="258"/>
                    </a:lnTo>
                    <a:lnTo>
                      <a:pt x="42" y="261"/>
                    </a:lnTo>
                    <a:lnTo>
                      <a:pt x="48" y="264"/>
                    </a:lnTo>
                    <a:lnTo>
                      <a:pt x="54" y="266"/>
                    </a:lnTo>
                    <a:lnTo>
                      <a:pt x="60" y="267"/>
                    </a:lnTo>
                    <a:lnTo>
                      <a:pt x="66" y="268"/>
                    </a:lnTo>
                    <a:lnTo>
                      <a:pt x="72" y="269"/>
                    </a:lnTo>
                    <a:lnTo>
                      <a:pt x="486" y="269"/>
                    </a:lnTo>
                    <a:lnTo>
                      <a:pt x="491" y="268"/>
                    </a:lnTo>
                    <a:lnTo>
                      <a:pt x="497" y="267"/>
                    </a:lnTo>
                    <a:lnTo>
                      <a:pt x="505" y="266"/>
                    </a:lnTo>
                    <a:lnTo>
                      <a:pt x="511" y="264"/>
                    </a:lnTo>
                    <a:lnTo>
                      <a:pt x="517" y="261"/>
                    </a:lnTo>
                    <a:lnTo>
                      <a:pt x="523" y="258"/>
                    </a:lnTo>
                    <a:lnTo>
                      <a:pt x="528" y="254"/>
                    </a:lnTo>
                    <a:lnTo>
                      <a:pt x="534" y="250"/>
                    </a:lnTo>
                    <a:lnTo>
                      <a:pt x="540" y="245"/>
                    </a:lnTo>
                    <a:lnTo>
                      <a:pt x="544" y="240"/>
                    </a:lnTo>
                    <a:lnTo>
                      <a:pt x="548" y="235"/>
                    </a:lnTo>
                    <a:lnTo>
                      <a:pt x="552" y="229"/>
                    </a:lnTo>
                    <a:lnTo>
                      <a:pt x="555" y="223"/>
                    </a:lnTo>
                    <a:lnTo>
                      <a:pt x="557" y="217"/>
                    </a:lnTo>
                    <a:lnTo>
                      <a:pt x="558" y="211"/>
                    </a:lnTo>
                    <a:lnTo>
                      <a:pt x="559" y="204"/>
                    </a:lnTo>
                    <a:lnTo>
                      <a:pt x="543" y="64"/>
                    </a:lnTo>
                    <a:lnTo>
                      <a:pt x="542" y="57"/>
                    </a:lnTo>
                    <a:lnTo>
                      <a:pt x="541" y="51"/>
                    </a:lnTo>
                    <a:lnTo>
                      <a:pt x="540" y="44"/>
                    </a:lnTo>
                    <a:lnTo>
                      <a:pt x="537" y="38"/>
                    </a:lnTo>
                    <a:lnTo>
                      <a:pt x="535" y="33"/>
                    </a:lnTo>
                    <a:lnTo>
                      <a:pt x="532" y="28"/>
                    </a:lnTo>
                    <a:lnTo>
                      <a:pt x="529" y="23"/>
                    </a:lnTo>
                    <a:lnTo>
                      <a:pt x="526" y="19"/>
                    </a:lnTo>
                    <a:lnTo>
                      <a:pt x="522" y="15"/>
                    </a:lnTo>
                    <a:lnTo>
                      <a:pt x="518" y="11"/>
                    </a:lnTo>
                    <a:lnTo>
                      <a:pt x="513" y="7"/>
                    </a:lnTo>
                    <a:lnTo>
                      <a:pt x="508" y="4"/>
                    </a:lnTo>
                    <a:lnTo>
                      <a:pt x="503" y="2"/>
                    </a:lnTo>
                    <a:lnTo>
                      <a:pt x="497" y="1"/>
                    </a:lnTo>
                    <a:lnTo>
                      <a:pt x="491" y="0"/>
                    </a:lnTo>
                    <a:lnTo>
                      <a:pt x="486" y="0"/>
                    </a:lnTo>
                    <a:lnTo>
                      <a:pt x="72" y="0"/>
                    </a:lnTo>
                    <a:lnTo>
                      <a:pt x="66" y="0"/>
                    </a:lnTo>
                    <a:lnTo>
                      <a:pt x="61" y="1"/>
                    </a:lnTo>
                    <a:lnTo>
                      <a:pt x="55" y="2"/>
                    </a:lnTo>
                    <a:lnTo>
                      <a:pt x="50" y="4"/>
                    </a:lnTo>
                    <a:lnTo>
                      <a:pt x="45" y="7"/>
                    </a:lnTo>
                    <a:lnTo>
                      <a:pt x="41" y="11"/>
                    </a:lnTo>
                    <a:lnTo>
                      <a:pt x="37" y="15"/>
                    </a:lnTo>
                    <a:lnTo>
                      <a:pt x="32" y="19"/>
                    </a:lnTo>
                    <a:lnTo>
                      <a:pt x="28" y="23"/>
                    </a:lnTo>
                    <a:lnTo>
                      <a:pt x="25" y="28"/>
                    </a:lnTo>
                    <a:lnTo>
                      <a:pt x="22" y="33"/>
                    </a:lnTo>
                    <a:lnTo>
                      <a:pt x="20" y="38"/>
                    </a:lnTo>
                    <a:lnTo>
                      <a:pt x="18" y="44"/>
                    </a:lnTo>
                    <a:lnTo>
                      <a:pt x="17" y="51"/>
                    </a:lnTo>
                    <a:lnTo>
                      <a:pt x="16" y="57"/>
                    </a:lnTo>
                    <a:lnTo>
                      <a:pt x="16" y="64"/>
                    </a:lnTo>
                    <a:lnTo>
                      <a:pt x="0" y="204"/>
                    </a:lnTo>
                    <a:close/>
                  </a:path>
                </a:pathLst>
              </a:custGeom>
              <a:solidFill>
                <a:srgbClr val="993300"/>
              </a:solidFill>
              <a:ln w="0">
                <a:solidFill>
                  <a:srgbClr val="000000"/>
                </a:solidFill>
                <a:prstDash val="solid"/>
                <a:round/>
                <a:headEnd/>
                <a:tailEnd/>
              </a:ln>
            </p:spPr>
            <p:txBody>
              <a:bodyPr/>
              <a:lstStyle/>
              <a:p>
                <a:endParaRPr lang="en-US"/>
              </a:p>
            </p:txBody>
          </p:sp>
          <p:sp>
            <p:nvSpPr>
              <p:cNvPr id="44359" name="Freeform 484"/>
              <p:cNvSpPr>
                <a:spLocks/>
              </p:cNvSpPr>
              <p:nvPr/>
            </p:nvSpPr>
            <p:spPr bwMode="auto">
              <a:xfrm>
                <a:off x="4585" y="1274"/>
                <a:ext cx="133" cy="12"/>
              </a:xfrm>
              <a:custGeom>
                <a:avLst/>
                <a:gdLst>
                  <a:gd name="T0" fmla="*/ 130 w 3075"/>
                  <a:gd name="T1" fmla="*/ 12 h 283"/>
                  <a:gd name="T2" fmla="*/ 130 w 3075"/>
                  <a:gd name="T3" fmla="*/ 12 h 283"/>
                  <a:gd name="T4" fmla="*/ 131 w 3075"/>
                  <a:gd name="T5" fmla="*/ 12 h 283"/>
                  <a:gd name="T6" fmla="*/ 132 w 3075"/>
                  <a:gd name="T7" fmla="*/ 11 h 283"/>
                  <a:gd name="T8" fmla="*/ 132 w 3075"/>
                  <a:gd name="T9" fmla="*/ 11 h 283"/>
                  <a:gd name="T10" fmla="*/ 132 w 3075"/>
                  <a:gd name="T11" fmla="*/ 10 h 283"/>
                  <a:gd name="T12" fmla="*/ 133 w 3075"/>
                  <a:gd name="T13" fmla="*/ 10 h 283"/>
                  <a:gd name="T14" fmla="*/ 133 w 3075"/>
                  <a:gd name="T15" fmla="*/ 9 h 283"/>
                  <a:gd name="T16" fmla="*/ 132 w 3075"/>
                  <a:gd name="T17" fmla="*/ 3 h 283"/>
                  <a:gd name="T18" fmla="*/ 132 w 3075"/>
                  <a:gd name="T19" fmla="*/ 2 h 283"/>
                  <a:gd name="T20" fmla="*/ 132 w 3075"/>
                  <a:gd name="T21" fmla="*/ 2 h 283"/>
                  <a:gd name="T22" fmla="*/ 132 w 3075"/>
                  <a:gd name="T23" fmla="*/ 1 h 283"/>
                  <a:gd name="T24" fmla="*/ 131 w 3075"/>
                  <a:gd name="T25" fmla="*/ 1 h 283"/>
                  <a:gd name="T26" fmla="*/ 131 w 3075"/>
                  <a:gd name="T27" fmla="*/ 0 h 283"/>
                  <a:gd name="T28" fmla="*/ 131 w 3075"/>
                  <a:gd name="T29" fmla="*/ 0 h 283"/>
                  <a:gd name="T30" fmla="*/ 130 w 3075"/>
                  <a:gd name="T31" fmla="*/ 0 h 283"/>
                  <a:gd name="T32" fmla="*/ 130 w 3075"/>
                  <a:gd name="T33" fmla="*/ 0 h 283"/>
                  <a:gd name="T34" fmla="*/ 3 w 3075"/>
                  <a:gd name="T35" fmla="*/ 0 h 283"/>
                  <a:gd name="T36" fmla="*/ 3 w 3075"/>
                  <a:gd name="T37" fmla="*/ 0 h 283"/>
                  <a:gd name="T38" fmla="*/ 2 w 3075"/>
                  <a:gd name="T39" fmla="*/ 0 h 283"/>
                  <a:gd name="T40" fmla="*/ 2 w 3075"/>
                  <a:gd name="T41" fmla="*/ 1 h 283"/>
                  <a:gd name="T42" fmla="*/ 1 w 3075"/>
                  <a:gd name="T43" fmla="*/ 1 h 283"/>
                  <a:gd name="T44" fmla="*/ 1 w 3075"/>
                  <a:gd name="T45" fmla="*/ 1 h 283"/>
                  <a:gd name="T46" fmla="*/ 1 w 3075"/>
                  <a:gd name="T47" fmla="*/ 2 h 283"/>
                  <a:gd name="T48" fmla="*/ 1 w 3075"/>
                  <a:gd name="T49" fmla="*/ 3 h 283"/>
                  <a:gd name="T50" fmla="*/ 0 w 3075"/>
                  <a:gd name="T51" fmla="*/ 9 h 283"/>
                  <a:gd name="T52" fmla="*/ 0 w 3075"/>
                  <a:gd name="T53" fmla="*/ 10 h 283"/>
                  <a:gd name="T54" fmla="*/ 0 w 3075"/>
                  <a:gd name="T55" fmla="*/ 10 h 283"/>
                  <a:gd name="T56" fmla="*/ 1 w 3075"/>
                  <a:gd name="T57" fmla="*/ 11 h 283"/>
                  <a:gd name="T58" fmla="*/ 1 w 3075"/>
                  <a:gd name="T59" fmla="*/ 11 h 283"/>
                  <a:gd name="T60" fmla="*/ 2 w 3075"/>
                  <a:gd name="T61" fmla="*/ 11 h 283"/>
                  <a:gd name="T62" fmla="*/ 2 w 3075"/>
                  <a:gd name="T63" fmla="*/ 12 h 283"/>
                  <a:gd name="T64" fmla="*/ 3 w 3075"/>
                  <a:gd name="T65" fmla="*/ 12 h 283"/>
                  <a:gd name="T66" fmla="*/ 3 w 3075"/>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75" h="283">
                    <a:moveTo>
                      <a:pt x="2998" y="283"/>
                    </a:moveTo>
                    <a:lnTo>
                      <a:pt x="3004" y="282"/>
                    </a:lnTo>
                    <a:lnTo>
                      <a:pt x="3010" y="281"/>
                    </a:lnTo>
                    <a:lnTo>
                      <a:pt x="3016" y="280"/>
                    </a:lnTo>
                    <a:lnTo>
                      <a:pt x="3023" y="277"/>
                    </a:lnTo>
                    <a:lnTo>
                      <a:pt x="3029" y="274"/>
                    </a:lnTo>
                    <a:lnTo>
                      <a:pt x="3036" y="271"/>
                    </a:lnTo>
                    <a:lnTo>
                      <a:pt x="3042" y="267"/>
                    </a:lnTo>
                    <a:lnTo>
                      <a:pt x="3048" y="263"/>
                    </a:lnTo>
                    <a:lnTo>
                      <a:pt x="3053" y="258"/>
                    </a:lnTo>
                    <a:lnTo>
                      <a:pt x="3058" y="252"/>
                    </a:lnTo>
                    <a:lnTo>
                      <a:pt x="3063" y="247"/>
                    </a:lnTo>
                    <a:lnTo>
                      <a:pt x="3066" y="241"/>
                    </a:lnTo>
                    <a:lnTo>
                      <a:pt x="3069" y="235"/>
                    </a:lnTo>
                    <a:lnTo>
                      <a:pt x="3073" y="229"/>
                    </a:lnTo>
                    <a:lnTo>
                      <a:pt x="3074" y="223"/>
                    </a:lnTo>
                    <a:lnTo>
                      <a:pt x="3075" y="217"/>
                    </a:lnTo>
                    <a:lnTo>
                      <a:pt x="3057" y="69"/>
                    </a:lnTo>
                    <a:lnTo>
                      <a:pt x="3056" y="62"/>
                    </a:lnTo>
                    <a:lnTo>
                      <a:pt x="3055" y="55"/>
                    </a:lnTo>
                    <a:lnTo>
                      <a:pt x="3054" y="48"/>
                    </a:lnTo>
                    <a:lnTo>
                      <a:pt x="3052" y="41"/>
                    </a:lnTo>
                    <a:lnTo>
                      <a:pt x="3049" y="36"/>
                    </a:lnTo>
                    <a:lnTo>
                      <a:pt x="3047" y="30"/>
                    </a:lnTo>
                    <a:lnTo>
                      <a:pt x="3043" y="25"/>
                    </a:lnTo>
                    <a:lnTo>
                      <a:pt x="3040" y="20"/>
                    </a:lnTo>
                    <a:lnTo>
                      <a:pt x="3035" y="16"/>
                    </a:lnTo>
                    <a:lnTo>
                      <a:pt x="3030" y="11"/>
                    </a:lnTo>
                    <a:lnTo>
                      <a:pt x="3025" y="8"/>
                    </a:lnTo>
                    <a:lnTo>
                      <a:pt x="3020" y="5"/>
                    </a:lnTo>
                    <a:lnTo>
                      <a:pt x="3015" y="3"/>
                    </a:lnTo>
                    <a:lnTo>
                      <a:pt x="3009" y="1"/>
                    </a:lnTo>
                    <a:lnTo>
                      <a:pt x="3003" y="0"/>
                    </a:lnTo>
                    <a:lnTo>
                      <a:pt x="2998" y="0"/>
                    </a:lnTo>
                    <a:lnTo>
                      <a:pt x="77" y="0"/>
                    </a:lnTo>
                    <a:lnTo>
                      <a:pt x="71" y="0"/>
                    </a:lnTo>
                    <a:lnTo>
                      <a:pt x="65" y="1"/>
                    </a:lnTo>
                    <a:lnTo>
                      <a:pt x="59" y="3"/>
                    </a:lnTo>
                    <a:lnTo>
                      <a:pt x="54" y="5"/>
                    </a:lnTo>
                    <a:lnTo>
                      <a:pt x="48" y="8"/>
                    </a:lnTo>
                    <a:lnTo>
                      <a:pt x="43" y="11"/>
                    </a:lnTo>
                    <a:lnTo>
                      <a:pt x="39" y="16"/>
                    </a:lnTo>
                    <a:lnTo>
                      <a:pt x="35" y="20"/>
                    </a:lnTo>
                    <a:lnTo>
                      <a:pt x="31" y="25"/>
                    </a:lnTo>
                    <a:lnTo>
                      <a:pt x="27" y="30"/>
                    </a:lnTo>
                    <a:lnTo>
                      <a:pt x="25" y="35"/>
                    </a:lnTo>
                    <a:lnTo>
                      <a:pt x="22" y="41"/>
                    </a:lnTo>
                    <a:lnTo>
                      <a:pt x="20" y="47"/>
                    </a:lnTo>
                    <a:lnTo>
                      <a:pt x="19" y="53"/>
                    </a:lnTo>
                    <a:lnTo>
                      <a:pt x="18" y="61"/>
                    </a:lnTo>
                    <a:lnTo>
                      <a:pt x="18" y="68"/>
                    </a:lnTo>
                    <a:lnTo>
                      <a:pt x="0" y="216"/>
                    </a:lnTo>
                    <a:lnTo>
                      <a:pt x="0" y="222"/>
                    </a:lnTo>
                    <a:lnTo>
                      <a:pt x="1" y="229"/>
                    </a:lnTo>
                    <a:lnTo>
                      <a:pt x="4" y="235"/>
                    </a:lnTo>
                    <a:lnTo>
                      <a:pt x="7" y="241"/>
                    </a:lnTo>
                    <a:lnTo>
                      <a:pt x="10" y="247"/>
                    </a:lnTo>
                    <a:lnTo>
                      <a:pt x="16" y="252"/>
                    </a:lnTo>
                    <a:lnTo>
                      <a:pt x="21" y="258"/>
                    </a:lnTo>
                    <a:lnTo>
                      <a:pt x="26" y="263"/>
                    </a:lnTo>
                    <a:lnTo>
                      <a:pt x="32" y="267"/>
                    </a:lnTo>
                    <a:lnTo>
                      <a:pt x="38" y="271"/>
                    </a:lnTo>
                    <a:lnTo>
                      <a:pt x="44" y="274"/>
                    </a:lnTo>
                    <a:lnTo>
                      <a:pt x="50" y="277"/>
                    </a:lnTo>
                    <a:lnTo>
                      <a:pt x="58" y="279"/>
                    </a:lnTo>
                    <a:lnTo>
                      <a:pt x="64" y="281"/>
                    </a:lnTo>
                    <a:lnTo>
                      <a:pt x="70" y="282"/>
                    </a:lnTo>
                    <a:lnTo>
                      <a:pt x="77" y="283"/>
                    </a:lnTo>
                    <a:lnTo>
                      <a:pt x="2998" y="283"/>
                    </a:lnTo>
                    <a:close/>
                  </a:path>
                </a:pathLst>
              </a:custGeom>
              <a:solidFill>
                <a:srgbClr val="993300"/>
              </a:solidFill>
              <a:ln w="0">
                <a:solidFill>
                  <a:srgbClr val="000000"/>
                </a:solidFill>
                <a:prstDash val="solid"/>
                <a:round/>
                <a:headEnd/>
                <a:tailEnd/>
              </a:ln>
            </p:spPr>
            <p:txBody>
              <a:bodyPr/>
              <a:lstStyle/>
              <a:p>
                <a:endParaRPr lang="en-US"/>
              </a:p>
            </p:txBody>
          </p:sp>
          <p:sp>
            <p:nvSpPr>
              <p:cNvPr id="44360" name="Freeform 485"/>
              <p:cNvSpPr>
                <a:spLocks/>
              </p:cNvSpPr>
              <p:nvPr/>
            </p:nvSpPr>
            <p:spPr bwMode="auto">
              <a:xfrm>
                <a:off x="4693" y="1274"/>
                <a:ext cx="25" cy="12"/>
              </a:xfrm>
              <a:custGeom>
                <a:avLst/>
                <a:gdLst>
                  <a:gd name="T0" fmla="*/ 0 w 560"/>
                  <a:gd name="T1" fmla="*/ 9 h 269"/>
                  <a:gd name="T2" fmla="*/ 0 w 560"/>
                  <a:gd name="T3" fmla="*/ 10 h 269"/>
                  <a:gd name="T4" fmla="*/ 0 w 560"/>
                  <a:gd name="T5" fmla="*/ 10 h 269"/>
                  <a:gd name="T6" fmla="*/ 1 w 560"/>
                  <a:gd name="T7" fmla="*/ 11 h 269"/>
                  <a:gd name="T8" fmla="*/ 1 w 560"/>
                  <a:gd name="T9" fmla="*/ 11 h 269"/>
                  <a:gd name="T10" fmla="*/ 2 w 560"/>
                  <a:gd name="T11" fmla="*/ 12 h 269"/>
                  <a:gd name="T12" fmla="*/ 2 w 560"/>
                  <a:gd name="T13" fmla="*/ 12 h 269"/>
                  <a:gd name="T14" fmla="*/ 3 w 560"/>
                  <a:gd name="T15" fmla="*/ 12 h 269"/>
                  <a:gd name="T16" fmla="*/ 22 w 560"/>
                  <a:gd name="T17" fmla="*/ 12 h 269"/>
                  <a:gd name="T18" fmla="*/ 22 w 560"/>
                  <a:gd name="T19" fmla="*/ 12 h 269"/>
                  <a:gd name="T20" fmla="*/ 23 w 560"/>
                  <a:gd name="T21" fmla="*/ 12 h 269"/>
                  <a:gd name="T22" fmla="*/ 23 w 560"/>
                  <a:gd name="T23" fmla="*/ 12 h 269"/>
                  <a:gd name="T24" fmla="*/ 24 w 560"/>
                  <a:gd name="T25" fmla="*/ 11 h 269"/>
                  <a:gd name="T26" fmla="*/ 24 w 560"/>
                  <a:gd name="T27" fmla="*/ 11 h 269"/>
                  <a:gd name="T28" fmla="*/ 25 w 560"/>
                  <a:gd name="T29" fmla="*/ 10 h 269"/>
                  <a:gd name="T30" fmla="*/ 25 w 560"/>
                  <a:gd name="T31" fmla="*/ 10 h 269"/>
                  <a:gd name="T32" fmla="*/ 25 w 560"/>
                  <a:gd name="T33" fmla="*/ 9 h 269"/>
                  <a:gd name="T34" fmla="*/ 24 w 560"/>
                  <a:gd name="T35" fmla="*/ 3 h 269"/>
                  <a:gd name="T36" fmla="*/ 24 w 560"/>
                  <a:gd name="T37" fmla="*/ 2 h 269"/>
                  <a:gd name="T38" fmla="*/ 24 w 560"/>
                  <a:gd name="T39" fmla="*/ 1 h 269"/>
                  <a:gd name="T40" fmla="*/ 24 w 560"/>
                  <a:gd name="T41" fmla="*/ 1 h 269"/>
                  <a:gd name="T42" fmla="*/ 23 w 560"/>
                  <a:gd name="T43" fmla="*/ 1 h 269"/>
                  <a:gd name="T44" fmla="*/ 23 w 560"/>
                  <a:gd name="T45" fmla="*/ 0 h 269"/>
                  <a:gd name="T46" fmla="*/ 23 w 560"/>
                  <a:gd name="T47" fmla="*/ 0 h 269"/>
                  <a:gd name="T48" fmla="*/ 22 w 560"/>
                  <a:gd name="T49" fmla="*/ 0 h 269"/>
                  <a:gd name="T50" fmla="*/ 3 w 560"/>
                  <a:gd name="T51" fmla="*/ 0 h 269"/>
                  <a:gd name="T52" fmla="*/ 3 w 560"/>
                  <a:gd name="T53" fmla="*/ 0 h 269"/>
                  <a:gd name="T54" fmla="*/ 2 w 560"/>
                  <a:gd name="T55" fmla="*/ 0 h 269"/>
                  <a:gd name="T56" fmla="*/ 2 w 560"/>
                  <a:gd name="T57" fmla="*/ 0 h 269"/>
                  <a:gd name="T58" fmla="*/ 1 w 560"/>
                  <a:gd name="T59" fmla="*/ 1 h 269"/>
                  <a:gd name="T60" fmla="*/ 1 w 560"/>
                  <a:gd name="T61" fmla="*/ 1 h 269"/>
                  <a:gd name="T62" fmla="*/ 1 w 560"/>
                  <a:gd name="T63" fmla="*/ 2 h 269"/>
                  <a:gd name="T64" fmla="*/ 1 w 560"/>
                  <a:gd name="T65" fmla="*/ 2 h 269"/>
                  <a:gd name="T66" fmla="*/ 1 w 560"/>
                  <a:gd name="T67" fmla="*/ 3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0" h="269">
                    <a:moveTo>
                      <a:pt x="0" y="204"/>
                    </a:moveTo>
                    <a:lnTo>
                      <a:pt x="0" y="211"/>
                    </a:lnTo>
                    <a:lnTo>
                      <a:pt x="1" y="217"/>
                    </a:lnTo>
                    <a:lnTo>
                      <a:pt x="3" y="223"/>
                    </a:lnTo>
                    <a:lnTo>
                      <a:pt x="6" y="229"/>
                    </a:lnTo>
                    <a:lnTo>
                      <a:pt x="10" y="235"/>
                    </a:lnTo>
                    <a:lnTo>
                      <a:pt x="14" y="240"/>
                    </a:lnTo>
                    <a:lnTo>
                      <a:pt x="19" y="245"/>
                    </a:lnTo>
                    <a:lnTo>
                      <a:pt x="24" y="250"/>
                    </a:lnTo>
                    <a:lnTo>
                      <a:pt x="30" y="254"/>
                    </a:lnTo>
                    <a:lnTo>
                      <a:pt x="36" y="258"/>
                    </a:lnTo>
                    <a:lnTo>
                      <a:pt x="42" y="261"/>
                    </a:lnTo>
                    <a:lnTo>
                      <a:pt x="49" y="264"/>
                    </a:lnTo>
                    <a:lnTo>
                      <a:pt x="55" y="266"/>
                    </a:lnTo>
                    <a:lnTo>
                      <a:pt x="61" y="267"/>
                    </a:lnTo>
                    <a:lnTo>
                      <a:pt x="67" y="268"/>
                    </a:lnTo>
                    <a:lnTo>
                      <a:pt x="75" y="269"/>
                    </a:lnTo>
                    <a:lnTo>
                      <a:pt x="487" y="269"/>
                    </a:lnTo>
                    <a:lnTo>
                      <a:pt x="492" y="268"/>
                    </a:lnTo>
                    <a:lnTo>
                      <a:pt x="498" y="267"/>
                    </a:lnTo>
                    <a:lnTo>
                      <a:pt x="505" y="266"/>
                    </a:lnTo>
                    <a:lnTo>
                      <a:pt x="511" y="264"/>
                    </a:lnTo>
                    <a:lnTo>
                      <a:pt x="517" y="261"/>
                    </a:lnTo>
                    <a:lnTo>
                      <a:pt x="523" y="258"/>
                    </a:lnTo>
                    <a:lnTo>
                      <a:pt x="529" y="254"/>
                    </a:lnTo>
                    <a:lnTo>
                      <a:pt x="534" y="250"/>
                    </a:lnTo>
                    <a:lnTo>
                      <a:pt x="540" y="245"/>
                    </a:lnTo>
                    <a:lnTo>
                      <a:pt x="545" y="240"/>
                    </a:lnTo>
                    <a:lnTo>
                      <a:pt x="549" y="235"/>
                    </a:lnTo>
                    <a:lnTo>
                      <a:pt x="553" y="229"/>
                    </a:lnTo>
                    <a:lnTo>
                      <a:pt x="556" y="223"/>
                    </a:lnTo>
                    <a:lnTo>
                      <a:pt x="558" y="217"/>
                    </a:lnTo>
                    <a:lnTo>
                      <a:pt x="559" y="211"/>
                    </a:lnTo>
                    <a:lnTo>
                      <a:pt x="560" y="204"/>
                    </a:lnTo>
                    <a:lnTo>
                      <a:pt x="543" y="64"/>
                    </a:lnTo>
                    <a:lnTo>
                      <a:pt x="542" y="57"/>
                    </a:lnTo>
                    <a:lnTo>
                      <a:pt x="541" y="51"/>
                    </a:lnTo>
                    <a:lnTo>
                      <a:pt x="540" y="44"/>
                    </a:lnTo>
                    <a:lnTo>
                      <a:pt x="537" y="38"/>
                    </a:lnTo>
                    <a:lnTo>
                      <a:pt x="535" y="33"/>
                    </a:lnTo>
                    <a:lnTo>
                      <a:pt x="532" y="28"/>
                    </a:lnTo>
                    <a:lnTo>
                      <a:pt x="529" y="23"/>
                    </a:lnTo>
                    <a:lnTo>
                      <a:pt x="526" y="19"/>
                    </a:lnTo>
                    <a:lnTo>
                      <a:pt x="522" y="15"/>
                    </a:lnTo>
                    <a:lnTo>
                      <a:pt x="518" y="11"/>
                    </a:lnTo>
                    <a:lnTo>
                      <a:pt x="513" y="7"/>
                    </a:lnTo>
                    <a:lnTo>
                      <a:pt x="509" y="4"/>
                    </a:lnTo>
                    <a:lnTo>
                      <a:pt x="504" y="2"/>
                    </a:lnTo>
                    <a:lnTo>
                      <a:pt x="497" y="1"/>
                    </a:lnTo>
                    <a:lnTo>
                      <a:pt x="492" y="0"/>
                    </a:lnTo>
                    <a:lnTo>
                      <a:pt x="487" y="0"/>
                    </a:lnTo>
                    <a:lnTo>
                      <a:pt x="75" y="0"/>
                    </a:lnTo>
                    <a:lnTo>
                      <a:pt x="68" y="0"/>
                    </a:lnTo>
                    <a:lnTo>
                      <a:pt x="62" y="1"/>
                    </a:lnTo>
                    <a:lnTo>
                      <a:pt x="56" y="2"/>
                    </a:lnTo>
                    <a:lnTo>
                      <a:pt x="51" y="4"/>
                    </a:lnTo>
                    <a:lnTo>
                      <a:pt x="46" y="7"/>
                    </a:lnTo>
                    <a:lnTo>
                      <a:pt x="42" y="11"/>
                    </a:lnTo>
                    <a:lnTo>
                      <a:pt x="37" y="15"/>
                    </a:lnTo>
                    <a:lnTo>
                      <a:pt x="33" y="19"/>
                    </a:lnTo>
                    <a:lnTo>
                      <a:pt x="29" y="23"/>
                    </a:lnTo>
                    <a:lnTo>
                      <a:pt x="26" y="28"/>
                    </a:lnTo>
                    <a:lnTo>
                      <a:pt x="23" y="33"/>
                    </a:lnTo>
                    <a:lnTo>
                      <a:pt x="21" y="38"/>
                    </a:lnTo>
                    <a:lnTo>
                      <a:pt x="19" y="44"/>
                    </a:lnTo>
                    <a:lnTo>
                      <a:pt x="18" y="51"/>
                    </a:lnTo>
                    <a:lnTo>
                      <a:pt x="17" y="57"/>
                    </a:lnTo>
                    <a:lnTo>
                      <a:pt x="17" y="64"/>
                    </a:lnTo>
                    <a:lnTo>
                      <a:pt x="0" y="204"/>
                    </a:lnTo>
                    <a:close/>
                  </a:path>
                </a:pathLst>
              </a:custGeom>
              <a:solidFill>
                <a:srgbClr val="993300"/>
              </a:solidFill>
              <a:ln w="0">
                <a:solidFill>
                  <a:srgbClr val="000000"/>
                </a:solidFill>
                <a:prstDash val="solid"/>
                <a:round/>
                <a:headEnd/>
                <a:tailEnd/>
              </a:ln>
            </p:spPr>
            <p:txBody>
              <a:bodyPr/>
              <a:lstStyle/>
              <a:p>
                <a:endParaRPr lang="en-US"/>
              </a:p>
            </p:txBody>
          </p:sp>
          <p:sp>
            <p:nvSpPr>
              <p:cNvPr id="44361" name="Freeform 486"/>
              <p:cNvSpPr>
                <a:spLocks/>
              </p:cNvSpPr>
              <p:nvPr/>
            </p:nvSpPr>
            <p:spPr bwMode="auto">
              <a:xfrm>
                <a:off x="4697" y="1279"/>
                <a:ext cx="17" cy="6"/>
              </a:xfrm>
              <a:custGeom>
                <a:avLst/>
                <a:gdLst>
                  <a:gd name="T0" fmla="*/ 17 w 410"/>
                  <a:gd name="T1" fmla="*/ 3 h 121"/>
                  <a:gd name="T2" fmla="*/ 17 w 410"/>
                  <a:gd name="T3" fmla="*/ 3 h 121"/>
                  <a:gd name="T4" fmla="*/ 17 w 410"/>
                  <a:gd name="T5" fmla="*/ 4 h 121"/>
                  <a:gd name="T6" fmla="*/ 17 w 410"/>
                  <a:gd name="T7" fmla="*/ 4 h 121"/>
                  <a:gd name="T8" fmla="*/ 17 w 410"/>
                  <a:gd name="T9" fmla="*/ 4 h 121"/>
                  <a:gd name="T10" fmla="*/ 17 w 410"/>
                  <a:gd name="T11" fmla="*/ 4 h 121"/>
                  <a:gd name="T12" fmla="*/ 17 w 410"/>
                  <a:gd name="T13" fmla="*/ 5 h 121"/>
                  <a:gd name="T14" fmla="*/ 17 w 410"/>
                  <a:gd name="T15" fmla="*/ 5 h 121"/>
                  <a:gd name="T16" fmla="*/ 16 w 410"/>
                  <a:gd name="T17" fmla="*/ 5 h 121"/>
                  <a:gd name="T18" fmla="*/ 16 w 410"/>
                  <a:gd name="T19" fmla="*/ 5 h 121"/>
                  <a:gd name="T20" fmla="*/ 16 w 410"/>
                  <a:gd name="T21" fmla="*/ 6 h 121"/>
                  <a:gd name="T22" fmla="*/ 16 w 410"/>
                  <a:gd name="T23" fmla="*/ 6 h 121"/>
                  <a:gd name="T24" fmla="*/ 16 w 410"/>
                  <a:gd name="T25" fmla="*/ 6 h 121"/>
                  <a:gd name="T26" fmla="*/ 16 w 410"/>
                  <a:gd name="T27" fmla="*/ 6 h 121"/>
                  <a:gd name="T28" fmla="*/ 15 w 410"/>
                  <a:gd name="T29" fmla="*/ 6 h 121"/>
                  <a:gd name="T30" fmla="*/ 15 w 410"/>
                  <a:gd name="T31" fmla="*/ 6 h 121"/>
                  <a:gd name="T32" fmla="*/ 15 w 410"/>
                  <a:gd name="T33" fmla="*/ 6 h 121"/>
                  <a:gd name="T34" fmla="*/ 2 w 410"/>
                  <a:gd name="T35" fmla="*/ 6 h 121"/>
                  <a:gd name="T36" fmla="*/ 2 w 410"/>
                  <a:gd name="T37" fmla="*/ 6 h 121"/>
                  <a:gd name="T38" fmla="*/ 1 w 410"/>
                  <a:gd name="T39" fmla="*/ 6 h 121"/>
                  <a:gd name="T40" fmla="*/ 1 w 410"/>
                  <a:gd name="T41" fmla="*/ 6 h 121"/>
                  <a:gd name="T42" fmla="*/ 1 w 410"/>
                  <a:gd name="T43" fmla="*/ 6 h 121"/>
                  <a:gd name="T44" fmla="*/ 1 w 410"/>
                  <a:gd name="T45" fmla="*/ 6 h 121"/>
                  <a:gd name="T46" fmla="*/ 1 w 410"/>
                  <a:gd name="T47" fmla="*/ 6 h 121"/>
                  <a:gd name="T48" fmla="*/ 1 w 410"/>
                  <a:gd name="T49" fmla="*/ 5 h 121"/>
                  <a:gd name="T50" fmla="*/ 0 w 410"/>
                  <a:gd name="T51" fmla="*/ 5 h 121"/>
                  <a:gd name="T52" fmla="*/ 0 w 410"/>
                  <a:gd name="T53" fmla="*/ 5 h 121"/>
                  <a:gd name="T54" fmla="*/ 0 w 410"/>
                  <a:gd name="T55" fmla="*/ 5 h 121"/>
                  <a:gd name="T56" fmla="*/ 0 w 410"/>
                  <a:gd name="T57" fmla="*/ 4 h 121"/>
                  <a:gd name="T58" fmla="*/ 0 w 410"/>
                  <a:gd name="T59" fmla="*/ 4 h 121"/>
                  <a:gd name="T60" fmla="*/ 0 w 410"/>
                  <a:gd name="T61" fmla="*/ 4 h 121"/>
                  <a:gd name="T62" fmla="*/ 0 w 410"/>
                  <a:gd name="T63" fmla="*/ 4 h 121"/>
                  <a:gd name="T64" fmla="*/ 0 w 410"/>
                  <a:gd name="T65" fmla="*/ 3 h 121"/>
                  <a:gd name="T66" fmla="*/ 0 w 410"/>
                  <a:gd name="T67" fmla="*/ 3 h 121"/>
                  <a:gd name="T68" fmla="*/ 0 w 410"/>
                  <a:gd name="T69" fmla="*/ 0 h 121"/>
                  <a:gd name="T70" fmla="*/ 17 w 410"/>
                  <a:gd name="T71" fmla="*/ 0 h 121"/>
                  <a:gd name="T72" fmla="*/ 17 w 410"/>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0" h="121">
                    <a:moveTo>
                      <a:pt x="410" y="61"/>
                    </a:moveTo>
                    <a:lnTo>
                      <a:pt x="409" y="67"/>
                    </a:lnTo>
                    <a:lnTo>
                      <a:pt x="409" y="73"/>
                    </a:lnTo>
                    <a:lnTo>
                      <a:pt x="408" y="78"/>
                    </a:lnTo>
                    <a:lnTo>
                      <a:pt x="406" y="85"/>
                    </a:lnTo>
                    <a:lnTo>
                      <a:pt x="404" y="90"/>
                    </a:lnTo>
                    <a:lnTo>
                      <a:pt x="402" y="95"/>
                    </a:lnTo>
                    <a:lnTo>
                      <a:pt x="400" y="99"/>
                    </a:lnTo>
                    <a:lnTo>
                      <a:pt x="397" y="103"/>
                    </a:lnTo>
                    <a:lnTo>
                      <a:pt x="394" y="107"/>
                    </a:lnTo>
                    <a:lnTo>
                      <a:pt x="390" y="111"/>
                    </a:lnTo>
                    <a:lnTo>
                      <a:pt x="386" y="113"/>
                    </a:lnTo>
                    <a:lnTo>
                      <a:pt x="382" y="116"/>
                    </a:lnTo>
                    <a:lnTo>
                      <a:pt x="377" y="118"/>
                    </a:lnTo>
                    <a:lnTo>
                      <a:pt x="372" y="119"/>
                    </a:lnTo>
                    <a:lnTo>
                      <a:pt x="367" y="120"/>
                    </a:lnTo>
                    <a:lnTo>
                      <a:pt x="362" y="121"/>
                    </a:lnTo>
                    <a:lnTo>
                      <a:pt x="47" y="121"/>
                    </a:lnTo>
                    <a:lnTo>
                      <a:pt x="41" y="120"/>
                    </a:lnTo>
                    <a:lnTo>
                      <a:pt x="36" y="119"/>
                    </a:lnTo>
                    <a:lnTo>
                      <a:pt x="31" y="118"/>
                    </a:lnTo>
                    <a:lnTo>
                      <a:pt x="27" y="116"/>
                    </a:lnTo>
                    <a:lnTo>
                      <a:pt x="22"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7" y="0"/>
                    </a:lnTo>
                    <a:lnTo>
                      <a:pt x="410" y="61"/>
                    </a:lnTo>
                    <a:close/>
                  </a:path>
                </a:pathLst>
              </a:custGeom>
              <a:solidFill>
                <a:srgbClr val="993300"/>
              </a:solidFill>
              <a:ln w="0">
                <a:solidFill>
                  <a:srgbClr val="000000"/>
                </a:solidFill>
                <a:prstDash val="solid"/>
                <a:round/>
                <a:headEnd/>
                <a:tailEnd/>
              </a:ln>
            </p:spPr>
            <p:txBody>
              <a:bodyPr/>
              <a:lstStyle/>
              <a:p>
                <a:endParaRPr lang="en-US"/>
              </a:p>
            </p:txBody>
          </p:sp>
          <p:sp>
            <p:nvSpPr>
              <p:cNvPr id="44362" name="Freeform 487"/>
              <p:cNvSpPr>
                <a:spLocks/>
              </p:cNvSpPr>
              <p:nvPr/>
            </p:nvSpPr>
            <p:spPr bwMode="auto">
              <a:xfrm>
                <a:off x="4694" y="1276"/>
                <a:ext cx="2" cy="8"/>
              </a:xfrm>
              <a:custGeom>
                <a:avLst/>
                <a:gdLst>
                  <a:gd name="T0" fmla="*/ 1 w 41"/>
                  <a:gd name="T1" fmla="*/ 8 h 200"/>
                  <a:gd name="T2" fmla="*/ 1 w 41"/>
                  <a:gd name="T3" fmla="*/ 8 h 200"/>
                  <a:gd name="T4" fmla="*/ 2 w 41"/>
                  <a:gd name="T5" fmla="*/ 8 h 200"/>
                  <a:gd name="T6" fmla="*/ 2 w 41"/>
                  <a:gd name="T7" fmla="*/ 8 h 200"/>
                  <a:gd name="T8" fmla="*/ 2 w 41"/>
                  <a:gd name="T9" fmla="*/ 8 h 200"/>
                  <a:gd name="T10" fmla="*/ 2 w 41"/>
                  <a:gd name="T11" fmla="*/ 8 h 200"/>
                  <a:gd name="T12" fmla="*/ 2 w 41"/>
                  <a:gd name="T13" fmla="*/ 7 h 200"/>
                  <a:gd name="T14" fmla="*/ 2 w 41"/>
                  <a:gd name="T15" fmla="*/ 7 h 200"/>
                  <a:gd name="T16" fmla="*/ 2 w 41"/>
                  <a:gd name="T17" fmla="*/ 1 h 200"/>
                  <a:gd name="T18" fmla="*/ 2 w 41"/>
                  <a:gd name="T19" fmla="*/ 1 h 200"/>
                  <a:gd name="T20" fmla="*/ 2 w 41"/>
                  <a:gd name="T21" fmla="*/ 0 h 200"/>
                  <a:gd name="T22" fmla="*/ 2 w 41"/>
                  <a:gd name="T23" fmla="*/ 0 h 200"/>
                  <a:gd name="T24" fmla="*/ 2 w 41"/>
                  <a:gd name="T25" fmla="*/ 0 h 200"/>
                  <a:gd name="T26" fmla="*/ 2 w 41"/>
                  <a:gd name="T27" fmla="*/ 0 h 200"/>
                  <a:gd name="T28" fmla="*/ 1 w 41"/>
                  <a:gd name="T29" fmla="*/ 0 h 200"/>
                  <a:gd name="T30" fmla="*/ 1 w 41"/>
                  <a:gd name="T31" fmla="*/ 0 h 200"/>
                  <a:gd name="T32" fmla="*/ 1 w 41"/>
                  <a:gd name="T33" fmla="*/ 0 h 200"/>
                  <a:gd name="T34" fmla="*/ 1 w 41"/>
                  <a:gd name="T35" fmla="*/ 0 h 200"/>
                  <a:gd name="T36" fmla="*/ 1 w 41"/>
                  <a:gd name="T37" fmla="*/ 0 h 200"/>
                  <a:gd name="T38" fmla="*/ 1 w 41"/>
                  <a:gd name="T39" fmla="*/ 0 h 200"/>
                  <a:gd name="T40" fmla="*/ 0 w 41"/>
                  <a:gd name="T41" fmla="*/ 0 h 200"/>
                  <a:gd name="T42" fmla="*/ 0 w 41"/>
                  <a:gd name="T43" fmla="*/ 0 h 200"/>
                  <a:gd name="T44" fmla="*/ 0 w 41"/>
                  <a:gd name="T45" fmla="*/ 0 h 200"/>
                  <a:gd name="T46" fmla="*/ 0 w 41"/>
                  <a:gd name="T47" fmla="*/ 1 h 200"/>
                  <a:gd name="T48" fmla="*/ 0 w 41"/>
                  <a:gd name="T49" fmla="*/ 1 h 200"/>
                  <a:gd name="T50" fmla="*/ 0 w 41"/>
                  <a:gd name="T51" fmla="*/ 7 h 200"/>
                  <a:gd name="T52" fmla="*/ 0 w 41"/>
                  <a:gd name="T53" fmla="*/ 7 h 200"/>
                  <a:gd name="T54" fmla="*/ 0 w 41"/>
                  <a:gd name="T55" fmla="*/ 7 h 200"/>
                  <a:gd name="T56" fmla="*/ 0 w 41"/>
                  <a:gd name="T57" fmla="*/ 7 h 200"/>
                  <a:gd name="T58" fmla="*/ 0 w 41"/>
                  <a:gd name="T59" fmla="*/ 8 h 200"/>
                  <a:gd name="T60" fmla="*/ 1 w 41"/>
                  <a:gd name="T61" fmla="*/ 8 h 200"/>
                  <a:gd name="T62" fmla="*/ 1 w 41"/>
                  <a:gd name="T63" fmla="*/ 8 h 200"/>
                  <a:gd name="T64" fmla="*/ 1 w 41"/>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200">
                    <a:moveTo>
                      <a:pt x="23" y="200"/>
                    </a:moveTo>
                    <a:lnTo>
                      <a:pt x="24" y="199"/>
                    </a:lnTo>
                    <a:lnTo>
                      <a:pt x="26" y="199"/>
                    </a:lnTo>
                    <a:lnTo>
                      <a:pt x="28" y="199"/>
                    </a:lnTo>
                    <a:lnTo>
                      <a:pt x="29" y="198"/>
                    </a:lnTo>
                    <a:lnTo>
                      <a:pt x="31" y="197"/>
                    </a:lnTo>
                    <a:lnTo>
                      <a:pt x="32" y="196"/>
                    </a:lnTo>
                    <a:lnTo>
                      <a:pt x="34" y="195"/>
                    </a:lnTo>
                    <a:lnTo>
                      <a:pt x="35" y="194"/>
                    </a:lnTo>
                    <a:lnTo>
                      <a:pt x="36" y="193"/>
                    </a:lnTo>
                    <a:lnTo>
                      <a:pt x="37" y="191"/>
                    </a:lnTo>
                    <a:lnTo>
                      <a:pt x="38" y="190"/>
                    </a:lnTo>
                    <a:lnTo>
                      <a:pt x="39" y="188"/>
                    </a:lnTo>
                    <a:lnTo>
                      <a:pt x="40" y="186"/>
                    </a:lnTo>
                    <a:lnTo>
                      <a:pt x="40" y="184"/>
                    </a:lnTo>
                    <a:lnTo>
                      <a:pt x="40" y="183"/>
                    </a:lnTo>
                    <a:lnTo>
                      <a:pt x="41" y="181"/>
                    </a:lnTo>
                    <a:lnTo>
                      <a:pt x="41" y="20"/>
                    </a:lnTo>
                    <a:lnTo>
                      <a:pt x="40" y="18"/>
                    </a:lnTo>
                    <a:lnTo>
                      <a:pt x="40" y="16"/>
                    </a:lnTo>
                    <a:lnTo>
                      <a:pt x="40" y="14"/>
                    </a:lnTo>
                    <a:lnTo>
                      <a:pt x="39" y="11"/>
                    </a:lnTo>
                    <a:lnTo>
                      <a:pt x="38" y="10"/>
                    </a:lnTo>
                    <a:lnTo>
                      <a:pt x="37" y="8"/>
                    </a:lnTo>
                    <a:lnTo>
                      <a:pt x="36" y="7"/>
                    </a:lnTo>
                    <a:lnTo>
                      <a:pt x="35" y="5"/>
                    </a:lnTo>
                    <a:lnTo>
                      <a:pt x="34" y="4"/>
                    </a:lnTo>
                    <a:lnTo>
                      <a:pt x="32" y="3"/>
                    </a:lnTo>
                    <a:lnTo>
                      <a:pt x="31" y="2"/>
                    </a:lnTo>
                    <a:lnTo>
                      <a:pt x="29" y="1"/>
                    </a:lnTo>
                    <a:lnTo>
                      <a:pt x="28" y="0"/>
                    </a:lnTo>
                    <a:lnTo>
                      <a:pt x="26" y="0"/>
                    </a:lnTo>
                    <a:lnTo>
                      <a:pt x="24" y="0"/>
                    </a:lnTo>
                    <a:lnTo>
                      <a:pt x="23" y="0"/>
                    </a:lnTo>
                    <a:lnTo>
                      <a:pt x="21" y="0"/>
                    </a:lnTo>
                    <a:lnTo>
                      <a:pt x="19" y="0"/>
                    </a:lnTo>
                    <a:lnTo>
                      <a:pt x="18" y="0"/>
                    </a:lnTo>
                    <a:lnTo>
                      <a:pt x="16" y="1"/>
                    </a:lnTo>
                    <a:lnTo>
                      <a:pt x="15" y="2"/>
                    </a:lnTo>
                    <a:lnTo>
                      <a:pt x="12" y="3"/>
                    </a:lnTo>
                    <a:lnTo>
                      <a:pt x="11" y="4"/>
                    </a:lnTo>
                    <a:lnTo>
                      <a:pt x="10" y="5"/>
                    </a:lnTo>
                    <a:lnTo>
                      <a:pt x="9" y="7"/>
                    </a:lnTo>
                    <a:lnTo>
                      <a:pt x="8" y="8"/>
                    </a:lnTo>
                    <a:lnTo>
                      <a:pt x="7" y="10"/>
                    </a:lnTo>
                    <a:lnTo>
                      <a:pt x="6" y="11"/>
                    </a:lnTo>
                    <a:lnTo>
                      <a:pt x="5" y="14"/>
                    </a:lnTo>
                    <a:lnTo>
                      <a:pt x="5" y="16"/>
                    </a:lnTo>
                    <a:lnTo>
                      <a:pt x="5" y="18"/>
                    </a:lnTo>
                    <a:lnTo>
                      <a:pt x="5"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2" y="194"/>
                    </a:lnTo>
                    <a:lnTo>
                      <a:pt x="15" y="196"/>
                    </a:lnTo>
                    <a:lnTo>
                      <a:pt x="17" y="197"/>
                    </a:lnTo>
                    <a:lnTo>
                      <a:pt x="19" y="199"/>
                    </a:lnTo>
                    <a:lnTo>
                      <a:pt x="21" y="199"/>
                    </a:lnTo>
                    <a:lnTo>
                      <a:pt x="23" y="200"/>
                    </a:lnTo>
                    <a:close/>
                  </a:path>
                </a:pathLst>
              </a:custGeom>
              <a:solidFill>
                <a:srgbClr val="993300"/>
              </a:solidFill>
              <a:ln w="0">
                <a:solidFill>
                  <a:srgbClr val="000000"/>
                </a:solidFill>
                <a:prstDash val="solid"/>
                <a:round/>
                <a:headEnd/>
                <a:tailEnd/>
              </a:ln>
            </p:spPr>
            <p:txBody>
              <a:bodyPr/>
              <a:lstStyle/>
              <a:p>
                <a:endParaRPr lang="en-US"/>
              </a:p>
            </p:txBody>
          </p:sp>
          <p:sp>
            <p:nvSpPr>
              <p:cNvPr id="44363" name="Freeform 488"/>
              <p:cNvSpPr>
                <a:spLocks/>
              </p:cNvSpPr>
              <p:nvPr/>
            </p:nvSpPr>
            <p:spPr bwMode="auto">
              <a:xfrm>
                <a:off x="4715" y="1275"/>
                <a:ext cx="2" cy="9"/>
              </a:xfrm>
              <a:custGeom>
                <a:avLst/>
                <a:gdLst>
                  <a:gd name="T0" fmla="*/ 1 w 46"/>
                  <a:gd name="T1" fmla="*/ 9 h 209"/>
                  <a:gd name="T2" fmla="*/ 1 w 46"/>
                  <a:gd name="T3" fmla="*/ 9 h 209"/>
                  <a:gd name="T4" fmla="*/ 1 w 46"/>
                  <a:gd name="T5" fmla="*/ 9 h 209"/>
                  <a:gd name="T6" fmla="*/ 1 w 46"/>
                  <a:gd name="T7" fmla="*/ 9 h 209"/>
                  <a:gd name="T8" fmla="*/ 2 w 46"/>
                  <a:gd name="T9" fmla="*/ 8 h 209"/>
                  <a:gd name="T10" fmla="*/ 2 w 46"/>
                  <a:gd name="T11" fmla="*/ 8 h 209"/>
                  <a:gd name="T12" fmla="*/ 2 w 46"/>
                  <a:gd name="T13" fmla="*/ 8 h 209"/>
                  <a:gd name="T14" fmla="*/ 2 w 46"/>
                  <a:gd name="T15" fmla="*/ 8 h 209"/>
                  <a:gd name="T16" fmla="*/ 1 w 46"/>
                  <a:gd name="T17" fmla="*/ 1 h 209"/>
                  <a:gd name="T18" fmla="*/ 1 w 46"/>
                  <a:gd name="T19" fmla="*/ 1 h 209"/>
                  <a:gd name="T20" fmla="*/ 1 w 46"/>
                  <a:gd name="T21" fmla="*/ 1 h 209"/>
                  <a:gd name="T22" fmla="*/ 1 w 46"/>
                  <a:gd name="T23" fmla="*/ 0 h 209"/>
                  <a:gd name="T24" fmla="*/ 1 w 46"/>
                  <a:gd name="T25" fmla="*/ 0 h 209"/>
                  <a:gd name="T26" fmla="*/ 1 w 46"/>
                  <a:gd name="T27" fmla="*/ 0 h 209"/>
                  <a:gd name="T28" fmla="*/ 1 w 46"/>
                  <a:gd name="T29" fmla="*/ 0 h 209"/>
                  <a:gd name="T30" fmla="*/ 1 w 46"/>
                  <a:gd name="T31" fmla="*/ 0 h 209"/>
                  <a:gd name="T32" fmla="*/ 1 w 46"/>
                  <a:gd name="T33" fmla="*/ 0 h 209"/>
                  <a:gd name="T34" fmla="*/ 1 w 46"/>
                  <a:gd name="T35" fmla="*/ 0 h 209"/>
                  <a:gd name="T36" fmla="*/ 0 w 46"/>
                  <a:gd name="T37" fmla="*/ 0 h 209"/>
                  <a:gd name="T38" fmla="*/ 0 w 46"/>
                  <a:gd name="T39" fmla="*/ 0 h 209"/>
                  <a:gd name="T40" fmla="*/ 0 w 46"/>
                  <a:gd name="T41" fmla="*/ 0 h 209"/>
                  <a:gd name="T42" fmla="*/ 0 w 46"/>
                  <a:gd name="T43" fmla="*/ 0 h 209"/>
                  <a:gd name="T44" fmla="*/ 0 w 46"/>
                  <a:gd name="T45" fmla="*/ 1 h 209"/>
                  <a:gd name="T46" fmla="*/ 0 w 46"/>
                  <a:gd name="T47" fmla="*/ 1 h 209"/>
                  <a:gd name="T48" fmla="*/ 0 w 46"/>
                  <a:gd name="T49" fmla="*/ 1 h 209"/>
                  <a:gd name="T50" fmla="*/ 0 w 46"/>
                  <a:gd name="T51" fmla="*/ 8 h 209"/>
                  <a:gd name="T52" fmla="*/ 0 w 46"/>
                  <a:gd name="T53" fmla="*/ 8 h 209"/>
                  <a:gd name="T54" fmla="*/ 0 w 46"/>
                  <a:gd name="T55" fmla="*/ 9 h 209"/>
                  <a:gd name="T56" fmla="*/ 0 w 46"/>
                  <a:gd name="T57" fmla="*/ 9 h 209"/>
                  <a:gd name="T58" fmla="*/ 0 w 46"/>
                  <a:gd name="T59" fmla="*/ 9 h 209"/>
                  <a:gd name="T60" fmla="*/ 0 w 46"/>
                  <a:gd name="T61" fmla="*/ 9 h 209"/>
                  <a:gd name="T62" fmla="*/ 1 w 46"/>
                  <a:gd name="T63" fmla="*/ 9 h 209"/>
                  <a:gd name="T64" fmla="*/ 1 w 46"/>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 h="209">
                    <a:moveTo>
                      <a:pt x="17" y="209"/>
                    </a:moveTo>
                    <a:lnTo>
                      <a:pt x="18" y="208"/>
                    </a:lnTo>
                    <a:lnTo>
                      <a:pt x="21" y="208"/>
                    </a:lnTo>
                    <a:lnTo>
                      <a:pt x="23" y="206"/>
                    </a:lnTo>
                    <a:lnTo>
                      <a:pt x="25" y="205"/>
                    </a:lnTo>
                    <a:lnTo>
                      <a:pt x="27" y="203"/>
                    </a:lnTo>
                    <a:lnTo>
                      <a:pt x="30" y="201"/>
                    </a:lnTo>
                    <a:lnTo>
                      <a:pt x="32" y="199"/>
                    </a:lnTo>
                    <a:lnTo>
                      <a:pt x="34" y="197"/>
                    </a:lnTo>
                    <a:lnTo>
                      <a:pt x="36" y="194"/>
                    </a:lnTo>
                    <a:lnTo>
                      <a:pt x="39" y="191"/>
                    </a:lnTo>
                    <a:lnTo>
                      <a:pt x="41" y="189"/>
                    </a:lnTo>
                    <a:lnTo>
                      <a:pt x="43" y="186"/>
                    </a:lnTo>
                    <a:lnTo>
                      <a:pt x="44" y="184"/>
                    </a:lnTo>
                    <a:lnTo>
                      <a:pt x="45" y="181"/>
                    </a:lnTo>
                    <a:lnTo>
                      <a:pt x="45" y="178"/>
                    </a:lnTo>
                    <a:lnTo>
                      <a:pt x="46" y="176"/>
                    </a:lnTo>
                    <a:lnTo>
                      <a:pt x="34" y="21"/>
                    </a:lnTo>
                    <a:lnTo>
                      <a:pt x="33" y="17"/>
                    </a:lnTo>
                    <a:lnTo>
                      <a:pt x="33" y="15"/>
                    </a:lnTo>
                    <a:lnTo>
                      <a:pt x="33" y="14"/>
                    </a:lnTo>
                    <a:lnTo>
                      <a:pt x="32" y="12"/>
                    </a:lnTo>
                    <a:lnTo>
                      <a:pt x="32" y="10"/>
                    </a:lnTo>
                    <a:lnTo>
                      <a:pt x="31" y="8"/>
                    </a:lnTo>
                    <a:lnTo>
                      <a:pt x="30" y="7"/>
                    </a:lnTo>
                    <a:lnTo>
                      <a:pt x="29" y="5"/>
                    </a:lnTo>
                    <a:lnTo>
                      <a:pt x="28" y="4"/>
                    </a:lnTo>
                    <a:lnTo>
                      <a:pt x="26" y="3"/>
                    </a:lnTo>
                    <a:lnTo>
                      <a:pt x="25" y="2"/>
                    </a:lnTo>
                    <a:lnTo>
                      <a:pt x="23" y="1"/>
                    </a:lnTo>
                    <a:lnTo>
                      <a:pt x="22" y="0"/>
                    </a:lnTo>
                    <a:lnTo>
                      <a:pt x="20" y="0"/>
                    </a:lnTo>
                    <a:lnTo>
                      <a:pt x="18" y="0"/>
                    </a:lnTo>
                    <a:lnTo>
                      <a:pt x="17" y="0"/>
                    </a:lnTo>
                    <a:lnTo>
                      <a:pt x="15" y="0"/>
                    </a:lnTo>
                    <a:lnTo>
                      <a:pt x="13" y="0"/>
                    </a:lnTo>
                    <a:lnTo>
                      <a:pt x="12" y="0"/>
                    </a:lnTo>
                    <a:lnTo>
                      <a:pt x="10" y="1"/>
                    </a:lnTo>
                    <a:lnTo>
                      <a:pt x="9" y="2"/>
                    </a:lnTo>
                    <a:lnTo>
                      <a:pt x="7" y="3"/>
                    </a:lnTo>
                    <a:lnTo>
                      <a:pt x="6" y="4"/>
                    </a:lnTo>
                    <a:lnTo>
                      <a:pt x="5" y="6"/>
                    </a:lnTo>
                    <a:lnTo>
                      <a:pt x="4" y="7"/>
                    </a:lnTo>
                    <a:lnTo>
                      <a:pt x="3" y="9"/>
                    </a:lnTo>
                    <a:lnTo>
                      <a:pt x="2" y="11"/>
                    </a:lnTo>
                    <a:lnTo>
                      <a:pt x="1" y="13"/>
                    </a:lnTo>
                    <a:lnTo>
                      <a:pt x="0" y="15"/>
                    </a:lnTo>
                    <a:lnTo>
                      <a:pt x="0" y="17"/>
                    </a:lnTo>
                    <a:lnTo>
                      <a:pt x="0" y="19"/>
                    </a:lnTo>
                    <a:lnTo>
                      <a:pt x="0" y="23"/>
                    </a:lnTo>
                    <a:lnTo>
                      <a:pt x="0" y="192"/>
                    </a:lnTo>
                    <a:lnTo>
                      <a:pt x="0" y="193"/>
                    </a:lnTo>
                    <a:lnTo>
                      <a:pt x="0" y="195"/>
                    </a:lnTo>
                    <a:lnTo>
                      <a:pt x="0" y="196"/>
                    </a:lnTo>
                    <a:lnTo>
                      <a:pt x="1" y="198"/>
                    </a:lnTo>
                    <a:lnTo>
                      <a:pt x="2" y="199"/>
                    </a:lnTo>
                    <a:lnTo>
                      <a:pt x="3" y="200"/>
                    </a:lnTo>
                    <a:lnTo>
                      <a:pt x="4" y="202"/>
                    </a:lnTo>
                    <a:lnTo>
                      <a:pt x="5" y="203"/>
                    </a:lnTo>
                    <a:lnTo>
                      <a:pt x="6" y="204"/>
                    </a:lnTo>
                    <a:lnTo>
                      <a:pt x="7" y="205"/>
                    </a:lnTo>
                    <a:lnTo>
                      <a:pt x="9" y="206"/>
                    </a:lnTo>
                    <a:lnTo>
                      <a:pt x="10" y="207"/>
                    </a:lnTo>
                    <a:lnTo>
                      <a:pt x="12" y="208"/>
                    </a:lnTo>
                    <a:lnTo>
                      <a:pt x="13" y="208"/>
                    </a:lnTo>
                    <a:lnTo>
                      <a:pt x="15" y="208"/>
                    </a:lnTo>
                    <a:lnTo>
                      <a:pt x="17" y="209"/>
                    </a:lnTo>
                    <a:close/>
                  </a:path>
                </a:pathLst>
              </a:custGeom>
              <a:solidFill>
                <a:srgbClr val="993300"/>
              </a:solidFill>
              <a:ln w="0">
                <a:solidFill>
                  <a:srgbClr val="000000"/>
                </a:solidFill>
                <a:prstDash val="solid"/>
                <a:round/>
                <a:headEnd/>
                <a:tailEnd/>
              </a:ln>
            </p:spPr>
            <p:txBody>
              <a:bodyPr/>
              <a:lstStyle/>
              <a:p>
                <a:endParaRPr lang="en-US"/>
              </a:p>
            </p:txBody>
          </p:sp>
          <p:sp>
            <p:nvSpPr>
              <p:cNvPr id="44364" name="Freeform 489"/>
              <p:cNvSpPr>
                <a:spLocks/>
              </p:cNvSpPr>
              <p:nvPr/>
            </p:nvSpPr>
            <p:spPr bwMode="auto">
              <a:xfrm>
                <a:off x="4696" y="1275"/>
                <a:ext cx="19" cy="4"/>
              </a:xfrm>
              <a:custGeom>
                <a:avLst/>
                <a:gdLst>
                  <a:gd name="T0" fmla="*/ 17 w 421"/>
                  <a:gd name="T1" fmla="*/ 4 h 99"/>
                  <a:gd name="T2" fmla="*/ 18 w 421"/>
                  <a:gd name="T3" fmla="*/ 4 h 99"/>
                  <a:gd name="T4" fmla="*/ 18 w 421"/>
                  <a:gd name="T5" fmla="*/ 4 h 99"/>
                  <a:gd name="T6" fmla="*/ 18 w 421"/>
                  <a:gd name="T7" fmla="*/ 4 h 99"/>
                  <a:gd name="T8" fmla="*/ 19 w 421"/>
                  <a:gd name="T9" fmla="*/ 4 h 99"/>
                  <a:gd name="T10" fmla="*/ 19 w 421"/>
                  <a:gd name="T11" fmla="*/ 3 h 99"/>
                  <a:gd name="T12" fmla="*/ 19 w 421"/>
                  <a:gd name="T13" fmla="*/ 3 h 99"/>
                  <a:gd name="T14" fmla="*/ 19 w 421"/>
                  <a:gd name="T15" fmla="*/ 3 h 99"/>
                  <a:gd name="T16" fmla="*/ 19 w 421"/>
                  <a:gd name="T17" fmla="*/ 1 h 99"/>
                  <a:gd name="T18" fmla="*/ 19 w 421"/>
                  <a:gd name="T19" fmla="*/ 1 h 99"/>
                  <a:gd name="T20" fmla="*/ 19 w 421"/>
                  <a:gd name="T21" fmla="*/ 1 h 99"/>
                  <a:gd name="T22" fmla="*/ 19 w 421"/>
                  <a:gd name="T23" fmla="*/ 1 h 99"/>
                  <a:gd name="T24" fmla="*/ 18 w 421"/>
                  <a:gd name="T25" fmla="*/ 0 h 99"/>
                  <a:gd name="T26" fmla="*/ 18 w 421"/>
                  <a:gd name="T27" fmla="*/ 0 h 99"/>
                  <a:gd name="T28" fmla="*/ 18 w 421"/>
                  <a:gd name="T29" fmla="*/ 0 h 99"/>
                  <a:gd name="T30" fmla="*/ 17 w 421"/>
                  <a:gd name="T31" fmla="*/ 0 h 99"/>
                  <a:gd name="T32" fmla="*/ 17 w 421"/>
                  <a:gd name="T33" fmla="*/ 0 h 99"/>
                  <a:gd name="T34" fmla="*/ 2 w 421"/>
                  <a:gd name="T35" fmla="*/ 0 h 99"/>
                  <a:gd name="T36" fmla="*/ 1 w 421"/>
                  <a:gd name="T37" fmla="*/ 0 h 99"/>
                  <a:gd name="T38" fmla="*/ 1 w 421"/>
                  <a:gd name="T39" fmla="*/ 0 h 99"/>
                  <a:gd name="T40" fmla="*/ 1 w 421"/>
                  <a:gd name="T41" fmla="*/ 0 h 99"/>
                  <a:gd name="T42" fmla="*/ 0 w 421"/>
                  <a:gd name="T43" fmla="*/ 0 h 99"/>
                  <a:gd name="T44" fmla="*/ 0 w 421"/>
                  <a:gd name="T45" fmla="*/ 1 h 99"/>
                  <a:gd name="T46" fmla="*/ 0 w 421"/>
                  <a:gd name="T47" fmla="*/ 1 h 99"/>
                  <a:gd name="T48" fmla="*/ 0 w 421"/>
                  <a:gd name="T49" fmla="*/ 1 h 99"/>
                  <a:gd name="T50" fmla="*/ 0 w 421"/>
                  <a:gd name="T51" fmla="*/ 3 h 99"/>
                  <a:gd name="T52" fmla="*/ 0 w 421"/>
                  <a:gd name="T53" fmla="*/ 3 h 99"/>
                  <a:gd name="T54" fmla="*/ 0 w 421"/>
                  <a:gd name="T55" fmla="*/ 3 h 99"/>
                  <a:gd name="T56" fmla="*/ 0 w 421"/>
                  <a:gd name="T57" fmla="*/ 3 h 99"/>
                  <a:gd name="T58" fmla="*/ 1 w 421"/>
                  <a:gd name="T59" fmla="*/ 4 h 99"/>
                  <a:gd name="T60" fmla="*/ 1 w 421"/>
                  <a:gd name="T61" fmla="*/ 4 h 99"/>
                  <a:gd name="T62" fmla="*/ 1 w 421"/>
                  <a:gd name="T63" fmla="*/ 4 h 99"/>
                  <a:gd name="T64" fmla="*/ 2 w 421"/>
                  <a:gd name="T65" fmla="*/ 4 h 99"/>
                  <a:gd name="T66" fmla="*/ 2 w 421"/>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1" h="99">
                    <a:moveTo>
                      <a:pt x="376" y="99"/>
                    </a:moveTo>
                    <a:lnTo>
                      <a:pt x="380" y="98"/>
                    </a:lnTo>
                    <a:lnTo>
                      <a:pt x="385" y="98"/>
                    </a:lnTo>
                    <a:lnTo>
                      <a:pt x="390" y="97"/>
                    </a:lnTo>
                    <a:lnTo>
                      <a:pt x="394" y="96"/>
                    </a:lnTo>
                    <a:lnTo>
                      <a:pt x="398" y="95"/>
                    </a:lnTo>
                    <a:lnTo>
                      <a:pt x="401" y="93"/>
                    </a:lnTo>
                    <a:lnTo>
                      <a:pt x="405" y="91"/>
                    </a:lnTo>
                    <a:lnTo>
                      <a:pt x="408" y="89"/>
                    </a:lnTo>
                    <a:lnTo>
                      <a:pt x="411" y="87"/>
                    </a:lnTo>
                    <a:lnTo>
                      <a:pt x="413" y="85"/>
                    </a:lnTo>
                    <a:lnTo>
                      <a:pt x="415" y="82"/>
                    </a:lnTo>
                    <a:lnTo>
                      <a:pt x="417" y="80"/>
                    </a:lnTo>
                    <a:lnTo>
                      <a:pt x="419" y="77"/>
                    </a:lnTo>
                    <a:lnTo>
                      <a:pt x="420" y="74"/>
                    </a:lnTo>
                    <a:lnTo>
                      <a:pt x="420" y="70"/>
                    </a:lnTo>
                    <a:lnTo>
                      <a:pt x="421" y="67"/>
                    </a:lnTo>
                    <a:lnTo>
                      <a:pt x="421" y="33"/>
                    </a:lnTo>
                    <a:lnTo>
                      <a:pt x="420" y="28"/>
                    </a:lnTo>
                    <a:lnTo>
                      <a:pt x="420" y="25"/>
                    </a:lnTo>
                    <a:lnTo>
                      <a:pt x="419" y="22"/>
                    </a:lnTo>
                    <a:lnTo>
                      <a:pt x="417" y="19"/>
                    </a:lnTo>
                    <a:lnTo>
                      <a:pt x="415" y="16"/>
                    </a:lnTo>
                    <a:lnTo>
                      <a:pt x="413" y="13"/>
                    </a:lnTo>
                    <a:lnTo>
                      <a:pt x="411" y="11"/>
                    </a:lnTo>
                    <a:lnTo>
                      <a:pt x="408" y="9"/>
                    </a:lnTo>
                    <a:lnTo>
                      <a:pt x="405" y="7"/>
                    </a:lnTo>
                    <a:lnTo>
                      <a:pt x="401" y="5"/>
                    </a:lnTo>
                    <a:lnTo>
                      <a:pt x="398" y="3"/>
                    </a:lnTo>
                    <a:lnTo>
                      <a:pt x="394" y="2"/>
                    </a:lnTo>
                    <a:lnTo>
                      <a:pt x="390" y="1"/>
                    </a:lnTo>
                    <a:lnTo>
                      <a:pt x="385" y="0"/>
                    </a:lnTo>
                    <a:lnTo>
                      <a:pt x="380" y="0"/>
                    </a:lnTo>
                    <a:lnTo>
                      <a:pt x="376" y="0"/>
                    </a:lnTo>
                    <a:lnTo>
                      <a:pt x="46" y="0"/>
                    </a:lnTo>
                    <a:lnTo>
                      <a:pt x="40" y="0"/>
                    </a:lnTo>
                    <a:lnTo>
                      <a:pt x="36" y="0"/>
                    </a:lnTo>
                    <a:lnTo>
                      <a:pt x="32" y="1"/>
                    </a:lnTo>
                    <a:lnTo>
                      <a:pt x="28" y="2"/>
                    </a:lnTo>
                    <a:lnTo>
                      <a:pt x="24" y="3"/>
                    </a:lnTo>
                    <a:lnTo>
                      <a:pt x="20" y="5"/>
                    </a:lnTo>
                    <a:lnTo>
                      <a:pt x="17" y="7"/>
                    </a:lnTo>
                    <a:lnTo>
                      <a:pt x="14" y="9"/>
                    </a:lnTo>
                    <a:lnTo>
                      <a:pt x="11" y="11"/>
                    </a:lnTo>
                    <a:lnTo>
                      <a:pt x="8" y="13"/>
                    </a:lnTo>
                    <a:lnTo>
                      <a:pt x="6" y="16"/>
                    </a:lnTo>
                    <a:lnTo>
                      <a:pt x="4" y="19"/>
                    </a:lnTo>
                    <a:lnTo>
                      <a:pt x="3" y="22"/>
                    </a:lnTo>
                    <a:lnTo>
                      <a:pt x="0" y="25"/>
                    </a:lnTo>
                    <a:lnTo>
                      <a:pt x="0" y="28"/>
                    </a:lnTo>
                    <a:lnTo>
                      <a:pt x="0" y="33"/>
                    </a:lnTo>
                    <a:lnTo>
                      <a:pt x="0" y="67"/>
                    </a:lnTo>
                    <a:lnTo>
                      <a:pt x="0" y="70"/>
                    </a:lnTo>
                    <a:lnTo>
                      <a:pt x="0" y="74"/>
                    </a:lnTo>
                    <a:lnTo>
                      <a:pt x="3" y="77"/>
                    </a:lnTo>
                    <a:lnTo>
                      <a:pt x="4" y="80"/>
                    </a:lnTo>
                    <a:lnTo>
                      <a:pt x="6" y="82"/>
                    </a:lnTo>
                    <a:lnTo>
                      <a:pt x="8" y="85"/>
                    </a:lnTo>
                    <a:lnTo>
                      <a:pt x="11" y="87"/>
                    </a:lnTo>
                    <a:lnTo>
                      <a:pt x="14" y="89"/>
                    </a:lnTo>
                    <a:lnTo>
                      <a:pt x="17" y="91"/>
                    </a:lnTo>
                    <a:lnTo>
                      <a:pt x="20" y="93"/>
                    </a:lnTo>
                    <a:lnTo>
                      <a:pt x="24" y="95"/>
                    </a:lnTo>
                    <a:lnTo>
                      <a:pt x="28" y="96"/>
                    </a:lnTo>
                    <a:lnTo>
                      <a:pt x="32" y="97"/>
                    </a:lnTo>
                    <a:lnTo>
                      <a:pt x="36" y="98"/>
                    </a:lnTo>
                    <a:lnTo>
                      <a:pt x="40" y="98"/>
                    </a:lnTo>
                    <a:lnTo>
                      <a:pt x="46" y="99"/>
                    </a:lnTo>
                    <a:lnTo>
                      <a:pt x="376" y="99"/>
                    </a:lnTo>
                    <a:close/>
                  </a:path>
                </a:pathLst>
              </a:custGeom>
              <a:solidFill>
                <a:srgbClr val="993300"/>
              </a:solidFill>
              <a:ln w="0">
                <a:solidFill>
                  <a:srgbClr val="000000"/>
                </a:solidFill>
                <a:prstDash val="solid"/>
                <a:round/>
                <a:headEnd/>
                <a:tailEnd/>
              </a:ln>
            </p:spPr>
            <p:txBody>
              <a:bodyPr/>
              <a:lstStyle/>
              <a:p>
                <a:endParaRPr lang="en-US"/>
              </a:p>
            </p:txBody>
          </p:sp>
          <p:sp>
            <p:nvSpPr>
              <p:cNvPr id="44365" name="Freeform 490"/>
              <p:cNvSpPr>
                <a:spLocks/>
              </p:cNvSpPr>
              <p:nvPr/>
            </p:nvSpPr>
            <p:spPr bwMode="auto">
              <a:xfrm>
                <a:off x="4697" y="1279"/>
                <a:ext cx="17" cy="6"/>
              </a:xfrm>
              <a:custGeom>
                <a:avLst/>
                <a:gdLst>
                  <a:gd name="T0" fmla="*/ 17 w 410"/>
                  <a:gd name="T1" fmla="*/ 3 h 121"/>
                  <a:gd name="T2" fmla="*/ 17 w 410"/>
                  <a:gd name="T3" fmla="*/ 3 h 121"/>
                  <a:gd name="T4" fmla="*/ 17 w 410"/>
                  <a:gd name="T5" fmla="*/ 4 h 121"/>
                  <a:gd name="T6" fmla="*/ 17 w 410"/>
                  <a:gd name="T7" fmla="*/ 4 h 121"/>
                  <a:gd name="T8" fmla="*/ 17 w 410"/>
                  <a:gd name="T9" fmla="*/ 4 h 121"/>
                  <a:gd name="T10" fmla="*/ 17 w 410"/>
                  <a:gd name="T11" fmla="*/ 4 h 121"/>
                  <a:gd name="T12" fmla="*/ 17 w 410"/>
                  <a:gd name="T13" fmla="*/ 5 h 121"/>
                  <a:gd name="T14" fmla="*/ 17 w 410"/>
                  <a:gd name="T15" fmla="*/ 5 h 121"/>
                  <a:gd name="T16" fmla="*/ 16 w 410"/>
                  <a:gd name="T17" fmla="*/ 5 h 121"/>
                  <a:gd name="T18" fmla="*/ 16 w 410"/>
                  <a:gd name="T19" fmla="*/ 5 h 121"/>
                  <a:gd name="T20" fmla="*/ 16 w 410"/>
                  <a:gd name="T21" fmla="*/ 6 h 121"/>
                  <a:gd name="T22" fmla="*/ 16 w 410"/>
                  <a:gd name="T23" fmla="*/ 6 h 121"/>
                  <a:gd name="T24" fmla="*/ 16 w 410"/>
                  <a:gd name="T25" fmla="*/ 6 h 121"/>
                  <a:gd name="T26" fmla="*/ 16 w 410"/>
                  <a:gd name="T27" fmla="*/ 6 h 121"/>
                  <a:gd name="T28" fmla="*/ 15 w 410"/>
                  <a:gd name="T29" fmla="*/ 6 h 121"/>
                  <a:gd name="T30" fmla="*/ 15 w 410"/>
                  <a:gd name="T31" fmla="*/ 6 h 121"/>
                  <a:gd name="T32" fmla="*/ 15 w 410"/>
                  <a:gd name="T33" fmla="*/ 6 h 121"/>
                  <a:gd name="T34" fmla="*/ 2 w 410"/>
                  <a:gd name="T35" fmla="*/ 6 h 121"/>
                  <a:gd name="T36" fmla="*/ 2 w 410"/>
                  <a:gd name="T37" fmla="*/ 6 h 121"/>
                  <a:gd name="T38" fmla="*/ 1 w 410"/>
                  <a:gd name="T39" fmla="*/ 6 h 121"/>
                  <a:gd name="T40" fmla="*/ 1 w 410"/>
                  <a:gd name="T41" fmla="*/ 6 h 121"/>
                  <a:gd name="T42" fmla="*/ 1 w 410"/>
                  <a:gd name="T43" fmla="*/ 6 h 121"/>
                  <a:gd name="T44" fmla="*/ 1 w 410"/>
                  <a:gd name="T45" fmla="*/ 6 h 121"/>
                  <a:gd name="T46" fmla="*/ 1 w 410"/>
                  <a:gd name="T47" fmla="*/ 6 h 121"/>
                  <a:gd name="T48" fmla="*/ 1 w 410"/>
                  <a:gd name="T49" fmla="*/ 5 h 121"/>
                  <a:gd name="T50" fmla="*/ 0 w 410"/>
                  <a:gd name="T51" fmla="*/ 5 h 121"/>
                  <a:gd name="T52" fmla="*/ 0 w 410"/>
                  <a:gd name="T53" fmla="*/ 5 h 121"/>
                  <a:gd name="T54" fmla="*/ 0 w 410"/>
                  <a:gd name="T55" fmla="*/ 5 h 121"/>
                  <a:gd name="T56" fmla="*/ 0 w 410"/>
                  <a:gd name="T57" fmla="*/ 4 h 121"/>
                  <a:gd name="T58" fmla="*/ 0 w 410"/>
                  <a:gd name="T59" fmla="*/ 4 h 121"/>
                  <a:gd name="T60" fmla="*/ 0 w 410"/>
                  <a:gd name="T61" fmla="*/ 4 h 121"/>
                  <a:gd name="T62" fmla="*/ 0 w 410"/>
                  <a:gd name="T63" fmla="*/ 4 h 121"/>
                  <a:gd name="T64" fmla="*/ 0 w 410"/>
                  <a:gd name="T65" fmla="*/ 3 h 121"/>
                  <a:gd name="T66" fmla="*/ 0 w 410"/>
                  <a:gd name="T67" fmla="*/ 3 h 121"/>
                  <a:gd name="T68" fmla="*/ 0 w 410"/>
                  <a:gd name="T69" fmla="*/ 0 h 121"/>
                  <a:gd name="T70" fmla="*/ 17 w 410"/>
                  <a:gd name="T71" fmla="*/ 0 h 121"/>
                  <a:gd name="T72" fmla="*/ 17 w 410"/>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0" h="121">
                    <a:moveTo>
                      <a:pt x="410" y="61"/>
                    </a:moveTo>
                    <a:lnTo>
                      <a:pt x="409" y="67"/>
                    </a:lnTo>
                    <a:lnTo>
                      <a:pt x="409" y="73"/>
                    </a:lnTo>
                    <a:lnTo>
                      <a:pt x="408" y="78"/>
                    </a:lnTo>
                    <a:lnTo>
                      <a:pt x="406" y="85"/>
                    </a:lnTo>
                    <a:lnTo>
                      <a:pt x="404" y="90"/>
                    </a:lnTo>
                    <a:lnTo>
                      <a:pt x="402" y="95"/>
                    </a:lnTo>
                    <a:lnTo>
                      <a:pt x="400" y="99"/>
                    </a:lnTo>
                    <a:lnTo>
                      <a:pt x="397" y="103"/>
                    </a:lnTo>
                    <a:lnTo>
                      <a:pt x="394" y="107"/>
                    </a:lnTo>
                    <a:lnTo>
                      <a:pt x="390" y="111"/>
                    </a:lnTo>
                    <a:lnTo>
                      <a:pt x="386" y="113"/>
                    </a:lnTo>
                    <a:lnTo>
                      <a:pt x="382" y="116"/>
                    </a:lnTo>
                    <a:lnTo>
                      <a:pt x="377" y="118"/>
                    </a:lnTo>
                    <a:lnTo>
                      <a:pt x="372" y="119"/>
                    </a:lnTo>
                    <a:lnTo>
                      <a:pt x="367" y="120"/>
                    </a:lnTo>
                    <a:lnTo>
                      <a:pt x="362" y="121"/>
                    </a:lnTo>
                    <a:lnTo>
                      <a:pt x="47" y="121"/>
                    </a:lnTo>
                    <a:lnTo>
                      <a:pt x="41" y="120"/>
                    </a:lnTo>
                    <a:lnTo>
                      <a:pt x="36" y="119"/>
                    </a:lnTo>
                    <a:lnTo>
                      <a:pt x="31" y="118"/>
                    </a:lnTo>
                    <a:lnTo>
                      <a:pt x="27" y="116"/>
                    </a:lnTo>
                    <a:lnTo>
                      <a:pt x="22"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7" y="0"/>
                    </a:lnTo>
                    <a:lnTo>
                      <a:pt x="410" y="61"/>
                    </a:lnTo>
                    <a:close/>
                  </a:path>
                </a:pathLst>
              </a:custGeom>
              <a:solidFill>
                <a:srgbClr val="993300"/>
              </a:solidFill>
              <a:ln w="0">
                <a:solidFill>
                  <a:srgbClr val="000000"/>
                </a:solidFill>
                <a:prstDash val="solid"/>
                <a:round/>
                <a:headEnd/>
                <a:tailEnd/>
              </a:ln>
            </p:spPr>
            <p:txBody>
              <a:bodyPr/>
              <a:lstStyle/>
              <a:p>
                <a:endParaRPr lang="en-US"/>
              </a:p>
            </p:txBody>
          </p:sp>
          <p:sp>
            <p:nvSpPr>
              <p:cNvPr id="44366" name="Freeform 491"/>
              <p:cNvSpPr>
                <a:spLocks/>
              </p:cNvSpPr>
              <p:nvPr/>
            </p:nvSpPr>
            <p:spPr bwMode="auto">
              <a:xfrm>
                <a:off x="4694" y="1276"/>
                <a:ext cx="2" cy="8"/>
              </a:xfrm>
              <a:custGeom>
                <a:avLst/>
                <a:gdLst>
                  <a:gd name="T0" fmla="*/ 1 w 41"/>
                  <a:gd name="T1" fmla="*/ 8 h 200"/>
                  <a:gd name="T2" fmla="*/ 1 w 41"/>
                  <a:gd name="T3" fmla="*/ 8 h 200"/>
                  <a:gd name="T4" fmla="*/ 2 w 41"/>
                  <a:gd name="T5" fmla="*/ 8 h 200"/>
                  <a:gd name="T6" fmla="*/ 2 w 41"/>
                  <a:gd name="T7" fmla="*/ 8 h 200"/>
                  <a:gd name="T8" fmla="*/ 2 w 41"/>
                  <a:gd name="T9" fmla="*/ 8 h 200"/>
                  <a:gd name="T10" fmla="*/ 2 w 41"/>
                  <a:gd name="T11" fmla="*/ 8 h 200"/>
                  <a:gd name="T12" fmla="*/ 2 w 41"/>
                  <a:gd name="T13" fmla="*/ 7 h 200"/>
                  <a:gd name="T14" fmla="*/ 2 w 41"/>
                  <a:gd name="T15" fmla="*/ 7 h 200"/>
                  <a:gd name="T16" fmla="*/ 2 w 41"/>
                  <a:gd name="T17" fmla="*/ 1 h 200"/>
                  <a:gd name="T18" fmla="*/ 2 w 41"/>
                  <a:gd name="T19" fmla="*/ 1 h 200"/>
                  <a:gd name="T20" fmla="*/ 2 w 41"/>
                  <a:gd name="T21" fmla="*/ 0 h 200"/>
                  <a:gd name="T22" fmla="*/ 2 w 41"/>
                  <a:gd name="T23" fmla="*/ 0 h 200"/>
                  <a:gd name="T24" fmla="*/ 2 w 41"/>
                  <a:gd name="T25" fmla="*/ 0 h 200"/>
                  <a:gd name="T26" fmla="*/ 2 w 41"/>
                  <a:gd name="T27" fmla="*/ 0 h 200"/>
                  <a:gd name="T28" fmla="*/ 1 w 41"/>
                  <a:gd name="T29" fmla="*/ 0 h 200"/>
                  <a:gd name="T30" fmla="*/ 1 w 41"/>
                  <a:gd name="T31" fmla="*/ 0 h 200"/>
                  <a:gd name="T32" fmla="*/ 1 w 41"/>
                  <a:gd name="T33" fmla="*/ 0 h 200"/>
                  <a:gd name="T34" fmla="*/ 1 w 41"/>
                  <a:gd name="T35" fmla="*/ 0 h 200"/>
                  <a:gd name="T36" fmla="*/ 1 w 41"/>
                  <a:gd name="T37" fmla="*/ 0 h 200"/>
                  <a:gd name="T38" fmla="*/ 1 w 41"/>
                  <a:gd name="T39" fmla="*/ 0 h 200"/>
                  <a:gd name="T40" fmla="*/ 0 w 41"/>
                  <a:gd name="T41" fmla="*/ 0 h 200"/>
                  <a:gd name="T42" fmla="*/ 0 w 41"/>
                  <a:gd name="T43" fmla="*/ 0 h 200"/>
                  <a:gd name="T44" fmla="*/ 0 w 41"/>
                  <a:gd name="T45" fmla="*/ 0 h 200"/>
                  <a:gd name="T46" fmla="*/ 0 w 41"/>
                  <a:gd name="T47" fmla="*/ 1 h 200"/>
                  <a:gd name="T48" fmla="*/ 0 w 41"/>
                  <a:gd name="T49" fmla="*/ 1 h 200"/>
                  <a:gd name="T50" fmla="*/ 0 w 41"/>
                  <a:gd name="T51" fmla="*/ 7 h 200"/>
                  <a:gd name="T52" fmla="*/ 0 w 41"/>
                  <a:gd name="T53" fmla="*/ 7 h 200"/>
                  <a:gd name="T54" fmla="*/ 0 w 41"/>
                  <a:gd name="T55" fmla="*/ 7 h 200"/>
                  <a:gd name="T56" fmla="*/ 0 w 41"/>
                  <a:gd name="T57" fmla="*/ 7 h 200"/>
                  <a:gd name="T58" fmla="*/ 0 w 41"/>
                  <a:gd name="T59" fmla="*/ 8 h 200"/>
                  <a:gd name="T60" fmla="*/ 1 w 41"/>
                  <a:gd name="T61" fmla="*/ 8 h 200"/>
                  <a:gd name="T62" fmla="*/ 1 w 41"/>
                  <a:gd name="T63" fmla="*/ 8 h 200"/>
                  <a:gd name="T64" fmla="*/ 1 w 41"/>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200">
                    <a:moveTo>
                      <a:pt x="23" y="200"/>
                    </a:moveTo>
                    <a:lnTo>
                      <a:pt x="24" y="199"/>
                    </a:lnTo>
                    <a:lnTo>
                      <a:pt x="26" y="199"/>
                    </a:lnTo>
                    <a:lnTo>
                      <a:pt x="28" y="199"/>
                    </a:lnTo>
                    <a:lnTo>
                      <a:pt x="29" y="198"/>
                    </a:lnTo>
                    <a:lnTo>
                      <a:pt x="31" y="197"/>
                    </a:lnTo>
                    <a:lnTo>
                      <a:pt x="32" y="196"/>
                    </a:lnTo>
                    <a:lnTo>
                      <a:pt x="34" y="195"/>
                    </a:lnTo>
                    <a:lnTo>
                      <a:pt x="35" y="194"/>
                    </a:lnTo>
                    <a:lnTo>
                      <a:pt x="36" y="193"/>
                    </a:lnTo>
                    <a:lnTo>
                      <a:pt x="37" y="191"/>
                    </a:lnTo>
                    <a:lnTo>
                      <a:pt x="38" y="190"/>
                    </a:lnTo>
                    <a:lnTo>
                      <a:pt x="39" y="188"/>
                    </a:lnTo>
                    <a:lnTo>
                      <a:pt x="40" y="186"/>
                    </a:lnTo>
                    <a:lnTo>
                      <a:pt x="40" y="184"/>
                    </a:lnTo>
                    <a:lnTo>
                      <a:pt x="40" y="183"/>
                    </a:lnTo>
                    <a:lnTo>
                      <a:pt x="41" y="181"/>
                    </a:lnTo>
                    <a:lnTo>
                      <a:pt x="41" y="20"/>
                    </a:lnTo>
                    <a:lnTo>
                      <a:pt x="40" y="18"/>
                    </a:lnTo>
                    <a:lnTo>
                      <a:pt x="40" y="16"/>
                    </a:lnTo>
                    <a:lnTo>
                      <a:pt x="40" y="14"/>
                    </a:lnTo>
                    <a:lnTo>
                      <a:pt x="39" y="11"/>
                    </a:lnTo>
                    <a:lnTo>
                      <a:pt x="38" y="10"/>
                    </a:lnTo>
                    <a:lnTo>
                      <a:pt x="37" y="8"/>
                    </a:lnTo>
                    <a:lnTo>
                      <a:pt x="36" y="7"/>
                    </a:lnTo>
                    <a:lnTo>
                      <a:pt x="35" y="5"/>
                    </a:lnTo>
                    <a:lnTo>
                      <a:pt x="34" y="4"/>
                    </a:lnTo>
                    <a:lnTo>
                      <a:pt x="32" y="3"/>
                    </a:lnTo>
                    <a:lnTo>
                      <a:pt x="31" y="2"/>
                    </a:lnTo>
                    <a:lnTo>
                      <a:pt x="29" y="1"/>
                    </a:lnTo>
                    <a:lnTo>
                      <a:pt x="28" y="0"/>
                    </a:lnTo>
                    <a:lnTo>
                      <a:pt x="26" y="0"/>
                    </a:lnTo>
                    <a:lnTo>
                      <a:pt x="24" y="0"/>
                    </a:lnTo>
                    <a:lnTo>
                      <a:pt x="23" y="0"/>
                    </a:lnTo>
                    <a:lnTo>
                      <a:pt x="21" y="0"/>
                    </a:lnTo>
                    <a:lnTo>
                      <a:pt x="19" y="0"/>
                    </a:lnTo>
                    <a:lnTo>
                      <a:pt x="18" y="0"/>
                    </a:lnTo>
                    <a:lnTo>
                      <a:pt x="16" y="1"/>
                    </a:lnTo>
                    <a:lnTo>
                      <a:pt x="15" y="2"/>
                    </a:lnTo>
                    <a:lnTo>
                      <a:pt x="12" y="3"/>
                    </a:lnTo>
                    <a:lnTo>
                      <a:pt x="11" y="4"/>
                    </a:lnTo>
                    <a:lnTo>
                      <a:pt x="10" y="5"/>
                    </a:lnTo>
                    <a:lnTo>
                      <a:pt x="9" y="7"/>
                    </a:lnTo>
                    <a:lnTo>
                      <a:pt x="8" y="8"/>
                    </a:lnTo>
                    <a:lnTo>
                      <a:pt x="7" y="10"/>
                    </a:lnTo>
                    <a:lnTo>
                      <a:pt x="6" y="11"/>
                    </a:lnTo>
                    <a:lnTo>
                      <a:pt x="5" y="14"/>
                    </a:lnTo>
                    <a:lnTo>
                      <a:pt x="5" y="16"/>
                    </a:lnTo>
                    <a:lnTo>
                      <a:pt x="5" y="18"/>
                    </a:lnTo>
                    <a:lnTo>
                      <a:pt x="5"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2" y="194"/>
                    </a:lnTo>
                    <a:lnTo>
                      <a:pt x="15" y="196"/>
                    </a:lnTo>
                    <a:lnTo>
                      <a:pt x="17" y="197"/>
                    </a:lnTo>
                    <a:lnTo>
                      <a:pt x="19" y="199"/>
                    </a:lnTo>
                    <a:lnTo>
                      <a:pt x="21" y="199"/>
                    </a:lnTo>
                    <a:lnTo>
                      <a:pt x="23" y="200"/>
                    </a:lnTo>
                    <a:close/>
                  </a:path>
                </a:pathLst>
              </a:custGeom>
              <a:solidFill>
                <a:srgbClr val="993300"/>
              </a:solidFill>
              <a:ln w="0">
                <a:solidFill>
                  <a:srgbClr val="000000"/>
                </a:solidFill>
                <a:prstDash val="solid"/>
                <a:round/>
                <a:headEnd/>
                <a:tailEnd/>
              </a:ln>
            </p:spPr>
            <p:txBody>
              <a:bodyPr/>
              <a:lstStyle/>
              <a:p>
                <a:endParaRPr lang="en-US"/>
              </a:p>
            </p:txBody>
          </p:sp>
          <p:sp>
            <p:nvSpPr>
              <p:cNvPr id="44367" name="Freeform 492"/>
              <p:cNvSpPr>
                <a:spLocks/>
              </p:cNvSpPr>
              <p:nvPr/>
            </p:nvSpPr>
            <p:spPr bwMode="auto">
              <a:xfrm>
                <a:off x="4715" y="1275"/>
                <a:ext cx="2" cy="9"/>
              </a:xfrm>
              <a:custGeom>
                <a:avLst/>
                <a:gdLst>
                  <a:gd name="T0" fmla="*/ 1 w 46"/>
                  <a:gd name="T1" fmla="*/ 9 h 209"/>
                  <a:gd name="T2" fmla="*/ 1 w 46"/>
                  <a:gd name="T3" fmla="*/ 9 h 209"/>
                  <a:gd name="T4" fmla="*/ 1 w 46"/>
                  <a:gd name="T5" fmla="*/ 9 h 209"/>
                  <a:gd name="T6" fmla="*/ 1 w 46"/>
                  <a:gd name="T7" fmla="*/ 9 h 209"/>
                  <a:gd name="T8" fmla="*/ 2 w 46"/>
                  <a:gd name="T9" fmla="*/ 8 h 209"/>
                  <a:gd name="T10" fmla="*/ 2 w 46"/>
                  <a:gd name="T11" fmla="*/ 8 h 209"/>
                  <a:gd name="T12" fmla="*/ 2 w 46"/>
                  <a:gd name="T13" fmla="*/ 8 h 209"/>
                  <a:gd name="T14" fmla="*/ 2 w 46"/>
                  <a:gd name="T15" fmla="*/ 8 h 209"/>
                  <a:gd name="T16" fmla="*/ 1 w 46"/>
                  <a:gd name="T17" fmla="*/ 1 h 209"/>
                  <a:gd name="T18" fmla="*/ 1 w 46"/>
                  <a:gd name="T19" fmla="*/ 1 h 209"/>
                  <a:gd name="T20" fmla="*/ 1 w 46"/>
                  <a:gd name="T21" fmla="*/ 1 h 209"/>
                  <a:gd name="T22" fmla="*/ 1 w 46"/>
                  <a:gd name="T23" fmla="*/ 0 h 209"/>
                  <a:gd name="T24" fmla="*/ 1 w 46"/>
                  <a:gd name="T25" fmla="*/ 0 h 209"/>
                  <a:gd name="T26" fmla="*/ 1 w 46"/>
                  <a:gd name="T27" fmla="*/ 0 h 209"/>
                  <a:gd name="T28" fmla="*/ 1 w 46"/>
                  <a:gd name="T29" fmla="*/ 0 h 209"/>
                  <a:gd name="T30" fmla="*/ 1 w 46"/>
                  <a:gd name="T31" fmla="*/ 0 h 209"/>
                  <a:gd name="T32" fmla="*/ 1 w 46"/>
                  <a:gd name="T33" fmla="*/ 0 h 209"/>
                  <a:gd name="T34" fmla="*/ 1 w 46"/>
                  <a:gd name="T35" fmla="*/ 0 h 209"/>
                  <a:gd name="T36" fmla="*/ 0 w 46"/>
                  <a:gd name="T37" fmla="*/ 0 h 209"/>
                  <a:gd name="T38" fmla="*/ 0 w 46"/>
                  <a:gd name="T39" fmla="*/ 0 h 209"/>
                  <a:gd name="T40" fmla="*/ 0 w 46"/>
                  <a:gd name="T41" fmla="*/ 0 h 209"/>
                  <a:gd name="T42" fmla="*/ 0 w 46"/>
                  <a:gd name="T43" fmla="*/ 0 h 209"/>
                  <a:gd name="T44" fmla="*/ 0 w 46"/>
                  <a:gd name="T45" fmla="*/ 1 h 209"/>
                  <a:gd name="T46" fmla="*/ 0 w 46"/>
                  <a:gd name="T47" fmla="*/ 1 h 209"/>
                  <a:gd name="T48" fmla="*/ 0 w 46"/>
                  <a:gd name="T49" fmla="*/ 1 h 209"/>
                  <a:gd name="T50" fmla="*/ 0 w 46"/>
                  <a:gd name="T51" fmla="*/ 8 h 209"/>
                  <a:gd name="T52" fmla="*/ 0 w 46"/>
                  <a:gd name="T53" fmla="*/ 8 h 209"/>
                  <a:gd name="T54" fmla="*/ 0 w 46"/>
                  <a:gd name="T55" fmla="*/ 9 h 209"/>
                  <a:gd name="T56" fmla="*/ 0 w 46"/>
                  <a:gd name="T57" fmla="*/ 9 h 209"/>
                  <a:gd name="T58" fmla="*/ 0 w 46"/>
                  <a:gd name="T59" fmla="*/ 9 h 209"/>
                  <a:gd name="T60" fmla="*/ 0 w 46"/>
                  <a:gd name="T61" fmla="*/ 9 h 209"/>
                  <a:gd name="T62" fmla="*/ 1 w 46"/>
                  <a:gd name="T63" fmla="*/ 9 h 209"/>
                  <a:gd name="T64" fmla="*/ 1 w 46"/>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 h="209">
                    <a:moveTo>
                      <a:pt x="17" y="209"/>
                    </a:moveTo>
                    <a:lnTo>
                      <a:pt x="18" y="208"/>
                    </a:lnTo>
                    <a:lnTo>
                      <a:pt x="21" y="208"/>
                    </a:lnTo>
                    <a:lnTo>
                      <a:pt x="23" y="206"/>
                    </a:lnTo>
                    <a:lnTo>
                      <a:pt x="25" y="205"/>
                    </a:lnTo>
                    <a:lnTo>
                      <a:pt x="27" y="203"/>
                    </a:lnTo>
                    <a:lnTo>
                      <a:pt x="30" y="201"/>
                    </a:lnTo>
                    <a:lnTo>
                      <a:pt x="32" y="199"/>
                    </a:lnTo>
                    <a:lnTo>
                      <a:pt x="34" y="197"/>
                    </a:lnTo>
                    <a:lnTo>
                      <a:pt x="36" y="194"/>
                    </a:lnTo>
                    <a:lnTo>
                      <a:pt x="39" y="191"/>
                    </a:lnTo>
                    <a:lnTo>
                      <a:pt x="41" y="189"/>
                    </a:lnTo>
                    <a:lnTo>
                      <a:pt x="43" y="186"/>
                    </a:lnTo>
                    <a:lnTo>
                      <a:pt x="44" y="184"/>
                    </a:lnTo>
                    <a:lnTo>
                      <a:pt x="45" y="181"/>
                    </a:lnTo>
                    <a:lnTo>
                      <a:pt x="45" y="178"/>
                    </a:lnTo>
                    <a:lnTo>
                      <a:pt x="46" y="176"/>
                    </a:lnTo>
                    <a:lnTo>
                      <a:pt x="34" y="21"/>
                    </a:lnTo>
                    <a:lnTo>
                      <a:pt x="33" y="17"/>
                    </a:lnTo>
                    <a:lnTo>
                      <a:pt x="33" y="15"/>
                    </a:lnTo>
                    <a:lnTo>
                      <a:pt x="33" y="14"/>
                    </a:lnTo>
                    <a:lnTo>
                      <a:pt x="32" y="12"/>
                    </a:lnTo>
                    <a:lnTo>
                      <a:pt x="32" y="10"/>
                    </a:lnTo>
                    <a:lnTo>
                      <a:pt x="31" y="8"/>
                    </a:lnTo>
                    <a:lnTo>
                      <a:pt x="30" y="7"/>
                    </a:lnTo>
                    <a:lnTo>
                      <a:pt x="29" y="5"/>
                    </a:lnTo>
                    <a:lnTo>
                      <a:pt x="28" y="4"/>
                    </a:lnTo>
                    <a:lnTo>
                      <a:pt x="26" y="3"/>
                    </a:lnTo>
                    <a:lnTo>
                      <a:pt x="25" y="2"/>
                    </a:lnTo>
                    <a:lnTo>
                      <a:pt x="23" y="1"/>
                    </a:lnTo>
                    <a:lnTo>
                      <a:pt x="22" y="0"/>
                    </a:lnTo>
                    <a:lnTo>
                      <a:pt x="20" y="0"/>
                    </a:lnTo>
                    <a:lnTo>
                      <a:pt x="18" y="0"/>
                    </a:lnTo>
                    <a:lnTo>
                      <a:pt x="17" y="0"/>
                    </a:lnTo>
                    <a:lnTo>
                      <a:pt x="15" y="0"/>
                    </a:lnTo>
                    <a:lnTo>
                      <a:pt x="13" y="0"/>
                    </a:lnTo>
                    <a:lnTo>
                      <a:pt x="12" y="0"/>
                    </a:lnTo>
                    <a:lnTo>
                      <a:pt x="10" y="1"/>
                    </a:lnTo>
                    <a:lnTo>
                      <a:pt x="9" y="2"/>
                    </a:lnTo>
                    <a:lnTo>
                      <a:pt x="7" y="3"/>
                    </a:lnTo>
                    <a:lnTo>
                      <a:pt x="6" y="4"/>
                    </a:lnTo>
                    <a:lnTo>
                      <a:pt x="5" y="6"/>
                    </a:lnTo>
                    <a:lnTo>
                      <a:pt x="4" y="7"/>
                    </a:lnTo>
                    <a:lnTo>
                      <a:pt x="3" y="9"/>
                    </a:lnTo>
                    <a:lnTo>
                      <a:pt x="2" y="11"/>
                    </a:lnTo>
                    <a:lnTo>
                      <a:pt x="1" y="13"/>
                    </a:lnTo>
                    <a:lnTo>
                      <a:pt x="0" y="15"/>
                    </a:lnTo>
                    <a:lnTo>
                      <a:pt x="0" y="17"/>
                    </a:lnTo>
                    <a:lnTo>
                      <a:pt x="0" y="19"/>
                    </a:lnTo>
                    <a:lnTo>
                      <a:pt x="0" y="23"/>
                    </a:lnTo>
                    <a:lnTo>
                      <a:pt x="0" y="192"/>
                    </a:lnTo>
                    <a:lnTo>
                      <a:pt x="0" y="193"/>
                    </a:lnTo>
                    <a:lnTo>
                      <a:pt x="0" y="195"/>
                    </a:lnTo>
                    <a:lnTo>
                      <a:pt x="0" y="196"/>
                    </a:lnTo>
                    <a:lnTo>
                      <a:pt x="1" y="198"/>
                    </a:lnTo>
                    <a:lnTo>
                      <a:pt x="2" y="199"/>
                    </a:lnTo>
                    <a:lnTo>
                      <a:pt x="3" y="200"/>
                    </a:lnTo>
                    <a:lnTo>
                      <a:pt x="4" y="202"/>
                    </a:lnTo>
                    <a:lnTo>
                      <a:pt x="5" y="203"/>
                    </a:lnTo>
                    <a:lnTo>
                      <a:pt x="6" y="204"/>
                    </a:lnTo>
                    <a:lnTo>
                      <a:pt x="7" y="205"/>
                    </a:lnTo>
                    <a:lnTo>
                      <a:pt x="9" y="206"/>
                    </a:lnTo>
                    <a:lnTo>
                      <a:pt x="10" y="207"/>
                    </a:lnTo>
                    <a:lnTo>
                      <a:pt x="12" y="208"/>
                    </a:lnTo>
                    <a:lnTo>
                      <a:pt x="13" y="208"/>
                    </a:lnTo>
                    <a:lnTo>
                      <a:pt x="15" y="208"/>
                    </a:lnTo>
                    <a:lnTo>
                      <a:pt x="17" y="209"/>
                    </a:lnTo>
                    <a:close/>
                  </a:path>
                </a:pathLst>
              </a:custGeom>
              <a:solidFill>
                <a:srgbClr val="993300"/>
              </a:solidFill>
              <a:ln w="0">
                <a:solidFill>
                  <a:srgbClr val="000000"/>
                </a:solidFill>
                <a:prstDash val="solid"/>
                <a:round/>
                <a:headEnd/>
                <a:tailEnd/>
              </a:ln>
            </p:spPr>
            <p:txBody>
              <a:bodyPr/>
              <a:lstStyle/>
              <a:p>
                <a:endParaRPr lang="en-US"/>
              </a:p>
            </p:txBody>
          </p:sp>
          <p:sp>
            <p:nvSpPr>
              <p:cNvPr id="44368" name="Freeform 493"/>
              <p:cNvSpPr>
                <a:spLocks/>
              </p:cNvSpPr>
              <p:nvPr/>
            </p:nvSpPr>
            <p:spPr bwMode="auto">
              <a:xfrm>
                <a:off x="4696" y="1275"/>
                <a:ext cx="19" cy="4"/>
              </a:xfrm>
              <a:custGeom>
                <a:avLst/>
                <a:gdLst>
                  <a:gd name="T0" fmla="*/ 17 w 421"/>
                  <a:gd name="T1" fmla="*/ 4 h 99"/>
                  <a:gd name="T2" fmla="*/ 18 w 421"/>
                  <a:gd name="T3" fmla="*/ 4 h 99"/>
                  <a:gd name="T4" fmla="*/ 18 w 421"/>
                  <a:gd name="T5" fmla="*/ 4 h 99"/>
                  <a:gd name="T6" fmla="*/ 18 w 421"/>
                  <a:gd name="T7" fmla="*/ 4 h 99"/>
                  <a:gd name="T8" fmla="*/ 19 w 421"/>
                  <a:gd name="T9" fmla="*/ 4 h 99"/>
                  <a:gd name="T10" fmla="*/ 19 w 421"/>
                  <a:gd name="T11" fmla="*/ 3 h 99"/>
                  <a:gd name="T12" fmla="*/ 19 w 421"/>
                  <a:gd name="T13" fmla="*/ 3 h 99"/>
                  <a:gd name="T14" fmla="*/ 19 w 421"/>
                  <a:gd name="T15" fmla="*/ 3 h 99"/>
                  <a:gd name="T16" fmla="*/ 19 w 421"/>
                  <a:gd name="T17" fmla="*/ 1 h 99"/>
                  <a:gd name="T18" fmla="*/ 19 w 421"/>
                  <a:gd name="T19" fmla="*/ 1 h 99"/>
                  <a:gd name="T20" fmla="*/ 19 w 421"/>
                  <a:gd name="T21" fmla="*/ 1 h 99"/>
                  <a:gd name="T22" fmla="*/ 19 w 421"/>
                  <a:gd name="T23" fmla="*/ 1 h 99"/>
                  <a:gd name="T24" fmla="*/ 18 w 421"/>
                  <a:gd name="T25" fmla="*/ 0 h 99"/>
                  <a:gd name="T26" fmla="*/ 18 w 421"/>
                  <a:gd name="T27" fmla="*/ 0 h 99"/>
                  <a:gd name="T28" fmla="*/ 18 w 421"/>
                  <a:gd name="T29" fmla="*/ 0 h 99"/>
                  <a:gd name="T30" fmla="*/ 17 w 421"/>
                  <a:gd name="T31" fmla="*/ 0 h 99"/>
                  <a:gd name="T32" fmla="*/ 17 w 421"/>
                  <a:gd name="T33" fmla="*/ 0 h 99"/>
                  <a:gd name="T34" fmla="*/ 2 w 421"/>
                  <a:gd name="T35" fmla="*/ 0 h 99"/>
                  <a:gd name="T36" fmla="*/ 1 w 421"/>
                  <a:gd name="T37" fmla="*/ 0 h 99"/>
                  <a:gd name="T38" fmla="*/ 1 w 421"/>
                  <a:gd name="T39" fmla="*/ 0 h 99"/>
                  <a:gd name="T40" fmla="*/ 1 w 421"/>
                  <a:gd name="T41" fmla="*/ 0 h 99"/>
                  <a:gd name="T42" fmla="*/ 0 w 421"/>
                  <a:gd name="T43" fmla="*/ 0 h 99"/>
                  <a:gd name="T44" fmla="*/ 0 w 421"/>
                  <a:gd name="T45" fmla="*/ 1 h 99"/>
                  <a:gd name="T46" fmla="*/ 0 w 421"/>
                  <a:gd name="T47" fmla="*/ 1 h 99"/>
                  <a:gd name="T48" fmla="*/ 0 w 421"/>
                  <a:gd name="T49" fmla="*/ 1 h 99"/>
                  <a:gd name="T50" fmla="*/ 0 w 421"/>
                  <a:gd name="T51" fmla="*/ 3 h 99"/>
                  <a:gd name="T52" fmla="*/ 0 w 421"/>
                  <a:gd name="T53" fmla="*/ 3 h 99"/>
                  <a:gd name="T54" fmla="*/ 0 w 421"/>
                  <a:gd name="T55" fmla="*/ 3 h 99"/>
                  <a:gd name="T56" fmla="*/ 0 w 421"/>
                  <a:gd name="T57" fmla="*/ 3 h 99"/>
                  <a:gd name="T58" fmla="*/ 1 w 421"/>
                  <a:gd name="T59" fmla="*/ 4 h 99"/>
                  <a:gd name="T60" fmla="*/ 1 w 421"/>
                  <a:gd name="T61" fmla="*/ 4 h 99"/>
                  <a:gd name="T62" fmla="*/ 1 w 421"/>
                  <a:gd name="T63" fmla="*/ 4 h 99"/>
                  <a:gd name="T64" fmla="*/ 2 w 421"/>
                  <a:gd name="T65" fmla="*/ 4 h 99"/>
                  <a:gd name="T66" fmla="*/ 2 w 421"/>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1" h="99">
                    <a:moveTo>
                      <a:pt x="376" y="99"/>
                    </a:moveTo>
                    <a:lnTo>
                      <a:pt x="380" y="98"/>
                    </a:lnTo>
                    <a:lnTo>
                      <a:pt x="385" y="98"/>
                    </a:lnTo>
                    <a:lnTo>
                      <a:pt x="390" y="97"/>
                    </a:lnTo>
                    <a:lnTo>
                      <a:pt x="394" y="96"/>
                    </a:lnTo>
                    <a:lnTo>
                      <a:pt x="398" y="95"/>
                    </a:lnTo>
                    <a:lnTo>
                      <a:pt x="401" y="93"/>
                    </a:lnTo>
                    <a:lnTo>
                      <a:pt x="405" y="91"/>
                    </a:lnTo>
                    <a:lnTo>
                      <a:pt x="408" y="89"/>
                    </a:lnTo>
                    <a:lnTo>
                      <a:pt x="411" y="87"/>
                    </a:lnTo>
                    <a:lnTo>
                      <a:pt x="413" y="85"/>
                    </a:lnTo>
                    <a:lnTo>
                      <a:pt x="415" y="82"/>
                    </a:lnTo>
                    <a:lnTo>
                      <a:pt x="417" y="80"/>
                    </a:lnTo>
                    <a:lnTo>
                      <a:pt x="419" y="77"/>
                    </a:lnTo>
                    <a:lnTo>
                      <a:pt x="420" y="74"/>
                    </a:lnTo>
                    <a:lnTo>
                      <a:pt x="420" y="70"/>
                    </a:lnTo>
                    <a:lnTo>
                      <a:pt x="421" y="67"/>
                    </a:lnTo>
                    <a:lnTo>
                      <a:pt x="421" y="33"/>
                    </a:lnTo>
                    <a:lnTo>
                      <a:pt x="420" y="28"/>
                    </a:lnTo>
                    <a:lnTo>
                      <a:pt x="420" y="25"/>
                    </a:lnTo>
                    <a:lnTo>
                      <a:pt x="419" y="22"/>
                    </a:lnTo>
                    <a:lnTo>
                      <a:pt x="417" y="19"/>
                    </a:lnTo>
                    <a:lnTo>
                      <a:pt x="415" y="16"/>
                    </a:lnTo>
                    <a:lnTo>
                      <a:pt x="413" y="13"/>
                    </a:lnTo>
                    <a:lnTo>
                      <a:pt x="411" y="11"/>
                    </a:lnTo>
                    <a:lnTo>
                      <a:pt x="408" y="9"/>
                    </a:lnTo>
                    <a:lnTo>
                      <a:pt x="405" y="7"/>
                    </a:lnTo>
                    <a:lnTo>
                      <a:pt x="401" y="5"/>
                    </a:lnTo>
                    <a:lnTo>
                      <a:pt x="398" y="3"/>
                    </a:lnTo>
                    <a:lnTo>
                      <a:pt x="394" y="2"/>
                    </a:lnTo>
                    <a:lnTo>
                      <a:pt x="390" y="1"/>
                    </a:lnTo>
                    <a:lnTo>
                      <a:pt x="385" y="0"/>
                    </a:lnTo>
                    <a:lnTo>
                      <a:pt x="380" y="0"/>
                    </a:lnTo>
                    <a:lnTo>
                      <a:pt x="376" y="0"/>
                    </a:lnTo>
                    <a:lnTo>
                      <a:pt x="46" y="0"/>
                    </a:lnTo>
                    <a:lnTo>
                      <a:pt x="40" y="0"/>
                    </a:lnTo>
                    <a:lnTo>
                      <a:pt x="36" y="0"/>
                    </a:lnTo>
                    <a:lnTo>
                      <a:pt x="32" y="1"/>
                    </a:lnTo>
                    <a:lnTo>
                      <a:pt x="28" y="2"/>
                    </a:lnTo>
                    <a:lnTo>
                      <a:pt x="24" y="3"/>
                    </a:lnTo>
                    <a:lnTo>
                      <a:pt x="20" y="5"/>
                    </a:lnTo>
                    <a:lnTo>
                      <a:pt x="17" y="7"/>
                    </a:lnTo>
                    <a:lnTo>
                      <a:pt x="14" y="9"/>
                    </a:lnTo>
                    <a:lnTo>
                      <a:pt x="11" y="11"/>
                    </a:lnTo>
                    <a:lnTo>
                      <a:pt x="8" y="13"/>
                    </a:lnTo>
                    <a:lnTo>
                      <a:pt x="6" y="16"/>
                    </a:lnTo>
                    <a:lnTo>
                      <a:pt x="4" y="19"/>
                    </a:lnTo>
                    <a:lnTo>
                      <a:pt x="3" y="22"/>
                    </a:lnTo>
                    <a:lnTo>
                      <a:pt x="0" y="25"/>
                    </a:lnTo>
                    <a:lnTo>
                      <a:pt x="0" y="28"/>
                    </a:lnTo>
                    <a:lnTo>
                      <a:pt x="0" y="33"/>
                    </a:lnTo>
                    <a:lnTo>
                      <a:pt x="0" y="67"/>
                    </a:lnTo>
                    <a:lnTo>
                      <a:pt x="0" y="70"/>
                    </a:lnTo>
                    <a:lnTo>
                      <a:pt x="0" y="74"/>
                    </a:lnTo>
                    <a:lnTo>
                      <a:pt x="3" y="77"/>
                    </a:lnTo>
                    <a:lnTo>
                      <a:pt x="4" y="80"/>
                    </a:lnTo>
                    <a:lnTo>
                      <a:pt x="6" y="82"/>
                    </a:lnTo>
                    <a:lnTo>
                      <a:pt x="8" y="85"/>
                    </a:lnTo>
                    <a:lnTo>
                      <a:pt x="11" y="87"/>
                    </a:lnTo>
                    <a:lnTo>
                      <a:pt x="14" y="89"/>
                    </a:lnTo>
                    <a:lnTo>
                      <a:pt x="17" y="91"/>
                    </a:lnTo>
                    <a:lnTo>
                      <a:pt x="20" y="93"/>
                    </a:lnTo>
                    <a:lnTo>
                      <a:pt x="24" y="95"/>
                    </a:lnTo>
                    <a:lnTo>
                      <a:pt x="28" y="96"/>
                    </a:lnTo>
                    <a:lnTo>
                      <a:pt x="32" y="97"/>
                    </a:lnTo>
                    <a:lnTo>
                      <a:pt x="36" y="98"/>
                    </a:lnTo>
                    <a:lnTo>
                      <a:pt x="40" y="98"/>
                    </a:lnTo>
                    <a:lnTo>
                      <a:pt x="46" y="99"/>
                    </a:lnTo>
                    <a:lnTo>
                      <a:pt x="376" y="99"/>
                    </a:lnTo>
                    <a:close/>
                  </a:path>
                </a:pathLst>
              </a:custGeom>
              <a:solidFill>
                <a:srgbClr val="993300"/>
              </a:solidFill>
              <a:ln w="0">
                <a:solidFill>
                  <a:srgbClr val="000000"/>
                </a:solidFill>
                <a:prstDash val="solid"/>
                <a:round/>
                <a:headEnd/>
                <a:tailEnd/>
              </a:ln>
            </p:spPr>
            <p:txBody>
              <a:bodyPr/>
              <a:lstStyle/>
              <a:p>
                <a:endParaRPr lang="en-US"/>
              </a:p>
            </p:txBody>
          </p:sp>
          <p:sp>
            <p:nvSpPr>
              <p:cNvPr id="44369" name="Freeform 494"/>
              <p:cNvSpPr>
                <a:spLocks/>
              </p:cNvSpPr>
              <p:nvPr/>
            </p:nvSpPr>
            <p:spPr bwMode="auto">
              <a:xfrm>
                <a:off x="4639" y="1274"/>
                <a:ext cx="25" cy="12"/>
              </a:xfrm>
              <a:custGeom>
                <a:avLst/>
                <a:gdLst>
                  <a:gd name="T0" fmla="*/ 22 w 561"/>
                  <a:gd name="T1" fmla="*/ 12 h 269"/>
                  <a:gd name="T2" fmla="*/ 23 w 561"/>
                  <a:gd name="T3" fmla="*/ 12 h 269"/>
                  <a:gd name="T4" fmla="*/ 23 w 561"/>
                  <a:gd name="T5" fmla="*/ 12 h 269"/>
                  <a:gd name="T6" fmla="*/ 24 w 561"/>
                  <a:gd name="T7" fmla="*/ 11 h 269"/>
                  <a:gd name="T8" fmla="*/ 24 w 561"/>
                  <a:gd name="T9" fmla="*/ 11 h 269"/>
                  <a:gd name="T10" fmla="*/ 25 w 561"/>
                  <a:gd name="T11" fmla="*/ 10 h 269"/>
                  <a:gd name="T12" fmla="*/ 25 w 561"/>
                  <a:gd name="T13" fmla="*/ 10 h 269"/>
                  <a:gd name="T14" fmla="*/ 25 w 561"/>
                  <a:gd name="T15" fmla="*/ 9 h 269"/>
                  <a:gd name="T16" fmla="*/ 24 w 561"/>
                  <a:gd name="T17" fmla="*/ 3 h 269"/>
                  <a:gd name="T18" fmla="*/ 24 w 561"/>
                  <a:gd name="T19" fmla="*/ 2 h 269"/>
                  <a:gd name="T20" fmla="*/ 24 w 561"/>
                  <a:gd name="T21" fmla="*/ 2 h 269"/>
                  <a:gd name="T22" fmla="*/ 24 w 561"/>
                  <a:gd name="T23" fmla="*/ 1 h 269"/>
                  <a:gd name="T24" fmla="*/ 23 w 561"/>
                  <a:gd name="T25" fmla="*/ 1 h 269"/>
                  <a:gd name="T26" fmla="*/ 23 w 561"/>
                  <a:gd name="T27" fmla="*/ 0 h 269"/>
                  <a:gd name="T28" fmla="*/ 23 w 561"/>
                  <a:gd name="T29" fmla="*/ 0 h 269"/>
                  <a:gd name="T30" fmla="*/ 22 w 561"/>
                  <a:gd name="T31" fmla="*/ 0 h 269"/>
                  <a:gd name="T32" fmla="*/ 22 w 561"/>
                  <a:gd name="T33" fmla="*/ 0 h 269"/>
                  <a:gd name="T34" fmla="*/ 3 w 561"/>
                  <a:gd name="T35" fmla="*/ 0 h 269"/>
                  <a:gd name="T36" fmla="*/ 2 w 561"/>
                  <a:gd name="T37" fmla="*/ 0 h 269"/>
                  <a:gd name="T38" fmla="*/ 2 w 561"/>
                  <a:gd name="T39" fmla="*/ 0 h 269"/>
                  <a:gd name="T40" fmla="*/ 2 w 561"/>
                  <a:gd name="T41" fmla="*/ 1 h 269"/>
                  <a:gd name="T42" fmla="*/ 1 w 561"/>
                  <a:gd name="T43" fmla="*/ 1 h 269"/>
                  <a:gd name="T44" fmla="*/ 1 w 561"/>
                  <a:gd name="T45" fmla="*/ 1 h 269"/>
                  <a:gd name="T46" fmla="*/ 1 w 561"/>
                  <a:gd name="T47" fmla="*/ 2 h 269"/>
                  <a:gd name="T48" fmla="*/ 1 w 561"/>
                  <a:gd name="T49" fmla="*/ 3 h 269"/>
                  <a:gd name="T50" fmla="*/ 0 w 561"/>
                  <a:gd name="T51" fmla="*/ 9 h 269"/>
                  <a:gd name="T52" fmla="*/ 0 w 561"/>
                  <a:gd name="T53" fmla="*/ 10 h 269"/>
                  <a:gd name="T54" fmla="*/ 0 w 561"/>
                  <a:gd name="T55" fmla="*/ 10 h 269"/>
                  <a:gd name="T56" fmla="*/ 1 w 561"/>
                  <a:gd name="T57" fmla="*/ 11 h 269"/>
                  <a:gd name="T58" fmla="*/ 1 w 561"/>
                  <a:gd name="T59" fmla="*/ 11 h 269"/>
                  <a:gd name="T60" fmla="*/ 2 w 561"/>
                  <a:gd name="T61" fmla="*/ 12 h 269"/>
                  <a:gd name="T62" fmla="*/ 2 w 561"/>
                  <a:gd name="T63" fmla="*/ 12 h 269"/>
                  <a:gd name="T64" fmla="*/ 3 w 561"/>
                  <a:gd name="T65" fmla="*/ 12 h 269"/>
                  <a:gd name="T66" fmla="*/ 3 w 561"/>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1" h="269">
                    <a:moveTo>
                      <a:pt x="487" y="269"/>
                    </a:moveTo>
                    <a:lnTo>
                      <a:pt x="492" y="268"/>
                    </a:lnTo>
                    <a:lnTo>
                      <a:pt x="498" y="267"/>
                    </a:lnTo>
                    <a:lnTo>
                      <a:pt x="506" y="266"/>
                    </a:lnTo>
                    <a:lnTo>
                      <a:pt x="512" y="264"/>
                    </a:lnTo>
                    <a:lnTo>
                      <a:pt x="518" y="261"/>
                    </a:lnTo>
                    <a:lnTo>
                      <a:pt x="524" y="258"/>
                    </a:lnTo>
                    <a:lnTo>
                      <a:pt x="530" y="254"/>
                    </a:lnTo>
                    <a:lnTo>
                      <a:pt x="535" y="250"/>
                    </a:lnTo>
                    <a:lnTo>
                      <a:pt x="541" y="245"/>
                    </a:lnTo>
                    <a:lnTo>
                      <a:pt x="546" y="240"/>
                    </a:lnTo>
                    <a:lnTo>
                      <a:pt x="550" y="235"/>
                    </a:lnTo>
                    <a:lnTo>
                      <a:pt x="554" y="229"/>
                    </a:lnTo>
                    <a:lnTo>
                      <a:pt x="557" y="223"/>
                    </a:lnTo>
                    <a:lnTo>
                      <a:pt x="559" y="217"/>
                    </a:lnTo>
                    <a:lnTo>
                      <a:pt x="560" y="211"/>
                    </a:lnTo>
                    <a:lnTo>
                      <a:pt x="561" y="204"/>
                    </a:lnTo>
                    <a:lnTo>
                      <a:pt x="544" y="64"/>
                    </a:lnTo>
                    <a:lnTo>
                      <a:pt x="543" y="57"/>
                    </a:lnTo>
                    <a:lnTo>
                      <a:pt x="542" y="51"/>
                    </a:lnTo>
                    <a:lnTo>
                      <a:pt x="541" y="44"/>
                    </a:lnTo>
                    <a:lnTo>
                      <a:pt x="539" y="38"/>
                    </a:lnTo>
                    <a:lnTo>
                      <a:pt x="536" y="33"/>
                    </a:lnTo>
                    <a:lnTo>
                      <a:pt x="533" y="28"/>
                    </a:lnTo>
                    <a:lnTo>
                      <a:pt x="530" y="23"/>
                    </a:lnTo>
                    <a:lnTo>
                      <a:pt x="527" y="18"/>
                    </a:lnTo>
                    <a:lnTo>
                      <a:pt x="523" y="14"/>
                    </a:lnTo>
                    <a:lnTo>
                      <a:pt x="519" y="11"/>
                    </a:lnTo>
                    <a:lnTo>
                      <a:pt x="514" y="7"/>
                    </a:lnTo>
                    <a:lnTo>
                      <a:pt x="509" y="4"/>
                    </a:lnTo>
                    <a:lnTo>
                      <a:pt x="504" y="2"/>
                    </a:lnTo>
                    <a:lnTo>
                      <a:pt x="498" y="1"/>
                    </a:lnTo>
                    <a:lnTo>
                      <a:pt x="492" y="0"/>
                    </a:lnTo>
                    <a:lnTo>
                      <a:pt x="487" y="0"/>
                    </a:lnTo>
                    <a:lnTo>
                      <a:pt x="72" y="0"/>
                    </a:lnTo>
                    <a:lnTo>
                      <a:pt x="66" y="0"/>
                    </a:lnTo>
                    <a:lnTo>
                      <a:pt x="61" y="1"/>
                    </a:lnTo>
                    <a:lnTo>
                      <a:pt x="55" y="2"/>
                    </a:lnTo>
                    <a:lnTo>
                      <a:pt x="50" y="4"/>
                    </a:lnTo>
                    <a:lnTo>
                      <a:pt x="45" y="7"/>
                    </a:lnTo>
                    <a:lnTo>
                      <a:pt x="41" y="11"/>
                    </a:lnTo>
                    <a:lnTo>
                      <a:pt x="37" y="14"/>
                    </a:lnTo>
                    <a:lnTo>
                      <a:pt x="32" y="18"/>
                    </a:lnTo>
                    <a:lnTo>
                      <a:pt x="28" y="23"/>
                    </a:lnTo>
                    <a:lnTo>
                      <a:pt x="25" y="28"/>
                    </a:lnTo>
                    <a:lnTo>
                      <a:pt x="22" y="33"/>
                    </a:lnTo>
                    <a:lnTo>
                      <a:pt x="20" y="38"/>
                    </a:lnTo>
                    <a:lnTo>
                      <a:pt x="18" y="44"/>
                    </a:lnTo>
                    <a:lnTo>
                      <a:pt x="17" y="51"/>
                    </a:lnTo>
                    <a:lnTo>
                      <a:pt x="16" y="57"/>
                    </a:lnTo>
                    <a:lnTo>
                      <a:pt x="16" y="64"/>
                    </a:lnTo>
                    <a:lnTo>
                      <a:pt x="0" y="204"/>
                    </a:lnTo>
                    <a:lnTo>
                      <a:pt x="0" y="211"/>
                    </a:lnTo>
                    <a:lnTo>
                      <a:pt x="1" y="217"/>
                    </a:lnTo>
                    <a:lnTo>
                      <a:pt x="3" y="223"/>
                    </a:lnTo>
                    <a:lnTo>
                      <a:pt x="6" y="229"/>
                    </a:lnTo>
                    <a:lnTo>
                      <a:pt x="10" y="235"/>
                    </a:lnTo>
                    <a:lnTo>
                      <a:pt x="14" y="240"/>
                    </a:lnTo>
                    <a:lnTo>
                      <a:pt x="19" y="245"/>
                    </a:lnTo>
                    <a:lnTo>
                      <a:pt x="24" y="250"/>
                    </a:lnTo>
                    <a:lnTo>
                      <a:pt x="29" y="254"/>
                    </a:lnTo>
                    <a:lnTo>
                      <a:pt x="36" y="258"/>
                    </a:lnTo>
                    <a:lnTo>
                      <a:pt x="42" y="261"/>
                    </a:lnTo>
                    <a:lnTo>
                      <a:pt x="48" y="264"/>
                    </a:lnTo>
                    <a:lnTo>
                      <a:pt x="54" y="266"/>
                    </a:lnTo>
                    <a:lnTo>
                      <a:pt x="60" y="267"/>
                    </a:lnTo>
                    <a:lnTo>
                      <a:pt x="66" y="268"/>
                    </a:lnTo>
                    <a:lnTo>
                      <a:pt x="72" y="269"/>
                    </a:lnTo>
                    <a:lnTo>
                      <a:pt x="487" y="269"/>
                    </a:lnTo>
                    <a:close/>
                  </a:path>
                </a:pathLst>
              </a:custGeom>
              <a:solidFill>
                <a:srgbClr val="993300"/>
              </a:solidFill>
              <a:ln w="0">
                <a:solidFill>
                  <a:srgbClr val="000000"/>
                </a:solidFill>
                <a:prstDash val="solid"/>
                <a:round/>
                <a:headEnd/>
                <a:tailEnd/>
              </a:ln>
            </p:spPr>
            <p:txBody>
              <a:bodyPr/>
              <a:lstStyle/>
              <a:p>
                <a:endParaRPr lang="en-US"/>
              </a:p>
            </p:txBody>
          </p:sp>
          <p:sp>
            <p:nvSpPr>
              <p:cNvPr id="44370" name="Freeform 495"/>
              <p:cNvSpPr>
                <a:spLocks/>
              </p:cNvSpPr>
              <p:nvPr/>
            </p:nvSpPr>
            <p:spPr bwMode="auto">
              <a:xfrm>
                <a:off x="4643" y="1279"/>
                <a:ext cx="18" cy="6"/>
              </a:xfrm>
              <a:custGeom>
                <a:avLst/>
                <a:gdLst>
                  <a:gd name="T0" fmla="*/ 18 w 411"/>
                  <a:gd name="T1" fmla="*/ 3 h 121"/>
                  <a:gd name="T2" fmla="*/ 18 w 411"/>
                  <a:gd name="T3" fmla="*/ 3 h 121"/>
                  <a:gd name="T4" fmla="*/ 18 w 411"/>
                  <a:gd name="T5" fmla="*/ 4 h 121"/>
                  <a:gd name="T6" fmla="*/ 18 w 411"/>
                  <a:gd name="T7" fmla="*/ 4 h 121"/>
                  <a:gd name="T8" fmla="*/ 18 w 411"/>
                  <a:gd name="T9" fmla="*/ 4 h 121"/>
                  <a:gd name="T10" fmla="*/ 18 w 411"/>
                  <a:gd name="T11" fmla="*/ 4 h 121"/>
                  <a:gd name="T12" fmla="*/ 18 w 411"/>
                  <a:gd name="T13" fmla="*/ 5 h 121"/>
                  <a:gd name="T14" fmla="*/ 18 w 411"/>
                  <a:gd name="T15" fmla="*/ 5 h 121"/>
                  <a:gd name="T16" fmla="*/ 17 w 411"/>
                  <a:gd name="T17" fmla="*/ 5 h 121"/>
                  <a:gd name="T18" fmla="*/ 17 w 411"/>
                  <a:gd name="T19" fmla="*/ 5 h 121"/>
                  <a:gd name="T20" fmla="*/ 17 w 411"/>
                  <a:gd name="T21" fmla="*/ 6 h 121"/>
                  <a:gd name="T22" fmla="*/ 17 w 411"/>
                  <a:gd name="T23" fmla="*/ 6 h 121"/>
                  <a:gd name="T24" fmla="*/ 17 w 411"/>
                  <a:gd name="T25" fmla="*/ 6 h 121"/>
                  <a:gd name="T26" fmla="*/ 17 w 411"/>
                  <a:gd name="T27" fmla="*/ 6 h 121"/>
                  <a:gd name="T28" fmla="*/ 16 w 411"/>
                  <a:gd name="T29" fmla="*/ 6 h 121"/>
                  <a:gd name="T30" fmla="*/ 16 w 411"/>
                  <a:gd name="T31" fmla="*/ 6 h 121"/>
                  <a:gd name="T32" fmla="*/ 16 w 411"/>
                  <a:gd name="T33" fmla="*/ 6 h 121"/>
                  <a:gd name="T34" fmla="*/ 2 w 411"/>
                  <a:gd name="T35" fmla="*/ 6 h 121"/>
                  <a:gd name="T36" fmla="*/ 2 w 411"/>
                  <a:gd name="T37" fmla="*/ 6 h 121"/>
                  <a:gd name="T38" fmla="*/ 2 w 411"/>
                  <a:gd name="T39" fmla="*/ 6 h 121"/>
                  <a:gd name="T40" fmla="*/ 1 w 411"/>
                  <a:gd name="T41" fmla="*/ 6 h 121"/>
                  <a:gd name="T42" fmla="*/ 1 w 411"/>
                  <a:gd name="T43" fmla="*/ 6 h 121"/>
                  <a:gd name="T44" fmla="*/ 1 w 411"/>
                  <a:gd name="T45" fmla="*/ 6 h 121"/>
                  <a:gd name="T46" fmla="*/ 1 w 411"/>
                  <a:gd name="T47" fmla="*/ 6 h 121"/>
                  <a:gd name="T48" fmla="*/ 1 w 411"/>
                  <a:gd name="T49" fmla="*/ 5 h 121"/>
                  <a:gd name="T50" fmla="*/ 1 w 411"/>
                  <a:gd name="T51" fmla="*/ 5 h 121"/>
                  <a:gd name="T52" fmla="*/ 0 w 411"/>
                  <a:gd name="T53" fmla="*/ 5 h 121"/>
                  <a:gd name="T54" fmla="*/ 0 w 411"/>
                  <a:gd name="T55" fmla="*/ 5 h 121"/>
                  <a:gd name="T56" fmla="*/ 0 w 411"/>
                  <a:gd name="T57" fmla="*/ 4 h 121"/>
                  <a:gd name="T58" fmla="*/ 0 w 411"/>
                  <a:gd name="T59" fmla="*/ 4 h 121"/>
                  <a:gd name="T60" fmla="*/ 0 w 411"/>
                  <a:gd name="T61" fmla="*/ 4 h 121"/>
                  <a:gd name="T62" fmla="*/ 0 w 411"/>
                  <a:gd name="T63" fmla="*/ 4 h 121"/>
                  <a:gd name="T64" fmla="*/ 0 w 411"/>
                  <a:gd name="T65" fmla="*/ 3 h 121"/>
                  <a:gd name="T66" fmla="*/ 0 w 411"/>
                  <a:gd name="T67" fmla="*/ 3 h 121"/>
                  <a:gd name="T68" fmla="*/ 0 w 411"/>
                  <a:gd name="T69" fmla="*/ 0 h 121"/>
                  <a:gd name="T70" fmla="*/ 18 w 411"/>
                  <a:gd name="T71" fmla="*/ 0 h 121"/>
                  <a:gd name="T72" fmla="*/ 18 w 411"/>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1" h="121">
                    <a:moveTo>
                      <a:pt x="411" y="61"/>
                    </a:moveTo>
                    <a:lnTo>
                      <a:pt x="410" y="67"/>
                    </a:lnTo>
                    <a:lnTo>
                      <a:pt x="410" y="73"/>
                    </a:lnTo>
                    <a:lnTo>
                      <a:pt x="409" y="78"/>
                    </a:lnTo>
                    <a:lnTo>
                      <a:pt x="407" y="85"/>
                    </a:lnTo>
                    <a:lnTo>
                      <a:pt x="405" y="90"/>
                    </a:lnTo>
                    <a:lnTo>
                      <a:pt x="403" y="95"/>
                    </a:lnTo>
                    <a:lnTo>
                      <a:pt x="401" y="99"/>
                    </a:lnTo>
                    <a:lnTo>
                      <a:pt x="398" y="103"/>
                    </a:lnTo>
                    <a:lnTo>
                      <a:pt x="395" y="107"/>
                    </a:lnTo>
                    <a:lnTo>
                      <a:pt x="391" y="111"/>
                    </a:lnTo>
                    <a:lnTo>
                      <a:pt x="387" y="113"/>
                    </a:lnTo>
                    <a:lnTo>
                      <a:pt x="382" y="116"/>
                    </a:lnTo>
                    <a:lnTo>
                      <a:pt x="378" y="118"/>
                    </a:lnTo>
                    <a:lnTo>
                      <a:pt x="373" y="119"/>
                    </a:lnTo>
                    <a:lnTo>
                      <a:pt x="368" y="120"/>
                    </a:lnTo>
                    <a:lnTo>
                      <a:pt x="363" y="121"/>
                    </a:lnTo>
                    <a:lnTo>
                      <a:pt x="48" y="121"/>
                    </a:lnTo>
                    <a:lnTo>
                      <a:pt x="42" y="120"/>
                    </a:lnTo>
                    <a:lnTo>
                      <a:pt x="37" y="119"/>
                    </a:lnTo>
                    <a:lnTo>
                      <a:pt x="31" y="118"/>
                    </a:lnTo>
                    <a:lnTo>
                      <a:pt x="27" y="116"/>
                    </a:lnTo>
                    <a:lnTo>
                      <a:pt x="23"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8" y="0"/>
                    </a:lnTo>
                    <a:lnTo>
                      <a:pt x="411" y="61"/>
                    </a:lnTo>
                    <a:close/>
                  </a:path>
                </a:pathLst>
              </a:custGeom>
              <a:solidFill>
                <a:srgbClr val="993300"/>
              </a:solidFill>
              <a:ln w="0">
                <a:solidFill>
                  <a:srgbClr val="000000"/>
                </a:solidFill>
                <a:prstDash val="solid"/>
                <a:round/>
                <a:headEnd/>
                <a:tailEnd/>
              </a:ln>
            </p:spPr>
            <p:txBody>
              <a:bodyPr/>
              <a:lstStyle/>
              <a:p>
                <a:endParaRPr lang="en-US"/>
              </a:p>
            </p:txBody>
          </p:sp>
          <p:sp>
            <p:nvSpPr>
              <p:cNvPr id="44371" name="Freeform 496"/>
              <p:cNvSpPr>
                <a:spLocks/>
              </p:cNvSpPr>
              <p:nvPr/>
            </p:nvSpPr>
            <p:spPr bwMode="auto">
              <a:xfrm>
                <a:off x="4640" y="1276"/>
                <a:ext cx="2" cy="8"/>
              </a:xfrm>
              <a:custGeom>
                <a:avLst/>
                <a:gdLst>
                  <a:gd name="T0" fmla="*/ 1 w 40"/>
                  <a:gd name="T1" fmla="*/ 8 h 200"/>
                  <a:gd name="T2" fmla="*/ 1 w 40"/>
                  <a:gd name="T3" fmla="*/ 8 h 200"/>
                  <a:gd name="T4" fmla="*/ 2 w 40"/>
                  <a:gd name="T5" fmla="*/ 8 h 200"/>
                  <a:gd name="T6" fmla="*/ 2 w 40"/>
                  <a:gd name="T7" fmla="*/ 8 h 200"/>
                  <a:gd name="T8" fmla="*/ 2 w 40"/>
                  <a:gd name="T9" fmla="*/ 8 h 200"/>
                  <a:gd name="T10" fmla="*/ 2 w 40"/>
                  <a:gd name="T11" fmla="*/ 8 h 200"/>
                  <a:gd name="T12" fmla="*/ 2 w 40"/>
                  <a:gd name="T13" fmla="*/ 7 h 200"/>
                  <a:gd name="T14" fmla="*/ 2 w 40"/>
                  <a:gd name="T15" fmla="*/ 7 h 200"/>
                  <a:gd name="T16" fmla="*/ 2 w 40"/>
                  <a:gd name="T17" fmla="*/ 1 h 200"/>
                  <a:gd name="T18" fmla="*/ 2 w 40"/>
                  <a:gd name="T19" fmla="*/ 1 h 200"/>
                  <a:gd name="T20" fmla="*/ 2 w 40"/>
                  <a:gd name="T21" fmla="*/ 0 h 200"/>
                  <a:gd name="T22" fmla="*/ 2 w 40"/>
                  <a:gd name="T23" fmla="*/ 0 h 200"/>
                  <a:gd name="T24" fmla="*/ 2 w 40"/>
                  <a:gd name="T25" fmla="*/ 0 h 200"/>
                  <a:gd name="T26" fmla="*/ 2 w 40"/>
                  <a:gd name="T27" fmla="*/ 0 h 200"/>
                  <a:gd name="T28" fmla="*/ 1 w 40"/>
                  <a:gd name="T29" fmla="*/ 0 h 200"/>
                  <a:gd name="T30" fmla="*/ 1 w 40"/>
                  <a:gd name="T31" fmla="*/ 0 h 200"/>
                  <a:gd name="T32" fmla="*/ 1 w 40"/>
                  <a:gd name="T33" fmla="*/ 0 h 200"/>
                  <a:gd name="T34" fmla="*/ 1 w 40"/>
                  <a:gd name="T35" fmla="*/ 0 h 200"/>
                  <a:gd name="T36" fmla="*/ 1 w 40"/>
                  <a:gd name="T37" fmla="*/ 0 h 200"/>
                  <a:gd name="T38" fmla="*/ 1 w 40"/>
                  <a:gd name="T39" fmla="*/ 0 h 200"/>
                  <a:gd name="T40" fmla="*/ 1 w 40"/>
                  <a:gd name="T41" fmla="*/ 0 h 200"/>
                  <a:gd name="T42" fmla="*/ 0 w 40"/>
                  <a:gd name="T43" fmla="*/ 0 h 200"/>
                  <a:gd name="T44" fmla="*/ 0 w 40"/>
                  <a:gd name="T45" fmla="*/ 0 h 200"/>
                  <a:gd name="T46" fmla="*/ 0 w 40"/>
                  <a:gd name="T47" fmla="*/ 1 h 200"/>
                  <a:gd name="T48" fmla="*/ 0 w 40"/>
                  <a:gd name="T49" fmla="*/ 1 h 200"/>
                  <a:gd name="T50" fmla="*/ 0 w 40"/>
                  <a:gd name="T51" fmla="*/ 7 h 200"/>
                  <a:gd name="T52" fmla="*/ 0 w 40"/>
                  <a:gd name="T53" fmla="*/ 7 h 200"/>
                  <a:gd name="T54" fmla="*/ 0 w 40"/>
                  <a:gd name="T55" fmla="*/ 7 h 200"/>
                  <a:gd name="T56" fmla="*/ 0 w 40"/>
                  <a:gd name="T57" fmla="*/ 7 h 200"/>
                  <a:gd name="T58" fmla="*/ 0 w 40"/>
                  <a:gd name="T59" fmla="*/ 8 h 200"/>
                  <a:gd name="T60" fmla="*/ 1 w 40"/>
                  <a:gd name="T61" fmla="*/ 8 h 200"/>
                  <a:gd name="T62" fmla="*/ 1 w 40"/>
                  <a:gd name="T63" fmla="*/ 8 h 200"/>
                  <a:gd name="T64" fmla="*/ 1 w 40"/>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200">
                    <a:moveTo>
                      <a:pt x="23" y="200"/>
                    </a:moveTo>
                    <a:lnTo>
                      <a:pt x="24" y="199"/>
                    </a:lnTo>
                    <a:lnTo>
                      <a:pt x="26" y="199"/>
                    </a:lnTo>
                    <a:lnTo>
                      <a:pt x="27" y="199"/>
                    </a:lnTo>
                    <a:lnTo>
                      <a:pt x="29" y="198"/>
                    </a:lnTo>
                    <a:lnTo>
                      <a:pt x="30" y="197"/>
                    </a:lnTo>
                    <a:lnTo>
                      <a:pt x="32" y="196"/>
                    </a:lnTo>
                    <a:lnTo>
                      <a:pt x="33" y="195"/>
                    </a:lnTo>
                    <a:lnTo>
                      <a:pt x="34" y="194"/>
                    </a:lnTo>
                    <a:lnTo>
                      <a:pt x="35" y="193"/>
                    </a:lnTo>
                    <a:lnTo>
                      <a:pt x="36" y="191"/>
                    </a:lnTo>
                    <a:lnTo>
                      <a:pt x="37" y="190"/>
                    </a:lnTo>
                    <a:lnTo>
                      <a:pt x="38" y="188"/>
                    </a:lnTo>
                    <a:lnTo>
                      <a:pt x="39" y="186"/>
                    </a:lnTo>
                    <a:lnTo>
                      <a:pt x="39" y="184"/>
                    </a:lnTo>
                    <a:lnTo>
                      <a:pt x="39" y="183"/>
                    </a:lnTo>
                    <a:lnTo>
                      <a:pt x="40" y="181"/>
                    </a:lnTo>
                    <a:lnTo>
                      <a:pt x="40" y="20"/>
                    </a:lnTo>
                    <a:lnTo>
                      <a:pt x="39" y="18"/>
                    </a:lnTo>
                    <a:lnTo>
                      <a:pt x="39" y="16"/>
                    </a:lnTo>
                    <a:lnTo>
                      <a:pt x="39" y="14"/>
                    </a:lnTo>
                    <a:lnTo>
                      <a:pt x="38" y="11"/>
                    </a:lnTo>
                    <a:lnTo>
                      <a:pt x="37" y="10"/>
                    </a:lnTo>
                    <a:lnTo>
                      <a:pt x="36" y="8"/>
                    </a:lnTo>
                    <a:lnTo>
                      <a:pt x="35" y="7"/>
                    </a:lnTo>
                    <a:lnTo>
                      <a:pt x="34" y="5"/>
                    </a:lnTo>
                    <a:lnTo>
                      <a:pt x="33" y="4"/>
                    </a:lnTo>
                    <a:lnTo>
                      <a:pt x="32" y="3"/>
                    </a:lnTo>
                    <a:lnTo>
                      <a:pt x="30" y="2"/>
                    </a:lnTo>
                    <a:lnTo>
                      <a:pt x="29" y="1"/>
                    </a:lnTo>
                    <a:lnTo>
                      <a:pt x="27" y="0"/>
                    </a:lnTo>
                    <a:lnTo>
                      <a:pt x="26" y="0"/>
                    </a:lnTo>
                    <a:lnTo>
                      <a:pt x="24" y="0"/>
                    </a:lnTo>
                    <a:lnTo>
                      <a:pt x="23" y="0"/>
                    </a:lnTo>
                    <a:lnTo>
                      <a:pt x="21" y="0"/>
                    </a:lnTo>
                    <a:lnTo>
                      <a:pt x="19" y="0"/>
                    </a:lnTo>
                    <a:lnTo>
                      <a:pt x="18" y="0"/>
                    </a:lnTo>
                    <a:lnTo>
                      <a:pt x="16" y="1"/>
                    </a:lnTo>
                    <a:lnTo>
                      <a:pt x="14" y="2"/>
                    </a:lnTo>
                    <a:lnTo>
                      <a:pt x="12" y="3"/>
                    </a:lnTo>
                    <a:lnTo>
                      <a:pt x="11" y="4"/>
                    </a:lnTo>
                    <a:lnTo>
                      <a:pt x="10" y="5"/>
                    </a:lnTo>
                    <a:lnTo>
                      <a:pt x="9" y="7"/>
                    </a:lnTo>
                    <a:lnTo>
                      <a:pt x="8" y="8"/>
                    </a:lnTo>
                    <a:lnTo>
                      <a:pt x="7" y="10"/>
                    </a:lnTo>
                    <a:lnTo>
                      <a:pt x="6" y="11"/>
                    </a:lnTo>
                    <a:lnTo>
                      <a:pt x="5" y="14"/>
                    </a:lnTo>
                    <a:lnTo>
                      <a:pt x="5" y="16"/>
                    </a:lnTo>
                    <a:lnTo>
                      <a:pt x="5" y="18"/>
                    </a:lnTo>
                    <a:lnTo>
                      <a:pt x="5"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2" y="194"/>
                    </a:lnTo>
                    <a:lnTo>
                      <a:pt x="14" y="196"/>
                    </a:lnTo>
                    <a:lnTo>
                      <a:pt x="17" y="197"/>
                    </a:lnTo>
                    <a:lnTo>
                      <a:pt x="19" y="199"/>
                    </a:lnTo>
                    <a:lnTo>
                      <a:pt x="21" y="199"/>
                    </a:lnTo>
                    <a:lnTo>
                      <a:pt x="23" y="200"/>
                    </a:lnTo>
                    <a:close/>
                  </a:path>
                </a:pathLst>
              </a:custGeom>
              <a:solidFill>
                <a:srgbClr val="993300"/>
              </a:solidFill>
              <a:ln w="0">
                <a:solidFill>
                  <a:srgbClr val="000000"/>
                </a:solidFill>
                <a:prstDash val="solid"/>
                <a:round/>
                <a:headEnd/>
                <a:tailEnd/>
              </a:ln>
            </p:spPr>
            <p:txBody>
              <a:bodyPr/>
              <a:lstStyle/>
              <a:p>
                <a:endParaRPr lang="en-US"/>
              </a:p>
            </p:txBody>
          </p:sp>
          <p:sp>
            <p:nvSpPr>
              <p:cNvPr id="44372" name="Freeform 497"/>
              <p:cNvSpPr>
                <a:spLocks/>
              </p:cNvSpPr>
              <p:nvPr/>
            </p:nvSpPr>
            <p:spPr bwMode="auto">
              <a:xfrm>
                <a:off x="4661" y="1275"/>
                <a:ext cx="2" cy="9"/>
              </a:xfrm>
              <a:custGeom>
                <a:avLst/>
                <a:gdLst>
                  <a:gd name="T0" fmla="*/ 1 w 46"/>
                  <a:gd name="T1" fmla="*/ 9 h 209"/>
                  <a:gd name="T2" fmla="*/ 1 w 46"/>
                  <a:gd name="T3" fmla="*/ 9 h 209"/>
                  <a:gd name="T4" fmla="*/ 1 w 46"/>
                  <a:gd name="T5" fmla="*/ 9 h 209"/>
                  <a:gd name="T6" fmla="*/ 1 w 46"/>
                  <a:gd name="T7" fmla="*/ 9 h 209"/>
                  <a:gd name="T8" fmla="*/ 2 w 46"/>
                  <a:gd name="T9" fmla="*/ 8 h 209"/>
                  <a:gd name="T10" fmla="*/ 2 w 46"/>
                  <a:gd name="T11" fmla="*/ 8 h 209"/>
                  <a:gd name="T12" fmla="*/ 2 w 46"/>
                  <a:gd name="T13" fmla="*/ 8 h 209"/>
                  <a:gd name="T14" fmla="*/ 2 w 46"/>
                  <a:gd name="T15" fmla="*/ 8 h 209"/>
                  <a:gd name="T16" fmla="*/ 2 w 46"/>
                  <a:gd name="T17" fmla="*/ 1 h 209"/>
                  <a:gd name="T18" fmla="*/ 1 w 46"/>
                  <a:gd name="T19" fmla="*/ 1 h 209"/>
                  <a:gd name="T20" fmla="*/ 1 w 46"/>
                  <a:gd name="T21" fmla="*/ 1 h 209"/>
                  <a:gd name="T22" fmla="*/ 1 w 46"/>
                  <a:gd name="T23" fmla="*/ 0 h 209"/>
                  <a:gd name="T24" fmla="*/ 1 w 46"/>
                  <a:gd name="T25" fmla="*/ 0 h 209"/>
                  <a:gd name="T26" fmla="*/ 1 w 46"/>
                  <a:gd name="T27" fmla="*/ 0 h 209"/>
                  <a:gd name="T28" fmla="*/ 1 w 46"/>
                  <a:gd name="T29" fmla="*/ 0 h 209"/>
                  <a:gd name="T30" fmla="*/ 1 w 46"/>
                  <a:gd name="T31" fmla="*/ 0 h 209"/>
                  <a:gd name="T32" fmla="*/ 1 w 46"/>
                  <a:gd name="T33" fmla="*/ 0 h 209"/>
                  <a:gd name="T34" fmla="*/ 1 w 46"/>
                  <a:gd name="T35" fmla="*/ 0 h 209"/>
                  <a:gd name="T36" fmla="*/ 0 w 46"/>
                  <a:gd name="T37" fmla="*/ 0 h 209"/>
                  <a:gd name="T38" fmla="*/ 0 w 46"/>
                  <a:gd name="T39" fmla="*/ 0 h 209"/>
                  <a:gd name="T40" fmla="*/ 0 w 46"/>
                  <a:gd name="T41" fmla="*/ 0 h 209"/>
                  <a:gd name="T42" fmla="*/ 0 w 46"/>
                  <a:gd name="T43" fmla="*/ 0 h 209"/>
                  <a:gd name="T44" fmla="*/ 0 w 46"/>
                  <a:gd name="T45" fmla="*/ 1 h 209"/>
                  <a:gd name="T46" fmla="*/ 0 w 46"/>
                  <a:gd name="T47" fmla="*/ 1 h 209"/>
                  <a:gd name="T48" fmla="*/ 0 w 46"/>
                  <a:gd name="T49" fmla="*/ 1 h 209"/>
                  <a:gd name="T50" fmla="*/ 0 w 46"/>
                  <a:gd name="T51" fmla="*/ 8 h 209"/>
                  <a:gd name="T52" fmla="*/ 0 w 46"/>
                  <a:gd name="T53" fmla="*/ 8 h 209"/>
                  <a:gd name="T54" fmla="*/ 0 w 46"/>
                  <a:gd name="T55" fmla="*/ 9 h 209"/>
                  <a:gd name="T56" fmla="*/ 0 w 46"/>
                  <a:gd name="T57" fmla="*/ 9 h 209"/>
                  <a:gd name="T58" fmla="*/ 0 w 46"/>
                  <a:gd name="T59" fmla="*/ 9 h 209"/>
                  <a:gd name="T60" fmla="*/ 0 w 46"/>
                  <a:gd name="T61" fmla="*/ 9 h 209"/>
                  <a:gd name="T62" fmla="*/ 1 w 46"/>
                  <a:gd name="T63" fmla="*/ 9 h 209"/>
                  <a:gd name="T64" fmla="*/ 1 w 46"/>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 h="209">
                    <a:moveTo>
                      <a:pt x="18" y="209"/>
                    </a:moveTo>
                    <a:lnTo>
                      <a:pt x="19" y="208"/>
                    </a:lnTo>
                    <a:lnTo>
                      <a:pt x="21" y="208"/>
                    </a:lnTo>
                    <a:lnTo>
                      <a:pt x="23" y="206"/>
                    </a:lnTo>
                    <a:lnTo>
                      <a:pt x="26" y="205"/>
                    </a:lnTo>
                    <a:lnTo>
                      <a:pt x="28" y="203"/>
                    </a:lnTo>
                    <a:lnTo>
                      <a:pt x="30" y="201"/>
                    </a:lnTo>
                    <a:lnTo>
                      <a:pt x="32" y="199"/>
                    </a:lnTo>
                    <a:lnTo>
                      <a:pt x="34" y="197"/>
                    </a:lnTo>
                    <a:lnTo>
                      <a:pt x="36" y="194"/>
                    </a:lnTo>
                    <a:lnTo>
                      <a:pt x="38" y="191"/>
                    </a:lnTo>
                    <a:lnTo>
                      <a:pt x="41" y="189"/>
                    </a:lnTo>
                    <a:lnTo>
                      <a:pt x="43" y="186"/>
                    </a:lnTo>
                    <a:lnTo>
                      <a:pt x="44" y="184"/>
                    </a:lnTo>
                    <a:lnTo>
                      <a:pt x="45" y="181"/>
                    </a:lnTo>
                    <a:lnTo>
                      <a:pt x="45" y="178"/>
                    </a:lnTo>
                    <a:lnTo>
                      <a:pt x="46" y="176"/>
                    </a:lnTo>
                    <a:lnTo>
                      <a:pt x="35" y="21"/>
                    </a:lnTo>
                    <a:lnTo>
                      <a:pt x="34" y="17"/>
                    </a:lnTo>
                    <a:lnTo>
                      <a:pt x="34" y="15"/>
                    </a:lnTo>
                    <a:lnTo>
                      <a:pt x="34" y="14"/>
                    </a:lnTo>
                    <a:lnTo>
                      <a:pt x="33" y="12"/>
                    </a:lnTo>
                    <a:lnTo>
                      <a:pt x="32" y="10"/>
                    </a:lnTo>
                    <a:lnTo>
                      <a:pt x="31" y="8"/>
                    </a:lnTo>
                    <a:lnTo>
                      <a:pt x="30" y="7"/>
                    </a:lnTo>
                    <a:lnTo>
                      <a:pt x="29" y="5"/>
                    </a:lnTo>
                    <a:lnTo>
                      <a:pt x="28" y="4"/>
                    </a:lnTo>
                    <a:lnTo>
                      <a:pt x="27" y="3"/>
                    </a:lnTo>
                    <a:lnTo>
                      <a:pt x="25" y="2"/>
                    </a:lnTo>
                    <a:lnTo>
                      <a:pt x="24" y="1"/>
                    </a:lnTo>
                    <a:lnTo>
                      <a:pt x="22" y="0"/>
                    </a:lnTo>
                    <a:lnTo>
                      <a:pt x="21" y="0"/>
                    </a:lnTo>
                    <a:lnTo>
                      <a:pt x="19" y="0"/>
                    </a:lnTo>
                    <a:lnTo>
                      <a:pt x="18" y="0"/>
                    </a:lnTo>
                    <a:lnTo>
                      <a:pt x="16" y="0"/>
                    </a:lnTo>
                    <a:lnTo>
                      <a:pt x="14" y="0"/>
                    </a:lnTo>
                    <a:lnTo>
                      <a:pt x="12" y="0"/>
                    </a:lnTo>
                    <a:lnTo>
                      <a:pt x="11" y="1"/>
                    </a:lnTo>
                    <a:lnTo>
                      <a:pt x="9" y="2"/>
                    </a:lnTo>
                    <a:lnTo>
                      <a:pt x="8" y="3"/>
                    </a:lnTo>
                    <a:lnTo>
                      <a:pt x="6" y="4"/>
                    </a:lnTo>
                    <a:lnTo>
                      <a:pt x="5" y="6"/>
                    </a:lnTo>
                    <a:lnTo>
                      <a:pt x="4" y="7"/>
                    </a:lnTo>
                    <a:lnTo>
                      <a:pt x="3" y="9"/>
                    </a:lnTo>
                    <a:lnTo>
                      <a:pt x="2" y="11"/>
                    </a:lnTo>
                    <a:lnTo>
                      <a:pt x="2" y="13"/>
                    </a:lnTo>
                    <a:lnTo>
                      <a:pt x="0" y="15"/>
                    </a:lnTo>
                    <a:lnTo>
                      <a:pt x="0" y="17"/>
                    </a:lnTo>
                    <a:lnTo>
                      <a:pt x="0" y="19"/>
                    </a:lnTo>
                    <a:lnTo>
                      <a:pt x="0" y="23"/>
                    </a:lnTo>
                    <a:lnTo>
                      <a:pt x="0" y="192"/>
                    </a:lnTo>
                    <a:lnTo>
                      <a:pt x="0" y="193"/>
                    </a:lnTo>
                    <a:lnTo>
                      <a:pt x="0" y="195"/>
                    </a:lnTo>
                    <a:lnTo>
                      <a:pt x="0" y="196"/>
                    </a:lnTo>
                    <a:lnTo>
                      <a:pt x="2" y="198"/>
                    </a:lnTo>
                    <a:lnTo>
                      <a:pt x="2" y="199"/>
                    </a:lnTo>
                    <a:lnTo>
                      <a:pt x="3" y="200"/>
                    </a:lnTo>
                    <a:lnTo>
                      <a:pt x="4" y="202"/>
                    </a:lnTo>
                    <a:lnTo>
                      <a:pt x="5" y="203"/>
                    </a:lnTo>
                    <a:lnTo>
                      <a:pt x="6" y="204"/>
                    </a:lnTo>
                    <a:lnTo>
                      <a:pt x="8" y="205"/>
                    </a:lnTo>
                    <a:lnTo>
                      <a:pt x="9" y="206"/>
                    </a:lnTo>
                    <a:lnTo>
                      <a:pt x="11" y="207"/>
                    </a:lnTo>
                    <a:lnTo>
                      <a:pt x="12" y="208"/>
                    </a:lnTo>
                    <a:lnTo>
                      <a:pt x="14" y="208"/>
                    </a:lnTo>
                    <a:lnTo>
                      <a:pt x="16" y="208"/>
                    </a:lnTo>
                    <a:lnTo>
                      <a:pt x="18" y="209"/>
                    </a:lnTo>
                    <a:close/>
                  </a:path>
                </a:pathLst>
              </a:custGeom>
              <a:solidFill>
                <a:srgbClr val="993300"/>
              </a:solidFill>
              <a:ln w="0">
                <a:solidFill>
                  <a:srgbClr val="000000"/>
                </a:solidFill>
                <a:prstDash val="solid"/>
                <a:round/>
                <a:headEnd/>
                <a:tailEnd/>
              </a:ln>
            </p:spPr>
            <p:txBody>
              <a:bodyPr/>
              <a:lstStyle/>
              <a:p>
                <a:endParaRPr lang="en-US"/>
              </a:p>
            </p:txBody>
          </p:sp>
          <p:sp>
            <p:nvSpPr>
              <p:cNvPr id="44373" name="Freeform 498"/>
              <p:cNvSpPr>
                <a:spLocks/>
              </p:cNvSpPr>
              <p:nvPr/>
            </p:nvSpPr>
            <p:spPr bwMode="auto">
              <a:xfrm>
                <a:off x="4642" y="1275"/>
                <a:ext cx="19" cy="4"/>
              </a:xfrm>
              <a:custGeom>
                <a:avLst/>
                <a:gdLst>
                  <a:gd name="T0" fmla="*/ 17 w 423"/>
                  <a:gd name="T1" fmla="*/ 4 h 99"/>
                  <a:gd name="T2" fmla="*/ 18 w 423"/>
                  <a:gd name="T3" fmla="*/ 4 h 99"/>
                  <a:gd name="T4" fmla="*/ 18 w 423"/>
                  <a:gd name="T5" fmla="*/ 4 h 99"/>
                  <a:gd name="T6" fmla="*/ 18 w 423"/>
                  <a:gd name="T7" fmla="*/ 4 h 99"/>
                  <a:gd name="T8" fmla="*/ 19 w 423"/>
                  <a:gd name="T9" fmla="*/ 4 h 99"/>
                  <a:gd name="T10" fmla="*/ 19 w 423"/>
                  <a:gd name="T11" fmla="*/ 3 h 99"/>
                  <a:gd name="T12" fmla="*/ 19 w 423"/>
                  <a:gd name="T13" fmla="*/ 3 h 99"/>
                  <a:gd name="T14" fmla="*/ 19 w 423"/>
                  <a:gd name="T15" fmla="*/ 3 h 99"/>
                  <a:gd name="T16" fmla="*/ 19 w 423"/>
                  <a:gd name="T17" fmla="*/ 1 h 99"/>
                  <a:gd name="T18" fmla="*/ 19 w 423"/>
                  <a:gd name="T19" fmla="*/ 1 h 99"/>
                  <a:gd name="T20" fmla="*/ 19 w 423"/>
                  <a:gd name="T21" fmla="*/ 1 h 99"/>
                  <a:gd name="T22" fmla="*/ 19 w 423"/>
                  <a:gd name="T23" fmla="*/ 1 h 99"/>
                  <a:gd name="T24" fmla="*/ 18 w 423"/>
                  <a:gd name="T25" fmla="*/ 0 h 99"/>
                  <a:gd name="T26" fmla="*/ 18 w 423"/>
                  <a:gd name="T27" fmla="*/ 0 h 99"/>
                  <a:gd name="T28" fmla="*/ 18 w 423"/>
                  <a:gd name="T29" fmla="*/ 0 h 99"/>
                  <a:gd name="T30" fmla="*/ 17 w 423"/>
                  <a:gd name="T31" fmla="*/ 0 h 99"/>
                  <a:gd name="T32" fmla="*/ 17 w 423"/>
                  <a:gd name="T33" fmla="*/ 0 h 99"/>
                  <a:gd name="T34" fmla="*/ 2 w 423"/>
                  <a:gd name="T35" fmla="*/ 0 h 99"/>
                  <a:gd name="T36" fmla="*/ 1 w 423"/>
                  <a:gd name="T37" fmla="*/ 0 h 99"/>
                  <a:gd name="T38" fmla="*/ 1 w 423"/>
                  <a:gd name="T39" fmla="*/ 0 h 99"/>
                  <a:gd name="T40" fmla="*/ 1 w 423"/>
                  <a:gd name="T41" fmla="*/ 0 h 99"/>
                  <a:gd name="T42" fmla="*/ 0 w 423"/>
                  <a:gd name="T43" fmla="*/ 0 h 99"/>
                  <a:gd name="T44" fmla="*/ 0 w 423"/>
                  <a:gd name="T45" fmla="*/ 1 h 99"/>
                  <a:gd name="T46" fmla="*/ 0 w 423"/>
                  <a:gd name="T47" fmla="*/ 1 h 99"/>
                  <a:gd name="T48" fmla="*/ 0 w 423"/>
                  <a:gd name="T49" fmla="*/ 1 h 99"/>
                  <a:gd name="T50" fmla="*/ 0 w 423"/>
                  <a:gd name="T51" fmla="*/ 3 h 99"/>
                  <a:gd name="T52" fmla="*/ 0 w 423"/>
                  <a:gd name="T53" fmla="*/ 3 h 99"/>
                  <a:gd name="T54" fmla="*/ 0 w 423"/>
                  <a:gd name="T55" fmla="*/ 3 h 99"/>
                  <a:gd name="T56" fmla="*/ 0 w 423"/>
                  <a:gd name="T57" fmla="*/ 3 h 99"/>
                  <a:gd name="T58" fmla="*/ 1 w 423"/>
                  <a:gd name="T59" fmla="*/ 4 h 99"/>
                  <a:gd name="T60" fmla="*/ 1 w 423"/>
                  <a:gd name="T61" fmla="*/ 4 h 99"/>
                  <a:gd name="T62" fmla="*/ 1 w 423"/>
                  <a:gd name="T63" fmla="*/ 4 h 99"/>
                  <a:gd name="T64" fmla="*/ 2 w 423"/>
                  <a:gd name="T65" fmla="*/ 4 h 99"/>
                  <a:gd name="T66" fmla="*/ 2 w 423"/>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3" h="99">
                    <a:moveTo>
                      <a:pt x="378" y="99"/>
                    </a:moveTo>
                    <a:lnTo>
                      <a:pt x="382" y="98"/>
                    </a:lnTo>
                    <a:lnTo>
                      <a:pt x="386" y="98"/>
                    </a:lnTo>
                    <a:lnTo>
                      <a:pt x="390" y="97"/>
                    </a:lnTo>
                    <a:lnTo>
                      <a:pt x="396" y="96"/>
                    </a:lnTo>
                    <a:lnTo>
                      <a:pt x="399" y="95"/>
                    </a:lnTo>
                    <a:lnTo>
                      <a:pt x="403" y="93"/>
                    </a:lnTo>
                    <a:lnTo>
                      <a:pt x="406" y="91"/>
                    </a:lnTo>
                    <a:lnTo>
                      <a:pt x="410" y="89"/>
                    </a:lnTo>
                    <a:lnTo>
                      <a:pt x="412" y="87"/>
                    </a:lnTo>
                    <a:lnTo>
                      <a:pt x="415" y="85"/>
                    </a:lnTo>
                    <a:lnTo>
                      <a:pt x="417" y="82"/>
                    </a:lnTo>
                    <a:lnTo>
                      <a:pt x="419" y="80"/>
                    </a:lnTo>
                    <a:lnTo>
                      <a:pt x="420" y="77"/>
                    </a:lnTo>
                    <a:lnTo>
                      <a:pt x="422" y="74"/>
                    </a:lnTo>
                    <a:lnTo>
                      <a:pt x="422" y="70"/>
                    </a:lnTo>
                    <a:lnTo>
                      <a:pt x="423" y="67"/>
                    </a:lnTo>
                    <a:lnTo>
                      <a:pt x="423" y="33"/>
                    </a:lnTo>
                    <a:lnTo>
                      <a:pt x="422" y="28"/>
                    </a:lnTo>
                    <a:lnTo>
                      <a:pt x="422" y="25"/>
                    </a:lnTo>
                    <a:lnTo>
                      <a:pt x="420" y="22"/>
                    </a:lnTo>
                    <a:lnTo>
                      <a:pt x="419" y="19"/>
                    </a:lnTo>
                    <a:lnTo>
                      <a:pt x="417" y="16"/>
                    </a:lnTo>
                    <a:lnTo>
                      <a:pt x="415" y="13"/>
                    </a:lnTo>
                    <a:lnTo>
                      <a:pt x="412" y="11"/>
                    </a:lnTo>
                    <a:lnTo>
                      <a:pt x="410" y="9"/>
                    </a:lnTo>
                    <a:lnTo>
                      <a:pt x="406" y="7"/>
                    </a:lnTo>
                    <a:lnTo>
                      <a:pt x="403" y="5"/>
                    </a:lnTo>
                    <a:lnTo>
                      <a:pt x="399" y="3"/>
                    </a:lnTo>
                    <a:lnTo>
                      <a:pt x="396" y="2"/>
                    </a:lnTo>
                    <a:lnTo>
                      <a:pt x="390" y="1"/>
                    </a:lnTo>
                    <a:lnTo>
                      <a:pt x="386" y="0"/>
                    </a:lnTo>
                    <a:lnTo>
                      <a:pt x="382" y="0"/>
                    </a:lnTo>
                    <a:lnTo>
                      <a:pt x="378" y="0"/>
                    </a:lnTo>
                    <a:lnTo>
                      <a:pt x="46" y="0"/>
                    </a:lnTo>
                    <a:lnTo>
                      <a:pt x="40" y="0"/>
                    </a:lnTo>
                    <a:lnTo>
                      <a:pt x="36" y="0"/>
                    </a:lnTo>
                    <a:lnTo>
                      <a:pt x="32" y="1"/>
                    </a:lnTo>
                    <a:lnTo>
                      <a:pt x="28" y="2"/>
                    </a:lnTo>
                    <a:lnTo>
                      <a:pt x="24" y="3"/>
                    </a:lnTo>
                    <a:lnTo>
                      <a:pt x="20" y="5"/>
                    </a:lnTo>
                    <a:lnTo>
                      <a:pt x="17" y="7"/>
                    </a:lnTo>
                    <a:lnTo>
                      <a:pt x="14" y="9"/>
                    </a:lnTo>
                    <a:lnTo>
                      <a:pt x="11" y="11"/>
                    </a:lnTo>
                    <a:lnTo>
                      <a:pt x="8" y="13"/>
                    </a:lnTo>
                    <a:lnTo>
                      <a:pt x="6" y="16"/>
                    </a:lnTo>
                    <a:lnTo>
                      <a:pt x="3" y="19"/>
                    </a:lnTo>
                    <a:lnTo>
                      <a:pt x="2" y="22"/>
                    </a:lnTo>
                    <a:lnTo>
                      <a:pt x="0" y="25"/>
                    </a:lnTo>
                    <a:lnTo>
                      <a:pt x="0" y="28"/>
                    </a:lnTo>
                    <a:lnTo>
                      <a:pt x="0" y="33"/>
                    </a:lnTo>
                    <a:lnTo>
                      <a:pt x="0" y="67"/>
                    </a:lnTo>
                    <a:lnTo>
                      <a:pt x="0" y="70"/>
                    </a:lnTo>
                    <a:lnTo>
                      <a:pt x="0" y="74"/>
                    </a:lnTo>
                    <a:lnTo>
                      <a:pt x="2" y="77"/>
                    </a:lnTo>
                    <a:lnTo>
                      <a:pt x="3" y="80"/>
                    </a:lnTo>
                    <a:lnTo>
                      <a:pt x="6" y="82"/>
                    </a:lnTo>
                    <a:lnTo>
                      <a:pt x="8" y="85"/>
                    </a:lnTo>
                    <a:lnTo>
                      <a:pt x="11" y="87"/>
                    </a:lnTo>
                    <a:lnTo>
                      <a:pt x="14" y="89"/>
                    </a:lnTo>
                    <a:lnTo>
                      <a:pt x="17" y="91"/>
                    </a:lnTo>
                    <a:lnTo>
                      <a:pt x="20" y="93"/>
                    </a:lnTo>
                    <a:lnTo>
                      <a:pt x="24" y="95"/>
                    </a:lnTo>
                    <a:lnTo>
                      <a:pt x="28" y="96"/>
                    </a:lnTo>
                    <a:lnTo>
                      <a:pt x="32" y="97"/>
                    </a:lnTo>
                    <a:lnTo>
                      <a:pt x="36" y="98"/>
                    </a:lnTo>
                    <a:lnTo>
                      <a:pt x="40" y="98"/>
                    </a:lnTo>
                    <a:lnTo>
                      <a:pt x="46" y="99"/>
                    </a:lnTo>
                    <a:lnTo>
                      <a:pt x="378" y="99"/>
                    </a:lnTo>
                    <a:close/>
                  </a:path>
                </a:pathLst>
              </a:custGeom>
              <a:solidFill>
                <a:srgbClr val="993300"/>
              </a:solidFill>
              <a:ln w="0">
                <a:solidFill>
                  <a:srgbClr val="000000"/>
                </a:solidFill>
                <a:prstDash val="solid"/>
                <a:round/>
                <a:headEnd/>
                <a:tailEnd/>
              </a:ln>
            </p:spPr>
            <p:txBody>
              <a:bodyPr/>
              <a:lstStyle/>
              <a:p>
                <a:endParaRPr lang="en-US"/>
              </a:p>
            </p:txBody>
          </p:sp>
          <p:sp>
            <p:nvSpPr>
              <p:cNvPr id="44374" name="Freeform 499"/>
              <p:cNvSpPr>
                <a:spLocks/>
              </p:cNvSpPr>
              <p:nvPr/>
            </p:nvSpPr>
            <p:spPr bwMode="auto">
              <a:xfrm>
                <a:off x="4612" y="1274"/>
                <a:ext cx="25" cy="12"/>
              </a:xfrm>
              <a:custGeom>
                <a:avLst/>
                <a:gdLst>
                  <a:gd name="T0" fmla="*/ 22 w 561"/>
                  <a:gd name="T1" fmla="*/ 12 h 269"/>
                  <a:gd name="T2" fmla="*/ 23 w 561"/>
                  <a:gd name="T3" fmla="*/ 12 h 269"/>
                  <a:gd name="T4" fmla="*/ 23 w 561"/>
                  <a:gd name="T5" fmla="*/ 12 h 269"/>
                  <a:gd name="T6" fmla="*/ 24 w 561"/>
                  <a:gd name="T7" fmla="*/ 11 h 269"/>
                  <a:gd name="T8" fmla="*/ 24 w 561"/>
                  <a:gd name="T9" fmla="*/ 11 h 269"/>
                  <a:gd name="T10" fmla="*/ 25 w 561"/>
                  <a:gd name="T11" fmla="*/ 10 h 269"/>
                  <a:gd name="T12" fmla="*/ 25 w 561"/>
                  <a:gd name="T13" fmla="*/ 10 h 269"/>
                  <a:gd name="T14" fmla="*/ 25 w 561"/>
                  <a:gd name="T15" fmla="*/ 9 h 269"/>
                  <a:gd name="T16" fmla="*/ 24 w 561"/>
                  <a:gd name="T17" fmla="*/ 3 h 269"/>
                  <a:gd name="T18" fmla="*/ 24 w 561"/>
                  <a:gd name="T19" fmla="*/ 2 h 269"/>
                  <a:gd name="T20" fmla="*/ 24 w 561"/>
                  <a:gd name="T21" fmla="*/ 2 h 269"/>
                  <a:gd name="T22" fmla="*/ 24 w 561"/>
                  <a:gd name="T23" fmla="*/ 1 h 269"/>
                  <a:gd name="T24" fmla="*/ 23 w 561"/>
                  <a:gd name="T25" fmla="*/ 1 h 269"/>
                  <a:gd name="T26" fmla="*/ 23 w 561"/>
                  <a:gd name="T27" fmla="*/ 0 h 269"/>
                  <a:gd name="T28" fmla="*/ 23 w 561"/>
                  <a:gd name="T29" fmla="*/ 0 h 269"/>
                  <a:gd name="T30" fmla="*/ 22 w 561"/>
                  <a:gd name="T31" fmla="*/ 0 h 269"/>
                  <a:gd name="T32" fmla="*/ 22 w 561"/>
                  <a:gd name="T33" fmla="*/ 0 h 269"/>
                  <a:gd name="T34" fmla="*/ 3 w 561"/>
                  <a:gd name="T35" fmla="*/ 0 h 269"/>
                  <a:gd name="T36" fmla="*/ 2 w 561"/>
                  <a:gd name="T37" fmla="*/ 0 h 269"/>
                  <a:gd name="T38" fmla="*/ 2 w 561"/>
                  <a:gd name="T39" fmla="*/ 0 h 269"/>
                  <a:gd name="T40" fmla="*/ 2 w 561"/>
                  <a:gd name="T41" fmla="*/ 1 h 269"/>
                  <a:gd name="T42" fmla="*/ 1 w 561"/>
                  <a:gd name="T43" fmla="*/ 1 h 269"/>
                  <a:gd name="T44" fmla="*/ 1 w 561"/>
                  <a:gd name="T45" fmla="*/ 1 h 269"/>
                  <a:gd name="T46" fmla="*/ 1 w 561"/>
                  <a:gd name="T47" fmla="*/ 2 h 269"/>
                  <a:gd name="T48" fmla="*/ 1 w 561"/>
                  <a:gd name="T49" fmla="*/ 3 h 269"/>
                  <a:gd name="T50" fmla="*/ 0 w 561"/>
                  <a:gd name="T51" fmla="*/ 9 h 269"/>
                  <a:gd name="T52" fmla="*/ 0 w 561"/>
                  <a:gd name="T53" fmla="*/ 10 h 269"/>
                  <a:gd name="T54" fmla="*/ 0 w 561"/>
                  <a:gd name="T55" fmla="*/ 10 h 269"/>
                  <a:gd name="T56" fmla="*/ 1 w 561"/>
                  <a:gd name="T57" fmla="*/ 11 h 269"/>
                  <a:gd name="T58" fmla="*/ 1 w 561"/>
                  <a:gd name="T59" fmla="*/ 11 h 269"/>
                  <a:gd name="T60" fmla="*/ 2 w 561"/>
                  <a:gd name="T61" fmla="*/ 12 h 269"/>
                  <a:gd name="T62" fmla="*/ 2 w 561"/>
                  <a:gd name="T63" fmla="*/ 12 h 269"/>
                  <a:gd name="T64" fmla="*/ 3 w 561"/>
                  <a:gd name="T65" fmla="*/ 12 h 269"/>
                  <a:gd name="T66" fmla="*/ 3 w 561"/>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1" h="269">
                    <a:moveTo>
                      <a:pt x="488" y="269"/>
                    </a:moveTo>
                    <a:lnTo>
                      <a:pt x="493" y="268"/>
                    </a:lnTo>
                    <a:lnTo>
                      <a:pt x="499" y="267"/>
                    </a:lnTo>
                    <a:lnTo>
                      <a:pt x="506" y="266"/>
                    </a:lnTo>
                    <a:lnTo>
                      <a:pt x="512" y="264"/>
                    </a:lnTo>
                    <a:lnTo>
                      <a:pt x="518" y="261"/>
                    </a:lnTo>
                    <a:lnTo>
                      <a:pt x="524" y="258"/>
                    </a:lnTo>
                    <a:lnTo>
                      <a:pt x="530" y="254"/>
                    </a:lnTo>
                    <a:lnTo>
                      <a:pt x="535" y="250"/>
                    </a:lnTo>
                    <a:lnTo>
                      <a:pt x="541" y="245"/>
                    </a:lnTo>
                    <a:lnTo>
                      <a:pt x="546" y="240"/>
                    </a:lnTo>
                    <a:lnTo>
                      <a:pt x="550" y="235"/>
                    </a:lnTo>
                    <a:lnTo>
                      <a:pt x="554" y="229"/>
                    </a:lnTo>
                    <a:lnTo>
                      <a:pt x="557" y="223"/>
                    </a:lnTo>
                    <a:lnTo>
                      <a:pt x="559" y="217"/>
                    </a:lnTo>
                    <a:lnTo>
                      <a:pt x="560" y="211"/>
                    </a:lnTo>
                    <a:lnTo>
                      <a:pt x="561" y="204"/>
                    </a:lnTo>
                    <a:lnTo>
                      <a:pt x="545" y="64"/>
                    </a:lnTo>
                    <a:lnTo>
                      <a:pt x="544" y="57"/>
                    </a:lnTo>
                    <a:lnTo>
                      <a:pt x="543" y="51"/>
                    </a:lnTo>
                    <a:lnTo>
                      <a:pt x="542" y="44"/>
                    </a:lnTo>
                    <a:lnTo>
                      <a:pt x="539" y="38"/>
                    </a:lnTo>
                    <a:lnTo>
                      <a:pt x="537" y="33"/>
                    </a:lnTo>
                    <a:lnTo>
                      <a:pt x="534" y="28"/>
                    </a:lnTo>
                    <a:lnTo>
                      <a:pt x="531" y="23"/>
                    </a:lnTo>
                    <a:lnTo>
                      <a:pt x="527" y="18"/>
                    </a:lnTo>
                    <a:lnTo>
                      <a:pt x="523" y="14"/>
                    </a:lnTo>
                    <a:lnTo>
                      <a:pt x="519" y="11"/>
                    </a:lnTo>
                    <a:lnTo>
                      <a:pt x="515" y="7"/>
                    </a:lnTo>
                    <a:lnTo>
                      <a:pt x="510" y="4"/>
                    </a:lnTo>
                    <a:lnTo>
                      <a:pt x="505" y="2"/>
                    </a:lnTo>
                    <a:lnTo>
                      <a:pt x="498" y="1"/>
                    </a:lnTo>
                    <a:lnTo>
                      <a:pt x="493" y="0"/>
                    </a:lnTo>
                    <a:lnTo>
                      <a:pt x="488" y="0"/>
                    </a:lnTo>
                    <a:lnTo>
                      <a:pt x="73" y="0"/>
                    </a:lnTo>
                    <a:lnTo>
                      <a:pt x="67" y="0"/>
                    </a:lnTo>
                    <a:lnTo>
                      <a:pt x="61" y="1"/>
                    </a:lnTo>
                    <a:lnTo>
                      <a:pt x="56" y="2"/>
                    </a:lnTo>
                    <a:lnTo>
                      <a:pt x="51" y="4"/>
                    </a:lnTo>
                    <a:lnTo>
                      <a:pt x="46" y="7"/>
                    </a:lnTo>
                    <a:lnTo>
                      <a:pt x="41" y="11"/>
                    </a:lnTo>
                    <a:lnTo>
                      <a:pt x="36" y="14"/>
                    </a:lnTo>
                    <a:lnTo>
                      <a:pt x="32" y="18"/>
                    </a:lnTo>
                    <a:lnTo>
                      <a:pt x="29" y="23"/>
                    </a:lnTo>
                    <a:lnTo>
                      <a:pt x="26" y="28"/>
                    </a:lnTo>
                    <a:lnTo>
                      <a:pt x="23" y="33"/>
                    </a:lnTo>
                    <a:lnTo>
                      <a:pt x="21" y="38"/>
                    </a:lnTo>
                    <a:lnTo>
                      <a:pt x="19" y="44"/>
                    </a:lnTo>
                    <a:lnTo>
                      <a:pt x="18" y="51"/>
                    </a:lnTo>
                    <a:lnTo>
                      <a:pt x="17" y="57"/>
                    </a:lnTo>
                    <a:lnTo>
                      <a:pt x="17" y="64"/>
                    </a:lnTo>
                    <a:lnTo>
                      <a:pt x="0" y="204"/>
                    </a:lnTo>
                    <a:lnTo>
                      <a:pt x="0" y="211"/>
                    </a:lnTo>
                    <a:lnTo>
                      <a:pt x="1" y="217"/>
                    </a:lnTo>
                    <a:lnTo>
                      <a:pt x="3" y="223"/>
                    </a:lnTo>
                    <a:lnTo>
                      <a:pt x="6" y="229"/>
                    </a:lnTo>
                    <a:lnTo>
                      <a:pt x="10" y="235"/>
                    </a:lnTo>
                    <a:lnTo>
                      <a:pt x="14" y="240"/>
                    </a:lnTo>
                    <a:lnTo>
                      <a:pt x="19" y="245"/>
                    </a:lnTo>
                    <a:lnTo>
                      <a:pt x="24" y="250"/>
                    </a:lnTo>
                    <a:lnTo>
                      <a:pt x="29" y="254"/>
                    </a:lnTo>
                    <a:lnTo>
                      <a:pt x="35" y="258"/>
                    </a:lnTo>
                    <a:lnTo>
                      <a:pt x="42" y="261"/>
                    </a:lnTo>
                    <a:lnTo>
                      <a:pt x="48" y="264"/>
                    </a:lnTo>
                    <a:lnTo>
                      <a:pt x="54" y="266"/>
                    </a:lnTo>
                    <a:lnTo>
                      <a:pt x="61" y="267"/>
                    </a:lnTo>
                    <a:lnTo>
                      <a:pt x="67" y="268"/>
                    </a:lnTo>
                    <a:lnTo>
                      <a:pt x="73" y="269"/>
                    </a:lnTo>
                    <a:lnTo>
                      <a:pt x="488" y="269"/>
                    </a:lnTo>
                    <a:close/>
                  </a:path>
                </a:pathLst>
              </a:custGeom>
              <a:solidFill>
                <a:srgbClr val="993300"/>
              </a:solidFill>
              <a:ln w="0">
                <a:solidFill>
                  <a:srgbClr val="000000"/>
                </a:solidFill>
                <a:prstDash val="solid"/>
                <a:round/>
                <a:headEnd/>
                <a:tailEnd/>
              </a:ln>
            </p:spPr>
            <p:txBody>
              <a:bodyPr/>
              <a:lstStyle/>
              <a:p>
                <a:endParaRPr lang="en-US"/>
              </a:p>
            </p:txBody>
          </p:sp>
          <p:sp>
            <p:nvSpPr>
              <p:cNvPr id="44375" name="Freeform 500"/>
              <p:cNvSpPr>
                <a:spLocks/>
              </p:cNvSpPr>
              <p:nvPr/>
            </p:nvSpPr>
            <p:spPr bwMode="auto">
              <a:xfrm>
                <a:off x="4616" y="1279"/>
                <a:ext cx="18" cy="6"/>
              </a:xfrm>
              <a:custGeom>
                <a:avLst/>
                <a:gdLst>
                  <a:gd name="T0" fmla="*/ 18 w 411"/>
                  <a:gd name="T1" fmla="*/ 3 h 121"/>
                  <a:gd name="T2" fmla="*/ 18 w 411"/>
                  <a:gd name="T3" fmla="*/ 3 h 121"/>
                  <a:gd name="T4" fmla="*/ 18 w 411"/>
                  <a:gd name="T5" fmla="*/ 4 h 121"/>
                  <a:gd name="T6" fmla="*/ 18 w 411"/>
                  <a:gd name="T7" fmla="*/ 4 h 121"/>
                  <a:gd name="T8" fmla="*/ 18 w 411"/>
                  <a:gd name="T9" fmla="*/ 4 h 121"/>
                  <a:gd name="T10" fmla="*/ 18 w 411"/>
                  <a:gd name="T11" fmla="*/ 4 h 121"/>
                  <a:gd name="T12" fmla="*/ 18 w 411"/>
                  <a:gd name="T13" fmla="*/ 5 h 121"/>
                  <a:gd name="T14" fmla="*/ 18 w 411"/>
                  <a:gd name="T15" fmla="*/ 5 h 121"/>
                  <a:gd name="T16" fmla="*/ 17 w 411"/>
                  <a:gd name="T17" fmla="*/ 5 h 121"/>
                  <a:gd name="T18" fmla="*/ 17 w 411"/>
                  <a:gd name="T19" fmla="*/ 5 h 121"/>
                  <a:gd name="T20" fmla="*/ 17 w 411"/>
                  <a:gd name="T21" fmla="*/ 6 h 121"/>
                  <a:gd name="T22" fmla="*/ 17 w 411"/>
                  <a:gd name="T23" fmla="*/ 6 h 121"/>
                  <a:gd name="T24" fmla="*/ 17 w 411"/>
                  <a:gd name="T25" fmla="*/ 6 h 121"/>
                  <a:gd name="T26" fmla="*/ 17 w 411"/>
                  <a:gd name="T27" fmla="*/ 6 h 121"/>
                  <a:gd name="T28" fmla="*/ 16 w 411"/>
                  <a:gd name="T29" fmla="*/ 6 h 121"/>
                  <a:gd name="T30" fmla="*/ 16 w 411"/>
                  <a:gd name="T31" fmla="*/ 6 h 121"/>
                  <a:gd name="T32" fmla="*/ 16 w 411"/>
                  <a:gd name="T33" fmla="*/ 6 h 121"/>
                  <a:gd name="T34" fmla="*/ 2 w 411"/>
                  <a:gd name="T35" fmla="*/ 6 h 121"/>
                  <a:gd name="T36" fmla="*/ 2 w 411"/>
                  <a:gd name="T37" fmla="*/ 6 h 121"/>
                  <a:gd name="T38" fmla="*/ 2 w 411"/>
                  <a:gd name="T39" fmla="*/ 6 h 121"/>
                  <a:gd name="T40" fmla="*/ 1 w 411"/>
                  <a:gd name="T41" fmla="*/ 6 h 121"/>
                  <a:gd name="T42" fmla="*/ 1 w 411"/>
                  <a:gd name="T43" fmla="*/ 6 h 121"/>
                  <a:gd name="T44" fmla="*/ 1 w 411"/>
                  <a:gd name="T45" fmla="*/ 6 h 121"/>
                  <a:gd name="T46" fmla="*/ 1 w 411"/>
                  <a:gd name="T47" fmla="*/ 6 h 121"/>
                  <a:gd name="T48" fmla="*/ 1 w 411"/>
                  <a:gd name="T49" fmla="*/ 5 h 121"/>
                  <a:gd name="T50" fmla="*/ 1 w 411"/>
                  <a:gd name="T51" fmla="*/ 5 h 121"/>
                  <a:gd name="T52" fmla="*/ 0 w 411"/>
                  <a:gd name="T53" fmla="*/ 5 h 121"/>
                  <a:gd name="T54" fmla="*/ 0 w 411"/>
                  <a:gd name="T55" fmla="*/ 5 h 121"/>
                  <a:gd name="T56" fmla="*/ 0 w 411"/>
                  <a:gd name="T57" fmla="*/ 4 h 121"/>
                  <a:gd name="T58" fmla="*/ 0 w 411"/>
                  <a:gd name="T59" fmla="*/ 4 h 121"/>
                  <a:gd name="T60" fmla="*/ 0 w 411"/>
                  <a:gd name="T61" fmla="*/ 4 h 121"/>
                  <a:gd name="T62" fmla="*/ 0 w 411"/>
                  <a:gd name="T63" fmla="*/ 4 h 121"/>
                  <a:gd name="T64" fmla="*/ 0 w 411"/>
                  <a:gd name="T65" fmla="*/ 3 h 121"/>
                  <a:gd name="T66" fmla="*/ 0 w 411"/>
                  <a:gd name="T67" fmla="*/ 3 h 121"/>
                  <a:gd name="T68" fmla="*/ 0 w 411"/>
                  <a:gd name="T69" fmla="*/ 0 h 121"/>
                  <a:gd name="T70" fmla="*/ 18 w 411"/>
                  <a:gd name="T71" fmla="*/ 0 h 121"/>
                  <a:gd name="T72" fmla="*/ 18 w 411"/>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1" h="121">
                    <a:moveTo>
                      <a:pt x="411" y="61"/>
                    </a:moveTo>
                    <a:lnTo>
                      <a:pt x="410" y="67"/>
                    </a:lnTo>
                    <a:lnTo>
                      <a:pt x="410" y="73"/>
                    </a:lnTo>
                    <a:lnTo>
                      <a:pt x="409" y="78"/>
                    </a:lnTo>
                    <a:lnTo>
                      <a:pt x="407" y="85"/>
                    </a:lnTo>
                    <a:lnTo>
                      <a:pt x="405" y="90"/>
                    </a:lnTo>
                    <a:lnTo>
                      <a:pt x="403" y="95"/>
                    </a:lnTo>
                    <a:lnTo>
                      <a:pt x="401" y="99"/>
                    </a:lnTo>
                    <a:lnTo>
                      <a:pt x="398" y="103"/>
                    </a:lnTo>
                    <a:lnTo>
                      <a:pt x="395" y="107"/>
                    </a:lnTo>
                    <a:lnTo>
                      <a:pt x="391" y="111"/>
                    </a:lnTo>
                    <a:lnTo>
                      <a:pt x="387" y="113"/>
                    </a:lnTo>
                    <a:lnTo>
                      <a:pt x="382" y="116"/>
                    </a:lnTo>
                    <a:lnTo>
                      <a:pt x="378" y="118"/>
                    </a:lnTo>
                    <a:lnTo>
                      <a:pt x="373" y="119"/>
                    </a:lnTo>
                    <a:lnTo>
                      <a:pt x="368" y="120"/>
                    </a:lnTo>
                    <a:lnTo>
                      <a:pt x="363" y="121"/>
                    </a:lnTo>
                    <a:lnTo>
                      <a:pt x="47" y="121"/>
                    </a:lnTo>
                    <a:lnTo>
                      <a:pt x="41" y="120"/>
                    </a:lnTo>
                    <a:lnTo>
                      <a:pt x="36" y="119"/>
                    </a:lnTo>
                    <a:lnTo>
                      <a:pt x="30" y="118"/>
                    </a:lnTo>
                    <a:lnTo>
                      <a:pt x="26" y="116"/>
                    </a:lnTo>
                    <a:lnTo>
                      <a:pt x="22" y="113"/>
                    </a:lnTo>
                    <a:lnTo>
                      <a:pt x="18" y="111"/>
                    </a:lnTo>
                    <a:lnTo>
                      <a:pt x="15" y="107"/>
                    </a:lnTo>
                    <a:lnTo>
                      <a:pt x="12" y="103"/>
                    </a:lnTo>
                    <a:lnTo>
                      <a:pt x="9" y="99"/>
                    </a:lnTo>
                    <a:lnTo>
                      <a:pt x="6" y="95"/>
                    </a:lnTo>
                    <a:lnTo>
                      <a:pt x="4" y="90"/>
                    </a:lnTo>
                    <a:lnTo>
                      <a:pt x="3" y="85"/>
                    </a:lnTo>
                    <a:lnTo>
                      <a:pt x="1" y="78"/>
                    </a:lnTo>
                    <a:lnTo>
                      <a:pt x="0" y="73"/>
                    </a:lnTo>
                    <a:lnTo>
                      <a:pt x="0" y="67"/>
                    </a:lnTo>
                    <a:lnTo>
                      <a:pt x="0" y="61"/>
                    </a:lnTo>
                    <a:lnTo>
                      <a:pt x="2" y="0"/>
                    </a:lnTo>
                    <a:lnTo>
                      <a:pt x="408" y="0"/>
                    </a:lnTo>
                    <a:lnTo>
                      <a:pt x="411" y="61"/>
                    </a:lnTo>
                    <a:close/>
                  </a:path>
                </a:pathLst>
              </a:custGeom>
              <a:solidFill>
                <a:srgbClr val="993300"/>
              </a:solidFill>
              <a:ln w="0">
                <a:solidFill>
                  <a:srgbClr val="000000"/>
                </a:solidFill>
                <a:prstDash val="solid"/>
                <a:round/>
                <a:headEnd/>
                <a:tailEnd/>
              </a:ln>
            </p:spPr>
            <p:txBody>
              <a:bodyPr/>
              <a:lstStyle/>
              <a:p>
                <a:endParaRPr lang="en-US"/>
              </a:p>
            </p:txBody>
          </p:sp>
          <p:sp>
            <p:nvSpPr>
              <p:cNvPr id="44376" name="Freeform 501"/>
              <p:cNvSpPr>
                <a:spLocks/>
              </p:cNvSpPr>
              <p:nvPr/>
            </p:nvSpPr>
            <p:spPr bwMode="auto">
              <a:xfrm>
                <a:off x="4613" y="1276"/>
                <a:ext cx="2" cy="8"/>
              </a:xfrm>
              <a:custGeom>
                <a:avLst/>
                <a:gdLst>
                  <a:gd name="T0" fmla="*/ 1 w 41"/>
                  <a:gd name="T1" fmla="*/ 8 h 200"/>
                  <a:gd name="T2" fmla="*/ 1 w 41"/>
                  <a:gd name="T3" fmla="*/ 8 h 200"/>
                  <a:gd name="T4" fmla="*/ 2 w 41"/>
                  <a:gd name="T5" fmla="*/ 8 h 200"/>
                  <a:gd name="T6" fmla="*/ 2 w 41"/>
                  <a:gd name="T7" fmla="*/ 8 h 200"/>
                  <a:gd name="T8" fmla="*/ 2 w 41"/>
                  <a:gd name="T9" fmla="*/ 8 h 200"/>
                  <a:gd name="T10" fmla="*/ 2 w 41"/>
                  <a:gd name="T11" fmla="*/ 8 h 200"/>
                  <a:gd name="T12" fmla="*/ 2 w 41"/>
                  <a:gd name="T13" fmla="*/ 7 h 200"/>
                  <a:gd name="T14" fmla="*/ 2 w 41"/>
                  <a:gd name="T15" fmla="*/ 7 h 200"/>
                  <a:gd name="T16" fmla="*/ 2 w 41"/>
                  <a:gd name="T17" fmla="*/ 1 h 200"/>
                  <a:gd name="T18" fmla="*/ 2 w 41"/>
                  <a:gd name="T19" fmla="*/ 1 h 200"/>
                  <a:gd name="T20" fmla="*/ 2 w 41"/>
                  <a:gd name="T21" fmla="*/ 0 h 200"/>
                  <a:gd name="T22" fmla="*/ 2 w 41"/>
                  <a:gd name="T23" fmla="*/ 0 h 200"/>
                  <a:gd name="T24" fmla="*/ 2 w 41"/>
                  <a:gd name="T25" fmla="*/ 0 h 200"/>
                  <a:gd name="T26" fmla="*/ 2 w 41"/>
                  <a:gd name="T27" fmla="*/ 0 h 200"/>
                  <a:gd name="T28" fmla="*/ 1 w 41"/>
                  <a:gd name="T29" fmla="*/ 0 h 200"/>
                  <a:gd name="T30" fmla="*/ 1 w 41"/>
                  <a:gd name="T31" fmla="*/ 0 h 200"/>
                  <a:gd name="T32" fmla="*/ 1 w 41"/>
                  <a:gd name="T33" fmla="*/ 0 h 200"/>
                  <a:gd name="T34" fmla="*/ 1 w 41"/>
                  <a:gd name="T35" fmla="*/ 0 h 200"/>
                  <a:gd name="T36" fmla="*/ 1 w 41"/>
                  <a:gd name="T37" fmla="*/ 0 h 200"/>
                  <a:gd name="T38" fmla="*/ 1 w 41"/>
                  <a:gd name="T39" fmla="*/ 0 h 200"/>
                  <a:gd name="T40" fmla="*/ 0 w 41"/>
                  <a:gd name="T41" fmla="*/ 0 h 200"/>
                  <a:gd name="T42" fmla="*/ 0 w 41"/>
                  <a:gd name="T43" fmla="*/ 0 h 200"/>
                  <a:gd name="T44" fmla="*/ 0 w 41"/>
                  <a:gd name="T45" fmla="*/ 0 h 200"/>
                  <a:gd name="T46" fmla="*/ 0 w 41"/>
                  <a:gd name="T47" fmla="*/ 1 h 200"/>
                  <a:gd name="T48" fmla="*/ 0 w 41"/>
                  <a:gd name="T49" fmla="*/ 1 h 200"/>
                  <a:gd name="T50" fmla="*/ 0 w 41"/>
                  <a:gd name="T51" fmla="*/ 7 h 200"/>
                  <a:gd name="T52" fmla="*/ 0 w 41"/>
                  <a:gd name="T53" fmla="*/ 7 h 200"/>
                  <a:gd name="T54" fmla="*/ 0 w 41"/>
                  <a:gd name="T55" fmla="*/ 7 h 200"/>
                  <a:gd name="T56" fmla="*/ 0 w 41"/>
                  <a:gd name="T57" fmla="*/ 7 h 200"/>
                  <a:gd name="T58" fmla="*/ 0 w 41"/>
                  <a:gd name="T59" fmla="*/ 8 h 200"/>
                  <a:gd name="T60" fmla="*/ 1 w 41"/>
                  <a:gd name="T61" fmla="*/ 8 h 200"/>
                  <a:gd name="T62" fmla="*/ 1 w 41"/>
                  <a:gd name="T63" fmla="*/ 8 h 200"/>
                  <a:gd name="T64" fmla="*/ 1 w 41"/>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200">
                    <a:moveTo>
                      <a:pt x="24" y="200"/>
                    </a:moveTo>
                    <a:lnTo>
                      <a:pt x="25" y="199"/>
                    </a:lnTo>
                    <a:lnTo>
                      <a:pt x="27" y="199"/>
                    </a:lnTo>
                    <a:lnTo>
                      <a:pt x="28" y="199"/>
                    </a:lnTo>
                    <a:lnTo>
                      <a:pt x="30" y="198"/>
                    </a:lnTo>
                    <a:lnTo>
                      <a:pt x="31" y="197"/>
                    </a:lnTo>
                    <a:lnTo>
                      <a:pt x="33" y="196"/>
                    </a:lnTo>
                    <a:lnTo>
                      <a:pt x="34" y="195"/>
                    </a:lnTo>
                    <a:lnTo>
                      <a:pt x="35" y="194"/>
                    </a:lnTo>
                    <a:lnTo>
                      <a:pt x="36" y="193"/>
                    </a:lnTo>
                    <a:lnTo>
                      <a:pt x="37" y="191"/>
                    </a:lnTo>
                    <a:lnTo>
                      <a:pt x="38" y="190"/>
                    </a:lnTo>
                    <a:lnTo>
                      <a:pt x="39" y="188"/>
                    </a:lnTo>
                    <a:lnTo>
                      <a:pt x="40" y="186"/>
                    </a:lnTo>
                    <a:lnTo>
                      <a:pt x="40" y="184"/>
                    </a:lnTo>
                    <a:lnTo>
                      <a:pt x="40" y="183"/>
                    </a:lnTo>
                    <a:lnTo>
                      <a:pt x="41" y="181"/>
                    </a:lnTo>
                    <a:lnTo>
                      <a:pt x="41" y="20"/>
                    </a:lnTo>
                    <a:lnTo>
                      <a:pt x="40" y="18"/>
                    </a:lnTo>
                    <a:lnTo>
                      <a:pt x="40" y="16"/>
                    </a:lnTo>
                    <a:lnTo>
                      <a:pt x="40" y="14"/>
                    </a:lnTo>
                    <a:lnTo>
                      <a:pt x="39" y="11"/>
                    </a:lnTo>
                    <a:lnTo>
                      <a:pt x="38" y="10"/>
                    </a:lnTo>
                    <a:lnTo>
                      <a:pt x="37" y="8"/>
                    </a:lnTo>
                    <a:lnTo>
                      <a:pt x="36" y="7"/>
                    </a:lnTo>
                    <a:lnTo>
                      <a:pt x="35" y="5"/>
                    </a:lnTo>
                    <a:lnTo>
                      <a:pt x="34" y="4"/>
                    </a:lnTo>
                    <a:lnTo>
                      <a:pt x="33" y="3"/>
                    </a:lnTo>
                    <a:lnTo>
                      <a:pt x="31" y="2"/>
                    </a:lnTo>
                    <a:lnTo>
                      <a:pt x="30" y="1"/>
                    </a:lnTo>
                    <a:lnTo>
                      <a:pt x="28" y="0"/>
                    </a:lnTo>
                    <a:lnTo>
                      <a:pt x="27" y="0"/>
                    </a:lnTo>
                    <a:lnTo>
                      <a:pt x="25" y="0"/>
                    </a:lnTo>
                    <a:lnTo>
                      <a:pt x="24" y="0"/>
                    </a:lnTo>
                    <a:lnTo>
                      <a:pt x="22" y="0"/>
                    </a:lnTo>
                    <a:lnTo>
                      <a:pt x="20" y="0"/>
                    </a:lnTo>
                    <a:lnTo>
                      <a:pt x="18" y="0"/>
                    </a:lnTo>
                    <a:lnTo>
                      <a:pt x="16" y="1"/>
                    </a:lnTo>
                    <a:lnTo>
                      <a:pt x="14" y="2"/>
                    </a:lnTo>
                    <a:lnTo>
                      <a:pt x="13" y="3"/>
                    </a:lnTo>
                    <a:lnTo>
                      <a:pt x="11" y="4"/>
                    </a:lnTo>
                    <a:lnTo>
                      <a:pt x="10" y="5"/>
                    </a:lnTo>
                    <a:lnTo>
                      <a:pt x="9" y="7"/>
                    </a:lnTo>
                    <a:lnTo>
                      <a:pt x="8" y="8"/>
                    </a:lnTo>
                    <a:lnTo>
                      <a:pt x="7" y="10"/>
                    </a:lnTo>
                    <a:lnTo>
                      <a:pt x="7" y="11"/>
                    </a:lnTo>
                    <a:lnTo>
                      <a:pt x="6" y="14"/>
                    </a:lnTo>
                    <a:lnTo>
                      <a:pt x="6" y="16"/>
                    </a:lnTo>
                    <a:lnTo>
                      <a:pt x="6" y="18"/>
                    </a:lnTo>
                    <a:lnTo>
                      <a:pt x="6"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3" y="194"/>
                    </a:lnTo>
                    <a:lnTo>
                      <a:pt x="15" y="196"/>
                    </a:lnTo>
                    <a:lnTo>
                      <a:pt x="18" y="197"/>
                    </a:lnTo>
                    <a:lnTo>
                      <a:pt x="20" y="199"/>
                    </a:lnTo>
                    <a:lnTo>
                      <a:pt x="22" y="199"/>
                    </a:lnTo>
                    <a:lnTo>
                      <a:pt x="24" y="200"/>
                    </a:lnTo>
                    <a:close/>
                  </a:path>
                </a:pathLst>
              </a:custGeom>
              <a:solidFill>
                <a:srgbClr val="993300"/>
              </a:solidFill>
              <a:ln w="0">
                <a:solidFill>
                  <a:srgbClr val="000000"/>
                </a:solidFill>
                <a:prstDash val="solid"/>
                <a:round/>
                <a:headEnd/>
                <a:tailEnd/>
              </a:ln>
            </p:spPr>
            <p:txBody>
              <a:bodyPr/>
              <a:lstStyle/>
              <a:p>
                <a:endParaRPr lang="en-US"/>
              </a:p>
            </p:txBody>
          </p:sp>
          <p:sp>
            <p:nvSpPr>
              <p:cNvPr id="44377" name="Freeform 502"/>
              <p:cNvSpPr>
                <a:spLocks/>
              </p:cNvSpPr>
              <p:nvPr/>
            </p:nvSpPr>
            <p:spPr bwMode="auto">
              <a:xfrm>
                <a:off x="4634" y="1275"/>
                <a:ext cx="2" cy="9"/>
              </a:xfrm>
              <a:custGeom>
                <a:avLst/>
                <a:gdLst>
                  <a:gd name="T0" fmla="*/ 1 w 47"/>
                  <a:gd name="T1" fmla="*/ 9 h 209"/>
                  <a:gd name="T2" fmla="*/ 1 w 47"/>
                  <a:gd name="T3" fmla="*/ 9 h 209"/>
                  <a:gd name="T4" fmla="*/ 1 w 47"/>
                  <a:gd name="T5" fmla="*/ 9 h 209"/>
                  <a:gd name="T6" fmla="*/ 1 w 47"/>
                  <a:gd name="T7" fmla="*/ 9 h 209"/>
                  <a:gd name="T8" fmla="*/ 2 w 47"/>
                  <a:gd name="T9" fmla="*/ 8 h 209"/>
                  <a:gd name="T10" fmla="*/ 2 w 47"/>
                  <a:gd name="T11" fmla="*/ 8 h 209"/>
                  <a:gd name="T12" fmla="*/ 2 w 47"/>
                  <a:gd name="T13" fmla="*/ 8 h 209"/>
                  <a:gd name="T14" fmla="*/ 2 w 47"/>
                  <a:gd name="T15" fmla="*/ 8 h 209"/>
                  <a:gd name="T16" fmla="*/ 1 w 47"/>
                  <a:gd name="T17" fmla="*/ 1 h 209"/>
                  <a:gd name="T18" fmla="*/ 1 w 47"/>
                  <a:gd name="T19" fmla="*/ 1 h 209"/>
                  <a:gd name="T20" fmla="*/ 1 w 47"/>
                  <a:gd name="T21" fmla="*/ 1 h 209"/>
                  <a:gd name="T22" fmla="*/ 1 w 47"/>
                  <a:gd name="T23" fmla="*/ 0 h 209"/>
                  <a:gd name="T24" fmla="*/ 1 w 47"/>
                  <a:gd name="T25" fmla="*/ 0 h 209"/>
                  <a:gd name="T26" fmla="*/ 1 w 47"/>
                  <a:gd name="T27" fmla="*/ 0 h 209"/>
                  <a:gd name="T28" fmla="*/ 1 w 47"/>
                  <a:gd name="T29" fmla="*/ 0 h 209"/>
                  <a:gd name="T30" fmla="*/ 1 w 47"/>
                  <a:gd name="T31" fmla="*/ 0 h 209"/>
                  <a:gd name="T32" fmla="*/ 1 w 47"/>
                  <a:gd name="T33" fmla="*/ 0 h 209"/>
                  <a:gd name="T34" fmla="*/ 1 w 47"/>
                  <a:gd name="T35" fmla="*/ 0 h 209"/>
                  <a:gd name="T36" fmla="*/ 0 w 47"/>
                  <a:gd name="T37" fmla="*/ 0 h 209"/>
                  <a:gd name="T38" fmla="*/ 0 w 47"/>
                  <a:gd name="T39" fmla="*/ 0 h 209"/>
                  <a:gd name="T40" fmla="*/ 0 w 47"/>
                  <a:gd name="T41" fmla="*/ 0 h 209"/>
                  <a:gd name="T42" fmla="*/ 0 w 47"/>
                  <a:gd name="T43" fmla="*/ 0 h 209"/>
                  <a:gd name="T44" fmla="*/ 0 w 47"/>
                  <a:gd name="T45" fmla="*/ 1 h 209"/>
                  <a:gd name="T46" fmla="*/ 0 w 47"/>
                  <a:gd name="T47" fmla="*/ 1 h 209"/>
                  <a:gd name="T48" fmla="*/ 0 w 47"/>
                  <a:gd name="T49" fmla="*/ 1 h 209"/>
                  <a:gd name="T50" fmla="*/ 0 w 47"/>
                  <a:gd name="T51" fmla="*/ 8 h 209"/>
                  <a:gd name="T52" fmla="*/ 0 w 47"/>
                  <a:gd name="T53" fmla="*/ 8 h 209"/>
                  <a:gd name="T54" fmla="*/ 0 w 47"/>
                  <a:gd name="T55" fmla="*/ 9 h 209"/>
                  <a:gd name="T56" fmla="*/ 0 w 47"/>
                  <a:gd name="T57" fmla="*/ 9 h 209"/>
                  <a:gd name="T58" fmla="*/ 0 w 47"/>
                  <a:gd name="T59" fmla="*/ 9 h 209"/>
                  <a:gd name="T60" fmla="*/ 0 w 47"/>
                  <a:gd name="T61" fmla="*/ 9 h 209"/>
                  <a:gd name="T62" fmla="*/ 1 w 47"/>
                  <a:gd name="T63" fmla="*/ 9 h 209"/>
                  <a:gd name="T64" fmla="*/ 1 w 4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7" h="209">
                    <a:moveTo>
                      <a:pt x="18" y="209"/>
                    </a:moveTo>
                    <a:lnTo>
                      <a:pt x="19" y="208"/>
                    </a:lnTo>
                    <a:lnTo>
                      <a:pt x="21" y="208"/>
                    </a:lnTo>
                    <a:lnTo>
                      <a:pt x="23" y="206"/>
                    </a:lnTo>
                    <a:lnTo>
                      <a:pt x="26" y="205"/>
                    </a:lnTo>
                    <a:lnTo>
                      <a:pt x="28" y="203"/>
                    </a:lnTo>
                    <a:lnTo>
                      <a:pt x="30" y="201"/>
                    </a:lnTo>
                    <a:lnTo>
                      <a:pt x="33" y="199"/>
                    </a:lnTo>
                    <a:lnTo>
                      <a:pt x="35" y="197"/>
                    </a:lnTo>
                    <a:lnTo>
                      <a:pt x="37" y="194"/>
                    </a:lnTo>
                    <a:lnTo>
                      <a:pt x="39" y="191"/>
                    </a:lnTo>
                    <a:lnTo>
                      <a:pt x="42" y="189"/>
                    </a:lnTo>
                    <a:lnTo>
                      <a:pt x="43" y="186"/>
                    </a:lnTo>
                    <a:lnTo>
                      <a:pt x="45" y="184"/>
                    </a:lnTo>
                    <a:lnTo>
                      <a:pt x="46" y="181"/>
                    </a:lnTo>
                    <a:lnTo>
                      <a:pt x="46" y="178"/>
                    </a:lnTo>
                    <a:lnTo>
                      <a:pt x="47" y="176"/>
                    </a:lnTo>
                    <a:lnTo>
                      <a:pt x="35" y="21"/>
                    </a:lnTo>
                    <a:lnTo>
                      <a:pt x="34" y="17"/>
                    </a:lnTo>
                    <a:lnTo>
                      <a:pt x="34" y="15"/>
                    </a:lnTo>
                    <a:lnTo>
                      <a:pt x="34" y="14"/>
                    </a:lnTo>
                    <a:lnTo>
                      <a:pt x="33" y="12"/>
                    </a:lnTo>
                    <a:lnTo>
                      <a:pt x="32" y="10"/>
                    </a:lnTo>
                    <a:lnTo>
                      <a:pt x="31" y="8"/>
                    </a:lnTo>
                    <a:lnTo>
                      <a:pt x="30" y="7"/>
                    </a:lnTo>
                    <a:lnTo>
                      <a:pt x="29" y="5"/>
                    </a:lnTo>
                    <a:lnTo>
                      <a:pt x="28" y="4"/>
                    </a:lnTo>
                    <a:lnTo>
                      <a:pt x="27" y="3"/>
                    </a:lnTo>
                    <a:lnTo>
                      <a:pt x="25" y="2"/>
                    </a:lnTo>
                    <a:lnTo>
                      <a:pt x="24" y="1"/>
                    </a:lnTo>
                    <a:lnTo>
                      <a:pt x="22" y="0"/>
                    </a:lnTo>
                    <a:lnTo>
                      <a:pt x="21" y="0"/>
                    </a:lnTo>
                    <a:lnTo>
                      <a:pt x="19" y="0"/>
                    </a:lnTo>
                    <a:lnTo>
                      <a:pt x="18" y="0"/>
                    </a:lnTo>
                    <a:lnTo>
                      <a:pt x="16" y="0"/>
                    </a:lnTo>
                    <a:lnTo>
                      <a:pt x="14" y="0"/>
                    </a:lnTo>
                    <a:lnTo>
                      <a:pt x="13" y="0"/>
                    </a:lnTo>
                    <a:lnTo>
                      <a:pt x="11" y="1"/>
                    </a:lnTo>
                    <a:lnTo>
                      <a:pt x="10" y="2"/>
                    </a:lnTo>
                    <a:lnTo>
                      <a:pt x="8" y="3"/>
                    </a:lnTo>
                    <a:lnTo>
                      <a:pt x="7" y="4"/>
                    </a:lnTo>
                    <a:lnTo>
                      <a:pt x="6" y="6"/>
                    </a:lnTo>
                    <a:lnTo>
                      <a:pt x="5" y="7"/>
                    </a:lnTo>
                    <a:lnTo>
                      <a:pt x="4" y="9"/>
                    </a:lnTo>
                    <a:lnTo>
                      <a:pt x="3" y="11"/>
                    </a:lnTo>
                    <a:lnTo>
                      <a:pt x="1" y="13"/>
                    </a:lnTo>
                    <a:lnTo>
                      <a:pt x="0" y="15"/>
                    </a:lnTo>
                    <a:lnTo>
                      <a:pt x="0" y="17"/>
                    </a:lnTo>
                    <a:lnTo>
                      <a:pt x="0" y="19"/>
                    </a:lnTo>
                    <a:lnTo>
                      <a:pt x="0" y="23"/>
                    </a:lnTo>
                    <a:lnTo>
                      <a:pt x="0" y="192"/>
                    </a:lnTo>
                    <a:lnTo>
                      <a:pt x="0" y="193"/>
                    </a:lnTo>
                    <a:lnTo>
                      <a:pt x="0" y="195"/>
                    </a:lnTo>
                    <a:lnTo>
                      <a:pt x="0" y="196"/>
                    </a:lnTo>
                    <a:lnTo>
                      <a:pt x="1" y="198"/>
                    </a:lnTo>
                    <a:lnTo>
                      <a:pt x="3" y="199"/>
                    </a:lnTo>
                    <a:lnTo>
                      <a:pt x="4" y="200"/>
                    </a:lnTo>
                    <a:lnTo>
                      <a:pt x="5" y="202"/>
                    </a:lnTo>
                    <a:lnTo>
                      <a:pt x="6" y="203"/>
                    </a:lnTo>
                    <a:lnTo>
                      <a:pt x="7" y="204"/>
                    </a:lnTo>
                    <a:lnTo>
                      <a:pt x="8" y="205"/>
                    </a:lnTo>
                    <a:lnTo>
                      <a:pt x="10" y="206"/>
                    </a:lnTo>
                    <a:lnTo>
                      <a:pt x="11" y="207"/>
                    </a:lnTo>
                    <a:lnTo>
                      <a:pt x="13" y="208"/>
                    </a:lnTo>
                    <a:lnTo>
                      <a:pt x="14" y="208"/>
                    </a:lnTo>
                    <a:lnTo>
                      <a:pt x="16" y="208"/>
                    </a:lnTo>
                    <a:lnTo>
                      <a:pt x="18" y="209"/>
                    </a:lnTo>
                    <a:close/>
                  </a:path>
                </a:pathLst>
              </a:custGeom>
              <a:solidFill>
                <a:srgbClr val="993300"/>
              </a:solidFill>
              <a:ln w="0">
                <a:solidFill>
                  <a:srgbClr val="000000"/>
                </a:solidFill>
                <a:prstDash val="solid"/>
                <a:round/>
                <a:headEnd/>
                <a:tailEnd/>
              </a:ln>
            </p:spPr>
            <p:txBody>
              <a:bodyPr/>
              <a:lstStyle/>
              <a:p>
                <a:endParaRPr lang="en-US"/>
              </a:p>
            </p:txBody>
          </p:sp>
          <p:sp>
            <p:nvSpPr>
              <p:cNvPr id="44378" name="Freeform 503"/>
              <p:cNvSpPr>
                <a:spLocks/>
              </p:cNvSpPr>
              <p:nvPr/>
            </p:nvSpPr>
            <p:spPr bwMode="auto">
              <a:xfrm>
                <a:off x="4615" y="1275"/>
                <a:ext cx="19" cy="4"/>
              </a:xfrm>
              <a:custGeom>
                <a:avLst/>
                <a:gdLst>
                  <a:gd name="T0" fmla="*/ 17 w 422"/>
                  <a:gd name="T1" fmla="*/ 4 h 99"/>
                  <a:gd name="T2" fmla="*/ 18 w 422"/>
                  <a:gd name="T3" fmla="*/ 4 h 99"/>
                  <a:gd name="T4" fmla="*/ 18 w 422"/>
                  <a:gd name="T5" fmla="*/ 4 h 99"/>
                  <a:gd name="T6" fmla="*/ 18 w 422"/>
                  <a:gd name="T7" fmla="*/ 4 h 99"/>
                  <a:gd name="T8" fmla="*/ 19 w 422"/>
                  <a:gd name="T9" fmla="*/ 4 h 99"/>
                  <a:gd name="T10" fmla="*/ 19 w 422"/>
                  <a:gd name="T11" fmla="*/ 3 h 99"/>
                  <a:gd name="T12" fmla="*/ 19 w 422"/>
                  <a:gd name="T13" fmla="*/ 3 h 99"/>
                  <a:gd name="T14" fmla="*/ 19 w 422"/>
                  <a:gd name="T15" fmla="*/ 3 h 99"/>
                  <a:gd name="T16" fmla="*/ 19 w 422"/>
                  <a:gd name="T17" fmla="*/ 1 h 99"/>
                  <a:gd name="T18" fmla="*/ 19 w 422"/>
                  <a:gd name="T19" fmla="*/ 1 h 99"/>
                  <a:gd name="T20" fmla="*/ 19 w 422"/>
                  <a:gd name="T21" fmla="*/ 1 h 99"/>
                  <a:gd name="T22" fmla="*/ 19 w 422"/>
                  <a:gd name="T23" fmla="*/ 1 h 99"/>
                  <a:gd name="T24" fmla="*/ 18 w 422"/>
                  <a:gd name="T25" fmla="*/ 0 h 99"/>
                  <a:gd name="T26" fmla="*/ 18 w 422"/>
                  <a:gd name="T27" fmla="*/ 0 h 99"/>
                  <a:gd name="T28" fmla="*/ 18 w 422"/>
                  <a:gd name="T29" fmla="*/ 0 h 99"/>
                  <a:gd name="T30" fmla="*/ 17 w 422"/>
                  <a:gd name="T31" fmla="*/ 0 h 99"/>
                  <a:gd name="T32" fmla="*/ 17 w 422"/>
                  <a:gd name="T33" fmla="*/ 0 h 99"/>
                  <a:gd name="T34" fmla="*/ 2 w 422"/>
                  <a:gd name="T35" fmla="*/ 0 h 99"/>
                  <a:gd name="T36" fmla="*/ 1 w 422"/>
                  <a:gd name="T37" fmla="*/ 0 h 99"/>
                  <a:gd name="T38" fmla="*/ 1 w 422"/>
                  <a:gd name="T39" fmla="*/ 0 h 99"/>
                  <a:gd name="T40" fmla="*/ 1 w 422"/>
                  <a:gd name="T41" fmla="*/ 0 h 99"/>
                  <a:gd name="T42" fmla="*/ 0 w 422"/>
                  <a:gd name="T43" fmla="*/ 0 h 99"/>
                  <a:gd name="T44" fmla="*/ 0 w 422"/>
                  <a:gd name="T45" fmla="*/ 1 h 99"/>
                  <a:gd name="T46" fmla="*/ 0 w 422"/>
                  <a:gd name="T47" fmla="*/ 1 h 99"/>
                  <a:gd name="T48" fmla="*/ 0 w 422"/>
                  <a:gd name="T49" fmla="*/ 1 h 99"/>
                  <a:gd name="T50" fmla="*/ 0 w 422"/>
                  <a:gd name="T51" fmla="*/ 3 h 99"/>
                  <a:gd name="T52" fmla="*/ 0 w 422"/>
                  <a:gd name="T53" fmla="*/ 3 h 99"/>
                  <a:gd name="T54" fmla="*/ 0 w 422"/>
                  <a:gd name="T55" fmla="*/ 3 h 99"/>
                  <a:gd name="T56" fmla="*/ 0 w 422"/>
                  <a:gd name="T57" fmla="*/ 3 h 99"/>
                  <a:gd name="T58" fmla="*/ 1 w 422"/>
                  <a:gd name="T59" fmla="*/ 4 h 99"/>
                  <a:gd name="T60" fmla="*/ 1 w 422"/>
                  <a:gd name="T61" fmla="*/ 4 h 99"/>
                  <a:gd name="T62" fmla="*/ 1 w 422"/>
                  <a:gd name="T63" fmla="*/ 4 h 99"/>
                  <a:gd name="T64" fmla="*/ 2 w 422"/>
                  <a:gd name="T65" fmla="*/ 4 h 99"/>
                  <a:gd name="T66" fmla="*/ 2 w 42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2" h="99">
                    <a:moveTo>
                      <a:pt x="377" y="99"/>
                    </a:moveTo>
                    <a:lnTo>
                      <a:pt x="381" y="98"/>
                    </a:lnTo>
                    <a:lnTo>
                      <a:pt x="385" y="98"/>
                    </a:lnTo>
                    <a:lnTo>
                      <a:pt x="389" y="97"/>
                    </a:lnTo>
                    <a:lnTo>
                      <a:pt x="395" y="96"/>
                    </a:lnTo>
                    <a:lnTo>
                      <a:pt x="398" y="95"/>
                    </a:lnTo>
                    <a:lnTo>
                      <a:pt x="402" y="93"/>
                    </a:lnTo>
                    <a:lnTo>
                      <a:pt x="405" y="91"/>
                    </a:lnTo>
                    <a:lnTo>
                      <a:pt x="409" y="89"/>
                    </a:lnTo>
                    <a:lnTo>
                      <a:pt x="411" y="87"/>
                    </a:lnTo>
                    <a:lnTo>
                      <a:pt x="414" y="85"/>
                    </a:lnTo>
                    <a:lnTo>
                      <a:pt x="416" y="82"/>
                    </a:lnTo>
                    <a:lnTo>
                      <a:pt x="418" y="80"/>
                    </a:lnTo>
                    <a:lnTo>
                      <a:pt x="419" y="77"/>
                    </a:lnTo>
                    <a:lnTo>
                      <a:pt x="421" y="74"/>
                    </a:lnTo>
                    <a:lnTo>
                      <a:pt x="421" y="70"/>
                    </a:lnTo>
                    <a:lnTo>
                      <a:pt x="422" y="67"/>
                    </a:lnTo>
                    <a:lnTo>
                      <a:pt x="422" y="33"/>
                    </a:lnTo>
                    <a:lnTo>
                      <a:pt x="421" y="28"/>
                    </a:lnTo>
                    <a:lnTo>
                      <a:pt x="421" y="25"/>
                    </a:lnTo>
                    <a:lnTo>
                      <a:pt x="419" y="22"/>
                    </a:lnTo>
                    <a:lnTo>
                      <a:pt x="418" y="19"/>
                    </a:lnTo>
                    <a:lnTo>
                      <a:pt x="416" y="16"/>
                    </a:lnTo>
                    <a:lnTo>
                      <a:pt x="414" y="13"/>
                    </a:lnTo>
                    <a:lnTo>
                      <a:pt x="411" y="11"/>
                    </a:lnTo>
                    <a:lnTo>
                      <a:pt x="409" y="9"/>
                    </a:lnTo>
                    <a:lnTo>
                      <a:pt x="405" y="7"/>
                    </a:lnTo>
                    <a:lnTo>
                      <a:pt x="402" y="5"/>
                    </a:lnTo>
                    <a:lnTo>
                      <a:pt x="398" y="3"/>
                    </a:lnTo>
                    <a:lnTo>
                      <a:pt x="395" y="2"/>
                    </a:lnTo>
                    <a:lnTo>
                      <a:pt x="389" y="1"/>
                    </a:lnTo>
                    <a:lnTo>
                      <a:pt x="385" y="0"/>
                    </a:lnTo>
                    <a:lnTo>
                      <a:pt x="381" y="0"/>
                    </a:lnTo>
                    <a:lnTo>
                      <a:pt x="377" y="0"/>
                    </a:lnTo>
                    <a:lnTo>
                      <a:pt x="46" y="0"/>
                    </a:lnTo>
                    <a:lnTo>
                      <a:pt x="40" y="0"/>
                    </a:lnTo>
                    <a:lnTo>
                      <a:pt x="35" y="0"/>
                    </a:lnTo>
                    <a:lnTo>
                      <a:pt x="31" y="1"/>
                    </a:lnTo>
                    <a:lnTo>
                      <a:pt x="27" y="2"/>
                    </a:lnTo>
                    <a:lnTo>
                      <a:pt x="23" y="3"/>
                    </a:lnTo>
                    <a:lnTo>
                      <a:pt x="20" y="5"/>
                    </a:lnTo>
                    <a:lnTo>
                      <a:pt x="16" y="7"/>
                    </a:lnTo>
                    <a:lnTo>
                      <a:pt x="13" y="9"/>
                    </a:lnTo>
                    <a:lnTo>
                      <a:pt x="10" y="11"/>
                    </a:lnTo>
                    <a:lnTo>
                      <a:pt x="8" y="13"/>
                    </a:lnTo>
                    <a:lnTo>
                      <a:pt x="6" y="16"/>
                    </a:lnTo>
                    <a:lnTo>
                      <a:pt x="3" y="19"/>
                    </a:lnTo>
                    <a:lnTo>
                      <a:pt x="1" y="22"/>
                    </a:lnTo>
                    <a:lnTo>
                      <a:pt x="0" y="25"/>
                    </a:lnTo>
                    <a:lnTo>
                      <a:pt x="0" y="28"/>
                    </a:lnTo>
                    <a:lnTo>
                      <a:pt x="0" y="33"/>
                    </a:lnTo>
                    <a:lnTo>
                      <a:pt x="0" y="67"/>
                    </a:lnTo>
                    <a:lnTo>
                      <a:pt x="0" y="70"/>
                    </a:lnTo>
                    <a:lnTo>
                      <a:pt x="0" y="74"/>
                    </a:lnTo>
                    <a:lnTo>
                      <a:pt x="1" y="77"/>
                    </a:lnTo>
                    <a:lnTo>
                      <a:pt x="3" y="80"/>
                    </a:lnTo>
                    <a:lnTo>
                      <a:pt x="6" y="82"/>
                    </a:lnTo>
                    <a:lnTo>
                      <a:pt x="8" y="85"/>
                    </a:lnTo>
                    <a:lnTo>
                      <a:pt x="10" y="87"/>
                    </a:lnTo>
                    <a:lnTo>
                      <a:pt x="13" y="89"/>
                    </a:lnTo>
                    <a:lnTo>
                      <a:pt x="16" y="91"/>
                    </a:lnTo>
                    <a:lnTo>
                      <a:pt x="20" y="93"/>
                    </a:lnTo>
                    <a:lnTo>
                      <a:pt x="23" y="95"/>
                    </a:lnTo>
                    <a:lnTo>
                      <a:pt x="27" y="96"/>
                    </a:lnTo>
                    <a:lnTo>
                      <a:pt x="31" y="97"/>
                    </a:lnTo>
                    <a:lnTo>
                      <a:pt x="35" y="98"/>
                    </a:lnTo>
                    <a:lnTo>
                      <a:pt x="40" y="98"/>
                    </a:lnTo>
                    <a:lnTo>
                      <a:pt x="46" y="99"/>
                    </a:lnTo>
                    <a:lnTo>
                      <a:pt x="377" y="99"/>
                    </a:lnTo>
                    <a:close/>
                  </a:path>
                </a:pathLst>
              </a:custGeom>
              <a:solidFill>
                <a:srgbClr val="993300"/>
              </a:solidFill>
              <a:ln w="0">
                <a:solidFill>
                  <a:srgbClr val="000000"/>
                </a:solidFill>
                <a:prstDash val="solid"/>
                <a:round/>
                <a:headEnd/>
                <a:tailEnd/>
              </a:ln>
            </p:spPr>
            <p:txBody>
              <a:bodyPr/>
              <a:lstStyle/>
              <a:p>
                <a:endParaRPr lang="en-US"/>
              </a:p>
            </p:txBody>
          </p:sp>
          <p:sp>
            <p:nvSpPr>
              <p:cNvPr id="44379" name="Freeform 504"/>
              <p:cNvSpPr>
                <a:spLocks/>
              </p:cNvSpPr>
              <p:nvPr/>
            </p:nvSpPr>
            <p:spPr bwMode="auto">
              <a:xfrm>
                <a:off x="4585" y="1274"/>
                <a:ext cx="25" cy="12"/>
              </a:xfrm>
              <a:custGeom>
                <a:avLst/>
                <a:gdLst>
                  <a:gd name="T0" fmla="*/ 22 w 561"/>
                  <a:gd name="T1" fmla="*/ 12 h 269"/>
                  <a:gd name="T2" fmla="*/ 23 w 561"/>
                  <a:gd name="T3" fmla="*/ 12 h 269"/>
                  <a:gd name="T4" fmla="*/ 23 w 561"/>
                  <a:gd name="T5" fmla="*/ 12 h 269"/>
                  <a:gd name="T6" fmla="*/ 24 w 561"/>
                  <a:gd name="T7" fmla="*/ 11 h 269"/>
                  <a:gd name="T8" fmla="*/ 24 w 561"/>
                  <a:gd name="T9" fmla="*/ 11 h 269"/>
                  <a:gd name="T10" fmla="*/ 25 w 561"/>
                  <a:gd name="T11" fmla="*/ 10 h 269"/>
                  <a:gd name="T12" fmla="*/ 25 w 561"/>
                  <a:gd name="T13" fmla="*/ 10 h 269"/>
                  <a:gd name="T14" fmla="*/ 25 w 561"/>
                  <a:gd name="T15" fmla="*/ 9 h 269"/>
                  <a:gd name="T16" fmla="*/ 24 w 561"/>
                  <a:gd name="T17" fmla="*/ 3 h 269"/>
                  <a:gd name="T18" fmla="*/ 24 w 561"/>
                  <a:gd name="T19" fmla="*/ 2 h 269"/>
                  <a:gd name="T20" fmla="*/ 24 w 561"/>
                  <a:gd name="T21" fmla="*/ 2 h 269"/>
                  <a:gd name="T22" fmla="*/ 24 w 561"/>
                  <a:gd name="T23" fmla="*/ 1 h 269"/>
                  <a:gd name="T24" fmla="*/ 23 w 561"/>
                  <a:gd name="T25" fmla="*/ 1 h 269"/>
                  <a:gd name="T26" fmla="*/ 23 w 561"/>
                  <a:gd name="T27" fmla="*/ 0 h 269"/>
                  <a:gd name="T28" fmla="*/ 23 w 561"/>
                  <a:gd name="T29" fmla="*/ 0 h 269"/>
                  <a:gd name="T30" fmla="*/ 22 w 561"/>
                  <a:gd name="T31" fmla="*/ 0 h 269"/>
                  <a:gd name="T32" fmla="*/ 22 w 561"/>
                  <a:gd name="T33" fmla="*/ 0 h 269"/>
                  <a:gd name="T34" fmla="*/ 3 w 561"/>
                  <a:gd name="T35" fmla="*/ 0 h 269"/>
                  <a:gd name="T36" fmla="*/ 2 w 561"/>
                  <a:gd name="T37" fmla="*/ 0 h 269"/>
                  <a:gd name="T38" fmla="*/ 2 w 561"/>
                  <a:gd name="T39" fmla="*/ 0 h 269"/>
                  <a:gd name="T40" fmla="*/ 2 w 561"/>
                  <a:gd name="T41" fmla="*/ 1 h 269"/>
                  <a:gd name="T42" fmla="*/ 1 w 561"/>
                  <a:gd name="T43" fmla="*/ 1 h 269"/>
                  <a:gd name="T44" fmla="*/ 1 w 561"/>
                  <a:gd name="T45" fmla="*/ 1 h 269"/>
                  <a:gd name="T46" fmla="*/ 1 w 561"/>
                  <a:gd name="T47" fmla="*/ 2 h 269"/>
                  <a:gd name="T48" fmla="*/ 1 w 561"/>
                  <a:gd name="T49" fmla="*/ 3 h 269"/>
                  <a:gd name="T50" fmla="*/ 0 w 561"/>
                  <a:gd name="T51" fmla="*/ 9 h 269"/>
                  <a:gd name="T52" fmla="*/ 0 w 561"/>
                  <a:gd name="T53" fmla="*/ 10 h 269"/>
                  <a:gd name="T54" fmla="*/ 0 w 561"/>
                  <a:gd name="T55" fmla="*/ 10 h 269"/>
                  <a:gd name="T56" fmla="*/ 1 w 561"/>
                  <a:gd name="T57" fmla="*/ 11 h 269"/>
                  <a:gd name="T58" fmla="*/ 1 w 561"/>
                  <a:gd name="T59" fmla="*/ 11 h 269"/>
                  <a:gd name="T60" fmla="*/ 2 w 561"/>
                  <a:gd name="T61" fmla="*/ 12 h 269"/>
                  <a:gd name="T62" fmla="*/ 2 w 561"/>
                  <a:gd name="T63" fmla="*/ 12 h 269"/>
                  <a:gd name="T64" fmla="*/ 3 w 561"/>
                  <a:gd name="T65" fmla="*/ 12 h 269"/>
                  <a:gd name="T66" fmla="*/ 3 w 561"/>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1" h="269">
                    <a:moveTo>
                      <a:pt x="487" y="269"/>
                    </a:moveTo>
                    <a:lnTo>
                      <a:pt x="492" y="268"/>
                    </a:lnTo>
                    <a:lnTo>
                      <a:pt x="498" y="267"/>
                    </a:lnTo>
                    <a:lnTo>
                      <a:pt x="506" y="266"/>
                    </a:lnTo>
                    <a:lnTo>
                      <a:pt x="512" y="264"/>
                    </a:lnTo>
                    <a:lnTo>
                      <a:pt x="518" y="261"/>
                    </a:lnTo>
                    <a:lnTo>
                      <a:pt x="524" y="258"/>
                    </a:lnTo>
                    <a:lnTo>
                      <a:pt x="530" y="254"/>
                    </a:lnTo>
                    <a:lnTo>
                      <a:pt x="535" y="250"/>
                    </a:lnTo>
                    <a:lnTo>
                      <a:pt x="541" y="245"/>
                    </a:lnTo>
                    <a:lnTo>
                      <a:pt x="546" y="240"/>
                    </a:lnTo>
                    <a:lnTo>
                      <a:pt x="550" y="235"/>
                    </a:lnTo>
                    <a:lnTo>
                      <a:pt x="554" y="229"/>
                    </a:lnTo>
                    <a:lnTo>
                      <a:pt x="557" y="223"/>
                    </a:lnTo>
                    <a:lnTo>
                      <a:pt x="559" y="217"/>
                    </a:lnTo>
                    <a:lnTo>
                      <a:pt x="560" y="211"/>
                    </a:lnTo>
                    <a:lnTo>
                      <a:pt x="561" y="204"/>
                    </a:lnTo>
                    <a:lnTo>
                      <a:pt x="544" y="64"/>
                    </a:lnTo>
                    <a:lnTo>
                      <a:pt x="543" y="57"/>
                    </a:lnTo>
                    <a:lnTo>
                      <a:pt x="542" y="51"/>
                    </a:lnTo>
                    <a:lnTo>
                      <a:pt x="541" y="44"/>
                    </a:lnTo>
                    <a:lnTo>
                      <a:pt x="538" y="38"/>
                    </a:lnTo>
                    <a:lnTo>
                      <a:pt x="536" y="33"/>
                    </a:lnTo>
                    <a:lnTo>
                      <a:pt x="533" y="28"/>
                    </a:lnTo>
                    <a:lnTo>
                      <a:pt x="530" y="23"/>
                    </a:lnTo>
                    <a:lnTo>
                      <a:pt x="527" y="18"/>
                    </a:lnTo>
                    <a:lnTo>
                      <a:pt x="523" y="14"/>
                    </a:lnTo>
                    <a:lnTo>
                      <a:pt x="519" y="11"/>
                    </a:lnTo>
                    <a:lnTo>
                      <a:pt x="514" y="7"/>
                    </a:lnTo>
                    <a:lnTo>
                      <a:pt x="509" y="4"/>
                    </a:lnTo>
                    <a:lnTo>
                      <a:pt x="504" y="2"/>
                    </a:lnTo>
                    <a:lnTo>
                      <a:pt x="498" y="1"/>
                    </a:lnTo>
                    <a:lnTo>
                      <a:pt x="492" y="0"/>
                    </a:lnTo>
                    <a:lnTo>
                      <a:pt x="487" y="0"/>
                    </a:lnTo>
                    <a:lnTo>
                      <a:pt x="72" y="0"/>
                    </a:lnTo>
                    <a:lnTo>
                      <a:pt x="66" y="0"/>
                    </a:lnTo>
                    <a:lnTo>
                      <a:pt x="61" y="1"/>
                    </a:lnTo>
                    <a:lnTo>
                      <a:pt x="55" y="2"/>
                    </a:lnTo>
                    <a:lnTo>
                      <a:pt x="50" y="4"/>
                    </a:lnTo>
                    <a:lnTo>
                      <a:pt x="46" y="7"/>
                    </a:lnTo>
                    <a:lnTo>
                      <a:pt x="41" y="11"/>
                    </a:lnTo>
                    <a:lnTo>
                      <a:pt x="36" y="14"/>
                    </a:lnTo>
                    <a:lnTo>
                      <a:pt x="32" y="18"/>
                    </a:lnTo>
                    <a:lnTo>
                      <a:pt x="29" y="23"/>
                    </a:lnTo>
                    <a:lnTo>
                      <a:pt x="26" y="28"/>
                    </a:lnTo>
                    <a:lnTo>
                      <a:pt x="23" y="33"/>
                    </a:lnTo>
                    <a:lnTo>
                      <a:pt x="21" y="38"/>
                    </a:lnTo>
                    <a:lnTo>
                      <a:pt x="19" y="44"/>
                    </a:lnTo>
                    <a:lnTo>
                      <a:pt x="18" y="51"/>
                    </a:lnTo>
                    <a:lnTo>
                      <a:pt x="17" y="57"/>
                    </a:lnTo>
                    <a:lnTo>
                      <a:pt x="17" y="64"/>
                    </a:lnTo>
                    <a:lnTo>
                      <a:pt x="0" y="204"/>
                    </a:lnTo>
                    <a:lnTo>
                      <a:pt x="0" y="211"/>
                    </a:lnTo>
                    <a:lnTo>
                      <a:pt x="1" y="217"/>
                    </a:lnTo>
                    <a:lnTo>
                      <a:pt x="3" y="223"/>
                    </a:lnTo>
                    <a:lnTo>
                      <a:pt x="6" y="229"/>
                    </a:lnTo>
                    <a:lnTo>
                      <a:pt x="10" y="235"/>
                    </a:lnTo>
                    <a:lnTo>
                      <a:pt x="14" y="240"/>
                    </a:lnTo>
                    <a:lnTo>
                      <a:pt x="19" y="245"/>
                    </a:lnTo>
                    <a:lnTo>
                      <a:pt x="24" y="250"/>
                    </a:lnTo>
                    <a:lnTo>
                      <a:pt x="29" y="254"/>
                    </a:lnTo>
                    <a:lnTo>
                      <a:pt x="35" y="258"/>
                    </a:lnTo>
                    <a:lnTo>
                      <a:pt x="42" y="261"/>
                    </a:lnTo>
                    <a:lnTo>
                      <a:pt x="48" y="264"/>
                    </a:lnTo>
                    <a:lnTo>
                      <a:pt x="54" y="266"/>
                    </a:lnTo>
                    <a:lnTo>
                      <a:pt x="60" y="267"/>
                    </a:lnTo>
                    <a:lnTo>
                      <a:pt x="66" y="268"/>
                    </a:lnTo>
                    <a:lnTo>
                      <a:pt x="72" y="269"/>
                    </a:lnTo>
                    <a:lnTo>
                      <a:pt x="487" y="269"/>
                    </a:lnTo>
                    <a:close/>
                  </a:path>
                </a:pathLst>
              </a:custGeom>
              <a:solidFill>
                <a:srgbClr val="993300"/>
              </a:solidFill>
              <a:ln w="0">
                <a:solidFill>
                  <a:srgbClr val="000000"/>
                </a:solidFill>
                <a:prstDash val="solid"/>
                <a:round/>
                <a:headEnd/>
                <a:tailEnd/>
              </a:ln>
            </p:spPr>
            <p:txBody>
              <a:bodyPr/>
              <a:lstStyle/>
              <a:p>
                <a:endParaRPr lang="en-US"/>
              </a:p>
            </p:txBody>
          </p:sp>
          <p:sp>
            <p:nvSpPr>
              <p:cNvPr id="44380" name="Freeform 505"/>
              <p:cNvSpPr>
                <a:spLocks/>
              </p:cNvSpPr>
              <p:nvPr/>
            </p:nvSpPr>
            <p:spPr bwMode="auto">
              <a:xfrm>
                <a:off x="4589" y="1279"/>
                <a:ext cx="18" cy="6"/>
              </a:xfrm>
              <a:custGeom>
                <a:avLst/>
                <a:gdLst>
                  <a:gd name="T0" fmla="*/ 18 w 411"/>
                  <a:gd name="T1" fmla="*/ 3 h 121"/>
                  <a:gd name="T2" fmla="*/ 18 w 411"/>
                  <a:gd name="T3" fmla="*/ 3 h 121"/>
                  <a:gd name="T4" fmla="*/ 18 w 411"/>
                  <a:gd name="T5" fmla="*/ 4 h 121"/>
                  <a:gd name="T6" fmla="*/ 18 w 411"/>
                  <a:gd name="T7" fmla="*/ 4 h 121"/>
                  <a:gd name="T8" fmla="*/ 18 w 411"/>
                  <a:gd name="T9" fmla="*/ 4 h 121"/>
                  <a:gd name="T10" fmla="*/ 18 w 411"/>
                  <a:gd name="T11" fmla="*/ 4 h 121"/>
                  <a:gd name="T12" fmla="*/ 18 w 411"/>
                  <a:gd name="T13" fmla="*/ 5 h 121"/>
                  <a:gd name="T14" fmla="*/ 18 w 411"/>
                  <a:gd name="T15" fmla="*/ 5 h 121"/>
                  <a:gd name="T16" fmla="*/ 17 w 411"/>
                  <a:gd name="T17" fmla="*/ 5 h 121"/>
                  <a:gd name="T18" fmla="*/ 17 w 411"/>
                  <a:gd name="T19" fmla="*/ 5 h 121"/>
                  <a:gd name="T20" fmla="*/ 17 w 411"/>
                  <a:gd name="T21" fmla="*/ 6 h 121"/>
                  <a:gd name="T22" fmla="*/ 17 w 411"/>
                  <a:gd name="T23" fmla="*/ 6 h 121"/>
                  <a:gd name="T24" fmla="*/ 17 w 411"/>
                  <a:gd name="T25" fmla="*/ 6 h 121"/>
                  <a:gd name="T26" fmla="*/ 17 w 411"/>
                  <a:gd name="T27" fmla="*/ 6 h 121"/>
                  <a:gd name="T28" fmla="*/ 16 w 411"/>
                  <a:gd name="T29" fmla="*/ 6 h 121"/>
                  <a:gd name="T30" fmla="*/ 16 w 411"/>
                  <a:gd name="T31" fmla="*/ 6 h 121"/>
                  <a:gd name="T32" fmla="*/ 16 w 411"/>
                  <a:gd name="T33" fmla="*/ 6 h 121"/>
                  <a:gd name="T34" fmla="*/ 2 w 411"/>
                  <a:gd name="T35" fmla="*/ 6 h 121"/>
                  <a:gd name="T36" fmla="*/ 2 w 411"/>
                  <a:gd name="T37" fmla="*/ 6 h 121"/>
                  <a:gd name="T38" fmla="*/ 2 w 411"/>
                  <a:gd name="T39" fmla="*/ 6 h 121"/>
                  <a:gd name="T40" fmla="*/ 1 w 411"/>
                  <a:gd name="T41" fmla="*/ 6 h 121"/>
                  <a:gd name="T42" fmla="*/ 1 w 411"/>
                  <a:gd name="T43" fmla="*/ 6 h 121"/>
                  <a:gd name="T44" fmla="*/ 1 w 411"/>
                  <a:gd name="T45" fmla="*/ 6 h 121"/>
                  <a:gd name="T46" fmla="*/ 1 w 411"/>
                  <a:gd name="T47" fmla="*/ 6 h 121"/>
                  <a:gd name="T48" fmla="*/ 1 w 411"/>
                  <a:gd name="T49" fmla="*/ 5 h 121"/>
                  <a:gd name="T50" fmla="*/ 1 w 411"/>
                  <a:gd name="T51" fmla="*/ 5 h 121"/>
                  <a:gd name="T52" fmla="*/ 0 w 411"/>
                  <a:gd name="T53" fmla="*/ 5 h 121"/>
                  <a:gd name="T54" fmla="*/ 0 w 411"/>
                  <a:gd name="T55" fmla="*/ 5 h 121"/>
                  <a:gd name="T56" fmla="*/ 0 w 411"/>
                  <a:gd name="T57" fmla="*/ 4 h 121"/>
                  <a:gd name="T58" fmla="*/ 0 w 411"/>
                  <a:gd name="T59" fmla="*/ 4 h 121"/>
                  <a:gd name="T60" fmla="*/ 0 w 411"/>
                  <a:gd name="T61" fmla="*/ 4 h 121"/>
                  <a:gd name="T62" fmla="*/ 0 w 411"/>
                  <a:gd name="T63" fmla="*/ 4 h 121"/>
                  <a:gd name="T64" fmla="*/ 0 w 411"/>
                  <a:gd name="T65" fmla="*/ 3 h 121"/>
                  <a:gd name="T66" fmla="*/ 0 w 411"/>
                  <a:gd name="T67" fmla="*/ 3 h 121"/>
                  <a:gd name="T68" fmla="*/ 0 w 411"/>
                  <a:gd name="T69" fmla="*/ 0 h 121"/>
                  <a:gd name="T70" fmla="*/ 18 w 411"/>
                  <a:gd name="T71" fmla="*/ 0 h 121"/>
                  <a:gd name="T72" fmla="*/ 18 w 411"/>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1" h="121">
                    <a:moveTo>
                      <a:pt x="411" y="61"/>
                    </a:moveTo>
                    <a:lnTo>
                      <a:pt x="410" y="67"/>
                    </a:lnTo>
                    <a:lnTo>
                      <a:pt x="410" y="73"/>
                    </a:lnTo>
                    <a:lnTo>
                      <a:pt x="409" y="78"/>
                    </a:lnTo>
                    <a:lnTo>
                      <a:pt x="407" y="85"/>
                    </a:lnTo>
                    <a:lnTo>
                      <a:pt x="405" y="90"/>
                    </a:lnTo>
                    <a:lnTo>
                      <a:pt x="403" y="95"/>
                    </a:lnTo>
                    <a:lnTo>
                      <a:pt x="401" y="99"/>
                    </a:lnTo>
                    <a:lnTo>
                      <a:pt x="398" y="103"/>
                    </a:lnTo>
                    <a:lnTo>
                      <a:pt x="395" y="107"/>
                    </a:lnTo>
                    <a:lnTo>
                      <a:pt x="391" y="111"/>
                    </a:lnTo>
                    <a:lnTo>
                      <a:pt x="388" y="113"/>
                    </a:lnTo>
                    <a:lnTo>
                      <a:pt x="383" y="116"/>
                    </a:lnTo>
                    <a:lnTo>
                      <a:pt x="378" y="118"/>
                    </a:lnTo>
                    <a:lnTo>
                      <a:pt x="374" y="119"/>
                    </a:lnTo>
                    <a:lnTo>
                      <a:pt x="369" y="120"/>
                    </a:lnTo>
                    <a:lnTo>
                      <a:pt x="364" y="121"/>
                    </a:lnTo>
                    <a:lnTo>
                      <a:pt x="48" y="121"/>
                    </a:lnTo>
                    <a:lnTo>
                      <a:pt x="42" y="120"/>
                    </a:lnTo>
                    <a:lnTo>
                      <a:pt x="37" y="119"/>
                    </a:lnTo>
                    <a:lnTo>
                      <a:pt x="31" y="118"/>
                    </a:lnTo>
                    <a:lnTo>
                      <a:pt x="27" y="116"/>
                    </a:lnTo>
                    <a:lnTo>
                      <a:pt x="23"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8" y="0"/>
                    </a:lnTo>
                    <a:lnTo>
                      <a:pt x="411" y="61"/>
                    </a:lnTo>
                    <a:close/>
                  </a:path>
                </a:pathLst>
              </a:custGeom>
              <a:solidFill>
                <a:srgbClr val="993300"/>
              </a:solidFill>
              <a:ln w="0">
                <a:solidFill>
                  <a:srgbClr val="000000"/>
                </a:solidFill>
                <a:prstDash val="solid"/>
                <a:round/>
                <a:headEnd/>
                <a:tailEnd/>
              </a:ln>
            </p:spPr>
            <p:txBody>
              <a:bodyPr/>
              <a:lstStyle/>
              <a:p>
                <a:endParaRPr lang="en-US"/>
              </a:p>
            </p:txBody>
          </p:sp>
          <p:sp>
            <p:nvSpPr>
              <p:cNvPr id="44381" name="Freeform 506"/>
              <p:cNvSpPr>
                <a:spLocks/>
              </p:cNvSpPr>
              <p:nvPr/>
            </p:nvSpPr>
            <p:spPr bwMode="auto">
              <a:xfrm>
                <a:off x="4586" y="1276"/>
                <a:ext cx="2" cy="8"/>
              </a:xfrm>
              <a:custGeom>
                <a:avLst/>
                <a:gdLst>
                  <a:gd name="T0" fmla="*/ 1 w 40"/>
                  <a:gd name="T1" fmla="*/ 8 h 200"/>
                  <a:gd name="T2" fmla="*/ 1 w 40"/>
                  <a:gd name="T3" fmla="*/ 8 h 200"/>
                  <a:gd name="T4" fmla="*/ 2 w 40"/>
                  <a:gd name="T5" fmla="*/ 8 h 200"/>
                  <a:gd name="T6" fmla="*/ 2 w 40"/>
                  <a:gd name="T7" fmla="*/ 8 h 200"/>
                  <a:gd name="T8" fmla="*/ 2 w 40"/>
                  <a:gd name="T9" fmla="*/ 8 h 200"/>
                  <a:gd name="T10" fmla="*/ 2 w 40"/>
                  <a:gd name="T11" fmla="*/ 8 h 200"/>
                  <a:gd name="T12" fmla="*/ 2 w 40"/>
                  <a:gd name="T13" fmla="*/ 7 h 200"/>
                  <a:gd name="T14" fmla="*/ 2 w 40"/>
                  <a:gd name="T15" fmla="*/ 7 h 200"/>
                  <a:gd name="T16" fmla="*/ 2 w 40"/>
                  <a:gd name="T17" fmla="*/ 1 h 200"/>
                  <a:gd name="T18" fmla="*/ 2 w 40"/>
                  <a:gd name="T19" fmla="*/ 1 h 200"/>
                  <a:gd name="T20" fmla="*/ 2 w 40"/>
                  <a:gd name="T21" fmla="*/ 0 h 200"/>
                  <a:gd name="T22" fmla="*/ 2 w 40"/>
                  <a:gd name="T23" fmla="*/ 0 h 200"/>
                  <a:gd name="T24" fmla="*/ 2 w 40"/>
                  <a:gd name="T25" fmla="*/ 0 h 200"/>
                  <a:gd name="T26" fmla="*/ 2 w 40"/>
                  <a:gd name="T27" fmla="*/ 0 h 200"/>
                  <a:gd name="T28" fmla="*/ 1 w 40"/>
                  <a:gd name="T29" fmla="*/ 0 h 200"/>
                  <a:gd name="T30" fmla="*/ 1 w 40"/>
                  <a:gd name="T31" fmla="*/ 0 h 200"/>
                  <a:gd name="T32" fmla="*/ 1 w 40"/>
                  <a:gd name="T33" fmla="*/ 0 h 200"/>
                  <a:gd name="T34" fmla="*/ 1 w 40"/>
                  <a:gd name="T35" fmla="*/ 0 h 200"/>
                  <a:gd name="T36" fmla="*/ 1 w 40"/>
                  <a:gd name="T37" fmla="*/ 0 h 200"/>
                  <a:gd name="T38" fmla="*/ 1 w 40"/>
                  <a:gd name="T39" fmla="*/ 0 h 200"/>
                  <a:gd name="T40" fmla="*/ 1 w 40"/>
                  <a:gd name="T41" fmla="*/ 0 h 200"/>
                  <a:gd name="T42" fmla="*/ 0 w 40"/>
                  <a:gd name="T43" fmla="*/ 0 h 200"/>
                  <a:gd name="T44" fmla="*/ 0 w 40"/>
                  <a:gd name="T45" fmla="*/ 0 h 200"/>
                  <a:gd name="T46" fmla="*/ 0 w 40"/>
                  <a:gd name="T47" fmla="*/ 1 h 200"/>
                  <a:gd name="T48" fmla="*/ 0 w 40"/>
                  <a:gd name="T49" fmla="*/ 1 h 200"/>
                  <a:gd name="T50" fmla="*/ 0 w 40"/>
                  <a:gd name="T51" fmla="*/ 7 h 200"/>
                  <a:gd name="T52" fmla="*/ 0 w 40"/>
                  <a:gd name="T53" fmla="*/ 7 h 200"/>
                  <a:gd name="T54" fmla="*/ 0 w 40"/>
                  <a:gd name="T55" fmla="*/ 7 h 200"/>
                  <a:gd name="T56" fmla="*/ 0 w 40"/>
                  <a:gd name="T57" fmla="*/ 7 h 200"/>
                  <a:gd name="T58" fmla="*/ 0 w 40"/>
                  <a:gd name="T59" fmla="*/ 8 h 200"/>
                  <a:gd name="T60" fmla="*/ 1 w 40"/>
                  <a:gd name="T61" fmla="*/ 8 h 200"/>
                  <a:gd name="T62" fmla="*/ 1 w 40"/>
                  <a:gd name="T63" fmla="*/ 8 h 200"/>
                  <a:gd name="T64" fmla="*/ 1 w 40"/>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200">
                    <a:moveTo>
                      <a:pt x="23" y="200"/>
                    </a:moveTo>
                    <a:lnTo>
                      <a:pt x="24" y="199"/>
                    </a:lnTo>
                    <a:lnTo>
                      <a:pt x="26" y="199"/>
                    </a:lnTo>
                    <a:lnTo>
                      <a:pt x="28" y="199"/>
                    </a:lnTo>
                    <a:lnTo>
                      <a:pt x="29" y="198"/>
                    </a:lnTo>
                    <a:lnTo>
                      <a:pt x="31" y="197"/>
                    </a:lnTo>
                    <a:lnTo>
                      <a:pt x="32" y="196"/>
                    </a:lnTo>
                    <a:lnTo>
                      <a:pt x="34" y="195"/>
                    </a:lnTo>
                    <a:lnTo>
                      <a:pt x="35" y="194"/>
                    </a:lnTo>
                    <a:lnTo>
                      <a:pt x="36" y="193"/>
                    </a:lnTo>
                    <a:lnTo>
                      <a:pt x="37" y="191"/>
                    </a:lnTo>
                    <a:lnTo>
                      <a:pt x="38" y="190"/>
                    </a:lnTo>
                    <a:lnTo>
                      <a:pt x="38" y="188"/>
                    </a:lnTo>
                    <a:lnTo>
                      <a:pt x="39" y="186"/>
                    </a:lnTo>
                    <a:lnTo>
                      <a:pt x="39" y="184"/>
                    </a:lnTo>
                    <a:lnTo>
                      <a:pt x="39" y="183"/>
                    </a:lnTo>
                    <a:lnTo>
                      <a:pt x="40" y="181"/>
                    </a:lnTo>
                    <a:lnTo>
                      <a:pt x="40" y="20"/>
                    </a:lnTo>
                    <a:lnTo>
                      <a:pt x="39" y="18"/>
                    </a:lnTo>
                    <a:lnTo>
                      <a:pt x="39" y="16"/>
                    </a:lnTo>
                    <a:lnTo>
                      <a:pt x="39" y="14"/>
                    </a:lnTo>
                    <a:lnTo>
                      <a:pt x="38" y="11"/>
                    </a:lnTo>
                    <a:lnTo>
                      <a:pt x="38" y="10"/>
                    </a:lnTo>
                    <a:lnTo>
                      <a:pt x="37" y="8"/>
                    </a:lnTo>
                    <a:lnTo>
                      <a:pt x="36" y="7"/>
                    </a:lnTo>
                    <a:lnTo>
                      <a:pt x="35" y="5"/>
                    </a:lnTo>
                    <a:lnTo>
                      <a:pt x="34" y="4"/>
                    </a:lnTo>
                    <a:lnTo>
                      <a:pt x="32" y="3"/>
                    </a:lnTo>
                    <a:lnTo>
                      <a:pt x="31" y="2"/>
                    </a:lnTo>
                    <a:lnTo>
                      <a:pt x="29" y="1"/>
                    </a:lnTo>
                    <a:lnTo>
                      <a:pt x="28" y="0"/>
                    </a:lnTo>
                    <a:lnTo>
                      <a:pt x="26" y="0"/>
                    </a:lnTo>
                    <a:lnTo>
                      <a:pt x="24" y="0"/>
                    </a:lnTo>
                    <a:lnTo>
                      <a:pt x="23" y="0"/>
                    </a:lnTo>
                    <a:lnTo>
                      <a:pt x="21" y="0"/>
                    </a:lnTo>
                    <a:lnTo>
                      <a:pt x="19" y="0"/>
                    </a:lnTo>
                    <a:lnTo>
                      <a:pt x="18" y="0"/>
                    </a:lnTo>
                    <a:lnTo>
                      <a:pt x="15" y="1"/>
                    </a:lnTo>
                    <a:lnTo>
                      <a:pt x="14" y="2"/>
                    </a:lnTo>
                    <a:lnTo>
                      <a:pt x="12" y="3"/>
                    </a:lnTo>
                    <a:lnTo>
                      <a:pt x="11" y="4"/>
                    </a:lnTo>
                    <a:lnTo>
                      <a:pt x="10" y="5"/>
                    </a:lnTo>
                    <a:lnTo>
                      <a:pt x="9" y="7"/>
                    </a:lnTo>
                    <a:lnTo>
                      <a:pt x="8" y="8"/>
                    </a:lnTo>
                    <a:lnTo>
                      <a:pt x="7" y="10"/>
                    </a:lnTo>
                    <a:lnTo>
                      <a:pt x="6" y="11"/>
                    </a:lnTo>
                    <a:lnTo>
                      <a:pt x="5" y="14"/>
                    </a:lnTo>
                    <a:lnTo>
                      <a:pt x="5" y="16"/>
                    </a:lnTo>
                    <a:lnTo>
                      <a:pt x="5" y="18"/>
                    </a:lnTo>
                    <a:lnTo>
                      <a:pt x="5" y="20"/>
                    </a:lnTo>
                    <a:lnTo>
                      <a:pt x="0" y="168"/>
                    </a:lnTo>
                    <a:lnTo>
                      <a:pt x="0" y="169"/>
                    </a:lnTo>
                    <a:lnTo>
                      <a:pt x="0" y="172"/>
                    </a:lnTo>
                    <a:lnTo>
                      <a:pt x="1" y="175"/>
                    </a:lnTo>
                    <a:lnTo>
                      <a:pt x="2" y="178"/>
                    </a:lnTo>
                    <a:lnTo>
                      <a:pt x="3" y="180"/>
                    </a:lnTo>
                    <a:lnTo>
                      <a:pt x="4" y="183"/>
                    </a:lnTo>
                    <a:lnTo>
                      <a:pt x="6" y="185"/>
                    </a:lnTo>
                    <a:lnTo>
                      <a:pt x="7" y="188"/>
                    </a:lnTo>
                    <a:lnTo>
                      <a:pt x="9" y="190"/>
                    </a:lnTo>
                    <a:lnTo>
                      <a:pt x="11" y="192"/>
                    </a:lnTo>
                    <a:lnTo>
                      <a:pt x="12" y="194"/>
                    </a:lnTo>
                    <a:lnTo>
                      <a:pt x="14" y="196"/>
                    </a:lnTo>
                    <a:lnTo>
                      <a:pt x="16" y="197"/>
                    </a:lnTo>
                    <a:lnTo>
                      <a:pt x="19" y="199"/>
                    </a:lnTo>
                    <a:lnTo>
                      <a:pt x="21" y="199"/>
                    </a:lnTo>
                    <a:lnTo>
                      <a:pt x="23" y="200"/>
                    </a:lnTo>
                    <a:close/>
                  </a:path>
                </a:pathLst>
              </a:custGeom>
              <a:solidFill>
                <a:srgbClr val="993300"/>
              </a:solidFill>
              <a:ln w="0">
                <a:solidFill>
                  <a:srgbClr val="000000"/>
                </a:solidFill>
                <a:prstDash val="solid"/>
                <a:round/>
                <a:headEnd/>
                <a:tailEnd/>
              </a:ln>
            </p:spPr>
            <p:txBody>
              <a:bodyPr/>
              <a:lstStyle/>
              <a:p>
                <a:endParaRPr lang="en-US"/>
              </a:p>
            </p:txBody>
          </p:sp>
          <p:sp>
            <p:nvSpPr>
              <p:cNvPr id="44382" name="Freeform 507"/>
              <p:cNvSpPr>
                <a:spLocks/>
              </p:cNvSpPr>
              <p:nvPr/>
            </p:nvSpPr>
            <p:spPr bwMode="auto">
              <a:xfrm>
                <a:off x="4607" y="1275"/>
                <a:ext cx="2" cy="9"/>
              </a:xfrm>
              <a:custGeom>
                <a:avLst/>
                <a:gdLst>
                  <a:gd name="T0" fmla="*/ 1 w 47"/>
                  <a:gd name="T1" fmla="*/ 9 h 209"/>
                  <a:gd name="T2" fmla="*/ 1 w 47"/>
                  <a:gd name="T3" fmla="*/ 9 h 209"/>
                  <a:gd name="T4" fmla="*/ 1 w 47"/>
                  <a:gd name="T5" fmla="*/ 9 h 209"/>
                  <a:gd name="T6" fmla="*/ 1 w 47"/>
                  <a:gd name="T7" fmla="*/ 9 h 209"/>
                  <a:gd name="T8" fmla="*/ 2 w 47"/>
                  <a:gd name="T9" fmla="*/ 8 h 209"/>
                  <a:gd name="T10" fmla="*/ 2 w 47"/>
                  <a:gd name="T11" fmla="*/ 8 h 209"/>
                  <a:gd name="T12" fmla="*/ 2 w 47"/>
                  <a:gd name="T13" fmla="*/ 8 h 209"/>
                  <a:gd name="T14" fmla="*/ 2 w 47"/>
                  <a:gd name="T15" fmla="*/ 8 h 209"/>
                  <a:gd name="T16" fmla="*/ 1 w 47"/>
                  <a:gd name="T17" fmla="*/ 1 h 209"/>
                  <a:gd name="T18" fmla="*/ 1 w 47"/>
                  <a:gd name="T19" fmla="*/ 1 h 209"/>
                  <a:gd name="T20" fmla="*/ 1 w 47"/>
                  <a:gd name="T21" fmla="*/ 1 h 209"/>
                  <a:gd name="T22" fmla="*/ 1 w 47"/>
                  <a:gd name="T23" fmla="*/ 0 h 209"/>
                  <a:gd name="T24" fmla="*/ 1 w 47"/>
                  <a:gd name="T25" fmla="*/ 0 h 209"/>
                  <a:gd name="T26" fmla="*/ 1 w 47"/>
                  <a:gd name="T27" fmla="*/ 0 h 209"/>
                  <a:gd name="T28" fmla="*/ 1 w 47"/>
                  <a:gd name="T29" fmla="*/ 0 h 209"/>
                  <a:gd name="T30" fmla="*/ 1 w 47"/>
                  <a:gd name="T31" fmla="*/ 0 h 209"/>
                  <a:gd name="T32" fmla="*/ 1 w 47"/>
                  <a:gd name="T33" fmla="*/ 0 h 209"/>
                  <a:gd name="T34" fmla="*/ 1 w 47"/>
                  <a:gd name="T35" fmla="*/ 0 h 209"/>
                  <a:gd name="T36" fmla="*/ 0 w 47"/>
                  <a:gd name="T37" fmla="*/ 0 h 209"/>
                  <a:gd name="T38" fmla="*/ 0 w 47"/>
                  <a:gd name="T39" fmla="*/ 0 h 209"/>
                  <a:gd name="T40" fmla="*/ 0 w 47"/>
                  <a:gd name="T41" fmla="*/ 0 h 209"/>
                  <a:gd name="T42" fmla="*/ 0 w 47"/>
                  <a:gd name="T43" fmla="*/ 0 h 209"/>
                  <a:gd name="T44" fmla="*/ 0 w 47"/>
                  <a:gd name="T45" fmla="*/ 1 h 209"/>
                  <a:gd name="T46" fmla="*/ 0 w 47"/>
                  <a:gd name="T47" fmla="*/ 1 h 209"/>
                  <a:gd name="T48" fmla="*/ 0 w 47"/>
                  <a:gd name="T49" fmla="*/ 1 h 209"/>
                  <a:gd name="T50" fmla="*/ 0 w 47"/>
                  <a:gd name="T51" fmla="*/ 8 h 209"/>
                  <a:gd name="T52" fmla="*/ 0 w 47"/>
                  <a:gd name="T53" fmla="*/ 8 h 209"/>
                  <a:gd name="T54" fmla="*/ 0 w 47"/>
                  <a:gd name="T55" fmla="*/ 9 h 209"/>
                  <a:gd name="T56" fmla="*/ 0 w 47"/>
                  <a:gd name="T57" fmla="*/ 9 h 209"/>
                  <a:gd name="T58" fmla="*/ 0 w 47"/>
                  <a:gd name="T59" fmla="*/ 9 h 209"/>
                  <a:gd name="T60" fmla="*/ 0 w 47"/>
                  <a:gd name="T61" fmla="*/ 9 h 209"/>
                  <a:gd name="T62" fmla="*/ 1 w 47"/>
                  <a:gd name="T63" fmla="*/ 9 h 209"/>
                  <a:gd name="T64" fmla="*/ 1 w 4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7" h="209">
                    <a:moveTo>
                      <a:pt x="18" y="209"/>
                    </a:moveTo>
                    <a:lnTo>
                      <a:pt x="19" y="208"/>
                    </a:lnTo>
                    <a:lnTo>
                      <a:pt x="21" y="208"/>
                    </a:lnTo>
                    <a:lnTo>
                      <a:pt x="23" y="206"/>
                    </a:lnTo>
                    <a:lnTo>
                      <a:pt x="26" y="205"/>
                    </a:lnTo>
                    <a:lnTo>
                      <a:pt x="28" y="203"/>
                    </a:lnTo>
                    <a:lnTo>
                      <a:pt x="30" y="201"/>
                    </a:lnTo>
                    <a:lnTo>
                      <a:pt x="33" y="199"/>
                    </a:lnTo>
                    <a:lnTo>
                      <a:pt x="35" y="197"/>
                    </a:lnTo>
                    <a:lnTo>
                      <a:pt x="37" y="194"/>
                    </a:lnTo>
                    <a:lnTo>
                      <a:pt x="39" y="191"/>
                    </a:lnTo>
                    <a:lnTo>
                      <a:pt x="42" y="189"/>
                    </a:lnTo>
                    <a:lnTo>
                      <a:pt x="43" y="186"/>
                    </a:lnTo>
                    <a:lnTo>
                      <a:pt x="45" y="184"/>
                    </a:lnTo>
                    <a:lnTo>
                      <a:pt x="46" y="181"/>
                    </a:lnTo>
                    <a:lnTo>
                      <a:pt x="46" y="178"/>
                    </a:lnTo>
                    <a:lnTo>
                      <a:pt x="47" y="176"/>
                    </a:lnTo>
                    <a:lnTo>
                      <a:pt x="35" y="21"/>
                    </a:lnTo>
                    <a:lnTo>
                      <a:pt x="34" y="17"/>
                    </a:lnTo>
                    <a:lnTo>
                      <a:pt x="34" y="15"/>
                    </a:lnTo>
                    <a:lnTo>
                      <a:pt x="34" y="14"/>
                    </a:lnTo>
                    <a:lnTo>
                      <a:pt x="33" y="12"/>
                    </a:lnTo>
                    <a:lnTo>
                      <a:pt x="32" y="10"/>
                    </a:lnTo>
                    <a:lnTo>
                      <a:pt x="31" y="8"/>
                    </a:lnTo>
                    <a:lnTo>
                      <a:pt x="30" y="7"/>
                    </a:lnTo>
                    <a:lnTo>
                      <a:pt x="29" y="5"/>
                    </a:lnTo>
                    <a:lnTo>
                      <a:pt x="28" y="4"/>
                    </a:lnTo>
                    <a:lnTo>
                      <a:pt x="27" y="3"/>
                    </a:lnTo>
                    <a:lnTo>
                      <a:pt x="25" y="2"/>
                    </a:lnTo>
                    <a:lnTo>
                      <a:pt x="24" y="1"/>
                    </a:lnTo>
                    <a:lnTo>
                      <a:pt x="22" y="0"/>
                    </a:lnTo>
                    <a:lnTo>
                      <a:pt x="21" y="0"/>
                    </a:lnTo>
                    <a:lnTo>
                      <a:pt x="19" y="0"/>
                    </a:lnTo>
                    <a:lnTo>
                      <a:pt x="18" y="0"/>
                    </a:lnTo>
                    <a:lnTo>
                      <a:pt x="16" y="0"/>
                    </a:lnTo>
                    <a:lnTo>
                      <a:pt x="14" y="0"/>
                    </a:lnTo>
                    <a:lnTo>
                      <a:pt x="12" y="0"/>
                    </a:lnTo>
                    <a:lnTo>
                      <a:pt x="11" y="1"/>
                    </a:lnTo>
                    <a:lnTo>
                      <a:pt x="9" y="2"/>
                    </a:lnTo>
                    <a:lnTo>
                      <a:pt x="8" y="3"/>
                    </a:lnTo>
                    <a:lnTo>
                      <a:pt x="6" y="4"/>
                    </a:lnTo>
                    <a:lnTo>
                      <a:pt x="5" y="6"/>
                    </a:lnTo>
                    <a:lnTo>
                      <a:pt x="4" y="7"/>
                    </a:lnTo>
                    <a:lnTo>
                      <a:pt x="2" y="9"/>
                    </a:lnTo>
                    <a:lnTo>
                      <a:pt x="1" y="11"/>
                    </a:lnTo>
                    <a:lnTo>
                      <a:pt x="1" y="13"/>
                    </a:lnTo>
                    <a:lnTo>
                      <a:pt x="0" y="15"/>
                    </a:lnTo>
                    <a:lnTo>
                      <a:pt x="0" y="17"/>
                    </a:lnTo>
                    <a:lnTo>
                      <a:pt x="0" y="19"/>
                    </a:lnTo>
                    <a:lnTo>
                      <a:pt x="0" y="23"/>
                    </a:lnTo>
                    <a:lnTo>
                      <a:pt x="0" y="192"/>
                    </a:lnTo>
                    <a:lnTo>
                      <a:pt x="0" y="193"/>
                    </a:lnTo>
                    <a:lnTo>
                      <a:pt x="0" y="195"/>
                    </a:lnTo>
                    <a:lnTo>
                      <a:pt x="0" y="196"/>
                    </a:lnTo>
                    <a:lnTo>
                      <a:pt x="1" y="198"/>
                    </a:lnTo>
                    <a:lnTo>
                      <a:pt x="1" y="199"/>
                    </a:lnTo>
                    <a:lnTo>
                      <a:pt x="2" y="200"/>
                    </a:lnTo>
                    <a:lnTo>
                      <a:pt x="4" y="202"/>
                    </a:lnTo>
                    <a:lnTo>
                      <a:pt x="5" y="203"/>
                    </a:lnTo>
                    <a:lnTo>
                      <a:pt x="6" y="204"/>
                    </a:lnTo>
                    <a:lnTo>
                      <a:pt x="8" y="205"/>
                    </a:lnTo>
                    <a:lnTo>
                      <a:pt x="9" y="206"/>
                    </a:lnTo>
                    <a:lnTo>
                      <a:pt x="11" y="207"/>
                    </a:lnTo>
                    <a:lnTo>
                      <a:pt x="12" y="208"/>
                    </a:lnTo>
                    <a:lnTo>
                      <a:pt x="14" y="208"/>
                    </a:lnTo>
                    <a:lnTo>
                      <a:pt x="16" y="208"/>
                    </a:lnTo>
                    <a:lnTo>
                      <a:pt x="18" y="209"/>
                    </a:lnTo>
                    <a:close/>
                  </a:path>
                </a:pathLst>
              </a:custGeom>
              <a:solidFill>
                <a:srgbClr val="993300"/>
              </a:solidFill>
              <a:ln w="0">
                <a:solidFill>
                  <a:srgbClr val="000000"/>
                </a:solidFill>
                <a:prstDash val="solid"/>
                <a:round/>
                <a:headEnd/>
                <a:tailEnd/>
              </a:ln>
            </p:spPr>
            <p:txBody>
              <a:bodyPr/>
              <a:lstStyle/>
              <a:p>
                <a:endParaRPr lang="en-US"/>
              </a:p>
            </p:txBody>
          </p:sp>
          <p:sp>
            <p:nvSpPr>
              <p:cNvPr id="44383" name="Freeform 508"/>
              <p:cNvSpPr>
                <a:spLocks/>
              </p:cNvSpPr>
              <p:nvPr/>
            </p:nvSpPr>
            <p:spPr bwMode="auto">
              <a:xfrm>
                <a:off x="4588" y="1275"/>
                <a:ext cx="19" cy="4"/>
              </a:xfrm>
              <a:custGeom>
                <a:avLst/>
                <a:gdLst>
                  <a:gd name="T0" fmla="*/ 17 w 423"/>
                  <a:gd name="T1" fmla="*/ 4 h 99"/>
                  <a:gd name="T2" fmla="*/ 18 w 423"/>
                  <a:gd name="T3" fmla="*/ 4 h 99"/>
                  <a:gd name="T4" fmla="*/ 18 w 423"/>
                  <a:gd name="T5" fmla="*/ 4 h 99"/>
                  <a:gd name="T6" fmla="*/ 18 w 423"/>
                  <a:gd name="T7" fmla="*/ 4 h 99"/>
                  <a:gd name="T8" fmla="*/ 19 w 423"/>
                  <a:gd name="T9" fmla="*/ 4 h 99"/>
                  <a:gd name="T10" fmla="*/ 19 w 423"/>
                  <a:gd name="T11" fmla="*/ 3 h 99"/>
                  <a:gd name="T12" fmla="*/ 19 w 423"/>
                  <a:gd name="T13" fmla="*/ 3 h 99"/>
                  <a:gd name="T14" fmla="*/ 19 w 423"/>
                  <a:gd name="T15" fmla="*/ 3 h 99"/>
                  <a:gd name="T16" fmla="*/ 19 w 423"/>
                  <a:gd name="T17" fmla="*/ 1 h 99"/>
                  <a:gd name="T18" fmla="*/ 19 w 423"/>
                  <a:gd name="T19" fmla="*/ 1 h 99"/>
                  <a:gd name="T20" fmla="*/ 19 w 423"/>
                  <a:gd name="T21" fmla="*/ 1 h 99"/>
                  <a:gd name="T22" fmla="*/ 19 w 423"/>
                  <a:gd name="T23" fmla="*/ 1 h 99"/>
                  <a:gd name="T24" fmla="*/ 18 w 423"/>
                  <a:gd name="T25" fmla="*/ 0 h 99"/>
                  <a:gd name="T26" fmla="*/ 18 w 423"/>
                  <a:gd name="T27" fmla="*/ 0 h 99"/>
                  <a:gd name="T28" fmla="*/ 18 w 423"/>
                  <a:gd name="T29" fmla="*/ 0 h 99"/>
                  <a:gd name="T30" fmla="*/ 17 w 423"/>
                  <a:gd name="T31" fmla="*/ 0 h 99"/>
                  <a:gd name="T32" fmla="*/ 17 w 423"/>
                  <a:gd name="T33" fmla="*/ 0 h 99"/>
                  <a:gd name="T34" fmla="*/ 2 w 423"/>
                  <a:gd name="T35" fmla="*/ 0 h 99"/>
                  <a:gd name="T36" fmla="*/ 1 w 423"/>
                  <a:gd name="T37" fmla="*/ 0 h 99"/>
                  <a:gd name="T38" fmla="*/ 1 w 423"/>
                  <a:gd name="T39" fmla="*/ 0 h 99"/>
                  <a:gd name="T40" fmla="*/ 1 w 423"/>
                  <a:gd name="T41" fmla="*/ 0 h 99"/>
                  <a:gd name="T42" fmla="*/ 0 w 423"/>
                  <a:gd name="T43" fmla="*/ 0 h 99"/>
                  <a:gd name="T44" fmla="*/ 0 w 423"/>
                  <a:gd name="T45" fmla="*/ 1 h 99"/>
                  <a:gd name="T46" fmla="*/ 0 w 423"/>
                  <a:gd name="T47" fmla="*/ 1 h 99"/>
                  <a:gd name="T48" fmla="*/ 0 w 423"/>
                  <a:gd name="T49" fmla="*/ 1 h 99"/>
                  <a:gd name="T50" fmla="*/ 0 w 423"/>
                  <a:gd name="T51" fmla="*/ 3 h 99"/>
                  <a:gd name="T52" fmla="*/ 0 w 423"/>
                  <a:gd name="T53" fmla="*/ 3 h 99"/>
                  <a:gd name="T54" fmla="*/ 0 w 423"/>
                  <a:gd name="T55" fmla="*/ 3 h 99"/>
                  <a:gd name="T56" fmla="*/ 0 w 423"/>
                  <a:gd name="T57" fmla="*/ 3 h 99"/>
                  <a:gd name="T58" fmla="*/ 1 w 423"/>
                  <a:gd name="T59" fmla="*/ 4 h 99"/>
                  <a:gd name="T60" fmla="*/ 1 w 423"/>
                  <a:gd name="T61" fmla="*/ 4 h 99"/>
                  <a:gd name="T62" fmla="*/ 1 w 423"/>
                  <a:gd name="T63" fmla="*/ 4 h 99"/>
                  <a:gd name="T64" fmla="*/ 2 w 423"/>
                  <a:gd name="T65" fmla="*/ 4 h 99"/>
                  <a:gd name="T66" fmla="*/ 2 w 423"/>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3" h="99">
                    <a:moveTo>
                      <a:pt x="378" y="99"/>
                    </a:moveTo>
                    <a:lnTo>
                      <a:pt x="382" y="98"/>
                    </a:lnTo>
                    <a:lnTo>
                      <a:pt x="386" y="98"/>
                    </a:lnTo>
                    <a:lnTo>
                      <a:pt x="390" y="97"/>
                    </a:lnTo>
                    <a:lnTo>
                      <a:pt x="396" y="96"/>
                    </a:lnTo>
                    <a:lnTo>
                      <a:pt x="399" y="95"/>
                    </a:lnTo>
                    <a:lnTo>
                      <a:pt x="403" y="93"/>
                    </a:lnTo>
                    <a:lnTo>
                      <a:pt x="406" y="91"/>
                    </a:lnTo>
                    <a:lnTo>
                      <a:pt x="410" y="89"/>
                    </a:lnTo>
                    <a:lnTo>
                      <a:pt x="412" y="87"/>
                    </a:lnTo>
                    <a:lnTo>
                      <a:pt x="415" y="85"/>
                    </a:lnTo>
                    <a:lnTo>
                      <a:pt x="417" y="82"/>
                    </a:lnTo>
                    <a:lnTo>
                      <a:pt x="419" y="80"/>
                    </a:lnTo>
                    <a:lnTo>
                      <a:pt x="420" y="77"/>
                    </a:lnTo>
                    <a:lnTo>
                      <a:pt x="422" y="74"/>
                    </a:lnTo>
                    <a:lnTo>
                      <a:pt x="422" y="70"/>
                    </a:lnTo>
                    <a:lnTo>
                      <a:pt x="423" y="67"/>
                    </a:lnTo>
                    <a:lnTo>
                      <a:pt x="423" y="33"/>
                    </a:lnTo>
                    <a:lnTo>
                      <a:pt x="422" y="28"/>
                    </a:lnTo>
                    <a:lnTo>
                      <a:pt x="422" y="25"/>
                    </a:lnTo>
                    <a:lnTo>
                      <a:pt x="420" y="22"/>
                    </a:lnTo>
                    <a:lnTo>
                      <a:pt x="419" y="19"/>
                    </a:lnTo>
                    <a:lnTo>
                      <a:pt x="417" y="16"/>
                    </a:lnTo>
                    <a:lnTo>
                      <a:pt x="415" y="13"/>
                    </a:lnTo>
                    <a:lnTo>
                      <a:pt x="412" y="11"/>
                    </a:lnTo>
                    <a:lnTo>
                      <a:pt x="410" y="9"/>
                    </a:lnTo>
                    <a:lnTo>
                      <a:pt x="406" y="7"/>
                    </a:lnTo>
                    <a:lnTo>
                      <a:pt x="403" y="5"/>
                    </a:lnTo>
                    <a:lnTo>
                      <a:pt x="399" y="3"/>
                    </a:lnTo>
                    <a:lnTo>
                      <a:pt x="396" y="2"/>
                    </a:lnTo>
                    <a:lnTo>
                      <a:pt x="390" y="1"/>
                    </a:lnTo>
                    <a:lnTo>
                      <a:pt x="386" y="0"/>
                    </a:lnTo>
                    <a:lnTo>
                      <a:pt x="382" y="0"/>
                    </a:lnTo>
                    <a:lnTo>
                      <a:pt x="378" y="0"/>
                    </a:lnTo>
                    <a:lnTo>
                      <a:pt x="46" y="0"/>
                    </a:lnTo>
                    <a:lnTo>
                      <a:pt x="40" y="0"/>
                    </a:lnTo>
                    <a:lnTo>
                      <a:pt x="36" y="0"/>
                    </a:lnTo>
                    <a:lnTo>
                      <a:pt x="32" y="1"/>
                    </a:lnTo>
                    <a:lnTo>
                      <a:pt x="28" y="2"/>
                    </a:lnTo>
                    <a:lnTo>
                      <a:pt x="24" y="3"/>
                    </a:lnTo>
                    <a:lnTo>
                      <a:pt x="20" y="5"/>
                    </a:lnTo>
                    <a:lnTo>
                      <a:pt x="17" y="7"/>
                    </a:lnTo>
                    <a:lnTo>
                      <a:pt x="14" y="9"/>
                    </a:lnTo>
                    <a:lnTo>
                      <a:pt x="11" y="11"/>
                    </a:lnTo>
                    <a:lnTo>
                      <a:pt x="8"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8" y="85"/>
                    </a:lnTo>
                    <a:lnTo>
                      <a:pt x="11" y="87"/>
                    </a:lnTo>
                    <a:lnTo>
                      <a:pt x="14" y="89"/>
                    </a:lnTo>
                    <a:lnTo>
                      <a:pt x="17" y="91"/>
                    </a:lnTo>
                    <a:lnTo>
                      <a:pt x="20" y="93"/>
                    </a:lnTo>
                    <a:lnTo>
                      <a:pt x="24" y="95"/>
                    </a:lnTo>
                    <a:lnTo>
                      <a:pt x="28" y="96"/>
                    </a:lnTo>
                    <a:lnTo>
                      <a:pt x="32" y="97"/>
                    </a:lnTo>
                    <a:lnTo>
                      <a:pt x="36" y="98"/>
                    </a:lnTo>
                    <a:lnTo>
                      <a:pt x="40" y="98"/>
                    </a:lnTo>
                    <a:lnTo>
                      <a:pt x="46" y="99"/>
                    </a:lnTo>
                    <a:lnTo>
                      <a:pt x="378" y="99"/>
                    </a:lnTo>
                    <a:close/>
                  </a:path>
                </a:pathLst>
              </a:custGeom>
              <a:solidFill>
                <a:srgbClr val="993300"/>
              </a:solidFill>
              <a:ln w="0">
                <a:solidFill>
                  <a:srgbClr val="000000"/>
                </a:solidFill>
                <a:prstDash val="solid"/>
                <a:round/>
                <a:headEnd/>
                <a:tailEnd/>
              </a:ln>
            </p:spPr>
            <p:txBody>
              <a:bodyPr/>
              <a:lstStyle/>
              <a:p>
                <a:endParaRPr lang="en-US"/>
              </a:p>
            </p:txBody>
          </p:sp>
          <p:sp>
            <p:nvSpPr>
              <p:cNvPr id="44384" name="Freeform 509"/>
              <p:cNvSpPr>
                <a:spLocks/>
              </p:cNvSpPr>
              <p:nvPr/>
            </p:nvSpPr>
            <p:spPr bwMode="auto">
              <a:xfrm>
                <a:off x="4597" y="1343"/>
                <a:ext cx="16" cy="12"/>
              </a:xfrm>
              <a:custGeom>
                <a:avLst/>
                <a:gdLst>
                  <a:gd name="T0" fmla="*/ 14 w 353"/>
                  <a:gd name="T1" fmla="*/ 12 h 283"/>
                  <a:gd name="T2" fmla="*/ 14 w 353"/>
                  <a:gd name="T3" fmla="*/ 12 h 283"/>
                  <a:gd name="T4" fmla="*/ 15 w 353"/>
                  <a:gd name="T5" fmla="*/ 12 h 283"/>
                  <a:gd name="T6" fmla="*/ 15 w 353"/>
                  <a:gd name="T7" fmla="*/ 11 h 283"/>
                  <a:gd name="T8" fmla="*/ 15 w 353"/>
                  <a:gd name="T9" fmla="*/ 11 h 283"/>
                  <a:gd name="T10" fmla="*/ 16 w 353"/>
                  <a:gd name="T11" fmla="*/ 10 h 283"/>
                  <a:gd name="T12" fmla="*/ 16 w 353"/>
                  <a:gd name="T13" fmla="*/ 10 h 283"/>
                  <a:gd name="T14" fmla="*/ 16 w 353"/>
                  <a:gd name="T15" fmla="*/ 9 h 283"/>
                  <a:gd name="T16" fmla="*/ 16 w 353"/>
                  <a:gd name="T17" fmla="*/ 3 h 283"/>
                  <a:gd name="T18" fmla="*/ 16 w 353"/>
                  <a:gd name="T19" fmla="*/ 2 h 283"/>
                  <a:gd name="T20" fmla="*/ 15 w 353"/>
                  <a:gd name="T21" fmla="*/ 2 h 283"/>
                  <a:gd name="T22" fmla="*/ 15 w 353"/>
                  <a:gd name="T23" fmla="*/ 1 h 283"/>
                  <a:gd name="T24" fmla="*/ 15 w 353"/>
                  <a:gd name="T25" fmla="*/ 1 h 283"/>
                  <a:gd name="T26" fmla="*/ 15 w 353"/>
                  <a:gd name="T27" fmla="*/ 0 h 283"/>
                  <a:gd name="T28" fmla="*/ 15 w 353"/>
                  <a:gd name="T29" fmla="*/ 0 h 283"/>
                  <a:gd name="T30" fmla="*/ 14 w 353"/>
                  <a:gd name="T31" fmla="*/ 0 h 283"/>
                  <a:gd name="T32" fmla="*/ 14 w 353"/>
                  <a:gd name="T33" fmla="*/ 0 h 283"/>
                  <a:gd name="T34" fmla="*/ 2 w 353"/>
                  <a:gd name="T35" fmla="*/ 0 h 283"/>
                  <a:gd name="T36" fmla="*/ 2 w 353"/>
                  <a:gd name="T37" fmla="*/ 0 h 283"/>
                  <a:gd name="T38" fmla="*/ 1 w 353"/>
                  <a:gd name="T39" fmla="*/ 0 h 283"/>
                  <a:gd name="T40" fmla="*/ 1 w 353"/>
                  <a:gd name="T41" fmla="*/ 1 h 283"/>
                  <a:gd name="T42" fmla="*/ 1 w 353"/>
                  <a:gd name="T43" fmla="*/ 1 h 283"/>
                  <a:gd name="T44" fmla="*/ 1 w 353"/>
                  <a:gd name="T45" fmla="*/ 1 h 283"/>
                  <a:gd name="T46" fmla="*/ 0 w 353"/>
                  <a:gd name="T47" fmla="*/ 2 h 283"/>
                  <a:gd name="T48" fmla="*/ 0 w 353"/>
                  <a:gd name="T49" fmla="*/ 3 h 283"/>
                  <a:gd name="T50" fmla="*/ 0 w 353"/>
                  <a:gd name="T51" fmla="*/ 9 h 283"/>
                  <a:gd name="T52" fmla="*/ 0 w 353"/>
                  <a:gd name="T53" fmla="*/ 10 h 283"/>
                  <a:gd name="T54" fmla="*/ 0 w 353"/>
                  <a:gd name="T55" fmla="*/ 10 h 283"/>
                  <a:gd name="T56" fmla="*/ 0 w 353"/>
                  <a:gd name="T57" fmla="*/ 11 h 283"/>
                  <a:gd name="T58" fmla="*/ 1 w 353"/>
                  <a:gd name="T59" fmla="*/ 11 h 283"/>
                  <a:gd name="T60" fmla="*/ 1 w 353"/>
                  <a:gd name="T61" fmla="*/ 11 h 283"/>
                  <a:gd name="T62" fmla="*/ 1 w 353"/>
                  <a:gd name="T63" fmla="*/ 12 h 283"/>
                  <a:gd name="T64" fmla="*/ 2 w 353"/>
                  <a:gd name="T65" fmla="*/ 12 h 283"/>
                  <a:gd name="T66" fmla="*/ 2 w 353"/>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53" h="283">
                    <a:moveTo>
                      <a:pt x="308" y="283"/>
                    </a:moveTo>
                    <a:lnTo>
                      <a:pt x="311" y="282"/>
                    </a:lnTo>
                    <a:lnTo>
                      <a:pt x="315" y="281"/>
                    </a:lnTo>
                    <a:lnTo>
                      <a:pt x="319" y="279"/>
                    </a:lnTo>
                    <a:lnTo>
                      <a:pt x="322" y="277"/>
                    </a:lnTo>
                    <a:lnTo>
                      <a:pt x="326" y="274"/>
                    </a:lnTo>
                    <a:lnTo>
                      <a:pt x="330" y="271"/>
                    </a:lnTo>
                    <a:lnTo>
                      <a:pt x="333" y="267"/>
                    </a:lnTo>
                    <a:lnTo>
                      <a:pt x="337" y="263"/>
                    </a:lnTo>
                    <a:lnTo>
                      <a:pt x="341" y="257"/>
                    </a:lnTo>
                    <a:lnTo>
                      <a:pt x="344" y="252"/>
                    </a:lnTo>
                    <a:lnTo>
                      <a:pt x="346" y="247"/>
                    </a:lnTo>
                    <a:lnTo>
                      <a:pt x="348" y="241"/>
                    </a:lnTo>
                    <a:lnTo>
                      <a:pt x="350" y="235"/>
                    </a:lnTo>
                    <a:lnTo>
                      <a:pt x="351" y="229"/>
                    </a:lnTo>
                    <a:lnTo>
                      <a:pt x="352" y="221"/>
                    </a:lnTo>
                    <a:lnTo>
                      <a:pt x="353" y="215"/>
                    </a:lnTo>
                    <a:lnTo>
                      <a:pt x="343" y="67"/>
                    </a:lnTo>
                    <a:lnTo>
                      <a:pt x="342" y="59"/>
                    </a:lnTo>
                    <a:lnTo>
                      <a:pt x="342" y="52"/>
                    </a:lnTo>
                    <a:lnTo>
                      <a:pt x="341" y="46"/>
                    </a:lnTo>
                    <a:lnTo>
                      <a:pt x="339" y="40"/>
                    </a:lnTo>
                    <a:lnTo>
                      <a:pt x="337" y="34"/>
                    </a:lnTo>
                    <a:lnTo>
                      <a:pt x="336" y="29"/>
                    </a:lnTo>
                    <a:lnTo>
                      <a:pt x="334" y="24"/>
                    </a:lnTo>
                    <a:lnTo>
                      <a:pt x="332" y="19"/>
                    </a:lnTo>
                    <a:lnTo>
                      <a:pt x="329" y="14"/>
                    </a:lnTo>
                    <a:lnTo>
                      <a:pt x="327" y="11"/>
                    </a:lnTo>
                    <a:lnTo>
                      <a:pt x="324" y="7"/>
                    </a:lnTo>
                    <a:lnTo>
                      <a:pt x="321" y="5"/>
                    </a:lnTo>
                    <a:lnTo>
                      <a:pt x="318" y="2"/>
                    </a:lnTo>
                    <a:lnTo>
                      <a:pt x="314" y="1"/>
                    </a:lnTo>
                    <a:lnTo>
                      <a:pt x="311" y="0"/>
                    </a:lnTo>
                    <a:lnTo>
                      <a:pt x="308" y="0"/>
                    </a:lnTo>
                    <a:lnTo>
                      <a:pt x="47" y="0"/>
                    </a:lnTo>
                    <a:lnTo>
                      <a:pt x="43" y="0"/>
                    </a:lnTo>
                    <a:lnTo>
                      <a:pt x="39" y="1"/>
                    </a:lnTo>
                    <a:lnTo>
                      <a:pt x="36" y="2"/>
                    </a:lnTo>
                    <a:lnTo>
                      <a:pt x="33" y="5"/>
                    </a:lnTo>
                    <a:lnTo>
                      <a:pt x="29" y="7"/>
                    </a:lnTo>
                    <a:lnTo>
                      <a:pt x="26" y="11"/>
                    </a:lnTo>
                    <a:lnTo>
                      <a:pt x="23" y="14"/>
                    </a:lnTo>
                    <a:lnTo>
                      <a:pt x="20" y="19"/>
                    </a:lnTo>
                    <a:lnTo>
                      <a:pt x="18" y="24"/>
                    </a:lnTo>
                    <a:lnTo>
                      <a:pt x="16" y="29"/>
                    </a:lnTo>
                    <a:lnTo>
                      <a:pt x="14" y="34"/>
                    </a:lnTo>
                    <a:lnTo>
                      <a:pt x="12" y="40"/>
                    </a:lnTo>
                    <a:lnTo>
                      <a:pt x="11" y="46"/>
                    </a:lnTo>
                    <a:lnTo>
                      <a:pt x="10" y="52"/>
                    </a:lnTo>
                    <a:lnTo>
                      <a:pt x="10" y="59"/>
                    </a:lnTo>
                    <a:lnTo>
                      <a:pt x="10" y="67"/>
                    </a:lnTo>
                    <a:lnTo>
                      <a:pt x="0" y="215"/>
                    </a:lnTo>
                    <a:lnTo>
                      <a:pt x="0" y="221"/>
                    </a:lnTo>
                    <a:lnTo>
                      <a:pt x="1" y="229"/>
                    </a:lnTo>
                    <a:lnTo>
                      <a:pt x="2" y="235"/>
                    </a:lnTo>
                    <a:lnTo>
                      <a:pt x="4" y="241"/>
                    </a:lnTo>
                    <a:lnTo>
                      <a:pt x="6" y="247"/>
                    </a:lnTo>
                    <a:lnTo>
                      <a:pt x="9" y="252"/>
                    </a:lnTo>
                    <a:lnTo>
                      <a:pt x="12" y="257"/>
                    </a:lnTo>
                    <a:lnTo>
                      <a:pt x="15" y="263"/>
                    </a:lnTo>
                    <a:lnTo>
                      <a:pt x="19" y="267"/>
                    </a:lnTo>
                    <a:lnTo>
                      <a:pt x="23" y="271"/>
                    </a:lnTo>
                    <a:lnTo>
                      <a:pt x="26" y="274"/>
                    </a:lnTo>
                    <a:lnTo>
                      <a:pt x="31" y="277"/>
                    </a:lnTo>
                    <a:lnTo>
                      <a:pt x="35" y="279"/>
                    </a:lnTo>
                    <a:lnTo>
                      <a:pt x="39" y="281"/>
                    </a:lnTo>
                    <a:lnTo>
                      <a:pt x="43" y="282"/>
                    </a:lnTo>
                    <a:lnTo>
                      <a:pt x="47" y="283"/>
                    </a:lnTo>
                    <a:lnTo>
                      <a:pt x="308" y="283"/>
                    </a:lnTo>
                    <a:close/>
                  </a:path>
                </a:pathLst>
              </a:custGeom>
              <a:solidFill>
                <a:srgbClr val="993300"/>
              </a:solidFill>
              <a:ln w="0">
                <a:solidFill>
                  <a:srgbClr val="000000"/>
                </a:solidFill>
                <a:prstDash val="solid"/>
                <a:round/>
                <a:headEnd/>
                <a:tailEnd/>
              </a:ln>
            </p:spPr>
            <p:txBody>
              <a:bodyPr/>
              <a:lstStyle/>
              <a:p>
                <a:endParaRPr lang="en-US"/>
              </a:p>
            </p:txBody>
          </p:sp>
          <p:sp>
            <p:nvSpPr>
              <p:cNvPr id="44385" name="Freeform 510"/>
              <p:cNvSpPr>
                <a:spLocks/>
              </p:cNvSpPr>
              <p:nvPr/>
            </p:nvSpPr>
            <p:spPr bwMode="auto">
              <a:xfrm>
                <a:off x="4598" y="1343"/>
                <a:ext cx="14" cy="12"/>
              </a:xfrm>
              <a:custGeom>
                <a:avLst/>
                <a:gdLst>
                  <a:gd name="T0" fmla="*/ 12 w 338"/>
                  <a:gd name="T1" fmla="*/ 12 h 270"/>
                  <a:gd name="T2" fmla="*/ 13 w 338"/>
                  <a:gd name="T3" fmla="*/ 12 h 270"/>
                  <a:gd name="T4" fmla="*/ 13 w 338"/>
                  <a:gd name="T5" fmla="*/ 12 h 270"/>
                  <a:gd name="T6" fmla="*/ 13 w 338"/>
                  <a:gd name="T7" fmla="*/ 11 h 270"/>
                  <a:gd name="T8" fmla="*/ 13 w 338"/>
                  <a:gd name="T9" fmla="*/ 11 h 270"/>
                  <a:gd name="T10" fmla="*/ 14 w 338"/>
                  <a:gd name="T11" fmla="*/ 10 h 270"/>
                  <a:gd name="T12" fmla="*/ 14 w 338"/>
                  <a:gd name="T13" fmla="*/ 10 h 270"/>
                  <a:gd name="T14" fmla="*/ 14 w 338"/>
                  <a:gd name="T15" fmla="*/ 9 h 270"/>
                  <a:gd name="T16" fmla="*/ 14 w 338"/>
                  <a:gd name="T17" fmla="*/ 3 h 270"/>
                  <a:gd name="T18" fmla="*/ 14 w 338"/>
                  <a:gd name="T19" fmla="*/ 2 h 270"/>
                  <a:gd name="T20" fmla="*/ 13 w 338"/>
                  <a:gd name="T21" fmla="*/ 2 h 270"/>
                  <a:gd name="T22" fmla="*/ 13 w 338"/>
                  <a:gd name="T23" fmla="*/ 1 h 270"/>
                  <a:gd name="T24" fmla="*/ 13 w 338"/>
                  <a:gd name="T25" fmla="*/ 1 h 270"/>
                  <a:gd name="T26" fmla="*/ 13 w 338"/>
                  <a:gd name="T27" fmla="*/ 0 h 270"/>
                  <a:gd name="T28" fmla="*/ 13 w 338"/>
                  <a:gd name="T29" fmla="*/ 0 h 270"/>
                  <a:gd name="T30" fmla="*/ 12 w 338"/>
                  <a:gd name="T31" fmla="*/ 0 h 270"/>
                  <a:gd name="T32" fmla="*/ 12 w 338"/>
                  <a:gd name="T33" fmla="*/ 0 h 270"/>
                  <a:gd name="T34" fmla="*/ 2 w 338"/>
                  <a:gd name="T35" fmla="*/ 0 h 270"/>
                  <a:gd name="T36" fmla="*/ 1 w 338"/>
                  <a:gd name="T37" fmla="*/ 0 h 270"/>
                  <a:gd name="T38" fmla="*/ 1 w 338"/>
                  <a:gd name="T39" fmla="*/ 0 h 270"/>
                  <a:gd name="T40" fmla="*/ 1 w 338"/>
                  <a:gd name="T41" fmla="*/ 1 h 270"/>
                  <a:gd name="T42" fmla="*/ 1 w 338"/>
                  <a:gd name="T43" fmla="*/ 1 h 270"/>
                  <a:gd name="T44" fmla="*/ 1 w 338"/>
                  <a:gd name="T45" fmla="*/ 1 h 270"/>
                  <a:gd name="T46" fmla="*/ 0 w 338"/>
                  <a:gd name="T47" fmla="*/ 2 h 270"/>
                  <a:gd name="T48" fmla="*/ 0 w 338"/>
                  <a:gd name="T49" fmla="*/ 3 h 270"/>
                  <a:gd name="T50" fmla="*/ 0 w 338"/>
                  <a:gd name="T51" fmla="*/ 9 h 270"/>
                  <a:gd name="T52" fmla="*/ 0 w 338"/>
                  <a:gd name="T53" fmla="*/ 10 h 270"/>
                  <a:gd name="T54" fmla="*/ 0 w 338"/>
                  <a:gd name="T55" fmla="*/ 10 h 270"/>
                  <a:gd name="T56" fmla="*/ 0 w 338"/>
                  <a:gd name="T57" fmla="*/ 11 h 270"/>
                  <a:gd name="T58" fmla="*/ 1 w 338"/>
                  <a:gd name="T59" fmla="*/ 11 h 270"/>
                  <a:gd name="T60" fmla="*/ 1 w 338"/>
                  <a:gd name="T61" fmla="*/ 11 h 270"/>
                  <a:gd name="T62" fmla="*/ 1 w 338"/>
                  <a:gd name="T63" fmla="*/ 12 h 270"/>
                  <a:gd name="T64" fmla="*/ 2 w 338"/>
                  <a:gd name="T65" fmla="*/ 12 h 270"/>
                  <a:gd name="T66" fmla="*/ 2 w 338"/>
                  <a:gd name="T67" fmla="*/ 12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38" h="270">
                    <a:moveTo>
                      <a:pt x="294" y="270"/>
                    </a:moveTo>
                    <a:lnTo>
                      <a:pt x="297" y="269"/>
                    </a:lnTo>
                    <a:lnTo>
                      <a:pt x="301" y="268"/>
                    </a:lnTo>
                    <a:lnTo>
                      <a:pt x="304" y="267"/>
                    </a:lnTo>
                    <a:lnTo>
                      <a:pt x="308" y="264"/>
                    </a:lnTo>
                    <a:lnTo>
                      <a:pt x="311" y="262"/>
                    </a:lnTo>
                    <a:lnTo>
                      <a:pt x="315" y="258"/>
                    </a:lnTo>
                    <a:lnTo>
                      <a:pt x="318" y="254"/>
                    </a:lnTo>
                    <a:lnTo>
                      <a:pt x="322" y="250"/>
                    </a:lnTo>
                    <a:lnTo>
                      <a:pt x="325" y="245"/>
                    </a:lnTo>
                    <a:lnTo>
                      <a:pt x="328" y="240"/>
                    </a:lnTo>
                    <a:lnTo>
                      <a:pt x="330" y="235"/>
                    </a:lnTo>
                    <a:lnTo>
                      <a:pt x="333" y="229"/>
                    </a:lnTo>
                    <a:lnTo>
                      <a:pt x="335" y="223"/>
                    </a:lnTo>
                    <a:lnTo>
                      <a:pt x="336" y="217"/>
                    </a:lnTo>
                    <a:lnTo>
                      <a:pt x="337" y="210"/>
                    </a:lnTo>
                    <a:lnTo>
                      <a:pt x="338" y="204"/>
                    </a:lnTo>
                    <a:lnTo>
                      <a:pt x="327" y="64"/>
                    </a:lnTo>
                    <a:lnTo>
                      <a:pt x="326" y="57"/>
                    </a:lnTo>
                    <a:lnTo>
                      <a:pt x="326" y="50"/>
                    </a:lnTo>
                    <a:lnTo>
                      <a:pt x="325" y="44"/>
                    </a:lnTo>
                    <a:lnTo>
                      <a:pt x="324" y="38"/>
                    </a:lnTo>
                    <a:lnTo>
                      <a:pt x="322" y="33"/>
                    </a:lnTo>
                    <a:lnTo>
                      <a:pt x="321" y="28"/>
                    </a:lnTo>
                    <a:lnTo>
                      <a:pt x="319" y="23"/>
                    </a:lnTo>
                    <a:lnTo>
                      <a:pt x="317" y="19"/>
                    </a:lnTo>
                    <a:lnTo>
                      <a:pt x="314" y="14"/>
                    </a:lnTo>
                    <a:lnTo>
                      <a:pt x="312" y="10"/>
                    </a:lnTo>
                    <a:lnTo>
                      <a:pt x="309" y="7"/>
                    </a:lnTo>
                    <a:lnTo>
                      <a:pt x="306" y="4"/>
                    </a:lnTo>
                    <a:lnTo>
                      <a:pt x="303" y="2"/>
                    </a:lnTo>
                    <a:lnTo>
                      <a:pt x="300" y="1"/>
                    </a:lnTo>
                    <a:lnTo>
                      <a:pt x="297" y="0"/>
                    </a:lnTo>
                    <a:lnTo>
                      <a:pt x="294" y="0"/>
                    </a:lnTo>
                    <a:lnTo>
                      <a:pt x="45" y="0"/>
                    </a:lnTo>
                    <a:lnTo>
                      <a:pt x="41" y="0"/>
                    </a:lnTo>
                    <a:lnTo>
                      <a:pt x="38" y="1"/>
                    </a:lnTo>
                    <a:lnTo>
                      <a:pt x="35" y="2"/>
                    </a:lnTo>
                    <a:lnTo>
                      <a:pt x="32" y="4"/>
                    </a:lnTo>
                    <a:lnTo>
                      <a:pt x="29" y="7"/>
                    </a:lnTo>
                    <a:lnTo>
                      <a:pt x="26" y="10"/>
                    </a:lnTo>
                    <a:lnTo>
                      <a:pt x="24" y="14"/>
                    </a:lnTo>
                    <a:lnTo>
                      <a:pt x="20" y="19"/>
                    </a:lnTo>
                    <a:lnTo>
                      <a:pt x="18" y="23"/>
                    </a:lnTo>
                    <a:lnTo>
                      <a:pt x="16" y="28"/>
                    </a:lnTo>
                    <a:lnTo>
                      <a:pt x="15" y="33"/>
                    </a:lnTo>
                    <a:lnTo>
                      <a:pt x="13" y="38"/>
                    </a:lnTo>
                    <a:lnTo>
                      <a:pt x="12" y="44"/>
                    </a:lnTo>
                    <a:lnTo>
                      <a:pt x="11" y="50"/>
                    </a:lnTo>
                    <a:lnTo>
                      <a:pt x="11" y="57"/>
                    </a:lnTo>
                    <a:lnTo>
                      <a:pt x="11" y="64"/>
                    </a:lnTo>
                    <a:lnTo>
                      <a:pt x="0" y="204"/>
                    </a:lnTo>
                    <a:lnTo>
                      <a:pt x="0" y="210"/>
                    </a:lnTo>
                    <a:lnTo>
                      <a:pt x="1" y="217"/>
                    </a:lnTo>
                    <a:lnTo>
                      <a:pt x="2" y="223"/>
                    </a:lnTo>
                    <a:lnTo>
                      <a:pt x="4" y="229"/>
                    </a:lnTo>
                    <a:lnTo>
                      <a:pt x="6" y="235"/>
                    </a:lnTo>
                    <a:lnTo>
                      <a:pt x="9" y="240"/>
                    </a:lnTo>
                    <a:lnTo>
                      <a:pt x="12" y="245"/>
                    </a:lnTo>
                    <a:lnTo>
                      <a:pt x="15" y="250"/>
                    </a:lnTo>
                    <a:lnTo>
                      <a:pt x="18" y="254"/>
                    </a:lnTo>
                    <a:lnTo>
                      <a:pt x="23" y="258"/>
                    </a:lnTo>
                    <a:lnTo>
                      <a:pt x="26" y="262"/>
                    </a:lnTo>
                    <a:lnTo>
                      <a:pt x="30" y="264"/>
                    </a:lnTo>
                    <a:lnTo>
                      <a:pt x="34" y="267"/>
                    </a:lnTo>
                    <a:lnTo>
                      <a:pt x="37" y="268"/>
                    </a:lnTo>
                    <a:lnTo>
                      <a:pt x="41" y="269"/>
                    </a:lnTo>
                    <a:lnTo>
                      <a:pt x="45" y="270"/>
                    </a:lnTo>
                    <a:lnTo>
                      <a:pt x="294" y="270"/>
                    </a:lnTo>
                    <a:close/>
                  </a:path>
                </a:pathLst>
              </a:custGeom>
              <a:solidFill>
                <a:srgbClr val="993300"/>
              </a:solidFill>
              <a:ln w="0">
                <a:solidFill>
                  <a:srgbClr val="000000"/>
                </a:solidFill>
                <a:prstDash val="solid"/>
                <a:round/>
                <a:headEnd/>
                <a:tailEnd/>
              </a:ln>
            </p:spPr>
            <p:txBody>
              <a:bodyPr/>
              <a:lstStyle/>
              <a:p>
                <a:endParaRPr lang="en-US"/>
              </a:p>
            </p:txBody>
          </p:sp>
          <p:sp>
            <p:nvSpPr>
              <p:cNvPr id="44386" name="Freeform 511"/>
              <p:cNvSpPr>
                <a:spLocks/>
              </p:cNvSpPr>
              <p:nvPr/>
            </p:nvSpPr>
            <p:spPr bwMode="auto">
              <a:xfrm>
                <a:off x="4600" y="1349"/>
                <a:ext cx="11" cy="5"/>
              </a:xfrm>
              <a:custGeom>
                <a:avLst/>
                <a:gdLst>
                  <a:gd name="T0" fmla="*/ 11 w 247"/>
                  <a:gd name="T1" fmla="*/ 3 h 121"/>
                  <a:gd name="T2" fmla="*/ 11 w 247"/>
                  <a:gd name="T3" fmla="*/ 3 h 121"/>
                  <a:gd name="T4" fmla="*/ 11 w 247"/>
                  <a:gd name="T5" fmla="*/ 3 h 121"/>
                  <a:gd name="T6" fmla="*/ 11 w 247"/>
                  <a:gd name="T7" fmla="*/ 3 h 121"/>
                  <a:gd name="T8" fmla="*/ 11 w 247"/>
                  <a:gd name="T9" fmla="*/ 3 h 121"/>
                  <a:gd name="T10" fmla="*/ 11 w 247"/>
                  <a:gd name="T11" fmla="*/ 4 h 121"/>
                  <a:gd name="T12" fmla="*/ 11 w 247"/>
                  <a:gd name="T13" fmla="*/ 4 h 121"/>
                  <a:gd name="T14" fmla="*/ 11 w 247"/>
                  <a:gd name="T15" fmla="*/ 4 h 121"/>
                  <a:gd name="T16" fmla="*/ 11 w 247"/>
                  <a:gd name="T17" fmla="*/ 4 h 121"/>
                  <a:gd name="T18" fmla="*/ 11 w 247"/>
                  <a:gd name="T19" fmla="*/ 4 h 121"/>
                  <a:gd name="T20" fmla="*/ 10 w 247"/>
                  <a:gd name="T21" fmla="*/ 5 h 121"/>
                  <a:gd name="T22" fmla="*/ 10 w 247"/>
                  <a:gd name="T23" fmla="*/ 5 h 121"/>
                  <a:gd name="T24" fmla="*/ 10 w 247"/>
                  <a:gd name="T25" fmla="*/ 5 h 121"/>
                  <a:gd name="T26" fmla="*/ 10 w 247"/>
                  <a:gd name="T27" fmla="*/ 5 h 121"/>
                  <a:gd name="T28" fmla="*/ 10 w 247"/>
                  <a:gd name="T29" fmla="*/ 5 h 121"/>
                  <a:gd name="T30" fmla="*/ 10 w 247"/>
                  <a:gd name="T31" fmla="*/ 5 h 121"/>
                  <a:gd name="T32" fmla="*/ 10 w 247"/>
                  <a:gd name="T33" fmla="*/ 5 h 121"/>
                  <a:gd name="T34" fmla="*/ 1 w 247"/>
                  <a:gd name="T35" fmla="*/ 5 h 121"/>
                  <a:gd name="T36" fmla="*/ 1 w 247"/>
                  <a:gd name="T37" fmla="*/ 5 h 121"/>
                  <a:gd name="T38" fmla="*/ 1 w 247"/>
                  <a:gd name="T39" fmla="*/ 5 h 121"/>
                  <a:gd name="T40" fmla="*/ 1 w 247"/>
                  <a:gd name="T41" fmla="*/ 5 h 121"/>
                  <a:gd name="T42" fmla="*/ 1 w 247"/>
                  <a:gd name="T43" fmla="*/ 5 h 121"/>
                  <a:gd name="T44" fmla="*/ 1 w 247"/>
                  <a:gd name="T45" fmla="*/ 5 h 121"/>
                  <a:gd name="T46" fmla="*/ 0 w 247"/>
                  <a:gd name="T47" fmla="*/ 5 h 121"/>
                  <a:gd name="T48" fmla="*/ 0 w 247"/>
                  <a:gd name="T49" fmla="*/ 4 h 121"/>
                  <a:gd name="T50" fmla="*/ 0 w 247"/>
                  <a:gd name="T51" fmla="*/ 4 h 121"/>
                  <a:gd name="T52" fmla="*/ 0 w 247"/>
                  <a:gd name="T53" fmla="*/ 4 h 121"/>
                  <a:gd name="T54" fmla="*/ 0 w 247"/>
                  <a:gd name="T55" fmla="*/ 4 h 121"/>
                  <a:gd name="T56" fmla="*/ 0 w 247"/>
                  <a:gd name="T57" fmla="*/ 4 h 121"/>
                  <a:gd name="T58" fmla="*/ 0 w 247"/>
                  <a:gd name="T59" fmla="*/ 3 h 121"/>
                  <a:gd name="T60" fmla="*/ 0 w 247"/>
                  <a:gd name="T61" fmla="*/ 3 h 121"/>
                  <a:gd name="T62" fmla="*/ 0 w 247"/>
                  <a:gd name="T63" fmla="*/ 3 h 121"/>
                  <a:gd name="T64" fmla="*/ 0 w 247"/>
                  <a:gd name="T65" fmla="*/ 3 h 121"/>
                  <a:gd name="T66" fmla="*/ 0 w 247"/>
                  <a:gd name="T67" fmla="*/ 3 h 121"/>
                  <a:gd name="T68" fmla="*/ 0 w 247"/>
                  <a:gd name="T69" fmla="*/ 0 h 121"/>
                  <a:gd name="T70" fmla="*/ 11 w 247"/>
                  <a:gd name="T71" fmla="*/ 0 h 121"/>
                  <a:gd name="T72" fmla="*/ 11 w 247"/>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7" h="121">
                    <a:moveTo>
                      <a:pt x="247" y="61"/>
                    </a:moveTo>
                    <a:lnTo>
                      <a:pt x="246" y="67"/>
                    </a:lnTo>
                    <a:lnTo>
                      <a:pt x="246" y="73"/>
                    </a:lnTo>
                    <a:lnTo>
                      <a:pt x="244" y="78"/>
                    </a:lnTo>
                    <a:lnTo>
                      <a:pt x="244" y="84"/>
                    </a:lnTo>
                    <a:lnTo>
                      <a:pt x="242" y="90"/>
                    </a:lnTo>
                    <a:lnTo>
                      <a:pt x="241" y="95"/>
                    </a:lnTo>
                    <a:lnTo>
                      <a:pt x="240" y="99"/>
                    </a:lnTo>
                    <a:lnTo>
                      <a:pt x="238" y="103"/>
                    </a:lnTo>
                    <a:lnTo>
                      <a:pt x="236" y="107"/>
                    </a:lnTo>
                    <a:lnTo>
                      <a:pt x="234" y="111"/>
                    </a:lnTo>
                    <a:lnTo>
                      <a:pt x="232" y="113"/>
                    </a:lnTo>
                    <a:lnTo>
                      <a:pt x="229" y="116"/>
                    </a:lnTo>
                    <a:lnTo>
                      <a:pt x="226" y="118"/>
                    </a:lnTo>
                    <a:lnTo>
                      <a:pt x="224" y="119"/>
                    </a:lnTo>
                    <a:lnTo>
                      <a:pt x="221" y="120"/>
                    </a:lnTo>
                    <a:lnTo>
                      <a:pt x="218" y="121"/>
                    </a:lnTo>
                    <a:lnTo>
                      <a:pt x="29" y="121"/>
                    </a:lnTo>
                    <a:lnTo>
                      <a:pt x="25" y="120"/>
                    </a:lnTo>
                    <a:lnTo>
                      <a:pt x="22" y="119"/>
                    </a:lnTo>
                    <a:lnTo>
                      <a:pt x="20" y="118"/>
                    </a:lnTo>
                    <a:lnTo>
                      <a:pt x="17" y="116"/>
                    </a:lnTo>
                    <a:lnTo>
                      <a:pt x="14" y="113"/>
                    </a:lnTo>
                    <a:lnTo>
                      <a:pt x="11" y="111"/>
                    </a:lnTo>
                    <a:lnTo>
                      <a:pt x="9" y="107"/>
                    </a:lnTo>
                    <a:lnTo>
                      <a:pt x="7" y="103"/>
                    </a:lnTo>
                    <a:lnTo>
                      <a:pt x="5" y="99"/>
                    </a:lnTo>
                    <a:lnTo>
                      <a:pt x="4" y="95"/>
                    </a:lnTo>
                    <a:lnTo>
                      <a:pt x="3" y="90"/>
                    </a:lnTo>
                    <a:lnTo>
                      <a:pt x="1" y="84"/>
                    </a:lnTo>
                    <a:lnTo>
                      <a:pt x="1" y="78"/>
                    </a:lnTo>
                    <a:lnTo>
                      <a:pt x="0" y="73"/>
                    </a:lnTo>
                    <a:lnTo>
                      <a:pt x="0" y="67"/>
                    </a:lnTo>
                    <a:lnTo>
                      <a:pt x="0" y="61"/>
                    </a:lnTo>
                    <a:lnTo>
                      <a:pt x="1" y="0"/>
                    </a:lnTo>
                    <a:lnTo>
                      <a:pt x="244" y="0"/>
                    </a:lnTo>
                    <a:lnTo>
                      <a:pt x="247" y="61"/>
                    </a:lnTo>
                    <a:close/>
                  </a:path>
                </a:pathLst>
              </a:custGeom>
              <a:solidFill>
                <a:srgbClr val="993300"/>
              </a:solidFill>
              <a:ln w="0">
                <a:solidFill>
                  <a:srgbClr val="000000"/>
                </a:solidFill>
                <a:prstDash val="solid"/>
                <a:round/>
                <a:headEnd/>
                <a:tailEnd/>
              </a:ln>
            </p:spPr>
            <p:txBody>
              <a:bodyPr/>
              <a:lstStyle/>
              <a:p>
                <a:endParaRPr lang="en-US"/>
              </a:p>
            </p:txBody>
          </p:sp>
          <p:sp>
            <p:nvSpPr>
              <p:cNvPr id="44387" name="Freeform 512"/>
              <p:cNvSpPr>
                <a:spLocks/>
              </p:cNvSpPr>
              <p:nvPr/>
            </p:nvSpPr>
            <p:spPr bwMode="auto">
              <a:xfrm>
                <a:off x="4598" y="1345"/>
                <a:ext cx="1" cy="9"/>
              </a:xfrm>
              <a:custGeom>
                <a:avLst/>
                <a:gdLst>
                  <a:gd name="T0" fmla="*/ 1 w 25"/>
                  <a:gd name="T1" fmla="*/ 9 h 201"/>
                  <a:gd name="T2" fmla="*/ 1 w 25"/>
                  <a:gd name="T3" fmla="*/ 9 h 201"/>
                  <a:gd name="T4" fmla="*/ 1 w 25"/>
                  <a:gd name="T5" fmla="*/ 9 h 201"/>
                  <a:gd name="T6" fmla="*/ 1 w 25"/>
                  <a:gd name="T7" fmla="*/ 9 h 201"/>
                  <a:gd name="T8" fmla="*/ 1 w 25"/>
                  <a:gd name="T9" fmla="*/ 9 h 201"/>
                  <a:gd name="T10" fmla="*/ 1 w 25"/>
                  <a:gd name="T11" fmla="*/ 9 h 201"/>
                  <a:gd name="T12" fmla="*/ 1 w 25"/>
                  <a:gd name="T13" fmla="*/ 8 h 201"/>
                  <a:gd name="T14" fmla="*/ 1 w 25"/>
                  <a:gd name="T15" fmla="*/ 8 h 201"/>
                  <a:gd name="T16" fmla="*/ 1 w 25"/>
                  <a:gd name="T17" fmla="*/ 1 h 201"/>
                  <a:gd name="T18" fmla="*/ 1 w 25"/>
                  <a:gd name="T19" fmla="*/ 1 h 201"/>
                  <a:gd name="T20" fmla="*/ 1 w 25"/>
                  <a:gd name="T21" fmla="*/ 1 h 201"/>
                  <a:gd name="T22" fmla="*/ 1 w 25"/>
                  <a:gd name="T23" fmla="*/ 0 h 201"/>
                  <a:gd name="T24" fmla="*/ 1 w 25"/>
                  <a:gd name="T25" fmla="*/ 0 h 201"/>
                  <a:gd name="T26" fmla="*/ 1 w 25"/>
                  <a:gd name="T27" fmla="*/ 0 h 201"/>
                  <a:gd name="T28" fmla="*/ 1 w 25"/>
                  <a:gd name="T29" fmla="*/ 0 h 201"/>
                  <a:gd name="T30" fmla="*/ 1 w 25"/>
                  <a:gd name="T31" fmla="*/ 0 h 201"/>
                  <a:gd name="T32" fmla="*/ 1 w 25"/>
                  <a:gd name="T33" fmla="*/ 0 h 201"/>
                  <a:gd name="T34" fmla="*/ 0 w 25"/>
                  <a:gd name="T35" fmla="*/ 0 h 201"/>
                  <a:gd name="T36" fmla="*/ 0 w 25"/>
                  <a:gd name="T37" fmla="*/ 0 h 201"/>
                  <a:gd name="T38" fmla="*/ 0 w 25"/>
                  <a:gd name="T39" fmla="*/ 0 h 201"/>
                  <a:gd name="T40" fmla="*/ 0 w 25"/>
                  <a:gd name="T41" fmla="*/ 0 h 201"/>
                  <a:gd name="T42" fmla="*/ 0 w 25"/>
                  <a:gd name="T43" fmla="*/ 0 h 201"/>
                  <a:gd name="T44" fmla="*/ 0 w 25"/>
                  <a:gd name="T45" fmla="*/ 1 h 201"/>
                  <a:gd name="T46" fmla="*/ 0 w 25"/>
                  <a:gd name="T47" fmla="*/ 1 h 201"/>
                  <a:gd name="T48" fmla="*/ 0 w 25"/>
                  <a:gd name="T49" fmla="*/ 1 h 201"/>
                  <a:gd name="T50" fmla="*/ 0 w 25"/>
                  <a:gd name="T51" fmla="*/ 8 h 201"/>
                  <a:gd name="T52" fmla="*/ 0 w 25"/>
                  <a:gd name="T53" fmla="*/ 8 h 201"/>
                  <a:gd name="T54" fmla="*/ 0 w 25"/>
                  <a:gd name="T55" fmla="*/ 8 h 201"/>
                  <a:gd name="T56" fmla="*/ 0 w 25"/>
                  <a:gd name="T57" fmla="*/ 8 h 201"/>
                  <a:gd name="T58" fmla="*/ 0 w 25"/>
                  <a:gd name="T59" fmla="*/ 9 h 201"/>
                  <a:gd name="T60" fmla="*/ 0 w 25"/>
                  <a:gd name="T61" fmla="*/ 9 h 201"/>
                  <a:gd name="T62" fmla="*/ 0 w 25"/>
                  <a:gd name="T63" fmla="*/ 9 h 201"/>
                  <a:gd name="T64" fmla="*/ 1 w 25"/>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 h="201">
                    <a:moveTo>
                      <a:pt x="14" y="201"/>
                    </a:moveTo>
                    <a:lnTo>
                      <a:pt x="15" y="200"/>
                    </a:lnTo>
                    <a:lnTo>
                      <a:pt x="16" y="200"/>
                    </a:lnTo>
                    <a:lnTo>
                      <a:pt x="17" y="200"/>
                    </a:lnTo>
                    <a:lnTo>
                      <a:pt x="18" y="199"/>
                    </a:lnTo>
                    <a:lnTo>
                      <a:pt x="19" y="198"/>
                    </a:lnTo>
                    <a:lnTo>
                      <a:pt x="20" y="197"/>
                    </a:lnTo>
                    <a:lnTo>
                      <a:pt x="20" y="196"/>
                    </a:lnTo>
                    <a:lnTo>
                      <a:pt x="21" y="195"/>
                    </a:lnTo>
                    <a:lnTo>
                      <a:pt x="22" y="193"/>
                    </a:lnTo>
                    <a:lnTo>
                      <a:pt x="23" y="192"/>
                    </a:lnTo>
                    <a:lnTo>
                      <a:pt x="23" y="190"/>
                    </a:lnTo>
                    <a:lnTo>
                      <a:pt x="24" y="188"/>
                    </a:lnTo>
                    <a:lnTo>
                      <a:pt x="24" y="186"/>
                    </a:lnTo>
                    <a:lnTo>
                      <a:pt x="24" y="185"/>
                    </a:lnTo>
                    <a:lnTo>
                      <a:pt x="24" y="183"/>
                    </a:lnTo>
                    <a:lnTo>
                      <a:pt x="25" y="181"/>
                    </a:lnTo>
                    <a:lnTo>
                      <a:pt x="25" y="21"/>
                    </a:lnTo>
                    <a:lnTo>
                      <a:pt x="24" y="17"/>
                    </a:lnTo>
                    <a:lnTo>
                      <a:pt x="24" y="15"/>
                    </a:lnTo>
                    <a:lnTo>
                      <a:pt x="24" y="14"/>
                    </a:lnTo>
                    <a:lnTo>
                      <a:pt x="24" y="12"/>
                    </a:lnTo>
                    <a:lnTo>
                      <a:pt x="23" y="10"/>
                    </a:lnTo>
                    <a:lnTo>
                      <a:pt x="23" y="8"/>
                    </a:lnTo>
                    <a:lnTo>
                      <a:pt x="22" y="7"/>
                    </a:lnTo>
                    <a:lnTo>
                      <a:pt x="21" y="5"/>
                    </a:lnTo>
                    <a:lnTo>
                      <a:pt x="20" y="4"/>
                    </a:lnTo>
                    <a:lnTo>
                      <a:pt x="20" y="3"/>
                    </a:lnTo>
                    <a:lnTo>
                      <a:pt x="19" y="2"/>
                    </a:lnTo>
                    <a:lnTo>
                      <a:pt x="18" y="1"/>
                    </a:lnTo>
                    <a:lnTo>
                      <a:pt x="17" y="0"/>
                    </a:lnTo>
                    <a:lnTo>
                      <a:pt x="16" y="0"/>
                    </a:lnTo>
                    <a:lnTo>
                      <a:pt x="15" y="0"/>
                    </a:lnTo>
                    <a:lnTo>
                      <a:pt x="14" y="0"/>
                    </a:lnTo>
                    <a:lnTo>
                      <a:pt x="13" y="0"/>
                    </a:lnTo>
                    <a:lnTo>
                      <a:pt x="12" y="0"/>
                    </a:lnTo>
                    <a:lnTo>
                      <a:pt x="11" y="0"/>
                    </a:lnTo>
                    <a:lnTo>
                      <a:pt x="10" y="1"/>
                    </a:lnTo>
                    <a:lnTo>
                      <a:pt x="8" y="2"/>
                    </a:lnTo>
                    <a:lnTo>
                      <a:pt x="7" y="3"/>
                    </a:lnTo>
                    <a:lnTo>
                      <a:pt x="6" y="4"/>
                    </a:lnTo>
                    <a:lnTo>
                      <a:pt x="6" y="5"/>
                    </a:lnTo>
                    <a:lnTo>
                      <a:pt x="5" y="7"/>
                    </a:lnTo>
                    <a:lnTo>
                      <a:pt x="4" y="8"/>
                    </a:lnTo>
                    <a:lnTo>
                      <a:pt x="4" y="10"/>
                    </a:lnTo>
                    <a:lnTo>
                      <a:pt x="3" y="12"/>
                    </a:lnTo>
                    <a:lnTo>
                      <a:pt x="3" y="14"/>
                    </a:lnTo>
                    <a:lnTo>
                      <a:pt x="3" y="15"/>
                    </a:lnTo>
                    <a:lnTo>
                      <a:pt x="3" y="17"/>
                    </a:lnTo>
                    <a:lnTo>
                      <a:pt x="3" y="21"/>
                    </a:lnTo>
                    <a:lnTo>
                      <a:pt x="0" y="168"/>
                    </a:lnTo>
                    <a:lnTo>
                      <a:pt x="0" y="170"/>
                    </a:lnTo>
                    <a:lnTo>
                      <a:pt x="0" y="172"/>
                    </a:lnTo>
                    <a:lnTo>
                      <a:pt x="0" y="175"/>
                    </a:lnTo>
                    <a:lnTo>
                      <a:pt x="1" y="177"/>
                    </a:lnTo>
                    <a:lnTo>
                      <a:pt x="2" y="181"/>
                    </a:lnTo>
                    <a:lnTo>
                      <a:pt x="2" y="183"/>
                    </a:lnTo>
                    <a:lnTo>
                      <a:pt x="3" y="186"/>
                    </a:lnTo>
                    <a:lnTo>
                      <a:pt x="4" y="189"/>
                    </a:lnTo>
                    <a:lnTo>
                      <a:pt x="5" y="191"/>
                    </a:lnTo>
                    <a:lnTo>
                      <a:pt x="6" y="193"/>
                    </a:lnTo>
                    <a:lnTo>
                      <a:pt x="7" y="195"/>
                    </a:lnTo>
                    <a:lnTo>
                      <a:pt x="8" y="197"/>
                    </a:lnTo>
                    <a:lnTo>
                      <a:pt x="10" y="198"/>
                    </a:lnTo>
                    <a:lnTo>
                      <a:pt x="12" y="200"/>
                    </a:lnTo>
                    <a:lnTo>
                      <a:pt x="13" y="200"/>
                    </a:lnTo>
                    <a:lnTo>
                      <a:pt x="14" y="201"/>
                    </a:lnTo>
                    <a:close/>
                  </a:path>
                </a:pathLst>
              </a:custGeom>
              <a:solidFill>
                <a:srgbClr val="993300"/>
              </a:solidFill>
              <a:ln w="0">
                <a:solidFill>
                  <a:srgbClr val="000000"/>
                </a:solidFill>
                <a:prstDash val="solid"/>
                <a:round/>
                <a:headEnd/>
                <a:tailEnd/>
              </a:ln>
            </p:spPr>
            <p:txBody>
              <a:bodyPr/>
              <a:lstStyle/>
              <a:p>
                <a:endParaRPr lang="en-US"/>
              </a:p>
            </p:txBody>
          </p:sp>
          <p:sp>
            <p:nvSpPr>
              <p:cNvPr id="44388" name="Freeform 513"/>
              <p:cNvSpPr>
                <a:spLocks/>
              </p:cNvSpPr>
              <p:nvPr/>
            </p:nvSpPr>
            <p:spPr bwMode="auto">
              <a:xfrm>
                <a:off x="4611" y="1345"/>
                <a:ext cx="1" cy="9"/>
              </a:xfrm>
              <a:custGeom>
                <a:avLst/>
                <a:gdLst>
                  <a:gd name="T0" fmla="*/ 0 w 26"/>
                  <a:gd name="T1" fmla="*/ 9 h 208"/>
                  <a:gd name="T2" fmla="*/ 1 w 26"/>
                  <a:gd name="T3" fmla="*/ 9 h 208"/>
                  <a:gd name="T4" fmla="*/ 1 w 26"/>
                  <a:gd name="T5" fmla="*/ 9 h 208"/>
                  <a:gd name="T6" fmla="*/ 1 w 26"/>
                  <a:gd name="T7" fmla="*/ 9 h 208"/>
                  <a:gd name="T8" fmla="*/ 1 w 26"/>
                  <a:gd name="T9" fmla="*/ 8 h 208"/>
                  <a:gd name="T10" fmla="*/ 1 w 26"/>
                  <a:gd name="T11" fmla="*/ 8 h 208"/>
                  <a:gd name="T12" fmla="*/ 1 w 26"/>
                  <a:gd name="T13" fmla="*/ 8 h 208"/>
                  <a:gd name="T14" fmla="*/ 1 w 26"/>
                  <a:gd name="T15" fmla="*/ 8 h 208"/>
                  <a:gd name="T16" fmla="*/ 1 w 26"/>
                  <a:gd name="T17" fmla="*/ 1 h 208"/>
                  <a:gd name="T18" fmla="*/ 1 w 26"/>
                  <a:gd name="T19" fmla="*/ 1 h 208"/>
                  <a:gd name="T20" fmla="*/ 1 w 26"/>
                  <a:gd name="T21" fmla="*/ 0 h 208"/>
                  <a:gd name="T22" fmla="*/ 1 w 26"/>
                  <a:gd name="T23" fmla="*/ 0 h 208"/>
                  <a:gd name="T24" fmla="*/ 1 w 26"/>
                  <a:gd name="T25" fmla="*/ 0 h 208"/>
                  <a:gd name="T26" fmla="*/ 1 w 26"/>
                  <a:gd name="T27" fmla="*/ 0 h 208"/>
                  <a:gd name="T28" fmla="*/ 1 w 26"/>
                  <a:gd name="T29" fmla="*/ 0 h 208"/>
                  <a:gd name="T30" fmla="*/ 0 w 26"/>
                  <a:gd name="T31" fmla="*/ 0 h 208"/>
                  <a:gd name="T32" fmla="*/ 0 w 26"/>
                  <a:gd name="T33" fmla="*/ 0 h 208"/>
                  <a:gd name="T34" fmla="*/ 0 w 26"/>
                  <a:gd name="T35" fmla="*/ 0 h 208"/>
                  <a:gd name="T36" fmla="*/ 0 w 26"/>
                  <a:gd name="T37" fmla="*/ 0 h 208"/>
                  <a:gd name="T38" fmla="*/ 0 w 26"/>
                  <a:gd name="T39" fmla="*/ 0 h 208"/>
                  <a:gd name="T40" fmla="*/ 0 w 26"/>
                  <a:gd name="T41" fmla="*/ 0 h 208"/>
                  <a:gd name="T42" fmla="*/ 0 w 26"/>
                  <a:gd name="T43" fmla="*/ 0 h 208"/>
                  <a:gd name="T44" fmla="*/ 0 w 26"/>
                  <a:gd name="T45" fmla="*/ 1 h 208"/>
                  <a:gd name="T46" fmla="*/ 0 w 26"/>
                  <a:gd name="T47" fmla="*/ 1 h 208"/>
                  <a:gd name="T48" fmla="*/ 0 w 26"/>
                  <a:gd name="T49" fmla="*/ 8 h 208"/>
                  <a:gd name="T50" fmla="*/ 0 w 26"/>
                  <a:gd name="T51" fmla="*/ 8 h 208"/>
                  <a:gd name="T52" fmla="*/ 0 w 26"/>
                  <a:gd name="T53" fmla="*/ 9 h 208"/>
                  <a:gd name="T54" fmla="*/ 0 w 26"/>
                  <a:gd name="T55" fmla="*/ 9 h 208"/>
                  <a:gd name="T56" fmla="*/ 0 w 26"/>
                  <a:gd name="T57" fmla="*/ 9 h 208"/>
                  <a:gd name="T58" fmla="*/ 0 w 26"/>
                  <a:gd name="T59" fmla="*/ 9 h 208"/>
                  <a:gd name="T60" fmla="*/ 0 w 26"/>
                  <a:gd name="T61" fmla="*/ 9 h 208"/>
                  <a:gd name="T62" fmla="*/ 0 w 26"/>
                  <a:gd name="T63" fmla="*/ 9 h 208"/>
                  <a:gd name="T64" fmla="*/ 0 w 26"/>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 h="208">
                    <a:moveTo>
                      <a:pt x="10" y="208"/>
                    </a:moveTo>
                    <a:lnTo>
                      <a:pt x="11" y="207"/>
                    </a:lnTo>
                    <a:lnTo>
                      <a:pt x="12" y="207"/>
                    </a:lnTo>
                    <a:lnTo>
                      <a:pt x="13" y="205"/>
                    </a:lnTo>
                    <a:lnTo>
                      <a:pt x="14" y="204"/>
                    </a:lnTo>
                    <a:lnTo>
                      <a:pt x="15" y="202"/>
                    </a:lnTo>
                    <a:lnTo>
                      <a:pt x="17" y="200"/>
                    </a:lnTo>
                    <a:lnTo>
                      <a:pt x="18" y="198"/>
                    </a:lnTo>
                    <a:lnTo>
                      <a:pt x="19" y="196"/>
                    </a:lnTo>
                    <a:lnTo>
                      <a:pt x="21" y="193"/>
                    </a:lnTo>
                    <a:lnTo>
                      <a:pt x="22" y="190"/>
                    </a:lnTo>
                    <a:lnTo>
                      <a:pt x="23" y="188"/>
                    </a:lnTo>
                    <a:lnTo>
                      <a:pt x="24" y="184"/>
                    </a:lnTo>
                    <a:lnTo>
                      <a:pt x="24" y="182"/>
                    </a:lnTo>
                    <a:lnTo>
                      <a:pt x="25" y="179"/>
                    </a:lnTo>
                    <a:lnTo>
                      <a:pt x="25" y="177"/>
                    </a:lnTo>
                    <a:lnTo>
                      <a:pt x="26" y="175"/>
                    </a:lnTo>
                    <a:lnTo>
                      <a:pt x="20" y="19"/>
                    </a:lnTo>
                    <a:lnTo>
                      <a:pt x="19" y="16"/>
                    </a:lnTo>
                    <a:lnTo>
                      <a:pt x="19" y="15"/>
                    </a:lnTo>
                    <a:lnTo>
                      <a:pt x="19" y="13"/>
                    </a:lnTo>
                    <a:lnTo>
                      <a:pt x="19" y="11"/>
                    </a:lnTo>
                    <a:lnTo>
                      <a:pt x="18" y="9"/>
                    </a:lnTo>
                    <a:lnTo>
                      <a:pt x="18" y="8"/>
                    </a:lnTo>
                    <a:lnTo>
                      <a:pt x="17" y="6"/>
                    </a:lnTo>
                    <a:lnTo>
                      <a:pt x="16" y="5"/>
                    </a:lnTo>
                    <a:lnTo>
                      <a:pt x="16" y="4"/>
                    </a:lnTo>
                    <a:lnTo>
                      <a:pt x="15" y="3"/>
                    </a:lnTo>
                    <a:lnTo>
                      <a:pt x="14" y="2"/>
                    </a:lnTo>
                    <a:lnTo>
                      <a:pt x="13" y="1"/>
                    </a:lnTo>
                    <a:lnTo>
                      <a:pt x="12" y="0"/>
                    </a:lnTo>
                    <a:lnTo>
                      <a:pt x="11" y="0"/>
                    </a:lnTo>
                    <a:lnTo>
                      <a:pt x="10" y="0"/>
                    </a:lnTo>
                    <a:lnTo>
                      <a:pt x="8" y="0"/>
                    </a:lnTo>
                    <a:lnTo>
                      <a:pt x="7" y="0"/>
                    </a:lnTo>
                    <a:lnTo>
                      <a:pt x="6" y="0"/>
                    </a:lnTo>
                    <a:lnTo>
                      <a:pt x="5" y="1"/>
                    </a:lnTo>
                    <a:lnTo>
                      <a:pt x="5" y="2"/>
                    </a:lnTo>
                    <a:lnTo>
                      <a:pt x="4" y="3"/>
                    </a:lnTo>
                    <a:lnTo>
                      <a:pt x="3" y="4"/>
                    </a:lnTo>
                    <a:lnTo>
                      <a:pt x="2" y="5"/>
                    </a:lnTo>
                    <a:lnTo>
                      <a:pt x="2" y="7"/>
                    </a:lnTo>
                    <a:lnTo>
                      <a:pt x="1" y="8"/>
                    </a:lnTo>
                    <a:lnTo>
                      <a:pt x="1" y="10"/>
                    </a:lnTo>
                    <a:lnTo>
                      <a:pt x="0" y="12"/>
                    </a:lnTo>
                    <a:lnTo>
                      <a:pt x="0" y="14"/>
                    </a:lnTo>
                    <a:lnTo>
                      <a:pt x="0" y="17"/>
                    </a:lnTo>
                    <a:lnTo>
                      <a:pt x="0" y="19"/>
                    </a:lnTo>
                    <a:lnTo>
                      <a:pt x="0" y="22"/>
                    </a:lnTo>
                    <a:lnTo>
                      <a:pt x="0" y="191"/>
                    </a:lnTo>
                    <a:lnTo>
                      <a:pt x="0" y="192"/>
                    </a:lnTo>
                    <a:lnTo>
                      <a:pt x="0" y="194"/>
                    </a:lnTo>
                    <a:lnTo>
                      <a:pt x="0" y="195"/>
                    </a:lnTo>
                    <a:lnTo>
                      <a:pt x="0" y="197"/>
                    </a:lnTo>
                    <a:lnTo>
                      <a:pt x="1" y="198"/>
                    </a:lnTo>
                    <a:lnTo>
                      <a:pt x="1" y="199"/>
                    </a:lnTo>
                    <a:lnTo>
                      <a:pt x="2" y="201"/>
                    </a:lnTo>
                    <a:lnTo>
                      <a:pt x="2" y="202"/>
                    </a:lnTo>
                    <a:lnTo>
                      <a:pt x="3" y="203"/>
                    </a:lnTo>
                    <a:lnTo>
                      <a:pt x="4" y="204"/>
                    </a:lnTo>
                    <a:lnTo>
                      <a:pt x="5" y="205"/>
                    </a:lnTo>
                    <a:lnTo>
                      <a:pt x="5" y="206"/>
                    </a:lnTo>
                    <a:lnTo>
                      <a:pt x="6" y="207"/>
                    </a:lnTo>
                    <a:lnTo>
                      <a:pt x="7" y="207"/>
                    </a:lnTo>
                    <a:lnTo>
                      <a:pt x="8" y="207"/>
                    </a:lnTo>
                    <a:lnTo>
                      <a:pt x="10" y="208"/>
                    </a:lnTo>
                    <a:close/>
                  </a:path>
                </a:pathLst>
              </a:custGeom>
              <a:solidFill>
                <a:srgbClr val="993300"/>
              </a:solidFill>
              <a:ln w="0">
                <a:solidFill>
                  <a:srgbClr val="000000"/>
                </a:solidFill>
                <a:prstDash val="solid"/>
                <a:round/>
                <a:headEnd/>
                <a:tailEnd/>
              </a:ln>
            </p:spPr>
            <p:txBody>
              <a:bodyPr/>
              <a:lstStyle/>
              <a:p>
                <a:endParaRPr lang="en-US"/>
              </a:p>
            </p:txBody>
          </p:sp>
          <p:sp>
            <p:nvSpPr>
              <p:cNvPr id="44389" name="Freeform 514"/>
              <p:cNvSpPr>
                <a:spLocks/>
              </p:cNvSpPr>
              <p:nvPr/>
            </p:nvSpPr>
            <p:spPr bwMode="auto">
              <a:xfrm>
                <a:off x="4600" y="1344"/>
                <a:ext cx="11" cy="4"/>
              </a:xfrm>
              <a:custGeom>
                <a:avLst/>
                <a:gdLst>
                  <a:gd name="T0" fmla="*/ 10 w 253"/>
                  <a:gd name="T1" fmla="*/ 4 h 98"/>
                  <a:gd name="T2" fmla="*/ 10 w 253"/>
                  <a:gd name="T3" fmla="*/ 4 h 98"/>
                  <a:gd name="T4" fmla="*/ 10 w 253"/>
                  <a:gd name="T5" fmla="*/ 4 h 98"/>
                  <a:gd name="T6" fmla="*/ 11 w 253"/>
                  <a:gd name="T7" fmla="*/ 4 h 98"/>
                  <a:gd name="T8" fmla="*/ 11 w 253"/>
                  <a:gd name="T9" fmla="*/ 4 h 98"/>
                  <a:gd name="T10" fmla="*/ 11 w 253"/>
                  <a:gd name="T11" fmla="*/ 3 h 98"/>
                  <a:gd name="T12" fmla="*/ 11 w 253"/>
                  <a:gd name="T13" fmla="*/ 3 h 98"/>
                  <a:gd name="T14" fmla="*/ 11 w 253"/>
                  <a:gd name="T15" fmla="*/ 3 h 98"/>
                  <a:gd name="T16" fmla="*/ 11 w 253"/>
                  <a:gd name="T17" fmla="*/ 1 h 98"/>
                  <a:gd name="T18" fmla="*/ 11 w 253"/>
                  <a:gd name="T19" fmla="*/ 1 h 98"/>
                  <a:gd name="T20" fmla="*/ 11 w 253"/>
                  <a:gd name="T21" fmla="*/ 1 h 98"/>
                  <a:gd name="T22" fmla="*/ 11 w 253"/>
                  <a:gd name="T23" fmla="*/ 1 h 98"/>
                  <a:gd name="T24" fmla="*/ 11 w 253"/>
                  <a:gd name="T25" fmla="*/ 0 h 98"/>
                  <a:gd name="T26" fmla="*/ 10 w 253"/>
                  <a:gd name="T27" fmla="*/ 0 h 98"/>
                  <a:gd name="T28" fmla="*/ 10 w 253"/>
                  <a:gd name="T29" fmla="*/ 0 h 98"/>
                  <a:gd name="T30" fmla="*/ 10 w 253"/>
                  <a:gd name="T31" fmla="*/ 0 h 98"/>
                  <a:gd name="T32" fmla="*/ 10 w 253"/>
                  <a:gd name="T33" fmla="*/ 0 h 98"/>
                  <a:gd name="T34" fmla="*/ 1 w 253"/>
                  <a:gd name="T35" fmla="*/ 0 h 98"/>
                  <a:gd name="T36" fmla="*/ 1 w 253"/>
                  <a:gd name="T37" fmla="*/ 0 h 98"/>
                  <a:gd name="T38" fmla="*/ 1 w 253"/>
                  <a:gd name="T39" fmla="*/ 0 h 98"/>
                  <a:gd name="T40" fmla="*/ 0 w 253"/>
                  <a:gd name="T41" fmla="*/ 0 h 98"/>
                  <a:gd name="T42" fmla="*/ 0 w 253"/>
                  <a:gd name="T43" fmla="*/ 0 h 98"/>
                  <a:gd name="T44" fmla="*/ 0 w 253"/>
                  <a:gd name="T45" fmla="*/ 1 h 98"/>
                  <a:gd name="T46" fmla="*/ 0 w 253"/>
                  <a:gd name="T47" fmla="*/ 1 h 98"/>
                  <a:gd name="T48" fmla="*/ 0 w 253"/>
                  <a:gd name="T49" fmla="*/ 1 h 98"/>
                  <a:gd name="T50" fmla="*/ 0 w 253"/>
                  <a:gd name="T51" fmla="*/ 3 h 98"/>
                  <a:gd name="T52" fmla="*/ 0 w 253"/>
                  <a:gd name="T53" fmla="*/ 3 h 98"/>
                  <a:gd name="T54" fmla="*/ 0 w 253"/>
                  <a:gd name="T55" fmla="*/ 3 h 98"/>
                  <a:gd name="T56" fmla="*/ 0 w 253"/>
                  <a:gd name="T57" fmla="*/ 3 h 98"/>
                  <a:gd name="T58" fmla="*/ 0 w 253"/>
                  <a:gd name="T59" fmla="*/ 4 h 98"/>
                  <a:gd name="T60" fmla="*/ 0 w 253"/>
                  <a:gd name="T61" fmla="*/ 4 h 98"/>
                  <a:gd name="T62" fmla="*/ 1 w 253"/>
                  <a:gd name="T63" fmla="*/ 4 h 98"/>
                  <a:gd name="T64" fmla="*/ 1 w 253"/>
                  <a:gd name="T65" fmla="*/ 4 h 98"/>
                  <a:gd name="T66" fmla="*/ 1 w 253"/>
                  <a:gd name="T67" fmla="*/ 4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3" h="98">
                    <a:moveTo>
                      <a:pt x="226" y="98"/>
                    </a:moveTo>
                    <a:lnTo>
                      <a:pt x="228" y="97"/>
                    </a:lnTo>
                    <a:lnTo>
                      <a:pt x="231" y="97"/>
                    </a:lnTo>
                    <a:lnTo>
                      <a:pt x="233" y="96"/>
                    </a:lnTo>
                    <a:lnTo>
                      <a:pt x="236" y="95"/>
                    </a:lnTo>
                    <a:lnTo>
                      <a:pt x="238" y="94"/>
                    </a:lnTo>
                    <a:lnTo>
                      <a:pt x="240" y="92"/>
                    </a:lnTo>
                    <a:lnTo>
                      <a:pt x="242" y="90"/>
                    </a:lnTo>
                    <a:lnTo>
                      <a:pt x="244" y="88"/>
                    </a:lnTo>
                    <a:lnTo>
                      <a:pt x="246" y="86"/>
                    </a:lnTo>
                    <a:lnTo>
                      <a:pt x="247" y="84"/>
                    </a:lnTo>
                    <a:lnTo>
                      <a:pt x="248" y="81"/>
                    </a:lnTo>
                    <a:lnTo>
                      <a:pt x="251" y="79"/>
                    </a:lnTo>
                    <a:lnTo>
                      <a:pt x="251" y="75"/>
                    </a:lnTo>
                    <a:lnTo>
                      <a:pt x="252" y="72"/>
                    </a:lnTo>
                    <a:lnTo>
                      <a:pt x="252" y="69"/>
                    </a:lnTo>
                    <a:lnTo>
                      <a:pt x="253" y="66"/>
                    </a:lnTo>
                    <a:lnTo>
                      <a:pt x="253" y="31"/>
                    </a:lnTo>
                    <a:lnTo>
                      <a:pt x="252" y="27"/>
                    </a:lnTo>
                    <a:lnTo>
                      <a:pt x="252" y="24"/>
                    </a:lnTo>
                    <a:lnTo>
                      <a:pt x="251" y="21"/>
                    </a:lnTo>
                    <a:lnTo>
                      <a:pt x="251" y="18"/>
                    </a:lnTo>
                    <a:lnTo>
                      <a:pt x="248" y="15"/>
                    </a:lnTo>
                    <a:lnTo>
                      <a:pt x="247" y="13"/>
                    </a:lnTo>
                    <a:lnTo>
                      <a:pt x="246" y="10"/>
                    </a:lnTo>
                    <a:lnTo>
                      <a:pt x="244" y="8"/>
                    </a:lnTo>
                    <a:lnTo>
                      <a:pt x="242" y="6"/>
                    </a:lnTo>
                    <a:lnTo>
                      <a:pt x="240" y="5"/>
                    </a:lnTo>
                    <a:lnTo>
                      <a:pt x="238" y="3"/>
                    </a:lnTo>
                    <a:lnTo>
                      <a:pt x="236" y="2"/>
                    </a:lnTo>
                    <a:lnTo>
                      <a:pt x="233" y="1"/>
                    </a:lnTo>
                    <a:lnTo>
                      <a:pt x="231" y="0"/>
                    </a:lnTo>
                    <a:lnTo>
                      <a:pt x="228" y="0"/>
                    </a:lnTo>
                    <a:lnTo>
                      <a:pt x="226" y="0"/>
                    </a:lnTo>
                    <a:lnTo>
                      <a:pt x="27" y="0"/>
                    </a:lnTo>
                    <a:lnTo>
                      <a:pt x="24" y="0"/>
                    </a:lnTo>
                    <a:lnTo>
                      <a:pt x="21" y="0"/>
                    </a:lnTo>
                    <a:lnTo>
                      <a:pt x="19" y="1"/>
                    </a:lnTo>
                    <a:lnTo>
                      <a:pt x="16" y="2"/>
                    </a:lnTo>
                    <a:lnTo>
                      <a:pt x="13" y="3"/>
                    </a:lnTo>
                    <a:lnTo>
                      <a:pt x="11" y="5"/>
                    </a:lnTo>
                    <a:lnTo>
                      <a:pt x="9" y="6"/>
                    </a:lnTo>
                    <a:lnTo>
                      <a:pt x="7" y="8"/>
                    </a:lnTo>
                    <a:lnTo>
                      <a:pt x="6" y="10"/>
                    </a:lnTo>
                    <a:lnTo>
                      <a:pt x="4" y="13"/>
                    </a:lnTo>
                    <a:lnTo>
                      <a:pt x="3" y="15"/>
                    </a:lnTo>
                    <a:lnTo>
                      <a:pt x="2" y="18"/>
                    </a:lnTo>
                    <a:lnTo>
                      <a:pt x="1" y="21"/>
                    </a:lnTo>
                    <a:lnTo>
                      <a:pt x="0" y="24"/>
                    </a:lnTo>
                    <a:lnTo>
                      <a:pt x="0" y="27"/>
                    </a:lnTo>
                    <a:lnTo>
                      <a:pt x="0" y="31"/>
                    </a:lnTo>
                    <a:lnTo>
                      <a:pt x="0" y="66"/>
                    </a:lnTo>
                    <a:lnTo>
                      <a:pt x="0" y="69"/>
                    </a:lnTo>
                    <a:lnTo>
                      <a:pt x="0" y="72"/>
                    </a:lnTo>
                    <a:lnTo>
                      <a:pt x="1" y="75"/>
                    </a:lnTo>
                    <a:lnTo>
                      <a:pt x="2" y="79"/>
                    </a:lnTo>
                    <a:lnTo>
                      <a:pt x="3" y="81"/>
                    </a:lnTo>
                    <a:lnTo>
                      <a:pt x="4" y="84"/>
                    </a:lnTo>
                    <a:lnTo>
                      <a:pt x="6" y="86"/>
                    </a:lnTo>
                    <a:lnTo>
                      <a:pt x="7" y="88"/>
                    </a:lnTo>
                    <a:lnTo>
                      <a:pt x="9" y="90"/>
                    </a:lnTo>
                    <a:lnTo>
                      <a:pt x="11" y="92"/>
                    </a:lnTo>
                    <a:lnTo>
                      <a:pt x="13" y="94"/>
                    </a:lnTo>
                    <a:lnTo>
                      <a:pt x="16" y="95"/>
                    </a:lnTo>
                    <a:lnTo>
                      <a:pt x="19" y="96"/>
                    </a:lnTo>
                    <a:lnTo>
                      <a:pt x="21" y="97"/>
                    </a:lnTo>
                    <a:lnTo>
                      <a:pt x="24" y="97"/>
                    </a:lnTo>
                    <a:lnTo>
                      <a:pt x="27" y="98"/>
                    </a:lnTo>
                    <a:lnTo>
                      <a:pt x="226" y="98"/>
                    </a:lnTo>
                    <a:close/>
                  </a:path>
                </a:pathLst>
              </a:custGeom>
              <a:solidFill>
                <a:srgbClr val="993300"/>
              </a:solidFill>
              <a:ln w="0">
                <a:solidFill>
                  <a:srgbClr val="000000"/>
                </a:solidFill>
                <a:prstDash val="solid"/>
                <a:round/>
                <a:headEnd/>
                <a:tailEnd/>
              </a:ln>
            </p:spPr>
            <p:txBody>
              <a:bodyPr/>
              <a:lstStyle/>
              <a:p>
                <a:endParaRPr lang="en-US"/>
              </a:p>
            </p:txBody>
          </p:sp>
          <p:sp>
            <p:nvSpPr>
              <p:cNvPr id="44390" name="Freeform 515"/>
              <p:cNvSpPr>
                <a:spLocks/>
              </p:cNvSpPr>
              <p:nvPr/>
            </p:nvSpPr>
            <p:spPr bwMode="auto">
              <a:xfrm>
                <a:off x="4581" y="1343"/>
                <a:ext cx="15" cy="12"/>
              </a:xfrm>
              <a:custGeom>
                <a:avLst/>
                <a:gdLst>
                  <a:gd name="T0" fmla="*/ 13 w 352"/>
                  <a:gd name="T1" fmla="*/ 12 h 283"/>
                  <a:gd name="T2" fmla="*/ 14 w 352"/>
                  <a:gd name="T3" fmla="*/ 12 h 283"/>
                  <a:gd name="T4" fmla="*/ 14 w 352"/>
                  <a:gd name="T5" fmla="*/ 12 h 283"/>
                  <a:gd name="T6" fmla="*/ 14 w 352"/>
                  <a:gd name="T7" fmla="*/ 11 h 283"/>
                  <a:gd name="T8" fmla="*/ 14 w 352"/>
                  <a:gd name="T9" fmla="*/ 11 h 283"/>
                  <a:gd name="T10" fmla="*/ 15 w 352"/>
                  <a:gd name="T11" fmla="*/ 10 h 283"/>
                  <a:gd name="T12" fmla="*/ 15 w 352"/>
                  <a:gd name="T13" fmla="*/ 10 h 283"/>
                  <a:gd name="T14" fmla="*/ 15 w 352"/>
                  <a:gd name="T15" fmla="*/ 9 h 283"/>
                  <a:gd name="T16" fmla="*/ 15 w 352"/>
                  <a:gd name="T17" fmla="*/ 3 h 283"/>
                  <a:gd name="T18" fmla="*/ 15 w 352"/>
                  <a:gd name="T19" fmla="*/ 2 h 283"/>
                  <a:gd name="T20" fmla="*/ 14 w 352"/>
                  <a:gd name="T21" fmla="*/ 2 h 283"/>
                  <a:gd name="T22" fmla="*/ 14 w 352"/>
                  <a:gd name="T23" fmla="*/ 1 h 283"/>
                  <a:gd name="T24" fmla="*/ 14 w 352"/>
                  <a:gd name="T25" fmla="*/ 1 h 283"/>
                  <a:gd name="T26" fmla="*/ 14 w 352"/>
                  <a:gd name="T27" fmla="*/ 0 h 283"/>
                  <a:gd name="T28" fmla="*/ 14 w 352"/>
                  <a:gd name="T29" fmla="*/ 0 h 283"/>
                  <a:gd name="T30" fmla="*/ 13 w 352"/>
                  <a:gd name="T31" fmla="*/ 0 h 283"/>
                  <a:gd name="T32" fmla="*/ 13 w 352"/>
                  <a:gd name="T33" fmla="*/ 0 h 283"/>
                  <a:gd name="T34" fmla="*/ 2 w 352"/>
                  <a:gd name="T35" fmla="*/ 0 h 283"/>
                  <a:gd name="T36" fmla="*/ 1 w 352"/>
                  <a:gd name="T37" fmla="*/ 0 h 283"/>
                  <a:gd name="T38" fmla="*/ 1 w 352"/>
                  <a:gd name="T39" fmla="*/ 0 h 283"/>
                  <a:gd name="T40" fmla="*/ 1 w 352"/>
                  <a:gd name="T41" fmla="*/ 1 h 283"/>
                  <a:gd name="T42" fmla="*/ 1 w 352"/>
                  <a:gd name="T43" fmla="*/ 1 h 283"/>
                  <a:gd name="T44" fmla="*/ 1 w 352"/>
                  <a:gd name="T45" fmla="*/ 1 h 283"/>
                  <a:gd name="T46" fmla="*/ 0 w 352"/>
                  <a:gd name="T47" fmla="*/ 2 h 283"/>
                  <a:gd name="T48" fmla="*/ 0 w 352"/>
                  <a:gd name="T49" fmla="*/ 3 h 283"/>
                  <a:gd name="T50" fmla="*/ 0 w 352"/>
                  <a:gd name="T51" fmla="*/ 9 h 283"/>
                  <a:gd name="T52" fmla="*/ 0 w 352"/>
                  <a:gd name="T53" fmla="*/ 10 h 283"/>
                  <a:gd name="T54" fmla="*/ 0 w 352"/>
                  <a:gd name="T55" fmla="*/ 10 h 283"/>
                  <a:gd name="T56" fmla="*/ 0 w 352"/>
                  <a:gd name="T57" fmla="*/ 11 h 283"/>
                  <a:gd name="T58" fmla="*/ 1 w 352"/>
                  <a:gd name="T59" fmla="*/ 11 h 283"/>
                  <a:gd name="T60" fmla="*/ 1 w 352"/>
                  <a:gd name="T61" fmla="*/ 11 h 283"/>
                  <a:gd name="T62" fmla="*/ 1 w 352"/>
                  <a:gd name="T63" fmla="*/ 12 h 283"/>
                  <a:gd name="T64" fmla="*/ 2 w 352"/>
                  <a:gd name="T65" fmla="*/ 12 h 283"/>
                  <a:gd name="T66" fmla="*/ 2 w 352"/>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52" h="283">
                    <a:moveTo>
                      <a:pt x="307" y="283"/>
                    </a:moveTo>
                    <a:lnTo>
                      <a:pt x="310" y="282"/>
                    </a:lnTo>
                    <a:lnTo>
                      <a:pt x="314" y="281"/>
                    </a:lnTo>
                    <a:lnTo>
                      <a:pt x="318" y="279"/>
                    </a:lnTo>
                    <a:lnTo>
                      <a:pt x="321" y="277"/>
                    </a:lnTo>
                    <a:lnTo>
                      <a:pt x="325" y="274"/>
                    </a:lnTo>
                    <a:lnTo>
                      <a:pt x="329" y="271"/>
                    </a:lnTo>
                    <a:lnTo>
                      <a:pt x="332" y="267"/>
                    </a:lnTo>
                    <a:lnTo>
                      <a:pt x="336" y="263"/>
                    </a:lnTo>
                    <a:lnTo>
                      <a:pt x="340" y="257"/>
                    </a:lnTo>
                    <a:lnTo>
                      <a:pt x="343" y="252"/>
                    </a:lnTo>
                    <a:lnTo>
                      <a:pt x="345" y="247"/>
                    </a:lnTo>
                    <a:lnTo>
                      <a:pt x="347" y="241"/>
                    </a:lnTo>
                    <a:lnTo>
                      <a:pt x="349" y="235"/>
                    </a:lnTo>
                    <a:lnTo>
                      <a:pt x="350" y="229"/>
                    </a:lnTo>
                    <a:lnTo>
                      <a:pt x="351" y="221"/>
                    </a:lnTo>
                    <a:lnTo>
                      <a:pt x="352" y="215"/>
                    </a:lnTo>
                    <a:lnTo>
                      <a:pt x="342" y="67"/>
                    </a:lnTo>
                    <a:lnTo>
                      <a:pt x="341" y="59"/>
                    </a:lnTo>
                    <a:lnTo>
                      <a:pt x="341" y="52"/>
                    </a:lnTo>
                    <a:lnTo>
                      <a:pt x="340" y="46"/>
                    </a:lnTo>
                    <a:lnTo>
                      <a:pt x="339" y="40"/>
                    </a:lnTo>
                    <a:lnTo>
                      <a:pt x="336" y="34"/>
                    </a:lnTo>
                    <a:lnTo>
                      <a:pt x="335" y="29"/>
                    </a:lnTo>
                    <a:lnTo>
                      <a:pt x="333" y="24"/>
                    </a:lnTo>
                    <a:lnTo>
                      <a:pt x="331" y="19"/>
                    </a:lnTo>
                    <a:lnTo>
                      <a:pt x="328" y="14"/>
                    </a:lnTo>
                    <a:lnTo>
                      <a:pt x="326" y="11"/>
                    </a:lnTo>
                    <a:lnTo>
                      <a:pt x="323" y="7"/>
                    </a:lnTo>
                    <a:lnTo>
                      <a:pt x="320" y="5"/>
                    </a:lnTo>
                    <a:lnTo>
                      <a:pt x="317" y="2"/>
                    </a:lnTo>
                    <a:lnTo>
                      <a:pt x="313" y="1"/>
                    </a:lnTo>
                    <a:lnTo>
                      <a:pt x="310" y="0"/>
                    </a:lnTo>
                    <a:lnTo>
                      <a:pt x="307" y="0"/>
                    </a:lnTo>
                    <a:lnTo>
                      <a:pt x="46" y="0"/>
                    </a:lnTo>
                    <a:lnTo>
                      <a:pt x="42" y="0"/>
                    </a:lnTo>
                    <a:lnTo>
                      <a:pt x="38" y="1"/>
                    </a:lnTo>
                    <a:lnTo>
                      <a:pt x="35" y="2"/>
                    </a:lnTo>
                    <a:lnTo>
                      <a:pt x="32" y="5"/>
                    </a:lnTo>
                    <a:lnTo>
                      <a:pt x="29" y="7"/>
                    </a:lnTo>
                    <a:lnTo>
                      <a:pt x="25" y="11"/>
                    </a:lnTo>
                    <a:lnTo>
                      <a:pt x="22" y="14"/>
                    </a:lnTo>
                    <a:lnTo>
                      <a:pt x="20" y="19"/>
                    </a:lnTo>
                    <a:lnTo>
                      <a:pt x="17" y="24"/>
                    </a:lnTo>
                    <a:lnTo>
                      <a:pt x="15" y="29"/>
                    </a:lnTo>
                    <a:lnTo>
                      <a:pt x="14" y="34"/>
                    </a:lnTo>
                    <a:lnTo>
                      <a:pt x="12" y="40"/>
                    </a:lnTo>
                    <a:lnTo>
                      <a:pt x="11" y="46"/>
                    </a:lnTo>
                    <a:lnTo>
                      <a:pt x="10" y="52"/>
                    </a:lnTo>
                    <a:lnTo>
                      <a:pt x="10" y="59"/>
                    </a:lnTo>
                    <a:lnTo>
                      <a:pt x="10" y="67"/>
                    </a:lnTo>
                    <a:lnTo>
                      <a:pt x="0" y="215"/>
                    </a:lnTo>
                    <a:lnTo>
                      <a:pt x="0" y="221"/>
                    </a:lnTo>
                    <a:lnTo>
                      <a:pt x="1" y="229"/>
                    </a:lnTo>
                    <a:lnTo>
                      <a:pt x="2" y="235"/>
                    </a:lnTo>
                    <a:lnTo>
                      <a:pt x="4" y="241"/>
                    </a:lnTo>
                    <a:lnTo>
                      <a:pt x="6" y="247"/>
                    </a:lnTo>
                    <a:lnTo>
                      <a:pt x="8" y="252"/>
                    </a:lnTo>
                    <a:lnTo>
                      <a:pt x="11" y="257"/>
                    </a:lnTo>
                    <a:lnTo>
                      <a:pt x="15" y="263"/>
                    </a:lnTo>
                    <a:lnTo>
                      <a:pt x="18" y="267"/>
                    </a:lnTo>
                    <a:lnTo>
                      <a:pt x="21" y="271"/>
                    </a:lnTo>
                    <a:lnTo>
                      <a:pt x="25" y="274"/>
                    </a:lnTo>
                    <a:lnTo>
                      <a:pt x="30" y="277"/>
                    </a:lnTo>
                    <a:lnTo>
                      <a:pt x="34" y="279"/>
                    </a:lnTo>
                    <a:lnTo>
                      <a:pt x="38" y="281"/>
                    </a:lnTo>
                    <a:lnTo>
                      <a:pt x="42" y="282"/>
                    </a:lnTo>
                    <a:lnTo>
                      <a:pt x="46" y="283"/>
                    </a:lnTo>
                    <a:lnTo>
                      <a:pt x="307" y="283"/>
                    </a:lnTo>
                    <a:close/>
                  </a:path>
                </a:pathLst>
              </a:custGeom>
              <a:solidFill>
                <a:srgbClr val="993300"/>
              </a:solidFill>
              <a:ln w="0">
                <a:solidFill>
                  <a:srgbClr val="000000"/>
                </a:solidFill>
                <a:prstDash val="solid"/>
                <a:round/>
                <a:headEnd/>
                <a:tailEnd/>
              </a:ln>
            </p:spPr>
            <p:txBody>
              <a:bodyPr/>
              <a:lstStyle/>
              <a:p>
                <a:endParaRPr lang="en-US"/>
              </a:p>
            </p:txBody>
          </p:sp>
          <p:sp>
            <p:nvSpPr>
              <p:cNvPr id="44391" name="Freeform 516"/>
              <p:cNvSpPr>
                <a:spLocks/>
              </p:cNvSpPr>
              <p:nvPr/>
            </p:nvSpPr>
            <p:spPr bwMode="auto">
              <a:xfrm>
                <a:off x="4581" y="1343"/>
                <a:ext cx="15" cy="12"/>
              </a:xfrm>
              <a:custGeom>
                <a:avLst/>
                <a:gdLst>
                  <a:gd name="T0" fmla="*/ 13 w 337"/>
                  <a:gd name="T1" fmla="*/ 12 h 270"/>
                  <a:gd name="T2" fmla="*/ 13 w 337"/>
                  <a:gd name="T3" fmla="*/ 12 h 270"/>
                  <a:gd name="T4" fmla="*/ 14 w 337"/>
                  <a:gd name="T5" fmla="*/ 12 h 270"/>
                  <a:gd name="T6" fmla="*/ 14 w 337"/>
                  <a:gd name="T7" fmla="*/ 11 h 270"/>
                  <a:gd name="T8" fmla="*/ 14 w 337"/>
                  <a:gd name="T9" fmla="*/ 11 h 270"/>
                  <a:gd name="T10" fmla="*/ 15 w 337"/>
                  <a:gd name="T11" fmla="*/ 10 h 270"/>
                  <a:gd name="T12" fmla="*/ 15 w 337"/>
                  <a:gd name="T13" fmla="*/ 10 h 270"/>
                  <a:gd name="T14" fmla="*/ 15 w 337"/>
                  <a:gd name="T15" fmla="*/ 9 h 270"/>
                  <a:gd name="T16" fmla="*/ 15 w 337"/>
                  <a:gd name="T17" fmla="*/ 3 h 270"/>
                  <a:gd name="T18" fmla="*/ 14 w 337"/>
                  <a:gd name="T19" fmla="*/ 2 h 270"/>
                  <a:gd name="T20" fmla="*/ 14 w 337"/>
                  <a:gd name="T21" fmla="*/ 2 h 270"/>
                  <a:gd name="T22" fmla="*/ 14 w 337"/>
                  <a:gd name="T23" fmla="*/ 1 h 270"/>
                  <a:gd name="T24" fmla="*/ 14 w 337"/>
                  <a:gd name="T25" fmla="*/ 1 h 270"/>
                  <a:gd name="T26" fmla="*/ 14 w 337"/>
                  <a:gd name="T27" fmla="*/ 0 h 270"/>
                  <a:gd name="T28" fmla="*/ 14 w 337"/>
                  <a:gd name="T29" fmla="*/ 0 h 270"/>
                  <a:gd name="T30" fmla="*/ 13 w 337"/>
                  <a:gd name="T31" fmla="*/ 0 h 270"/>
                  <a:gd name="T32" fmla="*/ 13 w 337"/>
                  <a:gd name="T33" fmla="*/ 0 h 270"/>
                  <a:gd name="T34" fmla="*/ 2 w 337"/>
                  <a:gd name="T35" fmla="*/ 0 h 270"/>
                  <a:gd name="T36" fmla="*/ 2 w 337"/>
                  <a:gd name="T37" fmla="*/ 0 h 270"/>
                  <a:gd name="T38" fmla="*/ 1 w 337"/>
                  <a:gd name="T39" fmla="*/ 0 h 270"/>
                  <a:gd name="T40" fmla="*/ 1 w 337"/>
                  <a:gd name="T41" fmla="*/ 1 h 270"/>
                  <a:gd name="T42" fmla="*/ 1 w 337"/>
                  <a:gd name="T43" fmla="*/ 1 h 270"/>
                  <a:gd name="T44" fmla="*/ 1 w 337"/>
                  <a:gd name="T45" fmla="*/ 1 h 270"/>
                  <a:gd name="T46" fmla="*/ 0 w 337"/>
                  <a:gd name="T47" fmla="*/ 2 h 270"/>
                  <a:gd name="T48" fmla="*/ 0 w 337"/>
                  <a:gd name="T49" fmla="*/ 3 h 270"/>
                  <a:gd name="T50" fmla="*/ 0 w 337"/>
                  <a:gd name="T51" fmla="*/ 9 h 270"/>
                  <a:gd name="T52" fmla="*/ 0 w 337"/>
                  <a:gd name="T53" fmla="*/ 10 h 270"/>
                  <a:gd name="T54" fmla="*/ 0 w 337"/>
                  <a:gd name="T55" fmla="*/ 10 h 270"/>
                  <a:gd name="T56" fmla="*/ 0 w 337"/>
                  <a:gd name="T57" fmla="*/ 11 h 270"/>
                  <a:gd name="T58" fmla="*/ 1 w 337"/>
                  <a:gd name="T59" fmla="*/ 11 h 270"/>
                  <a:gd name="T60" fmla="*/ 1 w 337"/>
                  <a:gd name="T61" fmla="*/ 11 h 270"/>
                  <a:gd name="T62" fmla="*/ 1 w 337"/>
                  <a:gd name="T63" fmla="*/ 12 h 270"/>
                  <a:gd name="T64" fmla="*/ 2 w 337"/>
                  <a:gd name="T65" fmla="*/ 12 h 270"/>
                  <a:gd name="T66" fmla="*/ 2 w 337"/>
                  <a:gd name="T67" fmla="*/ 12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37" h="270">
                    <a:moveTo>
                      <a:pt x="293" y="270"/>
                    </a:moveTo>
                    <a:lnTo>
                      <a:pt x="296" y="269"/>
                    </a:lnTo>
                    <a:lnTo>
                      <a:pt x="300" y="268"/>
                    </a:lnTo>
                    <a:lnTo>
                      <a:pt x="303" y="267"/>
                    </a:lnTo>
                    <a:lnTo>
                      <a:pt x="307" y="264"/>
                    </a:lnTo>
                    <a:lnTo>
                      <a:pt x="310" y="262"/>
                    </a:lnTo>
                    <a:lnTo>
                      <a:pt x="314" y="258"/>
                    </a:lnTo>
                    <a:lnTo>
                      <a:pt x="317" y="254"/>
                    </a:lnTo>
                    <a:lnTo>
                      <a:pt x="321" y="250"/>
                    </a:lnTo>
                    <a:lnTo>
                      <a:pt x="324" y="245"/>
                    </a:lnTo>
                    <a:lnTo>
                      <a:pt x="327" y="240"/>
                    </a:lnTo>
                    <a:lnTo>
                      <a:pt x="330" y="235"/>
                    </a:lnTo>
                    <a:lnTo>
                      <a:pt x="332" y="229"/>
                    </a:lnTo>
                    <a:lnTo>
                      <a:pt x="334" y="223"/>
                    </a:lnTo>
                    <a:lnTo>
                      <a:pt x="335" y="217"/>
                    </a:lnTo>
                    <a:lnTo>
                      <a:pt x="336" y="210"/>
                    </a:lnTo>
                    <a:lnTo>
                      <a:pt x="337" y="204"/>
                    </a:lnTo>
                    <a:lnTo>
                      <a:pt x="326" y="64"/>
                    </a:lnTo>
                    <a:lnTo>
                      <a:pt x="325" y="57"/>
                    </a:lnTo>
                    <a:lnTo>
                      <a:pt x="325" y="50"/>
                    </a:lnTo>
                    <a:lnTo>
                      <a:pt x="324" y="44"/>
                    </a:lnTo>
                    <a:lnTo>
                      <a:pt x="323" y="38"/>
                    </a:lnTo>
                    <a:lnTo>
                      <a:pt x="321" y="33"/>
                    </a:lnTo>
                    <a:lnTo>
                      <a:pt x="320" y="28"/>
                    </a:lnTo>
                    <a:lnTo>
                      <a:pt x="318" y="23"/>
                    </a:lnTo>
                    <a:lnTo>
                      <a:pt x="316" y="19"/>
                    </a:lnTo>
                    <a:lnTo>
                      <a:pt x="313" y="14"/>
                    </a:lnTo>
                    <a:lnTo>
                      <a:pt x="311" y="10"/>
                    </a:lnTo>
                    <a:lnTo>
                      <a:pt x="308" y="7"/>
                    </a:lnTo>
                    <a:lnTo>
                      <a:pt x="305" y="4"/>
                    </a:lnTo>
                    <a:lnTo>
                      <a:pt x="302" y="2"/>
                    </a:lnTo>
                    <a:lnTo>
                      <a:pt x="299" y="1"/>
                    </a:lnTo>
                    <a:lnTo>
                      <a:pt x="296" y="0"/>
                    </a:lnTo>
                    <a:lnTo>
                      <a:pt x="293" y="0"/>
                    </a:lnTo>
                    <a:lnTo>
                      <a:pt x="44" y="0"/>
                    </a:lnTo>
                    <a:lnTo>
                      <a:pt x="40" y="0"/>
                    </a:lnTo>
                    <a:lnTo>
                      <a:pt x="37" y="1"/>
                    </a:lnTo>
                    <a:lnTo>
                      <a:pt x="34" y="2"/>
                    </a:lnTo>
                    <a:lnTo>
                      <a:pt x="31" y="4"/>
                    </a:lnTo>
                    <a:lnTo>
                      <a:pt x="28" y="7"/>
                    </a:lnTo>
                    <a:lnTo>
                      <a:pt x="25" y="10"/>
                    </a:lnTo>
                    <a:lnTo>
                      <a:pt x="23" y="14"/>
                    </a:lnTo>
                    <a:lnTo>
                      <a:pt x="20" y="19"/>
                    </a:lnTo>
                    <a:lnTo>
                      <a:pt x="17" y="23"/>
                    </a:lnTo>
                    <a:lnTo>
                      <a:pt x="15" y="28"/>
                    </a:lnTo>
                    <a:lnTo>
                      <a:pt x="14" y="33"/>
                    </a:lnTo>
                    <a:lnTo>
                      <a:pt x="12" y="38"/>
                    </a:lnTo>
                    <a:lnTo>
                      <a:pt x="11" y="44"/>
                    </a:lnTo>
                    <a:lnTo>
                      <a:pt x="10" y="50"/>
                    </a:lnTo>
                    <a:lnTo>
                      <a:pt x="10" y="57"/>
                    </a:lnTo>
                    <a:lnTo>
                      <a:pt x="10" y="64"/>
                    </a:lnTo>
                    <a:lnTo>
                      <a:pt x="0" y="204"/>
                    </a:lnTo>
                    <a:lnTo>
                      <a:pt x="0" y="210"/>
                    </a:lnTo>
                    <a:lnTo>
                      <a:pt x="1" y="217"/>
                    </a:lnTo>
                    <a:lnTo>
                      <a:pt x="2" y="223"/>
                    </a:lnTo>
                    <a:lnTo>
                      <a:pt x="4" y="229"/>
                    </a:lnTo>
                    <a:lnTo>
                      <a:pt x="6" y="235"/>
                    </a:lnTo>
                    <a:lnTo>
                      <a:pt x="8" y="240"/>
                    </a:lnTo>
                    <a:lnTo>
                      <a:pt x="11" y="245"/>
                    </a:lnTo>
                    <a:lnTo>
                      <a:pt x="14" y="250"/>
                    </a:lnTo>
                    <a:lnTo>
                      <a:pt x="18" y="254"/>
                    </a:lnTo>
                    <a:lnTo>
                      <a:pt x="22" y="258"/>
                    </a:lnTo>
                    <a:lnTo>
                      <a:pt x="26" y="262"/>
                    </a:lnTo>
                    <a:lnTo>
                      <a:pt x="29" y="264"/>
                    </a:lnTo>
                    <a:lnTo>
                      <a:pt x="33" y="267"/>
                    </a:lnTo>
                    <a:lnTo>
                      <a:pt x="36" y="268"/>
                    </a:lnTo>
                    <a:lnTo>
                      <a:pt x="40" y="269"/>
                    </a:lnTo>
                    <a:lnTo>
                      <a:pt x="44" y="270"/>
                    </a:lnTo>
                    <a:lnTo>
                      <a:pt x="293" y="270"/>
                    </a:lnTo>
                    <a:close/>
                  </a:path>
                </a:pathLst>
              </a:custGeom>
              <a:solidFill>
                <a:srgbClr val="993300"/>
              </a:solidFill>
              <a:ln w="0">
                <a:solidFill>
                  <a:srgbClr val="000000"/>
                </a:solidFill>
                <a:prstDash val="solid"/>
                <a:round/>
                <a:headEnd/>
                <a:tailEnd/>
              </a:ln>
            </p:spPr>
            <p:txBody>
              <a:bodyPr/>
              <a:lstStyle/>
              <a:p>
                <a:endParaRPr lang="en-US"/>
              </a:p>
            </p:txBody>
          </p:sp>
          <p:sp>
            <p:nvSpPr>
              <p:cNvPr id="44392" name="Freeform 517"/>
              <p:cNvSpPr>
                <a:spLocks/>
              </p:cNvSpPr>
              <p:nvPr/>
            </p:nvSpPr>
            <p:spPr bwMode="auto">
              <a:xfrm>
                <a:off x="4583" y="1349"/>
                <a:ext cx="11" cy="5"/>
              </a:xfrm>
              <a:custGeom>
                <a:avLst/>
                <a:gdLst>
                  <a:gd name="T0" fmla="*/ 11 w 247"/>
                  <a:gd name="T1" fmla="*/ 3 h 121"/>
                  <a:gd name="T2" fmla="*/ 11 w 247"/>
                  <a:gd name="T3" fmla="*/ 3 h 121"/>
                  <a:gd name="T4" fmla="*/ 11 w 247"/>
                  <a:gd name="T5" fmla="*/ 3 h 121"/>
                  <a:gd name="T6" fmla="*/ 11 w 247"/>
                  <a:gd name="T7" fmla="*/ 3 h 121"/>
                  <a:gd name="T8" fmla="*/ 11 w 247"/>
                  <a:gd name="T9" fmla="*/ 3 h 121"/>
                  <a:gd name="T10" fmla="*/ 11 w 247"/>
                  <a:gd name="T11" fmla="*/ 4 h 121"/>
                  <a:gd name="T12" fmla="*/ 11 w 247"/>
                  <a:gd name="T13" fmla="*/ 4 h 121"/>
                  <a:gd name="T14" fmla="*/ 11 w 247"/>
                  <a:gd name="T15" fmla="*/ 4 h 121"/>
                  <a:gd name="T16" fmla="*/ 11 w 247"/>
                  <a:gd name="T17" fmla="*/ 4 h 121"/>
                  <a:gd name="T18" fmla="*/ 11 w 247"/>
                  <a:gd name="T19" fmla="*/ 4 h 121"/>
                  <a:gd name="T20" fmla="*/ 10 w 247"/>
                  <a:gd name="T21" fmla="*/ 5 h 121"/>
                  <a:gd name="T22" fmla="*/ 10 w 247"/>
                  <a:gd name="T23" fmla="*/ 5 h 121"/>
                  <a:gd name="T24" fmla="*/ 10 w 247"/>
                  <a:gd name="T25" fmla="*/ 5 h 121"/>
                  <a:gd name="T26" fmla="*/ 10 w 247"/>
                  <a:gd name="T27" fmla="*/ 5 h 121"/>
                  <a:gd name="T28" fmla="*/ 10 w 247"/>
                  <a:gd name="T29" fmla="*/ 5 h 121"/>
                  <a:gd name="T30" fmla="*/ 10 w 247"/>
                  <a:gd name="T31" fmla="*/ 5 h 121"/>
                  <a:gd name="T32" fmla="*/ 10 w 247"/>
                  <a:gd name="T33" fmla="*/ 5 h 121"/>
                  <a:gd name="T34" fmla="*/ 1 w 247"/>
                  <a:gd name="T35" fmla="*/ 5 h 121"/>
                  <a:gd name="T36" fmla="*/ 1 w 247"/>
                  <a:gd name="T37" fmla="*/ 5 h 121"/>
                  <a:gd name="T38" fmla="*/ 1 w 247"/>
                  <a:gd name="T39" fmla="*/ 5 h 121"/>
                  <a:gd name="T40" fmla="*/ 1 w 247"/>
                  <a:gd name="T41" fmla="*/ 5 h 121"/>
                  <a:gd name="T42" fmla="*/ 1 w 247"/>
                  <a:gd name="T43" fmla="*/ 5 h 121"/>
                  <a:gd name="T44" fmla="*/ 1 w 247"/>
                  <a:gd name="T45" fmla="*/ 5 h 121"/>
                  <a:gd name="T46" fmla="*/ 1 w 247"/>
                  <a:gd name="T47" fmla="*/ 5 h 121"/>
                  <a:gd name="T48" fmla="*/ 0 w 247"/>
                  <a:gd name="T49" fmla="*/ 4 h 121"/>
                  <a:gd name="T50" fmla="*/ 0 w 247"/>
                  <a:gd name="T51" fmla="*/ 4 h 121"/>
                  <a:gd name="T52" fmla="*/ 0 w 247"/>
                  <a:gd name="T53" fmla="*/ 4 h 121"/>
                  <a:gd name="T54" fmla="*/ 0 w 247"/>
                  <a:gd name="T55" fmla="*/ 4 h 121"/>
                  <a:gd name="T56" fmla="*/ 0 w 247"/>
                  <a:gd name="T57" fmla="*/ 4 h 121"/>
                  <a:gd name="T58" fmla="*/ 0 w 247"/>
                  <a:gd name="T59" fmla="*/ 3 h 121"/>
                  <a:gd name="T60" fmla="*/ 0 w 247"/>
                  <a:gd name="T61" fmla="*/ 3 h 121"/>
                  <a:gd name="T62" fmla="*/ 0 w 247"/>
                  <a:gd name="T63" fmla="*/ 3 h 121"/>
                  <a:gd name="T64" fmla="*/ 0 w 247"/>
                  <a:gd name="T65" fmla="*/ 3 h 121"/>
                  <a:gd name="T66" fmla="*/ 0 w 247"/>
                  <a:gd name="T67" fmla="*/ 3 h 121"/>
                  <a:gd name="T68" fmla="*/ 0 w 247"/>
                  <a:gd name="T69" fmla="*/ 0 h 121"/>
                  <a:gd name="T70" fmla="*/ 11 w 247"/>
                  <a:gd name="T71" fmla="*/ 0 h 121"/>
                  <a:gd name="T72" fmla="*/ 11 w 247"/>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7" h="121">
                    <a:moveTo>
                      <a:pt x="247" y="61"/>
                    </a:moveTo>
                    <a:lnTo>
                      <a:pt x="246" y="67"/>
                    </a:lnTo>
                    <a:lnTo>
                      <a:pt x="246" y="73"/>
                    </a:lnTo>
                    <a:lnTo>
                      <a:pt x="245" y="78"/>
                    </a:lnTo>
                    <a:lnTo>
                      <a:pt x="245" y="84"/>
                    </a:lnTo>
                    <a:lnTo>
                      <a:pt x="242" y="90"/>
                    </a:lnTo>
                    <a:lnTo>
                      <a:pt x="241" y="95"/>
                    </a:lnTo>
                    <a:lnTo>
                      <a:pt x="240" y="99"/>
                    </a:lnTo>
                    <a:lnTo>
                      <a:pt x="238" y="103"/>
                    </a:lnTo>
                    <a:lnTo>
                      <a:pt x="236" y="107"/>
                    </a:lnTo>
                    <a:lnTo>
                      <a:pt x="234" y="111"/>
                    </a:lnTo>
                    <a:lnTo>
                      <a:pt x="232" y="113"/>
                    </a:lnTo>
                    <a:lnTo>
                      <a:pt x="229" y="116"/>
                    </a:lnTo>
                    <a:lnTo>
                      <a:pt x="226" y="118"/>
                    </a:lnTo>
                    <a:lnTo>
                      <a:pt x="224" y="119"/>
                    </a:lnTo>
                    <a:lnTo>
                      <a:pt x="221" y="120"/>
                    </a:lnTo>
                    <a:lnTo>
                      <a:pt x="218" y="121"/>
                    </a:lnTo>
                    <a:lnTo>
                      <a:pt x="29" y="121"/>
                    </a:lnTo>
                    <a:lnTo>
                      <a:pt x="25" y="120"/>
                    </a:lnTo>
                    <a:lnTo>
                      <a:pt x="22" y="119"/>
                    </a:lnTo>
                    <a:lnTo>
                      <a:pt x="19" y="118"/>
                    </a:lnTo>
                    <a:lnTo>
                      <a:pt x="17" y="116"/>
                    </a:lnTo>
                    <a:lnTo>
                      <a:pt x="14" y="113"/>
                    </a:lnTo>
                    <a:lnTo>
                      <a:pt x="12" y="111"/>
                    </a:lnTo>
                    <a:lnTo>
                      <a:pt x="9" y="107"/>
                    </a:lnTo>
                    <a:lnTo>
                      <a:pt x="7" y="103"/>
                    </a:lnTo>
                    <a:lnTo>
                      <a:pt x="5" y="99"/>
                    </a:lnTo>
                    <a:lnTo>
                      <a:pt x="4" y="95"/>
                    </a:lnTo>
                    <a:lnTo>
                      <a:pt x="2" y="90"/>
                    </a:lnTo>
                    <a:lnTo>
                      <a:pt x="1" y="84"/>
                    </a:lnTo>
                    <a:lnTo>
                      <a:pt x="1" y="78"/>
                    </a:lnTo>
                    <a:lnTo>
                      <a:pt x="0" y="73"/>
                    </a:lnTo>
                    <a:lnTo>
                      <a:pt x="0" y="67"/>
                    </a:lnTo>
                    <a:lnTo>
                      <a:pt x="0" y="61"/>
                    </a:lnTo>
                    <a:lnTo>
                      <a:pt x="1" y="0"/>
                    </a:lnTo>
                    <a:lnTo>
                      <a:pt x="245" y="0"/>
                    </a:lnTo>
                    <a:lnTo>
                      <a:pt x="247" y="61"/>
                    </a:lnTo>
                    <a:close/>
                  </a:path>
                </a:pathLst>
              </a:custGeom>
              <a:solidFill>
                <a:srgbClr val="993300"/>
              </a:solidFill>
              <a:ln w="0">
                <a:solidFill>
                  <a:srgbClr val="000000"/>
                </a:solidFill>
                <a:prstDash val="solid"/>
                <a:round/>
                <a:headEnd/>
                <a:tailEnd/>
              </a:ln>
            </p:spPr>
            <p:txBody>
              <a:bodyPr/>
              <a:lstStyle/>
              <a:p>
                <a:endParaRPr lang="en-US"/>
              </a:p>
            </p:txBody>
          </p:sp>
          <p:sp>
            <p:nvSpPr>
              <p:cNvPr id="44393" name="Freeform 518"/>
              <p:cNvSpPr>
                <a:spLocks/>
              </p:cNvSpPr>
              <p:nvPr/>
            </p:nvSpPr>
            <p:spPr bwMode="auto">
              <a:xfrm>
                <a:off x="4582" y="1345"/>
                <a:ext cx="1" cy="9"/>
              </a:xfrm>
              <a:custGeom>
                <a:avLst/>
                <a:gdLst>
                  <a:gd name="T0" fmla="*/ 1 w 24"/>
                  <a:gd name="T1" fmla="*/ 9 h 200"/>
                  <a:gd name="T2" fmla="*/ 1 w 24"/>
                  <a:gd name="T3" fmla="*/ 9 h 200"/>
                  <a:gd name="T4" fmla="*/ 1 w 24"/>
                  <a:gd name="T5" fmla="*/ 9 h 200"/>
                  <a:gd name="T6" fmla="*/ 1 w 24"/>
                  <a:gd name="T7" fmla="*/ 9 h 200"/>
                  <a:gd name="T8" fmla="*/ 1 w 24"/>
                  <a:gd name="T9" fmla="*/ 9 h 200"/>
                  <a:gd name="T10" fmla="*/ 1 w 24"/>
                  <a:gd name="T11" fmla="*/ 9 h 200"/>
                  <a:gd name="T12" fmla="*/ 1 w 24"/>
                  <a:gd name="T13" fmla="*/ 8 h 200"/>
                  <a:gd name="T14" fmla="*/ 1 w 24"/>
                  <a:gd name="T15" fmla="*/ 8 h 200"/>
                  <a:gd name="T16" fmla="*/ 1 w 24"/>
                  <a:gd name="T17" fmla="*/ 1 h 200"/>
                  <a:gd name="T18" fmla="*/ 1 w 24"/>
                  <a:gd name="T19" fmla="*/ 1 h 200"/>
                  <a:gd name="T20" fmla="*/ 1 w 24"/>
                  <a:gd name="T21" fmla="*/ 0 h 200"/>
                  <a:gd name="T22" fmla="*/ 1 w 24"/>
                  <a:gd name="T23" fmla="*/ 0 h 200"/>
                  <a:gd name="T24" fmla="*/ 1 w 24"/>
                  <a:gd name="T25" fmla="*/ 0 h 200"/>
                  <a:gd name="T26" fmla="*/ 1 w 24"/>
                  <a:gd name="T27" fmla="*/ 0 h 200"/>
                  <a:gd name="T28" fmla="*/ 1 w 24"/>
                  <a:gd name="T29" fmla="*/ 0 h 200"/>
                  <a:gd name="T30" fmla="*/ 1 w 24"/>
                  <a:gd name="T31" fmla="*/ 0 h 200"/>
                  <a:gd name="T32" fmla="*/ 1 w 24"/>
                  <a:gd name="T33" fmla="*/ 0 h 200"/>
                  <a:gd name="T34" fmla="*/ 0 w 24"/>
                  <a:gd name="T35" fmla="*/ 0 h 200"/>
                  <a:gd name="T36" fmla="*/ 0 w 24"/>
                  <a:gd name="T37" fmla="*/ 0 h 200"/>
                  <a:gd name="T38" fmla="*/ 0 w 24"/>
                  <a:gd name="T39" fmla="*/ 0 h 200"/>
                  <a:gd name="T40" fmla="*/ 0 w 24"/>
                  <a:gd name="T41" fmla="*/ 0 h 200"/>
                  <a:gd name="T42" fmla="*/ 0 w 24"/>
                  <a:gd name="T43" fmla="*/ 0 h 200"/>
                  <a:gd name="T44" fmla="*/ 0 w 24"/>
                  <a:gd name="T45" fmla="*/ 0 h 200"/>
                  <a:gd name="T46" fmla="*/ 0 w 24"/>
                  <a:gd name="T47" fmla="*/ 1 h 200"/>
                  <a:gd name="T48" fmla="*/ 0 w 24"/>
                  <a:gd name="T49" fmla="*/ 1 h 200"/>
                  <a:gd name="T50" fmla="*/ 0 w 24"/>
                  <a:gd name="T51" fmla="*/ 8 h 200"/>
                  <a:gd name="T52" fmla="*/ 0 w 24"/>
                  <a:gd name="T53" fmla="*/ 8 h 200"/>
                  <a:gd name="T54" fmla="*/ 0 w 24"/>
                  <a:gd name="T55" fmla="*/ 8 h 200"/>
                  <a:gd name="T56" fmla="*/ 0 w 24"/>
                  <a:gd name="T57" fmla="*/ 8 h 200"/>
                  <a:gd name="T58" fmla="*/ 0 w 24"/>
                  <a:gd name="T59" fmla="*/ 9 h 200"/>
                  <a:gd name="T60" fmla="*/ 0 w 24"/>
                  <a:gd name="T61" fmla="*/ 9 h 200"/>
                  <a:gd name="T62" fmla="*/ 0 w 24"/>
                  <a:gd name="T63" fmla="*/ 9 h 200"/>
                  <a:gd name="T64" fmla="*/ 1 w 24"/>
                  <a:gd name="T65" fmla="*/ 9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00">
                    <a:moveTo>
                      <a:pt x="14" y="200"/>
                    </a:moveTo>
                    <a:lnTo>
                      <a:pt x="15" y="199"/>
                    </a:lnTo>
                    <a:lnTo>
                      <a:pt x="16" y="199"/>
                    </a:lnTo>
                    <a:lnTo>
                      <a:pt x="17" y="199"/>
                    </a:lnTo>
                    <a:lnTo>
                      <a:pt x="18" y="198"/>
                    </a:lnTo>
                    <a:lnTo>
                      <a:pt x="18" y="197"/>
                    </a:lnTo>
                    <a:lnTo>
                      <a:pt x="19" y="196"/>
                    </a:lnTo>
                    <a:lnTo>
                      <a:pt x="20" y="195"/>
                    </a:lnTo>
                    <a:lnTo>
                      <a:pt x="21" y="194"/>
                    </a:lnTo>
                    <a:lnTo>
                      <a:pt x="21" y="193"/>
                    </a:lnTo>
                    <a:lnTo>
                      <a:pt x="22" y="191"/>
                    </a:lnTo>
                    <a:lnTo>
                      <a:pt x="22" y="190"/>
                    </a:lnTo>
                    <a:lnTo>
                      <a:pt x="23" y="188"/>
                    </a:lnTo>
                    <a:lnTo>
                      <a:pt x="23" y="186"/>
                    </a:lnTo>
                    <a:lnTo>
                      <a:pt x="23" y="184"/>
                    </a:lnTo>
                    <a:lnTo>
                      <a:pt x="23" y="183"/>
                    </a:lnTo>
                    <a:lnTo>
                      <a:pt x="24" y="181"/>
                    </a:lnTo>
                    <a:lnTo>
                      <a:pt x="24" y="20"/>
                    </a:lnTo>
                    <a:lnTo>
                      <a:pt x="23" y="17"/>
                    </a:lnTo>
                    <a:lnTo>
                      <a:pt x="23" y="15"/>
                    </a:lnTo>
                    <a:lnTo>
                      <a:pt x="23" y="13"/>
                    </a:lnTo>
                    <a:lnTo>
                      <a:pt x="23" y="11"/>
                    </a:lnTo>
                    <a:lnTo>
                      <a:pt x="22" y="10"/>
                    </a:lnTo>
                    <a:lnTo>
                      <a:pt x="22" y="8"/>
                    </a:lnTo>
                    <a:lnTo>
                      <a:pt x="21" y="7"/>
                    </a:lnTo>
                    <a:lnTo>
                      <a:pt x="21" y="5"/>
                    </a:lnTo>
                    <a:lnTo>
                      <a:pt x="20" y="4"/>
                    </a:lnTo>
                    <a:lnTo>
                      <a:pt x="19" y="3"/>
                    </a:lnTo>
                    <a:lnTo>
                      <a:pt x="18" y="2"/>
                    </a:lnTo>
                    <a:lnTo>
                      <a:pt x="18" y="1"/>
                    </a:lnTo>
                    <a:lnTo>
                      <a:pt x="17" y="0"/>
                    </a:lnTo>
                    <a:lnTo>
                      <a:pt x="16" y="0"/>
                    </a:lnTo>
                    <a:lnTo>
                      <a:pt x="15" y="0"/>
                    </a:lnTo>
                    <a:lnTo>
                      <a:pt x="14" y="0"/>
                    </a:lnTo>
                    <a:lnTo>
                      <a:pt x="12" y="0"/>
                    </a:lnTo>
                    <a:lnTo>
                      <a:pt x="11" y="0"/>
                    </a:lnTo>
                    <a:lnTo>
                      <a:pt x="10" y="0"/>
                    </a:lnTo>
                    <a:lnTo>
                      <a:pt x="9" y="1"/>
                    </a:lnTo>
                    <a:lnTo>
                      <a:pt x="9" y="2"/>
                    </a:lnTo>
                    <a:lnTo>
                      <a:pt x="8" y="3"/>
                    </a:lnTo>
                    <a:lnTo>
                      <a:pt x="7" y="4"/>
                    </a:lnTo>
                    <a:lnTo>
                      <a:pt x="5" y="5"/>
                    </a:lnTo>
                    <a:lnTo>
                      <a:pt x="5" y="7"/>
                    </a:lnTo>
                    <a:lnTo>
                      <a:pt x="4" y="8"/>
                    </a:lnTo>
                    <a:lnTo>
                      <a:pt x="4" y="10"/>
                    </a:lnTo>
                    <a:lnTo>
                      <a:pt x="3" y="11"/>
                    </a:lnTo>
                    <a:lnTo>
                      <a:pt x="3" y="13"/>
                    </a:lnTo>
                    <a:lnTo>
                      <a:pt x="3" y="15"/>
                    </a:lnTo>
                    <a:lnTo>
                      <a:pt x="3" y="17"/>
                    </a:lnTo>
                    <a:lnTo>
                      <a:pt x="3" y="20"/>
                    </a:lnTo>
                    <a:lnTo>
                      <a:pt x="0" y="168"/>
                    </a:lnTo>
                    <a:lnTo>
                      <a:pt x="0" y="169"/>
                    </a:lnTo>
                    <a:lnTo>
                      <a:pt x="0" y="172"/>
                    </a:lnTo>
                    <a:lnTo>
                      <a:pt x="0" y="174"/>
                    </a:lnTo>
                    <a:lnTo>
                      <a:pt x="1" y="177"/>
                    </a:lnTo>
                    <a:lnTo>
                      <a:pt x="1" y="180"/>
                    </a:lnTo>
                    <a:lnTo>
                      <a:pt x="2" y="183"/>
                    </a:lnTo>
                    <a:lnTo>
                      <a:pt x="3" y="185"/>
                    </a:lnTo>
                    <a:lnTo>
                      <a:pt x="4" y="188"/>
                    </a:lnTo>
                    <a:lnTo>
                      <a:pt x="5" y="190"/>
                    </a:lnTo>
                    <a:lnTo>
                      <a:pt x="7" y="192"/>
                    </a:lnTo>
                    <a:lnTo>
                      <a:pt x="8" y="194"/>
                    </a:lnTo>
                    <a:lnTo>
                      <a:pt x="9" y="196"/>
                    </a:lnTo>
                    <a:lnTo>
                      <a:pt x="10" y="197"/>
                    </a:lnTo>
                    <a:lnTo>
                      <a:pt x="11" y="199"/>
                    </a:lnTo>
                    <a:lnTo>
                      <a:pt x="12" y="199"/>
                    </a:lnTo>
                    <a:lnTo>
                      <a:pt x="14" y="200"/>
                    </a:lnTo>
                    <a:close/>
                  </a:path>
                </a:pathLst>
              </a:custGeom>
              <a:solidFill>
                <a:srgbClr val="993300"/>
              </a:solidFill>
              <a:ln w="0">
                <a:solidFill>
                  <a:srgbClr val="000000"/>
                </a:solidFill>
                <a:prstDash val="solid"/>
                <a:round/>
                <a:headEnd/>
                <a:tailEnd/>
              </a:ln>
            </p:spPr>
            <p:txBody>
              <a:bodyPr/>
              <a:lstStyle/>
              <a:p>
                <a:endParaRPr lang="en-US"/>
              </a:p>
            </p:txBody>
          </p:sp>
          <p:sp>
            <p:nvSpPr>
              <p:cNvPr id="44394" name="Freeform 519"/>
              <p:cNvSpPr>
                <a:spLocks/>
              </p:cNvSpPr>
              <p:nvPr/>
            </p:nvSpPr>
            <p:spPr bwMode="auto">
              <a:xfrm>
                <a:off x="4594" y="1345"/>
                <a:ext cx="1" cy="9"/>
              </a:xfrm>
              <a:custGeom>
                <a:avLst/>
                <a:gdLst>
                  <a:gd name="T0" fmla="*/ 0 w 27"/>
                  <a:gd name="T1" fmla="*/ 9 h 209"/>
                  <a:gd name="T2" fmla="*/ 0 w 27"/>
                  <a:gd name="T3" fmla="*/ 9 h 209"/>
                  <a:gd name="T4" fmla="*/ 1 w 27"/>
                  <a:gd name="T5" fmla="*/ 9 h 209"/>
                  <a:gd name="T6" fmla="*/ 1 w 27"/>
                  <a:gd name="T7" fmla="*/ 9 h 209"/>
                  <a:gd name="T8" fmla="*/ 1 w 27"/>
                  <a:gd name="T9" fmla="*/ 8 h 209"/>
                  <a:gd name="T10" fmla="*/ 1 w 27"/>
                  <a:gd name="T11" fmla="*/ 8 h 209"/>
                  <a:gd name="T12" fmla="*/ 1 w 27"/>
                  <a:gd name="T13" fmla="*/ 8 h 209"/>
                  <a:gd name="T14" fmla="*/ 1 w 27"/>
                  <a:gd name="T15" fmla="*/ 8 h 209"/>
                  <a:gd name="T16" fmla="*/ 1 w 27"/>
                  <a:gd name="T17" fmla="*/ 1 h 209"/>
                  <a:gd name="T18" fmla="*/ 1 w 27"/>
                  <a:gd name="T19" fmla="*/ 1 h 209"/>
                  <a:gd name="T20" fmla="*/ 1 w 27"/>
                  <a:gd name="T21" fmla="*/ 0 h 209"/>
                  <a:gd name="T22" fmla="*/ 1 w 27"/>
                  <a:gd name="T23" fmla="*/ 0 h 209"/>
                  <a:gd name="T24" fmla="*/ 1 w 27"/>
                  <a:gd name="T25" fmla="*/ 0 h 209"/>
                  <a:gd name="T26" fmla="*/ 1 w 27"/>
                  <a:gd name="T27" fmla="*/ 0 h 209"/>
                  <a:gd name="T28" fmla="*/ 1 w 27"/>
                  <a:gd name="T29" fmla="*/ 0 h 209"/>
                  <a:gd name="T30" fmla="*/ 0 w 27"/>
                  <a:gd name="T31" fmla="*/ 0 h 209"/>
                  <a:gd name="T32" fmla="*/ 0 w 27"/>
                  <a:gd name="T33" fmla="*/ 0 h 209"/>
                  <a:gd name="T34" fmla="*/ 0 w 27"/>
                  <a:gd name="T35" fmla="*/ 0 h 209"/>
                  <a:gd name="T36" fmla="*/ 0 w 27"/>
                  <a:gd name="T37" fmla="*/ 0 h 209"/>
                  <a:gd name="T38" fmla="*/ 0 w 27"/>
                  <a:gd name="T39" fmla="*/ 0 h 209"/>
                  <a:gd name="T40" fmla="*/ 0 w 27"/>
                  <a:gd name="T41" fmla="*/ 0 h 209"/>
                  <a:gd name="T42" fmla="*/ 0 w 27"/>
                  <a:gd name="T43" fmla="*/ 0 h 209"/>
                  <a:gd name="T44" fmla="*/ 0 w 27"/>
                  <a:gd name="T45" fmla="*/ 1 h 209"/>
                  <a:gd name="T46" fmla="*/ 0 w 27"/>
                  <a:gd name="T47" fmla="*/ 1 h 209"/>
                  <a:gd name="T48" fmla="*/ 0 w 27"/>
                  <a:gd name="T49" fmla="*/ 1 h 209"/>
                  <a:gd name="T50" fmla="*/ 0 w 27"/>
                  <a:gd name="T51" fmla="*/ 8 h 209"/>
                  <a:gd name="T52" fmla="*/ 0 w 27"/>
                  <a:gd name="T53" fmla="*/ 8 h 209"/>
                  <a:gd name="T54" fmla="*/ 0 w 27"/>
                  <a:gd name="T55" fmla="*/ 9 h 209"/>
                  <a:gd name="T56" fmla="*/ 0 w 27"/>
                  <a:gd name="T57" fmla="*/ 9 h 209"/>
                  <a:gd name="T58" fmla="*/ 0 w 27"/>
                  <a:gd name="T59" fmla="*/ 9 h 209"/>
                  <a:gd name="T60" fmla="*/ 0 w 27"/>
                  <a:gd name="T61" fmla="*/ 9 h 209"/>
                  <a:gd name="T62" fmla="*/ 0 w 27"/>
                  <a:gd name="T63" fmla="*/ 9 h 209"/>
                  <a:gd name="T64" fmla="*/ 0 w 2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 h="209">
                    <a:moveTo>
                      <a:pt x="10" y="209"/>
                    </a:moveTo>
                    <a:lnTo>
                      <a:pt x="11" y="208"/>
                    </a:lnTo>
                    <a:lnTo>
                      <a:pt x="12" y="208"/>
                    </a:lnTo>
                    <a:lnTo>
                      <a:pt x="13" y="206"/>
                    </a:lnTo>
                    <a:lnTo>
                      <a:pt x="15" y="205"/>
                    </a:lnTo>
                    <a:lnTo>
                      <a:pt x="16" y="203"/>
                    </a:lnTo>
                    <a:lnTo>
                      <a:pt x="18" y="201"/>
                    </a:lnTo>
                    <a:lnTo>
                      <a:pt x="19" y="199"/>
                    </a:lnTo>
                    <a:lnTo>
                      <a:pt x="20" y="197"/>
                    </a:lnTo>
                    <a:lnTo>
                      <a:pt x="22" y="194"/>
                    </a:lnTo>
                    <a:lnTo>
                      <a:pt x="23" y="191"/>
                    </a:lnTo>
                    <a:lnTo>
                      <a:pt x="24" y="189"/>
                    </a:lnTo>
                    <a:lnTo>
                      <a:pt x="25" y="185"/>
                    </a:lnTo>
                    <a:lnTo>
                      <a:pt x="25" y="183"/>
                    </a:lnTo>
                    <a:lnTo>
                      <a:pt x="26" y="180"/>
                    </a:lnTo>
                    <a:lnTo>
                      <a:pt x="26" y="178"/>
                    </a:lnTo>
                    <a:lnTo>
                      <a:pt x="27" y="176"/>
                    </a:lnTo>
                    <a:lnTo>
                      <a:pt x="20" y="19"/>
                    </a:lnTo>
                    <a:lnTo>
                      <a:pt x="19" y="17"/>
                    </a:lnTo>
                    <a:lnTo>
                      <a:pt x="19" y="15"/>
                    </a:lnTo>
                    <a:lnTo>
                      <a:pt x="19" y="13"/>
                    </a:lnTo>
                    <a:lnTo>
                      <a:pt x="19" y="11"/>
                    </a:lnTo>
                    <a:lnTo>
                      <a:pt x="18" y="10"/>
                    </a:lnTo>
                    <a:lnTo>
                      <a:pt x="18" y="8"/>
                    </a:lnTo>
                    <a:lnTo>
                      <a:pt x="17" y="7"/>
                    </a:lnTo>
                    <a:lnTo>
                      <a:pt x="17" y="5"/>
                    </a:lnTo>
                    <a:lnTo>
                      <a:pt x="16" y="4"/>
                    </a:lnTo>
                    <a:lnTo>
                      <a:pt x="15" y="3"/>
                    </a:lnTo>
                    <a:lnTo>
                      <a:pt x="14" y="2"/>
                    </a:lnTo>
                    <a:lnTo>
                      <a:pt x="14" y="1"/>
                    </a:lnTo>
                    <a:lnTo>
                      <a:pt x="13" y="0"/>
                    </a:lnTo>
                    <a:lnTo>
                      <a:pt x="12" y="0"/>
                    </a:lnTo>
                    <a:lnTo>
                      <a:pt x="11" y="0"/>
                    </a:lnTo>
                    <a:lnTo>
                      <a:pt x="10" y="0"/>
                    </a:lnTo>
                    <a:lnTo>
                      <a:pt x="9" y="0"/>
                    </a:lnTo>
                    <a:lnTo>
                      <a:pt x="8" y="0"/>
                    </a:lnTo>
                    <a:lnTo>
                      <a:pt x="7" y="0"/>
                    </a:lnTo>
                    <a:lnTo>
                      <a:pt x="6" y="1"/>
                    </a:lnTo>
                    <a:lnTo>
                      <a:pt x="5" y="2"/>
                    </a:lnTo>
                    <a:lnTo>
                      <a:pt x="4" y="3"/>
                    </a:lnTo>
                    <a:lnTo>
                      <a:pt x="3" y="4"/>
                    </a:lnTo>
                    <a:lnTo>
                      <a:pt x="3" y="6"/>
                    </a:lnTo>
                    <a:lnTo>
                      <a:pt x="2" y="7"/>
                    </a:lnTo>
                    <a:lnTo>
                      <a:pt x="1" y="9"/>
                    </a:lnTo>
                    <a:lnTo>
                      <a:pt x="1" y="11"/>
                    </a:lnTo>
                    <a:lnTo>
                      <a:pt x="0" y="13"/>
                    </a:lnTo>
                    <a:lnTo>
                      <a:pt x="0" y="15"/>
                    </a:lnTo>
                    <a:lnTo>
                      <a:pt x="0" y="17"/>
                    </a:lnTo>
                    <a:lnTo>
                      <a:pt x="0" y="19"/>
                    </a:lnTo>
                    <a:lnTo>
                      <a:pt x="0" y="22"/>
                    </a:lnTo>
                    <a:lnTo>
                      <a:pt x="0" y="192"/>
                    </a:lnTo>
                    <a:lnTo>
                      <a:pt x="0" y="193"/>
                    </a:lnTo>
                    <a:lnTo>
                      <a:pt x="0" y="195"/>
                    </a:lnTo>
                    <a:lnTo>
                      <a:pt x="0" y="196"/>
                    </a:lnTo>
                    <a:lnTo>
                      <a:pt x="0" y="198"/>
                    </a:lnTo>
                    <a:lnTo>
                      <a:pt x="1" y="199"/>
                    </a:lnTo>
                    <a:lnTo>
                      <a:pt x="1" y="200"/>
                    </a:lnTo>
                    <a:lnTo>
                      <a:pt x="2" y="202"/>
                    </a:lnTo>
                    <a:lnTo>
                      <a:pt x="3" y="203"/>
                    </a:lnTo>
                    <a:lnTo>
                      <a:pt x="3" y="204"/>
                    </a:lnTo>
                    <a:lnTo>
                      <a:pt x="4" y="205"/>
                    </a:lnTo>
                    <a:lnTo>
                      <a:pt x="5" y="206"/>
                    </a:lnTo>
                    <a:lnTo>
                      <a:pt x="6" y="207"/>
                    </a:lnTo>
                    <a:lnTo>
                      <a:pt x="7" y="208"/>
                    </a:lnTo>
                    <a:lnTo>
                      <a:pt x="8" y="208"/>
                    </a:lnTo>
                    <a:lnTo>
                      <a:pt x="9" y="208"/>
                    </a:lnTo>
                    <a:lnTo>
                      <a:pt x="10" y="209"/>
                    </a:lnTo>
                    <a:close/>
                  </a:path>
                </a:pathLst>
              </a:custGeom>
              <a:solidFill>
                <a:srgbClr val="993300"/>
              </a:solidFill>
              <a:ln w="0">
                <a:solidFill>
                  <a:srgbClr val="000000"/>
                </a:solidFill>
                <a:prstDash val="solid"/>
                <a:round/>
                <a:headEnd/>
                <a:tailEnd/>
              </a:ln>
            </p:spPr>
            <p:txBody>
              <a:bodyPr/>
              <a:lstStyle/>
              <a:p>
                <a:endParaRPr lang="en-US"/>
              </a:p>
            </p:txBody>
          </p:sp>
          <p:sp>
            <p:nvSpPr>
              <p:cNvPr id="44395" name="Freeform 520"/>
              <p:cNvSpPr>
                <a:spLocks/>
              </p:cNvSpPr>
              <p:nvPr/>
            </p:nvSpPr>
            <p:spPr bwMode="auto">
              <a:xfrm>
                <a:off x="4583" y="1344"/>
                <a:ext cx="11" cy="4"/>
              </a:xfrm>
              <a:custGeom>
                <a:avLst/>
                <a:gdLst>
                  <a:gd name="T0" fmla="*/ 10 w 253"/>
                  <a:gd name="T1" fmla="*/ 4 h 98"/>
                  <a:gd name="T2" fmla="*/ 10 w 253"/>
                  <a:gd name="T3" fmla="*/ 4 h 98"/>
                  <a:gd name="T4" fmla="*/ 10 w 253"/>
                  <a:gd name="T5" fmla="*/ 4 h 98"/>
                  <a:gd name="T6" fmla="*/ 11 w 253"/>
                  <a:gd name="T7" fmla="*/ 4 h 98"/>
                  <a:gd name="T8" fmla="*/ 11 w 253"/>
                  <a:gd name="T9" fmla="*/ 4 h 98"/>
                  <a:gd name="T10" fmla="*/ 11 w 253"/>
                  <a:gd name="T11" fmla="*/ 3 h 98"/>
                  <a:gd name="T12" fmla="*/ 11 w 253"/>
                  <a:gd name="T13" fmla="*/ 3 h 98"/>
                  <a:gd name="T14" fmla="*/ 11 w 253"/>
                  <a:gd name="T15" fmla="*/ 3 h 98"/>
                  <a:gd name="T16" fmla="*/ 11 w 253"/>
                  <a:gd name="T17" fmla="*/ 1 h 98"/>
                  <a:gd name="T18" fmla="*/ 11 w 253"/>
                  <a:gd name="T19" fmla="*/ 1 h 98"/>
                  <a:gd name="T20" fmla="*/ 11 w 253"/>
                  <a:gd name="T21" fmla="*/ 1 h 98"/>
                  <a:gd name="T22" fmla="*/ 11 w 253"/>
                  <a:gd name="T23" fmla="*/ 1 h 98"/>
                  <a:gd name="T24" fmla="*/ 11 w 253"/>
                  <a:gd name="T25" fmla="*/ 0 h 98"/>
                  <a:gd name="T26" fmla="*/ 10 w 253"/>
                  <a:gd name="T27" fmla="*/ 0 h 98"/>
                  <a:gd name="T28" fmla="*/ 10 w 253"/>
                  <a:gd name="T29" fmla="*/ 0 h 98"/>
                  <a:gd name="T30" fmla="*/ 10 w 253"/>
                  <a:gd name="T31" fmla="*/ 0 h 98"/>
                  <a:gd name="T32" fmla="*/ 10 w 253"/>
                  <a:gd name="T33" fmla="*/ 0 h 98"/>
                  <a:gd name="T34" fmla="*/ 1 w 253"/>
                  <a:gd name="T35" fmla="*/ 0 h 98"/>
                  <a:gd name="T36" fmla="*/ 1 w 253"/>
                  <a:gd name="T37" fmla="*/ 0 h 98"/>
                  <a:gd name="T38" fmla="*/ 1 w 253"/>
                  <a:gd name="T39" fmla="*/ 0 h 98"/>
                  <a:gd name="T40" fmla="*/ 0 w 253"/>
                  <a:gd name="T41" fmla="*/ 0 h 98"/>
                  <a:gd name="T42" fmla="*/ 0 w 253"/>
                  <a:gd name="T43" fmla="*/ 0 h 98"/>
                  <a:gd name="T44" fmla="*/ 0 w 253"/>
                  <a:gd name="T45" fmla="*/ 1 h 98"/>
                  <a:gd name="T46" fmla="*/ 0 w 253"/>
                  <a:gd name="T47" fmla="*/ 1 h 98"/>
                  <a:gd name="T48" fmla="*/ 0 w 253"/>
                  <a:gd name="T49" fmla="*/ 1 h 98"/>
                  <a:gd name="T50" fmla="*/ 0 w 253"/>
                  <a:gd name="T51" fmla="*/ 3 h 98"/>
                  <a:gd name="T52" fmla="*/ 0 w 253"/>
                  <a:gd name="T53" fmla="*/ 3 h 98"/>
                  <a:gd name="T54" fmla="*/ 0 w 253"/>
                  <a:gd name="T55" fmla="*/ 3 h 98"/>
                  <a:gd name="T56" fmla="*/ 0 w 253"/>
                  <a:gd name="T57" fmla="*/ 3 h 98"/>
                  <a:gd name="T58" fmla="*/ 0 w 253"/>
                  <a:gd name="T59" fmla="*/ 4 h 98"/>
                  <a:gd name="T60" fmla="*/ 0 w 253"/>
                  <a:gd name="T61" fmla="*/ 4 h 98"/>
                  <a:gd name="T62" fmla="*/ 1 w 253"/>
                  <a:gd name="T63" fmla="*/ 4 h 98"/>
                  <a:gd name="T64" fmla="*/ 1 w 253"/>
                  <a:gd name="T65" fmla="*/ 4 h 98"/>
                  <a:gd name="T66" fmla="*/ 1 w 253"/>
                  <a:gd name="T67" fmla="*/ 4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3" h="98">
                    <a:moveTo>
                      <a:pt x="226" y="98"/>
                    </a:moveTo>
                    <a:lnTo>
                      <a:pt x="228" y="97"/>
                    </a:lnTo>
                    <a:lnTo>
                      <a:pt x="231" y="97"/>
                    </a:lnTo>
                    <a:lnTo>
                      <a:pt x="233" y="96"/>
                    </a:lnTo>
                    <a:lnTo>
                      <a:pt x="235" y="95"/>
                    </a:lnTo>
                    <a:lnTo>
                      <a:pt x="238" y="94"/>
                    </a:lnTo>
                    <a:lnTo>
                      <a:pt x="240" y="92"/>
                    </a:lnTo>
                    <a:lnTo>
                      <a:pt x="242" y="90"/>
                    </a:lnTo>
                    <a:lnTo>
                      <a:pt x="244" y="88"/>
                    </a:lnTo>
                    <a:lnTo>
                      <a:pt x="245" y="86"/>
                    </a:lnTo>
                    <a:lnTo>
                      <a:pt x="247" y="84"/>
                    </a:lnTo>
                    <a:lnTo>
                      <a:pt x="249" y="81"/>
                    </a:lnTo>
                    <a:lnTo>
                      <a:pt x="250" y="79"/>
                    </a:lnTo>
                    <a:lnTo>
                      <a:pt x="251" y="75"/>
                    </a:lnTo>
                    <a:lnTo>
                      <a:pt x="252" y="72"/>
                    </a:lnTo>
                    <a:lnTo>
                      <a:pt x="252" y="69"/>
                    </a:lnTo>
                    <a:lnTo>
                      <a:pt x="253" y="66"/>
                    </a:lnTo>
                    <a:lnTo>
                      <a:pt x="253" y="31"/>
                    </a:lnTo>
                    <a:lnTo>
                      <a:pt x="252" y="27"/>
                    </a:lnTo>
                    <a:lnTo>
                      <a:pt x="252" y="24"/>
                    </a:lnTo>
                    <a:lnTo>
                      <a:pt x="251" y="21"/>
                    </a:lnTo>
                    <a:lnTo>
                      <a:pt x="250" y="18"/>
                    </a:lnTo>
                    <a:lnTo>
                      <a:pt x="249" y="15"/>
                    </a:lnTo>
                    <a:lnTo>
                      <a:pt x="247" y="13"/>
                    </a:lnTo>
                    <a:lnTo>
                      <a:pt x="245" y="10"/>
                    </a:lnTo>
                    <a:lnTo>
                      <a:pt x="244" y="8"/>
                    </a:lnTo>
                    <a:lnTo>
                      <a:pt x="242" y="6"/>
                    </a:lnTo>
                    <a:lnTo>
                      <a:pt x="240" y="5"/>
                    </a:lnTo>
                    <a:lnTo>
                      <a:pt x="238" y="3"/>
                    </a:lnTo>
                    <a:lnTo>
                      <a:pt x="235" y="2"/>
                    </a:lnTo>
                    <a:lnTo>
                      <a:pt x="233" y="1"/>
                    </a:lnTo>
                    <a:lnTo>
                      <a:pt x="231" y="0"/>
                    </a:lnTo>
                    <a:lnTo>
                      <a:pt x="228" y="0"/>
                    </a:lnTo>
                    <a:lnTo>
                      <a:pt x="226" y="0"/>
                    </a:lnTo>
                    <a:lnTo>
                      <a:pt x="27" y="0"/>
                    </a:lnTo>
                    <a:lnTo>
                      <a:pt x="24" y="0"/>
                    </a:lnTo>
                    <a:lnTo>
                      <a:pt x="21" y="0"/>
                    </a:lnTo>
                    <a:lnTo>
                      <a:pt x="19" y="1"/>
                    </a:lnTo>
                    <a:lnTo>
                      <a:pt x="17" y="2"/>
                    </a:lnTo>
                    <a:lnTo>
                      <a:pt x="13" y="3"/>
                    </a:lnTo>
                    <a:lnTo>
                      <a:pt x="11" y="5"/>
                    </a:lnTo>
                    <a:lnTo>
                      <a:pt x="9" y="6"/>
                    </a:lnTo>
                    <a:lnTo>
                      <a:pt x="7" y="8"/>
                    </a:lnTo>
                    <a:lnTo>
                      <a:pt x="6" y="10"/>
                    </a:lnTo>
                    <a:lnTo>
                      <a:pt x="4" y="13"/>
                    </a:lnTo>
                    <a:lnTo>
                      <a:pt x="3" y="15"/>
                    </a:lnTo>
                    <a:lnTo>
                      <a:pt x="2" y="18"/>
                    </a:lnTo>
                    <a:lnTo>
                      <a:pt x="1" y="21"/>
                    </a:lnTo>
                    <a:lnTo>
                      <a:pt x="0" y="24"/>
                    </a:lnTo>
                    <a:lnTo>
                      <a:pt x="0" y="27"/>
                    </a:lnTo>
                    <a:lnTo>
                      <a:pt x="0" y="31"/>
                    </a:lnTo>
                    <a:lnTo>
                      <a:pt x="0" y="66"/>
                    </a:lnTo>
                    <a:lnTo>
                      <a:pt x="0" y="69"/>
                    </a:lnTo>
                    <a:lnTo>
                      <a:pt x="0" y="72"/>
                    </a:lnTo>
                    <a:lnTo>
                      <a:pt x="1" y="75"/>
                    </a:lnTo>
                    <a:lnTo>
                      <a:pt x="2" y="79"/>
                    </a:lnTo>
                    <a:lnTo>
                      <a:pt x="3" y="81"/>
                    </a:lnTo>
                    <a:lnTo>
                      <a:pt x="4" y="84"/>
                    </a:lnTo>
                    <a:lnTo>
                      <a:pt x="6" y="86"/>
                    </a:lnTo>
                    <a:lnTo>
                      <a:pt x="7" y="88"/>
                    </a:lnTo>
                    <a:lnTo>
                      <a:pt x="9" y="90"/>
                    </a:lnTo>
                    <a:lnTo>
                      <a:pt x="11" y="92"/>
                    </a:lnTo>
                    <a:lnTo>
                      <a:pt x="13" y="94"/>
                    </a:lnTo>
                    <a:lnTo>
                      <a:pt x="17" y="95"/>
                    </a:lnTo>
                    <a:lnTo>
                      <a:pt x="19" y="96"/>
                    </a:lnTo>
                    <a:lnTo>
                      <a:pt x="21" y="97"/>
                    </a:lnTo>
                    <a:lnTo>
                      <a:pt x="24" y="97"/>
                    </a:lnTo>
                    <a:lnTo>
                      <a:pt x="27" y="98"/>
                    </a:lnTo>
                    <a:lnTo>
                      <a:pt x="226" y="98"/>
                    </a:lnTo>
                    <a:close/>
                  </a:path>
                </a:pathLst>
              </a:custGeom>
              <a:solidFill>
                <a:srgbClr val="993300"/>
              </a:solidFill>
              <a:ln w="0">
                <a:solidFill>
                  <a:srgbClr val="000000"/>
                </a:solidFill>
                <a:prstDash val="solid"/>
                <a:round/>
                <a:headEnd/>
                <a:tailEnd/>
              </a:ln>
            </p:spPr>
            <p:txBody>
              <a:bodyPr/>
              <a:lstStyle/>
              <a:p>
                <a:endParaRPr lang="en-US"/>
              </a:p>
            </p:txBody>
          </p:sp>
          <p:sp>
            <p:nvSpPr>
              <p:cNvPr id="44396" name="Freeform 521"/>
              <p:cNvSpPr>
                <a:spLocks/>
              </p:cNvSpPr>
              <p:nvPr/>
            </p:nvSpPr>
            <p:spPr bwMode="auto">
              <a:xfrm>
                <a:off x="4615" y="1343"/>
                <a:ext cx="23" cy="12"/>
              </a:xfrm>
              <a:custGeom>
                <a:avLst/>
                <a:gdLst>
                  <a:gd name="T0" fmla="*/ 20 w 531"/>
                  <a:gd name="T1" fmla="*/ 12 h 283"/>
                  <a:gd name="T2" fmla="*/ 21 w 531"/>
                  <a:gd name="T3" fmla="*/ 12 h 283"/>
                  <a:gd name="T4" fmla="*/ 21 w 531"/>
                  <a:gd name="T5" fmla="*/ 12 h 283"/>
                  <a:gd name="T6" fmla="*/ 22 w 531"/>
                  <a:gd name="T7" fmla="*/ 11 h 283"/>
                  <a:gd name="T8" fmla="*/ 22 w 531"/>
                  <a:gd name="T9" fmla="*/ 11 h 283"/>
                  <a:gd name="T10" fmla="*/ 23 w 531"/>
                  <a:gd name="T11" fmla="*/ 10 h 283"/>
                  <a:gd name="T12" fmla="*/ 23 w 531"/>
                  <a:gd name="T13" fmla="*/ 10 h 283"/>
                  <a:gd name="T14" fmla="*/ 23 w 531"/>
                  <a:gd name="T15" fmla="*/ 9 h 283"/>
                  <a:gd name="T16" fmla="*/ 22 w 531"/>
                  <a:gd name="T17" fmla="*/ 3 h 283"/>
                  <a:gd name="T18" fmla="*/ 22 w 531"/>
                  <a:gd name="T19" fmla="*/ 2 h 283"/>
                  <a:gd name="T20" fmla="*/ 22 w 531"/>
                  <a:gd name="T21" fmla="*/ 2 h 283"/>
                  <a:gd name="T22" fmla="*/ 22 w 531"/>
                  <a:gd name="T23" fmla="*/ 1 h 283"/>
                  <a:gd name="T24" fmla="*/ 22 w 531"/>
                  <a:gd name="T25" fmla="*/ 1 h 283"/>
                  <a:gd name="T26" fmla="*/ 21 w 531"/>
                  <a:gd name="T27" fmla="*/ 0 h 283"/>
                  <a:gd name="T28" fmla="*/ 21 w 531"/>
                  <a:gd name="T29" fmla="*/ 0 h 283"/>
                  <a:gd name="T30" fmla="*/ 20 w 531"/>
                  <a:gd name="T31" fmla="*/ 0 h 283"/>
                  <a:gd name="T32" fmla="*/ 20 w 531"/>
                  <a:gd name="T33" fmla="*/ 0 h 283"/>
                  <a:gd name="T34" fmla="*/ 3 w 531"/>
                  <a:gd name="T35" fmla="*/ 0 h 283"/>
                  <a:gd name="T36" fmla="*/ 2 w 531"/>
                  <a:gd name="T37" fmla="*/ 0 h 283"/>
                  <a:gd name="T38" fmla="*/ 2 w 531"/>
                  <a:gd name="T39" fmla="*/ 0 h 283"/>
                  <a:gd name="T40" fmla="*/ 2 w 531"/>
                  <a:gd name="T41" fmla="*/ 1 h 283"/>
                  <a:gd name="T42" fmla="*/ 1 w 531"/>
                  <a:gd name="T43" fmla="*/ 1 h 283"/>
                  <a:gd name="T44" fmla="*/ 1 w 531"/>
                  <a:gd name="T45" fmla="*/ 1 h 283"/>
                  <a:gd name="T46" fmla="*/ 1 w 531"/>
                  <a:gd name="T47" fmla="*/ 2 h 283"/>
                  <a:gd name="T48" fmla="*/ 1 w 531"/>
                  <a:gd name="T49" fmla="*/ 3 h 283"/>
                  <a:gd name="T50" fmla="*/ 0 w 531"/>
                  <a:gd name="T51" fmla="*/ 9 h 283"/>
                  <a:gd name="T52" fmla="*/ 0 w 531"/>
                  <a:gd name="T53" fmla="*/ 10 h 283"/>
                  <a:gd name="T54" fmla="*/ 0 w 531"/>
                  <a:gd name="T55" fmla="*/ 10 h 283"/>
                  <a:gd name="T56" fmla="*/ 1 w 531"/>
                  <a:gd name="T57" fmla="*/ 11 h 283"/>
                  <a:gd name="T58" fmla="*/ 1 w 531"/>
                  <a:gd name="T59" fmla="*/ 11 h 283"/>
                  <a:gd name="T60" fmla="*/ 1 w 531"/>
                  <a:gd name="T61" fmla="*/ 11 h 283"/>
                  <a:gd name="T62" fmla="*/ 2 w 531"/>
                  <a:gd name="T63" fmla="*/ 12 h 283"/>
                  <a:gd name="T64" fmla="*/ 2 w 531"/>
                  <a:gd name="T65" fmla="*/ 12 h 283"/>
                  <a:gd name="T66" fmla="*/ 3 w 531"/>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31" h="283">
                    <a:moveTo>
                      <a:pt x="461" y="283"/>
                    </a:moveTo>
                    <a:lnTo>
                      <a:pt x="466" y="282"/>
                    </a:lnTo>
                    <a:lnTo>
                      <a:pt x="472" y="281"/>
                    </a:lnTo>
                    <a:lnTo>
                      <a:pt x="478" y="279"/>
                    </a:lnTo>
                    <a:lnTo>
                      <a:pt x="483" y="277"/>
                    </a:lnTo>
                    <a:lnTo>
                      <a:pt x="490" y="274"/>
                    </a:lnTo>
                    <a:lnTo>
                      <a:pt x="496" y="271"/>
                    </a:lnTo>
                    <a:lnTo>
                      <a:pt x="501" y="267"/>
                    </a:lnTo>
                    <a:lnTo>
                      <a:pt x="506" y="262"/>
                    </a:lnTo>
                    <a:lnTo>
                      <a:pt x="511" y="257"/>
                    </a:lnTo>
                    <a:lnTo>
                      <a:pt x="516" y="252"/>
                    </a:lnTo>
                    <a:lnTo>
                      <a:pt x="520" y="246"/>
                    </a:lnTo>
                    <a:lnTo>
                      <a:pt x="523" y="240"/>
                    </a:lnTo>
                    <a:lnTo>
                      <a:pt x="527" y="234"/>
                    </a:lnTo>
                    <a:lnTo>
                      <a:pt x="529" y="228"/>
                    </a:lnTo>
                    <a:lnTo>
                      <a:pt x="530" y="220"/>
                    </a:lnTo>
                    <a:lnTo>
                      <a:pt x="531" y="214"/>
                    </a:lnTo>
                    <a:lnTo>
                      <a:pt x="514" y="67"/>
                    </a:lnTo>
                    <a:lnTo>
                      <a:pt x="513" y="59"/>
                    </a:lnTo>
                    <a:lnTo>
                      <a:pt x="512" y="52"/>
                    </a:lnTo>
                    <a:lnTo>
                      <a:pt x="511" y="46"/>
                    </a:lnTo>
                    <a:lnTo>
                      <a:pt x="509" y="40"/>
                    </a:lnTo>
                    <a:lnTo>
                      <a:pt x="507" y="34"/>
                    </a:lnTo>
                    <a:lnTo>
                      <a:pt x="505" y="29"/>
                    </a:lnTo>
                    <a:lnTo>
                      <a:pt x="502" y="24"/>
                    </a:lnTo>
                    <a:lnTo>
                      <a:pt x="498" y="19"/>
                    </a:lnTo>
                    <a:lnTo>
                      <a:pt x="495" y="14"/>
                    </a:lnTo>
                    <a:lnTo>
                      <a:pt x="491" y="11"/>
                    </a:lnTo>
                    <a:lnTo>
                      <a:pt x="485" y="7"/>
                    </a:lnTo>
                    <a:lnTo>
                      <a:pt x="481" y="5"/>
                    </a:lnTo>
                    <a:lnTo>
                      <a:pt x="476" y="2"/>
                    </a:lnTo>
                    <a:lnTo>
                      <a:pt x="471" y="1"/>
                    </a:lnTo>
                    <a:lnTo>
                      <a:pt x="466" y="0"/>
                    </a:lnTo>
                    <a:lnTo>
                      <a:pt x="461" y="0"/>
                    </a:lnTo>
                    <a:lnTo>
                      <a:pt x="69" y="0"/>
                    </a:lnTo>
                    <a:lnTo>
                      <a:pt x="63" y="0"/>
                    </a:lnTo>
                    <a:lnTo>
                      <a:pt x="57" y="1"/>
                    </a:lnTo>
                    <a:lnTo>
                      <a:pt x="52" y="2"/>
                    </a:lnTo>
                    <a:lnTo>
                      <a:pt x="48" y="5"/>
                    </a:lnTo>
                    <a:lnTo>
                      <a:pt x="43" y="7"/>
                    </a:lnTo>
                    <a:lnTo>
                      <a:pt x="39" y="11"/>
                    </a:lnTo>
                    <a:lnTo>
                      <a:pt x="35" y="14"/>
                    </a:lnTo>
                    <a:lnTo>
                      <a:pt x="32" y="19"/>
                    </a:lnTo>
                    <a:lnTo>
                      <a:pt x="28" y="24"/>
                    </a:lnTo>
                    <a:lnTo>
                      <a:pt x="25" y="29"/>
                    </a:lnTo>
                    <a:lnTo>
                      <a:pt x="23" y="34"/>
                    </a:lnTo>
                    <a:lnTo>
                      <a:pt x="20" y="40"/>
                    </a:lnTo>
                    <a:lnTo>
                      <a:pt x="18" y="46"/>
                    </a:lnTo>
                    <a:lnTo>
                      <a:pt x="17" y="52"/>
                    </a:lnTo>
                    <a:lnTo>
                      <a:pt x="16" y="59"/>
                    </a:lnTo>
                    <a:lnTo>
                      <a:pt x="16" y="67"/>
                    </a:lnTo>
                    <a:lnTo>
                      <a:pt x="0" y="214"/>
                    </a:lnTo>
                    <a:lnTo>
                      <a:pt x="0" y="220"/>
                    </a:lnTo>
                    <a:lnTo>
                      <a:pt x="1" y="228"/>
                    </a:lnTo>
                    <a:lnTo>
                      <a:pt x="3" y="234"/>
                    </a:lnTo>
                    <a:lnTo>
                      <a:pt x="6" y="240"/>
                    </a:lnTo>
                    <a:lnTo>
                      <a:pt x="9" y="246"/>
                    </a:lnTo>
                    <a:lnTo>
                      <a:pt x="13" y="252"/>
                    </a:lnTo>
                    <a:lnTo>
                      <a:pt x="18" y="257"/>
                    </a:lnTo>
                    <a:lnTo>
                      <a:pt x="24" y="262"/>
                    </a:lnTo>
                    <a:lnTo>
                      <a:pt x="29" y="267"/>
                    </a:lnTo>
                    <a:lnTo>
                      <a:pt x="34" y="271"/>
                    </a:lnTo>
                    <a:lnTo>
                      <a:pt x="40" y="274"/>
                    </a:lnTo>
                    <a:lnTo>
                      <a:pt x="45" y="277"/>
                    </a:lnTo>
                    <a:lnTo>
                      <a:pt x="51" y="279"/>
                    </a:lnTo>
                    <a:lnTo>
                      <a:pt x="57" y="281"/>
                    </a:lnTo>
                    <a:lnTo>
                      <a:pt x="63" y="282"/>
                    </a:lnTo>
                    <a:lnTo>
                      <a:pt x="69" y="283"/>
                    </a:lnTo>
                    <a:lnTo>
                      <a:pt x="461" y="283"/>
                    </a:lnTo>
                    <a:close/>
                  </a:path>
                </a:pathLst>
              </a:custGeom>
              <a:solidFill>
                <a:srgbClr val="993300"/>
              </a:solidFill>
              <a:ln w="0">
                <a:solidFill>
                  <a:srgbClr val="000000"/>
                </a:solidFill>
                <a:prstDash val="solid"/>
                <a:round/>
                <a:headEnd/>
                <a:tailEnd/>
              </a:ln>
            </p:spPr>
            <p:txBody>
              <a:bodyPr/>
              <a:lstStyle/>
              <a:p>
                <a:endParaRPr lang="en-US"/>
              </a:p>
            </p:txBody>
          </p:sp>
          <p:sp>
            <p:nvSpPr>
              <p:cNvPr id="44397" name="Freeform 522"/>
              <p:cNvSpPr>
                <a:spLocks/>
              </p:cNvSpPr>
              <p:nvPr/>
            </p:nvSpPr>
            <p:spPr bwMode="auto">
              <a:xfrm>
                <a:off x="4615" y="1343"/>
                <a:ext cx="22" cy="12"/>
              </a:xfrm>
              <a:custGeom>
                <a:avLst/>
                <a:gdLst>
                  <a:gd name="T0" fmla="*/ 19 w 505"/>
                  <a:gd name="T1" fmla="*/ 12 h 270"/>
                  <a:gd name="T2" fmla="*/ 20 w 505"/>
                  <a:gd name="T3" fmla="*/ 12 h 270"/>
                  <a:gd name="T4" fmla="*/ 20 w 505"/>
                  <a:gd name="T5" fmla="*/ 12 h 270"/>
                  <a:gd name="T6" fmla="*/ 21 w 505"/>
                  <a:gd name="T7" fmla="*/ 11 h 270"/>
                  <a:gd name="T8" fmla="*/ 21 w 505"/>
                  <a:gd name="T9" fmla="*/ 11 h 270"/>
                  <a:gd name="T10" fmla="*/ 22 w 505"/>
                  <a:gd name="T11" fmla="*/ 10 h 270"/>
                  <a:gd name="T12" fmla="*/ 22 w 505"/>
                  <a:gd name="T13" fmla="*/ 10 h 270"/>
                  <a:gd name="T14" fmla="*/ 22 w 505"/>
                  <a:gd name="T15" fmla="*/ 9 h 270"/>
                  <a:gd name="T16" fmla="*/ 21 w 505"/>
                  <a:gd name="T17" fmla="*/ 3 h 270"/>
                  <a:gd name="T18" fmla="*/ 21 w 505"/>
                  <a:gd name="T19" fmla="*/ 2 h 270"/>
                  <a:gd name="T20" fmla="*/ 21 w 505"/>
                  <a:gd name="T21" fmla="*/ 2 h 270"/>
                  <a:gd name="T22" fmla="*/ 21 w 505"/>
                  <a:gd name="T23" fmla="*/ 1 h 270"/>
                  <a:gd name="T24" fmla="*/ 21 w 505"/>
                  <a:gd name="T25" fmla="*/ 1 h 270"/>
                  <a:gd name="T26" fmla="*/ 20 w 505"/>
                  <a:gd name="T27" fmla="*/ 0 h 270"/>
                  <a:gd name="T28" fmla="*/ 20 w 505"/>
                  <a:gd name="T29" fmla="*/ 0 h 270"/>
                  <a:gd name="T30" fmla="*/ 20 w 505"/>
                  <a:gd name="T31" fmla="*/ 0 h 270"/>
                  <a:gd name="T32" fmla="*/ 19 w 505"/>
                  <a:gd name="T33" fmla="*/ 0 h 270"/>
                  <a:gd name="T34" fmla="*/ 3 w 505"/>
                  <a:gd name="T35" fmla="*/ 0 h 270"/>
                  <a:gd name="T36" fmla="*/ 2 w 505"/>
                  <a:gd name="T37" fmla="*/ 0 h 270"/>
                  <a:gd name="T38" fmla="*/ 2 w 505"/>
                  <a:gd name="T39" fmla="*/ 0 h 270"/>
                  <a:gd name="T40" fmla="*/ 1 w 505"/>
                  <a:gd name="T41" fmla="*/ 1 h 270"/>
                  <a:gd name="T42" fmla="*/ 1 w 505"/>
                  <a:gd name="T43" fmla="*/ 1 h 270"/>
                  <a:gd name="T44" fmla="*/ 1 w 505"/>
                  <a:gd name="T45" fmla="*/ 1 h 270"/>
                  <a:gd name="T46" fmla="*/ 1 w 505"/>
                  <a:gd name="T47" fmla="*/ 2 h 270"/>
                  <a:gd name="T48" fmla="*/ 1 w 505"/>
                  <a:gd name="T49" fmla="*/ 3 h 270"/>
                  <a:gd name="T50" fmla="*/ 0 w 505"/>
                  <a:gd name="T51" fmla="*/ 9 h 270"/>
                  <a:gd name="T52" fmla="*/ 0 w 505"/>
                  <a:gd name="T53" fmla="*/ 10 h 270"/>
                  <a:gd name="T54" fmla="*/ 0 w 505"/>
                  <a:gd name="T55" fmla="*/ 10 h 270"/>
                  <a:gd name="T56" fmla="*/ 1 w 505"/>
                  <a:gd name="T57" fmla="*/ 11 h 270"/>
                  <a:gd name="T58" fmla="*/ 1 w 505"/>
                  <a:gd name="T59" fmla="*/ 11 h 270"/>
                  <a:gd name="T60" fmla="*/ 1 w 505"/>
                  <a:gd name="T61" fmla="*/ 12 h 270"/>
                  <a:gd name="T62" fmla="*/ 2 w 505"/>
                  <a:gd name="T63" fmla="*/ 12 h 270"/>
                  <a:gd name="T64" fmla="*/ 2 w 505"/>
                  <a:gd name="T65" fmla="*/ 12 h 270"/>
                  <a:gd name="T66" fmla="*/ 3 w 505"/>
                  <a:gd name="T67" fmla="*/ 12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5" h="270">
                    <a:moveTo>
                      <a:pt x="440" y="270"/>
                    </a:moveTo>
                    <a:lnTo>
                      <a:pt x="445" y="269"/>
                    </a:lnTo>
                    <a:lnTo>
                      <a:pt x="450" y="268"/>
                    </a:lnTo>
                    <a:lnTo>
                      <a:pt x="455" y="267"/>
                    </a:lnTo>
                    <a:lnTo>
                      <a:pt x="461" y="264"/>
                    </a:lnTo>
                    <a:lnTo>
                      <a:pt x="466" y="262"/>
                    </a:lnTo>
                    <a:lnTo>
                      <a:pt x="472" y="259"/>
                    </a:lnTo>
                    <a:lnTo>
                      <a:pt x="478" y="254"/>
                    </a:lnTo>
                    <a:lnTo>
                      <a:pt x="483" y="250"/>
                    </a:lnTo>
                    <a:lnTo>
                      <a:pt x="487" y="245"/>
                    </a:lnTo>
                    <a:lnTo>
                      <a:pt x="491" y="240"/>
                    </a:lnTo>
                    <a:lnTo>
                      <a:pt x="495" y="235"/>
                    </a:lnTo>
                    <a:lnTo>
                      <a:pt x="498" y="230"/>
                    </a:lnTo>
                    <a:lnTo>
                      <a:pt x="501" y="224"/>
                    </a:lnTo>
                    <a:lnTo>
                      <a:pt x="503" y="217"/>
                    </a:lnTo>
                    <a:lnTo>
                      <a:pt x="504" y="211"/>
                    </a:lnTo>
                    <a:lnTo>
                      <a:pt x="505" y="205"/>
                    </a:lnTo>
                    <a:lnTo>
                      <a:pt x="490" y="65"/>
                    </a:lnTo>
                    <a:lnTo>
                      <a:pt x="489" y="57"/>
                    </a:lnTo>
                    <a:lnTo>
                      <a:pt x="489" y="51"/>
                    </a:lnTo>
                    <a:lnTo>
                      <a:pt x="487" y="45"/>
                    </a:lnTo>
                    <a:lnTo>
                      <a:pt x="486" y="39"/>
                    </a:lnTo>
                    <a:lnTo>
                      <a:pt x="484" y="33"/>
                    </a:lnTo>
                    <a:lnTo>
                      <a:pt x="481" y="28"/>
                    </a:lnTo>
                    <a:lnTo>
                      <a:pt x="478" y="23"/>
                    </a:lnTo>
                    <a:lnTo>
                      <a:pt x="475" y="19"/>
                    </a:lnTo>
                    <a:lnTo>
                      <a:pt x="471" y="14"/>
                    </a:lnTo>
                    <a:lnTo>
                      <a:pt x="467" y="10"/>
                    </a:lnTo>
                    <a:lnTo>
                      <a:pt x="463" y="7"/>
                    </a:lnTo>
                    <a:lnTo>
                      <a:pt x="459" y="4"/>
                    </a:lnTo>
                    <a:lnTo>
                      <a:pt x="454" y="2"/>
                    </a:lnTo>
                    <a:lnTo>
                      <a:pt x="449" y="1"/>
                    </a:lnTo>
                    <a:lnTo>
                      <a:pt x="444" y="0"/>
                    </a:lnTo>
                    <a:lnTo>
                      <a:pt x="440" y="0"/>
                    </a:lnTo>
                    <a:lnTo>
                      <a:pt x="66" y="0"/>
                    </a:lnTo>
                    <a:lnTo>
                      <a:pt x="60" y="0"/>
                    </a:lnTo>
                    <a:lnTo>
                      <a:pt x="56" y="1"/>
                    </a:lnTo>
                    <a:lnTo>
                      <a:pt x="51" y="2"/>
                    </a:lnTo>
                    <a:lnTo>
                      <a:pt x="45" y="4"/>
                    </a:lnTo>
                    <a:lnTo>
                      <a:pt x="41" y="7"/>
                    </a:lnTo>
                    <a:lnTo>
                      <a:pt x="37" y="10"/>
                    </a:lnTo>
                    <a:lnTo>
                      <a:pt x="33" y="14"/>
                    </a:lnTo>
                    <a:lnTo>
                      <a:pt x="29" y="19"/>
                    </a:lnTo>
                    <a:lnTo>
                      <a:pt x="26" y="23"/>
                    </a:lnTo>
                    <a:lnTo>
                      <a:pt x="23" y="28"/>
                    </a:lnTo>
                    <a:lnTo>
                      <a:pt x="21" y="33"/>
                    </a:lnTo>
                    <a:lnTo>
                      <a:pt x="19" y="39"/>
                    </a:lnTo>
                    <a:lnTo>
                      <a:pt x="17" y="45"/>
                    </a:lnTo>
                    <a:lnTo>
                      <a:pt x="16" y="51"/>
                    </a:lnTo>
                    <a:lnTo>
                      <a:pt x="15" y="57"/>
                    </a:lnTo>
                    <a:lnTo>
                      <a:pt x="15" y="65"/>
                    </a:lnTo>
                    <a:lnTo>
                      <a:pt x="0" y="205"/>
                    </a:lnTo>
                    <a:lnTo>
                      <a:pt x="0" y="211"/>
                    </a:lnTo>
                    <a:lnTo>
                      <a:pt x="1" y="217"/>
                    </a:lnTo>
                    <a:lnTo>
                      <a:pt x="3" y="224"/>
                    </a:lnTo>
                    <a:lnTo>
                      <a:pt x="6" y="230"/>
                    </a:lnTo>
                    <a:lnTo>
                      <a:pt x="10" y="235"/>
                    </a:lnTo>
                    <a:lnTo>
                      <a:pt x="14" y="240"/>
                    </a:lnTo>
                    <a:lnTo>
                      <a:pt x="18" y="245"/>
                    </a:lnTo>
                    <a:lnTo>
                      <a:pt x="22" y="250"/>
                    </a:lnTo>
                    <a:lnTo>
                      <a:pt x="27" y="254"/>
                    </a:lnTo>
                    <a:lnTo>
                      <a:pt x="32" y="259"/>
                    </a:lnTo>
                    <a:lnTo>
                      <a:pt x="38" y="262"/>
                    </a:lnTo>
                    <a:lnTo>
                      <a:pt x="43" y="264"/>
                    </a:lnTo>
                    <a:lnTo>
                      <a:pt x="50" y="267"/>
                    </a:lnTo>
                    <a:lnTo>
                      <a:pt x="55" y="268"/>
                    </a:lnTo>
                    <a:lnTo>
                      <a:pt x="60" y="269"/>
                    </a:lnTo>
                    <a:lnTo>
                      <a:pt x="66" y="270"/>
                    </a:lnTo>
                    <a:lnTo>
                      <a:pt x="440" y="270"/>
                    </a:lnTo>
                    <a:close/>
                  </a:path>
                </a:pathLst>
              </a:custGeom>
              <a:solidFill>
                <a:srgbClr val="993300"/>
              </a:solidFill>
              <a:ln w="0">
                <a:solidFill>
                  <a:srgbClr val="000000"/>
                </a:solidFill>
                <a:prstDash val="solid"/>
                <a:round/>
                <a:headEnd/>
                <a:tailEnd/>
              </a:ln>
            </p:spPr>
            <p:txBody>
              <a:bodyPr/>
              <a:lstStyle/>
              <a:p>
                <a:endParaRPr lang="en-US"/>
              </a:p>
            </p:txBody>
          </p:sp>
          <p:sp>
            <p:nvSpPr>
              <p:cNvPr id="44398" name="Freeform 523"/>
              <p:cNvSpPr>
                <a:spLocks/>
              </p:cNvSpPr>
              <p:nvPr/>
            </p:nvSpPr>
            <p:spPr bwMode="auto">
              <a:xfrm>
                <a:off x="4618" y="1349"/>
                <a:ext cx="16" cy="5"/>
              </a:xfrm>
              <a:custGeom>
                <a:avLst/>
                <a:gdLst>
                  <a:gd name="T0" fmla="*/ 16 w 371"/>
                  <a:gd name="T1" fmla="*/ 3 h 121"/>
                  <a:gd name="T2" fmla="*/ 16 w 371"/>
                  <a:gd name="T3" fmla="*/ 3 h 121"/>
                  <a:gd name="T4" fmla="*/ 16 w 371"/>
                  <a:gd name="T5" fmla="*/ 3 h 121"/>
                  <a:gd name="T6" fmla="*/ 16 w 371"/>
                  <a:gd name="T7" fmla="*/ 3 h 121"/>
                  <a:gd name="T8" fmla="*/ 16 w 371"/>
                  <a:gd name="T9" fmla="*/ 3 h 121"/>
                  <a:gd name="T10" fmla="*/ 16 w 371"/>
                  <a:gd name="T11" fmla="*/ 4 h 121"/>
                  <a:gd name="T12" fmla="*/ 16 w 371"/>
                  <a:gd name="T13" fmla="*/ 4 h 121"/>
                  <a:gd name="T14" fmla="*/ 16 w 371"/>
                  <a:gd name="T15" fmla="*/ 4 h 121"/>
                  <a:gd name="T16" fmla="*/ 15 w 371"/>
                  <a:gd name="T17" fmla="*/ 4 h 121"/>
                  <a:gd name="T18" fmla="*/ 15 w 371"/>
                  <a:gd name="T19" fmla="*/ 4 h 121"/>
                  <a:gd name="T20" fmla="*/ 15 w 371"/>
                  <a:gd name="T21" fmla="*/ 5 h 121"/>
                  <a:gd name="T22" fmla="*/ 15 w 371"/>
                  <a:gd name="T23" fmla="*/ 5 h 121"/>
                  <a:gd name="T24" fmla="*/ 15 w 371"/>
                  <a:gd name="T25" fmla="*/ 5 h 121"/>
                  <a:gd name="T26" fmla="*/ 15 w 371"/>
                  <a:gd name="T27" fmla="*/ 5 h 121"/>
                  <a:gd name="T28" fmla="*/ 15 w 371"/>
                  <a:gd name="T29" fmla="*/ 5 h 121"/>
                  <a:gd name="T30" fmla="*/ 14 w 371"/>
                  <a:gd name="T31" fmla="*/ 5 h 121"/>
                  <a:gd name="T32" fmla="*/ 14 w 371"/>
                  <a:gd name="T33" fmla="*/ 5 h 121"/>
                  <a:gd name="T34" fmla="*/ 2 w 371"/>
                  <a:gd name="T35" fmla="*/ 5 h 121"/>
                  <a:gd name="T36" fmla="*/ 2 w 371"/>
                  <a:gd name="T37" fmla="*/ 5 h 121"/>
                  <a:gd name="T38" fmla="*/ 1 w 371"/>
                  <a:gd name="T39" fmla="*/ 5 h 121"/>
                  <a:gd name="T40" fmla="*/ 1 w 371"/>
                  <a:gd name="T41" fmla="*/ 5 h 121"/>
                  <a:gd name="T42" fmla="*/ 1 w 371"/>
                  <a:gd name="T43" fmla="*/ 5 h 121"/>
                  <a:gd name="T44" fmla="*/ 1 w 371"/>
                  <a:gd name="T45" fmla="*/ 5 h 121"/>
                  <a:gd name="T46" fmla="*/ 1 w 371"/>
                  <a:gd name="T47" fmla="*/ 5 h 121"/>
                  <a:gd name="T48" fmla="*/ 1 w 371"/>
                  <a:gd name="T49" fmla="*/ 4 h 121"/>
                  <a:gd name="T50" fmla="*/ 0 w 371"/>
                  <a:gd name="T51" fmla="*/ 4 h 121"/>
                  <a:gd name="T52" fmla="*/ 0 w 371"/>
                  <a:gd name="T53" fmla="*/ 4 h 121"/>
                  <a:gd name="T54" fmla="*/ 0 w 371"/>
                  <a:gd name="T55" fmla="*/ 4 h 121"/>
                  <a:gd name="T56" fmla="*/ 0 w 371"/>
                  <a:gd name="T57" fmla="*/ 4 h 121"/>
                  <a:gd name="T58" fmla="*/ 0 w 371"/>
                  <a:gd name="T59" fmla="*/ 3 h 121"/>
                  <a:gd name="T60" fmla="*/ 0 w 371"/>
                  <a:gd name="T61" fmla="*/ 3 h 121"/>
                  <a:gd name="T62" fmla="*/ 0 w 371"/>
                  <a:gd name="T63" fmla="*/ 3 h 121"/>
                  <a:gd name="T64" fmla="*/ 0 w 371"/>
                  <a:gd name="T65" fmla="*/ 3 h 121"/>
                  <a:gd name="T66" fmla="*/ 0 w 371"/>
                  <a:gd name="T67" fmla="*/ 3 h 121"/>
                  <a:gd name="T68" fmla="*/ 0 w 371"/>
                  <a:gd name="T69" fmla="*/ 0 h 121"/>
                  <a:gd name="T70" fmla="*/ 16 w 371"/>
                  <a:gd name="T71" fmla="*/ 0 h 121"/>
                  <a:gd name="T72" fmla="*/ 16 w 371"/>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71" h="121">
                    <a:moveTo>
                      <a:pt x="371" y="61"/>
                    </a:moveTo>
                    <a:lnTo>
                      <a:pt x="370" y="66"/>
                    </a:lnTo>
                    <a:lnTo>
                      <a:pt x="370" y="72"/>
                    </a:lnTo>
                    <a:lnTo>
                      <a:pt x="369" y="78"/>
                    </a:lnTo>
                    <a:lnTo>
                      <a:pt x="368" y="83"/>
                    </a:lnTo>
                    <a:lnTo>
                      <a:pt x="366" y="88"/>
                    </a:lnTo>
                    <a:lnTo>
                      <a:pt x="363" y="94"/>
                    </a:lnTo>
                    <a:lnTo>
                      <a:pt x="361" y="99"/>
                    </a:lnTo>
                    <a:lnTo>
                      <a:pt x="358" y="103"/>
                    </a:lnTo>
                    <a:lnTo>
                      <a:pt x="355" y="107"/>
                    </a:lnTo>
                    <a:lnTo>
                      <a:pt x="352" y="110"/>
                    </a:lnTo>
                    <a:lnTo>
                      <a:pt x="349" y="113"/>
                    </a:lnTo>
                    <a:lnTo>
                      <a:pt x="345" y="116"/>
                    </a:lnTo>
                    <a:lnTo>
                      <a:pt x="341" y="118"/>
                    </a:lnTo>
                    <a:lnTo>
                      <a:pt x="337" y="119"/>
                    </a:lnTo>
                    <a:lnTo>
                      <a:pt x="332" y="120"/>
                    </a:lnTo>
                    <a:lnTo>
                      <a:pt x="328" y="121"/>
                    </a:lnTo>
                    <a:lnTo>
                      <a:pt x="43" y="121"/>
                    </a:lnTo>
                    <a:lnTo>
                      <a:pt x="38" y="120"/>
                    </a:lnTo>
                    <a:lnTo>
                      <a:pt x="33" y="119"/>
                    </a:lnTo>
                    <a:lnTo>
                      <a:pt x="29" y="118"/>
                    </a:lnTo>
                    <a:lnTo>
                      <a:pt x="25" y="116"/>
                    </a:lnTo>
                    <a:lnTo>
                      <a:pt x="21" y="113"/>
                    </a:lnTo>
                    <a:lnTo>
                      <a:pt x="18" y="110"/>
                    </a:lnTo>
                    <a:lnTo>
                      <a:pt x="14" y="107"/>
                    </a:lnTo>
                    <a:lnTo>
                      <a:pt x="11" y="103"/>
                    </a:lnTo>
                    <a:lnTo>
                      <a:pt x="8" y="99"/>
                    </a:lnTo>
                    <a:lnTo>
                      <a:pt x="6" y="94"/>
                    </a:lnTo>
                    <a:lnTo>
                      <a:pt x="4" y="88"/>
                    </a:lnTo>
                    <a:lnTo>
                      <a:pt x="2" y="83"/>
                    </a:lnTo>
                    <a:lnTo>
                      <a:pt x="1" y="78"/>
                    </a:lnTo>
                    <a:lnTo>
                      <a:pt x="0" y="72"/>
                    </a:lnTo>
                    <a:lnTo>
                      <a:pt x="0" y="66"/>
                    </a:lnTo>
                    <a:lnTo>
                      <a:pt x="0" y="61"/>
                    </a:lnTo>
                    <a:lnTo>
                      <a:pt x="3" y="0"/>
                    </a:lnTo>
                    <a:lnTo>
                      <a:pt x="369" y="0"/>
                    </a:lnTo>
                    <a:lnTo>
                      <a:pt x="371" y="61"/>
                    </a:lnTo>
                    <a:close/>
                  </a:path>
                </a:pathLst>
              </a:custGeom>
              <a:solidFill>
                <a:srgbClr val="993300"/>
              </a:solidFill>
              <a:ln w="0">
                <a:solidFill>
                  <a:srgbClr val="000000"/>
                </a:solidFill>
                <a:prstDash val="solid"/>
                <a:round/>
                <a:headEnd/>
                <a:tailEnd/>
              </a:ln>
            </p:spPr>
            <p:txBody>
              <a:bodyPr/>
              <a:lstStyle/>
              <a:p>
                <a:endParaRPr lang="en-US"/>
              </a:p>
            </p:txBody>
          </p:sp>
          <p:sp>
            <p:nvSpPr>
              <p:cNvPr id="44399" name="Freeform 524"/>
              <p:cNvSpPr>
                <a:spLocks/>
              </p:cNvSpPr>
              <p:nvPr/>
            </p:nvSpPr>
            <p:spPr bwMode="auto">
              <a:xfrm>
                <a:off x="4616" y="1345"/>
                <a:ext cx="2" cy="9"/>
              </a:xfrm>
              <a:custGeom>
                <a:avLst/>
                <a:gdLst>
                  <a:gd name="T0" fmla="*/ 1 w 37"/>
                  <a:gd name="T1" fmla="*/ 9 h 200"/>
                  <a:gd name="T2" fmla="*/ 1 w 37"/>
                  <a:gd name="T3" fmla="*/ 9 h 200"/>
                  <a:gd name="T4" fmla="*/ 2 w 37"/>
                  <a:gd name="T5" fmla="*/ 9 h 200"/>
                  <a:gd name="T6" fmla="*/ 2 w 37"/>
                  <a:gd name="T7" fmla="*/ 9 h 200"/>
                  <a:gd name="T8" fmla="*/ 2 w 37"/>
                  <a:gd name="T9" fmla="*/ 9 h 200"/>
                  <a:gd name="T10" fmla="*/ 2 w 37"/>
                  <a:gd name="T11" fmla="*/ 9 h 200"/>
                  <a:gd name="T12" fmla="*/ 2 w 37"/>
                  <a:gd name="T13" fmla="*/ 8 h 200"/>
                  <a:gd name="T14" fmla="*/ 2 w 37"/>
                  <a:gd name="T15" fmla="*/ 8 h 200"/>
                  <a:gd name="T16" fmla="*/ 2 w 37"/>
                  <a:gd name="T17" fmla="*/ 1 h 200"/>
                  <a:gd name="T18" fmla="*/ 2 w 37"/>
                  <a:gd name="T19" fmla="*/ 1 h 200"/>
                  <a:gd name="T20" fmla="*/ 2 w 37"/>
                  <a:gd name="T21" fmla="*/ 0 h 200"/>
                  <a:gd name="T22" fmla="*/ 2 w 37"/>
                  <a:gd name="T23" fmla="*/ 0 h 200"/>
                  <a:gd name="T24" fmla="*/ 2 w 37"/>
                  <a:gd name="T25" fmla="*/ 0 h 200"/>
                  <a:gd name="T26" fmla="*/ 2 w 37"/>
                  <a:gd name="T27" fmla="*/ 0 h 200"/>
                  <a:gd name="T28" fmla="*/ 1 w 37"/>
                  <a:gd name="T29" fmla="*/ 0 h 200"/>
                  <a:gd name="T30" fmla="*/ 1 w 37"/>
                  <a:gd name="T31" fmla="*/ 0 h 200"/>
                  <a:gd name="T32" fmla="*/ 1 w 37"/>
                  <a:gd name="T33" fmla="*/ 0 h 200"/>
                  <a:gd name="T34" fmla="*/ 1 w 37"/>
                  <a:gd name="T35" fmla="*/ 0 h 200"/>
                  <a:gd name="T36" fmla="*/ 1 w 37"/>
                  <a:gd name="T37" fmla="*/ 0 h 200"/>
                  <a:gd name="T38" fmla="*/ 1 w 37"/>
                  <a:gd name="T39" fmla="*/ 0 h 200"/>
                  <a:gd name="T40" fmla="*/ 0 w 37"/>
                  <a:gd name="T41" fmla="*/ 0 h 200"/>
                  <a:gd name="T42" fmla="*/ 0 w 37"/>
                  <a:gd name="T43" fmla="*/ 0 h 200"/>
                  <a:gd name="T44" fmla="*/ 0 w 37"/>
                  <a:gd name="T45" fmla="*/ 0 h 200"/>
                  <a:gd name="T46" fmla="*/ 0 w 37"/>
                  <a:gd name="T47" fmla="*/ 1 h 200"/>
                  <a:gd name="T48" fmla="*/ 0 w 37"/>
                  <a:gd name="T49" fmla="*/ 1 h 200"/>
                  <a:gd name="T50" fmla="*/ 0 w 37"/>
                  <a:gd name="T51" fmla="*/ 8 h 200"/>
                  <a:gd name="T52" fmla="*/ 0 w 37"/>
                  <a:gd name="T53" fmla="*/ 8 h 200"/>
                  <a:gd name="T54" fmla="*/ 0 w 37"/>
                  <a:gd name="T55" fmla="*/ 8 h 200"/>
                  <a:gd name="T56" fmla="*/ 0 w 37"/>
                  <a:gd name="T57" fmla="*/ 8 h 200"/>
                  <a:gd name="T58" fmla="*/ 0 w 37"/>
                  <a:gd name="T59" fmla="*/ 9 h 200"/>
                  <a:gd name="T60" fmla="*/ 1 w 37"/>
                  <a:gd name="T61" fmla="*/ 9 h 200"/>
                  <a:gd name="T62" fmla="*/ 1 w 37"/>
                  <a:gd name="T63" fmla="*/ 9 h 200"/>
                  <a:gd name="T64" fmla="*/ 1 w 37"/>
                  <a:gd name="T65" fmla="*/ 9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 h="200">
                    <a:moveTo>
                      <a:pt x="21" y="200"/>
                    </a:moveTo>
                    <a:lnTo>
                      <a:pt x="22" y="199"/>
                    </a:lnTo>
                    <a:lnTo>
                      <a:pt x="23" y="199"/>
                    </a:lnTo>
                    <a:lnTo>
                      <a:pt x="25" y="199"/>
                    </a:lnTo>
                    <a:lnTo>
                      <a:pt x="26" y="198"/>
                    </a:lnTo>
                    <a:lnTo>
                      <a:pt x="28" y="197"/>
                    </a:lnTo>
                    <a:lnTo>
                      <a:pt x="30" y="196"/>
                    </a:lnTo>
                    <a:lnTo>
                      <a:pt x="31" y="195"/>
                    </a:lnTo>
                    <a:lnTo>
                      <a:pt x="32" y="194"/>
                    </a:lnTo>
                    <a:lnTo>
                      <a:pt x="33" y="193"/>
                    </a:lnTo>
                    <a:lnTo>
                      <a:pt x="34" y="191"/>
                    </a:lnTo>
                    <a:lnTo>
                      <a:pt x="35" y="190"/>
                    </a:lnTo>
                    <a:lnTo>
                      <a:pt x="35" y="188"/>
                    </a:lnTo>
                    <a:lnTo>
                      <a:pt x="36" y="186"/>
                    </a:lnTo>
                    <a:lnTo>
                      <a:pt x="36" y="184"/>
                    </a:lnTo>
                    <a:lnTo>
                      <a:pt x="36" y="183"/>
                    </a:lnTo>
                    <a:lnTo>
                      <a:pt x="37" y="180"/>
                    </a:lnTo>
                    <a:lnTo>
                      <a:pt x="37" y="19"/>
                    </a:lnTo>
                    <a:lnTo>
                      <a:pt x="36" y="17"/>
                    </a:lnTo>
                    <a:lnTo>
                      <a:pt x="36" y="15"/>
                    </a:lnTo>
                    <a:lnTo>
                      <a:pt x="36" y="13"/>
                    </a:lnTo>
                    <a:lnTo>
                      <a:pt x="35" y="11"/>
                    </a:lnTo>
                    <a:lnTo>
                      <a:pt x="35" y="10"/>
                    </a:lnTo>
                    <a:lnTo>
                      <a:pt x="34" y="8"/>
                    </a:lnTo>
                    <a:lnTo>
                      <a:pt x="33" y="7"/>
                    </a:lnTo>
                    <a:lnTo>
                      <a:pt x="32" y="5"/>
                    </a:lnTo>
                    <a:lnTo>
                      <a:pt x="31" y="4"/>
                    </a:lnTo>
                    <a:lnTo>
                      <a:pt x="30" y="3"/>
                    </a:lnTo>
                    <a:lnTo>
                      <a:pt x="28" y="2"/>
                    </a:lnTo>
                    <a:lnTo>
                      <a:pt x="26" y="1"/>
                    </a:lnTo>
                    <a:lnTo>
                      <a:pt x="25" y="0"/>
                    </a:lnTo>
                    <a:lnTo>
                      <a:pt x="23" y="0"/>
                    </a:lnTo>
                    <a:lnTo>
                      <a:pt x="22" y="0"/>
                    </a:lnTo>
                    <a:lnTo>
                      <a:pt x="21" y="0"/>
                    </a:lnTo>
                    <a:lnTo>
                      <a:pt x="19" y="0"/>
                    </a:lnTo>
                    <a:lnTo>
                      <a:pt x="17" y="0"/>
                    </a:lnTo>
                    <a:lnTo>
                      <a:pt x="16" y="0"/>
                    </a:lnTo>
                    <a:lnTo>
                      <a:pt x="14" y="1"/>
                    </a:lnTo>
                    <a:lnTo>
                      <a:pt x="13" y="2"/>
                    </a:lnTo>
                    <a:lnTo>
                      <a:pt x="11" y="3"/>
                    </a:lnTo>
                    <a:lnTo>
                      <a:pt x="10" y="4"/>
                    </a:lnTo>
                    <a:lnTo>
                      <a:pt x="9" y="5"/>
                    </a:lnTo>
                    <a:lnTo>
                      <a:pt x="8" y="7"/>
                    </a:lnTo>
                    <a:lnTo>
                      <a:pt x="7" y="8"/>
                    </a:lnTo>
                    <a:lnTo>
                      <a:pt x="6" y="10"/>
                    </a:lnTo>
                    <a:lnTo>
                      <a:pt x="6" y="11"/>
                    </a:lnTo>
                    <a:lnTo>
                      <a:pt x="5" y="13"/>
                    </a:lnTo>
                    <a:lnTo>
                      <a:pt x="5" y="15"/>
                    </a:lnTo>
                    <a:lnTo>
                      <a:pt x="5" y="17"/>
                    </a:lnTo>
                    <a:lnTo>
                      <a:pt x="5" y="19"/>
                    </a:lnTo>
                    <a:lnTo>
                      <a:pt x="0" y="168"/>
                    </a:lnTo>
                    <a:lnTo>
                      <a:pt x="0" y="169"/>
                    </a:lnTo>
                    <a:lnTo>
                      <a:pt x="0" y="172"/>
                    </a:lnTo>
                    <a:lnTo>
                      <a:pt x="1" y="174"/>
                    </a:lnTo>
                    <a:lnTo>
                      <a:pt x="2" y="177"/>
                    </a:lnTo>
                    <a:lnTo>
                      <a:pt x="3" y="179"/>
                    </a:lnTo>
                    <a:lnTo>
                      <a:pt x="4" y="183"/>
                    </a:lnTo>
                    <a:lnTo>
                      <a:pt x="5" y="185"/>
                    </a:lnTo>
                    <a:lnTo>
                      <a:pt x="7" y="188"/>
                    </a:lnTo>
                    <a:lnTo>
                      <a:pt x="8" y="190"/>
                    </a:lnTo>
                    <a:lnTo>
                      <a:pt x="10" y="192"/>
                    </a:lnTo>
                    <a:lnTo>
                      <a:pt x="12" y="194"/>
                    </a:lnTo>
                    <a:lnTo>
                      <a:pt x="13" y="196"/>
                    </a:lnTo>
                    <a:lnTo>
                      <a:pt x="15" y="197"/>
                    </a:lnTo>
                    <a:lnTo>
                      <a:pt x="17" y="199"/>
                    </a:lnTo>
                    <a:lnTo>
                      <a:pt x="19" y="199"/>
                    </a:lnTo>
                    <a:lnTo>
                      <a:pt x="21" y="200"/>
                    </a:lnTo>
                    <a:close/>
                  </a:path>
                </a:pathLst>
              </a:custGeom>
              <a:solidFill>
                <a:srgbClr val="993300"/>
              </a:solidFill>
              <a:ln w="0">
                <a:solidFill>
                  <a:srgbClr val="000000"/>
                </a:solidFill>
                <a:prstDash val="solid"/>
                <a:round/>
                <a:headEnd/>
                <a:tailEnd/>
              </a:ln>
            </p:spPr>
            <p:txBody>
              <a:bodyPr/>
              <a:lstStyle/>
              <a:p>
                <a:endParaRPr lang="en-US"/>
              </a:p>
            </p:txBody>
          </p:sp>
          <p:sp>
            <p:nvSpPr>
              <p:cNvPr id="44400" name="Freeform 525"/>
              <p:cNvSpPr>
                <a:spLocks/>
              </p:cNvSpPr>
              <p:nvPr/>
            </p:nvSpPr>
            <p:spPr bwMode="auto">
              <a:xfrm>
                <a:off x="4635" y="1345"/>
                <a:ext cx="2" cy="9"/>
              </a:xfrm>
              <a:custGeom>
                <a:avLst/>
                <a:gdLst>
                  <a:gd name="T0" fmla="*/ 1 w 41"/>
                  <a:gd name="T1" fmla="*/ 9 h 209"/>
                  <a:gd name="T2" fmla="*/ 1 w 41"/>
                  <a:gd name="T3" fmla="*/ 9 h 209"/>
                  <a:gd name="T4" fmla="*/ 1 w 41"/>
                  <a:gd name="T5" fmla="*/ 9 h 209"/>
                  <a:gd name="T6" fmla="*/ 1 w 41"/>
                  <a:gd name="T7" fmla="*/ 9 h 209"/>
                  <a:gd name="T8" fmla="*/ 2 w 41"/>
                  <a:gd name="T9" fmla="*/ 8 h 209"/>
                  <a:gd name="T10" fmla="*/ 2 w 41"/>
                  <a:gd name="T11" fmla="*/ 8 h 209"/>
                  <a:gd name="T12" fmla="*/ 2 w 41"/>
                  <a:gd name="T13" fmla="*/ 8 h 209"/>
                  <a:gd name="T14" fmla="*/ 2 w 41"/>
                  <a:gd name="T15" fmla="*/ 8 h 209"/>
                  <a:gd name="T16" fmla="*/ 2 w 41"/>
                  <a:gd name="T17" fmla="*/ 1 h 209"/>
                  <a:gd name="T18" fmla="*/ 1 w 41"/>
                  <a:gd name="T19" fmla="*/ 1 h 209"/>
                  <a:gd name="T20" fmla="*/ 1 w 41"/>
                  <a:gd name="T21" fmla="*/ 0 h 209"/>
                  <a:gd name="T22" fmla="*/ 1 w 41"/>
                  <a:gd name="T23" fmla="*/ 0 h 209"/>
                  <a:gd name="T24" fmla="*/ 1 w 41"/>
                  <a:gd name="T25" fmla="*/ 0 h 209"/>
                  <a:gd name="T26" fmla="*/ 1 w 41"/>
                  <a:gd name="T27" fmla="*/ 0 h 209"/>
                  <a:gd name="T28" fmla="*/ 1 w 41"/>
                  <a:gd name="T29" fmla="*/ 0 h 209"/>
                  <a:gd name="T30" fmla="*/ 1 w 41"/>
                  <a:gd name="T31" fmla="*/ 0 h 209"/>
                  <a:gd name="T32" fmla="*/ 1 w 41"/>
                  <a:gd name="T33" fmla="*/ 0 h 209"/>
                  <a:gd name="T34" fmla="*/ 1 w 41"/>
                  <a:gd name="T35" fmla="*/ 0 h 209"/>
                  <a:gd name="T36" fmla="*/ 0 w 41"/>
                  <a:gd name="T37" fmla="*/ 0 h 209"/>
                  <a:gd name="T38" fmla="*/ 0 w 41"/>
                  <a:gd name="T39" fmla="*/ 0 h 209"/>
                  <a:gd name="T40" fmla="*/ 0 w 41"/>
                  <a:gd name="T41" fmla="*/ 0 h 209"/>
                  <a:gd name="T42" fmla="*/ 0 w 41"/>
                  <a:gd name="T43" fmla="*/ 0 h 209"/>
                  <a:gd name="T44" fmla="*/ 0 w 41"/>
                  <a:gd name="T45" fmla="*/ 1 h 209"/>
                  <a:gd name="T46" fmla="*/ 0 w 41"/>
                  <a:gd name="T47" fmla="*/ 1 h 209"/>
                  <a:gd name="T48" fmla="*/ 0 w 41"/>
                  <a:gd name="T49" fmla="*/ 1 h 209"/>
                  <a:gd name="T50" fmla="*/ 0 w 41"/>
                  <a:gd name="T51" fmla="*/ 8 h 209"/>
                  <a:gd name="T52" fmla="*/ 0 w 41"/>
                  <a:gd name="T53" fmla="*/ 8 h 209"/>
                  <a:gd name="T54" fmla="*/ 0 w 41"/>
                  <a:gd name="T55" fmla="*/ 9 h 209"/>
                  <a:gd name="T56" fmla="*/ 0 w 41"/>
                  <a:gd name="T57" fmla="*/ 9 h 209"/>
                  <a:gd name="T58" fmla="*/ 0 w 41"/>
                  <a:gd name="T59" fmla="*/ 9 h 209"/>
                  <a:gd name="T60" fmla="*/ 0 w 41"/>
                  <a:gd name="T61" fmla="*/ 9 h 209"/>
                  <a:gd name="T62" fmla="*/ 0 w 41"/>
                  <a:gd name="T63" fmla="*/ 9 h 209"/>
                  <a:gd name="T64" fmla="*/ 1 w 41"/>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209">
                    <a:moveTo>
                      <a:pt x="15" y="209"/>
                    </a:moveTo>
                    <a:lnTo>
                      <a:pt x="16" y="208"/>
                    </a:lnTo>
                    <a:lnTo>
                      <a:pt x="18" y="208"/>
                    </a:lnTo>
                    <a:lnTo>
                      <a:pt x="20" y="206"/>
                    </a:lnTo>
                    <a:lnTo>
                      <a:pt x="22" y="205"/>
                    </a:lnTo>
                    <a:lnTo>
                      <a:pt x="25" y="203"/>
                    </a:lnTo>
                    <a:lnTo>
                      <a:pt x="27" y="201"/>
                    </a:lnTo>
                    <a:lnTo>
                      <a:pt x="29" y="199"/>
                    </a:lnTo>
                    <a:lnTo>
                      <a:pt x="31" y="197"/>
                    </a:lnTo>
                    <a:lnTo>
                      <a:pt x="33" y="194"/>
                    </a:lnTo>
                    <a:lnTo>
                      <a:pt x="35" y="191"/>
                    </a:lnTo>
                    <a:lnTo>
                      <a:pt x="36" y="189"/>
                    </a:lnTo>
                    <a:lnTo>
                      <a:pt x="38" y="185"/>
                    </a:lnTo>
                    <a:lnTo>
                      <a:pt x="39" y="183"/>
                    </a:lnTo>
                    <a:lnTo>
                      <a:pt x="40" y="180"/>
                    </a:lnTo>
                    <a:lnTo>
                      <a:pt x="40" y="178"/>
                    </a:lnTo>
                    <a:lnTo>
                      <a:pt x="41" y="176"/>
                    </a:lnTo>
                    <a:lnTo>
                      <a:pt x="31" y="19"/>
                    </a:lnTo>
                    <a:lnTo>
                      <a:pt x="30" y="17"/>
                    </a:lnTo>
                    <a:lnTo>
                      <a:pt x="30" y="15"/>
                    </a:lnTo>
                    <a:lnTo>
                      <a:pt x="30" y="13"/>
                    </a:lnTo>
                    <a:lnTo>
                      <a:pt x="29" y="11"/>
                    </a:lnTo>
                    <a:lnTo>
                      <a:pt x="29" y="10"/>
                    </a:lnTo>
                    <a:lnTo>
                      <a:pt x="28" y="8"/>
                    </a:lnTo>
                    <a:lnTo>
                      <a:pt x="27" y="7"/>
                    </a:lnTo>
                    <a:lnTo>
                      <a:pt x="26" y="5"/>
                    </a:lnTo>
                    <a:lnTo>
                      <a:pt x="25" y="4"/>
                    </a:lnTo>
                    <a:lnTo>
                      <a:pt x="24" y="3"/>
                    </a:lnTo>
                    <a:lnTo>
                      <a:pt x="22" y="2"/>
                    </a:lnTo>
                    <a:lnTo>
                      <a:pt x="20" y="1"/>
                    </a:lnTo>
                    <a:lnTo>
                      <a:pt x="19" y="0"/>
                    </a:lnTo>
                    <a:lnTo>
                      <a:pt x="17" y="0"/>
                    </a:lnTo>
                    <a:lnTo>
                      <a:pt x="16" y="0"/>
                    </a:lnTo>
                    <a:lnTo>
                      <a:pt x="15" y="0"/>
                    </a:lnTo>
                    <a:lnTo>
                      <a:pt x="13" y="0"/>
                    </a:lnTo>
                    <a:lnTo>
                      <a:pt x="12" y="0"/>
                    </a:lnTo>
                    <a:lnTo>
                      <a:pt x="10" y="0"/>
                    </a:lnTo>
                    <a:lnTo>
                      <a:pt x="9" y="1"/>
                    </a:lnTo>
                    <a:lnTo>
                      <a:pt x="7" y="2"/>
                    </a:lnTo>
                    <a:lnTo>
                      <a:pt x="6" y="3"/>
                    </a:lnTo>
                    <a:lnTo>
                      <a:pt x="5" y="4"/>
                    </a:lnTo>
                    <a:lnTo>
                      <a:pt x="4" y="6"/>
                    </a:lnTo>
                    <a:lnTo>
                      <a:pt x="3" y="7"/>
                    </a:lnTo>
                    <a:lnTo>
                      <a:pt x="2" y="9"/>
                    </a:lnTo>
                    <a:lnTo>
                      <a:pt x="1" y="11"/>
                    </a:lnTo>
                    <a:lnTo>
                      <a:pt x="1" y="13"/>
                    </a:lnTo>
                    <a:lnTo>
                      <a:pt x="0" y="15"/>
                    </a:lnTo>
                    <a:lnTo>
                      <a:pt x="0" y="17"/>
                    </a:lnTo>
                    <a:lnTo>
                      <a:pt x="0" y="19"/>
                    </a:lnTo>
                    <a:lnTo>
                      <a:pt x="0" y="22"/>
                    </a:lnTo>
                    <a:lnTo>
                      <a:pt x="0" y="192"/>
                    </a:lnTo>
                    <a:lnTo>
                      <a:pt x="0" y="193"/>
                    </a:lnTo>
                    <a:lnTo>
                      <a:pt x="0" y="195"/>
                    </a:lnTo>
                    <a:lnTo>
                      <a:pt x="0" y="196"/>
                    </a:lnTo>
                    <a:lnTo>
                      <a:pt x="1" y="198"/>
                    </a:lnTo>
                    <a:lnTo>
                      <a:pt x="1" y="199"/>
                    </a:lnTo>
                    <a:lnTo>
                      <a:pt x="2" y="200"/>
                    </a:lnTo>
                    <a:lnTo>
                      <a:pt x="3" y="202"/>
                    </a:lnTo>
                    <a:lnTo>
                      <a:pt x="4" y="203"/>
                    </a:lnTo>
                    <a:lnTo>
                      <a:pt x="5" y="204"/>
                    </a:lnTo>
                    <a:lnTo>
                      <a:pt x="6" y="205"/>
                    </a:lnTo>
                    <a:lnTo>
                      <a:pt x="7" y="206"/>
                    </a:lnTo>
                    <a:lnTo>
                      <a:pt x="9" y="207"/>
                    </a:lnTo>
                    <a:lnTo>
                      <a:pt x="10" y="208"/>
                    </a:lnTo>
                    <a:lnTo>
                      <a:pt x="12" y="208"/>
                    </a:lnTo>
                    <a:lnTo>
                      <a:pt x="13" y="208"/>
                    </a:lnTo>
                    <a:lnTo>
                      <a:pt x="15" y="209"/>
                    </a:lnTo>
                    <a:close/>
                  </a:path>
                </a:pathLst>
              </a:custGeom>
              <a:solidFill>
                <a:srgbClr val="993300"/>
              </a:solidFill>
              <a:ln w="0">
                <a:solidFill>
                  <a:srgbClr val="000000"/>
                </a:solidFill>
                <a:prstDash val="solid"/>
                <a:round/>
                <a:headEnd/>
                <a:tailEnd/>
              </a:ln>
            </p:spPr>
            <p:txBody>
              <a:bodyPr/>
              <a:lstStyle/>
              <a:p>
                <a:endParaRPr lang="en-US"/>
              </a:p>
            </p:txBody>
          </p:sp>
          <p:sp>
            <p:nvSpPr>
              <p:cNvPr id="44401" name="Freeform 526"/>
              <p:cNvSpPr>
                <a:spLocks/>
              </p:cNvSpPr>
              <p:nvPr/>
            </p:nvSpPr>
            <p:spPr bwMode="auto">
              <a:xfrm>
                <a:off x="4618" y="1344"/>
                <a:ext cx="16" cy="4"/>
              </a:xfrm>
              <a:custGeom>
                <a:avLst/>
                <a:gdLst>
                  <a:gd name="T0" fmla="*/ 14 w 380"/>
                  <a:gd name="T1" fmla="*/ 4 h 100"/>
                  <a:gd name="T2" fmla="*/ 15 w 380"/>
                  <a:gd name="T3" fmla="*/ 4 h 100"/>
                  <a:gd name="T4" fmla="*/ 15 w 380"/>
                  <a:gd name="T5" fmla="*/ 4 h 100"/>
                  <a:gd name="T6" fmla="*/ 15 w 380"/>
                  <a:gd name="T7" fmla="*/ 4 h 100"/>
                  <a:gd name="T8" fmla="*/ 16 w 380"/>
                  <a:gd name="T9" fmla="*/ 4 h 100"/>
                  <a:gd name="T10" fmla="*/ 16 w 380"/>
                  <a:gd name="T11" fmla="*/ 3 h 100"/>
                  <a:gd name="T12" fmla="*/ 16 w 380"/>
                  <a:gd name="T13" fmla="*/ 3 h 100"/>
                  <a:gd name="T14" fmla="*/ 16 w 380"/>
                  <a:gd name="T15" fmla="*/ 3 h 100"/>
                  <a:gd name="T16" fmla="*/ 16 w 380"/>
                  <a:gd name="T17" fmla="*/ 1 h 100"/>
                  <a:gd name="T18" fmla="*/ 16 w 380"/>
                  <a:gd name="T19" fmla="*/ 1 h 100"/>
                  <a:gd name="T20" fmla="*/ 16 w 380"/>
                  <a:gd name="T21" fmla="*/ 1 h 100"/>
                  <a:gd name="T22" fmla="*/ 16 w 380"/>
                  <a:gd name="T23" fmla="*/ 1 h 100"/>
                  <a:gd name="T24" fmla="*/ 15 w 380"/>
                  <a:gd name="T25" fmla="*/ 0 h 100"/>
                  <a:gd name="T26" fmla="*/ 15 w 380"/>
                  <a:gd name="T27" fmla="*/ 0 h 100"/>
                  <a:gd name="T28" fmla="*/ 15 w 380"/>
                  <a:gd name="T29" fmla="*/ 0 h 100"/>
                  <a:gd name="T30" fmla="*/ 15 w 380"/>
                  <a:gd name="T31" fmla="*/ 0 h 100"/>
                  <a:gd name="T32" fmla="*/ 14 w 380"/>
                  <a:gd name="T33" fmla="*/ 0 h 100"/>
                  <a:gd name="T34" fmla="*/ 2 w 380"/>
                  <a:gd name="T35" fmla="*/ 0 h 100"/>
                  <a:gd name="T36" fmla="*/ 1 w 380"/>
                  <a:gd name="T37" fmla="*/ 0 h 100"/>
                  <a:gd name="T38" fmla="*/ 1 w 380"/>
                  <a:gd name="T39" fmla="*/ 0 h 100"/>
                  <a:gd name="T40" fmla="*/ 1 w 380"/>
                  <a:gd name="T41" fmla="*/ 0 h 100"/>
                  <a:gd name="T42" fmla="*/ 0 w 380"/>
                  <a:gd name="T43" fmla="*/ 0 h 100"/>
                  <a:gd name="T44" fmla="*/ 0 w 380"/>
                  <a:gd name="T45" fmla="*/ 1 h 100"/>
                  <a:gd name="T46" fmla="*/ 0 w 380"/>
                  <a:gd name="T47" fmla="*/ 1 h 100"/>
                  <a:gd name="T48" fmla="*/ 0 w 380"/>
                  <a:gd name="T49" fmla="*/ 1 h 100"/>
                  <a:gd name="T50" fmla="*/ 0 w 380"/>
                  <a:gd name="T51" fmla="*/ 3 h 100"/>
                  <a:gd name="T52" fmla="*/ 0 w 380"/>
                  <a:gd name="T53" fmla="*/ 3 h 100"/>
                  <a:gd name="T54" fmla="*/ 0 w 380"/>
                  <a:gd name="T55" fmla="*/ 3 h 100"/>
                  <a:gd name="T56" fmla="*/ 0 w 380"/>
                  <a:gd name="T57" fmla="*/ 3 h 100"/>
                  <a:gd name="T58" fmla="*/ 0 w 380"/>
                  <a:gd name="T59" fmla="*/ 4 h 100"/>
                  <a:gd name="T60" fmla="*/ 1 w 380"/>
                  <a:gd name="T61" fmla="*/ 4 h 100"/>
                  <a:gd name="T62" fmla="*/ 1 w 380"/>
                  <a:gd name="T63" fmla="*/ 4 h 100"/>
                  <a:gd name="T64" fmla="*/ 1 w 380"/>
                  <a:gd name="T65" fmla="*/ 4 h 100"/>
                  <a:gd name="T66" fmla="*/ 2 w 380"/>
                  <a:gd name="T67" fmla="*/ 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0" h="100">
                    <a:moveTo>
                      <a:pt x="340" y="100"/>
                    </a:moveTo>
                    <a:lnTo>
                      <a:pt x="344" y="99"/>
                    </a:lnTo>
                    <a:lnTo>
                      <a:pt x="347" y="99"/>
                    </a:lnTo>
                    <a:lnTo>
                      <a:pt x="351" y="98"/>
                    </a:lnTo>
                    <a:lnTo>
                      <a:pt x="355" y="97"/>
                    </a:lnTo>
                    <a:lnTo>
                      <a:pt x="358" y="96"/>
                    </a:lnTo>
                    <a:lnTo>
                      <a:pt x="362" y="94"/>
                    </a:lnTo>
                    <a:lnTo>
                      <a:pt x="364" y="92"/>
                    </a:lnTo>
                    <a:lnTo>
                      <a:pt x="367" y="90"/>
                    </a:lnTo>
                    <a:lnTo>
                      <a:pt x="370" y="88"/>
                    </a:lnTo>
                    <a:lnTo>
                      <a:pt x="373" y="86"/>
                    </a:lnTo>
                    <a:lnTo>
                      <a:pt x="375" y="83"/>
                    </a:lnTo>
                    <a:lnTo>
                      <a:pt x="377" y="80"/>
                    </a:lnTo>
                    <a:lnTo>
                      <a:pt x="378" y="77"/>
                    </a:lnTo>
                    <a:lnTo>
                      <a:pt x="379" y="74"/>
                    </a:lnTo>
                    <a:lnTo>
                      <a:pt x="379" y="71"/>
                    </a:lnTo>
                    <a:lnTo>
                      <a:pt x="380" y="68"/>
                    </a:lnTo>
                    <a:lnTo>
                      <a:pt x="380" y="32"/>
                    </a:lnTo>
                    <a:lnTo>
                      <a:pt x="379" y="28"/>
                    </a:lnTo>
                    <a:lnTo>
                      <a:pt x="379" y="25"/>
                    </a:lnTo>
                    <a:lnTo>
                      <a:pt x="378" y="22"/>
                    </a:lnTo>
                    <a:lnTo>
                      <a:pt x="377" y="19"/>
                    </a:lnTo>
                    <a:lnTo>
                      <a:pt x="375" y="17"/>
                    </a:lnTo>
                    <a:lnTo>
                      <a:pt x="373" y="14"/>
                    </a:lnTo>
                    <a:lnTo>
                      <a:pt x="370" y="12"/>
                    </a:lnTo>
                    <a:lnTo>
                      <a:pt x="367" y="10"/>
                    </a:lnTo>
                    <a:lnTo>
                      <a:pt x="364" y="8"/>
                    </a:lnTo>
                    <a:lnTo>
                      <a:pt x="362" y="6"/>
                    </a:lnTo>
                    <a:lnTo>
                      <a:pt x="358" y="4"/>
                    </a:lnTo>
                    <a:lnTo>
                      <a:pt x="355" y="3"/>
                    </a:lnTo>
                    <a:lnTo>
                      <a:pt x="351" y="2"/>
                    </a:lnTo>
                    <a:lnTo>
                      <a:pt x="347" y="0"/>
                    </a:lnTo>
                    <a:lnTo>
                      <a:pt x="344" y="0"/>
                    </a:lnTo>
                    <a:lnTo>
                      <a:pt x="340" y="0"/>
                    </a:lnTo>
                    <a:lnTo>
                      <a:pt x="41" y="0"/>
                    </a:lnTo>
                    <a:lnTo>
                      <a:pt x="36" y="0"/>
                    </a:lnTo>
                    <a:lnTo>
                      <a:pt x="32" y="0"/>
                    </a:lnTo>
                    <a:lnTo>
                      <a:pt x="29" y="2"/>
                    </a:lnTo>
                    <a:lnTo>
                      <a:pt x="25" y="3"/>
                    </a:lnTo>
                    <a:lnTo>
                      <a:pt x="20" y="4"/>
                    </a:lnTo>
                    <a:lnTo>
                      <a:pt x="17" y="6"/>
                    </a:lnTo>
                    <a:lnTo>
                      <a:pt x="14" y="8"/>
                    </a:lnTo>
                    <a:lnTo>
                      <a:pt x="11" y="10"/>
                    </a:lnTo>
                    <a:lnTo>
                      <a:pt x="9" y="12"/>
                    </a:lnTo>
                    <a:lnTo>
                      <a:pt x="6" y="14"/>
                    </a:lnTo>
                    <a:lnTo>
                      <a:pt x="4" y="17"/>
                    </a:lnTo>
                    <a:lnTo>
                      <a:pt x="3" y="19"/>
                    </a:lnTo>
                    <a:lnTo>
                      <a:pt x="1" y="22"/>
                    </a:lnTo>
                    <a:lnTo>
                      <a:pt x="0" y="25"/>
                    </a:lnTo>
                    <a:lnTo>
                      <a:pt x="0" y="28"/>
                    </a:lnTo>
                    <a:lnTo>
                      <a:pt x="0" y="32"/>
                    </a:lnTo>
                    <a:lnTo>
                      <a:pt x="0" y="68"/>
                    </a:lnTo>
                    <a:lnTo>
                      <a:pt x="0" y="71"/>
                    </a:lnTo>
                    <a:lnTo>
                      <a:pt x="0" y="74"/>
                    </a:lnTo>
                    <a:lnTo>
                      <a:pt x="1" y="77"/>
                    </a:lnTo>
                    <a:lnTo>
                      <a:pt x="3" y="80"/>
                    </a:lnTo>
                    <a:lnTo>
                      <a:pt x="4" y="83"/>
                    </a:lnTo>
                    <a:lnTo>
                      <a:pt x="6" y="86"/>
                    </a:lnTo>
                    <a:lnTo>
                      <a:pt x="9" y="88"/>
                    </a:lnTo>
                    <a:lnTo>
                      <a:pt x="11" y="90"/>
                    </a:lnTo>
                    <a:lnTo>
                      <a:pt x="14" y="92"/>
                    </a:lnTo>
                    <a:lnTo>
                      <a:pt x="17" y="94"/>
                    </a:lnTo>
                    <a:lnTo>
                      <a:pt x="20" y="96"/>
                    </a:lnTo>
                    <a:lnTo>
                      <a:pt x="25" y="97"/>
                    </a:lnTo>
                    <a:lnTo>
                      <a:pt x="29" y="98"/>
                    </a:lnTo>
                    <a:lnTo>
                      <a:pt x="32" y="99"/>
                    </a:lnTo>
                    <a:lnTo>
                      <a:pt x="36" y="99"/>
                    </a:lnTo>
                    <a:lnTo>
                      <a:pt x="41" y="100"/>
                    </a:lnTo>
                    <a:lnTo>
                      <a:pt x="340" y="100"/>
                    </a:lnTo>
                    <a:close/>
                  </a:path>
                </a:pathLst>
              </a:custGeom>
              <a:solidFill>
                <a:srgbClr val="993300"/>
              </a:solidFill>
              <a:ln w="0">
                <a:solidFill>
                  <a:srgbClr val="000000"/>
                </a:solidFill>
                <a:prstDash val="solid"/>
                <a:round/>
                <a:headEnd/>
                <a:tailEnd/>
              </a:ln>
            </p:spPr>
            <p:txBody>
              <a:bodyPr/>
              <a:lstStyle/>
              <a:p>
                <a:endParaRPr lang="en-US"/>
              </a:p>
            </p:txBody>
          </p:sp>
          <p:sp>
            <p:nvSpPr>
              <p:cNvPr id="44402" name="Freeform 527"/>
              <p:cNvSpPr>
                <a:spLocks/>
              </p:cNvSpPr>
              <p:nvPr/>
            </p:nvSpPr>
            <p:spPr bwMode="auto">
              <a:xfrm>
                <a:off x="4641" y="1343"/>
                <a:ext cx="174" cy="13"/>
              </a:xfrm>
              <a:custGeom>
                <a:avLst/>
                <a:gdLst>
                  <a:gd name="T0" fmla="*/ 162 w 4020"/>
                  <a:gd name="T1" fmla="*/ 13 h 283"/>
                  <a:gd name="T2" fmla="*/ 164 w 4020"/>
                  <a:gd name="T3" fmla="*/ 13 h 283"/>
                  <a:gd name="T4" fmla="*/ 166 w 4020"/>
                  <a:gd name="T5" fmla="*/ 13 h 283"/>
                  <a:gd name="T6" fmla="*/ 168 w 4020"/>
                  <a:gd name="T7" fmla="*/ 12 h 283"/>
                  <a:gd name="T8" fmla="*/ 170 w 4020"/>
                  <a:gd name="T9" fmla="*/ 12 h 283"/>
                  <a:gd name="T10" fmla="*/ 172 w 4020"/>
                  <a:gd name="T11" fmla="*/ 11 h 283"/>
                  <a:gd name="T12" fmla="*/ 173 w 4020"/>
                  <a:gd name="T13" fmla="*/ 11 h 283"/>
                  <a:gd name="T14" fmla="*/ 174 w 4020"/>
                  <a:gd name="T15" fmla="*/ 10 h 283"/>
                  <a:gd name="T16" fmla="*/ 171 w 4020"/>
                  <a:gd name="T17" fmla="*/ 3 h 283"/>
                  <a:gd name="T18" fmla="*/ 171 w 4020"/>
                  <a:gd name="T19" fmla="*/ 2 h 283"/>
                  <a:gd name="T20" fmla="*/ 170 w 4020"/>
                  <a:gd name="T21" fmla="*/ 2 h 283"/>
                  <a:gd name="T22" fmla="*/ 169 w 4020"/>
                  <a:gd name="T23" fmla="*/ 1 h 283"/>
                  <a:gd name="T24" fmla="*/ 168 w 4020"/>
                  <a:gd name="T25" fmla="*/ 1 h 283"/>
                  <a:gd name="T26" fmla="*/ 166 w 4020"/>
                  <a:gd name="T27" fmla="*/ 1 h 283"/>
                  <a:gd name="T28" fmla="*/ 165 w 4020"/>
                  <a:gd name="T29" fmla="*/ 0 h 283"/>
                  <a:gd name="T30" fmla="*/ 163 w 4020"/>
                  <a:gd name="T31" fmla="*/ 0 h 283"/>
                  <a:gd name="T32" fmla="*/ 161 w 4020"/>
                  <a:gd name="T33" fmla="*/ 0 h 283"/>
                  <a:gd name="T34" fmla="*/ 12 w 4020"/>
                  <a:gd name="T35" fmla="*/ 0 h 283"/>
                  <a:gd name="T36" fmla="*/ 10 w 4020"/>
                  <a:gd name="T37" fmla="*/ 0 h 283"/>
                  <a:gd name="T38" fmla="*/ 9 w 4020"/>
                  <a:gd name="T39" fmla="*/ 0 h 283"/>
                  <a:gd name="T40" fmla="*/ 7 w 4020"/>
                  <a:gd name="T41" fmla="*/ 1 h 283"/>
                  <a:gd name="T42" fmla="*/ 5 w 4020"/>
                  <a:gd name="T43" fmla="*/ 1 h 283"/>
                  <a:gd name="T44" fmla="*/ 4 w 4020"/>
                  <a:gd name="T45" fmla="*/ 2 h 283"/>
                  <a:gd name="T46" fmla="*/ 4 w 4020"/>
                  <a:gd name="T47" fmla="*/ 2 h 283"/>
                  <a:gd name="T48" fmla="*/ 3 w 4020"/>
                  <a:gd name="T49" fmla="*/ 3 h 283"/>
                  <a:gd name="T50" fmla="*/ 0 w 4020"/>
                  <a:gd name="T51" fmla="*/ 10 h 283"/>
                  <a:gd name="T52" fmla="*/ 0 w 4020"/>
                  <a:gd name="T53" fmla="*/ 11 h 283"/>
                  <a:gd name="T54" fmla="*/ 1 w 4020"/>
                  <a:gd name="T55" fmla="*/ 11 h 283"/>
                  <a:gd name="T56" fmla="*/ 3 w 4020"/>
                  <a:gd name="T57" fmla="*/ 12 h 283"/>
                  <a:gd name="T58" fmla="*/ 5 w 4020"/>
                  <a:gd name="T59" fmla="*/ 12 h 283"/>
                  <a:gd name="T60" fmla="*/ 7 w 4020"/>
                  <a:gd name="T61" fmla="*/ 12 h 283"/>
                  <a:gd name="T62" fmla="*/ 9 w 4020"/>
                  <a:gd name="T63" fmla="*/ 13 h 283"/>
                  <a:gd name="T64" fmla="*/ 11 w 4020"/>
                  <a:gd name="T65" fmla="*/ 13 h 283"/>
                  <a:gd name="T66" fmla="*/ 14 w 4020"/>
                  <a:gd name="T67" fmla="*/ 13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020" h="283">
                    <a:moveTo>
                      <a:pt x="3709" y="283"/>
                    </a:moveTo>
                    <a:lnTo>
                      <a:pt x="3734" y="282"/>
                    </a:lnTo>
                    <a:lnTo>
                      <a:pt x="3760" y="281"/>
                    </a:lnTo>
                    <a:lnTo>
                      <a:pt x="3786" y="279"/>
                    </a:lnTo>
                    <a:lnTo>
                      <a:pt x="3813" y="277"/>
                    </a:lnTo>
                    <a:lnTo>
                      <a:pt x="3840" y="274"/>
                    </a:lnTo>
                    <a:lnTo>
                      <a:pt x="3865" y="271"/>
                    </a:lnTo>
                    <a:lnTo>
                      <a:pt x="3890" y="267"/>
                    </a:lnTo>
                    <a:lnTo>
                      <a:pt x="3913" y="263"/>
                    </a:lnTo>
                    <a:lnTo>
                      <a:pt x="3936" y="258"/>
                    </a:lnTo>
                    <a:lnTo>
                      <a:pt x="3957" y="252"/>
                    </a:lnTo>
                    <a:lnTo>
                      <a:pt x="3974" y="247"/>
                    </a:lnTo>
                    <a:lnTo>
                      <a:pt x="3989" y="241"/>
                    </a:lnTo>
                    <a:lnTo>
                      <a:pt x="4003" y="235"/>
                    </a:lnTo>
                    <a:lnTo>
                      <a:pt x="4012" y="229"/>
                    </a:lnTo>
                    <a:lnTo>
                      <a:pt x="4018" y="222"/>
                    </a:lnTo>
                    <a:lnTo>
                      <a:pt x="4020" y="216"/>
                    </a:lnTo>
                    <a:lnTo>
                      <a:pt x="3948" y="67"/>
                    </a:lnTo>
                    <a:lnTo>
                      <a:pt x="3946" y="60"/>
                    </a:lnTo>
                    <a:lnTo>
                      <a:pt x="3943" y="52"/>
                    </a:lnTo>
                    <a:lnTo>
                      <a:pt x="3937" y="46"/>
                    </a:lnTo>
                    <a:lnTo>
                      <a:pt x="3929" y="40"/>
                    </a:lnTo>
                    <a:lnTo>
                      <a:pt x="3919" y="34"/>
                    </a:lnTo>
                    <a:lnTo>
                      <a:pt x="3907" y="29"/>
                    </a:lnTo>
                    <a:lnTo>
                      <a:pt x="3893" y="24"/>
                    </a:lnTo>
                    <a:lnTo>
                      <a:pt x="3878" y="20"/>
                    </a:lnTo>
                    <a:lnTo>
                      <a:pt x="3861" y="14"/>
                    </a:lnTo>
                    <a:lnTo>
                      <a:pt x="3843" y="11"/>
                    </a:lnTo>
                    <a:lnTo>
                      <a:pt x="3823" y="7"/>
                    </a:lnTo>
                    <a:lnTo>
                      <a:pt x="3802" y="5"/>
                    </a:lnTo>
                    <a:lnTo>
                      <a:pt x="3780" y="2"/>
                    </a:lnTo>
                    <a:lnTo>
                      <a:pt x="3757" y="1"/>
                    </a:lnTo>
                    <a:lnTo>
                      <a:pt x="3733" y="0"/>
                    </a:lnTo>
                    <a:lnTo>
                      <a:pt x="3709" y="0"/>
                    </a:lnTo>
                    <a:lnTo>
                      <a:pt x="312" y="0"/>
                    </a:lnTo>
                    <a:lnTo>
                      <a:pt x="288" y="0"/>
                    </a:lnTo>
                    <a:lnTo>
                      <a:pt x="263" y="1"/>
                    </a:lnTo>
                    <a:lnTo>
                      <a:pt x="241" y="2"/>
                    </a:lnTo>
                    <a:lnTo>
                      <a:pt x="218" y="5"/>
                    </a:lnTo>
                    <a:lnTo>
                      <a:pt x="197" y="7"/>
                    </a:lnTo>
                    <a:lnTo>
                      <a:pt x="177" y="11"/>
                    </a:lnTo>
                    <a:lnTo>
                      <a:pt x="158" y="14"/>
                    </a:lnTo>
                    <a:lnTo>
                      <a:pt x="142" y="20"/>
                    </a:lnTo>
                    <a:lnTo>
                      <a:pt x="126" y="24"/>
                    </a:lnTo>
                    <a:lnTo>
                      <a:pt x="112" y="29"/>
                    </a:lnTo>
                    <a:lnTo>
                      <a:pt x="100" y="34"/>
                    </a:lnTo>
                    <a:lnTo>
                      <a:pt x="90" y="40"/>
                    </a:lnTo>
                    <a:lnTo>
                      <a:pt x="81" y="46"/>
                    </a:lnTo>
                    <a:lnTo>
                      <a:pt x="75" y="52"/>
                    </a:lnTo>
                    <a:lnTo>
                      <a:pt x="72" y="60"/>
                    </a:lnTo>
                    <a:lnTo>
                      <a:pt x="71" y="67"/>
                    </a:lnTo>
                    <a:lnTo>
                      <a:pt x="0" y="216"/>
                    </a:lnTo>
                    <a:lnTo>
                      <a:pt x="1" y="222"/>
                    </a:lnTo>
                    <a:lnTo>
                      <a:pt x="8" y="229"/>
                    </a:lnTo>
                    <a:lnTo>
                      <a:pt x="18" y="235"/>
                    </a:lnTo>
                    <a:lnTo>
                      <a:pt x="30" y="241"/>
                    </a:lnTo>
                    <a:lnTo>
                      <a:pt x="46" y="247"/>
                    </a:lnTo>
                    <a:lnTo>
                      <a:pt x="64" y="252"/>
                    </a:lnTo>
                    <a:lnTo>
                      <a:pt x="84" y="258"/>
                    </a:lnTo>
                    <a:lnTo>
                      <a:pt x="106" y="263"/>
                    </a:lnTo>
                    <a:lnTo>
                      <a:pt x="130" y="267"/>
                    </a:lnTo>
                    <a:lnTo>
                      <a:pt x="155" y="271"/>
                    </a:lnTo>
                    <a:lnTo>
                      <a:pt x="181" y="274"/>
                    </a:lnTo>
                    <a:lnTo>
                      <a:pt x="208" y="277"/>
                    </a:lnTo>
                    <a:lnTo>
                      <a:pt x="234" y="279"/>
                    </a:lnTo>
                    <a:lnTo>
                      <a:pt x="260" y="281"/>
                    </a:lnTo>
                    <a:lnTo>
                      <a:pt x="287" y="282"/>
                    </a:lnTo>
                    <a:lnTo>
                      <a:pt x="312" y="283"/>
                    </a:lnTo>
                    <a:lnTo>
                      <a:pt x="3709" y="283"/>
                    </a:lnTo>
                    <a:close/>
                  </a:path>
                </a:pathLst>
              </a:custGeom>
              <a:solidFill>
                <a:srgbClr val="993300"/>
              </a:solidFill>
              <a:ln w="0">
                <a:solidFill>
                  <a:srgbClr val="000000"/>
                </a:solidFill>
                <a:prstDash val="solid"/>
                <a:round/>
                <a:headEnd/>
                <a:tailEnd/>
              </a:ln>
            </p:spPr>
            <p:txBody>
              <a:bodyPr/>
              <a:lstStyle/>
              <a:p>
                <a:endParaRPr lang="en-US"/>
              </a:p>
            </p:txBody>
          </p:sp>
          <p:sp>
            <p:nvSpPr>
              <p:cNvPr id="44403" name="Freeform 528"/>
              <p:cNvSpPr>
                <a:spLocks/>
              </p:cNvSpPr>
              <p:nvPr/>
            </p:nvSpPr>
            <p:spPr bwMode="auto">
              <a:xfrm>
                <a:off x="4643" y="1344"/>
                <a:ext cx="170" cy="11"/>
              </a:xfrm>
              <a:custGeom>
                <a:avLst/>
                <a:gdLst>
                  <a:gd name="T0" fmla="*/ 158 w 3907"/>
                  <a:gd name="T1" fmla="*/ 11 h 270"/>
                  <a:gd name="T2" fmla="*/ 160 w 3907"/>
                  <a:gd name="T3" fmla="*/ 11 h 270"/>
                  <a:gd name="T4" fmla="*/ 162 w 3907"/>
                  <a:gd name="T5" fmla="*/ 11 h 270"/>
                  <a:gd name="T6" fmla="*/ 165 w 3907"/>
                  <a:gd name="T7" fmla="*/ 10 h 270"/>
                  <a:gd name="T8" fmla="*/ 167 w 3907"/>
                  <a:gd name="T9" fmla="*/ 10 h 270"/>
                  <a:gd name="T10" fmla="*/ 168 w 3907"/>
                  <a:gd name="T11" fmla="*/ 10 h 270"/>
                  <a:gd name="T12" fmla="*/ 169 w 3907"/>
                  <a:gd name="T13" fmla="*/ 9 h 270"/>
                  <a:gd name="T14" fmla="*/ 170 w 3907"/>
                  <a:gd name="T15" fmla="*/ 9 h 270"/>
                  <a:gd name="T16" fmla="*/ 167 w 3907"/>
                  <a:gd name="T17" fmla="*/ 3 h 270"/>
                  <a:gd name="T18" fmla="*/ 167 w 3907"/>
                  <a:gd name="T19" fmla="*/ 2 h 270"/>
                  <a:gd name="T20" fmla="*/ 166 w 3907"/>
                  <a:gd name="T21" fmla="*/ 2 h 270"/>
                  <a:gd name="T22" fmla="*/ 165 w 3907"/>
                  <a:gd name="T23" fmla="*/ 1 h 270"/>
                  <a:gd name="T24" fmla="*/ 164 w 3907"/>
                  <a:gd name="T25" fmla="*/ 1 h 270"/>
                  <a:gd name="T26" fmla="*/ 163 w 3907"/>
                  <a:gd name="T27" fmla="*/ 0 h 270"/>
                  <a:gd name="T28" fmla="*/ 161 w 3907"/>
                  <a:gd name="T29" fmla="*/ 0 h 270"/>
                  <a:gd name="T30" fmla="*/ 159 w 3907"/>
                  <a:gd name="T31" fmla="*/ 0 h 270"/>
                  <a:gd name="T32" fmla="*/ 157 w 3907"/>
                  <a:gd name="T33" fmla="*/ 0 h 270"/>
                  <a:gd name="T34" fmla="*/ 12 w 3907"/>
                  <a:gd name="T35" fmla="*/ 0 h 270"/>
                  <a:gd name="T36" fmla="*/ 10 w 3907"/>
                  <a:gd name="T37" fmla="*/ 0 h 270"/>
                  <a:gd name="T38" fmla="*/ 8 w 3907"/>
                  <a:gd name="T39" fmla="*/ 0 h 270"/>
                  <a:gd name="T40" fmla="*/ 7 w 3907"/>
                  <a:gd name="T41" fmla="*/ 1 h 270"/>
                  <a:gd name="T42" fmla="*/ 5 w 3907"/>
                  <a:gd name="T43" fmla="*/ 1 h 270"/>
                  <a:gd name="T44" fmla="*/ 4 w 3907"/>
                  <a:gd name="T45" fmla="*/ 1 h 270"/>
                  <a:gd name="T46" fmla="*/ 3 w 3907"/>
                  <a:gd name="T47" fmla="*/ 2 h 270"/>
                  <a:gd name="T48" fmla="*/ 3 w 3907"/>
                  <a:gd name="T49" fmla="*/ 2 h 270"/>
                  <a:gd name="T50" fmla="*/ 0 w 3907"/>
                  <a:gd name="T51" fmla="*/ 8 h 270"/>
                  <a:gd name="T52" fmla="*/ 0 w 3907"/>
                  <a:gd name="T53" fmla="*/ 9 h 270"/>
                  <a:gd name="T54" fmla="*/ 1 w 3907"/>
                  <a:gd name="T55" fmla="*/ 9 h 270"/>
                  <a:gd name="T56" fmla="*/ 3 w 3907"/>
                  <a:gd name="T57" fmla="*/ 10 h 270"/>
                  <a:gd name="T58" fmla="*/ 4 w 3907"/>
                  <a:gd name="T59" fmla="*/ 10 h 270"/>
                  <a:gd name="T60" fmla="*/ 6 w 3907"/>
                  <a:gd name="T61" fmla="*/ 11 h 270"/>
                  <a:gd name="T62" fmla="*/ 9 w 3907"/>
                  <a:gd name="T63" fmla="*/ 11 h 270"/>
                  <a:gd name="T64" fmla="*/ 11 w 3907"/>
                  <a:gd name="T65" fmla="*/ 11 h 270"/>
                  <a:gd name="T66" fmla="*/ 13 w 3907"/>
                  <a:gd name="T67" fmla="*/ 11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907" h="270">
                    <a:moveTo>
                      <a:pt x="3611" y="270"/>
                    </a:moveTo>
                    <a:lnTo>
                      <a:pt x="3635" y="269"/>
                    </a:lnTo>
                    <a:lnTo>
                      <a:pt x="3659" y="268"/>
                    </a:lnTo>
                    <a:lnTo>
                      <a:pt x="3684" y="267"/>
                    </a:lnTo>
                    <a:lnTo>
                      <a:pt x="3710" y="264"/>
                    </a:lnTo>
                    <a:lnTo>
                      <a:pt x="3734" y="262"/>
                    </a:lnTo>
                    <a:lnTo>
                      <a:pt x="3759" y="258"/>
                    </a:lnTo>
                    <a:lnTo>
                      <a:pt x="3783" y="255"/>
                    </a:lnTo>
                    <a:lnTo>
                      <a:pt x="3805" y="251"/>
                    </a:lnTo>
                    <a:lnTo>
                      <a:pt x="3827" y="245"/>
                    </a:lnTo>
                    <a:lnTo>
                      <a:pt x="3846" y="240"/>
                    </a:lnTo>
                    <a:lnTo>
                      <a:pt x="3863" y="235"/>
                    </a:lnTo>
                    <a:lnTo>
                      <a:pt x="3878" y="229"/>
                    </a:lnTo>
                    <a:lnTo>
                      <a:pt x="3889" y="223"/>
                    </a:lnTo>
                    <a:lnTo>
                      <a:pt x="3899" y="217"/>
                    </a:lnTo>
                    <a:lnTo>
                      <a:pt x="3905" y="211"/>
                    </a:lnTo>
                    <a:lnTo>
                      <a:pt x="3907" y="204"/>
                    </a:lnTo>
                    <a:lnTo>
                      <a:pt x="3839" y="64"/>
                    </a:lnTo>
                    <a:lnTo>
                      <a:pt x="3837" y="57"/>
                    </a:lnTo>
                    <a:lnTo>
                      <a:pt x="3834" y="51"/>
                    </a:lnTo>
                    <a:lnTo>
                      <a:pt x="3828" y="44"/>
                    </a:lnTo>
                    <a:lnTo>
                      <a:pt x="3821" y="38"/>
                    </a:lnTo>
                    <a:lnTo>
                      <a:pt x="3811" y="33"/>
                    </a:lnTo>
                    <a:lnTo>
                      <a:pt x="3799" y="28"/>
                    </a:lnTo>
                    <a:lnTo>
                      <a:pt x="3787" y="23"/>
                    </a:lnTo>
                    <a:lnTo>
                      <a:pt x="3771" y="19"/>
                    </a:lnTo>
                    <a:lnTo>
                      <a:pt x="3755" y="15"/>
                    </a:lnTo>
                    <a:lnTo>
                      <a:pt x="3737" y="11"/>
                    </a:lnTo>
                    <a:lnTo>
                      <a:pt x="3719" y="7"/>
                    </a:lnTo>
                    <a:lnTo>
                      <a:pt x="3699" y="4"/>
                    </a:lnTo>
                    <a:lnTo>
                      <a:pt x="3678" y="2"/>
                    </a:lnTo>
                    <a:lnTo>
                      <a:pt x="3656" y="1"/>
                    </a:lnTo>
                    <a:lnTo>
                      <a:pt x="3634" y="0"/>
                    </a:lnTo>
                    <a:lnTo>
                      <a:pt x="3611" y="0"/>
                    </a:lnTo>
                    <a:lnTo>
                      <a:pt x="298" y="0"/>
                    </a:lnTo>
                    <a:lnTo>
                      <a:pt x="274" y="0"/>
                    </a:lnTo>
                    <a:lnTo>
                      <a:pt x="251" y="1"/>
                    </a:lnTo>
                    <a:lnTo>
                      <a:pt x="230" y="2"/>
                    </a:lnTo>
                    <a:lnTo>
                      <a:pt x="208" y="4"/>
                    </a:lnTo>
                    <a:lnTo>
                      <a:pt x="189" y="7"/>
                    </a:lnTo>
                    <a:lnTo>
                      <a:pt x="169" y="11"/>
                    </a:lnTo>
                    <a:lnTo>
                      <a:pt x="152" y="15"/>
                    </a:lnTo>
                    <a:lnTo>
                      <a:pt x="135" y="19"/>
                    </a:lnTo>
                    <a:lnTo>
                      <a:pt x="121" y="23"/>
                    </a:lnTo>
                    <a:lnTo>
                      <a:pt x="108" y="28"/>
                    </a:lnTo>
                    <a:lnTo>
                      <a:pt x="96" y="33"/>
                    </a:lnTo>
                    <a:lnTo>
                      <a:pt x="86" y="38"/>
                    </a:lnTo>
                    <a:lnTo>
                      <a:pt x="79" y="44"/>
                    </a:lnTo>
                    <a:lnTo>
                      <a:pt x="73" y="51"/>
                    </a:lnTo>
                    <a:lnTo>
                      <a:pt x="70" y="57"/>
                    </a:lnTo>
                    <a:lnTo>
                      <a:pt x="69" y="64"/>
                    </a:lnTo>
                    <a:lnTo>
                      <a:pt x="0" y="204"/>
                    </a:lnTo>
                    <a:lnTo>
                      <a:pt x="1" y="211"/>
                    </a:lnTo>
                    <a:lnTo>
                      <a:pt x="7" y="217"/>
                    </a:lnTo>
                    <a:lnTo>
                      <a:pt x="16" y="223"/>
                    </a:lnTo>
                    <a:lnTo>
                      <a:pt x="29" y="229"/>
                    </a:lnTo>
                    <a:lnTo>
                      <a:pt x="43" y="235"/>
                    </a:lnTo>
                    <a:lnTo>
                      <a:pt x="60" y="240"/>
                    </a:lnTo>
                    <a:lnTo>
                      <a:pt x="80" y="245"/>
                    </a:lnTo>
                    <a:lnTo>
                      <a:pt x="101" y="251"/>
                    </a:lnTo>
                    <a:lnTo>
                      <a:pt x="124" y="255"/>
                    </a:lnTo>
                    <a:lnTo>
                      <a:pt x="148" y="258"/>
                    </a:lnTo>
                    <a:lnTo>
                      <a:pt x="172" y="262"/>
                    </a:lnTo>
                    <a:lnTo>
                      <a:pt x="198" y="264"/>
                    </a:lnTo>
                    <a:lnTo>
                      <a:pt x="223" y="267"/>
                    </a:lnTo>
                    <a:lnTo>
                      <a:pt x="248" y="268"/>
                    </a:lnTo>
                    <a:lnTo>
                      <a:pt x="273" y="269"/>
                    </a:lnTo>
                    <a:lnTo>
                      <a:pt x="298" y="270"/>
                    </a:lnTo>
                    <a:lnTo>
                      <a:pt x="3611" y="270"/>
                    </a:lnTo>
                    <a:close/>
                  </a:path>
                </a:pathLst>
              </a:custGeom>
              <a:solidFill>
                <a:srgbClr val="993300"/>
              </a:solidFill>
              <a:ln w="0">
                <a:solidFill>
                  <a:srgbClr val="000000"/>
                </a:solidFill>
                <a:prstDash val="solid"/>
                <a:round/>
                <a:headEnd/>
                <a:tailEnd/>
              </a:ln>
            </p:spPr>
            <p:txBody>
              <a:bodyPr/>
              <a:lstStyle/>
              <a:p>
                <a:endParaRPr lang="en-US"/>
              </a:p>
            </p:txBody>
          </p:sp>
          <p:sp>
            <p:nvSpPr>
              <p:cNvPr id="44404" name="Freeform 529"/>
              <p:cNvSpPr>
                <a:spLocks/>
              </p:cNvSpPr>
              <p:nvPr/>
            </p:nvSpPr>
            <p:spPr bwMode="auto">
              <a:xfrm>
                <a:off x="4657" y="1349"/>
                <a:ext cx="143" cy="5"/>
              </a:xfrm>
              <a:custGeom>
                <a:avLst/>
                <a:gdLst>
                  <a:gd name="T0" fmla="*/ 143 w 3299"/>
                  <a:gd name="T1" fmla="*/ 3 h 121"/>
                  <a:gd name="T2" fmla="*/ 143 w 3299"/>
                  <a:gd name="T3" fmla="*/ 3 h 121"/>
                  <a:gd name="T4" fmla="*/ 143 w 3299"/>
                  <a:gd name="T5" fmla="*/ 3 h 121"/>
                  <a:gd name="T6" fmla="*/ 143 w 3299"/>
                  <a:gd name="T7" fmla="*/ 3 h 121"/>
                  <a:gd name="T8" fmla="*/ 142 w 3299"/>
                  <a:gd name="T9" fmla="*/ 4 h 121"/>
                  <a:gd name="T10" fmla="*/ 142 w 3299"/>
                  <a:gd name="T11" fmla="*/ 4 h 121"/>
                  <a:gd name="T12" fmla="*/ 142 w 3299"/>
                  <a:gd name="T13" fmla="*/ 4 h 121"/>
                  <a:gd name="T14" fmla="*/ 141 w 3299"/>
                  <a:gd name="T15" fmla="*/ 4 h 121"/>
                  <a:gd name="T16" fmla="*/ 141 w 3299"/>
                  <a:gd name="T17" fmla="*/ 4 h 121"/>
                  <a:gd name="T18" fmla="*/ 140 w 3299"/>
                  <a:gd name="T19" fmla="*/ 4 h 121"/>
                  <a:gd name="T20" fmla="*/ 140 w 3299"/>
                  <a:gd name="T21" fmla="*/ 5 h 121"/>
                  <a:gd name="T22" fmla="*/ 139 w 3299"/>
                  <a:gd name="T23" fmla="*/ 5 h 121"/>
                  <a:gd name="T24" fmla="*/ 138 w 3299"/>
                  <a:gd name="T25" fmla="*/ 5 h 121"/>
                  <a:gd name="T26" fmla="*/ 137 w 3299"/>
                  <a:gd name="T27" fmla="*/ 5 h 121"/>
                  <a:gd name="T28" fmla="*/ 136 w 3299"/>
                  <a:gd name="T29" fmla="*/ 5 h 121"/>
                  <a:gd name="T30" fmla="*/ 136 w 3299"/>
                  <a:gd name="T31" fmla="*/ 5 h 121"/>
                  <a:gd name="T32" fmla="*/ 135 w 3299"/>
                  <a:gd name="T33" fmla="*/ 5 h 121"/>
                  <a:gd name="T34" fmla="*/ 8 w 3299"/>
                  <a:gd name="T35" fmla="*/ 5 h 121"/>
                  <a:gd name="T36" fmla="*/ 7 w 3299"/>
                  <a:gd name="T37" fmla="*/ 5 h 121"/>
                  <a:gd name="T38" fmla="*/ 7 w 3299"/>
                  <a:gd name="T39" fmla="*/ 5 h 121"/>
                  <a:gd name="T40" fmla="*/ 6 w 3299"/>
                  <a:gd name="T41" fmla="*/ 5 h 121"/>
                  <a:gd name="T42" fmla="*/ 5 w 3299"/>
                  <a:gd name="T43" fmla="*/ 5 h 121"/>
                  <a:gd name="T44" fmla="*/ 4 w 3299"/>
                  <a:gd name="T45" fmla="*/ 5 h 121"/>
                  <a:gd name="T46" fmla="*/ 3 w 3299"/>
                  <a:gd name="T47" fmla="*/ 5 h 121"/>
                  <a:gd name="T48" fmla="*/ 3 w 3299"/>
                  <a:gd name="T49" fmla="*/ 4 h 121"/>
                  <a:gd name="T50" fmla="*/ 2 w 3299"/>
                  <a:gd name="T51" fmla="*/ 4 h 121"/>
                  <a:gd name="T52" fmla="*/ 2 w 3299"/>
                  <a:gd name="T53" fmla="*/ 4 h 121"/>
                  <a:gd name="T54" fmla="*/ 1 w 3299"/>
                  <a:gd name="T55" fmla="*/ 4 h 121"/>
                  <a:gd name="T56" fmla="*/ 1 w 3299"/>
                  <a:gd name="T57" fmla="*/ 4 h 121"/>
                  <a:gd name="T58" fmla="*/ 1 w 3299"/>
                  <a:gd name="T59" fmla="*/ 4 h 121"/>
                  <a:gd name="T60" fmla="*/ 0 w 3299"/>
                  <a:gd name="T61" fmla="*/ 3 h 121"/>
                  <a:gd name="T62" fmla="*/ 0 w 3299"/>
                  <a:gd name="T63" fmla="*/ 3 h 121"/>
                  <a:gd name="T64" fmla="*/ 0 w 3299"/>
                  <a:gd name="T65" fmla="*/ 3 h 121"/>
                  <a:gd name="T66" fmla="*/ 0 w 3299"/>
                  <a:gd name="T67" fmla="*/ 3 h 121"/>
                  <a:gd name="T68" fmla="*/ 0 w 3299"/>
                  <a:gd name="T69" fmla="*/ 0 h 121"/>
                  <a:gd name="T70" fmla="*/ 143 w 3299"/>
                  <a:gd name="T71" fmla="*/ 0 h 121"/>
                  <a:gd name="T72" fmla="*/ 143 w 3299"/>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299" h="121">
                    <a:moveTo>
                      <a:pt x="3299" y="61"/>
                    </a:moveTo>
                    <a:lnTo>
                      <a:pt x="3298" y="67"/>
                    </a:lnTo>
                    <a:lnTo>
                      <a:pt x="3295" y="73"/>
                    </a:lnTo>
                    <a:lnTo>
                      <a:pt x="3291" y="78"/>
                    </a:lnTo>
                    <a:lnTo>
                      <a:pt x="3285" y="85"/>
                    </a:lnTo>
                    <a:lnTo>
                      <a:pt x="3278" y="90"/>
                    </a:lnTo>
                    <a:lnTo>
                      <a:pt x="3270" y="95"/>
                    </a:lnTo>
                    <a:lnTo>
                      <a:pt x="3258" y="99"/>
                    </a:lnTo>
                    <a:lnTo>
                      <a:pt x="3247" y="103"/>
                    </a:lnTo>
                    <a:lnTo>
                      <a:pt x="3234" y="107"/>
                    </a:lnTo>
                    <a:lnTo>
                      <a:pt x="3219" y="111"/>
                    </a:lnTo>
                    <a:lnTo>
                      <a:pt x="3203" y="113"/>
                    </a:lnTo>
                    <a:lnTo>
                      <a:pt x="3185" y="116"/>
                    </a:lnTo>
                    <a:lnTo>
                      <a:pt x="3167" y="118"/>
                    </a:lnTo>
                    <a:lnTo>
                      <a:pt x="3147" y="119"/>
                    </a:lnTo>
                    <a:lnTo>
                      <a:pt x="3127" y="120"/>
                    </a:lnTo>
                    <a:lnTo>
                      <a:pt x="3105" y="121"/>
                    </a:lnTo>
                    <a:lnTo>
                      <a:pt x="194" y="121"/>
                    </a:lnTo>
                    <a:lnTo>
                      <a:pt x="172" y="120"/>
                    </a:lnTo>
                    <a:lnTo>
                      <a:pt x="151" y="119"/>
                    </a:lnTo>
                    <a:lnTo>
                      <a:pt x="131" y="118"/>
                    </a:lnTo>
                    <a:lnTo>
                      <a:pt x="113" y="116"/>
                    </a:lnTo>
                    <a:lnTo>
                      <a:pt x="96" y="113"/>
                    </a:lnTo>
                    <a:lnTo>
                      <a:pt x="79" y="111"/>
                    </a:lnTo>
                    <a:lnTo>
                      <a:pt x="65" y="107"/>
                    </a:lnTo>
                    <a:lnTo>
                      <a:pt x="51" y="103"/>
                    </a:lnTo>
                    <a:lnTo>
                      <a:pt x="40" y="99"/>
                    </a:lnTo>
                    <a:lnTo>
                      <a:pt x="29" y="95"/>
                    </a:lnTo>
                    <a:lnTo>
                      <a:pt x="21" y="90"/>
                    </a:lnTo>
                    <a:lnTo>
                      <a:pt x="13" y="85"/>
                    </a:lnTo>
                    <a:lnTo>
                      <a:pt x="7" y="78"/>
                    </a:lnTo>
                    <a:lnTo>
                      <a:pt x="3" y="73"/>
                    </a:lnTo>
                    <a:lnTo>
                      <a:pt x="0" y="67"/>
                    </a:lnTo>
                    <a:lnTo>
                      <a:pt x="0" y="61"/>
                    </a:lnTo>
                    <a:lnTo>
                      <a:pt x="11" y="0"/>
                    </a:lnTo>
                    <a:lnTo>
                      <a:pt x="3289" y="0"/>
                    </a:lnTo>
                    <a:lnTo>
                      <a:pt x="3299" y="61"/>
                    </a:lnTo>
                    <a:close/>
                  </a:path>
                </a:pathLst>
              </a:custGeom>
              <a:solidFill>
                <a:srgbClr val="993300"/>
              </a:solidFill>
              <a:ln w="0">
                <a:solidFill>
                  <a:srgbClr val="000000"/>
                </a:solidFill>
                <a:prstDash val="solid"/>
                <a:round/>
                <a:headEnd/>
                <a:tailEnd/>
              </a:ln>
            </p:spPr>
            <p:txBody>
              <a:bodyPr/>
              <a:lstStyle/>
              <a:p>
                <a:endParaRPr lang="en-US"/>
              </a:p>
            </p:txBody>
          </p:sp>
          <p:sp>
            <p:nvSpPr>
              <p:cNvPr id="44405" name="Freeform 530"/>
              <p:cNvSpPr>
                <a:spLocks/>
              </p:cNvSpPr>
              <p:nvPr/>
            </p:nvSpPr>
            <p:spPr bwMode="auto">
              <a:xfrm>
                <a:off x="4647" y="1345"/>
                <a:ext cx="7" cy="9"/>
              </a:xfrm>
              <a:custGeom>
                <a:avLst/>
                <a:gdLst>
                  <a:gd name="T0" fmla="*/ 4 w 164"/>
                  <a:gd name="T1" fmla="*/ 9 h 201"/>
                  <a:gd name="T2" fmla="*/ 5 w 164"/>
                  <a:gd name="T3" fmla="*/ 9 h 201"/>
                  <a:gd name="T4" fmla="*/ 5 w 164"/>
                  <a:gd name="T5" fmla="*/ 9 h 201"/>
                  <a:gd name="T6" fmla="*/ 6 w 164"/>
                  <a:gd name="T7" fmla="*/ 9 h 201"/>
                  <a:gd name="T8" fmla="*/ 6 w 164"/>
                  <a:gd name="T9" fmla="*/ 9 h 201"/>
                  <a:gd name="T10" fmla="*/ 7 w 164"/>
                  <a:gd name="T11" fmla="*/ 9 h 201"/>
                  <a:gd name="T12" fmla="*/ 7 w 164"/>
                  <a:gd name="T13" fmla="*/ 8 h 201"/>
                  <a:gd name="T14" fmla="*/ 7 w 164"/>
                  <a:gd name="T15" fmla="*/ 8 h 201"/>
                  <a:gd name="T16" fmla="*/ 7 w 164"/>
                  <a:gd name="T17" fmla="*/ 1 h 201"/>
                  <a:gd name="T18" fmla="*/ 7 w 164"/>
                  <a:gd name="T19" fmla="*/ 1 h 201"/>
                  <a:gd name="T20" fmla="*/ 7 w 164"/>
                  <a:gd name="T21" fmla="*/ 1 h 201"/>
                  <a:gd name="T22" fmla="*/ 6 w 164"/>
                  <a:gd name="T23" fmla="*/ 0 h 201"/>
                  <a:gd name="T24" fmla="*/ 6 w 164"/>
                  <a:gd name="T25" fmla="*/ 0 h 201"/>
                  <a:gd name="T26" fmla="*/ 6 w 164"/>
                  <a:gd name="T27" fmla="*/ 0 h 201"/>
                  <a:gd name="T28" fmla="*/ 5 w 164"/>
                  <a:gd name="T29" fmla="*/ 0 h 201"/>
                  <a:gd name="T30" fmla="*/ 5 w 164"/>
                  <a:gd name="T31" fmla="*/ 0 h 201"/>
                  <a:gd name="T32" fmla="*/ 4 w 164"/>
                  <a:gd name="T33" fmla="*/ 0 h 201"/>
                  <a:gd name="T34" fmla="*/ 3 w 164"/>
                  <a:gd name="T35" fmla="*/ 0 h 201"/>
                  <a:gd name="T36" fmla="*/ 3 w 164"/>
                  <a:gd name="T37" fmla="*/ 0 h 201"/>
                  <a:gd name="T38" fmla="*/ 2 w 164"/>
                  <a:gd name="T39" fmla="*/ 0 h 201"/>
                  <a:gd name="T40" fmla="*/ 2 w 164"/>
                  <a:gd name="T41" fmla="*/ 0 h 201"/>
                  <a:gd name="T42" fmla="*/ 1 w 164"/>
                  <a:gd name="T43" fmla="*/ 0 h 201"/>
                  <a:gd name="T44" fmla="*/ 1 w 164"/>
                  <a:gd name="T45" fmla="*/ 1 h 201"/>
                  <a:gd name="T46" fmla="*/ 1 w 164"/>
                  <a:gd name="T47" fmla="*/ 1 h 201"/>
                  <a:gd name="T48" fmla="*/ 1 w 164"/>
                  <a:gd name="T49" fmla="*/ 1 h 201"/>
                  <a:gd name="T50" fmla="*/ 0 w 164"/>
                  <a:gd name="T51" fmla="*/ 8 h 201"/>
                  <a:gd name="T52" fmla="*/ 0 w 164"/>
                  <a:gd name="T53" fmla="*/ 8 h 201"/>
                  <a:gd name="T54" fmla="*/ 1 w 164"/>
                  <a:gd name="T55" fmla="*/ 8 h 201"/>
                  <a:gd name="T56" fmla="*/ 1 w 164"/>
                  <a:gd name="T57" fmla="*/ 8 h 201"/>
                  <a:gd name="T58" fmla="*/ 2 w 164"/>
                  <a:gd name="T59" fmla="*/ 9 h 201"/>
                  <a:gd name="T60" fmla="*/ 2 w 164"/>
                  <a:gd name="T61" fmla="*/ 9 h 201"/>
                  <a:gd name="T62" fmla="*/ 3 w 164"/>
                  <a:gd name="T63" fmla="*/ 9 h 201"/>
                  <a:gd name="T64" fmla="*/ 4 w 164"/>
                  <a:gd name="T65" fmla="*/ 9 h 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4" h="201">
                    <a:moveTo>
                      <a:pt x="93" y="201"/>
                    </a:moveTo>
                    <a:lnTo>
                      <a:pt x="101" y="200"/>
                    </a:lnTo>
                    <a:lnTo>
                      <a:pt x="107" y="200"/>
                    </a:lnTo>
                    <a:lnTo>
                      <a:pt x="114" y="200"/>
                    </a:lnTo>
                    <a:lnTo>
                      <a:pt x="120" y="199"/>
                    </a:lnTo>
                    <a:lnTo>
                      <a:pt x="126" y="198"/>
                    </a:lnTo>
                    <a:lnTo>
                      <a:pt x="132" y="197"/>
                    </a:lnTo>
                    <a:lnTo>
                      <a:pt x="138" y="196"/>
                    </a:lnTo>
                    <a:lnTo>
                      <a:pt x="143" y="195"/>
                    </a:lnTo>
                    <a:lnTo>
                      <a:pt x="148" y="193"/>
                    </a:lnTo>
                    <a:lnTo>
                      <a:pt x="152" y="192"/>
                    </a:lnTo>
                    <a:lnTo>
                      <a:pt x="155" y="190"/>
                    </a:lnTo>
                    <a:lnTo>
                      <a:pt x="158" y="188"/>
                    </a:lnTo>
                    <a:lnTo>
                      <a:pt x="160" y="186"/>
                    </a:lnTo>
                    <a:lnTo>
                      <a:pt x="162" y="185"/>
                    </a:lnTo>
                    <a:lnTo>
                      <a:pt x="163" y="183"/>
                    </a:lnTo>
                    <a:lnTo>
                      <a:pt x="164" y="181"/>
                    </a:lnTo>
                    <a:lnTo>
                      <a:pt x="164" y="21"/>
                    </a:lnTo>
                    <a:lnTo>
                      <a:pt x="163" y="18"/>
                    </a:lnTo>
                    <a:lnTo>
                      <a:pt x="162" y="16"/>
                    </a:lnTo>
                    <a:lnTo>
                      <a:pt x="160" y="15"/>
                    </a:lnTo>
                    <a:lnTo>
                      <a:pt x="158" y="12"/>
                    </a:lnTo>
                    <a:lnTo>
                      <a:pt x="155" y="10"/>
                    </a:lnTo>
                    <a:lnTo>
                      <a:pt x="152" y="8"/>
                    </a:lnTo>
                    <a:lnTo>
                      <a:pt x="148" y="7"/>
                    </a:lnTo>
                    <a:lnTo>
                      <a:pt x="143" y="5"/>
                    </a:lnTo>
                    <a:lnTo>
                      <a:pt x="138" y="4"/>
                    </a:lnTo>
                    <a:lnTo>
                      <a:pt x="132" y="3"/>
                    </a:lnTo>
                    <a:lnTo>
                      <a:pt x="126" y="2"/>
                    </a:lnTo>
                    <a:lnTo>
                      <a:pt x="120" y="1"/>
                    </a:lnTo>
                    <a:lnTo>
                      <a:pt x="114" y="0"/>
                    </a:lnTo>
                    <a:lnTo>
                      <a:pt x="107" y="0"/>
                    </a:lnTo>
                    <a:lnTo>
                      <a:pt x="101" y="0"/>
                    </a:lnTo>
                    <a:lnTo>
                      <a:pt x="93" y="0"/>
                    </a:lnTo>
                    <a:lnTo>
                      <a:pt x="85" y="0"/>
                    </a:lnTo>
                    <a:lnTo>
                      <a:pt x="79" y="0"/>
                    </a:lnTo>
                    <a:lnTo>
                      <a:pt x="72" y="0"/>
                    </a:lnTo>
                    <a:lnTo>
                      <a:pt x="66" y="1"/>
                    </a:lnTo>
                    <a:lnTo>
                      <a:pt x="60" y="2"/>
                    </a:lnTo>
                    <a:lnTo>
                      <a:pt x="53" y="3"/>
                    </a:lnTo>
                    <a:lnTo>
                      <a:pt x="48" y="4"/>
                    </a:lnTo>
                    <a:lnTo>
                      <a:pt x="43" y="5"/>
                    </a:lnTo>
                    <a:lnTo>
                      <a:pt x="39" y="7"/>
                    </a:lnTo>
                    <a:lnTo>
                      <a:pt x="35" y="8"/>
                    </a:lnTo>
                    <a:lnTo>
                      <a:pt x="32" y="10"/>
                    </a:lnTo>
                    <a:lnTo>
                      <a:pt x="29" y="12"/>
                    </a:lnTo>
                    <a:lnTo>
                      <a:pt x="27" y="15"/>
                    </a:lnTo>
                    <a:lnTo>
                      <a:pt x="25" y="16"/>
                    </a:lnTo>
                    <a:lnTo>
                      <a:pt x="24" y="18"/>
                    </a:lnTo>
                    <a:lnTo>
                      <a:pt x="24" y="21"/>
                    </a:lnTo>
                    <a:lnTo>
                      <a:pt x="0" y="168"/>
                    </a:lnTo>
                    <a:lnTo>
                      <a:pt x="0" y="170"/>
                    </a:lnTo>
                    <a:lnTo>
                      <a:pt x="2" y="172"/>
                    </a:lnTo>
                    <a:lnTo>
                      <a:pt x="5" y="175"/>
                    </a:lnTo>
                    <a:lnTo>
                      <a:pt x="8" y="178"/>
                    </a:lnTo>
                    <a:lnTo>
                      <a:pt x="13" y="180"/>
                    </a:lnTo>
                    <a:lnTo>
                      <a:pt x="18" y="183"/>
                    </a:lnTo>
                    <a:lnTo>
                      <a:pt x="25" y="186"/>
                    </a:lnTo>
                    <a:lnTo>
                      <a:pt x="32" y="188"/>
                    </a:lnTo>
                    <a:lnTo>
                      <a:pt x="39" y="191"/>
                    </a:lnTo>
                    <a:lnTo>
                      <a:pt x="46" y="193"/>
                    </a:lnTo>
                    <a:lnTo>
                      <a:pt x="54" y="195"/>
                    </a:lnTo>
                    <a:lnTo>
                      <a:pt x="62" y="197"/>
                    </a:lnTo>
                    <a:lnTo>
                      <a:pt x="70" y="198"/>
                    </a:lnTo>
                    <a:lnTo>
                      <a:pt x="78" y="200"/>
                    </a:lnTo>
                    <a:lnTo>
                      <a:pt x="85" y="200"/>
                    </a:lnTo>
                    <a:lnTo>
                      <a:pt x="93" y="201"/>
                    </a:lnTo>
                    <a:close/>
                  </a:path>
                </a:pathLst>
              </a:custGeom>
              <a:solidFill>
                <a:srgbClr val="993300"/>
              </a:solidFill>
              <a:ln w="0">
                <a:solidFill>
                  <a:srgbClr val="000000"/>
                </a:solidFill>
                <a:prstDash val="solid"/>
                <a:round/>
                <a:headEnd/>
                <a:tailEnd/>
              </a:ln>
            </p:spPr>
            <p:txBody>
              <a:bodyPr/>
              <a:lstStyle/>
              <a:p>
                <a:endParaRPr lang="en-US"/>
              </a:p>
            </p:txBody>
          </p:sp>
          <p:sp>
            <p:nvSpPr>
              <p:cNvPr id="44406" name="Freeform 531"/>
              <p:cNvSpPr>
                <a:spLocks/>
              </p:cNvSpPr>
              <p:nvPr/>
            </p:nvSpPr>
            <p:spPr bwMode="auto">
              <a:xfrm>
                <a:off x="4802" y="1345"/>
                <a:ext cx="8" cy="9"/>
              </a:xfrm>
              <a:custGeom>
                <a:avLst/>
                <a:gdLst>
                  <a:gd name="T0" fmla="*/ 3 w 186"/>
                  <a:gd name="T1" fmla="*/ 9 h 208"/>
                  <a:gd name="T2" fmla="*/ 4 w 186"/>
                  <a:gd name="T3" fmla="*/ 9 h 208"/>
                  <a:gd name="T4" fmla="*/ 5 w 186"/>
                  <a:gd name="T5" fmla="*/ 9 h 208"/>
                  <a:gd name="T6" fmla="*/ 6 w 186"/>
                  <a:gd name="T7" fmla="*/ 9 h 208"/>
                  <a:gd name="T8" fmla="*/ 6 w 186"/>
                  <a:gd name="T9" fmla="*/ 8 h 208"/>
                  <a:gd name="T10" fmla="*/ 7 w 186"/>
                  <a:gd name="T11" fmla="*/ 8 h 208"/>
                  <a:gd name="T12" fmla="*/ 8 w 186"/>
                  <a:gd name="T13" fmla="*/ 8 h 208"/>
                  <a:gd name="T14" fmla="*/ 8 w 186"/>
                  <a:gd name="T15" fmla="*/ 8 h 208"/>
                  <a:gd name="T16" fmla="*/ 6 w 186"/>
                  <a:gd name="T17" fmla="*/ 1 h 208"/>
                  <a:gd name="T18" fmla="*/ 6 w 186"/>
                  <a:gd name="T19" fmla="*/ 1 h 208"/>
                  <a:gd name="T20" fmla="*/ 6 w 186"/>
                  <a:gd name="T21" fmla="*/ 0 h 208"/>
                  <a:gd name="T22" fmla="*/ 6 w 186"/>
                  <a:gd name="T23" fmla="*/ 0 h 208"/>
                  <a:gd name="T24" fmla="*/ 5 w 186"/>
                  <a:gd name="T25" fmla="*/ 0 h 208"/>
                  <a:gd name="T26" fmla="*/ 5 w 186"/>
                  <a:gd name="T27" fmla="*/ 0 h 208"/>
                  <a:gd name="T28" fmla="*/ 4 w 186"/>
                  <a:gd name="T29" fmla="*/ 0 h 208"/>
                  <a:gd name="T30" fmla="*/ 4 w 186"/>
                  <a:gd name="T31" fmla="*/ 0 h 208"/>
                  <a:gd name="T32" fmla="*/ 3 w 186"/>
                  <a:gd name="T33" fmla="*/ 0 h 208"/>
                  <a:gd name="T34" fmla="*/ 2 w 186"/>
                  <a:gd name="T35" fmla="*/ 0 h 208"/>
                  <a:gd name="T36" fmla="*/ 2 w 186"/>
                  <a:gd name="T37" fmla="*/ 0 h 208"/>
                  <a:gd name="T38" fmla="*/ 1 w 186"/>
                  <a:gd name="T39" fmla="*/ 0 h 208"/>
                  <a:gd name="T40" fmla="*/ 1 w 186"/>
                  <a:gd name="T41" fmla="*/ 0 h 208"/>
                  <a:gd name="T42" fmla="*/ 1 w 186"/>
                  <a:gd name="T43" fmla="*/ 0 h 208"/>
                  <a:gd name="T44" fmla="*/ 0 w 186"/>
                  <a:gd name="T45" fmla="*/ 1 h 208"/>
                  <a:gd name="T46" fmla="*/ 0 w 186"/>
                  <a:gd name="T47" fmla="*/ 1 h 208"/>
                  <a:gd name="T48" fmla="*/ 0 w 186"/>
                  <a:gd name="T49" fmla="*/ 1 h 208"/>
                  <a:gd name="T50" fmla="*/ 0 w 186"/>
                  <a:gd name="T51" fmla="*/ 8 h 208"/>
                  <a:gd name="T52" fmla="*/ 0 w 186"/>
                  <a:gd name="T53" fmla="*/ 8 h 208"/>
                  <a:gd name="T54" fmla="*/ 0 w 186"/>
                  <a:gd name="T55" fmla="*/ 9 h 208"/>
                  <a:gd name="T56" fmla="*/ 1 w 186"/>
                  <a:gd name="T57" fmla="*/ 9 h 208"/>
                  <a:gd name="T58" fmla="*/ 1 w 186"/>
                  <a:gd name="T59" fmla="*/ 9 h 208"/>
                  <a:gd name="T60" fmla="*/ 2 w 186"/>
                  <a:gd name="T61" fmla="*/ 9 h 208"/>
                  <a:gd name="T62" fmla="*/ 2 w 186"/>
                  <a:gd name="T63" fmla="*/ 9 h 208"/>
                  <a:gd name="T64" fmla="*/ 3 w 186"/>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6" h="208">
                    <a:moveTo>
                      <a:pt x="70" y="208"/>
                    </a:moveTo>
                    <a:lnTo>
                      <a:pt x="77" y="207"/>
                    </a:lnTo>
                    <a:lnTo>
                      <a:pt x="86" y="207"/>
                    </a:lnTo>
                    <a:lnTo>
                      <a:pt x="95" y="205"/>
                    </a:lnTo>
                    <a:lnTo>
                      <a:pt x="104" y="204"/>
                    </a:lnTo>
                    <a:lnTo>
                      <a:pt x="114" y="202"/>
                    </a:lnTo>
                    <a:lnTo>
                      <a:pt x="124" y="200"/>
                    </a:lnTo>
                    <a:lnTo>
                      <a:pt x="133" y="198"/>
                    </a:lnTo>
                    <a:lnTo>
                      <a:pt x="142" y="196"/>
                    </a:lnTo>
                    <a:lnTo>
                      <a:pt x="151" y="193"/>
                    </a:lnTo>
                    <a:lnTo>
                      <a:pt x="159" y="190"/>
                    </a:lnTo>
                    <a:lnTo>
                      <a:pt x="167" y="188"/>
                    </a:lnTo>
                    <a:lnTo>
                      <a:pt x="173" y="185"/>
                    </a:lnTo>
                    <a:lnTo>
                      <a:pt x="178" y="183"/>
                    </a:lnTo>
                    <a:lnTo>
                      <a:pt x="182" y="180"/>
                    </a:lnTo>
                    <a:lnTo>
                      <a:pt x="185" y="177"/>
                    </a:lnTo>
                    <a:lnTo>
                      <a:pt x="186" y="175"/>
                    </a:lnTo>
                    <a:lnTo>
                      <a:pt x="141" y="20"/>
                    </a:lnTo>
                    <a:lnTo>
                      <a:pt x="140" y="16"/>
                    </a:lnTo>
                    <a:lnTo>
                      <a:pt x="139" y="15"/>
                    </a:lnTo>
                    <a:lnTo>
                      <a:pt x="137" y="13"/>
                    </a:lnTo>
                    <a:lnTo>
                      <a:pt x="135" y="11"/>
                    </a:lnTo>
                    <a:lnTo>
                      <a:pt x="132" y="9"/>
                    </a:lnTo>
                    <a:lnTo>
                      <a:pt x="129" y="8"/>
                    </a:lnTo>
                    <a:lnTo>
                      <a:pt x="125" y="6"/>
                    </a:lnTo>
                    <a:lnTo>
                      <a:pt x="119" y="5"/>
                    </a:lnTo>
                    <a:lnTo>
                      <a:pt x="114" y="4"/>
                    </a:lnTo>
                    <a:lnTo>
                      <a:pt x="109" y="3"/>
                    </a:lnTo>
                    <a:lnTo>
                      <a:pt x="103" y="2"/>
                    </a:lnTo>
                    <a:lnTo>
                      <a:pt x="97" y="1"/>
                    </a:lnTo>
                    <a:lnTo>
                      <a:pt x="91" y="0"/>
                    </a:lnTo>
                    <a:lnTo>
                      <a:pt x="83" y="0"/>
                    </a:lnTo>
                    <a:lnTo>
                      <a:pt x="77" y="0"/>
                    </a:lnTo>
                    <a:lnTo>
                      <a:pt x="70" y="0"/>
                    </a:lnTo>
                    <a:lnTo>
                      <a:pt x="62" y="0"/>
                    </a:lnTo>
                    <a:lnTo>
                      <a:pt x="56" y="0"/>
                    </a:lnTo>
                    <a:lnTo>
                      <a:pt x="49" y="0"/>
                    </a:lnTo>
                    <a:lnTo>
                      <a:pt x="42" y="1"/>
                    </a:lnTo>
                    <a:lnTo>
                      <a:pt x="36" y="2"/>
                    </a:lnTo>
                    <a:lnTo>
                      <a:pt x="30" y="3"/>
                    </a:lnTo>
                    <a:lnTo>
                      <a:pt x="25" y="4"/>
                    </a:lnTo>
                    <a:lnTo>
                      <a:pt x="20" y="5"/>
                    </a:lnTo>
                    <a:lnTo>
                      <a:pt x="16" y="7"/>
                    </a:lnTo>
                    <a:lnTo>
                      <a:pt x="12" y="8"/>
                    </a:lnTo>
                    <a:lnTo>
                      <a:pt x="9" y="10"/>
                    </a:lnTo>
                    <a:lnTo>
                      <a:pt x="5" y="12"/>
                    </a:lnTo>
                    <a:lnTo>
                      <a:pt x="3" y="14"/>
                    </a:lnTo>
                    <a:lnTo>
                      <a:pt x="1" y="17"/>
                    </a:lnTo>
                    <a:lnTo>
                      <a:pt x="0" y="20"/>
                    </a:lnTo>
                    <a:lnTo>
                      <a:pt x="0" y="23"/>
                    </a:lnTo>
                    <a:lnTo>
                      <a:pt x="0" y="191"/>
                    </a:lnTo>
                    <a:lnTo>
                      <a:pt x="0" y="192"/>
                    </a:lnTo>
                    <a:lnTo>
                      <a:pt x="1" y="194"/>
                    </a:lnTo>
                    <a:lnTo>
                      <a:pt x="3" y="195"/>
                    </a:lnTo>
                    <a:lnTo>
                      <a:pt x="5" y="197"/>
                    </a:lnTo>
                    <a:lnTo>
                      <a:pt x="9" y="198"/>
                    </a:lnTo>
                    <a:lnTo>
                      <a:pt x="12" y="199"/>
                    </a:lnTo>
                    <a:lnTo>
                      <a:pt x="16" y="201"/>
                    </a:lnTo>
                    <a:lnTo>
                      <a:pt x="20" y="202"/>
                    </a:lnTo>
                    <a:lnTo>
                      <a:pt x="25" y="203"/>
                    </a:lnTo>
                    <a:lnTo>
                      <a:pt x="30" y="204"/>
                    </a:lnTo>
                    <a:lnTo>
                      <a:pt x="36" y="205"/>
                    </a:lnTo>
                    <a:lnTo>
                      <a:pt x="42" y="206"/>
                    </a:lnTo>
                    <a:lnTo>
                      <a:pt x="49" y="207"/>
                    </a:lnTo>
                    <a:lnTo>
                      <a:pt x="56" y="207"/>
                    </a:lnTo>
                    <a:lnTo>
                      <a:pt x="62" y="207"/>
                    </a:lnTo>
                    <a:lnTo>
                      <a:pt x="70" y="208"/>
                    </a:lnTo>
                    <a:close/>
                  </a:path>
                </a:pathLst>
              </a:custGeom>
              <a:solidFill>
                <a:srgbClr val="993300"/>
              </a:solidFill>
              <a:ln w="0">
                <a:solidFill>
                  <a:srgbClr val="000000"/>
                </a:solidFill>
                <a:prstDash val="solid"/>
                <a:round/>
                <a:headEnd/>
                <a:tailEnd/>
              </a:ln>
            </p:spPr>
            <p:txBody>
              <a:bodyPr/>
              <a:lstStyle/>
              <a:p>
                <a:endParaRPr lang="en-US"/>
              </a:p>
            </p:txBody>
          </p:sp>
          <p:sp>
            <p:nvSpPr>
              <p:cNvPr id="44407" name="Freeform 532"/>
              <p:cNvSpPr>
                <a:spLocks/>
              </p:cNvSpPr>
              <p:nvPr/>
            </p:nvSpPr>
            <p:spPr bwMode="auto">
              <a:xfrm>
                <a:off x="4655" y="1344"/>
                <a:ext cx="146" cy="5"/>
              </a:xfrm>
              <a:custGeom>
                <a:avLst/>
                <a:gdLst>
                  <a:gd name="T0" fmla="*/ 139 w 3344"/>
                  <a:gd name="T1" fmla="*/ 5 h 98"/>
                  <a:gd name="T2" fmla="*/ 140 w 3344"/>
                  <a:gd name="T3" fmla="*/ 5 h 98"/>
                  <a:gd name="T4" fmla="*/ 142 w 3344"/>
                  <a:gd name="T5" fmla="*/ 5 h 98"/>
                  <a:gd name="T6" fmla="*/ 143 w 3344"/>
                  <a:gd name="T7" fmla="*/ 5 h 98"/>
                  <a:gd name="T8" fmla="*/ 144 w 3344"/>
                  <a:gd name="T9" fmla="*/ 4 h 98"/>
                  <a:gd name="T10" fmla="*/ 145 w 3344"/>
                  <a:gd name="T11" fmla="*/ 4 h 98"/>
                  <a:gd name="T12" fmla="*/ 146 w 3344"/>
                  <a:gd name="T13" fmla="*/ 4 h 98"/>
                  <a:gd name="T14" fmla="*/ 146 w 3344"/>
                  <a:gd name="T15" fmla="*/ 4 h 98"/>
                  <a:gd name="T16" fmla="*/ 146 w 3344"/>
                  <a:gd name="T17" fmla="*/ 2 h 98"/>
                  <a:gd name="T18" fmla="*/ 146 w 3344"/>
                  <a:gd name="T19" fmla="*/ 1 h 98"/>
                  <a:gd name="T20" fmla="*/ 145 w 3344"/>
                  <a:gd name="T21" fmla="*/ 1 h 98"/>
                  <a:gd name="T22" fmla="*/ 145 w 3344"/>
                  <a:gd name="T23" fmla="*/ 1 h 98"/>
                  <a:gd name="T24" fmla="*/ 144 w 3344"/>
                  <a:gd name="T25" fmla="*/ 0 h 98"/>
                  <a:gd name="T26" fmla="*/ 142 w 3344"/>
                  <a:gd name="T27" fmla="*/ 0 h 98"/>
                  <a:gd name="T28" fmla="*/ 141 w 3344"/>
                  <a:gd name="T29" fmla="*/ 0 h 98"/>
                  <a:gd name="T30" fmla="*/ 140 w 3344"/>
                  <a:gd name="T31" fmla="*/ 0 h 98"/>
                  <a:gd name="T32" fmla="*/ 138 w 3344"/>
                  <a:gd name="T33" fmla="*/ 0 h 98"/>
                  <a:gd name="T34" fmla="*/ 7 w 3344"/>
                  <a:gd name="T35" fmla="*/ 0 h 98"/>
                  <a:gd name="T36" fmla="*/ 6 w 3344"/>
                  <a:gd name="T37" fmla="*/ 0 h 98"/>
                  <a:gd name="T38" fmla="*/ 4 w 3344"/>
                  <a:gd name="T39" fmla="*/ 0 h 98"/>
                  <a:gd name="T40" fmla="*/ 3 w 3344"/>
                  <a:gd name="T41" fmla="*/ 0 h 98"/>
                  <a:gd name="T42" fmla="*/ 2 w 3344"/>
                  <a:gd name="T43" fmla="*/ 1 h 98"/>
                  <a:gd name="T44" fmla="*/ 1 w 3344"/>
                  <a:gd name="T45" fmla="*/ 1 h 98"/>
                  <a:gd name="T46" fmla="*/ 0 w 3344"/>
                  <a:gd name="T47" fmla="*/ 1 h 98"/>
                  <a:gd name="T48" fmla="*/ 0 w 3344"/>
                  <a:gd name="T49" fmla="*/ 1 h 98"/>
                  <a:gd name="T50" fmla="*/ 0 w 3344"/>
                  <a:gd name="T51" fmla="*/ 3 h 98"/>
                  <a:gd name="T52" fmla="*/ 0 w 3344"/>
                  <a:gd name="T53" fmla="*/ 4 h 98"/>
                  <a:gd name="T54" fmla="*/ 1 w 3344"/>
                  <a:gd name="T55" fmla="*/ 4 h 98"/>
                  <a:gd name="T56" fmla="*/ 1 w 3344"/>
                  <a:gd name="T57" fmla="*/ 4 h 98"/>
                  <a:gd name="T58" fmla="*/ 2 w 3344"/>
                  <a:gd name="T59" fmla="*/ 4 h 98"/>
                  <a:gd name="T60" fmla="*/ 3 w 3344"/>
                  <a:gd name="T61" fmla="*/ 5 h 98"/>
                  <a:gd name="T62" fmla="*/ 5 w 3344"/>
                  <a:gd name="T63" fmla="*/ 5 h 98"/>
                  <a:gd name="T64" fmla="*/ 6 w 3344"/>
                  <a:gd name="T65" fmla="*/ 5 h 98"/>
                  <a:gd name="T66" fmla="*/ 8 w 3344"/>
                  <a:gd name="T67" fmla="*/ 5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344" h="98">
                    <a:moveTo>
                      <a:pt x="3160" y="98"/>
                    </a:moveTo>
                    <a:lnTo>
                      <a:pt x="3178" y="97"/>
                    </a:lnTo>
                    <a:lnTo>
                      <a:pt x="3197" y="97"/>
                    </a:lnTo>
                    <a:lnTo>
                      <a:pt x="3214" y="96"/>
                    </a:lnTo>
                    <a:lnTo>
                      <a:pt x="3231" y="95"/>
                    </a:lnTo>
                    <a:lnTo>
                      <a:pt x="3247" y="94"/>
                    </a:lnTo>
                    <a:lnTo>
                      <a:pt x="3262" y="92"/>
                    </a:lnTo>
                    <a:lnTo>
                      <a:pt x="3276" y="90"/>
                    </a:lnTo>
                    <a:lnTo>
                      <a:pt x="3289" y="88"/>
                    </a:lnTo>
                    <a:lnTo>
                      <a:pt x="3301" y="86"/>
                    </a:lnTo>
                    <a:lnTo>
                      <a:pt x="3312" y="84"/>
                    </a:lnTo>
                    <a:lnTo>
                      <a:pt x="3321" y="81"/>
                    </a:lnTo>
                    <a:lnTo>
                      <a:pt x="3328" y="79"/>
                    </a:lnTo>
                    <a:lnTo>
                      <a:pt x="3334" y="76"/>
                    </a:lnTo>
                    <a:lnTo>
                      <a:pt x="3339" y="73"/>
                    </a:lnTo>
                    <a:lnTo>
                      <a:pt x="3343" y="69"/>
                    </a:lnTo>
                    <a:lnTo>
                      <a:pt x="3344" y="66"/>
                    </a:lnTo>
                    <a:lnTo>
                      <a:pt x="3344" y="32"/>
                    </a:lnTo>
                    <a:lnTo>
                      <a:pt x="3343" y="27"/>
                    </a:lnTo>
                    <a:lnTo>
                      <a:pt x="3339" y="24"/>
                    </a:lnTo>
                    <a:lnTo>
                      <a:pt x="3334" y="21"/>
                    </a:lnTo>
                    <a:lnTo>
                      <a:pt x="3328" y="18"/>
                    </a:lnTo>
                    <a:lnTo>
                      <a:pt x="3321" y="15"/>
                    </a:lnTo>
                    <a:lnTo>
                      <a:pt x="3312" y="13"/>
                    </a:lnTo>
                    <a:lnTo>
                      <a:pt x="3301" y="10"/>
                    </a:lnTo>
                    <a:lnTo>
                      <a:pt x="3289" y="8"/>
                    </a:lnTo>
                    <a:lnTo>
                      <a:pt x="3276" y="6"/>
                    </a:lnTo>
                    <a:lnTo>
                      <a:pt x="3262" y="5"/>
                    </a:lnTo>
                    <a:lnTo>
                      <a:pt x="3247" y="3"/>
                    </a:lnTo>
                    <a:lnTo>
                      <a:pt x="3231" y="2"/>
                    </a:lnTo>
                    <a:lnTo>
                      <a:pt x="3214" y="1"/>
                    </a:lnTo>
                    <a:lnTo>
                      <a:pt x="3197" y="0"/>
                    </a:lnTo>
                    <a:lnTo>
                      <a:pt x="3178" y="0"/>
                    </a:lnTo>
                    <a:lnTo>
                      <a:pt x="3160" y="0"/>
                    </a:lnTo>
                    <a:lnTo>
                      <a:pt x="183" y="0"/>
                    </a:lnTo>
                    <a:lnTo>
                      <a:pt x="163" y="0"/>
                    </a:lnTo>
                    <a:lnTo>
                      <a:pt x="146" y="0"/>
                    </a:lnTo>
                    <a:lnTo>
                      <a:pt x="129" y="1"/>
                    </a:lnTo>
                    <a:lnTo>
                      <a:pt x="111" y="2"/>
                    </a:lnTo>
                    <a:lnTo>
                      <a:pt x="96" y="3"/>
                    </a:lnTo>
                    <a:lnTo>
                      <a:pt x="80" y="5"/>
                    </a:lnTo>
                    <a:lnTo>
                      <a:pt x="66" y="6"/>
                    </a:lnTo>
                    <a:lnTo>
                      <a:pt x="54" y="8"/>
                    </a:lnTo>
                    <a:lnTo>
                      <a:pt x="41" y="10"/>
                    </a:lnTo>
                    <a:lnTo>
                      <a:pt x="31" y="13"/>
                    </a:lnTo>
                    <a:lnTo>
                      <a:pt x="22" y="15"/>
                    </a:lnTo>
                    <a:lnTo>
                      <a:pt x="15" y="18"/>
                    </a:lnTo>
                    <a:lnTo>
                      <a:pt x="8" y="21"/>
                    </a:lnTo>
                    <a:lnTo>
                      <a:pt x="3" y="24"/>
                    </a:lnTo>
                    <a:lnTo>
                      <a:pt x="0" y="27"/>
                    </a:lnTo>
                    <a:lnTo>
                      <a:pt x="0" y="32"/>
                    </a:lnTo>
                    <a:lnTo>
                      <a:pt x="0" y="66"/>
                    </a:lnTo>
                    <a:lnTo>
                      <a:pt x="0" y="69"/>
                    </a:lnTo>
                    <a:lnTo>
                      <a:pt x="3" y="73"/>
                    </a:lnTo>
                    <a:lnTo>
                      <a:pt x="8" y="76"/>
                    </a:lnTo>
                    <a:lnTo>
                      <a:pt x="15" y="79"/>
                    </a:lnTo>
                    <a:lnTo>
                      <a:pt x="22" y="81"/>
                    </a:lnTo>
                    <a:lnTo>
                      <a:pt x="31" y="84"/>
                    </a:lnTo>
                    <a:lnTo>
                      <a:pt x="41" y="86"/>
                    </a:lnTo>
                    <a:lnTo>
                      <a:pt x="54" y="88"/>
                    </a:lnTo>
                    <a:lnTo>
                      <a:pt x="66" y="90"/>
                    </a:lnTo>
                    <a:lnTo>
                      <a:pt x="80" y="92"/>
                    </a:lnTo>
                    <a:lnTo>
                      <a:pt x="96" y="94"/>
                    </a:lnTo>
                    <a:lnTo>
                      <a:pt x="111" y="95"/>
                    </a:lnTo>
                    <a:lnTo>
                      <a:pt x="129" y="96"/>
                    </a:lnTo>
                    <a:lnTo>
                      <a:pt x="146" y="97"/>
                    </a:lnTo>
                    <a:lnTo>
                      <a:pt x="163" y="97"/>
                    </a:lnTo>
                    <a:lnTo>
                      <a:pt x="183" y="98"/>
                    </a:lnTo>
                    <a:lnTo>
                      <a:pt x="3160" y="98"/>
                    </a:lnTo>
                    <a:close/>
                  </a:path>
                </a:pathLst>
              </a:custGeom>
              <a:solidFill>
                <a:srgbClr val="993300"/>
              </a:solidFill>
              <a:ln w="0">
                <a:solidFill>
                  <a:srgbClr val="000000"/>
                </a:solidFill>
                <a:prstDash val="solid"/>
                <a:round/>
                <a:headEnd/>
                <a:tailEnd/>
              </a:ln>
            </p:spPr>
            <p:txBody>
              <a:bodyPr/>
              <a:lstStyle/>
              <a:p>
                <a:endParaRPr lang="en-US"/>
              </a:p>
            </p:txBody>
          </p:sp>
          <p:sp>
            <p:nvSpPr>
              <p:cNvPr id="44408" name="Freeform 533"/>
              <p:cNvSpPr>
                <a:spLocks/>
              </p:cNvSpPr>
              <p:nvPr/>
            </p:nvSpPr>
            <p:spPr bwMode="auto">
              <a:xfrm>
                <a:off x="4722" y="1274"/>
                <a:ext cx="133" cy="12"/>
              </a:xfrm>
              <a:custGeom>
                <a:avLst/>
                <a:gdLst>
                  <a:gd name="T0" fmla="*/ 130 w 3075"/>
                  <a:gd name="T1" fmla="*/ 12 h 283"/>
                  <a:gd name="T2" fmla="*/ 130 w 3075"/>
                  <a:gd name="T3" fmla="*/ 12 h 283"/>
                  <a:gd name="T4" fmla="*/ 131 w 3075"/>
                  <a:gd name="T5" fmla="*/ 12 h 283"/>
                  <a:gd name="T6" fmla="*/ 132 w 3075"/>
                  <a:gd name="T7" fmla="*/ 11 h 283"/>
                  <a:gd name="T8" fmla="*/ 132 w 3075"/>
                  <a:gd name="T9" fmla="*/ 11 h 283"/>
                  <a:gd name="T10" fmla="*/ 133 w 3075"/>
                  <a:gd name="T11" fmla="*/ 10 h 283"/>
                  <a:gd name="T12" fmla="*/ 133 w 3075"/>
                  <a:gd name="T13" fmla="*/ 10 h 283"/>
                  <a:gd name="T14" fmla="*/ 133 w 3075"/>
                  <a:gd name="T15" fmla="*/ 9 h 283"/>
                  <a:gd name="T16" fmla="*/ 132 w 3075"/>
                  <a:gd name="T17" fmla="*/ 3 h 283"/>
                  <a:gd name="T18" fmla="*/ 132 w 3075"/>
                  <a:gd name="T19" fmla="*/ 2 h 283"/>
                  <a:gd name="T20" fmla="*/ 132 w 3075"/>
                  <a:gd name="T21" fmla="*/ 2 h 283"/>
                  <a:gd name="T22" fmla="*/ 132 w 3075"/>
                  <a:gd name="T23" fmla="*/ 1 h 283"/>
                  <a:gd name="T24" fmla="*/ 131 w 3075"/>
                  <a:gd name="T25" fmla="*/ 1 h 283"/>
                  <a:gd name="T26" fmla="*/ 131 w 3075"/>
                  <a:gd name="T27" fmla="*/ 0 h 283"/>
                  <a:gd name="T28" fmla="*/ 131 w 3075"/>
                  <a:gd name="T29" fmla="*/ 0 h 283"/>
                  <a:gd name="T30" fmla="*/ 130 w 3075"/>
                  <a:gd name="T31" fmla="*/ 0 h 283"/>
                  <a:gd name="T32" fmla="*/ 130 w 3075"/>
                  <a:gd name="T33" fmla="*/ 0 h 283"/>
                  <a:gd name="T34" fmla="*/ 3 w 3075"/>
                  <a:gd name="T35" fmla="*/ 0 h 283"/>
                  <a:gd name="T36" fmla="*/ 3 w 3075"/>
                  <a:gd name="T37" fmla="*/ 0 h 283"/>
                  <a:gd name="T38" fmla="*/ 2 w 3075"/>
                  <a:gd name="T39" fmla="*/ 0 h 283"/>
                  <a:gd name="T40" fmla="*/ 2 w 3075"/>
                  <a:gd name="T41" fmla="*/ 1 h 283"/>
                  <a:gd name="T42" fmla="*/ 1 w 3075"/>
                  <a:gd name="T43" fmla="*/ 1 h 283"/>
                  <a:gd name="T44" fmla="*/ 1 w 3075"/>
                  <a:gd name="T45" fmla="*/ 1 h 283"/>
                  <a:gd name="T46" fmla="*/ 1 w 3075"/>
                  <a:gd name="T47" fmla="*/ 2 h 283"/>
                  <a:gd name="T48" fmla="*/ 1 w 3075"/>
                  <a:gd name="T49" fmla="*/ 3 h 283"/>
                  <a:gd name="T50" fmla="*/ 0 w 3075"/>
                  <a:gd name="T51" fmla="*/ 9 h 283"/>
                  <a:gd name="T52" fmla="*/ 0 w 3075"/>
                  <a:gd name="T53" fmla="*/ 10 h 283"/>
                  <a:gd name="T54" fmla="*/ 0 w 3075"/>
                  <a:gd name="T55" fmla="*/ 10 h 283"/>
                  <a:gd name="T56" fmla="*/ 1 w 3075"/>
                  <a:gd name="T57" fmla="*/ 11 h 283"/>
                  <a:gd name="T58" fmla="*/ 1 w 3075"/>
                  <a:gd name="T59" fmla="*/ 11 h 283"/>
                  <a:gd name="T60" fmla="*/ 2 w 3075"/>
                  <a:gd name="T61" fmla="*/ 11 h 283"/>
                  <a:gd name="T62" fmla="*/ 2 w 3075"/>
                  <a:gd name="T63" fmla="*/ 12 h 283"/>
                  <a:gd name="T64" fmla="*/ 3 w 3075"/>
                  <a:gd name="T65" fmla="*/ 12 h 283"/>
                  <a:gd name="T66" fmla="*/ 3 w 3075"/>
                  <a:gd name="T67" fmla="*/ 12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75" h="283">
                    <a:moveTo>
                      <a:pt x="2998" y="283"/>
                    </a:moveTo>
                    <a:lnTo>
                      <a:pt x="3004" y="282"/>
                    </a:lnTo>
                    <a:lnTo>
                      <a:pt x="3010" y="281"/>
                    </a:lnTo>
                    <a:lnTo>
                      <a:pt x="3016" y="280"/>
                    </a:lnTo>
                    <a:lnTo>
                      <a:pt x="3024" y="277"/>
                    </a:lnTo>
                    <a:lnTo>
                      <a:pt x="3030" y="274"/>
                    </a:lnTo>
                    <a:lnTo>
                      <a:pt x="3036" y="271"/>
                    </a:lnTo>
                    <a:lnTo>
                      <a:pt x="3042" y="267"/>
                    </a:lnTo>
                    <a:lnTo>
                      <a:pt x="3048" y="263"/>
                    </a:lnTo>
                    <a:lnTo>
                      <a:pt x="3053" y="258"/>
                    </a:lnTo>
                    <a:lnTo>
                      <a:pt x="3058" y="252"/>
                    </a:lnTo>
                    <a:lnTo>
                      <a:pt x="3064" y="247"/>
                    </a:lnTo>
                    <a:lnTo>
                      <a:pt x="3067" y="241"/>
                    </a:lnTo>
                    <a:lnTo>
                      <a:pt x="3070" y="235"/>
                    </a:lnTo>
                    <a:lnTo>
                      <a:pt x="3073" y="229"/>
                    </a:lnTo>
                    <a:lnTo>
                      <a:pt x="3074" y="223"/>
                    </a:lnTo>
                    <a:lnTo>
                      <a:pt x="3075" y="217"/>
                    </a:lnTo>
                    <a:lnTo>
                      <a:pt x="3057" y="69"/>
                    </a:lnTo>
                    <a:lnTo>
                      <a:pt x="3056" y="62"/>
                    </a:lnTo>
                    <a:lnTo>
                      <a:pt x="3055" y="55"/>
                    </a:lnTo>
                    <a:lnTo>
                      <a:pt x="3054" y="48"/>
                    </a:lnTo>
                    <a:lnTo>
                      <a:pt x="3052" y="41"/>
                    </a:lnTo>
                    <a:lnTo>
                      <a:pt x="3049" y="36"/>
                    </a:lnTo>
                    <a:lnTo>
                      <a:pt x="3047" y="30"/>
                    </a:lnTo>
                    <a:lnTo>
                      <a:pt x="3043" y="25"/>
                    </a:lnTo>
                    <a:lnTo>
                      <a:pt x="3040" y="20"/>
                    </a:lnTo>
                    <a:lnTo>
                      <a:pt x="3035" y="16"/>
                    </a:lnTo>
                    <a:lnTo>
                      <a:pt x="3031" y="11"/>
                    </a:lnTo>
                    <a:lnTo>
                      <a:pt x="3026" y="8"/>
                    </a:lnTo>
                    <a:lnTo>
                      <a:pt x="3020" y="5"/>
                    </a:lnTo>
                    <a:lnTo>
                      <a:pt x="3015" y="3"/>
                    </a:lnTo>
                    <a:lnTo>
                      <a:pt x="3009" y="1"/>
                    </a:lnTo>
                    <a:lnTo>
                      <a:pt x="3003" y="0"/>
                    </a:lnTo>
                    <a:lnTo>
                      <a:pt x="2998" y="0"/>
                    </a:lnTo>
                    <a:lnTo>
                      <a:pt x="77" y="0"/>
                    </a:lnTo>
                    <a:lnTo>
                      <a:pt x="71" y="0"/>
                    </a:lnTo>
                    <a:lnTo>
                      <a:pt x="65" y="1"/>
                    </a:lnTo>
                    <a:lnTo>
                      <a:pt x="59" y="3"/>
                    </a:lnTo>
                    <a:lnTo>
                      <a:pt x="54" y="5"/>
                    </a:lnTo>
                    <a:lnTo>
                      <a:pt x="49" y="8"/>
                    </a:lnTo>
                    <a:lnTo>
                      <a:pt x="44" y="11"/>
                    </a:lnTo>
                    <a:lnTo>
                      <a:pt x="40" y="16"/>
                    </a:lnTo>
                    <a:lnTo>
                      <a:pt x="35" y="20"/>
                    </a:lnTo>
                    <a:lnTo>
                      <a:pt x="31" y="25"/>
                    </a:lnTo>
                    <a:lnTo>
                      <a:pt x="28" y="30"/>
                    </a:lnTo>
                    <a:lnTo>
                      <a:pt x="25" y="35"/>
                    </a:lnTo>
                    <a:lnTo>
                      <a:pt x="23" y="41"/>
                    </a:lnTo>
                    <a:lnTo>
                      <a:pt x="21" y="47"/>
                    </a:lnTo>
                    <a:lnTo>
                      <a:pt x="20" y="53"/>
                    </a:lnTo>
                    <a:lnTo>
                      <a:pt x="19" y="61"/>
                    </a:lnTo>
                    <a:lnTo>
                      <a:pt x="19" y="68"/>
                    </a:lnTo>
                    <a:lnTo>
                      <a:pt x="0" y="216"/>
                    </a:lnTo>
                    <a:lnTo>
                      <a:pt x="0" y="222"/>
                    </a:lnTo>
                    <a:lnTo>
                      <a:pt x="2" y="229"/>
                    </a:lnTo>
                    <a:lnTo>
                      <a:pt x="5" y="235"/>
                    </a:lnTo>
                    <a:lnTo>
                      <a:pt x="8" y="241"/>
                    </a:lnTo>
                    <a:lnTo>
                      <a:pt x="11" y="247"/>
                    </a:lnTo>
                    <a:lnTo>
                      <a:pt x="16" y="252"/>
                    </a:lnTo>
                    <a:lnTo>
                      <a:pt x="21" y="258"/>
                    </a:lnTo>
                    <a:lnTo>
                      <a:pt x="26" y="263"/>
                    </a:lnTo>
                    <a:lnTo>
                      <a:pt x="32" y="267"/>
                    </a:lnTo>
                    <a:lnTo>
                      <a:pt x="38" y="271"/>
                    </a:lnTo>
                    <a:lnTo>
                      <a:pt x="45" y="274"/>
                    </a:lnTo>
                    <a:lnTo>
                      <a:pt x="51" y="277"/>
                    </a:lnTo>
                    <a:lnTo>
                      <a:pt x="58" y="279"/>
                    </a:lnTo>
                    <a:lnTo>
                      <a:pt x="64" y="281"/>
                    </a:lnTo>
                    <a:lnTo>
                      <a:pt x="70" y="282"/>
                    </a:lnTo>
                    <a:lnTo>
                      <a:pt x="77" y="283"/>
                    </a:lnTo>
                    <a:lnTo>
                      <a:pt x="2998" y="283"/>
                    </a:lnTo>
                    <a:close/>
                  </a:path>
                </a:pathLst>
              </a:custGeom>
              <a:solidFill>
                <a:srgbClr val="993300"/>
              </a:solidFill>
              <a:ln w="0">
                <a:solidFill>
                  <a:srgbClr val="000000"/>
                </a:solidFill>
                <a:prstDash val="solid"/>
                <a:round/>
                <a:headEnd/>
                <a:tailEnd/>
              </a:ln>
            </p:spPr>
            <p:txBody>
              <a:bodyPr/>
              <a:lstStyle/>
              <a:p>
                <a:endParaRPr lang="en-US"/>
              </a:p>
            </p:txBody>
          </p:sp>
          <p:sp>
            <p:nvSpPr>
              <p:cNvPr id="44409" name="Freeform 534"/>
              <p:cNvSpPr>
                <a:spLocks/>
              </p:cNvSpPr>
              <p:nvPr/>
            </p:nvSpPr>
            <p:spPr bwMode="auto">
              <a:xfrm>
                <a:off x="4830" y="1274"/>
                <a:ext cx="24" cy="12"/>
              </a:xfrm>
              <a:custGeom>
                <a:avLst/>
                <a:gdLst>
                  <a:gd name="T0" fmla="*/ 0 w 559"/>
                  <a:gd name="T1" fmla="*/ 9 h 269"/>
                  <a:gd name="T2" fmla="*/ 0 w 559"/>
                  <a:gd name="T3" fmla="*/ 10 h 269"/>
                  <a:gd name="T4" fmla="*/ 0 w 559"/>
                  <a:gd name="T5" fmla="*/ 10 h 269"/>
                  <a:gd name="T6" fmla="*/ 1 w 559"/>
                  <a:gd name="T7" fmla="*/ 11 h 269"/>
                  <a:gd name="T8" fmla="*/ 1 w 559"/>
                  <a:gd name="T9" fmla="*/ 11 h 269"/>
                  <a:gd name="T10" fmla="*/ 2 w 559"/>
                  <a:gd name="T11" fmla="*/ 12 h 269"/>
                  <a:gd name="T12" fmla="*/ 2 w 559"/>
                  <a:gd name="T13" fmla="*/ 12 h 269"/>
                  <a:gd name="T14" fmla="*/ 3 w 559"/>
                  <a:gd name="T15" fmla="*/ 12 h 269"/>
                  <a:gd name="T16" fmla="*/ 21 w 559"/>
                  <a:gd name="T17" fmla="*/ 12 h 269"/>
                  <a:gd name="T18" fmla="*/ 21 w 559"/>
                  <a:gd name="T19" fmla="*/ 12 h 269"/>
                  <a:gd name="T20" fmla="*/ 22 w 559"/>
                  <a:gd name="T21" fmla="*/ 12 h 269"/>
                  <a:gd name="T22" fmla="*/ 22 w 559"/>
                  <a:gd name="T23" fmla="*/ 12 h 269"/>
                  <a:gd name="T24" fmla="*/ 23 w 559"/>
                  <a:gd name="T25" fmla="*/ 11 h 269"/>
                  <a:gd name="T26" fmla="*/ 23 w 559"/>
                  <a:gd name="T27" fmla="*/ 11 h 269"/>
                  <a:gd name="T28" fmla="*/ 24 w 559"/>
                  <a:gd name="T29" fmla="*/ 10 h 269"/>
                  <a:gd name="T30" fmla="*/ 24 w 559"/>
                  <a:gd name="T31" fmla="*/ 10 h 269"/>
                  <a:gd name="T32" fmla="*/ 24 w 559"/>
                  <a:gd name="T33" fmla="*/ 9 h 269"/>
                  <a:gd name="T34" fmla="*/ 23 w 559"/>
                  <a:gd name="T35" fmla="*/ 3 h 269"/>
                  <a:gd name="T36" fmla="*/ 23 w 559"/>
                  <a:gd name="T37" fmla="*/ 2 h 269"/>
                  <a:gd name="T38" fmla="*/ 23 w 559"/>
                  <a:gd name="T39" fmla="*/ 1 h 269"/>
                  <a:gd name="T40" fmla="*/ 23 w 559"/>
                  <a:gd name="T41" fmla="*/ 1 h 269"/>
                  <a:gd name="T42" fmla="*/ 22 w 559"/>
                  <a:gd name="T43" fmla="*/ 1 h 269"/>
                  <a:gd name="T44" fmla="*/ 22 w 559"/>
                  <a:gd name="T45" fmla="*/ 0 h 269"/>
                  <a:gd name="T46" fmla="*/ 22 w 559"/>
                  <a:gd name="T47" fmla="*/ 0 h 269"/>
                  <a:gd name="T48" fmla="*/ 21 w 559"/>
                  <a:gd name="T49" fmla="*/ 0 h 269"/>
                  <a:gd name="T50" fmla="*/ 3 w 559"/>
                  <a:gd name="T51" fmla="*/ 0 h 269"/>
                  <a:gd name="T52" fmla="*/ 3 w 559"/>
                  <a:gd name="T53" fmla="*/ 0 h 269"/>
                  <a:gd name="T54" fmla="*/ 2 w 559"/>
                  <a:gd name="T55" fmla="*/ 0 h 269"/>
                  <a:gd name="T56" fmla="*/ 2 w 559"/>
                  <a:gd name="T57" fmla="*/ 0 h 269"/>
                  <a:gd name="T58" fmla="*/ 1 w 559"/>
                  <a:gd name="T59" fmla="*/ 1 h 269"/>
                  <a:gd name="T60" fmla="*/ 1 w 559"/>
                  <a:gd name="T61" fmla="*/ 1 h 269"/>
                  <a:gd name="T62" fmla="*/ 1 w 559"/>
                  <a:gd name="T63" fmla="*/ 2 h 269"/>
                  <a:gd name="T64" fmla="*/ 1 w 559"/>
                  <a:gd name="T65" fmla="*/ 2 h 269"/>
                  <a:gd name="T66" fmla="*/ 1 w 559"/>
                  <a:gd name="T67" fmla="*/ 3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59" h="269">
                    <a:moveTo>
                      <a:pt x="0" y="204"/>
                    </a:moveTo>
                    <a:lnTo>
                      <a:pt x="0" y="211"/>
                    </a:lnTo>
                    <a:lnTo>
                      <a:pt x="1" y="217"/>
                    </a:lnTo>
                    <a:lnTo>
                      <a:pt x="3" y="223"/>
                    </a:lnTo>
                    <a:lnTo>
                      <a:pt x="6" y="229"/>
                    </a:lnTo>
                    <a:lnTo>
                      <a:pt x="10" y="235"/>
                    </a:lnTo>
                    <a:lnTo>
                      <a:pt x="14" y="240"/>
                    </a:lnTo>
                    <a:lnTo>
                      <a:pt x="18" y="245"/>
                    </a:lnTo>
                    <a:lnTo>
                      <a:pt x="24" y="250"/>
                    </a:lnTo>
                    <a:lnTo>
                      <a:pt x="30" y="254"/>
                    </a:lnTo>
                    <a:lnTo>
                      <a:pt x="35" y="258"/>
                    </a:lnTo>
                    <a:lnTo>
                      <a:pt x="41" y="261"/>
                    </a:lnTo>
                    <a:lnTo>
                      <a:pt x="47" y="264"/>
                    </a:lnTo>
                    <a:lnTo>
                      <a:pt x="53" y="266"/>
                    </a:lnTo>
                    <a:lnTo>
                      <a:pt x="61" y="267"/>
                    </a:lnTo>
                    <a:lnTo>
                      <a:pt x="67" y="268"/>
                    </a:lnTo>
                    <a:lnTo>
                      <a:pt x="73" y="269"/>
                    </a:lnTo>
                    <a:lnTo>
                      <a:pt x="487" y="269"/>
                    </a:lnTo>
                    <a:lnTo>
                      <a:pt x="492" y="268"/>
                    </a:lnTo>
                    <a:lnTo>
                      <a:pt x="498" y="267"/>
                    </a:lnTo>
                    <a:lnTo>
                      <a:pt x="504" y="266"/>
                    </a:lnTo>
                    <a:lnTo>
                      <a:pt x="510" y="264"/>
                    </a:lnTo>
                    <a:lnTo>
                      <a:pt x="516" y="261"/>
                    </a:lnTo>
                    <a:lnTo>
                      <a:pt x="522" y="258"/>
                    </a:lnTo>
                    <a:lnTo>
                      <a:pt x="529" y="254"/>
                    </a:lnTo>
                    <a:lnTo>
                      <a:pt x="534" y="250"/>
                    </a:lnTo>
                    <a:lnTo>
                      <a:pt x="539" y="245"/>
                    </a:lnTo>
                    <a:lnTo>
                      <a:pt x="544" y="240"/>
                    </a:lnTo>
                    <a:lnTo>
                      <a:pt x="548" y="235"/>
                    </a:lnTo>
                    <a:lnTo>
                      <a:pt x="552" y="229"/>
                    </a:lnTo>
                    <a:lnTo>
                      <a:pt x="555" y="223"/>
                    </a:lnTo>
                    <a:lnTo>
                      <a:pt x="557" y="217"/>
                    </a:lnTo>
                    <a:lnTo>
                      <a:pt x="558" y="211"/>
                    </a:lnTo>
                    <a:lnTo>
                      <a:pt x="559" y="204"/>
                    </a:lnTo>
                    <a:lnTo>
                      <a:pt x="543" y="64"/>
                    </a:lnTo>
                    <a:lnTo>
                      <a:pt x="542" y="57"/>
                    </a:lnTo>
                    <a:lnTo>
                      <a:pt x="541" y="51"/>
                    </a:lnTo>
                    <a:lnTo>
                      <a:pt x="540" y="44"/>
                    </a:lnTo>
                    <a:lnTo>
                      <a:pt x="538" y="38"/>
                    </a:lnTo>
                    <a:lnTo>
                      <a:pt x="536" y="33"/>
                    </a:lnTo>
                    <a:lnTo>
                      <a:pt x="533" y="28"/>
                    </a:lnTo>
                    <a:lnTo>
                      <a:pt x="530" y="23"/>
                    </a:lnTo>
                    <a:lnTo>
                      <a:pt x="526" y="19"/>
                    </a:lnTo>
                    <a:lnTo>
                      <a:pt x="521" y="15"/>
                    </a:lnTo>
                    <a:lnTo>
                      <a:pt x="517" y="11"/>
                    </a:lnTo>
                    <a:lnTo>
                      <a:pt x="513" y="7"/>
                    </a:lnTo>
                    <a:lnTo>
                      <a:pt x="508" y="4"/>
                    </a:lnTo>
                    <a:lnTo>
                      <a:pt x="503" y="2"/>
                    </a:lnTo>
                    <a:lnTo>
                      <a:pt x="497" y="1"/>
                    </a:lnTo>
                    <a:lnTo>
                      <a:pt x="492" y="0"/>
                    </a:lnTo>
                    <a:lnTo>
                      <a:pt x="487" y="0"/>
                    </a:lnTo>
                    <a:lnTo>
                      <a:pt x="73" y="0"/>
                    </a:lnTo>
                    <a:lnTo>
                      <a:pt x="67" y="0"/>
                    </a:lnTo>
                    <a:lnTo>
                      <a:pt x="61" y="1"/>
                    </a:lnTo>
                    <a:lnTo>
                      <a:pt x="55" y="2"/>
                    </a:lnTo>
                    <a:lnTo>
                      <a:pt x="50" y="4"/>
                    </a:lnTo>
                    <a:lnTo>
                      <a:pt x="45" y="7"/>
                    </a:lnTo>
                    <a:lnTo>
                      <a:pt x="40" y="11"/>
                    </a:lnTo>
                    <a:lnTo>
                      <a:pt x="36" y="15"/>
                    </a:lnTo>
                    <a:lnTo>
                      <a:pt x="32" y="19"/>
                    </a:lnTo>
                    <a:lnTo>
                      <a:pt x="29" y="23"/>
                    </a:lnTo>
                    <a:lnTo>
                      <a:pt x="26" y="28"/>
                    </a:lnTo>
                    <a:lnTo>
                      <a:pt x="23" y="33"/>
                    </a:lnTo>
                    <a:lnTo>
                      <a:pt x="20" y="38"/>
                    </a:lnTo>
                    <a:lnTo>
                      <a:pt x="18" y="44"/>
                    </a:lnTo>
                    <a:lnTo>
                      <a:pt x="17" y="51"/>
                    </a:lnTo>
                    <a:lnTo>
                      <a:pt x="16" y="57"/>
                    </a:lnTo>
                    <a:lnTo>
                      <a:pt x="16" y="64"/>
                    </a:lnTo>
                    <a:lnTo>
                      <a:pt x="0" y="204"/>
                    </a:lnTo>
                    <a:close/>
                  </a:path>
                </a:pathLst>
              </a:custGeom>
              <a:solidFill>
                <a:srgbClr val="993300"/>
              </a:solidFill>
              <a:ln w="0">
                <a:solidFill>
                  <a:srgbClr val="000000"/>
                </a:solidFill>
                <a:prstDash val="solid"/>
                <a:round/>
                <a:headEnd/>
                <a:tailEnd/>
              </a:ln>
            </p:spPr>
            <p:txBody>
              <a:bodyPr/>
              <a:lstStyle/>
              <a:p>
                <a:endParaRPr lang="en-US"/>
              </a:p>
            </p:txBody>
          </p:sp>
          <p:sp>
            <p:nvSpPr>
              <p:cNvPr id="44410" name="Freeform 535"/>
              <p:cNvSpPr>
                <a:spLocks/>
              </p:cNvSpPr>
              <p:nvPr/>
            </p:nvSpPr>
            <p:spPr bwMode="auto">
              <a:xfrm>
                <a:off x="4833" y="1279"/>
                <a:ext cx="18" cy="6"/>
              </a:xfrm>
              <a:custGeom>
                <a:avLst/>
                <a:gdLst>
                  <a:gd name="T0" fmla="*/ 18 w 412"/>
                  <a:gd name="T1" fmla="*/ 3 h 121"/>
                  <a:gd name="T2" fmla="*/ 18 w 412"/>
                  <a:gd name="T3" fmla="*/ 3 h 121"/>
                  <a:gd name="T4" fmla="*/ 18 w 412"/>
                  <a:gd name="T5" fmla="*/ 4 h 121"/>
                  <a:gd name="T6" fmla="*/ 18 w 412"/>
                  <a:gd name="T7" fmla="*/ 4 h 121"/>
                  <a:gd name="T8" fmla="*/ 18 w 412"/>
                  <a:gd name="T9" fmla="*/ 4 h 121"/>
                  <a:gd name="T10" fmla="*/ 18 w 412"/>
                  <a:gd name="T11" fmla="*/ 4 h 121"/>
                  <a:gd name="T12" fmla="*/ 18 w 412"/>
                  <a:gd name="T13" fmla="*/ 5 h 121"/>
                  <a:gd name="T14" fmla="*/ 18 w 412"/>
                  <a:gd name="T15" fmla="*/ 5 h 121"/>
                  <a:gd name="T16" fmla="*/ 17 w 412"/>
                  <a:gd name="T17" fmla="*/ 5 h 121"/>
                  <a:gd name="T18" fmla="*/ 17 w 412"/>
                  <a:gd name="T19" fmla="*/ 5 h 121"/>
                  <a:gd name="T20" fmla="*/ 17 w 412"/>
                  <a:gd name="T21" fmla="*/ 6 h 121"/>
                  <a:gd name="T22" fmla="*/ 17 w 412"/>
                  <a:gd name="T23" fmla="*/ 6 h 121"/>
                  <a:gd name="T24" fmla="*/ 17 w 412"/>
                  <a:gd name="T25" fmla="*/ 6 h 121"/>
                  <a:gd name="T26" fmla="*/ 17 w 412"/>
                  <a:gd name="T27" fmla="*/ 6 h 121"/>
                  <a:gd name="T28" fmla="*/ 16 w 412"/>
                  <a:gd name="T29" fmla="*/ 6 h 121"/>
                  <a:gd name="T30" fmla="*/ 16 w 412"/>
                  <a:gd name="T31" fmla="*/ 6 h 121"/>
                  <a:gd name="T32" fmla="*/ 16 w 412"/>
                  <a:gd name="T33" fmla="*/ 6 h 121"/>
                  <a:gd name="T34" fmla="*/ 2 w 412"/>
                  <a:gd name="T35" fmla="*/ 6 h 121"/>
                  <a:gd name="T36" fmla="*/ 2 w 412"/>
                  <a:gd name="T37" fmla="*/ 6 h 121"/>
                  <a:gd name="T38" fmla="*/ 2 w 412"/>
                  <a:gd name="T39" fmla="*/ 6 h 121"/>
                  <a:gd name="T40" fmla="*/ 1 w 412"/>
                  <a:gd name="T41" fmla="*/ 6 h 121"/>
                  <a:gd name="T42" fmla="*/ 1 w 412"/>
                  <a:gd name="T43" fmla="*/ 6 h 121"/>
                  <a:gd name="T44" fmla="*/ 1 w 412"/>
                  <a:gd name="T45" fmla="*/ 6 h 121"/>
                  <a:gd name="T46" fmla="*/ 1 w 412"/>
                  <a:gd name="T47" fmla="*/ 6 h 121"/>
                  <a:gd name="T48" fmla="*/ 1 w 412"/>
                  <a:gd name="T49" fmla="*/ 5 h 121"/>
                  <a:gd name="T50" fmla="*/ 1 w 412"/>
                  <a:gd name="T51" fmla="*/ 5 h 121"/>
                  <a:gd name="T52" fmla="*/ 0 w 412"/>
                  <a:gd name="T53" fmla="*/ 5 h 121"/>
                  <a:gd name="T54" fmla="*/ 0 w 412"/>
                  <a:gd name="T55" fmla="*/ 5 h 121"/>
                  <a:gd name="T56" fmla="*/ 0 w 412"/>
                  <a:gd name="T57" fmla="*/ 4 h 121"/>
                  <a:gd name="T58" fmla="*/ 0 w 412"/>
                  <a:gd name="T59" fmla="*/ 4 h 121"/>
                  <a:gd name="T60" fmla="*/ 0 w 412"/>
                  <a:gd name="T61" fmla="*/ 4 h 121"/>
                  <a:gd name="T62" fmla="*/ 0 w 412"/>
                  <a:gd name="T63" fmla="*/ 4 h 121"/>
                  <a:gd name="T64" fmla="*/ 0 w 412"/>
                  <a:gd name="T65" fmla="*/ 3 h 121"/>
                  <a:gd name="T66" fmla="*/ 0 w 412"/>
                  <a:gd name="T67" fmla="*/ 3 h 121"/>
                  <a:gd name="T68" fmla="*/ 0 w 412"/>
                  <a:gd name="T69" fmla="*/ 0 h 121"/>
                  <a:gd name="T70" fmla="*/ 18 w 412"/>
                  <a:gd name="T71" fmla="*/ 0 h 121"/>
                  <a:gd name="T72" fmla="*/ 18 w 412"/>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2" h="121">
                    <a:moveTo>
                      <a:pt x="412" y="61"/>
                    </a:moveTo>
                    <a:lnTo>
                      <a:pt x="411" y="67"/>
                    </a:lnTo>
                    <a:lnTo>
                      <a:pt x="411" y="73"/>
                    </a:lnTo>
                    <a:lnTo>
                      <a:pt x="410" y="78"/>
                    </a:lnTo>
                    <a:lnTo>
                      <a:pt x="407" y="85"/>
                    </a:lnTo>
                    <a:lnTo>
                      <a:pt x="405" y="90"/>
                    </a:lnTo>
                    <a:lnTo>
                      <a:pt x="403" y="95"/>
                    </a:lnTo>
                    <a:lnTo>
                      <a:pt x="401" y="99"/>
                    </a:lnTo>
                    <a:lnTo>
                      <a:pt x="398" y="103"/>
                    </a:lnTo>
                    <a:lnTo>
                      <a:pt x="395" y="107"/>
                    </a:lnTo>
                    <a:lnTo>
                      <a:pt x="391" y="111"/>
                    </a:lnTo>
                    <a:lnTo>
                      <a:pt x="387" y="113"/>
                    </a:lnTo>
                    <a:lnTo>
                      <a:pt x="383" y="116"/>
                    </a:lnTo>
                    <a:lnTo>
                      <a:pt x="379" y="118"/>
                    </a:lnTo>
                    <a:lnTo>
                      <a:pt x="374" y="119"/>
                    </a:lnTo>
                    <a:lnTo>
                      <a:pt x="368" y="120"/>
                    </a:lnTo>
                    <a:lnTo>
                      <a:pt x="363" y="121"/>
                    </a:lnTo>
                    <a:lnTo>
                      <a:pt x="48" y="121"/>
                    </a:lnTo>
                    <a:lnTo>
                      <a:pt x="42" y="120"/>
                    </a:lnTo>
                    <a:lnTo>
                      <a:pt x="37" y="119"/>
                    </a:lnTo>
                    <a:lnTo>
                      <a:pt x="32" y="118"/>
                    </a:lnTo>
                    <a:lnTo>
                      <a:pt x="28" y="116"/>
                    </a:lnTo>
                    <a:lnTo>
                      <a:pt x="24"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9" y="0"/>
                    </a:lnTo>
                    <a:lnTo>
                      <a:pt x="412" y="61"/>
                    </a:lnTo>
                    <a:close/>
                  </a:path>
                </a:pathLst>
              </a:custGeom>
              <a:solidFill>
                <a:srgbClr val="993300"/>
              </a:solidFill>
              <a:ln w="0">
                <a:solidFill>
                  <a:srgbClr val="000000"/>
                </a:solidFill>
                <a:prstDash val="solid"/>
                <a:round/>
                <a:headEnd/>
                <a:tailEnd/>
              </a:ln>
            </p:spPr>
            <p:txBody>
              <a:bodyPr/>
              <a:lstStyle/>
              <a:p>
                <a:endParaRPr lang="en-US"/>
              </a:p>
            </p:txBody>
          </p:sp>
          <p:sp>
            <p:nvSpPr>
              <p:cNvPr id="44411" name="Freeform 536"/>
              <p:cNvSpPr>
                <a:spLocks/>
              </p:cNvSpPr>
              <p:nvPr/>
            </p:nvSpPr>
            <p:spPr bwMode="auto">
              <a:xfrm>
                <a:off x="4831" y="1276"/>
                <a:ext cx="2" cy="8"/>
              </a:xfrm>
              <a:custGeom>
                <a:avLst/>
                <a:gdLst>
                  <a:gd name="T0" fmla="*/ 1 w 41"/>
                  <a:gd name="T1" fmla="*/ 8 h 200"/>
                  <a:gd name="T2" fmla="*/ 1 w 41"/>
                  <a:gd name="T3" fmla="*/ 8 h 200"/>
                  <a:gd name="T4" fmla="*/ 1 w 41"/>
                  <a:gd name="T5" fmla="*/ 8 h 200"/>
                  <a:gd name="T6" fmla="*/ 2 w 41"/>
                  <a:gd name="T7" fmla="*/ 8 h 200"/>
                  <a:gd name="T8" fmla="*/ 2 w 41"/>
                  <a:gd name="T9" fmla="*/ 8 h 200"/>
                  <a:gd name="T10" fmla="*/ 2 w 41"/>
                  <a:gd name="T11" fmla="*/ 8 h 200"/>
                  <a:gd name="T12" fmla="*/ 2 w 41"/>
                  <a:gd name="T13" fmla="*/ 7 h 200"/>
                  <a:gd name="T14" fmla="*/ 2 w 41"/>
                  <a:gd name="T15" fmla="*/ 7 h 200"/>
                  <a:gd name="T16" fmla="*/ 2 w 41"/>
                  <a:gd name="T17" fmla="*/ 1 h 200"/>
                  <a:gd name="T18" fmla="*/ 2 w 41"/>
                  <a:gd name="T19" fmla="*/ 1 h 200"/>
                  <a:gd name="T20" fmla="*/ 2 w 41"/>
                  <a:gd name="T21" fmla="*/ 0 h 200"/>
                  <a:gd name="T22" fmla="*/ 2 w 41"/>
                  <a:gd name="T23" fmla="*/ 0 h 200"/>
                  <a:gd name="T24" fmla="*/ 2 w 41"/>
                  <a:gd name="T25" fmla="*/ 0 h 200"/>
                  <a:gd name="T26" fmla="*/ 2 w 41"/>
                  <a:gd name="T27" fmla="*/ 0 h 200"/>
                  <a:gd name="T28" fmla="*/ 1 w 41"/>
                  <a:gd name="T29" fmla="*/ 0 h 200"/>
                  <a:gd name="T30" fmla="*/ 1 w 41"/>
                  <a:gd name="T31" fmla="*/ 0 h 200"/>
                  <a:gd name="T32" fmla="*/ 1 w 41"/>
                  <a:gd name="T33" fmla="*/ 0 h 200"/>
                  <a:gd name="T34" fmla="*/ 1 w 41"/>
                  <a:gd name="T35" fmla="*/ 0 h 200"/>
                  <a:gd name="T36" fmla="*/ 1 w 41"/>
                  <a:gd name="T37" fmla="*/ 0 h 200"/>
                  <a:gd name="T38" fmla="*/ 1 w 41"/>
                  <a:gd name="T39" fmla="*/ 0 h 200"/>
                  <a:gd name="T40" fmla="*/ 1 w 41"/>
                  <a:gd name="T41" fmla="*/ 0 h 200"/>
                  <a:gd name="T42" fmla="*/ 0 w 41"/>
                  <a:gd name="T43" fmla="*/ 0 h 200"/>
                  <a:gd name="T44" fmla="*/ 0 w 41"/>
                  <a:gd name="T45" fmla="*/ 0 h 200"/>
                  <a:gd name="T46" fmla="*/ 0 w 41"/>
                  <a:gd name="T47" fmla="*/ 1 h 200"/>
                  <a:gd name="T48" fmla="*/ 0 w 41"/>
                  <a:gd name="T49" fmla="*/ 1 h 200"/>
                  <a:gd name="T50" fmla="*/ 0 w 41"/>
                  <a:gd name="T51" fmla="*/ 7 h 200"/>
                  <a:gd name="T52" fmla="*/ 0 w 41"/>
                  <a:gd name="T53" fmla="*/ 7 h 200"/>
                  <a:gd name="T54" fmla="*/ 0 w 41"/>
                  <a:gd name="T55" fmla="*/ 7 h 200"/>
                  <a:gd name="T56" fmla="*/ 0 w 41"/>
                  <a:gd name="T57" fmla="*/ 7 h 200"/>
                  <a:gd name="T58" fmla="*/ 0 w 41"/>
                  <a:gd name="T59" fmla="*/ 8 h 200"/>
                  <a:gd name="T60" fmla="*/ 1 w 41"/>
                  <a:gd name="T61" fmla="*/ 8 h 200"/>
                  <a:gd name="T62" fmla="*/ 1 w 41"/>
                  <a:gd name="T63" fmla="*/ 8 h 200"/>
                  <a:gd name="T64" fmla="*/ 1 w 41"/>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200">
                    <a:moveTo>
                      <a:pt x="23" y="200"/>
                    </a:moveTo>
                    <a:lnTo>
                      <a:pt x="24" y="199"/>
                    </a:lnTo>
                    <a:lnTo>
                      <a:pt x="26" y="199"/>
                    </a:lnTo>
                    <a:lnTo>
                      <a:pt x="27" y="199"/>
                    </a:lnTo>
                    <a:lnTo>
                      <a:pt x="29" y="198"/>
                    </a:lnTo>
                    <a:lnTo>
                      <a:pt x="30" y="197"/>
                    </a:lnTo>
                    <a:lnTo>
                      <a:pt x="32" y="196"/>
                    </a:lnTo>
                    <a:lnTo>
                      <a:pt x="33" y="195"/>
                    </a:lnTo>
                    <a:lnTo>
                      <a:pt x="34" y="194"/>
                    </a:lnTo>
                    <a:lnTo>
                      <a:pt x="35" y="193"/>
                    </a:lnTo>
                    <a:lnTo>
                      <a:pt x="36" y="191"/>
                    </a:lnTo>
                    <a:lnTo>
                      <a:pt x="37" y="190"/>
                    </a:lnTo>
                    <a:lnTo>
                      <a:pt x="38" y="188"/>
                    </a:lnTo>
                    <a:lnTo>
                      <a:pt x="39" y="186"/>
                    </a:lnTo>
                    <a:lnTo>
                      <a:pt x="39" y="184"/>
                    </a:lnTo>
                    <a:lnTo>
                      <a:pt x="39" y="183"/>
                    </a:lnTo>
                    <a:lnTo>
                      <a:pt x="41" y="181"/>
                    </a:lnTo>
                    <a:lnTo>
                      <a:pt x="41" y="20"/>
                    </a:lnTo>
                    <a:lnTo>
                      <a:pt x="39" y="18"/>
                    </a:lnTo>
                    <a:lnTo>
                      <a:pt x="39" y="16"/>
                    </a:lnTo>
                    <a:lnTo>
                      <a:pt x="39" y="14"/>
                    </a:lnTo>
                    <a:lnTo>
                      <a:pt x="38" y="11"/>
                    </a:lnTo>
                    <a:lnTo>
                      <a:pt x="37" y="10"/>
                    </a:lnTo>
                    <a:lnTo>
                      <a:pt x="36" y="8"/>
                    </a:lnTo>
                    <a:lnTo>
                      <a:pt x="35" y="7"/>
                    </a:lnTo>
                    <a:lnTo>
                      <a:pt x="34" y="5"/>
                    </a:lnTo>
                    <a:lnTo>
                      <a:pt x="33" y="4"/>
                    </a:lnTo>
                    <a:lnTo>
                      <a:pt x="32" y="3"/>
                    </a:lnTo>
                    <a:lnTo>
                      <a:pt x="30" y="2"/>
                    </a:lnTo>
                    <a:lnTo>
                      <a:pt x="29" y="1"/>
                    </a:lnTo>
                    <a:lnTo>
                      <a:pt x="27" y="0"/>
                    </a:lnTo>
                    <a:lnTo>
                      <a:pt x="26" y="0"/>
                    </a:lnTo>
                    <a:lnTo>
                      <a:pt x="24" y="0"/>
                    </a:lnTo>
                    <a:lnTo>
                      <a:pt x="23" y="0"/>
                    </a:lnTo>
                    <a:lnTo>
                      <a:pt x="21" y="0"/>
                    </a:lnTo>
                    <a:lnTo>
                      <a:pt x="19" y="0"/>
                    </a:lnTo>
                    <a:lnTo>
                      <a:pt x="18" y="0"/>
                    </a:lnTo>
                    <a:lnTo>
                      <a:pt x="16" y="1"/>
                    </a:lnTo>
                    <a:lnTo>
                      <a:pt x="15" y="2"/>
                    </a:lnTo>
                    <a:lnTo>
                      <a:pt x="13" y="3"/>
                    </a:lnTo>
                    <a:lnTo>
                      <a:pt x="12" y="4"/>
                    </a:lnTo>
                    <a:lnTo>
                      <a:pt x="11" y="5"/>
                    </a:lnTo>
                    <a:lnTo>
                      <a:pt x="10" y="7"/>
                    </a:lnTo>
                    <a:lnTo>
                      <a:pt x="9" y="8"/>
                    </a:lnTo>
                    <a:lnTo>
                      <a:pt x="8" y="10"/>
                    </a:lnTo>
                    <a:lnTo>
                      <a:pt x="7" y="11"/>
                    </a:lnTo>
                    <a:lnTo>
                      <a:pt x="6" y="14"/>
                    </a:lnTo>
                    <a:lnTo>
                      <a:pt x="6" y="16"/>
                    </a:lnTo>
                    <a:lnTo>
                      <a:pt x="6" y="18"/>
                    </a:lnTo>
                    <a:lnTo>
                      <a:pt x="6" y="20"/>
                    </a:lnTo>
                    <a:lnTo>
                      <a:pt x="0" y="168"/>
                    </a:lnTo>
                    <a:lnTo>
                      <a:pt x="0" y="169"/>
                    </a:lnTo>
                    <a:lnTo>
                      <a:pt x="0" y="172"/>
                    </a:lnTo>
                    <a:lnTo>
                      <a:pt x="2" y="175"/>
                    </a:lnTo>
                    <a:lnTo>
                      <a:pt x="3" y="178"/>
                    </a:lnTo>
                    <a:lnTo>
                      <a:pt x="4" y="180"/>
                    </a:lnTo>
                    <a:lnTo>
                      <a:pt x="5" y="183"/>
                    </a:lnTo>
                    <a:lnTo>
                      <a:pt x="7" y="185"/>
                    </a:lnTo>
                    <a:lnTo>
                      <a:pt x="8" y="188"/>
                    </a:lnTo>
                    <a:lnTo>
                      <a:pt x="10" y="190"/>
                    </a:lnTo>
                    <a:lnTo>
                      <a:pt x="12" y="192"/>
                    </a:lnTo>
                    <a:lnTo>
                      <a:pt x="13" y="194"/>
                    </a:lnTo>
                    <a:lnTo>
                      <a:pt x="15" y="196"/>
                    </a:lnTo>
                    <a:lnTo>
                      <a:pt x="17" y="197"/>
                    </a:lnTo>
                    <a:lnTo>
                      <a:pt x="19" y="199"/>
                    </a:lnTo>
                    <a:lnTo>
                      <a:pt x="21" y="199"/>
                    </a:lnTo>
                    <a:lnTo>
                      <a:pt x="23" y="200"/>
                    </a:lnTo>
                    <a:close/>
                  </a:path>
                </a:pathLst>
              </a:custGeom>
              <a:solidFill>
                <a:srgbClr val="993300"/>
              </a:solidFill>
              <a:ln w="0">
                <a:solidFill>
                  <a:srgbClr val="000000"/>
                </a:solidFill>
                <a:prstDash val="solid"/>
                <a:round/>
                <a:headEnd/>
                <a:tailEnd/>
              </a:ln>
            </p:spPr>
            <p:txBody>
              <a:bodyPr/>
              <a:lstStyle/>
              <a:p>
                <a:endParaRPr lang="en-US"/>
              </a:p>
            </p:txBody>
          </p:sp>
          <p:sp>
            <p:nvSpPr>
              <p:cNvPr id="44412" name="Freeform 537"/>
              <p:cNvSpPr>
                <a:spLocks/>
              </p:cNvSpPr>
              <p:nvPr/>
            </p:nvSpPr>
            <p:spPr bwMode="auto">
              <a:xfrm>
                <a:off x="4852" y="1275"/>
                <a:ext cx="2" cy="9"/>
              </a:xfrm>
              <a:custGeom>
                <a:avLst/>
                <a:gdLst>
                  <a:gd name="T0" fmla="*/ 1 w 45"/>
                  <a:gd name="T1" fmla="*/ 9 h 209"/>
                  <a:gd name="T2" fmla="*/ 1 w 45"/>
                  <a:gd name="T3" fmla="*/ 9 h 209"/>
                  <a:gd name="T4" fmla="*/ 1 w 45"/>
                  <a:gd name="T5" fmla="*/ 9 h 209"/>
                  <a:gd name="T6" fmla="*/ 1 w 45"/>
                  <a:gd name="T7" fmla="*/ 9 h 209"/>
                  <a:gd name="T8" fmla="*/ 2 w 45"/>
                  <a:gd name="T9" fmla="*/ 8 h 209"/>
                  <a:gd name="T10" fmla="*/ 2 w 45"/>
                  <a:gd name="T11" fmla="*/ 8 h 209"/>
                  <a:gd name="T12" fmla="*/ 2 w 45"/>
                  <a:gd name="T13" fmla="*/ 8 h 209"/>
                  <a:gd name="T14" fmla="*/ 2 w 45"/>
                  <a:gd name="T15" fmla="*/ 8 h 209"/>
                  <a:gd name="T16" fmla="*/ 2 w 45"/>
                  <a:gd name="T17" fmla="*/ 1 h 209"/>
                  <a:gd name="T18" fmla="*/ 1 w 45"/>
                  <a:gd name="T19" fmla="*/ 1 h 209"/>
                  <a:gd name="T20" fmla="*/ 1 w 45"/>
                  <a:gd name="T21" fmla="*/ 1 h 209"/>
                  <a:gd name="T22" fmla="*/ 1 w 45"/>
                  <a:gd name="T23" fmla="*/ 0 h 209"/>
                  <a:gd name="T24" fmla="*/ 1 w 45"/>
                  <a:gd name="T25" fmla="*/ 0 h 209"/>
                  <a:gd name="T26" fmla="*/ 1 w 45"/>
                  <a:gd name="T27" fmla="*/ 0 h 209"/>
                  <a:gd name="T28" fmla="*/ 1 w 45"/>
                  <a:gd name="T29" fmla="*/ 0 h 209"/>
                  <a:gd name="T30" fmla="*/ 1 w 45"/>
                  <a:gd name="T31" fmla="*/ 0 h 209"/>
                  <a:gd name="T32" fmla="*/ 1 w 45"/>
                  <a:gd name="T33" fmla="*/ 0 h 209"/>
                  <a:gd name="T34" fmla="*/ 1 w 45"/>
                  <a:gd name="T35" fmla="*/ 0 h 209"/>
                  <a:gd name="T36" fmla="*/ 0 w 45"/>
                  <a:gd name="T37" fmla="*/ 0 h 209"/>
                  <a:gd name="T38" fmla="*/ 0 w 45"/>
                  <a:gd name="T39" fmla="*/ 0 h 209"/>
                  <a:gd name="T40" fmla="*/ 0 w 45"/>
                  <a:gd name="T41" fmla="*/ 0 h 209"/>
                  <a:gd name="T42" fmla="*/ 0 w 45"/>
                  <a:gd name="T43" fmla="*/ 0 h 209"/>
                  <a:gd name="T44" fmla="*/ 0 w 45"/>
                  <a:gd name="T45" fmla="*/ 1 h 209"/>
                  <a:gd name="T46" fmla="*/ 0 w 45"/>
                  <a:gd name="T47" fmla="*/ 1 h 209"/>
                  <a:gd name="T48" fmla="*/ 0 w 45"/>
                  <a:gd name="T49" fmla="*/ 1 h 209"/>
                  <a:gd name="T50" fmla="*/ 0 w 45"/>
                  <a:gd name="T51" fmla="*/ 8 h 209"/>
                  <a:gd name="T52" fmla="*/ 0 w 45"/>
                  <a:gd name="T53" fmla="*/ 8 h 209"/>
                  <a:gd name="T54" fmla="*/ 0 w 45"/>
                  <a:gd name="T55" fmla="*/ 9 h 209"/>
                  <a:gd name="T56" fmla="*/ 0 w 45"/>
                  <a:gd name="T57" fmla="*/ 9 h 209"/>
                  <a:gd name="T58" fmla="*/ 0 w 45"/>
                  <a:gd name="T59" fmla="*/ 9 h 209"/>
                  <a:gd name="T60" fmla="*/ 0 w 45"/>
                  <a:gd name="T61" fmla="*/ 9 h 209"/>
                  <a:gd name="T62" fmla="*/ 0 w 45"/>
                  <a:gd name="T63" fmla="*/ 9 h 209"/>
                  <a:gd name="T64" fmla="*/ 1 w 45"/>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5" h="209">
                    <a:moveTo>
                      <a:pt x="16" y="209"/>
                    </a:moveTo>
                    <a:lnTo>
                      <a:pt x="17" y="208"/>
                    </a:lnTo>
                    <a:lnTo>
                      <a:pt x="20" y="208"/>
                    </a:lnTo>
                    <a:lnTo>
                      <a:pt x="22" y="206"/>
                    </a:lnTo>
                    <a:lnTo>
                      <a:pt x="24" y="205"/>
                    </a:lnTo>
                    <a:lnTo>
                      <a:pt x="27" y="203"/>
                    </a:lnTo>
                    <a:lnTo>
                      <a:pt x="30" y="201"/>
                    </a:lnTo>
                    <a:lnTo>
                      <a:pt x="32" y="199"/>
                    </a:lnTo>
                    <a:lnTo>
                      <a:pt x="34" y="197"/>
                    </a:lnTo>
                    <a:lnTo>
                      <a:pt x="36" y="194"/>
                    </a:lnTo>
                    <a:lnTo>
                      <a:pt x="38" y="191"/>
                    </a:lnTo>
                    <a:lnTo>
                      <a:pt x="40" y="189"/>
                    </a:lnTo>
                    <a:lnTo>
                      <a:pt x="42" y="186"/>
                    </a:lnTo>
                    <a:lnTo>
                      <a:pt x="43" y="184"/>
                    </a:lnTo>
                    <a:lnTo>
                      <a:pt x="44" y="181"/>
                    </a:lnTo>
                    <a:lnTo>
                      <a:pt x="44" y="178"/>
                    </a:lnTo>
                    <a:lnTo>
                      <a:pt x="45" y="176"/>
                    </a:lnTo>
                    <a:lnTo>
                      <a:pt x="34" y="21"/>
                    </a:lnTo>
                    <a:lnTo>
                      <a:pt x="33" y="17"/>
                    </a:lnTo>
                    <a:lnTo>
                      <a:pt x="33" y="15"/>
                    </a:lnTo>
                    <a:lnTo>
                      <a:pt x="33" y="14"/>
                    </a:lnTo>
                    <a:lnTo>
                      <a:pt x="32" y="12"/>
                    </a:lnTo>
                    <a:lnTo>
                      <a:pt x="32" y="10"/>
                    </a:lnTo>
                    <a:lnTo>
                      <a:pt x="31" y="8"/>
                    </a:lnTo>
                    <a:lnTo>
                      <a:pt x="30" y="7"/>
                    </a:lnTo>
                    <a:lnTo>
                      <a:pt x="29" y="5"/>
                    </a:lnTo>
                    <a:lnTo>
                      <a:pt x="28" y="4"/>
                    </a:lnTo>
                    <a:lnTo>
                      <a:pt x="26" y="3"/>
                    </a:lnTo>
                    <a:lnTo>
                      <a:pt x="24" y="2"/>
                    </a:lnTo>
                    <a:lnTo>
                      <a:pt x="22" y="1"/>
                    </a:lnTo>
                    <a:lnTo>
                      <a:pt x="21" y="0"/>
                    </a:lnTo>
                    <a:lnTo>
                      <a:pt x="19" y="0"/>
                    </a:lnTo>
                    <a:lnTo>
                      <a:pt x="17" y="0"/>
                    </a:lnTo>
                    <a:lnTo>
                      <a:pt x="16" y="0"/>
                    </a:lnTo>
                    <a:lnTo>
                      <a:pt x="14" y="0"/>
                    </a:lnTo>
                    <a:lnTo>
                      <a:pt x="12" y="0"/>
                    </a:lnTo>
                    <a:lnTo>
                      <a:pt x="11" y="0"/>
                    </a:lnTo>
                    <a:lnTo>
                      <a:pt x="9" y="1"/>
                    </a:lnTo>
                    <a:lnTo>
                      <a:pt x="8" y="2"/>
                    </a:lnTo>
                    <a:lnTo>
                      <a:pt x="6" y="3"/>
                    </a:lnTo>
                    <a:lnTo>
                      <a:pt x="5" y="4"/>
                    </a:lnTo>
                    <a:lnTo>
                      <a:pt x="4" y="6"/>
                    </a:lnTo>
                    <a:lnTo>
                      <a:pt x="3" y="7"/>
                    </a:lnTo>
                    <a:lnTo>
                      <a:pt x="2" y="9"/>
                    </a:lnTo>
                    <a:lnTo>
                      <a:pt x="1" y="11"/>
                    </a:lnTo>
                    <a:lnTo>
                      <a:pt x="1" y="13"/>
                    </a:lnTo>
                    <a:lnTo>
                      <a:pt x="0" y="15"/>
                    </a:lnTo>
                    <a:lnTo>
                      <a:pt x="0" y="17"/>
                    </a:lnTo>
                    <a:lnTo>
                      <a:pt x="0" y="19"/>
                    </a:lnTo>
                    <a:lnTo>
                      <a:pt x="0" y="23"/>
                    </a:lnTo>
                    <a:lnTo>
                      <a:pt x="0" y="192"/>
                    </a:lnTo>
                    <a:lnTo>
                      <a:pt x="0" y="193"/>
                    </a:lnTo>
                    <a:lnTo>
                      <a:pt x="0" y="195"/>
                    </a:lnTo>
                    <a:lnTo>
                      <a:pt x="0" y="196"/>
                    </a:lnTo>
                    <a:lnTo>
                      <a:pt x="1" y="198"/>
                    </a:lnTo>
                    <a:lnTo>
                      <a:pt x="1" y="199"/>
                    </a:lnTo>
                    <a:lnTo>
                      <a:pt x="2" y="200"/>
                    </a:lnTo>
                    <a:lnTo>
                      <a:pt x="3" y="202"/>
                    </a:lnTo>
                    <a:lnTo>
                      <a:pt x="4" y="203"/>
                    </a:lnTo>
                    <a:lnTo>
                      <a:pt x="5" y="204"/>
                    </a:lnTo>
                    <a:lnTo>
                      <a:pt x="6" y="205"/>
                    </a:lnTo>
                    <a:lnTo>
                      <a:pt x="8" y="206"/>
                    </a:lnTo>
                    <a:lnTo>
                      <a:pt x="9" y="207"/>
                    </a:lnTo>
                    <a:lnTo>
                      <a:pt x="11" y="208"/>
                    </a:lnTo>
                    <a:lnTo>
                      <a:pt x="12" y="208"/>
                    </a:lnTo>
                    <a:lnTo>
                      <a:pt x="14" y="208"/>
                    </a:lnTo>
                    <a:lnTo>
                      <a:pt x="16" y="209"/>
                    </a:lnTo>
                    <a:close/>
                  </a:path>
                </a:pathLst>
              </a:custGeom>
              <a:solidFill>
                <a:srgbClr val="993300"/>
              </a:solidFill>
              <a:ln w="0">
                <a:solidFill>
                  <a:srgbClr val="000000"/>
                </a:solidFill>
                <a:prstDash val="solid"/>
                <a:round/>
                <a:headEnd/>
                <a:tailEnd/>
              </a:ln>
            </p:spPr>
            <p:txBody>
              <a:bodyPr/>
              <a:lstStyle/>
              <a:p>
                <a:endParaRPr lang="en-US"/>
              </a:p>
            </p:txBody>
          </p:sp>
          <p:sp>
            <p:nvSpPr>
              <p:cNvPr id="44413" name="Freeform 538"/>
              <p:cNvSpPr>
                <a:spLocks/>
              </p:cNvSpPr>
              <p:nvPr/>
            </p:nvSpPr>
            <p:spPr bwMode="auto">
              <a:xfrm>
                <a:off x="4833" y="1275"/>
                <a:ext cx="18" cy="4"/>
              </a:xfrm>
              <a:custGeom>
                <a:avLst/>
                <a:gdLst>
                  <a:gd name="T0" fmla="*/ 16 w 422"/>
                  <a:gd name="T1" fmla="*/ 4 h 99"/>
                  <a:gd name="T2" fmla="*/ 17 w 422"/>
                  <a:gd name="T3" fmla="*/ 4 h 99"/>
                  <a:gd name="T4" fmla="*/ 17 w 422"/>
                  <a:gd name="T5" fmla="*/ 4 h 99"/>
                  <a:gd name="T6" fmla="*/ 17 w 422"/>
                  <a:gd name="T7" fmla="*/ 4 h 99"/>
                  <a:gd name="T8" fmla="*/ 18 w 422"/>
                  <a:gd name="T9" fmla="*/ 4 h 99"/>
                  <a:gd name="T10" fmla="*/ 18 w 422"/>
                  <a:gd name="T11" fmla="*/ 3 h 99"/>
                  <a:gd name="T12" fmla="*/ 18 w 422"/>
                  <a:gd name="T13" fmla="*/ 3 h 99"/>
                  <a:gd name="T14" fmla="*/ 18 w 422"/>
                  <a:gd name="T15" fmla="*/ 3 h 99"/>
                  <a:gd name="T16" fmla="*/ 18 w 422"/>
                  <a:gd name="T17" fmla="*/ 1 h 99"/>
                  <a:gd name="T18" fmla="*/ 18 w 422"/>
                  <a:gd name="T19" fmla="*/ 1 h 99"/>
                  <a:gd name="T20" fmla="*/ 18 w 422"/>
                  <a:gd name="T21" fmla="*/ 1 h 99"/>
                  <a:gd name="T22" fmla="*/ 18 w 422"/>
                  <a:gd name="T23" fmla="*/ 1 h 99"/>
                  <a:gd name="T24" fmla="*/ 17 w 422"/>
                  <a:gd name="T25" fmla="*/ 0 h 99"/>
                  <a:gd name="T26" fmla="*/ 17 w 422"/>
                  <a:gd name="T27" fmla="*/ 0 h 99"/>
                  <a:gd name="T28" fmla="*/ 17 w 422"/>
                  <a:gd name="T29" fmla="*/ 0 h 99"/>
                  <a:gd name="T30" fmla="*/ 16 w 422"/>
                  <a:gd name="T31" fmla="*/ 0 h 99"/>
                  <a:gd name="T32" fmla="*/ 16 w 422"/>
                  <a:gd name="T33" fmla="*/ 0 h 99"/>
                  <a:gd name="T34" fmla="*/ 2 w 422"/>
                  <a:gd name="T35" fmla="*/ 0 h 99"/>
                  <a:gd name="T36" fmla="*/ 1 w 422"/>
                  <a:gd name="T37" fmla="*/ 0 h 99"/>
                  <a:gd name="T38" fmla="*/ 1 w 422"/>
                  <a:gd name="T39" fmla="*/ 0 h 99"/>
                  <a:gd name="T40" fmla="*/ 1 w 422"/>
                  <a:gd name="T41" fmla="*/ 0 h 99"/>
                  <a:gd name="T42" fmla="*/ 0 w 422"/>
                  <a:gd name="T43" fmla="*/ 0 h 99"/>
                  <a:gd name="T44" fmla="*/ 0 w 422"/>
                  <a:gd name="T45" fmla="*/ 1 h 99"/>
                  <a:gd name="T46" fmla="*/ 0 w 422"/>
                  <a:gd name="T47" fmla="*/ 1 h 99"/>
                  <a:gd name="T48" fmla="*/ 0 w 422"/>
                  <a:gd name="T49" fmla="*/ 1 h 99"/>
                  <a:gd name="T50" fmla="*/ 0 w 422"/>
                  <a:gd name="T51" fmla="*/ 3 h 99"/>
                  <a:gd name="T52" fmla="*/ 0 w 422"/>
                  <a:gd name="T53" fmla="*/ 3 h 99"/>
                  <a:gd name="T54" fmla="*/ 0 w 422"/>
                  <a:gd name="T55" fmla="*/ 3 h 99"/>
                  <a:gd name="T56" fmla="*/ 0 w 422"/>
                  <a:gd name="T57" fmla="*/ 3 h 99"/>
                  <a:gd name="T58" fmla="*/ 1 w 422"/>
                  <a:gd name="T59" fmla="*/ 4 h 99"/>
                  <a:gd name="T60" fmla="*/ 1 w 422"/>
                  <a:gd name="T61" fmla="*/ 4 h 99"/>
                  <a:gd name="T62" fmla="*/ 1 w 422"/>
                  <a:gd name="T63" fmla="*/ 4 h 99"/>
                  <a:gd name="T64" fmla="*/ 2 w 422"/>
                  <a:gd name="T65" fmla="*/ 4 h 99"/>
                  <a:gd name="T66" fmla="*/ 2 w 42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2" h="99">
                    <a:moveTo>
                      <a:pt x="378" y="99"/>
                    </a:moveTo>
                    <a:lnTo>
                      <a:pt x="382" y="98"/>
                    </a:lnTo>
                    <a:lnTo>
                      <a:pt x="386" y="98"/>
                    </a:lnTo>
                    <a:lnTo>
                      <a:pt x="390" y="97"/>
                    </a:lnTo>
                    <a:lnTo>
                      <a:pt x="394" y="96"/>
                    </a:lnTo>
                    <a:lnTo>
                      <a:pt x="398" y="95"/>
                    </a:lnTo>
                    <a:lnTo>
                      <a:pt x="402" y="93"/>
                    </a:lnTo>
                    <a:lnTo>
                      <a:pt x="405" y="91"/>
                    </a:lnTo>
                    <a:lnTo>
                      <a:pt x="408" y="89"/>
                    </a:lnTo>
                    <a:lnTo>
                      <a:pt x="411" y="87"/>
                    </a:lnTo>
                    <a:lnTo>
                      <a:pt x="413" y="85"/>
                    </a:lnTo>
                    <a:lnTo>
                      <a:pt x="415" y="82"/>
                    </a:lnTo>
                    <a:lnTo>
                      <a:pt x="418" y="80"/>
                    </a:lnTo>
                    <a:lnTo>
                      <a:pt x="420" y="77"/>
                    </a:lnTo>
                    <a:lnTo>
                      <a:pt x="421" y="74"/>
                    </a:lnTo>
                    <a:lnTo>
                      <a:pt x="421" y="70"/>
                    </a:lnTo>
                    <a:lnTo>
                      <a:pt x="422" y="67"/>
                    </a:lnTo>
                    <a:lnTo>
                      <a:pt x="422" y="33"/>
                    </a:lnTo>
                    <a:lnTo>
                      <a:pt x="421" y="28"/>
                    </a:lnTo>
                    <a:lnTo>
                      <a:pt x="421" y="25"/>
                    </a:lnTo>
                    <a:lnTo>
                      <a:pt x="420" y="22"/>
                    </a:lnTo>
                    <a:lnTo>
                      <a:pt x="418" y="19"/>
                    </a:lnTo>
                    <a:lnTo>
                      <a:pt x="415" y="16"/>
                    </a:lnTo>
                    <a:lnTo>
                      <a:pt x="413" y="13"/>
                    </a:lnTo>
                    <a:lnTo>
                      <a:pt x="411" y="11"/>
                    </a:lnTo>
                    <a:lnTo>
                      <a:pt x="408" y="9"/>
                    </a:lnTo>
                    <a:lnTo>
                      <a:pt x="405" y="7"/>
                    </a:lnTo>
                    <a:lnTo>
                      <a:pt x="402" y="5"/>
                    </a:lnTo>
                    <a:lnTo>
                      <a:pt x="398" y="3"/>
                    </a:lnTo>
                    <a:lnTo>
                      <a:pt x="394" y="2"/>
                    </a:lnTo>
                    <a:lnTo>
                      <a:pt x="390" y="1"/>
                    </a:lnTo>
                    <a:lnTo>
                      <a:pt x="386" y="0"/>
                    </a:lnTo>
                    <a:lnTo>
                      <a:pt x="382" y="0"/>
                    </a:lnTo>
                    <a:lnTo>
                      <a:pt x="378" y="0"/>
                    </a:lnTo>
                    <a:lnTo>
                      <a:pt x="45" y="0"/>
                    </a:lnTo>
                    <a:lnTo>
                      <a:pt x="40" y="0"/>
                    </a:lnTo>
                    <a:lnTo>
                      <a:pt x="36" y="0"/>
                    </a:lnTo>
                    <a:lnTo>
                      <a:pt x="32" y="1"/>
                    </a:lnTo>
                    <a:lnTo>
                      <a:pt x="27" y="2"/>
                    </a:lnTo>
                    <a:lnTo>
                      <a:pt x="23" y="3"/>
                    </a:lnTo>
                    <a:lnTo>
                      <a:pt x="19" y="5"/>
                    </a:lnTo>
                    <a:lnTo>
                      <a:pt x="16" y="7"/>
                    </a:lnTo>
                    <a:lnTo>
                      <a:pt x="13" y="9"/>
                    </a:lnTo>
                    <a:lnTo>
                      <a:pt x="10" y="11"/>
                    </a:lnTo>
                    <a:lnTo>
                      <a:pt x="7"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7" y="85"/>
                    </a:lnTo>
                    <a:lnTo>
                      <a:pt x="10" y="87"/>
                    </a:lnTo>
                    <a:lnTo>
                      <a:pt x="13" y="89"/>
                    </a:lnTo>
                    <a:lnTo>
                      <a:pt x="16" y="91"/>
                    </a:lnTo>
                    <a:lnTo>
                      <a:pt x="19" y="93"/>
                    </a:lnTo>
                    <a:lnTo>
                      <a:pt x="23" y="95"/>
                    </a:lnTo>
                    <a:lnTo>
                      <a:pt x="27" y="96"/>
                    </a:lnTo>
                    <a:lnTo>
                      <a:pt x="32" y="97"/>
                    </a:lnTo>
                    <a:lnTo>
                      <a:pt x="36" y="98"/>
                    </a:lnTo>
                    <a:lnTo>
                      <a:pt x="40" y="98"/>
                    </a:lnTo>
                    <a:lnTo>
                      <a:pt x="45" y="99"/>
                    </a:lnTo>
                    <a:lnTo>
                      <a:pt x="378" y="99"/>
                    </a:lnTo>
                    <a:close/>
                  </a:path>
                </a:pathLst>
              </a:custGeom>
              <a:solidFill>
                <a:srgbClr val="993300"/>
              </a:solidFill>
              <a:ln w="0">
                <a:solidFill>
                  <a:srgbClr val="000000"/>
                </a:solidFill>
                <a:prstDash val="solid"/>
                <a:round/>
                <a:headEnd/>
                <a:tailEnd/>
              </a:ln>
            </p:spPr>
            <p:txBody>
              <a:bodyPr/>
              <a:lstStyle/>
              <a:p>
                <a:endParaRPr lang="en-US"/>
              </a:p>
            </p:txBody>
          </p:sp>
          <p:sp>
            <p:nvSpPr>
              <p:cNvPr id="44414" name="Freeform 539"/>
              <p:cNvSpPr>
                <a:spLocks/>
              </p:cNvSpPr>
              <p:nvPr/>
            </p:nvSpPr>
            <p:spPr bwMode="auto">
              <a:xfrm>
                <a:off x="4833" y="1279"/>
                <a:ext cx="18" cy="6"/>
              </a:xfrm>
              <a:custGeom>
                <a:avLst/>
                <a:gdLst>
                  <a:gd name="T0" fmla="*/ 18 w 412"/>
                  <a:gd name="T1" fmla="*/ 3 h 121"/>
                  <a:gd name="T2" fmla="*/ 18 w 412"/>
                  <a:gd name="T3" fmla="*/ 3 h 121"/>
                  <a:gd name="T4" fmla="*/ 18 w 412"/>
                  <a:gd name="T5" fmla="*/ 4 h 121"/>
                  <a:gd name="T6" fmla="*/ 18 w 412"/>
                  <a:gd name="T7" fmla="*/ 4 h 121"/>
                  <a:gd name="T8" fmla="*/ 18 w 412"/>
                  <a:gd name="T9" fmla="*/ 4 h 121"/>
                  <a:gd name="T10" fmla="*/ 18 w 412"/>
                  <a:gd name="T11" fmla="*/ 4 h 121"/>
                  <a:gd name="T12" fmla="*/ 18 w 412"/>
                  <a:gd name="T13" fmla="*/ 5 h 121"/>
                  <a:gd name="T14" fmla="*/ 18 w 412"/>
                  <a:gd name="T15" fmla="*/ 5 h 121"/>
                  <a:gd name="T16" fmla="*/ 17 w 412"/>
                  <a:gd name="T17" fmla="*/ 5 h 121"/>
                  <a:gd name="T18" fmla="*/ 17 w 412"/>
                  <a:gd name="T19" fmla="*/ 5 h 121"/>
                  <a:gd name="T20" fmla="*/ 17 w 412"/>
                  <a:gd name="T21" fmla="*/ 6 h 121"/>
                  <a:gd name="T22" fmla="*/ 17 w 412"/>
                  <a:gd name="T23" fmla="*/ 6 h 121"/>
                  <a:gd name="T24" fmla="*/ 17 w 412"/>
                  <a:gd name="T25" fmla="*/ 6 h 121"/>
                  <a:gd name="T26" fmla="*/ 17 w 412"/>
                  <a:gd name="T27" fmla="*/ 6 h 121"/>
                  <a:gd name="T28" fmla="*/ 16 w 412"/>
                  <a:gd name="T29" fmla="*/ 6 h 121"/>
                  <a:gd name="T30" fmla="*/ 16 w 412"/>
                  <a:gd name="T31" fmla="*/ 6 h 121"/>
                  <a:gd name="T32" fmla="*/ 16 w 412"/>
                  <a:gd name="T33" fmla="*/ 6 h 121"/>
                  <a:gd name="T34" fmla="*/ 2 w 412"/>
                  <a:gd name="T35" fmla="*/ 6 h 121"/>
                  <a:gd name="T36" fmla="*/ 2 w 412"/>
                  <a:gd name="T37" fmla="*/ 6 h 121"/>
                  <a:gd name="T38" fmla="*/ 2 w 412"/>
                  <a:gd name="T39" fmla="*/ 6 h 121"/>
                  <a:gd name="T40" fmla="*/ 1 w 412"/>
                  <a:gd name="T41" fmla="*/ 6 h 121"/>
                  <a:gd name="T42" fmla="*/ 1 w 412"/>
                  <a:gd name="T43" fmla="*/ 6 h 121"/>
                  <a:gd name="T44" fmla="*/ 1 w 412"/>
                  <a:gd name="T45" fmla="*/ 6 h 121"/>
                  <a:gd name="T46" fmla="*/ 1 w 412"/>
                  <a:gd name="T47" fmla="*/ 6 h 121"/>
                  <a:gd name="T48" fmla="*/ 1 w 412"/>
                  <a:gd name="T49" fmla="*/ 5 h 121"/>
                  <a:gd name="T50" fmla="*/ 1 w 412"/>
                  <a:gd name="T51" fmla="*/ 5 h 121"/>
                  <a:gd name="T52" fmla="*/ 0 w 412"/>
                  <a:gd name="T53" fmla="*/ 5 h 121"/>
                  <a:gd name="T54" fmla="*/ 0 w 412"/>
                  <a:gd name="T55" fmla="*/ 5 h 121"/>
                  <a:gd name="T56" fmla="*/ 0 w 412"/>
                  <a:gd name="T57" fmla="*/ 4 h 121"/>
                  <a:gd name="T58" fmla="*/ 0 w 412"/>
                  <a:gd name="T59" fmla="*/ 4 h 121"/>
                  <a:gd name="T60" fmla="*/ 0 w 412"/>
                  <a:gd name="T61" fmla="*/ 4 h 121"/>
                  <a:gd name="T62" fmla="*/ 0 w 412"/>
                  <a:gd name="T63" fmla="*/ 4 h 121"/>
                  <a:gd name="T64" fmla="*/ 0 w 412"/>
                  <a:gd name="T65" fmla="*/ 3 h 121"/>
                  <a:gd name="T66" fmla="*/ 0 w 412"/>
                  <a:gd name="T67" fmla="*/ 3 h 121"/>
                  <a:gd name="T68" fmla="*/ 0 w 412"/>
                  <a:gd name="T69" fmla="*/ 0 h 121"/>
                  <a:gd name="T70" fmla="*/ 18 w 412"/>
                  <a:gd name="T71" fmla="*/ 0 h 121"/>
                  <a:gd name="T72" fmla="*/ 18 w 412"/>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2" h="121">
                    <a:moveTo>
                      <a:pt x="412" y="61"/>
                    </a:moveTo>
                    <a:lnTo>
                      <a:pt x="411" y="67"/>
                    </a:lnTo>
                    <a:lnTo>
                      <a:pt x="411" y="73"/>
                    </a:lnTo>
                    <a:lnTo>
                      <a:pt x="410" y="78"/>
                    </a:lnTo>
                    <a:lnTo>
                      <a:pt x="407" y="85"/>
                    </a:lnTo>
                    <a:lnTo>
                      <a:pt x="405" y="90"/>
                    </a:lnTo>
                    <a:lnTo>
                      <a:pt x="403" y="95"/>
                    </a:lnTo>
                    <a:lnTo>
                      <a:pt x="401" y="99"/>
                    </a:lnTo>
                    <a:lnTo>
                      <a:pt x="398" y="103"/>
                    </a:lnTo>
                    <a:lnTo>
                      <a:pt x="395" y="107"/>
                    </a:lnTo>
                    <a:lnTo>
                      <a:pt x="391" y="111"/>
                    </a:lnTo>
                    <a:lnTo>
                      <a:pt x="387" y="113"/>
                    </a:lnTo>
                    <a:lnTo>
                      <a:pt x="383" y="116"/>
                    </a:lnTo>
                    <a:lnTo>
                      <a:pt x="379" y="118"/>
                    </a:lnTo>
                    <a:lnTo>
                      <a:pt x="374" y="119"/>
                    </a:lnTo>
                    <a:lnTo>
                      <a:pt x="368" y="120"/>
                    </a:lnTo>
                    <a:lnTo>
                      <a:pt x="363" y="121"/>
                    </a:lnTo>
                    <a:lnTo>
                      <a:pt x="48" y="121"/>
                    </a:lnTo>
                    <a:lnTo>
                      <a:pt x="42" y="120"/>
                    </a:lnTo>
                    <a:lnTo>
                      <a:pt x="37" y="119"/>
                    </a:lnTo>
                    <a:lnTo>
                      <a:pt x="32" y="118"/>
                    </a:lnTo>
                    <a:lnTo>
                      <a:pt x="28" y="116"/>
                    </a:lnTo>
                    <a:lnTo>
                      <a:pt x="24"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9" y="0"/>
                    </a:lnTo>
                    <a:lnTo>
                      <a:pt x="412" y="61"/>
                    </a:lnTo>
                    <a:close/>
                  </a:path>
                </a:pathLst>
              </a:custGeom>
              <a:solidFill>
                <a:srgbClr val="993300"/>
              </a:solidFill>
              <a:ln w="0">
                <a:solidFill>
                  <a:srgbClr val="000000"/>
                </a:solidFill>
                <a:prstDash val="solid"/>
                <a:round/>
                <a:headEnd/>
                <a:tailEnd/>
              </a:ln>
            </p:spPr>
            <p:txBody>
              <a:bodyPr/>
              <a:lstStyle/>
              <a:p>
                <a:endParaRPr lang="en-US"/>
              </a:p>
            </p:txBody>
          </p:sp>
          <p:sp>
            <p:nvSpPr>
              <p:cNvPr id="44415" name="Freeform 540"/>
              <p:cNvSpPr>
                <a:spLocks/>
              </p:cNvSpPr>
              <p:nvPr/>
            </p:nvSpPr>
            <p:spPr bwMode="auto">
              <a:xfrm>
                <a:off x="4831" y="1276"/>
                <a:ext cx="2" cy="8"/>
              </a:xfrm>
              <a:custGeom>
                <a:avLst/>
                <a:gdLst>
                  <a:gd name="T0" fmla="*/ 1 w 41"/>
                  <a:gd name="T1" fmla="*/ 8 h 200"/>
                  <a:gd name="T2" fmla="*/ 1 w 41"/>
                  <a:gd name="T3" fmla="*/ 8 h 200"/>
                  <a:gd name="T4" fmla="*/ 1 w 41"/>
                  <a:gd name="T5" fmla="*/ 8 h 200"/>
                  <a:gd name="T6" fmla="*/ 2 w 41"/>
                  <a:gd name="T7" fmla="*/ 8 h 200"/>
                  <a:gd name="T8" fmla="*/ 2 w 41"/>
                  <a:gd name="T9" fmla="*/ 8 h 200"/>
                  <a:gd name="T10" fmla="*/ 2 w 41"/>
                  <a:gd name="T11" fmla="*/ 8 h 200"/>
                  <a:gd name="T12" fmla="*/ 2 w 41"/>
                  <a:gd name="T13" fmla="*/ 7 h 200"/>
                  <a:gd name="T14" fmla="*/ 2 w 41"/>
                  <a:gd name="T15" fmla="*/ 7 h 200"/>
                  <a:gd name="T16" fmla="*/ 2 w 41"/>
                  <a:gd name="T17" fmla="*/ 1 h 200"/>
                  <a:gd name="T18" fmla="*/ 2 w 41"/>
                  <a:gd name="T19" fmla="*/ 1 h 200"/>
                  <a:gd name="T20" fmla="*/ 2 w 41"/>
                  <a:gd name="T21" fmla="*/ 0 h 200"/>
                  <a:gd name="T22" fmla="*/ 2 w 41"/>
                  <a:gd name="T23" fmla="*/ 0 h 200"/>
                  <a:gd name="T24" fmla="*/ 2 w 41"/>
                  <a:gd name="T25" fmla="*/ 0 h 200"/>
                  <a:gd name="T26" fmla="*/ 2 w 41"/>
                  <a:gd name="T27" fmla="*/ 0 h 200"/>
                  <a:gd name="T28" fmla="*/ 1 w 41"/>
                  <a:gd name="T29" fmla="*/ 0 h 200"/>
                  <a:gd name="T30" fmla="*/ 1 w 41"/>
                  <a:gd name="T31" fmla="*/ 0 h 200"/>
                  <a:gd name="T32" fmla="*/ 1 w 41"/>
                  <a:gd name="T33" fmla="*/ 0 h 200"/>
                  <a:gd name="T34" fmla="*/ 1 w 41"/>
                  <a:gd name="T35" fmla="*/ 0 h 200"/>
                  <a:gd name="T36" fmla="*/ 1 w 41"/>
                  <a:gd name="T37" fmla="*/ 0 h 200"/>
                  <a:gd name="T38" fmla="*/ 1 w 41"/>
                  <a:gd name="T39" fmla="*/ 0 h 200"/>
                  <a:gd name="T40" fmla="*/ 1 w 41"/>
                  <a:gd name="T41" fmla="*/ 0 h 200"/>
                  <a:gd name="T42" fmla="*/ 0 w 41"/>
                  <a:gd name="T43" fmla="*/ 0 h 200"/>
                  <a:gd name="T44" fmla="*/ 0 w 41"/>
                  <a:gd name="T45" fmla="*/ 0 h 200"/>
                  <a:gd name="T46" fmla="*/ 0 w 41"/>
                  <a:gd name="T47" fmla="*/ 1 h 200"/>
                  <a:gd name="T48" fmla="*/ 0 w 41"/>
                  <a:gd name="T49" fmla="*/ 1 h 200"/>
                  <a:gd name="T50" fmla="*/ 0 w 41"/>
                  <a:gd name="T51" fmla="*/ 7 h 200"/>
                  <a:gd name="T52" fmla="*/ 0 w 41"/>
                  <a:gd name="T53" fmla="*/ 7 h 200"/>
                  <a:gd name="T54" fmla="*/ 0 w 41"/>
                  <a:gd name="T55" fmla="*/ 7 h 200"/>
                  <a:gd name="T56" fmla="*/ 0 w 41"/>
                  <a:gd name="T57" fmla="*/ 7 h 200"/>
                  <a:gd name="T58" fmla="*/ 0 w 41"/>
                  <a:gd name="T59" fmla="*/ 8 h 200"/>
                  <a:gd name="T60" fmla="*/ 1 w 41"/>
                  <a:gd name="T61" fmla="*/ 8 h 200"/>
                  <a:gd name="T62" fmla="*/ 1 w 41"/>
                  <a:gd name="T63" fmla="*/ 8 h 200"/>
                  <a:gd name="T64" fmla="*/ 1 w 41"/>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200">
                    <a:moveTo>
                      <a:pt x="23" y="200"/>
                    </a:moveTo>
                    <a:lnTo>
                      <a:pt x="24" y="199"/>
                    </a:lnTo>
                    <a:lnTo>
                      <a:pt x="26" y="199"/>
                    </a:lnTo>
                    <a:lnTo>
                      <a:pt x="27" y="199"/>
                    </a:lnTo>
                    <a:lnTo>
                      <a:pt x="29" y="198"/>
                    </a:lnTo>
                    <a:lnTo>
                      <a:pt x="30" y="197"/>
                    </a:lnTo>
                    <a:lnTo>
                      <a:pt x="32" y="196"/>
                    </a:lnTo>
                    <a:lnTo>
                      <a:pt x="33" y="195"/>
                    </a:lnTo>
                    <a:lnTo>
                      <a:pt x="34" y="194"/>
                    </a:lnTo>
                    <a:lnTo>
                      <a:pt x="35" y="193"/>
                    </a:lnTo>
                    <a:lnTo>
                      <a:pt x="36" y="191"/>
                    </a:lnTo>
                    <a:lnTo>
                      <a:pt x="37" y="190"/>
                    </a:lnTo>
                    <a:lnTo>
                      <a:pt x="38" y="188"/>
                    </a:lnTo>
                    <a:lnTo>
                      <a:pt x="39" y="186"/>
                    </a:lnTo>
                    <a:lnTo>
                      <a:pt x="39" y="184"/>
                    </a:lnTo>
                    <a:lnTo>
                      <a:pt x="39" y="183"/>
                    </a:lnTo>
                    <a:lnTo>
                      <a:pt x="41" y="181"/>
                    </a:lnTo>
                    <a:lnTo>
                      <a:pt x="41" y="20"/>
                    </a:lnTo>
                    <a:lnTo>
                      <a:pt x="39" y="18"/>
                    </a:lnTo>
                    <a:lnTo>
                      <a:pt x="39" y="16"/>
                    </a:lnTo>
                    <a:lnTo>
                      <a:pt x="39" y="14"/>
                    </a:lnTo>
                    <a:lnTo>
                      <a:pt x="38" y="11"/>
                    </a:lnTo>
                    <a:lnTo>
                      <a:pt x="37" y="10"/>
                    </a:lnTo>
                    <a:lnTo>
                      <a:pt x="36" y="8"/>
                    </a:lnTo>
                    <a:lnTo>
                      <a:pt x="35" y="7"/>
                    </a:lnTo>
                    <a:lnTo>
                      <a:pt x="34" y="5"/>
                    </a:lnTo>
                    <a:lnTo>
                      <a:pt x="33" y="4"/>
                    </a:lnTo>
                    <a:lnTo>
                      <a:pt x="32" y="3"/>
                    </a:lnTo>
                    <a:lnTo>
                      <a:pt x="30" y="2"/>
                    </a:lnTo>
                    <a:lnTo>
                      <a:pt x="29" y="1"/>
                    </a:lnTo>
                    <a:lnTo>
                      <a:pt x="27" y="0"/>
                    </a:lnTo>
                    <a:lnTo>
                      <a:pt x="26" y="0"/>
                    </a:lnTo>
                    <a:lnTo>
                      <a:pt x="24" y="0"/>
                    </a:lnTo>
                    <a:lnTo>
                      <a:pt x="23" y="0"/>
                    </a:lnTo>
                    <a:lnTo>
                      <a:pt x="21" y="0"/>
                    </a:lnTo>
                    <a:lnTo>
                      <a:pt x="19" y="0"/>
                    </a:lnTo>
                    <a:lnTo>
                      <a:pt x="18" y="0"/>
                    </a:lnTo>
                    <a:lnTo>
                      <a:pt x="16" y="1"/>
                    </a:lnTo>
                    <a:lnTo>
                      <a:pt x="15" y="2"/>
                    </a:lnTo>
                    <a:lnTo>
                      <a:pt x="13" y="3"/>
                    </a:lnTo>
                    <a:lnTo>
                      <a:pt x="12" y="4"/>
                    </a:lnTo>
                    <a:lnTo>
                      <a:pt x="11" y="5"/>
                    </a:lnTo>
                    <a:lnTo>
                      <a:pt x="10" y="7"/>
                    </a:lnTo>
                    <a:lnTo>
                      <a:pt x="9" y="8"/>
                    </a:lnTo>
                    <a:lnTo>
                      <a:pt x="8" y="10"/>
                    </a:lnTo>
                    <a:lnTo>
                      <a:pt x="7" y="11"/>
                    </a:lnTo>
                    <a:lnTo>
                      <a:pt x="6" y="14"/>
                    </a:lnTo>
                    <a:lnTo>
                      <a:pt x="6" y="16"/>
                    </a:lnTo>
                    <a:lnTo>
                      <a:pt x="6" y="18"/>
                    </a:lnTo>
                    <a:lnTo>
                      <a:pt x="6" y="20"/>
                    </a:lnTo>
                    <a:lnTo>
                      <a:pt x="0" y="168"/>
                    </a:lnTo>
                    <a:lnTo>
                      <a:pt x="0" y="169"/>
                    </a:lnTo>
                    <a:lnTo>
                      <a:pt x="0" y="172"/>
                    </a:lnTo>
                    <a:lnTo>
                      <a:pt x="2" y="175"/>
                    </a:lnTo>
                    <a:lnTo>
                      <a:pt x="3" y="178"/>
                    </a:lnTo>
                    <a:lnTo>
                      <a:pt x="4" y="180"/>
                    </a:lnTo>
                    <a:lnTo>
                      <a:pt x="5" y="183"/>
                    </a:lnTo>
                    <a:lnTo>
                      <a:pt x="7" y="185"/>
                    </a:lnTo>
                    <a:lnTo>
                      <a:pt x="8" y="188"/>
                    </a:lnTo>
                    <a:lnTo>
                      <a:pt x="10" y="190"/>
                    </a:lnTo>
                    <a:lnTo>
                      <a:pt x="12" y="192"/>
                    </a:lnTo>
                    <a:lnTo>
                      <a:pt x="13" y="194"/>
                    </a:lnTo>
                    <a:lnTo>
                      <a:pt x="15" y="196"/>
                    </a:lnTo>
                    <a:lnTo>
                      <a:pt x="17" y="197"/>
                    </a:lnTo>
                    <a:lnTo>
                      <a:pt x="19" y="199"/>
                    </a:lnTo>
                    <a:lnTo>
                      <a:pt x="21" y="199"/>
                    </a:lnTo>
                    <a:lnTo>
                      <a:pt x="23" y="200"/>
                    </a:lnTo>
                    <a:close/>
                  </a:path>
                </a:pathLst>
              </a:custGeom>
              <a:solidFill>
                <a:srgbClr val="993300"/>
              </a:solidFill>
              <a:ln w="0">
                <a:solidFill>
                  <a:srgbClr val="000000"/>
                </a:solidFill>
                <a:prstDash val="solid"/>
                <a:round/>
                <a:headEnd/>
                <a:tailEnd/>
              </a:ln>
            </p:spPr>
            <p:txBody>
              <a:bodyPr/>
              <a:lstStyle/>
              <a:p>
                <a:endParaRPr lang="en-US"/>
              </a:p>
            </p:txBody>
          </p:sp>
          <p:sp>
            <p:nvSpPr>
              <p:cNvPr id="44416" name="Freeform 541"/>
              <p:cNvSpPr>
                <a:spLocks/>
              </p:cNvSpPr>
              <p:nvPr/>
            </p:nvSpPr>
            <p:spPr bwMode="auto">
              <a:xfrm>
                <a:off x="4852" y="1275"/>
                <a:ext cx="2" cy="9"/>
              </a:xfrm>
              <a:custGeom>
                <a:avLst/>
                <a:gdLst>
                  <a:gd name="T0" fmla="*/ 1 w 45"/>
                  <a:gd name="T1" fmla="*/ 9 h 209"/>
                  <a:gd name="T2" fmla="*/ 1 w 45"/>
                  <a:gd name="T3" fmla="*/ 9 h 209"/>
                  <a:gd name="T4" fmla="*/ 1 w 45"/>
                  <a:gd name="T5" fmla="*/ 9 h 209"/>
                  <a:gd name="T6" fmla="*/ 1 w 45"/>
                  <a:gd name="T7" fmla="*/ 9 h 209"/>
                  <a:gd name="T8" fmla="*/ 2 w 45"/>
                  <a:gd name="T9" fmla="*/ 8 h 209"/>
                  <a:gd name="T10" fmla="*/ 2 w 45"/>
                  <a:gd name="T11" fmla="*/ 8 h 209"/>
                  <a:gd name="T12" fmla="*/ 2 w 45"/>
                  <a:gd name="T13" fmla="*/ 8 h 209"/>
                  <a:gd name="T14" fmla="*/ 2 w 45"/>
                  <a:gd name="T15" fmla="*/ 8 h 209"/>
                  <a:gd name="T16" fmla="*/ 2 w 45"/>
                  <a:gd name="T17" fmla="*/ 1 h 209"/>
                  <a:gd name="T18" fmla="*/ 1 w 45"/>
                  <a:gd name="T19" fmla="*/ 1 h 209"/>
                  <a:gd name="T20" fmla="*/ 1 w 45"/>
                  <a:gd name="T21" fmla="*/ 1 h 209"/>
                  <a:gd name="T22" fmla="*/ 1 w 45"/>
                  <a:gd name="T23" fmla="*/ 0 h 209"/>
                  <a:gd name="T24" fmla="*/ 1 w 45"/>
                  <a:gd name="T25" fmla="*/ 0 h 209"/>
                  <a:gd name="T26" fmla="*/ 1 w 45"/>
                  <a:gd name="T27" fmla="*/ 0 h 209"/>
                  <a:gd name="T28" fmla="*/ 1 w 45"/>
                  <a:gd name="T29" fmla="*/ 0 h 209"/>
                  <a:gd name="T30" fmla="*/ 1 w 45"/>
                  <a:gd name="T31" fmla="*/ 0 h 209"/>
                  <a:gd name="T32" fmla="*/ 1 w 45"/>
                  <a:gd name="T33" fmla="*/ 0 h 209"/>
                  <a:gd name="T34" fmla="*/ 1 w 45"/>
                  <a:gd name="T35" fmla="*/ 0 h 209"/>
                  <a:gd name="T36" fmla="*/ 0 w 45"/>
                  <a:gd name="T37" fmla="*/ 0 h 209"/>
                  <a:gd name="T38" fmla="*/ 0 w 45"/>
                  <a:gd name="T39" fmla="*/ 0 h 209"/>
                  <a:gd name="T40" fmla="*/ 0 w 45"/>
                  <a:gd name="T41" fmla="*/ 0 h 209"/>
                  <a:gd name="T42" fmla="*/ 0 w 45"/>
                  <a:gd name="T43" fmla="*/ 0 h 209"/>
                  <a:gd name="T44" fmla="*/ 0 w 45"/>
                  <a:gd name="T45" fmla="*/ 1 h 209"/>
                  <a:gd name="T46" fmla="*/ 0 w 45"/>
                  <a:gd name="T47" fmla="*/ 1 h 209"/>
                  <a:gd name="T48" fmla="*/ 0 w 45"/>
                  <a:gd name="T49" fmla="*/ 1 h 209"/>
                  <a:gd name="T50" fmla="*/ 0 w 45"/>
                  <a:gd name="T51" fmla="*/ 8 h 209"/>
                  <a:gd name="T52" fmla="*/ 0 w 45"/>
                  <a:gd name="T53" fmla="*/ 8 h 209"/>
                  <a:gd name="T54" fmla="*/ 0 w 45"/>
                  <a:gd name="T55" fmla="*/ 9 h 209"/>
                  <a:gd name="T56" fmla="*/ 0 w 45"/>
                  <a:gd name="T57" fmla="*/ 9 h 209"/>
                  <a:gd name="T58" fmla="*/ 0 w 45"/>
                  <a:gd name="T59" fmla="*/ 9 h 209"/>
                  <a:gd name="T60" fmla="*/ 0 w 45"/>
                  <a:gd name="T61" fmla="*/ 9 h 209"/>
                  <a:gd name="T62" fmla="*/ 0 w 45"/>
                  <a:gd name="T63" fmla="*/ 9 h 209"/>
                  <a:gd name="T64" fmla="*/ 1 w 45"/>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5" h="209">
                    <a:moveTo>
                      <a:pt x="16" y="209"/>
                    </a:moveTo>
                    <a:lnTo>
                      <a:pt x="17" y="208"/>
                    </a:lnTo>
                    <a:lnTo>
                      <a:pt x="20" y="208"/>
                    </a:lnTo>
                    <a:lnTo>
                      <a:pt x="22" y="206"/>
                    </a:lnTo>
                    <a:lnTo>
                      <a:pt x="24" y="205"/>
                    </a:lnTo>
                    <a:lnTo>
                      <a:pt x="27" y="203"/>
                    </a:lnTo>
                    <a:lnTo>
                      <a:pt x="30" y="201"/>
                    </a:lnTo>
                    <a:lnTo>
                      <a:pt x="32" y="199"/>
                    </a:lnTo>
                    <a:lnTo>
                      <a:pt x="34" y="197"/>
                    </a:lnTo>
                    <a:lnTo>
                      <a:pt x="36" y="194"/>
                    </a:lnTo>
                    <a:lnTo>
                      <a:pt x="38" y="191"/>
                    </a:lnTo>
                    <a:lnTo>
                      <a:pt x="40" y="189"/>
                    </a:lnTo>
                    <a:lnTo>
                      <a:pt x="42" y="186"/>
                    </a:lnTo>
                    <a:lnTo>
                      <a:pt x="43" y="184"/>
                    </a:lnTo>
                    <a:lnTo>
                      <a:pt x="44" y="181"/>
                    </a:lnTo>
                    <a:lnTo>
                      <a:pt x="44" y="178"/>
                    </a:lnTo>
                    <a:lnTo>
                      <a:pt x="45" y="176"/>
                    </a:lnTo>
                    <a:lnTo>
                      <a:pt x="34" y="21"/>
                    </a:lnTo>
                    <a:lnTo>
                      <a:pt x="33" y="17"/>
                    </a:lnTo>
                    <a:lnTo>
                      <a:pt x="33" y="15"/>
                    </a:lnTo>
                    <a:lnTo>
                      <a:pt x="33" y="14"/>
                    </a:lnTo>
                    <a:lnTo>
                      <a:pt x="32" y="12"/>
                    </a:lnTo>
                    <a:lnTo>
                      <a:pt x="32" y="10"/>
                    </a:lnTo>
                    <a:lnTo>
                      <a:pt x="31" y="8"/>
                    </a:lnTo>
                    <a:lnTo>
                      <a:pt x="30" y="7"/>
                    </a:lnTo>
                    <a:lnTo>
                      <a:pt x="29" y="5"/>
                    </a:lnTo>
                    <a:lnTo>
                      <a:pt x="28" y="4"/>
                    </a:lnTo>
                    <a:lnTo>
                      <a:pt x="26" y="3"/>
                    </a:lnTo>
                    <a:lnTo>
                      <a:pt x="24" y="2"/>
                    </a:lnTo>
                    <a:lnTo>
                      <a:pt x="22" y="1"/>
                    </a:lnTo>
                    <a:lnTo>
                      <a:pt x="21" y="0"/>
                    </a:lnTo>
                    <a:lnTo>
                      <a:pt x="19" y="0"/>
                    </a:lnTo>
                    <a:lnTo>
                      <a:pt x="17" y="0"/>
                    </a:lnTo>
                    <a:lnTo>
                      <a:pt x="16" y="0"/>
                    </a:lnTo>
                    <a:lnTo>
                      <a:pt x="14" y="0"/>
                    </a:lnTo>
                    <a:lnTo>
                      <a:pt x="12" y="0"/>
                    </a:lnTo>
                    <a:lnTo>
                      <a:pt x="11" y="0"/>
                    </a:lnTo>
                    <a:lnTo>
                      <a:pt x="9" y="1"/>
                    </a:lnTo>
                    <a:lnTo>
                      <a:pt x="8" y="2"/>
                    </a:lnTo>
                    <a:lnTo>
                      <a:pt x="6" y="3"/>
                    </a:lnTo>
                    <a:lnTo>
                      <a:pt x="5" y="4"/>
                    </a:lnTo>
                    <a:lnTo>
                      <a:pt x="4" y="6"/>
                    </a:lnTo>
                    <a:lnTo>
                      <a:pt x="3" y="7"/>
                    </a:lnTo>
                    <a:lnTo>
                      <a:pt x="2" y="9"/>
                    </a:lnTo>
                    <a:lnTo>
                      <a:pt x="1" y="11"/>
                    </a:lnTo>
                    <a:lnTo>
                      <a:pt x="1" y="13"/>
                    </a:lnTo>
                    <a:lnTo>
                      <a:pt x="0" y="15"/>
                    </a:lnTo>
                    <a:lnTo>
                      <a:pt x="0" y="17"/>
                    </a:lnTo>
                    <a:lnTo>
                      <a:pt x="0" y="19"/>
                    </a:lnTo>
                    <a:lnTo>
                      <a:pt x="0" y="23"/>
                    </a:lnTo>
                    <a:lnTo>
                      <a:pt x="0" y="192"/>
                    </a:lnTo>
                    <a:lnTo>
                      <a:pt x="0" y="193"/>
                    </a:lnTo>
                    <a:lnTo>
                      <a:pt x="0" y="195"/>
                    </a:lnTo>
                    <a:lnTo>
                      <a:pt x="0" y="196"/>
                    </a:lnTo>
                    <a:lnTo>
                      <a:pt x="1" y="198"/>
                    </a:lnTo>
                    <a:lnTo>
                      <a:pt x="1" y="199"/>
                    </a:lnTo>
                    <a:lnTo>
                      <a:pt x="2" y="200"/>
                    </a:lnTo>
                    <a:lnTo>
                      <a:pt x="3" y="202"/>
                    </a:lnTo>
                    <a:lnTo>
                      <a:pt x="4" y="203"/>
                    </a:lnTo>
                    <a:lnTo>
                      <a:pt x="5" y="204"/>
                    </a:lnTo>
                    <a:lnTo>
                      <a:pt x="6" y="205"/>
                    </a:lnTo>
                    <a:lnTo>
                      <a:pt x="8" y="206"/>
                    </a:lnTo>
                    <a:lnTo>
                      <a:pt x="9" y="207"/>
                    </a:lnTo>
                    <a:lnTo>
                      <a:pt x="11" y="208"/>
                    </a:lnTo>
                    <a:lnTo>
                      <a:pt x="12" y="208"/>
                    </a:lnTo>
                    <a:lnTo>
                      <a:pt x="14" y="208"/>
                    </a:lnTo>
                    <a:lnTo>
                      <a:pt x="16" y="209"/>
                    </a:lnTo>
                    <a:close/>
                  </a:path>
                </a:pathLst>
              </a:custGeom>
              <a:solidFill>
                <a:srgbClr val="993300"/>
              </a:solidFill>
              <a:ln w="0">
                <a:solidFill>
                  <a:srgbClr val="000000"/>
                </a:solidFill>
                <a:prstDash val="solid"/>
                <a:round/>
                <a:headEnd/>
                <a:tailEnd/>
              </a:ln>
            </p:spPr>
            <p:txBody>
              <a:bodyPr/>
              <a:lstStyle/>
              <a:p>
                <a:endParaRPr lang="en-US"/>
              </a:p>
            </p:txBody>
          </p:sp>
          <p:sp>
            <p:nvSpPr>
              <p:cNvPr id="44417" name="Freeform 542"/>
              <p:cNvSpPr>
                <a:spLocks/>
              </p:cNvSpPr>
              <p:nvPr/>
            </p:nvSpPr>
            <p:spPr bwMode="auto">
              <a:xfrm>
                <a:off x="4833" y="1275"/>
                <a:ext cx="18" cy="4"/>
              </a:xfrm>
              <a:custGeom>
                <a:avLst/>
                <a:gdLst>
                  <a:gd name="T0" fmla="*/ 16 w 422"/>
                  <a:gd name="T1" fmla="*/ 4 h 99"/>
                  <a:gd name="T2" fmla="*/ 17 w 422"/>
                  <a:gd name="T3" fmla="*/ 4 h 99"/>
                  <a:gd name="T4" fmla="*/ 17 w 422"/>
                  <a:gd name="T5" fmla="*/ 4 h 99"/>
                  <a:gd name="T6" fmla="*/ 17 w 422"/>
                  <a:gd name="T7" fmla="*/ 4 h 99"/>
                  <a:gd name="T8" fmla="*/ 18 w 422"/>
                  <a:gd name="T9" fmla="*/ 4 h 99"/>
                  <a:gd name="T10" fmla="*/ 18 w 422"/>
                  <a:gd name="T11" fmla="*/ 3 h 99"/>
                  <a:gd name="T12" fmla="*/ 18 w 422"/>
                  <a:gd name="T13" fmla="*/ 3 h 99"/>
                  <a:gd name="T14" fmla="*/ 18 w 422"/>
                  <a:gd name="T15" fmla="*/ 3 h 99"/>
                  <a:gd name="T16" fmla="*/ 18 w 422"/>
                  <a:gd name="T17" fmla="*/ 1 h 99"/>
                  <a:gd name="T18" fmla="*/ 18 w 422"/>
                  <a:gd name="T19" fmla="*/ 1 h 99"/>
                  <a:gd name="T20" fmla="*/ 18 w 422"/>
                  <a:gd name="T21" fmla="*/ 1 h 99"/>
                  <a:gd name="T22" fmla="*/ 18 w 422"/>
                  <a:gd name="T23" fmla="*/ 1 h 99"/>
                  <a:gd name="T24" fmla="*/ 17 w 422"/>
                  <a:gd name="T25" fmla="*/ 0 h 99"/>
                  <a:gd name="T26" fmla="*/ 17 w 422"/>
                  <a:gd name="T27" fmla="*/ 0 h 99"/>
                  <a:gd name="T28" fmla="*/ 17 w 422"/>
                  <a:gd name="T29" fmla="*/ 0 h 99"/>
                  <a:gd name="T30" fmla="*/ 16 w 422"/>
                  <a:gd name="T31" fmla="*/ 0 h 99"/>
                  <a:gd name="T32" fmla="*/ 16 w 422"/>
                  <a:gd name="T33" fmla="*/ 0 h 99"/>
                  <a:gd name="T34" fmla="*/ 2 w 422"/>
                  <a:gd name="T35" fmla="*/ 0 h 99"/>
                  <a:gd name="T36" fmla="*/ 1 w 422"/>
                  <a:gd name="T37" fmla="*/ 0 h 99"/>
                  <a:gd name="T38" fmla="*/ 1 w 422"/>
                  <a:gd name="T39" fmla="*/ 0 h 99"/>
                  <a:gd name="T40" fmla="*/ 1 w 422"/>
                  <a:gd name="T41" fmla="*/ 0 h 99"/>
                  <a:gd name="T42" fmla="*/ 0 w 422"/>
                  <a:gd name="T43" fmla="*/ 0 h 99"/>
                  <a:gd name="T44" fmla="*/ 0 w 422"/>
                  <a:gd name="T45" fmla="*/ 1 h 99"/>
                  <a:gd name="T46" fmla="*/ 0 w 422"/>
                  <a:gd name="T47" fmla="*/ 1 h 99"/>
                  <a:gd name="T48" fmla="*/ 0 w 422"/>
                  <a:gd name="T49" fmla="*/ 1 h 99"/>
                  <a:gd name="T50" fmla="*/ 0 w 422"/>
                  <a:gd name="T51" fmla="*/ 3 h 99"/>
                  <a:gd name="T52" fmla="*/ 0 w 422"/>
                  <a:gd name="T53" fmla="*/ 3 h 99"/>
                  <a:gd name="T54" fmla="*/ 0 w 422"/>
                  <a:gd name="T55" fmla="*/ 3 h 99"/>
                  <a:gd name="T56" fmla="*/ 0 w 422"/>
                  <a:gd name="T57" fmla="*/ 3 h 99"/>
                  <a:gd name="T58" fmla="*/ 1 w 422"/>
                  <a:gd name="T59" fmla="*/ 4 h 99"/>
                  <a:gd name="T60" fmla="*/ 1 w 422"/>
                  <a:gd name="T61" fmla="*/ 4 h 99"/>
                  <a:gd name="T62" fmla="*/ 1 w 422"/>
                  <a:gd name="T63" fmla="*/ 4 h 99"/>
                  <a:gd name="T64" fmla="*/ 2 w 422"/>
                  <a:gd name="T65" fmla="*/ 4 h 99"/>
                  <a:gd name="T66" fmla="*/ 2 w 42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2" h="99">
                    <a:moveTo>
                      <a:pt x="378" y="99"/>
                    </a:moveTo>
                    <a:lnTo>
                      <a:pt x="382" y="98"/>
                    </a:lnTo>
                    <a:lnTo>
                      <a:pt x="386" y="98"/>
                    </a:lnTo>
                    <a:lnTo>
                      <a:pt x="390" y="97"/>
                    </a:lnTo>
                    <a:lnTo>
                      <a:pt x="394" y="96"/>
                    </a:lnTo>
                    <a:lnTo>
                      <a:pt x="398" y="95"/>
                    </a:lnTo>
                    <a:lnTo>
                      <a:pt x="402" y="93"/>
                    </a:lnTo>
                    <a:lnTo>
                      <a:pt x="405" y="91"/>
                    </a:lnTo>
                    <a:lnTo>
                      <a:pt x="408" y="89"/>
                    </a:lnTo>
                    <a:lnTo>
                      <a:pt x="411" y="87"/>
                    </a:lnTo>
                    <a:lnTo>
                      <a:pt x="413" y="85"/>
                    </a:lnTo>
                    <a:lnTo>
                      <a:pt x="415" y="82"/>
                    </a:lnTo>
                    <a:lnTo>
                      <a:pt x="418" y="80"/>
                    </a:lnTo>
                    <a:lnTo>
                      <a:pt x="420" y="77"/>
                    </a:lnTo>
                    <a:lnTo>
                      <a:pt x="421" y="74"/>
                    </a:lnTo>
                    <a:lnTo>
                      <a:pt x="421" y="70"/>
                    </a:lnTo>
                    <a:lnTo>
                      <a:pt x="422" y="67"/>
                    </a:lnTo>
                    <a:lnTo>
                      <a:pt x="422" y="33"/>
                    </a:lnTo>
                    <a:lnTo>
                      <a:pt x="421" y="28"/>
                    </a:lnTo>
                    <a:lnTo>
                      <a:pt x="421" y="25"/>
                    </a:lnTo>
                    <a:lnTo>
                      <a:pt x="420" y="22"/>
                    </a:lnTo>
                    <a:lnTo>
                      <a:pt x="418" y="19"/>
                    </a:lnTo>
                    <a:lnTo>
                      <a:pt x="415" y="16"/>
                    </a:lnTo>
                    <a:lnTo>
                      <a:pt x="413" y="13"/>
                    </a:lnTo>
                    <a:lnTo>
                      <a:pt x="411" y="11"/>
                    </a:lnTo>
                    <a:lnTo>
                      <a:pt x="408" y="9"/>
                    </a:lnTo>
                    <a:lnTo>
                      <a:pt x="405" y="7"/>
                    </a:lnTo>
                    <a:lnTo>
                      <a:pt x="402" y="5"/>
                    </a:lnTo>
                    <a:lnTo>
                      <a:pt x="398" y="3"/>
                    </a:lnTo>
                    <a:lnTo>
                      <a:pt x="394" y="2"/>
                    </a:lnTo>
                    <a:lnTo>
                      <a:pt x="390" y="1"/>
                    </a:lnTo>
                    <a:lnTo>
                      <a:pt x="386" y="0"/>
                    </a:lnTo>
                    <a:lnTo>
                      <a:pt x="382" y="0"/>
                    </a:lnTo>
                    <a:lnTo>
                      <a:pt x="378" y="0"/>
                    </a:lnTo>
                    <a:lnTo>
                      <a:pt x="45" y="0"/>
                    </a:lnTo>
                    <a:lnTo>
                      <a:pt x="40" y="0"/>
                    </a:lnTo>
                    <a:lnTo>
                      <a:pt x="36" y="0"/>
                    </a:lnTo>
                    <a:lnTo>
                      <a:pt x="32" y="1"/>
                    </a:lnTo>
                    <a:lnTo>
                      <a:pt x="27" y="2"/>
                    </a:lnTo>
                    <a:lnTo>
                      <a:pt x="23" y="3"/>
                    </a:lnTo>
                    <a:lnTo>
                      <a:pt x="19" y="5"/>
                    </a:lnTo>
                    <a:lnTo>
                      <a:pt x="16" y="7"/>
                    </a:lnTo>
                    <a:lnTo>
                      <a:pt x="13" y="9"/>
                    </a:lnTo>
                    <a:lnTo>
                      <a:pt x="10" y="11"/>
                    </a:lnTo>
                    <a:lnTo>
                      <a:pt x="7"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7" y="85"/>
                    </a:lnTo>
                    <a:lnTo>
                      <a:pt x="10" y="87"/>
                    </a:lnTo>
                    <a:lnTo>
                      <a:pt x="13" y="89"/>
                    </a:lnTo>
                    <a:lnTo>
                      <a:pt x="16" y="91"/>
                    </a:lnTo>
                    <a:lnTo>
                      <a:pt x="19" y="93"/>
                    </a:lnTo>
                    <a:lnTo>
                      <a:pt x="23" y="95"/>
                    </a:lnTo>
                    <a:lnTo>
                      <a:pt x="27" y="96"/>
                    </a:lnTo>
                    <a:lnTo>
                      <a:pt x="32" y="97"/>
                    </a:lnTo>
                    <a:lnTo>
                      <a:pt x="36" y="98"/>
                    </a:lnTo>
                    <a:lnTo>
                      <a:pt x="40" y="98"/>
                    </a:lnTo>
                    <a:lnTo>
                      <a:pt x="45" y="99"/>
                    </a:lnTo>
                    <a:lnTo>
                      <a:pt x="378" y="99"/>
                    </a:lnTo>
                    <a:close/>
                  </a:path>
                </a:pathLst>
              </a:custGeom>
              <a:solidFill>
                <a:srgbClr val="993300"/>
              </a:solidFill>
              <a:ln w="0">
                <a:solidFill>
                  <a:srgbClr val="000000"/>
                </a:solidFill>
                <a:prstDash val="solid"/>
                <a:round/>
                <a:headEnd/>
                <a:tailEnd/>
              </a:ln>
            </p:spPr>
            <p:txBody>
              <a:bodyPr/>
              <a:lstStyle/>
              <a:p>
                <a:endParaRPr lang="en-US"/>
              </a:p>
            </p:txBody>
          </p:sp>
          <p:sp>
            <p:nvSpPr>
              <p:cNvPr id="44418" name="Freeform 543"/>
              <p:cNvSpPr>
                <a:spLocks/>
              </p:cNvSpPr>
              <p:nvPr/>
            </p:nvSpPr>
            <p:spPr bwMode="auto">
              <a:xfrm>
                <a:off x="4776" y="1274"/>
                <a:ext cx="25" cy="12"/>
              </a:xfrm>
              <a:custGeom>
                <a:avLst/>
                <a:gdLst>
                  <a:gd name="T0" fmla="*/ 22 w 561"/>
                  <a:gd name="T1" fmla="*/ 12 h 269"/>
                  <a:gd name="T2" fmla="*/ 23 w 561"/>
                  <a:gd name="T3" fmla="*/ 12 h 269"/>
                  <a:gd name="T4" fmla="*/ 23 w 561"/>
                  <a:gd name="T5" fmla="*/ 12 h 269"/>
                  <a:gd name="T6" fmla="*/ 24 w 561"/>
                  <a:gd name="T7" fmla="*/ 11 h 269"/>
                  <a:gd name="T8" fmla="*/ 24 w 561"/>
                  <a:gd name="T9" fmla="*/ 11 h 269"/>
                  <a:gd name="T10" fmla="*/ 25 w 561"/>
                  <a:gd name="T11" fmla="*/ 10 h 269"/>
                  <a:gd name="T12" fmla="*/ 25 w 561"/>
                  <a:gd name="T13" fmla="*/ 10 h 269"/>
                  <a:gd name="T14" fmla="*/ 25 w 561"/>
                  <a:gd name="T15" fmla="*/ 9 h 269"/>
                  <a:gd name="T16" fmla="*/ 24 w 561"/>
                  <a:gd name="T17" fmla="*/ 3 h 269"/>
                  <a:gd name="T18" fmla="*/ 24 w 561"/>
                  <a:gd name="T19" fmla="*/ 2 h 269"/>
                  <a:gd name="T20" fmla="*/ 24 w 561"/>
                  <a:gd name="T21" fmla="*/ 2 h 269"/>
                  <a:gd name="T22" fmla="*/ 24 w 561"/>
                  <a:gd name="T23" fmla="*/ 1 h 269"/>
                  <a:gd name="T24" fmla="*/ 24 w 561"/>
                  <a:gd name="T25" fmla="*/ 1 h 269"/>
                  <a:gd name="T26" fmla="*/ 23 w 561"/>
                  <a:gd name="T27" fmla="*/ 0 h 269"/>
                  <a:gd name="T28" fmla="*/ 23 w 561"/>
                  <a:gd name="T29" fmla="*/ 0 h 269"/>
                  <a:gd name="T30" fmla="*/ 22 w 561"/>
                  <a:gd name="T31" fmla="*/ 0 h 269"/>
                  <a:gd name="T32" fmla="*/ 22 w 561"/>
                  <a:gd name="T33" fmla="*/ 0 h 269"/>
                  <a:gd name="T34" fmla="*/ 3 w 561"/>
                  <a:gd name="T35" fmla="*/ 0 h 269"/>
                  <a:gd name="T36" fmla="*/ 2 w 561"/>
                  <a:gd name="T37" fmla="*/ 0 h 269"/>
                  <a:gd name="T38" fmla="*/ 2 w 561"/>
                  <a:gd name="T39" fmla="*/ 0 h 269"/>
                  <a:gd name="T40" fmla="*/ 2 w 561"/>
                  <a:gd name="T41" fmla="*/ 1 h 269"/>
                  <a:gd name="T42" fmla="*/ 1 w 561"/>
                  <a:gd name="T43" fmla="*/ 1 h 269"/>
                  <a:gd name="T44" fmla="*/ 1 w 561"/>
                  <a:gd name="T45" fmla="*/ 1 h 269"/>
                  <a:gd name="T46" fmla="*/ 1 w 561"/>
                  <a:gd name="T47" fmla="*/ 2 h 269"/>
                  <a:gd name="T48" fmla="*/ 1 w 561"/>
                  <a:gd name="T49" fmla="*/ 3 h 269"/>
                  <a:gd name="T50" fmla="*/ 0 w 561"/>
                  <a:gd name="T51" fmla="*/ 9 h 269"/>
                  <a:gd name="T52" fmla="*/ 0 w 561"/>
                  <a:gd name="T53" fmla="*/ 10 h 269"/>
                  <a:gd name="T54" fmla="*/ 0 w 561"/>
                  <a:gd name="T55" fmla="*/ 10 h 269"/>
                  <a:gd name="T56" fmla="*/ 1 w 561"/>
                  <a:gd name="T57" fmla="*/ 11 h 269"/>
                  <a:gd name="T58" fmla="*/ 1 w 561"/>
                  <a:gd name="T59" fmla="*/ 11 h 269"/>
                  <a:gd name="T60" fmla="*/ 2 w 561"/>
                  <a:gd name="T61" fmla="*/ 12 h 269"/>
                  <a:gd name="T62" fmla="*/ 2 w 561"/>
                  <a:gd name="T63" fmla="*/ 12 h 269"/>
                  <a:gd name="T64" fmla="*/ 3 w 561"/>
                  <a:gd name="T65" fmla="*/ 12 h 269"/>
                  <a:gd name="T66" fmla="*/ 3 w 561"/>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1" h="269">
                    <a:moveTo>
                      <a:pt x="487" y="269"/>
                    </a:moveTo>
                    <a:lnTo>
                      <a:pt x="493" y="268"/>
                    </a:lnTo>
                    <a:lnTo>
                      <a:pt x="499" y="267"/>
                    </a:lnTo>
                    <a:lnTo>
                      <a:pt x="506" y="266"/>
                    </a:lnTo>
                    <a:lnTo>
                      <a:pt x="512" y="264"/>
                    </a:lnTo>
                    <a:lnTo>
                      <a:pt x="518" y="261"/>
                    </a:lnTo>
                    <a:lnTo>
                      <a:pt x="524" y="258"/>
                    </a:lnTo>
                    <a:lnTo>
                      <a:pt x="531" y="254"/>
                    </a:lnTo>
                    <a:lnTo>
                      <a:pt x="536" y="250"/>
                    </a:lnTo>
                    <a:lnTo>
                      <a:pt x="541" y="245"/>
                    </a:lnTo>
                    <a:lnTo>
                      <a:pt x="546" y="240"/>
                    </a:lnTo>
                    <a:lnTo>
                      <a:pt x="550" y="235"/>
                    </a:lnTo>
                    <a:lnTo>
                      <a:pt x="554" y="229"/>
                    </a:lnTo>
                    <a:lnTo>
                      <a:pt x="557" y="223"/>
                    </a:lnTo>
                    <a:lnTo>
                      <a:pt x="559" y="217"/>
                    </a:lnTo>
                    <a:lnTo>
                      <a:pt x="560" y="211"/>
                    </a:lnTo>
                    <a:lnTo>
                      <a:pt x="561" y="204"/>
                    </a:lnTo>
                    <a:lnTo>
                      <a:pt x="544" y="64"/>
                    </a:lnTo>
                    <a:lnTo>
                      <a:pt x="543" y="57"/>
                    </a:lnTo>
                    <a:lnTo>
                      <a:pt x="542" y="51"/>
                    </a:lnTo>
                    <a:lnTo>
                      <a:pt x="541" y="44"/>
                    </a:lnTo>
                    <a:lnTo>
                      <a:pt x="539" y="38"/>
                    </a:lnTo>
                    <a:lnTo>
                      <a:pt x="537" y="33"/>
                    </a:lnTo>
                    <a:lnTo>
                      <a:pt x="534" y="28"/>
                    </a:lnTo>
                    <a:lnTo>
                      <a:pt x="531" y="23"/>
                    </a:lnTo>
                    <a:lnTo>
                      <a:pt x="528" y="18"/>
                    </a:lnTo>
                    <a:lnTo>
                      <a:pt x="523" y="14"/>
                    </a:lnTo>
                    <a:lnTo>
                      <a:pt x="519" y="11"/>
                    </a:lnTo>
                    <a:lnTo>
                      <a:pt x="514" y="7"/>
                    </a:lnTo>
                    <a:lnTo>
                      <a:pt x="509" y="4"/>
                    </a:lnTo>
                    <a:lnTo>
                      <a:pt x="504" y="2"/>
                    </a:lnTo>
                    <a:lnTo>
                      <a:pt x="499" y="1"/>
                    </a:lnTo>
                    <a:lnTo>
                      <a:pt x="493" y="0"/>
                    </a:lnTo>
                    <a:lnTo>
                      <a:pt x="487" y="0"/>
                    </a:lnTo>
                    <a:lnTo>
                      <a:pt x="73" y="0"/>
                    </a:lnTo>
                    <a:lnTo>
                      <a:pt x="67" y="0"/>
                    </a:lnTo>
                    <a:lnTo>
                      <a:pt x="61" y="1"/>
                    </a:lnTo>
                    <a:lnTo>
                      <a:pt x="55" y="2"/>
                    </a:lnTo>
                    <a:lnTo>
                      <a:pt x="50" y="4"/>
                    </a:lnTo>
                    <a:lnTo>
                      <a:pt x="45" y="7"/>
                    </a:lnTo>
                    <a:lnTo>
                      <a:pt x="41" y="11"/>
                    </a:lnTo>
                    <a:lnTo>
                      <a:pt x="37" y="14"/>
                    </a:lnTo>
                    <a:lnTo>
                      <a:pt x="33" y="18"/>
                    </a:lnTo>
                    <a:lnTo>
                      <a:pt x="29" y="23"/>
                    </a:lnTo>
                    <a:lnTo>
                      <a:pt x="26" y="28"/>
                    </a:lnTo>
                    <a:lnTo>
                      <a:pt x="22" y="33"/>
                    </a:lnTo>
                    <a:lnTo>
                      <a:pt x="20" y="38"/>
                    </a:lnTo>
                    <a:lnTo>
                      <a:pt x="18" y="44"/>
                    </a:lnTo>
                    <a:lnTo>
                      <a:pt x="17" y="51"/>
                    </a:lnTo>
                    <a:lnTo>
                      <a:pt x="16" y="57"/>
                    </a:lnTo>
                    <a:lnTo>
                      <a:pt x="16" y="64"/>
                    </a:lnTo>
                    <a:lnTo>
                      <a:pt x="0" y="204"/>
                    </a:lnTo>
                    <a:lnTo>
                      <a:pt x="0" y="211"/>
                    </a:lnTo>
                    <a:lnTo>
                      <a:pt x="1" y="217"/>
                    </a:lnTo>
                    <a:lnTo>
                      <a:pt x="3" y="223"/>
                    </a:lnTo>
                    <a:lnTo>
                      <a:pt x="6" y="229"/>
                    </a:lnTo>
                    <a:lnTo>
                      <a:pt x="10" y="235"/>
                    </a:lnTo>
                    <a:lnTo>
                      <a:pt x="14" y="240"/>
                    </a:lnTo>
                    <a:lnTo>
                      <a:pt x="19" y="245"/>
                    </a:lnTo>
                    <a:lnTo>
                      <a:pt x="25" y="250"/>
                    </a:lnTo>
                    <a:lnTo>
                      <a:pt x="30" y="254"/>
                    </a:lnTo>
                    <a:lnTo>
                      <a:pt x="36" y="258"/>
                    </a:lnTo>
                    <a:lnTo>
                      <a:pt x="42" y="261"/>
                    </a:lnTo>
                    <a:lnTo>
                      <a:pt x="48" y="264"/>
                    </a:lnTo>
                    <a:lnTo>
                      <a:pt x="54" y="266"/>
                    </a:lnTo>
                    <a:lnTo>
                      <a:pt x="60" y="267"/>
                    </a:lnTo>
                    <a:lnTo>
                      <a:pt x="67" y="268"/>
                    </a:lnTo>
                    <a:lnTo>
                      <a:pt x="73" y="269"/>
                    </a:lnTo>
                    <a:lnTo>
                      <a:pt x="487" y="269"/>
                    </a:lnTo>
                    <a:close/>
                  </a:path>
                </a:pathLst>
              </a:custGeom>
              <a:solidFill>
                <a:srgbClr val="993300"/>
              </a:solidFill>
              <a:ln w="0">
                <a:solidFill>
                  <a:srgbClr val="000000"/>
                </a:solidFill>
                <a:prstDash val="solid"/>
                <a:round/>
                <a:headEnd/>
                <a:tailEnd/>
              </a:ln>
            </p:spPr>
            <p:txBody>
              <a:bodyPr/>
              <a:lstStyle/>
              <a:p>
                <a:endParaRPr lang="en-US"/>
              </a:p>
            </p:txBody>
          </p:sp>
          <p:sp>
            <p:nvSpPr>
              <p:cNvPr id="44419" name="Freeform 544"/>
              <p:cNvSpPr>
                <a:spLocks/>
              </p:cNvSpPr>
              <p:nvPr/>
            </p:nvSpPr>
            <p:spPr bwMode="auto">
              <a:xfrm>
                <a:off x="4780" y="1279"/>
                <a:ext cx="17" cy="6"/>
              </a:xfrm>
              <a:custGeom>
                <a:avLst/>
                <a:gdLst>
                  <a:gd name="T0" fmla="*/ 17 w 412"/>
                  <a:gd name="T1" fmla="*/ 3 h 121"/>
                  <a:gd name="T2" fmla="*/ 17 w 412"/>
                  <a:gd name="T3" fmla="*/ 3 h 121"/>
                  <a:gd name="T4" fmla="*/ 17 w 412"/>
                  <a:gd name="T5" fmla="*/ 4 h 121"/>
                  <a:gd name="T6" fmla="*/ 17 w 412"/>
                  <a:gd name="T7" fmla="*/ 4 h 121"/>
                  <a:gd name="T8" fmla="*/ 17 w 412"/>
                  <a:gd name="T9" fmla="*/ 4 h 121"/>
                  <a:gd name="T10" fmla="*/ 17 w 412"/>
                  <a:gd name="T11" fmla="*/ 4 h 121"/>
                  <a:gd name="T12" fmla="*/ 17 w 412"/>
                  <a:gd name="T13" fmla="*/ 5 h 121"/>
                  <a:gd name="T14" fmla="*/ 17 w 412"/>
                  <a:gd name="T15" fmla="*/ 5 h 121"/>
                  <a:gd name="T16" fmla="*/ 16 w 412"/>
                  <a:gd name="T17" fmla="*/ 5 h 121"/>
                  <a:gd name="T18" fmla="*/ 16 w 412"/>
                  <a:gd name="T19" fmla="*/ 5 h 121"/>
                  <a:gd name="T20" fmla="*/ 16 w 412"/>
                  <a:gd name="T21" fmla="*/ 6 h 121"/>
                  <a:gd name="T22" fmla="*/ 16 w 412"/>
                  <a:gd name="T23" fmla="*/ 6 h 121"/>
                  <a:gd name="T24" fmla="*/ 16 w 412"/>
                  <a:gd name="T25" fmla="*/ 6 h 121"/>
                  <a:gd name="T26" fmla="*/ 16 w 412"/>
                  <a:gd name="T27" fmla="*/ 6 h 121"/>
                  <a:gd name="T28" fmla="*/ 15 w 412"/>
                  <a:gd name="T29" fmla="*/ 6 h 121"/>
                  <a:gd name="T30" fmla="*/ 15 w 412"/>
                  <a:gd name="T31" fmla="*/ 6 h 121"/>
                  <a:gd name="T32" fmla="*/ 15 w 412"/>
                  <a:gd name="T33" fmla="*/ 6 h 121"/>
                  <a:gd name="T34" fmla="*/ 2 w 412"/>
                  <a:gd name="T35" fmla="*/ 6 h 121"/>
                  <a:gd name="T36" fmla="*/ 2 w 412"/>
                  <a:gd name="T37" fmla="*/ 6 h 121"/>
                  <a:gd name="T38" fmla="*/ 2 w 412"/>
                  <a:gd name="T39" fmla="*/ 6 h 121"/>
                  <a:gd name="T40" fmla="*/ 1 w 412"/>
                  <a:gd name="T41" fmla="*/ 6 h 121"/>
                  <a:gd name="T42" fmla="*/ 1 w 412"/>
                  <a:gd name="T43" fmla="*/ 6 h 121"/>
                  <a:gd name="T44" fmla="*/ 1 w 412"/>
                  <a:gd name="T45" fmla="*/ 6 h 121"/>
                  <a:gd name="T46" fmla="*/ 1 w 412"/>
                  <a:gd name="T47" fmla="*/ 6 h 121"/>
                  <a:gd name="T48" fmla="*/ 1 w 412"/>
                  <a:gd name="T49" fmla="*/ 5 h 121"/>
                  <a:gd name="T50" fmla="*/ 0 w 412"/>
                  <a:gd name="T51" fmla="*/ 5 h 121"/>
                  <a:gd name="T52" fmla="*/ 0 w 412"/>
                  <a:gd name="T53" fmla="*/ 5 h 121"/>
                  <a:gd name="T54" fmla="*/ 0 w 412"/>
                  <a:gd name="T55" fmla="*/ 5 h 121"/>
                  <a:gd name="T56" fmla="*/ 0 w 412"/>
                  <a:gd name="T57" fmla="*/ 4 h 121"/>
                  <a:gd name="T58" fmla="*/ 0 w 412"/>
                  <a:gd name="T59" fmla="*/ 4 h 121"/>
                  <a:gd name="T60" fmla="*/ 0 w 412"/>
                  <a:gd name="T61" fmla="*/ 4 h 121"/>
                  <a:gd name="T62" fmla="*/ 0 w 412"/>
                  <a:gd name="T63" fmla="*/ 4 h 121"/>
                  <a:gd name="T64" fmla="*/ 0 w 412"/>
                  <a:gd name="T65" fmla="*/ 3 h 121"/>
                  <a:gd name="T66" fmla="*/ 0 w 412"/>
                  <a:gd name="T67" fmla="*/ 3 h 121"/>
                  <a:gd name="T68" fmla="*/ 0 w 412"/>
                  <a:gd name="T69" fmla="*/ 0 h 121"/>
                  <a:gd name="T70" fmla="*/ 17 w 412"/>
                  <a:gd name="T71" fmla="*/ 0 h 121"/>
                  <a:gd name="T72" fmla="*/ 17 w 412"/>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2" h="121">
                    <a:moveTo>
                      <a:pt x="412" y="61"/>
                    </a:moveTo>
                    <a:lnTo>
                      <a:pt x="411" y="67"/>
                    </a:lnTo>
                    <a:lnTo>
                      <a:pt x="411" y="73"/>
                    </a:lnTo>
                    <a:lnTo>
                      <a:pt x="409" y="78"/>
                    </a:lnTo>
                    <a:lnTo>
                      <a:pt x="407" y="85"/>
                    </a:lnTo>
                    <a:lnTo>
                      <a:pt x="405" y="90"/>
                    </a:lnTo>
                    <a:lnTo>
                      <a:pt x="403" y="95"/>
                    </a:lnTo>
                    <a:lnTo>
                      <a:pt x="401" y="99"/>
                    </a:lnTo>
                    <a:lnTo>
                      <a:pt x="398" y="103"/>
                    </a:lnTo>
                    <a:lnTo>
                      <a:pt x="395" y="107"/>
                    </a:lnTo>
                    <a:lnTo>
                      <a:pt x="391" y="111"/>
                    </a:lnTo>
                    <a:lnTo>
                      <a:pt x="387" y="113"/>
                    </a:lnTo>
                    <a:lnTo>
                      <a:pt x="383" y="116"/>
                    </a:lnTo>
                    <a:lnTo>
                      <a:pt x="379" y="118"/>
                    </a:lnTo>
                    <a:lnTo>
                      <a:pt x="374" y="119"/>
                    </a:lnTo>
                    <a:lnTo>
                      <a:pt x="368" y="120"/>
                    </a:lnTo>
                    <a:lnTo>
                      <a:pt x="363" y="121"/>
                    </a:lnTo>
                    <a:lnTo>
                      <a:pt x="48" y="121"/>
                    </a:lnTo>
                    <a:lnTo>
                      <a:pt x="42" y="120"/>
                    </a:lnTo>
                    <a:lnTo>
                      <a:pt x="37" y="119"/>
                    </a:lnTo>
                    <a:lnTo>
                      <a:pt x="32" y="118"/>
                    </a:lnTo>
                    <a:lnTo>
                      <a:pt x="28" y="116"/>
                    </a:lnTo>
                    <a:lnTo>
                      <a:pt x="24"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8" y="0"/>
                    </a:lnTo>
                    <a:lnTo>
                      <a:pt x="412" y="61"/>
                    </a:lnTo>
                    <a:close/>
                  </a:path>
                </a:pathLst>
              </a:custGeom>
              <a:solidFill>
                <a:srgbClr val="993300"/>
              </a:solidFill>
              <a:ln w="0">
                <a:solidFill>
                  <a:srgbClr val="000000"/>
                </a:solidFill>
                <a:prstDash val="solid"/>
                <a:round/>
                <a:headEnd/>
                <a:tailEnd/>
              </a:ln>
            </p:spPr>
            <p:txBody>
              <a:bodyPr/>
              <a:lstStyle/>
              <a:p>
                <a:endParaRPr lang="en-US"/>
              </a:p>
            </p:txBody>
          </p:sp>
          <p:sp>
            <p:nvSpPr>
              <p:cNvPr id="44420" name="Freeform 545"/>
              <p:cNvSpPr>
                <a:spLocks/>
              </p:cNvSpPr>
              <p:nvPr/>
            </p:nvSpPr>
            <p:spPr bwMode="auto">
              <a:xfrm>
                <a:off x="4777" y="1276"/>
                <a:ext cx="2" cy="8"/>
              </a:xfrm>
              <a:custGeom>
                <a:avLst/>
                <a:gdLst>
                  <a:gd name="T0" fmla="*/ 1 w 40"/>
                  <a:gd name="T1" fmla="*/ 8 h 200"/>
                  <a:gd name="T2" fmla="*/ 1 w 40"/>
                  <a:gd name="T3" fmla="*/ 8 h 200"/>
                  <a:gd name="T4" fmla="*/ 2 w 40"/>
                  <a:gd name="T5" fmla="*/ 8 h 200"/>
                  <a:gd name="T6" fmla="*/ 2 w 40"/>
                  <a:gd name="T7" fmla="*/ 8 h 200"/>
                  <a:gd name="T8" fmla="*/ 2 w 40"/>
                  <a:gd name="T9" fmla="*/ 8 h 200"/>
                  <a:gd name="T10" fmla="*/ 2 w 40"/>
                  <a:gd name="T11" fmla="*/ 8 h 200"/>
                  <a:gd name="T12" fmla="*/ 2 w 40"/>
                  <a:gd name="T13" fmla="*/ 7 h 200"/>
                  <a:gd name="T14" fmla="*/ 2 w 40"/>
                  <a:gd name="T15" fmla="*/ 7 h 200"/>
                  <a:gd name="T16" fmla="*/ 2 w 40"/>
                  <a:gd name="T17" fmla="*/ 1 h 200"/>
                  <a:gd name="T18" fmla="*/ 2 w 40"/>
                  <a:gd name="T19" fmla="*/ 1 h 200"/>
                  <a:gd name="T20" fmla="*/ 2 w 40"/>
                  <a:gd name="T21" fmla="*/ 0 h 200"/>
                  <a:gd name="T22" fmla="*/ 2 w 40"/>
                  <a:gd name="T23" fmla="*/ 0 h 200"/>
                  <a:gd name="T24" fmla="*/ 2 w 40"/>
                  <a:gd name="T25" fmla="*/ 0 h 200"/>
                  <a:gd name="T26" fmla="*/ 2 w 40"/>
                  <a:gd name="T27" fmla="*/ 0 h 200"/>
                  <a:gd name="T28" fmla="*/ 1 w 40"/>
                  <a:gd name="T29" fmla="*/ 0 h 200"/>
                  <a:gd name="T30" fmla="*/ 1 w 40"/>
                  <a:gd name="T31" fmla="*/ 0 h 200"/>
                  <a:gd name="T32" fmla="*/ 1 w 40"/>
                  <a:gd name="T33" fmla="*/ 0 h 200"/>
                  <a:gd name="T34" fmla="*/ 1 w 40"/>
                  <a:gd name="T35" fmla="*/ 0 h 200"/>
                  <a:gd name="T36" fmla="*/ 1 w 40"/>
                  <a:gd name="T37" fmla="*/ 0 h 200"/>
                  <a:gd name="T38" fmla="*/ 1 w 40"/>
                  <a:gd name="T39" fmla="*/ 0 h 200"/>
                  <a:gd name="T40" fmla="*/ 1 w 40"/>
                  <a:gd name="T41" fmla="*/ 0 h 200"/>
                  <a:gd name="T42" fmla="*/ 0 w 40"/>
                  <a:gd name="T43" fmla="*/ 0 h 200"/>
                  <a:gd name="T44" fmla="*/ 0 w 40"/>
                  <a:gd name="T45" fmla="*/ 0 h 200"/>
                  <a:gd name="T46" fmla="*/ 0 w 40"/>
                  <a:gd name="T47" fmla="*/ 1 h 200"/>
                  <a:gd name="T48" fmla="*/ 0 w 40"/>
                  <a:gd name="T49" fmla="*/ 1 h 200"/>
                  <a:gd name="T50" fmla="*/ 0 w 40"/>
                  <a:gd name="T51" fmla="*/ 7 h 200"/>
                  <a:gd name="T52" fmla="*/ 0 w 40"/>
                  <a:gd name="T53" fmla="*/ 7 h 200"/>
                  <a:gd name="T54" fmla="*/ 0 w 40"/>
                  <a:gd name="T55" fmla="*/ 7 h 200"/>
                  <a:gd name="T56" fmla="*/ 0 w 40"/>
                  <a:gd name="T57" fmla="*/ 7 h 200"/>
                  <a:gd name="T58" fmla="*/ 1 w 40"/>
                  <a:gd name="T59" fmla="*/ 8 h 200"/>
                  <a:gd name="T60" fmla="*/ 1 w 40"/>
                  <a:gd name="T61" fmla="*/ 8 h 200"/>
                  <a:gd name="T62" fmla="*/ 1 w 40"/>
                  <a:gd name="T63" fmla="*/ 8 h 200"/>
                  <a:gd name="T64" fmla="*/ 1 w 40"/>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200">
                    <a:moveTo>
                      <a:pt x="23" y="200"/>
                    </a:moveTo>
                    <a:lnTo>
                      <a:pt x="24" y="199"/>
                    </a:lnTo>
                    <a:lnTo>
                      <a:pt x="26" y="199"/>
                    </a:lnTo>
                    <a:lnTo>
                      <a:pt x="27" y="199"/>
                    </a:lnTo>
                    <a:lnTo>
                      <a:pt x="29" y="198"/>
                    </a:lnTo>
                    <a:lnTo>
                      <a:pt x="30" y="197"/>
                    </a:lnTo>
                    <a:lnTo>
                      <a:pt x="32" y="196"/>
                    </a:lnTo>
                    <a:lnTo>
                      <a:pt x="33" y="195"/>
                    </a:lnTo>
                    <a:lnTo>
                      <a:pt x="34" y="194"/>
                    </a:lnTo>
                    <a:lnTo>
                      <a:pt x="35" y="193"/>
                    </a:lnTo>
                    <a:lnTo>
                      <a:pt x="36" y="191"/>
                    </a:lnTo>
                    <a:lnTo>
                      <a:pt x="37" y="190"/>
                    </a:lnTo>
                    <a:lnTo>
                      <a:pt x="38" y="188"/>
                    </a:lnTo>
                    <a:lnTo>
                      <a:pt x="39" y="186"/>
                    </a:lnTo>
                    <a:lnTo>
                      <a:pt x="39" y="184"/>
                    </a:lnTo>
                    <a:lnTo>
                      <a:pt x="39" y="183"/>
                    </a:lnTo>
                    <a:lnTo>
                      <a:pt x="40" y="181"/>
                    </a:lnTo>
                    <a:lnTo>
                      <a:pt x="40" y="20"/>
                    </a:lnTo>
                    <a:lnTo>
                      <a:pt x="39" y="18"/>
                    </a:lnTo>
                    <a:lnTo>
                      <a:pt x="39" y="16"/>
                    </a:lnTo>
                    <a:lnTo>
                      <a:pt x="39" y="14"/>
                    </a:lnTo>
                    <a:lnTo>
                      <a:pt x="38" y="11"/>
                    </a:lnTo>
                    <a:lnTo>
                      <a:pt x="37" y="10"/>
                    </a:lnTo>
                    <a:lnTo>
                      <a:pt x="36" y="8"/>
                    </a:lnTo>
                    <a:lnTo>
                      <a:pt x="35" y="7"/>
                    </a:lnTo>
                    <a:lnTo>
                      <a:pt x="34" y="5"/>
                    </a:lnTo>
                    <a:lnTo>
                      <a:pt x="33" y="4"/>
                    </a:lnTo>
                    <a:lnTo>
                      <a:pt x="32" y="3"/>
                    </a:lnTo>
                    <a:lnTo>
                      <a:pt x="30" y="2"/>
                    </a:lnTo>
                    <a:lnTo>
                      <a:pt x="29" y="1"/>
                    </a:lnTo>
                    <a:lnTo>
                      <a:pt x="27" y="0"/>
                    </a:lnTo>
                    <a:lnTo>
                      <a:pt x="26" y="0"/>
                    </a:lnTo>
                    <a:lnTo>
                      <a:pt x="24" y="0"/>
                    </a:lnTo>
                    <a:lnTo>
                      <a:pt x="23" y="0"/>
                    </a:lnTo>
                    <a:lnTo>
                      <a:pt x="21" y="0"/>
                    </a:lnTo>
                    <a:lnTo>
                      <a:pt x="19" y="0"/>
                    </a:lnTo>
                    <a:lnTo>
                      <a:pt x="18" y="0"/>
                    </a:lnTo>
                    <a:lnTo>
                      <a:pt x="16" y="1"/>
                    </a:lnTo>
                    <a:lnTo>
                      <a:pt x="15" y="2"/>
                    </a:lnTo>
                    <a:lnTo>
                      <a:pt x="13" y="3"/>
                    </a:lnTo>
                    <a:lnTo>
                      <a:pt x="12" y="4"/>
                    </a:lnTo>
                    <a:lnTo>
                      <a:pt x="11" y="5"/>
                    </a:lnTo>
                    <a:lnTo>
                      <a:pt x="10" y="7"/>
                    </a:lnTo>
                    <a:lnTo>
                      <a:pt x="9" y="8"/>
                    </a:lnTo>
                    <a:lnTo>
                      <a:pt x="8" y="10"/>
                    </a:lnTo>
                    <a:lnTo>
                      <a:pt x="7" y="11"/>
                    </a:lnTo>
                    <a:lnTo>
                      <a:pt x="6" y="14"/>
                    </a:lnTo>
                    <a:lnTo>
                      <a:pt x="6" y="16"/>
                    </a:lnTo>
                    <a:lnTo>
                      <a:pt x="6" y="18"/>
                    </a:lnTo>
                    <a:lnTo>
                      <a:pt x="6" y="20"/>
                    </a:lnTo>
                    <a:lnTo>
                      <a:pt x="0" y="168"/>
                    </a:lnTo>
                    <a:lnTo>
                      <a:pt x="0" y="169"/>
                    </a:lnTo>
                    <a:lnTo>
                      <a:pt x="0" y="172"/>
                    </a:lnTo>
                    <a:lnTo>
                      <a:pt x="1" y="175"/>
                    </a:lnTo>
                    <a:lnTo>
                      <a:pt x="2" y="178"/>
                    </a:lnTo>
                    <a:lnTo>
                      <a:pt x="4" y="180"/>
                    </a:lnTo>
                    <a:lnTo>
                      <a:pt x="5" y="183"/>
                    </a:lnTo>
                    <a:lnTo>
                      <a:pt x="7" y="185"/>
                    </a:lnTo>
                    <a:lnTo>
                      <a:pt x="8" y="188"/>
                    </a:lnTo>
                    <a:lnTo>
                      <a:pt x="10" y="190"/>
                    </a:lnTo>
                    <a:lnTo>
                      <a:pt x="12" y="192"/>
                    </a:lnTo>
                    <a:lnTo>
                      <a:pt x="13" y="194"/>
                    </a:lnTo>
                    <a:lnTo>
                      <a:pt x="15" y="196"/>
                    </a:lnTo>
                    <a:lnTo>
                      <a:pt x="17" y="197"/>
                    </a:lnTo>
                    <a:lnTo>
                      <a:pt x="19" y="199"/>
                    </a:lnTo>
                    <a:lnTo>
                      <a:pt x="21" y="199"/>
                    </a:lnTo>
                    <a:lnTo>
                      <a:pt x="23" y="200"/>
                    </a:lnTo>
                    <a:close/>
                  </a:path>
                </a:pathLst>
              </a:custGeom>
              <a:solidFill>
                <a:srgbClr val="993300"/>
              </a:solidFill>
              <a:ln w="0">
                <a:solidFill>
                  <a:srgbClr val="000000"/>
                </a:solidFill>
                <a:prstDash val="solid"/>
                <a:round/>
                <a:headEnd/>
                <a:tailEnd/>
              </a:ln>
            </p:spPr>
            <p:txBody>
              <a:bodyPr/>
              <a:lstStyle/>
              <a:p>
                <a:endParaRPr lang="en-US"/>
              </a:p>
            </p:txBody>
          </p:sp>
          <p:sp>
            <p:nvSpPr>
              <p:cNvPr id="44421" name="Freeform 546"/>
              <p:cNvSpPr>
                <a:spLocks/>
              </p:cNvSpPr>
              <p:nvPr/>
            </p:nvSpPr>
            <p:spPr bwMode="auto">
              <a:xfrm>
                <a:off x="4798" y="1275"/>
                <a:ext cx="2" cy="9"/>
              </a:xfrm>
              <a:custGeom>
                <a:avLst/>
                <a:gdLst>
                  <a:gd name="T0" fmla="*/ 1 w 46"/>
                  <a:gd name="T1" fmla="*/ 9 h 209"/>
                  <a:gd name="T2" fmla="*/ 1 w 46"/>
                  <a:gd name="T3" fmla="*/ 9 h 209"/>
                  <a:gd name="T4" fmla="*/ 1 w 46"/>
                  <a:gd name="T5" fmla="*/ 9 h 209"/>
                  <a:gd name="T6" fmla="*/ 1 w 46"/>
                  <a:gd name="T7" fmla="*/ 9 h 209"/>
                  <a:gd name="T8" fmla="*/ 2 w 46"/>
                  <a:gd name="T9" fmla="*/ 8 h 209"/>
                  <a:gd name="T10" fmla="*/ 2 w 46"/>
                  <a:gd name="T11" fmla="*/ 8 h 209"/>
                  <a:gd name="T12" fmla="*/ 2 w 46"/>
                  <a:gd name="T13" fmla="*/ 8 h 209"/>
                  <a:gd name="T14" fmla="*/ 2 w 46"/>
                  <a:gd name="T15" fmla="*/ 8 h 209"/>
                  <a:gd name="T16" fmla="*/ 2 w 46"/>
                  <a:gd name="T17" fmla="*/ 1 h 209"/>
                  <a:gd name="T18" fmla="*/ 1 w 46"/>
                  <a:gd name="T19" fmla="*/ 1 h 209"/>
                  <a:gd name="T20" fmla="*/ 1 w 46"/>
                  <a:gd name="T21" fmla="*/ 1 h 209"/>
                  <a:gd name="T22" fmla="*/ 1 w 46"/>
                  <a:gd name="T23" fmla="*/ 0 h 209"/>
                  <a:gd name="T24" fmla="*/ 1 w 46"/>
                  <a:gd name="T25" fmla="*/ 0 h 209"/>
                  <a:gd name="T26" fmla="*/ 1 w 46"/>
                  <a:gd name="T27" fmla="*/ 0 h 209"/>
                  <a:gd name="T28" fmla="*/ 1 w 46"/>
                  <a:gd name="T29" fmla="*/ 0 h 209"/>
                  <a:gd name="T30" fmla="*/ 1 w 46"/>
                  <a:gd name="T31" fmla="*/ 0 h 209"/>
                  <a:gd name="T32" fmla="*/ 1 w 46"/>
                  <a:gd name="T33" fmla="*/ 0 h 209"/>
                  <a:gd name="T34" fmla="*/ 1 w 46"/>
                  <a:gd name="T35" fmla="*/ 0 h 209"/>
                  <a:gd name="T36" fmla="*/ 0 w 46"/>
                  <a:gd name="T37" fmla="*/ 0 h 209"/>
                  <a:gd name="T38" fmla="*/ 0 w 46"/>
                  <a:gd name="T39" fmla="*/ 0 h 209"/>
                  <a:gd name="T40" fmla="*/ 0 w 46"/>
                  <a:gd name="T41" fmla="*/ 0 h 209"/>
                  <a:gd name="T42" fmla="*/ 0 w 46"/>
                  <a:gd name="T43" fmla="*/ 0 h 209"/>
                  <a:gd name="T44" fmla="*/ 0 w 46"/>
                  <a:gd name="T45" fmla="*/ 1 h 209"/>
                  <a:gd name="T46" fmla="*/ 0 w 46"/>
                  <a:gd name="T47" fmla="*/ 1 h 209"/>
                  <a:gd name="T48" fmla="*/ 0 w 46"/>
                  <a:gd name="T49" fmla="*/ 1 h 209"/>
                  <a:gd name="T50" fmla="*/ 0 w 46"/>
                  <a:gd name="T51" fmla="*/ 8 h 209"/>
                  <a:gd name="T52" fmla="*/ 0 w 46"/>
                  <a:gd name="T53" fmla="*/ 8 h 209"/>
                  <a:gd name="T54" fmla="*/ 0 w 46"/>
                  <a:gd name="T55" fmla="*/ 9 h 209"/>
                  <a:gd name="T56" fmla="*/ 0 w 46"/>
                  <a:gd name="T57" fmla="*/ 9 h 209"/>
                  <a:gd name="T58" fmla="*/ 0 w 46"/>
                  <a:gd name="T59" fmla="*/ 9 h 209"/>
                  <a:gd name="T60" fmla="*/ 0 w 46"/>
                  <a:gd name="T61" fmla="*/ 9 h 209"/>
                  <a:gd name="T62" fmla="*/ 0 w 46"/>
                  <a:gd name="T63" fmla="*/ 9 h 209"/>
                  <a:gd name="T64" fmla="*/ 1 w 46"/>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 h="209">
                    <a:moveTo>
                      <a:pt x="17" y="209"/>
                    </a:moveTo>
                    <a:lnTo>
                      <a:pt x="18" y="208"/>
                    </a:lnTo>
                    <a:lnTo>
                      <a:pt x="20" y="208"/>
                    </a:lnTo>
                    <a:lnTo>
                      <a:pt x="22" y="206"/>
                    </a:lnTo>
                    <a:lnTo>
                      <a:pt x="25" y="205"/>
                    </a:lnTo>
                    <a:lnTo>
                      <a:pt x="28" y="203"/>
                    </a:lnTo>
                    <a:lnTo>
                      <a:pt x="30" y="201"/>
                    </a:lnTo>
                    <a:lnTo>
                      <a:pt x="33" y="199"/>
                    </a:lnTo>
                    <a:lnTo>
                      <a:pt x="35" y="197"/>
                    </a:lnTo>
                    <a:lnTo>
                      <a:pt x="37" y="194"/>
                    </a:lnTo>
                    <a:lnTo>
                      <a:pt x="39" y="191"/>
                    </a:lnTo>
                    <a:lnTo>
                      <a:pt x="41" y="189"/>
                    </a:lnTo>
                    <a:lnTo>
                      <a:pt x="42" y="186"/>
                    </a:lnTo>
                    <a:lnTo>
                      <a:pt x="44" y="184"/>
                    </a:lnTo>
                    <a:lnTo>
                      <a:pt x="45" y="181"/>
                    </a:lnTo>
                    <a:lnTo>
                      <a:pt x="45" y="178"/>
                    </a:lnTo>
                    <a:lnTo>
                      <a:pt x="46" y="176"/>
                    </a:lnTo>
                    <a:lnTo>
                      <a:pt x="35" y="21"/>
                    </a:lnTo>
                    <a:lnTo>
                      <a:pt x="34" y="17"/>
                    </a:lnTo>
                    <a:lnTo>
                      <a:pt x="34" y="15"/>
                    </a:lnTo>
                    <a:lnTo>
                      <a:pt x="34" y="14"/>
                    </a:lnTo>
                    <a:lnTo>
                      <a:pt x="33" y="12"/>
                    </a:lnTo>
                    <a:lnTo>
                      <a:pt x="32" y="10"/>
                    </a:lnTo>
                    <a:lnTo>
                      <a:pt x="31" y="8"/>
                    </a:lnTo>
                    <a:lnTo>
                      <a:pt x="30" y="7"/>
                    </a:lnTo>
                    <a:lnTo>
                      <a:pt x="29" y="5"/>
                    </a:lnTo>
                    <a:lnTo>
                      <a:pt x="28" y="4"/>
                    </a:lnTo>
                    <a:lnTo>
                      <a:pt x="26" y="3"/>
                    </a:lnTo>
                    <a:lnTo>
                      <a:pt x="24" y="2"/>
                    </a:lnTo>
                    <a:lnTo>
                      <a:pt x="23" y="1"/>
                    </a:lnTo>
                    <a:lnTo>
                      <a:pt x="21" y="0"/>
                    </a:lnTo>
                    <a:lnTo>
                      <a:pt x="20" y="0"/>
                    </a:lnTo>
                    <a:lnTo>
                      <a:pt x="18" y="0"/>
                    </a:lnTo>
                    <a:lnTo>
                      <a:pt x="17" y="0"/>
                    </a:lnTo>
                    <a:lnTo>
                      <a:pt x="15" y="0"/>
                    </a:lnTo>
                    <a:lnTo>
                      <a:pt x="13" y="0"/>
                    </a:lnTo>
                    <a:lnTo>
                      <a:pt x="11" y="0"/>
                    </a:lnTo>
                    <a:lnTo>
                      <a:pt x="10" y="1"/>
                    </a:lnTo>
                    <a:lnTo>
                      <a:pt x="8" y="2"/>
                    </a:lnTo>
                    <a:lnTo>
                      <a:pt x="7" y="3"/>
                    </a:lnTo>
                    <a:lnTo>
                      <a:pt x="5" y="4"/>
                    </a:lnTo>
                    <a:lnTo>
                      <a:pt x="4" y="6"/>
                    </a:lnTo>
                    <a:lnTo>
                      <a:pt x="3" y="7"/>
                    </a:lnTo>
                    <a:lnTo>
                      <a:pt x="2" y="9"/>
                    </a:lnTo>
                    <a:lnTo>
                      <a:pt x="1" y="11"/>
                    </a:lnTo>
                    <a:lnTo>
                      <a:pt x="1" y="13"/>
                    </a:lnTo>
                    <a:lnTo>
                      <a:pt x="0" y="15"/>
                    </a:lnTo>
                    <a:lnTo>
                      <a:pt x="0" y="17"/>
                    </a:lnTo>
                    <a:lnTo>
                      <a:pt x="0" y="19"/>
                    </a:lnTo>
                    <a:lnTo>
                      <a:pt x="0" y="23"/>
                    </a:lnTo>
                    <a:lnTo>
                      <a:pt x="0" y="192"/>
                    </a:lnTo>
                    <a:lnTo>
                      <a:pt x="0" y="193"/>
                    </a:lnTo>
                    <a:lnTo>
                      <a:pt x="0" y="195"/>
                    </a:lnTo>
                    <a:lnTo>
                      <a:pt x="0" y="196"/>
                    </a:lnTo>
                    <a:lnTo>
                      <a:pt x="1" y="198"/>
                    </a:lnTo>
                    <a:lnTo>
                      <a:pt x="1" y="199"/>
                    </a:lnTo>
                    <a:lnTo>
                      <a:pt x="2" y="200"/>
                    </a:lnTo>
                    <a:lnTo>
                      <a:pt x="3" y="202"/>
                    </a:lnTo>
                    <a:lnTo>
                      <a:pt x="4" y="203"/>
                    </a:lnTo>
                    <a:lnTo>
                      <a:pt x="5" y="204"/>
                    </a:lnTo>
                    <a:lnTo>
                      <a:pt x="7" y="205"/>
                    </a:lnTo>
                    <a:lnTo>
                      <a:pt x="8" y="206"/>
                    </a:lnTo>
                    <a:lnTo>
                      <a:pt x="10" y="207"/>
                    </a:lnTo>
                    <a:lnTo>
                      <a:pt x="11" y="208"/>
                    </a:lnTo>
                    <a:lnTo>
                      <a:pt x="13" y="208"/>
                    </a:lnTo>
                    <a:lnTo>
                      <a:pt x="15" y="208"/>
                    </a:lnTo>
                    <a:lnTo>
                      <a:pt x="17" y="209"/>
                    </a:lnTo>
                    <a:close/>
                  </a:path>
                </a:pathLst>
              </a:custGeom>
              <a:solidFill>
                <a:srgbClr val="993300"/>
              </a:solidFill>
              <a:ln w="0">
                <a:solidFill>
                  <a:srgbClr val="000000"/>
                </a:solidFill>
                <a:prstDash val="solid"/>
                <a:round/>
                <a:headEnd/>
                <a:tailEnd/>
              </a:ln>
            </p:spPr>
            <p:txBody>
              <a:bodyPr/>
              <a:lstStyle/>
              <a:p>
                <a:endParaRPr lang="en-US"/>
              </a:p>
            </p:txBody>
          </p:sp>
          <p:sp>
            <p:nvSpPr>
              <p:cNvPr id="44422" name="Freeform 547"/>
              <p:cNvSpPr>
                <a:spLocks/>
              </p:cNvSpPr>
              <p:nvPr/>
            </p:nvSpPr>
            <p:spPr bwMode="auto">
              <a:xfrm>
                <a:off x="4779" y="1275"/>
                <a:ext cx="19" cy="4"/>
              </a:xfrm>
              <a:custGeom>
                <a:avLst/>
                <a:gdLst>
                  <a:gd name="T0" fmla="*/ 17 w 423"/>
                  <a:gd name="T1" fmla="*/ 4 h 99"/>
                  <a:gd name="T2" fmla="*/ 18 w 423"/>
                  <a:gd name="T3" fmla="*/ 4 h 99"/>
                  <a:gd name="T4" fmla="*/ 18 w 423"/>
                  <a:gd name="T5" fmla="*/ 4 h 99"/>
                  <a:gd name="T6" fmla="*/ 18 w 423"/>
                  <a:gd name="T7" fmla="*/ 4 h 99"/>
                  <a:gd name="T8" fmla="*/ 18 w 423"/>
                  <a:gd name="T9" fmla="*/ 4 h 99"/>
                  <a:gd name="T10" fmla="*/ 19 w 423"/>
                  <a:gd name="T11" fmla="*/ 3 h 99"/>
                  <a:gd name="T12" fmla="*/ 19 w 423"/>
                  <a:gd name="T13" fmla="*/ 3 h 99"/>
                  <a:gd name="T14" fmla="*/ 19 w 423"/>
                  <a:gd name="T15" fmla="*/ 3 h 99"/>
                  <a:gd name="T16" fmla="*/ 19 w 423"/>
                  <a:gd name="T17" fmla="*/ 1 h 99"/>
                  <a:gd name="T18" fmla="*/ 19 w 423"/>
                  <a:gd name="T19" fmla="*/ 1 h 99"/>
                  <a:gd name="T20" fmla="*/ 19 w 423"/>
                  <a:gd name="T21" fmla="*/ 1 h 99"/>
                  <a:gd name="T22" fmla="*/ 19 w 423"/>
                  <a:gd name="T23" fmla="*/ 1 h 99"/>
                  <a:gd name="T24" fmla="*/ 18 w 423"/>
                  <a:gd name="T25" fmla="*/ 0 h 99"/>
                  <a:gd name="T26" fmla="*/ 18 w 423"/>
                  <a:gd name="T27" fmla="*/ 0 h 99"/>
                  <a:gd name="T28" fmla="*/ 18 w 423"/>
                  <a:gd name="T29" fmla="*/ 0 h 99"/>
                  <a:gd name="T30" fmla="*/ 17 w 423"/>
                  <a:gd name="T31" fmla="*/ 0 h 99"/>
                  <a:gd name="T32" fmla="*/ 17 w 423"/>
                  <a:gd name="T33" fmla="*/ 0 h 99"/>
                  <a:gd name="T34" fmla="*/ 2 w 423"/>
                  <a:gd name="T35" fmla="*/ 0 h 99"/>
                  <a:gd name="T36" fmla="*/ 1 w 423"/>
                  <a:gd name="T37" fmla="*/ 0 h 99"/>
                  <a:gd name="T38" fmla="*/ 1 w 423"/>
                  <a:gd name="T39" fmla="*/ 0 h 99"/>
                  <a:gd name="T40" fmla="*/ 1 w 423"/>
                  <a:gd name="T41" fmla="*/ 0 h 99"/>
                  <a:gd name="T42" fmla="*/ 0 w 423"/>
                  <a:gd name="T43" fmla="*/ 0 h 99"/>
                  <a:gd name="T44" fmla="*/ 0 w 423"/>
                  <a:gd name="T45" fmla="*/ 1 h 99"/>
                  <a:gd name="T46" fmla="*/ 0 w 423"/>
                  <a:gd name="T47" fmla="*/ 1 h 99"/>
                  <a:gd name="T48" fmla="*/ 0 w 423"/>
                  <a:gd name="T49" fmla="*/ 1 h 99"/>
                  <a:gd name="T50" fmla="*/ 0 w 423"/>
                  <a:gd name="T51" fmla="*/ 3 h 99"/>
                  <a:gd name="T52" fmla="*/ 0 w 423"/>
                  <a:gd name="T53" fmla="*/ 3 h 99"/>
                  <a:gd name="T54" fmla="*/ 0 w 423"/>
                  <a:gd name="T55" fmla="*/ 3 h 99"/>
                  <a:gd name="T56" fmla="*/ 0 w 423"/>
                  <a:gd name="T57" fmla="*/ 3 h 99"/>
                  <a:gd name="T58" fmla="*/ 1 w 423"/>
                  <a:gd name="T59" fmla="*/ 4 h 99"/>
                  <a:gd name="T60" fmla="*/ 1 w 423"/>
                  <a:gd name="T61" fmla="*/ 4 h 99"/>
                  <a:gd name="T62" fmla="*/ 1 w 423"/>
                  <a:gd name="T63" fmla="*/ 4 h 99"/>
                  <a:gd name="T64" fmla="*/ 2 w 423"/>
                  <a:gd name="T65" fmla="*/ 4 h 99"/>
                  <a:gd name="T66" fmla="*/ 2 w 423"/>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3" h="99">
                    <a:moveTo>
                      <a:pt x="377" y="99"/>
                    </a:moveTo>
                    <a:lnTo>
                      <a:pt x="382" y="98"/>
                    </a:lnTo>
                    <a:lnTo>
                      <a:pt x="386" y="98"/>
                    </a:lnTo>
                    <a:lnTo>
                      <a:pt x="390" y="97"/>
                    </a:lnTo>
                    <a:lnTo>
                      <a:pt x="395" y="96"/>
                    </a:lnTo>
                    <a:lnTo>
                      <a:pt x="398" y="95"/>
                    </a:lnTo>
                    <a:lnTo>
                      <a:pt x="402" y="93"/>
                    </a:lnTo>
                    <a:lnTo>
                      <a:pt x="405" y="91"/>
                    </a:lnTo>
                    <a:lnTo>
                      <a:pt x="409" y="89"/>
                    </a:lnTo>
                    <a:lnTo>
                      <a:pt x="411" y="87"/>
                    </a:lnTo>
                    <a:lnTo>
                      <a:pt x="414" y="85"/>
                    </a:lnTo>
                    <a:lnTo>
                      <a:pt x="416" y="82"/>
                    </a:lnTo>
                    <a:lnTo>
                      <a:pt x="419" y="80"/>
                    </a:lnTo>
                    <a:lnTo>
                      <a:pt x="420" y="77"/>
                    </a:lnTo>
                    <a:lnTo>
                      <a:pt x="422" y="74"/>
                    </a:lnTo>
                    <a:lnTo>
                      <a:pt x="422" y="70"/>
                    </a:lnTo>
                    <a:lnTo>
                      <a:pt x="423" y="67"/>
                    </a:lnTo>
                    <a:lnTo>
                      <a:pt x="423" y="33"/>
                    </a:lnTo>
                    <a:lnTo>
                      <a:pt x="422" y="28"/>
                    </a:lnTo>
                    <a:lnTo>
                      <a:pt x="422" y="25"/>
                    </a:lnTo>
                    <a:lnTo>
                      <a:pt x="420" y="22"/>
                    </a:lnTo>
                    <a:lnTo>
                      <a:pt x="419" y="19"/>
                    </a:lnTo>
                    <a:lnTo>
                      <a:pt x="416" y="16"/>
                    </a:lnTo>
                    <a:lnTo>
                      <a:pt x="414" y="13"/>
                    </a:lnTo>
                    <a:lnTo>
                      <a:pt x="411" y="11"/>
                    </a:lnTo>
                    <a:lnTo>
                      <a:pt x="409" y="9"/>
                    </a:lnTo>
                    <a:lnTo>
                      <a:pt x="405" y="7"/>
                    </a:lnTo>
                    <a:lnTo>
                      <a:pt x="402" y="5"/>
                    </a:lnTo>
                    <a:lnTo>
                      <a:pt x="398" y="3"/>
                    </a:lnTo>
                    <a:lnTo>
                      <a:pt x="395" y="2"/>
                    </a:lnTo>
                    <a:lnTo>
                      <a:pt x="390" y="1"/>
                    </a:lnTo>
                    <a:lnTo>
                      <a:pt x="386" y="0"/>
                    </a:lnTo>
                    <a:lnTo>
                      <a:pt x="382" y="0"/>
                    </a:lnTo>
                    <a:lnTo>
                      <a:pt x="377" y="0"/>
                    </a:lnTo>
                    <a:lnTo>
                      <a:pt x="45" y="0"/>
                    </a:lnTo>
                    <a:lnTo>
                      <a:pt x="40" y="0"/>
                    </a:lnTo>
                    <a:lnTo>
                      <a:pt x="36" y="0"/>
                    </a:lnTo>
                    <a:lnTo>
                      <a:pt x="32" y="1"/>
                    </a:lnTo>
                    <a:lnTo>
                      <a:pt x="27" y="2"/>
                    </a:lnTo>
                    <a:lnTo>
                      <a:pt x="23" y="3"/>
                    </a:lnTo>
                    <a:lnTo>
                      <a:pt x="19" y="5"/>
                    </a:lnTo>
                    <a:lnTo>
                      <a:pt x="16" y="7"/>
                    </a:lnTo>
                    <a:lnTo>
                      <a:pt x="13" y="9"/>
                    </a:lnTo>
                    <a:lnTo>
                      <a:pt x="10" y="11"/>
                    </a:lnTo>
                    <a:lnTo>
                      <a:pt x="7"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7" y="85"/>
                    </a:lnTo>
                    <a:lnTo>
                      <a:pt x="10" y="87"/>
                    </a:lnTo>
                    <a:lnTo>
                      <a:pt x="13" y="89"/>
                    </a:lnTo>
                    <a:lnTo>
                      <a:pt x="16" y="91"/>
                    </a:lnTo>
                    <a:lnTo>
                      <a:pt x="19" y="93"/>
                    </a:lnTo>
                    <a:lnTo>
                      <a:pt x="23" y="95"/>
                    </a:lnTo>
                    <a:lnTo>
                      <a:pt x="27" y="96"/>
                    </a:lnTo>
                    <a:lnTo>
                      <a:pt x="32" y="97"/>
                    </a:lnTo>
                    <a:lnTo>
                      <a:pt x="36" y="98"/>
                    </a:lnTo>
                    <a:lnTo>
                      <a:pt x="40" y="98"/>
                    </a:lnTo>
                    <a:lnTo>
                      <a:pt x="45" y="99"/>
                    </a:lnTo>
                    <a:lnTo>
                      <a:pt x="377" y="99"/>
                    </a:lnTo>
                    <a:close/>
                  </a:path>
                </a:pathLst>
              </a:custGeom>
              <a:solidFill>
                <a:srgbClr val="993300"/>
              </a:solidFill>
              <a:ln w="0">
                <a:solidFill>
                  <a:srgbClr val="000000"/>
                </a:solidFill>
                <a:prstDash val="solid"/>
                <a:round/>
                <a:headEnd/>
                <a:tailEnd/>
              </a:ln>
            </p:spPr>
            <p:txBody>
              <a:bodyPr/>
              <a:lstStyle/>
              <a:p>
                <a:endParaRPr lang="en-US"/>
              </a:p>
            </p:txBody>
          </p:sp>
          <p:sp>
            <p:nvSpPr>
              <p:cNvPr id="44423" name="Freeform 548"/>
              <p:cNvSpPr>
                <a:spLocks/>
              </p:cNvSpPr>
              <p:nvPr/>
            </p:nvSpPr>
            <p:spPr bwMode="auto">
              <a:xfrm>
                <a:off x="4749" y="1274"/>
                <a:ext cx="25" cy="12"/>
              </a:xfrm>
              <a:custGeom>
                <a:avLst/>
                <a:gdLst>
                  <a:gd name="T0" fmla="*/ 22 w 560"/>
                  <a:gd name="T1" fmla="*/ 12 h 269"/>
                  <a:gd name="T2" fmla="*/ 23 w 560"/>
                  <a:gd name="T3" fmla="*/ 12 h 269"/>
                  <a:gd name="T4" fmla="*/ 23 w 560"/>
                  <a:gd name="T5" fmla="*/ 12 h 269"/>
                  <a:gd name="T6" fmla="*/ 24 w 560"/>
                  <a:gd name="T7" fmla="*/ 11 h 269"/>
                  <a:gd name="T8" fmla="*/ 24 w 560"/>
                  <a:gd name="T9" fmla="*/ 11 h 269"/>
                  <a:gd name="T10" fmla="*/ 25 w 560"/>
                  <a:gd name="T11" fmla="*/ 10 h 269"/>
                  <a:gd name="T12" fmla="*/ 25 w 560"/>
                  <a:gd name="T13" fmla="*/ 10 h 269"/>
                  <a:gd name="T14" fmla="*/ 25 w 560"/>
                  <a:gd name="T15" fmla="*/ 9 h 269"/>
                  <a:gd name="T16" fmla="*/ 24 w 560"/>
                  <a:gd name="T17" fmla="*/ 3 h 269"/>
                  <a:gd name="T18" fmla="*/ 24 w 560"/>
                  <a:gd name="T19" fmla="*/ 2 h 269"/>
                  <a:gd name="T20" fmla="*/ 24 w 560"/>
                  <a:gd name="T21" fmla="*/ 2 h 269"/>
                  <a:gd name="T22" fmla="*/ 24 w 560"/>
                  <a:gd name="T23" fmla="*/ 1 h 269"/>
                  <a:gd name="T24" fmla="*/ 23 w 560"/>
                  <a:gd name="T25" fmla="*/ 1 h 269"/>
                  <a:gd name="T26" fmla="*/ 23 w 560"/>
                  <a:gd name="T27" fmla="*/ 0 h 269"/>
                  <a:gd name="T28" fmla="*/ 23 w 560"/>
                  <a:gd name="T29" fmla="*/ 0 h 269"/>
                  <a:gd name="T30" fmla="*/ 22 w 560"/>
                  <a:gd name="T31" fmla="*/ 0 h 269"/>
                  <a:gd name="T32" fmla="*/ 22 w 560"/>
                  <a:gd name="T33" fmla="*/ 0 h 269"/>
                  <a:gd name="T34" fmla="*/ 3 w 560"/>
                  <a:gd name="T35" fmla="*/ 0 h 269"/>
                  <a:gd name="T36" fmla="*/ 2 w 560"/>
                  <a:gd name="T37" fmla="*/ 0 h 269"/>
                  <a:gd name="T38" fmla="*/ 2 w 560"/>
                  <a:gd name="T39" fmla="*/ 0 h 269"/>
                  <a:gd name="T40" fmla="*/ 2 w 560"/>
                  <a:gd name="T41" fmla="*/ 1 h 269"/>
                  <a:gd name="T42" fmla="*/ 1 w 560"/>
                  <a:gd name="T43" fmla="*/ 1 h 269"/>
                  <a:gd name="T44" fmla="*/ 1 w 560"/>
                  <a:gd name="T45" fmla="*/ 1 h 269"/>
                  <a:gd name="T46" fmla="*/ 1 w 560"/>
                  <a:gd name="T47" fmla="*/ 2 h 269"/>
                  <a:gd name="T48" fmla="*/ 1 w 560"/>
                  <a:gd name="T49" fmla="*/ 3 h 269"/>
                  <a:gd name="T50" fmla="*/ 0 w 560"/>
                  <a:gd name="T51" fmla="*/ 9 h 269"/>
                  <a:gd name="T52" fmla="*/ 0 w 560"/>
                  <a:gd name="T53" fmla="*/ 10 h 269"/>
                  <a:gd name="T54" fmla="*/ 0 w 560"/>
                  <a:gd name="T55" fmla="*/ 10 h 269"/>
                  <a:gd name="T56" fmla="*/ 1 w 560"/>
                  <a:gd name="T57" fmla="*/ 11 h 269"/>
                  <a:gd name="T58" fmla="*/ 1 w 560"/>
                  <a:gd name="T59" fmla="*/ 11 h 269"/>
                  <a:gd name="T60" fmla="*/ 2 w 560"/>
                  <a:gd name="T61" fmla="*/ 12 h 269"/>
                  <a:gd name="T62" fmla="*/ 2 w 560"/>
                  <a:gd name="T63" fmla="*/ 12 h 269"/>
                  <a:gd name="T64" fmla="*/ 3 w 560"/>
                  <a:gd name="T65" fmla="*/ 12 h 269"/>
                  <a:gd name="T66" fmla="*/ 3 w 560"/>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0" h="269">
                    <a:moveTo>
                      <a:pt x="487" y="269"/>
                    </a:moveTo>
                    <a:lnTo>
                      <a:pt x="493" y="268"/>
                    </a:lnTo>
                    <a:lnTo>
                      <a:pt x="499" y="267"/>
                    </a:lnTo>
                    <a:lnTo>
                      <a:pt x="505" y="266"/>
                    </a:lnTo>
                    <a:lnTo>
                      <a:pt x="511" y="264"/>
                    </a:lnTo>
                    <a:lnTo>
                      <a:pt x="517" y="261"/>
                    </a:lnTo>
                    <a:lnTo>
                      <a:pt x="523" y="258"/>
                    </a:lnTo>
                    <a:lnTo>
                      <a:pt x="530" y="254"/>
                    </a:lnTo>
                    <a:lnTo>
                      <a:pt x="535" y="250"/>
                    </a:lnTo>
                    <a:lnTo>
                      <a:pt x="540" y="245"/>
                    </a:lnTo>
                    <a:lnTo>
                      <a:pt x="545" y="240"/>
                    </a:lnTo>
                    <a:lnTo>
                      <a:pt x="549" y="235"/>
                    </a:lnTo>
                    <a:lnTo>
                      <a:pt x="553" y="229"/>
                    </a:lnTo>
                    <a:lnTo>
                      <a:pt x="556" y="223"/>
                    </a:lnTo>
                    <a:lnTo>
                      <a:pt x="558" y="217"/>
                    </a:lnTo>
                    <a:lnTo>
                      <a:pt x="559" y="211"/>
                    </a:lnTo>
                    <a:lnTo>
                      <a:pt x="560" y="204"/>
                    </a:lnTo>
                    <a:lnTo>
                      <a:pt x="544" y="64"/>
                    </a:lnTo>
                    <a:lnTo>
                      <a:pt x="543" y="57"/>
                    </a:lnTo>
                    <a:lnTo>
                      <a:pt x="542" y="51"/>
                    </a:lnTo>
                    <a:lnTo>
                      <a:pt x="541" y="44"/>
                    </a:lnTo>
                    <a:lnTo>
                      <a:pt x="539" y="38"/>
                    </a:lnTo>
                    <a:lnTo>
                      <a:pt x="537" y="33"/>
                    </a:lnTo>
                    <a:lnTo>
                      <a:pt x="534" y="28"/>
                    </a:lnTo>
                    <a:lnTo>
                      <a:pt x="531" y="23"/>
                    </a:lnTo>
                    <a:lnTo>
                      <a:pt x="526" y="18"/>
                    </a:lnTo>
                    <a:lnTo>
                      <a:pt x="522" y="14"/>
                    </a:lnTo>
                    <a:lnTo>
                      <a:pt x="518" y="11"/>
                    </a:lnTo>
                    <a:lnTo>
                      <a:pt x="514" y="7"/>
                    </a:lnTo>
                    <a:lnTo>
                      <a:pt x="509" y="4"/>
                    </a:lnTo>
                    <a:lnTo>
                      <a:pt x="504" y="2"/>
                    </a:lnTo>
                    <a:lnTo>
                      <a:pt x="498" y="1"/>
                    </a:lnTo>
                    <a:lnTo>
                      <a:pt x="493" y="0"/>
                    </a:lnTo>
                    <a:lnTo>
                      <a:pt x="487" y="0"/>
                    </a:lnTo>
                    <a:lnTo>
                      <a:pt x="73" y="0"/>
                    </a:lnTo>
                    <a:lnTo>
                      <a:pt x="67" y="0"/>
                    </a:lnTo>
                    <a:lnTo>
                      <a:pt x="61" y="1"/>
                    </a:lnTo>
                    <a:lnTo>
                      <a:pt x="55" y="2"/>
                    </a:lnTo>
                    <a:lnTo>
                      <a:pt x="50" y="4"/>
                    </a:lnTo>
                    <a:lnTo>
                      <a:pt x="45" y="7"/>
                    </a:lnTo>
                    <a:lnTo>
                      <a:pt x="41" y="11"/>
                    </a:lnTo>
                    <a:lnTo>
                      <a:pt x="37" y="14"/>
                    </a:lnTo>
                    <a:lnTo>
                      <a:pt x="33" y="18"/>
                    </a:lnTo>
                    <a:lnTo>
                      <a:pt x="29" y="23"/>
                    </a:lnTo>
                    <a:lnTo>
                      <a:pt x="26" y="28"/>
                    </a:lnTo>
                    <a:lnTo>
                      <a:pt x="22" y="33"/>
                    </a:lnTo>
                    <a:lnTo>
                      <a:pt x="20" y="38"/>
                    </a:lnTo>
                    <a:lnTo>
                      <a:pt x="18" y="44"/>
                    </a:lnTo>
                    <a:lnTo>
                      <a:pt x="17" y="51"/>
                    </a:lnTo>
                    <a:lnTo>
                      <a:pt x="16" y="57"/>
                    </a:lnTo>
                    <a:lnTo>
                      <a:pt x="16" y="64"/>
                    </a:lnTo>
                    <a:lnTo>
                      <a:pt x="0" y="204"/>
                    </a:lnTo>
                    <a:lnTo>
                      <a:pt x="0" y="211"/>
                    </a:lnTo>
                    <a:lnTo>
                      <a:pt x="1" y="217"/>
                    </a:lnTo>
                    <a:lnTo>
                      <a:pt x="3" y="223"/>
                    </a:lnTo>
                    <a:lnTo>
                      <a:pt x="6" y="229"/>
                    </a:lnTo>
                    <a:lnTo>
                      <a:pt x="10" y="235"/>
                    </a:lnTo>
                    <a:lnTo>
                      <a:pt x="14" y="240"/>
                    </a:lnTo>
                    <a:lnTo>
                      <a:pt x="19" y="245"/>
                    </a:lnTo>
                    <a:lnTo>
                      <a:pt x="25" y="250"/>
                    </a:lnTo>
                    <a:lnTo>
                      <a:pt x="30" y="254"/>
                    </a:lnTo>
                    <a:lnTo>
                      <a:pt x="36" y="258"/>
                    </a:lnTo>
                    <a:lnTo>
                      <a:pt x="42" y="261"/>
                    </a:lnTo>
                    <a:lnTo>
                      <a:pt x="48" y="264"/>
                    </a:lnTo>
                    <a:lnTo>
                      <a:pt x="54" y="266"/>
                    </a:lnTo>
                    <a:lnTo>
                      <a:pt x="60" y="267"/>
                    </a:lnTo>
                    <a:lnTo>
                      <a:pt x="67" y="268"/>
                    </a:lnTo>
                    <a:lnTo>
                      <a:pt x="73" y="269"/>
                    </a:lnTo>
                    <a:lnTo>
                      <a:pt x="487" y="269"/>
                    </a:lnTo>
                    <a:close/>
                  </a:path>
                </a:pathLst>
              </a:custGeom>
              <a:solidFill>
                <a:srgbClr val="993300"/>
              </a:solidFill>
              <a:ln w="0">
                <a:solidFill>
                  <a:srgbClr val="000000"/>
                </a:solidFill>
                <a:prstDash val="solid"/>
                <a:round/>
                <a:headEnd/>
                <a:tailEnd/>
              </a:ln>
            </p:spPr>
            <p:txBody>
              <a:bodyPr/>
              <a:lstStyle/>
              <a:p>
                <a:endParaRPr lang="en-US"/>
              </a:p>
            </p:txBody>
          </p:sp>
          <p:sp>
            <p:nvSpPr>
              <p:cNvPr id="44424" name="Freeform 549"/>
              <p:cNvSpPr>
                <a:spLocks/>
              </p:cNvSpPr>
              <p:nvPr/>
            </p:nvSpPr>
            <p:spPr bwMode="auto">
              <a:xfrm>
                <a:off x="4753" y="1279"/>
                <a:ext cx="17" cy="6"/>
              </a:xfrm>
              <a:custGeom>
                <a:avLst/>
                <a:gdLst>
                  <a:gd name="T0" fmla="*/ 17 w 412"/>
                  <a:gd name="T1" fmla="*/ 3 h 121"/>
                  <a:gd name="T2" fmla="*/ 17 w 412"/>
                  <a:gd name="T3" fmla="*/ 3 h 121"/>
                  <a:gd name="T4" fmla="*/ 17 w 412"/>
                  <a:gd name="T5" fmla="*/ 4 h 121"/>
                  <a:gd name="T6" fmla="*/ 17 w 412"/>
                  <a:gd name="T7" fmla="*/ 4 h 121"/>
                  <a:gd name="T8" fmla="*/ 17 w 412"/>
                  <a:gd name="T9" fmla="*/ 4 h 121"/>
                  <a:gd name="T10" fmla="*/ 17 w 412"/>
                  <a:gd name="T11" fmla="*/ 4 h 121"/>
                  <a:gd name="T12" fmla="*/ 17 w 412"/>
                  <a:gd name="T13" fmla="*/ 5 h 121"/>
                  <a:gd name="T14" fmla="*/ 17 w 412"/>
                  <a:gd name="T15" fmla="*/ 5 h 121"/>
                  <a:gd name="T16" fmla="*/ 16 w 412"/>
                  <a:gd name="T17" fmla="*/ 5 h 121"/>
                  <a:gd name="T18" fmla="*/ 16 w 412"/>
                  <a:gd name="T19" fmla="*/ 5 h 121"/>
                  <a:gd name="T20" fmla="*/ 16 w 412"/>
                  <a:gd name="T21" fmla="*/ 6 h 121"/>
                  <a:gd name="T22" fmla="*/ 16 w 412"/>
                  <a:gd name="T23" fmla="*/ 6 h 121"/>
                  <a:gd name="T24" fmla="*/ 16 w 412"/>
                  <a:gd name="T25" fmla="*/ 6 h 121"/>
                  <a:gd name="T26" fmla="*/ 16 w 412"/>
                  <a:gd name="T27" fmla="*/ 6 h 121"/>
                  <a:gd name="T28" fmla="*/ 15 w 412"/>
                  <a:gd name="T29" fmla="*/ 6 h 121"/>
                  <a:gd name="T30" fmla="*/ 15 w 412"/>
                  <a:gd name="T31" fmla="*/ 6 h 121"/>
                  <a:gd name="T32" fmla="*/ 15 w 412"/>
                  <a:gd name="T33" fmla="*/ 6 h 121"/>
                  <a:gd name="T34" fmla="*/ 2 w 412"/>
                  <a:gd name="T35" fmla="*/ 6 h 121"/>
                  <a:gd name="T36" fmla="*/ 2 w 412"/>
                  <a:gd name="T37" fmla="*/ 6 h 121"/>
                  <a:gd name="T38" fmla="*/ 1 w 412"/>
                  <a:gd name="T39" fmla="*/ 6 h 121"/>
                  <a:gd name="T40" fmla="*/ 1 w 412"/>
                  <a:gd name="T41" fmla="*/ 6 h 121"/>
                  <a:gd name="T42" fmla="*/ 1 w 412"/>
                  <a:gd name="T43" fmla="*/ 6 h 121"/>
                  <a:gd name="T44" fmla="*/ 1 w 412"/>
                  <a:gd name="T45" fmla="*/ 6 h 121"/>
                  <a:gd name="T46" fmla="*/ 1 w 412"/>
                  <a:gd name="T47" fmla="*/ 6 h 121"/>
                  <a:gd name="T48" fmla="*/ 1 w 412"/>
                  <a:gd name="T49" fmla="*/ 5 h 121"/>
                  <a:gd name="T50" fmla="*/ 0 w 412"/>
                  <a:gd name="T51" fmla="*/ 5 h 121"/>
                  <a:gd name="T52" fmla="*/ 0 w 412"/>
                  <a:gd name="T53" fmla="*/ 5 h 121"/>
                  <a:gd name="T54" fmla="*/ 0 w 412"/>
                  <a:gd name="T55" fmla="*/ 5 h 121"/>
                  <a:gd name="T56" fmla="*/ 0 w 412"/>
                  <a:gd name="T57" fmla="*/ 4 h 121"/>
                  <a:gd name="T58" fmla="*/ 0 w 412"/>
                  <a:gd name="T59" fmla="*/ 4 h 121"/>
                  <a:gd name="T60" fmla="*/ 0 w 412"/>
                  <a:gd name="T61" fmla="*/ 4 h 121"/>
                  <a:gd name="T62" fmla="*/ 0 w 412"/>
                  <a:gd name="T63" fmla="*/ 4 h 121"/>
                  <a:gd name="T64" fmla="*/ 0 w 412"/>
                  <a:gd name="T65" fmla="*/ 3 h 121"/>
                  <a:gd name="T66" fmla="*/ 0 w 412"/>
                  <a:gd name="T67" fmla="*/ 3 h 121"/>
                  <a:gd name="T68" fmla="*/ 0 w 412"/>
                  <a:gd name="T69" fmla="*/ 0 h 121"/>
                  <a:gd name="T70" fmla="*/ 17 w 412"/>
                  <a:gd name="T71" fmla="*/ 0 h 121"/>
                  <a:gd name="T72" fmla="*/ 17 w 412"/>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2" h="121">
                    <a:moveTo>
                      <a:pt x="412" y="61"/>
                    </a:moveTo>
                    <a:lnTo>
                      <a:pt x="410" y="67"/>
                    </a:lnTo>
                    <a:lnTo>
                      <a:pt x="410" y="73"/>
                    </a:lnTo>
                    <a:lnTo>
                      <a:pt x="409" y="78"/>
                    </a:lnTo>
                    <a:lnTo>
                      <a:pt x="407" y="85"/>
                    </a:lnTo>
                    <a:lnTo>
                      <a:pt x="405" y="90"/>
                    </a:lnTo>
                    <a:lnTo>
                      <a:pt x="403" y="95"/>
                    </a:lnTo>
                    <a:lnTo>
                      <a:pt x="401" y="99"/>
                    </a:lnTo>
                    <a:lnTo>
                      <a:pt x="398" y="103"/>
                    </a:lnTo>
                    <a:lnTo>
                      <a:pt x="394" y="107"/>
                    </a:lnTo>
                    <a:lnTo>
                      <a:pt x="391" y="111"/>
                    </a:lnTo>
                    <a:lnTo>
                      <a:pt x="387" y="113"/>
                    </a:lnTo>
                    <a:lnTo>
                      <a:pt x="383" y="116"/>
                    </a:lnTo>
                    <a:lnTo>
                      <a:pt x="378" y="118"/>
                    </a:lnTo>
                    <a:lnTo>
                      <a:pt x="373" y="119"/>
                    </a:lnTo>
                    <a:lnTo>
                      <a:pt x="367" y="120"/>
                    </a:lnTo>
                    <a:lnTo>
                      <a:pt x="362" y="121"/>
                    </a:lnTo>
                    <a:lnTo>
                      <a:pt x="47" y="121"/>
                    </a:lnTo>
                    <a:lnTo>
                      <a:pt x="41" y="120"/>
                    </a:lnTo>
                    <a:lnTo>
                      <a:pt x="36" y="119"/>
                    </a:lnTo>
                    <a:lnTo>
                      <a:pt x="32" y="118"/>
                    </a:lnTo>
                    <a:lnTo>
                      <a:pt x="28" y="116"/>
                    </a:lnTo>
                    <a:lnTo>
                      <a:pt x="22"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2" y="0"/>
                    </a:lnTo>
                    <a:lnTo>
                      <a:pt x="408" y="0"/>
                    </a:lnTo>
                    <a:lnTo>
                      <a:pt x="412" y="61"/>
                    </a:lnTo>
                    <a:close/>
                  </a:path>
                </a:pathLst>
              </a:custGeom>
              <a:solidFill>
                <a:srgbClr val="993300"/>
              </a:solidFill>
              <a:ln w="0">
                <a:solidFill>
                  <a:srgbClr val="000000"/>
                </a:solidFill>
                <a:prstDash val="solid"/>
                <a:round/>
                <a:headEnd/>
                <a:tailEnd/>
              </a:ln>
            </p:spPr>
            <p:txBody>
              <a:bodyPr/>
              <a:lstStyle/>
              <a:p>
                <a:endParaRPr lang="en-US"/>
              </a:p>
            </p:txBody>
          </p:sp>
          <p:sp>
            <p:nvSpPr>
              <p:cNvPr id="44425" name="Freeform 550"/>
              <p:cNvSpPr>
                <a:spLocks/>
              </p:cNvSpPr>
              <p:nvPr/>
            </p:nvSpPr>
            <p:spPr bwMode="auto">
              <a:xfrm>
                <a:off x="4750" y="1276"/>
                <a:ext cx="2" cy="8"/>
              </a:xfrm>
              <a:custGeom>
                <a:avLst/>
                <a:gdLst>
                  <a:gd name="T0" fmla="*/ 1 w 41"/>
                  <a:gd name="T1" fmla="*/ 8 h 200"/>
                  <a:gd name="T2" fmla="*/ 1 w 41"/>
                  <a:gd name="T3" fmla="*/ 8 h 200"/>
                  <a:gd name="T4" fmla="*/ 2 w 41"/>
                  <a:gd name="T5" fmla="*/ 8 h 200"/>
                  <a:gd name="T6" fmla="*/ 2 w 41"/>
                  <a:gd name="T7" fmla="*/ 8 h 200"/>
                  <a:gd name="T8" fmla="*/ 2 w 41"/>
                  <a:gd name="T9" fmla="*/ 8 h 200"/>
                  <a:gd name="T10" fmla="*/ 2 w 41"/>
                  <a:gd name="T11" fmla="*/ 8 h 200"/>
                  <a:gd name="T12" fmla="*/ 2 w 41"/>
                  <a:gd name="T13" fmla="*/ 7 h 200"/>
                  <a:gd name="T14" fmla="*/ 2 w 41"/>
                  <a:gd name="T15" fmla="*/ 7 h 200"/>
                  <a:gd name="T16" fmla="*/ 2 w 41"/>
                  <a:gd name="T17" fmla="*/ 1 h 200"/>
                  <a:gd name="T18" fmla="*/ 2 w 41"/>
                  <a:gd name="T19" fmla="*/ 1 h 200"/>
                  <a:gd name="T20" fmla="*/ 2 w 41"/>
                  <a:gd name="T21" fmla="*/ 0 h 200"/>
                  <a:gd name="T22" fmla="*/ 2 w 41"/>
                  <a:gd name="T23" fmla="*/ 0 h 200"/>
                  <a:gd name="T24" fmla="*/ 2 w 41"/>
                  <a:gd name="T25" fmla="*/ 0 h 200"/>
                  <a:gd name="T26" fmla="*/ 2 w 41"/>
                  <a:gd name="T27" fmla="*/ 0 h 200"/>
                  <a:gd name="T28" fmla="*/ 1 w 41"/>
                  <a:gd name="T29" fmla="*/ 0 h 200"/>
                  <a:gd name="T30" fmla="*/ 1 w 41"/>
                  <a:gd name="T31" fmla="*/ 0 h 200"/>
                  <a:gd name="T32" fmla="*/ 1 w 41"/>
                  <a:gd name="T33" fmla="*/ 0 h 200"/>
                  <a:gd name="T34" fmla="*/ 1 w 41"/>
                  <a:gd name="T35" fmla="*/ 0 h 200"/>
                  <a:gd name="T36" fmla="*/ 1 w 41"/>
                  <a:gd name="T37" fmla="*/ 0 h 200"/>
                  <a:gd name="T38" fmla="*/ 1 w 41"/>
                  <a:gd name="T39" fmla="*/ 0 h 200"/>
                  <a:gd name="T40" fmla="*/ 1 w 41"/>
                  <a:gd name="T41" fmla="*/ 0 h 200"/>
                  <a:gd name="T42" fmla="*/ 0 w 41"/>
                  <a:gd name="T43" fmla="*/ 0 h 200"/>
                  <a:gd name="T44" fmla="*/ 0 w 41"/>
                  <a:gd name="T45" fmla="*/ 0 h 200"/>
                  <a:gd name="T46" fmla="*/ 0 w 41"/>
                  <a:gd name="T47" fmla="*/ 1 h 200"/>
                  <a:gd name="T48" fmla="*/ 0 w 41"/>
                  <a:gd name="T49" fmla="*/ 1 h 200"/>
                  <a:gd name="T50" fmla="*/ 0 w 41"/>
                  <a:gd name="T51" fmla="*/ 7 h 200"/>
                  <a:gd name="T52" fmla="*/ 0 w 41"/>
                  <a:gd name="T53" fmla="*/ 7 h 200"/>
                  <a:gd name="T54" fmla="*/ 0 w 41"/>
                  <a:gd name="T55" fmla="*/ 7 h 200"/>
                  <a:gd name="T56" fmla="*/ 0 w 41"/>
                  <a:gd name="T57" fmla="*/ 7 h 200"/>
                  <a:gd name="T58" fmla="*/ 0 w 41"/>
                  <a:gd name="T59" fmla="*/ 8 h 200"/>
                  <a:gd name="T60" fmla="*/ 1 w 41"/>
                  <a:gd name="T61" fmla="*/ 8 h 200"/>
                  <a:gd name="T62" fmla="*/ 1 w 41"/>
                  <a:gd name="T63" fmla="*/ 8 h 200"/>
                  <a:gd name="T64" fmla="*/ 1 w 41"/>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200">
                    <a:moveTo>
                      <a:pt x="24" y="200"/>
                    </a:moveTo>
                    <a:lnTo>
                      <a:pt x="25" y="199"/>
                    </a:lnTo>
                    <a:lnTo>
                      <a:pt x="27" y="199"/>
                    </a:lnTo>
                    <a:lnTo>
                      <a:pt x="28" y="199"/>
                    </a:lnTo>
                    <a:lnTo>
                      <a:pt x="30" y="198"/>
                    </a:lnTo>
                    <a:lnTo>
                      <a:pt x="31" y="197"/>
                    </a:lnTo>
                    <a:lnTo>
                      <a:pt x="33" y="196"/>
                    </a:lnTo>
                    <a:lnTo>
                      <a:pt x="34" y="195"/>
                    </a:lnTo>
                    <a:lnTo>
                      <a:pt x="35" y="194"/>
                    </a:lnTo>
                    <a:lnTo>
                      <a:pt x="36" y="193"/>
                    </a:lnTo>
                    <a:lnTo>
                      <a:pt x="37" y="191"/>
                    </a:lnTo>
                    <a:lnTo>
                      <a:pt x="38" y="190"/>
                    </a:lnTo>
                    <a:lnTo>
                      <a:pt x="39" y="188"/>
                    </a:lnTo>
                    <a:lnTo>
                      <a:pt x="40" y="186"/>
                    </a:lnTo>
                    <a:lnTo>
                      <a:pt x="40" y="184"/>
                    </a:lnTo>
                    <a:lnTo>
                      <a:pt x="40" y="183"/>
                    </a:lnTo>
                    <a:lnTo>
                      <a:pt x="41" y="181"/>
                    </a:lnTo>
                    <a:lnTo>
                      <a:pt x="41" y="20"/>
                    </a:lnTo>
                    <a:lnTo>
                      <a:pt x="40" y="18"/>
                    </a:lnTo>
                    <a:lnTo>
                      <a:pt x="40" y="16"/>
                    </a:lnTo>
                    <a:lnTo>
                      <a:pt x="40" y="14"/>
                    </a:lnTo>
                    <a:lnTo>
                      <a:pt x="39" y="11"/>
                    </a:lnTo>
                    <a:lnTo>
                      <a:pt x="38" y="10"/>
                    </a:lnTo>
                    <a:lnTo>
                      <a:pt x="37" y="8"/>
                    </a:lnTo>
                    <a:lnTo>
                      <a:pt x="36" y="7"/>
                    </a:lnTo>
                    <a:lnTo>
                      <a:pt x="35" y="5"/>
                    </a:lnTo>
                    <a:lnTo>
                      <a:pt x="34" y="4"/>
                    </a:lnTo>
                    <a:lnTo>
                      <a:pt x="33" y="3"/>
                    </a:lnTo>
                    <a:lnTo>
                      <a:pt x="31" y="2"/>
                    </a:lnTo>
                    <a:lnTo>
                      <a:pt x="30" y="1"/>
                    </a:lnTo>
                    <a:lnTo>
                      <a:pt x="28" y="0"/>
                    </a:lnTo>
                    <a:lnTo>
                      <a:pt x="27" y="0"/>
                    </a:lnTo>
                    <a:lnTo>
                      <a:pt x="25" y="0"/>
                    </a:lnTo>
                    <a:lnTo>
                      <a:pt x="24" y="0"/>
                    </a:lnTo>
                    <a:lnTo>
                      <a:pt x="22" y="0"/>
                    </a:lnTo>
                    <a:lnTo>
                      <a:pt x="20" y="0"/>
                    </a:lnTo>
                    <a:lnTo>
                      <a:pt x="18" y="0"/>
                    </a:lnTo>
                    <a:lnTo>
                      <a:pt x="17" y="1"/>
                    </a:lnTo>
                    <a:lnTo>
                      <a:pt x="15" y="2"/>
                    </a:lnTo>
                    <a:lnTo>
                      <a:pt x="14" y="3"/>
                    </a:lnTo>
                    <a:lnTo>
                      <a:pt x="12" y="4"/>
                    </a:lnTo>
                    <a:lnTo>
                      <a:pt x="11" y="5"/>
                    </a:lnTo>
                    <a:lnTo>
                      <a:pt x="10" y="7"/>
                    </a:lnTo>
                    <a:lnTo>
                      <a:pt x="9" y="8"/>
                    </a:lnTo>
                    <a:lnTo>
                      <a:pt x="8" y="10"/>
                    </a:lnTo>
                    <a:lnTo>
                      <a:pt x="8" y="11"/>
                    </a:lnTo>
                    <a:lnTo>
                      <a:pt x="7" y="14"/>
                    </a:lnTo>
                    <a:lnTo>
                      <a:pt x="7" y="16"/>
                    </a:lnTo>
                    <a:lnTo>
                      <a:pt x="7" y="18"/>
                    </a:lnTo>
                    <a:lnTo>
                      <a:pt x="7" y="20"/>
                    </a:lnTo>
                    <a:lnTo>
                      <a:pt x="0" y="168"/>
                    </a:lnTo>
                    <a:lnTo>
                      <a:pt x="0" y="169"/>
                    </a:lnTo>
                    <a:lnTo>
                      <a:pt x="0" y="172"/>
                    </a:lnTo>
                    <a:lnTo>
                      <a:pt x="1" y="175"/>
                    </a:lnTo>
                    <a:lnTo>
                      <a:pt x="2" y="178"/>
                    </a:lnTo>
                    <a:lnTo>
                      <a:pt x="3" y="180"/>
                    </a:lnTo>
                    <a:lnTo>
                      <a:pt x="4" y="183"/>
                    </a:lnTo>
                    <a:lnTo>
                      <a:pt x="7" y="185"/>
                    </a:lnTo>
                    <a:lnTo>
                      <a:pt x="8" y="188"/>
                    </a:lnTo>
                    <a:lnTo>
                      <a:pt x="10" y="190"/>
                    </a:lnTo>
                    <a:lnTo>
                      <a:pt x="12" y="192"/>
                    </a:lnTo>
                    <a:lnTo>
                      <a:pt x="14" y="194"/>
                    </a:lnTo>
                    <a:lnTo>
                      <a:pt x="16" y="196"/>
                    </a:lnTo>
                    <a:lnTo>
                      <a:pt x="18" y="197"/>
                    </a:lnTo>
                    <a:lnTo>
                      <a:pt x="20" y="199"/>
                    </a:lnTo>
                    <a:lnTo>
                      <a:pt x="22" y="199"/>
                    </a:lnTo>
                    <a:lnTo>
                      <a:pt x="24" y="200"/>
                    </a:lnTo>
                    <a:close/>
                  </a:path>
                </a:pathLst>
              </a:custGeom>
              <a:solidFill>
                <a:srgbClr val="993300"/>
              </a:solidFill>
              <a:ln w="0">
                <a:solidFill>
                  <a:srgbClr val="000000"/>
                </a:solidFill>
                <a:prstDash val="solid"/>
                <a:round/>
                <a:headEnd/>
                <a:tailEnd/>
              </a:ln>
            </p:spPr>
            <p:txBody>
              <a:bodyPr/>
              <a:lstStyle/>
              <a:p>
                <a:endParaRPr lang="en-US"/>
              </a:p>
            </p:txBody>
          </p:sp>
          <p:sp>
            <p:nvSpPr>
              <p:cNvPr id="44426" name="Freeform 551"/>
              <p:cNvSpPr>
                <a:spLocks/>
              </p:cNvSpPr>
              <p:nvPr/>
            </p:nvSpPr>
            <p:spPr bwMode="auto">
              <a:xfrm>
                <a:off x="4771" y="1275"/>
                <a:ext cx="2" cy="9"/>
              </a:xfrm>
              <a:custGeom>
                <a:avLst/>
                <a:gdLst>
                  <a:gd name="T0" fmla="*/ 1 w 46"/>
                  <a:gd name="T1" fmla="*/ 9 h 209"/>
                  <a:gd name="T2" fmla="*/ 1 w 46"/>
                  <a:gd name="T3" fmla="*/ 9 h 209"/>
                  <a:gd name="T4" fmla="*/ 1 w 46"/>
                  <a:gd name="T5" fmla="*/ 9 h 209"/>
                  <a:gd name="T6" fmla="*/ 1 w 46"/>
                  <a:gd name="T7" fmla="*/ 9 h 209"/>
                  <a:gd name="T8" fmla="*/ 2 w 46"/>
                  <a:gd name="T9" fmla="*/ 8 h 209"/>
                  <a:gd name="T10" fmla="*/ 2 w 46"/>
                  <a:gd name="T11" fmla="*/ 8 h 209"/>
                  <a:gd name="T12" fmla="*/ 2 w 46"/>
                  <a:gd name="T13" fmla="*/ 8 h 209"/>
                  <a:gd name="T14" fmla="*/ 2 w 46"/>
                  <a:gd name="T15" fmla="*/ 8 h 209"/>
                  <a:gd name="T16" fmla="*/ 2 w 46"/>
                  <a:gd name="T17" fmla="*/ 1 h 209"/>
                  <a:gd name="T18" fmla="*/ 1 w 46"/>
                  <a:gd name="T19" fmla="*/ 1 h 209"/>
                  <a:gd name="T20" fmla="*/ 1 w 46"/>
                  <a:gd name="T21" fmla="*/ 1 h 209"/>
                  <a:gd name="T22" fmla="*/ 1 w 46"/>
                  <a:gd name="T23" fmla="*/ 0 h 209"/>
                  <a:gd name="T24" fmla="*/ 1 w 46"/>
                  <a:gd name="T25" fmla="*/ 0 h 209"/>
                  <a:gd name="T26" fmla="*/ 1 w 46"/>
                  <a:gd name="T27" fmla="*/ 0 h 209"/>
                  <a:gd name="T28" fmla="*/ 1 w 46"/>
                  <a:gd name="T29" fmla="*/ 0 h 209"/>
                  <a:gd name="T30" fmla="*/ 1 w 46"/>
                  <a:gd name="T31" fmla="*/ 0 h 209"/>
                  <a:gd name="T32" fmla="*/ 1 w 46"/>
                  <a:gd name="T33" fmla="*/ 0 h 209"/>
                  <a:gd name="T34" fmla="*/ 1 w 46"/>
                  <a:gd name="T35" fmla="*/ 0 h 209"/>
                  <a:gd name="T36" fmla="*/ 0 w 46"/>
                  <a:gd name="T37" fmla="*/ 0 h 209"/>
                  <a:gd name="T38" fmla="*/ 0 w 46"/>
                  <a:gd name="T39" fmla="*/ 0 h 209"/>
                  <a:gd name="T40" fmla="*/ 0 w 46"/>
                  <a:gd name="T41" fmla="*/ 0 h 209"/>
                  <a:gd name="T42" fmla="*/ 0 w 46"/>
                  <a:gd name="T43" fmla="*/ 0 h 209"/>
                  <a:gd name="T44" fmla="*/ 0 w 46"/>
                  <a:gd name="T45" fmla="*/ 1 h 209"/>
                  <a:gd name="T46" fmla="*/ 0 w 46"/>
                  <a:gd name="T47" fmla="*/ 1 h 209"/>
                  <a:gd name="T48" fmla="*/ 0 w 46"/>
                  <a:gd name="T49" fmla="*/ 1 h 209"/>
                  <a:gd name="T50" fmla="*/ 0 w 46"/>
                  <a:gd name="T51" fmla="*/ 8 h 209"/>
                  <a:gd name="T52" fmla="*/ 0 w 46"/>
                  <a:gd name="T53" fmla="*/ 8 h 209"/>
                  <a:gd name="T54" fmla="*/ 0 w 46"/>
                  <a:gd name="T55" fmla="*/ 9 h 209"/>
                  <a:gd name="T56" fmla="*/ 0 w 46"/>
                  <a:gd name="T57" fmla="*/ 9 h 209"/>
                  <a:gd name="T58" fmla="*/ 0 w 46"/>
                  <a:gd name="T59" fmla="*/ 9 h 209"/>
                  <a:gd name="T60" fmla="*/ 0 w 46"/>
                  <a:gd name="T61" fmla="*/ 9 h 209"/>
                  <a:gd name="T62" fmla="*/ 1 w 46"/>
                  <a:gd name="T63" fmla="*/ 9 h 209"/>
                  <a:gd name="T64" fmla="*/ 1 w 46"/>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 h="209">
                    <a:moveTo>
                      <a:pt x="17" y="209"/>
                    </a:moveTo>
                    <a:lnTo>
                      <a:pt x="18" y="208"/>
                    </a:lnTo>
                    <a:lnTo>
                      <a:pt x="21" y="208"/>
                    </a:lnTo>
                    <a:lnTo>
                      <a:pt x="23" y="206"/>
                    </a:lnTo>
                    <a:lnTo>
                      <a:pt x="25" y="205"/>
                    </a:lnTo>
                    <a:lnTo>
                      <a:pt x="27" y="203"/>
                    </a:lnTo>
                    <a:lnTo>
                      <a:pt x="31" y="201"/>
                    </a:lnTo>
                    <a:lnTo>
                      <a:pt x="33" y="199"/>
                    </a:lnTo>
                    <a:lnTo>
                      <a:pt x="35" y="197"/>
                    </a:lnTo>
                    <a:lnTo>
                      <a:pt x="37" y="194"/>
                    </a:lnTo>
                    <a:lnTo>
                      <a:pt x="39" y="191"/>
                    </a:lnTo>
                    <a:lnTo>
                      <a:pt x="41" y="189"/>
                    </a:lnTo>
                    <a:lnTo>
                      <a:pt x="43" y="186"/>
                    </a:lnTo>
                    <a:lnTo>
                      <a:pt x="44" y="184"/>
                    </a:lnTo>
                    <a:lnTo>
                      <a:pt x="45" y="181"/>
                    </a:lnTo>
                    <a:lnTo>
                      <a:pt x="45" y="178"/>
                    </a:lnTo>
                    <a:lnTo>
                      <a:pt x="46" y="176"/>
                    </a:lnTo>
                    <a:lnTo>
                      <a:pt x="35" y="21"/>
                    </a:lnTo>
                    <a:lnTo>
                      <a:pt x="34" y="17"/>
                    </a:lnTo>
                    <a:lnTo>
                      <a:pt x="34" y="15"/>
                    </a:lnTo>
                    <a:lnTo>
                      <a:pt x="34" y="14"/>
                    </a:lnTo>
                    <a:lnTo>
                      <a:pt x="33" y="12"/>
                    </a:lnTo>
                    <a:lnTo>
                      <a:pt x="33" y="10"/>
                    </a:lnTo>
                    <a:lnTo>
                      <a:pt x="32" y="8"/>
                    </a:lnTo>
                    <a:lnTo>
                      <a:pt x="31" y="7"/>
                    </a:lnTo>
                    <a:lnTo>
                      <a:pt x="30" y="5"/>
                    </a:lnTo>
                    <a:lnTo>
                      <a:pt x="29" y="4"/>
                    </a:lnTo>
                    <a:lnTo>
                      <a:pt x="26" y="3"/>
                    </a:lnTo>
                    <a:lnTo>
                      <a:pt x="25" y="2"/>
                    </a:lnTo>
                    <a:lnTo>
                      <a:pt x="23" y="1"/>
                    </a:lnTo>
                    <a:lnTo>
                      <a:pt x="22" y="0"/>
                    </a:lnTo>
                    <a:lnTo>
                      <a:pt x="20" y="0"/>
                    </a:lnTo>
                    <a:lnTo>
                      <a:pt x="18" y="0"/>
                    </a:lnTo>
                    <a:lnTo>
                      <a:pt x="17" y="0"/>
                    </a:lnTo>
                    <a:lnTo>
                      <a:pt x="15" y="0"/>
                    </a:lnTo>
                    <a:lnTo>
                      <a:pt x="13" y="0"/>
                    </a:lnTo>
                    <a:lnTo>
                      <a:pt x="12" y="0"/>
                    </a:lnTo>
                    <a:lnTo>
                      <a:pt x="10" y="1"/>
                    </a:lnTo>
                    <a:lnTo>
                      <a:pt x="9" y="2"/>
                    </a:lnTo>
                    <a:lnTo>
                      <a:pt x="7" y="3"/>
                    </a:lnTo>
                    <a:lnTo>
                      <a:pt x="6" y="4"/>
                    </a:lnTo>
                    <a:lnTo>
                      <a:pt x="5" y="6"/>
                    </a:lnTo>
                    <a:lnTo>
                      <a:pt x="4" y="7"/>
                    </a:lnTo>
                    <a:lnTo>
                      <a:pt x="3" y="9"/>
                    </a:lnTo>
                    <a:lnTo>
                      <a:pt x="2" y="11"/>
                    </a:lnTo>
                    <a:lnTo>
                      <a:pt x="1" y="13"/>
                    </a:lnTo>
                    <a:lnTo>
                      <a:pt x="0" y="15"/>
                    </a:lnTo>
                    <a:lnTo>
                      <a:pt x="0" y="17"/>
                    </a:lnTo>
                    <a:lnTo>
                      <a:pt x="0" y="19"/>
                    </a:lnTo>
                    <a:lnTo>
                      <a:pt x="0" y="23"/>
                    </a:lnTo>
                    <a:lnTo>
                      <a:pt x="0" y="192"/>
                    </a:lnTo>
                    <a:lnTo>
                      <a:pt x="0" y="193"/>
                    </a:lnTo>
                    <a:lnTo>
                      <a:pt x="0" y="195"/>
                    </a:lnTo>
                    <a:lnTo>
                      <a:pt x="0" y="196"/>
                    </a:lnTo>
                    <a:lnTo>
                      <a:pt x="1" y="198"/>
                    </a:lnTo>
                    <a:lnTo>
                      <a:pt x="2" y="199"/>
                    </a:lnTo>
                    <a:lnTo>
                      <a:pt x="3" y="200"/>
                    </a:lnTo>
                    <a:lnTo>
                      <a:pt x="4" y="202"/>
                    </a:lnTo>
                    <a:lnTo>
                      <a:pt x="5" y="203"/>
                    </a:lnTo>
                    <a:lnTo>
                      <a:pt x="6" y="204"/>
                    </a:lnTo>
                    <a:lnTo>
                      <a:pt x="7" y="205"/>
                    </a:lnTo>
                    <a:lnTo>
                      <a:pt x="9" y="206"/>
                    </a:lnTo>
                    <a:lnTo>
                      <a:pt x="10" y="207"/>
                    </a:lnTo>
                    <a:lnTo>
                      <a:pt x="12" y="208"/>
                    </a:lnTo>
                    <a:lnTo>
                      <a:pt x="13" y="208"/>
                    </a:lnTo>
                    <a:lnTo>
                      <a:pt x="15" y="208"/>
                    </a:lnTo>
                    <a:lnTo>
                      <a:pt x="17" y="209"/>
                    </a:lnTo>
                    <a:close/>
                  </a:path>
                </a:pathLst>
              </a:custGeom>
              <a:solidFill>
                <a:srgbClr val="993300"/>
              </a:solidFill>
              <a:ln w="0">
                <a:solidFill>
                  <a:srgbClr val="000000"/>
                </a:solidFill>
                <a:prstDash val="solid"/>
                <a:round/>
                <a:headEnd/>
                <a:tailEnd/>
              </a:ln>
            </p:spPr>
            <p:txBody>
              <a:bodyPr/>
              <a:lstStyle/>
              <a:p>
                <a:endParaRPr lang="en-US"/>
              </a:p>
            </p:txBody>
          </p:sp>
          <p:sp>
            <p:nvSpPr>
              <p:cNvPr id="44427" name="Freeform 552"/>
              <p:cNvSpPr>
                <a:spLocks/>
              </p:cNvSpPr>
              <p:nvPr/>
            </p:nvSpPr>
            <p:spPr bwMode="auto">
              <a:xfrm>
                <a:off x="4752" y="1275"/>
                <a:ext cx="19" cy="4"/>
              </a:xfrm>
              <a:custGeom>
                <a:avLst/>
                <a:gdLst>
                  <a:gd name="T0" fmla="*/ 17 w 422"/>
                  <a:gd name="T1" fmla="*/ 4 h 99"/>
                  <a:gd name="T2" fmla="*/ 18 w 422"/>
                  <a:gd name="T3" fmla="*/ 4 h 99"/>
                  <a:gd name="T4" fmla="*/ 18 w 422"/>
                  <a:gd name="T5" fmla="*/ 4 h 99"/>
                  <a:gd name="T6" fmla="*/ 18 w 422"/>
                  <a:gd name="T7" fmla="*/ 4 h 99"/>
                  <a:gd name="T8" fmla="*/ 19 w 422"/>
                  <a:gd name="T9" fmla="*/ 4 h 99"/>
                  <a:gd name="T10" fmla="*/ 19 w 422"/>
                  <a:gd name="T11" fmla="*/ 3 h 99"/>
                  <a:gd name="T12" fmla="*/ 19 w 422"/>
                  <a:gd name="T13" fmla="*/ 3 h 99"/>
                  <a:gd name="T14" fmla="*/ 19 w 422"/>
                  <a:gd name="T15" fmla="*/ 3 h 99"/>
                  <a:gd name="T16" fmla="*/ 19 w 422"/>
                  <a:gd name="T17" fmla="*/ 1 h 99"/>
                  <a:gd name="T18" fmla="*/ 19 w 422"/>
                  <a:gd name="T19" fmla="*/ 1 h 99"/>
                  <a:gd name="T20" fmla="*/ 19 w 422"/>
                  <a:gd name="T21" fmla="*/ 1 h 99"/>
                  <a:gd name="T22" fmla="*/ 19 w 422"/>
                  <a:gd name="T23" fmla="*/ 1 h 99"/>
                  <a:gd name="T24" fmla="*/ 18 w 422"/>
                  <a:gd name="T25" fmla="*/ 0 h 99"/>
                  <a:gd name="T26" fmla="*/ 18 w 422"/>
                  <a:gd name="T27" fmla="*/ 0 h 99"/>
                  <a:gd name="T28" fmla="*/ 18 w 422"/>
                  <a:gd name="T29" fmla="*/ 0 h 99"/>
                  <a:gd name="T30" fmla="*/ 17 w 422"/>
                  <a:gd name="T31" fmla="*/ 0 h 99"/>
                  <a:gd name="T32" fmla="*/ 17 w 422"/>
                  <a:gd name="T33" fmla="*/ 0 h 99"/>
                  <a:gd name="T34" fmla="*/ 2 w 422"/>
                  <a:gd name="T35" fmla="*/ 0 h 99"/>
                  <a:gd name="T36" fmla="*/ 1 w 422"/>
                  <a:gd name="T37" fmla="*/ 0 h 99"/>
                  <a:gd name="T38" fmla="*/ 1 w 422"/>
                  <a:gd name="T39" fmla="*/ 0 h 99"/>
                  <a:gd name="T40" fmla="*/ 1 w 422"/>
                  <a:gd name="T41" fmla="*/ 0 h 99"/>
                  <a:gd name="T42" fmla="*/ 0 w 422"/>
                  <a:gd name="T43" fmla="*/ 0 h 99"/>
                  <a:gd name="T44" fmla="*/ 0 w 422"/>
                  <a:gd name="T45" fmla="*/ 1 h 99"/>
                  <a:gd name="T46" fmla="*/ 0 w 422"/>
                  <a:gd name="T47" fmla="*/ 1 h 99"/>
                  <a:gd name="T48" fmla="*/ 0 w 422"/>
                  <a:gd name="T49" fmla="*/ 1 h 99"/>
                  <a:gd name="T50" fmla="*/ 0 w 422"/>
                  <a:gd name="T51" fmla="*/ 3 h 99"/>
                  <a:gd name="T52" fmla="*/ 0 w 422"/>
                  <a:gd name="T53" fmla="*/ 3 h 99"/>
                  <a:gd name="T54" fmla="*/ 0 w 422"/>
                  <a:gd name="T55" fmla="*/ 3 h 99"/>
                  <a:gd name="T56" fmla="*/ 0 w 422"/>
                  <a:gd name="T57" fmla="*/ 3 h 99"/>
                  <a:gd name="T58" fmla="*/ 1 w 422"/>
                  <a:gd name="T59" fmla="*/ 4 h 99"/>
                  <a:gd name="T60" fmla="*/ 1 w 422"/>
                  <a:gd name="T61" fmla="*/ 4 h 99"/>
                  <a:gd name="T62" fmla="*/ 1 w 422"/>
                  <a:gd name="T63" fmla="*/ 4 h 99"/>
                  <a:gd name="T64" fmla="*/ 2 w 422"/>
                  <a:gd name="T65" fmla="*/ 4 h 99"/>
                  <a:gd name="T66" fmla="*/ 2 w 42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2" h="99">
                    <a:moveTo>
                      <a:pt x="375" y="99"/>
                    </a:moveTo>
                    <a:lnTo>
                      <a:pt x="379" y="98"/>
                    </a:lnTo>
                    <a:lnTo>
                      <a:pt x="385" y="98"/>
                    </a:lnTo>
                    <a:lnTo>
                      <a:pt x="389" y="97"/>
                    </a:lnTo>
                    <a:lnTo>
                      <a:pt x="394" y="96"/>
                    </a:lnTo>
                    <a:lnTo>
                      <a:pt x="397" y="95"/>
                    </a:lnTo>
                    <a:lnTo>
                      <a:pt x="401" y="93"/>
                    </a:lnTo>
                    <a:lnTo>
                      <a:pt x="405" y="91"/>
                    </a:lnTo>
                    <a:lnTo>
                      <a:pt x="408" y="89"/>
                    </a:lnTo>
                    <a:lnTo>
                      <a:pt x="411" y="87"/>
                    </a:lnTo>
                    <a:lnTo>
                      <a:pt x="413" y="85"/>
                    </a:lnTo>
                    <a:lnTo>
                      <a:pt x="415" y="82"/>
                    </a:lnTo>
                    <a:lnTo>
                      <a:pt x="417" y="80"/>
                    </a:lnTo>
                    <a:lnTo>
                      <a:pt x="420" y="77"/>
                    </a:lnTo>
                    <a:lnTo>
                      <a:pt x="421" y="74"/>
                    </a:lnTo>
                    <a:lnTo>
                      <a:pt x="421" y="70"/>
                    </a:lnTo>
                    <a:lnTo>
                      <a:pt x="422" y="67"/>
                    </a:lnTo>
                    <a:lnTo>
                      <a:pt x="422" y="33"/>
                    </a:lnTo>
                    <a:lnTo>
                      <a:pt x="421" y="28"/>
                    </a:lnTo>
                    <a:lnTo>
                      <a:pt x="421" y="25"/>
                    </a:lnTo>
                    <a:lnTo>
                      <a:pt x="420" y="22"/>
                    </a:lnTo>
                    <a:lnTo>
                      <a:pt x="417" y="19"/>
                    </a:lnTo>
                    <a:lnTo>
                      <a:pt x="415" y="16"/>
                    </a:lnTo>
                    <a:lnTo>
                      <a:pt x="413" y="13"/>
                    </a:lnTo>
                    <a:lnTo>
                      <a:pt x="411" y="11"/>
                    </a:lnTo>
                    <a:lnTo>
                      <a:pt x="408" y="9"/>
                    </a:lnTo>
                    <a:lnTo>
                      <a:pt x="405" y="7"/>
                    </a:lnTo>
                    <a:lnTo>
                      <a:pt x="401" y="5"/>
                    </a:lnTo>
                    <a:lnTo>
                      <a:pt x="397" y="3"/>
                    </a:lnTo>
                    <a:lnTo>
                      <a:pt x="394" y="2"/>
                    </a:lnTo>
                    <a:lnTo>
                      <a:pt x="389" y="1"/>
                    </a:lnTo>
                    <a:lnTo>
                      <a:pt x="385" y="0"/>
                    </a:lnTo>
                    <a:lnTo>
                      <a:pt x="379" y="0"/>
                    </a:lnTo>
                    <a:lnTo>
                      <a:pt x="375" y="0"/>
                    </a:lnTo>
                    <a:lnTo>
                      <a:pt x="45" y="0"/>
                    </a:lnTo>
                    <a:lnTo>
                      <a:pt x="40" y="0"/>
                    </a:lnTo>
                    <a:lnTo>
                      <a:pt x="36" y="0"/>
                    </a:lnTo>
                    <a:lnTo>
                      <a:pt x="32" y="1"/>
                    </a:lnTo>
                    <a:lnTo>
                      <a:pt x="27" y="2"/>
                    </a:lnTo>
                    <a:lnTo>
                      <a:pt x="23" y="3"/>
                    </a:lnTo>
                    <a:lnTo>
                      <a:pt x="19" y="5"/>
                    </a:lnTo>
                    <a:lnTo>
                      <a:pt x="16" y="7"/>
                    </a:lnTo>
                    <a:lnTo>
                      <a:pt x="13" y="9"/>
                    </a:lnTo>
                    <a:lnTo>
                      <a:pt x="10" y="11"/>
                    </a:lnTo>
                    <a:lnTo>
                      <a:pt x="7"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7" y="85"/>
                    </a:lnTo>
                    <a:lnTo>
                      <a:pt x="10" y="87"/>
                    </a:lnTo>
                    <a:lnTo>
                      <a:pt x="13" y="89"/>
                    </a:lnTo>
                    <a:lnTo>
                      <a:pt x="16" y="91"/>
                    </a:lnTo>
                    <a:lnTo>
                      <a:pt x="19" y="93"/>
                    </a:lnTo>
                    <a:lnTo>
                      <a:pt x="23" y="95"/>
                    </a:lnTo>
                    <a:lnTo>
                      <a:pt x="27" y="96"/>
                    </a:lnTo>
                    <a:lnTo>
                      <a:pt x="32" y="97"/>
                    </a:lnTo>
                    <a:lnTo>
                      <a:pt x="36" y="98"/>
                    </a:lnTo>
                    <a:lnTo>
                      <a:pt x="40" y="98"/>
                    </a:lnTo>
                    <a:lnTo>
                      <a:pt x="45" y="99"/>
                    </a:lnTo>
                    <a:lnTo>
                      <a:pt x="375" y="99"/>
                    </a:lnTo>
                    <a:close/>
                  </a:path>
                </a:pathLst>
              </a:custGeom>
              <a:solidFill>
                <a:srgbClr val="993300"/>
              </a:solidFill>
              <a:ln w="0">
                <a:solidFill>
                  <a:srgbClr val="000000"/>
                </a:solidFill>
                <a:prstDash val="solid"/>
                <a:round/>
                <a:headEnd/>
                <a:tailEnd/>
              </a:ln>
            </p:spPr>
            <p:txBody>
              <a:bodyPr/>
              <a:lstStyle/>
              <a:p>
                <a:endParaRPr lang="en-US"/>
              </a:p>
            </p:txBody>
          </p:sp>
          <p:sp>
            <p:nvSpPr>
              <p:cNvPr id="44428" name="Freeform 553"/>
              <p:cNvSpPr>
                <a:spLocks/>
              </p:cNvSpPr>
              <p:nvPr/>
            </p:nvSpPr>
            <p:spPr bwMode="auto">
              <a:xfrm>
                <a:off x="4722" y="1274"/>
                <a:ext cx="25" cy="12"/>
              </a:xfrm>
              <a:custGeom>
                <a:avLst/>
                <a:gdLst>
                  <a:gd name="T0" fmla="*/ 22 w 561"/>
                  <a:gd name="T1" fmla="*/ 12 h 269"/>
                  <a:gd name="T2" fmla="*/ 23 w 561"/>
                  <a:gd name="T3" fmla="*/ 12 h 269"/>
                  <a:gd name="T4" fmla="*/ 23 w 561"/>
                  <a:gd name="T5" fmla="*/ 12 h 269"/>
                  <a:gd name="T6" fmla="*/ 24 w 561"/>
                  <a:gd name="T7" fmla="*/ 11 h 269"/>
                  <a:gd name="T8" fmla="*/ 24 w 561"/>
                  <a:gd name="T9" fmla="*/ 11 h 269"/>
                  <a:gd name="T10" fmla="*/ 25 w 561"/>
                  <a:gd name="T11" fmla="*/ 10 h 269"/>
                  <a:gd name="T12" fmla="*/ 25 w 561"/>
                  <a:gd name="T13" fmla="*/ 10 h 269"/>
                  <a:gd name="T14" fmla="*/ 25 w 561"/>
                  <a:gd name="T15" fmla="*/ 9 h 269"/>
                  <a:gd name="T16" fmla="*/ 24 w 561"/>
                  <a:gd name="T17" fmla="*/ 3 h 269"/>
                  <a:gd name="T18" fmla="*/ 24 w 561"/>
                  <a:gd name="T19" fmla="*/ 2 h 269"/>
                  <a:gd name="T20" fmla="*/ 24 w 561"/>
                  <a:gd name="T21" fmla="*/ 2 h 269"/>
                  <a:gd name="T22" fmla="*/ 24 w 561"/>
                  <a:gd name="T23" fmla="*/ 1 h 269"/>
                  <a:gd name="T24" fmla="*/ 23 w 561"/>
                  <a:gd name="T25" fmla="*/ 1 h 269"/>
                  <a:gd name="T26" fmla="*/ 23 w 561"/>
                  <a:gd name="T27" fmla="*/ 0 h 269"/>
                  <a:gd name="T28" fmla="*/ 23 w 561"/>
                  <a:gd name="T29" fmla="*/ 0 h 269"/>
                  <a:gd name="T30" fmla="*/ 22 w 561"/>
                  <a:gd name="T31" fmla="*/ 0 h 269"/>
                  <a:gd name="T32" fmla="*/ 22 w 561"/>
                  <a:gd name="T33" fmla="*/ 0 h 269"/>
                  <a:gd name="T34" fmla="*/ 3 w 561"/>
                  <a:gd name="T35" fmla="*/ 0 h 269"/>
                  <a:gd name="T36" fmla="*/ 2 w 561"/>
                  <a:gd name="T37" fmla="*/ 0 h 269"/>
                  <a:gd name="T38" fmla="*/ 2 w 561"/>
                  <a:gd name="T39" fmla="*/ 0 h 269"/>
                  <a:gd name="T40" fmla="*/ 2 w 561"/>
                  <a:gd name="T41" fmla="*/ 1 h 269"/>
                  <a:gd name="T42" fmla="*/ 1 w 561"/>
                  <a:gd name="T43" fmla="*/ 1 h 269"/>
                  <a:gd name="T44" fmla="*/ 1 w 561"/>
                  <a:gd name="T45" fmla="*/ 1 h 269"/>
                  <a:gd name="T46" fmla="*/ 1 w 561"/>
                  <a:gd name="T47" fmla="*/ 2 h 269"/>
                  <a:gd name="T48" fmla="*/ 1 w 561"/>
                  <a:gd name="T49" fmla="*/ 3 h 269"/>
                  <a:gd name="T50" fmla="*/ 0 w 561"/>
                  <a:gd name="T51" fmla="*/ 9 h 269"/>
                  <a:gd name="T52" fmla="*/ 0 w 561"/>
                  <a:gd name="T53" fmla="*/ 10 h 269"/>
                  <a:gd name="T54" fmla="*/ 0 w 561"/>
                  <a:gd name="T55" fmla="*/ 10 h 269"/>
                  <a:gd name="T56" fmla="*/ 1 w 561"/>
                  <a:gd name="T57" fmla="*/ 11 h 269"/>
                  <a:gd name="T58" fmla="*/ 1 w 561"/>
                  <a:gd name="T59" fmla="*/ 11 h 269"/>
                  <a:gd name="T60" fmla="*/ 2 w 561"/>
                  <a:gd name="T61" fmla="*/ 12 h 269"/>
                  <a:gd name="T62" fmla="*/ 2 w 561"/>
                  <a:gd name="T63" fmla="*/ 12 h 269"/>
                  <a:gd name="T64" fmla="*/ 3 w 561"/>
                  <a:gd name="T65" fmla="*/ 12 h 269"/>
                  <a:gd name="T66" fmla="*/ 3 w 561"/>
                  <a:gd name="T67" fmla="*/ 12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1" h="269">
                    <a:moveTo>
                      <a:pt x="487" y="269"/>
                    </a:moveTo>
                    <a:lnTo>
                      <a:pt x="493" y="268"/>
                    </a:lnTo>
                    <a:lnTo>
                      <a:pt x="499" y="267"/>
                    </a:lnTo>
                    <a:lnTo>
                      <a:pt x="506" y="266"/>
                    </a:lnTo>
                    <a:lnTo>
                      <a:pt x="512" y="264"/>
                    </a:lnTo>
                    <a:lnTo>
                      <a:pt x="518" y="261"/>
                    </a:lnTo>
                    <a:lnTo>
                      <a:pt x="524" y="258"/>
                    </a:lnTo>
                    <a:lnTo>
                      <a:pt x="531" y="254"/>
                    </a:lnTo>
                    <a:lnTo>
                      <a:pt x="536" y="250"/>
                    </a:lnTo>
                    <a:lnTo>
                      <a:pt x="541" y="245"/>
                    </a:lnTo>
                    <a:lnTo>
                      <a:pt x="546" y="240"/>
                    </a:lnTo>
                    <a:lnTo>
                      <a:pt x="550" y="235"/>
                    </a:lnTo>
                    <a:lnTo>
                      <a:pt x="554" y="229"/>
                    </a:lnTo>
                    <a:lnTo>
                      <a:pt x="557" y="223"/>
                    </a:lnTo>
                    <a:lnTo>
                      <a:pt x="559" y="217"/>
                    </a:lnTo>
                    <a:lnTo>
                      <a:pt x="560" y="211"/>
                    </a:lnTo>
                    <a:lnTo>
                      <a:pt x="561" y="204"/>
                    </a:lnTo>
                    <a:lnTo>
                      <a:pt x="544" y="64"/>
                    </a:lnTo>
                    <a:lnTo>
                      <a:pt x="543" y="57"/>
                    </a:lnTo>
                    <a:lnTo>
                      <a:pt x="542" y="51"/>
                    </a:lnTo>
                    <a:lnTo>
                      <a:pt x="541" y="44"/>
                    </a:lnTo>
                    <a:lnTo>
                      <a:pt x="539" y="38"/>
                    </a:lnTo>
                    <a:lnTo>
                      <a:pt x="537" y="33"/>
                    </a:lnTo>
                    <a:lnTo>
                      <a:pt x="534" y="28"/>
                    </a:lnTo>
                    <a:lnTo>
                      <a:pt x="531" y="23"/>
                    </a:lnTo>
                    <a:lnTo>
                      <a:pt x="527" y="18"/>
                    </a:lnTo>
                    <a:lnTo>
                      <a:pt x="523" y="14"/>
                    </a:lnTo>
                    <a:lnTo>
                      <a:pt x="519" y="11"/>
                    </a:lnTo>
                    <a:lnTo>
                      <a:pt x="514" y="7"/>
                    </a:lnTo>
                    <a:lnTo>
                      <a:pt x="509" y="4"/>
                    </a:lnTo>
                    <a:lnTo>
                      <a:pt x="504" y="2"/>
                    </a:lnTo>
                    <a:lnTo>
                      <a:pt x="499" y="1"/>
                    </a:lnTo>
                    <a:lnTo>
                      <a:pt x="493" y="0"/>
                    </a:lnTo>
                    <a:lnTo>
                      <a:pt x="487" y="0"/>
                    </a:lnTo>
                    <a:lnTo>
                      <a:pt x="73" y="0"/>
                    </a:lnTo>
                    <a:lnTo>
                      <a:pt x="67" y="0"/>
                    </a:lnTo>
                    <a:lnTo>
                      <a:pt x="61" y="1"/>
                    </a:lnTo>
                    <a:lnTo>
                      <a:pt x="55" y="2"/>
                    </a:lnTo>
                    <a:lnTo>
                      <a:pt x="50" y="4"/>
                    </a:lnTo>
                    <a:lnTo>
                      <a:pt x="46" y="7"/>
                    </a:lnTo>
                    <a:lnTo>
                      <a:pt x="41" y="11"/>
                    </a:lnTo>
                    <a:lnTo>
                      <a:pt x="37" y="14"/>
                    </a:lnTo>
                    <a:lnTo>
                      <a:pt x="33" y="18"/>
                    </a:lnTo>
                    <a:lnTo>
                      <a:pt x="30" y="23"/>
                    </a:lnTo>
                    <a:lnTo>
                      <a:pt x="27" y="28"/>
                    </a:lnTo>
                    <a:lnTo>
                      <a:pt x="23" y="33"/>
                    </a:lnTo>
                    <a:lnTo>
                      <a:pt x="21" y="38"/>
                    </a:lnTo>
                    <a:lnTo>
                      <a:pt x="19" y="44"/>
                    </a:lnTo>
                    <a:lnTo>
                      <a:pt x="18" y="51"/>
                    </a:lnTo>
                    <a:lnTo>
                      <a:pt x="17" y="57"/>
                    </a:lnTo>
                    <a:lnTo>
                      <a:pt x="17" y="64"/>
                    </a:lnTo>
                    <a:lnTo>
                      <a:pt x="0" y="204"/>
                    </a:lnTo>
                    <a:lnTo>
                      <a:pt x="0" y="211"/>
                    </a:lnTo>
                    <a:lnTo>
                      <a:pt x="1" y="217"/>
                    </a:lnTo>
                    <a:lnTo>
                      <a:pt x="3" y="223"/>
                    </a:lnTo>
                    <a:lnTo>
                      <a:pt x="6" y="229"/>
                    </a:lnTo>
                    <a:lnTo>
                      <a:pt x="10" y="235"/>
                    </a:lnTo>
                    <a:lnTo>
                      <a:pt x="14" y="240"/>
                    </a:lnTo>
                    <a:lnTo>
                      <a:pt x="19" y="245"/>
                    </a:lnTo>
                    <a:lnTo>
                      <a:pt x="24" y="250"/>
                    </a:lnTo>
                    <a:lnTo>
                      <a:pt x="30" y="254"/>
                    </a:lnTo>
                    <a:lnTo>
                      <a:pt x="36" y="258"/>
                    </a:lnTo>
                    <a:lnTo>
                      <a:pt x="42" y="261"/>
                    </a:lnTo>
                    <a:lnTo>
                      <a:pt x="48" y="264"/>
                    </a:lnTo>
                    <a:lnTo>
                      <a:pt x="54" y="266"/>
                    </a:lnTo>
                    <a:lnTo>
                      <a:pt x="60" y="267"/>
                    </a:lnTo>
                    <a:lnTo>
                      <a:pt x="67" y="268"/>
                    </a:lnTo>
                    <a:lnTo>
                      <a:pt x="73" y="269"/>
                    </a:lnTo>
                    <a:lnTo>
                      <a:pt x="487" y="269"/>
                    </a:lnTo>
                    <a:close/>
                  </a:path>
                </a:pathLst>
              </a:custGeom>
              <a:solidFill>
                <a:srgbClr val="993300"/>
              </a:solidFill>
              <a:ln w="0">
                <a:solidFill>
                  <a:srgbClr val="000000"/>
                </a:solidFill>
                <a:prstDash val="solid"/>
                <a:round/>
                <a:headEnd/>
                <a:tailEnd/>
              </a:ln>
            </p:spPr>
            <p:txBody>
              <a:bodyPr/>
              <a:lstStyle/>
              <a:p>
                <a:endParaRPr lang="en-US"/>
              </a:p>
            </p:txBody>
          </p:sp>
          <p:sp>
            <p:nvSpPr>
              <p:cNvPr id="44429" name="Freeform 554"/>
              <p:cNvSpPr>
                <a:spLocks/>
              </p:cNvSpPr>
              <p:nvPr/>
            </p:nvSpPr>
            <p:spPr bwMode="auto">
              <a:xfrm>
                <a:off x="4726" y="1279"/>
                <a:ext cx="17" cy="6"/>
              </a:xfrm>
              <a:custGeom>
                <a:avLst/>
                <a:gdLst>
                  <a:gd name="T0" fmla="*/ 17 w 410"/>
                  <a:gd name="T1" fmla="*/ 3 h 121"/>
                  <a:gd name="T2" fmla="*/ 17 w 410"/>
                  <a:gd name="T3" fmla="*/ 3 h 121"/>
                  <a:gd name="T4" fmla="*/ 17 w 410"/>
                  <a:gd name="T5" fmla="*/ 4 h 121"/>
                  <a:gd name="T6" fmla="*/ 17 w 410"/>
                  <a:gd name="T7" fmla="*/ 4 h 121"/>
                  <a:gd name="T8" fmla="*/ 17 w 410"/>
                  <a:gd name="T9" fmla="*/ 4 h 121"/>
                  <a:gd name="T10" fmla="*/ 17 w 410"/>
                  <a:gd name="T11" fmla="*/ 4 h 121"/>
                  <a:gd name="T12" fmla="*/ 17 w 410"/>
                  <a:gd name="T13" fmla="*/ 5 h 121"/>
                  <a:gd name="T14" fmla="*/ 17 w 410"/>
                  <a:gd name="T15" fmla="*/ 5 h 121"/>
                  <a:gd name="T16" fmla="*/ 16 w 410"/>
                  <a:gd name="T17" fmla="*/ 5 h 121"/>
                  <a:gd name="T18" fmla="*/ 16 w 410"/>
                  <a:gd name="T19" fmla="*/ 5 h 121"/>
                  <a:gd name="T20" fmla="*/ 16 w 410"/>
                  <a:gd name="T21" fmla="*/ 6 h 121"/>
                  <a:gd name="T22" fmla="*/ 16 w 410"/>
                  <a:gd name="T23" fmla="*/ 6 h 121"/>
                  <a:gd name="T24" fmla="*/ 16 w 410"/>
                  <a:gd name="T25" fmla="*/ 6 h 121"/>
                  <a:gd name="T26" fmla="*/ 16 w 410"/>
                  <a:gd name="T27" fmla="*/ 6 h 121"/>
                  <a:gd name="T28" fmla="*/ 16 w 410"/>
                  <a:gd name="T29" fmla="*/ 6 h 121"/>
                  <a:gd name="T30" fmla="*/ 15 w 410"/>
                  <a:gd name="T31" fmla="*/ 6 h 121"/>
                  <a:gd name="T32" fmla="*/ 15 w 410"/>
                  <a:gd name="T33" fmla="*/ 6 h 121"/>
                  <a:gd name="T34" fmla="*/ 2 w 410"/>
                  <a:gd name="T35" fmla="*/ 6 h 121"/>
                  <a:gd name="T36" fmla="*/ 2 w 410"/>
                  <a:gd name="T37" fmla="*/ 6 h 121"/>
                  <a:gd name="T38" fmla="*/ 2 w 410"/>
                  <a:gd name="T39" fmla="*/ 6 h 121"/>
                  <a:gd name="T40" fmla="*/ 1 w 410"/>
                  <a:gd name="T41" fmla="*/ 6 h 121"/>
                  <a:gd name="T42" fmla="*/ 1 w 410"/>
                  <a:gd name="T43" fmla="*/ 6 h 121"/>
                  <a:gd name="T44" fmla="*/ 1 w 410"/>
                  <a:gd name="T45" fmla="*/ 6 h 121"/>
                  <a:gd name="T46" fmla="*/ 1 w 410"/>
                  <a:gd name="T47" fmla="*/ 6 h 121"/>
                  <a:gd name="T48" fmla="*/ 1 w 410"/>
                  <a:gd name="T49" fmla="*/ 5 h 121"/>
                  <a:gd name="T50" fmla="*/ 0 w 410"/>
                  <a:gd name="T51" fmla="*/ 5 h 121"/>
                  <a:gd name="T52" fmla="*/ 0 w 410"/>
                  <a:gd name="T53" fmla="*/ 5 h 121"/>
                  <a:gd name="T54" fmla="*/ 0 w 410"/>
                  <a:gd name="T55" fmla="*/ 5 h 121"/>
                  <a:gd name="T56" fmla="*/ 0 w 410"/>
                  <a:gd name="T57" fmla="*/ 4 h 121"/>
                  <a:gd name="T58" fmla="*/ 0 w 410"/>
                  <a:gd name="T59" fmla="*/ 4 h 121"/>
                  <a:gd name="T60" fmla="*/ 0 w 410"/>
                  <a:gd name="T61" fmla="*/ 4 h 121"/>
                  <a:gd name="T62" fmla="*/ 0 w 410"/>
                  <a:gd name="T63" fmla="*/ 4 h 121"/>
                  <a:gd name="T64" fmla="*/ 0 w 410"/>
                  <a:gd name="T65" fmla="*/ 3 h 121"/>
                  <a:gd name="T66" fmla="*/ 0 w 410"/>
                  <a:gd name="T67" fmla="*/ 3 h 121"/>
                  <a:gd name="T68" fmla="*/ 0 w 410"/>
                  <a:gd name="T69" fmla="*/ 0 h 121"/>
                  <a:gd name="T70" fmla="*/ 17 w 410"/>
                  <a:gd name="T71" fmla="*/ 0 h 121"/>
                  <a:gd name="T72" fmla="*/ 17 w 410"/>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0" h="121">
                    <a:moveTo>
                      <a:pt x="410" y="61"/>
                    </a:moveTo>
                    <a:lnTo>
                      <a:pt x="409" y="67"/>
                    </a:lnTo>
                    <a:lnTo>
                      <a:pt x="409" y="73"/>
                    </a:lnTo>
                    <a:lnTo>
                      <a:pt x="408" y="78"/>
                    </a:lnTo>
                    <a:lnTo>
                      <a:pt x="406" y="85"/>
                    </a:lnTo>
                    <a:lnTo>
                      <a:pt x="404" y="90"/>
                    </a:lnTo>
                    <a:lnTo>
                      <a:pt x="402" y="95"/>
                    </a:lnTo>
                    <a:lnTo>
                      <a:pt x="400" y="99"/>
                    </a:lnTo>
                    <a:lnTo>
                      <a:pt x="397" y="103"/>
                    </a:lnTo>
                    <a:lnTo>
                      <a:pt x="394" y="107"/>
                    </a:lnTo>
                    <a:lnTo>
                      <a:pt x="390" y="111"/>
                    </a:lnTo>
                    <a:lnTo>
                      <a:pt x="387" y="113"/>
                    </a:lnTo>
                    <a:lnTo>
                      <a:pt x="383" y="116"/>
                    </a:lnTo>
                    <a:lnTo>
                      <a:pt x="378" y="118"/>
                    </a:lnTo>
                    <a:lnTo>
                      <a:pt x="374" y="119"/>
                    </a:lnTo>
                    <a:lnTo>
                      <a:pt x="368" y="120"/>
                    </a:lnTo>
                    <a:lnTo>
                      <a:pt x="363" y="121"/>
                    </a:lnTo>
                    <a:lnTo>
                      <a:pt x="48" y="121"/>
                    </a:lnTo>
                    <a:lnTo>
                      <a:pt x="42" y="120"/>
                    </a:lnTo>
                    <a:lnTo>
                      <a:pt x="37" y="119"/>
                    </a:lnTo>
                    <a:lnTo>
                      <a:pt x="32" y="118"/>
                    </a:lnTo>
                    <a:lnTo>
                      <a:pt x="28" y="116"/>
                    </a:lnTo>
                    <a:lnTo>
                      <a:pt x="23" y="113"/>
                    </a:lnTo>
                    <a:lnTo>
                      <a:pt x="19" y="111"/>
                    </a:lnTo>
                    <a:lnTo>
                      <a:pt x="15" y="107"/>
                    </a:lnTo>
                    <a:lnTo>
                      <a:pt x="12" y="103"/>
                    </a:lnTo>
                    <a:lnTo>
                      <a:pt x="9" y="99"/>
                    </a:lnTo>
                    <a:lnTo>
                      <a:pt x="7" y="95"/>
                    </a:lnTo>
                    <a:lnTo>
                      <a:pt x="5" y="90"/>
                    </a:lnTo>
                    <a:lnTo>
                      <a:pt x="3" y="85"/>
                    </a:lnTo>
                    <a:lnTo>
                      <a:pt x="1" y="78"/>
                    </a:lnTo>
                    <a:lnTo>
                      <a:pt x="0" y="73"/>
                    </a:lnTo>
                    <a:lnTo>
                      <a:pt x="0" y="67"/>
                    </a:lnTo>
                    <a:lnTo>
                      <a:pt x="0" y="61"/>
                    </a:lnTo>
                    <a:lnTo>
                      <a:pt x="3" y="0"/>
                    </a:lnTo>
                    <a:lnTo>
                      <a:pt x="407" y="0"/>
                    </a:lnTo>
                    <a:lnTo>
                      <a:pt x="410" y="61"/>
                    </a:lnTo>
                    <a:close/>
                  </a:path>
                </a:pathLst>
              </a:custGeom>
              <a:solidFill>
                <a:srgbClr val="993300"/>
              </a:solidFill>
              <a:ln w="0">
                <a:solidFill>
                  <a:srgbClr val="000000"/>
                </a:solidFill>
                <a:prstDash val="solid"/>
                <a:round/>
                <a:headEnd/>
                <a:tailEnd/>
              </a:ln>
            </p:spPr>
            <p:txBody>
              <a:bodyPr/>
              <a:lstStyle/>
              <a:p>
                <a:endParaRPr lang="en-US"/>
              </a:p>
            </p:txBody>
          </p:sp>
          <p:sp>
            <p:nvSpPr>
              <p:cNvPr id="44430" name="Freeform 555"/>
              <p:cNvSpPr>
                <a:spLocks/>
              </p:cNvSpPr>
              <p:nvPr/>
            </p:nvSpPr>
            <p:spPr bwMode="auto">
              <a:xfrm>
                <a:off x="4723" y="1276"/>
                <a:ext cx="2" cy="8"/>
              </a:xfrm>
              <a:custGeom>
                <a:avLst/>
                <a:gdLst>
                  <a:gd name="T0" fmla="*/ 1 w 40"/>
                  <a:gd name="T1" fmla="*/ 8 h 200"/>
                  <a:gd name="T2" fmla="*/ 1 w 40"/>
                  <a:gd name="T3" fmla="*/ 8 h 200"/>
                  <a:gd name="T4" fmla="*/ 2 w 40"/>
                  <a:gd name="T5" fmla="*/ 8 h 200"/>
                  <a:gd name="T6" fmla="*/ 2 w 40"/>
                  <a:gd name="T7" fmla="*/ 8 h 200"/>
                  <a:gd name="T8" fmla="*/ 2 w 40"/>
                  <a:gd name="T9" fmla="*/ 8 h 200"/>
                  <a:gd name="T10" fmla="*/ 2 w 40"/>
                  <a:gd name="T11" fmla="*/ 8 h 200"/>
                  <a:gd name="T12" fmla="*/ 2 w 40"/>
                  <a:gd name="T13" fmla="*/ 7 h 200"/>
                  <a:gd name="T14" fmla="*/ 2 w 40"/>
                  <a:gd name="T15" fmla="*/ 7 h 200"/>
                  <a:gd name="T16" fmla="*/ 2 w 40"/>
                  <a:gd name="T17" fmla="*/ 1 h 200"/>
                  <a:gd name="T18" fmla="*/ 2 w 40"/>
                  <a:gd name="T19" fmla="*/ 1 h 200"/>
                  <a:gd name="T20" fmla="*/ 2 w 40"/>
                  <a:gd name="T21" fmla="*/ 0 h 200"/>
                  <a:gd name="T22" fmla="*/ 2 w 40"/>
                  <a:gd name="T23" fmla="*/ 0 h 200"/>
                  <a:gd name="T24" fmla="*/ 2 w 40"/>
                  <a:gd name="T25" fmla="*/ 0 h 200"/>
                  <a:gd name="T26" fmla="*/ 2 w 40"/>
                  <a:gd name="T27" fmla="*/ 0 h 200"/>
                  <a:gd name="T28" fmla="*/ 1 w 40"/>
                  <a:gd name="T29" fmla="*/ 0 h 200"/>
                  <a:gd name="T30" fmla="*/ 1 w 40"/>
                  <a:gd name="T31" fmla="*/ 0 h 200"/>
                  <a:gd name="T32" fmla="*/ 1 w 40"/>
                  <a:gd name="T33" fmla="*/ 0 h 200"/>
                  <a:gd name="T34" fmla="*/ 1 w 40"/>
                  <a:gd name="T35" fmla="*/ 0 h 200"/>
                  <a:gd name="T36" fmla="*/ 1 w 40"/>
                  <a:gd name="T37" fmla="*/ 0 h 200"/>
                  <a:gd name="T38" fmla="*/ 1 w 40"/>
                  <a:gd name="T39" fmla="*/ 0 h 200"/>
                  <a:gd name="T40" fmla="*/ 1 w 40"/>
                  <a:gd name="T41" fmla="*/ 0 h 200"/>
                  <a:gd name="T42" fmla="*/ 0 w 40"/>
                  <a:gd name="T43" fmla="*/ 0 h 200"/>
                  <a:gd name="T44" fmla="*/ 0 w 40"/>
                  <a:gd name="T45" fmla="*/ 0 h 200"/>
                  <a:gd name="T46" fmla="*/ 0 w 40"/>
                  <a:gd name="T47" fmla="*/ 1 h 200"/>
                  <a:gd name="T48" fmla="*/ 0 w 40"/>
                  <a:gd name="T49" fmla="*/ 1 h 200"/>
                  <a:gd name="T50" fmla="*/ 0 w 40"/>
                  <a:gd name="T51" fmla="*/ 7 h 200"/>
                  <a:gd name="T52" fmla="*/ 0 w 40"/>
                  <a:gd name="T53" fmla="*/ 7 h 200"/>
                  <a:gd name="T54" fmla="*/ 0 w 40"/>
                  <a:gd name="T55" fmla="*/ 7 h 200"/>
                  <a:gd name="T56" fmla="*/ 0 w 40"/>
                  <a:gd name="T57" fmla="*/ 7 h 200"/>
                  <a:gd name="T58" fmla="*/ 1 w 40"/>
                  <a:gd name="T59" fmla="*/ 8 h 200"/>
                  <a:gd name="T60" fmla="*/ 1 w 40"/>
                  <a:gd name="T61" fmla="*/ 8 h 200"/>
                  <a:gd name="T62" fmla="*/ 1 w 40"/>
                  <a:gd name="T63" fmla="*/ 8 h 200"/>
                  <a:gd name="T64" fmla="*/ 1 w 40"/>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200">
                    <a:moveTo>
                      <a:pt x="23" y="200"/>
                    </a:moveTo>
                    <a:lnTo>
                      <a:pt x="24" y="199"/>
                    </a:lnTo>
                    <a:lnTo>
                      <a:pt x="26" y="199"/>
                    </a:lnTo>
                    <a:lnTo>
                      <a:pt x="28" y="199"/>
                    </a:lnTo>
                    <a:lnTo>
                      <a:pt x="29" y="198"/>
                    </a:lnTo>
                    <a:lnTo>
                      <a:pt x="31" y="197"/>
                    </a:lnTo>
                    <a:lnTo>
                      <a:pt x="32" y="196"/>
                    </a:lnTo>
                    <a:lnTo>
                      <a:pt x="34" y="195"/>
                    </a:lnTo>
                    <a:lnTo>
                      <a:pt x="35" y="194"/>
                    </a:lnTo>
                    <a:lnTo>
                      <a:pt x="36" y="193"/>
                    </a:lnTo>
                    <a:lnTo>
                      <a:pt x="37" y="191"/>
                    </a:lnTo>
                    <a:lnTo>
                      <a:pt x="38" y="190"/>
                    </a:lnTo>
                    <a:lnTo>
                      <a:pt x="38" y="188"/>
                    </a:lnTo>
                    <a:lnTo>
                      <a:pt x="39" y="186"/>
                    </a:lnTo>
                    <a:lnTo>
                      <a:pt x="39" y="184"/>
                    </a:lnTo>
                    <a:lnTo>
                      <a:pt x="39" y="183"/>
                    </a:lnTo>
                    <a:lnTo>
                      <a:pt x="40" y="181"/>
                    </a:lnTo>
                    <a:lnTo>
                      <a:pt x="40" y="20"/>
                    </a:lnTo>
                    <a:lnTo>
                      <a:pt x="39" y="18"/>
                    </a:lnTo>
                    <a:lnTo>
                      <a:pt x="39" y="16"/>
                    </a:lnTo>
                    <a:lnTo>
                      <a:pt x="39" y="14"/>
                    </a:lnTo>
                    <a:lnTo>
                      <a:pt x="38" y="11"/>
                    </a:lnTo>
                    <a:lnTo>
                      <a:pt x="38" y="10"/>
                    </a:lnTo>
                    <a:lnTo>
                      <a:pt x="37" y="8"/>
                    </a:lnTo>
                    <a:lnTo>
                      <a:pt x="36" y="7"/>
                    </a:lnTo>
                    <a:lnTo>
                      <a:pt x="35" y="5"/>
                    </a:lnTo>
                    <a:lnTo>
                      <a:pt x="34" y="4"/>
                    </a:lnTo>
                    <a:lnTo>
                      <a:pt x="32" y="3"/>
                    </a:lnTo>
                    <a:lnTo>
                      <a:pt x="31" y="2"/>
                    </a:lnTo>
                    <a:lnTo>
                      <a:pt x="29" y="1"/>
                    </a:lnTo>
                    <a:lnTo>
                      <a:pt x="28" y="0"/>
                    </a:lnTo>
                    <a:lnTo>
                      <a:pt x="26" y="0"/>
                    </a:lnTo>
                    <a:lnTo>
                      <a:pt x="24" y="0"/>
                    </a:lnTo>
                    <a:lnTo>
                      <a:pt x="23" y="0"/>
                    </a:lnTo>
                    <a:lnTo>
                      <a:pt x="21" y="0"/>
                    </a:lnTo>
                    <a:lnTo>
                      <a:pt x="19" y="0"/>
                    </a:lnTo>
                    <a:lnTo>
                      <a:pt x="18" y="0"/>
                    </a:lnTo>
                    <a:lnTo>
                      <a:pt x="16" y="1"/>
                    </a:lnTo>
                    <a:lnTo>
                      <a:pt x="15" y="2"/>
                    </a:lnTo>
                    <a:lnTo>
                      <a:pt x="13" y="3"/>
                    </a:lnTo>
                    <a:lnTo>
                      <a:pt x="12" y="4"/>
                    </a:lnTo>
                    <a:lnTo>
                      <a:pt x="11" y="5"/>
                    </a:lnTo>
                    <a:lnTo>
                      <a:pt x="10" y="7"/>
                    </a:lnTo>
                    <a:lnTo>
                      <a:pt x="9" y="8"/>
                    </a:lnTo>
                    <a:lnTo>
                      <a:pt x="8" y="10"/>
                    </a:lnTo>
                    <a:lnTo>
                      <a:pt x="7" y="11"/>
                    </a:lnTo>
                    <a:lnTo>
                      <a:pt x="6" y="14"/>
                    </a:lnTo>
                    <a:lnTo>
                      <a:pt x="6" y="16"/>
                    </a:lnTo>
                    <a:lnTo>
                      <a:pt x="6" y="18"/>
                    </a:lnTo>
                    <a:lnTo>
                      <a:pt x="6" y="20"/>
                    </a:lnTo>
                    <a:lnTo>
                      <a:pt x="0" y="168"/>
                    </a:lnTo>
                    <a:lnTo>
                      <a:pt x="0" y="169"/>
                    </a:lnTo>
                    <a:lnTo>
                      <a:pt x="0" y="172"/>
                    </a:lnTo>
                    <a:lnTo>
                      <a:pt x="1" y="175"/>
                    </a:lnTo>
                    <a:lnTo>
                      <a:pt x="2" y="178"/>
                    </a:lnTo>
                    <a:lnTo>
                      <a:pt x="3" y="180"/>
                    </a:lnTo>
                    <a:lnTo>
                      <a:pt x="4" y="183"/>
                    </a:lnTo>
                    <a:lnTo>
                      <a:pt x="7" y="185"/>
                    </a:lnTo>
                    <a:lnTo>
                      <a:pt x="8" y="188"/>
                    </a:lnTo>
                    <a:lnTo>
                      <a:pt x="10" y="190"/>
                    </a:lnTo>
                    <a:lnTo>
                      <a:pt x="12" y="192"/>
                    </a:lnTo>
                    <a:lnTo>
                      <a:pt x="13" y="194"/>
                    </a:lnTo>
                    <a:lnTo>
                      <a:pt x="15" y="196"/>
                    </a:lnTo>
                    <a:lnTo>
                      <a:pt x="17" y="197"/>
                    </a:lnTo>
                    <a:lnTo>
                      <a:pt x="19" y="199"/>
                    </a:lnTo>
                    <a:lnTo>
                      <a:pt x="21" y="199"/>
                    </a:lnTo>
                    <a:lnTo>
                      <a:pt x="23" y="200"/>
                    </a:lnTo>
                    <a:close/>
                  </a:path>
                </a:pathLst>
              </a:custGeom>
              <a:solidFill>
                <a:srgbClr val="993300"/>
              </a:solidFill>
              <a:ln w="0">
                <a:solidFill>
                  <a:srgbClr val="000000"/>
                </a:solidFill>
                <a:prstDash val="solid"/>
                <a:round/>
                <a:headEnd/>
                <a:tailEnd/>
              </a:ln>
            </p:spPr>
            <p:txBody>
              <a:bodyPr/>
              <a:lstStyle/>
              <a:p>
                <a:endParaRPr lang="en-US"/>
              </a:p>
            </p:txBody>
          </p:sp>
          <p:sp>
            <p:nvSpPr>
              <p:cNvPr id="44431" name="Freeform 556"/>
              <p:cNvSpPr>
                <a:spLocks/>
              </p:cNvSpPr>
              <p:nvPr/>
            </p:nvSpPr>
            <p:spPr bwMode="auto">
              <a:xfrm>
                <a:off x="4744" y="1275"/>
                <a:ext cx="2" cy="9"/>
              </a:xfrm>
              <a:custGeom>
                <a:avLst/>
                <a:gdLst>
                  <a:gd name="T0" fmla="*/ 1 w 47"/>
                  <a:gd name="T1" fmla="*/ 9 h 209"/>
                  <a:gd name="T2" fmla="*/ 1 w 47"/>
                  <a:gd name="T3" fmla="*/ 9 h 209"/>
                  <a:gd name="T4" fmla="*/ 1 w 47"/>
                  <a:gd name="T5" fmla="*/ 9 h 209"/>
                  <a:gd name="T6" fmla="*/ 1 w 47"/>
                  <a:gd name="T7" fmla="*/ 9 h 209"/>
                  <a:gd name="T8" fmla="*/ 2 w 47"/>
                  <a:gd name="T9" fmla="*/ 8 h 209"/>
                  <a:gd name="T10" fmla="*/ 2 w 47"/>
                  <a:gd name="T11" fmla="*/ 8 h 209"/>
                  <a:gd name="T12" fmla="*/ 2 w 47"/>
                  <a:gd name="T13" fmla="*/ 8 h 209"/>
                  <a:gd name="T14" fmla="*/ 2 w 47"/>
                  <a:gd name="T15" fmla="*/ 8 h 209"/>
                  <a:gd name="T16" fmla="*/ 2 w 47"/>
                  <a:gd name="T17" fmla="*/ 1 h 209"/>
                  <a:gd name="T18" fmla="*/ 1 w 47"/>
                  <a:gd name="T19" fmla="*/ 1 h 209"/>
                  <a:gd name="T20" fmla="*/ 1 w 47"/>
                  <a:gd name="T21" fmla="*/ 1 h 209"/>
                  <a:gd name="T22" fmla="*/ 1 w 47"/>
                  <a:gd name="T23" fmla="*/ 0 h 209"/>
                  <a:gd name="T24" fmla="*/ 1 w 47"/>
                  <a:gd name="T25" fmla="*/ 0 h 209"/>
                  <a:gd name="T26" fmla="*/ 1 w 47"/>
                  <a:gd name="T27" fmla="*/ 0 h 209"/>
                  <a:gd name="T28" fmla="*/ 1 w 47"/>
                  <a:gd name="T29" fmla="*/ 0 h 209"/>
                  <a:gd name="T30" fmla="*/ 1 w 47"/>
                  <a:gd name="T31" fmla="*/ 0 h 209"/>
                  <a:gd name="T32" fmla="*/ 1 w 47"/>
                  <a:gd name="T33" fmla="*/ 0 h 209"/>
                  <a:gd name="T34" fmla="*/ 1 w 47"/>
                  <a:gd name="T35" fmla="*/ 0 h 209"/>
                  <a:gd name="T36" fmla="*/ 0 w 47"/>
                  <a:gd name="T37" fmla="*/ 0 h 209"/>
                  <a:gd name="T38" fmla="*/ 0 w 47"/>
                  <a:gd name="T39" fmla="*/ 0 h 209"/>
                  <a:gd name="T40" fmla="*/ 0 w 47"/>
                  <a:gd name="T41" fmla="*/ 0 h 209"/>
                  <a:gd name="T42" fmla="*/ 0 w 47"/>
                  <a:gd name="T43" fmla="*/ 0 h 209"/>
                  <a:gd name="T44" fmla="*/ 0 w 47"/>
                  <a:gd name="T45" fmla="*/ 1 h 209"/>
                  <a:gd name="T46" fmla="*/ 0 w 47"/>
                  <a:gd name="T47" fmla="*/ 1 h 209"/>
                  <a:gd name="T48" fmla="*/ 0 w 47"/>
                  <a:gd name="T49" fmla="*/ 1 h 209"/>
                  <a:gd name="T50" fmla="*/ 0 w 47"/>
                  <a:gd name="T51" fmla="*/ 8 h 209"/>
                  <a:gd name="T52" fmla="*/ 0 w 47"/>
                  <a:gd name="T53" fmla="*/ 8 h 209"/>
                  <a:gd name="T54" fmla="*/ 0 w 47"/>
                  <a:gd name="T55" fmla="*/ 9 h 209"/>
                  <a:gd name="T56" fmla="*/ 0 w 47"/>
                  <a:gd name="T57" fmla="*/ 9 h 209"/>
                  <a:gd name="T58" fmla="*/ 0 w 47"/>
                  <a:gd name="T59" fmla="*/ 9 h 209"/>
                  <a:gd name="T60" fmla="*/ 0 w 47"/>
                  <a:gd name="T61" fmla="*/ 9 h 209"/>
                  <a:gd name="T62" fmla="*/ 1 w 47"/>
                  <a:gd name="T63" fmla="*/ 9 h 209"/>
                  <a:gd name="T64" fmla="*/ 1 w 47"/>
                  <a:gd name="T65" fmla="*/ 9 h 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7" h="209">
                    <a:moveTo>
                      <a:pt x="18" y="209"/>
                    </a:moveTo>
                    <a:lnTo>
                      <a:pt x="19" y="208"/>
                    </a:lnTo>
                    <a:lnTo>
                      <a:pt x="21" y="208"/>
                    </a:lnTo>
                    <a:lnTo>
                      <a:pt x="23" y="206"/>
                    </a:lnTo>
                    <a:lnTo>
                      <a:pt x="26" y="205"/>
                    </a:lnTo>
                    <a:lnTo>
                      <a:pt x="28" y="203"/>
                    </a:lnTo>
                    <a:lnTo>
                      <a:pt x="31" y="201"/>
                    </a:lnTo>
                    <a:lnTo>
                      <a:pt x="34" y="199"/>
                    </a:lnTo>
                    <a:lnTo>
                      <a:pt x="36" y="197"/>
                    </a:lnTo>
                    <a:lnTo>
                      <a:pt x="38" y="194"/>
                    </a:lnTo>
                    <a:lnTo>
                      <a:pt x="40" y="191"/>
                    </a:lnTo>
                    <a:lnTo>
                      <a:pt x="42" y="189"/>
                    </a:lnTo>
                    <a:lnTo>
                      <a:pt x="43" y="186"/>
                    </a:lnTo>
                    <a:lnTo>
                      <a:pt x="45" y="184"/>
                    </a:lnTo>
                    <a:lnTo>
                      <a:pt x="46" y="181"/>
                    </a:lnTo>
                    <a:lnTo>
                      <a:pt x="46" y="178"/>
                    </a:lnTo>
                    <a:lnTo>
                      <a:pt x="47" y="176"/>
                    </a:lnTo>
                    <a:lnTo>
                      <a:pt x="36" y="21"/>
                    </a:lnTo>
                    <a:lnTo>
                      <a:pt x="35" y="17"/>
                    </a:lnTo>
                    <a:lnTo>
                      <a:pt x="35" y="15"/>
                    </a:lnTo>
                    <a:lnTo>
                      <a:pt x="35" y="14"/>
                    </a:lnTo>
                    <a:lnTo>
                      <a:pt x="34" y="12"/>
                    </a:lnTo>
                    <a:lnTo>
                      <a:pt x="33" y="10"/>
                    </a:lnTo>
                    <a:lnTo>
                      <a:pt x="32" y="8"/>
                    </a:lnTo>
                    <a:lnTo>
                      <a:pt x="31" y="7"/>
                    </a:lnTo>
                    <a:lnTo>
                      <a:pt x="29" y="5"/>
                    </a:lnTo>
                    <a:lnTo>
                      <a:pt x="28" y="4"/>
                    </a:lnTo>
                    <a:lnTo>
                      <a:pt x="27" y="3"/>
                    </a:lnTo>
                    <a:lnTo>
                      <a:pt x="25" y="2"/>
                    </a:lnTo>
                    <a:lnTo>
                      <a:pt x="24" y="1"/>
                    </a:lnTo>
                    <a:lnTo>
                      <a:pt x="22" y="0"/>
                    </a:lnTo>
                    <a:lnTo>
                      <a:pt x="21" y="0"/>
                    </a:lnTo>
                    <a:lnTo>
                      <a:pt x="19" y="0"/>
                    </a:lnTo>
                    <a:lnTo>
                      <a:pt x="18" y="0"/>
                    </a:lnTo>
                    <a:lnTo>
                      <a:pt x="15" y="0"/>
                    </a:lnTo>
                    <a:lnTo>
                      <a:pt x="14" y="0"/>
                    </a:lnTo>
                    <a:lnTo>
                      <a:pt x="12" y="0"/>
                    </a:lnTo>
                    <a:lnTo>
                      <a:pt x="10" y="1"/>
                    </a:lnTo>
                    <a:lnTo>
                      <a:pt x="8" y="2"/>
                    </a:lnTo>
                    <a:lnTo>
                      <a:pt x="7" y="3"/>
                    </a:lnTo>
                    <a:lnTo>
                      <a:pt x="6" y="4"/>
                    </a:lnTo>
                    <a:lnTo>
                      <a:pt x="4" y="6"/>
                    </a:lnTo>
                    <a:lnTo>
                      <a:pt x="3" y="7"/>
                    </a:lnTo>
                    <a:lnTo>
                      <a:pt x="2" y="9"/>
                    </a:lnTo>
                    <a:lnTo>
                      <a:pt x="1" y="11"/>
                    </a:lnTo>
                    <a:lnTo>
                      <a:pt x="1" y="13"/>
                    </a:lnTo>
                    <a:lnTo>
                      <a:pt x="0" y="15"/>
                    </a:lnTo>
                    <a:lnTo>
                      <a:pt x="0" y="17"/>
                    </a:lnTo>
                    <a:lnTo>
                      <a:pt x="0" y="19"/>
                    </a:lnTo>
                    <a:lnTo>
                      <a:pt x="0" y="23"/>
                    </a:lnTo>
                    <a:lnTo>
                      <a:pt x="0" y="192"/>
                    </a:lnTo>
                    <a:lnTo>
                      <a:pt x="0" y="193"/>
                    </a:lnTo>
                    <a:lnTo>
                      <a:pt x="0" y="195"/>
                    </a:lnTo>
                    <a:lnTo>
                      <a:pt x="0" y="196"/>
                    </a:lnTo>
                    <a:lnTo>
                      <a:pt x="1" y="198"/>
                    </a:lnTo>
                    <a:lnTo>
                      <a:pt x="1" y="199"/>
                    </a:lnTo>
                    <a:lnTo>
                      <a:pt x="2" y="200"/>
                    </a:lnTo>
                    <a:lnTo>
                      <a:pt x="3" y="202"/>
                    </a:lnTo>
                    <a:lnTo>
                      <a:pt x="4" y="203"/>
                    </a:lnTo>
                    <a:lnTo>
                      <a:pt x="6" y="204"/>
                    </a:lnTo>
                    <a:lnTo>
                      <a:pt x="7" y="205"/>
                    </a:lnTo>
                    <a:lnTo>
                      <a:pt x="8" y="206"/>
                    </a:lnTo>
                    <a:lnTo>
                      <a:pt x="10" y="207"/>
                    </a:lnTo>
                    <a:lnTo>
                      <a:pt x="12" y="208"/>
                    </a:lnTo>
                    <a:lnTo>
                      <a:pt x="14" y="208"/>
                    </a:lnTo>
                    <a:lnTo>
                      <a:pt x="15" y="208"/>
                    </a:lnTo>
                    <a:lnTo>
                      <a:pt x="18" y="209"/>
                    </a:lnTo>
                    <a:close/>
                  </a:path>
                </a:pathLst>
              </a:custGeom>
              <a:solidFill>
                <a:srgbClr val="993300"/>
              </a:solidFill>
              <a:ln w="0">
                <a:solidFill>
                  <a:srgbClr val="000000"/>
                </a:solidFill>
                <a:prstDash val="solid"/>
                <a:round/>
                <a:headEnd/>
                <a:tailEnd/>
              </a:ln>
            </p:spPr>
            <p:txBody>
              <a:bodyPr/>
              <a:lstStyle/>
              <a:p>
                <a:endParaRPr lang="en-US"/>
              </a:p>
            </p:txBody>
          </p:sp>
          <p:sp>
            <p:nvSpPr>
              <p:cNvPr id="44432" name="Freeform 557"/>
              <p:cNvSpPr>
                <a:spLocks/>
              </p:cNvSpPr>
              <p:nvPr/>
            </p:nvSpPr>
            <p:spPr bwMode="auto">
              <a:xfrm>
                <a:off x="4725" y="1275"/>
                <a:ext cx="19" cy="4"/>
              </a:xfrm>
              <a:custGeom>
                <a:avLst/>
                <a:gdLst>
                  <a:gd name="T0" fmla="*/ 17 w 422"/>
                  <a:gd name="T1" fmla="*/ 4 h 99"/>
                  <a:gd name="T2" fmla="*/ 18 w 422"/>
                  <a:gd name="T3" fmla="*/ 4 h 99"/>
                  <a:gd name="T4" fmla="*/ 18 w 422"/>
                  <a:gd name="T5" fmla="*/ 4 h 99"/>
                  <a:gd name="T6" fmla="*/ 18 w 422"/>
                  <a:gd name="T7" fmla="*/ 4 h 99"/>
                  <a:gd name="T8" fmla="*/ 18 w 422"/>
                  <a:gd name="T9" fmla="*/ 4 h 99"/>
                  <a:gd name="T10" fmla="*/ 19 w 422"/>
                  <a:gd name="T11" fmla="*/ 3 h 99"/>
                  <a:gd name="T12" fmla="*/ 19 w 422"/>
                  <a:gd name="T13" fmla="*/ 3 h 99"/>
                  <a:gd name="T14" fmla="*/ 19 w 422"/>
                  <a:gd name="T15" fmla="*/ 3 h 99"/>
                  <a:gd name="T16" fmla="*/ 19 w 422"/>
                  <a:gd name="T17" fmla="*/ 1 h 99"/>
                  <a:gd name="T18" fmla="*/ 19 w 422"/>
                  <a:gd name="T19" fmla="*/ 1 h 99"/>
                  <a:gd name="T20" fmla="*/ 19 w 422"/>
                  <a:gd name="T21" fmla="*/ 1 h 99"/>
                  <a:gd name="T22" fmla="*/ 19 w 422"/>
                  <a:gd name="T23" fmla="*/ 1 h 99"/>
                  <a:gd name="T24" fmla="*/ 18 w 422"/>
                  <a:gd name="T25" fmla="*/ 0 h 99"/>
                  <a:gd name="T26" fmla="*/ 18 w 422"/>
                  <a:gd name="T27" fmla="*/ 0 h 99"/>
                  <a:gd name="T28" fmla="*/ 18 w 422"/>
                  <a:gd name="T29" fmla="*/ 0 h 99"/>
                  <a:gd name="T30" fmla="*/ 17 w 422"/>
                  <a:gd name="T31" fmla="*/ 0 h 99"/>
                  <a:gd name="T32" fmla="*/ 17 w 422"/>
                  <a:gd name="T33" fmla="*/ 0 h 99"/>
                  <a:gd name="T34" fmla="*/ 2 w 422"/>
                  <a:gd name="T35" fmla="*/ 0 h 99"/>
                  <a:gd name="T36" fmla="*/ 1 w 422"/>
                  <a:gd name="T37" fmla="*/ 0 h 99"/>
                  <a:gd name="T38" fmla="*/ 1 w 422"/>
                  <a:gd name="T39" fmla="*/ 0 h 99"/>
                  <a:gd name="T40" fmla="*/ 1 w 422"/>
                  <a:gd name="T41" fmla="*/ 0 h 99"/>
                  <a:gd name="T42" fmla="*/ 0 w 422"/>
                  <a:gd name="T43" fmla="*/ 0 h 99"/>
                  <a:gd name="T44" fmla="*/ 0 w 422"/>
                  <a:gd name="T45" fmla="*/ 1 h 99"/>
                  <a:gd name="T46" fmla="*/ 0 w 422"/>
                  <a:gd name="T47" fmla="*/ 1 h 99"/>
                  <a:gd name="T48" fmla="*/ 0 w 422"/>
                  <a:gd name="T49" fmla="*/ 1 h 99"/>
                  <a:gd name="T50" fmla="*/ 0 w 422"/>
                  <a:gd name="T51" fmla="*/ 3 h 99"/>
                  <a:gd name="T52" fmla="*/ 0 w 422"/>
                  <a:gd name="T53" fmla="*/ 3 h 99"/>
                  <a:gd name="T54" fmla="*/ 0 w 422"/>
                  <a:gd name="T55" fmla="*/ 3 h 99"/>
                  <a:gd name="T56" fmla="*/ 0 w 422"/>
                  <a:gd name="T57" fmla="*/ 3 h 99"/>
                  <a:gd name="T58" fmla="*/ 1 w 422"/>
                  <a:gd name="T59" fmla="*/ 4 h 99"/>
                  <a:gd name="T60" fmla="*/ 1 w 422"/>
                  <a:gd name="T61" fmla="*/ 4 h 99"/>
                  <a:gd name="T62" fmla="*/ 1 w 422"/>
                  <a:gd name="T63" fmla="*/ 4 h 99"/>
                  <a:gd name="T64" fmla="*/ 2 w 422"/>
                  <a:gd name="T65" fmla="*/ 4 h 99"/>
                  <a:gd name="T66" fmla="*/ 2 w 42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2" h="99">
                    <a:moveTo>
                      <a:pt x="376" y="99"/>
                    </a:moveTo>
                    <a:lnTo>
                      <a:pt x="380" y="98"/>
                    </a:lnTo>
                    <a:lnTo>
                      <a:pt x="385" y="98"/>
                    </a:lnTo>
                    <a:lnTo>
                      <a:pt x="389" y="97"/>
                    </a:lnTo>
                    <a:lnTo>
                      <a:pt x="394" y="96"/>
                    </a:lnTo>
                    <a:lnTo>
                      <a:pt x="397" y="95"/>
                    </a:lnTo>
                    <a:lnTo>
                      <a:pt x="401" y="93"/>
                    </a:lnTo>
                    <a:lnTo>
                      <a:pt x="404" y="91"/>
                    </a:lnTo>
                    <a:lnTo>
                      <a:pt x="408" y="89"/>
                    </a:lnTo>
                    <a:lnTo>
                      <a:pt x="410" y="87"/>
                    </a:lnTo>
                    <a:lnTo>
                      <a:pt x="413" y="85"/>
                    </a:lnTo>
                    <a:lnTo>
                      <a:pt x="415" y="82"/>
                    </a:lnTo>
                    <a:lnTo>
                      <a:pt x="417" y="80"/>
                    </a:lnTo>
                    <a:lnTo>
                      <a:pt x="418" y="77"/>
                    </a:lnTo>
                    <a:lnTo>
                      <a:pt x="421" y="74"/>
                    </a:lnTo>
                    <a:lnTo>
                      <a:pt x="421" y="70"/>
                    </a:lnTo>
                    <a:lnTo>
                      <a:pt x="422" y="67"/>
                    </a:lnTo>
                    <a:lnTo>
                      <a:pt x="422" y="33"/>
                    </a:lnTo>
                    <a:lnTo>
                      <a:pt x="421" y="28"/>
                    </a:lnTo>
                    <a:lnTo>
                      <a:pt x="421" y="25"/>
                    </a:lnTo>
                    <a:lnTo>
                      <a:pt x="418" y="22"/>
                    </a:lnTo>
                    <a:lnTo>
                      <a:pt x="417" y="19"/>
                    </a:lnTo>
                    <a:lnTo>
                      <a:pt x="415" y="16"/>
                    </a:lnTo>
                    <a:lnTo>
                      <a:pt x="413" y="13"/>
                    </a:lnTo>
                    <a:lnTo>
                      <a:pt x="410" y="11"/>
                    </a:lnTo>
                    <a:lnTo>
                      <a:pt x="408" y="9"/>
                    </a:lnTo>
                    <a:lnTo>
                      <a:pt x="404" y="7"/>
                    </a:lnTo>
                    <a:lnTo>
                      <a:pt x="401" y="5"/>
                    </a:lnTo>
                    <a:lnTo>
                      <a:pt x="397" y="3"/>
                    </a:lnTo>
                    <a:lnTo>
                      <a:pt x="394" y="2"/>
                    </a:lnTo>
                    <a:lnTo>
                      <a:pt x="389" y="1"/>
                    </a:lnTo>
                    <a:lnTo>
                      <a:pt x="385" y="0"/>
                    </a:lnTo>
                    <a:lnTo>
                      <a:pt x="380" y="0"/>
                    </a:lnTo>
                    <a:lnTo>
                      <a:pt x="376" y="0"/>
                    </a:lnTo>
                    <a:lnTo>
                      <a:pt x="45" y="0"/>
                    </a:lnTo>
                    <a:lnTo>
                      <a:pt x="40" y="0"/>
                    </a:lnTo>
                    <a:lnTo>
                      <a:pt x="36" y="0"/>
                    </a:lnTo>
                    <a:lnTo>
                      <a:pt x="31" y="1"/>
                    </a:lnTo>
                    <a:lnTo>
                      <a:pt x="27" y="2"/>
                    </a:lnTo>
                    <a:lnTo>
                      <a:pt x="23" y="3"/>
                    </a:lnTo>
                    <a:lnTo>
                      <a:pt x="19" y="5"/>
                    </a:lnTo>
                    <a:lnTo>
                      <a:pt x="16" y="7"/>
                    </a:lnTo>
                    <a:lnTo>
                      <a:pt x="13" y="9"/>
                    </a:lnTo>
                    <a:lnTo>
                      <a:pt x="10" y="11"/>
                    </a:lnTo>
                    <a:lnTo>
                      <a:pt x="7" y="13"/>
                    </a:lnTo>
                    <a:lnTo>
                      <a:pt x="5" y="16"/>
                    </a:lnTo>
                    <a:lnTo>
                      <a:pt x="3" y="19"/>
                    </a:lnTo>
                    <a:lnTo>
                      <a:pt x="2" y="22"/>
                    </a:lnTo>
                    <a:lnTo>
                      <a:pt x="0" y="25"/>
                    </a:lnTo>
                    <a:lnTo>
                      <a:pt x="0" y="28"/>
                    </a:lnTo>
                    <a:lnTo>
                      <a:pt x="0" y="33"/>
                    </a:lnTo>
                    <a:lnTo>
                      <a:pt x="0" y="67"/>
                    </a:lnTo>
                    <a:lnTo>
                      <a:pt x="0" y="70"/>
                    </a:lnTo>
                    <a:lnTo>
                      <a:pt x="0" y="74"/>
                    </a:lnTo>
                    <a:lnTo>
                      <a:pt x="2" y="77"/>
                    </a:lnTo>
                    <a:lnTo>
                      <a:pt x="3" y="80"/>
                    </a:lnTo>
                    <a:lnTo>
                      <a:pt x="5" y="82"/>
                    </a:lnTo>
                    <a:lnTo>
                      <a:pt x="7" y="85"/>
                    </a:lnTo>
                    <a:lnTo>
                      <a:pt x="10" y="87"/>
                    </a:lnTo>
                    <a:lnTo>
                      <a:pt x="13" y="89"/>
                    </a:lnTo>
                    <a:lnTo>
                      <a:pt x="16" y="91"/>
                    </a:lnTo>
                    <a:lnTo>
                      <a:pt x="19" y="93"/>
                    </a:lnTo>
                    <a:lnTo>
                      <a:pt x="23" y="95"/>
                    </a:lnTo>
                    <a:lnTo>
                      <a:pt x="27" y="96"/>
                    </a:lnTo>
                    <a:lnTo>
                      <a:pt x="31" y="97"/>
                    </a:lnTo>
                    <a:lnTo>
                      <a:pt x="36" y="98"/>
                    </a:lnTo>
                    <a:lnTo>
                      <a:pt x="40" y="98"/>
                    </a:lnTo>
                    <a:lnTo>
                      <a:pt x="45" y="99"/>
                    </a:lnTo>
                    <a:lnTo>
                      <a:pt x="376" y="99"/>
                    </a:lnTo>
                    <a:close/>
                  </a:path>
                </a:pathLst>
              </a:custGeom>
              <a:solidFill>
                <a:srgbClr val="993300"/>
              </a:solidFill>
              <a:ln w="0">
                <a:solidFill>
                  <a:srgbClr val="000000"/>
                </a:solidFill>
                <a:prstDash val="solid"/>
                <a:round/>
                <a:headEnd/>
                <a:tailEnd/>
              </a:ln>
            </p:spPr>
            <p:txBody>
              <a:bodyPr/>
              <a:lstStyle/>
              <a:p>
                <a:endParaRPr lang="en-US"/>
              </a:p>
            </p:txBody>
          </p:sp>
          <p:sp>
            <p:nvSpPr>
              <p:cNvPr id="44433" name="Freeform 558"/>
              <p:cNvSpPr>
                <a:spLocks/>
              </p:cNvSpPr>
              <p:nvPr/>
            </p:nvSpPr>
            <p:spPr bwMode="auto">
              <a:xfrm>
                <a:off x="4941" y="1274"/>
                <a:ext cx="24" cy="11"/>
              </a:xfrm>
              <a:custGeom>
                <a:avLst/>
                <a:gdLst>
                  <a:gd name="T0" fmla="*/ 21 w 561"/>
                  <a:gd name="T1" fmla="*/ 11 h 269"/>
                  <a:gd name="T2" fmla="*/ 22 w 561"/>
                  <a:gd name="T3" fmla="*/ 11 h 269"/>
                  <a:gd name="T4" fmla="*/ 22 w 561"/>
                  <a:gd name="T5" fmla="*/ 11 h 269"/>
                  <a:gd name="T6" fmla="*/ 23 w 561"/>
                  <a:gd name="T7" fmla="*/ 10 h 269"/>
                  <a:gd name="T8" fmla="*/ 23 w 561"/>
                  <a:gd name="T9" fmla="*/ 10 h 269"/>
                  <a:gd name="T10" fmla="*/ 24 w 561"/>
                  <a:gd name="T11" fmla="*/ 10 h 269"/>
                  <a:gd name="T12" fmla="*/ 24 w 561"/>
                  <a:gd name="T13" fmla="*/ 9 h 269"/>
                  <a:gd name="T14" fmla="*/ 24 w 561"/>
                  <a:gd name="T15" fmla="*/ 9 h 269"/>
                  <a:gd name="T16" fmla="*/ 23 w 561"/>
                  <a:gd name="T17" fmla="*/ 3 h 269"/>
                  <a:gd name="T18" fmla="*/ 23 w 561"/>
                  <a:gd name="T19" fmla="*/ 2 h 269"/>
                  <a:gd name="T20" fmla="*/ 23 w 561"/>
                  <a:gd name="T21" fmla="*/ 2 h 269"/>
                  <a:gd name="T22" fmla="*/ 23 w 561"/>
                  <a:gd name="T23" fmla="*/ 1 h 269"/>
                  <a:gd name="T24" fmla="*/ 23 w 561"/>
                  <a:gd name="T25" fmla="*/ 1 h 269"/>
                  <a:gd name="T26" fmla="*/ 22 w 561"/>
                  <a:gd name="T27" fmla="*/ 0 h 269"/>
                  <a:gd name="T28" fmla="*/ 22 w 561"/>
                  <a:gd name="T29" fmla="*/ 0 h 269"/>
                  <a:gd name="T30" fmla="*/ 21 w 561"/>
                  <a:gd name="T31" fmla="*/ 0 h 269"/>
                  <a:gd name="T32" fmla="*/ 21 w 561"/>
                  <a:gd name="T33" fmla="*/ 0 h 269"/>
                  <a:gd name="T34" fmla="*/ 3 w 561"/>
                  <a:gd name="T35" fmla="*/ 0 h 269"/>
                  <a:gd name="T36" fmla="*/ 2 w 561"/>
                  <a:gd name="T37" fmla="*/ 0 h 269"/>
                  <a:gd name="T38" fmla="*/ 2 w 561"/>
                  <a:gd name="T39" fmla="*/ 0 h 269"/>
                  <a:gd name="T40" fmla="*/ 2 w 561"/>
                  <a:gd name="T41" fmla="*/ 1 h 269"/>
                  <a:gd name="T42" fmla="*/ 1 w 561"/>
                  <a:gd name="T43" fmla="*/ 1 h 269"/>
                  <a:gd name="T44" fmla="*/ 1 w 561"/>
                  <a:gd name="T45" fmla="*/ 1 h 269"/>
                  <a:gd name="T46" fmla="*/ 1 w 561"/>
                  <a:gd name="T47" fmla="*/ 2 h 269"/>
                  <a:gd name="T48" fmla="*/ 1 w 561"/>
                  <a:gd name="T49" fmla="*/ 2 h 269"/>
                  <a:gd name="T50" fmla="*/ 0 w 561"/>
                  <a:gd name="T51" fmla="*/ 8 h 269"/>
                  <a:gd name="T52" fmla="*/ 0 w 561"/>
                  <a:gd name="T53" fmla="*/ 9 h 269"/>
                  <a:gd name="T54" fmla="*/ 0 w 561"/>
                  <a:gd name="T55" fmla="*/ 9 h 269"/>
                  <a:gd name="T56" fmla="*/ 1 w 561"/>
                  <a:gd name="T57" fmla="*/ 10 h 269"/>
                  <a:gd name="T58" fmla="*/ 1 w 561"/>
                  <a:gd name="T59" fmla="*/ 10 h 269"/>
                  <a:gd name="T60" fmla="*/ 2 w 561"/>
                  <a:gd name="T61" fmla="*/ 11 h 269"/>
                  <a:gd name="T62" fmla="*/ 2 w 561"/>
                  <a:gd name="T63" fmla="*/ 11 h 269"/>
                  <a:gd name="T64" fmla="*/ 3 w 561"/>
                  <a:gd name="T65" fmla="*/ 11 h 269"/>
                  <a:gd name="T66" fmla="*/ 3 w 561"/>
                  <a:gd name="T67" fmla="*/ 11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1" h="269">
                    <a:moveTo>
                      <a:pt x="487" y="269"/>
                    </a:moveTo>
                    <a:lnTo>
                      <a:pt x="492" y="268"/>
                    </a:lnTo>
                    <a:lnTo>
                      <a:pt x="499" y="267"/>
                    </a:lnTo>
                    <a:lnTo>
                      <a:pt x="505" y="266"/>
                    </a:lnTo>
                    <a:lnTo>
                      <a:pt x="511" y="264"/>
                    </a:lnTo>
                    <a:lnTo>
                      <a:pt x="517" y="261"/>
                    </a:lnTo>
                    <a:lnTo>
                      <a:pt x="523" y="258"/>
                    </a:lnTo>
                    <a:lnTo>
                      <a:pt x="529" y="253"/>
                    </a:lnTo>
                    <a:lnTo>
                      <a:pt x="535" y="249"/>
                    </a:lnTo>
                    <a:lnTo>
                      <a:pt x="541" y="245"/>
                    </a:lnTo>
                    <a:lnTo>
                      <a:pt x="546" y="240"/>
                    </a:lnTo>
                    <a:lnTo>
                      <a:pt x="550" y="235"/>
                    </a:lnTo>
                    <a:lnTo>
                      <a:pt x="553" y="230"/>
                    </a:lnTo>
                    <a:lnTo>
                      <a:pt x="556" y="224"/>
                    </a:lnTo>
                    <a:lnTo>
                      <a:pt x="559" y="218"/>
                    </a:lnTo>
                    <a:lnTo>
                      <a:pt x="560" y="211"/>
                    </a:lnTo>
                    <a:lnTo>
                      <a:pt x="561" y="205"/>
                    </a:lnTo>
                    <a:lnTo>
                      <a:pt x="544" y="64"/>
                    </a:lnTo>
                    <a:lnTo>
                      <a:pt x="543" y="57"/>
                    </a:lnTo>
                    <a:lnTo>
                      <a:pt x="542" y="50"/>
                    </a:lnTo>
                    <a:lnTo>
                      <a:pt x="541" y="44"/>
                    </a:lnTo>
                    <a:lnTo>
                      <a:pt x="539" y="38"/>
                    </a:lnTo>
                    <a:lnTo>
                      <a:pt x="537" y="33"/>
                    </a:lnTo>
                    <a:lnTo>
                      <a:pt x="533" y="28"/>
                    </a:lnTo>
                    <a:lnTo>
                      <a:pt x="530" y="23"/>
                    </a:lnTo>
                    <a:lnTo>
                      <a:pt x="526" y="19"/>
                    </a:lnTo>
                    <a:lnTo>
                      <a:pt x="522" y="14"/>
                    </a:lnTo>
                    <a:lnTo>
                      <a:pt x="518" y="10"/>
                    </a:lnTo>
                    <a:lnTo>
                      <a:pt x="514" y="7"/>
                    </a:lnTo>
                    <a:lnTo>
                      <a:pt x="509" y="4"/>
                    </a:lnTo>
                    <a:lnTo>
                      <a:pt x="504" y="2"/>
                    </a:lnTo>
                    <a:lnTo>
                      <a:pt x="497" y="1"/>
                    </a:lnTo>
                    <a:lnTo>
                      <a:pt x="492" y="0"/>
                    </a:lnTo>
                    <a:lnTo>
                      <a:pt x="487" y="0"/>
                    </a:lnTo>
                    <a:lnTo>
                      <a:pt x="73" y="0"/>
                    </a:lnTo>
                    <a:lnTo>
                      <a:pt x="66" y="0"/>
                    </a:lnTo>
                    <a:lnTo>
                      <a:pt x="61" y="1"/>
                    </a:lnTo>
                    <a:lnTo>
                      <a:pt x="55" y="2"/>
                    </a:lnTo>
                    <a:lnTo>
                      <a:pt x="50" y="4"/>
                    </a:lnTo>
                    <a:lnTo>
                      <a:pt x="46" y="7"/>
                    </a:lnTo>
                    <a:lnTo>
                      <a:pt x="41" y="10"/>
                    </a:lnTo>
                    <a:lnTo>
                      <a:pt x="37" y="14"/>
                    </a:lnTo>
                    <a:lnTo>
                      <a:pt x="32" y="19"/>
                    </a:lnTo>
                    <a:lnTo>
                      <a:pt x="29" y="23"/>
                    </a:lnTo>
                    <a:lnTo>
                      <a:pt x="26" y="28"/>
                    </a:lnTo>
                    <a:lnTo>
                      <a:pt x="23" y="33"/>
                    </a:lnTo>
                    <a:lnTo>
                      <a:pt x="21" y="38"/>
                    </a:lnTo>
                    <a:lnTo>
                      <a:pt x="19" y="44"/>
                    </a:lnTo>
                    <a:lnTo>
                      <a:pt x="18" y="50"/>
                    </a:lnTo>
                    <a:lnTo>
                      <a:pt x="17" y="57"/>
                    </a:lnTo>
                    <a:lnTo>
                      <a:pt x="17" y="64"/>
                    </a:lnTo>
                    <a:lnTo>
                      <a:pt x="0" y="205"/>
                    </a:lnTo>
                    <a:lnTo>
                      <a:pt x="0" y="211"/>
                    </a:lnTo>
                    <a:lnTo>
                      <a:pt x="1" y="218"/>
                    </a:lnTo>
                    <a:lnTo>
                      <a:pt x="3" y="224"/>
                    </a:lnTo>
                    <a:lnTo>
                      <a:pt x="6" y="230"/>
                    </a:lnTo>
                    <a:lnTo>
                      <a:pt x="10" y="235"/>
                    </a:lnTo>
                    <a:lnTo>
                      <a:pt x="14" y="240"/>
                    </a:lnTo>
                    <a:lnTo>
                      <a:pt x="19" y="245"/>
                    </a:lnTo>
                    <a:lnTo>
                      <a:pt x="24" y="249"/>
                    </a:lnTo>
                    <a:lnTo>
                      <a:pt x="29" y="253"/>
                    </a:lnTo>
                    <a:lnTo>
                      <a:pt x="36" y="258"/>
                    </a:lnTo>
                    <a:lnTo>
                      <a:pt x="42" y="261"/>
                    </a:lnTo>
                    <a:lnTo>
                      <a:pt x="48" y="264"/>
                    </a:lnTo>
                    <a:lnTo>
                      <a:pt x="54" y="266"/>
                    </a:lnTo>
                    <a:lnTo>
                      <a:pt x="60" y="267"/>
                    </a:lnTo>
                    <a:lnTo>
                      <a:pt x="66" y="268"/>
                    </a:lnTo>
                    <a:lnTo>
                      <a:pt x="73" y="269"/>
                    </a:lnTo>
                    <a:lnTo>
                      <a:pt x="487" y="269"/>
                    </a:lnTo>
                    <a:close/>
                  </a:path>
                </a:pathLst>
              </a:custGeom>
              <a:solidFill>
                <a:srgbClr val="993300"/>
              </a:solidFill>
              <a:ln w="0">
                <a:solidFill>
                  <a:srgbClr val="000000"/>
                </a:solidFill>
                <a:prstDash val="solid"/>
                <a:round/>
                <a:headEnd/>
                <a:tailEnd/>
              </a:ln>
            </p:spPr>
            <p:txBody>
              <a:bodyPr/>
              <a:lstStyle/>
              <a:p>
                <a:endParaRPr lang="en-US"/>
              </a:p>
            </p:txBody>
          </p:sp>
          <p:sp>
            <p:nvSpPr>
              <p:cNvPr id="44434" name="Freeform 559"/>
              <p:cNvSpPr>
                <a:spLocks/>
              </p:cNvSpPr>
              <p:nvPr/>
            </p:nvSpPr>
            <p:spPr bwMode="auto">
              <a:xfrm>
                <a:off x="4962" y="1275"/>
                <a:ext cx="2" cy="9"/>
              </a:xfrm>
              <a:custGeom>
                <a:avLst/>
                <a:gdLst>
                  <a:gd name="T0" fmla="*/ 1 w 47"/>
                  <a:gd name="T1" fmla="*/ 9 h 208"/>
                  <a:gd name="T2" fmla="*/ 1 w 47"/>
                  <a:gd name="T3" fmla="*/ 9 h 208"/>
                  <a:gd name="T4" fmla="*/ 1 w 47"/>
                  <a:gd name="T5" fmla="*/ 9 h 208"/>
                  <a:gd name="T6" fmla="*/ 1 w 47"/>
                  <a:gd name="T7" fmla="*/ 9 h 208"/>
                  <a:gd name="T8" fmla="*/ 2 w 47"/>
                  <a:gd name="T9" fmla="*/ 8 h 208"/>
                  <a:gd name="T10" fmla="*/ 2 w 47"/>
                  <a:gd name="T11" fmla="*/ 8 h 208"/>
                  <a:gd name="T12" fmla="*/ 2 w 47"/>
                  <a:gd name="T13" fmla="*/ 8 h 208"/>
                  <a:gd name="T14" fmla="*/ 2 w 47"/>
                  <a:gd name="T15" fmla="*/ 8 h 208"/>
                  <a:gd name="T16" fmla="*/ 1 w 47"/>
                  <a:gd name="T17" fmla="*/ 1 h 208"/>
                  <a:gd name="T18" fmla="*/ 1 w 47"/>
                  <a:gd name="T19" fmla="*/ 1 h 208"/>
                  <a:gd name="T20" fmla="*/ 1 w 47"/>
                  <a:gd name="T21" fmla="*/ 0 h 208"/>
                  <a:gd name="T22" fmla="*/ 1 w 47"/>
                  <a:gd name="T23" fmla="*/ 0 h 208"/>
                  <a:gd name="T24" fmla="*/ 1 w 47"/>
                  <a:gd name="T25" fmla="*/ 0 h 208"/>
                  <a:gd name="T26" fmla="*/ 1 w 47"/>
                  <a:gd name="T27" fmla="*/ 0 h 208"/>
                  <a:gd name="T28" fmla="*/ 1 w 47"/>
                  <a:gd name="T29" fmla="*/ 0 h 208"/>
                  <a:gd name="T30" fmla="*/ 1 w 47"/>
                  <a:gd name="T31" fmla="*/ 0 h 208"/>
                  <a:gd name="T32" fmla="*/ 1 w 47"/>
                  <a:gd name="T33" fmla="*/ 0 h 208"/>
                  <a:gd name="T34" fmla="*/ 1 w 47"/>
                  <a:gd name="T35" fmla="*/ 0 h 208"/>
                  <a:gd name="T36" fmla="*/ 0 w 47"/>
                  <a:gd name="T37" fmla="*/ 0 h 208"/>
                  <a:gd name="T38" fmla="*/ 0 w 47"/>
                  <a:gd name="T39" fmla="*/ 0 h 208"/>
                  <a:gd name="T40" fmla="*/ 0 w 47"/>
                  <a:gd name="T41" fmla="*/ 0 h 208"/>
                  <a:gd name="T42" fmla="*/ 0 w 47"/>
                  <a:gd name="T43" fmla="*/ 0 h 208"/>
                  <a:gd name="T44" fmla="*/ 0 w 47"/>
                  <a:gd name="T45" fmla="*/ 1 h 208"/>
                  <a:gd name="T46" fmla="*/ 0 w 47"/>
                  <a:gd name="T47" fmla="*/ 1 h 208"/>
                  <a:gd name="T48" fmla="*/ 0 w 47"/>
                  <a:gd name="T49" fmla="*/ 1 h 208"/>
                  <a:gd name="T50" fmla="*/ 0 w 47"/>
                  <a:gd name="T51" fmla="*/ 8 h 208"/>
                  <a:gd name="T52" fmla="*/ 0 w 47"/>
                  <a:gd name="T53" fmla="*/ 8 h 208"/>
                  <a:gd name="T54" fmla="*/ 0 w 47"/>
                  <a:gd name="T55" fmla="*/ 9 h 208"/>
                  <a:gd name="T56" fmla="*/ 0 w 47"/>
                  <a:gd name="T57" fmla="*/ 9 h 208"/>
                  <a:gd name="T58" fmla="*/ 0 w 47"/>
                  <a:gd name="T59" fmla="*/ 9 h 208"/>
                  <a:gd name="T60" fmla="*/ 0 w 47"/>
                  <a:gd name="T61" fmla="*/ 9 h 208"/>
                  <a:gd name="T62" fmla="*/ 0 w 47"/>
                  <a:gd name="T63" fmla="*/ 9 h 208"/>
                  <a:gd name="T64" fmla="*/ 1 w 47"/>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7" h="208">
                    <a:moveTo>
                      <a:pt x="17" y="208"/>
                    </a:moveTo>
                    <a:lnTo>
                      <a:pt x="18" y="207"/>
                    </a:lnTo>
                    <a:lnTo>
                      <a:pt x="20" y="207"/>
                    </a:lnTo>
                    <a:lnTo>
                      <a:pt x="23" y="205"/>
                    </a:lnTo>
                    <a:lnTo>
                      <a:pt x="25" y="204"/>
                    </a:lnTo>
                    <a:lnTo>
                      <a:pt x="27" y="202"/>
                    </a:lnTo>
                    <a:lnTo>
                      <a:pt x="30" y="200"/>
                    </a:lnTo>
                    <a:lnTo>
                      <a:pt x="32" y="198"/>
                    </a:lnTo>
                    <a:lnTo>
                      <a:pt x="34" y="196"/>
                    </a:lnTo>
                    <a:lnTo>
                      <a:pt x="38" y="193"/>
                    </a:lnTo>
                    <a:lnTo>
                      <a:pt x="40" y="191"/>
                    </a:lnTo>
                    <a:lnTo>
                      <a:pt x="42" y="188"/>
                    </a:lnTo>
                    <a:lnTo>
                      <a:pt x="43" y="186"/>
                    </a:lnTo>
                    <a:lnTo>
                      <a:pt x="45" y="182"/>
                    </a:lnTo>
                    <a:lnTo>
                      <a:pt x="46" y="180"/>
                    </a:lnTo>
                    <a:lnTo>
                      <a:pt x="46" y="177"/>
                    </a:lnTo>
                    <a:lnTo>
                      <a:pt x="47" y="176"/>
                    </a:lnTo>
                    <a:lnTo>
                      <a:pt x="35" y="19"/>
                    </a:lnTo>
                    <a:lnTo>
                      <a:pt x="34" y="16"/>
                    </a:lnTo>
                    <a:lnTo>
                      <a:pt x="34" y="15"/>
                    </a:lnTo>
                    <a:lnTo>
                      <a:pt x="34" y="13"/>
                    </a:lnTo>
                    <a:lnTo>
                      <a:pt x="33" y="11"/>
                    </a:lnTo>
                    <a:lnTo>
                      <a:pt x="32" y="9"/>
                    </a:lnTo>
                    <a:lnTo>
                      <a:pt x="31" y="8"/>
                    </a:lnTo>
                    <a:lnTo>
                      <a:pt x="30" y="6"/>
                    </a:lnTo>
                    <a:lnTo>
                      <a:pt x="29" y="5"/>
                    </a:lnTo>
                    <a:lnTo>
                      <a:pt x="28" y="4"/>
                    </a:lnTo>
                    <a:lnTo>
                      <a:pt x="26" y="3"/>
                    </a:lnTo>
                    <a:lnTo>
                      <a:pt x="25" y="2"/>
                    </a:lnTo>
                    <a:lnTo>
                      <a:pt x="23" y="1"/>
                    </a:lnTo>
                    <a:lnTo>
                      <a:pt x="22" y="0"/>
                    </a:lnTo>
                    <a:lnTo>
                      <a:pt x="20" y="0"/>
                    </a:lnTo>
                    <a:lnTo>
                      <a:pt x="18" y="0"/>
                    </a:lnTo>
                    <a:lnTo>
                      <a:pt x="17" y="0"/>
                    </a:lnTo>
                    <a:lnTo>
                      <a:pt x="15" y="0"/>
                    </a:lnTo>
                    <a:lnTo>
                      <a:pt x="13" y="0"/>
                    </a:lnTo>
                    <a:lnTo>
                      <a:pt x="11" y="0"/>
                    </a:lnTo>
                    <a:lnTo>
                      <a:pt x="10" y="1"/>
                    </a:lnTo>
                    <a:lnTo>
                      <a:pt x="8" y="2"/>
                    </a:lnTo>
                    <a:lnTo>
                      <a:pt x="7" y="3"/>
                    </a:lnTo>
                    <a:lnTo>
                      <a:pt x="5" y="4"/>
                    </a:lnTo>
                    <a:lnTo>
                      <a:pt x="4" y="5"/>
                    </a:lnTo>
                    <a:lnTo>
                      <a:pt x="3" y="7"/>
                    </a:lnTo>
                    <a:lnTo>
                      <a:pt x="2" y="8"/>
                    </a:lnTo>
                    <a:lnTo>
                      <a:pt x="1" y="10"/>
                    </a:lnTo>
                    <a:lnTo>
                      <a:pt x="1" y="12"/>
                    </a:lnTo>
                    <a:lnTo>
                      <a:pt x="0" y="14"/>
                    </a:lnTo>
                    <a:lnTo>
                      <a:pt x="0" y="17"/>
                    </a:lnTo>
                    <a:lnTo>
                      <a:pt x="0" y="19"/>
                    </a:lnTo>
                    <a:lnTo>
                      <a:pt x="0" y="22"/>
                    </a:lnTo>
                    <a:lnTo>
                      <a:pt x="0" y="192"/>
                    </a:lnTo>
                    <a:lnTo>
                      <a:pt x="0" y="193"/>
                    </a:lnTo>
                    <a:lnTo>
                      <a:pt x="0" y="194"/>
                    </a:lnTo>
                    <a:lnTo>
                      <a:pt x="0" y="196"/>
                    </a:lnTo>
                    <a:lnTo>
                      <a:pt x="1" y="197"/>
                    </a:lnTo>
                    <a:lnTo>
                      <a:pt x="1" y="199"/>
                    </a:lnTo>
                    <a:lnTo>
                      <a:pt x="2" y="200"/>
                    </a:lnTo>
                    <a:lnTo>
                      <a:pt x="3" y="201"/>
                    </a:lnTo>
                    <a:lnTo>
                      <a:pt x="4" y="203"/>
                    </a:lnTo>
                    <a:lnTo>
                      <a:pt x="5" y="204"/>
                    </a:lnTo>
                    <a:lnTo>
                      <a:pt x="7" y="205"/>
                    </a:lnTo>
                    <a:lnTo>
                      <a:pt x="8" y="205"/>
                    </a:lnTo>
                    <a:lnTo>
                      <a:pt x="10" y="206"/>
                    </a:lnTo>
                    <a:lnTo>
                      <a:pt x="11" y="207"/>
                    </a:lnTo>
                    <a:lnTo>
                      <a:pt x="13" y="207"/>
                    </a:lnTo>
                    <a:lnTo>
                      <a:pt x="15" y="207"/>
                    </a:lnTo>
                    <a:lnTo>
                      <a:pt x="17" y="208"/>
                    </a:lnTo>
                    <a:close/>
                  </a:path>
                </a:pathLst>
              </a:custGeom>
              <a:solidFill>
                <a:srgbClr val="993300"/>
              </a:solidFill>
              <a:ln w="0">
                <a:solidFill>
                  <a:srgbClr val="000000"/>
                </a:solidFill>
                <a:prstDash val="solid"/>
                <a:round/>
                <a:headEnd/>
                <a:tailEnd/>
              </a:ln>
            </p:spPr>
            <p:txBody>
              <a:bodyPr/>
              <a:lstStyle/>
              <a:p>
                <a:endParaRPr lang="en-US"/>
              </a:p>
            </p:txBody>
          </p:sp>
          <p:sp>
            <p:nvSpPr>
              <p:cNvPr id="44435" name="Freeform 560"/>
              <p:cNvSpPr>
                <a:spLocks/>
              </p:cNvSpPr>
              <p:nvPr/>
            </p:nvSpPr>
            <p:spPr bwMode="auto">
              <a:xfrm>
                <a:off x="4858" y="1288"/>
                <a:ext cx="44" cy="39"/>
              </a:xfrm>
              <a:custGeom>
                <a:avLst/>
                <a:gdLst>
                  <a:gd name="T0" fmla="*/ 13 w 1016"/>
                  <a:gd name="T1" fmla="*/ 31 h 893"/>
                  <a:gd name="T2" fmla="*/ 13 w 1016"/>
                  <a:gd name="T3" fmla="*/ 32 h 893"/>
                  <a:gd name="T4" fmla="*/ 14 w 1016"/>
                  <a:gd name="T5" fmla="*/ 34 h 893"/>
                  <a:gd name="T6" fmla="*/ 14 w 1016"/>
                  <a:gd name="T7" fmla="*/ 36 h 893"/>
                  <a:gd name="T8" fmla="*/ 15 w 1016"/>
                  <a:gd name="T9" fmla="*/ 37 h 893"/>
                  <a:gd name="T10" fmla="*/ 15 w 1016"/>
                  <a:gd name="T11" fmla="*/ 38 h 893"/>
                  <a:gd name="T12" fmla="*/ 16 w 1016"/>
                  <a:gd name="T13" fmla="*/ 39 h 893"/>
                  <a:gd name="T14" fmla="*/ 17 w 1016"/>
                  <a:gd name="T15" fmla="*/ 39 h 893"/>
                  <a:gd name="T16" fmla="*/ 40 w 1016"/>
                  <a:gd name="T17" fmla="*/ 39 h 893"/>
                  <a:gd name="T18" fmla="*/ 41 w 1016"/>
                  <a:gd name="T19" fmla="*/ 39 h 893"/>
                  <a:gd name="T20" fmla="*/ 41 w 1016"/>
                  <a:gd name="T21" fmla="*/ 38 h 893"/>
                  <a:gd name="T22" fmla="*/ 42 w 1016"/>
                  <a:gd name="T23" fmla="*/ 37 h 893"/>
                  <a:gd name="T24" fmla="*/ 43 w 1016"/>
                  <a:gd name="T25" fmla="*/ 36 h 893"/>
                  <a:gd name="T26" fmla="*/ 43 w 1016"/>
                  <a:gd name="T27" fmla="*/ 35 h 893"/>
                  <a:gd name="T28" fmla="*/ 44 w 1016"/>
                  <a:gd name="T29" fmla="*/ 33 h 893"/>
                  <a:gd name="T30" fmla="*/ 44 w 1016"/>
                  <a:gd name="T31" fmla="*/ 32 h 893"/>
                  <a:gd name="T32" fmla="*/ 44 w 1016"/>
                  <a:gd name="T33" fmla="*/ 30 h 893"/>
                  <a:gd name="T34" fmla="*/ 43 w 1016"/>
                  <a:gd name="T35" fmla="*/ 8 h 893"/>
                  <a:gd name="T36" fmla="*/ 43 w 1016"/>
                  <a:gd name="T37" fmla="*/ 6 h 893"/>
                  <a:gd name="T38" fmla="*/ 43 w 1016"/>
                  <a:gd name="T39" fmla="*/ 5 h 893"/>
                  <a:gd name="T40" fmla="*/ 42 w 1016"/>
                  <a:gd name="T41" fmla="*/ 3 h 893"/>
                  <a:gd name="T42" fmla="*/ 42 w 1016"/>
                  <a:gd name="T43" fmla="*/ 2 h 893"/>
                  <a:gd name="T44" fmla="*/ 41 w 1016"/>
                  <a:gd name="T45" fmla="*/ 1 h 893"/>
                  <a:gd name="T46" fmla="*/ 41 w 1016"/>
                  <a:gd name="T47" fmla="*/ 0 h 893"/>
                  <a:gd name="T48" fmla="*/ 40 w 1016"/>
                  <a:gd name="T49" fmla="*/ 0 h 893"/>
                  <a:gd name="T50" fmla="*/ 3 w 1016"/>
                  <a:gd name="T51" fmla="*/ 0 h 893"/>
                  <a:gd name="T52" fmla="*/ 3 w 1016"/>
                  <a:gd name="T53" fmla="*/ 0 h 893"/>
                  <a:gd name="T54" fmla="*/ 2 w 1016"/>
                  <a:gd name="T55" fmla="*/ 1 h 893"/>
                  <a:gd name="T56" fmla="*/ 1 w 1016"/>
                  <a:gd name="T57" fmla="*/ 2 h 893"/>
                  <a:gd name="T58" fmla="*/ 1 w 1016"/>
                  <a:gd name="T59" fmla="*/ 3 h 893"/>
                  <a:gd name="T60" fmla="*/ 1 w 1016"/>
                  <a:gd name="T61" fmla="*/ 4 h 893"/>
                  <a:gd name="T62" fmla="*/ 0 w 1016"/>
                  <a:gd name="T63" fmla="*/ 6 h 893"/>
                  <a:gd name="T64" fmla="*/ 0 w 1016"/>
                  <a:gd name="T65" fmla="*/ 7 h 893"/>
                  <a:gd name="T66" fmla="*/ 0 w 1016"/>
                  <a:gd name="T67" fmla="*/ 9 h 893"/>
                  <a:gd name="T68" fmla="*/ 13 w 1016"/>
                  <a:gd name="T69" fmla="*/ 11 h 89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16" h="893">
                    <a:moveTo>
                      <a:pt x="302" y="681"/>
                    </a:moveTo>
                    <a:lnTo>
                      <a:pt x="302" y="702"/>
                    </a:lnTo>
                    <a:lnTo>
                      <a:pt x="304" y="723"/>
                    </a:lnTo>
                    <a:lnTo>
                      <a:pt x="307" y="743"/>
                    </a:lnTo>
                    <a:lnTo>
                      <a:pt x="310" y="763"/>
                    </a:lnTo>
                    <a:lnTo>
                      <a:pt x="316" y="781"/>
                    </a:lnTo>
                    <a:lnTo>
                      <a:pt x="321" y="798"/>
                    </a:lnTo>
                    <a:lnTo>
                      <a:pt x="327" y="815"/>
                    </a:lnTo>
                    <a:lnTo>
                      <a:pt x="333" y="830"/>
                    </a:lnTo>
                    <a:lnTo>
                      <a:pt x="340" y="844"/>
                    </a:lnTo>
                    <a:lnTo>
                      <a:pt x="348" y="856"/>
                    </a:lnTo>
                    <a:lnTo>
                      <a:pt x="356" y="866"/>
                    </a:lnTo>
                    <a:lnTo>
                      <a:pt x="364" y="875"/>
                    </a:lnTo>
                    <a:lnTo>
                      <a:pt x="372" y="883"/>
                    </a:lnTo>
                    <a:lnTo>
                      <a:pt x="379" y="888"/>
                    </a:lnTo>
                    <a:lnTo>
                      <a:pt x="387" y="891"/>
                    </a:lnTo>
                    <a:lnTo>
                      <a:pt x="396" y="893"/>
                    </a:lnTo>
                    <a:lnTo>
                      <a:pt x="923" y="893"/>
                    </a:lnTo>
                    <a:lnTo>
                      <a:pt x="930" y="891"/>
                    </a:lnTo>
                    <a:lnTo>
                      <a:pt x="938" y="888"/>
                    </a:lnTo>
                    <a:lnTo>
                      <a:pt x="946" y="883"/>
                    </a:lnTo>
                    <a:lnTo>
                      <a:pt x="954" y="875"/>
                    </a:lnTo>
                    <a:lnTo>
                      <a:pt x="961" y="866"/>
                    </a:lnTo>
                    <a:lnTo>
                      <a:pt x="969" y="856"/>
                    </a:lnTo>
                    <a:lnTo>
                      <a:pt x="977" y="844"/>
                    </a:lnTo>
                    <a:lnTo>
                      <a:pt x="984" y="830"/>
                    </a:lnTo>
                    <a:lnTo>
                      <a:pt x="990" y="815"/>
                    </a:lnTo>
                    <a:lnTo>
                      <a:pt x="996" y="798"/>
                    </a:lnTo>
                    <a:lnTo>
                      <a:pt x="1001" y="781"/>
                    </a:lnTo>
                    <a:lnTo>
                      <a:pt x="1006" y="763"/>
                    </a:lnTo>
                    <a:lnTo>
                      <a:pt x="1009" y="743"/>
                    </a:lnTo>
                    <a:lnTo>
                      <a:pt x="1013" y="723"/>
                    </a:lnTo>
                    <a:lnTo>
                      <a:pt x="1015" y="702"/>
                    </a:lnTo>
                    <a:lnTo>
                      <a:pt x="1016" y="681"/>
                    </a:lnTo>
                    <a:lnTo>
                      <a:pt x="994" y="212"/>
                    </a:lnTo>
                    <a:lnTo>
                      <a:pt x="993" y="189"/>
                    </a:lnTo>
                    <a:lnTo>
                      <a:pt x="992" y="169"/>
                    </a:lnTo>
                    <a:lnTo>
                      <a:pt x="990" y="148"/>
                    </a:lnTo>
                    <a:lnTo>
                      <a:pt x="988" y="129"/>
                    </a:lnTo>
                    <a:lnTo>
                      <a:pt x="985" y="110"/>
                    </a:lnTo>
                    <a:lnTo>
                      <a:pt x="982" y="93"/>
                    </a:lnTo>
                    <a:lnTo>
                      <a:pt x="978" y="76"/>
                    </a:lnTo>
                    <a:lnTo>
                      <a:pt x="972" y="61"/>
                    </a:lnTo>
                    <a:lnTo>
                      <a:pt x="967" y="48"/>
                    </a:lnTo>
                    <a:lnTo>
                      <a:pt x="962" y="35"/>
                    </a:lnTo>
                    <a:lnTo>
                      <a:pt x="956" y="25"/>
                    </a:lnTo>
                    <a:lnTo>
                      <a:pt x="950" y="16"/>
                    </a:lnTo>
                    <a:lnTo>
                      <a:pt x="944" y="9"/>
                    </a:lnTo>
                    <a:lnTo>
                      <a:pt x="937" y="4"/>
                    </a:lnTo>
                    <a:lnTo>
                      <a:pt x="930" y="1"/>
                    </a:lnTo>
                    <a:lnTo>
                      <a:pt x="923" y="0"/>
                    </a:lnTo>
                    <a:lnTo>
                      <a:pt x="72" y="0"/>
                    </a:lnTo>
                    <a:lnTo>
                      <a:pt x="64" y="1"/>
                    </a:lnTo>
                    <a:lnTo>
                      <a:pt x="58" y="4"/>
                    </a:lnTo>
                    <a:lnTo>
                      <a:pt x="51" y="9"/>
                    </a:lnTo>
                    <a:lnTo>
                      <a:pt x="45" y="16"/>
                    </a:lnTo>
                    <a:lnTo>
                      <a:pt x="37" y="25"/>
                    </a:lnTo>
                    <a:lnTo>
                      <a:pt x="32" y="35"/>
                    </a:lnTo>
                    <a:lnTo>
                      <a:pt x="26" y="48"/>
                    </a:lnTo>
                    <a:lnTo>
                      <a:pt x="21" y="61"/>
                    </a:lnTo>
                    <a:lnTo>
                      <a:pt x="17" y="76"/>
                    </a:lnTo>
                    <a:lnTo>
                      <a:pt x="13" y="93"/>
                    </a:lnTo>
                    <a:lnTo>
                      <a:pt x="9" y="110"/>
                    </a:lnTo>
                    <a:lnTo>
                      <a:pt x="6" y="129"/>
                    </a:lnTo>
                    <a:lnTo>
                      <a:pt x="3" y="148"/>
                    </a:lnTo>
                    <a:lnTo>
                      <a:pt x="1" y="169"/>
                    </a:lnTo>
                    <a:lnTo>
                      <a:pt x="0" y="189"/>
                    </a:lnTo>
                    <a:lnTo>
                      <a:pt x="0" y="212"/>
                    </a:lnTo>
                    <a:lnTo>
                      <a:pt x="0" y="257"/>
                    </a:lnTo>
                    <a:lnTo>
                      <a:pt x="311" y="257"/>
                    </a:lnTo>
                    <a:lnTo>
                      <a:pt x="302" y="681"/>
                    </a:lnTo>
                    <a:close/>
                  </a:path>
                </a:pathLst>
              </a:custGeom>
              <a:solidFill>
                <a:srgbClr val="993300"/>
              </a:solidFill>
              <a:ln w="0">
                <a:solidFill>
                  <a:srgbClr val="000000"/>
                </a:solidFill>
                <a:prstDash val="solid"/>
                <a:round/>
                <a:headEnd/>
                <a:tailEnd/>
              </a:ln>
            </p:spPr>
            <p:txBody>
              <a:bodyPr/>
              <a:lstStyle/>
              <a:p>
                <a:endParaRPr lang="en-US"/>
              </a:p>
            </p:txBody>
          </p:sp>
          <p:sp>
            <p:nvSpPr>
              <p:cNvPr id="44436" name="Freeform 561"/>
              <p:cNvSpPr>
                <a:spLocks/>
              </p:cNvSpPr>
              <p:nvPr/>
            </p:nvSpPr>
            <p:spPr bwMode="auto">
              <a:xfrm>
                <a:off x="4875" y="1307"/>
                <a:ext cx="23" cy="17"/>
              </a:xfrm>
              <a:custGeom>
                <a:avLst/>
                <a:gdLst>
                  <a:gd name="T0" fmla="*/ 23 w 523"/>
                  <a:gd name="T1" fmla="*/ 9 h 403"/>
                  <a:gd name="T2" fmla="*/ 23 w 523"/>
                  <a:gd name="T3" fmla="*/ 9 h 403"/>
                  <a:gd name="T4" fmla="*/ 23 w 523"/>
                  <a:gd name="T5" fmla="*/ 10 h 403"/>
                  <a:gd name="T6" fmla="*/ 23 w 523"/>
                  <a:gd name="T7" fmla="*/ 11 h 403"/>
                  <a:gd name="T8" fmla="*/ 23 w 523"/>
                  <a:gd name="T9" fmla="*/ 12 h 403"/>
                  <a:gd name="T10" fmla="*/ 23 w 523"/>
                  <a:gd name="T11" fmla="*/ 13 h 403"/>
                  <a:gd name="T12" fmla="*/ 23 w 523"/>
                  <a:gd name="T13" fmla="*/ 13 h 403"/>
                  <a:gd name="T14" fmla="*/ 22 w 523"/>
                  <a:gd name="T15" fmla="*/ 14 h 403"/>
                  <a:gd name="T16" fmla="*/ 22 w 523"/>
                  <a:gd name="T17" fmla="*/ 15 h 403"/>
                  <a:gd name="T18" fmla="*/ 22 w 523"/>
                  <a:gd name="T19" fmla="*/ 15 h 403"/>
                  <a:gd name="T20" fmla="*/ 22 w 523"/>
                  <a:gd name="T21" fmla="*/ 16 h 403"/>
                  <a:gd name="T22" fmla="*/ 22 w 523"/>
                  <a:gd name="T23" fmla="*/ 16 h 403"/>
                  <a:gd name="T24" fmla="*/ 21 w 523"/>
                  <a:gd name="T25" fmla="*/ 16 h 403"/>
                  <a:gd name="T26" fmla="*/ 21 w 523"/>
                  <a:gd name="T27" fmla="*/ 17 h 403"/>
                  <a:gd name="T28" fmla="*/ 21 w 523"/>
                  <a:gd name="T29" fmla="*/ 17 h 403"/>
                  <a:gd name="T30" fmla="*/ 21 w 523"/>
                  <a:gd name="T31" fmla="*/ 17 h 403"/>
                  <a:gd name="T32" fmla="*/ 20 w 523"/>
                  <a:gd name="T33" fmla="*/ 17 h 403"/>
                  <a:gd name="T34" fmla="*/ 3 w 523"/>
                  <a:gd name="T35" fmla="*/ 17 h 403"/>
                  <a:gd name="T36" fmla="*/ 2 w 523"/>
                  <a:gd name="T37" fmla="*/ 17 h 403"/>
                  <a:gd name="T38" fmla="*/ 2 w 523"/>
                  <a:gd name="T39" fmla="*/ 17 h 403"/>
                  <a:gd name="T40" fmla="*/ 2 w 523"/>
                  <a:gd name="T41" fmla="*/ 17 h 403"/>
                  <a:gd name="T42" fmla="*/ 2 w 523"/>
                  <a:gd name="T43" fmla="*/ 16 h 403"/>
                  <a:gd name="T44" fmla="*/ 1 w 523"/>
                  <a:gd name="T45" fmla="*/ 16 h 403"/>
                  <a:gd name="T46" fmla="*/ 1 w 523"/>
                  <a:gd name="T47" fmla="*/ 16 h 403"/>
                  <a:gd name="T48" fmla="*/ 1 w 523"/>
                  <a:gd name="T49" fmla="*/ 15 h 403"/>
                  <a:gd name="T50" fmla="*/ 1 w 523"/>
                  <a:gd name="T51" fmla="*/ 15 h 403"/>
                  <a:gd name="T52" fmla="*/ 1 w 523"/>
                  <a:gd name="T53" fmla="*/ 14 h 403"/>
                  <a:gd name="T54" fmla="*/ 0 w 523"/>
                  <a:gd name="T55" fmla="*/ 13 h 403"/>
                  <a:gd name="T56" fmla="*/ 0 w 523"/>
                  <a:gd name="T57" fmla="*/ 13 h 403"/>
                  <a:gd name="T58" fmla="*/ 0 w 523"/>
                  <a:gd name="T59" fmla="*/ 12 h 403"/>
                  <a:gd name="T60" fmla="*/ 0 w 523"/>
                  <a:gd name="T61" fmla="*/ 11 h 403"/>
                  <a:gd name="T62" fmla="*/ 0 w 523"/>
                  <a:gd name="T63" fmla="*/ 10 h 403"/>
                  <a:gd name="T64" fmla="*/ 0 w 523"/>
                  <a:gd name="T65" fmla="*/ 9 h 403"/>
                  <a:gd name="T66" fmla="*/ 0 w 523"/>
                  <a:gd name="T67" fmla="*/ 9 h 403"/>
                  <a:gd name="T68" fmla="*/ 0 w 523"/>
                  <a:gd name="T69" fmla="*/ 0 h 403"/>
                  <a:gd name="T70" fmla="*/ 23 w 523"/>
                  <a:gd name="T71" fmla="*/ 0 h 403"/>
                  <a:gd name="T72" fmla="*/ 23 w 523"/>
                  <a:gd name="T73" fmla="*/ 9 h 4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23" h="403">
                    <a:moveTo>
                      <a:pt x="523" y="202"/>
                    </a:moveTo>
                    <a:lnTo>
                      <a:pt x="522" y="223"/>
                    </a:lnTo>
                    <a:lnTo>
                      <a:pt x="521" y="242"/>
                    </a:lnTo>
                    <a:lnTo>
                      <a:pt x="520" y="262"/>
                    </a:lnTo>
                    <a:lnTo>
                      <a:pt x="518" y="280"/>
                    </a:lnTo>
                    <a:lnTo>
                      <a:pt x="516" y="297"/>
                    </a:lnTo>
                    <a:lnTo>
                      <a:pt x="513" y="314"/>
                    </a:lnTo>
                    <a:lnTo>
                      <a:pt x="510" y="329"/>
                    </a:lnTo>
                    <a:lnTo>
                      <a:pt x="506" y="344"/>
                    </a:lnTo>
                    <a:lnTo>
                      <a:pt x="502" y="357"/>
                    </a:lnTo>
                    <a:lnTo>
                      <a:pt x="498" y="368"/>
                    </a:lnTo>
                    <a:lnTo>
                      <a:pt x="492" y="379"/>
                    </a:lnTo>
                    <a:lnTo>
                      <a:pt x="486" y="387"/>
                    </a:lnTo>
                    <a:lnTo>
                      <a:pt x="481" y="394"/>
                    </a:lnTo>
                    <a:lnTo>
                      <a:pt x="475" y="399"/>
                    </a:lnTo>
                    <a:lnTo>
                      <a:pt x="468" y="401"/>
                    </a:lnTo>
                    <a:lnTo>
                      <a:pt x="462" y="403"/>
                    </a:lnTo>
                    <a:lnTo>
                      <a:pt x="60" y="403"/>
                    </a:lnTo>
                    <a:lnTo>
                      <a:pt x="53" y="401"/>
                    </a:lnTo>
                    <a:lnTo>
                      <a:pt x="47" y="399"/>
                    </a:lnTo>
                    <a:lnTo>
                      <a:pt x="41" y="394"/>
                    </a:lnTo>
                    <a:lnTo>
                      <a:pt x="35" y="387"/>
                    </a:lnTo>
                    <a:lnTo>
                      <a:pt x="30" y="379"/>
                    </a:lnTo>
                    <a:lnTo>
                      <a:pt x="24" y="368"/>
                    </a:lnTo>
                    <a:lnTo>
                      <a:pt x="20" y="357"/>
                    </a:lnTo>
                    <a:lnTo>
                      <a:pt x="16" y="344"/>
                    </a:lnTo>
                    <a:lnTo>
                      <a:pt x="12" y="329"/>
                    </a:lnTo>
                    <a:lnTo>
                      <a:pt x="9" y="314"/>
                    </a:lnTo>
                    <a:lnTo>
                      <a:pt x="6" y="297"/>
                    </a:lnTo>
                    <a:lnTo>
                      <a:pt x="4" y="280"/>
                    </a:lnTo>
                    <a:lnTo>
                      <a:pt x="2" y="262"/>
                    </a:lnTo>
                    <a:lnTo>
                      <a:pt x="1" y="242"/>
                    </a:lnTo>
                    <a:lnTo>
                      <a:pt x="0" y="223"/>
                    </a:lnTo>
                    <a:lnTo>
                      <a:pt x="0" y="202"/>
                    </a:lnTo>
                    <a:lnTo>
                      <a:pt x="3" y="0"/>
                    </a:lnTo>
                    <a:lnTo>
                      <a:pt x="519" y="0"/>
                    </a:lnTo>
                    <a:lnTo>
                      <a:pt x="523" y="202"/>
                    </a:lnTo>
                    <a:close/>
                  </a:path>
                </a:pathLst>
              </a:custGeom>
              <a:solidFill>
                <a:srgbClr val="993300"/>
              </a:solidFill>
              <a:ln w="0">
                <a:solidFill>
                  <a:srgbClr val="000000"/>
                </a:solidFill>
                <a:prstDash val="solid"/>
                <a:round/>
                <a:headEnd/>
                <a:tailEnd/>
              </a:ln>
            </p:spPr>
            <p:txBody>
              <a:bodyPr/>
              <a:lstStyle/>
              <a:p>
                <a:endParaRPr lang="en-US"/>
              </a:p>
            </p:txBody>
          </p:sp>
          <p:sp>
            <p:nvSpPr>
              <p:cNvPr id="44437" name="Freeform 562"/>
              <p:cNvSpPr>
                <a:spLocks/>
              </p:cNvSpPr>
              <p:nvPr/>
            </p:nvSpPr>
            <p:spPr bwMode="auto">
              <a:xfrm>
                <a:off x="4872" y="1294"/>
                <a:ext cx="2" cy="29"/>
              </a:xfrm>
              <a:custGeom>
                <a:avLst/>
                <a:gdLst>
                  <a:gd name="T0" fmla="*/ 1 w 51"/>
                  <a:gd name="T1" fmla="*/ 29 h 665"/>
                  <a:gd name="T2" fmla="*/ 1 w 51"/>
                  <a:gd name="T3" fmla="*/ 29 h 665"/>
                  <a:gd name="T4" fmla="*/ 2 w 51"/>
                  <a:gd name="T5" fmla="*/ 29 h 665"/>
                  <a:gd name="T6" fmla="*/ 2 w 51"/>
                  <a:gd name="T7" fmla="*/ 28 h 665"/>
                  <a:gd name="T8" fmla="*/ 2 w 51"/>
                  <a:gd name="T9" fmla="*/ 28 h 665"/>
                  <a:gd name="T10" fmla="*/ 2 w 51"/>
                  <a:gd name="T11" fmla="*/ 27 h 665"/>
                  <a:gd name="T12" fmla="*/ 2 w 51"/>
                  <a:gd name="T13" fmla="*/ 27 h 665"/>
                  <a:gd name="T14" fmla="*/ 2 w 51"/>
                  <a:gd name="T15" fmla="*/ 26 h 665"/>
                  <a:gd name="T16" fmla="*/ 2 w 51"/>
                  <a:gd name="T17" fmla="*/ 3 h 665"/>
                  <a:gd name="T18" fmla="*/ 2 w 51"/>
                  <a:gd name="T19" fmla="*/ 2 h 665"/>
                  <a:gd name="T20" fmla="*/ 2 w 51"/>
                  <a:gd name="T21" fmla="*/ 2 h 665"/>
                  <a:gd name="T22" fmla="*/ 2 w 51"/>
                  <a:gd name="T23" fmla="*/ 1 h 665"/>
                  <a:gd name="T24" fmla="*/ 2 w 51"/>
                  <a:gd name="T25" fmla="*/ 1 h 665"/>
                  <a:gd name="T26" fmla="*/ 2 w 51"/>
                  <a:gd name="T27" fmla="*/ 0 h 665"/>
                  <a:gd name="T28" fmla="*/ 1 w 51"/>
                  <a:gd name="T29" fmla="*/ 0 h 665"/>
                  <a:gd name="T30" fmla="*/ 1 w 51"/>
                  <a:gd name="T31" fmla="*/ 0 h 665"/>
                  <a:gd name="T32" fmla="*/ 1 w 51"/>
                  <a:gd name="T33" fmla="*/ 0 h 665"/>
                  <a:gd name="T34" fmla="*/ 1 w 51"/>
                  <a:gd name="T35" fmla="*/ 0 h 665"/>
                  <a:gd name="T36" fmla="*/ 1 w 51"/>
                  <a:gd name="T37" fmla="*/ 0 h 665"/>
                  <a:gd name="T38" fmla="*/ 1 w 51"/>
                  <a:gd name="T39" fmla="*/ 0 h 665"/>
                  <a:gd name="T40" fmla="*/ 1 w 51"/>
                  <a:gd name="T41" fmla="*/ 1 h 665"/>
                  <a:gd name="T42" fmla="*/ 0 w 51"/>
                  <a:gd name="T43" fmla="*/ 1 h 665"/>
                  <a:gd name="T44" fmla="*/ 0 w 51"/>
                  <a:gd name="T45" fmla="*/ 2 h 665"/>
                  <a:gd name="T46" fmla="*/ 0 w 51"/>
                  <a:gd name="T47" fmla="*/ 2 h 665"/>
                  <a:gd name="T48" fmla="*/ 0 w 51"/>
                  <a:gd name="T49" fmla="*/ 3 h 665"/>
                  <a:gd name="T50" fmla="*/ 0 w 51"/>
                  <a:gd name="T51" fmla="*/ 25 h 665"/>
                  <a:gd name="T52" fmla="*/ 0 w 51"/>
                  <a:gd name="T53" fmla="*/ 25 h 665"/>
                  <a:gd name="T54" fmla="*/ 0 w 51"/>
                  <a:gd name="T55" fmla="*/ 26 h 665"/>
                  <a:gd name="T56" fmla="*/ 0 w 51"/>
                  <a:gd name="T57" fmla="*/ 27 h 665"/>
                  <a:gd name="T58" fmla="*/ 0 w 51"/>
                  <a:gd name="T59" fmla="*/ 28 h 665"/>
                  <a:gd name="T60" fmla="*/ 1 w 51"/>
                  <a:gd name="T61" fmla="*/ 28 h 665"/>
                  <a:gd name="T62" fmla="*/ 1 w 51"/>
                  <a:gd name="T63" fmla="*/ 29 h 665"/>
                  <a:gd name="T64" fmla="*/ 1 w 51"/>
                  <a:gd name="T65" fmla="*/ 29 h 6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1" h="665">
                    <a:moveTo>
                      <a:pt x="30" y="665"/>
                    </a:moveTo>
                    <a:lnTo>
                      <a:pt x="32" y="664"/>
                    </a:lnTo>
                    <a:lnTo>
                      <a:pt x="34" y="663"/>
                    </a:lnTo>
                    <a:lnTo>
                      <a:pt x="36" y="662"/>
                    </a:lnTo>
                    <a:lnTo>
                      <a:pt x="38" y="659"/>
                    </a:lnTo>
                    <a:lnTo>
                      <a:pt x="40" y="657"/>
                    </a:lnTo>
                    <a:lnTo>
                      <a:pt x="41" y="653"/>
                    </a:lnTo>
                    <a:lnTo>
                      <a:pt x="43" y="650"/>
                    </a:lnTo>
                    <a:lnTo>
                      <a:pt x="45" y="646"/>
                    </a:lnTo>
                    <a:lnTo>
                      <a:pt x="46" y="641"/>
                    </a:lnTo>
                    <a:lnTo>
                      <a:pt x="47" y="635"/>
                    </a:lnTo>
                    <a:lnTo>
                      <a:pt x="48" y="630"/>
                    </a:lnTo>
                    <a:lnTo>
                      <a:pt x="49" y="624"/>
                    </a:lnTo>
                    <a:lnTo>
                      <a:pt x="50" y="618"/>
                    </a:lnTo>
                    <a:lnTo>
                      <a:pt x="50" y="612"/>
                    </a:lnTo>
                    <a:lnTo>
                      <a:pt x="50" y="606"/>
                    </a:lnTo>
                    <a:lnTo>
                      <a:pt x="51" y="600"/>
                    </a:lnTo>
                    <a:lnTo>
                      <a:pt x="51" y="65"/>
                    </a:lnTo>
                    <a:lnTo>
                      <a:pt x="50" y="58"/>
                    </a:lnTo>
                    <a:lnTo>
                      <a:pt x="50" y="52"/>
                    </a:lnTo>
                    <a:lnTo>
                      <a:pt x="50" y="46"/>
                    </a:lnTo>
                    <a:lnTo>
                      <a:pt x="49" y="40"/>
                    </a:lnTo>
                    <a:lnTo>
                      <a:pt x="48" y="33"/>
                    </a:lnTo>
                    <a:lnTo>
                      <a:pt x="47" y="28"/>
                    </a:lnTo>
                    <a:lnTo>
                      <a:pt x="46" y="23"/>
                    </a:lnTo>
                    <a:lnTo>
                      <a:pt x="45" y="18"/>
                    </a:lnTo>
                    <a:lnTo>
                      <a:pt x="43" y="14"/>
                    </a:lnTo>
                    <a:lnTo>
                      <a:pt x="41" y="11"/>
                    </a:lnTo>
                    <a:lnTo>
                      <a:pt x="40" y="7"/>
                    </a:lnTo>
                    <a:lnTo>
                      <a:pt x="38" y="5"/>
                    </a:lnTo>
                    <a:lnTo>
                      <a:pt x="36" y="2"/>
                    </a:lnTo>
                    <a:lnTo>
                      <a:pt x="34" y="1"/>
                    </a:lnTo>
                    <a:lnTo>
                      <a:pt x="32" y="0"/>
                    </a:lnTo>
                    <a:lnTo>
                      <a:pt x="30" y="0"/>
                    </a:lnTo>
                    <a:lnTo>
                      <a:pt x="27" y="0"/>
                    </a:lnTo>
                    <a:lnTo>
                      <a:pt x="24" y="1"/>
                    </a:lnTo>
                    <a:lnTo>
                      <a:pt x="22" y="2"/>
                    </a:lnTo>
                    <a:lnTo>
                      <a:pt x="20" y="5"/>
                    </a:lnTo>
                    <a:lnTo>
                      <a:pt x="18" y="7"/>
                    </a:lnTo>
                    <a:lnTo>
                      <a:pt x="16" y="11"/>
                    </a:lnTo>
                    <a:lnTo>
                      <a:pt x="15" y="14"/>
                    </a:lnTo>
                    <a:lnTo>
                      <a:pt x="13" y="18"/>
                    </a:lnTo>
                    <a:lnTo>
                      <a:pt x="12" y="23"/>
                    </a:lnTo>
                    <a:lnTo>
                      <a:pt x="10" y="28"/>
                    </a:lnTo>
                    <a:lnTo>
                      <a:pt x="9" y="33"/>
                    </a:lnTo>
                    <a:lnTo>
                      <a:pt x="8" y="40"/>
                    </a:lnTo>
                    <a:lnTo>
                      <a:pt x="8" y="46"/>
                    </a:lnTo>
                    <a:lnTo>
                      <a:pt x="7" y="52"/>
                    </a:lnTo>
                    <a:lnTo>
                      <a:pt x="7" y="58"/>
                    </a:lnTo>
                    <a:lnTo>
                      <a:pt x="7" y="65"/>
                    </a:lnTo>
                    <a:lnTo>
                      <a:pt x="0" y="557"/>
                    </a:lnTo>
                    <a:lnTo>
                      <a:pt x="0" y="564"/>
                    </a:lnTo>
                    <a:lnTo>
                      <a:pt x="0" y="572"/>
                    </a:lnTo>
                    <a:lnTo>
                      <a:pt x="1" y="580"/>
                    </a:lnTo>
                    <a:lnTo>
                      <a:pt x="2" y="589"/>
                    </a:lnTo>
                    <a:lnTo>
                      <a:pt x="4" y="597"/>
                    </a:lnTo>
                    <a:lnTo>
                      <a:pt x="6" y="607"/>
                    </a:lnTo>
                    <a:lnTo>
                      <a:pt x="7" y="616"/>
                    </a:lnTo>
                    <a:lnTo>
                      <a:pt x="10" y="624"/>
                    </a:lnTo>
                    <a:lnTo>
                      <a:pt x="12" y="632"/>
                    </a:lnTo>
                    <a:lnTo>
                      <a:pt x="14" y="641"/>
                    </a:lnTo>
                    <a:lnTo>
                      <a:pt x="16" y="647"/>
                    </a:lnTo>
                    <a:lnTo>
                      <a:pt x="19" y="653"/>
                    </a:lnTo>
                    <a:lnTo>
                      <a:pt x="21" y="658"/>
                    </a:lnTo>
                    <a:lnTo>
                      <a:pt x="24" y="661"/>
                    </a:lnTo>
                    <a:lnTo>
                      <a:pt x="27" y="664"/>
                    </a:lnTo>
                    <a:lnTo>
                      <a:pt x="30" y="665"/>
                    </a:lnTo>
                    <a:close/>
                  </a:path>
                </a:pathLst>
              </a:custGeom>
              <a:solidFill>
                <a:srgbClr val="993300"/>
              </a:solidFill>
              <a:ln w="0">
                <a:solidFill>
                  <a:srgbClr val="000000"/>
                </a:solidFill>
                <a:prstDash val="solid"/>
                <a:round/>
                <a:headEnd/>
                <a:tailEnd/>
              </a:ln>
            </p:spPr>
            <p:txBody>
              <a:bodyPr/>
              <a:lstStyle/>
              <a:p>
                <a:endParaRPr lang="en-US"/>
              </a:p>
            </p:txBody>
          </p:sp>
          <p:sp>
            <p:nvSpPr>
              <p:cNvPr id="44438" name="Freeform 563"/>
              <p:cNvSpPr>
                <a:spLocks/>
              </p:cNvSpPr>
              <p:nvPr/>
            </p:nvSpPr>
            <p:spPr bwMode="auto">
              <a:xfrm>
                <a:off x="4899" y="1293"/>
                <a:ext cx="2" cy="30"/>
              </a:xfrm>
              <a:custGeom>
                <a:avLst/>
                <a:gdLst>
                  <a:gd name="T0" fmla="*/ 1 w 58"/>
                  <a:gd name="T1" fmla="*/ 30 h 693"/>
                  <a:gd name="T2" fmla="*/ 1 w 58"/>
                  <a:gd name="T3" fmla="*/ 30 h 693"/>
                  <a:gd name="T4" fmla="*/ 1 w 58"/>
                  <a:gd name="T5" fmla="*/ 29 h 693"/>
                  <a:gd name="T6" fmla="*/ 1 w 58"/>
                  <a:gd name="T7" fmla="*/ 29 h 693"/>
                  <a:gd name="T8" fmla="*/ 2 w 58"/>
                  <a:gd name="T9" fmla="*/ 28 h 693"/>
                  <a:gd name="T10" fmla="*/ 2 w 58"/>
                  <a:gd name="T11" fmla="*/ 27 h 693"/>
                  <a:gd name="T12" fmla="*/ 2 w 58"/>
                  <a:gd name="T13" fmla="*/ 26 h 693"/>
                  <a:gd name="T14" fmla="*/ 2 w 58"/>
                  <a:gd name="T15" fmla="*/ 26 h 693"/>
                  <a:gd name="T16" fmla="*/ 2 w 58"/>
                  <a:gd name="T17" fmla="*/ 3 h 693"/>
                  <a:gd name="T18" fmla="*/ 1 w 58"/>
                  <a:gd name="T19" fmla="*/ 2 h 693"/>
                  <a:gd name="T20" fmla="*/ 1 w 58"/>
                  <a:gd name="T21" fmla="*/ 2 h 693"/>
                  <a:gd name="T22" fmla="*/ 1 w 58"/>
                  <a:gd name="T23" fmla="*/ 1 h 693"/>
                  <a:gd name="T24" fmla="*/ 1 w 58"/>
                  <a:gd name="T25" fmla="*/ 1 h 693"/>
                  <a:gd name="T26" fmla="*/ 1 w 58"/>
                  <a:gd name="T27" fmla="*/ 0 h 693"/>
                  <a:gd name="T28" fmla="*/ 1 w 58"/>
                  <a:gd name="T29" fmla="*/ 0 h 693"/>
                  <a:gd name="T30" fmla="*/ 1 w 58"/>
                  <a:gd name="T31" fmla="*/ 0 h 693"/>
                  <a:gd name="T32" fmla="*/ 1 w 58"/>
                  <a:gd name="T33" fmla="*/ 0 h 693"/>
                  <a:gd name="T34" fmla="*/ 1 w 58"/>
                  <a:gd name="T35" fmla="*/ 0 h 693"/>
                  <a:gd name="T36" fmla="*/ 0 w 58"/>
                  <a:gd name="T37" fmla="*/ 0 h 693"/>
                  <a:gd name="T38" fmla="*/ 0 w 58"/>
                  <a:gd name="T39" fmla="*/ 0 h 693"/>
                  <a:gd name="T40" fmla="*/ 0 w 58"/>
                  <a:gd name="T41" fmla="*/ 1 h 693"/>
                  <a:gd name="T42" fmla="*/ 0 w 58"/>
                  <a:gd name="T43" fmla="*/ 1 h 693"/>
                  <a:gd name="T44" fmla="*/ 0 w 58"/>
                  <a:gd name="T45" fmla="*/ 2 h 693"/>
                  <a:gd name="T46" fmla="*/ 0 w 58"/>
                  <a:gd name="T47" fmla="*/ 3 h 693"/>
                  <a:gd name="T48" fmla="*/ 0 w 58"/>
                  <a:gd name="T49" fmla="*/ 3 h 693"/>
                  <a:gd name="T50" fmla="*/ 0 w 58"/>
                  <a:gd name="T51" fmla="*/ 28 h 693"/>
                  <a:gd name="T52" fmla="*/ 0 w 58"/>
                  <a:gd name="T53" fmla="*/ 28 h 693"/>
                  <a:gd name="T54" fmla="*/ 0 w 58"/>
                  <a:gd name="T55" fmla="*/ 29 h 693"/>
                  <a:gd name="T56" fmla="*/ 0 w 58"/>
                  <a:gd name="T57" fmla="*/ 29 h 693"/>
                  <a:gd name="T58" fmla="*/ 0 w 58"/>
                  <a:gd name="T59" fmla="*/ 29 h 693"/>
                  <a:gd name="T60" fmla="*/ 0 w 58"/>
                  <a:gd name="T61" fmla="*/ 30 h 693"/>
                  <a:gd name="T62" fmla="*/ 0 w 58"/>
                  <a:gd name="T63" fmla="*/ 30 h 693"/>
                  <a:gd name="T64" fmla="*/ 1 w 58"/>
                  <a:gd name="T65" fmla="*/ 30 h 6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8" h="693">
                    <a:moveTo>
                      <a:pt x="21" y="693"/>
                    </a:moveTo>
                    <a:lnTo>
                      <a:pt x="23" y="692"/>
                    </a:lnTo>
                    <a:lnTo>
                      <a:pt x="25" y="689"/>
                    </a:lnTo>
                    <a:lnTo>
                      <a:pt x="28" y="686"/>
                    </a:lnTo>
                    <a:lnTo>
                      <a:pt x="31" y="681"/>
                    </a:lnTo>
                    <a:lnTo>
                      <a:pt x="34" y="675"/>
                    </a:lnTo>
                    <a:lnTo>
                      <a:pt x="38" y="669"/>
                    </a:lnTo>
                    <a:lnTo>
                      <a:pt x="41" y="660"/>
                    </a:lnTo>
                    <a:lnTo>
                      <a:pt x="44" y="652"/>
                    </a:lnTo>
                    <a:lnTo>
                      <a:pt x="47" y="644"/>
                    </a:lnTo>
                    <a:lnTo>
                      <a:pt x="49" y="635"/>
                    </a:lnTo>
                    <a:lnTo>
                      <a:pt x="52" y="626"/>
                    </a:lnTo>
                    <a:lnTo>
                      <a:pt x="54" y="617"/>
                    </a:lnTo>
                    <a:lnTo>
                      <a:pt x="55" y="608"/>
                    </a:lnTo>
                    <a:lnTo>
                      <a:pt x="56" y="600"/>
                    </a:lnTo>
                    <a:lnTo>
                      <a:pt x="57" y="592"/>
                    </a:lnTo>
                    <a:lnTo>
                      <a:pt x="58" y="586"/>
                    </a:lnTo>
                    <a:lnTo>
                      <a:pt x="44" y="66"/>
                    </a:lnTo>
                    <a:lnTo>
                      <a:pt x="43" y="58"/>
                    </a:lnTo>
                    <a:lnTo>
                      <a:pt x="43" y="52"/>
                    </a:lnTo>
                    <a:lnTo>
                      <a:pt x="42" y="46"/>
                    </a:lnTo>
                    <a:lnTo>
                      <a:pt x="42" y="40"/>
                    </a:lnTo>
                    <a:lnTo>
                      <a:pt x="41" y="34"/>
                    </a:lnTo>
                    <a:lnTo>
                      <a:pt x="40" y="29"/>
                    </a:lnTo>
                    <a:lnTo>
                      <a:pt x="38" y="24"/>
                    </a:lnTo>
                    <a:lnTo>
                      <a:pt x="37" y="18"/>
                    </a:lnTo>
                    <a:lnTo>
                      <a:pt x="34" y="14"/>
                    </a:lnTo>
                    <a:lnTo>
                      <a:pt x="33" y="11"/>
                    </a:lnTo>
                    <a:lnTo>
                      <a:pt x="31" y="7"/>
                    </a:lnTo>
                    <a:lnTo>
                      <a:pt x="29" y="5"/>
                    </a:lnTo>
                    <a:lnTo>
                      <a:pt x="27" y="2"/>
                    </a:lnTo>
                    <a:lnTo>
                      <a:pt x="25" y="1"/>
                    </a:lnTo>
                    <a:lnTo>
                      <a:pt x="23" y="0"/>
                    </a:lnTo>
                    <a:lnTo>
                      <a:pt x="21" y="0"/>
                    </a:lnTo>
                    <a:lnTo>
                      <a:pt x="18" y="0"/>
                    </a:lnTo>
                    <a:lnTo>
                      <a:pt x="16" y="1"/>
                    </a:lnTo>
                    <a:lnTo>
                      <a:pt x="14" y="2"/>
                    </a:lnTo>
                    <a:lnTo>
                      <a:pt x="13" y="5"/>
                    </a:lnTo>
                    <a:lnTo>
                      <a:pt x="11" y="8"/>
                    </a:lnTo>
                    <a:lnTo>
                      <a:pt x="9" y="11"/>
                    </a:lnTo>
                    <a:lnTo>
                      <a:pt x="7" y="15"/>
                    </a:lnTo>
                    <a:lnTo>
                      <a:pt x="6" y="20"/>
                    </a:lnTo>
                    <a:lnTo>
                      <a:pt x="4" y="26"/>
                    </a:lnTo>
                    <a:lnTo>
                      <a:pt x="3" y="31"/>
                    </a:lnTo>
                    <a:lnTo>
                      <a:pt x="2" y="37"/>
                    </a:lnTo>
                    <a:lnTo>
                      <a:pt x="1" y="44"/>
                    </a:lnTo>
                    <a:lnTo>
                      <a:pt x="0" y="50"/>
                    </a:lnTo>
                    <a:lnTo>
                      <a:pt x="0" y="58"/>
                    </a:lnTo>
                    <a:lnTo>
                      <a:pt x="0" y="66"/>
                    </a:lnTo>
                    <a:lnTo>
                      <a:pt x="0" y="75"/>
                    </a:lnTo>
                    <a:lnTo>
                      <a:pt x="0" y="638"/>
                    </a:lnTo>
                    <a:lnTo>
                      <a:pt x="0" y="642"/>
                    </a:lnTo>
                    <a:lnTo>
                      <a:pt x="0" y="647"/>
                    </a:lnTo>
                    <a:lnTo>
                      <a:pt x="0" y="652"/>
                    </a:lnTo>
                    <a:lnTo>
                      <a:pt x="1" y="657"/>
                    </a:lnTo>
                    <a:lnTo>
                      <a:pt x="2" y="662"/>
                    </a:lnTo>
                    <a:lnTo>
                      <a:pt x="3" y="667"/>
                    </a:lnTo>
                    <a:lnTo>
                      <a:pt x="4" y="671"/>
                    </a:lnTo>
                    <a:lnTo>
                      <a:pt x="6" y="675"/>
                    </a:lnTo>
                    <a:lnTo>
                      <a:pt x="7" y="679"/>
                    </a:lnTo>
                    <a:lnTo>
                      <a:pt x="9" y="682"/>
                    </a:lnTo>
                    <a:lnTo>
                      <a:pt x="11" y="685"/>
                    </a:lnTo>
                    <a:lnTo>
                      <a:pt x="13" y="688"/>
                    </a:lnTo>
                    <a:lnTo>
                      <a:pt x="14" y="690"/>
                    </a:lnTo>
                    <a:lnTo>
                      <a:pt x="16" y="691"/>
                    </a:lnTo>
                    <a:lnTo>
                      <a:pt x="18" y="692"/>
                    </a:lnTo>
                    <a:lnTo>
                      <a:pt x="21" y="693"/>
                    </a:lnTo>
                    <a:close/>
                  </a:path>
                </a:pathLst>
              </a:custGeom>
              <a:solidFill>
                <a:srgbClr val="993300"/>
              </a:solidFill>
              <a:ln w="0">
                <a:solidFill>
                  <a:srgbClr val="000000"/>
                </a:solidFill>
                <a:prstDash val="solid"/>
                <a:round/>
                <a:headEnd/>
                <a:tailEnd/>
              </a:ln>
            </p:spPr>
            <p:txBody>
              <a:bodyPr/>
              <a:lstStyle/>
              <a:p>
                <a:endParaRPr lang="en-US"/>
              </a:p>
            </p:txBody>
          </p:sp>
        </p:grpSp>
        <p:sp>
          <p:nvSpPr>
            <p:cNvPr id="44229" name="Freeform 564"/>
            <p:cNvSpPr>
              <a:spLocks/>
            </p:cNvSpPr>
            <p:nvPr/>
          </p:nvSpPr>
          <p:spPr bwMode="auto">
            <a:xfrm>
              <a:off x="4803" y="1274"/>
              <a:ext cx="24" cy="12"/>
            </a:xfrm>
            <a:custGeom>
              <a:avLst/>
              <a:gdLst>
                <a:gd name="T0" fmla="*/ 0 w 559"/>
                <a:gd name="T1" fmla="*/ 9 h 269"/>
                <a:gd name="T2" fmla="*/ 0 w 559"/>
                <a:gd name="T3" fmla="*/ 10 h 269"/>
                <a:gd name="T4" fmla="*/ 0 w 559"/>
                <a:gd name="T5" fmla="*/ 10 h 269"/>
                <a:gd name="T6" fmla="*/ 1 w 559"/>
                <a:gd name="T7" fmla="*/ 11 h 269"/>
                <a:gd name="T8" fmla="*/ 1 w 559"/>
                <a:gd name="T9" fmla="*/ 11 h 269"/>
                <a:gd name="T10" fmla="*/ 2 w 559"/>
                <a:gd name="T11" fmla="*/ 12 h 269"/>
                <a:gd name="T12" fmla="*/ 2 w 559"/>
                <a:gd name="T13" fmla="*/ 12 h 269"/>
                <a:gd name="T14" fmla="*/ 3 w 559"/>
                <a:gd name="T15" fmla="*/ 12 h 269"/>
                <a:gd name="T16" fmla="*/ 21 w 559"/>
                <a:gd name="T17" fmla="*/ 12 h 269"/>
                <a:gd name="T18" fmla="*/ 21 w 559"/>
                <a:gd name="T19" fmla="*/ 12 h 269"/>
                <a:gd name="T20" fmla="*/ 22 w 559"/>
                <a:gd name="T21" fmla="*/ 12 h 269"/>
                <a:gd name="T22" fmla="*/ 22 w 559"/>
                <a:gd name="T23" fmla="*/ 12 h 269"/>
                <a:gd name="T24" fmla="*/ 23 w 559"/>
                <a:gd name="T25" fmla="*/ 11 h 269"/>
                <a:gd name="T26" fmla="*/ 23 w 559"/>
                <a:gd name="T27" fmla="*/ 11 h 269"/>
                <a:gd name="T28" fmla="*/ 24 w 559"/>
                <a:gd name="T29" fmla="*/ 10 h 269"/>
                <a:gd name="T30" fmla="*/ 24 w 559"/>
                <a:gd name="T31" fmla="*/ 10 h 269"/>
                <a:gd name="T32" fmla="*/ 24 w 559"/>
                <a:gd name="T33" fmla="*/ 9 h 269"/>
                <a:gd name="T34" fmla="*/ 23 w 559"/>
                <a:gd name="T35" fmla="*/ 3 h 269"/>
                <a:gd name="T36" fmla="*/ 23 w 559"/>
                <a:gd name="T37" fmla="*/ 2 h 269"/>
                <a:gd name="T38" fmla="*/ 23 w 559"/>
                <a:gd name="T39" fmla="*/ 1 h 269"/>
                <a:gd name="T40" fmla="*/ 23 w 559"/>
                <a:gd name="T41" fmla="*/ 1 h 269"/>
                <a:gd name="T42" fmla="*/ 22 w 559"/>
                <a:gd name="T43" fmla="*/ 1 h 269"/>
                <a:gd name="T44" fmla="*/ 22 w 559"/>
                <a:gd name="T45" fmla="*/ 0 h 269"/>
                <a:gd name="T46" fmla="*/ 22 w 559"/>
                <a:gd name="T47" fmla="*/ 0 h 269"/>
                <a:gd name="T48" fmla="*/ 21 w 559"/>
                <a:gd name="T49" fmla="*/ 0 h 269"/>
                <a:gd name="T50" fmla="*/ 3 w 559"/>
                <a:gd name="T51" fmla="*/ 0 h 269"/>
                <a:gd name="T52" fmla="*/ 3 w 559"/>
                <a:gd name="T53" fmla="*/ 0 h 269"/>
                <a:gd name="T54" fmla="*/ 2 w 559"/>
                <a:gd name="T55" fmla="*/ 0 h 269"/>
                <a:gd name="T56" fmla="*/ 2 w 559"/>
                <a:gd name="T57" fmla="*/ 0 h 269"/>
                <a:gd name="T58" fmla="*/ 1 w 559"/>
                <a:gd name="T59" fmla="*/ 1 h 269"/>
                <a:gd name="T60" fmla="*/ 1 w 559"/>
                <a:gd name="T61" fmla="*/ 1 h 269"/>
                <a:gd name="T62" fmla="*/ 1 w 559"/>
                <a:gd name="T63" fmla="*/ 2 h 269"/>
                <a:gd name="T64" fmla="*/ 1 w 559"/>
                <a:gd name="T65" fmla="*/ 2 h 269"/>
                <a:gd name="T66" fmla="*/ 1 w 559"/>
                <a:gd name="T67" fmla="*/ 3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59" h="269">
                  <a:moveTo>
                    <a:pt x="0" y="204"/>
                  </a:moveTo>
                  <a:lnTo>
                    <a:pt x="0" y="211"/>
                  </a:lnTo>
                  <a:lnTo>
                    <a:pt x="1" y="217"/>
                  </a:lnTo>
                  <a:lnTo>
                    <a:pt x="3" y="223"/>
                  </a:lnTo>
                  <a:lnTo>
                    <a:pt x="6" y="229"/>
                  </a:lnTo>
                  <a:lnTo>
                    <a:pt x="10" y="235"/>
                  </a:lnTo>
                  <a:lnTo>
                    <a:pt x="14" y="240"/>
                  </a:lnTo>
                  <a:lnTo>
                    <a:pt x="19" y="245"/>
                  </a:lnTo>
                  <a:lnTo>
                    <a:pt x="25" y="250"/>
                  </a:lnTo>
                  <a:lnTo>
                    <a:pt x="30" y="254"/>
                  </a:lnTo>
                  <a:lnTo>
                    <a:pt x="36" y="258"/>
                  </a:lnTo>
                  <a:lnTo>
                    <a:pt x="42" y="261"/>
                  </a:lnTo>
                  <a:lnTo>
                    <a:pt x="48" y="264"/>
                  </a:lnTo>
                  <a:lnTo>
                    <a:pt x="54" y="266"/>
                  </a:lnTo>
                  <a:lnTo>
                    <a:pt x="60" y="267"/>
                  </a:lnTo>
                  <a:lnTo>
                    <a:pt x="67" y="268"/>
                  </a:lnTo>
                  <a:lnTo>
                    <a:pt x="73" y="269"/>
                  </a:lnTo>
                  <a:lnTo>
                    <a:pt x="486" y="269"/>
                  </a:lnTo>
                  <a:lnTo>
                    <a:pt x="492" y="268"/>
                  </a:lnTo>
                  <a:lnTo>
                    <a:pt x="498" y="267"/>
                  </a:lnTo>
                  <a:lnTo>
                    <a:pt x="505" y="266"/>
                  </a:lnTo>
                  <a:lnTo>
                    <a:pt x="511" y="264"/>
                  </a:lnTo>
                  <a:lnTo>
                    <a:pt x="517" y="261"/>
                  </a:lnTo>
                  <a:lnTo>
                    <a:pt x="523" y="258"/>
                  </a:lnTo>
                  <a:lnTo>
                    <a:pt x="529" y="254"/>
                  </a:lnTo>
                  <a:lnTo>
                    <a:pt x="535" y="250"/>
                  </a:lnTo>
                  <a:lnTo>
                    <a:pt x="540" y="245"/>
                  </a:lnTo>
                  <a:lnTo>
                    <a:pt x="544" y="240"/>
                  </a:lnTo>
                  <a:lnTo>
                    <a:pt x="548" y="235"/>
                  </a:lnTo>
                  <a:lnTo>
                    <a:pt x="552" y="229"/>
                  </a:lnTo>
                  <a:lnTo>
                    <a:pt x="555" y="223"/>
                  </a:lnTo>
                  <a:lnTo>
                    <a:pt x="557" y="217"/>
                  </a:lnTo>
                  <a:lnTo>
                    <a:pt x="558" y="211"/>
                  </a:lnTo>
                  <a:lnTo>
                    <a:pt x="559" y="204"/>
                  </a:lnTo>
                  <a:lnTo>
                    <a:pt x="543" y="64"/>
                  </a:lnTo>
                  <a:lnTo>
                    <a:pt x="542" y="57"/>
                  </a:lnTo>
                  <a:lnTo>
                    <a:pt x="541" y="51"/>
                  </a:lnTo>
                  <a:lnTo>
                    <a:pt x="540" y="44"/>
                  </a:lnTo>
                  <a:lnTo>
                    <a:pt x="538" y="38"/>
                  </a:lnTo>
                  <a:lnTo>
                    <a:pt x="536" y="33"/>
                  </a:lnTo>
                  <a:lnTo>
                    <a:pt x="533" y="28"/>
                  </a:lnTo>
                  <a:lnTo>
                    <a:pt x="530" y="23"/>
                  </a:lnTo>
                  <a:lnTo>
                    <a:pt x="527" y="19"/>
                  </a:lnTo>
                  <a:lnTo>
                    <a:pt x="522" y="15"/>
                  </a:lnTo>
                  <a:lnTo>
                    <a:pt x="518" y="11"/>
                  </a:lnTo>
                  <a:lnTo>
                    <a:pt x="513" y="7"/>
                  </a:lnTo>
                  <a:lnTo>
                    <a:pt x="508" y="4"/>
                  </a:lnTo>
                  <a:lnTo>
                    <a:pt x="503" y="2"/>
                  </a:lnTo>
                  <a:lnTo>
                    <a:pt x="498" y="1"/>
                  </a:lnTo>
                  <a:lnTo>
                    <a:pt x="492" y="0"/>
                  </a:lnTo>
                  <a:lnTo>
                    <a:pt x="486" y="0"/>
                  </a:lnTo>
                  <a:lnTo>
                    <a:pt x="73" y="0"/>
                  </a:lnTo>
                  <a:lnTo>
                    <a:pt x="67" y="0"/>
                  </a:lnTo>
                  <a:lnTo>
                    <a:pt x="61" y="1"/>
                  </a:lnTo>
                  <a:lnTo>
                    <a:pt x="55" y="2"/>
                  </a:lnTo>
                  <a:lnTo>
                    <a:pt x="50" y="4"/>
                  </a:lnTo>
                  <a:lnTo>
                    <a:pt x="46" y="7"/>
                  </a:lnTo>
                  <a:lnTo>
                    <a:pt x="41" y="11"/>
                  </a:lnTo>
                  <a:lnTo>
                    <a:pt x="37" y="15"/>
                  </a:lnTo>
                  <a:lnTo>
                    <a:pt x="33" y="19"/>
                  </a:lnTo>
                  <a:lnTo>
                    <a:pt x="30" y="23"/>
                  </a:lnTo>
                  <a:lnTo>
                    <a:pt x="27" y="28"/>
                  </a:lnTo>
                  <a:lnTo>
                    <a:pt x="24" y="33"/>
                  </a:lnTo>
                  <a:lnTo>
                    <a:pt x="21" y="38"/>
                  </a:lnTo>
                  <a:lnTo>
                    <a:pt x="19" y="44"/>
                  </a:lnTo>
                  <a:lnTo>
                    <a:pt x="18" y="51"/>
                  </a:lnTo>
                  <a:lnTo>
                    <a:pt x="17" y="57"/>
                  </a:lnTo>
                  <a:lnTo>
                    <a:pt x="17" y="64"/>
                  </a:lnTo>
                  <a:lnTo>
                    <a:pt x="0" y="204"/>
                  </a:lnTo>
                  <a:close/>
                </a:path>
              </a:pathLst>
            </a:custGeom>
            <a:solidFill>
              <a:srgbClr val="993300"/>
            </a:solidFill>
            <a:ln w="0">
              <a:solidFill>
                <a:srgbClr val="000000"/>
              </a:solidFill>
              <a:prstDash val="solid"/>
              <a:round/>
              <a:headEnd/>
              <a:tailEnd/>
            </a:ln>
          </p:spPr>
          <p:txBody>
            <a:bodyPr/>
            <a:lstStyle/>
            <a:p>
              <a:endParaRPr lang="en-US"/>
            </a:p>
          </p:txBody>
        </p:sp>
        <p:sp>
          <p:nvSpPr>
            <p:cNvPr id="44230" name="Freeform 565"/>
            <p:cNvSpPr>
              <a:spLocks/>
            </p:cNvSpPr>
            <p:nvPr/>
          </p:nvSpPr>
          <p:spPr bwMode="auto">
            <a:xfrm>
              <a:off x="4807" y="1279"/>
              <a:ext cx="17" cy="6"/>
            </a:xfrm>
            <a:custGeom>
              <a:avLst/>
              <a:gdLst>
                <a:gd name="T0" fmla="*/ 17 w 411"/>
                <a:gd name="T1" fmla="*/ 3 h 121"/>
                <a:gd name="T2" fmla="*/ 17 w 411"/>
                <a:gd name="T3" fmla="*/ 3 h 121"/>
                <a:gd name="T4" fmla="*/ 17 w 411"/>
                <a:gd name="T5" fmla="*/ 4 h 121"/>
                <a:gd name="T6" fmla="*/ 17 w 411"/>
                <a:gd name="T7" fmla="*/ 4 h 121"/>
                <a:gd name="T8" fmla="*/ 17 w 411"/>
                <a:gd name="T9" fmla="*/ 4 h 121"/>
                <a:gd name="T10" fmla="*/ 17 w 411"/>
                <a:gd name="T11" fmla="*/ 4 h 121"/>
                <a:gd name="T12" fmla="*/ 17 w 411"/>
                <a:gd name="T13" fmla="*/ 5 h 121"/>
                <a:gd name="T14" fmla="*/ 17 w 411"/>
                <a:gd name="T15" fmla="*/ 5 h 121"/>
                <a:gd name="T16" fmla="*/ 16 w 411"/>
                <a:gd name="T17" fmla="*/ 5 h 121"/>
                <a:gd name="T18" fmla="*/ 16 w 411"/>
                <a:gd name="T19" fmla="*/ 5 h 121"/>
                <a:gd name="T20" fmla="*/ 16 w 411"/>
                <a:gd name="T21" fmla="*/ 6 h 121"/>
                <a:gd name="T22" fmla="*/ 16 w 411"/>
                <a:gd name="T23" fmla="*/ 6 h 121"/>
                <a:gd name="T24" fmla="*/ 16 w 411"/>
                <a:gd name="T25" fmla="*/ 6 h 121"/>
                <a:gd name="T26" fmla="*/ 16 w 411"/>
                <a:gd name="T27" fmla="*/ 6 h 121"/>
                <a:gd name="T28" fmla="*/ 15 w 411"/>
                <a:gd name="T29" fmla="*/ 6 h 121"/>
                <a:gd name="T30" fmla="*/ 15 w 411"/>
                <a:gd name="T31" fmla="*/ 6 h 121"/>
                <a:gd name="T32" fmla="*/ 15 w 411"/>
                <a:gd name="T33" fmla="*/ 6 h 121"/>
                <a:gd name="T34" fmla="*/ 2 w 411"/>
                <a:gd name="T35" fmla="*/ 6 h 121"/>
                <a:gd name="T36" fmla="*/ 2 w 411"/>
                <a:gd name="T37" fmla="*/ 6 h 121"/>
                <a:gd name="T38" fmla="*/ 1 w 411"/>
                <a:gd name="T39" fmla="*/ 6 h 121"/>
                <a:gd name="T40" fmla="*/ 1 w 411"/>
                <a:gd name="T41" fmla="*/ 6 h 121"/>
                <a:gd name="T42" fmla="*/ 1 w 411"/>
                <a:gd name="T43" fmla="*/ 6 h 121"/>
                <a:gd name="T44" fmla="*/ 1 w 411"/>
                <a:gd name="T45" fmla="*/ 6 h 121"/>
                <a:gd name="T46" fmla="*/ 1 w 411"/>
                <a:gd name="T47" fmla="*/ 6 h 121"/>
                <a:gd name="T48" fmla="*/ 1 w 411"/>
                <a:gd name="T49" fmla="*/ 5 h 121"/>
                <a:gd name="T50" fmla="*/ 0 w 411"/>
                <a:gd name="T51" fmla="*/ 5 h 121"/>
                <a:gd name="T52" fmla="*/ 0 w 411"/>
                <a:gd name="T53" fmla="*/ 5 h 121"/>
                <a:gd name="T54" fmla="*/ 0 w 411"/>
                <a:gd name="T55" fmla="*/ 5 h 121"/>
                <a:gd name="T56" fmla="*/ 0 w 411"/>
                <a:gd name="T57" fmla="*/ 4 h 121"/>
                <a:gd name="T58" fmla="*/ 0 w 411"/>
                <a:gd name="T59" fmla="*/ 4 h 121"/>
                <a:gd name="T60" fmla="*/ 0 w 411"/>
                <a:gd name="T61" fmla="*/ 4 h 121"/>
                <a:gd name="T62" fmla="*/ 0 w 411"/>
                <a:gd name="T63" fmla="*/ 4 h 121"/>
                <a:gd name="T64" fmla="*/ 0 w 411"/>
                <a:gd name="T65" fmla="*/ 3 h 121"/>
                <a:gd name="T66" fmla="*/ 0 w 411"/>
                <a:gd name="T67" fmla="*/ 3 h 121"/>
                <a:gd name="T68" fmla="*/ 0 w 411"/>
                <a:gd name="T69" fmla="*/ 0 h 121"/>
                <a:gd name="T70" fmla="*/ 17 w 411"/>
                <a:gd name="T71" fmla="*/ 0 h 121"/>
                <a:gd name="T72" fmla="*/ 17 w 411"/>
                <a:gd name="T73" fmla="*/ 3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1" h="121">
                  <a:moveTo>
                    <a:pt x="411" y="61"/>
                  </a:moveTo>
                  <a:lnTo>
                    <a:pt x="410" y="67"/>
                  </a:lnTo>
                  <a:lnTo>
                    <a:pt x="410" y="73"/>
                  </a:lnTo>
                  <a:lnTo>
                    <a:pt x="408" y="78"/>
                  </a:lnTo>
                  <a:lnTo>
                    <a:pt x="406" y="85"/>
                  </a:lnTo>
                  <a:lnTo>
                    <a:pt x="405" y="90"/>
                  </a:lnTo>
                  <a:lnTo>
                    <a:pt x="403" y="95"/>
                  </a:lnTo>
                  <a:lnTo>
                    <a:pt x="400" y="99"/>
                  </a:lnTo>
                  <a:lnTo>
                    <a:pt x="397" y="103"/>
                  </a:lnTo>
                  <a:lnTo>
                    <a:pt x="394" y="107"/>
                  </a:lnTo>
                  <a:lnTo>
                    <a:pt x="391" y="111"/>
                  </a:lnTo>
                  <a:lnTo>
                    <a:pt x="387" y="113"/>
                  </a:lnTo>
                  <a:lnTo>
                    <a:pt x="383" y="116"/>
                  </a:lnTo>
                  <a:lnTo>
                    <a:pt x="379" y="118"/>
                  </a:lnTo>
                  <a:lnTo>
                    <a:pt x="374" y="119"/>
                  </a:lnTo>
                  <a:lnTo>
                    <a:pt x="368" y="120"/>
                  </a:lnTo>
                  <a:lnTo>
                    <a:pt x="363" y="121"/>
                  </a:lnTo>
                  <a:lnTo>
                    <a:pt x="47" y="121"/>
                  </a:lnTo>
                  <a:lnTo>
                    <a:pt x="41" y="120"/>
                  </a:lnTo>
                  <a:lnTo>
                    <a:pt x="36" y="119"/>
                  </a:lnTo>
                  <a:lnTo>
                    <a:pt x="31" y="118"/>
                  </a:lnTo>
                  <a:lnTo>
                    <a:pt x="27" y="116"/>
                  </a:lnTo>
                  <a:lnTo>
                    <a:pt x="23" y="113"/>
                  </a:lnTo>
                  <a:lnTo>
                    <a:pt x="18" y="111"/>
                  </a:lnTo>
                  <a:lnTo>
                    <a:pt x="15" y="107"/>
                  </a:lnTo>
                  <a:lnTo>
                    <a:pt x="12" y="103"/>
                  </a:lnTo>
                  <a:lnTo>
                    <a:pt x="9" y="99"/>
                  </a:lnTo>
                  <a:lnTo>
                    <a:pt x="6" y="95"/>
                  </a:lnTo>
                  <a:lnTo>
                    <a:pt x="4" y="90"/>
                  </a:lnTo>
                  <a:lnTo>
                    <a:pt x="3" y="85"/>
                  </a:lnTo>
                  <a:lnTo>
                    <a:pt x="1" y="78"/>
                  </a:lnTo>
                  <a:lnTo>
                    <a:pt x="0" y="73"/>
                  </a:lnTo>
                  <a:lnTo>
                    <a:pt x="0" y="67"/>
                  </a:lnTo>
                  <a:lnTo>
                    <a:pt x="0" y="61"/>
                  </a:lnTo>
                  <a:lnTo>
                    <a:pt x="2" y="0"/>
                  </a:lnTo>
                  <a:lnTo>
                    <a:pt x="408" y="0"/>
                  </a:lnTo>
                  <a:lnTo>
                    <a:pt x="411" y="61"/>
                  </a:lnTo>
                  <a:close/>
                </a:path>
              </a:pathLst>
            </a:custGeom>
            <a:solidFill>
              <a:srgbClr val="993300"/>
            </a:solidFill>
            <a:ln w="0">
              <a:solidFill>
                <a:srgbClr val="000000"/>
              </a:solidFill>
              <a:prstDash val="solid"/>
              <a:round/>
              <a:headEnd/>
              <a:tailEnd/>
            </a:ln>
          </p:spPr>
          <p:txBody>
            <a:bodyPr/>
            <a:lstStyle/>
            <a:p>
              <a:endParaRPr lang="en-US"/>
            </a:p>
          </p:txBody>
        </p:sp>
        <p:sp>
          <p:nvSpPr>
            <p:cNvPr id="44231" name="Freeform 566"/>
            <p:cNvSpPr>
              <a:spLocks/>
            </p:cNvSpPr>
            <p:nvPr/>
          </p:nvSpPr>
          <p:spPr bwMode="auto">
            <a:xfrm>
              <a:off x="4804" y="1276"/>
              <a:ext cx="2" cy="8"/>
            </a:xfrm>
            <a:custGeom>
              <a:avLst/>
              <a:gdLst>
                <a:gd name="T0" fmla="*/ 1 w 40"/>
                <a:gd name="T1" fmla="*/ 8 h 200"/>
                <a:gd name="T2" fmla="*/ 1 w 40"/>
                <a:gd name="T3" fmla="*/ 8 h 200"/>
                <a:gd name="T4" fmla="*/ 2 w 40"/>
                <a:gd name="T5" fmla="*/ 8 h 200"/>
                <a:gd name="T6" fmla="*/ 2 w 40"/>
                <a:gd name="T7" fmla="*/ 8 h 200"/>
                <a:gd name="T8" fmla="*/ 2 w 40"/>
                <a:gd name="T9" fmla="*/ 8 h 200"/>
                <a:gd name="T10" fmla="*/ 2 w 40"/>
                <a:gd name="T11" fmla="*/ 8 h 200"/>
                <a:gd name="T12" fmla="*/ 2 w 40"/>
                <a:gd name="T13" fmla="*/ 7 h 200"/>
                <a:gd name="T14" fmla="*/ 2 w 40"/>
                <a:gd name="T15" fmla="*/ 7 h 200"/>
                <a:gd name="T16" fmla="*/ 2 w 40"/>
                <a:gd name="T17" fmla="*/ 1 h 200"/>
                <a:gd name="T18" fmla="*/ 2 w 40"/>
                <a:gd name="T19" fmla="*/ 1 h 200"/>
                <a:gd name="T20" fmla="*/ 2 w 40"/>
                <a:gd name="T21" fmla="*/ 0 h 200"/>
                <a:gd name="T22" fmla="*/ 2 w 40"/>
                <a:gd name="T23" fmla="*/ 0 h 200"/>
                <a:gd name="T24" fmla="*/ 2 w 40"/>
                <a:gd name="T25" fmla="*/ 0 h 200"/>
                <a:gd name="T26" fmla="*/ 2 w 40"/>
                <a:gd name="T27" fmla="*/ 0 h 200"/>
                <a:gd name="T28" fmla="*/ 2 w 40"/>
                <a:gd name="T29" fmla="*/ 0 h 200"/>
                <a:gd name="T30" fmla="*/ 1 w 40"/>
                <a:gd name="T31" fmla="*/ 0 h 200"/>
                <a:gd name="T32" fmla="*/ 1 w 40"/>
                <a:gd name="T33" fmla="*/ 0 h 200"/>
                <a:gd name="T34" fmla="*/ 1 w 40"/>
                <a:gd name="T35" fmla="*/ 0 h 200"/>
                <a:gd name="T36" fmla="*/ 1 w 40"/>
                <a:gd name="T37" fmla="*/ 0 h 200"/>
                <a:gd name="T38" fmla="*/ 1 w 40"/>
                <a:gd name="T39" fmla="*/ 0 h 200"/>
                <a:gd name="T40" fmla="*/ 1 w 40"/>
                <a:gd name="T41" fmla="*/ 0 h 200"/>
                <a:gd name="T42" fmla="*/ 0 w 40"/>
                <a:gd name="T43" fmla="*/ 0 h 200"/>
                <a:gd name="T44" fmla="*/ 0 w 40"/>
                <a:gd name="T45" fmla="*/ 0 h 200"/>
                <a:gd name="T46" fmla="*/ 0 w 40"/>
                <a:gd name="T47" fmla="*/ 1 h 200"/>
                <a:gd name="T48" fmla="*/ 0 w 40"/>
                <a:gd name="T49" fmla="*/ 1 h 200"/>
                <a:gd name="T50" fmla="*/ 0 w 40"/>
                <a:gd name="T51" fmla="*/ 7 h 200"/>
                <a:gd name="T52" fmla="*/ 0 w 40"/>
                <a:gd name="T53" fmla="*/ 7 h 200"/>
                <a:gd name="T54" fmla="*/ 0 w 40"/>
                <a:gd name="T55" fmla="*/ 7 h 200"/>
                <a:gd name="T56" fmla="*/ 0 w 40"/>
                <a:gd name="T57" fmla="*/ 7 h 200"/>
                <a:gd name="T58" fmla="*/ 1 w 40"/>
                <a:gd name="T59" fmla="*/ 8 h 200"/>
                <a:gd name="T60" fmla="*/ 1 w 40"/>
                <a:gd name="T61" fmla="*/ 8 h 200"/>
                <a:gd name="T62" fmla="*/ 1 w 40"/>
                <a:gd name="T63" fmla="*/ 8 h 200"/>
                <a:gd name="T64" fmla="*/ 1 w 40"/>
                <a:gd name="T65" fmla="*/ 8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 h="200">
                  <a:moveTo>
                    <a:pt x="24" y="200"/>
                  </a:moveTo>
                  <a:lnTo>
                    <a:pt x="25" y="199"/>
                  </a:lnTo>
                  <a:lnTo>
                    <a:pt x="27" y="199"/>
                  </a:lnTo>
                  <a:lnTo>
                    <a:pt x="28" y="199"/>
                  </a:lnTo>
                  <a:lnTo>
                    <a:pt x="30" y="198"/>
                  </a:lnTo>
                  <a:lnTo>
                    <a:pt x="31" y="197"/>
                  </a:lnTo>
                  <a:lnTo>
                    <a:pt x="33" y="196"/>
                  </a:lnTo>
                  <a:lnTo>
                    <a:pt x="34" y="195"/>
                  </a:lnTo>
                  <a:lnTo>
                    <a:pt x="35" y="194"/>
                  </a:lnTo>
                  <a:lnTo>
                    <a:pt x="36" y="193"/>
                  </a:lnTo>
                  <a:lnTo>
                    <a:pt x="37" y="191"/>
                  </a:lnTo>
                  <a:lnTo>
                    <a:pt x="38" y="190"/>
                  </a:lnTo>
                  <a:lnTo>
                    <a:pt x="38" y="188"/>
                  </a:lnTo>
                  <a:lnTo>
                    <a:pt x="39" y="186"/>
                  </a:lnTo>
                  <a:lnTo>
                    <a:pt x="39" y="184"/>
                  </a:lnTo>
                  <a:lnTo>
                    <a:pt x="39" y="183"/>
                  </a:lnTo>
                  <a:lnTo>
                    <a:pt x="40" y="181"/>
                  </a:lnTo>
                  <a:lnTo>
                    <a:pt x="40" y="20"/>
                  </a:lnTo>
                  <a:lnTo>
                    <a:pt x="39" y="18"/>
                  </a:lnTo>
                  <a:lnTo>
                    <a:pt x="39" y="16"/>
                  </a:lnTo>
                  <a:lnTo>
                    <a:pt x="39" y="14"/>
                  </a:lnTo>
                  <a:lnTo>
                    <a:pt x="38" y="11"/>
                  </a:lnTo>
                  <a:lnTo>
                    <a:pt x="38" y="10"/>
                  </a:lnTo>
                  <a:lnTo>
                    <a:pt x="37" y="8"/>
                  </a:lnTo>
                  <a:lnTo>
                    <a:pt x="36" y="7"/>
                  </a:lnTo>
                  <a:lnTo>
                    <a:pt x="35" y="5"/>
                  </a:lnTo>
                  <a:lnTo>
                    <a:pt x="34" y="4"/>
                  </a:lnTo>
                  <a:lnTo>
                    <a:pt x="33" y="3"/>
                  </a:lnTo>
                  <a:lnTo>
                    <a:pt x="31" y="2"/>
                  </a:lnTo>
                  <a:lnTo>
                    <a:pt x="30" y="1"/>
                  </a:lnTo>
                  <a:lnTo>
                    <a:pt x="28" y="0"/>
                  </a:lnTo>
                  <a:lnTo>
                    <a:pt x="27" y="0"/>
                  </a:lnTo>
                  <a:lnTo>
                    <a:pt x="25" y="0"/>
                  </a:lnTo>
                  <a:lnTo>
                    <a:pt x="24" y="0"/>
                  </a:lnTo>
                  <a:lnTo>
                    <a:pt x="22" y="0"/>
                  </a:lnTo>
                  <a:lnTo>
                    <a:pt x="20" y="0"/>
                  </a:lnTo>
                  <a:lnTo>
                    <a:pt x="18" y="0"/>
                  </a:lnTo>
                  <a:lnTo>
                    <a:pt x="17" y="1"/>
                  </a:lnTo>
                  <a:lnTo>
                    <a:pt x="15" y="2"/>
                  </a:lnTo>
                  <a:lnTo>
                    <a:pt x="14" y="3"/>
                  </a:lnTo>
                  <a:lnTo>
                    <a:pt x="12" y="4"/>
                  </a:lnTo>
                  <a:lnTo>
                    <a:pt x="11" y="5"/>
                  </a:lnTo>
                  <a:lnTo>
                    <a:pt x="10" y="7"/>
                  </a:lnTo>
                  <a:lnTo>
                    <a:pt x="9" y="8"/>
                  </a:lnTo>
                  <a:lnTo>
                    <a:pt x="8" y="10"/>
                  </a:lnTo>
                  <a:lnTo>
                    <a:pt x="8" y="11"/>
                  </a:lnTo>
                  <a:lnTo>
                    <a:pt x="7" y="14"/>
                  </a:lnTo>
                  <a:lnTo>
                    <a:pt x="7" y="16"/>
                  </a:lnTo>
                  <a:lnTo>
                    <a:pt x="7" y="18"/>
                  </a:lnTo>
                  <a:lnTo>
                    <a:pt x="7" y="20"/>
                  </a:lnTo>
                  <a:lnTo>
                    <a:pt x="0" y="168"/>
                  </a:lnTo>
                  <a:lnTo>
                    <a:pt x="0" y="169"/>
                  </a:lnTo>
                  <a:lnTo>
                    <a:pt x="0" y="172"/>
                  </a:lnTo>
                  <a:lnTo>
                    <a:pt x="1" y="175"/>
                  </a:lnTo>
                  <a:lnTo>
                    <a:pt x="2" y="178"/>
                  </a:lnTo>
                  <a:lnTo>
                    <a:pt x="4" y="180"/>
                  </a:lnTo>
                  <a:lnTo>
                    <a:pt x="5" y="183"/>
                  </a:lnTo>
                  <a:lnTo>
                    <a:pt x="7" y="185"/>
                  </a:lnTo>
                  <a:lnTo>
                    <a:pt x="8" y="188"/>
                  </a:lnTo>
                  <a:lnTo>
                    <a:pt x="10" y="190"/>
                  </a:lnTo>
                  <a:lnTo>
                    <a:pt x="12" y="192"/>
                  </a:lnTo>
                  <a:lnTo>
                    <a:pt x="14" y="194"/>
                  </a:lnTo>
                  <a:lnTo>
                    <a:pt x="16" y="196"/>
                  </a:lnTo>
                  <a:lnTo>
                    <a:pt x="18" y="197"/>
                  </a:lnTo>
                  <a:lnTo>
                    <a:pt x="20" y="199"/>
                  </a:lnTo>
                  <a:lnTo>
                    <a:pt x="22" y="199"/>
                  </a:lnTo>
                  <a:lnTo>
                    <a:pt x="24" y="200"/>
                  </a:lnTo>
                  <a:close/>
                </a:path>
              </a:pathLst>
            </a:custGeom>
            <a:solidFill>
              <a:srgbClr val="993300"/>
            </a:solidFill>
            <a:ln w="0">
              <a:solidFill>
                <a:srgbClr val="000000"/>
              </a:solidFill>
              <a:prstDash val="solid"/>
              <a:round/>
              <a:headEnd/>
              <a:tailEnd/>
            </a:ln>
          </p:spPr>
          <p:txBody>
            <a:bodyPr/>
            <a:lstStyle/>
            <a:p>
              <a:endParaRPr lang="en-US"/>
            </a:p>
          </p:txBody>
        </p:sp>
        <p:sp>
          <p:nvSpPr>
            <p:cNvPr id="44232" name="Freeform 567"/>
            <p:cNvSpPr>
              <a:spLocks/>
            </p:cNvSpPr>
            <p:nvPr/>
          </p:nvSpPr>
          <p:spPr bwMode="auto">
            <a:xfrm>
              <a:off x="4806" y="1275"/>
              <a:ext cx="19" cy="4"/>
            </a:xfrm>
            <a:custGeom>
              <a:avLst/>
              <a:gdLst>
                <a:gd name="T0" fmla="*/ 17 w 422"/>
                <a:gd name="T1" fmla="*/ 4 h 99"/>
                <a:gd name="T2" fmla="*/ 18 w 422"/>
                <a:gd name="T3" fmla="*/ 4 h 99"/>
                <a:gd name="T4" fmla="*/ 18 w 422"/>
                <a:gd name="T5" fmla="*/ 4 h 99"/>
                <a:gd name="T6" fmla="*/ 18 w 422"/>
                <a:gd name="T7" fmla="*/ 4 h 99"/>
                <a:gd name="T8" fmla="*/ 18 w 422"/>
                <a:gd name="T9" fmla="*/ 4 h 99"/>
                <a:gd name="T10" fmla="*/ 19 w 422"/>
                <a:gd name="T11" fmla="*/ 3 h 99"/>
                <a:gd name="T12" fmla="*/ 19 w 422"/>
                <a:gd name="T13" fmla="*/ 3 h 99"/>
                <a:gd name="T14" fmla="*/ 19 w 422"/>
                <a:gd name="T15" fmla="*/ 3 h 99"/>
                <a:gd name="T16" fmla="*/ 19 w 422"/>
                <a:gd name="T17" fmla="*/ 1 h 99"/>
                <a:gd name="T18" fmla="*/ 19 w 422"/>
                <a:gd name="T19" fmla="*/ 1 h 99"/>
                <a:gd name="T20" fmla="*/ 19 w 422"/>
                <a:gd name="T21" fmla="*/ 1 h 99"/>
                <a:gd name="T22" fmla="*/ 19 w 422"/>
                <a:gd name="T23" fmla="*/ 1 h 99"/>
                <a:gd name="T24" fmla="*/ 18 w 422"/>
                <a:gd name="T25" fmla="*/ 0 h 99"/>
                <a:gd name="T26" fmla="*/ 18 w 422"/>
                <a:gd name="T27" fmla="*/ 0 h 99"/>
                <a:gd name="T28" fmla="*/ 18 w 422"/>
                <a:gd name="T29" fmla="*/ 0 h 99"/>
                <a:gd name="T30" fmla="*/ 17 w 422"/>
                <a:gd name="T31" fmla="*/ 0 h 99"/>
                <a:gd name="T32" fmla="*/ 17 w 422"/>
                <a:gd name="T33" fmla="*/ 0 h 99"/>
                <a:gd name="T34" fmla="*/ 2 w 422"/>
                <a:gd name="T35" fmla="*/ 0 h 99"/>
                <a:gd name="T36" fmla="*/ 1 w 422"/>
                <a:gd name="T37" fmla="*/ 0 h 99"/>
                <a:gd name="T38" fmla="*/ 1 w 422"/>
                <a:gd name="T39" fmla="*/ 0 h 99"/>
                <a:gd name="T40" fmla="*/ 1 w 422"/>
                <a:gd name="T41" fmla="*/ 0 h 99"/>
                <a:gd name="T42" fmla="*/ 0 w 422"/>
                <a:gd name="T43" fmla="*/ 0 h 99"/>
                <a:gd name="T44" fmla="*/ 0 w 422"/>
                <a:gd name="T45" fmla="*/ 1 h 99"/>
                <a:gd name="T46" fmla="*/ 0 w 422"/>
                <a:gd name="T47" fmla="*/ 1 h 99"/>
                <a:gd name="T48" fmla="*/ 0 w 422"/>
                <a:gd name="T49" fmla="*/ 1 h 99"/>
                <a:gd name="T50" fmla="*/ 0 w 422"/>
                <a:gd name="T51" fmla="*/ 3 h 99"/>
                <a:gd name="T52" fmla="*/ 0 w 422"/>
                <a:gd name="T53" fmla="*/ 3 h 99"/>
                <a:gd name="T54" fmla="*/ 0 w 422"/>
                <a:gd name="T55" fmla="*/ 3 h 99"/>
                <a:gd name="T56" fmla="*/ 0 w 422"/>
                <a:gd name="T57" fmla="*/ 3 h 99"/>
                <a:gd name="T58" fmla="*/ 1 w 422"/>
                <a:gd name="T59" fmla="*/ 4 h 99"/>
                <a:gd name="T60" fmla="*/ 1 w 422"/>
                <a:gd name="T61" fmla="*/ 4 h 99"/>
                <a:gd name="T62" fmla="*/ 1 w 422"/>
                <a:gd name="T63" fmla="*/ 4 h 99"/>
                <a:gd name="T64" fmla="*/ 2 w 422"/>
                <a:gd name="T65" fmla="*/ 4 h 99"/>
                <a:gd name="T66" fmla="*/ 2 w 422"/>
                <a:gd name="T67" fmla="*/ 4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2" h="99">
                  <a:moveTo>
                    <a:pt x="376" y="99"/>
                  </a:moveTo>
                  <a:lnTo>
                    <a:pt x="381" y="98"/>
                  </a:lnTo>
                  <a:lnTo>
                    <a:pt x="385" y="98"/>
                  </a:lnTo>
                  <a:lnTo>
                    <a:pt x="389" y="97"/>
                  </a:lnTo>
                  <a:lnTo>
                    <a:pt x="394" y="96"/>
                  </a:lnTo>
                  <a:lnTo>
                    <a:pt x="397" y="95"/>
                  </a:lnTo>
                  <a:lnTo>
                    <a:pt x="401" y="93"/>
                  </a:lnTo>
                  <a:lnTo>
                    <a:pt x="404" y="91"/>
                  </a:lnTo>
                  <a:lnTo>
                    <a:pt x="408" y="89"/>
                  </a:lnTo>
                  <a:lnTo>
                    <a:pt x="410" y="87"/>
                  </a:lnTo>
                  <a:lnTo>
                    <a:pt x="413" y="85"/>
                  </a:lnTo>
                  <a:lnTo>
                    <a:pt x="415" y="82"/>
                  </a:lnTo>
                  <a:lnTo>
                    <a:pt x="418" y="80"/>
                  </a:lnTo>
                  <a:lnTo>
                    <a:pt x="419" y="77"/>
                  </a:lnTo>
                  <a:lnTo>
                    <a:pt x="421" y="74"/>
                  </a:lnTo>
                  <a:lnTo>
                    <a:pt x="421" y="70"/>
                  </a:lnTo>
                  <a:lnTo>
                    <a:pt x="422" y="67"/>
                  </a:lnTo>
                  <a:lnTo>
                    <a:pt x="422" y="33"/>
                  </a:lnTo>
                  <a:lnTo>
                    <a:pt x="421" y="28"/>
                  </a:lnTo>
                  <a:lnTo>
                    <a:pt x="421" y="25"/>
                  </a:lnTo>
                  <a:lnTo>
                    <a:pt x="419" y="22"/>
                  </a:lnTo>
                  <a:lnTo>
                    <a:pt x="418" y="19"/>
                  </a:lnTo>
                  <a:lnTo>
                    <a:pt x="415" y="16"/>
                  </a:lnTo>
                  <a:lnTo>
                    <a:pt x="413" y="13"/>
                  </a:lnTo>
                  <a:lnTo>
                    <a:pt x="410" y="11"/>
                  </a:lnTo>
                  <a:lnTo>
                    <a:pt x="408" y="9"/>
                  </a:lnTo>
                  <a:lnTo>
                    <a:pt x="404" y="7"/>
                  </a:lnTo>
                  <a:lnTo>
                    <a:pt x="401" y="5"/>
                  </a:lnTo>
                  <a:lnTo>
                    <a:pt x="397" y="3"/>
                  </a:lnTo>
                  <a:lnTo>
                    <a:pt x="394" y="2"/>
                  </a:lnTo>
                  <a:lnTo>
                    <a:pt x="389" y="1"/>
                  </a:lnTo>
                  <a:lnTo>
                    <a:pt x="385" y="0"/>
                  </a:lnTo>
                  <a:lnTo>
                    <a:pt x="381" y="0"/>
                  </a:lnTo>
                  <a:lnTo>
                    <a:pt x="376" y="0"/>
                  </a:lnTo>
                  <a:lnTo>
                    <a:pt x="45" y="0"/>
                  </a:lnTo>
                  <a:lnTo>
                    <a:pt x="40" y="0"/>
                  </a:lnTo>
                  <a:lnTo>
                    <a:pt x="35" y="0"/>
                  </a:lnTo>
                  <a:lnTo>
                    <a:pt x="31" y="1"/>
                  </a:lnTo>
                  <a:lnTo>
                    <a:pt x="26" y="2"/>
                  </a:lnTo>
                  <a:lnTo>
                    <a:pt x="22" y="3"/>
                  </a:lnTo>
                  <a:lnTo>
                    <a:pt x="19" y="5"/>
                  </a:lnTo>
                  <a:lnTo>
                    <a:pt x="15" y="7"/>
                  </a:lnTo>
                  <a:lnTo>
                    <a:pt x="12" y="9"/>
                  </a:lnTo>
                  <a:lnTo>
                    <a:pt x="9" y="11"/>
                  </a:lnTo>
                  <a:lnTo>
                    <a:pt x="7" y="13"/>
                  </a:lnTo>
                  <a:lnTo>
                    <a:pt x="5" y="16"/>
                  </a:lnTo>
                  <a:lnTo>
                    <a:pt x="3" y="19"/>
                  </a:lnTo>
                  <a:lnTo>
                    <a:pt x="1" y="22"/>
                  </a:lnTo>
                  <a:lnTo>
                    <a:pt x="0" y="25"/>
                  </a:lnTo>
                  <a:lnTo>
                    <a:pt x="0" y="28"/>
                  </a:lnTo>
                  <a:lnTo>
                    <a:pt x="0" y="33"/>
                  </a:lnTo>
                  <a:lnTo>
                    <a:pt x="0" y="67"/>
                  </a:lnTo>
                  <a:lnTo>
                    <a:pt x="0" y="70"/>
                  </a:lnTo>
                  <a:lnTo>
                    <a:pt x="0" y="74"/>
                  </a:lnTo>
                  <a:lnTo>
                    <a:pt x="1" y="77"/>
                  </a:lnTo>
                  <a:lnTo>
                    <a:pt x="3" y="80"/>
                  </a:lnTo>
                  <a:lnTo>
                    <a:pt x="5" y="82"/>
                  </a:lnTo>
                  <a:lnTo>
                    <a:pt x="7" y="85"/>
                  </a:lnTo>
                  <a:lnTo>
                    <a:pt x="9" y="87"/>
                  </a:lnTo>
                  <a:lnTo>
                    <a:pt x="12" y="89"/>
                  </a:lnTo>
                  <a:lnTo>
                    <a:pt x="15" y="91"/>
                  </a:lnTo>
                  <a:lnTo>
                    <a:pt x="19" y="93"/>
                  </a:lnTo>
                  <a:lnTo>
                    <a:pt x="22" y="95"/>
                  </a:lnTo>
                  <a:lnTo>
                    <a:pt x="26" y="96"/>
                  </a:lnTo>
                  <a:lnTo>
                    <a:pt x="31" y="97"/>
                  </a:lnTo>
                  <a:lnTo>
                    <a:pt x="35" y="98"/>
                  </a:lnTo>
                  <a:lnTo>
                    <a:pt x="40" y="98"/>
                  </a:lnTo>
                  <a:lnTo>
                    <a:pt x="45" y="99"/>
                  </a:lnTo>
                  <a:lnTo>
                    <a:pt x="376" y="99"/>
                  </a:lnTo>
                  <a:close/>
                </a:path>
              </a:pathLst>
            </a:custGeom>
            <a:solidFill>
              <a:srgbClr val="993300"/>
            </a:solidFill>
            <a:ln w="0">
              <a:solidFill>
                <a:srgbClr val="000000"/>
              </a:solidFill>
              <a:prstDash val="solid"/>
              <a:round/>
              <a:headEnd/>
              <a:tailEnd/>
            </a:ln>
          </p:spPr>
          <p:txBody>
            <a:bodyPr/>
            <a:lstStyle/>
            <a:p>
              <a:endParaRPr lang="en-US"/>
            </a:p>
          </p:txBody>
        </p:sp>
        <p:sp>
          <p:nvSpPr>
            <p:cNvPr id="44233" name="Freeform 568"/>
            <p:cNvSpPr>
              <a:spLocks/>
            </p:cNvSpPr>
            <p:nvPr/>
          </p:nvSpPr>
          <p:spPr bwMode="auto">
            <a:xfrm>
              <a:off x="4825" y="1275"/>
              <a:ext cx="2" cy="10"/>
            </a:xfrm>
            <a:custGeom>
              <a:avLst/>
              <a:gdLst>
                <a:gd name="T0" fmla="*/ 1 w 46"/>
                <a:gd name="T1" fmla="*/ 10 h 208"/>
                <a:gd name="T2" fmla="*/ 1 w 46"/>
                <a:gd name="T3" fmla="*/ 10 h 208"/>
                <a:gd name="T4" fmla="*/ 1 w 46"/>
                <a:gd name="T5" fmla="*/ 10 h 208"/>
                <a:gd name="T6" fmla="*/ 1 w 46"/>
                <a:gd name="T7" fmla="*/ 10 h 208"/>
                <a:gd name="T8" fmla="*/ 2 w 46"/>
                <a:gd name="T9" fmla="*/ 9 h 208"/>
                <a:gd name="T10" fmla="*/ 2 w 46"/>
                <a:gd name="T11" fmla="*/ 9 h 208"/>
                <a:gd name="T12" fmla="*/ 2 w 46"/>
                <a:gd name="T13" fmla="*/ 9 h 208"/>
                <a:gd name="T14" fmla="*/ 2 w 46"/>
                <a:gd name="T15" fmla="*/ 9 h 208"/>
                <a:gd name="T16" fmla="*/ 2 w 46"/>
                <a:gd name="T17" fmla="*/ 1 h 208"/>
                <a:gd name="T18" fmla="*/ 1 w 46"/>
                <a:gd name="T19" fmla="*/ 1 h 208"/>
                <a:gd name="T20" fmla="*/ 1 w 46"/>
                <a:gd name="T21" fmla="*/ 1 h 208"/>
                <a:gd name="T22" fmla="*/ 1 w 46"/>
                <a:gd name="T23" fmla="*/ 0 h 208"/>
                <a:gd name="T24" fmla="*/ 1 w 46"/>
                <a:gd name="T25" fmla="*/ 0 h 208"/>
                <a:gd name="T26" fmla="*/ 1 w 46"/>
                <a:gd name="T27" fmla="*/ 0 h 208"/>
                <a:gd name="T28" fmla="*/ 1 w 46"/>
                <a:gd name="T29" fmla="*/ 0 h 208"/>
                <a:gd name="T30" fmla="*/ 1 w 46"/>
                <a:gd name="T31" fmla="*/ 0 h 208"/>
                <a:gd name="T32" fmla="*/ 1 w 46"/>
                <a:gd name="T33" fmla="*/ 0 h 208"/>
                <a:gd name="T34" fmla="*/ 1 w 46"/>
                <a:gd name="T35" fmla="*/ 0 h 208"/>
                <a:gd name="T36" fmla="*/ 0 w 46"/>
                <a:gd name="T37" fmla="*/ 0 h 208"/>
                <a:gd name="T38" fmla="*/ 0 w 46"/>
                <a:gd name="T39" fmla="*/ 0 h 208"/>
                <a:gd name="T40" fmla="*/ 0 w 46"/>
                <a:gd name="T41" fmla="*/ 0 h 208"/>
                <a:gd name="T42" fmla="*/ 0 w 46"/>
                <a:gd name="T43" fmla="*/ 0 h 208"/>
                <a:gd name="T44" fmla="*/ 0 w 46"/>
                <a:gd name="T45" fmla="*/ 1 h 208"/>
                <a:gd name="T46" fmla="*/ 0 w 46"/>
                <a:gd name="T47" fmla="*/ 1 h 208"/>
                <a:gd name="T48" fmla="*/ 0 w 46"/>
                <a:gd name="T49" fmla="*/ 1 h 208"/>
                <a:gd name="T50" fmla="*/ 0 w 46"/>
                <a:gd name="T51" fmla="*/ 9 h 208"/>
                <a:gd name="T52" fmla="*/ 0 w 46"/>
                <a:gd name="T53" fmla="*/ 9 h 208"/>
                <a:gd name="T54" fmla="*/ 0 w 46"/>
                <a:gd name="T55" fmla="*/ 10 h 208"/>
                <a:gd name="T56" fmla="*/ 0 w 46"/>
                <a:gd name="T57" fmla="*/ 10 h 208"/>
                <a:gd name="T58" fmla="*/ 0 w 46"/>
                <a:gd name="T59" fmla="*/ 10 h 208"/>
                <a:gd name="T60" fmla="*/ 0 w 46"/>
                <a:gd name="T61" fmla="*/ 10 h 208"/>
                <a:gd name="T62" fmla="*/ 1 w 46"/>
                <a:gd name="T63" fmla="*/ 10 h 208"/>
                <a:gd name="T64" fmla="*/ 1 w 46"/>
                <a:gd name="T65" fmla="*/ 10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 h="208">
                  <a:moveTo>
                    <a:pt x="17" y="208"/>
                  </a:moveTo>
                  <a:lnTo>
                    <a:pt x="18" y="207"/>
                  </a:lnTo>
                  <a:lnTo>
                    <a:pt x="21" y="207"/>
                  </a:lnTo>
                  <a:lnTo>
                    <a:pt x="24" y="205"/>
                  </a:lnTo>
                  <a:lnTo>
                    <a:pt x="26" y="204"/>
                  </a:lnTo>
                  <a:lnTo>
                    <a:pt x="28" y="202"/>
                  </a:lnTo>
                  <a:lnTo>
                    <a:pt x="31" y="200"/>
                  </a:lnTo>
                  <a:lnTo>
                    <a:pt x="33" y="198"/>
                  </a:lnTo>
                  <a:lnTo>
                    <a:pt x="35" y="196"/>
                  </a:lnTo>
                  <a:lnTo>
                    <a:pt x="37" y="193"/>
                  </a:lnTo>
                  <a:lnTo>
                    <a:pt x="39" y="191"/>
                  </a:lnTo>
                  <a:lnTo>
                    <a:pt x="41" y="188"/>
                  </a:lnTo>
                  <a:lnTo>
                    <a:pt x="43" y="186"/>
                  </a:lnTo>
                  <a:lnTo>
                    <a:pt x="44" y="183"/>
                  </a:lnTo>
                  <a:lnTo>
                    <a:pt x="45" y="181"/>
                  </a:lnTo>
                  <a:lnTo>
                    <a:pt x="45" y="178"/>
                  </a:lnTo>
                  <a:lnTo>
                    <a:pt x="46" y="177"/>
                  </a:lnTo>
                  <a:lnTo>
                    <a:pt x="35" y="20"/>
                  </a:lnTo>
                  <a:lnTo>
                    <a:pt x="34" y="17"/>
                  </a:lnTo>
                  <a:lnTo>
                    <a:pt x="34" y="16"/>
                  </a:lnTo>
                  <a:lnTo>
                    <a:pt x="34" y="13"/>
                  </a:lnTo>
                  <a:lnTo>
                    <a:pt x="33" y="11"/>
                  </a:lnTo>
                  <a:lnTo>
                    <a:pt x="33" y="9"/>
                  </a:lnTo>
                  <a:lnTo>
                    <a:pt x="32" y="8"/>
                  </a:lnTo>
                  <a:lnTo>
                    <a:pt x="31" y="6"/>
                  </a:lnTo>
                  <a:lnTo>
                    <a:pt x="30" y="5"/>
                  </a:lnTo>
                  <a:lnTo>
                    <a:pt x="29" y="4"/>
                  </a:lnTo>
                  <a:lnTo>
                    <a:pt x="27" y="3"/>
                  </a:lnTo>
                  <a:lnTo>
                    <a:pt x="26" y="2"/>
                  </a:lnTo>
                  <a:lnTo>
                    <a:pt x="24" y="1"/>
                  </a:lnTo>
                  <a:lnTo>
                    <a:pt x="23" y="0"/>
                  </a:lnTo>
                  <a:lnTo>
                    <a:pt x="20" y="0"/>
                  </a:lnTo>
                  <a:lnTo>
                    <a:pt x="18" y="0"/>
                  </a:lnTo>
                  <a:lnTo>
                    <a:pt x="17" y="0"/>
                  </a:lnTo>
                  <a:lnTo>
                    <a:pt x="15" y="0"/>
                  </a:lnTo>
                  <a:lnTo>
                    <a:pt x="13" y="0"/>
                  </a:lnTo>
                  <a:lnTo>
                    <a:pt x="12" y="0"/>
                  </a:lnTo>
                  <a:lnTo>
                    <a:pt x="10" y="1"/>
                  </a:lnTo>
                  <a:lnTo>
                    <a:pt x="9" y="2"/>
                  </a:lnTo>
                  <a:lnTo>
                    <a:pt x="7" y="3"/>
                  </a:lnTo>
                  <a:lnTo>
                    <a:pt x="6" y="4"/>
                  </a:lnTo>
                  <a:lnTo>
                    <a:pt x="5" y="5"/>
                  </a:lnTo>
                  <a:lnTo>
                    <a:pt x="4" y="7"/>
                  </a:lnTo>
                  <a:lnTo>
                    <a:pt x="3" y="8"/>
                  </a:lnTo>
                  <a:lnTo>
                    <a:pt x="2" y="10"/>
                  </a:lnTo>
                  <a:lnTo>
                    <a:pt x="1" y="12"/>
                  </a:lnTo>
                  <a:lnTo>
                    <a:pt x="0" y="15"/>
                  </a:lnTo>
                  <a:lnTo>
                    <a:pt x="0" y="18"/>
                  </a:lnTo>
                  <a:lnTo>
                    <a:pt x="0" y="20"/>
                  </a:lnTo>
                  <a:lnTo>
                    <a:pt x="0" y="23"/>
                  </a:lnTo>
                  <a:lnTo>
                    <a:pt x="0" y="192"/>
                  </a:lnTo>
                  <a:lnTo>
                    <a:pt x="0" y="193"/>
                  </a:lnTo>
                  <a:lnTo>
                    <a:pt x="0" y="194"/>
                  </a:lnTo>
                  <a:lnTo>
                    <a:pt x="0" y="196"/>
                  </a:lnTo>
                  <a:lnTo>
                    <a:pt x="1" y="197"/>
                  </a:lnTo>
                  <a:lnTo>
                    <a:pt x="2" y="199"/>
                  </a:lnTo>
                  <a:lnTo>
                    <a:pt x="3" y="200"/>
                  </a:lnTo>
                  <a:lnTo>
                    <a:pt x="4" y="201"/>
                  </a:lnTo>
                  <a:lnTo>
                    <a:pt x="5" y="203"/>
                  </a:lnTo>
                  <a:lnTo>
                    <a:pt x="6" y="204"/>
                  </a:lnTo>
                  <a:lnTo>
                    <a:pt x="7" y="205"/>
                  </a:lnTo>
                  <a:lnTo>
                    <a:pt x="9" y="205"/>
                  </a:lnTo>
                  <a:lnTo>
                    <a:pt x="10" y="206"/>
                  </a:lnTo>
                  <a:lnTo>
                    <a:pt x="12" y="207"/>
                  </a:lnTo>
                  <a:lnTo>
                    <a:pt x="13" y="207"/>
                  </a:lnTo>
                  <a:lnTo>
                    <a:pt x="15" y="207"/>
                  </a:lnTo>
                  <a:lnTo>
                    <a:pt x="17" y="208"/>
                  </a:lnTo>
                  <a:close/>
                </a:path>
              </a:pathLst>
            </a:custGeom>
            <a:solidFill>
              <a:srgbClr val="993300"/>
            </a:solidFill>
            <a:ln w="0">
              <a:solidFill>
                <a:srgbClr val="000000"/>
              </a:solidFill>
              <a:prstDash val="solid"/>
              <a:round/>
              <a:headEnd/>
              <a:tailEnd/>
            </a:ln>
          </p:spPr>
          <p:txBody>
            <a:bodyPr/>
            <a:lstStyle/>
            <a:p>
              <a:endParaRPr lang="en-US"/>
            </a:p>
          </p:txBody>
        </p:sp>
        <p:sp>
          <p:nvSpPr>
            <p:cNvPr id="44234" name="Freeform 569"/>
            <p:cNvSpPr>
              <a:spLocks/>
            </p:cNvSpPr>
            <p:nvPr/>
          </p:nvSpPr>
          <p:spPr bwMode="auto">
            <a:xfrm>
              <a:off x="4667" y="1274"/>
              <a:ext cx="24" cy="11"/>
            </a:xfrm>
            <a:custGeom>
              <a:avLst/>
              <a:gdLst>
                <a:gd name="T0" fmla="*/ 21 w 561"/>
                <a:gd name="T1" fmla="*/ 11 h 269"/>
                <a:gd name="T2" fmla="*/ 22 w 561"/>
                <a:gd name="T3" fmla="*/ 11 h 269"/>
                <a:gd name="T4" fmla="*/ 22 w 561"/>
                <a:gd name="T5" fmla="*/ 11 h 269"/>
                <a:gd name="T6" fmla="*/ 23 w 561"/>
                <a:gd name="T7" fmla="*/ 10 h 269"/>
                <a:gd name="T8" fmla="*/ 23 w 561"/>
                <a:gd name="T9" fmla="*/ 10 h 269"/>
                <a:gd name="T10" fmla="*/ 23 w 561"/>
                <a:gd name="T11" fmla="*/ 10 h 269"/>
                <a:gd name="T12" fmla="*/ 24 w 561"/>
                <a:gd name="T13" fmla="*/ 9 h 269"/>
                <a:gd name="T14" fmla="*/ 24 w 561"/>
                <a:gd name="T15" fmla="*/ 9 h 269"/>
                <a:gd name="T16" fmla="*/ 23 w 561"/>
                <a:gd name="T17" fmla="*/ 3 h 269"/>
                <a:gd name="T18" fmla="*/ 23 w 561"/>
                <a:gd name="T19" fmla="*/ 2 h 269"/>
                <a:gd name="T20" fmla="*/ 23 w 561"/>
                <a:gd name="T21" fmla="*/ 2 h 269"/>
                <a:gd name="T22" fmla="*/ 23 w 561"/>
                <a:gd name="T23" fmla="*/ 1 h 269"/>
                <a:gd name="T24" fmla="*/ 23 w 561"/>
                <a:gd name="T25" fmla="*/ 1 h 269"/>
                <a:gd name="T26" fmla="*/ 22 w 561"/>
                <a:gd name="T27" fmla="*/ 0 h 269"/>
                <a:gd name="T28" fmla="*/ 22 w 561"/>
                <a:gd name="T29" fmla="*/ 0 h 269"/>
                <a:gd name="T30" fmla="*/ 21 w 561"/>
                <a:gd name="T31" fmla="*/ 0 h 269"/>
                <a:gd name="T32" fmla="*/ 21 w 561"/>
                <a:gd name="T33" fmla="*/ 0 h 269"/>
                <a:gd name="T34" fmla="*/ 3 w 561"/>
                <a:gd name="T35" fmla="*/ 0 h 269"/>
                <a:gd name="T36" fmla="*/ 2 w 561"/>
                <a:gd name="T37" fmla="*/ 0 h 269"/>
                <a:gd name="T38" fmla="*/ 2 w 561"/>
                <a:gd name="T39" fmla="*/ 0 h 269"/>
                <a:gd name="T40" fmla="*/ 2 w 561"/>
                <a:gd name="T41" fmla="*/ 1 h 269"/>
                <a:gd name="T42" fmla="*/ 1 w 561"/>
                <a:gd name="T43" fmla="*/ 1 h 269"/>
                <a:gd name="T44" fmla="*/ 1 w 561"/>
                <a:gd name="T45" fmla="*/ 1 h 269"/>
                <a:gd name="T46" fmla="*/ 1 w 561"/>
                <a:gd name="T47" fmla="*/ 2 h 269"/>
                <a:gd name="T48" fmla="*/ 1 w 561"/>
                <a:gd name="T49" fmla="*/ 2 h 269"/>
                <a:gd name="T50" fmla="*/ 0 w 561"/>
                <a:gd name="T51" fmla="*/ 8 h 269"/>
                <a:gd name="T52" fmla="*/ 0 w 561"/>
                <a:gd name="T53" fmla="*/ 9 h 269"/>
                <a:gd name="T54" fmla="*/ 0 w 561"/>
                <a:gd name="T55" fmla="*/ 9 h 269"/>
                <a:gd name="T56" fmla="*/ 1 w 561"/>
                <a:gd name="T57" fmla="*/ 10 h 269"/>
                <a:gd name="T58" fmla="*/ 1 w 561"/>
                <a:gd name="T59" fmla="*/ 10 h 269"/>
                <a:gd name="T60" fmla="*/ 2 w 561"/>
                <a:gd name="T61" fmla="*/ 11 h 269"/>
                <a:gd name="T62" fmla="*/ 2 w 561"/>
                <a:gd name="T63" fmla="*/ 11 h 269"/>
                <a:gd name="T64" fmla="*/ 3 w 561"/>
                <a:gd name="T65" fmla="*/ 11 h 269"/>
                <a:gd name="T66" fmla="*/ 3 w 561"/>
                <a:gd name="T67" fmla="*/ 11 h 2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1" h="269">
                  <a:moveTo>
                    <a:pt x="488" y="269"/>
                  </a:moveTo>
                  <a:lnTo>
                    <a:pt x="493" y="268"/>
                  </a:lnTo>
                  <a:lnTo>
                    <a:pt x="499" y="267"/>
                  </a:lnTo>
                  <a:lnTo>
                    <a:pt x="505" y="266"/>
                  </a:lnTo>
                  <a:lnTo>
                    <a:pt x="511" y="264"/>
                  </a:lnTo>
                  <a:lnTo>
                    <a:pt x="517" y="261"/>
                  </a:lnTo>
                  <a:lnTo>
                    <a:pt x="524" y="258"/>
                  </a:lnTo>
                  <a:lnTo>
                    <a:pt x="530" y="253"/>
                  </a:lnTo>
                  <a:lnTo>
                    <a:pt x="535" y="249"/>
                  </a:lnTo>
                  <a:lnTo>
                    <a:pt x="540" y="245"/>
                  </a:lnTo>
                  <a:lnTo>
                    <a:pt x="545" y="240"/>
                  </a:lnTo>
                  <a:lnTo>
                    <a:pt x="549" y="235"/>
                  </a:lnTo>
                  <a:lnTo>
                    <a:pt x="553" y="230"/>
                  </a:lnTo>
                  <a:lnTo>
                    <a:pt x="556" y="224"/>
                  </a:lnTo>
                  <a:lnTo>
                    <a:pt x="558" y="218"/>
                  </a:lnTo>
                  <a:lnTo>
                    <a:pt x="559" y="211"/>
                  </a:lnTo>
                  <a:lnTo>
                    <a:pt x="561" y="205"/>
                  </a:lnTo>
                  <a:lnTo>
                    <a:pt x="544" y="64"/>
                  </a:lnTo>
                  <a:lnTo>
                    <a:pt x="543" y="57"/>
                  </a:lnTo>
                  <a:lnTo>
                    <a:pt x="542" y="50"/>
                  </a:lnTo>
                  <a:lnTo>
                    <a:pt x="541" y="44"/>
                  </a:lnTo>
                  <a:lnTo>
                    <a:pt x="539" y="38"/>
                  </a:lnTo>
                  <a:lnTo>
                    <a:pt x="537" y="33"/>
                  </a:lnTo>
                  <a:lnTo>
                    <a:pt x="534" y="28"/>
                  </a:lnTo>
                  <a:lnTo>
                    <a:pt x="531" y="23"/>
                  </a:lnTo>
                  <a:lnTo>
                    <a:pt x="527" y="19"/>
                  </a:lnTo>
                  <a:lnTo>
                    <a:pt x="523" y="14"/>
                  </a:lnTo>
                  <a:lnTo>
                    <a:pt x="518" y="10"/>
                  </a:lnTo>
                  <a:lnTo>
                    <a:pt x="514" y="7"/>
                  </a:lnTo>
                  <a:lnTo>
                    <a:pt x="509" y="4"/>
                  </a:lnTo>
                  <a:lnTo>
                    <a:pt x="504" y="2"/>
                  </a:lnTo>
                  <a:lnTo>
                    <a:pt x="498" y="1"/>
                  </a:lnTo>
                  <a:lnTo>
                    <a:pt x="493" y="0"/>
                  </a:lnTo>
                  <a:lnTo>
                    <a:pt x="488" y="0"/>
                  </a:lnTo>
                  <a:lnTo>
                    <a:pt x="73" y="0"/>
                  </a:lnTo>
                  <a:lnTo>
                    <a:pt x="67" y="0"/>
                  </a:lnTo>
                  <a:lnTo>
                    <a:pt x="62" y="1"/>
                  </a:lnTo>
                  <a:lnTo>
                    <a:pt x="55" y="2"/>
                  </a:lnTo>
                  <a:lnTo>
                    <a:pt x="50" y="4"/>
                  </a:lnTo>
                  <a:lnTo>
                    <a:pt x="45" y="7"/>
                  </a:lnTo>
                  <a:lnTo>
                    <a:pt x="41" y="10"/>
                  </a:lnTo>
                  <a:lnTo>
                    <a:pt x="37" y="14"/>
                  </a:lnTo>
                  <a:lnTo>
                    <a:pt x="33" y="19"/>
                  </a:lnTo>
                  <a:lnTo>
                    <a:pt x="29" y="23"/>
                  </a:lnTo>
                  <a:lnTo>
                    <a:pt x="26" y="28"/>
                  </a:lnTo>
                  <a:lnTo>
                    <a:pt x="23" y="33"/>
                  </a:lnTo>
                  <a:lnTo>
                    <a:pt x="21" y="38"/>
                  </a:lnTo>
                  <a:lnTo>
                    <a:pt x="19" y="44"/>
                  </a:lnTo>
                  <a:lnTo>
                    <a:pt x="17" y="50"/>
                  </a:lnTo>
                  <a:lnTo>
                    <a:pt x="16" y="57"/>
                  </a:lnTo>
                  <a:lnTo>
                    <a:pt x="16" y="64"/>
                  </a:lnTo>
                  <a:lnTo>
                    <a:pt x="0" y="205"/>
                  </a:lnTo>
                  <a:lnTo>
                    <a:pt x="0" y="211"/>
                  </a:lnTo>
                  <a:lnTo>
                    <a:pt x="1" y="218"/>
                  </a:lnTo>
                  <a:lnTo>
                    <a:pt x="3" y="224"/>
                  </a:lnTo>
                  <a:lnTo>
                    <a:pt x="6" y="230"/>
                  </a:lnTo>
                  <a:lnTo>
                    <a:pt x="10" y="235"/>
                  </a:lnTo>
                  <a:lnTo>
                    <a:pt x="14" y="240"/>
                  </a:lnTo>
                  <a:lnTo>
                    <a:pt x="20" y="245"/>
                  </a:lnTo>
                  <a:lnTo>
                    <a:pt x="25" y="249"/>
                  </a:lnTo>
                  <a:lnTo>
                    <a:pt x="30" y="253"/>
                  </a:lnTo>
                  <a:lnTo>
                    <a:pt x="36" y="258"/>
                  </a:lnTo>
                  <a:lnTo>
                    <a:pt x="42" y="261"/>
                  </a:lnTo>
                  <a:lnTo>
                    <a:pt x="48" y="264"/>
                  </a:lnTo>
                  <a:lnTo>
                    <a:pt x="54" y="266"/>
                  </a:lnTo>
                  <a:lnTo>
                    <a:pt x="61" y="267"/>
                  </a:lnTo>
                  <a:lnTo>
                    <a:pt x="67" y="268"/>
                  </a:lnTo>
                  <a:lnTo>
                    <a:pt x="73" y="269"/>
                  </a:lnTo>
                  <a:lnTo>
                    <a:pt x="488" y="269"/>
                  </a:lnTo>
                  <a:close/>
                </a:path>
              </a:pathLst>
            </a:custGeom>
            <a:solidFill>
              <a:srgbClr val="993300"/>
            </a:solidFill>
            <a:ln w="0">
              <a:solidFill>
                <a:srgbClr val="000000"/>
              </a:solidFill>
              <a:prstDash val="solid"/>
              <a:round/>
              <a:headEnd/>
              <a:tailEnd/>
            </a:ln>
          </p:spPr>
          <p:txBody>
            <a:bodyPr/>
            <a:lstStyle/>
            <a:p>
              <a:endParaRPr lang="en-US"/>
            </a:p>
          </p:txBody>
        </p:sp>
        <p:sp>
          <p:nvSpPr>
            <p:cNvPr id="44235" name="Freeform 570"/>
            <p:cNvSpPr>
              <a:spLocks/>
            </p:cNvSpPr>
            <p:nvPr/>
          </p:nvSpPr>
          <p:spPr bwMode="auto">
            <a:xfrm>
              <a:off x="4670" y="1279"/>
              <a:ext cx="18" cy="6"/>
            </a:xfrm>
            <a:custGeom>
              <a:avLst/>
              <a:gdLst>
                <a:gd name="T0" fmla="*/ 18 w 412"/>
                <a:gd name="T1" fmla="*/ 3 h 122"/>
                <a:gd name="T2" fmla="*/ 18 w 412"/>
                <a:gd name="T3" fmla="*/ 3 h 122"/>
                <a:gd name="T4" fmla="*/ 18 w 412"/>
                <a:gd name="T5" fmla="*/ 4 h 122"/>
                <a:gd name="T6" fmla="*/ 18 w 412"/>
                <a:gd name="T7" fmla="*/ 4 h 122"/>
                <a:gd name="T8" fmla="*/ 18 w 412"/>
                <a:gd name="T9" fmla="*/ 4 h 122"/>
                <a:gd name="T10" fmla="*/ 18 w 412"/>
                <a:gd name="T11" fmla="*/ 4 h 122"/>
                <a:gd name="T12" fmla="*/ 18 w 412"/>
                <a:gd name="T13" fmla="*/ 5 h 122"/>
                <a:gd name="T14" fmla="*/ 18 w 412"/>
                <a:gd name="T15" fmla="*/ 5 h 122"/>
                <a:gd name="T16" fmla="*/ 17 w 412"/>
                <a:gd name="T17" fmla="*/ 5 h 122"/>
                <a:gd name="T18" fmla="*/ 17 w 412"/>
                <a:gd name="T19" fmla="*/ 5 h 122"/>
                <a:gd name="T20" fmla="*/ 17 w 412"/>
                <a:gd name="T21" fmla="*/ 5 h 122"/>
                <a:gd name="T22" fmla="*/ 17 w 412"/>
                <a:gd name="T23" fmla="*/ 6 h 122"/>
                <a:gd name="T24" fmla="*/ 17 w 412"/>
                <a:gd name="T25" fmla="*/ 6 h 122"/>
                <a:gd name="T26" fmla="*/ 17 w 412"/>
                <a:gd name="T27" fmla="*/ 6 h 122"/>
                <a:gd name="T28" fmla="*/ 16 w 412"/>
                <a:gd name="T29" fmla="*/ 6 h 122"/>
                <a:gd name="T30" fmla="*/ 16 w 412"/>
                <a:gd name="T31" fmla="*/ 6 h 122"/>
                <a:gd name="T32" fmla="*/ 16 w 412"/>
                <a:gd name="T33" fmla="*/ 6 h 122"/>
                <a:gd name="T34" fmla="*/ 2 w 412"/>
                <a:gd name="T35" fmla="*/ 6 h 122"/>
                <a:gd name="T36" fmla="*/ 2 w 412"/>
                <a:gd name="T37" fmla="*/ 6 h 122"/>
                <a:gd name="T38" fmla="*/ 2 w 412"/>
                <a:gd name="T39" fmla="*/ 6 h 122"/>
                <a:gd name="T40" fmla="*/ 1 w 412"/>
                <a:gd name="T41" fmla="*/ 6 h 122"/>
                <a:gd name="T42" fmla="*/ 1 w 412"/>
                <a:gd name="T43" fmla="*/ 6 h 122"/>
                <a:gd name="T44" fmla="*/ 1 w 412"/>
                <a:gd name="T45" fmla="*/ 6 h 122"/>
                <a:gd name="T46" fmla="*/ 1 w 412"/>
                <a:gd name="T47" fmla="*/ 5 h 122"/>
                <a:gd name="T48" fmla="*/ 1 w 412"/>
                <a:gd name="T49" fmla="*/ 5 h 122"/>
                <a:gd name="T50" fmla="*/ 1 w 412"/>
                <a:gd name="T51" fmla="*/ 5 h 122"/>
                <a:gd name="T52" fmla="*/ 0 w 412"/>
                <a:gd name="T53" fmla="*/ 5 h 122"/>
                <a:gd name="T54" fmla="*/ 0 w 412"/>
                <a:gd name="T55" fmla="*/ 5 h 122"/>
                <a:gd name="T56" fmla="*/ 0 w 412"/>
                <a:gd name="T57" fmla="*/ 4 h 122"/>
                <a:gd name="T58" fmla="*/ 0 w 412"/>
                <a:gd name="T59" fmla="*/ 4 h 122"/>
                <a:gd name="T60" fmla="*/ 0 w 412"/>
                <a:gd name="T61" fmla="*/ 4 h 122"/>
                <a:gd name="T62" fmla="*/ 0 w 412"/>
                <a:gd name="T63" fmla="*/ 4 h 122"/>
                <a:gd name="T64" fmla="*/ 0 w 412"/>
                <a:gd name="T65" fmla="*/ 3 h 122"/>
                <a:gd name="T66" fmla="*/ 0 w 412"/>
                <a:gd name="T67" fmla="*/ 3 h 122"/>
                <a:gd name="T68" fmla="*/ 0 w 412"/>
                <a:gd name="T69" fmla="*/ 0 h 122"/>
                <a:gd name="T70" fmla="*/ 18 w 412"/>
                <a:gd name="T71" fmla="*/ 0 h 122"/>
                <a:gd name="T72" fmla="*/ 18 w 412"/>
                <a:gd name="T73" fmla="*/ 3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2" h="122">
                  <a:moveTo>
                    <a:pt x="412" y="61"/>
                  </a:moveTo>
                  <a:lnTo>
                    <a:pt x="411" y="67"/>
                  </a:lnTo>
                  <a:lnTo>
                    <a:pt x="411" y="73"/>
                  </a:lnTo>
                  <a:lnTo>
                    <a:pt x="410" y="78"/>
                  </a:lnTo>
                  <a:lnTo>
                    <a:pt x="408" y="84"/>
                  </a:lnTo>
                  <a:lnTo>
                    <a:pt x="406" y="90"/>
                  </a:lnTo>
                  <a:lnTo>
                    <a:pt x="403" y="95"/>
                  </a:lnTo>
                  <a:lnTo>
                    <a:pt x="401" y="100"/>
                  </a:lnTo>
                  <a:lnTo>
                    <a:pt x="398" y="104"/>
                  </a:lnTo>
                  <a:lnTo>
                    <a:pt x="395" y="108"/>
                  </a:lnTo>
                  <a:lnTo>
                    <a:pt x="391" y="111"/>
                  </a:lnTo>
                  <a:lnTo>
                    <a:pt x="387" y="114"/>
                  </a:lnTo>
                  <a:lnTo>
                    <a:pt x="383" y="117"/>
                  </a:lnTo>
                  <a:lnTo>
                    <a:pt x="379" y="119"/>
                  </a:lnTo>
                  <a:lnTo>
                    <a:pt x="374" y="120"/>
                  </a:lnTo>
                  <a:lnTo>
                    <a:pt x="369" y="121"/>
                  </a:lnTo>
                  <a:lnTo>
                    <a:pt x="363" y="122"/>
                  </a:lnTo>
                  <a:lnTo>
                    <a:pt x="48" y="122"/>
                  </a:lnTo>
                  <a:lnTo>
                    <a:pt x="42" y="121"/>
                  </a:lnTo>
                  <a:lnTo>
                    <a:pt x="37" y="120"/>
                  </a:lnTo>
                  <a:lnTo>
                    <a:pt x="33" y="119"/>
                  </a:lnTo>
                  <a:lnTo>
                    <a:pt x="28" y="117"/>
                  </a:lnTo>
                  <a:lnTo>
                    <a:pt x="24" y="114"/>
                  </a:lnTo>
                  <a:lnTo>
                    <a:pt x="20" y="111"/>
                  </a:lnTo>
                  <a:lnTo>
                    <a:pt x="16" y="108"/>
                  </a:lnTo>
                  <a:lnTo>
                    <a:pt x="13" y="104"/>
                  </a:lnTo>
                  <a:lnTo>
                    <a:pt x="10" y="100"/>
                  </a:lnTo>
                  <a:lnTo>
                    <a:pt x="7" y="95"/>
                  </a:lnTo>
                  <a:lnTo>
                    <a:pt x="5" y="90"/>
                  </a:lnTo>
                  <a:lnTo>
                    <a:pt x="3" y="84"/>
                  </a:lnTo>
                  <a:lnTo>
                    <a:pt x="1" y="78"/>
                  </a:lnTo>
                  <a:lnTo>
                    <a:pt x="0" y="73"/>
                  </a:lnTo>
                  <a:lnTo>
                    <a:pt x="0" y="67"/>
                  </a:lnTo>
                  <a:lnTo>
                    <a:pt x="0" y="61"/>
                  </a:lnTo>
                  <a:lnTo>
                    <a:pt x="2" y="0"/>
                  </a:lnTo>
                  <a:lnTo>
                    <a:pt x="409" y="0"/>
                  </a:lnTo>
                  <a:lnTo>
                    <a:pt x="412" y="61"/>
                  </a:lnTo>
                  <a:close/>
                </a:path>
              </a:pathLst>
            </a:custGeom>
            <a:solidFill>
              <a:srgbClr val="993300"/>
            </a:solidFill>
            <a:ln w="0">
              <a:solidFill>
                <a:srgbClr val="000000"/>
              </a:solidFill>
              <a:prstDash val="solid"/>
              <a:round/>
              <a:headEnd/>
              <a:tailEnd/>
            </a:ln>
          </p:spPr>
          <p:txBody>
            <a:bodyPr/>
            <a:lstStyle/>
            <a:p>
              <a:endParaRPr lang="en-US"/>
            </a:p>
          </p:txBody>
        </p:sp>
        <p:sp>
          <p:nvSpPr>
            <p:cNvPr id="44236" name="Freeform 571"/>
            <p:cNvSpPr>
              <a:spLocks/>
            </p:cNvSpPr>
            <p:nvPr/>
          </p:nvSpPr>
          <p:spPr bwMode="auto">
            <a:xfrm>
              <a:off x="4668" y="1275"/>
              <a:ext cx="2" cy="9"/>
            </a:xfrm>
            <a:custGeom>
              <a:avLst/>
              <a:gdLst>
                <a:gd name="T0" fmla="*/ 1 w 41"/>
                <a:gd name="T1" fmla="*/ 9 h 200"/>
                <a:gd name="T2" fmla="*/ 1 w 41"/>
                <a:gd name="T3" fmla="*/ 9 h 200"/>
                <a:gd name="T4" fmla="*/ 1 w 41"/>
                <a:gd name="T5" fmla="*/ 9 h 200"/>
                <a:gd name="T6" fmla="*/ 2 w 41"/>
                <a:gd name="T7" fmla="*/ 9 h 200"/>
                <a:gd name="T8" fmla="*/ 2 w 41"/>
                <a:gd name="T9" fmla="*/ 9 h 200"/>
                <a:gd name="T10" fmla="*/ 2 w 41"/>
                <a:gd name="T11" fmla="*/ 9 h 200"/>
                <a:gd name="T12" fmla="*/ 2 w 41"/>
                <a:gd name="T13" fmla="*/ 8 h 200"/>
                <a:gd name="T14" fmla="*/ 2 w 41"/>
                <a:gd name="T15" fmla="*/ 8 h 200"/>
                <a:gd name="T16" fmla="*/ 2 w 41"/>
                <a:gd name="T17" fmla="*/ 1 h 200"/>
                <a:gd name="T18" fmla="*/ 2 w 41"/>
                <a:gd name="T19" fmla="*/ 1 h 200"/>
                <a:gd name="T20" fmla="*/ 2 w 41"/>
                <a:gd name="T21" fmla="*/ 0 h 200"/>
                <a:gd name="T22" fmla="*/ 2 w 41"/>
                <a:gd name="T23" fmla="*/ 0 h 200"/>
                <a:gd name="T24" fmla="*/ 2 w 41"/>
                <a:gd name="T25" fmla="*/ 0 h 200"/>
                <a:gd name="T26" fmla="*/ 2 w 41"/>
                <a:gd name="T27" fmla="*/ 0 h 200"/>
                <a:gd name="T28" fmla="*/ 1 w 41"/>
                <a:gd name="T29" fmla="*/ 0 h 200"/>
                <a:gd name="T30" fmla="*/ 1 w 41"/>
                <a:gd name="T31" fmla="*/ 0 h 200"/>
                <a:gd name="T32" fmla="*/ 1 w 41"/>
                <a:gd name="T33" fmla="*/ 0 h 200"/>
                <a:gd name="T34" fmla="*/ 1 w 41"/>
                <a:gd name="T35" fmla="*/ 0 h 200"/>
                <a:gd name="T36" fmla="*/ 1 w 41"/>
                <a:gd name="T37" fmla="*/ 0 h 200"/>
                <a:gd name="T38" fmla="*/ 1 w 41"/>
                <a:gd name="T39" fmla="*/ 0 h 200"/>
                <a:gd name="T40" fmla="*/ 0 w 41"/>
                <a:gd name="T41" fmla="*/ 0 h 200"/>
                <a:gd name="T42" fmla="*/ 0 w 41"/>
                <a:gd name="T43" fmla="*/ 0 h 200"/>
                <a:gd name="T44" fmla="*/ 0 w 41"/>
                <a:gd name="T45" fmla="*/ 0 h 200"/>
                <a:gd name="T46" fmla="*/ 0 w 41"/>
                <a:gd name="T47" fmla="*/ 1 h 200"/>
                <a:gd name="T48" fmla="*/ 0 w 41"/>
                <a:gd name="T49" fmla="*/ 1 h 200"/>
                <a:gd name="T50" fmla="*/ 0 w 41"/>
                <a:gd name="T51" fmla="*/ 8 h 200"/>
                <a:gd name="T52" fmla="*/ 0 w 41"/>
                <a:gd name="T53" fmla="*/ 8 h 200"/>
                <a:gd name="T54" fmla="*/ 0 w 41"/>
                <a:gd name="T55" fmla="*/ 8 h 200"/>
                <a:gd name="T56" fmla="*/ 0 w 41"/>
                <a:gd name="T57" fmla="*/ 8 h 200"/>
                <a:gd name="T58" fmla="*/ 0 w 41"/>
                <a:gd name="T59" fmla="*/ 9 h 200"/>
                <a:gd name="T60" fmla="*/ 1 w 41"/>
                <a:gd name="T61" fmla="*/ 9 h 200"/>
                <a:gd name="T62" fmla="*/ 1 w 41"/>
                <a:gd name="T63" fmla="*/ 9 h 200"/>
                <a:gd name="T64" fmla="*/ 1 w 41"/>
                <a:gd name="T65" fmla="*/ 9 h 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 h="200">
                  <a:moveTo>
                    <a:pt x="23" y="200"/>
                  </a:moveTo>
                  <a:lnTo>
                    <a:pt x="24" y="199"/>
                  </a:lnTo>
                  <a:lnTo>
                    <a:pt x="26" y="199"/>
                  </a:lnTo>
                  <a:lnTo>
                    <a:pt x="27" y="199"/>
                  </a:lnTo>
                  <a:lnTo>
                    <a:pt x="29" y="198"/>
                  </a:lnTo>
                  <a:lnTo>
                    <a:pt x="30" y="197"/>
                  </a:lnTo>
                  <a:lnTo>
                    <a:pt x="32" y="196"/>
                  </a:lnTo>
                  <a:lnTo>
                    <a:pt x="33" y="195"/>
                  </a:lnTo>
                  <a:lnTo>
                    <a:pt x="34" y="194"/>
                  </a:lnTo>
                  <a:lnTo>
                    <a:pt x="35" y="192"/>
                  </a:lnTo>
                  <a:lnTo>
                    <a:pt x="37" y="191"/>
                  </a:lnTo>
                  <a:lnTo>
                    <a:pt x="38" y="189"/>
                  </a:lnTo>
                  <a:lnTo>
                    <a:pt x="39" y="188"/>
                  </a:lnTo>
                  <a:lnTo>
                    <a:pt x="40" y="186"/>
                  </a:lnTo>
                  <a:lnTo>
                    <a:pt x="40" y="184"/>
                  </a:lnTo>
                  <a:lnTo>
                    <a:pt x="40" y="182"/>
                  </a:lnTo>
                  <a:lnTo>
                    <a:pt x="41" y="181"/>
                  </a:lnTo>
                  <a:lnTo>
                    <a:pt x="41" y="20"/>
                  </a:lnTo>
                  <a:lnTo>
                    <a:pt x="40" y="16"/>
                  </a:lnTo>
                  <a:lnTo>
                    <a:pt x="40" y="15"/>
                  </a:lnTo>
                  <a:lnTo>
                    <a:pt x="40" y="13"/>
                  </a:lnTo>
                  <a:lnTo>
                    <a:pt x="39" y="11"/>
                  </a:lnTo>
                  <a:lnTo>
                    <a:pt x="38" y="9"/>
                  </a:lnTo>
                  <a:lnTo>
                    <a:pt x="37" y="8"/>
                  </a:lnTo>
                  <a:lnTo>
                    <a:pt x="35" y="6"/>
                  </a:lnTo>
                  <a:lnTo>
                    <a:pt x="34" y="5"/>
                  </a:lnTo>
                  <a:lnTo>
                    <a:pt x="33" y="4"/>
                  </a:lnTo>
                  <a:lnTo>
                    <a:pt x="32" y="3"/>
                  </a:lnTo>
                  <a:lnTo>
                    <a:pt x="30" y="2"/>
                  </a:lnTo>
                  <a:lnTo>
                    <a:pt x="29" y="1"/>
                  </a:lnTo>
                  <a:lnTo>
                    <a:pt x="27" y="0"/>
                  </a:lnTo>
                  <a:lnTo>
                    <a:pt x="26" y="0"/>
                  </a:lnTo>
                  <a:lnTo>
                    <a:pt x="24" y="0"/>
                  </a:lnTo>
                  <a:lnTo>
                    <a:pt x="23" y="0"/>
                  </a:lnTo>
                  <a:lnTo>
                    <a:pt x="21" y="0"/>
                  </a:lnTo>
                  <a:lnTo>
                    <a:pt x="19" y="0"/>
                  </a:lnTo>
                  <a:lnTo>
                    <a:pt x="17" y="0"/>
                  </a:lnTo>
                  <a:lnTo>
                    <a:pt x="16" y="1"/>
                  </a:lnTo>
                  <a:lnTo>
                    <a:pt x="14" y="2"/>
                  </a:lnTo>
                  <a:lnTo>
                    <a:pt x="13" y="3"/>
                  </a:lnTo>
                  <a:lnTo>
                    <a:pt x="11" y="4"/>
                  </a:lnTo>
                  <a:lnTo>
                    <a:pt x="10" y="5"/>
                  </a:lnTo>
                  <a:lnTo>
                    <a:pt x="9" y="6"/>
                  </a:lnTo>
                  <a:lnTo>
                    <a:pt x="8" y="8"/>
                  </a:lnTo>
                  <a:lnTo>
                    <a:pt x="7" y="9"/>
                  </a:lnTo>
                  <a:lnTo>
                    <a:pt x="7" y="11"/>
                  </a:lnTo>
                  <a:lnTo>
                    <a:pt x="6" y="13"/>
                  </a:lnTo>
                  <a:lnTo>
                    <a:pt x="6" y="15"/>
                  </a:lnTo>
                  <a:lnTo>
                    <a:pt x="6" y="16"/>
                  </a:lnTo>
                  <a:lnTo>
                    <a:pt x="6" y="20"/>
                  </a:lnTo>
                  <a:lnTo>
                    <a:pt x="0" y="167"/>
                  </a:lnTo>
                  <a:lnTo>
                    <a:pt x="0" y="169"/>
                  </a:lnTo>
                  <a:lnTo>
                    <a:pt x="0" y="171"/>
                  </a:lnTo>
                  <a:lnTo>
                    <a:pt x="1" y="174"/>
                  </a:lnTo>
                  <a:lnTo>
                    <a:pt x="2" y="176"/>
                  </a:lnTo>
                  <a:lnTo>
                    <a:pt x="3" y="180"/>
                  </a:lnTo>
                  <a:lnTo>
                    <a:pt x="4" y="182"/>
                  </a:lnTo>
                  <a:lnTo>
                    <a:pt x="6" y="185"/>
                  </a:lnTo>
                  <a:lnTo>
                    <a:pt x="7" y="188"/>
                  </a:lnTo>
                  <a:lnTo>
                    <a:pt x="9" y="190"/>
                  </a:lnTo>
                  <a:lnTo>
                    <a:pt x="11" y="192"/>
                  </a:lnTo>
                  <a:lnTo>
                    <a:pt x="13" y="194"/>
                  </a:lnTo>
                  <a:lnTo>
                    <a:pt x="15" y="196"/>
                  </a:lnTo>
                  <a:lnTo>
                    <a:pt x="17" y="197"/>
                  </a:lnTo>
                  <a:lnTo>
                    <a:pt x="19" y="199"/>
                  </a:lnTo>
                  <a:lnTo>
                    <a:pt x="21" y="199"/>
                  </a:lnTo>
                  <a:lnTo>
                    <a:pt x="23" y="200"/>
                  </a:lnTo>
                  <a:close/>
                </a:path>
              </a:pathLst>
            </a:custGeom>
            <a:solidFill>
              <a:srgbClr val="993300"/>
            </a:solidFill>
            <a:ln w="0">
              <a:solidFill>
                <a:srgbClr val="000000"/>
              </a:solidFill>
              <a:prstDash val="solid"/>
              <a:round/>
              <a:headEnd/>
              <a:tailEnd/>
            </a:ln>
          </p:spPr>
          <p:txBody>
            <a:bodyPr/>
            <a:lstStyle/>
            <a:p>
              <a:endParaRPr lang="en-US"/>
            </a:p>
          </p:txBody>
        </p:sp>
        <p:sp>
          <p:nvSpPr>
            <p:cNvPr id="44237" name="Freeform 572"/>
            <p:cNvSpPr>
              <a:spLocks/>
            </p:cNvSpPr>
            <p:nvPr/>
          </p:nvSpPr>
          <p:spPr bwMode="auto">
            <a:xfrm>
              <a:off x="4689" y="1275"/>
              <a:ext cx="2" cy="9"/>
            </a:xfrm>
            <a:custGeom>
              <a:avLst/>
              <a:gdLst>
                <a:gd name="T0" fmla="*/ 1 w 46"/>
                <a:gd name="T1" fmla="*/ 9 h 208"/>
                <a:gd name="T2" fmla="*/ 1 w 46"/>
                <a:gd name="T3" fmla="*/ 9 h 208"/>
                <a:gd name="T4" fmla="*/ 1 w 46"/>
                <a:gd name="T5" fmla="*/ 9 h 208"/>
                <a:gd name="T6" fmla="*/ 1 w 46"/>
                <a:gd name="T7" fmla="*/ 9 h 208"/>
                <a:gd name="T8" fmla="*/ 2 w 46"/>
                <a:gd name="T9" fmla="*/ 8 h 208"/>
                <a:gd name="T10" fmla="*/ 2 w 46"/>
                <a:gd name="T11" fmla="*/ 8 h 208"/>
                <a:gd name="T12" fmla="*/ 2 w 46"/>
                <a:gd name="T13" fmla="*/ 8 h 208"/>
                <a:gd name="T14" fmla="*/ 2 w 46"/>
                <a:gd name="T15" fmla="*/ 8 h 208"/>
                <a:gd name="T16" fmla="*/ 2 w 46"/>
                <a:gd name="T17" fmla="*/ 1 h 208"/>
                <a:gd name="T18" fmla="*/ 1 w 46"/>
                <a:gd name="T19" fmla="*/ 1 h 208"/>
                <a:gd name="T20" fmla="*/ 1 w 46"/>
                <a:gd name="T21" fmla="*/ 0 h 208"/>
                <a:gd name="T22" fmla="*/ 1 w 46"/>
                <a:gd name="T23" fmla="*/ 0 h 208"/>
                <a:gd name="T24" fmla="*/ 1 w 46"/>
                <a:gd name="T25" fmla="*/ 0 h 208"/>
                <a:gd name="T26" fmla="*/ 1 w 46"/>
                <a:gd name="T27" fmla="*/ 0 h 208"/>
                <a:gd name="T28" fmla="*/ 1 w 46"/>
                <a:gd name="T29" fmla="*/ 0 h 208"/>
                <a:gd name="T30" fmla="*/ 1 w 46"/>
                <a:gd name="T31" fmla="*/ 0 h 208"/>
                <a:gd name="T32" fmla="*/ 1 w 46"/>
                <a:gd name="T33" fmla="*/ 0 h 208"/>
                <a:gd name="T34" fmla="*/ 1 w 46"/>
                <a:gd name="T35" fmla="*/ 0 h 208"/>
                <a:gd name="T36" fmla="*/ 0 w 46"/>
                <a:gd name="T37" fmla="*/ 0 h 208"/>
                <a:gd name="T38" fmla="*/ 0 w 46"/>
                <a:gd name="T39" fmla="*/ 0 h 208"/>
                <a:gd name="T40" fmla="*/ 0 w 46"/>
                <a:gd name="T41" fmla="*/ 0 h 208"/>
                <a:gd name="T42" fmla="*/ 0 w 46"/>
                <a:gd name="T43" fmla="*/ 0 h 208"/>
                <a:gd name="T44" fmla="*/ 0 w 46"/>
                <a:gd name="T45" fmla="*/ 1 h 208"/>
                <a:gd name="T46" fmla="*/ 0 w 46"/>
                <a:gd name="T47" fmla="*/ 1 h 208"/>
                <a:gd name="T48" fmla="*/ 0 w 46"/>
                <a:gd name="T49" fmla="*/ 1 h 208"/>
                <a:gd name="T50" fmla="*/ 0 w 46"/>
                <a:gd name="T51" fmla="*/ 8 h 208"/>
                <a:gd name="T52" fmla="*/ 0 w 46"/>
                <a:gd name="T53" fmla="*/ 8 h 208"/>
                <a:gd name="T54" fmla="*/ 0 w 46"/>
                <a:gd name="T55" fmla="*/ 9 h 208"/>
                <a:gd name="T56" fmla="*/ 0 w 46"/>
                <a:gd name="T57" fmla="*/ 9 h 208"/>
                <a:gd name="T58" fmla="*/ 0 w 46"/>
                <a:gd name="T59" fmla="*/ 9 h 208"/>
                <a:gd name="T60" fmla="*/ 0 w 46"/>
                <a:gd name="T61" fmla="*/ 9 h 208"/>
                <a:gd name="T62" fmla="*/ 1 w 46"/>
                <a:gd name="T63" fmla="*/ 9 h 208"/>
                <a:gd name="T64" fmla="*/ 1 w 46"/>
                <a:gd name="T65" fmla="*/ 9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 h="208">
                  <a:moveTo>
                    <a:pt x="17" y="208"/>
                  </a:moveTo>
                  <a:lnTo>
                    <a:pt x="18" y="207"/>
                  </a:lnTo>
                  <a:lnTo>
                    <a:pt x="21" y="207"/>
                  </a:lnTo>
                  <a:lnTo>
                    <a:pt x="24" y="205"/>
                  </a:lnTo>
                  <a:lnTo>
                    <a:pt x="26" y="204"/>
                  </a:lnTo>
                  <a:lnTo>
                    <a:pt x="28" y="202"/>
                  </a:lnTo>
                  <a:lnTo>
                    <a:pt x="31" y="200"/>
                  </a:lnTo>
                  <a:lnTo>
                    <a:pt x="33" y="198"/>
                  </a:lnTo>
                  <a:lnTo>
                    <a:pt x="35" y="196"/>
                  </a:lnTo>
                  <a:lnTo>
                    <a:pt x="37" y="193"/>
                  </a:lnTo>
                  <a:lnTo>
                    <a:pt x="39" y="191"/>
                  </a:lnTo>
                  <a:lnTo>
                    <a:pt x="41" y="188"/>
                  </a:lnTo>
                  <a:lnTo>
                    <a:pt x="43" y="186"/>
                  </a:lnTo>
                  <a:lnTo>
                    <a:pt x="44" y="182"/>
                  </a:lnTo>
                  <a:lnTo>
                    <a:pt x="45" y="180"/>
                  </a:lnTo>
                  <a:lnTo>
                    <a:pt x="45" y="177"/>
                  </a:lnTo>
                  <a:lnTo>
                    <a:pt x="46" y="176"/>
                  </a:lnTo>
                  <a:lnTo>
                    <a:pt x="35" y="19"/>
                  </a:lnTo>
                  <a:lnTo>
                    <a:pt x="34" y="16"/>
                  </a:lnTo>
                  <a:lnTo>
                    <a:pt x="34" y="15"/>
                  </a:lnTo>
                  <a:lnTo>
                    <a:pt x="34" y="13"/>
                  </a:lnTo>
                  <a:lnTo>
                    <a:pt x="33" y="11"/>
                  </a:lnTo>
                  <a:lnTo>
                    <a:pt x="33" y="9"/>
                  </a:lnTo>
                  <a:lnTo>
                    <a:pt x="32" y="8"/>
                  </a:lnTo>
                  <a:lnTo>
                    <a:pt x="31" y="6"/>
                  </a:lnTo>
                  <a:lnTo>
                    <a:pt x="30" y="5"/>
                  </a:lnTo>
                  <a:lnTo>
                    <a:pt x="29" y="4"/>
                  </a:lnTo>
                  <a:lnTo>
                    <a:pt x="27" y="3"/>
                  </a:lnTo>
                  <a:lnTo>
                    <a:pt x="26" y="2"/>
                  </a:lnTo>
                  <a:lnTo>
                    <a:pt x="24" y="1"/>
                  </a:lnTo>
                  <a:lnTo>
                    <a:pt x="23" y="0"/>
                  </a:lnTo>
                  <a:lnTo>
                    <a:pt x="20" y="0"/>
                  </a:lnTo>
                  <a:lnTo>
                    <a:pt x="18" y="0"/>
                  </a:lnTo>
                  <a:lnTo>
                    <a:pt x="17" y="0"/>
                  </a:lnTo>
                  <a:lnTo>
                    <a:pt x="15" y="0"/>
                  </a:lnTo>
                  <a:lnTo>
                    <a:pt x="13" y="0"/>
                  </a:lnTo>
                  <a:lnTo>
                    <a:pt x="12" y="0"/>
                  </a:lnTo>
                  <a:lnTo>
                    <a:pt x="10" y="1"/>
                  </a:lnTo>
                  <a:lnTo>
                    <a:pt x="9" y="2"/>
                  </a:lnTo>
                  <a:lnTo>
                    <a:pt x="7" y="3"/>
                  </a:lnTo>
                  <a:lnTo>
                    <a:pt x="6" y="4"/>
                  </a:lnTo>
                  <a:lnTo>
                    <a:pt x="5" y="5"/>
                  </a:lnTo>
                  <a:lnTo>
                    <a:pt x="4" y="7"/>
                  </a:lnTo>
                  <a:lnTo>
                    <a:pt x="3" y="8"/>
                  </a:lnTo>
                  <a:lnTo>
                    <a:pt x="2" y="10"/>
                  </a:lnTo>
                  <a:lnTo>
                    <a:pt x="1" y="12"/>
                  </a:lnTo>
                  <a:lnTo>
                    <a:pt x="0" y="14"/>
                  </a:lnTo>
                  <a:lnTo>
                    <a:pt x="0" y="17"/>
                  </a:lnTo>
                  <a:lnTo>
                    <a:pt x="0" y="19"/>
                  </a:lnTo>
                  <a:lnTo>
                    <a:pt x="0" y="22"/>
                  </a:lnTo>
                  <a:lnTo>
                    <a:pt x="0" y="192"/>
                  </a:lnTo>
                  <a:lnTo>
                    <a:pt x="0" y="193"/>
                  </a:lnTo>
                  <a:lnTo>
                    <a:pt x="0" y="194"/>
                  </a:lnTo>
                  <a:lnTo>
                    <a:pt x="0" y="196"/>
                  </a:lnTo>
                  <a:lnTo>
                    <a:pt x="1" y="197"/>
                  </a:lnTo>
                  <a:lnTo>
                    <a:pt x="2" y="199"/>
                  </a:lnTo>
                  <a:lnTo>
                    <a:pt x="3" y="200"/>
                  </a:lnTo>
                  <a:lnTo>
                    <a:pt x="4" y="201"/>
                  </a:lnTo>
                  <a:lnTo>
                    <a:pt x="5" y="203"/>
                  </a:lnTo>
                  <a:lnTo>
                    <a:pt x="6" y="204"/>
                  </a:lnTo>
                  <a:lnTo>
                    <a:pt x="7" y="205"/>
                  </a:lnTo>
                  <a:lnTo>
                    <a:pt x="9" y="205"/>
                  </a:lnTo>
                  <a:lnTo>
                    <a:pt x="10" y="206"/>
                  </a:lnTo>
                  <a:lnTo>
                    <a:pt x="12" y="207"/>
                  </a:lnTo>
                  <a:lnTo>
                    <a:pt x="13" y="207"/>
                  </a:lnTo>
                  <a:lnTo>
                    <a:pt x="15" y="207"/>
                  </a:lnTo>
                  <a:lnTo>
                    <a:pt x="17" y="208"/>
                  </a:lnTo>
                  <a:close/>
                </a:path>
              </a:pathLst>
            </a:custGeom>
            <a:solidFill>
              <a:srgbClr val="993300"/>
            </a:solidFill>
            <a:ln w="0">
              <a:solidFill>
                <a:srgbClr val="000000"/>
              </a:solidFill>
              <a:prstDash val="solid"/>
              <a:round/>
              <a:headEnd/>
              <a:tailEnd/>
            </a:ln>
          </p:spPr>
          <p:txBody>
            <a:bodyPr/>
            <a:lstStyle/>
            <a:p>
              <a:endParaRPr lang="en-US"/>
            </a:p>
          </p:txBody>
        </p:sp>
        <p:sp>
          <p:nvSpPr>
            <p:cNvPr id="44238" name="Freeform 573"/>
            <p:cNvSpPr>
              <a:spLocks/>
            </p:cNvSpPr>
            <p:nvPr/>
          </p:nvSpPr>
          <p:spPr bwMode="auto">
            <a:xfrm>
              <a:off x="4670" y="1274"/>
              <a:ext cx="18" cy="5"/>
            </a:xfrm>
            <a:custGeom>
              <a:avLst/>
              <a:gdLst>
                <a:gd name="T0" fmla="*/ 16 w 422"/>
                <a:gd name="T1" fmla="*/ 5 h 99"/>
                <a:gd name="T2" fmla="*/ 17 w 422"/>
                <a:gd name="T3" fmla="*/ 5 h 99"/>
                <a:gd name="T4" fmla="*/ 17 w 422"/>
                <a:gd name="T5" fmla="*/ 5 h 99"/>
                <a:gd name="T6" fmla="*/ 17 w 422"/>
                <a:gd name="T7" fmla="*/ 5 h 99"/>
                <a:gd name="T8" fmla="*/ 18 w 422"/>
                <a:gd name="T9" fmla="*/ 4 h 99"/>
                <a:gd name="T10" fmla="*/ 18 w 422"/>
                <a:gd name="T11" fmla="*/ 4 h 99"/>
                <a:gd name="T12" fmla="*/ 18 w 422"/>
                <a:gd name="T13" fmla="*/ 4 h 99"/>
                <a:gd name="T14" fmla="*/ 18 w 422"/>
                <a:gd name="T15" fmla="*/ 3 h 99"/>
                <a:gd name="T16" fmla="*/ 18 w 422"/>
                <a:gd name="T17" fmla="*/ 2 h 99"/>
                <a:gd name="T18" fmla="*/ 18 w 422"/>
                <a:gd name="T19" fmla="*/ 1 h 99"/>
                <a:gd name="T20" fmla="*/ 18 w 422"/>
                <a:gd name="T21" fmla="*/ 1 h 99"/>
                <a:gd name="T22" fmla="*/ 18 w 422"/>
                <a:gd name="T23" fmla="*/ 1 h 99"/>
                <a:gd name="T24" fmla="*/ 17 w 422"/>
                <a:gd name="T25" fmla="*/ 0 h 99"/>
                <a:gd name="T26" fmla="*/ 17 w 422"/>
                <a:gd name="T27" fmla="*/ 0 h 99"/>
                <a:gd name="T28" fmla="*/ 17 w 422"/>
                <a:gd name="T29" fmla="*/ 0 h 99"/>
                <a:gd name="T30" fmla="*/ 16 w 422"/>
                <a:gd name="T31" fmla="*/ 0 h 99"/>
                <a:gd name="T32" fmla="*/ 16 w 422"/>
                <a:gd name="T33" fmla="*/ 0 h 99"/>
                <a:gd name="T34" fmla="*/ 2 w 422"/>
                <a:gd name="T35" fmla="*/ 0 h 99"/>
                <a:gd name="T36" fmla="*/ 1 w 422"/>
                <a:gd name="T37" fmla="*/ 0 h 99"/>
                <a:gd name="T38" fmla="*/ 1 w 422"/>
                <a:gd name="T39" fmla="*/ 0 h 99"/>
                <a:gd name="T40" fmla="*/ 1 w 422"/>
                <a:gd name="T41" fmla="*/ 0 h 99"/>
                <a:gd name="T42" fmla="*/ 0 w 422"/>
                <a:gd name="T43" fmla="*/ 1 h 99"/>
                <a:gd name="T44" fmla="*/ 0 w 422"/>
                <a:gd name="T45" fmla="*/ 1 h 99"/>
                <a:gd name="T46" fmla="*/ 0 w 422"/>
                <a:gd name="T47" fmla="*/ 1 h 99"/>
                <a:gd name="T48" fmla="*/ 0 w 422"/>
                <a:gd name="T49" fmla="*/ 1 h 99"/>
                <a:gd name="T50" fmla="*/ 0 w 422"/>
                <a:gd name="T51" fmla="*/ 3 h 99"/>
                <a:gd name="T52" fmla="*/ 0 w 422"/>
                <a:gd name="T53" fmla="*/ 4 h 99"/>
                <a:gd name="T54" fmla="*/ 0 w 422"/>
                <a:gd name="T55" fmla="*/ 4 h 99"/>
                <a:gd name="T56" fmla="*/ 0 w 422"/>
                <a:gd name="T57" fmla="*/ 4 h 99"/>
                <a:gd name="T58" fmla="*/ 1 w 422"/>
                <a:gd name="T59" fmla="*/ 4 h 99"/>
                <a:gd name="T60" fmla="*/ 1 w 422"/>
                <a:gd name="T61" fmla="*/ 5 h 99"/>
                <a:gd name="T62" fmla="*/ 1 w 422"/>
                <a:gd name="T63" fmla="*/ 5 h 99"/>
                <a:gd name="T64" fmla="*/ 2 w 422"/>
                <a:gd name="T65" fmla="*/ 5 h 99"/>
                <a:gd name="T66" fmla="*/ 2 w 422"/>
                <a:gd name="T67" fmla="*/ 5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2" h="99">
                  <a:moveTo>
                    <a:pt x="377" y="99"/>
                  </a:moveTo>
                  <a:lnTo>
                    <a:pt x="381" y="98"/>
                  </a:lnTo>
                  <a:lnTo>
                    <a:pt x="386" y="98"/>
                  </a:lnTo>
                  <a:lnTo>
                    <a:pt x="390" y="97"/>
                  </a:lnTo>
                  <a:lnTo>
                    <a:pt x="394" y="96"/>
                  </a:lnTo>
                  <a:lnTo>
                    <a:pt x="398" y="95"/>
                  </a:lnTo>
                  <a:lnTo>
                    <a:pt x="401" y="93"/>
                  </a:lnTo>
                  <a:lnTo>
                    <a:pt x="405" y="91"/>
                  </a:lnTo>
                  <a:lnTo>
                    <a:pt x="408" y="89"/>
                  </a:lnTo>
                  <a:lnTo>
                    <a:pt x="411" y="87"/>
                  </a:lnTo>
                  <a:lnTo>
                    <a:pt x="414" y="85"/>
                  </a:lnTo>
                  <a:lnTo>
                    <a:pt x="416" y="82"/>
                  </a:lnTo>
                  <a:lnTo>
                    <a:pt x="418" y="79"/>
                  </a:lnTo>
                  <a:lnTo>
                    <a:pt x="420" y="75"/>
                  </a:lnTo>
                  <a:lnTo>
                    <a:pt x="421" y="72"/>
                  </a:lnTo>
                  <a:lnTo>
                    <a:pt x="421" y="69"/>
                  </a:lnTo>
                  <a:lnTo>
                    <a:pt x="422" y="66"/>
                  </a:lnTo>
                  <a:lnTo>
                    <a:pt x="422" y="31"/>
                  </a:lnTo>
                  <a:lnTo>
                    <a:pt x="421" y="27"/>
                  </a:lnTo>
                  <a:lnTo>
                    <a:pt x="421" y="24"/>
                  </a:lnTo>
                  <a:lnTo>
                    <a:pt x="420" y="21"/>
                  </a:lnTo>
                  <a:lnTo>
                    <a:pt x="418" y="18"/>
                  </a:lnTo>
                  <a:lnTo>
                    <a:pt x="416" y="16"/>
                  </a:lnTo>
                  <a:lnTo>
                    <a:pt x="414" y="13"/>
                  </a:lnTo>
                  <a:lnTo>
                    <a:pt x="411" y="11"/>
                  </a:lnTo>
                  <a:lnTo>
                    <a:pt x="408" y="9"/>
                  </a:lnTo>
                  <a:lnTo>
                    <a:pt x="405" y="7"/>
                  </a:lnTo>
                  <a:lnTo>
                    <a:pt x="401" y="5"/>
                  </a:lnTo>
                  <a:lnTo>
                    <a:pt x="398" y="3"/>
                  </a:lnTo>
                  <a:lnTo>
                    <a:pt x="394" y="2"/>
                  </a:lnTo>
                  <a:lnTo>
                    <a:pt x="390" y="1"/>
                  </a:lnTo>
                  <a:lnTo>
                    <a:pt x="386" y="0"/>
                  </a:lnTo>
                  <a:lnTo>
                    <a:pt x="381" y="0"/>
                  </a:lnTo>
                  <a:lnTo>
                    <a:pt x="377" y="0"/>
                  </a:lnTo>
                  <a:lnTo>
                    <a:pt x="46" y="0"/>
                  </a:lnTo>
                  <a:lnTo>
                    <a:pt x="41" y="0"/>
                  </a:lnTo>
                  <a:lnTo>
                    <a:pt x="36" y="0"/>
                  </a:lnTo>
                  <a:lnTo>
                    <a:pt x="32" y="1"/>
                  </a:lnTo>
                  <a:lnTo>
                    <a:pt x="28" y="2"/>
                  </a:lnTo>
                  <a:lnTo>
                    <a:pt x="23" y="3"/>
                  </a:lnTo>
                  <a:lnTo>
                    <a:pt x="19" y="5"/>
                  </a:lnTo>
                  <a:lnTo>
                    <a:pt x="16" y="7"/>
                  </a:lnTo>
                  <a:lnTo>
                    <a:pt x="13" y="9"/>
                  </a:lnTo>
                  <a:lnTo>
                    <a:pt x="10" y="11"/>
                  </a:lnTo>
                  <a:lnTo>
                    <a:pt x="7" y="13"/>
                  </a:lnTo>
                  <a:lnTo>
                    <a:pt x="5" y="16"/>
                  </a:lnTo>
                  <a:lnTo>
                    <a:pt x="3" y="18"/>
                  </a:lnTo>
                  <a:lnTo>
                    <a:pt x="2" y="21"/>
                  </a:lnTo>
                  <a:lnTo>
                    <a:pt x="0" y="24"/>
                  </a:lnTo>
                  <a:lnTo>
                    <a:pt x="0" y="27"/>
                  </a:lnTo>
                  <a:lnTo>
                    <a:pt x="0" y="31"/>
                  </a:lnTo>
                  <a:lnTo>
                    <a:pt x="0" y="66"/>
                  </a:lnTo>
                  <a:lnTo>
                    <a:pt x="0" y="69"/>
                  </a:lnTo>
                  <a:lnTo>
                    <a:pt x="0" y="72"/>
                  </a:lnTo>
                  <a:lnTo>
                    <a:pt x="2" y="75"/>
                  </a:lnTo>
                  <a:lnTo>
                    <a:pt x="3" y="79"/>
                  </a:lnTo>
                  <a:lnTo>
                    <a:pt x="5" y="82"/>
                  </a:lnTo>
                  <a:lnTo>
                    <a:pt x="7" y="85"/>
                  </a:lnTo>
                  <a:lnTo>
                    <a:pt x="10" y="87"/>
                  </a:lnTo>
                  <a:lnTo>
                    <a:pt x="13" y="89"/>
                  </a:lnTo>
                  <a:lnTo>
                    <a:pt x="16" y="91"/>
                  </a:lnTo>
                  <a:lnTo>
                    <a:pt x="19" y="93"/>
                  </a:lnTo>
                  <a:lnTo>
                    <a:pt x="23" y="95"/>
                  </a:lnTo>
                  <a:lnTo>
                    <a:pt x="28" y="96"/>
                  </a:lnTo>
                  <a:lnTo>
                    <a:pt x="32" y="97"/>
                  </a:lnTo>
                  <a:lnTo>
                    <a:pt x="36" y="98"/>
                  </a:lnTo>
                  <a:lnTo>
                    <a:pt x="41" y="98"/>
                  </a:lnTo>
                  <a:lnTo>
                    <a:pt x="46" y="99"/>
                  </a:lnTo>
                  <a:lnTo>
                    <a:pt x="377" y="99"/>
                  </a:lnTo>
                  <a:close/>
                </a:path>
              </a:pathLst>
            </a:custGeom>
            <a:solidFill>
              <a:srgbClr val="993300"/>
            </a:solidFill>
            <a:ln w="0">
              <a:solidFill>
                <a:srgbClr val="000000"/>
              </a:solidFill>
              <a:prstDash val="solid"/>
              <a:round/>
              <a:headEnd/>
              <a:tailEnd/>
            </a:ln>
          </p:spPr>
          <p:txBody>
            <a:bodyPr/>
            <a:lstStyle/>
            <a:p>
              <a:endParaRPr lang="en-US"/>
            </a:p>
          </p:txBody>
        </p:sp>
      </p:grpSp>
      <p:graphicFrame>
        <p:nvGraphicFramePr>
          <p:cNvPr id="44045" name="Object 574"/>
          <p:cNvGraphicFramePr>
            <a:graphicFrameLocks noChangeAspect="1"/>
          </p:cNvGraphicFramePr>
          <p:nvPr/>
        </p:nvGraphicFramePr>
        <p:xfrm>
          <a:off x="4579938" y="533400"/>
          <a:ext cx="982662" cy="914400"/>
        </p:xfrm>
        <a:graphic>
          <a:graphicData uri="http://schemas.openxmlformats.org/presentationml/2006/ole">
            <p:oleObj spid="_x0000_s44045" name="Clip" r:id="rId5" imgW="3978613" imgH="4140740" progId="MS_ClipArt_Gallery.2">
              <p:embed/>
            </p:oleObj>
          </a:graphicData>
        </a:graphic>
      </p:graphicFrame>
      <p:sp>
        <p:nvSpPr>
          <p:cNvPr id="222783" name="Text Box 575"/>
          <p:cNvSpPr txBox="1">
            <a:spLocks noChangeArrowheads="1"/>
          </p:cNvSpPr>
          <p:nvPr/>
        </p:nvSpPr>
        <p:spPr bwMode="auto">
          <a:xfrm>
            <a:off x="228600" y="1600200"/>
            <a:ext cx="1689100" cy="336550"/>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latinLnBrk="0" hangingPunct="0">
              <a:defRPr/>
            </a:pPr>
            <a:r>
              <a:rPr kumimoji="0" lang="de-DE" sz="1600">
                <a:solidFill>
                  <a:srgbClr val="FF0000"/>
                </a:solidFill>
                <a:latin typeface="Arial" charset="0"/>
                <a:ea typeface="굴림" charset="0"/>
                <a:cs typeface="굴림" charset="0"/>
              </a:rPr>
              <a:t>mobile terminal</a:t>
            </a:r>
          </a:p>
        </p:txBody>
      </p:sp>
      <p:sp>
        <p:nvSpPr>
          <p:cNvPr id="222784" name="Text Box 576"/>
          <p:cNvSpPr txBox="1">
            <a:spLocks noChangeArrowheads="1"/>
          </p:cNvSpPr>
          <p:nvPr/>
        </p:nvSpPr>
        <p:spPr bwMode="auto">
          <a:xfrm>
            <a:off x="3657600" y="2743200"/>
            <a:ext cx="1568450" cy="641350"/>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latinLnBrk="0" hangingPunct="0">
              <a:defRPr/>
            </a:pPr>
            <a:r>
              <a:rPr kumimoji="0" lang="en-US">
                <a:solidFill>
                  <a:srgbClr val="FF0000"/>
                </a:solidFill>
                <a:latin typeface="Arial" charset="0"/>
                <a:ea typeface="굴림" charset="0"/>
                <a:cs typeface="굴림" charset="0"/>
              </a:rPr>
              <a:t>access point</a:t>
            </a:r>
          </a:p>
          <a:p>
            <a:pPr algn="ctr" eaLnBrk="0" latinLnBrk="0" hangingPunct="0">
              <a:defRPr/>
            </a:pPr>
            <a:r>
              <a:rPr kumimoji="0" lang="en-US">
                <a:solidFill>
                  <a:srgbClr val="FF0000"/>
                </a:solidFill>
                <a:latin typeface="Arial" charset="0"/>
                <a:ea typeface="굴림" charset="0"/>
                <a:cs typeface="굴림" charset="0"/>
              </a:rPr>
              <a:t>(BS)</a:t>
            </a:r>
          </a:p>
        </p:txBody>
      </p:sp>
      <p:sp>
        <p:nvSpPr>
          <p:cNvPr id="222785" name="Text Box 577"/>
          <p:cNvSpPr txBox="1">
            <a:spLocks noChangeArrowheads="1"/>
          </p:cNvSpPr>
          <p:nvPr/>
        </p:nvSpPr>
        <p:spPr bwMode="auto">
          <a:xfrm>
            <a:off x="5189538" y="1422400"/>
            <a:ext cx="869950" cy="366713"/>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de-DE">
                <a:solidFill>
                  <a:schemeClr val="accent2"/>
                </a:solidFill>
                <a:latin typeface="Arial" charset="0"/>
                <a:ea typeface="굴림" charset="0"/>
                <a:cs typeface="굴림" charset="0"/>
              </a:rPr>
              <a:t>server</a:t>
            </a:r>
          </a:p>
        </p:txBody>
      </p:sp>
      <p:sp>
        <p:nvSpPr>
          <p:cNvPr id="222786" name="Text Box 578"/>
          <p:cNvSpPr txBox="1">
            <a:spLocks noChangeArrowheads="1"/>
          </p:cNvSpPr>
          <p:nvPr/>
        </p:nvSpPr>
        <p:spPr bwMode="auto">
          <a:xfrm>
            <a:off x="7329488" y="762000"/>
            <a:ext cx="1508125" cy="336550"/>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latinLnBrk="0" hangingPunct="0">
              <a:defRPr/>
            </a:pPr>
            <a:r>
              <a:rPr kumimoji="0" lang="de-DE" sz="1600">
                <a:solidFill>
                  <a:schemeClr val="accent2"/>
                </a:solidFill>
                <a:latin typeface="Arial" charset="0"/>
                <a:ea typeface="굴림" charset="0"/>
                <a:cs typeface="굴림" charset="0"/>
              </a:rPr>
              <a:t>fixed terminal</a:t>
            </a:r>
          </a:p>
        </p:txBody>
      </p:sp>
      <p:sp>
        <p:nvSpPr>
          <p:cNvPr id="222787" name="Rectangle 579"/>
          <p:cNvSpPr>
            <a:spLocks noChangeArrowheads="1"/>
          </p:cNvSpPr>
          <p:nvPr/>
        </p:nvSpPr>
        <p:spPr bwMode="auto">
          <a:xfrm>
            <a:off x="762000" y="3124200"/>
            <a:ext cx="187325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r>
              <a:rPr kumimoji="0" lang="de-DE" sz="1600" b="0">
                <a:latin typeface="Arial" charset="0"/>
                <a:ea typeface="굴림" charset="0"/>
                <a:cs typeface="굴림" charset="0"/>
              </a:rPr>
              <a:t>application</a:t>
            </a:r>
          </a:p>
        </p:txBody>
      </p:sp>
      <p:sp>
        <p:nvSpPr>
          <p:cNvPr id="222788" name="Rectangle 580"/>
          <p:cNvSpPr>
            <a:spLocks noChangeArrowheads="1"/>
          </p:cNvSpPr>
          <p:nvPr/>
        </p:nvSpPr>
        <p:spPr bwMode="auto">
          <a:xfrm>
            <a:off x="762000" y="3505200"/>
            <a:ext cx="187325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r>
              <a:rPr kumimoji="0" lang="de-DE" sz="1600" b="0">
                <a:latin typeface="Arial" charset="0"/>
                <a:ea typeface="굴림" charset="0"/>
                <a:cs typeface="굴림" charset="0"/>
              </a:rPr>
              <a:t>TCP</a:t>
            </a:r>
          </a:p>
        </p:txBody>
      </p:sp>
      <p:sp>
        <p:nvSpPr>
          <p:cNvPr id="222789" name="Rectangle 581"/>
          <p:cNvSpPr>
            <a:spLocks noChangeArrowheads="1"/>
          </p:cNvSpPr>
          <p:nvPr/>
        </p:nvSpPr>
        <p:spPr bwMode="auto">
          <a:xfrm>
            <a:off x="762000" y="5029200"/>
            <a:ext cx="187325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r>
              <a:rPr kumimoji="0" lang="de-DE" sz="1600" b="0">
                <a:latin typeface="Arial" charset="0"/>
                <a:ea typeface="굴림" charset="0"/>
                <a:cs typeface="굴림" charset="0"/>
              </a:rPr>
              <a:t>802.11 PHY</a:t>
            </a:r>
          </a:p>
        </p:txBody>
      </p:sp>
      <p:sp>
        <p:nvSpPr>
          <p:cNvPr id="222790" name="Rectangle 582"/>
          <p:cNvSpPr>
            <a:spLocks noChangeArrowheads="1"/>
          </p:cNvSpPr>
          <p:nvPr/>
        </p:nvSpPr>
        <p:spPr bwMode="auto">
          <a:xfrm>
            <a:off x="762000" y="4648200"/>
            <a:ext cx="187325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r>
              <a:rPr kumimoji="0" lang="de-DE" sz="1600" b="0">
                <a:solidFill>
                  <a:srgbClr val="FF0000"/>
                </a:solidFill>
                <a:latin typeface="Arial" charset="0"/>
                <a:ea typeface="굴림" charset="0"/>
                <a:cs typeface="굴림" charset="0"/>
              </a:rPr>
              <a:t>802.11 MAC</a:t>
            </a:r>
          </a:p>
        </p:txBody>
      </p:sp>
      <p:sp>
        <p:nvSpPr>
          <p:cNvPr id="222791" name="Rectangle 583"/>
          <p:cNvSpPr>
            <a:spLocks noChangeArrowheads="1"/>
          </p:cNvSpPr>
          <p:nvPr/>
        </p:nvSpPr>
        <p:spPr bwMode="auto">
          <a:xfrm>
            <a:off x="762000" y="3886200"/>
            <a:ext cx="187325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r>
              <a:rPr kumimoji="0" lang="de-DE" sz="1600" b="0">
                <a:latin typeface="Arial" charset="0"/>
                <a:ea typeface="굴림" charset="0"/>
                <a:cs typeface="굴림" charset="0"/>
              </a:rPr>
              <a:t>IP</a:t>
            </a:r>
          </a:p>
        </p:txBody>
      </p:sp>
      <p:sp>
        <p:nvSpPr>
          <p:cNvPr id="222792" name="Rectangle 584"/>
          <p:cNvSpPr>
            <a:spLocks noChangeArrowheads="1"/>
          </p:cNvSpPr>
          <p:nvPr/>
        </p:nvSpPr>
        <p:spPr bwMode="auto">
          <a:xfrm>
            <a:off x="4724400" y="4648200"/>
            <a:ext cx="14478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r>
              <a:rPr kumimoji="0" lang="de-DE" sz="1600" b="0">
                <a:latin typeface="Arial" charset="0"/>
                <a:ea typeface="굴림" charset="0"/>
                <a:cs typeface="굴림" charset="0"/>
              </a:rPr>
              <a:t>802.3 MAC</a:t>
            </a:r>
          </a:p>
        </p:txBody>
      </p:sp>
      <p:sp>
        <p:nvSpPr>
          <p:cNvPr id="222793" name="Rectangle 585"/>
          <p:cNvSpPr>
            <a:spLocks noChangeArrowheads="1"/>
          </p:cNvSpPr>
          <p:nvPr/>
        </p:nvSpPr>
        <p:spPr bwMode="auto">
          <a:xfrm>
            <a:off x="4724400" y="5029200"/>
            <a:ext cx="144780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r>
              <a:rPr kumimoji="0" lang="de-DE" sz="1600" b="0">
                <a:latin typeface="Arial" charset="0"/>
                <a:ea typeface="굴림" charset="0"/>
                <a:cs typeface="굴림" charset="0"/>
              </a:rPr>
              <a:t>802.3 PHY</a:t>
            </a:r>
          </a:p>
        </p:txBody>
      </p:sp>
      <p:sp>
        <p:nvSpPr>
          <p:cNvPr id="222794" name="Rectangle 586"/>
          <p:cNvSpPr>
            <a:spLocks noChangeArrowheads="1"/>
          </p:cNvSpPr>
          <p:nvPr/>
        </p:nvSpPr>
        <p:spPr bwMode="auto">
          <a:xfrm>
            <a:off x="6553200" y="3124200"/>
            <a:ext cx="187325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r>
              <a:rPr kumimoji="0" lang="de-DE" sz="1600" b="0">
                <a:latin typeface="Arial" charset="0"/>
                <a:ea typeface="굴림" charset="0"/>
                <a:cs typeface="굴림" charset="0"/>
              </a:rPr>
              <a:t>application</a:t>
            </a:r>
          </a:p>
        </p:txBody>
      </p:sp>
      <p:sp>
        <p:nvSpPr>
          <p:cNvPr id="222795" name="Rectangle 587"/>
          <p:cNvSpPr>
            <a:spLocks noChangeArrowheads="1"/>
          </p:cNvSpPr>
          <p:nvPr/>
        </p:nvSpPr>
        <p:spPr bwMode="auto">
          <a:xfrm>
            <a:off x="6553200" y="3505200"/>
            <a:ext cx="187325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r>
              <a:rPr kumimoji="0" lang="de-DE" sz="1600" b="0">
                <a:latin typeface="Arial" charset="0"/>
                <a:ea typeface="굴림" charset="0"/>
                <a:cs typeface="굴림" charset="0"/>
              </a:rPr>
              <a:t>TCP</a:t>
            </a:r>
          </a:p>
        </p:txBody>
      </p:sp>
      <p:sp>
        <p:nvSpPr>
          <p:cNvPr id="222796" name="Rectangle 588"/>
          <p:cNvSpPr>
            <a:spLocks noChangeArrowheads="1"/>
          </p:cNvSpPr>
          <p:nvPr/>
        </p:nvSpPr>
        <p:spPr bwMode="auto">
          <a:xfrm>
            <a:off x="6553200" y="5029200"/>
            <a:ext cx="187325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r>
              <a:rPr kumimoji="0" lang="de-DE" sz="1600" b="0">
                <a:latin typeface="Arial" charset="0"/>
                <a:ea typeface="굴림" charset="0"/>
                <a:cs typeface="굴림" charset="0"/>
              </a:rPr>
              <a:t>802.3 PHY</a:t>
            </a:r>
          </a:p>
        </p:txBody>
      </p:sp>
      <p:sp>
        <p:nvSpPr>
          <p:cNvPr id="222797" name="Rectangle 589"/>
          <p:cNvSpPr>
            <a:spLocks noChangeArrowheads="1"/>
          </p:cNvSpPr>
          <p:nvPr/>
        </p:nvSpPr>
        <p:spPr bwMode="auto">
          <a:xfrm>
            <a:off x="6553200" y="4648200"/>
            <a:ext cx="1873250" cy="3810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r>
              <a:rPr kumimoji="0" lang="de-DE" sz="1600" b="0">
                <a:latin typeface="Arial" charset="0"/>
                <a:ea typeface="굴림" charset="0"/>
                <a:cs typeface="굴림" charset="0"/>
              </a:rPr>
              <a:t>802.3 MAC</a:t>
            </a:r>
          </a:p>
        </p:txBody>
      </p:sp>
      <p:sp>
        <p:nvSpPr>
          <p:cNvPr id="222798" name="Rectangle 590"/>
          <p:cNvSpPr>
            <a:spLocks noChangeArrowheads="1"/>
          </p:cNvSpPr>
          <p:nvPr/>
        </p:nvSpPr>
        <p:spPr bwMode="auto">
          <a:xfrm>
            <a:off x="6553200" y="3886200"/>
            <a:ext cx="187325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r>
              <a:rPr kumimoji="0" lang="de-DE" sz="1600" b="0">
                <a:latin typeface="Arial" charset="0"/>
                <a:ea typeface="굴림" charset="0"/>
                <a:cs typeface="굴림" charset="0"/>
              </a:rPr>
              <a:t>IP</a:t>
            </a:r>
          </a:p>
        </p:txBody>
      </p:sp>
      <p:sp>
        <p:nvSpPr>
          <p:cNvPr id="222799" name="Rectangle 591"/>
          <p:cNvSpPr>
            <a:spLocks noChangeArrowheads="1"/>
          </p:cNvSpPr>
          <p:nvPr/>
        </p:nvSpPr>
        <p:spPr bwMode="auto">
          <a:xfrm>
            <a:off x="3276600" y="4648200"/>
            <a:ext cx="14478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r>
              <a:rPr kumimoji="0" lang="de-DE" sz="1600" b="0">
                <a:solidFill>
                  <a:srgbClr val="FF0000"/>
                </a:solidFill>
                <a:latin typeface="Arial" charset="0"/>
                <a:ea typeface="굴림" charset="0"/>
                <a:cs typeface="굴림" charset="0"/>
              </a:rPr>
              <a:t>802.11 MAC</a:t>
            </a:r>
          </a:p>
        </p:txBody>
      </p:sp>
      <p:sp>
        <p:nvSpPr>
          <p:cNvPr id="222800" name="Rectangle 592"/>
          <p:cNvSpPr>
            <a:spLocks noChangeArrowheads="1"/>
          </p:cNvSpPr>
          <p:nvPr/>
        </p:nvSpPr>
        <p:spPr bwMode="auto">
          <a:xfrm>
            <a:off x="3276600" y="5029200"/>
            <a:ext cx="14478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r>
              <a:rPr kumimoji="0" lang="de-DE" sz="1600" b="0">
                <a:latin typeface="Arial" charset="0"/>
                <a:ea typeface="굴림" charset="0"/>
                <a:cs typeface="굴림" charset="0"/>
              </a:rPr>
              <a:t>802.11 PHY</a:t>
            </a:r>
          </a:p>
        </p:txBody>
      </p:sp>
      <p:sp>
        <p:nvSpPr>
          <p:cNvPr id="222801" name="Rectangle 593"/>
          <p:cNvSpPr>
            <a:spLocks noChangeArrowheads="1"/>
          </p:cNvSpPr>
          <p:nvPr/>
        </p:nvSpPr>
        <p:spPr bwMode="auto">
          <a:xfrm>
            <a:off x="3276600" y="4267200"/>
            <a:ext cx="2895600" cy="3810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r>
              <a:rPr kumimoji="0" lang="de-DE">
                <a:latin typeface="Arial" charset="0"/>
                <a:ea typeface="굴림" charset="0"/>
                <a:cs typeface="굴림" charset="0"/>
              </a:rPr>
              <a:t>LLC</a:t>
            </a:r>
          </a:p>
        </p:txBody>
      </p:sp>
      <p:sp>
        <p:nvSpPr>
          <p:cNvPr id="222802" name="Line 594"/>
          <p:cNvSpPr>
            <a:spLocks noChangeShapeType="1"/>
          </p:cNvSpPr>
          <p:nvPr/>
        </p:nvSpPr>
        <p:spPr bwMode="auto">
          <a:xfrm>
            <a:off x="1600200"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2803" name="Line 595"/>
          <p:cNvSpPr>
            <a:spLocks noChangeShapeType="1"/>
          </p:cNvSpPr>
          <p:nvPr/>
        </p:nvSpPr>
        <p:spPr bwMode="auto">
          <a:xfrm>
            <a:off x="1600200" y="5638800"/>
            <a:ext cx="2438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2804" name="Line 596"/>
          <p:cNvSpPr>
            <a:spLocks noChangeShapeType="1"/>
          </p:cNvSpPr>
          <p:nvPr/>
        </p:nvSpPr>
        <p:spPr bwMode="auto">
          <a:xfrm flipV="1">
            <a:off x="4038600"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2805" name="Line 597"/>
          <p:cNvSpPr>
            <a:spLocks noChangeShapeType="1"/>
          </p:cNvSpPr>
          <p:nvPr/>
        </p:nvSpPr>
        <p:spPr bwMode="auto">
          <a:xfrm>
            <a:off x="5029200"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2806" name="Line 598"/>
          <p:cNvSpPr>
            <a:spLocks noChangeShapeType="1"/>
          </p:cNvSpPr>
          <p:nvPr/>
        </p:nvSpPr>
        <p:spPr bwMode="auto">
          <a:xfrm>
            <a:off x="5029200" y="5638800"/>
            <a:ext cx="2438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2807" name="Line 599"/>
          <p:cNvSpPr>
            <a:spLocks noChangeShapeType="1"/>
          </p:cNvSpPr>
          <p:nvPr/>
        </p:nvSpPr>
        <p:spPr bwMode="auto">
          <a:xfrm flipV="1">
            <a:off x="7467600" y="5410200"/>
            <a:ext cx="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2808" name="Text Box 600"/>
          <p:cNvSpPr txBox="1">
            <a:spLocks noChangeArrowheads="1"/>
          </p:cNvSpPr>
          <p:nvPr/>
        </p:nvSpPr>
        <p:spPr bwMode="auto">
          <a:xfrm>
            <a:off x="5478463" y="1965325"/>
            <a:ext cx="2343150" cy="336550"/>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sz="1600">
                <a:latin typeface="Arial" charset="0"/>
                <a:ea typeface="굴림" charset="0"/>
                <a:cs typeface="굴림" charset="0"/>
              </a:rPr>
              <a:t>infrastructure network</a:t>
            </a:r>
          </a:p>
        </p:txBody>
      </p:sp>
      <p:sp>
        <p:nvSpPr>
          <p:cNvPr id="222809" name="Rectangle 601"/>
          <p:cNvSpPr>
            <a:spLocks noChangeArrowheads="1"/>
          </p:cNvSpPr>
          <p:nvPr/>
        </p:nvSpPr>
        <p:spPr bwMode="auto">
          <a:xfrm>
            <a:off x="762000" y="4267200"/>
            <a:ext cx="1873250" cy="3810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r>
              <a:rPr kumimoji="0" lang="de-DE">
                <a:latin typeface="Arial" charset="0"/>
                <a:ea typeface="굴림" charset="0"/>
                <a:cs typeface="굴림" charset="0"/>
              </a:rPr>
              <a:t>LLC</a:t>
            </a:r>
          </a:p>
        </p:txBody>
      </p:sp>
      <p:sp>
        <p:nvSpPr>
          <p:cNvPr id="222810" name="Rectangle 602"/>
          <p:cNvSpPr>
            <a:spLocks noChangeArrowheads="1"/>
          </p:cNvSpPr>
          <p:nvPr/>
        </p:nvSpPr>
        <p:spPr bwMode="auto">
          <a:xfrm>
            <a:off x="6553200" y="4267200"/>
            <a:ext cx="1873250" cy="3810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r>
              <a:rPr kumimoji="0" lang="de-DE">
                <a:latin typeface="Arial" charset="0"/>
                <a:ea typeface="굴림" charset="0"/>
                <a:cs typeface="굴림" charset="0"/>
              </a:rPr>
              <a:t>LLC</a:t>
            </a:r>
          </a:p>
        </p:txBody>
      </p:sp>
      <p:sp>
        <p:nvSpPr>
          <p:cNvPr id="222811" name="Text Box 603"/>
          <p:cNvSpPr txBox="1">
            <a:spLocks noChangeArrowheads="1"/>
          </p:cNvSpPr>
          <p:nvPr/>
        </p:nvSpPr>
        <p:spPr bwMode="auto">
          <a:xfrm>
            <a:off x="0" y="5546725"/>
            <a:ext cx="8991600"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0">
              <a:spcBef>
                <a:spcPct val="50000"/>
              </a:spcBef>
              <a:defRPr/>
            </a:pPr>
            <a:r>
              <a:rPr kumimoji="0" lang="en-US" sz="2800">
                <a:solidFill>
                  <a:schemeClr val="accent2"/>
                </a:solidFill>
                <a:latin typeface="Times New Roman" charset="0"/>
                <a:ea typeface="굴림" charset="0"/>
                <a:cs typeface="굴림" charset="0"/>
              </a:rPr>
              <a:t>Unlike cellular systems (WAN)</a:t>
            </a:r>
            <a:r>
              <a:rPr kumimoji="0" lang="en-US" sz="2800" b="0">
                <a:latin typeface="Times New Roman" charset="0"/>
                <a:ea typeface="굴림" charset="0"/>
                <a:cs typeface="굴림" charset="0"/>
              </a:rPr>
              <a:t>, </a:t>
            </a:r>
            <a:r>
              <a:rPr kumimoji="0" lang="en-US" sz="2800">
                <a:solidFill>
                  <a:srgbClr val="FF0000"/>
                </a:solidFill>
                <a:latin typeface="Times New Roman" charset="0"/>
                <a:ea typeface="굴림" charset="0"/>
                <a:cs typeface="굴림" charset="0"/>
              </a:rPr>
              <a:t>each LAN cell has only </a:t>
            </a:r>
            <a:r>
              <a:rPr kumimoji="0" lang="en-US" sz="2800" u="sng">
                <a:solidFill>
                  <a:srgbClr val="990033"/>
                </a:solidFill>
                <a:latin typeface="Times New Roman" charset="0"/>
                <a:ea typeface="굴림" charset="0"/>
                <a:cs typeface="굴림" charset="0"/>
              </a:rPr>
              <a:t>one channel</a:t>
            </a:r>
            <a:r>
              <a:rPr kumimoji="0" lang="en-US" sz="2400">
                <a:solidFill>
                  <a:srgbClr val="FF0000"/>
                </a:solidFill>
                <a:latin typeface="Times New Roman" charset="0"/>
                <a:ea typeface="굴림" charset="0"/>
                <a:cs typeface="굴림" charset="0"/>
              </a:rPr>
              <a:t>, covering the entire available bandwidth and covering all the stations in this cell. Typically,  is 11 to 54 Mbps. </a:t>
            </a:r>
          </a:p>
        </p:txBody>
      </p:sp>
      <p:grpSp>
        <p:nvGrpSpPr>
          <p:cNvPr id="44075" name="Group 604"/>
          <p:cNvGrpSpPr>
            <a:grpSpLocks/>
          </p:cNvGrpSpPr>
          <p:nvPr/>
        </p:nvGrpSpPr>
        <p:grpSpPr bwMode="auto">
          <a:xfrm>
            <a:off x="457200" y="152400"/>
            <a:ext cx="1362075" cy="1423988"/>
            <a:chOff x="2784" y="2784"/>
            <a:chExt cx="768" cy="897"/>
          </a:xfrm>
        </p:grpSpPr>
        <p:graphicFrame>
          <p:nvGraphicFramePr>
            <p:cNvPr id="44081" name="Object 605"/>
            <p:cNvGraphicFramePr>
              <a:graphicFrameLocks noChangeAspect="1"/>
            </p:cNvGraphicFramePr>
            <p:nvPr/>
          </p:nvGraphicFramePr>
          <p:xfrm>
            <a:off x="2784" y="3072"/>
            <a:ext cx="768" cy="609"/>
          </p:xfrm>
          <a:graphic>
            <a:graphicData uri="http://schemas.openxmlformats.org/presentationml/2006/ole">
              <p:oleObj spid="_x0000_s44081" name="Clip" r:id="rId6" imgW="4603467" imgH="3653898" progId="MS_ClipArt_Gallery.2">
                <p:embed/>
              </p:oleObj>
            </a:graphicData>
          </a:graphic>
        </p:graphicFrame>
        <p:sp>
          <p:nvSpPr>
            <p:cNvPr id="222814" name="Line 606"/>
            <p:cNvSpPr>
              <a:spLocks noChangeShapeType="1"/>
            </p:cNvSpPr>
            <p:nvPr/>
          </p:nvSpPr>
          <p:spPr bwMode="auto">
            <a:xfrm flipH="1">
              <a:off x="3072" y="2784"/>
              <a:ext cx="47" cy="2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grpSp>
      <p:grpSp>
        <p:nvGrpSpPr>
          <p:cNvPr id="44076" name="Group 607"/>
          <p:cNvGrpSpPr>
            <a:grpSpLocks/>
          </p:cNvGrpSpPr>
          <p:nvPr/>
        </p:nvGrpSpPr>
        <p:grpSpPr bwMode="auto">
          <a:xfrm rot="1665183">
            <a:off x="1828800" y="1066800"/>
            <a:ext cx="2286000" cy="457200"/>
            <a:chOff x="1248" y="2736"/>
            <a:chExt cx="240" cy="192"/>
          </a:xfrm>
        </p:grpSpPr>
        <p:sp>
          <p:nvSpPr>
            <p:cNvPr id="222816" name="Line 608"/>
            <p:cNvSpPr>
              <a:spLocks noChangeShapeType="1"/>
            </p:cNvSpPr>
            <p:nvPr/>
          </p:nvSpPr>
          <p:spPr bwMode="auto">
            <a:xfrm flipV="1">
              <a:off x="1296" y="2736"/>
              <a:ext cx="192" cy="96"/>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2817" name="Line 609"/>
            <p:cNvSpPr>
              <a:spLocks noChangeShapeType="1"/>
            </p:cNvSpPr>
            <p:nvPr/>
          </p:nvSpPr>
          <p:spPr bwMode="auto">
            <a:xfrm flipH="1">
              <a:off x="1248" y="2832"/>
              <a:ext cx="192" cy="96"/>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2818" name="Line 610"/>
            <p:cNvSpPr>
              <a:spLocks noChangeShapeType="1"/>
            </p:cNvSpPr>
            <p:nvPr/>
          </p:nvSpPr>
          <p:spPr bwMode="auto">
            <a:xfrm>
              <a:off x="1296" y="2832"/>
              <a:ext cx="144" cy="0"/>
            </a:xfrm>
            <a:prstGeom prst="line">
              <a:avLst/>
            </a:prstGeom>
            <a:noFill/>
            <a:ln w="38100">
              <a:solidFill>
                <a:srgbClr val="FF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grpSp>
      <p:sp>
        <p:nvSpPr>
          <p:cNvPr id="222819" name="Line 611"/>
          <p:cNvSpPr>
            <a:spLocks noChangeShapeType="1"/>
          </p:cNvSpPr>
          <p:nvPr/>
        </p:nvSpPr>
        <p:spPr bwMode="auto">
          <a:xfrm>
            <a:off x="4648200" y="3352800"/>
            <a:ext cx="0" cy="838200"/>
          </a:xfrm>
          <a:prstGeom prst="line">
            <a:avLst/>
          </a:prstGeom>
          <a:noFill/>
          <a:ln w="76200">
            <a:solidFill>
              <a:srgbClr val="FF0066"/>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879FD32A-3D38-4635-841A-8BFC1A8ABB93}" type="slidenum">
              <a:rPr lang="en-US" altLang="ko-KR"/>
              <a:pPr/>
              <a:t>42</a:t>
            </a:fld>
            <a:endParaRPr lang="en-US" altLang="ko-KR"/>
          </a:p>
        </p:txBody>
      </p:sp>
      <p:sp>
        <p:nvSpPr>
          <p:cNvPr id="224258" name="Text Box 2"/>
          <p:cNvSpPr txBox="1">
            <a:spLocks noChangeArrowheads="1"/>
          </p:cNvSpPr>
          <p:nvPr/>
        </p:nvSpPr>
        <p:spPr bwMode="auto">
          <a:xfrm>
            <a:off x="3048000" y="152400"/>
            <a:ext cx="16002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0">
              <a:spcBef>
                <a:spcPct val="50000"/>
              </a:spcBef>
              <a:defRPr/>
            </a:pPr>
            <a:r>
              <a:rPr kumimoji="0" lang="en-US" sz="3200">
                <a:solidFill>
                  <a:schemeClr val="accent2"/>
                </a:solidFill>
                <a:latin typeface="Comic Sans MS" charset="0"/>
                <a:ea typeface="굴림" charset="0"/>
                <a:cs typeface="굴림" charset="0"/>
              </a:rPr>
              <a:t>FDMA</a:t>
            </a:r>
            <a:r>
              <a:rPr kumimoji="0" lang="en-US" sz="2400" b="0">
                <a:solidFill>
                  <a:schemeClr val="accent2"/>
                </a:solidFill>
                <a:latin typeface="Times New Roman" charset="0"/>
                <a:ea typeface="굴림" charset="0"/>
                <a:cs typeface="굴림" charset="0"/>
              </a:rPr>
              <a:t> </a:t>
            </a:r>
          </a:p>
        </p:txBody>
      </p:sp>
      <p:sp>
        <p:nvSpPr>
          <p:cNvPr id="224259" name="Rectangle 3"/>
          <p:cNvSpPr>
            <a:spLocks noChangeArrowheads="1"/>
          </p:cNvSpPr>
          <p:nvPr/>
        </p:nvSpPr>
        <p:spPr bwMode="auto">
          <a:xfrm>
            <a:off x="1600200" y="5029200"/>
            <a:ext cx="7302500" cy="166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defRPr/>
            </a:pPr>
            <a:r>
              <a:rPr lang="en-US" sz="3200" b="0">
                <a:solidFill>
                  <a:schemeClr val="accent2"/>
                </a:solidFill>
                <a:latin typeface="Times New Roman" charset="0"/>
                <a:ea typeface="굴림" charset="0"/>
              </a:rPr>
              <a:t>(a)</a:t>
            </a:r>
            <a:r>
              <a:rPr lang="en-US" sz="3200" b="0">
                <a:latin typeface="Times New Roman" charset="0"/>
                <a:ea typeface="굴림" charset="0"/>
              </a:rPr>
              <a:t> The original bandwidths.</a:t>
            </a:r>
          </a:p>
          <a:p>
            <a:pPr marL="342900" indent="-342900">
              <a:spcBef>
                <a:spcPct val="20000"/>
              </a:spcBef>
              <a:defRPr/>
            </a:pPr>
            <a:r>
              <a:rPr lang="en-US" sz="3200" b="0">
                <a:solidFill>
                  <a:schemeClr val="accent2"/>
                </a:solidFill>
                <a:latin typeface="Times New Roman" charset="0"/>
                <a:ea typeface="굴림" charset="0"/>
              </a:rPr>
              <a:t>(b)</a:t>
            </a:r>
            <a:r>
              <a:rPr lang="en-US" sz="3200" b="0">
                <a:latin typeface="Times New Roman" charset="0"/>
                <a:ea typeface="굴림" charset="0"/>
              </a:rPr>
              <a:t> The bandwidths raised in frequency.</a:t>
            </a:r>
          </a:p>
          <a:p>
            <a:pPr marL="342900" indent="-342900">
              <a:spcBef>
                <a:spcPct val="20000"/>
              </a:spcBef>
              <a:defRPr/>
            </a:pPr>
            <a:r>
              <a:rPr lang="en-US" sz="3200" b="0">
                <a:solidFill>
                  <a:schemeClr val="accent2"/>
                </a:solidFill>
                <a:latin typeface="Times New Roman" charset="0"/>
                <a:ea typeface="굴림" charset="0"/>
              </a:rPr>
              <a:t>(b)</a:t>
            </a:r>
            <a:r>
              <a:rPr lang="en-US" sz="3200" b="0">
                <a:latin typeface="Times New Roman" charset="0"/>
                <a:ea typeface="굴림" charset="0"/>
              </a:rPr>
              <a:t> The multiplexed channel.</a:t>
            </a:r>
          </a:p>
        </p:txBody>
      </p:sp>
      <p:pic>
        <p:nvPicPr>
          <p:cNvPr id="45060" name="Picture 4" descr="2-31"/>
          <p:cNvPicPr>
            <a:picLocks noChangeAspect="1" noChangeArrowheads="1"/>
          </p:cNvPicPr>
          <p:nvPr/>
        </p:nvPicPr>
        <p:blipFill>
          <a:blip r:embed="rId2"/>
          <a:srcRect/>
          <a:stretch>
            <a:fillRect/>
          </a:stretch>
        </p:blipFill>
        <p:spPr bwMode="auto">
          <a:xfrm>
            <a:off x="609600" y="762000"/>
            <a:ext cx="8077200" cy="422592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956194DA-4079-4396-8B81-63D0439F5912}" type="slidenum">
              <a:rPr lang="en-US" altLang="ko-KR"/>
              <a:pPr/>
              <a:t>43</a:t>
            </a:fld>
            <a:endParaRPr lang="en-US" altLang="ko-KR"/>
          </a:p>
        </p:txBody>
      </p:sp>
      <p:sp>
        <p:nvSpPr>
          <p:cNvPr id="225282" name="Rectangle 2"/>
          <p:cNvSpPr>
            <a:spLocks noGrp="1" noChangeArrowheads="1"/>
          </p:cNvSpPr>
          <p:nvPr>
            <p:ph type="title"/>
          </p:nvPr>
        </p:nvSpPr>
        <p:spPr>
          <a:xfrm>
            <a:off x="685800" y="152400"/>
            <a:ext cx="7772400" cy="533400"/>
          </a:xfrm>
        </p:spPr>
        <p:txBody>
          <a:bodyPr/>
          <a:lstStyle/>
          <a:p>
            <a:pPr eaLnBrk="1" hangingPunct="1">
              <a:defRPr/>
            </a:pPr>
            <a:r>
              <a:rPr lang="en-US" sz="3200" b="1" smtClean="0">
                <a:solidFill>
                  <a:schemeClr val="accent2"/>
                </a:solidFill>
                <a:latin typeface="Comic Sans MS" charset="0"/>
              </a:rPr>
              <a:t>TDMA</a:t>
            </a:r>
            <a:endParaRPr lang="en-US" sz="3200" smtClean="0">
              <a:solidFill>
                <a:schemeClr val="accent2"/>
              </a:solidFill>
              <a:latin typeface="Comic Sans MS" charset="0"/>
            </a:endParaRPr>
          </a:p>
        </p:txBody>
      </p:sp>
      <p:sp>
        <p:nvSpPr>
          <p:cNvPr id="225283" name="Rectangle 3"/>
          <p:cNvSpPr>
            <a:spLocks noGrp="1" noChangeArrowheads="1"/>
          </p:cNvSpPr>
          <p:nvPr>
            <p:ph type="body" idx="1"/>
          </p:nvPr>
        </p:nvSpPr>
        <p:spPr>
          <a:xfrm>
            <a:off x="228600" y="914400"/>
            <a:ext cx="8763000" cy="5715000"/>
          </a:xfrm>
        </p:spPr>
        <p:txBody>
          <a:bodyPr/>
          <a:lstStyle/>
          <a:p>
            <a:pPr marL="609600" indent="-609600" eaLnBrk="1" hangingPunct="1">
              <a:lnSpc>
                <a:spcPct val="90000"/>
              </a:lnSpc>
              <a:defRPr/>
            </a:pPr>
            <a:r>
              <a:rPr lang="en-US" sz="2800" smtClean="0"/>
              <a:t>Compared to FDMA, TDMA offers a much more          </a:t>
            </a:r>
            <a:r>
              <a:rPr lang="en-US" sz="2800" b="1" smtClean="0">
                <a:solidFill>
                  <a:schemeClr val="accent2"/>
                </a:solidFill>
              </a:rPr>
              <a:t>flexible scheme</a:t>
            </a:r>
            <a:r>
              <a:rPr lang="en-US" sz="2800" smtClean="0"/>
              <a:t>, </a:t>
            </a:r>
          </a:p>
          <a:p>
            <a:pPr marL="609600" indent="-609600" eaLnBrk="1" hangingPunct="1">
              <a:lnSpc>
                <a:spcPct val="90000"/>
              </a:lnSpc>
              <a:defRPr/>
            </a:pPr>
            <a:r>
              <a:rPr lang="en-US" sz="2800" smtClean="0"/>
              <a:t>No certain frequency is necessary, i.e., the receiver can stay at the </a:t>
            </a:r>
            <a:r>
              <a:rPr lang="en-US" sz="2800" b="1" smtClean="0">
                <a:solidFill>
                  <a:schemeClr val="accent2"/>
                </a:solidFill>
              </a:rPr>
              <a:t>same frequency</a:t>
            </a:r>
            <a:r>
              <a:rPr lang="en-US" sz="2800" smtClean="0"/>
              <a:t> the whole time. </a:t>
            </a:r>
          </a:p>
          <a:p>
            <a:pPr marL="609600" indent="-609600" eaLnBrk="1" hangingPunct="1">
              <a:lnSpc>
                <a:spcPct val="90000"/>
              </a:lnSpc>
              <a:defRPr/>
            </a:pPr>
            <a:r>
              <a:rPr lang="en-US" sz="2800" smtClean="0"/>
              <a:t>Uses </a:t>
            </a:r>
            <a:r>
              <a:rPr lang="en-US" sz="2800" b="1" smtClean="0">
                <a:solidFill>
                  <a:schemeClr val="accent2"/>
                </a:solidFill>
              </a:rPr>
              <a:t>one frequency</a:t>
            </a:r>
            <a:r>
              <a:rPr lang="en-US" sz="2800" smtClean="0"/>
              <a:t>.</a:t>
            </a:r>
          </a:p>
          <a:p>
            <a:pPr marL="609600" indent="-609600" eaLnBrk="1" hangingPunct="1">
              <a:lnSpc>
                <a:spcPct val="90000"/>
              </a:lnSpc>
              <a:defRPr/>
            </a:pPr>
            <a:r>
              <a:rPr lang="en-US" sz="2800" b="1" smtClean="0">
                <a:solidFill>
                  <a:schemeClr val="accent2"/>
                </a:solidFill>
              </a:rPr>
              <a:t>Simple receivers and transmitters</a:t>
            </a:r>
            <a:r>
              <a:rPr lang="en-US" sz="2800" smtClean="0"/>
              <a:t>.</a:t>
            </a:r>
          </a:p>
          <a:p>
            <a:pPr marL="609600" indent="-609600" eaLnBrk="1" hangingPunct="1">
              <a:lnSpc>
                <a:spcPct val="90000"/>
              </a:lnSpc>
              <a:defRPr/>
            </a:pPr>
            <a:r>
              <a:rPr lang="en-US" sz="2800" b="1" smtClean="0">
                <a:solidFill>
                  <a:srgbClr val="993300"/>
                </a:solidFill>
              </a:rPr>
              <a:t>Many different MAC algorithms exist.</a:t>
            </a:r>
            <a:r>
              <a:rPr lang="en-US" sz="2800" smtClean="0"/>
              <a:t> </a:t>
            </a:r>
          </a:p>
          <a:p>
            <a:pPr marL="609600" indent="-609600" eaLnBrk="1" hangingPunct="1">
              <a:lnSpc>
                <a:spcPct val="90000"/>
              </a:lnSpc>
              <a:defRPr/>
            </a:pPr>
            <a:r>
              <a:rPr lang="en-US" sz="2800" smtClean="0"/>
              <a:t>Listening to different frequency channels at the same     time is quite difficult, listening to </a:t>
            </a:r>
            <a:r>
              <a:rPr lang="en-US" sz="2800" b="1" smtClean="0">
                <a:solidFill>
                  <a:schemeClr val="accent2"/>
                </a:solidFill>
              </a:rPr>
              <a:t>many channels</a:t>
            </a:r>
            <a:r>
              <a:rPr lang="en-US" sz="2800" smtClean="0"/>
              <a:t>         separated in time means </a:t>
            </a:r>
            <a:r>
              <a:rPr lang="en-US" sz="2800" b="1" smtClean="0">
                <a:solidFill>
                  <a:srgbClr val="FF0066"/>
                </a:solidFill>
              </a:rPr>
              <a:t>TDMA+FDMA</a:t>
            </a:r>
            <a:r>
              <a:rPr lang="en-US" sz="2800" smtClean="0"/>
              <a:t>. </a:t>
            </a:r>
          </a:p>
          <a:p>
            <a:pPr marL="609600" indent="-609600" eaLnBrk="1" hangingPunct="1">
              <a:lnSpc>
                <a:spcPct val="90000"/>
              </a:lnSpc>
              <a:defRPr/>
            </a:pPr>
            <a:r>
              <a:rPr lang="en-US" sz="2800" smtClean="0"/>
              <a:t>Almost all MAC schemes for wired networks work      according to this principle (</a:t>
            </a:r>
            <a:r>
              <a:rPr lang="en-US" sz="2800" smtClean="0">
                <a:solidFill>
                  <a:schemeClr val="accent2"/>
                </a:solidFill>
              </a:rPr>
              <a:t>Ethernet, Token Ring</a:t>
            </a:r>
            <a:r>
              <a:rPr lang="en-US" sz="2800" smtClean="0"/>
              <a:t>).</a:t>
            </a:r>
          </a:p>
          <a:p>
            <a:pPr marL="609600" indent="-609600" eaLnBrk="1" hangingPunct="1">
              <a:lnSpc>
                <a:spcPct val="90000"/>
              </a:lnSpc>
              <a:buFontTx/>
              <a:buNone/>
              <a:defRPr/>
            </a:pPr>
            <a:r>
              <a:rPr lang="en-US" sz="2800" b="1" smtClean="0">
                <a:solidFill>
                  <a:schemeClr val="accent2"/>
                </a:solidFill>
              </a:rPr>
              <a:t>       Classical Aloha; Slotted Aloha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A9B6B5C6-28B2-4117-84C7-D7FD6E297AA1}" type="slidenum">
              <a:rPr lang="en-US" altLang="ko-KR"/>
              <a:pPr/>
              <a:t>44</a:t>
            </a:fld>
            <a:endParaRPr lang="en-US" altLang="ko-KR"/>
          </a:p>
        </p:txBody>
      </p:sp>
      <p:sp>
        <p:nvSpPr>
          <p:cNvPr id="226306" name="Rectangle 2"/>
          <p:cNvSpPr>
            <a:spLocks noChangeArrowheads="1"/>
          </p:cNvSpPr>
          <p:nvPr/>
        </p:nvSpPr>
        <p:spPr bwMode="auto">
          <a:xfrm>
            <a:off x="0" y="152400"/>
            <a:ext cx="89916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3600">
                <a:solidFill>
                  <a:schemeClr val="accent2"/>
                </a:solidFill>
                <a:latin typeface="Comic Sans MS" charset="0"/>
                <a:ea typeface="굴림" charset="0"/>
              </a:rPr>
              <a:t>6. Random Access protocols</a:t>
            </a:r>
            <a:r>
              <a:rPr lang="en-US" sz="4400">
                <a:solidFill>
                  <a:schemeClr val="accent2"/>
                </a:solidFill>
                <a:latin typeface="Comic Sans MS" charset="0"/>
                <a:ea typeface="굴림" charset="0"/>
              </a:rPr>
              <a:t> (</a:t>
            </a:r>
            <a:r>
              <a:rPr lang="en-US" sz="3600">
                <a:solidFill>
                  <a:schemeClr val="accent2"/>
                </a:solidFill>
                <a:latin typeface="Comic Sans MS" charset="0"/>
                <a:ea typeface="굴림" charset="0"/>
              </a:rPr>
              <a:t>Review)</a:t>
            </a:r>
          </a:p>
        </p:txBody>
      </p:sp>
      <p:sp>
        <p:nvSpPr>
          <p:cNvPr id="226307" name="Rectangle 3"/>
          <p:cNvSpPr>
            <a:spLocks noChangeArrowheads="1"/>
          </p:cNvSpPr>
          <p:nvPr/>
        </p:nvSpPr>
        <p:spPr bwMode="auto">
          <a:xfrm>
            <a:off x="0" y="1066800"/>
            <a:ext cx="9144000" cy="556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a:spcBef>
                <a:spcPct val="20000"/>
              </a:spcBef>
              <a:buFontTx/>
              <a:buChar char="•"/>
            </a:pPr>
            <a:r>
              <a:rPr lang="en-US" sz="2800" b="0">
                <a:latin typeface="Times New Roman" pitchFamily="18" charset="0"/>
              </a:rPr>
              <a:t>Ethernet</a:t>
            </a:r>
          </a:p>
          <a:p>
            <a:pPr marL="342900" indent="-342900">
              <a:spcBef>
                <a:spcPct val="20000"/>
              </a:spcBef>
              <a:buFontTx/>
              <a:buChar char="•"/>
            </a:pPr>
            <a:r>
              <a:rPr lang="en-US" sz="2800" b="0">
                <a:latin typeface="Times New Roman" pitchFamily="18" charset="0"/>
              </a:rPr>
              <a:t>A node transmits </a:t>
            </a:r>
            <a:r>
              <a:rPr lang="en-US" sz="2800">
                <a:solidFill>
                  <a:srgbClr val="FF0066"/>
                </a:solidFill>
                <a:latin typeface="Times New Roman" pitchFamily="18" charset="0"/>
              </a:rPr>
              <a:t>at random</a:t>
            </a:r>
            <a:r>
              <a:rPr lang="en-US" sz="2800" b="0">
                <a:latin typeface="Times New Roman" pitchFamily="18" charset="0"/>
              </a:rPr>
              <a:t> (no a priory among nodes).</a:t>
            </a:r>
            <a:endParaRPr lang="en-US" sz="2800">
              <a:latin typeface="Times New Roman" pitchFamily="18" charset="0"/>
            </a:endParaRPr>
          </a:p>
          <a:p>
            <a:pPr marL="342900" indent="-342900">
              <a:spcBef>
                <a:spcPct val="20000"/>
              </a:spcBef>
              <a:buFontTx/>
              <a:buChar char="•"/>
            </a:pPr>
            <a:r>
              <a:rPr lang="en-US" sz="2800" b="0">
                <a:latin typeface="Times New Roman" pitchFamily="18" charset="0"/>
              </a:rPr>
              <a:t>If </a:t>
            </a:r>
            <a:r>
              <a:rPr lang="en-US" altLang="en-US" sz="2800" b="0">
                <a:solidFill>
                  <a:srgbClr val="FF0066"/>
                </a:solidFill>
                <a:latin typeface="Times New Roman" pitchFamily="18" charset="0"/>
              </a:rPr>
              <a:t>“</a:t>
            </a:r>
            <a:r>
              <a:rPr lang="en-US" altLang="ja-JP" sz="2800">
                <a:solidFill>
                  <a:srgbClr val="FF0066"/>
                </a:solidFill>
                <a:latin typeface="Times New Roman" pitchFamily="18" charset="0"/>
              </a:rPr>
              <a:t>collide</a:t>
            </a:r>
            <a:r>
              <a:rPr lang="en-US" altLang="en-US" sz="2800" b="0">
                <a:solidFill>
                  <a:srgbClr val="FF0066"/>
                </a:solidFill>
                <a:latin typeface="Times New Roman" pitchFamily="18" charset="0"/>
              </a:rPr>
              <a:t>”</a:t>
            </a:r>
            <a:r>
              <a:rPr lang="en-US" altLang="ja-JP" sz="2800" b="0">
                <a:solidFill>
                  <a:srgbClr val="FF0066"/>
                </a:solidFill>
                <a:latin typeface="Times New Roman" pitchFamily="18" charset="0"/>
              </a:rPr>
              <a:t>,</a:t>
            </a:r>
            <a:r>
              <a:rPr lang="en-US" altLang="ja-JP" sz="2800" b="0">
                <a:latin typeface="Times New Roman" pitchFamily="18" charset="0"/>
              </a:rPr>
              <a:t> they retransmit at random times</a:t>
            </a:r>
          </a:p>
          <a:p>
            <a:pPr marL="342900" indent="-342900">
              <a:spcBef>
                <a:spcPct val="20000"/>
              </a:spcBef>
              <a:buFontTx/>
              <a:buChar char="•"/>
            </a:pPr>
            <a:r>
              <a:rPr lang="en-US" sz="2800" b="0">
                <a:latin typeface="Times New Roman" pitchFamily="18" charset="0"/>
              </a:rPr>
              <a:t>The </a:t>
            </a:r>
            <a:r>
              <a:rPr lang="en-US" sz="2800">
                <a:solidFill>
                  <a:srgbClr val="FF0066"/>
                </a:solidFill>
                <a:latin typeface="Times New Roman" pitchFamily="18" charset="0"/>
              </a:rPr>
              <a:t>random access MAC</a:t>
            </a:r>
            <a:r>
              <a:rPr lang="en-US" sz="2800" b="0">
                <a:latin typeface="Times New Roman" pitchFamily="18" charset="0"/>
              </a:rPr>
              <a:t> protocol specifies how to </a:t>
            </a:r>
            <a:r>
              <a:rPr lang="en-US" sz="2800" b="0">
                <a:solidFill>
                  <a:srgbClr val="FF0066"/>
                </a:solidFill>
                <a:latin typeface="Times New Roman" pitchFamily="18" charset="0"/>
              </a:rPr>
              <a:t>detect </a:t>
            </a:r>
            <a:r>
              <a:rPr lang="en-US" sz="2800">
                <a:solidFill>
                  <a:srgbClr val="FF0066"/>
                </a:solidFill>
                <a:latin typeface="Times New Roman" pitchFamily="18" charset="0"/>
              </a:rPr>
              <a:t>collisions</a:t>
            </a:r>
            <a:r>
              <a:rPr lang="en-US" sz="2800" b="0">
                <a:latin typeface="Times New Roman" pitchFamily="18" charset="0"/>
              </a:rPr>
              <a:t> and how to recover from them (</a:t>
            </a:r>
            <a:r>
              <a:rPr lang="en-US" sz="2800" b="0">
                <a:solidFill>
                  <a:srgbClr val="FF0066"/>
                </a:solidFill>
                <a:latin typeface="Times New Roman" pitchFamily="18" charset="0"/>
              </a:rPr>
              <a:t>via delayed          retransmissions</a:t>
            </a:r>
            <a:r>
              <a:rPr lang="en-US" sz="2800" b="0">
                <a:solidFill>
                  <a:srgbClr val="FF0000"/>
                </a:solidFill>
                <a:latin typeface="Times New Roman" pitchFamily="18" charset="0"/>
              </a:rPr>
              <a:t>)</a:t>
            </a:r>
          </a:p>
          <a:p>
            <a:pPr marL="342900" indent="-342900">
              <a:spcBef>
                <a:spcPct val="20000"/>
              </a:spcBef>
              <a:buFontTx/>
              <a:buChar char="•"/>
            </a:pPr>
            <a:r>
              <a:rPr lang="en-US" sz="2800" b="0">
                <a:latin typeface="Times New Roman" pitchFamily="18" charset="0"/>
              </a:rPr>
              <a:t>Random access MAC protocols:</a:t>
            </a:r>
          </a:p>
          <a:p>
            <a:pPr marL="342900" indent="-342900">
              <a:spcBef>
                <a:spcPct val="20000"/>
              </a:spcBef>
            </a:pPr>
            <a:r>
              <a:rPr lang="en-US" sz="2800">
                <a:solidFill>
                  <a:schemeClr val="accent2"/>
                </a:solidFill>
                <a:latin typeface="Comic Sans MS" pitchFamily="66" charset="0"/>
              </a:rPr>
              <a:t>(a) ALOHA</a:t>
            </a:r>
          </a:p>
          <a:p>
            <a:pPr marL="342900" indent="-342900">
              <a:spcBef>
                <a:spcPct val="20000"/>
              </a:spcBef>
            </a:pPr>
            <a:r>
              <a:rPr lang="en-US" sz="2800">
                <a:solidFill>
                  <a:schemeClr val="accent2"/>
                </a:solidFill>
                <a:latin typeface="Comic Sans MS" pitchFamily="66" charset="0"/>
              </a:rPr>
              <a:t>(b) SLOTTED ALOHA</a:t>
            </a:r>
          </a:p>
          <a:p>
            <a:pPr marL="342900" indent="-342900">
              <a:spcBef>
                <a:spcPct val="20000"/>
              </a:spcBef>
            </a:pPr>
            <a:endParaRPr lang="en-US" sz="2800">
              <a:solidFill>
                <a:schemeClr val="accent2"/>
              </a:solidFill>
              <a:latin typeface="Comic Sans MS" pitchFamily="66" charset="0"/>
            </a:endParaRPr>
          </a:p>
        </p:txBody>
      </p:sp>
      <p:sp>
        <p:nvSpPr>
          <p:cNvPr id="226308" name="Line 4"/>
          <p:cNvSpPr>
            <a:spLocks noChangeShapeType="1"/>
          </p:cNvSpPr>
          <p:nvPr/>
        </p:nvSpPr>
        <p:spPr bwMode="auto">
          <a:xfrm>
            <a:off x="304800" y="990600"/>
            <a:ext cx="8534400"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946DC7DC-9493-48ED-8CEC-9F950D91DF63}" type="slidenum">
              <a:rPr lang="en-US" altLang="ko-KR"/>
              <a:pPr/>
              <a:t>45</a:t>
            </a:fld>
            <a:endParaRPr lang="en-US" altLang="ko-KR"/>
          </a:p>
        </p:txBody>
      </p:sp>
      <p:sp>
        <p:nvSpPr>
          <p:cNvPr id="227330" name="Line 2"/>
          <p:cNvSpPr>
            <a:spLocks noChangeShapeType="1"/>
          </p:cNvSpPr>
          <p:nvPr/>
        </p:nvSpPr>
        <p:spPr bwMode="auto">
          <a:xfrm>
            <a:off x="2438400" y="1752600"/>
            <a:ext cx="495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7331" name="Line 3"/>
          <p:cNvSpPr>
            <a:spLocks noChangeShapeType="1"/>
          </p:cNvSpPr>
          <p:nvPr/>
        </p:nvSpPr>
        <p:spPr bwMode="auto">
          <a:xfrm>
            <a:off x="2438400" y="2362200"/>
            <a:ext cx="495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7332" name="Line 4"/>
          <p:cNvSpPr>
            <a:spLocks noChangeShapeType="1"/>
          </p:cNvSpPr>
          <p:nvPr/>
        </p:nvSpPr>
        <p:spPr bwMode="auto">
          <a:xfrm>
            <a:off x="2438400" y="2971800"/>
            <a:ext cx="495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7333" name="Line 5"/>
          <p:cNvSpPr>
            <a:spLocks noChangeShapeType="1"/>
          </p:cNvSpPr>
          <p:nvPr/>
        </p:nvSpPr>
        <p:spPr bwMode="auto">
          <a:xfrm>
            <a:off x="2438400" y="4724400"/>
            <a:ext cx="495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7334" name="Line 6"/>
          <p:cNvSpPr>
            <a:spLocks noChangeShapeType="1"/>
          </p:cNvSpPr>
          <p:nvPr/>
        </p:nvSpPr>
        <p:spPr bwMode="auto">
          <a:xfrm>
            <a:off x="2438400" y="5334000"/>
            <a:ext cx="495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7335" name="Line 7"/>
          <p:cNvSpPr>
            <a:spLocks noChangeShapeType="1"/>
          </p:cNvSpPr>
          <p:nvPr/>
        </p:nvSpPr>
        <p:spPr bwMode="auto">
          <a:xfrm>
            <a:off x="2438400" y="5943600"/>
            <a:ext cx="495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7336" name="Line 8"/>
          <p:cNvSpPr>
            <a:spLocks noChangeShapeType="1"/>
          </p:cNvSpPr>
          <p:nvPr/>
        </p:nvSpPr>
        <p:spPr bwMode="auto">
          <a:xfrm>
            <a:off x="2819400" y="4495800"/>
            <a:ext cx="0" cy="1752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7337" name="Line 9"/>
          <p:cNvSpPr>
            <a:spLocks noChangeShapeType="1"/>
          </p:cNvSpPr>
          <p:nvPr/>
        </p:nvSpPr>
        <p:spPr bwMode="auto">
          <a:xfrm>
            <a:off x="5486400" y="4495800"/>
            <a:ext cx="0" cy="1752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7338" name="Line 10"/>
          <p:cNvSpPr>
            <a:spLocks noChangeShapeType="1"/>
          </p:cNvSpPr>
          <p:nvPr/>
        </p:nvSpPr>
        <p:spPr bwMode="auto">
          <a:xfrm>
            <a:off x="6019800" y="4495800"/>
            <a:ext cx="0" cy="1752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7339" name="Line 11"/>
          <p:cNvSpPr>
            <a:spLocks noChangeShapeType="1"/>
          </p:cNvSpPr>
          <p:nvPr/>
        </p:nvSpPr>
        <p:spPr bwMode="auto">
          <a:xfrm>
            <a:off x="6553200" y="4495800"/>
            <a:ext cx="0" cy="1752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7340" name="Line 12"/>
          <p:cNvSpPr>
            <a:spLocks noChangeShapeType="1"/>
          </p:cNvSpPr>
          <p:nvPr/>
        </p:nvSpPr>
        <p:spPr bwMode="auto">
          <a:xfrm>
            <a:off x="7086600" y="4495800"/>
            <a:ext cx="0" cy="1752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7341" name="Line 13"/>
          <p:cNvSpPr>
            <a:spLocks noChangeShapeType="1"/>
          </p:cNvSpPr>
          <p:nvPr/>
        </p:nvSpPr>
        <p:spPr bwMode="auto">
          <a:xfrm>
            <a:off x="3352800" y="4495800"/>
            <a:ext cx="0" cy="1752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7342" name="Line 14"/>
          <p:cNvSpPr>
            <a:spLocks noChangeShapeType="1"/>
          </p:cNvSpPr>
          <p:nvPr/>
        </p:nvSpPr>
        <p:spPr bwMode="auto">
          <a:xfrm>
            <a:off x="3886200" y="4495800"/>
            <a:ext cx="0" cy="1752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7343" name="Line 15"/>
          <p:cNvSpPr>
            <a:spLocks noChangeShapeType="1"/>
          </p:cNvSpPr>
          <p:nvPr/>
        </p:nvSpPr>
        <p:spPr bwMode="auto">
          <a:xfrm>
            <a:off x="4419600" y="4495800"/>
            <a:ext cx="0" cy="1752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7344" name="Line 16"/>
          <p:cNvSpPr>
            <a:spLocks noChangeShapeType="1"/>
          </p:cNvSpPr>
          <p:nvPr/>
        </p:nvSpPr>
        <p:spPr bwMode="auto">
          <a:xfrm>
            <a:off x="4953000" y="4495800"/>
            <a:ext cx="0" cy="1752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7345" name="Rectangle 17"/>
          <p:cNvSpPr>
            <a:spLocks noChangeArrowheads="1"/>
          </p:cNvSpPr>
          <p:nvPr/>
        </p:nvSpPr>
        <p:spPr bwMode="auto">
          <a:xfrm>
            <a:off x="2514600" y="1371600"/>
            <a:ext cx="5334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46" name="Rectangle 18"/>
          <p:cNvSpPr>
            <a:spLocks noChangeArrowheads="1"/>
          </p:cNvSpPr>
          <p:nvPr/>
        </p:nvSpPr>
        <p:spPr bwMode="auto">
          <a:xfrm>
            <a:off x="5105400" y="1371600"/>
            <a:ext cx="5334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47" name="Rectangle 19"/>
          <p:cNvSpPr>
            <a:spLocks noChangeArrowheads="1"/>
          </p:cNvSpPr>
          <p:nvPr/>
        </p:nvSpPr>
        <p:spPr bwMode="auto">
          <a:xfrm>
            <a:off x="6781800" y="1371600"/>
            <a:ext cx="5334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48" name="Rectangle 20"/>
          <p:cNvSpPr>
            <a:spLocks noChangeArrowheads="1"/>
          </p:cNvSpPr>
          <p:nvPr/>
        </p:nvSpPr>
        <p:spPr bwMode="auto">
          <a:xfrm>
            <a:off x="3124200" y="1981200"/>
            <a:ext cx="533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49" name="Rectangle 21"/>
          <p:cNvSpPr>
            <a:spLocks noChangeArrowheads="1"/>
          </p:cNvSpPr>
          <p:nvPr/>
        </p:nvSpPr>
        <p:spPr bwMode="auto">
          <a:xfrm>
            <a:off x="5867400" y="2590800"/>
            <a:ext cx="533400" cy="3810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50" name="Rectangle 22"/>
          <p:cNvSpPr>
            <a:spLocks noChangeArrowheads="1"/>
          </p:cNvSpPr>
          <p:nvPr/>
        </p:nvSpPr>
        <p:spPr bwMode="auto">
          <a:xfrm>
            <a:off x="3733800" y="990600"/>
            <a:ext cx="762000" cy="2286000"/>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51" name="Rectangle 23"/>
          <p:cNvSpPr>
            <a:spLocks noChangeArrowheads="1"/>
          </p:cNvSpPr>
          <p:nvPr/>
        </p:nvSpPr>
        <p:spPr bwMode="auto">
          <a:xfrm>
            <a:off x="3886200" y="1371600"/>
            <a:ext cx="8382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52" name="Rectangle 24"/>
          <p:cNvSpPr>
            <a:spLocks noChangeArrowheads="1"/>
          </p:cNvSpPr>
          <p:nvPr/>
        </p:nvSpPr>
        <p:spPr bwMode="auto">
          <a:xfrm>
            <a:off x="4114800" y="19812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53" name="Rectangle 25"/>
          <p:cNvSpPr>
            <a:spLocks noChangeArrowheads="1"/>
          </p:cNvSpPr>
          <p:nvPr/>
        </p:nvSpPr>
        <p:spPr bwMode="auto">
          <a:xfrm>
            <a:off x="3733800" y="2590800"/>
            <a:ext cx="381000" cy="3810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54" name="Rectangle 26"/>
          <p:cNvSpPr>
            <a:spLocks noChangeArrowheads="1"/>
          </p:cNvSpPr>
          <p:nvPr/>
        </p:nvSpPr>
        <p:spPr bwMode="auto">
          <a:xfrm>
            <a:off x="6172200" y="1066800"/>
            <a:ext cx="457200" cy="2286000"/>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55" name="Rectangle 27"/>
          <p:cNvSpPr>
            <a:spLocks noChangeArrowheads="1"/>
          </p:cNvSpPr>
          <p:nvPr/>
        </p:nvSpPr>
        <p:spPr bwMode="auto">
          <a:xfrm>
            <a:off x="5867400" y="2590800"/>
            <a:ext cx="457200" cy="3810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56" name="Rectangle 28"/>
          <p:cNvSpPr>
            <a:spLocks noChangeArrowheads="1"/>
          </p:cNvSpPr>
          <p:nvPr/>
        </p:nvSpPr>
        <p:spPr bwMode="auto">
          <a:xfrm>
            <a:off x="6172200" y="1981200"/>
            <a:ext cx="457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57" name="Rectangle 29"/>
          <p:cNvSpPr>
            <a:spLocks noChangeArrowheads="1"/>
          </p:cNvSpPr>
          <p:nvPr/>
        </p:nvSpPr>
        <p:spPr bwMode="auto">
          <a:xfrm>
            <a:off x="3352800" y="4114800"/>
            <a:ext cx="533400" cy="2286000"/>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58" name="Rectangle 30"/>
          <p:cNvSpPr>
            <a:spLocks noChangeArrowheads="1"/>
          </p:cNvSpPr>
          <p:nvPr/>
        </p:nvSpPr>
        <p:spPr bwMode="auto">
          <a:xfrm>
            <a:off x="5486400" y="4114800"/>
            <a:ext cx="533400" cy="2286000"/>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59" name="Rectangle 31"/>
          <p:cNvSpPr>
            <a:spLocks noChangeArrowheads="1"/>
          </p:cNvSpPr>
          <p:nvPr/>
        </p:nvSpPr>
        <p:spPr bwMode="auto">
          <a:xfrm>
            <a:off x="2286000" y="4419600"/>
            <a:ext cx="5334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60" name="Rectangle 32"/>
          <p:cNvSpPr>
            <a:spLocks noChangeArrowheads="1"/>
          </p:cNvSpPr>
          <p:nvPr/>
        </p:nvSpPr>
        <p:spPr bwMode="auto">
          <a:xfrm>
            <a:off x="3352800" y="4419600"/>
            <a:ext cx="5334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61" name="Rectangle 33"/>
          <p:cNvSpPr>
            <a:spLocks noChangeArrowheads="1"/>
          </p:cNvSpPr>
          <p:nvPr/>
        </p:nvSpPr>
        <p:spPr bwMode="auto">
          <a:xfrm>
            <a:off x="2819400" y="5029200"/>
            <a:ext cx="1066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62" name="Rectangle 34"/>
          <p:cNvSpPr>
            <a:spLocks noChangeArrowheads="1"/>
          </p:cNvSpPr>
          <p:nvPr/>
        </p:nvSpPr>
        <p:spPr bwMode="auto">
          <a:xfrm>
            <a:off x="2819400" y="5638800"/>
            <a:ext cx="533400" cy="3048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63" name="Rectangle 35"/>
          <p:cNvSpPr>
            <a:spLocks noChangeArrowheads="1"/>
          </p:cNvSpPr>
          <p:nvPr/>
        </p:nvSpPr>
        <p:spPr bwMode="auto">
          <a:xfrm>
            <a:off x="3886200" y="5638800"/>
            <a:ext cx="533400" cy="3048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64" name="Rectangle 36"/>
          <p:cNvSpPr>
            <a:spLocks noChangeArrowheads="1"/>
          </p:cNvSpPr>
          <p:nvPr/>
        </p:nvSpPr>
        <p:spPr bwMode="auto">
          <a:xfrm>
            <a:off x="6553200" y="5029200"/>
            <a:ext cx="533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65" name="Rectangle 37"/>
          <p:cNvSpPr>
            <a:spLocks noChangeArrowheads="1"/>
          </p:cNvSpPr>
          <p:nvPr/>
        </p:nvSpPr>
        <p:spPr bwMode="auto">
          <a:xfrm>
            <a:off x="4419600" y="4419600"/>
            <a:ext cx="5334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66" name="Rectangle 38"/>
          <p:cNvSpPr>
            <a:spLocks noChangeArrowheads="1"/>
          </p:cNvSpPr>
          <p:nvPr/>
        </p:nvSpPr>
        <p:spPr bwMode="auto">
          <a:xfrm>
            <a:off x="4953000" y="5029200"/>
            <a:ext cx="1066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67" name="Rectangle 39"/>
          <p:cNvSpPr>
            <a:spLocks noChangeArrowheads="1"/>
          </p:cNvSpPr>
          <p:nvPr/>
        </p:nvSpPr>
        <p:spPr bwMode="auto">
          <a:xfrm>
            <a:off x="5486400" y="4419600"/>
            <a:ext cx="10668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27368" name="Text Box 40"/>
          <p:cNvSpPr txBox="1">
            <a:spLocks noChangeArrowheads="1"/>
          </p:cNvSpPr>
          <p:nvPr/>
        </p:nvSpPr>
        <p:spPr bwMode="auto">
          <a:xfrm>
            <a:off x="4267200" y="3505200"/>
            <a:ext cx="144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0">
              <a:spcBef>
                <a:spcPct val="50000"/>
              </a:spcBef>
              <a:defRPr/>
            </a:pPr>
            <a:r>
              <a:rPr kumimoji="0" lang="en-US" sz="2400">
                <a:solidFill>
                  <a:srgbClr val="FF0000"/>
                </a:solidFill>
                <a:latin typeface="Times New Roman" charset="0"/>
                <a:ea typeface="굴림" charset="0"/>
                <a:cs typeface="굴림" charset="0"/>
              </a:rPr>
              <a:t>Collision</a:t>
            </a:r>
          </a:p>
        </p:txBody>
      </p:sp>
      <p:sp>
        <p:nvSpPr>
          <p:cNvPr id="227369" name="Line 41"/>
          <p:cNvSpPr>
            <a:spLocks noChangeShapeType="1"/>
          </p:cNvSpPr>
          <p:nvPr/>
        </p:nvSpPr>
        <p:spPr bwMode="auto">
          <a:xfrm flipH="1">
            <a:off x="3962400" y="3962400"/>
            <a:ext cx="762000" cy="228600"/>
          </a:xfrm>
          <a:prstGeom prst="line">
            <a:avLst/>
          </a:prstGeom>
          <a:noFill/>
          <a:ln w="38100">
            <a:solidFill>
              <a:schemeClr val="accent2"/>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7370" name="Line 42"/>
          <p:cNvSpPr>
            <a:spLocks noChangeShapeType="1"/>
          </p:cNvSpPr>
          <p:nvPr/>
        </p:nvSpPr>
        <p:spPr bwMode="auto">
          <a:xfrm>
            <a:off x="4724400" y="3962400"/>
            <a:ext cx="762000" cy="228600"/>
          </a:xfrm>
          <a:prstGeom prst="line">
            <a:avLst/>
          </a:prstGeom>
          <a:noFill/>
          <a:ln w="38100">
            <a:solidFill>
              <a:schemeClr val="accent2"/>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7371" name="Line 43"/>
          <p:cNvSpPr>
            <a:spLocks noChangeShapeType="1"/>
          </p:cNvSpPr>
          <p:nvPr/>
        </p:nvSpPr>
        <p:spPr bwMode="auto">
          <a:xfrm flipV="1">
            <a:off x="5334000" y="3276600"/>
            <a:ext cx="762000" cy="381000"/>
          </a:xfrm>
          <a:prstGeom prst="line">
            <a:avLst/>
          </a:prstGeom>
          <a:noFill/>
          <a:ln w="28575">
            <a:solidFill>
              <a:srgbClr val="0099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7372" name="Line 44"/>
          <p:cNvSpPr>
            <a:spLocks noChangeShapeType="1"/>
          </p:cNvSpPr>
          <p:nvPr/>
        </p:nvSpPr>
        <p:spPr bwMode="auto">
          <a:xfrm flipH="1" flipV="1">
            <a:off x="4572000" y="3276600"/>
            <a:ext cx="762000" cy="381000"/>
          </a:xfrm>
          <a:prstGeom prst="line">
            <a:avLst/>
          </a:prstGeom>
          <a:noFill/>
          <a:ln w="28575">
            <a:solidFill>
              <a:srgbClr val="0099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7373" name="Text Box 45"/>
          <p:cNvSpPr txBox="1">
            <a:spLocks noChangeArrowheads="1"/>
          </p:cNvSpPr>
          <p:nvPr/>
        </p:nvSpPr>
        <p:spPr bwMode="auto">
          <a:xfrm>
            <a:off x="609600" y="1295400"/>
            <a:ext cx="1600200" cy="4779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0">
              <a:spcBef>
                <a:spcPct val="50000"/>
              </a:spcBef>
              <a:defRPr/>
            </a:pPr>
            <a:r>
              <a:rPr kumimoji="0" lang="en-US" sz="2800" b="0">
                <a:latin typeface="Times New Roman" charset="0"/>
                <a:ea typeface="굴림" charset="0"/>
                <a:cs typeface="굴림" charset="0"/>
              </a:rPr>
              <a:t>Sender A</a:t>
            </a:r>
          </a:p>
          <a:p>
            <a:pPr latinLnBrk="0">
              <a:spcBef>
                <a:spcPct val="50000"/>
              </a:spcBef>
              <a:defRPr/>
            </a:pPr>
            <a:r>
              <a:rPr kumimoji="0" lang="en-US" sz="2800" b="0">
                <a:latin typeface="Times New Roman" charset="0"/>
                <a:ea typeface="굴림" charset="0"/>
                <a:cs typeface="굴림" charset="0"/>
              </a:rPr>
              <a:t>Sender B</a:t>
            </a:r>
          </a:p>
          <a:p>
            <a:pPr latinLnBrk="0">
              <a:spcBef>
                <a:spcPct val="50000"/>
              </a:spcBef>
              <a:defRPr/>
            </a:pPr>
            <a:r>
              <a:rPr kumimoji="0" lang="en-US" sz="2800" b="0">
                <a:latin typeface="Times New Roman" charset="0"/>
                <a:ea typeface="굴림" charset="0"/>
                <a:cs typeface="굴림" charset="0"/>
              </a:rPr>
              <a:t>Sender C</a:t>
            </a:r>
          </a:p>
          <a:p>
            <a:pPr latinLnBrk="0">
              <a:spcBef>
                <a:spcPct val="50000"/>
              </a:spcBef>
              <a:defRPr/>
            </a:pPr>
            <a:endParaRPr kumimoji="0" lang="en-US" sz="2800" b="0">
              <a:latin typeface="Times New Roman" charset="0"/>
              <a:ea typeface="굴림" charset="0"/>
              <a:cs typeface="굴림" charset="0"/>
            </a:endParaRPr>
          </a:p>
          <a:p>
            <a:pPr latinLnBrk="0">
              <a:spcBef>
                <a:spcPct val="50000"/>
              </a:spcBef>
              <a:defRPr/>
            </a:pPr>
            <a:endParaRPr kumimoji="0" lang="en-US" b="0">
              <a:latin typeface="Times New Roman" charset="0"/>
              <a:ea typeface="굴림" charset="0"/>
              <a:cs typeface="굴림" charset="0"/>
            </a:endParaRPr>
          </a:p>
          <a:p>
            <a:pPr latinLnBrk="0">
              <a:spcBef>
                <a:spcPct val="50000"/>
              </a:spcBef>
              <a:defRPr/>
            </a:pPr>
            <a:r>
              <a:rPr kumimoji="0" lang="en-US" sz="2800" b="0">
                <a:latin typeface="Times New Roman" charset="0"/>
                <a:ea typeface="굴림" charset="0"/>
                <a:cs typeface="굴림" charset="0"/>
              </a:rPr>
              <a:t>Sender A</a:t>
            </a:r>
          </a:p>
          <a:p>
            <a:pPr latinLnBrk="0">
              <a:spcBef>
                <a:spcPct val="50000"/>
              </a:spcBef>
              <a:defRPr/>
            </a:pPr>
            <a:r>
              <a:rPr kumimoji="0" lang="en-US" sz="2800" b="0">
                <a:latin typeface="Times New Roman" charset="0"/>
                <a:ea typeface="굴림" charset="0"/>
                <a:cs typeface="굴림" charset="0"/>
              </a:rPr>
              <a:t>Sender B</a:t>
            </a:r>
          </a:p>
          <a:p>
            <a:pPr latinLnBrk="0">
              <a:spcBef>
                <a:spcPct val="50000"/>
              </a:spcBef>
              <a:defRPr/>
            </a:pPr>
            <a:r>
              <a:rPr kumimoji="0" lang="en-US" sz="2800" b="0">
                <a:latin typeface="Times New Roman" charset="0"/>
                <a:ea typeface="굴림" charset="0"/>
                <a:cs typeface="굴림" charset="0"/>
              </a:rPr>
              <a:t>Sender C</a:t>
            </a:r>
          </a:p>
        </p:txBody>
      </p:sp>
      <p:sp>
        <p:nvSpPr>
          <p:cNvPr id="227374" name="Text Box 46"/>
          <p:cNvSpPr txBox="1">
            <a:spLocks noChangeArrowheads="1"/>
          </p:cNvSpPr>
          <p:nvPr/>
        </p:nvSpPr>
        <p:spPr bwMode="auto">
          <a:xfrm>
            <a:off x="7620000" y="2057400"/>
            <a:ext cx="1219200" cy="3744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0">
              <a:spcBef>
                <a:spcPct val="50000"/>
              </a:spcBef>
              <a:defRPr/>
            </a:pPr>
            <a:r>
              <a:rPr kumimoji="0" lang="en-US" sz="2400">
                <a:solidFill>
                  <a:schemeClr val="accent2"/>
                </a:solidFill>
                <a:latin typeface="Times New Roman" charset="0"/>
                <a:ea typeface="굴림" charset="0"/>
                <a:cs typeface="굴림" charset="0"/>
              </a:rPr>
              <a:t>Aloha</a:t>
            </a:r>
          </a:p>
          <a:p>
            <a:pPr latinLnBrk="0">
              <a:spcBef>
                <a:spcPct val="50000"/>
              </a:spcBef>
              <a:defRPr/>
            </a:pPr>
            <a:r>
              <a:rPr kumimoji="0" lang="en-US" sz="2400">
                <a:solidFill>
                  <a:schemeClr val="accent2"/>
                </a:solidFill>
                <a:latin typeface="Times New Roman" charset="0"/>
                <a:ea typeface="굴림" charset="0"/>
                <a:cs typeface="굴림" charset="0"/>
              </a:rPr>
              <a:t>(18%)</a:t>
            </a:r>
          </a:p>
          <a:p>
            <a:pPr latinLnBrk="0">
              <a:spcBef>
                <a:spcPct val="50000"/>
              </a:spcBef>
              <a:defRPr/>
            </a:pPr>
            <a:endParaRPr kumimoji="0" lang="en-US" sz="2400" b="0">
              <a:latin typeface="Times New Roman" charset="0"/>
              <a:ea typeface="굴림" charset="0"/>
              <a:cs typeface="굴림" charset="0"/>
            </a:endParaRPr>
          </a:p>
          <a:p>
            <a:pPr latinLnBrk="0">
              <a:spcBef>
                <a:spcPct val="50000"/>
              </a:spcBef>
              <a:defRPr/>
            </a:pPr>
            <a:endParaRPr kumimoji="0" lang="en-US" sz="1200" b="0">
              <a:latin typeface="Times New Roman" charset="0"/>
              <a:ea typeface="굴림" charset="0"/>
              <a:cs typeface="굴림" charset="0"/>
            </a:endParaRPr>
          </a:p>
          <a:p>
            <a:pPr latinLnBrk="0">
              <a:spcBef>
                <a:spcPct val="50000"/>
              </a:spcBef>
              <a:defRPr/>
            </a:pPr>
            <a:endParaRPr kumimoji="0" lang="en-US" sz="1200" b="0">
              <a:latin typeface="Times New Roman" charset="0"/>
              <a:ea typeface="굴림" charset="0"/>
              <a:cs typeface="굴림" charset="0"/>
            </a:endParaRPr>
          </a:p>
          <a:p>
            <a:pPr latinLnBrk="0">
              <a:spcBef>
                <a:spcPct val="50000"/>
              </a:spcBef>
              <a:defRPr/>
            </a:pPr>
            <a:r>
              <a:rPr kumimoji="0" lang="en-US" sz="2400">
                <a:solidFill>
                  <a:schemeClr val="accent2"/>
                </a:solidFill>
                <a:latin typeface="Times New Roman" charset="0"/>
                <a:ea typeface="굴림" charset="0"/>
                <a:cs typeface="굴림" charset="0"/>
              </a:rPr>
              <a:t>Slotted</a:t>
            </a:r>
          </a:p>
          <a:p>
            <a:pPr latinLnBrk="0">
              <a:spcBef>
                <a:spcPct val="50000"/>
              </a:spcBef>
              <a:defRPr/>
            </a:pPr>
            <a:r>
              <a:rPr kumimoji="0" lang="en-US" sz="2400">
                <a:solidFill>
                  <a:schemeClr val="accent2"/>
                </a:solidFill>
                <a:latin typeface="Times New Roman" charset="0"/>
                <a:ea typeface="굴림" charset="0"/>
                <a:cs typeface="굴림" charset="0"/>
              </a:rPr>
              <a:t>Aloha</a:t>
            </a:r>
          </a:p>
          <a:p>
            <a:pPr latinLnBrk="0">
              <a:spcBef>
                <a:spcPct val="50000"/>
              </a:spcBef>
              <a:defRPr/>
            </a:pPr>
            <a:r>
              <a:rPr kumimoji="0" lang="en-US" sz="2400">
                <a:solidFill>
                  <a:schemeClr val="accent2"/>
                </a:solidFill>
                <a:latin typeface="Times New Roman" charset="0"/>
                <a:ea typeface="굴림" charset="0"/>
                <a:cs typeface="굴림" charset="0"/>
              </a:rPr>
              <a:t>(37%)</a:t>
            </a:r>
          </a:p>
        </p:txBody>
      </p:sp>
      <p:sp>
        <p:nvSpPr>
          <p:cNvPr id="227375" name="Text Box 47"/>
          <p:cNvSpPr txBox="1">
            <a:spLocks noChangeArrowheads="1"/>
          </p:cNvSpPr>
          <p:nvPr/>
        </p:nvSpPr>
        <p:spPr bwMode="auto">
          <a:xfrm>
            <a:off x="1905000" y="228600"/>
            <a:ext cx="5638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0">
              <a:spcBef>
                <a:spcPct val="50000"/>
              </a:spcBef>
              <a:defRPr/>
            </a:pPr>
            <a:r>
              <a:rPr kumimoji="0" lang="en-US" sz="3200">
                <a:solidFill>
                  <a:schemeClr val="accent2"/>
                </a:solidFill>
                <a:latin typeface="Comic Sans MS" charset="0"/>
                <a:ea typeface="굴림" charset="0"/>
                <a:cs typeface="굴림" charset="0"/>
              </a:rPr>
              <a:t>Aloha Multiple Access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AF69D829-68A5-4175-94FB-AAD8495514C0}" type="slidenum">
              <a:rPr lang="en-US" altLang="ko-KR"/>
              <a:pPr/>
              <a:t>46</a:t>
            </a:fld>
            <a:endParaRPr lang="en-US" altLang="ko-KR"/>
          </a:p>
        </p:txBody>
      </p:sp>
      <p:sp>
        <p:nvSpPr>
          <p:cNvPr id="228354" name="Rectangle 2"/>
          <p:cNvSpPr>
            <a:spLocks noGrp="1" noChangeArrowheads="1"/>
          </p:cNvSpPr>
          <p:nvPr>
            <p:ph type="title"/>
          </p:nvPr>
        </p:nvSpPr>
        <p:spPr>
          <a:xfrm>
            <a:off x="381000" y="0"/>
            <a:ext cx="8458200" cy="685800"/>
          </a:xfrm>
        </p:spPr>
        <p:txBody>
          <a:bodyPr/>
          <a:lstStyle/>
          <a:p>
            <a:pPr eaLnBrk="1" hangingPunct="1">
              <a:defRPr/>
            </a:pPr>
            <a:r>
              <a:rPr lang="en-US" sz="3600" b="1" smtClean="0">
                <a:solidFill>
                  <a:schemeClr val="accent2"/>
                </a:solidFill>
                <a:latin typeface="Comic Sans MS" charset="0"/>
              </a:rPr>
              <a:t>7. Motivation for a specialized MAC</a:t>
            </a:r>
            <a:r>
              <a:rPr lang="en-US" smtClean="0"/>
              <a:t> </a:t>
            </a:r>
          </a:p>
        </p:txBody>
      </p:sp>
      <p:grpSp>
        <p:nvGrpSpPr>
          <p:cNvPr id="49155" name="Group 3"/>
          <p:cNvGrpSpPr>
            <a:grpSpLocks noChangeAspect="1"/>
          </p:cNvGrpSpPr>
          <p:nvPr/>
        </p:nvGrpSpPr>
        <p:grpSpPr bwMode="auto">
          <a:xfrm>
            <a:off x="152400" y="1447800"/>
            <a:ext cx="8839200" cy="2552700"/>
            <a:chOff x="2520" y="1090"/>
            <a:chExt cx="7200" cy="2090"/>
          </a:xfrm>
        </p:grpSpPr>
        <p:sp>
          <p:nvSpPr>
            <p:cNvPr id="49166" name="AutoShape 4"/>
            <p:cNvSpPr>
              <a:spLocks noChangeAspect="1" noChangeArrowheads="1"/>
            </p:cNvSpPr>
            <p:nvPr/>
          </p:nvSpPr>
          <p:spPr bwMode="auto">
            <a:xfrm>
              <a:off x="2520" y="1090"/>
              <a:ext cx="7200" cy="2090"/>
            </a:xfrm>
            <a:prstGeom prst="rect">
              <a:avLst/>
            </a:prstGeom>
            <a:noFill/>
            <a:ln w="9525">
              <a:noFill/>
              <a:miter lim="800000"/>
              <a:headEnd/>
              <a:tailEnd/>
            </a:ln>
          </p:spPr>
          <p:txBody>
            <a:bodyPr/>
            <a:lstStyle/>
            <a:p>
              <a:endParaRPr lang="en-US"/>
            </a:p>
          </p:txBody>
        </p:sp>
        <p:sp>
          <p:nvSpPr>
            <p:cNvPr id="49167" name="Text Box 5"/>
            <p:cNvSpPr txBox="1">
              <a:spLocks noChangeArrowheads="1"/>
            </p:cNvSpPr>
            <p:nvPr/>
          </p:nvSpPr>
          <p:spPr bwMode="auto">
            <a:xfrm>
              <a:off x="2905" y="1689"/>
              <a:ext cx="346" cy="315"/>
            </a:xfrm>
            <a:prstGeom prst="rect">
              <a:avLst/>
            </a:prstGeom>
            <a:solidFill>
              <a:srgbClr val="FFFFFF"/>
            </a:solidFill>
            <a:ln w="9525">
              <a:solidFill>
                <a:srgbClr val="000000"/>
              </a:solidFill>
              <a:miter lim="800000"/>
              <a:headEnd/>
              <a:tailEnd/>
            </a:ln>
          </p:spPr>
          <p:txBody>
            <a:bodyPr/>
            <a:lstStyle/>
            <a:p>
              <a:pPr latinLnBrk="0"/>
              <a:r>
                <a:rPr kumimoji="0" lang="en-US" altLang="ko-KR">
                  <a:latin typeface="Times New Roman" pitchFamily="18" charset="0"/>
                  <a:ea typeface="Batang" pitchFamily="18" charset="-127"/>
                </a:rPr>
                <a:t>A</a:t>
              </a:r>
              <a:endParaRPr kumimoji="0" lang="en-US">
                <a:latin typeface="Times New Roman" pitchFamily="18" charset="0"/>
              </a:endParaRPr>
            </a:p>
          </p:txBody>
        </p:sp>
        <p:sp>
          <p:nvSpPr>
            <p:cNvPr id="49168" name="Text Box 6"/>
            <p:cNvSpPr txBox="1">
              <a:spLocks noChangeArrowheads="1"/>
            </p:cNvSpPr>
            <p:nvPr/>
          </p:nvSpPr>
          <p:spPr bwMode="auto">
            <a:xfrm>
              <a:off x="3905" y="1647"/>
              <a:ext cx="346" cy="318"/>
            </a:xfrm>
            <a:prstGeom prst="rect">
              <a:avLst/>
            </a:prstGeom>
            <a:solidFill>
              <a:srgbClr val="FFFFFF"/>
            </a:solidFill>
            <a:ln w="9525">
              <a:solidFill>
                <a:srgbClr val="000000"/>
              </a:solidFill>
              <a:miter lim="800000"/>
              <a:headEnd/>
              <a:tailEnd/>
            </a:ln>
          </p:spPr>
          <p:txBody>
            <a:bodyPr/>
            <a:lstStyle/>
            <a:p>
              <a:pPr latinLnBrk="0"/>
              <a:r>
                <a:rPr kumimoji="0" lang="en-US" altLang="ko-KR">
                  <a:latin typeface="Times New Roman" pitchFamily="18" charset="0"/>
                  <a:ea typeface="Batang" pitchFamily="18" charset="-127"/>
                </a:rPr>
                <a:t>B</a:t>
              </a:r>
              <a:endParaRPr kumimoji="0" lang="en-US">
                <a:latin typeface="Times New Roman" pitchFamily="18" charset="0"/>
              </a:endParaRPr>
            </a:p>
          </p:txBody>
        </p:sp>
        <p:sp>
          <p:nvSpPr>
            <p:cNvPr id="49169" name="Text Box 7"/>
            <p:cNvSpPr txBox="1">
              <a:spLocks noChangeArrowheads="1"/>
            </p:cNvSpPr>
            <p:nvPr/>
          </p:nvSpPr>
          <p:spPr bwMode="auto">
            <a:xfrm>
              <a:off x="4597" y="1647"/>
              <a:ext cx="345" cy="317"/>
            </a:xfrm>
            <a:prstGeom prst="rect">
              <a:avLst/>
            </a:prstGeom>
            <a:solidFill>
              <a:srgbClr val="FFFFFF"/>
            </a:solidFill>
            <a:ln w="9525">
              <a:solidFill>
                <a:srgbClr val="000000"/>
              </a:solidFill>
              <a:miter lim="800000"/>
              <a:headEnd/>
              <a:tailEnd/>
            </a:ln>
          </p:spPr>
          <p:txBody>
            <a:bodyPr/>
            <a:lstStyle/>
            <a:p>
              <a:pPr latinLnBrk="0"/>
              <a:r>
                <a:rPr kumimoji="0" lang="en-US" altLang="ko-KR">
                  <a:latin typeface="Times New Roman" pitchFamily="18" charset="0"/>
                  <a:ea typeface="Batang" pitchFamily="18" charset="-127"/>
                </a:rPr>
                <a:t>C</a:t>
              </a:r>
              <a:endParaRPr kumimoji="0" lang="en-US">
                <a:latin typeface="Times New Roman" pitchFamily="18" charset="0"/>
              </a:endParaRPr>
            </a:p>
          </p:txBody>
        </p:sp>
        <p:sp>
          <p:nvSpPr>
            <p:cNvPr id="49170" name="Text Box 8"/>
            <p:cNvSpPr txBox="1">
              <a:spLocks noChangeArrowheads="1"/>
            </p:cNvSpPr>
            <p:nvPr/>
          </p:nvSpPr>
          <p:spPr bwMode="auto">
            <a:xfrm>
              <a:off x="5289" y="1647"/>
              <a:ext cx="347" cy="317"/>
            </a:xfrm>
            <a:prstGeom prst="rect">
              <a:avLst/>
            </a:prstGeom>
            <a:solidFill>
              <a:srgbClr val="FFFFFF"/>
            </a:solidFill>
            <a:ln w="9525">
              <a:solidFill>
                <a:srgbClr val="000000"/>
              </a:solidFill>
              <a:miter lim="800000"/>
              <a:headEnd/>
              <a:tailEnd/>
            </a:ln>
          </p:spPr>
          <p:txBody>
            <a:bodyPr/>
            <a:lstStyle/>
            <a:p>
              <a:pPr latinLnBrk="0"/>
              <a:r>
                <a:rPr kumimoji="0" lang="en-US" altLang="ko-KR">
                  <a:latin typeface="Times New Roman" pitchFamily="18" charset="0"/>
                  <a:ea typeface="Batang" pitchFamily="18" charset="-127"/>
                </a:rPr>
                <a:t>D</a:t>
              </a:r>
              <a:endParaRPr kumimoji="0" lang="en-US">
                <a:latin typeface="Times New Roman" pitchFamily="18" charset="0"/>
              </a:endParaRPr>
            </a:p>
          </p:txBody>
        </p:sp>
        <p:sp>
          <p:nvSpPr>
            <p:cNvPr id="49171" name="Text Box 9"/>
            <p:cNvSpPr txBox="1">
              <a:spLocks noChangeArrowheads="1"/>
            </p:cNvSpPr>
            <p:nvPr/>
          </p:nvSpPr>
          <p:spPr bwMode="auto">
            <a:xfrm>
              <a:off x="6812" y="1647"/>
              <a:ext cx="346" cy="312"/>
            </a:xfrm>
            <a:prstGeom prst="rect">
              <a:avLst/>
            </a:prstGeom>
            <a:solidFill>
              <a:srgbClr val="FFFFFF"/>
            </a:solidFill>
            <a:ln w="9525">
              <a:solidFill>
                <a:srgbClr val="000000"/>
              </a:solidFill>
              <a:miter lim="800000"/>
              <a:headEnd/>
              <a:tailEnd/>
            </a:ln>
          </p:spPr>
          <p:txBody>
            <a:bodyPr/>
            <a:lstStyle/>
            <a:p>
              <a:pPr latinLnBrk="0"/>
              <a:r>
                <a:rPr kumimoji="0" lang="en-US" altLang="ko-KR">
                  <a:latin typeface="Times New Roman" pitchFamily="18" charset="0"/>
                  <a:ea typeface="Batang" pitchFamily="18" charset="-127"/>
                </a:rPr>
                <a:t>A</a:t>
              </a:r>
              <a:endParaRPr kumimoji="0" lang="en-US">
                <a:latin typeface="Times New Roman" pitchFamily="18" charset="0"/>
              </a:endParaRPr>
            </a:p>
          </p:txBody>
        </p:sp>
        <p:sp>
          <p:nvSpPr>
            <p:cNvPr id="49172" name="Text Box 10"/>
            <p:cNvSpPr txBox="1">
              <a:spLocks noChangeArrowheads="1"/>
            </p:cNvSpPr>
            <p:nvPr/>
          </p:nvSpPr>
          <p:spPr bwMode="auto">
            <a:xfrm>
              <a:off x="7643" y="1647"/>
              <a:ext cx="345" cy="314"/>
            </a:xfrm>
            <a:prstGeom prst="rect">
              <a:avLst/>
            </a:prstGeom>
            <a:solidFill>
              <a:srgbClr val="FFFFFF"/>
            </a:solidFill>
            <a:ln w="9525">
              <a:solidFill>
                <a:srgbClr val="000000"/>
              </a:solidFill>
              <a:miter lim="800000"/>
              <a:headEnd/>
              <a:tailEnd/>
            </a:ln>
          </p:spPr>
          <p:txBody>
            <a:bodyPr/>
            <a:lstStyle/>
            <a:p>
              <a:pPr latinLnBrk="0"/>
              <a:r>
                <a:rPr kumimoji="0" lang="en-US" altLang="ko-KR">
                  <a:latin typeface="Times New Roman" pitchFamily="18" charset="0"/>
                  <a:ea typeface="Batang" pitchFamily="18" charset="-127"/>
                </a:rPr>
                <a:t>B</a:t>
              </a:r>
              <a:endParaRPr kumimoji="0" lang="en-US">
                <a:latin typeface="Times New Roman" pitchFamily="18" charset="0"/>
              </a:endParaRPr>
            </a:p>
          </p:txBody>
        </p:sp>
        <p:sp>
          <p:nvSpPr>
            <p:cNvPr id="49173" name="Text Box 11"/>
            <p:cNvSpPr txBox="1">
              <a:spLocks noChangeArrowheads="1"/>
            </p:cNvSpPr>
            <p:nvPr/>
          </p:nvSpPr>
          <p:spPr bwMode="auto">
            <a:xfrm>
              <a:off x="8474" y="1647"/>
              <a:ext cx="345" cy="314"/>
            </a:xfrm>
            <a:prstGeom prst="rect">
              <a:avLst/>
            </a:prstGeom>
            <a:solidFill>
              <a:srgbClr val="FFFFFF"/>
            </a:solidFill>
            <a:ln w="9525">
              <a:solidFill>
                <a:srgbClr val="000000"/>
              </a:solidFill>
              <a:miter lim="800000"/>
              <a:headEnd/>
              <a:tailEnd/>
            </a:ln>
          </p:spPr>
          <p:txBody>
            <a:bodyPr/>
            <a:lstStyle/>
            <a:p>
              <a:pPr latinLnBrk="0"/>
              <a:r>
                <a:rPr kumimoji="0" lang="en-US" altLang="ko-KR">
                  <a:latin typeface="Times New Roman" pitchFamily="18" charset="0"/>
                  <a:ea typeface="Batang" pitchFamily="18" charset="-127"/>
                </a:rPr>
                <a:t>C</a:t>
              </a:r>
              <a:endParaRPr kumimoji="0" lang="en-US">
                <a:latin typeface="Times New Roman" pitchFamily="18" charset="0"/>
              </a:endParaRPr>
            </a:p>
          </p:txBody>
        </p:sp>
        <p:sp>
          <p:nvSpPr>
            <p:cNvPr id="49174" name="Text Box 12"/>
            <p:cNvSpPr txBox="1">
              <a:spLocks noChangeArrowheads="1"/>
            </p:cNvSpPr>
            <p:nvPr/>
          </p:nvSpPr>
          <p:spPr bwMode="auto">
            <a:xfrm>
              <a:off x="9166" y="1647"/>
              <a:ext cx="346" cy="314"/>
            </a:xfrm>
            <a:prstGeom prst="rect">
              <a:avLst/>
            </a:prstGeom>
            <a:solidFill>
              <a:srgbClr val="FFFFFF"/>
            </a:solidFill>
            <a:ln w="9525">
              <a:solidFill>
                <a:srgbClr val="000000"/>
              </a:solidFill>
              <a:miter lim="800000"/>
              <a:headEnd/>
              <a:tailEnd/>
            </a:ln>
          </p:spPr>
          <p:txBody>
            <a:bodyPr/>
            <a:lstStyle/>
            <a:p>
              <a:pPr latinLnBrk="0"/>
              <a:r>
                <a:rPr kumimoji="0" lang="en-US" altLang="ko-KR">
                  <a:latin typeface="Times New Roman" pitchFamily="18" charset="0"/>
                  <a:ea typeface="Batang" pitchFamily="18" charset="-127"/>
                </a:rPr>
                <a:t>D</a:t>
              </a:r>
              <a:endParaRPr kumimoji="0" lang="en-US">
                <a:latin typeface="Times New Roman" pitchFamily="18" charset="0"/>
              </a:endParaRPr>
            </a:p>
          </p:txBody>
        </p:sp>
        <p:sp>
          <p:nvSpPr>
            <p:cNvPr id="49175" name="AutoShape 13"/>
            <p:cNvSpPr>
              <a:spLocks noChangeArrowheads="1"/>
            </p:cNvSpPr>
            <p:nvPr/>
          </p:nvSpPr>
          <p:spPr bwMode="auto">
            <a:xfrm>
              <a:off x="2520" y="1369"/>
              <a:ext cx="1108" cy="975"/>
            </a:xfrm>
            <a:prstGeom prst="sun">
              <a:avLst>
                <a:gd name="adj" fmla="val 25000"/>
              </a:avLst>
            </a:prstGeom>
            <a:noFill/>
            <a:ln w="9525">
              <a:solidFill>
                <a:srgbClr val="000000"/>
              </a:solidFill>
              <a:miter lim="800000"/>
              <a:headEnd/>
              <a:tailEnd/>
            </a:ln>
          </p:spPr>
          <p:txBody>
            <a:bodyPr/>
            <a:lstStyle/>
            <a:p>
              <a:endParaRPr lang="en-US"/>
            </a:p>
          </p:txBody>
        </p:sp>
        <p:sp>
          <p:nvSpPr>
            <p:cNvPr id="49176" name="AutoShape 14"/>
            <p:cNvSpPr>
              <a:spLocks noChangeArrowheads="1"/>
            </p:cNvSpPr>
            <p:nvPr/>
          </p:nvSpPr>
          <p:spPr bwMode="auto">
            <a:xfrm>
              <a:off x="7258" y="1318"/>
              <a:ext cx="1107" cy="974"/>
            </a:xfrm>
            <a:prstGeom prst="sun">
              <a:avLst>
                <a:gd name="adj" fmla="val 25000"/>
              </a:avLst>
            </a:prstGeom>
            <a:noFill/>
            <a:ln w="9525">
              <a:solidFill>
                <a:srgbClr val="000000"/>
              </a:solidFill>
              <a:miter lim="800000"/>
              <a:headEnd/>
              <a:tailEnd/>
            </a:ln>
          </p:spPr>
          <p:txBody>
            <a:bodyPr/>
            <a:lstStyle/>
            <a:p>
              <a:endParaRPr lang="en-US"/>
            </a:p>
          </p:txBody>
        </p:sp>
        <p:sp>
          <p:nvSpPr>
            <p:cNvPr id="49177" name="Line 15"/>
            <p:cNvSpPr>
              <a:spLocks noChangeShapeType="1"/>
            </p:cNvSpPr>
            <p:nvPr/>
          </p:nvSpPr>
          <p:spPr bwMode="auto">
            <a:xfrm>
              <a:off x="3859" y="2138"/>
              <a:ext cx="1107" cy="2"/>
            </a:xfrm>
            <a:prstGeom prst="line">
              <a:avLst/>
            </a:prstGeom>
            <a:noFill/>
            <a:ln w="6350">
              <a:solidFill>
                <a:srgbClr val="000000"/>
              </a:solidFill>
              <a:round/>
              <a:headEnd type="arrow" w="med" len="med"/>
              <a:tailEnd type="arrow" w="med" len="med"/>
            </a:ln>
          </p:spPr>
          <p:txBody>
            <a:bodyPr/>
            <a:lstStyle/>
            <a:p>
              <a:endParaRPr lang="en-US"/>
            </a:p>
          </p:txBody>
        </p:sp>
        <p:sp>
          <p:nvSpPr>
            <p:cNvPr id="49178" name="Text Box 16"/>
            <p:cNvSpPr txBox="1">
              <a:spLocks noChangeArrowheads="1"/>
            </p:cNvSpPr>
            <p:nvPr/>
          </p:nvSpPr>
          <p:spPr bwMode="auto">
            <a:xfrm>
              <a:off x="3766" y="2205"/>
              <a:ext cx="1246" cy="320"/>
            </a:xfrm>
            <a:prstGeom prst="rect">
              <a:avLst/>
            </a:prstGeom>
            <a:solidFill>
              <a:srgbClr val="FFFFFF"/>
            </a:solidFill>
            <a:ln w="9525">
              <a:noFill/>
              <a:miter lim="800000"/>
              <a:headEnd/>
              <a:tailEnd/>
            </a:ln>
          </p:spPr>
          <p:txBody>
            <a:bodyPr/>
            <a:lstStyle/>
            <a:p>
              <a:pPr latinLnBrk="0"/>
              <a:r>
                <a:rPr kumimoji="0" lang="en-US" altLang="ko-KR">
                  <a:solidFill>
                    <a:schemeClr val="accent2"/>
                  </a:solidFill>
                  <a:latin typeface="Times New Roman" pitchFamily="18" charset="0"/>
                  <a:ea typeface="Batang" pitchFamily="18" charset="-127"/>
                </a:rPr>
                <a:t>Radio range</a:t>
              </a:r>
              <a:endParaRPr kumimoji="0" lang="en-US">
                <a:solidFill>
                  <a:schemeClr val="accent2"/>
                </a:solidFill>
                <a:latin typeface="Times New Roman" pitchFamily="18" charset="0"/>
              </a:endParaRPr>
            </a:p>
          </p:txBody>
        </p:sp>
        <p:sp>
          <p:nvSpPr>
            <p:cNvPr id="49179" name="Text Box 17"/>
            <p:cNvSpPr txBox="1">
              <a:spLocks noChangeArrowheads="1"/>
            </p:cNvSpPr>
            <p:nvPr/>
          </p:nvSpPr>
          <p:spPr bwMode="auto">
            <a:xfrm>
              <a:off x="4182" y="2623"/>
              <a:ext cx="460" cy="372"/>
            </a:xfrm>
            <a:prstGeom prst="rect">
              <a:avLst/>
            </a:prstGeom>
            <a:solidFill>
              <a:srgbClr val="FFFFFF"/>
            </a:solidFill>
            <a:ln w="9525">
              <a:noFill/>
              <a:miter lim="800000"/>
              <a:headEnd/>
              <a:tailEnd/>
            </a:ln>
          </p:spPr>
          <p:txBody>
            <a:bodyPr/>
            <a:lstStyle/>
            <a:p>
              <a:pPr latinLnBrk="0"/>
              <a:r>
                <a:rPr kumimoji="0" lang="en-US" altLang="ko-KR" sz="2000">
                  <a:latin typeface="Times New Roman" pitchFamily="18" charset="0"/>
                  <a:ea typeface="Batang" pitchFamily="18" charset="-127"/>
                </a:rPr>
                <a:t>a</a:t>
              </a:r>
              <a:endParaRPr kumimoji="0" lang="en-US" sz="2000">
                <a:latin typeface="Times New Roman" pitchFamily="18" charset="0"/>
              </a:endParaRPr>
            </a:p>
          </p:txBody>
        </p:sp>
        <p:sp>
          <p:nvSpPr>
            <p:cNvPr id="49180" name="Text Box 18"/>
            <p:cNvSpPr txBox="1">
              <a:spLocks noChangeArrowheads="1"/>
            </p:cNvSpPr>
            <p:nvPr/>
          </p:nvSpPr>
          <p:spPr bwMode="auto">
            <a:xfrm>
              <a:off x="7782" y="2623"/>
              <a:ext cx="360" cy="354"/>
            </a:xfrm>
            <a:prstGeom prst="rect">
              <a:avLst/>
            </a:prstGeom>
            <a:solidFill>
              <a:srgbClr val="FFFFFF"/>
            </a:solidFill>
            <a:ln w="9525">
              <a:noFill/>
              <a:miter lim="800000"/>
              <a:headEnd/>
              <a:tailEnd/>
            </a:ln>
          </p:spPr>
          <p:txBody>
            <a:bodyPr/>
            <a:lstStyle/>
            <a:p>
              <a:pPr latinLnBrk="0"/>
              <a:r>
                <a:rPr kumimoji="0" lang="en-US" altLang="ko-KR" sz="2000">
                  <a:latin typeface="Times New Roman" pitchFamily="18" charset="0"/>
                  <a:ea typeface="Batang" pitchFamily="18" charset="-127"/>
                </a:rPr>
                <a:t>b</a:t>
              </a:r>
              <a:endParaRPr kumimoji="0" lang="en-US" sz="2000">
                <a:latin typeface="Times New Roman" pitchFamily="18" charset="0"/>
              </a:endParaRPr>
            </a:p>
          </p:txBody>
        </p:sp>
        <p:sp>
          <p:nvSpPr>
            <p:cNvPr id="49181" name="Line 19"/>
            <p:cNvSpPr>
              <a:spLocks noChangeShapeType="1"/>
            </p:cNvSpPr>
            <p:nvPr/>
          </p:nvSpPr>
          <p:spPr bwMode="auto">
            <a:xfrm>
              <a:off x="3212" y="1787"/>
              <a:ext cx="693" cy="0"/>
            </a:xfrm>
            <a:prstGeom prst="line">
              <a:avLst/>
            </a:prstGeom>
            <a:noFill/>
            <a:ln w="19050">
              <a:solidFill>
                <a:schemeClr val="accent2"/>
              </a:solidFill>
              <a:round/>
              <a:headEnd/>
              <a:tailEnd type="triangle" w="med" len="med"/>
            </a:ln>
          </p:spPr>
          <p:txBody>
            <a:bodyPr/>
            <a:lstStyle/>
            <a:p>
              <a:endParaRPr lang="en-US"/>
            </a:p>
          </p:txBody>
        </p:sp>
        <p:sp>
          <p:nvSpPr>
            <p:cNvPr id="49182" name="Line 20"/>
            <p:cNvSpPr>
              <a:spLocks noChangeShapeType="1"/>
            </p:cNvSpPr>
            <p:nvPr/>
          </p:nvSpPr>
          <p:spPr bwMode="auto">
            <a:xfrm flipH="1">
              <a:off x="7089" y="1787"/>
              <a:ext cx="693" cy="0"/>
            </a:xfrm>
            <a:prstGeom prst="line">
              <a:avLst/>
            </a:prstGeom>
            <a:noFill/>
            <a:ln w="28575">
              <a:solidFill>
                <a:schemeClr val="accent2"/>
              </a:solidFill>
              <a:round/>
              <a:headEnd/>
              <a:tailEnd type="triangle" w="med" len="med"/>
            </a:ln>
          </p:spPr>
          <p:txBody>
            <a:bodyPr/>
            <a:lstStyle/>
            <a:p>
              <a:endParaRPr lang="en-US"/>
            </a:p>
          </p:txBody>
        </p:sp>
      </p:grpSp>
      <p:sp>
        <p:nvSpPr>
          <p:cNvPr id="228373" name="Text Box 21"/>
          <p:cNvSpPr txBox="1">
            <a:spLocks noChangeArrowheads="1"/>
          </p:cNvSpPr>
          <p:nvPr/>
        </p:nvSpPr>
        <p:spPr bwMode="auto">
          <a:xfrm>
            <a:off x="152400" y="3810000"/>
            <a:ext cx="4114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0">
              <a:spcBef>
                <a:spcPct val="50000"/>
              </a:spcBef>
              <a:defRPr/>
            </a:pPr>
            <a:r>
              <a:rPr kumimoji="0" lang="en-US" sz="2800" u="sng">
                <a:solidFill>
                  <a:schemeClr val="accent2"/>
                </a:solidFill>
                <a:latin typeface="Times New Roman" charset="0"/>
                <a:ea typeface="굴림" charset="0"/>
                <a:cs typeface="굴림" charset="0"/>
              </a:rPr>
              <a:t>Hidden station problem</a:t>
            </a:r>
            <a:r>
              <a:rPr kumimoji="0" lang="en-US" sz="2400" b="0">
                <a:latin typeface="Times New Roman" charset="0"/>
                <a:ea typeface="굴림" charset="0"/>
                <a:cs typeface="굴림" charset="0"/>
              </a:rPr>
              <a:t> </a:t>
            </a:r>
          </a:p>
        </p:txBody>
      </p:sp>
      <p:sp>
        <p:nvSpPr>
          <p:cNvPr id="228374" name="Text Box 22"/>
          <p:cNvSpPr txBox="1">
            <a:spLocks noChangeArrowheads="1"/>
          </p:cNvSpPr>
          <p:nvPr/>
        </p:nvSpPr>
        <p:spPr bwMode="auto">
          <a:xfrm>
            <a:off x="4572000" y="3810000"/>
            <a:ext cx="3962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0">
              <a:spcBef>
                <a:spcPct val="50000"/>
              </a:spcBef>
              <a:defRPr/>
            </a:pPr>
            <a:r>
              <a:rPr kumimoji="0" lang="en-US" sz="2800" u="sng">
                <a:solidFill>
                  <a:schemeClr val="accent2"/>
                </a:solidFill>
                <a:latin typeface="Times New Roman" charset="0"/>
                <a:ea typeface="굴림" charset="0"/>
                <a:cs typeface="굴림" charset="0"/>
              </a:rPr>
              <a:t>Exposed station problem</a:t>
            </a:r>
            <a:r>
              <a:rPr kumimoji="0" lang="en-US" sz="2400" b="0">
                <a:latin typeface="Times New Roman" charset="0"/>
                <a:ea typeface="굴림" charset="0"/>
                <a:cs typeface="굴림" charset="0"/>
              </a:rPr>
              <a:t> </a:t>
            </a:r>
          </a:p>
        </p:txBody>
      </p:sp>
      <p:sp>
        <p:nvSpPr>
          <p:cNvPr id="228375" name="Text Box 23"/>
          <p:cNvSpPr txBox="1">
            <a:spLocks noChangeArrowheads="1"/>
          </p:cNvSpPr>
          <p:nvPr/>
        </p:nvSpPr>
        <p:spPr bwMode="auto">
          <a:xfrm>
            <a:off x="2286000" y="5334000"/>
            <a:ext cx="3657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0">
              <a:spcBef>
                <a:spcPct val="50000"/>
              </a:spcBef>
              <a:defRPr/>
            </a:pPr>
            <a:r>
              <a:rPr kumimoji="0" lang="en-US" sz="2800">
                <a:solidFill>
                  <a:srgbClr val="FF0066"/>
                </a:solidFill>
                <a:latin typeface="Times New Roman" charset="0"/>
                <a:ea typeface="굴림" charset="0"/>
                <a:cs typeface="굴림" charset="0"/>
              </a:rPr>
              <a:t>Two Major Problems</a:t>
            </a:r>
          </a:p>
        </p:txBody>
      </p:sp>
      <p:sp>
        <p:nvSpPr>
          <p:cNvPr id="228376" name="Line 24"/>
          <p:cNvSpPr>
            <a:spLocks noChangeShapeType="1"/>
          </p:cNvSpPr>
          <p:nvPr/>
        </p:nvSpPr>
        <p:spPr bwMode="auto">
          <a:xfrm flipH="1" flipV="1">
            <a:off x="2133600" y="4572000"/>
            <a:ext cx="1524000" cy="609600"/>
          </a:xfrm>
          <a:prstGeom prst="line">
            <a:avLst/>
          </a:prstGeom>
          <a:noFill/>
          <a:ln w="28575">
            <a:solidFill>
              <a:srgbClr val="FF0066"/>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8377" name="Line 25"/>
          <p:cNvSpPr>
            <a:spLocks noChangeShapeType="1"/>
          </p:cNvSpPr>
          <p:nvPr/>
        </p:nvSpPr>
        <p:spPr bwMode="auto">
          <a:xfrm flipV="1">
            <a:off x="4572000" y="4572000"/>
            <a:ext cx="1371600" cy="533400"/>
          </a:xfrm>
          <a:prstGeom prst="line">
            <a:avLst/>
          </a:prstGeom>
          <a:noFill/>
          <a:ln w="28575">
            <a:solidFill>
              <a:srgbClr val="FF0066"/>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8378" name="Line 26"/>
          <p:cNvSpPr>
            <a:spLocks noChangeShapeType="1"/>
          </p:cNvSpPr>
          <p:nvPr/>
        </p:nvSpPr>
        <p:spPr bwMode="auto">
          <a:xfrm flipH="1">
            <a:off x="2286000" y="2286000"/>
            <a:ext cx="381000" cy="0"/>
          </a:xfrm>
          <a:prstGeom prst="line">
            <a:avLst/>
          </a:prstGeom>
          <a:noFill/>
          <a:ln w="28575">
            <a:solidFill>
              <a:srgbClr val="FF0066"/>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8379" name="Line 27"/>
          <p:cNvSpPr>
            <a:spLocks noChangeShapeType="1"/>
          </p:cNvSpPr>
          <p:nvPr/>
        </p:nvSpPr>
        <p:spPr bwMode="auto">
          <a:xfrm>
            <a:off x="7620000" y="2057400"/>
            <a:ext cx="762000"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8380" name="Line 28"/>
          <p:cNvSpPr>
            <a:spLocks noChangeShapeType="1"/>
          </p:cNvSpPr>
          <p:nvPr/>
        </p:nvSpPr>
        <p:spPr bwMode="auto">
          <a:xfrm>
            <a:off x="7924800" y="1905000"/>
            <a:ext cx="152400" cy="304800"/>
          </a:xfrm>
          <a:prstGeom prst="line">
            <a:avLst/>
          </a:prstGeom>
          <a:noFill/>
          <a:ln w="19050">
            <a:solidFill>
              <a:srgbClr val="FF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8381" name="Text Box 29"/>
          <p:cNvSpPr txBox="1">
            <a:spLocks noChangeArrowheads="1"/>
          </p:cNvSpPr>
          <p:nvPr/>
        </p:nvSpPr>
        <p:spPr bwMode="auto">
          <a:xfrm>
            <a:off x="1219200" y="914400"/>
            <a:ext cx="24384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0">
              <a:spcBef>
                <a:spcPct val="50000"/>
              </a:spcBef>
              <a:defRPr/>
            </a:pPr>
            <a:r>
              <a:rPr kumimoji="0" lang="en-US" sz="2400" b="0">
                <a:solidFill>
                  <a:srgbClr val="FF0066"/>
                </a:solidFill>
                <a:latin typeface="Times New Roman" charset="0"/>
                <a:ea typeface="굴림" charset="0"/>
                <a:cs typeface="굴림" charset="0"/>
              </a:rPr>
              <a:t>Possible interference at B</a:t>
            </a:r>
          </a:p>
        </p:txBody>
      </p:sp>
      <p:sp>
        <p:nvSpPr>
          <p:cNvPr id="228382" name="AutoShape 30"/>
          <p:cNvSpPr>
            <a:spLocks noChangeArrowheads="1"/>
          </p:cNvSpPr>
          <p:nvPr/>
        </p:nvSpPr>
        <p:spPr bwMode="auto">
          <a:xfrm>
            <a:off x="1981200" y="1752600"/>
            <a:ext cx="228600" cy="304800"/>
          </a:xfrm>
          <a:prstGeom prst="irregularSeal1">
            <a:avLst/>
          </a:prstGeom>
          <a:solidFill>
            <a:srgbClr val="FF0066"/>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2323B732-DFA7-43A7-BA37-EC2C7B2BB044}" type="slidenum">
              <a:rPr lang="en-US" altLang="ko-KR"/>
              <a:pPr/>
              <a:t>47</a:t>
            </a:fld>
            <a:endParaRPr lang="en-US" altLang="ko-KR"/>
          </a:p>
        </p:txBody>
      </p:sp>
      <p:sp>
        <p:nvSpPr>
          <p:cNvPr id="229378" name="Rectangle 2"/>
          <p:cNvSpPr>
            <a:spLocks noGrp="1" noChangeArrowheads="1"/>
          </p:cNvSpPr>
          <p:nvPr>
            <p:ph type="title"/>
          </p:nvPr>
        </p:nvSpPr>
        <p:spPr>
          <a:xfrm>
            <a:off x="457200" y="0"/>
            <a:ext cx="7772400" cy="533400"/>
          </a:xfrm>
        </p:spPr>
        <p:txBody>
          <a:bodyPr/>
          <a:lstStyle/>
          <a:p>
            <a:pPr eaLnBrk="1" hangingPunct="1">
              <a:defRPr/>
            </a:pPr>
            <a:r>
              <a:rPr lang="en-US" sz="2800" b="1" smtClean="0">
                <a:solidFill>
                  <a:schemeClr val="accent2"/>
                </a:solidFill>
                <a:latin typeface="Comic Sans MS" charset="0"/>
              </a:rPr>
              <a:t>a. The </a:t>
            </a:r>
            <a:r>
              <a:rPr lang="en-US" sz="3200" b="1" u="sng" smtClean="0">
                <a:solidFill>
                  <a:srgbClr val="FF0066"/>
                </a:solidFill>
                <a:latin typeface="Comic Sans MS" charset="0"/>
              </a:rPr>
              <a:t>MACA</a:t>
            </a:r>
            <a:r>
              <a:rPr lang="en-US" sz="2800" b="1" smtClean="0">
                <a:solidFill>
                  <a:srgbClr val="FF0066"/>
                </a:solidFill>
                <a:latin typeface="Comic Sans MS" charset="0"/>
              </a:rPr>
              <a:t> </a:t>
            </a:r>
            <a:r>
              <a:rPr lang="en-US" sz="2800" b="1" smtClean="0">
                <a:solidFill>
                  <a:schemeClr val="accent2"/>
                </a:solidFill>
                <a:latin typeface="Comic Sans MS" charset="0"/>
              </a:rPr>
              <a:t>protocol</a:t>
            </a:r>
            <a:r>
              <a:rPr lang="en-US" sz="4000" smtClean="0">
                <a:solidFill>
                  <a:schemeClr val="accent2"/>
                </a:solidFill>
              </a:rPr>
              <a:t> </a:t>
            </a:r>
          </a:p>
        </p:txBody>
      </p:sp>
      <p:grpSp>
        <p:nvGrpSpPr>
          <p:cNvPr id="50179" name="Group 3"/>
          <p:cNvGrpSpPr>
            <a:grpSpLocks noChangeAspect="1"/>
          </p:cNvGrpSpPr>
          <p:nvPr/>
        </p:nvGrpSpPr>
        <p:grpSpPr bwMode="auto">
          <a:xfrm>
            <a:off x="381000" y="533400"/>
            <a:ext cx="8458200" cy="3905250"/>
            <a:chOff x="2519" y="772"/>
            <a:chExt cx="7201" cy="3345"/>
          </a:xfrm>
        </p:grpSpPr>
        <p:sp>
          <p:nvSpPr>
            <p:cNvPr id="50185" name="AutoShape 4"/>
            <p:cNvSpPr>
              <a:spLocks noChangeAspect="1" noChangeArrowheads="1"/>
            </p:cNvSpPr>
            <p:nvPr/>
          </p:nvSpPr>
          <p:spPr bwMode="auto">
            <a:xfrm>
              <a:off x="2519" y="772"/>
              <a:ext cx="7201" cy="3345"/>
            </a:xfrm>
            <a:prstGeom prst="rect">
              <a:avLst/>
            </a:prstGeom>
            <a:noFill/>
            <a:ln w="9525">
              <a:noFill/>
              <a:miter lim="800000"/>
              <a:headEnd/>
              <a:tailEnd/>
            </a:ln>
          </p:spPr>
          <p:txBody>
            <a:bodyPr/>
            <a:lstStyle/>
            <a:p>
              <a:endParaRPr lang="en-US"/>
            </a:p>
          </p:txBody>
        </p:sp>
        <p:sp>
          <p:nvSpPr>
            <p:cNvPr id="50186" name="Oval 5"/>
            <p:cNvSpPr>
              <a:spLocks noChangeArrowheads="1"/>
            </p:cNvSpPr>
            <p:nvPr/>
          </p:nvSpPr>
          <p:spPr bwMode="auto">
            <a:xfrm>
              <a:off x="2519" y="912"/>
              <a:ext cx="2493" cy="2369"/>
            </a:xfrm>
            <a:prstGeom prst="ellipse">
              <a:avLst/>
            </a:prstGeom>
            <a:solidFill>
              <a:srgbClr val="C0C0C0"/>
            </a:solidFill>
            <a:ln w="9525">
              <a:solidFill>
                <a:srgbClr val="000000"/>
              </a:solidFill>
              <a:round/>
              <a:headEnd/>
              <a:tailEnd/>
            </a:ln>
          </p:spPr>
          <p:txBody>
            <a:bodyPr/>
            <a:lstStyle/>
            <a:p>
              <a:endParaRPr lang="en-US"/>
            </a:p>
          </p:txBody>
        </p:sp>
        <p:sp>
          <p:nvSpPr>
            <p:cNvPr id="50187" name="Oval 6"/>
            <p:cNvSpPr>
              <a:spLocks noChangeArrowheads="1"/>
            </p:cNvSpPr>
            <p:nvPr/>
          </p:nvSpPr>
          <p:spPr bwMode="auto">
            <a:xfrm>
              <a:off x="3349" y="912"/>
              <a:ext cx="2492" cy="2369"/>
            </a:xfrm>
            <a:prstGeom prst="ellipse">
              <a:avLst/>
            </a:prstGeom>
            <a:noFill/>
            <a:ln w="9525">
              <a:solidFill>
                <a:srgbClr val="000000"/>
              </a:solidFill>
              <a:round/>
              <a:headEnd/>
              <a:tailEnd/>
            </a:ln>
          </p:spPr>
          <p:txBody>
            <a:bodyPr/>
            <a:lstStyle/>
            <a:p>
              <a:endParaRPr lang="en-US"/>
            </a:p>
          </p:txBody>
        </p:sp>
        <p:sp>
          <p:nvSpPr>
            <p:cNvPr id="50188" name="Text Box 7"/>
            <p:cNvSpPr txBox="1">
              <a:spLocks noChangeArrowheads="1"/>
            </p:cNvSpPr>
            <p:nvPr/>
          </p:nvSpPr>
          <p:spPr bwMode="auto">
            <a:xfrm>
              <a:off x="2657" y="1887"/>
              <a:ext cx="322" cy="325"/>
            </a:xfrm>
            <a:prstGeom prst="rect">
              <a:avLst/>
            </a:prstGeom>
            <a:solidFill>
              <a:srgbClr val="C0C0C0"/>
            </a:solidFill>
            <a:ln w="19050">
              <a:solidFill>
                <a:srgbClr val="990033"/>
              </a:solidFill>
              <a:prstDash val="dash"/>
              <a:miter lim="800000"/>
              <a:headEnd/>
              <a:tailEnd/>
            </a:ln>
          </p:spPr>
          <p:txBody>
            <a:bodyPr/>
            <a:lstStyle/>
            <a:p>
              <a:pPr latinLnBrk="0"/>
              <a:r>
                <a:rPr kumimoji="0" lang="en-US" altLang="ko-KR" sz="1600" b="0">
                  <a:latin typeface="Times New Roman" pitchFamily="18" charset="0"/>
                  <a:ea typeface="Batang" pitchFamily="18" charset="-127"/>
                </a:rPr>
                <a:t>C</a:t>
              </a:r>
              <a:endParaRPr kumimoji="0" lang="en-US" sz="1600" b="0">
                <a:latin typeface="Times New Roman" pitchFamily="18" charset="0"/>
              </a:endParaRPr>
            </a:p>
          </p:txBody>
        </p:sp>
        <p:sp>
          <p:nvSpPr>
            <p:cNvPr id="50189" name="Text Box 8"/>
            <p:cNvSpPr txBox="1">
              <a:spLocks noChangeArrowheads="1"/>
            </p:cNvSpPr>
            <p:nvPr/>
          </p:nvSpPr>
          <p:spPr bwMode="auto">
            <a:xfrm>
              <a:off x="4042" y="2723"/>
              <a:ext cx="326" cy="324"/>
            </a:xfrm>
            <a:prstGeom prst="rect">
              <a:avLst/>
            </a:prstGeom>
            <a:solidFill>
              <a:srgbClr val="C0C0C0"/>
            </a:solidFill>
            <a:ln w="28575">
              <a:solidFill>
                <a:srgbClr val="990033"/>
              </a:solidFill>
              <a:miter lim="800000"/>
              <a:headEnd/>
              <a:tailEnd/>
            </a:ln>
          </p:spPr>
          <p:txBody>
            <a:bodyPr/>
            <a:lstStyle/>
            <a:p>
              <a:pPr latinLnBrk="0"/>
              <a:r>
                <a:rPr kumimoji="0" lang="en-US" altLang="ko-KR" sz="1600" b="0">
                  <a:latin typeface="Times New Roman" pitchFamily="18" charset="0"/>
                  <a:ea typeface="Batang" pitchFamily="18" charset="-127"/>
                </a:rPr>
                <a:t>E</a:t>
              </a:r>
              <a:endParaRPr kumimoji="0" lang="en-US" sz="1600" b="0">
                <a:latin typeface="Times New Roman" pitchFamily="18" charset="0"/>
              </a:endParaRPr>
            </a:p>
          </p:txBody>
        </p:sp>
        <p:sp>
          <p:nvSpPr>
            <p:cNvPr id="50190" name="Text Box 9"/>
            <p:cNvSpPr txBox="1">
              <a:spLocks noChangeArrowheads="1"/>
            </p:cNvSpPr>
            <p:nvPr/>
          </p:nvSpPr>
          <p:spPr bwMode="auto">
            <a:xfrm>
              <a:off x="3487" y="1887"/>
              <a:ext cx="324" cy="324"/>
            </a:xfrm>
            <a:prstGeom prst="rect">
              <a:avLst/>
            </a:prstGeom>
            <a:solidFill>
              <a:srgbClr val="C0C0C0"/>
            </a:solidFill>
            <a:ln w="28575">
              <a:solidFill>
                <a:schemeClr val="accent2"/>
              </a:solidFill>
              <a:miter lim="800000"/>
              <a:headEnd/>
              <a:tailEnd/>
            </a:ln>
          </p:spPr>
          <p:txBody>
            <a:bodyPr/>
            <a:lstStyle/>
            <a:p>
              <a:pPr latinLnBrk="0"/>
              <a:r>
                <a:rPr kumimoji="0" lang="en-US" altLang="ko-KR" sz="1600" b="0">
                  <a:latin typeface="Times New Roman" pitchFamily="18" charset="0"/>
                  <a:ea typeface="Batang" pitchFamily="18" charset="-127"/>
                </a:rPr>
                <a:t>A</a:t>
              </a:r>
              <a:endParaRPr kumimoji="0" lang="en-US" sz="1600" b="0">
                <a:latin typeface="Times New Roman" pitchFamily="18" charset="0"/>
              </a:endParaRPr>
            </a:p>
          </p:txBody>
        </p:sp>
        <p:sp>
          <p:nvSpPr>
            <p:cNvPr id="50191" name="Text Box 10"/>
            <p:cNvSpPr txBox="1">
              <a:spLocks noChangeArrowheads="1"/>
            </p:cNvSpPr>
            <p:nvPr/>
          </p:nvSpPr>
          <p:spPr bwMode="auto">
            <a:xfrm>
              <a:off x="4595" y="1887"/>
              <a:ext cx="324" cy="324"/>
            </a:xfrm>
            <a:prstGeom prst="rect">
              <a:avLst/>
            </a:prstGeom>
            <a:solidFill>
              <a:srgbClr val="C0C0C0"/>
            </a:solidFill>
            <a:ln w="28575">
              <a:solidFill>
                <a:srgbClr val="FF0000"/>
              </a:solidFill>
              <a:miter lim="800000"/>
              <a:headEnd/>
              <a:tailEnd/>
            </a:ln>
          </p:spPr>
          <p:txBody>
            <a:bodyPr/>
            <a:lstStyle/>
            <a:p>
              <a:pPr latinLnBrk="0"/>
              <a:r>
                <a:rPr kumimoji="0" lang="en-US" altLang="ko-KR" sz="1600" b="0">
                  <a:latin typeface="Times New Roman" pitchFamily="18" charset="0"/>
                  <a:ea typeface="Batang" pitchFamily="18" charset="-127"/>
                </a:rPr>
                <a:t>B</a:t>
              </a:r>
              <a:endParaRPr kumimoji="0" lang="en-US" sz="1600" b="0">
                <a:latin typeface="Times New Roman" pitchFamily="18" charset="0"/>
              </a:endParaRPr>
            </a:p>
          </p:txBody>
        </p:sp>
        <p:sp>
          <p:nvSpPr>
            <p:cNvPr id="50192" name="Text Box 11"/>
            <p:cNvSpPr txBox="1">
              <a:spLocks noChangeArrowheads="1"/>
            </p:cNvSpPr>
            <p:nvPr/>
          </p:nvSpPr>
          <p:spPr bwMode="auto">
            <a:xfrm>
              <a:off x="5427" y="1887"/>
              <a:ext cx="324" cy="324"/>
            </a:xfrm>
            <a:prstGeom prst="rect">
              <a:avLst/>
            </a:prstGeom>
            <a:solidFill>
              <a:srgbClr val="C0C0C0"/>
            </a:solidFill>
            <a:ln w="19050">
              <a:solidFill>
                <a:srgbClr val="990033"/>
              </a:solidFill>
              <a:prstDash val="dash"/>
              <a:miter lim="800000"/>
              <a:headEnd/>
              <a:tailEnd/>
            </a:ln>
          </p:spPr>
          <p:txBody>
            <a:bodyPr/>
            <a:lstStyle/>
            <a:p>
              <a:pPr latinLnBrk="0"/>
              <a:r>
                <a:rPr kumimoji="0" lang="en-US" altLang="ko-KR" sz="1600" b="0">
                  <a:latin typeface="Times New Roman" pitchFamily="18" charset="0"/>
                  <a:ea typeface="Batang" pitchFamily="18" charset="-127"/>
                </a:rPr>
                <a:t>D</a:t>
              </a:r>
              <a:endParaRPr kumimoji="0" lang="en-US" sz="1600" b="0">
                <a:latin typeface="Times New Roman" pitchFamily="18" charset="0"/>
              </a:endParaRPr>
            </a:p>
          </p:txBody>
        </p:sp>
        <p:sp>
          <p:nvSpPr>
            <p:cNvPr id="50193" name="Text Box 12" descr="Small confetti"/>
            <p:cNvSpPr txBox="1">
              <a:spLocks noChangeArrowheads="1"/>
            </p:cNvSpPr>
            <p:nvPr/>
          </p:nvSpPr>
          <p:spPr bwMode="auto">
            <a:xfrm>
              <a:off x="3904" y="1887"/>
              <a:ext cx="555" cy="324"/>
            </a:xfrm>
            <a:prstGeom prst="rect">
              <a:avLst/>
            </a:prstGeom>
            <a:pattFill prst="smConfetti">
              <a:fgClr>
                <a:srgbClr val="000000"/>
              </a:fgClr>
              <a:bgClr>
                <a:srgbClr val="FFFFFF"/>
              </a:bgClr>
            </a:pattFill>
            <a:ln w="9525">
              <a:solidFill>
                <a:srgbClr val="000000"/>
              </a:solidFill>
              <a:miter lim="800000"/>
              <a:headEnd/>
              <a:tailEnd/>
            </a:ln>
          </p:spPr>
          <p:txBody>
            <a:bodyPr/>
            <a:lstStyle/>
            <a:p>
              <a:pPr latinLnBrk="0"/>
              <a:r>
                <a:rPr kumimoji="0" lang="en-US" altLang="ko-KR" sz="1600">
                  <a:solidFill>
                    <a:schemeClr val="accent2"/>
                  </a:solidFill>
                  <a:latin typeface="Times New Roman" pitchFamily="18" charset="0"/>
                  <a:ea typeface="Batang" pitchFamily="18" charset="-127"/>
                </a:rPr>
                <a:t>RTS</a:t>
              </a:r>
              <a:endParaRPr kumimoji="0" lang="en-US" sz="1600">
                <a:solidFill>
                  <a:schemeClr val="accent2"/>
                </a:solidFill>
                <a:latin typeface="Times New Roman" pitchFamily="18" charset="0"/>
              </a:endParaRPr>
            </a:p>
          </p:txBody>
        </p:sp>
        <p:sp>
          <p:nvSpPr>
            <p:cNvPr id="50194" name="Line 13"/>
            <p:cNvSpPr>
              <a:spLocks noChangeShapeType="1"/>
            </p:cNvSpPr>
            <p:nvPr/>
          </p:nvSpPr>
          <p:spPr bwMode="auto">
            <a:xfrm flipV="1">
              <a:off x="3904" y="2158"/>
              <a:ext cx="623" cy="8"/>
            </a:xfrm>
            <a:prstGeom prst="line">
              <a:avLst/>
            </a:prstGeom>
            <a:noFill/>
            <a:ln w="9525">
              <a:solidFill>
                <a:srgbClr val="000000"/>
              </a:solidFill>
              <a:round/>
              <a:headEnd/>
              <a:tailEnd type="triangle" w="med" len="med"/>
            </a:ln>
          </p:spPr>
          <p:txBody>
            <a:bodyPr/>
            <a:lstStyle/>
            <a:p>
              <a:endParaRPr lang="en-US"/>
            </a:p>
          </p:txBody>
        </p:sp>
        <p:sp>
          <p:nvSpPr>
            <p:cNvPr id="50195" name="Oval 14"/>
            <p:cNvSpPr>
              <a:spLocks noChangeArrowheads="1"/>
            </p:cNvSpPr>
            <p:nvPr/>
          </p:nvSpPr>
          <p:spPr bwMode="auto">
            <a:xfrm>
              <a:off x="6396" y="912"/>
              <a:ext cx="2489" cy="2370"/>
            </a:xfrm>
            <a:prstGeom prst="ellipse">
              <a:avLst/>
            </a:prstGeom>
            <a:solidFill>
              <a:srgbClr val="C0C0C0"/>
            </a:solidFill>
            <a:ln w="9525">
              <a:solidFill>
                <a:srgbClr val="000000"/>
              </a:solidFill>
              <a:round/>
              <a:headEnd/>
              <a:tailEnd/>
            </a:ln>
          </p:spPr>
          <p:txBody>
            <a:bodyPr/>
            <a:lstStyle/>
            <a:p>
              <a:endParaRPr lang="en-US"/>
            </a:p>
          </p:txBody>
        </p:sp>
        <p:sp>
          <p:nvSpPr>
            <p:cNvPr id="50196" name="Oval 15"/>
            <p:cNvSpPr>
              <a:spLocks noChangeArrowheads="1"/>
            </p:cNvSpPr>
            <p:nvPr/>
          </p:nvSpPr>
          <p:spPr bwMode="auto">
            <a:xfrm>
              <a:off x="7226" y="912"/>
              <a:ext cx="2489" cy="2370"/>
            </a:xfrm>
            <a:prstGeom prst="ellipse">
              <a:avLst/>
            </a:prstGeom>
            <a:noFill/>
            <a:ln w="9525">
              <a:solidFill>
                <a:srgbClr val="000000"/>
              </a:solidFill>
              <a:round/>
              <a:headEnd/>
              <a:tailEnd/>
            </a:ln>
          </p:spPr>
          <p:txBody>
            <a:bodyPr/>
            <a:lstStyle/>
            <a:p>
              <a:endParaRPr lang="en-US"/>
            </a:p>
          </p:txBody>
        </p:sp>
        <p:sp>
          <p:nvSpPr>
            <p:cNvPr id="50197" name="Text Box 16"/>
            <p:cNvSpPr txBox="1">
              <a:spLocks noChangeArrowheads="1"/>
            </p:cNvSpPr>
            <p:nvPr/>
          </p:nvSpPr>
          <p:spPr bwMode="auto">
            <a:xfrm>
              <a:off x="6534" y="1888"/>
              <a:ext cx="322" cy="323"/>
            </a:xfrm>
            <a:prstGeom prst="rect">
              <a:avLst/>
            </a:prstGeom>
            <a:solidFill>
              <a:srgbClr val="C0C0C0"/>
            </a:solidFill>
            <a:ln w="19050">
              <a:solidFill>
                <a:srgbClr val="990033"/>
              </a:solidFill>
              <a:prstDash val="dash"/>
              <a:miter lim="800000"/>
              <a:headEnd/>
              <a:tailEnd/>
            </a:ln>
          </p:spPr>
          <p:txBody>
            <a:bodyPr/>
            <a:lstStyle/>
            <a:p>
              <a:pPr latinLnBrk="0"/>
              <a:r>
                <a:rPr kumimoji="0" lang="en-US" altLang="ko-KR" sz="1600" b="0">
                  <a:latin typeface="Times New Roman" pitchFamily="18" charset="0"/>
                  <a:ea typeface="Batang" pitchFamily="18" charset="-127"/>
                </a:rPr>
                <a:t>C</a:t>
              </a:r>
              <a:endParaRPr kumimoji="0" lang="en-US" sz="1600" b="0">
                <a:latin typeface="Times New Roman" pitchFamily="18" charset="0"/>
              </a:endParaRPr>
            </a:p>
          </p:txBody>
        </p:sp>
        <p:sp>
          <p:nvSpPr>
            <p:cNvPr id="50198" name="Text Box 17"/>
            <p:cNvSpPr txBox="1">
              <a:spLocks noChangeArrowheads="1"/>
            </p:cNvSpPr>
            <p:nvPr/>
          </p:nvSpPr>
          <p:spPr bwMode="auto">
            <a:xfrm>
              <a:off x="7919" y="2723"/>
              <a:ext cx="326" cy="325"/>
            </a:xfrm>
            <a:prstGeom prst="rect">
              <a:avLst/>
            </a:prstGeom>
            <a:solidFill>
              <a:srgbClr val="C0C0C0"/>
            </a:solidFill>
            <a:ln w="28575">
              <a:solidFill>
                <a:srgbClr val="990033"/>
              </a:solidFill>
              <a:miter lim="800000"/>
              <a:headEnd/>
              <a:tailEnd/>
            </a:ln>
          </p:spPr>
          <p:txBody>
            <a:bodyPr/>
            <a:lstStyle/>
            <a:p>
              <a:pPr latinLnBrk="0"/>
              <a:r>
                <a:rPr kumimoji="0" lang="en-US" altLang="ko-KR" sz="1600" b="0">
                  <a:latin typeface="Times New Roman" pitchFamily="18" charset="0"/>
                  <a:ea typeface="Batang" pitchFamily="18" charset="-127"/>
                </a:rPr>
                <a:t>E</a:t>
              </a:r>
              <a:endParaRPr kumimoji="0" lang="en-US" sz="1600" b="0">
                <a:latin typeface="Times New Roman" pitchFamily="18" charset="0"/>
              </a:endParaRPr>
            </a:p>
          </p:txBody>
        </p:sp>
        <p:sp>
          <p:nvSpPr>
            <p:cNvPr id="50199" name="Text Box 18"/>
            <p:cNvSpPr txBox="1">
              <a:spLocks noChangeArrowheads="1"/>
            </p:cNvSpPr>
            <p:nvPr/>
          </p:nvSpPr>
          <p:spPr bwMode="auto">
            <a:xfrm>
              <a:off x="7364" y="1888"/>
              <a:ext cx="324" cy="323"/>
            </a:xfrm>
            <a:prstGeom prst="rect">
              <a:avLst/>
            </a:prstGeom>
            <a:solidFill>
              <a:srgbClr val="C0C0C0"/>
            </a:solidFill>
            <a:ln w="28575">
              <a:solidFill>
                <a:srgbClr val="FF0066"/>
              </a:solidFill>
              <a:miter lim="800000"/>
              <a:headEnd/>
              <a:tailEnd/>
            </a:ln>
          </p:spPr>
          <p:txBody>
            <a:bodyPr/>
            <a:lstStyle/>
            <a:p>
              <a:pPr latinLnBrk="0"/>
              <a:r>
                <a:rPr kumimoji="0" lang="en-US" altLang="ko-KR" sz="1600" b="0">
                  <a:latin typeface="Times New Roman" pitchFamily="18" charset="0"/>
                  <a:ea typeface="Batang" pitchFamily="18" charset="-127"/>
                </a:rPr>
                <a:t>A</a:t>
              </a:r>
              <a:endParaRPr kumimoji="0" lang="en-US" sz="1600" b="0">
                <a:latin typeface="Times New Roman" pitchFamily="18" charset="0"/>
              </a:endParaRPr>
            </a:p>
          </p:txBody>
        </p:sp>
        <p:sp>
          <p:nvSpPr>
            <p:cNvPr id="50200" name="Text Box 19"/>
            <p:cNvSpPr txBox="1">
              <a:spLocks noChangeArrowheads="1"/>
            </p:cNvSpPr>
            <p:nvPr/>
          </p:nvSpPr>
          <p:spPr bwMode="auto">
            <a:xfrm>
              <a:off x="8471" y="1888"/>
              <a:ext cx="324" cy="323"/>
            </a:xfrm>
            <a:prstGeom prst="rect">
              <a:avLst/>
            </a:prstGeom>
            <a:solidFill>
              <a:srgbClr val="C0C0C0"/>
            </a:solidFill>
            <a:ln w="28575">
              <a:solidFill>
                <a:schemeClr val="accent2"/>
              </a:solidFill>
              <a:miter lim="800000"/>
              <a:headEnd/>
              <a:tailEnd/>
            </a:ln>
          </p:spPr>
          <p:txBody>
            <a:bodyPr/>
            <a:lstStyle/>
            <a:p>
              <a:pPr latinLnBrk="0"/>
              <a:r>
                <a:rPr kumimoji="0" lang="en-US" altLang="ko-KR" sz="1600" b="0">
                  <a:latin typeface="Times New Roman" pitchFamily="18" charset="0"/>
                  <a:ea typeface="Batang" pitchFamily="18" charset="-127"/>
                </a:rPr>
                <a:t>B</a:t>
              </a:r>
              <a:endParaRPr kumimoji="0" lang="en-US" sz="1600" b="0">
                <a:latin typeface="Times New Roman" pitchFamily="18" charset="0"/>
              </a:endParaRPr>
            </a:p>
          </p:txBody>
        </p:sp>
        <p:sp>
          <p:nvSpPr>
            <p:cNvPr id="50201" name="Text Box 20"/>
            <p:cNvSpPr txBox="1">
              <a:spLocks noChangeArrowheads="1"/>
            </p:cNvSpPr>
            <p:nvPr/>
          </p:nvSpPr>
          <p:spPr bwMode="auto">
            <a:xfrm>
              <a:off x="9304" y="1888"/>
              <a:ext cx="321" cy="323"/>
            </a:xfrm>
            <a:prstGeom prst="rect">
              <a:avLst/>
            </a:prstGeom>
            <a:solidFill>
              <a:srgbClr val="C0C0C0"/>
            </a:solidFill>
            <a:ln w="19050">
              <a:solidFill>
                <a:srgbClr val="990033"/>
              </a:solidFill>
              <a:prstDash val="dash"/>
              <a:miter lim="800000"/>
              <a:headEnd/>
              <a:tailEnd/>
            </a:ln>
          </p:spPr>
          <p:txBody>
            <a:bodyPr/>
            <a:lstStyle/>
            <a:p>
              <a:pPr latinLnBrk="0"/>
              <a:r>
                <a:rPr kumimoji="0" lang="en-US" altLang="ko-KR" sz="1600" b="0">
                  <a:latin typeface="Times New Roman" pitchFamily="18" charset="0"/>
                  <a:ea typeface="Batang" pitchFamily="18" charset="-127"/>
                </a:rPr>
                <a:t>D</a:t>
              </a:r>
              <a:endParaRPr kumimoji="0" lang="en-US" sz="1600" b="0">
                <a:latin typeface="Times New Roman" pitchFamily="18" charset="0"/>
              </a:endParaRPr>
            </a:p>
          </p:txBody>
        </p:sp>
        <p:sp>
          <p:nvSpPr>
            <p:cNvPr id="50202" name="Text Box 21"/>
            <p:cNvSpPr txBox="1">
              <a:spLocks noChangeArrowheads="1"/>
            </p:cNvSpPr>
            <p:nvPr/>
          </p:nvSpPr>
          <p:spPr bwMode="auto">
            <a:xfrm>
              <a:off x="7919" y="1887"/>
              <a:ext cx="519" cy="310"/>
            </a:xfrm>
            <a:prstGeom prst="rect">
              <a:avLst/>
            </a:prstGeom>
            <a:solidFill>
              <a:srgbClr val="FFFFFF"/>
            </a:solidFill>
            <a:ln w="9525">
              <a:solidFill>
                <a:srgbClr val="000000"/>
              </a:solidFill>
              <a:miter lim="800000"/>
              <a:headEnd/>
              <a:tailEnd/>
            </a:ln>
          </p:spPr>
          <p:txBody>
            <a:bodyPr/>
            <a:lstStyle/>
            <a:p>
              <a:pPr latinLnBrk="0"/>
              <a:r>
                <a:rPr kumimoji="0" lang="en-US" altLang="ko-KR" sz="1600">
                  <a:solidFill>
                    <a:schemeClr val="accent2"/>
                  </a:solidFill>
                  <a:latin typeface="Times New Roman" pitchFamily="18" charset="0"/>
                  <a:ea typeface="Batang" pitchFamily="18" charset="-127"/>
                </a:rPr>
                <a:t>CTS</a:t>
              </a:r>
              <a:endParaRPr kumimoji="0" lang="en-US" sz="1600">
                <a:solidFill>
                  <a:schemeClr val="accent2"/>
                </a:solidFill>
                <a:latin typeface="Times New Roman" pitchFamily="18" charset="0"/>
              </a:endParaRPr>
            </a:p>
          </p:txBody>
        </p:sp>
        <p:sp>
          <p:nvSpPr>
            <p:cNvPr id="50203" name="Line 22"/>
            <p:cNvSpPr>
              <a:spLocks noChangeShapeType="1"/>
            </p:cNvSpPr>
            <p:nvPr/>
          </p:nvSpPr>
          <p:spPr bwMode="auto">
            <a:xfrm flipH="1">
              <a:off x="7781" y="2166"/>
              <a:ext cx="692" cy="0"/>
            </a:xfrm>
            <a:prstGeom prst="line">
              <a:avLst/>
            </a:prstGeom>
            <a:noFill/>
            <a:ln w="9525">
              <a:solidFill>
                <a:srgbClr val="000000"/>
              </a:solidFill>
              <a:round/>
              <a:headEnd/>
              <a:tailEnd type="triangle" w="med" len="med"/>
            </a:ln>
          </p:spPr>
          <p:txBody>
            <a:bodyPr/>
            <a:lstStyle/>
            <a:p>
              <a:endParaRPr lang="en-US"/>
            </a:p>
          </p:txBody>
        </p:sp>
        <p:sp>
          <p:nvSpPr>
            <p:cNvPr id="50204" name="Text Box 23"/>
            <p:cNvSpPr txBox="1">
              <a:spLocks noChangeArrowheads="1"/>
            </p:cNvSpPr>
            <p:nvPr/>
          </p:nvSpPr>
          <p:spPr bwMode="auto">
            <a:xfrm>
              <a:off x="3627" y="3699"/>
              <a:ext cx="554" cy="418"/>
            </a:xfrm>
            <a:prstGeom prst="rect">
              <a:avLst/>
            </a:prstGeom>
            <a:solidFill>
              <a:srgbClr val="FFFFFF"/>
            </a:solidFill>
            <a:ln w="9525">
              <a:noFill/>
              <a:miter lim="800000"/>
              <a:headEnd/>
              <a:tailEnd/>
            </a:ln>
          </p:spPr>
          <p:txBody>
            <a:bodyPr/>
            <a:lstStyle/>
            <a:p>
              <a:pPr latinLnBrk="0"/>
              <a:endParaRPr kumimoji="0" lang="en-US" b="0">
                <a:latin typeface="Times New Roman" pitchFamily="18" charset="0"/>
              </a:endParaRPr>
            </a:p>
          </p:txBody>
        </p:sp>
        <p:sp>
          <p:nvSpPr>
            <p:cNvPr id="50205" name="Text Box 24"/>
            <p:cNvSpPr txBox="1">
              <a:spLocks noChangeArrowheads="1"/>
            </p:cNvSpPr>
            <p:nvPr/>
          </p:nvSpPr>
          <p:spPr bwMode="auto">
            <a:xfrm>
              <a:off x="7642" y="3699"/>
              <a:ext cx="555" cy="418"/>
            </a:xfrm>
            <a:prstGeom prst="rect">
              <a:avLst/>
            </a:prstGeom>
            <a:solidFill>
              <a:srgbClr val="FFFFFF"/>
            </a:solidFill>
            <a:ln w="9525">
              <a:noFill/>
              <a:miter lim="800000"/>
              <a:headEnd/>
              <a:tailEnd/>
            </a:ln>
          </p:spPr>
          <p:txBody>
            <a:bodyPr/>
            <a:lstStyle/>
            <a:p>
              <a:pPr latinLnBrk="0"/>
              <a:endParaRPr kumimoji="0" lang="en-US" b="0">
                <a:latin typeface="Times New Roman" pitchFamily="18" charset="0"/>
              </a:endParaRPr>
            </a:p>
          </p:txBody>
        </p:sp>
      </p:grpSp>
      <p:sp>
        <p:nvSpPr>
          <p:cNvPr id="229401" name="Text Box 25"/>
          <p:cNvSpPr txBox="1">
            <a:spLocks noChangeArrowheads="1"/>
          </p:cNvSpPr>
          <p:nvPr/>
        </p:nvSpPr>
        <p:spPr bwMode="auto">
          <a:xfrm>
            <a:off x="533400" y="3505200"/>
            <a:ext cx="8229600" cy="831850"/>
          </a:xfrm>
          <a:prstGeom prst="rect">
            <a:avLst/>
          </a:prstGeom>
          <a:noFill/>
          <a:ln w="9525">
            <a:solidFill>
              <a:srgbClr val="FF0066"/>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latinLnBrk="0">
              <a:spcBef>
                <a:spcPct val="50000"/>
              </a:spcBef>
              <a:defRPr/>
            </a:pPr>
            <a:r>
              <a:rPr kumimoji="0" lang="en-US" sz="2400" b="0">
                <a:latin typeface="Times New Roman" charset="0"/>
                <a:ea typeface="굴림" charset="0"/>
                <a:cs typeface="굴림" charset="0"/>
              </a:rPr>
              <a:t> </a:t>
            </a:r>
            <a:r>
              <a:rPr kumimoji="0" lang="en-US" sz="2400">
                <a:solidFill>
                  <a:srgbClr val="FF0066"/>
                </a:solidFill>
                <a:latin typeface="Times New Roman" charset="0"/>
                <a:ea typeface="굴림" charset="0"/>
                <a:cs typeface="굴림" charset="0"/>
              </a:rPr>
              <a:t>A</a:t>
            </a:r>
            <a:r>
              <a:rPr kumimoji="0" lang="en-US" sz="2400" b="0">
                <a:solidFill>
                  <a:schemeClr val="accent2"/>
                </a:solidFill>
                <a:latin typeface="Times New Roman" charset="0"/>
                <a:ea typeface="굴림" charset="0"/>
                <a:cs typeface="굴림" charset="0"/>
              </a:rPr>
              <a:t> sending an </a:t>
            </a:r>
            <a:r>
              <a:rPr kumimoji="0" lang="en-US" sz="2400">
                <a:solidFill>
                  <a:schemeClr val="accent2"/>
                </a:solidFill>
                <a:latin typeface="Comic Sans MS" charset="0"/>
                <a:ea typeface="굴림" charset="0"/>
                <a:cs typeface="굴림" charset="0"/>
              </a:rPr>
              <a:t>RTS</a:t>
            </a:r>
            <a:r>
              <a:rPr kumimoji="0" lang="en-US" sz="2400" b="0">
                <a:solidFill>
                  <a:schemeClr val="accent2"/>
                </a:solidFill>
                <a:latin typeface="Times New Roman" charset="0"/>
                <a:ea typeface="굴림" charset="0"/>
                <a:cs typeface="굴림" charset="0"/>
              </a:rPr>
              <a:t> to </a:t>
            </a:r>
            <a:r>
              <a:rPr kumimoji="0" lang="en-US" sz="2400" b="0">
                <a:solidFill>
                  <a:srgbClr val="FF0066"/>
                </a:solidFill>
                <a:latin typeface="Times New Roman" charset="0"/>
                <a:ea typeface="굴림" charset="0"/>
                <a:cs typeface="굴림" charset="0"/>
              </a:rPr>
              <a:t>B</a:t>
            </a:r>
            <a:r>
              <a:rPr kumimoji="0" lang="en-US" sz="2400" b="0">
                <a:solidFill>
                  <a:schemeClr val="accent2"/>
                </a:solidFill>
                <a:latin typeface="Times New Roman" charset="0"/>
                <a:ea typeface="굴림" charset="0"/>
                <a:cs typeface="굴림" charset="0"/>
              </a:rPr>
              <a:t>;</a:t>
            </a:r>
            <a:r>
              <a:rPr kumimoji="0" lang="en-US" sz="2400" b="0">
                <a:latin typeface="Times New Roman" charset="0"/>
                <a:ea typeface="굴림" charset="0"/>
                <a:cs typeface="굴림" charset="0"/>
              </a:rPr>
              <a:t>             </a:t>
            </a:r>
            <a:r>
              <a:rPr kumimoji="0" lang="en-US" sz="2400">
                <a:solidFill>
                  <a:srgbClr val="FF0066"/>
                </a:solidFill>
                <a:latin typeface="Times New Roman" charset="0"/>
                <a:ea typeface="굴림" charset="0"/>
                <a:cs typeface="굴림" charset="0"/>
              </a:rPr>
              <a:t>B</a:t>
            </a:r>
            <a:r>
              <a:rPr kumimoji="0" lang="en-US" sz="2400" b="0">
                <a:solidFill>
                  <a:srgbClr val="009900"/>
                </a:solidFill>
                <a:latin typeface="Times New Roman" charset="0"/>
                <a:ea typeface="굴림" charset="0"/>
                <a:cs typeface="굴림" charset="0"/>
              </a:rPr>
              <a:t> responding with a </a:t>
            </a:r>
            <a:r>
              <a:rPr kumimoji="0" lang="en-US" sz="2400">
                <a:solidFill>
                  <a:schemeClr val="accent2"/>
                </a:solidFill>
                <a:latin typeface="Comic Sans MS" charset="0"/>
                <a:ea typeface="굴림" charset="0"/>
                <a:cs typeface="굴림" charset="0"/>
              </a:rPr>
              <a:t>CTS</a:t>
            </a:r>
            <a:r>
              <a:rPr kumimoji="0" lang="en-US" sz="2400" b="0">
                <a:solidFill>
                  <a:srgbClr val="009900"/>
                </a:solidFill>
                <a:latin typeface="Times New Roman" charset="0"/>
                <a:ea typeface="굴림" charset="0"/>
                <a:cs typeface="굴림" charset="0"/>
              </a:rPr>
              <a:t> to </a:t>
            </a:r>
            <a:r>
              <a:rPr kumimoji="0" lang="en-US" sz="2400">
                <a:solidFill>
                  <a:srgbClr val="FF0066"/>
                </a:solidFill>
                <a:latin typeface="Times New Roman" charset="0"/>
                <a:ea typeface="굴림" charset="0"/>
                <a:cs typeface="굴림" charset="0"/>
              </a:rPr>
              <a:t>A</a:t>
            </a:r>
            <a:r>
              <a:rPr kumimoji="0" lang="en-US" sz="2400" b="0">
                <a:solidFill>
                  <a:srgbClr val="009900"/>
                </a:solidFill>
                <a:latin typeface="Times New Roman" charset="0"/>
                <a:ea typeface="굴림" charset="0"/>
                <a:cs typeface="굴림" charset="0"/>
              </a:rPr>
              <a:t>.           </a:t>
            </a:r>
            <a:r>
              <a:rPr kumimoji="0" lang="en-US" sz="2400" b="0">
                <a:latin typeface="Times New Roman" charset="0"/>
                <a:ea typeface="굴림" charset="0"/>
                <a:cs typeface="굴림" charset="0"/>
              </a:rPr>
              <a:t>After </a:t>
            </a:r>
            <a:r>
              <a:rPr kumimoji="0" lang="en-US" sz="2400">
                <a:solidFill>
                  <a:srgbClr val="009900"/>
                </a:solidFill>
                <a:latin typeface="Comic Sans MS" charset="0"/>
                <a:ea typeface="굴림" charset="0"/>
                <a:cs typeface="굴림" charset="0"/>
              </a:rPr>
              <a:t>CTS</a:t>
            </a:r>
            <a:r>
              <a:rPr kumimoji="0" lang="en-US" sz="2400" b="0">
                <a:solidFill>
                  <a:srgbClr val="009900"/>
                </a:solidFill>
                <a:latin typeface="Times New Roman" charset="0"/>
                <a:ea typeface="굴림" charset="0"/>
                <a:cs typeface="굴림" charset="0"/>
              </a:rPr>
              <a:t> </a:t>
            </a:r>
            <a:r>
              <a:rPr kumimoji="0" lang="en-US" sz="2400" b="0">
                <a:latin typeface="Times New Roman" charset="0"/>
                <a:ea typeface="굴림" charset="0"/>
                <a:cs typeface="굴림" charset="0"/>
              </a:rPr>
              <a:t>is received,</a:t>
            </a:r>
            <a:r>
              <a:rPr kumimoji="0" lang="en-US" sz="2400" b="0">
                <a:solidFill>
                  <a:srgbClr val="009900"/>
                </a:solidFill>
                <a:latin typeface="Times New Roman" charset="0"/>
                <a:ea typeface="굴림" charset="0"/>
                <a:cs typeface="굴림" charset="0"/>
              </a:rPr>
              <a:t> </a:t>
            </a:r>
            <a:r>
              <a:rPr kumimoji="0" lang="en-US" sz="2400">
                <a:latin typeface="Times New Roman" charset="0"/>
                <a:ea typeface="굴림" charset="0"/>
                <a:cs typeface="굴림" charset="0"/>
              </a:rPr>
              <a:t>A</a:t>
            </a:r>
            <a:r>
              <a:rPr kumimoji="0" lang="en-US" sz="2400" b="0">
                <a:latin typeface="Times New Roman" charset="0"/>
                <a:ea typeface="굴림" charset="0"/>
                <a:cs typeface="굴림" charset="0"/>
              </a:rPr>
              <a:t> begins </a:t>
            </a:r>
            <a:r>
              <a:rPr kumimoji="0" lang="en-US" sz="2400">
                <a:solidFill>
                  <a:schemeClr val="accent2"/>
                </a:solidFill>
                <a:latin typeface="Comic Sans MS" charset="0"/>
                <a:ea typeface="굴림" charset="0"/>
                <a:cs typeface="굴림" charset="0"/>
              </a:rPr>
              <a:t>transmission</a:t>
            </a:r>
            <a:r>
              <a:rPr kumimoji="0" lang="en-US" sz="2400" b="0">
                <a:solidFill>
                  <a:schemeClr val="accent2"/>
                </a:solidFill>
                <a:latin typeface="Times New Roman" charset="0"/>
                <a:ea typeface="굴림" charset="0"/>
                <a:cs typeface="굴림" charset="0"/>
              </a:rPr>
              <a:t> </a:t>
            </a:r>
            <a:r>
              <a:rPr kumimoji="0" lang="en-US" sz="2400" b="0">
                <a:solidFill>
                  <a:srgbClr val="009900"/>
                </a:solidFill>
                <a:latin typeface="Times New Roman" charset="0"/>
                <a:ea typeface="굴림" charset="0"/>
                <a:cs typeface="굴림" charset="0"/>
              </a:rPr>
              <a:t>     </a:t>
            </a:r>
          </a:p>
        </p:txBody>
      </p:sp>
      <p:sp>
        <p:nvSpPr>
          <p:cNvPr id="229402" name="Text Box 26"/>
          <p:cNvSpPr txBox="1">
            <a:spLocks noChangeArrowheads="1"/>
          </p:cNvSpPr>
          <p:nvPr/>
        </p:nvSpPr>
        <p:spPr bwMode="auto">
          <a:xfrm>
            <a:off x="0" y="4267200"/>
            <a:ext cx="9144000" cy="2647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0">
              <a:defRPr/>
            </a:pPr>
            <a:r>
              <a:rPr kumimoji="0" lang="en-US" sz="2400" b="0">
                <a:latin typeface="Times New Roman" charset="0"/>
                <a:ea typeface="굴림" charset="0"/>
                <a:cs typeface="굴림" charset="0"/>
              </a:rPr>
              <a:t>1. Anyone hearing </a:t>
            </a:r>
            <a:r>
              <a:rPr kumimoji="0" lang="en-US" sz="2400">
                <a:solidFill>
                  <a:schemeClr val="accent2"/>
                </a:solidFill>
                <a:latin typeface="Times New Roman" charset="0"/>
                <a:ea typeface="굴림" charset="0"/>
                <a:cs typeface="굴림" charset="0"/>
              </a:rPr>
              <a:t>RTS</a:t>
            </a:r>
            <a:r>
              <a:rPr kumimoji="0" lang="en-US" sz="2400" b="0">
                <a:latin typeface="Times New Roman" charset="0"/>
                <a:ea typeface="굴림" charset="0"/>
                <a:cs typeface="굴림" charset="0"/>
              </a:rPr>
              <a:t> must remain </a:t>
            </a:r>
            <a:r>
              <a:rPr kumimoji="0" lang="en-US" sz="2400">
                <a:solidFill>
                  <a:srgbClr val="FF0066"/>
                </a:solidFill>
                <a:latin typeface="Times New Roman" charset="0"/>
                <a:ea typeface="굴림" charset="0"/>
                <a:cs typeface="굴림" charset="0"/>
              </a:rPr>
              <a:t>silent</a:t>
            </a:r>
            <a:r>
              <a:rPr kumimoji="0" lang="en-US" sz="2400" b="0">
                <a:latin typeface="Times New Roman" charset="0"/>
                <a:ea typeface="굴림" charset="0"/>
                <a:cs typeface="굴림" charset="0"/>
              </a:rPr>
              <a:t> until </a:t>
            </a:r>
            <a:r>
              <a:rPr kumimoji="0" lang="en-US" sz="2400">
                <a:solidFill>
                  <a:schemeClr val="accent2"/>
                </a:solidFill>
                <a:latin typeface="Times New Roman" charset="0"/>
                <a:ea typeface="굴림" charset="0"/>
                <a:cs typeface="굴림" charset="0"/>
              </a:rPr>
              <a:t>CTS</a:t>
            </a:r>
            <a:r>
              <a:rPr kumimoji="0" lang="en-US" sz="2400">
                <a:latin typeface="Times New Roman" charset="0"/>
                <a:ea typeface="굴림" charset="0"/>
                <a:cs typeface="굴림" charset="0"/>
              </a:rPr>
              <a:t> </a:t>
            </a:r>
            <a:r>
              <a:rPr kumimoji="0" lang="en-US" sz="2400" b="0">
                <a:latin typeface="Times New Roman" charset="0"/>
                <a:ea typeface="굴림" charset="0"/>
                <a:cs typeface="굴림" charset="0"/>
              </a:rPr>
              <a:t>to be transmitted back to </a:t>
            </a:r>
            <a:r>
              <a:rPr kumimoji="0" lang="en-US" sz="2400">
                <a:latin typeface="Times New Roman" charset="0"/>
                <a:ea typeface="굴림" charset="0"/>
                <a:cs typeface="굴림" charset="0"/>
              </a:rPr>
              <a:t>A.</a:t>
            </a:r>
            <a:r>
              <a:rPr kumimoji="0" lang="en-US" sz="2400" b="0">
                <a:latin typeface="Times New Roman" charset="0"/>
                <a:ea typeface="굴림" charset="0"/>
                <a:cs typeface="굴림" charset="0"/>
              </a:rPr>
              <a:t> </a:t>
            </a:r>
          </a:p>
          <a:p>
            <a:pPr latinLnBrk="0">
              <a:defRPr/>
            </a:pPr>
            <a:r>
              <a:rPr kumimoji="0" lang="en-US" sz="2400" b="0">
                <a:latin typeface="Times New Roman" charset="0"/>
                <a:ea typeface="굴림" charset="0"/>
                <a:cs typeface="굴림" charset="0"/>
              </a:rPr>
              <a:t>2. Anyone hearing </a:t>
            </a:r>
            <a:r>
              <a:rPr kumimoji="0" lang="en-US" sz="2400">
                <a:solidFill>
                  <a:schemeClr val="accent2"/>
                </a:solidFill>
                <a:latin typeface="Times New Roman" charset="0"/>
                <a:ea typeface="굴림" charset="0"/>
                <a:cs typeface="굴림" charset="0"/>
              </a:rPr>
              <a:t>CTR</a:t>
            </a:r>
            <a:r>
              <a:rPr kumimoji="0" lang="en-US" sz="2400" b="0">
                <a:latin typeface="Times New Roman" charset="0"/>
                <a:ea typeface="굴림" charset="0"/>
                <a:cs typeface="굴림" charset="0"/>
              </a:rPr>
              <a:t> must remain</a:t>
            </a:r>
            <a:r>
              <a:rPr kumimoji="0" lang="en-US" sz="2400" b="0">
                <a:solidFill>
                  <a:srgbClr val="990033"/>
                </a:solidFill>
                <a:latin typeface="Times New Roman" charset="0"/>
                <a:ea typeface="굴림" charset="0"/>
                <a:cs typeface="굴림" charset="0"/>
              </a:rPr>
              <a:t> </a:t>
            </a:r>
            <a:r>
              <a:rPr kumimoji="0" lang="en-US" sz="2400">
                <a:solidFill>
                  <a:srgbClr val="FF0066"/>
                </a:solidFill>
                <a:latin typeface="Times New Roman" charset="0"/>
                <a:ea typeface="굴림" charset="0"/>
                <a:cs typeface="굴림" charset="0"/>
              </a:rPr>
              <a:t>silent</a:t>
            </a:r>
            <a:r>
              <a:rPr kumimoji="0" lang="en-US" sz="2400" b="0">
                <a:latin typeface="Times New Roman" charset="0"/>
                <a:ea typeface="굴림" charset="0"/>
                <a:cs typeface="굴림" charset="0"/>
              </a:rPr>
              <a:t> during the upcoming data transmission, whose </a:t>
            </a:r>
            <a:r>
              <a:rPr kumimoji="0" lang="en-US" sz="2400">
                <a:solidFill>
                  <a:srgbClr val="FF0000"/>
                </a:solidFill>
                <a:latin typeface="Times New Roman" charset="0"/>
                <a:ea typeface="굴림" charset="0"/>
                <a:cs typeface="굴림" charset="0"/>
              </a:rPr>
              <a:t>silent time</a:t>
            </a:r>
            <a:r>
              <a:rPr kumimoji="0" lang="en-US" sz="2400" b="0">
                <a:latin typeface="Times New Roman" charset="0"/>
                <a:ea typeface="굴림" charset="0"/>
                <a:cs typeface="굴림" charset="0"/>
              </a:rPr>
              <a:t> determined from </a:t>
            </a:r>
            <a:r>
              <a:rPr kumimoji="0" lang="en-US" sz="2400">
                <a:solidFill>
                  <a:schemeClr val="accent2"/>
                </a:solidFill>
                <a:latin typeface="Times New Roman" charset="0"/>
                <a:ea typeface="굴림" charset="0"/>
                <a:cs typeface="굴림" charset="0"/>
              </a:rPr>
              <a:t>CTS. </a:t>
            </a:r>
            <a:r>
              <a:rPr kumimoji="0" lang="en-US" sz="2400" b="0">
                <a:latin typeface="Times New Roman" charset="0"/>
                <a:ea typeface="굴림" charset="0"/>
                <a:cs typeface="굴림" charset="0"/>
              </a:rPr>
              <a:t> </a:t>
            </a:r>
          </a:p>
          <a:p>
            <a:pPr latinLnBrk="0">
              <a:defRPr/>
            </a:pPr>
            <a:r>
              <a:rPr kumimoji="0" lang="en-US" sz="2400">
                <a:solidFill>
                  <a:schemeClr val="accent2"/>
                </a:solidFill>
                <a:latin typeface="Times New Roman" charset="0"/>
                <a:ea typeface="굴림" charset="0"/>
                <a:cs typeface="굴림" charset="0"/>
              </a:rPr>
              <a:t>3. C</a:t>
            </a:r>
            <a:r>
              <a:rPr kumimoji="0" lang="en-US" sz="2400">
                <a:solidFill>
                  <a:srgbClr val="990033"/>
                </a:solidFill>
                <a:latin typeface="Times New Roman" charset="0"/>
                <a:ea typeface="굴림" charset="0"/>
                <a:cs typeface="굴림" charset="0"/>
              </a:rPr>
              <a:t> is within of </a:t>
            </a:r>
            <a:r>
              <a:rPr kumimoji="0" lang="en-US" sz="2400">
                <a:solidFill>
                  <a:schemeClr val="accent2"/>
                </a:solidFill>
                <a:latin typeface="Times New Roman" charset="0"/>
                <a:ea typeface="굴림" charset="0"/>
                <a:cs typeface="굴림" charset="0"/>
              </a:rPr>
              <a:t>A</a:t>
            </a:r>
            <a:r>
              <a:rPr kumimoji="0" lang="en-US" sz="2400">
                <a:latin typeface="Times New Roman" charset="0"/>
                <a:ea typeface="굴림" charset="0"/>
                <a:cs typeface="굴림" charset="0"/>
              </a:rPr>
              <a:t>,</a:t>
            </a:r>
            <a:r>
              <a:rPr kumimoji="0" lang="en-US" sz="2400" b="0">
                <a:latin typeface="Times New Roman" charset="0"/>
                <a:ea typeface="굴림" charset="0"/>
                <a:cs typeface="굴림" charset="0"/>
              </a:rPr>
              <a:t> but </a:t>
            </a:r>
            <a:r>
              <a:rPr kumimoji="0" lang="en-US" sz="2400">
                <a:solidFill>
                  <a:srgbClr val="990033"/>
                </a:solidFill>
                <a:latin typeface="Times New Roman" charset="0"/>
                <a:ea typeface="굴림" charset="0"/>
                <a:cs typeface="굴림" charset="0"/>
              </a:rPr>
              <a:t>not within</a:t>
            </a:r>
            <a:r>
              <a:rPr kumimoji="0" lang="en-US" sz="2400">
                <a:solidFill>
                  <a:schemeClr val="accent2"/>
                </a:solidFill>
                <a:latin typeface="Times New Roman" charset="0"/>
                <a:ea typeface="굴림" charset="0"/>
                <a:cs typeface="굴림" charset="0"/>
              </a:rPr>
              <a:t> </a:t>
            </a:r>
            <a:r>
              <a:rPr kumimoji="0" lang="en-US" sz="2400">
                <a:solidFill>
                  <a:srgbClr val="990033"/>
                </a:solidFill>
                <a:latin typeface="Times New Roman" charset="0"/>
                <a:ea typeface="굴림" charset="0"/>
                <a:cs typeface="굴림" charset="0"/>
              </a:rPr>
              <a:t>of</a:t>
            </a:r>
            <a:r>
              <a:rPr kumimoji="0" lang="en-US" sz="2400">
                <a:solidFill>
                  <a:schemeClr val="accent2"/>
                </a:solidFill>
                <a:latin typeface="Times New Roman" charset="0"/>
                <a:ea typeface="굴림" charset="0"/>
                <a:cs typeface="굴림" charset="0"/>
              </a:rPr>
              <a:t> B.</a:t>
            </a:r>
            <a:r>
              <a:rPr kumimoji="0" lang="en-US" sz="2400" b="0">
                <a:latin typeface="Times New Roman" charset="0"/>
                <a:ea typeface="굴림" charset="0"/>
                <a:cs typeface="굴림" charset="0"/>
              </a:rPr>
              <a:t> </a:t>
            </a:r>
            <a:r>
              <a:rPr kumimoji="0" lang="en-US" sz="2400">
                <a:solidFill>
                  <a:schemeClr val="accent2"/>
                </a:solidFill>
                <a:latin typeface="Times New Roman" charset="0"/>
                <a:ea typeface="굴림" charset="0"/>
                <a:cs typeface="굴림" charset="0"/>
              </a:rPr>
              <a:t>D</a:t>
            </a:r>
            <a:r>
              <a:rPr kumimoji="0" lang="en-US" sz="2400" b="0">
                <a:solidFill>
                  <a:srgbClr val="990033"/>
                </a:solidFill>
                <a:latin typeface="Times New Roman" charset="0"/>
                <a:ea typeface="굴림" charset="0"/>
                <a:cs typeface="굴림" charset="0"/>
              </a:rPr>
              <a:t> </a:t>
            </a:r>
            <a:r>
              <a:rPr kumimoji="0" lang="en-US" sz="2400">
                <a:solidFill>
                  <a:srgbClr val="990033"/>
                </a:solidFill>
                <a:latin typeface="Times New Roman" charset="0"/>
                <a:ea typeface="굴림" charset="0"/>
                <a:cs typeface="굴림" charset="0"/>
              </a:rPr>
              <a:t>is within of</a:t>
            </a:r>
            <a:r>
              <a:rPr kumimoji="0" lang="en-US" sz="2400" b="0">
                <a:solidFill>
                  <a:srgbClr val="990033"/>
                </a:solidFill>
                <a:latin typeface="Times New Roman" charset="0"/>
                <a:ea typeface="굴림" charset="0"/>
                <a:cs typeface="굴림" charset="0"/>
              </a:rPr>
              <a:t> </a:t>
            </a:r>
            <a:r>
              <a:rPr kumimoji="0" lang="en-US" sz="2400">
                <a:solidFill>
                  <a:schemeClr val="accent2"/>
                </a:solidFill>
                <a:latin typeface="Times New Roman" charset="0"/>
                <a:ea typeface="굴림" charset="0"/>
                <a:cs typeface="굴림" charset="0"/>
              </a:rPr>
              <a:t>B</a:t>
            </a:r>
            <a:r>
              <a:rPr kumimoji="0" lang="en-US" sz="2400" b="0">
                <a:latin typeface="Times New Roman" charset="0"/>
                <a:ea typeface="굴림" charset="0"/>
                <a:cs typeface="굴림" charset="0"/>
              </a:rPr>
              <a:t> but </a:t>
            </a:r>
            <a:r>
              <a:rPr kumimoji="0" lang="en-US" sz="2400">
                <a:solidFill>
                  <a:srgbClr val="FF0066"/>
                </a:solidFill>
                <a:latin typeface="Times New Roman" charset="0"/>
                <a:ea typeface="굴림" charset="0"/>
                <a:cs typeface="굴림" charset="0"/>
              </a:rPr>
              <a:t>not</a:t>
            </a:r>
            <a:r>
              <a:rPr kumimoji="0" lang="en-US" sz="2400">
                <a:solidFill>
                  <a:schemeClr val="accent2"/>
                </a:solidFill>
                <a:latin typeface="Times New Roman" charset="0"/>
                <a:ea typeface="굴림" charset="0"/>
                <a:cs typeface="굴림" charset="0"/>
              </a:rPr>
              <a:t> A</a:t>
            </a:r>
            <a:r>
              <a:rPr kumimoji="0" lang="en-US" sz="2400" b="0">
                <a:latin typeface="Times New Roman" charset="0"/>
                <a:ea typeface="굴림" charset="0"/>
                <a:cs typeface="굴림" charset="0"/>
              </a:rPr>
              <a:t>. </a:t>
            </a:r>
          </a:p>
          <a:p>
            <a:pPr latinLnBrk="0">
              <a:defRPr/>
            </a:pPr>
            <a:r>
              <a:rPr kumimoji="0" lang="en-US" sz="2400" b="0">
                <a:latin typeface="Times New Roman" charset="0"/>
                <a:ea typeface="굴림" charset="0"/>
                <a:cs typeface="굴림" charset="0"/>
              </a:rPr>
              <a:t>    </a:t>
            </a:r>
            <a:r>
              <a:rPr kumimoji="0" lang="en-US" sz="2400">
                <a:solidFill>
                  <a:schemeClr val="accent2"/>
                </a:solidFill>
                <a:latin typeface="Times New Roman" charset="0"/>
                <a:ea typeface="굴림" charset="0"/>
                <a:cs typeface="굴림" charset="0"/>
              </a:rPr>
              <a:t>E</a:t>
            </a:r>
            <a:r>
              <a:rPr kumimoji="0" lang="en-US" sz="2400" b="0">
                <a:latin typeface="Times New Roman" charset="0"/>
                <a:ea typeface="굴림" charset="0"/>
                <a:cs typeface="굴림" charset="0"/>
              </a:rPr>
              <a:t> hears both control messages and must be silent until the data frame</a:t>
            </a:r>
          </a:p>
          <a:p>
            <a:pPr latinLnBrk="0">
              <a:defRPr/>
            </a:pPr>
            <a:r>
              <a:rPr kumimoji="0" lang="en-US" sz="2400" b="0">
                <a:latin typeface="Times New Roman" charset="0"/>
                <a:ea typeface="굴림" charset="0"/>
                <a:cs typeface="굴림" charset="0"/>
              </a:rPr>
              <a:t>      is complete. </a:t>
            </a:r>
          </a:p>
        </p:txBody>
      </p:sp>
      <p:sp>
        <p:nvSpPr>
          <p:cNvPr id="229403" name="Line 27"/>
          <p:cNvSpPr>
            <a:spLocks noChangeShapeType="1"/>
          </p:cNvSpPr>
          <p:nvPr/>
        </p:nvSpPr>
        <p:spPr bwMode="auto">
          <a:xfrm flipV="1">
            <a:off x="838200" y="1219200"/>
            <a:ext cx="1066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9404" name="Line 28"/>
          <p:cNvSpPr>
            <a:spLocks noChangeShapeType="1"/>
          </p:cNvSpPr>
          <p:nvPr/>
        </p:nvSpPr>
        <p:spPr bwMode="auto">
          <a:xfrm flipH="1" flipV="1">
            <a:off x="1295400" y="1295400"/>
            <a:ext cx="1447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29405" name="AutoShape 29"/>
          <p:cNvSpPr>
            <a:spLocks noChangeArrowheads="1"/>
          </p:cNvSpPr>
          <p:nvPr/>
        </p:nvSpPr>
        <p:spPr bwMode="auto">
          <a:xfrm>
            <a:off x="1524000" y="1295400"/>
            <a:ext cx="304800" cy="203200"/>
          </a:xfrm>
          <a:prstGeom prst="sun">
            <a:avLst>
              <a:gd name="adj" fmla="val 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705DB50A-7C43-4D9F-B9ED-4F79001FD07C}" type="slidenum">
              <a:rPr lang="en-US" altLang="ko-KR"/>
              <a:pPr/>
              <a:t>48</a:t>
            </a:fld>
            <a:endParaRPr lang="en-US" altLang="ko-KR"/>
          </a:p>
        </p:txBody>
      </p:sp>
      <p:sp>
        <p:nvSpPr>
          <p:cNvPr id="230402" name="Rectangle 2"/>
          <p:cNvSpPr>
            <a:spLocks noGrp="1" noChangeArrowheads="1"/>
          </p:cNvSpPr>
          <p:nvPr>
            <p:ph type="title"/>
          </p:nvPr>
        </p:nvSpPr>
        <p:spPr>
          <a:xfrm>
            <a:off x="609600" y="152400"/>
            <a:ext cx="7772400" cy="533400"/>
          </a:xfrm>
        </p:spPr>
        <p:txBody>
          <a:bodyPr/>
          <a:lstStyle/>
          <a:p>
            <a:pPr eaLnBrk="1" hangingPunct="1">
              <a:defRPr/>
            </a:pPr>
            <a:r>
              <a:rPr lang="en-US" sz="3200" b="1" smtClean="0">
                <a:solidFill>
                  <a:schemeClr val="accent2"/>
                </a:solidFill>
                <a:latin typeface="Comic Sans MS" charset="0"/>
              </a:rPr>
              <a:t>The</a:t>
            </a:r>
            <a:r>
              <a:rPr lang="en-US" sz="2800" b="1" smtClean="0">
                <a:solidFill>
                  <a:schemeClr val="accent2"/>
                </a:solidFill>
                <a:latin typeface="Comic Sans MS" charset="0"/>
              </a:rPr>
              <a:t> </a:t>
            </a:r>
            <a:r>
              <a:rPr lang="en-US" sz="3200" b="1" u="sng" smtClean="0">
                <a:solidFill>
                  <a:srgbClr val="FF0066"/>
                </a:solidFill>
                <a:latin typeface="Comic Sans MS" charset="0"/>
              </a:rPr>
              <a:t>MACA</a:t>
            </a:r>
            <a:r>
              <a:rPr lang="en-US" sz="2800" b="1" smtClean="0">
                <a:solidFill>
                  <a:schemeClr val="accent2"/>
                </a:solidFill>
                <a:latin typeface="Comic Sans MS" charset="0"/>
              </a:rPr>
              <a:t> </a:t>
            </a:r>
            <a:r>
              <a:rPr lang="en-US" sz="3200" b="1" smtClean="0">
                <a:solidFill>
                  <a:schemeClr val="accent2"/>
                </a:solidFill>
                <a:latin typeface="Comic Sans MS" charset="0"/>
              </a:rPr>
              <a:t>protocol</a:t>
            </a:r>
            <a:r>
              <a:rPr lang="en-US" sz="2800" b="1" smtClean="0">
                <a:solidFill>
                  <a:schemeClr val="accent2"/>
                </a:solidFill>
                <a:latin typeface="Comic Sans MS" charset="0"/>
              </a:rPr>
              <a:t> </a:t>
            </a:r>
          </a:p>
        </p:txBody>
      </p:sp>
      <p:sp>
        <p:nvSpPr>
          <p:cNvPr id="230403" name="Rectangle 3"/>
          <p:cNvSpPr>
            <a:spLocks noGrp="1" noChangeArrowheads="1"/>
          </p:cNvSpPr>
          <p:nvPr>
            <p:ph type="body" idx="1"/>
          </p:nvPr>
        </p:nvSpPr>
        <p:spPr>
          <a:xfrm>
            <a:off x="0" y="838200"/>
            <a:ext cx="8915400" cy="5791200"/>
          </a:xfrm>
        </p:spPr>
        <p:txBody>
          <a:bodyPr/>
          <a:lstStyle/>
          <a:p>
            <a:pPr marL="609600" indent="-609600" eaLnBrk="1" hangingPunct="1">
              <a:lnSpc>
                <a:spcPct val="80000"/>
              </a:lnSpc>
              <a:buFontTx/>
              <a:buNone/>
            </a:pPr>
            <a:r>
              <a:rPr lang="en-US" sz="2800" b="1" u="sng" smtClean="0">
                <a:solidFill>
                  <a:schemeClr val="accent2"/>
                </a:solidFill>
              </a:rPr>
              <a:t>Collision can still occur</a:t>
            </a:r>
            <a:r>
              <a:rPr lang="en-US" sz="2800" smtClean="0">
                <a:solidFill>
                  <a:schemeClr val="accent2"/>
                </a:solidFill>
              </a:rPr>
              <a:t>:</a:t>
            </a:r>
            <a:r>
              <a:rPr lang="en-US" sz="2800" smtClean="0"/>
              <a:t> </a:t>
            </a:r>
            <a:r>
              <a:rPr lang="en-US" sz="2400" b="1" smtClean="0">
                <a:solidFill>
                  <a:srgbClr val="FF0066"/>
                </a:solidFill>
              </a:rPr>
              <a:t>B</a:t>
            </a:r>
            <a:r>
              <a:rPr lang="en-US" sz="2400" smtClean="0"/>
              <a:t> and </a:t>
            </a:r>
            <a:r>
              <a:rPr lang="en-US" sz="2400" b="1" smtClean="0">
                <a:solidFill>
                  <a:srgbClr val="FF0066"/>
                </a:solidFill>
              </a:rPr>
              <a:t>C</a:t>
            </a:r>
            <a:r>
              <a:rPr lang="en-US" sz="2400" smtClean="0"/>
              <a:t> could both send </a:t>
            </a:r>
            <a:r>
              <a:rPr lang="en-US" sz="2400" smtClean="0">
                <a:solidFill>
                  <a:schemeClr val="accent2"/>
                </a:solidFill>
              </a:rPr>
              <a:t>RTS </a:t>
            </a:r>
            <a:r>
              <a:rPr lang="en-US" sz="2400" smtClean="0"/>
              <a:t>frames to </a:t>
            </a:r>
            <a:r>
              <a:rPr lang="en-US" sz="2400" b="1" smtClean="0"/>
              <a:t>A</a:t>
            </a:r>
            <a:r>
              <a:rPr lang="en-US" sz="2400" smtClean="0"/>
              <a:t> at the same time. </a:t>
            </a:r>
          </a:p>
          <a:p>
            <a:pPr marL="609600" indent="-609600" eaLnBrk="1" hangingPunct="1">
              <a:lnSpc>
                <a:spcPct val="80000"/>
              </a:lnSpc>
            </a:pPr>
            <a:r>
              <a:rPr lang="en-US" sz="2400" smtClean="0"/>
              <a:t>In the collision, an unsuccessful transmitter </a:t>
            </a:r>
            <a:r>
              <a:rPr lang="en-US" sz="2800" b="1" u="sng" smtClean="0">
                <a:solidFill>
                  <a:schemeClr val="accent2"/>
                </a:solidFill>
              </a:rPr>
              <a:t>waits a random amount of time and tries again later</a:t>
            </a:r>
            <a:r>
              <a:rPr lang="en-US" sz="2800" smtClean="0">
                <a:solidFill>
                  <a:schemeClr val="accent2"/>
                </a:solidFill>
              </a:rPr>
              <a:t>.</a:t>
            </a:r>
            <a:r>
              <a:rPr lang="en-US" sz="2400" smtClean="0"/>
              <a:t> (Like Ethernet).</a:t>
            </a:r>
          </a:p>
          <a:p>
            <a:pPr marL="609600" indent="-609600" algn="ctr" eaLnBrk="1" hangingPunct="1">
              <a:lnSpc>
                <a:spcPct val="80000"/>
              </a:lnSpc>
              <a:buFontTx/>
              <a:buNone/>
            </a:pPr>
            <a:r>
              <a:rPr lang="en-US" b="1" smtClean="0">
                <a:solidFill>
                  <a:schemeClr val="accent2"/>
                </a:solidFill>
                <a:latin typeface="Comic Sans MS" pitchFamily="66" charset="0"/>
              </a:rPr>
              <a:t>MACAW</a:t>
            </a:r>
            <a:r>
              <a:rPr lang="en-US" sz="2400" b="1" smtClean="0">
                <a:solidFill>
                  <a:srgbClr val="990033"/>
                </a:solidFill>
              </a:rPr>
              <a:t> </a:t>
            </a:r>
            <a:r>
              <a:rPr lang="en-US" sz="2400" b="1" smtClean="0"/>
              <a:t>(for Wireless; </a:t>
            </a:r>
            <a:r>
              <a:rPr lang="en-US" sz="2800" b="1" smtClean="0"/>
              <a:t>Bharghavan</a:t>
            </a:r>
            <a:r>
              <a:rPr lang="en-US" sz="2400" b="1" smtClean="0"/>
              <a:t>)</a:t>
            </a:r>
            <a:r>
              <a:rPr lang="en-US" sz="2400" smtClean="0"/>
              <a:t>: </a:t>
            </a:r>
          </a:p>
          <a:p>
            <a:pPr marL="609600" indent="-609600" eaLnBrk="1" hangingPunct="1">
              <a:lnSpc>
                <a:spcPct val="80000"/>
              </a:lnSpc>
              <a:buFontTx/>
              <a:buAutoNum type="arabicPeriod"/>
            </a:pPr>
            <a:r>
              <a:rPr lang="en-US" sz="2800" b="1" u="sng" smtClean="0">
                <a:solidFill>
                  <a:srgbClr val="FF0066"/>
                </a:solidFill>
              </a:rPr>
              <a:t>DLL </a:t>
            </a:r>
            <a:r>
              <a:rPr lang="en-US" altLang="en-US" sz="2800" b="1" u="sng" smtClean="0">
                <a:solidFill>
                  <a:srgbClr val="FF0066"/>
                </a:solidFill>
              </a:rPr>
              <a:t>“</a:t>
            </a:r>
            <a:r>
              <a:rPr lang="en-US" altLang="ja-JP" sz="2800" b="1" u="sng" smtClean="0">
                <a:solidFill>
                  <a:schemeClr val="accent2"/>
                </a:solidFill>
              </a:rPr>
              <a:t>ACK</a:t>
            </a:r>
            <a:r>
              <a:rPr lang="en-US" altLang="en-US" sz="2800" b="1" smtClean="0">
                <a:solidFill>
                  <a:srgbClr val="FF0066"/>
                </a:solidFill>
              </a:rPr>
              <a:t>”</a:t>
            </a:r>
            <a:r>
              <a:rPr lang="en-US" altLang="ja-JP" sz="2800" b="1" smtClean="0">
                <a:solidFill>
                  <a:srgbClr val="FF0066"/>
                </a:solidFill>
              </a:rPr>
              <a:t> lost frames were not retransmitted: </a:t>
            </a:r>
          </a:p>
          <a:p>
            <a:pPr marL="609600" indent="-609600" eaLnBrk="1" hangingPunct="1">
              <a:lnSpc>
                <a:spcPct val="80000"/>
              </a:lnSpc>
              <a:buFontTx/>
              <a:buNone/>
            </a:pPr>
            <a:r>
              <a:rPr lang="en-US" sz="2800" b="1" smtClean="0">
                <a:solidFill>
                  <a:srgbClr val="FF0066"/>
                </a:solidFill>
              </a:rPr>
              <a:t>       If the</a:t>
            </a:r>
            <a:r>
              <a:rPr lang="en-US" sz="2800" b="1" u="sng" smtClean="0">
                <a:solidFill>
                  <a:srgbClr val="FF0066"/>
                </a:solidFill>
              </a:rPr>
              <a:t> </a:t>
            </a:r>
            <a:r>
              <a:rPr lang="en-US" sz="2800" b="1" u="sng" smtClean="0">
                <a:solidFill>
                  <a:schemeClr val="accent2"/>
                </a:solidFill>
              </a:rPr>
              <a:t>transport layer</a:t>
            </a:r>
            <a:r>
              <a:rPr lang="en-US" sz="2800" b="1" smtClean="0">
                <a:solidFill>
                  <a:schemeClr val="accent2"/>
                </a:solidFill>
              </a:rPr>
              <a:t> ACKs</a:t>
            </a:r>
            <a:r>
              <a:rPr lang="en-US" sz="2800" b="1" smtClean="0">
                <a:solidFill>
                  <a:srgbClr val="FF0066"/>
                </a:solidFill>
              </a:rPr>
              <a:t> their absence, it later      </a:t>
            </a:r>
            <a:r>
              <a:rPr lang="en-US" sz="2800" b="1" smtClean="0">
                <a:solidFill>
                  <a:schemeClr val="accent2"/>
                </a:solidFill>
              </a:rPr>
              <a:t>(delayed time)</a:t>
            </a:r>
          </a:p>
          <a:p>
            <a:pPr marL="609600" indent="-609600" eaLnBrk="1" hangingPunct="1">
              <a:lnSpc>
                <a:spcPct val="80000"/>
              </a:lnSpc>
              <a:buFontTx/>
              <a:buNone/>
            </a:pPr>
            <a:r>
              <a:rPr lang="en-US" sz="2800" b="1" smtClean="0">
                <a:solidFill>
                  <a:schemeClr val="accent2"/>
                </a:solidFill>
              </a:rPr>
              <a:t>2</a:t>
            </a:r>
            <a:r>
              <a:rPr lang="en-US" sz="2800" b="1" smtClean="0">
                <a:solidFill>
                  <a:srgbClr val="FF0066"/>
                </a:solidFill>
              </a:rPr>
              <a:t>. </a:t>
            </a:r>
            <a:r>
              <a:rPr lang="en-US" sz="2800" b="1" u="sng" smtClean="0">
                <a:solidFill>
                  <a:schemeClr val="accent2"/>
                </a:solidFill>
              </a:rPr>
              <a:t>ACK</a:t>
            </a:r>
            <a:r>
              <a:rPr lang="en-US" sz="2800" b="1" u="sng" smtClean="0">
                <a:solidFill>
                  <a:srgbClr val="FF0066"/>
                </a:solidFill>
              </a:rPr>
              <a:t> </a:t>
            </a:r>
            <a:r>
              <a:rPr lang="en-US" sz="2800" b="1" u="sng" smtClean="0"/>
              <a:t>(positive)</a:t>
            </a:r>
            <a:r>
              <a:rPr lang="en-US" sz="2800" b="1" u="sng" smtClean="0">
                <a:solidFill>
                  <a:srgbClr val="FF0066"/>
                </a:solidFill>
              </a:rPr>
              <a:t> frame after each successful data frame</a:t>
            </a:r>
            <a:r>
              <a:rPr lang="en-US" sz="2800" u="sng" smtClean="0">
                <a:solidFill>
                  <a:srgbClr val="FF0066"/>
                </a:solidFill>
              </a:rPr>
              <a:t>.</a:t>
            </a:r>
            <a:r>
              <a:rPr lang="en-US" sz="2800" smtClean="0"/>
              <a:t> </a:t>
            </a:r>
          </a:p>
          <a:p>
            <a:pPr marL="609600" indent="-609600" eaLnBrk="1" hangingPunct="1">
              <a:lnSpc>
                <a:spcPct val="80000"/>
              </a:lnSpc>
              <a:buFontTx/>
              <a:buNone/>
            </a:pPr>
            <a:r>
              <a:rPr lang="en-US" sz="2800" b="1" smtClean="0">
                <a:solidFill>
                  <a:schemeClr val="accent2"/>
                </a:solidFill>
              </a:rPr>
              <a:t>3</a:t>
            </a:r>
            <a:r>
              <a:rPr lang="en-US" sz="2800" smtClean="0"/>
              <a:t>. </a:t>
            </a:r>
            <a:r>
              <a:rPr lang="en-US" sz="2800" b="1" u="sng" smtClean="0">
                <a:solidFill>
                  <a:srgbClr val="FF0066"/>
                </a:solidFill>
              </a:rPr>
              <a:t>Carrier sensing was added</a:t>
            </a:r>
            <a:r>
              <a:rPr lang="en-US" sz="2800" smtClean="0"/>
              <a:t>. </a:t>
            </a:r>
          </a:p>
          <a:p>
            <a:pPr marL="609600" indent="-609600" eaLnBrk="1" hangingPunct="1">
              <a:lnSpc>
                <a:spcPct val="80000"/>
              </a:lnSpc>
              <a:buFontTx/>
              <a:buNone/>
            </a:pPr>
            <a:r>
              <a:rPr lang="en-US" sz="2800" b="1" smtClean="0">
                <a:solidFill>
                  <a:schemeClr val="accent2"/>
                </a:solidFill>
              </a:rPr>
              <a:t>4</a:t>
            </a:r>
            <a:r>
              <a:rPr lang="en-US" sz="2800" smtClean="0"/>
              <a:t>. </a:t>
            </a:r>
            <a:r>
              <a:rPr lang="en-US" sz="2800" b="1" smtClean="0">
                <a:solidFill>
                  <a:srgbClr val="FF0066"/>
                </a:solidFill>
              </a:rPr>
              <a:t>R</a:t>
            </a:r>
            <a:r>
              <a:rPr lang="en-US" sz="2800" b="1" u="sng" smtClean="0">
                <a:solidFill>
                  <a:srgbClr val="FF0066"/>
                </a:solidFill>
              </a:rPr>
              <a:t>un the </a:t>
            </a:r>
            <a:r>
              <a:rPr lang="en-US" sz="2800" b="1" u="sng" smtClean="0"/>
              <a:t>backoff algorithm</a:t>
            </a:r>
            <a:r>
              <a:rPr lang="en-US" sz="2800" b="1" u="sng" smtClean="0">
                <a:solidFill>
                  <a:srgbClr val="FF0066"/>
                </a:solidFill>
              </a:rPr>
              <a:t> separately for each data      stream (</a:t>
            </a:r>
            <a:r>
              <a:rPr lang="en-US" sz="2800" b="1" u="sng" smtClean="0">
                <a:solidFill>
                  <a:schemeClr val="accent2"/>
                </a:solidFill>
              </a:rPr>
              <a:t>source-destination</a:t>
            </a:r>
            <a:r>
              <a:rPr lang="en-US" sz="2800" b="1" u="sng" smtClean="0">
                <a:solidFill>
                  <a:srgbClr val="FF0066"/>
                </a:solidFill>
              </a:rPr>
              <a:t>), rather than for each       station. </a:t>
            </a:r>
            <a:r>
              <a:rPr lang="en-US" sz="2800" b="1" u="sng" smtClean="0"/>
              <a:t>(it reschedules retransmission).</a:t>
            </a:r>
            <a:r>
              <a:rPr lang="en-US" sz="2800" smtClean="0"/>
              <a:t> </a:t>
            </a:r>
          </a:p>
          <a:p>
            <a:pPr marL="609600" indent="-609600" eaLnBrk="1" hangingPunct="1">
              <a:lnSpc>
                <a:spcPct val="80000"/>
              </a:lnSpc>
              <a:buFontTx/>
              <a:buNone/>
            </a:pPr>
            <a:r>
              <a:rPr lang="en-US" sz="2800" b="1" smtClean="0">
                <a:solidFill>
                  <a:schemeClr val="accent2"/>
                </a:solidFill>
              </a:rPr>
              <a:t>5</a:t>
            </a:r>
            <a:r>
              <a:rPr lang="en-US" sz="2800" smtClean="0"/>
              <a:t>. </a:t>
            </a:r>
            <a:r>
              <a:rPr lang="en-US" sz="2800" b="1" u="sng" smtClean="0">
                <a:solidFill>
                  <a:srgbClr val="FF0066"/>
                </a:solidFill>
              </a:rPr>
              <a:t>Stations are exchanging information about congestion.</a:t>
            </a:r>
            <a:r>
              <a:rPr lang="en-US" sz="2800" smtClean="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CE74FF76-D022-44B8-8DC7-60E4F9C035AC}" type="slidenum">
              <a:rPr lang="en-US" altLang="ko-KR"/>
              <a:pPr/>
              <a:t>49</a:t>
            </a:fld>
            <a:endParaRPr lang="en-US" altLang="ko-KR"/>
          </a:p>
        </p:txBody>
      </p:sp>
      <p:sp>
        <p:nvSpPr>
          <p:cNvPr id="232450" name="Text Box 2"/>
          <p:cNvSpPr txBox="1">
            <a:spLocks noChangeArrowheads="1"/>
          </p:cNvSpPr>
          <p:nvPr/>
        </p:nvSpPr>
        <p:spPr bwMode="auto">
          <a:xfrm>
            <a:off x="228600" y="457200"/>
            <a:ext cx="8686800" cy="4425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0">
              <a:spcBef>
                <a:spcPct val="50000"/>
              </a:spcBef>
              <a:defRPr/>
            </a:pPr>
            <a:r>
              <a:rPr kumimoji="0" lang="en-US" sz="3200">
                <a:solidFill>
                  <a:schemeClr val="accent2"/>
                </a:solidFill>
                <a:latin typeface="Comic Sans MS" charset="0"/>
                <a:ea typeface="굴림" charset="0"/>
                <a:cs typeface="굴림" charset="0"/>
              </a:rPr>
              <a:t>b. Wireless LAN is described to run at</a:t>
            </a:r>
            <a:r>
              <a:rPr kumimoji="0" lang="en-US" sz="3200" b="0">
                <a:solidFill>
                  <a:schemeClr val="accent2"/>
                </a:solidFill>
                <a:latin typeface="Times New Roman" charset="0"/>
                <a:ea typeface="굴림" charset="0"/>
                <a:cs typeface="굴림" charset="0"/>
              </a:rPr>
              <a:t>:</a:t>
            </a:r>
          </a:p>
          <a:p>
            <a:pPr latinLnBrk="0">
              <a:spcBef>
                <a:spcPct val="50000"/>
              </a:spcBef>
              <a:defRPr/>
            </a:pPr>
            <a:r>
              <a:rPr kumimoji="0" lang="en-US" sz="2800">
                <a:solidFill>
                  <a:schemeClr val="accent2"/>
                </a:solidFill>
                <a:latin typeface="Times New Roman" charset="0"/>
                <a:ea typeface="굴림" charset="0"/>
                <a:cs typeface="굴림" charset="0"/>
              </a:rPr>
              <a:t>(802.11),</a:t>
            </a:r>
            <a:r>
              <a:rPr kumimoji="0" lang="en-US" sz="2800" b="0">
                <a:latin typeface="Times New Roman" charset="0"/>
                <a:ea typeface="굴림" charset="0"/>
                <a:cs typeface="굴림" charset="0"/>
              </a:rPr>
              <a:t> </a:t>
            </a:r>
            <a:r>
              <a:rPr kumimoji="0" lang="en-US" sz="2800">
                <a:solidFill>
                  <a:srgbClr val="FF0066"/>
                </a:solidFill>
                <a:latin typeface="Times New Roman" charset="0"/>
                <a:ea typeface="굴림" charset="0"/>
                <a:cs typeface="굴림" charset="0"/>
              </a:rPr>
              <a:t>1 Mbps</a:t>
            </a:r>
            <a:r>
              <a:rPr kumimoji="0" lang="en-US" sz="2800" b="0">
                <a:latin typeface="Times New Roman" charset="0"/>
                <a:ea typeface="굴림" charset="0"/>
                <a:cs typeface="굴림" charset="0"/>
              </a:rPr>
              <a:t> - or  </a:t>
            </a:r>
            <a:r>
              <a:rPr kumimoji="0" lang="en-US" sz="2800">
                <a:solidFill>
                  <a:srgbClr val="FF0066"/>
                </a:solidFill>
                <a:latin typeface="Times New Roman" charset="0"/>
                <a:ea typeface="굴림" charset="0"/>
                <a:cs typeface="굴림" charset="0"/>
              </a:rPr>
              <a:t>2 Mbps - </a:t>
            </a:r>
            <a:r>
              <a:rPr kumimoji="0" lang="en-US" sz="2800" b="0">
                <a:latin typeface="Times New Roman" charset="0"/>
                <a:ea typeface="굴림" charset="0"/>
                <a:cs typeface="굴림" charset="0"/>
              </a:rPr>
              <a:t>too slow, so was needed       faster standards. </a:t>
            </a:r>
          </a:p>
          <a:p>
            <a:pPr latinLnBrk="0">
              <a:spcBef>
                <a:spcPct val="50000"/>
              </a:spcBef>
              <a:defRPr/>
            </a:pPr>
            <a:r>
              <a:rPr kumimoji="0" lang="en-US" sz="2800">
                <a:solidFill>
                  <a:schemeClr val="accent2"/>
                </a:solidFill>
                <a:latin typeface="Times New Roman" charset="0"/>
                <a:ea typeface="굴림" charset="0"/>
                <a:cs typeface="굴림" charset="0"/>
              </a:rPr>
              <a:t>802.11a,</a:t>
            </a:r>
            <a:r>
              <a:rPr kumimoji="0" lang="en-US" sz="2800" b="0">
                <a:latin typeface="Times New Roman" charset="0"/>
                <a:ea typeface="굴림" charset="0"/>
                <a:cs typeface="굴림" charset="0"/>
              </a:rPr>
              <a:t> </a:t>
            </a:r>
            <a:r>
              <a:rPr kumimoji="0" lang="en-US" sz="2800">
                <a:solidFill>
                  <a:srgbClr val="FF0066"/>
                </a:solidFill>
                <a:latin typeface="Times New Roman" charset="0"/>
                <a:ea typeface="굴림" charset="0"/>
                <a:cs typeface="굴림" charset="0"/>
              </a:rPr>
              <a:t>54 Mbps</a:t>
            </a:r>
            <a:r>
              <a:rPr kumimoji="0" lang="en-US" sz="2800" b="0">
                <a:latin typeface="Times New Roman" charset="0"/>
                <a:ea typeface="굴림" charset="0"/>
                <a:cs typeface="굴림" charset="0"/>
              </a:rPr>
              <a:t>- uses a wider frequency band.</a:t>
            </a:r>
          </a:p>
          <a:p>
            <a:pPr latinLnBrk="0">
              <a:spcBef>
                <a:spcPct val="50000"/>
              </a:spcBef>
              <a:defRPr/>
            </a:pPr>
            <a:r>
              <a:rPr kumimoji="0" lang="en-US" sz="2800">
                <a:solidFill>
                  <a:schemeClr val="accent2"/>
                </a:solidFill>
                <a:latin typeface="Times New Roman" charset="0"/>
                <a:ea typeface="굴림" charset="0"/>
                <a:cs typeface="굴림" charset="0"/>
              </a:rPr>
              <a:t>802.11b</a:t>
            </a:r>
            <a:r>
              <a:rPr kumimoji="0" lang="en-US" sz="2800" b="0">
                <a:latin typeface="Times New Roman" charset="0"/>
                <a:ea typeface="굴림" charset="0"/>
                <a:cs typeface="굴림" charset="0"/>
              </a:rPr>
              <a:t>, </a:t>
            </a:r>
            <a:r>
              <a:rPr kumimoji="0" lang="en-US" sz="2800">
                <a:solidFill>
                  <a:srgbClr val="FF0066"/>
                </a:solidFill>
                <a:latin typeface="Times New Roman" charset="0"/>
                <a:ea typeface="굴림" charset="0"/>
                <a:cs typeface="굴림" charset="0"/>
              </a:rPr>
              <a:t>11 Mbps</a:t>
            </a:r>
            <a:r>
              <a:rPr kumimoji="0" lang="en-US" sz="2800" b="0">
                <a:latin typeface="Times New Roman" charset="0"/>
                <a:ea typeface="굴림" charset="0"/>
                <a:cs typeface="굴림" charset="0"/>
              </a:rPr>
              <a:t>. uses the same frequency band as </a:t>
            </a:r>
            <a:r>
              <a:rPr kumimoji="0" lang="en-US" sz="2800">
                <a:solidFill>
                  <a:schemeClr val="accent2"/>
                </a:solidFill>
                <a:latin typeface="Times New Roman" charset="0"/>
                <a:ea typeface="굴림" charset="0"/>
                <a:cs typeface="굴림" charset="0"/>
              </a:rPr>
              <a:t>802.11</a:t>
            </a:r>
            <a:r>
              <a:rPr kumimoji="0" lang="en-US" sz="2800" b="0">
                <a:latin typeface="Times New Roman" charset="0"/>
                <a:ea typeface="굴림" charset="0"/>
                <a:cs typeface="굴림" charset="0"/>
              </a:rPr>
              <a:t>,   but uses different modulation technique,</a:t>
            </a:r>
          </a:p>
          <a:p>
            <a:pPr latinLnBrk="0">
              <a:spcBef>
                <a:spcPct val="50000"/>
              </a:spcBef>
              <a:defRPr/>
            </a:pPr>
            <a:r>
              <a:rPr kumimoji="0" lang="en-US" sz="2800">
                <a:solidFill>
                  <a:schemeClr val="accent2"/>
                </a:solidFill>
                <a:latin typeface="Times New Roman" charset="0"/>
                <a:ea typeface="굴림" charset="0"/>
                <a:cs typeface="굴림" charset="0"/>
              </a:rPr>
              <a:t>802.11g,</a:t>
            </a:r>
            <a:r>
              <a:rPr kumimoji="0" lang="en-US" sz="2800">
                <a:solidFill>
                  <a:srgbClr val="990033"/>
                </a:solidFill>
                <a:latin typeface="Times New Roman" charset="0"/>
                <a:ea typeface="굴림" charset="0"/>
                <a:cs typeface="굴림" charset="0"/>
              </a:rPr>
              <a:t> </a:t>
            </a:r>
            <a:r>
              <a:rPr kumimoji="0" lang="en-US" sz="2800">
                <a:solidFill>
                  <a:srgbClr val="FF0066"/>
                </a:solidFill>
                <a:latin typeface="Times New Roman" charset="0"/>
                <a:ea typeface="굴림" charset="0"/>
                <a:cs typeface="굴림" charset="0"/>
              </a:rPr>
              <a:t>54 Mbps</a:t>
            </a:r>
            <a:r>
              <a:rPr kumimoji="0" lang="en-US" sz="2800" b="0">
                <a:latin typeface="Times New Roman" charset="0"/>
                <a:ea typeface="굴림" charset="0"/>
                <a:cs typeface="굴림" charset="0"/>
              </a:rPr>
              <a:t>-</a:t>
            </a:r>
            <a:r>
              <a:rPr kumimoji="0" lang="en-US" sz="2400" b="0">
                <a:latin typeface="Times New Roman" charset="0"/>
                <a:ea typeface="굴림" charset="0"/>
                <a:cs typeface="굴림" charset="0"/>
              </a:rPr>
              <a:t> </a:t>
            </a:r>
            <a:r>
              <a:rPr kumimoji="0" lang="en-US" sz="2800">
                <a:solidFill>
                  <a:srgbClr val="990033"/>
                </a:solidFill>
                <a:latin typeface="Times New Roman" charset="0"/>
                <a:ea typeface="굴림" charset="0"/>
                <a:cs typeface="굴림" charset="0"/>
              </a:rPr>
              <a:t>which uses the modulation technique                  as </a:t>
            </a:r>
            <a:r>
              <a:rPr kumimoji="0" lang="en-US" sz="2800">
                <a:solidFill>
                  <a:schemeClr val="folHlink"/>
                </a:solidFill>
                <a:latin typeface="Times New Roman" charset="0"/>
                <a:ea typeface="굴림" charset="0"/>
                <a:cs typeface="굴림" charset="0"/>
              </a:rPr>
              <a:t>802.11a</a:t>
            </a:r>
            <a:r>
              <a:rPr kumimoji="0" lang="en-US" sz="2800">
                <a:solidFill>
                  <a:srgbClr val="990033"/>
                </a:solidFill>
                <a:latin typeface="Times New Roman" charset="0"/>
                <a:ea typeface="굴림" charset="0"/>
                <a:cs typeface="굴림" charset="0"/>
              </a:rPr>
              <a:t> but the frequency band of </a:t>
            </a:r>
            <a:r>
              <a:rPr kumimoji="0" lang="en-US" sz="2800">
                <a:solidFill>
                  <a:schemeClr val="folHlink"/>
                </a:solidFill>
                <a:latin typeface="Times New Roman" charset="0"/>
                <a:ea typeface="굴림" charset="0"/>
                <a:cs typeface="굴림" charset="0"/>
              </a:rPr>
              <a:t>802.11b.</a:t>
            </a:r>
            <a:r>
              <a:rPr kumimoji="0" lang="en-US" sz="2400">
                <a:solidFill>
                  <a:srgbClr val="990033"/>
                </a:solidFill>
                <a:latin typeface="Times New Roman" charset="0"/>
                <a:ea typeface="굴림" charset="0"/>
                <a:cs typeface="굴림"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21712DDD-A6C4-49E8-B37C-9A6F9BFD4ABE}" type="slidenum">
              <a:rPr lang="en-US" altLang="ko-KR"/>
              <a:pPr/>
              <a:t>5</a:t>
            </a:fld>
            <a:endParaRPr lang="en-US" altLang="ko-KR"/>
          </a:p>
        </p:txBody>
      </p:sp>
      <p:sp>
        <p:nvSpPr>
          <p:cNvPr id="211972" name="Rectangle 4"/>
          <p:cNvSpPr>
            <a:spLocks noGrp="1" noChangeArrowheads="1"/>
          </p:cNvSpPr>
          <p:nvPr>
            <p:ph type="title"/>
          </p:nvPr>
        </p:nvSpPr>
        <p:spPr>
          <a:xfrm>
            <a:off x="457200" y="152400"/>
            <a:ext cx="8229600" cy="715963"/>
          </a:xfrm>
        </p:spPr>
        <p:txBody>
          <a:bodyPr/>
          <a:lstStyle/>
          <a:p>
            <a:pPr eaLnBrk="1" hangingPunct="1">
              <a:defRPr/>
            </a:pPr>
            <a:r>
              <a:rPr lang="en-US" sz="3200" b="1" smtClean="0">
                <a:solidFill>
                  <a:schemeClr val="accent2"/>
                </a:solidFill>
                <a:latin typeface="Comic Sans MS" charset="0"/>
              </a:rPr>
              <a:t>Modulation Techniques</a:t>
            </a:r>
            <a:r>
              <a:rPr lang="en-US" sz="4000" smtClean="0">
                <a:solidFill>
                  <a:schemeClr val="accent2"/>
                </a:solidFill>
              </a:rPr>
              <a:t> (cont)</a:t>
            </a:r>
          </a:p>
        </p:txBody>
      </p:sp>
      <p:sp>
        <p:nvSpPr>
          <p:cNvPr id="211973" name="Rectangle 5"/>
          <p:cNvSpPr>
            <a:spLocks noGrp="1" noChangeArrowheads="1"/>
          </p:cNvSpPr>
          <p:nvPr>
            <p:ph type="body" sz="half" idx="1"/>
          </p:nvPr>
        </p:nvSpPr>
        <p:spPr>
          <a:xfrm>
            <a:off x="152400" y="914400"/>
            <a:ext cx="4038600" cy="5715000"/>
          </a:xfrm>
        </p:spPr>
        <p:txBody>
          <a:bodyPr/>
          <a:lstStyle/>
          <a:p>
            <a:pPr eaLnBrk="1" hangingPunct="1">
              <a:lnSpc>
                <a:spcPct val="80000"/>
              </a:lnSpc>
            </a:pPr>
            <a:r>
              <a:rPr lang="en-US" sz="3200" b="1" i="1" smtClean="0"/>
              <a:t>A</a:t>
            </a:r>
            <a:r>
              <a:rPr lang="en-US" smtClean="0"/>
              <a:t>, </a:t>
            </a:r>
            <a:r>
              <a:rPr lang="en-US" sz="3200" b="1" i="1" smtClean="0">
                <a:sym typeface="Symbol" pitchFamily="18" charset="2"/>
              </a:rPr>
              <a:t></a:t>
            </a:r>
            <a:r>
              <a:rPr lang="en-US" smtClean="0"/>
              <a:t>, and </a:t>
            </a:r>
            <a:r>
              <a:rPr lang="en-US" i="1" smtClean="0"/>
              <a:t> </a:t>
            </a:r>
            <a:r>
              <a:rPr lang="en-US" sz="3200" b="1" i="1" smtClean="0"/>
              <a:t>f</a:t>
            </a:r>
            <a:r>
              <a:rPr lang="en-US" smtClean="0"/>
              <a:t>	</a:t>
            </a:r>
          </a:p>
          <a:p>
            <a:pPr eaLnBrk="1" hangingPunct="1">
              <a:lnSpc>
                <a:spcPct val="80000"/>
              </a:lnSpc>
              <a:buFontTx/>
              <a:buNone/>
            </a:pPr>
            <a:endParaRPr lang="en-US" smtClean="0"/>
          </a:p>
          <a:p>
            <a:pPr eaLnBrk="1" hangingPunct="1">
              <a:lnSpc>
                <a:spcPct val="80000"/>
              </a:lnSpc>
              <a:buFontTx/>
              <a:buNone/>
            </a:pPr>
            <a:endParaRPr lang="en-US" smtClean="0"/>
          </a:p>
          <a:p>
            <a:pPr eaLnBrk="1" hangingPunct="1">
              <a:lnSpc>
                <a:spcPct val="80000"/>
              </a:lnSpc>
            </a:pPr>
            <a:r>
              <a:rPr lang="en-US" b="1" smtClean="0"/>
              <a:t>BPSK</a:t>
            </a:r>
            <a:r>
              <a:rPr lang="en-US" smtClean="0"/>
              <a:t>: </a:t>
            </a:r>
            <a:r>
              <a:rPr lang="en-US" sz="2400" b="1" smtClean="0"/>
              <a:t>0° or 180°,</a:t>
            </a:r>
            <a:r>
              <a:rPr lang="en-US" smtClean="0"/>
              <a:t> </a:t>
            </a:r>
          </a:p>
          <a:p>
            <a:pPr eaLnBrk="1" hangingPunct="1">
              <a:lnSpc>
                <a:spcPct val="80000"/>
              </a:lnSpc>
            </a:pPr>
            <a:r>
              <a:rPr lang="en-US" b="1" smtClean="0"/>
              <a:t>QPSK </a:t>
            </a:r>
            <a:r>
              <a:rPr lang="en-US" sz="2400" b="1" smtClean="0"/>
              <a:t>0°, 90°, 180°, 270°</a:t>
            </a:r>
            <a:r>
              <a:rPr lang="en-US" sz="2400" smtClean="0"/>
              <a:t> </a:t>
            </a:r>
          </a:p>
          <a:p>
            <a:pPr eaLnBrk="1" hangingPunct="1">
              <a:lnSpc>
                <a:spcPct val="80000"/>
              </a:lnSpc>
            </a:pPr>
            <a:r>
              <a:rPr lang="en-US" sz="2400" smtClean="0"/>
              <a:t>A higher </a:t>
            </a:r>
            <a:r>
              <a:rPr lang="en-US" sz="2400" b="1" i="1" smtClean="0"/>
              <a:t>K</a:t>
            </a:r>
            <a:r>
              <a:rPr lang="en-US" sz="2000" b="1" i="1" smtClean="0"/>
              <a:t>f</a:t>
            </a:r>
            <a:r>
              <a:rPr lang="en-US" sz="2400" smtClean="0"/>
              <a:t>  value can be    used in modulating the        audio signal, </a:t>
            </a:r>
          </a:p>
          <a:p>
            <a:pPr eaLnBrk="1" hangingPunct="1">
              <a:lnSpc>
                <a:spcPct val="80000"/>
              </a:lnSpc>
            </a:pPr>
            <a:r>
              <a:rPr lang="en-US" sz="2400" smtClean="0"/>
              <a:t>Higher </a:t>
            </a:r>
            <a:r>
              <a:rPr lang="en-US" sz="2400" b="1" i="1" smtClean="0"/>
              <a:t>K</a:t>
            </a:r>
            <a:r>
              <a:rPr lang="en-US" sz="2000" b="1" i="1" smtClean="0"/>
              <a:t>f</a:t>
            </a:r>
            <a:r>
              <a:rPr lang="en-US" sz="2400" smtClean="0"/>
              <a:t>  value decreases   the signal error rate.  </a:t>
            </a:r>
          </a:p>
          <a:p>
            <a:pPr eaLnBrk="1" hangingPunct="1">
              <a:lnSpc>
                <a:spcPct val="80000"/>
              </a:lnSpc>
            </a:pPr>
            <a:r>
              <a:rPr lang="en-US" sz="2400" smtClean="0"/>
              <a:t>However, decoding an FM  signal becomes very            difficult at high </a:t>
            </a:r>
            <a:r>
              <a:rPr lang="en-US" sz="2400" b="1" i="1" smtClean="0"/>
              <a:t>K</a:t>
            </a:r>
            <a:r>
              <a:rPr lang="en-US" sz="2000" b="1" i="1" smtClean="0"/>
              <a:t>f</a:t>
            </a:r>
            <a:r>
              <a:rPr lang="en-US" sz="2400" smtClean="0"/>
              <a:t>,</a:t>
            </a:r>
          </a:p>
        </p:txBody>
      </p:sp>
      <p:sp>
        <p:nvSpPr>
          <p:cNvPr id="211974" name="Rectangle 6"/>
          <p:cNvSpPr>
            <a:spLocks noGrp="1" noChangeArrowheads="1"/>
          </p:cNvSpPr>
          <p:nvPr>
            <p:ph type="body" sz="half" idx="2"/>
          </p:nvPr>
        </p:nvSpPr>
        <p:spPr>
          <a:xfrm>
            <a:off x="4267200" y="1143000"/>
            <a:ext cx="4724400" cy="4525963"/>
          </a:xfrm>
          <a:extLst>
            <a:ext uri="{91240B29-F687-4f45-9708-019B960494DF}">
              <a14:hiddenLine xmlns:a14="http://schemas.microsoft.com/office/drawing/2010/main" xmlns="" w="9525">
                <a:solidFill>
                  <a:srgbClr val="993300"/>
                </a:solidFill>
                <a:miter lim="800000"/>
                <a:headEnd/>
                <a:tailEnd/>
              </a14:hiddenLine>
            </a:ext>
          </a:extLst>
        </p:spPr>
        <p:txBody>
          <a:bodyPr/>
          <a:lstStyle/>
          <a:p>
            <a:pPr eaLnBrk="1" hangingPunct="1">
              <a:lnSpc>
                <a:spcPct val="80000"/>
              </a:lnSpc>
              <a:defRPr/>
            </a:pPr>
            <a:r>
              <a:rPr lang="en-US" sz="2400" smtClean="0"/>
              <a:t>So we cannot  increase </a:t>
            </a:r>
            <a:r>
              <a:rPr lang="en-US" sz="2400" b="1" i="1" smtClean="0"/>
              <a:t>K</a:t>
            </a:r>
            <a:r>
              <a:rPr lang="en-US" sz="2000" b="1" i="1" smtClean="0"/>
              <a:t>f</a:t>
            </a:r>
            <a:r>
              <a:rPr lang="en-US" sz="2400" smtClean="0"/>
              <a:t>    to use FM transmission in a wide            frequency band.</a:t>
            </a:r>
          </a:p>
          <a:p>
            <a:pPr eaLnBrk="1" hangingPunct="1">
              <a:lnSpc>
                <a:spcPct val="80000"/>
              </a:lnSpc>
              <a:defRPr/>
            </a:pPr>
            <a:r>
              <a:rPr lang="en-US" sz="2400" smtClean="0"/>
              <a:t>In the radio spectrum, the             available bandwidth exceeds the  necessary data rate.</a:t>
            </a:r>
            <a:r>
              <a:rPr lang="en-US" sz="2000" smtClean="0"/>
              <a:t>  </a:t>
            </a:r>
          </a:p>
          <a:p>
            <a:pPr eaLnBrk="1" hangingPunct="1">
              <a:lnSpc>
                <a:spcPct val="80000"/>
              </a:lnSpc>
              <a:defRPr/>
            </a:pPr>
            <a:r>
              <a:rPr lang="en-US" sz="2000" b="1" i="1" smtClean="0"/>
              <a:t>For instance</a:t>
            </a:r>
            <a:r>
              <a:rPr lang="en-US" sz="2400" i="1" smtClean="0"/>
              <a:t>, FM radio stations     have about </a:t>
            </a:r>
            <a:r>
              <a:rPr lang="en-US" sz="2400" b="1" i="1" smtClean="0">
                <a:solidFill>
                  <a:srgbClr val="993300"/>
                </a:solidFill>
              </a:rPr>
              <a:t>100 kHz</a:t>
            </a:r>
            <a:r>
              <a:rPr lang="en-US" sz="2400" i="1" smtClean="0"/>
              <a:t>, bandwidth   of an audio signal </a:t>
            </a:r>
            <a:r>
              <a:rPr lang="en-US" sz="2400" b="1" i="1" smtClean="0">
                <a:solidFill>
                  <a:srgbClr val="993300"/>
                </a:solidFill>
              </a:rPr>
              <a:t>20 kHz</a:t>
            </a:r>
            <a:r>
              <a:rPr lang="en-US" sz="2400" i="1" smtClean="0"/>
              <a:t>.</a:t>
            </a:r>
            <a:r>
              <a:rPr lang="en-US" sz="2000" smtClean="0"/>
              <a:t>  </a:t>
            </a:r>
          </a:p>
          <a:p>
            <a:pPr eaLnBrk="1" hangingPunct="1">
              <a:lnSpc>
                <a:spcPct val="80000"/>
              </a:lnSpc>
              <a:defRPr/>
            </a:pPr>
            <a:r>
              <a:rPr lang="en-US" sz="2400" smtClean="0"/>
              <a:t>Spread spectrum techniques are   necessary to for efficient use of    a wide frequency band at low       error rates.</a:t>
            </a:r>
          </a:p>
        </p:txBody>
      </p:sp>
      <p:sp>
        <p:nvSpPr>
          <p:cNvPr id="211976" name="Rectangle 8"/>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7174" name="Object 7"/>
          <p:cNvGraphicFramePr>
            <a:graphicFrameLocks noChangeAspect="1"/>
          </p:cNvGraphicFramePr>
          <p:nvPr/>
        </p:nvGraphicFramePr>
        <p:xfrm>
          <a:off x="381000" y="1600200"/>
          <a:ext cx="3165475" cy="493713"/>
        </p:xfrm>
        <a:graphic>
          <a:graphicData uri="http://schemas.openxmlformats.org/presentationml/2006/ole">
            <p:oleObj spid="_x0000_s7174" name="Equation" r:id="rId3" imgW="1485900" imgH="228600" progId="Equation.3">
              <p:embed/>
            </p:oleObj>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6"/>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36545355-F6F5-471B-A82F-A77489CE4533}" type="slidenum">
              <a:rPr lang="en-US" altLang="ko-KR"/>
              <a:pPr/>
              <a:t>50</a:t>
            </a:fld>
            <a:endParaRPr lang="en-US" altLang="ko-KR"/>
          </a:p>
        </p:txBody>
      </p:sp>
      <p:sp>
        <p:nvSpPr>
          <p:cNvPr id="233474" name="Rectangle 2"/>
          <p:cNvSpPr>
            <a:spLocks noGrp="1" noChangeArrowheads="1"/>
          </p:cNvSpPr>
          <p:nvPr>
            <p:ph type="title"/>
          </p:nvPr>
        </p:nvSpPr>
        <p:spPr>
          <a:xfrm>
            <a:off x="152400" y="274638"/>
            <a:ext cx="8991600" cy="1143000"/>
          </a:xfrm>
          <a:ln>
            <a:solidFill>
              <a:srgbClr val="FF0066"/>
            </a:solidFill>
            <a:miter lim="800000"/>
            <a:headEnd/>
            <a:tailEnd/>
          </a:ln>
        </p:spPr>
        <p:txBody>
          <a:bodyPr/>
          <a:lstStyle/>
          <a:p>
            <a:pPr eaLnBrk="1" hangingPunct="1">
              <a:defRPr/>
            </a:pPr>
            <a:r>
              <a:rPr lang="en-US" sz="2800" b="1" smtClean="0">
                <a:solidFill>
                  <a:schemeClr val="accent2"/>
                </a:solidFill>
                <a:latin typeface="Comic Sans MS" charset="0"/>
              </a:rPr>
              <a:t>The 802.11 standard specifies three transmission techniques allowed in the physical layer</a:t>
            </a:r>
          </a:p>
        </p:txBody>
      </p:sp>
      <p:sp>
        <p:nvSpPr>
          <p:cNvPr id="233475" name="Rectangle 3"/>
          <p:cNvSpPr>
            <a:spLocks noGrp="1" noChangeArrowheads="1"/>
          </p:cNvSpPr>
          <p:nvPr>
            <p:ph type="body" sz="half" idx="1"/>
          </p:nvPr>
        </p:nvSpPr>
        <p:spPr>
          <a:xfrm>
            <a:off x="0" y="1600200"/>
            <a:ext cx="4495800" cy="4525963"/>
          </a:xfrm>
        </p:spPr>
        <p:txBody>
          <a:bodyPr/>
          <a:lstStyle/>
          <a:p>
            <a:pPr eaLnBrk="1" hangingPunct="1">
              <a:lnSpc>
                <a:spcPct val="80000"/>
              </a:lnSpc>
              <a:buFontTx/>
              <a:buNone/>
              <a:defRPr/>
            </a:pPr>
            <a:r>
              <a:rPr lang="en-US" sz="2000" smtClean="0"/>
              <a:t>1. Use short-range radio, techniques of    </a:t>
            </a:r>
            <a:r>
              <a:rPr lang="en-US" sz="2000" b="1" smtClean="0">
                <a:solidFill>
                  <a:srgbClr val="FF0066"/>
                </a:solidFill>
              </a:rPr>
              <a:t>FHSS </a:t>
            </a:r>
            <a:r>
              <a:rPr lang="en-US" sz="2000" b="1" smtClean="0">
                <a:solidFill>
                  <a:schemeClr val="accent2"/>
                </a:solidFill>
              </a:rPr>
              <a:t>79 hops, 1 MHz wide, PN seq.Dwell time 625 mks, </a:t>
            </a:r>
            <a:r>
              <a:rPr lang="en-US" sz="2000" b="1" smtClean="0">
                <a:solidFill>
                  <a:srgbClr val="993300"/>
                </a:solidFill>
              </a:rPr>
              <a:t>(Bluetooth)</a:t>
            </a:r>
          </a:p>
          <a:p>
            <a:pPr eaLnBrk="1" hangingPunct="1">
              <a:lnSpc>
                <a:spcPct val="80000"/>
              </a:lnSpc>
              <a:buFontTx/>
              <a:buNone/>
              <a:defRPr/>
            </a:pPr>
            <a:r>
              <a:rPr lang="en-US" sz="2000" smtClean="0"/>
              <a:t>2. Use short-range radio </a:t>
            </a:r>
            <a:r>
              <a:rPr lang="en-US" sz="2000" b="1" smtClean="0">
                <a:solidFill>
                  <a:srgbClr val="FF0066"/>
                </a:solidFill>
              </a:rPr>
              <a:t>DSSS</a:t>
            </a:r>
            <a:r>
              <a:rPr lang="en-US" sz="2000" smtClean="0">
                <a:solidFill>
                  <a:srgbClr val="FF0066"/>
                </a:solidFill>
              </a:rPr>
              <a:t>.</a:t>
            </a:r>
            <a:r>
              <a:rPr lang="en-US" sz="2000" smtClean="0"/>
              <a:t> </a:t>
            </a:r>
            <a:r>
              <a:rPr lang="en-US" sz="2000" smtClean="0">
                <a:solidFill>
                  <a:schemeClr val="accent2"/>
                </a:solidFill>
              </a:rPr>
              <a:t>1-2 Mbps, similar to  CDMA; bit = 11 chips uses PM</a:t>
            </a:r>
            <a:r>
              <a:rPr lang="en-US" sz="2000" smtClean="0"/>
              <a:t>.</a:t>
            </a:r>
          </a:p>
          <a:p>
            <a:pPr eaLnBrk="1" hangingPunct="1">
              <a:lnSpc>
                <a:spcPct val="80000"/>
              </a:lnSpc>
              <a:buFontTx/>
              <a:buNone/>
              <a:defRPr/>
            </a:pPr>
            <a:r>
              <a:rPr lang="en-US" sz="2000" smtClean="0"/>
              <a:t>3. Modifications: </a:t>
            </a:r>
            <a:r>
              <a:rPr lang="en-US" sz="2000" b="1" smtClean="0">
                <a:solidFill>
                  <a:schemeClr val="accent2"/>
                </a:solidFill>
                <a:latin typeface="Comic Sans MS" charset="0"/>
              </a:rPr>
              <a:t>802.11a</a:t>
            </a:r>
            <a:r>
              <a:rPr lang="en-US" sz="2000" b="1" smtClean="0">
                <a:solidFill>
                  <a:srgbClr val="FF0000"/>
                </a:solidFill>
                <a:latin typeface="Comic Sans MS" charset="0"/>
              </a:rPr>
              <a:t>-</a:t>
            </a:r>
            <a:r>
              <a:rPr lang="en-US" sz="2000" b="1" smtClean="0">
                <a:solidFill>
                  <a:schemeClr val="accent2"/>
                </a:solidFill>
                <a:latin typeface="Comic Sans MS" charset="0"/>
              </a:rPr>
              <a:t>54 Mbps; </a:t>
            </a:r>
          </a:p>
          <a:p>
            <a:pPr eaLnBrk="1" hangingPunct="1">
              <a:lnSpc>
                <a:spcPct val="80000"/>
              </a:lnSpc>
              <a:buFontTx/>
              <a:buNone/>
              <a:defRPr/>
            </a:pPr>
            <a:r>
              <a:rPr lang="en-US" sz="2000" b="1" smtClean="0">
                <a:solidFill>
                  <a:schemeClr val="accent2"/>
                </a:solidFill>
                <a:latin typeface="Comic Sans MS" charset="0"/>
              </a:rPr>
              <a:t>                802.11b</a:t>
            </a:r>
            <a:r>
              <a:rPr lang="en-US" sz="2000" b="1" smtClean="0">
                <a:solidFill>
                  <a:srgbClr val="FF0000"/>
                </a:solidFill>
                <a:latin typeface="Comic Sans MS" charset="0"/>
              </a:rPr>
              <a:t>-</a:t>
            </a:r>
            <a:r>
              <a:rPr lang="en-US" sz="2000" b="1" smtClean="0">
                <a:solidFill>
                  <a:schemeClr val="accent2"/>
                </a:solidFill>
                <a:latin typeface="Comic Sans MS" charset="0"/>
              </a:rPr>
              <a:t>11 Mbps; </a:t>
            </a:r>
          </a:p>
          <a:p>
            <a:pPr eaLnBrk="1" hangingPunct="1">
              <a:lnSpc>
                <a:spcPct val="80000"/>
              </a:lnSpc>
              <a:buFontTx/>
              <a:buNone/>
              <a:defRPr/>
            </a:pPr>
            <a:r>
              <a:rPr lang="en-US" sz="2000" b="1" smtClean="0">
                <a:solidFill>
                  <a:schemeClr val="accent2"/>
                </a:solidFill>
                <a:latin typeface="Comic Sans MS" charset="0"/>
              </a:rPr>
              <a:t>                802.11g</a:t>
            </a:r>
            <a:r>
              <a:rPr lang="en-US" sz="2000" b="1" smtClean="0">
                <a:solidFill>
                  <a:srgbClr val="FF0066"/>
                </a:solidFill>
                <a:latin typeface="Comic Sans MS" charset="0"/>
              </a:rPr>
              <a:t>-</a:t>
            </a:r>
            <a:r>
              <a:rPr lang="en-US" sz="2000" b="1" smtClean="0">
                <a:solidFill>
                  <a:schemeClr val="accent2"/>
                </a:solidFill>
                <a:latin typeface="Comic Sans MS" charset="0"/>
              </a:rPr>
              <a:t>54 Mbps ?</a:t>
            </a:r>
            <a:endParaRPr lang="en-US" sz="2000" b="1" smtClean="0">
              <a:latin typeface="Comic Sans MS" charset="0"/>
            </a:endParaRPr>
          </a:p>
          <a:p>
            <a:pPr eaLnBrk="1" hangingPunct="1">
              <a:lnSpc>
                <a:spcPct val="80000"/>
              </a:lnSpc>
              <a:defRPr/>
            </a:pPr>
            <a:r>
              <a:rPr lang="en-US" sz="2000" smtClean="0"/>
              <a:t>Both of </a:t>
            </a:r>
            <a:r>
              <a:rPr lang="en-US" sz="2000" b="1" smtClean="0">
                <a:solidFill>
                  <a:schemeClr val="accent2"/>
                </a:solidFill>
              </a:rPr>
              <a:t>FHSS</a:t>
            </a:r>
            <a:r>
              <a:rPr lang="en-US" sz="2000" smtClean="0"/>
              <a:t> and </a:t>
            </a:r>
            <a:r>
              <a:rPr lang="en-US" sz="2000" b="1" smtClean="0">
                <a:solidFill>
                  <a:schemeClr val="accent2"/>
                </a:solidFill>
              </a:rPr>
              <a:t>DSSS</a:t>
            </a:r>
            <a:r>
              <a:rPr lang="en-US" sz="2000" smtClean="0"/>
              <a:t> use a part of the unlicensed    spectrum </a:t>
            </a:r>
            <a:r>
              <a:rPr lang="en-US" sz="2000" b="1" smtClean="0">
                <a:solidFill>
                  <a:srgbClr val="990033"/>
                </a:solidFill>
              </a:rPr>
              <a:t>(2.4 GHz)  ISM</a:t>
            </a:r>
            <a:r>
              <a:rPr lang="en-US" sz="2000" smtClean="0"/>
              <a:t> </a:t>
            </a:r>
            <a:r>
              <a:rPr lang="en-US" sz="2000" b="1" smtClean="0">
                <a:solidFill>
                  <a:schemeClr val="accent2"/>
                </a:solidFill>
              </a:rPr>
              <a:t>(</a:t>
            </a:r>
            <a:r>
              <a:rPr lang="en-US" sz="2000" b="1" smtClean="0">
                <a:solidFill>
                  <a:srgbClr val="FF0066"/>
                </a:solidFill>
              </a:rPr>
              <a:t>Industrial, Scientific, and      Medical</a:t>
            </a:r>
            <a:r>
              <a:rPr lang="en-US" sz="2000" b="1" smtClean="0">
                <a:solidFill>
                  <a:schemeClr val="accent2"/>
                </a:solidFill>
              </a:rPr>
              <a:t>) </a:t>
            </a:r>
            <a:r>
              <a:rPr lang="en-US" sz="2000" smtClean="0"/>
              <a:t>application band. </a:t>
            </a:r>
          </a:p>
          <a:p>
            <a:pPr eaLnBrk="1" hangingPunct="1">
              <a:lnSpc>
                <a:spcPct val="80000"/>
              </a:lnSpc>
              <a:defRPr/>
            </a:pPr>
            <a:r>
              <a:rPr lang="en-US" sz="2000" b="1" smtClean="0">
                <a:solidFill>
                  <a:srgbClr val="990033"/>
                </a:solidFill>
              </a:rPr>
              <a:t>The infrared method</a:t>
            </a:r>
            <a:r>
              <a:rPr lang="en-US" sz="2000" smtClean="0"/>
              <a:t>: as </a:t>
            </a:r>
            <a:r>
              <a:rPr lang="en-US" sz="2000" b="1" smtClean="0">
                <a:solidFill>
                  <a:srgbClr val="FF0066"/>
                </a:solidFill>
              </a:rPr>
              <a:t>television   remote control </a:t>
            </a:r>
          </a:p>
          <a:p>
            <a:pPr eaLnBrk="1" hangingPunct="1">
              <a:lnSpc>
                <a:spcPct val="80000"/>
              </a:lnSpc>
              <a:buFontTx/>
              <a:buNone/>
              <a:defRPr/>
            </a:pPr>
            <a:r>
              <a:rPr lang="en-US" sz="2000" b="1" smtClean="0">
                <a:solidFill>
                  <a:schemeClr val="accent2"/>
                </a:solidFill>
              </a:rPr>
              <a:t>                   0.85 nm, 1-2 Mbps</a:t>
            </a:r>
          </a:p>
          <a:p>
            <a:pPr eaLnBrk="1" hangingPunct="1">
              <a:lnSpc>
                <a:spcPct val="80000"/>
              </a:lnSpc>
              <a:defRPr/>
            </a:pPr>
            <a:endParaRPr lang="en-US" sz="2000" smtClean="0"/>
          </a:p>
        </p:txBody>
      </p:sp>
      <p:graphicFrame>
        <p:nvGraphicFramePr>
          <p:cNvPr id="233512" name="Group 40"/>
          <p:cNvGraphicFramePr>
            <a:graphicFrameLocks noGrp="1"/>
          </p:cNvGraphicFramePr>
          <p:nvPr>
            <p:ph sz="half" idx="2"/>
          </p:nvPr>
        </p:nvGraphicFramePr>
        <p:xfrm>
          <a:off x="4495800" y="1600200"/>
          <a:ext cx="4572000" cy="4675188"/>
        </p:xfrm>
        <a:graphic>
          <a:graphicData uri="http://schemas.openxmlformats.org/drawingml/2006/table">
            <a:tbl>
              <a:tblPr/>
              <a:tblGrid>
                <a:gridCol w="533400"/>
                <a:gridCol w="4038600"/>
              </a:tblGrid>
              <a:tr h="44608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a:ln>
                            <a:noFill/>
                          </a:ln>
                          <a:solidFill>
                            <a:srgbClr val="FF0000"/>
                          </a:solidFill>
                          <a:effectLst/>
                          <a:latin typeface="Times New Roman" charset="0"/>
                          <a:ea typeface="굴림" charset="0"/>
                          <a:cs typeface="Times New Roman"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800" b="1" i="0" u="none" strike="noStrike" cap="none" normalizeH="0" baseline="0">
                          <a:ln>
                            <a:noFill/>
                          </a:ln>
                          <a:solidFill>
                            <a:schemeClr val="accent2"/>
                          </a:solidFill>
                          <a:effectLst/>
                          <a:latin typeface="Times New Roman" charset="0"/>
                          <a:ea typeface="굴림" charset="0"/>
                          <a:cs typeface="Times New Roman" charset="0"/>
                        </a:rPr>
                        <a:t>1 Mbps or 2 Mbps,</a:t>
                      </a:r>
                      <a:r>
                        <a:rPr kumimoji="1" lang="en-US" sz="1800" b="0" i="0" u="none" strike="noStrike" cap="none" normalizeH="0" baseline="0">
                          <a:ln>
                            <a:noFill/>
                          </a:ln>
                          <a:solidFill>
                            <a:schemeClr val="tx1"/>
                          </a:solidFill>
                          <a:effectLst/>
                          <a:latin typeface="Times New Roman" charset="0"/>
                          <a:ea typeface="굴림" charset="0"/>
                          <a:cs typeface="Times New Roman" charset="0"/>
                        </a:rPr>
                        <a:t> so was too slow.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a:ln>
                            <a:noFill/>
                          </a:ln>
                          <a:solidFill>
                            <a:srgbClr val="FF0000"/>
                          </a:solidFill>
                          <a:effectLst/>
                          <a:latin typeface="Times New Roman" charset="0"/>
                          <a:ea typeface="굴림" charset="0"/>
                          <a:cs typeface="Times New Roman" charset="0"/>
                        </a:rPr>
                        <a:t>11a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800" b="1" i="0" u="none" strike="noStrike" cap="none" normalizeH="0" baseline="0">
                          <a:ln>
                            <a:noFill/>
                          </a:ln>
                          <a:solidFill>
                            <a:schemeClr val="accent2"/>
                          </a:solidFill>
                          <a:effectLst/>
                          <a:latin typeface="Times New Roman" charset="0"/>
                          <a:ea typeface="굴림" charset="0"/>
                          <a:cs typeface="Times New Roman" charset="0"/>
                        </a:rPr>
                        <a:t>FHSS; 5-GHz band</a:t>
                      </a:r>
                      <a:r>
                        <a:rPr kumimoji="1" lang="en-US" sz="1800" b="0" i="0" u="none" strike="noStrike" cap="none" normalizeH="0" baseline="0">
                          <a:ln>
                            <a:noFill/>
                          </a:ln>
                          <a:solidFill>
                            <a:schemeClr val="tx1"/>
                          </a:solidFill>
                          <a:effectLst/>
                          <a:latin typeface="Times New Roman" charset="0"/>
                          <a:ea typeface="굴림" charset="0"/>
                          <a:cs typeface="Times New Roman" charset="0"/>
                        </a:rPr>
                        <a:t>; </a:t>
                      </a:r>
                      <a:r>
                        <a:rPr kumimoji="1" lang="en-US" sz="1800" b="1" i="0" u="none" strike="noStrike" cap="none" normalizeH="0" baseline="0">
                          <a:ln>
                            <a:noFill/>
                          </a:ln>
                          <a:solidFill>
                            <a:schemeClr val="accent2"/>
                          </a:solidFill>
                          <a:effectLst/>
                          <a:latin typeface="Times New Roman" charset="0"/>
                          <a:ea typeface="굴림" charset="0"/>
                          <a:cs typeface="Times New Roman" charset="0"/>
                        </a:rPr>
                        <a:t>54 Mbps</a:t>
                      </a:r>
                      <a:r>
                        <a:rPr kumimoji="1" lang="en-US" sz="1800" b="0" i="0" u="none" strike="noStrike" cap="none" normalizeH="0" baseline="0">
                          <a:ln>
                            <a:noFill/>
                          </a:ln>
                          <a:solidFill>
                            <a:schemeClr val="tx1"/>
                          </a:solidFill>
                          <a:effectLst/>
                          <a:latin typeface="Times New Roman" charset="0"/>
                          <a:ea typeface="굴림" charset="0"/>
                          <a:cs typeface="Times New Roman" charset="0"/>
                        </a:rPr>
                        <a:t>; </a:t>
                      </a:r>
                      <a:r>
                        <a:rPr kumimoji="1" lang="en-US" sz="1800" b="1" i="0" u="none" strike="noStrike" cap="none" normalizeH="0" baseline="0">
                          <a:ln>
                            <a:noFill/>
                          </a:ln>
                          <a:solidFill>
                            <a:srgbClr val="990033"/>
                          </a:solidFill>
                          <a:effectLst/>
                          <a:latin typeface="Times New Roman" charset="0"/>
                          <a:ea typeface="굴림" charset="0"/>
                          <a:cs typeface="Times New Roman" charset="0"/>
                        </a:rPr>
                        <a:t>OFDM  </a:t>
                      </a:r>
                      <a:r>
                        <a:rPr kumimoji="1" lang="en-US" sz="1800" b="1" i="0" u="none" strike="noStrike" cap="none" normalizeH="0" baseline="0">
                          <a:ln>
                            <a:noFill/>
                          </a:ln>
                          <a:solidFill>
                            <a:schemeClr val="accent2"/>
                          </a:solidFill>
                          <a:effectLst/>
                          <a:latin typeface="Times New Roman" charset="0"/>
                          <a:ea typeface="굴림" charset="0"/>
                          <a:cs typeface="Times New Roman" charset="0"/>
                        </a:rPr>
                        <a:t>(</a:t>
                      </a:r>
                      <a:r>
                        <a:rPr kumimoji="1" lang="en-US" sz="1800" b="1" i="0" u="none" strike="noStrike" cap="none" normalizeH="0" baseline="0">
                          <a:ln>
                            <a:noFill/>
                          </a:ln>
                          <a:solidFill>
                            <a:srgbClr val="FF0066"/>
                          </a:solidFill>
                          <a:effectLst/>
                          <a:latin typeface="Times New Roman" charset="0"/>
                          <a:ea typeface="굴림" charset="0"/>
                          <a:cs typeface="Times New Roman" charset="0"/>
                        </a:rPr>
                        <a:t>48</a:t>
                      </a:r>
                      <a:r>
                        <a:rPr kumimoji="1" lang="en-US" sz="1800" b="1" i="0" u="none" strike="noStrike" cap="none" normalizeH="0" baseline="0">
                          <a:ln>
                            <a:noFill/>
                          </a:ln>
                          <a:solidFill>
                            <a:schemeClr val="accent2"/>
                          </a:solidFill>
                          <a:effectLst/>
                          <a:latin typeface="Times New Roman" charset="0"/>
                          <a:ea typeface="굴림" charset="0"/>
                          <a:cs typeface="Times New Roman" charset="0"/>
                        </a:rPr>
                        <a:t> data+ </a:t>
                      </a:r>
                      <a:r>
                        <a:rPr kumimoji="1" lang="en-US" sz="1800" b="1" i="0" u="none" strike="noStrike" cap="none" normalizeH="0" baseline="0">
                          <a:ln>
                            <a:noFill/>
                          </a:ln>
                          <a:solidFill>
                            <a:srgbClr val="FF0066"/>
                          </a:solidFill>
                          <a:effectLst/>
                          <a:latin typeface="Times New Roman" charset="0"/>
                          <a:ea typeface="굴림" charset="0"/>
                          <a:cs typeface="Times New Roman" charset="0"/>
                        </a:rPr>
                        <a:t>4</a:t>
                      </a:r>
                      <a:r>
                        <a:rPr kumimoji="1" lang="en-US" sz="1800" b="1" i="0" u="none" strike="noStrike" cap="none" normalizeH="0" baseline="0">
                          <a:ln>
                            <a:noFill/>
                          </a:ln>
                          <a:solidFill>
                            <a:schemeClr val="accent2"/>
                          </a:solidFill>
                          <a:effectLst/>
                          <a:latin typeface="Times New Roman" charset="0"/>
                          <a:ea typeface="굴림" charset="0"/>
                          <a:cs typeface="Times New Roman" charset="0"/>
                        </a:rPr>
                        <a:t> Sync) ch. 18-54 Mbps, </a:t>
                      </a:r>
                      <a:r>
                        <a:rPr kumimoji="1" lang="en-US" sz="1800" b="1" i="0" u="none" strike="noStrike" cap="none" normalizeH="0" baseline="0">
                          <a:ln>
                            <a:noFill/>
                          </a:ln>
                          <a:solidFill>
                            <a:srgbClr val="990033"/>
                          </a:solidFill>
                          <a:effectLst/>
                          <a:latin typeface="Times New Roman" charset="0"/>
                          <a:ea typeface="굴림" charset="0"/>
                          <a:cs typeface="Times New Roman" charset="0"/>
                        </a:rPr>
                        <a:t>=   With Europ. HiperLAN/2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8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a:ln>
                            <a:noFill/>
                          </a:ln>
                          <a:solidFill>
                            <a:srgbClr val="FF0000"/>
                          </a:solidFill>
                          <a:effectLst/>
                          <a:latin typeface="Times New Roman" charset="0"/>
                          <a:ea typeface="굴림" charset="0"/>
                          <a:cs typeface="Times New Roman" charset="0"/>
                        </a:rPr>
                        <a:t>11b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800" b="0" i="0" u="none" strike="noStrike" cap="none" normalizeH="0" baseline="0">
                          <a:ln>
                            <a:noFill/>
                          </a:ln>
                          <a:solidFill>
                            <a:schemeClr val="accent2"/>
                          </a:solidFill>
                          <a:effectLst/>
                          <a:latin typeface="Times New Roman" charset="0"/>
                          <a:ea typeface="굴림" charset="0"/>
                          <a:cs typeface="Times New Roman" charset="0"/>
                        </a:rPr>
                        <a:t>DSSS</a:t>
                      </a:r>
                      <a:r>
                        <a:rPr kumimoji="1" lang="en-US" sz="1800" b="0" i="0" u="none" strike="noStrike" cap="none" normalizeH="0" baseline="0">
                          <a:ln>
                            <a:noFill/>
                          </a:ln>
                          <a:solidFill>
                            <a:schemeClr val="tx1"/>
                          </a:solidFill>
                          <a:effectLst/>
                          <a:latin typeface="Times New Roman" charset="0"/>
                          <a:ea typeface="굴림" charset="0"/>
                          <a:cs typeface="Times New Roman" charset="0"/>
                        </a:rPr>
                        <a:t>; Uses the </a:t>
                      </a:r>
                      <a:r>
                        <a:rPr kumimoji="1" lang="en-US" sz="1800" b="1" i="0" u="none" strike="noStrike" cap="none" normalizeH="0" baseline="0">
                          <a:ln>
                            <a:noFill/>
                          </a:ln>
                          <a:solidFill>
                            <a:schemeClr val="accent2"/>
                          </a:solidFill>
                          <a:effectLst/>
                          <a:latin typeface="Times New Roman" charset="0"/>
                          <a:ea typeface="굴림" charset="0"/>
                          <a:cs typeface="Times New Roman" charset="0"/>
                        </a:rPr>
                        <a:t>same frequency band as 802.11</a:t>
                      </a:r>
                      <a:r>
                        <a:rPr kumimoji="1" lang="en-US" sz="1800" b="0" i="0" u="none" strike="noStrike" cap="none" normalizeH="0" baseline="0">
                          <a:ln>
                            <a:noFill/>
                          </a:ln>
                          <a:solidFill>
                            <a:schemeClr val="tx1"/>
                          </a:solidFill>
                          <a:effectLst/>
                          <a:latin typeface="Times New Roman" charset="0"/>
                          <a:ea typeface="굴림" charset="0"/>
                          <a:cs typeface="Times New Roman" charset="0"/>
                        </a:rPr>
                        <a:t>, but uses </a:t>
                      </a:r>
                      <a:r>
                        <a:rPr kumimoji="1" lang="en-US" sz="1800" b="1" i="0" u="none" strike="noStrike" cap="none" normalizeH="0" baseline="0">
                          <a:ln>
                            <a:noFill/>
                          </a:ln>
                          <a:solidFill>
                            <a:schemeClr val="accent2"/>
                          </a:solidFill>
                          <a:effectLst/>
                          <a:latin typeface="Times New Roman" charset="0"/>
                          <a:ea typeface="굴림" charset="0"/>
                          <a:cs typeface="Times New Roman" charset="0"/>
                        </a:rPr>
                        <a:t>different modulation    technique</a:t>
                      </a:r>
                      <a:r>
                        <a:rPr kumimoji="1" lang="en-US" sz="1800" b="0" i="0" u="none" strike="noStrike" cap="none" normalizeH="0" baseline="0">
                          <a:ln>
                            <a:noFill/>
                          </a:ln>
                          <a:solidFill>
                            <a:schemeClr val="tx1"/>
                          </a:solidFill>
                          <a:effectLst/>
                          <a:latin typeface="Times New Roman" charset="0"/>
                          <a:ea typeface="굴림" charset="0"/>
                          <a:cs typeface="Times New Roman" charset="0"/>
                        </a:rPr>
                        <a:t> achieve:</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Times New Roman" charset="0"/>
                          <a:ea typeface="굴림" charset="0"/>
                          <a:cs typeface="Times New Roman" charset="0"/>
                        </a:rPr>
                        <a:t> </a:t>
                      </a:r>
                      <a:r>
                        <a:rPr kumimoji="1" lang="en-US" sz="1800" b="1" i="0" u="none" strike="noStrike" cap="none" normalizeH="0" baseline="0">
                          <a:ln>
                            <a:noFill/>
                          </a:ln>
                          <a:solidFill>
                            <a:srgbClr val="990033"/>
                          </a:solidFill>
                          <a:effectLst/>
                          <a:latin typeface="Times New Roman" charset="0"/>
                          <a:ea typeface="굴림" charset="0"/>
                          <a:cs typeface="Times New Roman" charset="0"/>
                        </a:rPr>
                        <a:t>1, 2, 5.5, 11 Mbps.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66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a:ln>
                            <a:noFill/>
                          </a:ln>
                          <a:solidFill>
                            <a:srgbClr val="FF0000"/>
                          </a:solidFill>
                          <a:effectLst/>
                          <a:latin typeface="Times New Roman" charset="0"/>
                          <a:ea typeface="굴림" charset="0"/>
                          <a:cs typeface="Times New Roman" charset="0"/>
                        </a:rPr>
                        <a:t>11g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Times New Roman" charset="0"/>
                          <a:ea typeface="굴림" charset="0"/>
                          <a:cs typeface="Times New Roman" charset="0"/>
                        </a:rPr>
                        <a:t>Uses the </a:t>
                      </a:r>
                      <a:r>
                        <a:rPr kumimoji="1" lang="en-US" sz="1800" b="1" i="0" u="none" strike="noStrike" cap="none" normalizeH="0" baseline="0">
                          <a:ln>
                            <a:noFill/>
                          </a:ln>
                          <a:solidFill>
                            <a:schemeClr val="accent2"/>
                          </a:solidFill>
                          <a:effectLst/>
                          <a:latin typeface="Times New Roman" charset="0"/>
                          <a:ea typeface="굴림" charset="0"/>
                          <a:cs typeface="Times New Roman" charset="0"/>
                        </a:rPr>
                        <a:t>OFDM modulation=  802.11a</a:t>
                      </a:r>
                      <a:r>
                        <a:rPr kumimoji="1" lang="en-US" sz="1800" b="0" i="0" u="none" strike="noStrike" cap="none" normalizeH="0" baseline="0">
                          <a:ln>
                            <a:noFill/>
                          </a:ln>
                          <a:solidFill>
                            <a:schemeClr val="tx1"/>
                          </a:solidFill>
                          <a:effectLst/>
                          <a:latin typeface="Times New Roman" charset="0"/>
                          <a:ea typeface="굴림" charset="0"/>
                          <a:cs typeface="Times New Roman" charset="0"/>
                        </a:rPr>
                        <a:t> but the  </a:t>
                      </a:r>
                      <a:r>
                        <a:rPr kumimoji="1" lang="en-US" sz="1800" b="1" i="0" u="none" strike="noStrike" cap="none" normalizeH="0" baseline="0">
                          <a:ln>
                            <a:noFill/>
                          </a:ln>
                          <a:solidFill>
                            <a:schemeClr val="accent2"/>
                          </a:solidFill>
                          <a:effectLst/>
                          <a:latin typeface="Times New Roman" charset="0"/>
                          <a:ea typeface="굴림" charset="0"/>
                          <a:cs typeface="Times New Roman" charset="0"/>
                        </a:rPr>
                        <a:t>frequency band =of 802.11b</a:t>
                      </a:r>
                      <a:r>
                        <a:rPr kumimoji="1" lang="en-US" sz="1800" b="0" i="0" u="none" strike="noStrike" cap="none" normalizeH="0" baseline="0">
                          <a:ln>
                            <a:noFill/>
                          </a:ln>
                          <a:solidFill>
                            <a:schemeClr val="tx1"/>
                          </a:solidFill>
                          <a:effectLst/>
                          <a:latin typeface="Times New Roman" charset="0"/>
                          <a:ea typeface="굴림" charset="0"/>
                          <a:cs typeface="Times New Roman" charset="0"/>
                        </a:rPr>
                        <a:t>.     </a:t>
                      </a:r>
                      <a:r>
                        <a:rPr kumimoji="1" lang="en-US" sz="1800" b="0" i="0" u="none" strike="noStrike" cap="none" normalizeH="0" baseline="0">
                          <a:ln>
                            <a:noFill/>
                          </a:ln>
                          <a:solidFill>
                            <a:schemeClr val="folHlink"/>
                          </a:solidFill>
                          <a:effectLst/>
                          <a:latin typeface="Times New Roman" charset="0"/>
                          <a:ea typeface="굴림" charset="0"/>
                          <a:cs typeface="Times New Roman" charset="0"/>
                        </a:rPr>
                        <a:t>(</a:t>
                      </a:r>
                      <a:r>
                        <a:rPr kumimoji="1" lang="en-US" sz="1800" b="1" i="0" u="none" strike="noStrike" cap="none" normalizeH="0" baseline="0">
                          <a:ln>
                            <a:noFill/>
                          </a:ln>
                          <a:solidFill>
                            <a:schemeClr val="folHlink"/>
                          </a:solidFill>
                          <a:effectLst/>
                          <a:latin typeface="Times New Roman" charset="0"/>
                          <a:ea typeface="굴림" charset="0"/>
                          <a:cs typeface="Times New Roman" charset="0"/>
                        </a:rPr>
                        <a:t>Theory-54 Mbps)??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0350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a:ln>
                            <a:noFill/>
                          </a:ln>
                          <a:solidFill>
                            <a:srgbClr val="FF0000"/>
                          </a:solidFill>
                          <a:effectLst/>
                          <a:latin typeface="Times New Roman" charset="0"/>
                          <a:ea typeface="굴림" charset="0"/>
                          <a:cs typeface="Times New Roman" charset="0"/>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800" b="1" i="0" u="none" strike="noStrike" cap="none" normalizeH="0" baseline="0">
                          <a:ln>
                            <a:noFill/>
                          </a:ln>
                          <a:solidFill>
                            <a:schemeClr val="accent2"/>
                          </a:solidFill>
                          <a:effectLst/>
                          <a:latin typeface="Times New Roman" charset="0"/>
                          <a:ea typeface="굴림" charset="0"/>
                          <a:cs typeface="Times New Roman" charset="0"/>
                        </a:rPr>
                        <a:t>10-to-66 GHz frequency range</a:t>
                      </a:r>
                      <a:r>
                        <a:rPr kumimoji="1" lang="en-US" sz="1800" b="0" i="0" u="none" strike="noStrike" cap="none" normalizeH="0" baseline="0">
                          <a:ln>
                            <a:noFill/>
                          </a:ln>
                          <a:solidFill>
                            <a:schemeClr val="tx1"/>
                          </a:solidFill>
                          <a:effectLst/>
                          <a:latin typeface="Times New Roman" charset="0"/>
                          <a:ea typeface="굴림" charset="0"/>
                          <a:cs typeface="Times New Roman"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C421F7EF-0607-43EA-97DB-701631D69C3D}" type="slidenum">
              <a:rPr lang="en-US" altLang="ko-KR"/>
              <a:pPr/>
              <a:t>51</a:t>
            </a:fld>
            <a:endParaRPr lang="en-US" altLang="ko-KR"/>
          </a:p>
        </p:txBody>
      </p:sp>
      <p:sp>
        <p:nvSpPr>
          <p:cNvPr id="236546" name="Rectangle 2"/>
          <p:cNvSpPr>
            <a:spLocks noGrp="1" noChangeArrowheads="1"/>
          </p:cNvSpPr>
          <p:nvPr>
            <p:ph type="title"/>
          </p:nvPr>
        </p:nvSpPr>
        <p:spPr>
          <a:xfrm>
            <a:off x="533400" y="0"/>
            <a:ext cx="7772400" cy="762000"/>
          </a:xfrm>
        </p:spPr>
        <p:txBody>
          <a:bodyPr/>
          <a:lstStyle/>
          <a:p>
            <a:pPr eaLnBrk="1" hangingPunct="1">
              <a:defRPr/>
            </a:pPr>
            <a:r>
              <a:rPr lang="en-US" sz="3600" b="1" smtClean="0">
                <a:solidFill>
                  <a:schemeClr val="accent2"/>
                </a:solidFill>
                <a:latin typeface="Comic Sans MS" charset="0"/>
              </a:rPr>
              <a:t>802.11 Modifications</a:t>
            </a:r>
          </a:p>
        </p:txBody>
      </p:sp>
      <p:graphicFrame>
        <p:nvGraphicFramePr>
          <p:cNvPr id="236547" name="Group 3"/>
          <p:cNvGraphicFramePr>
            <a:graphicFrameLocks noGrp="1"/>
          </p:cNvGraphicFramePr>
          <p:nvPr>
            <p:ph idx="1"/>
          </p:nvPr>
        </p:nvGraphicFramePr>
        <p:xfrm>
          <a:off x="0" y="838200"/>
          <a:ext cx="8991600" cy="5411788"/>
        </p:xfrm>
        <a:graphic>
          <a:graphicData uri="http://schemas.openxmlformats.org/drawingml/2006/table">
            <a:tbl>
              <a:tblPr/>
              <a:tblGrid>
                <a:gridCol w="914400"/>
                <a:gridCol w="8077200"/>
              </a:tblGrid>
              <a:tr h="53340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2800" b="1" i="0" u="none" strike="noStrike" cap="none" normalizeH="0" baseline="0">
                          <a:ln>
                            <a:noFill/>
                          </a:ln>
                          <a:solidFill>
                            <a:srgbClr val="FF0000"/>
                          </a:solidFill>
                          <a:effectLst/>
                          <a:latin typeface="Times New Roman" charset="0"/>
                          <a:ea typeface="굴림" charset="0"/>
                          <a:cs typeface="Times New Roman"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2800" b="1" i="0" u="none" strike="noStrike" cap="none" normalizeH="0" baseline="0">
                          <a:ln>
                            <a:noFill/>
                          </a:ln>
                          <a:solidFill>
                            <a:schemeClr val="accent2"/>
                          </a:solidFill>
                          <a:effectLst/>
                          <a:latin typeface="Times New Roman" charset="0"/>
                          <a:ea typeface="굴림" charset="0"/>
                          <a:cs typeface="Times New Roman" charset="0"/>
                        </a:rPr>
                        <a:t>1 Mbps or 2 Mbps,</a:t>
                      </a:r>
                      <a:r>
                        <a:rPr kumimoji="1" lang="en-US" sz="2800" b="0" i="0" u="none" strike="noStrike" cap="none" normalizeH="0" baseline="0">
                          <a:ln>
                            <a:noFill/>
                          </a:ln>
                          <a:solidFill>
                            <a:schemeClr val="tx1"/>
                          </a:solidFill>
                          <a:effectLst/>
                          <a:latin typeface="Times New Roman" charset="0"/>
                          <a:ea typeface="굴림" charset="0"/>
                          <a:cs typeface="Times New Roman" charset="0"/>
                        </a:rPr>
                        <a:t> so was too slow.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2800" b="1" i="0" u="none" strike="noStrike" cap="none" normalizeH="0" baseline="0">
                          <a:ln>
                            <a:noFill/>
                          </a:ln>
                          <a:solidFill>
                            <a:srgbClr val="FF0000"/>
                          </a:solidFill>
                          <a:effectLst/>
                          <a:latin typeface="Times New Roman" charset="0"/>
                          <a:ea typeface="굴림" charset="0"/>
                          <a:cs typeface="Times New Roman" charset="0"/>
                        </a:rPr>
                        <a:t>11a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2800" b="1" i="0" u="none" strike="noStrike" cap="none" normalizeH="0" baseline="0">
                          <a:ln>
                            <a:noFill/>
                          </a:ln>
                          <a:solidFill>
                            <a:schemeClr val="accent2"/>
                          </a:solidFill>
                          <a:effectLst/>
                          <a:latin typeface="Times New Roman" charset="0"/>
                          <a:ea typeface="굴림" charset="0"/>
                          <a:cs typeface="Times New Roman" charset="0"/>
                        </a:rPr>
                        <a:t>FHSS; 5-GHz band</a:t>
                      </a:r>
                      <a:r>
                        <a:rPr kumimoji="1" lang="en-US" sz="2800" b="0" i="0" u="none" strike="noStrike" cap="none" normalizeH="0" baseline="0">
                          <a:ln>
                            <a:noFill/>
                          </a:ln>
                          <a:solidFill>
                            <a:schemeClr val="tx1"/>
                          </a:solidFill>
                          <a:effectLst/>
                          <a:latin typeface="Times New Roman" charset="0"/>
                          <a:ea typeface="굴림" charset="0"/>
                          <a:cs typeface="Times New Roman" charset="0"/>
                        </a:rPr>
                        <a:t>; </a:t>
                      </a:r>
                      <a:r>
                        <a:rPr kumimoji="1" lang="en-US" sz="2800" b="1" i="0" u="none" strike="noStrike" cap="none" normalizeH="0" baseline="0">
                          <a:ln>
                            <a:noFill/>
                          </a:ln>
                          <a:solidFill>
                            <a:schemeClr val="accent2"/>
                          </a:solidFill>
                          <a:effectLst/>
                          <a:latin typeface="Times New Roman" charset="0"/>
                          <a:ea typeface="굴림" charset="0"/>
                          <a:cs typeface="Times New Roman" charset="0"/>
                        </a:rPr>
                        <a:t>54 Mbps</a:t>
                      </a:r>
                      <a:r>
                        <a:rPr kumimoji="1" lang="en-US" sz="2800" b="0" i="0" u="none" strike="noStrike" cap="none" normalizeH="0" baseline="0">
                          <a:ln>
                            <a:noFill/>
                          </a:ln>
                          <a:solidFill>
                            <a:schemeClr val="tx1"/>
                          </a:solidFill>
                          <a:effectLst/>
                          <a:latin typeface="Times New Roman" charset="0"/>
                          <a:ea typeface="굴림" charset="0"/>
                          <a:cs typeface="Times New Roman" charset="0"/>
                        </a:rPr>
                        <a:t>; </a:t>
                      </a:r>
                      <a:r>
                        <a:rPr kumimoji="1" lang="en-US" sz="2800" b="1" i="0" u="none" strike="noStrike" cap="none" normalizeH="0" baseline="0">
                          <a:ln>
                            <a:noFill/>
                          </a:ln>
                          <a:solidFill>
                            <a:srgbClr val="990033"/>
                          </a:solidFill>
                          <a:effectLst/>
                          <a:latin typeface="Times New Roman" charset="0"/>
                          <a:ea typeface="굴림" charset="0"/>
                          <a:cs typeface="Times New Roman" charset="0"/>
                        </a:rPr>
                        <a:t>OFDM </a:t>
                      </a:r>
                      <a:r>
                        <a:rPr kumimoji="1" lang="en-US" sz="2800" b="1" i="0" u="none" strike="noStrike" cap="none" normalizeH="0" baseline="0">
                          <a:ln>
                            <a:noFill/>
                          </a:ln>
                          <a:solidFill>
                            <a:schemeClr val="accent2"/>
                          </a:solidFill>
                          <a:effectLst/>
                          <a:latin typeface="Times New Roman" charset="0"/>
                          <a:ea typeface="굴림" charset="0"/>
                          <a:cs typeface="Times New Roman" charset="0"/>
                        </a:rPr>
                        <a:t>(</a:t>
                      </a:r>
                      <a:r>
                        <a:rPr kumimoji="1" lang="en-US" sz="2800" b="1" i="0" u="none" strike="noStrike" cap="none" normalizeH="0" baseline="0">
                          <a:ln>
                            <a:noFill/>
                          </a:ln>
                          <a:solidFill>
                            <a:srgbClr val="FF0066"/>
                          </a:solidFill>
                          <a:effectLst/>
                          <a:latin typeface="Times New Roman" charset="0"/>
                          <a:ea typeface="굴림" charset="0"/>
                          <a:cs typeface="Times New Roman" charset="0"/>
                        </a:rPr>
                        <a:t>48</a:t>
                      </a:r>
                      <a:r>
                        <a:rPr kumimoji="1" lang="en-US" sz="2800" b="1" i="0" u="none" strike="noStrike" cap="none" normalizeH="0" baseline="0">
                          <a:ln>
                            <a:noFill/>
                          </a:ln>
                          <a:solidFill>
                            <a:schemeClr val="accent2"/>
                          </a:solidFill>
                          <a:effectLst/>
                          <a:latin typeface="Times New Roman" charset="0"/>
                          <a:ea typeface="굴림" charset="0"/>
                          <a:cs typeface="Times New Roman" charset="0"/>
                        </a:rPr>
                        <a:t> data+  </a:t>
                      </a:r>
                      <a:r>
                        <a:rPr kumimoji="1" lang="en-US" sz="2800" b="1" i="0" u="none" strike="noStrike" cap="none" normalizeH="0" baseline="0">
                          <a:ln>
                            <a:noFill/>
                          </a:ln>
                          <a:solidFill>
                            <a:srgbClr val="FF0066"/>
                          </a:solidFill>
                          <a:effectLst/>
                          <a:latin typeface="Times New Roman" charset="0"/>
                          <a:ea typeface="굴림" charset="0"/>
                          <a:cs typeface="Times New Roman" charset="0"/>
                        </a:rPr>
                        <a:t>4</a:t>
                      </a:r>
                      <a:r>
                        <a:rPr kumimoji="1" lang="en-US" sz="2800" b="1" i="0" u="none" strike="noStrike" cap="none" normalizeH="0" baseline="0">
                          <a:ln>
                            <a:noFill/>
                          </a:ln>
                          <a:solidFill>
                            <a:schemeClr val="accent2"/>
                          </a:solidFill>
                          <a:effectLst/>
                          <a:latin typeface="Times New Roman" charset="0"/>
                          <a:ea typeface="굴림" charset="0"/>
                          <a:cs typeface="Times New Roman" charset="0"/>
                        </a:rPr>
                        <a:t> Sync) ch. 18-54 Mbps, </a:t>
                      </a:r>
                      <a:r>
                        <a:rPr kumimoji="1" lang="en-US" sz="2800" b="1" i="0" u="none" strike="noStrike" cap="none" normalizeH="0" baseline="0">
                          <a:ln>
                            <a:noFill/>
                          </a:ln>
                          <a:solidFill>
                            <a:srgbClr val="990033"/>
                          </a:solidFill>
                          <a:effectLst/>
                          <a:latin typeface="Times New Roman" charset="0"/>
                          <a:ea typeface="굴림" charset="0"/>
                          <a:cs typeface="Times New Roman" charset="0"/>
                        </a:rPr>
                        <a:t>=With Europ. HiperLAN/2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8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2800" b="1" i="0" u="none" strike="noStrike" cap="none" normalizeH="0" baseline="0">
                          <a:ln>
                            <a:noFill/>
                          </a:ln>
                          <a:solidFill>
                            <a:srgbClr val="FF0000"/>
                          </a:solidFill>
                          <a:effectLst/>
                          <a:latin typeface="Times New Roman" charset="0"/>
                          <a:ea typeface="굴림" charset="0"/>
                          <a:cs typeface="Times New Roman" charset="0"/>
                        </a:rPr>
                        <a:t>11b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2800" b="0" i="0" u="none" strike="noStrike" cap="none" normalizeH="0" baseline="0">
                          <a:ln>
                            <a:noFill/>
                          </a:ln>
                          <a:solidFill>
                            <a:schemeClr val="accent2"/>
                          </a:solidFill>
                          <a:effectLst/>
                          <a:latin typeface="Times New Roman" charset="0"/>
                          <a:ea typeface="굴림" charset="0"/>
                          <a:cs typeface="Times New Roman" charset="0"/>
                        </a:rPr>
                        <a:t>DSSS</a:t>
                      </a:r>
                      <a:r>
                        <a:rPr kumimoji="1" lang="en-US" sz="2800" b="0" i="0" u="none" strike="noStrike" cap="none" normalizeH="0" baseline="0">
                          <a:ln>
                            <a:noFill/>
                          </a:ln>
                          <a:solidFill>
                            <a:schemeClr val="tx1"/>
                          </a:solidFill>
                          <a:effectLst/>
                          <a:latin typeface="Times New Roman" charset="0"/>
                          <a:ea typeface="굴림" charset="0"/>
                          <a:cs typeface="Times New Roman" charset="0"/>
                        </a:rPr>
                        <a:t>; Uses the </a:t>
                      </a:r>
                      <a:r>
                        <a:rPr kumimoji="1" lang="en-US" sz="2800" b="1" i="0" u="none" strike="noStrike" cap="none" normalizeH="0" baseline="0">
                          <a:ln>
                            <a:noFill/>
                          </a:ln>
                          <a:solidFill>
                            <a:schemeClr val="accent2"/>
                          </a:solidFill>
                          <a:effectLst/>
                          <a:latin typeface="Times New Roman" charset="0"/>
                          <a:ea typeface="굴림" charset="0"/>
                          <a:cs typeface="Times New Roman" charset="0"/>
                        </a:rPr>
                        <a:t>same frequency band as 802.11</a:t>
                      </a:r>
                      <a:r>
                        <a:rPr kumimoji="1" lang="en-US" sz="2800" b="0" i="0" u="none" strike="noStrike" cap="none" normalizeH="0" baseline="0">
                          <a:ln>
                            <a:noFill/>
                          </a:ln>
                          <a:solidFill>
                            <a:schemeClr val="tx1"/>
                          </a:solidFill>
                          <a:effectLst/>
                          <a:latin typeface="Times New Roman" charset="0"/>
                          <a:ea typeface="굴림" charset="0"/>
                          <a:cs typeface="Times New Roman" charset="0"/>
                        </a:rPr>
                        <a:t>, but uses </a:t>
                      </a:r>
                      <a:r>
                        <a:rPr kumimoji="1" lang="en-US" sz="2800" b="1" i="0" u="none" strike="noStrike" cap="none" normalizeH="0" baseline="0">
                          <a:ln>
                            <a:noFill/>
                          </a:ln>
                          <a:solidFill>
                            <a:schemeClr val="accent2"/>
                          </a:solidFill>
                          <a:effectLst/>
                          <a:latin typeface="Times New Roman" charset="0"/>
                          <a:ea typeface="굴림" charset="0"/>
                          <a:cs typeface="Times New Roman" charset="0"/>
                        </a:rPr>
                        <a:t>different modulation technique</a:t>
                      </a:r>
                      <a:r>
                        <a:rPr kumimoji="1" lang="en-US" sz="2800" b="0" i="0" u="none" strike="noStrike" cap="none" normalizeH="0" baseline="0">
                          <a:ln>
                            <a:noFill/>
                          </a:ln>
                          <a:solidFill>
                            <a:schemeClr val="tx1"/>
                          </a:solidFill>
                          <a:effectLst/>
                          <a:latin typeface="Times New Roman" charset="0"/>
                          <a:ea typeface="굴림" charset="0"/>
                          <a:cs typeface="Times New Roman" charset="0"/>
                        </a:rPr>
                        <a:t> achieve:</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2800" b="0" i="0" u="none" strike="noStrike" cap="none" normalizeH="0" baseline="0">
                          <a:ln>
                            <a:noFill/>
                          </a:ln>
                          <a:solidFill>
                            <a:schemeClr val="tx1"/>
                          </a:solidFill>
                          <a:effectLst/>
                          <a:latin typeface="Times New Roman" charset="0"/>
                          <a:ea typeface="굴림" charset="0"/>
                          <a:cs typeface="Times New Roman" charset="0"/>
                        </a:rPr>
                        <a:t> </a:t>
                      </a:r>
                      <a:r>
                        <a:rPr kumimoji="1" lang="en-US" sz="2800" b="1" i="0" u="none" strike="noStrike" cap="none" normalizeH="0" baseline="0">
                          <a:ln>
                            <a:noFill/>
                          </a:ln>
                          <a:solidFill>
                            <a:srgbClr val="990033"/>
                          </a:solidFill>
                          <a:effectLst/>
                          <a:latin typeface="Times New Roman" charset="0"/>
                          <a:ea typeface="굴림" charset="0"/>
                          <a:cs typeface="Times New Roman" charset="0"/>
                        </a:rPr>
                        <a:t>1, 2, 5.5, 11 Mbps.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382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2800" b="1" i="0" u="none" strike="noStrike" cap="none" normalizeH="0" baseline="0">
                          <a:ln>
                            <a:noFill/>
                          </a:ln>
                          <a:solidFill>
                            <a:srgbClr val="FF0000"/>
                          </a:solidFill>
                          <a:effectLst/>
                          <a:latin typeface="Times New Roman" charset="0"/>
                          <a:ea typeface="굴림" charset="0"/>
                          <a:cs typeface="Times New Roman" charset="0"/>
                        </a:rPr>
                        <a:t>11g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2800" b="0" i="0" u="none" strike="noStrike" cap="none" normalizeH="0" baseline="0">
                          <a:ln>
                            <a:noFill/>
                          </a:ln>
                          <a:solidFill>
                            <a:schemeClr val="tx1"/>
                          </a:solidFill>
                          <a:effectLst/>
                          <a:latin typeface="Times New Roman" charset="0"/>
                          <a:ea typeface="굴림" charset="0"/>
                          <a:cs typeface="Times New Roman" charset="0"/>
                        </a:rPr>
                        <a:t>Uses the </a:t>
                      </a:r>
                      <a:r>
                        <a:rPr kumimoji="1" lang="en-US" sz="2800" b="1" i="0" u="none" strike="noStrike" cap="none" normalizeH="0" baseline="0">
                          <a:ln>
                            <a:noFill/>
                          </a:ln>
                          <a:solidFill>
                            <a:schemeClr val="accent2"/>
                          </a:solidFill>
                          <a:effectLst/>
                          <a:latin typeface="Times New Roman" charset="0"/>
                          <a:ea typeface="굴림" charset="0"/>
                          <a:cs typeface="Times New Roman" charset="0"/>
                        </a:rPr>
                        <a:t>OFDM modulation= of 802.11a</a:t>
                      </a:r>
                      <a:r>
                        <a:rPr kumimoji="1" lang="en-US" sz="2800" b="0" i="0" u="none" strike="noStrike" cap="none" normalizeH="0" baseline="0">
                          <a:ln>
                            <a:noFill/>
                          </a:ln>
                          <a:solidFill>
                            <a:schemeClr val="tx1"/>
                          </a:solidFill>
                          <a:effectLst/>
                          <a:latin typeface="Times New Roman" charset="0"/>
                          <a:ea typeface="굴림" charset="0"/>
                          <a:cs typeface="Times New Roman" charset="0"/>
                        </a:rPr>
                        <a:t> but the        </a:t>
                      </a:r>
                      <a:r>
                        <a:rPr kumimoji="1" lang="en-US" sz="2800" b="1" i="0" u="none" strike="noStrike" cap="none" normalizeH="0" baseline="0">
                          <a:ln>
                            <a:noFill/>
                          </a:ln>
                          <a:solidFill>
                            <a:schemeClr val="accent2"/>
                          </a:solidFill>
                          <a:effectLst/>
                          <a:latin typeface="Times New Roman" charset="0"/>
                          <a:ea typeface="굴림" charset="0"/>
                          <a:cs typeface="Times New Roman" charset="0"/>
                        </a:rPr>
                        <a:t>frequency band =of 802.11b</a:t>
                      </a:r>
                      <a:r>
                        <a:rPr kumimoji="1" lang="en-US" sz="2800" b="0" i="0" u="none" strike="noStrike" cap="none" normalizeH="0" baseline="0">
                          <a:ln>
                            <a:noFill/>
                          </a:ln>
                          <a:solidFill>
                            <a:schemeClr val="tx1"/>
                          </a:solidFill>
                          <a:effectLst/>
                          <a:latin typeface="Times New Roman" charset="0"/>
                          <a:ea typeface="굴림" charset="0"/>
                          <a:cs typeface="Times New Roman" charset="0"/>
                        </a:rPr>
                        <a:t>. </a:t>
                      </a:r>
                      <a:r>
                        <a:rPr kumimoji="1" lang="en-US" sz="2800" b="0" i="0" u="none" strike="noStrike" cap="none" normalizeH="0" baseline="0">
                          <a:ln>
                            <a:noFill/>
                          </a:ln>
                          <a:solidFill>
                            <a:schemeClr val="folHlink"/>
                          </a:solidFill>
                          <a:effectLst/>
                          <a:latin typeface="Times New Roman" charset="0"/>
                          <a:ea typeface="굴림" charset="0"/>
                          <a:cs typeface="Times New Roman" charset="0"/>
                        </a:rPr>
                        <a:t>(</a:t>
                      </a:r>
                      <a:r>
                        <a:rPr kumimoji="1" lang="en-US" sz="2800" b="1" i="0" u="none" strike="noStrike" cap="none" normalizeH="0" baseline="0">
                          <a:ln>
                            <a:noFill/>
                          </a:ln>
                          <a:solidFill>
                            <a:schemeClr val="folHlink"/>
                          </a:solidFill>
                          <a:effectLst/>
                          <a:latin typeface="Times New Roman" charset="0"/>
                          <a:ea typeface="굴림" charset="0"/>
                          <a:cs typeface="Times New Roman" charset="0"/>
                        </a:rPr>
                        <a:t>Theory-54 Mbps)??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2382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2800" b="1" i="0" u="none" strike="noStrike" cap="none" normalizeH="0" baseline="0">
                          <a:ln>
                            <a:noFill/>
                          </a:ln>
                          <a:solidFill>
                            <a:srgbClr val="FF0000"/>
                          </a:solidFill>
                          <a:effectLst/>
                          <a:latin typeface="Times New Roman" charset="0"/>
                          <a:ea typeface="굴림" charset="0"/>
                          <a:cs typeface="Times New Roman" charset="0"/>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2800" b="1" i="0" u="none" strike="noStrike" cap="none" normalizeH="0" baseline="0">
                          <a:ln>
                            <a:noFill/>
                          </a:ln>
                          <a:solidFill>
                            <a:schemeClr val="accent2"/>
                          </a:solidFill>
                          <a:effectLst/>
                          <a:latin typeface="Times New Roman" charset="0"/>
                          <a:ea typeface="굴림" charset="0"/>
                          <a:cs typeface="Times New Roman" charset="0"/>
                        </a:rPr>
                        <a:t>10-to-66 GHz frequency range</a:t>
                      </a:r>
                      <a:r>
                        <a:rPr kumimoji="1" lang="en-US" sz="2800" b="0" i="0" u="none" strike="noStrike" cap="none" normalizeH="0" baseline="0">
                          <a:ln>
                            <a:noFill/>
                          </a:ln>
                          <a:solidFill>
                            <a:schemeClr val="tx1"/>
                          </a:solidFill>
                          <a:effectLst/>
                          <a:latin typeface="Times New Roman" charset="0"/>
                          <a:ea typeface="굴림" charset="0"/>
                          <a:cs typeface="Times New Roman"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8D4FB090-0675-4A28-9A97-FE1EBD0E990E}" type="slidenum">
              <a:rPr lang="en-US" altLang="ko-KR"/>
              <a:pPr/>
              <a:t>52</a:t>
            </a:fld>
            <a:endParaRPr lang="en-US" altLang="ko-KR"/>
          </a:p>
        </p:txBody>
      </p:sp>
      <p:sp>
        <p:nvSpPr>
          <p:cNvPr id="238594" name="Rectangle 2"/>
          <p:cNvSpPr>
            <a:spLocks noGrp="1" noChangeArrowheads="1"/>
          </p:cNvSpPr>
          <p:nvPr>
            <p:ph type="title"/>
          </p:nvPr>
        </p:nvSpPr>
        <p:spPr>
          <a:xfrm>
            <a:off x="457200" y="457200"/>
            <a:ext cx="8305800" cy="762000"/>
          </a:xfrm>
        </p:spPr>
        <p:txBody>
          <a:bodyPr/>
          <a:lstStyle/>
          <a:p>
            <a:pPr eaLnBrk="1" hangingPunct="1">
              <a:defRPr/>
            </a:pPr>
            <a:r>
              <a:rPr lang="en-US" sz="3600" b="1" smtClean="0">
                <a:solidFill>
                  <a:schemeClr val="accent2"/>
                </a:solidFill>
                <a:latin typeface="Comic Sans MS" charset="0"/>
              </a:rPr>
              <a:t>8. Medium Access Protocol for        CSMA/CA</a:t>
            </a:r>
            <a:endParaRPr lang="en-US" b="1" smtClean="0">
              <a:solidFill>
                <a:schemeClr val="accent2"/>
              </a:solidFill>
            </a:endParaRPr>
          </a:p>
        </p:txBody>
      </p:sp>
      <p:sp>
        <p:nvSpPr>
          <p:cNvPr id="238595" name="Rectangle 3"/>
          <p:cNvSpPr>
            <a:spLocks noGrp="1" noChangeArrowheads="1"/>
          </p:cNvSpPr>
          <p:nvPr>
            <p:ph type="body" idx="1"/>
          </p:nvPr>
        </p:nvSpPr>
        <p:spPr>
          <a:xfrm>
            <a:off x="0" y="1371600"/>
            <a:ext cx="9144000" cy="5791200"/>
          </a:xfrm>
        </p:spPr>
        <p:txBody>
          <a:bodyPr/>
          <a:lstStyle/>
          <a:p>
            <a:pPr algn="just" eaLnBrk="1" hangingPunct="1">
              <a:buFontTx/>
              <a:buNone/>
              <a:defRPr/>
            </a:pPr>
            <a:r>
              <a:rPr lang="en-US" sz="2800" smtClean="0"/>
              <a:t>When many users are located in the same area, and use the  same wireless LAN at the same time, two different MAC   methods are defined for signal multiplexing:</a:t>
            </a:r>
          </a:p>
          <a:p>
            <a:pPr algn="just" eaLnBrk="1" hangingPunct="1">
              <a:buFontTx/>
              <a:buNone/>
              <a:defRPr/>
            </a:pPr>
            <a:r>
              <a:rPr lang="en-US" sz="2800" smtClean="0"/>
              <a:t>	</a:t>
            </a:r>
            <a:r>
              <a:rPr lang="en-US" sz="2800" b="1" u="sng" smtClean="0">
                <a:solidFill>
                  <a:srgbClr val="FF0000"/>
                </a:solidFill>
              </a:rPr>
              <a:t>1.</a:t>
            </a:r>
            <a:r>
              <a:rPr lang="en-US" sz="2800" b="1" u="sng" smtClean="0"/>
              <a:t> </a:t>
            </a:r>
            <a:r>
              <a:rPr lang="en-US" sz="2800" b="1" u="sng" smtClean="0">
                <a:solidFill>
                  <a:srgbClr val="FF0066"/>
                </a:solidFill>
              </a:rPr>
              <a:t>Distributed Coordination Function</a:t>
            </a:r>
            <a:r>
              <a:rPr lang="en-US" sz="2800" u="sng" smtClean="0">
                <a:solidFill>
                  <a:srgbClr val="FF0066"/>
                </a:solidFill>
              </a:rPr>
              <a:t> </a:t>
            </a:r>
            <a:r>
              <a:rPr lang="en-US" sz="2800" b="1" u="sng" smtClean="0">
                <a:solidFill>
                  <a:schemeClr val="accent2"/>
                </a:solidFill>
              </a:rPr>
              <a:t>(DCF) (</a:t>
            </a:r>
            <a:r>
              <a:rPr lang="en-US" sz="2800" b="1" u="sng" smtClean="0">
                <a:solidFill>
                  <a:srgbClr val="FF0000"/>
                </a:solidFill>
              </a:rPr>
              <a:t>no control</a:t>
            </a:r>
            <a:r>
              <a:rPr lang="en-US" sz="2800" b="1" u="sng" smtClean="0">
                <a:solidFill>
                  <a:schemeClr val="accent2"/>
                </a:solidFill>
              </a:rPr>
              <a:t>)</a:t>
            </a:r>
          </a:p>
          <a:p>
            <a:pPr algn="just" eaLnBrk="1" hangingPunct="1">
              <a:buFontTx/>
              <a:buNone/>
              <a:defRPr/>
            </a:pPr>
            <a:r>
              <a:rPr lang="en-US" sz="2800" smtClean="0">
                <a:solidFill>
                  <a:srgbClr val="FF0066"/>
                </a:solidFill>
              </a:rPr>
              <a:t>	</a:t>
            </a:r>
            <a:r>
              <a:rPr lang="en-US" sz="2800" b="1" smtClean="0">
                <a:solidFill>
                  <a:srgbClr val="FF0066"/>
                </a:solidFill>
              </a:rPr>
              <a:t>2. Point Coordination Function</a:t>
            </a:r>
            <a:r>
              <a:rPr lang="en-US" sz="2800" smtClean="0">
                <a:solidFill>
                  <a:srgbClr val="FF0066"/>
                </a:solidFill>
              </a:rPr>
              <a:t> </a:t>
            </a:r>
            <a:r>
              <a:rPr lang="en-US" sz="2800" b="1" smtClean="0">
                <a:solidFill>
                  <a:schemeClr val="accent2"/>
                </a:solidFill>
              </a:rPr>
              <a:t>(PCF) (</a:t>
            </a:r>
            <a:r>
              <a:rPr lang="en-US" sz="2800" b="1" smtClean="0">
                <a:solidFill>
                  <a:srgbClr val="FF0000"/>
                </a:solidFill>
              </a:rPr>
              <a:t>BS controls cell</a:t>
            </a:r>
            <a:r>
              <a:rPr lang="en-US" sz="2800" b="1" smtClean="0">
                <a:solidFill>
                  <a:schemeClr val="accent2"/>
                </a:solidFill>
              </a:rPr>
              <a:t>)</a:t>
            </a:r>
          </a:p>
          <a:p>
            <a:pPr algn="just" eaLnBrk="1" hangingPunct="1">
              <a:buFontTx/>
              <a:buNone/>
              <a:defRPr/>
            </a:pPr>
            <a:r>
              <a:rPr lang="en-US" sz="2800" smtClean="0"/>
              <a:t>    The basic access mechanism, called the </a:t>
            </a:r>
            <a:r>
              <a:rPr lang="en-US" sz="2800" b="1" u="sng" smtClean="0">
                <a:solidFill>
                  <a:schemeClr val="accent2"/>
                </a:solidFill>
              </a:rPr>
              <a:t>DCF</a:t>
            </a:r>
            <a:r>
              <a:rPr lang="en-US" sz="2800" smtClean="0"/>
              <a:t>,                     Each unit senses the medium before it starts to transmit.       If the medium </a:t>
            </a:r>
            <a:r>
              <a:rPr lang="en-US" sz="2800" b="1" smtClean="0">
                <a:solidFill>
                  <a:schemeClr val="accent2"/>
                </a:solidFill>
              </a:rPr>
              <a:t>is free</a:t>
            </a:r>
            <a:r>
              <a:rPr lang="en-US" sz="2800" smtClean="0"/>
              <a:t> for several microseconds, the unit can transmit for a </a:t>
            </a:r>
            <a:r>
              <a:rPr lang="en-US" sz="2800" b="1" smtClean="0">
                <a:solidFill>
                  <a:schemeClr val="accent2"/>
                </a:solidFill>
              </a:rPr>
              <a:t>limited time</a:t>
            </a:r>
            <a:r>
              <a:rPr lang="en-US" sz="2800" smtClean="0"/>
              <a:t>. If the medium </a:t>
            </a:r>
            <a:r>
              <a:rPr lang="en-US" sz="2800" b="1" smtClean="0">
                <a:solidFill>
                  <a:srgbClr val="FF0066"/>
                </a:solidFill>
              </a:rPr>
              <a:t>is busy</a:t>
            </a:r>
            <a:r>
              <a:rPr lang="en-US" sz="2800" smtClean="0"/>
              <a:t>, the unit will </a:t>
            </a:r>
            <a:r>
              <a:rPr lang="en-US" b="1" smtClean="0">
                <a:solidFill>
                  <a:srgbClr val="FF0066"/>
                </a:solidFill>
              </a:rPr>
              <a:t>back-off</a:t>
            </a:r>
            <a:r>
              <a:rPr lang="en-US" sz="2800" smtClean="0"/>
              <a:t> for a random time before it senses again. </a:t>
            </a:r>
          </a:p>
          <a:p>
            <a:pPr algn="just" eaLnBrk="1" hangingPunct="1">
              <a:buFontTx/>
              <a:buNone/>
              <a:defRPr/>
            </a:pPr>
            <a:r>
              <a:rPr lang="en-US" smtClean="0"/>
              <a:t>    </a:t>
            </a:r>
            <a:r>
              <a:rPr lang="en-US" b="1" u="sng" smtClean="0"/>
              <a:t>It does not sense the channel while transmitting</a:t>
            </a:r>
            <a:r>
              <a:rPr lang="en-US" b="1" smtClean="0"/>
              <a:t>,</a:t>
            </a:r>
            <a:r>
              <a:rPr lang="en-US" smtClean="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435CAF1A-6887-4FC1-BF8B-DAEE641F3D85}" type="slidenum">
              <a:rPr lang="en-US" altLang="ko-KR"/>
              <a:pPr/>
              <a:t>53</a:t>
            </a:fld>
            <a:endParaRPr lang="en-US" altLang="ko-KR"/>
          </a:p>
        </p:txBody>
      </p:sp>
      <p:sp>
        <p:nvSpPr>
          <p:cNvPr id="239618" name="Rectangle 2"/>
          <p:cNvSpPr>
            <a:spLocks noGrp="1" noChangeArrowheads="1"/>
          </p:cNvSpPr>
          <p:nvPr>
            <p:ph type="title"/>
          </p:nvPr>
        </p:nvSpPr>
        <p:spPr>
          <a:xfrm>
            <a:off x="228600" y="0"/>
            <a:ext cx="8686800" cy="838200"/>
          </a:xfrm>
        </p:spPr>
        <p:txBody>
          <a:bodyPr/>
          <a:lstStyle/>
          <a:p>
            <a:pPr eaLnBrk="1" hangingPunct="1">
              <a:defRPr/>
            </a:pPr>
            <a:r>
              <a:rPr lang="en-US" sz="3200" b="1" smtClean="0">
                <a:solidFill>
                  <a:schemeClr val="accent2"/>
                </a:solidFill>
                <a:latin typeface="Comic Sans MS" charset="0"/>
              </a:rPr>
              <a:t>Medium Access with CSMA/CA (Cont)</a:t>
            </a:r>
            <a:endParaRPr lang="en-US" sz="4000" b="1" smtClean="0">
              <a:solidFill>
                <a:schemeClr val="accent2"/>
              </a:solidFill>
            </a:endParaRPr>
          </a:p>
        </p:txBody>
      </p:sp>
      <p:sp>
        <p:nvSpPr>
          <p:cNvPr id="239619" name="Rectangle 3"/>
          <p:cNvSpPr>
            <a:spLocks noGrp="1" noChangeArrowheads="1"/>
          </p:cNvSpPr>
          <p:nvPr>
            <p:ph type="body" idx="1"/>
          </p:nvPr>
        </p:nvSpPr>
        <p:spPr>
          <a:xfrm>
            <a:off x="152400" y="914400"/>
            <a:ext cx="8839200" cy="5638800"/>
          </a:xfrm>
        </p:spPr>
        <p:txBody>
          <a:bodyPr/>
          <a:lstStyle/>
          <a:p>
            <a:pPr marL="609600" indent="-609600" eaLnBrk="1" hangingPunct="1">
              <a:lnSpc>
                <a:spcPct val="80000"/>
              </a:lnSpc>
              <a:buFontTx/>
              <a:buNone/>
              <a:defRPr/>
            </a:pPr>
            <a:r>
              <a:rPr lang="en-US" sz="2800" b="1" smtClean="0">
                <a:solidFill>
                  <a:schemeClr val="accent2"/>
                </a:solidFill>
              </a:rPr>
              <a:t>The basic access mechanism</a:t>
            </a:r>
            <a:r>
              <a:rPr lang="en-US" sz="2800" b="1" smtClean="0"/>
              <a:t>:</a:t>
            </a:r>
            <a:r>
              <a:rPr lang="en-US" sz="2800" smtClean="0"/>
              <a:t> </a:t>
            </a:r>
          </a:p>
          <a:p>
            <a:pPr marL="609600" indent="-609600" eaLnBrk="1" hangingPunct="1">
              <a:lnSpc>
                <a:spcPct val="80000"/>
              </a:lnSpc>
              <a:defRPr/>
            </a:pPr>
            <a:r>
              <a:rPr lang="en-US" sz="2800" b="1" u="sng" smtClean="0">
                <a:solidFill>
                  <a:schemeClr val="accent2"/>
                </a:solidFill>
              </a:rPr>
              <a:t>DCF</a:t>
            </a:r>
            <a:r>
              <a:rPr lang="en-US" sz="2800" b="1" u="sng" smtClean="0">
                <a:solidFill>
                  <a:srgbClr val="FF0066"/>
                </a:solidFill>
              </a:rPr>
              <a:t> =</a:t>
            </a:r>
            <a:r>
              <a:rPr lang="en-US" sz="2800" u="sng" smtClean="0">
                <a:solidFill>
                  <a:srgbClr val="FF0066"/>
                </a:solidFill>
              </a:rPr>
              <a:t> CSMA/CA</a:t>
            </a:r>
            <a:r>
              <a:rPr lang="en-US" sz="2800" u="sng" smtClean="0"/>
              <a:t> algorithm: 2 methods</a:t>
            </a:r>
            <a:r>
              <a:rPr lang="en-US" sz="2800" smtClean="0"/>
              <a:t>.</a:t>
            </a:r>
          </a:p>
          <a:p>
            <a:pPr marL="609600" indent="-609600" eaLnBrk="1" hangingPunct="1">
              <a:lnSpc>
                <a:spcPct val="80000"/>
              </a:lnSpc>
              <a:buFontTx/>
              <a:buNone/>
              <a:defRPr/>
            </a:pPr>
            <a:r>
              <a:rPr lang="en-US" sz="2800" b="1" smtClean="0">
                <a:solidFill>
                  <a:srgbClr val="FF0066"/>
                </a:solidFill>
              </a:rPr>
              <a:t>1).  Physical channel sensing. 2). Virtual channel sensing</a:t>
            </a:r>
            <a:r>
              <a:rPr lang="en-US" sz="2800" smtClean="0"/>
              <a:t> </a:t>
            </a:r>
          </a:p>
          <a:p>
            <a:pPr marL="609600" indent="-609600" eaLnBrk="1" hangingPunct="1">
              <a:lnSpc>
                <a:spcPct val="80000"/>
              </a:lnSpc>
              <a:buFontTx/>
              <a:buNone/>
              <a:defRPr/>
            </a:pPr>
            <a:endParaRPr lang="en-US" sz="2800" smtClean="0"/>
          </a:p>
          <a:p>
            <a:pPr marL="609600" indent="-609600" eaLnBrk="1" hangingPunct="1">
              <a:lnSpc>
                <a:spcPct val="80000"/>
              </a:lnSpc>
              <a:buFontTx/>
              <a:buAutoNum type="arabicPeriod"/>
              <a:defRPr/>
            </a:pPr>
            <a:r>
              <a:rPr lang="en-US" b="1" u="sng" smtClean="0">
                <a:solidFill>
                  <a:schemeClr val="folHlink"/>
                </a:solidFill>
                <a:latin typeface="Comic Sans MS" charset="0"/>
              </a:rPr>
              <a:t>Physical channel sensing (PCS):</a:t>
            </a:r>
            <a:r>
              <a:rPr lang="en-US" b="1" smtClean="0">
                <a:solidFill>
                  <a:schemeClr val="folHlink"/>
                </a:solidFill>
                <a:latin typeface="Comic Sans MS" charset="0"/>
              </a:rPr>
              <a:t>           </a:t>
            </a:r>
            <a:r>
              <a:rPr lang="en-US" sz="2800" b="1" smtClean="0">
                <a:solidFill>
                  <a:schemeClr val="accent2"/>
                </a:solidFill>
              </a:rPr>
              <a:t>Like Ethernet</a:t>
            </a:r>
          </a:p>
          <a:p>
            <a:pPr marL="609600" indent="-609600" eaLnBrk="1" hangingPunct="1">
              <a:lnSpc>
                <a:spcPct val="80000"/>
              </a:lnSpc>
              <a:defRPr/>
            </a:pPr>
            <a:r>
              <a:rPr lang="en-US" sz="2800" b="1" smtClean="0">
                <a:solidFill>
                  <a:schemeClr val="accent2"/>
                </a:solidFill>
              </a:rPr>
              <a:t>It does not sense the channel while transmitting</a:t>
            </a:r>
            <a:r>
              <a:rPr lang="en-US" sz="2800" smtClean="0">
                <a:solidFill>
                  <a:srgbClr val="FF0066"/>
                </a:solidFill>
              </a:rPr>
              <a:t>,</a:t>
            </a:r>
          </a:p>
          <a:p>
            <a:pPr marL="609600" indent="-609600" eaLnBrk="1" hangingPunct="1">
              <a:lnSpc>
                <a:spcPct val="80000"/>
              </a:lnSpc>
              <a:buFontTx/>
              <a:buAutoNum type="alphaLcParenR"/>
              <a:defRPr/>
            </a:pPr>
            <a:r>
              <a:rPr lang="en-US" sz="2800" smtClean="0"/>
              <a:t>CSMA/CD needs full-duplex channel</a:t>
            </a:r>
          </a:p>
          <a:p>
            <a:pPr marL="609600" indent="-609600" eaLnBrk="1" hangingPunct="1">
              <a:lnSpc>
                <a:spcPct val="80000"/>
              </a:lnSpc>
              <a:buFontTx/>
              <a:buAutoNum type="alphaLcParenR"/>
              <a:defRPr/>
            </a:pPr>
            <a:r>
              <a:rPr lang="en-US" sz="2800" smtClean="0"/>
              <a:t>802.11 all stations cannot hear each other  </a:t>
            </a:r>
          </a:p>
          <a:p>
            <a:pPr marL="609600" indent="-609600" eaLnBrk="1" hangingPunct="1">
              <a:lnSpc>
                <a:spcPct val="80000"/>
              </a:lnSpc>
              <a:buFontTx/>
              <a:buNone/>
              <a:defRPr/>
            </a:pPr>
            <a:r>
              <a:rPr lang="en-US" sz="2800" b="1" smtClean="0">
                <a:solidFill>
                  <a:schemeClr val="accent2"/>
                </a:solidFill>
              </a:rPr>
              <a:t>      802.11 =802.3 + </a:t>
            </a:r>
            <a:r>
              <a:rPr lang="en-US" sz="2800" b="1" smtClean="0">
                <a:solidFill>
                  <a:srgbClr val="FF0000"/>
                </a:solidFill>
              </a:rPr>
              <a:t>Positive Acknowledge Scheme</a:t>
            </a:r>
            <a:r>
              <a:rPr lang="en-US" sz="2800" smtClean="0"/>
              <a:t> </a:t>
            </a:r>
          </a:p>
          <a:p>
            <a:pPr marL="609600" indent="-609600" algn="ctr" eaLnBrk="1" hangingPunct="1">
              <a:lnSpc>
                <a:spcPct val="80000"/>
              </a:lnSpc>
              <a:buFontTx/>
              <a:buNone/>
              <a:defRPr/>
            </a:pPr>
            <a:endParaRPr lang="en-US" sz="2800" b="1" smtClean="0">
              <a:solidFill>
                <a:schemeClr val="folHlink"/>
              </a:solidFill>
            </a:endParaRPr>
          </a:p>
          <a:p>
            <a:pPr marL="609600" indent="-609600" eaLnBrk="1" hangingPunct="1">
              <a:lnSpc>
                <a:spcPct val="80000"/>
              </a:lnSpc>
              <a:buFontTx/>
              <a:buNone/>
              <a:defRPr/>
            </a:pPr>
            <a:r>
              <a:rPr lang="en-US" b="1" smtClean="0">
                <a:solidFill>
                  <a:schemeClr val="folHlink"/>
                </a:solidFill>
                <a:latin typeface="Comic Sans MS" charset="0"/>
              </a:rPr>
              <a:t>2.  </a:t>
            </a:r>
            <a:r>
              <a:rPr lang="en-US" b="1" u="sng" smtClean="0">
                <a:solidFill>
                  <a:schemeClr val="folHlink"/>
                </a:solidFill>
                <a:latin typeface="Comic Sans MS" charset="0"/>
              </a:rPr>
              <a:t>MACAW-Virtual Carrier Sense (VCS</a:t>
            </a:r>
            <a:r>
              <a:rPr lang="en-US" b="1" u="sng" smtClean="0">
                <a:solidFill>
                  <a:schemeClr val="accent1"/>
                </a:solidFill>
                <a:latin typeface="Comic Sans MS" charset="0"/>
              </a:rPr>
              <a:t>)</a:t>
            </a:r>
            <a:r>
              <a:rPr lang="en-US" smtClean="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C3C13808-8919-4D93-91F1-B28F643ED352}" type="slidenum">
              <a:rPr lang="en-US" altLang="ko-KR"/>
              <a:pPr/>
              <a:t>54</a:t>
            </a:fld>
            <a:endParaRPr lang="en-US" altLang="ko-KR"/>
          </a:p>
        </p:txBody>
      </p:sp>
      <p:sp>
        <p:nvSpPr>
          <p:cNvPr id="240642" name="Rectangle 2"/>
          <p:cNvSpPr>
            <a:spLocks noChangeArrowheads="1"/>
          </p:cNvSpPr>
          <p:nvPr/>
        </p:nvSpPr>
        <p:spPr bwMode="auto">
          <a:xfrm>
            <a:off x="381000" y="152400"/>
            <a:ext cx="80772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3600">
                <a:solidFill>
                  <a:schemeClr val="accent2"/>
                </a:solidFill>
                <a:latin typeface="Comic Sans MS" charset="0"/>
                <a:ea typeface="굴림" charset="0"/>
              </a:rPr>
              <a:t>The 802.11 MAC Protocol </a:t>
            </a:r>
            <a:r>
              <a:rPr lang="en-US" sz="3200">
                <a:solidFill>
                  <a:schemeClr val="accent2"/>
                </a:solidFill>
                <a:latin typeface="Comic Sans MS" charset="0"/>
                <a:ea typeface="굴림" charset="0"/>
              </a:rPr>
              <a:t>(MACAW)</a:t>
            </a:r>
            <a:r>
              <a:rPr lang="en-US" sz="4400">
                <a:solidFill>
                  <a:schemeClr val="accent2"/>
                </a:solidFill>
                <a:latin typeface="Times New Roman" charset="0"/>
                <a:ea typeface="굴림" charset="0"/>
              </a:rPr>
              <a:t> </a:t>
            </a:r>
          </a:p>
        </p:txBody>
      </p:sp>
      <p:sp>
        <p:nvSpPr>
          <p:cNvPr id="240643" name="Rectangle 3"/>
          <p:cNvSpPr>
            <a:spLocks noChangeArrowheads="1"/>
          </p:cNvSpPr>
          <p:nvPr/>
        </p:nvSpPr>
        <p:spPr bwMode="auto">
          <a:xfrm>
            <a:off x="0" y="685800"/>
            <a:ext cx="914400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spcBef>
                <a:spcPct val="20000"/>
              </a:spcBef>
              <a:defRPr/>
            </a:pPr>
            <a:r>
              <a:rPr lang="en-US" sz="3600">
                <a:solidFill>
                  <a:schemeClr val="accent1"/>
                </a:solidFill>
                <a:latin typeface="Comic Sans MS" charset="0"/>
                <a:ea typeface="굴림" charset="0"/>
              </a:rPr>
              <a:t>2. </a:t>
            </a:r>
            <a:r>
              <a:rPr lang="en-US" sz="3600" u="sng">
                <a:solidFill>
                  <a:schemeClr val="folHlink"/>
                </a:solidFill>
                <a:latin typeface="Comic Sans MS" charset="0"/>
                <a:ea typeface="굴림" charset="0"/>
              </a:rPr>
              <a:t>MACAW-Virtual Carrier Sense       (VCS)</a:t>
            </a:r>
            <a:r>
              <a:rPr lang="en-US" sz="3600" b="0">
                <a:solidFill>
                  <a:schemeClr val="folHlink"/>
                </a:solidFill>
                <a:latin typeface="Times New Roman" charset="0"/>
                <a:ea typeface="굴림" charset="0"/>
              </a:rPr>
              <a:t>  </a:t>
            </a:r>
            <a:r>
              <a:rPr lang="en-US" sz="3200">
                <a:solidFill>
                  <a:schemeClr val="folHlink"/>
                </a:solidFill>
                <a:latin typeface="Times New Roman" charset="0"/>
                <a:ea typeface="굴림" charset="0"/>
              </a:rPr>
              <a:t>using CSMA/CA</a:t>
            </a:r>
            <a:r>
              <a:rPr lang="en-US" sz="3200">
                <a:solidFill>
                  <a:schemeClr val="accent2"/>
                </a:solidFill>
                <a:latin typeface="Times New Roman" charset="0"/>
                <a:ea typeface="굴림" charset="0"/>
              </a:rPr>
              <a:t>.</a:t>
            </a:r>
          </a:p>
        </p:txBody>
      </p:sp>
      <p:pic>
        <p:nvPicPr>
          <p:cNvPr id="59396" name="Picture 4" descr="4-27"/>
          <p:cNvPicPr>
            <a:picLocks noChangeAspect="1" noChangeArrowheads="1"/>
          </p:cNvPicPr>
          <p:nvPr/>
        </p:nvPicPr>
        <p:blipFill>
          <a:blip r:embed="rId2"/>
          <a:srcRect/>
          <a:stretch>
            <a:fillRect/>
          </a:stretch>
        </p:blipFill>
        <p:spPr bwMode="auto">
          <a:xfrm>
            <a:off x="228600" y="2286000"/>
            <a:ext cx="8610600" cy="2787650"/>
          </a:xfrm>
          <a:prstGeom prst="rect">
            <a:avLst/>
          </a:prstGeom>
          <a:noFill/>
          <a:ln w="9525">
            <a:noFill/>
            <a:miter lim="800000"/>
            <a:headEnd/>
            <a:tailEnd/>
          </a:ln>
        </p:spPr>
      </p:pic>
      <p:sp>
        <p:nvSpPr>
          <p:cNvPr id="240645" name="Text Box 5"/>
          <p:cNvSpPr txBox="1">
            <a:spLocks noChangeArrowheads="1"/>
          </p:cNvSpPr>
          <p:nvPr/>
        </p:nvSpPr>
        <p:spPr bwMode="auto">
          <a:xfrm>
            <a:off x="379413" y="5410200"/>
            <a:ext cx="8763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0">
              <a:spcBef>
                <a:spcPct val="50000"/>
              </a:spcBef>
              <a:defRPr/>
            </a:pPr>
            <a:r>
              <a:rPr kumimoji="0" lang="en-US" sz="2400">
                <a:solidFill>
                  <a:srgbClr val="FF0066"/>
                </a:solidFill>
                <a:latin typeface="Times New Roman" charset="0"/>
                <a:ea typeface="굴림" charset="0"/>
                <a:cs typeface="굴림" charset="0"/>
              </a:rPr>
              <a:t>NAV</a:t>
            </a:r>
            <a:r>
              <a:rPr kumimoji="0" lang="en-US" sz="2400">
                <a:solidFill>
                  <a:schemeClr val="accent2"/>
                </a:solidFill>
                <a:latin typeface="Times New Roman" charset="0"/>
                <a:ea typeface="굴림" charset="0"/>
                <a:cs typeface="굴림" charset="0"/>
              </a:rPr>
              <a:t>-Network Allocation Vector</a:t>
            </a:r>
            <a:r>
              <a:rPr kumimoji="0" lang="en-US" sz="2400" b="0">
                <a:latin typeface="Times New Roman" charset="0"/>
                <a:ea typeface="굴림" charset="0"/>
                <a:cs typeface="굴림" charset="0"/>
              </a:rPr>
              <a:t> -keeps other stations quiet</a:t>
            </a:r>
          </a:p>
        </p:txBody>
      </p:sp>
      <p:sp>
        <p:nvSpPr>
          <p:cNvPr id="240646" name="Line 6"/>
          <p:cNvSpPr>
            <a:spLocks noChangeShapeType="1"/>
          </p:cNvSpPr>
          <p:nvPr/>
        </p:nvSpPr>
        <p:spPr bwMode="auto">
          <a:xfrm>
            <a:off x="1295400" y="2057400"/>
            <a:ext cx="0" cy="38100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40647" name="Oval 7"/>
          <p:cNvSpPr>
            <a:spLocks noChangeArrowheads="1"/>
          </p:cNvSpPr>
          <p:nvPr/>
        </p:nvSpPr>
        <p:spPr bwMode="auto">
          <a:xfrm>
            <a:off x="0" y="2209800"/>
            <a:ext cx="762000" cy="2819400"/>
          </a:xfrm>
          <a:prstGeom prst="ellipse">
            <a:avLst/>
          </a:prstGeom>
          <a:noFill/>
          <a:ln w="19050">
            <a:solidFill>
              <a:schemeClr val="accent2"/>
            </a:solidFill>
            <a:prstDash val="dash"/>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40648" name="Oval 8"/>
          <p:cNvSpPr>
            <a:spLocks noChangeArrowheads="1"/>
          </p:cNvSpPr>
          <p:nvPr/>
        </p:nvSpPr>
        <p:spPr bwMode="auto">
          <a:xfrm>
            <a:off x="0" y="1752600"/>
            <a:ext cx="838200" cy="2438400"/>
          </a:xfrm>
          <a:prstGeom prst="ellipse">
            <a:avLst/>
          </a:prstGeom>
          <a:noFill/>
          <a:ln w="19050">
            <a:solidFill>
              <a:srgbClr val="FF0066"/>
            </a:solidFill>
            <a:prstDash val="dash"/>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40649" name="Line 9"/>
          <p:cNvSpPr>
            <a:spLocks noChangeShapeType="1"/>
          </p:cNvSpPr>
          <p:nvPr/>
        </p:nvSpPr>
        <p:spPr bwMode="auto">
          <a:xfrm>
            <a:off x="2362200" y="2590800"/>
            <a:ext cx="0" cy="381000"/>
          </a:xfrm>
          <a:prstGeom prst="line">
            <a:avLst/>
          </a:prstGeom>
          <a:noFill/>
          <a:ln w="19050">
            <a:solidFill>
              <a:srgbClr val="FF0066"/>
            </a:solidFill>
            <a:prstDash val="dash"/>
            <a:round/>
            <a:headEnd type="arrow"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40650" name="Line 10"/>
          <p:cNvSpPr>
            <a:spLocks noChangeShapeType="1"/>
          </p:cNvSpPr>
          <p:nvPr/>
        </p:nvSpPr>
        <p:spPr bwMode="auto">
          <a:xfrm>
            <a:off x="7315200" y="1981200"/>
            <a:ext cx="0" cy="381000"/>
          </a:xfrm>
          <a:prstGeom prst="line">
            <a:avLst/>
          </a:prstGeom>
          <a:noFill/>
          <a:ln w="19050">
            <a:solidFill>
              <a:srgbClr val="FF0066"/>
            </a:solidFill>
            <a:prstDash val="dash"/>
            <a:round/>
            <a:headEnd type="arrow"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40651" name="Rectangle 11"/>
          <p:cNvSpPr>
            <a:spLocks noChangeArrowheads="1"/>
          </p:cNvSpPr>
          <p:nvPr/>
        </p:nvSpPr>
        <p:spPr bwMode="auto">
          <a:xfrm>
            <a:off x="228600" y="2438400"/>
            <a:ext cx="228600" cy="304800"/>
          </a:xfrm>
          <a:prstGeom prst="rect">
            <a:avLst/>
          </a:prstGeom>
          <a:noFill/>
          <a:ln w="127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40652" name="Rectangle 12"/>
          <p:cNvSpPr>
            <a:spLocks noChangeArrowheads="1"/>
          </p:cNvSpPr>
          <p:nvPr/>
        </p:nvSpPr>
        <p:spPr bwMode="auto">
          <a:xfrm>
            <a:off x="152400" y="3124200"/>
            <a:ext cx="304800" cy="228600"/>
          </a:xfrm>
          <a:prstGeom prst="rect">
            <a:avLst/>
          </a:prstGeom>
          <a:noFill/>
          <a:ln w="127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40653" name="Line 13"/>
          <p:cNvSpPr>
            <a:spLocks noChangeShapeType="1"/>
          </p:cNvSpPr>
          <p:nvPr/>
        </p:nvSpPr>
        <p:spPr bwMode="auto">
          <a:xfrm>
            <a:off x="1219200" y="2667000"/>
            <a:ext cx="0" cy="60960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D251E95B-B532-4C91-8D89-879F78A82B14}" type="slidenum">
              <a:rPr lang="en-US" altLang="ko-KR"/>
              <a:pPr/>
              <a:t>55</a:t>
            </a:fld>
            <a:endParaRPr lang="en-US" altLang="ko-KR"/>
          </a:p>
        </p:txBody>
      </p:sp>
      <p:sp>
        <p:nvSpPr>
          <p:cNvPr id="241666" name="Rectangle 2"/>
          <p:cNvSpPr>
            <a:spLocks noChangeArrowheads="1"/>
          </p:cNvSpPr>
          <p:nvPr/>
        </p:nvSpPr>
        <p:spPr bwMode="auto">
          <a:xfrm>
            <a:off x="152400" y="228600"/>
            <a:ext cx="8763000"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3600">
                <a:solidFill>
                  <a:schemeClr val="accent2"/>
                </a:solidFill>
                <a:latin typeface="Comic Sans MS" charset="0"/>
                <a:ea typeface="굴림" charset="0"/>
              </a:rPr>
              <a:t>The 802.11 MAC Protocol:  </a:t>
            </a:r>
            <a:br>
              <a:rPr lang="en-US" sz="3600">
                <a:solidFill>
                  <a:schemeClr val="accent2"/>
                </a:solidFill>
                <a:latin typeface="Comic Sans MS" charset="0"/>
                <a:ea typeface="굴림" charset="0"/>
              </a:rPr>
            </a:br>
            <a:r>
              <a:rPr lang="en-US" sz="3600">
                <a:solidFill>
                  <a:schemeClr val="accent2"/>
                </a:solidFill>
                <a:latin typeface="Comic Sans MS" charset="0"/>
                <a:ea typeface="굴림" charset="0"/>
              </a:rPr>
              <a:t>fragments </a:t>
            </a:r>
            <a:r>
              <a:rPr lang="en-US" sz="3200">
                <a:solidFill>
                  <a:schemeClr val="accent2"/>
                </a:solidFill>
                <a:latin typeface="Comic Sans MS" charset="0"/>
                <a:ea typeface="굴림" charset="0"/>
              </a:rPr>
              <a:t>(MACAW)</a:t>
            </a:r>
            <a:r>
              <a:rPr lang="en-US" sz="4400">
                <a:solidFill>
                  <a:schemeClr val="accent2"/>
                </a:solidFill>
                <a:latin typeface="Times New Roman" charset="0"/>
                <a:ea typeface="굴림" charset="0"/>
              </a:rPr>
              <a:t> </a:t>
            </a:r>
          </a:p>
        </p:txBody>
      </p:sp>
      <p:pic>
        <p:nvPicPr>
          <p:cNvPr id="60419" name="Picture 3" descr="4-28"/>
          <p:cNvPicPr>
            <a:picLocks noChangeAspect="1" noChangeArrowheads="1"/>
          </p:cNvPicPr>
          <p:nvPr/>
        </p:nvPicPr>
        <p:blipFill>
          <a:blip r:embed="rId2"/>
          <a:srcRect/>
          <a:stretch>
            <a:fillRect/>
          </a:stretch>
        </p:blipFill>
        <p:spPr bwMode="auto">
          <a:xfrm>
            <a:off x="533400" y="2514600"/>
            <a:ext cx="8043863" cy="3071813"/>
          </a:xfrm>
          <a:prstGeom prst="rect">
            <a:avLst/>
          </a:prstGeom>
          <a:noFill/>
          <a:ln w="9525">
            <a:noFill/>
            <a:miter lim="800000"/>
            <a:headEnd/>
            <a:tailEnd/>
          </a:ln>
        </p:spPr>
      </p:pic>
      <p:sp>
        <p:nvSpPr>
          <p:cNvPr id="241668" name="Text Box 4"/>
          <p:cNvSpPr txBox="1">
            <a:spLocks noChangeArrowheads="1"/>
          </p:cNvSpPr>
          <p:nvPr/>
        </p:nvSpPr>
        <p:spPr bwMode="auto">
          <a:xfrm>
            <a:off x="1676400" y="5867400"/>
            <a:ext cx="3505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0">
              <a:spcBef>
                <a:spcPct val="50000"/>
              </a:spcBef>
              <a:defRPr/>
            </a:pPr>
            <a:r>
              <a:rPr kumimoji="0" lang="en-US" sz="2400">
                <a:solidFill>
                  <a:srgbClr val="FF0000"/>
                </a:solidFill>
                <a:latin typeface="Times New Roman" charset="0"/>
                <a:ea typeface="굴림" charset="0"/>
                <a:cs typeface="굴림" charset="0"/>
              </a:rPr>
              <a:t>stop-and-wait protocol</a:t>
            </a:r>
            <a:r>
              <a:rPr kumimoji="0" lang="en-US" sz="2400" b="0">
                <a:latin typeface="Times New Roman" charset="0"/>
                <a:ea typeface="굴림" charset="0"/>
                <a:cs typeface="굴림" charset="0"/>
              </a:rPr>
              <a:t> </a:t>
            </a:r>
          </a:p>
        </p:txBody>
      </p:sp>
      <p:sp>
        <p:nvSpPr>
          <p:cNvPr id="241669" name="Rectangle 5"/>
          <p:cNvSpPr>
            <a:spLocks noChangeArrowheads="1"/>
          </p:cNvSpPr>
          <p:nvPr/>
        </p:nvSpPr>
        <p:spPr bwMode="auto">
          <a:xfrm>
            <a:off x="4876800" y="2438400"/>
            <a:ext cx="1600200" cy="304800"/>
          </a:xfrm>
          <a:prstGeom prst="rect">
            <a:avLst/>
          </a:prstGeom>
          <a:noFill/>
          <a:ln w="19050">
            <a:solidFill>
              <a:srgbClr val="FF0066"/>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
        <p:nvSpPr>
          <p:cNvPr id="241670" name="Text Box 6"/>
          <p:cNvSpPr txBox="1">
            <a:spLocks noChangeArrowheads="1"/>
          </p:cNvSpPr>
          <p:nvPr/>
        </p:nvSpPr>
        <p:spPr bwMode="auto">
          <a:xfrm>
            <a:off x="152400" y="1371600"/>
            <a:ext cx="87630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latinLnBrk="0">
              <a:spcBef>
                <a:spcPct val="20000"/>
              </a:spcBef>
              <a:defRPr/>
            </a:pPr>
            <a:r>
              <a:rPr kumimoji="0" lang="en-US" sz="2800">
                <a:solidFill>
                  <a:srgbClr val="0033CC"/>
                </a:solidFill>
                <a:latin typeface="Times New Roman" charset="0"/>
                <a:ea typeface="굴림" charset="0"/>
                <a:cs typeface="굴림" charset="0"/>
              </a:rPr>
              <a:t>2. DCF-The use of virtual channel sensing using CSMA/CA</a:t>
            </a:r>
            <a:r>
              <a:rPr kumimoji="0" lang="en-US" sz="2800">
                <a:solidFill>
                  <a:schemeClr val="folHlink"/>
                </a:solidFill>
                <a:latin typeface="Times New Roman" charset="0"/>
                <a:ea typeface="굴림" charset="0"/>
                <a:cs typeface="굴림" charset="0"/>
              </a:rPr>
              <a:t>.</a:t>
            </a:r>
            <a:endParaRPr kumimoji="0" lang="en-US" sz="2800" b="0">
              <a:solidFill>
                <a:schemeClr val="folHlink"/>
              </a:solidFill>
              <a:latin typeface="Times New Roman" charset="0"/>
              <a:ea typeface="굴림" charset="0"/>
              <a:cs typeface="굴림"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80AB2F7E-ACE2-48F0-8A1C-F6A39B53BE39}" type="slidenum">
              <a:rPr lang="en-US" altLang="ko-KR"/>
              <a:pPr/>
              <a:t>56</a:t>
            </a:fld>
            <a:endParaRPr lang="en-US" altLang="ko-KR"/>
          </a:p>
        </p:txBody>
      </p:sp>
      <p:pic>
        <p:nvPicPr>
          <p:cNvPr id="61442" name="Picture 2" descr="4-25"/>
          <p:cNvPicPr>
            <a:picLocks noChangeAspect="1" noChangeArrowheads="1"/>
          </p:cNvPicPr>
          <p:nvPr/>
        </p:nvPicPr>
        <p:blipFill>
          <a:blip r:embed="rId3"/>
          <a:srcRect/>
          <a:stretch>
            <a:fillRect/>
          </a:stretch>
        </p:blipFill>
        <p:spPr bwMode="auto">
          <a:xfrm>
            <a:off x="152400" y="2209800"/>
            <a:ext cx="8070850" cy="4454525"/>
          </a:xfrm>
          <a:prstGeom prst="rect">
            <a:avLst/>
          </a:prstGeom>
          <a:noFill/>
          <a:ln w="9525">
            <a:noFill/>
            <a:miter lim="800000"/>
            <a:headEnd/>
            <a:tailEnd/>
          </a:ln>
        </p:spPr>
      </p:pic>
      <p:sp>
        <p:nvSpPr>
          <p:cNvPr id="252931" name="Rectangle 3"/>
          <p:cNvSpPr>
            <a:spLocks noChangeArrowheads="1"/>
          </p:cNvSpPr>
          <p:nvPr/>
        </p:nvSpPr>
        <p:spPr bwMode="auto">
          <a:xfrm>
            <a:off x="990600" y="152400"/>
            <a:ext cx="70866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a:defRPr/>
            </a:pPr>
            <a:r>
              <a:rPr lang="en-US" sz="3600">
                <a:solidFill>
                  <a:schemeClr val="accent2"/>
                </a:solidFill>
                <a:latin typeface="Comic Sans MS" charset="0"/>
                <a:ea typeface="굴림" charset="0"/>
              </a:rPr>
              <a:t>a.The 802.11 Protocol Stack</a:t>
            </a:r>
          </a:p>
        </p:txBody>
      </p:sp>
      <p:sp>
        <p:nvSpPr>
          <p:cNvPr id="252932" name="Rectangle 4"/>
          <p:cNvSpPr>
            <a:spLocks noChangeArrowheads="1"/>
          </p:cNvSpPr>
          <p:nvPr/>
        </p:nvSpPr>
        <p:spPr bwMode="auto">
          <a:xfrm>
            <a:off x="457200" y="990600"/>
            <a:ext cx="80010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endParaRPr lang="en-US" sz="3200" b="0">
              <a:latin typeface="Times New Roman" charset="0"/>
              <a:ea typeface="굴림" charset="0"/>
            </a:endParaRPr>
          </a:p>
        </p:txBody>
      </p:sp>
      <p:sp>
        <p:nvSpPr>
          <p:cNvPr id="252933" name="Text Box 5"/>
          <p:cNvSpPr txBox="1">
            <a:spLocks noChangeArrowheads="1"/>
          </p:cNvSpPr>
          <p:nvPr/>
        </p:nvSpPr>
        <p:spPr bwMode="auto">
          <a:xfrm>
            <a:off x="914400" y="1447800"/>
            <a:ext cx="1066800" cy="8318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0">
              <a:spcBef>
                <a:spcPct val="50000"/>
              </a:spcBef>
              <a:defRPr/>
            </a:pPr>
            <a:r>
              <a:rPr kumimoji="0" lang="en-US" sz="2400">
                <a:solidFill>
                  <a:srgbClr val="990033"/>
                </a:solidFill>
                <a:latin typeface="Times New Roman" charset="0"/>
                <a:ea typeface="굴림" charset="0"/>
                <a:cs typeface="굴림" charset="0"/>
              </a:rPr>
              <a:t>LLC</a:t>
            </a:r>
            <a:r>
              <a:rPr kumimoji="0" lang="en-US" sz="2400">
                <a:solidFill>
                  <a:schemeClr val="accent2"/>
                </a:solidFill>
                <a:latin typeface="Times New Roman" charset="0"/>
                <a:ea typeface="굴림" charset="0"/>
                <a:cs typeface="굴림" charset="0"/>
              </a:rPr>
              <a:t>MAC</a:t>
            </a:r>
          </a:p>
        </p:txBody>
      </p:sp>
      <p:sp>
        <p:nvSpPr>
          <p:cNvPr id="252934" name="Line 6"/>
          <p:cNvSpPr>
            <a:spLocks noChangeShapeType="1"/>
          </p:cNvSpPr>
          <p:nvPr/>
        </p:nvSpPr>
        <p:spPr bwMode="auto">
          <a:xfrm>
            <a:off x="914400" y="1905000"/>
            <a:ext cx="7315200" cy="0"/>
          </a:xfrm>
          <a:prstGeom prst="line">
            <a:avLst/>
          </a:prstGeom>
          <a:noFill/>
          <a:ln w="28575">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52935" name="Text Box 7"/>
          <p:cNvSpPr txBox="1">
            <a:spLocks noChangeArrowheads="1"/>
          </p:cNvSpPr>
          <p:nvPr/>
        </p:nvSpPr>
        <p:spPr bwMode="auto">
          <a:xfrm>
            <a:off x="0" y="1563688"/>
            <a:ext cx="8461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0">
              <a:spcBef>
                <a:spcPct val="50000"/>
              </a:spcBef>
              <a:defRPr/>
            </a:pPr>
            <a:r>
              <a:rPr kumimoji="0" lang="en-US" sz="2400">
                <a:latin typeface="Times New Roman" charset="0"/>
                <a:ea typeface="굴림" charset="0"/>
                <a:cs typeface="굴림" charset="0"/>
              </a:rPr>
              <a:t>DLL</a:t>
            </a:r>
          </a:p>
        </p:txBody>
      </p:sp>
      <p:sp>
        <p:nvSpPr>
          <p:cNvPr id="252936" name="Text Box 8"/>
          <p:cNvSpPr txBox="1">
            <a:spLocks noChangeArrowheads="1"/>
          </p:cNvSpPr>
          <p:nvPr/>
        </p:nvSpPr>
        <p:spPr bwMode="auto">
          <a:xfrm>
            <a:off x="2057400" y="762000"/>
            <a:ext cx="6553200" cy="210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atinLnBrk="0">
              <a:spcBef>
                <a:spcPct val="50000"/>
              </a:spcBef>
              <a:defRPr/>
            </a:pPr>
            <a:r>
              <a:rPr kumimoji="0" lang="en-US" sz="2400">
                <a:solidFill>
                  <a:srgbClr val="990033"/>
                </a:solidFill>
                <a:latin typeface="Times New Roman" charset="0"/>
                <a:ea typeface="굴림" charset="0"/>
                <a:cs typeface="굴림" charset="0"/>
              </a:rPr>
              <a:t>LLC sublayer, hides the differences between the different 802 variants and make them undistinguishable for the network .</a:t>
            </a:r>
            <a:r>
              <a:rPr kumimoji="0" lang="en-US" sz="2400" b="0">
                <a:latin typeface="Times New Roman" charset="0"/>
                <a:ea typeface="굴림" charset="0"/>
                <a:cs typeface="굴림" charset="0"/>
              </a:rPr>
              <a:t> </a:t>
            </a:r>
          </a:p>
          <a:p>
            <a:pPr latinLnBrk="0">
              <a:spcBef>
                <a:spcPct val="50000"/>
              </a:spcBef>
              <a:defRPr/>
            </a:pPr>
            <a:r>
              <a:rPr kumimoji="0" lang="en-US" sz="2400">
                <a:solidFill>
                  <a:schemeClr val="accent2"/>
                </a:solidFill>
                <a:latin typeface="Times New Roman" charset="0"/>
                <a:ea typeface="굴림" charset="0"/>
                <a:cs typeface="굴림" charset="0"/>
              </a:rPr>
              <a:t>The MAC sublayer determines how the channel is allocated, who gets to transmit next.</a:t>
            </a:r>
            <a:r>
              <a:rPr kumimoji="0" lang="en-US" sz="2400" b="0">
                <a:latin typeface="Times New Roman" charset="0"/>
                <a:ea typeface="굴림" charset="0"/>
                <a:cs typeface="굴림" charset="0"/>
              </a:rPr>
              <a:t> </a:t>
            </a:r>
          </a:p>
        </p:txBody>
      </p:sp>
      <p:sp>
        <p:nvSpPr>
          <p:cNvPr id="252937" name="AutoShape 9"/>
          <p:cNvSpPr>
            <a:spLocks/>
          </p:cNvSpPr>
          <p:nvPr/>
        </p:nvSpPr>
        <p:spPr bwMode="auto">
          <a:xfrm>
            <a:off x="798513" y="914400"/>
            <a:ext cx="76200" cy="1828800"/>
          </a:xfrm>
          <a:prstGeom prst="leftBrace">
            <a:avLst>
              <a:gd name="adj1" fmla="val 200000"/>
              <a:gd name="adj2" fmla="val 50000"/>
            </a:avLst>
          </a:prstGeom>
          <a:noFill/>
          <a:ln w="2857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cs typeface="굴림"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D0396559-D407-4B6A-A302-D6F155B14B75}" type="slidenum">
              <a:rPr lang="en-US" altLang="ko-KR"/>
              <a:pPr/>
              <a:t>57</a:t>
            </a:fld>
            <a:endParaRPr lang="en-US" altLang="ko-KR"/>
          </a:p>
        </p:txBody>
      </p:sp>
      <p:sp>
        <p:nvSpPr>
          <p:cNvPr id="267266" name="Rectangle 2"/>
          <p:cNvSpPr>
            <a:spLocks noGrp="1" noChangeArrowheads="1"/>
          </p:cNvSpPr>
          <p:nvPr>
            <p:ph type="title"/>
          </p:nvPr>
        </p:nvSpPr>
        <p:spPr>
          <a:xfrm>
            <a:off x="457200" y="152400"/>
            <a:ext cx="8001000" cy="990600"/>
          </a:xfrm>
        </p:spPr>
        <p:txBody>
          <a:bodyPr/>
          <a:lstStyle/>
          <a:p>
            <a:pPr eaLnBrk="1" hangingPunct="1">
              <a:defRPr/>
            </a:pPr>
            <a:r>
              <a:rPr lang="en-US" sz="3200" smtClean="0">
                <a:solidFill>
                  <a:schemeClr val="accent2"/>
                </a:solidFill>
                <a:latin typeface="Comic Sans MS" charset="0"/>
              </a:rPr>
              <a:t>b. Link characteristics of selected </a:t>
            </a:r>
            <a:br>
              <a:rPr lang="en-US" sz="3200" smtClean="0">
                <a:solidFill>
                  <a:schemeClr val="accent2"/>
                </a:solidFill>
                <a:latin typeface="Comic Sans MS" charset="0"/>
              </a:rPr>
            </a:br>
            <a:r>
              <a:rPr lang="en-US" sz="3200" smtClean="0">
                <a:solidFill>
                  <a:schemeClr val="accent2"/>
                </a:solidFill>
                <a:latin typeface="Comic Sans MS" charset="0"/>
              </a:rPr>
              <a:t>wireless network standards </a:t>
            </a:r>
          </a:p>
        </p:txBody>
      </p:sp>
      <p:sp>
        <p:nvSpPr>
          <p:cNvPr id="267267" name="Rectangle 3"/>
          <p:cNvSpPr>
            <a:spLocks noGrp="1" noChangeArrowheads="1"/>
          </p:cNvSpPr>
          <p:nvPr>
            <p:ph type="body" idx="1"/>
          </p:nvPr>
        </p:nvSpPr>
        <p:spPr>
          <a:xfrm>
            <a:off x="0" y="1143000"/>
            <a:ext cx="8915400" cy="5562600"/>
          </a:xfrm>
        </p:spPr>
        <p:txBody>
          <a:bodyPr/>
          <a:lstStyle/>
          <a:p>
            <a:pPr eaLnBrk="1" hangingPunct="1">
              <a:buFontTx/>
              <a:buNone/>
              <a:defRPr/>
            </a:pPr>
            <a:r>
              <a:rPr lang="en-US" smtClean="0">
                <a:solidFill>
                  <a:schemeClr val="bg1"/>
                </a:solidFill>
              </a:rPr>
              <a:t>a</a:t>
            </a:r>
          </a:p>
        </p:txBody>
      </p:sp>
      <p:grpSp>
        <p:nvGrpSpPr>
          <p:cNvPr id="63492" name="Group 4"/>
          <p:cNvGrpSpPr>
            <a:grpSpLocks noChangeAspect="1"/>
          </p:cNvGrpSpPr>
          <p:nvPr/>
        </p:nvGrpSpPr>
        <p:grpSpPr bwMode="auto">
          <a:xfrm>
            <a:off x="381000" y="1371600"/>
            <a:ext cx="8382000" cy="4930775"/>
            <a:chOff x="2527" y="1590"/>
            <a:chExt cx="7200" cy="4320"/>
          </a:xfrm>
        </p:grpSpPr>
        <p:sp>
          <p:nvSpPr>
            <p:cNvPr id="63493" name="AutoShape 5"/>
            <p:cNvSpPr>
              <a:spLocks noChangeAspect="1" noChangeArrowheads="1"/>
            </p:cNvSpPr>
            <p:nvPr/>
          </p:nvSpPr>
          <p:spPr bwMode="auto">
            <a:xfrm>
              <a:off x="2527" y="1590"/>
              <a:ext cx="7200" cy="4320"/>
            </a:xfrm>
            <a:prstGeom prst="rect">
              <a:avLst/>
            </a:prstGeom>
            <a:noFill/>
            <a:ln w="9525">
              <a:noFill/>
              <a:miter lim="800000"/>
              <a:headEnd/>
              <a:tailEnd/>
            </a:ln>
          </p:spPr>
          <p:txBody>
            <a:bodyPr/>
            <a:lstStyle/>
            <a:p>
              <a:endParaRPr lang="en-US"/>
            </a:p>
          </p:txBody>
        </p:sp>
        <p:sp>
          <p:nvSpPr>
            <p:cNvPr id="63494" name="Line 6"/>
            <p:cNvSpPr>
              <a:spLocks noChangeShapeType="1"/>
            </p:cNvSpPr>
            <p:nvPr/>
          </p:nvSpPr>
          <p:spPr bwMode="auto">
            <a:xfrm>
              <a:off x="3939" y="1734"/>
              <a:ext cx="0" cy="3888"/>
            </a:xfrm>
            <a:prstGeom prst="line">
              <a:avLst/>
            </a:prstGeom>
            <a:noFill/>
            <a:ln w="9525">
              <a:solidFill>
                <a:srgbClr val="000000"/>
              </a:solidFill>
              <a:round/>
              <a:headEnd type="triangle" w="med" len="med"/>
              <a:tailEnd/>
            </a:ln>
          </p:spPr>
          <p:txBody>
            <a:bodyPr/>
            <a:lstStyle/>
            <a:p>
              <a:endParaRPr lang="en-US"/>
            </a:p>
          </p:txBody>
        </p:sp>
        <p:sp>
          <p:nvSpPr>
            <p:cNvPr id="63495" name="Line 7"/>
            <p:cNvSpPr>
              <a:spLocks noChangeShapeType="1"/>
            </p:cNvSpPr>
            <p:nvPr/>
          </p:nvSpPr>
          <p:spPr bwMode="auto">
            <a:xfrm>
              <a:off x="3798" y="5107"/>
              <a:ext cx="5364" cy="0"/>
            </a:xfrm>
            <a:prstGeom prst="line">
              <a:avLst/>
            </a:prstGeom>
            <a:noFill/>
            <a:ln w="9525">
              <a:solidFill>
                <a:srgbClr val="000000"/>
              </a:solidFill>
              <a:round/>
              <a:headEnd/>
              <a:tailEnd type="triangle" w="med" len="med"/>
            </a:ln>
          </p:spPr>
          <p:txBody>
            <a:bodyPr/>
            <a:lstStyle/>
            <a:p>
              <a:endParaRPr lang="en-US"/>
            </a:p>
          </p:txBody>
        </p:sp>
        <p:sp>
          <p:nvSpPr>
            <p:cNvPr id="63496" name="Text Box 8"/>
            <p:cNvSpPr txBox="1">
              <a:spLocks noChangeArrowheads="1"/>
            </p:cNvSpPr>
            <p:nvPr/>
          </p:nvSpPr>
          <p:spPr bwMode="auto">
            <a:xfrm>
              <a:off x="5068" y="4614"/>
              <a:ext cx="3953" cy="432"/>
            </a:xfrm>
            <a:prstGeom prst="rect">
              <a:avLst/>
            </a:prstGeom>
            <a:solidFill>
              <a:srgbClr val="C0C0C0"/>
            </a:solidFill>
            <a:ln w="9525">
              <a:solidFill>
                <a:srgbClr val="000000"/>
              </a:solidFill>
              <a:miter lim="800000"/>
              <a:headEnd/>
              <a:tailEnd/>
            </a:ln>
          </p:spPr>
          <p:txBody>
            <a:bodyPr/>
            <a:lstStyle/>
            <a:p>
              <a:pPr algn="ctr" latinLnBrk="0"/>
              <a:r>
                <a:rPr kumimoji="0" lang="en-US" altLang="ko-KR">
                  <a:latin typeface="Times New Roman" pitchFamily="18" charset="0"/>
                  <a:ea typeface="Batang" pitchFamily="18" charset="-127"/>
                </a:rPr>
                <a:t>IS-95, CDMA, GSM</a:t>
              </a:r>
              <a:endParaRPr kumimoji="0" lang="en-US">
                <a:latin typeface="Times New Roman" pitchFamily="18" charset="0"/>
              </a:endParaRPr>
            </a:p>
          </p:txBody>
        </p:sp>
        <p:sp>
          <p:nvSpPr>
            <p:cNvPr id="63497" name="Text Box 9"/>
            <p:cNvSpPr txBox="1">
              <a:spLocks noChangeArrowheads="1"/>
            </p:cNvSpPr>
            <p:nvPr/>
          </p:nvSpPr>
          <p:spPr bwMode="auto">
            <a:xfrm>
              <a:off x="5068" y="4182"/>
              <a:ext cx="3671" cy="432"/>
            </a:xfrm>
            <a:prstGeom prst="rect">
              <a:avLst/>
            </a:prstGeom>
            <a:solidFill>
              <a:srgbClr val="C0C0C0"/>
            </a:solidFill>
            <a:ln w="9525">
              <a:solidFill>
                <a:srgbClr val="000000"/>
              </a:solidFill>
              <a:miter lim="800000"/>
              <a:headEnd/>
              <a:tailEnd/>
            </a:ln>
          </p:spPr>
          <p:txBody>
            <a:bodyPr/>
            <a:lstStyle/>
            <a:p>
              <a:pPr algn="ctr" latinLnBrk="0"/>
              <a:r>
                <a:rPr kumimoji="0" lang="en-US" altLang="ko-KR">
                  <a:latin typeface="Times New Roman" pitchFamily="18" charset="0"/>
                  <a:ea typeface="Batang" pitchFamily="18" charset="-127"/>
                </a:rPr>
                <a:t>IS-95, CDMA, GSM</a:t>
              </a:r>
              <a:endParaRPr kumimoji="0" lang="en-US">
                <a:latin typeface="Times New Roman" pitchFamily="18" charset="0"/>
              </a:endParaRPr>
            </a:p>
          </p:txBody>
        </p:sp>
        <p:sp>
          <p:nvSpPr>
            <p:cNvPr id="63498" name="Text Box 10"/>
            <p:cNvSpPr txBox="1">
              <a:spLocks noChangeArrowheads="1"/>
            </p:cNvSpPr>
            <p:nvPr/>
          </p:nvSpPr>
          <p:spPr bwMode="auto">
            <a:xfrm>
              <a:off x="4139" y="5143"/>
              <a:ext cx="5223" cy="313"/>
            </a:xfrm>
            <a:prstGeom prst="rect">
              <a:avLst/>
            </a:prstGeom>
            <a:solidFill>
              <a:srgbClr val="FFFFFF"/>
            </a:solidFill>
            <a:ln w="9525">
              <a:solidFill>
                <a:srgbClr val="FFFFFF"/>
              </a:solidFill>
              <a:miter lim="800000"/>
              <a:headEnd/>
              <a:tailEnd/>
            </a:ln>
          </p:spPr>
          <p:txBody>
            <a:bodyPr/>
            <a:lstStyle/>
            <a:p>
              <a:pPr latinLnBrk="0"/>
              <a:r>
                <a:rPr kumimoji="0" lang="en-US" altLang="ko-KR">
                  <a:latin typeface="Times New Roman" pitchFamily="18" charset="0"/>
                  <a:ea typeface="Batang" pitchFamily="18" charset="-127"/>
                </a:rPr>
                <a:t>Indoor         Outdoor      Mid range outdoor     Long range outdoor</a:t>
              </a:r>
              <a:endParaRPr kumimoji="0" lang="en-US">
                <a:latin typeface="Times New Roman" pitchFamily="18" charset="0"/>
              </a:endParaRPr>
            </a:p>
          </p:txBody>
        </p:sp>
        <p:sp>
          <p:nvSpPr>
            <p:cNvPr id="63499" name="Text Box 11"/>
            <p:cNvSpPr txBox="1">
              <a:spLocks noChangeArrowheads="1"/>
            </p:cNvSpPr>
            <p:nvPr/>
          </p:nvSpPr>
          <p:spPr bwMode="auto">
            <a:xfrm>
              <a:off x="9162" y="4614"/>
              <a:ext cx="565" cy="432"/>
            </a:xfrm>
            <a:prstGeom prst="rect">
              <a:avLst/>
            </a:prstGeom>
            <a:solidFill>
              <a:srgbClr val="FFFFFF"/>
            </a:solidFill>
            <a:ln w="9525">
              <a:solidFill>
                <a:srgbClr val="000000"/>
              </a:solidFill>
              <a:miter lim="800000"/>
              <a:headEnd/>
              <a:tailEnd/>
            </a:ln>
          </p:spPr>
          <p:txBody>
            <a:bodyPr/>
            <a:lstStyle/>
            <a:p>
              <a:pPr latinLnBrk="0"/>
              <a:r>
                <a:rPr kumimoji="0" lang="en-US" altLang="ko-KR">
                  <a:latin typeface="Times New Roman" pitchFamily="18" charset="0"/>
                  <a:ea typeface="Batang" pitchFamily="18" charset="-127"/>
                </a:rPr>
                <a:t>2G</a:t>
              </a:r>
              <a:endParaRPr kumimoji="0" lang="en-US">
                <a:latin typeface="Times New Roman" pitchFamily="18" charset="0"/>
              </a:endParaRPr>
            </a:p>
          </p:txBody>
        </p:sp>
        <p:sp>
          <p:nvSpPr>
            <p:cNvPr id="63500" name="Text Box 12"/>
            <p:cNvSpPr txBox="1">
              <a:spLocks noChangeArrowheads="1"/>
            </p:cNvSpPr>
            <p:nvPr/>
          </p:nvSpPr>
          <p:spPr bwMode="auto">
            <a:xfrm>
              <a:off x="9162" y="4038"/>
              <a:ext cx="565" cy="432"/>
            </a:xfrm>
            <a:prstGeom prst="rect">
              <a:avLst/>
            </a:prstGeom>
            <a:solidFill>
              <a:srgbClr val="FFFFFF"/>
            </a:solidFill>
            <a:ln w="9525">
              <a:solidFill>
                <a:srgbClr val="000000"/>
              </a:solidFill>
              <a:miter lim="800000"/>
              <a:headEnd/>
              <a:tailEnd/>
            </a:ln>
          </p:spPr>
          <p:txBody>
            <a:bodyPr/>
            <a:lstStyle/>
            <a:p>
              <a:pPr latinLnBrk="0"/>
              <a:r>
                <a:rPr kumimoji="0" lang="en-US" altLang="ko-KR">
                  <a:latin typeface="Times New Roman" pitchFamily="18" charset="0"/>
                  <a:ea typeface="Batang" pitchFamily="18" charset="-127"/>
                </a:rPr>
                <a:t>3G</a:t>
              </a:r>
              <a:endParaRPr kumimoji="0" lang="en-US">
                <a:latin typeface="Times New Roman" pitchFamily="18" charset="0"/>
              </a:endParaRPr>
            </a:p>
          </p:txBody>
        </p:sp>
        <p:sp>
          <p:nvSpPr>
            <p:cNvPr id="63501" name="Text Box 13"/>
            <p:cNvSpPr txBox="1">
              <a:spLocks noChangeArrowheads="1"/>
            </p:cNvSpPr>
            <p:nvPr/>
          </p:nvSpPr>
          <p:spPr bwMode="auto">
            <a:xfrm>
              <a:off x="2809" y="4614"/>
              <a:ext cx="989" cy="432"/>
            </a:xfrm>
            <a:prstGeom prst="rect">
              <a:avLst/>
            </a:prstGeom>
            <a:solidFill>
              <a:srgbClr val="FFFFFF"/>
            </a:solidFill>
            <a:ln w="9525">
              <a:noFill/>
              <a:miter lim="800000"/>
              <a:headEnd/>
              <a:tailEnd/>
            </a:ln>
          </p:spPr>
          <p:txBody>
            <a:bodyPr/>
            <a:lstStyle/>
            <a:p>
              <a:pPr algn="r" latinLnBrk="0"/>
              <a:r>
                <a:rPr kumimoji="0" lang="en-US" altLang="ko-KR">
                  <a:latin typeface="Times New Roman" pitchFamily="18" charset="0"/>
                  <a:ea typeface="Batang" pitchFamily="18" charset="-127"/>
                </a:rPr>
                <a:t>56 Kbps</a:t>
              </a:r>
              <a:endParaRPr kumimoji="0" lang="en-US">
                <a:latin typeface="Times New Roman" pitchFamily="18" charset="0"/>
              </a:endParaRPr>
            </a:p>
          </p:txBody>
        </p:sp>
        <p:sp>
          <p:nvSpPr>
            <p:cNvPr id="63502" name="Text Box 14"/>
            <p:cNvSpPr txBox="1">
              <a:spLocks noChangeArrowheads="1"/>
            </p:cNvSpPr>
            <p:nvPr/>
          </p:nvSpPr>
          <p:spPr bwMode="auto">
            <a:xfrm>
              <a:off x="2809" y="4182"/>
              <a:ext cx="989" cy="432"/>
            </a:xfrm>
            <a:prstGeom prst="rect">
              <a:avLst/>
            </a:prstGeom>
            <a:solidFill>
              <a:srgbClr val="FFFFFF"/>
            </a:solidFill>
            <a:ln w="9525">
              <a:noFill/>
              <a:miter lim="800000"/>
              <a:headEnd/>
              <a:tailEnd/>
            </a:ln>
          </p:spPr>
          <p:txBody>
            <a:bodyPr/>
            <a:lstStyle/>
            <a:p>
              <a:pPr algn="r" latinLnBrk="0"/>
              <a:r>
                <a:rPr kumimoji="0" lang="en-US" altLang="ko-KR">
                  <a:latin typeface="Times New Roman" pitchFamily="18" charset="0"/>
                  <a:ea typeface="Batang" pitchFamily="18" charset="-127"/>
                </a:rPr>
                <a:t>384 Kbps</a:t>
              </a:r>
              <a:endParaRPr kumimoji="0" lang="en-US">
                <a:latin typeface="Times New Roman" pitchFamily="18" charset="0"/>
              </a:endParaRPr>
            </a:p>
          </p:txBody>
        </p:sp>
        <p:sp>
          <p:nvSpPr>
            <p:cNvPr id="63503" name="Text Box 15"/>
            <p:cNvSpPr txBox="1">
              <a:spLocks noChangeArrowheads="1"/>
            </p:cNvSpPr>
            <p:nvPr/>
          </p:nvSpPr>
          <p:spPr bwMode="auto">
            <a:xfrm>
              <a:off x="2809" y="3750"/>
              <a:ext cx="989" cy="432"/>
            </a:xfrm>
            <a:prstGeom prst="rect">
              <a:avLst/>
            </a:prstGeom>
            <a:solidFill>
              <a:srgbClr val="FFFFFF"/>
            </a:solidFill>
            <a:ln w="9525">
              <a:noFill/>
              <a:miter lim="800000"/>
              <a:headEnd/>
              <a:tailEnd/>
            </a:ln>
          </p:spPr>
          <p:txBody>
            <a:bodyPr/>
            <a:lstStyle/>
            <a:p>
              <a:pPr algn="r" latinLnBrk="0"/>
              <a:r>
                <a:rPr kumimoji="0" lang="en-US" altLang="ko-KR">
                  <a:latin typeface="Times New Roman" pitchFamily="18" charset="0"/>
                  <a:ea typeface="Batang" pitchFamily="18" charset="-127"/>
                </a:rPr>
                <a:t>1 Mbps</a:t>
              </a:r>
              <a:endParaRPr kumimoji="0" lang="en-US">
                <a:latin typeface="Times New Roman" pitchFamily="18" charset="0"/>
              </a:endParaRPr>
            </a:p>
          </p:txBody>
        </p:sp>
        <p:sp>
          <p:nvSpPr>
            <p:cNvPr id="63504" name="Text Box 16"/>
            <p:cNvSpPr txBox="1">
              <a:spLocks noChangeArrowheads="1"/>
            </p:cNvSpPr>
            <p:nvPr/>
          </p:nvSpPr>
          <p:spPr bwMode="auto">
            <a:xfrm>
              <a:off x="2809" y="3318"/>
              <a:ext cx="989" cy="432"/>
            </a:xfrm>
            <a:prstGeom prst="rect">
              <a:avLst/>
            </a:prstGeom>
            <a:solidFill>
              <a:srgbClr val="FFFFFF"/>
            </a:solidFill>
            <a:ln w="9525">
              <a:noFill/>
              <a:miter lim="800000"/>
              <a:headEnd/>
              <a:tailEnd/>
            </a:ln>
          </p:spPr>
          <p:txBody>
            <a:bodyPr/>
            <a:lstStyle/>
            <a:p>
              <a:pPr algn="r" latinLnBrk="0"/>
              <a:r>
                <a:rPr kumimoji="0" lang="en-US" altLang="ko-KR">
                  <a:latin typeface="Times New Roman" pitchFamily="18" charset="0"/>
                  <a:ea typeface="Batang" pitchFamily="18" charset="-127"/>
                </a:rPr>
                <a:t>4 Mbps</a:t>
              </a:r>
              <a:endParaRPr kumimoji="0" lang="en-US">
                <a:latin typeface="Times New Roman" pitchFamily="18" charset="0"/>
              </a:endParaRPr>
            </a:p>
          </p:txBody>
        </p:sp>
        <p:sp>
          <p:nvSpPr>
            <p:cNvPr id="63505" name="Text Box 17"/>
            <p:cNvSpPr txBox="1">
              <a:spLocks noChangeArrowheads="1"/>
            </p:cNvSpPr>
            <p:nvPr/>
          </p:nvSpPr>
          <p:spPr bwMode="auto">
            <a:xfrm>
              <a:off x="2668" y="2886"/>
              <a:ext cx="1130" cy="432"/>
            </a:xfrm>
            <a:prstGeom prst="rect">
              <a:avLst/>
            </a:prstGeom>
            <a:solidFill>
              <a:srgbClr val="FFFFFF"/>
            </a:solidFill>
            <a:ln w="9525">
              <a:noFill/>
              <a:miter lim="800000"/>
              <a:headEnd/>
              <a:tailEnd/>
            </a:ln>
          </p:spPr>
          <p:txBody>
            <a:bodyPr/>
            <a:lstStyle/>
            <a:p>
              <a:pPr algn="r" latinLnBrk="0"/>
              <a:r>
                <a:rPr kumimoji="0" lang="en-US" altLang="ko-KR">
                  <a:latin typeface="Times New Roman" pitchFamily="18" charset="0"/>
                  <a:ea typeface="Batang" pitchFamily="18" charset="-127"/>
                </a:rPr>
                <a:t>5-11 Mbps</a:t>
              </a:r>
              <a:endParaRPr kumimoji="0" lang="en-US">
                <a:latin typeface="Times New Roman" pitchFamily="18" charset="0"/>
              </a:endParaRPr>
            </a:p>
          </p:txBody>
        </p:sp>
        <p:sp>
          <p:nvSpPr>
            <p:cNvPr id="63506" name="Text Box 18"/>
            <p:cNvSpPr txBox="1">
              <a:spLocks noChangeArrowheads="1"/>
            </p:cNvSpPr>
            <p:nvPr/>
          </p:nvSpPr>
          <p:spPr bwMode="auto">
            <a:xfrm>
              <a:off x="2809" y="2454"/>
              <a:ext cx="989" cy="432"/>
            </a:xfrm>
            <a:prstGeom prst="rect">
              <a:avLst/>
            </a:prstGeom>
            <a:solidFill>
              <a:srgbClr val="FFFFFF"/>
            </a:solidFill>
            <a:ln w="9525">
              <a:noFill/>
              <a:miter lim="800000"/>
              <a:headEnd/>
              <a:tailEnd/>
            </a:ln>
          </p:spPr>
          <p:txBody>
            <a:bodyPr/>
            <a:lstStyle/>
            <a:p>
              <a:pPr algn="r" latinLnBrk="0"/>
              <a:r>
                <a:rPr kumimoji="0" lang="en-US" altLang="ko-KR">
                  <a:latin typeface="Times New Roman" pitchFamily="18" charset="0"/>
                  <a:ea typeface="Batang" pitchFamily="18" charset="-127"/>
                </a:rPr>
                <a:t>54 Mbps</a:t>
              </a:r>
              <a:endParaRPr kumimoji="0" lang="en-US">
                <a:latin typeface="Times New Roman" pitchFamily="18" charset="0"/>
              </a:endParaRPr>
            </a:p>
          </p:txBody>
        </p:sp>
        <p:sp>
          <p:nvSpPr>
            <p:cNvPr id="63507" name="Text Box 19"/>
            <p:cNvSpPr txBox="1">
              <a:spLocks noChangeArrowheads="1"/>
            </p:cNvSpPr>
            <p:nvPr/>
          </p:nvSpPr>
          <p:spPr bwMode="auto">
            <a:xfrm>
              <a:off x="2668" y="2022"/>
              <a:ext cx="1130" cy="432"/>
            </a:xfrm>
            <a:prstGeom prst="rect">
              <a:avLst/>
            </a:prstGeom>
            <a:solidFill>
              <a:srgbClr val="FFFFFF"/>
            </a:solidFill>
            <a:ln w="9525">
              <a:noFill/>
              <a:miter lim="800000"/>
              <a:headEnd/>
              <a:tailEnd/>
            </a:ln>
          </p:spPr>
          <p:txBody>
            <a:bodyPr/>
            <a:lstStyle/>
            <a:p>
              <a:pPr algn="r" latinLnBrk="0"/>
              <a:r>
                <a:rPr kumimoji="0" lang="en-US" altLang="ko-KR">
                  <a:latin typeface="Times New Roman" pitchFamily="18" charset="0"/>
                  <a:ea typeface="Batang" pitchFamily="18" charset="-127"/>
                </a:rPr>
                <a:t>200 Mbps</a:t>
              </a:r>
              <a:endParaRPr kumimoji="0" lang="en-US">
                <a:latin typeface="Times New Roman" pitchFamily="18" charset="0"/>
              </a:endParaRPr>
            </a:p>
          </p:txBody>
        </p:sp>
        <p:sp>
          <p:nvSpPr>
            <p:cNvPr id="63508" name="Text Box 20"/>
            <p:cNvSpPr txBox="1">
              <a:spLocks noChangeArrowheads="1"/>
            </p:cNvSpPr>
            <p:nvPr/>
          </p:nvSpPr>
          <p:spPr bwMode="auto">
            <a:xfrm>
              <a:off x="3962" y="3739"/>
              <a:ext cx="989" cy="432"/>
            </a:xfrm>
            <a:prstGeom prst="rect">
              <a:avLst/>
            </a:prstGeom>
            <a:solidFill>
              <a:srgbClr val="C0C0C0"/>
            </a:solidFill>
            <a:ln w="9525">
              <a:solidFill>
                <a:srgbClr val="000000"/>
              </a:solidFill>
              <a:miter lim="800000"/>
              <a:headEnd/>
              <a:tailEnd/>
            </a:ln>
          </p:spPr>
          <p:txBody>
            <a:bodyPr/>
            <a:lstStyle/>
            <a:p>
              <a:pPr latinLnBrk="0"/>
              <a:r>
                <a:rPr kumimoji="0" lang="en-US" altLang="ko-KR">
                  <a:latin typeface="Times New Roman" pitchFamily="18" charset="0"/>
                  <a:ea typeface="Batang" pitchFamily="18" charset="-127"/>
                </a:rPr>
                <a:t>802.15.1</a:t>
              </a:r>
              <a:endParaRPr kumimoji="0" lang="en-US">
                <a:latin typeface="Times New Roman" pitchFamily="18" charset="0"/>
              </a:endParaRPr>
            </a:p>
          </p:txBody>
        </p:sp>
        <p:sp>
          <p:nvSpPr>
            <p:cNvPr id="63509" name="Text Box 21"/>
            <p:cNvSpPr txBox="1">
              <a:spLocks noChangeArrowheads="1"/>
            </p:cNvSpPr>
            <p:nvPr/>
          </p:nvSpPr>
          <p:spPr bwMode="auto">
            <a:xfrm>
              <a:off x="5045" y="3272"/>
              <a:ext cx="3672" cy="371"/>
            </a:xfrm>
            <a:prstGeom prst="rect">
              <a:avLst/>
            </a:prstGeom>
            <a:solidFill>
              <a:srgbClr val="C0C0C0"/>
            </a:solidFill>
            <a:ln w="9525">
              <a:solidFill>
                <a:srgbClr val="000000"/>
              </a:solidFill>
              <a:miter lim="800000"/>
              <a:headEnd/>
              <a:tailEnd/>
            </a:ln>
          </p:spPr>
          <p:txBody>
            <a:bodyPr/>
            <a:lstStyle/>
            <a:p>
              <a:pPr algn="ctr" latinLnBrk="0"/>
              <a:r>
                <a:rPr kumimoji="0" lang="en-US" altLang="ko-KR">
                  <a:latin typeface="Times New Roman" pitchFamily="18" charset="0"/>
                  <a:ea typeface="Batang" pitchFamily="18" charset="-127"/>
                </a:rPr>
                <a:t>UMTS/CDMA, CDMA2000</a:t>
              </a:r>
              <a:endParaRPr kumimoji="0" lang="en-US">
                <a:latin typeface="Times New Roman" pitchFamily="18" charset="0"/>
              </a:endParaRPr>
            </a:p>
          </p:txBody>
        </p:sp>
        <p:sp>
          <p:nvSpPr>
            <p:cNvPr id="63510" name="Text Box 22"/>
            <p:cNvSpPr txBox="1">
              <a:spLocks noChangeArrowheads="1"/>
            </p:cNvSpPr>
            <p:nvPr/>
          </p:nvSpPr>
          <p:spPr bwMode="auto">
            <a:xfrm>
              <a:off x="3939" y="2839"/>
              <a:ext cx="988" cy="432"/>
            </a:xfrm>
            <a:prstGeom prst="rect">
              <a:avLst/>
            </a:prstGeom>
            <a:solidFill>
              <a:srgbClr val="C0C0C0"/>
            </a:solidFill>
            <a:ln w="9525">
              <a:solidFill>
                <a:srgbClr val="000000"/>
              </a:solidFill>
              <a:miter lim="800000"/>
              <a:headEnd/>
              <a:tailEnd/>
            </a:ln>
          </p:spPr>
          <p:txBody>
            <a:bodyPr/>
            <a:lstStyle/>
            <a:p>
              <a:pPr latinLnBrk="0"/>
              <a:r>
                <a:rPr kumimoji="0" lang="en-US" altLang="ko-KR">
                  <a:latin typeface="Times New Roman" pitchFamily="18" charset="0"/>
                  <a:ea typeface="Batang" pitchFamily="18" charset="-127"/>
                </a:rPr>
                <a:t>802.11b</a:t>
              </a:r>
              <a:endParaRPr kumimoji="0" lang="en-US">
                <a:latin typeface="Times New Roman" pitchFamily="18" charset="0"/>
              </a:endParaRPr>
            </a:p>
          </p:txBody>
        </p:sp>
        <p:sp>
          <p:nvSpPr>
            <p:cNvPr id="63511" name="Text Box 23"/>
            <p:cNvSpPr txBox="1">
              <a:spLocks noChangeArrowheads="1"/>
            </p:cNvSpPr>
            <p:nvPr/>
          </p:nvSpPr>
          <p:spPr bwMode="auto">
            <a:xfrm>
              <a:off x="5021" y="2852"/>
              <a:ext cx="4094" cy="383"/>
            </a:xfrm>
            <a:prstGeom prst="rect">
              <a:avLst/>
            </a:prstGeom>
            <a:solidFill>
              <a:srgbClr val="C0C0C0"/>
            </a:solidFill>
            <a:ln w="9525">
              <a:solidFill>
                <a:srgbClr val="000000"/>
              </a:solidFill>
              <a:miter lim="800000"/>
              <a:headEnd/>
              <a:tailEnd/>
            </a:ln>
          </p:spPr>
          <p:txBody>
            <a:bodyPr/>
            <a:lstStyle/>
            <a:p>
              <a:pPr algn="ctr" latinLnBrk="0"/>
              <a:r>
                <a:rPr kumimoji="0" lang="en-US" altLang="ko-KR">
                  <a:latin typeface="Times New Roman" pitchFamily="18" charset="0"/>
                  <a:ea typeface="Batang" pitchFamily="18" charset="-127"/>
                </a:rPr>
                <a:t>W/MAX</a:t>
              </a:r>
              <a:endParaRPr kumimoji="0" lang="en-US">
                <a:latin typeface="Times New Roman" pitchFamily="18" charset="0"/>
              </a:endParaRPr>
            </a:p>
          </p:txBody>
        </p:sp>
        <p:sp>
          <p:nvSpPr>
            <p:cNvPr id="63512" name="Text Box 24"/>
            <p:cNvSpPr txBox="1">
              <a:spLocks noChangeArrowheads="1"/>
            </p:cNvSpPr>
            <p:nvPr/>
          </p:nvSpPr>
          <p:spPr bwMode="auto">
            <a:xfrm>
              <a:off x="3951" y="2421"/>
              <a:ext cx="988" cy="371"/>
            </a:xfrm>
            <a:prstGeom prst="rect">
              <a:avLst/>
            </a:prstGeom>
            <a:solidFill>
              <a:srgbClr val="C0C0C0"/>
            </a:solidFill>
            <a:ln w="9525">
              <a:solidFill>
                <a:srgbClr val="000000"/>
              </a:solidFill>
              <a:miter lim="800000"/>
              <a:headEnd/>
              <a:tailEnd/>
            </a:ln>
          </p:spPr>
          <p:txBody>
            <a:bodyPr/>
            <a:lstStyle/>
            <a:p>
              <a:pPr latinLnBrk="0"/>
              <a:r>
                <a:rPr kumimoji="0" lang="en-US" altLang="ko-KR">
                  <a:latin typeface="Times New Roman" pitchFamily="18" charset="0"/>
                  <a:ea typeface="Batang" pitchFamily="18" charset="-127"/>
                </a:rPr>
                <a:t>802.11a,g</a:t>
              </a:r>
              <a:endParaRPr kumimoji="0" lang="en-US">
                <a:latin typeface="Times New Roman" pitchFamily="18" charset="0"/>
              </a:endParaRPr>
            </a:p>
          </p:txBody>
        </p:sp>
        <p:sp>
          <p:nvSpPr>
            <p:cNvPr id="63513" name="Text Box 25"/>
            <p:cNvSpPr txBox="1">
              <a:spLocks noChangeArrowheads="1"/>
            </p:cNvSpPr>
            <p:nvPr/>
          </p:nvSpPr>
          <p:spPr bwMode="auto">
            <a:xfrm>
              <a:off x="3929" y="2015"/>
              <a:ext cx="986" cy="371"/>
            </a:xfrm>
            <a:prstGeom prst="rect">
              <a:avLst/>
            </a:prstGeom>
            <a:solidFill>
              <a:srgbClr val="C0C0C0"/>
            </a:solidFill>
            <a:ln w="9525">
              <a:solidFill>
                <a:srgbClr val="000000"/>
              </a:solidFill>
              <a:miter lim="800000"/>
              <a:headEnd/>
              <a:tailEnd/>
            </a:ln>
          </p:spPr>
          <p:txBody>
            <a:bodyPr/>
            <a:lstStyle/>
            <a:p>
              <a:pPr latinLnBrk="0"/>
              <a:r>
                <a:rPr kumimoji="0" lang="en-US" altLang="ko-KR">
                  <a:latin typeface="Times New Roman" pitchFamily="18" charset="0"/>
                  <a:ea typeface="Batang" pitchFamily="18" charset="-127"/>
                </a:rPr>
                <a:t>802.11n</a:t>
              </a:r>
              <a:endParaRPr kumimoji="0" lang="en-US">
                <a:latin typeface="Times New Roman" pitchFamily="18" charset="0"/>
              </a:endParaRPr>
            </a:p>
          </p:txBody>
        </p:sp>
        <p:sp>
          <p:nvSpPr>
            <p:cNvPr id="63514" name="Text Box 26"/>
            <p:cNvSpPr txBox="1">
              <a:spLocks noChangeArrowheads="1"/>
            </p:cNvSpPr>
            <p:nvPr/>
          </p:nvSpPr>
          <p:spPr bwMode="auto">
            <a:xfrm>
              <a:off x="5351" y="2310"/>
              <a:ext cx="3247" cy="371"/>
            </a:xfrm>
            <a:prstGeom prst="rect">
              <a:avLst/>
            </a:prstGeom>
            <a:solidFill>
              <a:srgbClr val="C0C0C0"/>
            </a:solidFill>
            <a:ln w="9525">
              <a:solidFill>
                <a:srgbClr val="000000"/>
              </a:solidFill>
              <a:miter lim="800000"/>
              <a:headEnd/>
              <a:tailEnd/>
            </a:ln>
          </p:spPr>
          <p:txBody>
            <a:bodyPr/>
            <a:lstStyle/>
            <a:p>
              <a:pPr algn="ctr" latinLnBrk="0"/>
              <a:r>
                <a:rPr kumimoji="0" lang="en-US" altLang="ko-KR">
                  <a:latin typeface="Times New Roman" pitchFamily="18" charset="0"/>
                  <a:ea typeface="Batang" pitchFamily="18" charset="-127"/>
                </a:rPr>
                <a:t>802.11a,g point-to-point</a:t>
              </a:r>
              <a:endParaRPr kumimoji="0" lang="en-US">
                <a:latin typeface="Times New Roman" pitchFamily="18" charset="0"/>
              </a:endParaRPr>
            </a:p>
          </p:txBody>
        </p:sp>
        <p:sp>
          <p:nvSpPr>
            <p:cNvPr id="63515" name="Text Box 27"/>
            <p:cNvSpPr txBox="1">
              <a:spLocks noChangeArrowheads="1"/>
            </p:cNvSpPr>
            <p:nvPr/>
          </p:nvSpPr>
          <p:spPr bwMode="auto">
            <a:xfrm>
              <a:off x="9162" y="3318"/>
              <a:ext cx="565" cy="432"/>
            </a:xfrm>
            <a:prstGeom prst="rect">
              <a:avLst/>
            </a:prstGeom>
            <a:solidFill>
              <a:srgbClr val="FFFFFF"/>
            </a:solidFill>
            <a:ln w="9525">
              <a:solidFill>
                <a:srgbClr val="000000"/>
              </a:solidFill>
              <a:miter lim="800000"/>
              <a:headEnd/>
              <a:tailEnd/>
            </a:ln>
          </p:spPr>
          <p:txBody>
            <a:bodyPr/>
            <a:lstStyle/>
            <a:p>
              <a:pPr latinLnBrk="0"/>
              <a:r>
                <a:rPr kumimoji="0" lang="en-US" altLang="ko-KR">
                  <a:latin typeface="Times New Roman" pitchFamily="18" charset="0"/>
                  <a:ea typeface="Batang" pitchFamily="18" charset="-127"/>
                </a:rPr>
                <a:t>3G</a:t>
              </a:r>
              <a:endParaRPr kumimoji="0" lang="en-US">
                <a:latin typeface="Times New Roman" pitchFamily="18" charset="0"/>
              </a:endParaRPr>
            </a:p>
          </p:txBody>
        </p:sp>
        <p:sp>
          <p:nvSpPr>
            <p:cNvPr id="63516" name="Text Box 28"/>
            <p:cNvSpPr txBox="1">
              <a:spLocks noChangeArrowheads="1"/>
            </p:cNvSpPr>
            <p:nvPr/>
          </p:nvSpPr>
          <p:spPr bwMode="auto">
            <a:xfrm>
              <a:off x="4080" y="5478"/>
              <a:ext cx="5223" cy="336"/>
            </a:xfrm>
            <a:prstGeom prst="rect">
              <a:avLst/>
            </a:prstGeom>
            <a:solidFill>
              <a:srgbClr val="FFFFFF"/>
            </a:solidFill>
            <a:ln w="9525">
              <a:solidFill>
                <a:srgbClr val="FFFFFF"/>
              </a:solidFill>
              <a:miter lim="800000"/>
              <a:headEnd/>
              <a:tailEnd/>
            </a:ln>
          </p:spPr>
          <p:txBody>
            <a:bodyPr/>
            <a:lstStyle/>
            <a:p>
              <a:pPr latinLnBrk="0"/>
              <a:r>
                <a:rPr kumimoji="0" lang="en-US" altLang="ko-KR">
                  <a:latin typeface="Times New Roman" pitchFamily="18" charset="0"/>
                  <a:ea typeface="Batang" pitchFamily="18" charset="-127"/>
                </a:rPr>
                <a:t>10-30 m      50-200 m           200-4 Km                 5 Km-20 Km</a:t>
              </a:r>
              <a:endParaRPr kumimoji="0" lang="en-US">
                <a:latin typeface="Times New Roman" pitchFamily="18" charset="0"/>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ABCCFC97-8270-4646-9017-924BB3655C48}" type="slidenum">
              <a:rPr lang="en-US" altLang="ko-KR"/>
              <a:pPr/>
              <a:t>58</a:t>
            </a:fld>
            <a:endParaRPr lang="en-US" altLang="ko-KR"/>
          </a:p>
        </p:txBody>
      </p:sp>
      <p:sp>
        <p:nvSpPr>
          <p:cNvPr id="270388" name="Rectangle 52"/>
          <p:cNvSpPr>
            <a:spLocks noGrp="1" noChangeArrowheads="1"/>
          </p:cNvSpPr>
          <p:nvPr>
            <p:ph type="title"/>
          </p:nvPr>
        </p:nvSpPr>
        <p:spPr>
          <a:xfrm>
            <a:off x="312738" y="71438"/>
            <a:ext cx="8229600" cy="444500"/>
          </a:xfrm>
        </p:spPr>
        <p:txBody>
          <a:bodyPr/>
          <a:lstStyle/>
          <a:p>
            <a:pPr eaLnBrk="1" hangingPunct="1">
              <a:defRPr/>
            </a:pPr>
            <a:r>
              <a:rPr lang="en-US" sz="2800" b="1" smtClean="0">
                <a:solidFill>
                  <a:srgbClr val="0033CC"/>
                </a:solidFill>
              </a:rPr>
              <a:t>Some characteristics of 802.11 WLAN </a:t>
            </a:r>
          </a:p>
        </p:txBody>
      </p:sp>
      <p:graphicFrame>
        <p:nvGraphicFramePr>
          <p:cNvPr id="270476" name="Group 140"/>
          <p:cNvGraphicFramePr>
            <a:graphicFrameLocks noGrp="1"/>
          </p:cNvGraphicFramePr>
          <p:nvPr>
            <p:ph idx="1"/>
          </p:nvPr>
        </p:nvGraphicFramePr>
        <p:xfrm>
          <a:off x="0" y="550863"/>
          <a:ext cx="9078913" cy="6073775"/>
        </p:xfrm>
        <a:graphic>
          <a:graphicData uri="http://schemas.openxmlformats.org/drawingml/2006/table">
            <a:tbl>
              <a:tblPr/>
              <a:tblGrid>
                <a:gridCol w="1500188"/>
                <a:gridCol w="3224212"/>
                <a:gridCol w="2084388"/>
                <a:gridCol w="2270125"/>
              </a:tblGrid>
              <a:tr h="3492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Characteristic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802.11A</a:t>
                      </a:r>
                      <a:r>
                        <a:rPr kumimoji="1" lang="en-US" sz="16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802.11B</a:t>
                      </a:r>
                      <a:r>
                        <a:rPr kumimoji="1" lang="en-US" sz="16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802.11B</a:t>
                      </a:r>
                      <a:r>
                        <a:rPr kumimoji="1" lang="en-US" sz="16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Topology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Physical star and a logical bus</a:t>
                      </a:r>
                      <a:r>
                        <a:rPr kumimoji="1" lang="en-US" sz="14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Physical star and a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logical bus</a:t>
                      </a:r>
                      <a:r>
                        <a:rPr kumimoji="1" lang="en-US" sz="16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Physical star and a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logical bus</a:t>
                      </a:r>
                      <a:r>
                        <a:rPr kumimoji="1" lang="en-US" sz="14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MAC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CSMA/CA;</a:t>
                      </a:r>
                      <a:r>
                        <a:rPr kumimoji="1" lang="en-US" sz="16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a:t>
                      </a: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Error control </a:t>
                      </a:r>
                      <a:endParaRPr kumimoji="1" lang="en-US" sz="16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endParaRP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Stop-and-wait (S-a-W)</a:t>
                      </a:r>
                      <a:r>
                        <a:rPr kumimoji="1" lang="en-US" sz="16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CSMA/CA; S-a-W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CSMA/CA; S-a-W.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Data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Transmission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in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the Physical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Layer</a:t>
                      </a:r>
                      <a:r>
                        <a:rPr kumimoji="1" lang="en-US" sz="16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D/A – A/D conversion,</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Combinations of BPSK, QPSK,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And QAM modulations</a:t>
                      </a:r>
                      <a:r>
                        <a:rPr kumimoji="1" lang="en-US" sz="16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D/A – A/D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conversion,</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Combinations of PSK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and QPSK</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modulation</a:t>
                      </a:r>
                      <a:r>
                        <a:rPr kumimoji="1" lang="en-US" sz="16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D/A – A/D conversion.</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For 1 to 11 Mbps uses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same modulations as 11</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For 6 to 54 Mbps it uses</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the same modulations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as 802.11a.</a:t>
                      </a:r>
                      <a:r>
                        <a:rPr kumimoji="1" lang="en-US" sz="16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Rate; Mbps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6; 9; 12; 18; 24; 36; 48; 54.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1; 2; and 5.5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5.5-11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1"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AP</a:t>
                      </a: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range,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15 to 50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about 100 to 150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50–150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1"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Frequency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1"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range and BW</a:t>
                      </a:r>
                      <a:endPar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5-GHz. The total BW is 300 MHz</a:t>
                      </a:r>
                      <a:r>
                        <a:rPr kumimoji="1" lang="en-US" sz="16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2.400 GHz - 2.4835 GHz = 83.5 MHz;</a:t>
                      </a:r>
                      <a:r>
                        <a:rPr kumimoji="1" lang="en-US" sz="16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2.4 GHz. Compatible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with 802.11b</a:t>
                      </a:r>
                      <a:r>
                        <a:rPr kumimoji="1" lang="en-US" sz="16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Separate radio frequency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channels</a:t>
                      </a:r>
                      <a:r>
                        <a:rPr kumimoji="1" lang="en-US" sz="14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4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4–12 channels</a:t>
                      </a:r>
                      <a:r>
                        <a:rPr kumimoji="1" lang="en-US" sz="14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12 channels with 20 MHz BW is broken into 52 separate 312.5 KHz sub-channels, plus guard bands. 48 of these sub-channels for data; the four are for control. Data is sent across all 48 sub-channels in parallel using a </a:t>
                      </a:r>
                      <a:r>
                        <a:rPr kumimoji="1" lang="en-US" sz="1400" b="0" i="1"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OFDM.</a:t>
                      </a:r>
                      <a:r>
                        <a:rPr kumimoji="1" lang="en-US" sz="14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4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3 channels centered on:</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4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2.412; 2.437; 2.462 GHz.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4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with a 3-MHz guard-</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4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band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sz="1600" b="1"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3–6 channels depending upon configuration</a:t>
                      </a:r>
                      <a:r>
                        <a:rPr kumimoji="1" lang="en-US" sz="1400" b="0" i="0" u="none" strike="noStrike" cap="none" normalizeH="0" baseline="0" smtClean="0">
                          <a:ln>
                            <a:noFill/>
                          </a:ln>
                          <a:solidFill>
                            <a:schemeClr val="tx1"/>
                          </a:solidFill>
                          <a:effectLst/>
                          <a:latin typeface="Times New Roman" pitchFamily="18" charset="0"/>
                          <a:ea typeface="굴림" pitchFamily="34" charset="-127"/>
                          <a:cs typeface="Times New Roman"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131D81F4-33CF-496F-80F2-EE444FDACAC6}" type="slidenum">
              <a:rPr lang="en-US" altLang="ko-KR"/>
              <a:pPr/>
              <a:t>6</a:t>
            </a:fld>
            <a:endParaRPr lang="en-US" altLang="ko-KR"/>
          </a:p>
        </p:txBody>
      </p:sp>
      <p:sp>
        <p:nvSpPr>
          <p:cNvPr id="206852" name="Rectangle 4"/>
          <p:cNvSpPr>
            <a:spLocks noChangeArrowheads="1"/>
          </p:cNvSpPr>
          <p:nvPr/>
        </p:nvSpPr>
        <p:spPr bwMode="auto">
          <a:xfrm>
            <a:off x="152400" y="152400"/>
            <a:ext cx="8839200" cy="337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2400">
                <a:solidFill>
                  <a:schemeClr val="accent2"/>
                </a:solidFill>
              </a:rPr>
              <a:t>Shannon</a:t>
            </a:r>
            <a:r>
              <a:rPr lang="en-US" altLang="en-US" sz="2400">
                <a:solidFill>
                  <a:schemeClr val="accent2"/>
                </a:solidFill>
                <a:latin typeface="Arial" pitchFamily="34" charset="0"/>
              </a:rPr>
              <a:t>’</a:t>
            </a:r>
            <a:r>
              <a:rPr lang="en-US" altLang="ja-JP" sz="2400">
                <a:solidFill>
                  <a:schemeClr val="accent2"/>
                </a:solidFill>
              </a:rPr>
              <a:t>s law</a:t>
            </a:r>
            <a:r>
              <a:rPr lang="en-US" altLang="ja-JP" sz="2400" b="0"/>
              <a:t> shows the relationship between analog</a:t>
            </a:r>
          </a:p>
          <a:p>
            <a:r>
              <a:rPr lang="en-US" sz="2400" b="0"/>
              <a:t>Channel bandwidth  and  digital channel capacity: </a:t>
            </a:r>
          </a:p>
          <a:p>
            <a:endParaRPr lang="en-US" sz="2400" b="0"/>
          </a:p>
          <a:p>
            <a:endParaRPr lang="en-US" sz="2400" b="0"/>
          </a:p>
          <a:p>
            <a:endParaRPr lang="en-US" sz="2400" b="0"/>
          </a:p>
          <a:p>
            <a:endParaRPr lang="en-US" sz="2400" b="0"/>
          </a:p>
          <a:p>
            <a:r>
              <a:rPr lang="en-US" sz="2400" b="0"/>
              <a:t>When the </a:t>
            </a:r>
            <a:r>
              <a:rPr lang="en-US" sz="2400">
                <a:solidFill>
                  <a:srgbClr val="FF0000"/>
                </a:solidFill>
              </a:rPr>
              <a:t>SNR</a:t>
            </a:r>
            <a:r>
              <a:rPr lang="en-US" sz="2400" b="0"/>
              <a:t> </a:t>
            </a:r>
            <a:r>
              <a:rPr lang="en-US" sz="2400">
                <a:solidFill>
                  <a:srgbClr val="0033CC"/>
                </a:solidFill>
              </a:rPr>
              <a:t>&lt;</a:t>
            </a:r>
            <a:r>
              <a:rPr lang="en-US" sz="2400" b="0"/>
              <a:t> </a:t>
            </a:r>
            <a:r>
              <a:rPr lang="en-US" sz="2400">
                <a:solidFill>
                  <a:srgbClr val="FF0000"/>
                </a:solidFill>
              </a:rPr>
              <a:t>below 1</a:t>
            </a:r>
            <a:r>
              <a:rPr lang="en-US" sz="2400" b="0"/>
              <a:t> </a:t>
            </a:r>
            <a:r>
              <a:rPr lang="en-US" sz="2400">
                <a:solidFill>
                  <a:schemeClr val="accent2"/>
                </a:solidFill>
              </a:rPr>
              <a:t>(wireless channel is noisy channel),</a:t>
            </a:r>
            <a:r>
              <a:rPr lang="en-US" sz="2400" b="0"/>
              <a:t>     less than 1 bit can be transferred by each sample.</a:t>
            </a:r>
          </a:p>
          <a:p>
            <a:r>
              <a:rPr lang="en-US" sz="2400" b="0"/>
              <a:t>If the </a:t>
            </a:r>
            <a:r>
              <a:rPr lang="en-US" sz="2400">
                <a:solidFill>
                  <a:srgbClr val="FF0000"/>
                </a:solidFill>
              </a:rPr>
              <a:t>SNR</a:t>
            </a:r>
            <a:r>
              <a:rPr lang="en-US" sz="2400" b="0"/>
              <a:t> ratio =</a:t>
            </a:r>
            <a:r>
              <a:rPr lang="en-US" sz="2400">
                <a:solidFill>
                  <a:srgbClr val="FF0000"/>
                </a:solidFill>
              </a:rPr>
              <a:t> 3</a:t>
            </a:r>
            <a:r>
              <a:rPr lang="en-US" sz="2400" b="0"/>
              <a:t>, and the C=&lt;2B.</a:t>
            </a:r>
          </a:p>
        </p:txBody>
      </p:sp>
      <p:graphicFrame>
        <p:nvGraphicFramePr>
          <p:cNvPr id="8195" name="Object 5"/>
          <p:cNvGraphicFramePr>
            <a:graphicFrameLocks noChangeAspect="1"/>
          </p:cNvGraphicFramePr>
          <p:nvPr/>
        </p:nvGraphicFramePr>
        <p:xfrm>
          <a:off x="2667000" y="1066800"/>
          <a:ext cx="3200400" cy="1066800"/>
        </p:xfrm>
        <a:graphic>
          <a:graphicData uri="http://schemas.openxmlformats.org/presentationml/2006/ole">
            <p:oleObj spid="_x0000_s8195" name="Equation" r:id="rId3" imgW="1485255" imgH="495085" progId="Equation.3">
              <p:embed/>
            </p:oleObj>
          </a:graphicData>
        </a:graphic>
      </p:graphicFrame>
      <p:sp>
        <p:nvSpPr>
          <p:cNvPr id="206854" name="Text Box 6"/>
          <p:cNvSpPr txBox="1">
            <a:spLocks noChangeArrowheads="1"/>
          </p:cNvSpPr>
          <p:nvPr/>
        </p:nvSpPr>
        <p:spPr bwMode="auto">
          <a:xfrm>
            <a:off x="228600" y="3733800"/>
            <a:ext cx="4953000" cy="466725"/>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chemeClr val="accent2"/>
                </a:solidFill>
                <a:latin typeface="Comic Sans MS" charset="0"/>
                <a:ea typeface="굴림" charset="0"/>
                <a:cs typeface="굴림" charset="0"/>
              </a:rPr>
              <a:t>Transmission Rate</a:t>
            </a:r>
            <a:r>
              <a:rPr lang="en-US" sz="2400">
                <a:solidFill>
                  <a:srgbClr val="FF0000"/>
                </a:solidFill>
                <a:latin typeface="Comic Sans MS" charset="0"/>
                <a:ea typeface="굴림" charset="0"/>
                <a:cs typeface="굴림" charset="0"/>
              </a:rPr>
              <a:t> R</a:t>
            </a:r>
            <a:r>
              <a:rPr lang="en-US" sz="2400">
                <a:solidFill>
                  <a:schemeClr val="accent2"/>
                </a:solidFill>
                <a:latin typeface="Comic Sans MS" charset="0"/>
                <a:ea typeface="굴림" charset="0"/>
                <a:cs typeface="굴림" charset="0"/>
              </a:rPr>
              <a:t> is provided</a:t>
            </a:r>
          </a:p>
        </p:txBody>
      </p:sp>
      <p:graphicFrame>
        <p:nvGraphicFramePr>
          <p:cNvPr id="8197" name="Object 7"/>
          <p:cNvGraphicFramePr>
            <a:graphicFrameLocks noChangeAspect="1"/>
          </p:cNvGraphicFramePr>
          <p:nvPr/>
        </p:nvGraphicFramePr>
        <p:xfrm>
          <a:off x="5334000" y="3733800"/>
          <a:ext cx="1084263" cy="495300"/>
        </p:xfrm>
        <a:graphic>
          <a:graphicData uri="http://schemas.openxmlformats.org/presentationml/2006/ole">
            <p:oleObj spid="_x0000_s8197" name="Equation" r:id="rId4" imgW="444307" imgH="203112" progId="Equation.3">
              <p:embed/>
            </p:oleObj>
          </a:graphicData>
        </a:graphic>
      </p:graphicFrame>
      <p:sp>
        <p:nvSpPr>
          <p:cNvPr id="206856" name="Text Box 8"/>
          <p:cNvSpPr txBox="1">
            <a:spLocks noChangeArrowheads="1"/>
          </p:cNvSpPr>
          <p:nvPr/>
        </p:nvSpPr>
        <p:spPr bwMode="auto">
          <a:xfrm>
            <a:off x="762000" y="4419600"/>
            <a:ext cx="7239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chemeClr val="accent2"/>
                </a:solidFill>
                <a:latin typeface="Comic Sans MS" charset="0"/>
                <a:ea typeface="굴림" charset="0"/>
                <a:cs typeface="굴림" charset="0"/>
              </a:rPr>
              <a:t>Equality is achieved only when SNR is infinity</a:t>
            </a:r>
          </a:p>
        </p:txBody>
      </p:sp>
      <p:sp>
        <p:nvSpPr>
          <p:cNvPr id="206857" name="Rectangle 9"/>
          <p:cNvSpPr>
            <a:spLocks noChangeArrowheads="1"/>
          </p:cNvSpPr>
          <p:nvPr/>
        </p:nvSpPr>
        <p:spPr bwMode="auto">
          <a:xfrm>
            <a:off x="228600" y="4953000"/>
            <a:ext cx="876300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400">
                <a:solidFill>
                  <a:srgbClr val="FF0000"/>
                </a:solidFill>
                <a:latin typeface="굴림" charset="0"/>
                <a:ea typeface="굴림" charset="0"/>
                <a:cs typeface="굴림" charset="0"/>
              </a:rPr>
              <a:t>In practice:</a:t>
            </a:r>
            <a:r>
              <a:rPr lang="en-US" sz="2400">
                <a:latin typeface="굴림" charset="0"/>
                <a:ea typeface="굴림" charset="0"/>
                <a:cs typeface="굴림" charset="0"/>
              </a:rPr>
              <a:t> impossible to create an encoding scheme that </a:t>
            </a:r>
          </a:p>
          <a:p>
            <a:pPr>
              <a:defRPr/>
            </a:pPr>
            <a:r>
              <a:rPr lang="en-US" sz="2400">
                <a:latin typeface="굴림" charset="0"/>
                <a:ea typeface="굴림" charset="0"/>
                <a:cs typeface="굴림" charset="0"/>
              </a:rPr>
              <a:t>allows  accurate transmissions near to the Shannon limit. </a:t>
            </a:r>
          </a:p>
          <a:p>
            <a:pPr>
              <a:defRPr/>
            </a:pPr>
            <a:r>
              <a:rPr lang="en-US" sz="2400">
                <a:solidFill>
                  <a:srgbClr val="FF0000"/>
                </a:solidFill>
                <a:latin typeface="굴림" charset="0"/>
                <a:ea typeface="굴림" charset="0"/>
                <a:cs typeface="굴림" charset="0"/>
              </a:rPr>
              <a:t>SS</a:t>
            </a:r>
            <a:r>
              <a:rPr lang="en-US" sz="2400">
                <a:latin typeface="굴림" charset="0"/>
                <a:ea typeface="굴림" charset="0"/>
                <a:cs typeface="굴림" charset="0"/>
              </a:rPr>
              <a:t> modulation allows to </a:t>
            </a:r>
            <a:r>
              <a:rPr lang="en-US" sz="2400">
                <a:solidFill>
                  <a:schemeClr val="accent2"/>
                </a:solidFill>
                <a:latin typeface="굴림" charset="0"/>
                <a:ea typeface="굴림" charset="0"/>
                <a:cs typeface="굴림" charset="0"/>
              </a:rPr>
              <a:t>more closely approach the </a:t>
            </a:r>
          </a:p>
          <a:p>
            <a:pPr>
              <a:defRPr/>
            </a:pPr>
            <a:r>
              <a:rPr lang="en-US" sz="2400">
                <a:solidFill>
                  <a:schemeClr val="accent2"/>
                </a:solidFill>
                <a:latin typeface="굴림" charset="0"/>
                <a:ea typeface="굴림" charset="0"/>
                <a:cs typeface="굴림" charset="0"/>
              </a:rPr>
              <a:t>Shannon's limit</a:t>
            </a:r>
            <a:r>
              <a:rPr lang="en-US" sz="2400">
                <a:latin typeface="굴림" charset="0"/>
                <a:ea typeface="굴림" charset="0"/>
                <a:cs typeface="굴림" charset="0"/>
              </a:rPr>
              <a:t>, by transmitting at a low SNR.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B7F8E44B-DE49-4AC8-BA6D-6944D7DABFEF}" type="slidenum">
              <a:rPr lang="en-US" altLang="ko-KR"/>
              <a:pPr/>
              <a:t>7</a:t>
            </a:fld>
            <a:endParaRPr lang="en-US" altLang="ko-KR"/>
          </a:p>
        </p:txBody>
      </p:sp>
      <p:sp>
        <p:nvSpPr>
          <p:cNvPr id="583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sp>
        <p:nvSpPr>
          <p:cNvPr id="58384" name="Text Box 16"/>
          <p:cNvSpPr txBox="1">
            <a:spLocks noChangeArrowheads="1"/>
          </p:cNvSpPr>
          <p:nvPr/>
        </p:nvSpPr>
        <p:spPr bwMode="auto">
          <a:xfrm>
            <a:off x="304800" y="1143000"/>
            <a:ext cx="8839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90000"/>
              </a:lnSpc>
              <a:spcBef>
                <a:spcPct val="20000"/>
              </a:spcBef>
              <a:buFontTx/>
              <a:buChar char="•"/>
              <a:defRPr/>
            </a:pPr>
            <a:r>
              <a:rPr lang="en-US" sz="2800">
                <a:latin typeface="굴림" charset="0"/>
                <a:ea typeface="굴림" charset="0"/>
                <a:cs typeface="굴림" charset="0"/>
              </a:rPr>
              <a:t>The most important parameter in any </a:t>
            </a:r>
            <a:r>
              <a:rPr lang="en-US" sz="2800">
                <a:solidFill>
                  <a:srgbClr val="FF0000"/>
                </a:solidFill>
                <a:latin typeface="굴림" charset="0"/>
                <a:ea typeface="굴림" charset="0"/>
                <a:cs typeface="굴림" charset="0"/>
              </a:rPr>
              <a:t>SS</a:t>
            </a:r>
            <a:r>
              <a:rPr lang="en-US" sz="2800">
                <a:latin typeface="굴림" charset="0"/>
                <a:ea typeface="굴림" charset="0"/>
                <a:cs typeface="굴림" charset="0"/>
              </a:rPr>
              <a:t> system is </a:t>
            </a:r>
          </a:p>
          <a:p>
            <a:pPr>
              <a:lnSpc>
                <a:spcPct val="90000"/>
              </a:lnSpc>
              <a:spcBef>
                <a:spcPct val="20000"/>
              </a:spcBef>
              <a:defRPr/>
            </a:pPr>
            <a:r>
              <a:rPr lang="en-US" sz="2800">
                <a:latin typeface="굴림" charset="0"/>
                <a:ea typeface="굴림" charset="0"/>
                <a:cs typeface="굴림" charset="0"/>
              </a:rPr>
              <a:t> the </a:t>
            </a:r>
            <a:r>
              <a:rPr lang="en-US" sz="2800" u="sng">
                <a:solidFill>
                  <a:schemeClr val="accent2"/>
                </a:solidFill>
                <a:latin typeface="굴림" charset="0"/>
                <a:ea typeface="굴림" charset="0"/>
                <a:cs typeface="굴림" charset="0"/>
              </a:rPr>
              <a:t>processing gain</a:t>
            </a:r>
            <a:r>
              <a:rPr lang="en-US" sz="2800">
                <a:latin typeface="굴림" charset="0"/>
                <a:ea typeface="굴림" charset="0"/>
                <a:cs typeface="굴림" charset="0"/>
              </a:rPr>
              <a:t>  </a:t>
            </a:r>
            <a:r>
              <a:rPr lang="en-US" sz="2800" i="1">
                <a:solidFill>
                  <a:srgbClr val="FF0000"/>
                </a:solidFill>
                <a:latin typeface="굴림" charset="0"/>
                <a:ea typeface="굴림" charset="0"/>
                <a:cs typeface="굴림" charset="0"/>
              </a:rPr>
              <a:t>Gp</a:t>
            </a:r>
            <a:r>
              <a:rPr lang="en-US" sz="2800">
                <a:solidFill>
                  <a:srgbClr val="FF0000"/>
                </a:solidFill>
                <a:latin typeface="굴림" charset="0"/>
                <a:ea typeface="굴림" charset="0"/>
                <a:cs typeface="굴림" charset="0"/>
              </a:rPr>
              <a:t>:</a:t>
            </a:r>
            <a:endParaRPr lang="en-US" sz="2800">
              <a:latin typeface="굴림" charset="0"/>
              <a:ea typeface="굴림" charset="0"/>
              <a:cs typeface="굴림" charset="0"/>
            </a:endParaRPr>
          </a:p>
        </p:txBody>
      </p:sp>
      <p:graphicFrame>
        <p:nvGraphicFramePr>
          <p:cNvPr id="9220" name="Object 17"/>
          <p:cNvGraphicFramePr>
            <a:graphicFrameLocks noChangeAspect="1"/>
          </p:cNvGraphicFramePr>
          <p:nvPr>
            <p:ph/>
          </p:nvPr>
        </p:nvGraphicFramePr>
        <p:xfrm>
          <a:off x="3276600" y="2209800"/>
          <a:ext cx="1168400" cy="876300"/>
        </p:xfrm>
        <a:graphic>
          <a:graphicData uri="http://schemas.openxmlformats.org/presentationml/2006/ole">
            <p:oleObj spid="_x0000_s9220" name="Equation" r:id="rId3" imgW="660113" imgH="495085" progId="Equation.3">
              <p:embed/>
            </p:oleObj>
          </a:graphicData>
        </a:graphic>
      </p:graphicFrame>
      <p:sp>
        <p:nvSpPr>
          <p:cNvPr id="58388" name="Text Box 20"/>
          <p:cNvSpPr txBox="1">
            <a:spLocks noChangeArrowheads="1"/>
          </p:cNvSpPr>
          <p:nvPr/>
        </p:nvSpPr>
        <p:spPr bwMode="auto">
          <a:xfrm>
            <a:off x="152400" y="3200400"/>
            <a:ext cx="883920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400">
                <a:latin typeface="굴림" charset="0"/>
                <a:ea typeface="굴림" charset="0"/>
                <a:cs typeface="굴림" charset="0"/>
              </a:rPr>
              <a:t>This value measures  the ratio of </a:t>
            </a:r>
          </a:p>
          <a:p>
            <a:pPr>
              <a:defRPr/>
            </a:pPr>
            <a:r>
              <a:rPr lang="en-US" sz="2400">
                <a:latin typeface="굴림" charset="0"/>
                <a:ea typeface="굴림" charset="0"/>
                <a:cs typeface="굴림" charset="0"/>
              </a:rPr>
              <a:t>           </a:t>
            </a:r>
            <a:r>
              <a:rPr lang="en-US" sz="2400">
                <a:solidFill>
                  <a:srgbClr val="FF0000"/>
                </a:solidFill>
                <a:latin typeface="굴림" charset="0"/>
                <a:ea typeface="굴림" charset="0"/>
                <a:cs typeface="굴림" charset="0"/>
              </a:rPr>
              <a:t>Transmitted RF bandwidth </a:t>
            </a:r>
            <a:r>
              <a:rPr lang="en-US" sz="2400" u="sng">
                <a:solidFill>
                  <a:srgbClr val="0033CC"/>
                </a:solidFill>
                <a:latin typeface="굴림" charset="0"/>
                <a:ea typeface="굴림" charset="0"/>
                <a:cs typeface="굴림" charset="0"/>
              </a:rPr>
              <a:t>W</a:t>
            </a:r>
            <a:r>
              <a:rPr lang="en-US" sz="2400">
                <a:latin typeface="굴림" charset="0"/>
                <a:ea typeface="굴림" charset="0"/>
                <a:cs typeface="굴림" charset="0"/>
              </a:rPr>
              <a:t> </a:t>
            </a:r>
          </a:p>
          <a:p>
            <a:pPr>
              <a:defRPr/>
            </a:pPr>
            <a:r>
              <a:rPr lang="en-US" sz="2400">
                <a:latin typeface="굴림" charset="0"/>
                <a:ea typeface="굴림" charset="0"/>
                <a:cs typeface="굴림" charset="0"/>
              </a:rPr>
              <a:t>to the narrowband </a:t>
            </a:r>
            <a:r>
              <a:rPr lang="en-US" sz="2400">
                <a:solidFill>
                  <a:srgbClr val="FF0000"/>
                </a:solidFill>
                <a:latin typeface="굴림" charset="0"/>
                <a:ea typeface="굴림" charset="0"/>
                <a:cs typeface="굴림" charset="0"/>
              </a:rPr>
              <a:t>information rate </a:t>
            </a:r>
            <a:r>
              <a:rPr lang="en-US" sz="2400" u="sng">
                <a:solidFill>
                  <a:srgbClr val="0033CC"/>
                </a:solidFill>
                <a:latin typeface="굴림" charset="0"/>
                <a:ea typeface="굴림" charset="0"/>
                <a:cs typeface="굴림" charset="0"/>
              </a:rPr>
              <a:t>C</a:t>
            </a:r>
            <a:r>
              <a:rPr lang="en-US" sz="2400">
                <a:solidFill>
                  <a:srgbClr val="0033CC"/>
                </a:solidFill>
                <a:latin typeface="굴림" charset="0"/>
                <a:ea typeface="굴림" charset="0"/>
                <a:cs typeface="굴림" charset="0"/>
              </a:rPr>
              <a:t>.</a:t>
            </a:r>
          </a:p>
        </p:txBody>
      </p:sp>
      <p:sp>
        <p:nvSpPr>
          <p:cNvPr id="58389" name="Text Box 21"/>
          <p:cNvSpPr txBox="1">
            <a:spLocks noChangeArrowheads="1"/>
          </p:cNvSpPr>
          <p:nvPr/>
        </p:nvSpPr>
        <p:spPr bwMode="auto">
          <a:xfrm>
            <a:off x="152400" y="4495800"/>
            <a:ext cx="8839200" cy="1042988"/>
          </a:xfrm>
          <a:prstGeom prst="rect">
            <a:avLst/>
          </a:prstGeom>
          <a:noFill/>
          <a:ln w="38100" cmpd="dbl">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굴림" charset="0"/>
                <a:ea typeface="굴림" charset="0"/>
                <a:cs typeface="굴림" charset="0"/>
              </a:rPr>
              <a:t>A system with a low signal-to-noise ratio must have a high </a:t>
            </a:r>
          </a:p>
          <a:p>
            <a:pPr>
              <a:spcBef>
                <a:spcPct val="50000"/>
              </a:spcBef>
              <a:defRPr/>
            </a:pPr>
            <a:r>
              <a:rPr lang="en-US" sz="2400">
                <a:solidFill>
                  <a:srgbClr val="FF0000"/>
                </a:solidFill>
                <a:latin typeface="굴림" charset="0"/>
                <a:ea typeface="굴림" charset="0"/>
                <a:cs typeface="굴림" charset="0"/>
              </a:rPr>
              <a:t>processing gain </a:t>
            </a:r>
            <a:r>
              <a:rPr lang="en-US" sz="2400">
                <a:solidFill>
                  <a:schemeClr val="accent2"/>
                </a:solidFill>
                <a:latin typeface="굴림" charset="0"/>
                <a:ea typeface="굴림" charset="0"/>
                <a:cs typeface="굴림" charset="0"/>
              </a:rPr>
              <a:t>Gp</a:t>
            </a:r>
            <a:r>
              <a:rPr lang="en-US" sz="2400">
                <a:solidFill>
                  <a:srgbClr val="FF0000"/>
                </a:solidFill>
                <a:latin typeface="굴림" charset="0"/>
                <a:ea typeface="굴림" charset="0"/>
                <a:cs typeface="굴림" charset="0"/>
              </a:rPr>
              <a:t> in order to recover the original</a:t>
            </a:r>
            <a:r>
              <a:rPr lang="en-US" sz="2400">
                <a:latin typeface="굴림" charset="0"/>
                <a:ea typeface="굴림" charset="0"/>
                <a:cs typeface="굴림" charset="0"/>
              </a:rPr>
              <a:t> </a:t>
            </a:r>
            <a:r>
              <a:rPr lang="en-US" sz="2400">
                <a:solidFill>
                  <a:srgbClr val="FF0000"/>
                </a:solidFill>
                <a:latin typeface="굴림" charset="0"/>
                <a:ea typeface="굴림" charset="0"/>
                <a:cs typeface="굴림" charset="0"/>
              </a:rPr>
              <a:t>signal.</a:t>
            </a:r>
            <a:r>
              <a:rPr lang="en-US" sz="2000">
                <a:latin typeface="굴림" charset="0"/>
                <a:ea typeface="굴림" charset="0"/>
                <a:cs typeface="굴림" charset="0"/>
              </a:rPr>
              <a:t> </a:t>
            </a:r>
          </a:p>
        </p:txBody>
      </p:sp>
      <p:sp>
        <p:nvSpPr>
          <p:cNvPr id="58390" name="Rectangle 22"/>
          <p:cNvSpPr>
            <a:spLocks noChangeArrowheads="1"/>
          </p:cNvSpPr>
          <p:nvPr/>
        </p:nvSpPr>
        <p:spPr bwMode="auto">
          <a:xfrm>
            <a:off x="152400" y="5486400"/>
            <a:ext cx="899160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400">
                <a:solidFill>
                  <a:schemeClr val="hlink"/>
                </a:solidFill>
                <a:latin typeface="굴림" charset="0"/>
                <a:ea typeface="굴림" charset="0"/>
                <a:cs typeface="굴림" charset="0"/>
              </a:rPr>
              <a:t>Types of Spread Spectrum Modulation:</a:t>
            </a:r>
          </a:p>
          <a:p>
            <a:pPr>
              <a:buFontTx/>
              <a:buChar char="•"/>
              <a:defRPr/>
            </a:pPr>
            <a:r>
              <a:rPr lang="en-US">
                <a:latin typeface="굴림" charset="0"/>
                <a:ea typeface="굴림" charset="0"/>
                <a:cs typeface="굴림" charset="0"/>
              </a:rPr>
              <a:t>  </a:t>
            </a:r>
            <a:r>
              <a:rPr lang="en-US" sz="2400">
                <a:solidFill>
                  <a:srgbClr val="993300"/>
                </a:solidFill>
                <a:latin typeface="Comic Sans MS" charset="0"/>
                <a:ea typeface="굴림" charset="0"/>
                <a:cs typeface="굴림" charset="0"/>
              </a:rPr>
              <a:t>Direct Sequence Spread Spectrum (DSSS)</a:t>
            </a:r>
          </a:p>
          <a:p>
            <a:pPr>
              <a:buFontTx/>
              <a:buChar char="•"/>
              <a:defRPr/>
            </a:pPr>
            <a:r>
              <a:rPr lang="en-US" sz="2400">
                <a:solidFill>
                  <a:srgbClr val="993300"/>
                </a:solidFill>
                <a:latin typeface="Comic Sans MS" charset="0"/>
                <a:ea typeface="굴림" charset="0"/>
                <a:cs typeface="굴림" charset="0"/>
              </a:rPr>
              <a:t> Frequency Hopping Spread Spectrum (FHSS)</a:t>
            </a:r>
          </a:p>
        </p:txBody>
      </p:sp>
      <p:sp>
        <p:nvSpPr>
          <p:cNvPr id="58394" name="Text Box 26"/>
          <p:cNvSpPr txBox="1">
            <a:spLocks noChangeArrowheads="1"/>
          </p:cNvSpPr>
          <p:nvPr/>
        </p:nvSpPr>
        <p:spPr bwMode="auto">
          <a:xfrm>
            <a:off x="381000" y="381000"/>
            <a:ext cx="8153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a:solidFill>
                  <a:srgbClr val="0033CC"/>
                </a:solidFill>
                <a:latin typeface="Comic Sans MS" charset="0"/>
                <a:ea typeface="굴림" charset="0"/>
                <a:cs typeface="굴림" charset="0"/>
              </a:rPr>
              <a:t>a. Principles of SS modulation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D82AC372-9181-440C-A393-8E957AFB9999}" type="slidenum">
              <a:rPr lang="en-US" altLang="ko-KR"/>
              <a:pPr/>
              <a:t>8</a:t>
            </a:fld>
            <a:endParaRPr lang="en-US" altLang="ko-KR"/>
          </a:p>
        </p:txBody>
      </p:sp>
      <p:sp>
        <p:nvSpPr>
          <p:cNvPr id="214021" name="Rectangle 5"/>
          <p:cNvSpPr>
            <a:spLocks noChangeArrowheads="1"/>
          </p:cNvSpPr>
          <p:nvPr/>
        </p:nvSpPr>
        <p:spPr bwMode="auto">
          <a:xfrm>
            <a:off x="0" y="17827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graphicFrame>
        <p:nvGraphicFramePr>
          <p:cNvPr id="10243" name="Object 4"/>
          <p:cNvGraphicFramePr>
            <a:graphicFrameLocks noChangeAspect="1"/>
          </p:cNvGraphicFramePr>
          <p:nvPr/>
        </p:nvGraphicFramePr>
        <p:xfrm>
          <a:off x="381000" y="1295400"/>
          <a:ext cx="8077200" cy="5192713"/>
        </p:xfrm>
        <a:graphic>
          <a:graphicData uri="http://schemas.openxmlformats.org/presentationml/2006/ole">
            <p:oleObj spid="_x0000_s10243" name="Picture" r:id="rId3" imgW="5129784" imgH="3294888" progId="Word.Picture.8">
              <p:embed/>
            </p:oleObj>
          </a:graphicData>
        </a:graphic>
      </p:graphicFrame>
      <p:sp>
        <p:nvSpPr>
          <p:cNvPr id="214022" name="Text Box 6"/>
          <p:cNvSpPr txBox="1">
            <a:spLocks noChangeArrowheads="1"/>
          </p:cNvSpPr>
          <p:nvPr/>
        </p:nvSpPr>
        <p:spPr bwMode="auto">
          <a:xfrm>
            <a:off x="457200" y="152400"/>
            <a:ext cx="8305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3200">
                <a:solidFill>
                  <a:schemeClr val="accent2"/>
                </a:solidFill>
                <a:latin typeface="Comic Sans MS" charset="0"/>
                <a:ea typeface="굴림" charset="0"/>
                <a:cs typeface="굴림" charset="0"/>
              </a:rPr>
              <a:t>b. General model of DSSS modulations</a:t>
            </a:r>
            <a:r>
              <a:rPr lang="en-US">
                <a:solidFill>
                  <a:schemeClr val="accent2"/>
                </a:solidFill>
                <a:latin typeface="굴림" charset="0"/>
                <a:ea typeface="굴림" charset="0"/>
                <a:cs typeface="굴림" charset="0"/>
              </a:rPr>
              <a:t> </a:t>
            </a:r>
          </a:p>
        </p:txBody>
      </p:sp>
      <p:sp>
        <p:nvSpPr>
          <p:cNvPr id="214025" name="Text Box 9"/>
          <p:cNvSpPr txBox="1">
            <a:spLocks noChangeArrowheads="1"/>
          </p:cNvSpPr>
          <p:nvPr/>
        </p:nvSpPr>
        <p:spPr bwMode="auto">
          <a:xfrm>
            <a:off x="3429000" y="3657600"/>
            <a:ext cx="1447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solidFill>
                  <a:srgbClr val="FF0000"/>
                </a:solidFill>
                <a:latin typeface="Arial" pitchFamily="34" charset="0"/>
              </a:rPr>
              <a:t>“</a:t>
            </a:r>
            <a:r>
              <a:rPr lang="en-US" altLang="ja-JP">
                <a:solidFill>
                  <a:srgbClr val="FF0000"/>
                </a:solidFill>
              </a:rPr>
              <a:t>chipping</a:t>
            </a:r>
            <a:r>
              <a:rPr lang="en-US" altLang="en-US">
                <a:solidFill>
                  <a:srgbClr val="FF0000"/>
                </a:solidFill>
                <a:latin typeface="Arial" pitchFamily="34" charset="0"/>
              </a:rPr>
              <a:t>”</a:t>
            </a:r>
            <a:r>
              <a:rPr lang="en-US" altLang="ja-JP">
                <a:solidFill>
                  <a:srgbClr val="FF0000"/>
                </a:solidFill>
              </a:rPr>
              <a:t>.</a:t>
            </a:r>
            <a:r>
              <a:rPr lang="en-US" altLang="ja-JP"/>
              <a:t> </a:t>
            </a:r>
            <a:endParaRPr lang="en-US"/>
          </a:p>
        </p:txBody>
      </p:sp>
      <p:sp>
        <p:nvSpPr>
          <p:cNvPr id="214026" name="Line 10"/>
          <p:cNvSpPr>
            <a:spLocks noChangeShapeType="1"/>
          </p:cNvSpPr>
          <p:nvPr/>
        </p:nvSpPr>
        <p:spPr bwMode="auto">
          <a:xfrm flipH="1" flipV="1">
            <a:off x="2286000" y="2590800"/>
            <a:ext cx="1600200" cy="1066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
        <p:nvSpPr>
          <p:cNvPr id="214027" name="Text Box 11"/>
          <p:cNvSpPr txBox="1">
            <a:spLocks noChangeArrowheads="1"/>
          </p:cNvSpPr>
          <p:nvPr/>
        </p:nvSpPr>
        <p:spPr bwMode="auto">
          <a:xfrm>
            <a:off x="5410200" y="3200400"/>
            <a:ext cx="1905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FF0000"/>
                </a:solidFill>
                <a:latin typeface="굴림" charset="0"/>
                <a:ea typeface="굴림" charset="0"/>
                <a:cs typeface="굴림" charset="0"/>
              </a:rPr>
              <a:t>BPSK or QPSK</a:t>
            </a:r>
            <a:r>
              <a:rPr lang="en-US">
                <a:latin typeface="굴림" charset="0"/>
                <a:ea typeface="굴림" charset="0"/>
                <a:cs typeface="굴림" charset="0"/>
              </a:rPr>
              <a:t> </a:t>
            </a:r>
          </a:p>
        </p:txBody>
      </p:sp>
      <p:sp>
        <p:nvSpPr>
          <p:cNvPr id="214028" name="Line 12"/>
          <p:cNvSpPr>
            <a:spLocks noChangeShapeType="1"/>
          </p:cNvSpPr>
          <p:nvPr/>
        </p:nvSpPr>
        <p:spPr bwMode="auto">
          <a:xfrm flipH="1" flipV="1">
            <a:off x="4572000" y="2514600"/>
            <a:ext cx="1143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굴림" charset="0"/>
              <a:ea typeface="굴림" charset="0"/>
              <a:cs typeface="굴림"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114A46AF-8F14-46C6-B631-23BF6FB61615}" type="slidenum">
              <a:rPr lang="en-US" altLang="ko-KR"/>
              <a:pPr/>
              <a:t>9</a:t>
            </a:fld>
            <a:endParaRPr lang="en-US" altLang="ko-KR"/>
          </a:p>
        </p:txBody>
      </p:sp>
      <p:sp>
        <p:nvSpPr>
          <p:cNvPr id="12595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cs typeface="굴림" charset="0"/>
            </a:endParaRPr>
          </a:p>
        </p:txBody>
      </p:sp>
      <p:sp>
        <p:nvSpPr>
          <p:cNvPr id="125958" name="Text Box 6"/>
          <p:cNvSpPr txBox="1">
            <a:spLocks noChangeArrowheads="1"/>
          </p:cNvSpPr>
          <p:nvPr/>
        </p:nvSpPr>
        <p:spPr bwMode="auto">
          <a:xfrm>
            <a:off x="0" y="152400"/>
            <a:ext cx="9142413" cy="676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800">
                <a:solidFill>
                  <a:srgbClr val="0033CC"/>
                </a:solidFill>
                <a:latin typeface="Comic Sans MS" pitchFamily="66" charset="0"/>
              </a:rPr>
              <a:t>c. Code orthogonality</a:t>
            </a:r>
          </a:p>
          <a:p>
            <a:pPr>
              <a:spcBef>
                <a:spcPct val="50000"/>
              </a:spcBef>
            </a:pPr>
            <a:r>
              <a:rPr lang="en-US" sz="2800">
                <a:solidFill>
                  <a:srgbClr val="FF0000"/>
                </a:solidFill>
                <a:latin typeface="Times New Roman" pitchFamily="18" charset="0"/>
              </a:rPr>
              <a:t>Two vectors called orthogonal if their inner product is 0</a:t>
            </a:r>
            <a:r>
              <a:rPr lang="en-US" sz="2800">
                <a:solidFill>
                  <a:srgbClr val="0033CC"/>
                </a:solidFill>
                <a:latin typeface="Times New Roman" pitchFamily="18" charset="0"/>
              </a:rPr>
              <a:t>     </a:t>
            </a:r>
            <a:r>
              <a:rPr lang="en-US" sz="2000">
                <a:solidFill>
                  <a:srgbClr val="0033CC"/>
                </a:solidFill>
                <a:latin typeface="Times New Roman" pitchFamily="18" charset="0"/>
              </a:rPr>
              <a:t>(Orthogonal in </a:t>
            </a:r>
            <a:r>
              <a:rPr lang="en-US" sz="2400" u="sng">
                <a:solidFill>
                  <a:srgbClr val="0033CC"/>
                </a:solidFill>
                <a:latin typeface="Times New Roman" pitchFamily="18" charset="0"/>
              </a:rPr>
              <a:t>code space</a:t>
            </a:r>
            <a:r>
              <a:rPr lang="en-US" sz="2000">
                <a:solidFill>
                  <a:srgbClr val="0033CC"/>
                </a:solidFill>
                <a:latin typeface="Times New Roman" pitchFamily="18" charset="0"/>
              </a:rPr>
              <a:t> has the same meaning as in </a:t>
            </a:r>
            <a:r>
              <a:rPr lang="en-US" sz="2400" u="sng">
                <a:solidFill>
                  <a:srgbClr val="0033CC"/>
                </a:solidFill>
                <a:latin typeface="Times New Roman" pitchFamily="18" charset="0"/>
              </a:rPr>
              <a:t>standard space</a:t>
            </a:r>
            <a:r>
              <a:rPr lang="en-US" sz="2000">
                <a:solidFill>
                  <a:srgbClr val="0033CC"/>
                </a:solidFill>
                <a:latin typeface="Times New Roman" pitchFamily="18" charset="0"/>
              </a:rPr>
              <a:t>).</a:t>
            </a:r>
            <a:r>
              <a:rPr lang="en-US" sz="2800">
                <a:solidFill>
                  <a:srgbClr val="0033CC"/>
                </a:solidFill>
                <a:latin typeface="Times New Roman" pitchFamily="18" charset="0"/>
              </a:rPr>
              <a:t>             </a:t>
            </a:r>
            <a:r>
              <a:rPr lang="en-US" sz="2800">
                <a:solidFill>
                  <a:srgbClr val="FF0000"/>
                </a:solidFill>
                <a:latin typeface="Times New Roman" pitchFamily="18" charset="0"/>
              </a:rPr>
              <a:t>Code for a certain user should be orthogonal to other         codes, and should have a good autocorrelation.</a:t>
            </a:r>
            <a:r>
              <a:rPr lang="en-US" sz="2400">
                <a:solidFill>
                  <a:srgbClr val="0033CC"/>
                </a:solidFill>
                <a:latin typeface="Times New Roman" pitchFamily="18" charset="0"/>
              </a:rPr>
              <a:t> </a:t>
            </a:r>
          </a:p>
          <a:p>
            <a:pPr>
              <a:spcBef>
                <a:spcPct val="50000"/>
              </a:spcBef>
            </a:pPr>
            <a:r>
              <a:rPr lang="en-US" sz="2800">
                <a:solidFill>
                  <a:srgbClr val="0033CC"/>
                </a:solidFill>
                <a:latin typeface="Times New Roman" pitchFamily="18" charset="0"/>
              </a:rPr>
              <a:t>Two vectors </a:t>
            </a:r>
            <a:r>
              <a:rPr lang="en-US" sz="2800">
                <a:solidFill>
                  <a:srgbClr val="FF0000"/>
                </a:solidFill>
                <a:latin typeface="Times New Roman" pitchFamily="18" charset="0"/>
              </a:rPr>
              <a:t>(2,5,0)</a:t>
            </a:r>
            <a:r>
              <a:rPr lang="en-US" sz="2800">
                <a:solidFill>
                  <a:srgbClr val="0033CC"/>
                </a:solidFill>
                <a:latin typeface="Times New Roman" pitchFamily="18" charset="0"/>
              </a:rPr>
              <a:t> and </a:t>
            </a:r>
            <a:r>
              <a:rPr lang="en-US" sz="2800">
                <a:solidFill>
                  <a:srgbClr val="FF0000"/>
                </a:solidFill>
                <a:latin typeface="Times New Roman" pitchFamily="18" charset="0"/>
              </a:rPr>
              <a:t>(0,0,17)</a:t>
            </a:r>
            <a:r>
              <a:rPr lang="en-US" sz="2800">
                <a:solidFill>
                  <a:srgbClr val="0033CC"/>
                </a:solidFill>
                <a:latin typeface="Times New Roman" pitchFamily="18" charset="0"/>
              </a:rPr>
              <a:t>; </a:t>
            </a:r>
            <a:r>
              <a:rPr lang="en-US" sz="2800">
                <a:solidFill>
                  <a:srgbClr val="FF0000"/>
                </a:solidFill>
                <a:latin typeface="Times New Roman" pitchFamily="18" charset="0"/>
              </a:rPr>
              <a:t>(2,5,0)</a:t>
            </a:r>
            <a:r>
              <a:rPr lang="en-US" sz="2800">
                <a:solidFill>
                  <a:schemeClr val="accent2"/>
                </a:solidFill>
                <a:latin typeface="Times New Roman" pitchFamily="18" charset="0"/>
              </a:rPr>
              <a:t>*</a:t>
            </a:r>
            <a:r>
              <a:rPr lang="en-US" sz="2800">
                <a:solidFill>
                  <a:srgbClr val="FF0000"/>
                </a:solidFill>
                <a:latin typeface="Times New Roman" pitchFamily="18" charset="0"/>
              </a:rPr>
              <a:t>(0,0,17)</a:t>
            </a:r>
            <a:r>
              <a:rPr lang="en-US" sz="2800">
                <a:solidFill>
                  <a:schemeClr val="accent2"/>
                </a:solidFill>
                <a:latin typeface="Times New Roman" pitchFamily="18" charset="0"/>
              </a:rPr>
              <a:t>=</a:t>
            </a:r>
            <a:r>
              <a:rPr lang="en-US" sz="2800">
                <a:solidFill>
                  <a:srgbClr val="FF0000"/>
                </a:solidFill>
                <a:latin typeface="Times New Roman" pitchFamily="18" charset="0"/>
              </a:rPr>
              <a:t>0+0+0</a:t>
            </a:r>
            <a:r>
              <a:rPr lang="en-US" sz="2800">
                <a:solidFill>
                  <a:schemeClr val="accent2"/>
                </a:solidFill>
                <a:latin typeface="Times New Roman" pitchFamily="18" charset="0"/>
              </a:rPr>
              <a:t>=</a:t>
            </a:r>
            <a:r>
              <a:rPr lang="en-US" sz="2800">
                <a:solidFill>
                  <a:srgbClr val="FF0000"/>
                </a:solidFill>
                <a:latin typeface="Times New Roman" pitchFamily="18" charset="0"/>
              </a:rPr>
              <a:t>0;</a:t>
            </a:r>
            <a:r>
              <a:rPr lang="en-US" sz="2400">
                <a:solidFill>
                  <a:srgbClr val="0033CC"/>
                </a:solidFill>
                <a:latin typeface="Times New Roman" pitchFamily="18" charset="0"/>
              </a:rPr>
              <a:t>   </a:t>
            </a:r>
            <a:r>
              <a:rPr lang="en-US" sz="2800">
                <a:solidFill>
                  <a:srgbClr val="0033CC"/>
                </a:solidFill>
                <a:latin typeface="Times New Roman" pitchFamily="18" charset="0"/>
              </a:rPr>
              <a:t>The vectors </a:t>
            </a:r>
            <a:r>
              <a:rPr lang="en-US" sz="2800">
                <a:solidFill>
                  <a:srgbClr val="993300"/>
                </a:solidFill>
                <a:latin typeface="Times New Roman" pitchFamily="18" charset="0"/>
              </a:rPr>
              <a:t>(1,2,3)</a:t>
            </a:r>
            <a:r>
              <a:rPr lang="en-US" sz="2800">
                <a:solidFill>
                  <a:srgbClr val="0033CC"/>
                </a:solidFill>
                <a:latin typeface="Times New Roman" pitchFamily="18" charset="0"/>
              </a:rPr>
              <a:t> and </a:t>
            </a:r>
            <a:r>
              <a:rPr lang="en-US" sz="2800">
                <a:solidFill>
                  <a:srgbClr val="993300"/>
                </a:solidFill>
                <a:latin typeface="Times New Roman" pitchFamily="18" charset="0"/>
              </a:rPr>
              <a:t>(4,2,-6)</a:t>
            </a:r>
            <a:r>
              <a:rPr lang="en-US" sz="2800">
                <a:solidFill>
                  <a:srgbClr val="0033CC"/>
                </a:solidFill>
                <a:latin typeface="Times New Roman" pitchFamily="18" charset="0"/>
              </a:rPr>
              <a:t> are not </a:t>
            </a:r>
            <a:r>
              <a:rPr lang="en-US" sz="2800">
                <a:solidFill>
                  <a:srgbClr val="993300"/>
                </a:solidFill>
                <a:latin typeface="Times New Roman" pitchFamily="18" charset="0"/>
              </a:rPr>
              <a:t>(inner product -10);</a:t>
            </a:r>
            <a:r>
              <a:rPr lang="en-US" sz="2400">
                <a:solidFill>
                  <a:srgbClr val="0033CC"/>
                </a:solidFill>
                <a:latin typeface="Times New Roman" pitchFamily="18" charset="0"/>
              </a:rPr>
              <a:t> </a:t>
            </a:r>
            <a:r>
              <a:rPr lang="en-US" sz="2400">
                <a:solidFill>
                  <a:srgbClr val="FF0000"/>
                </a:solidFill>
                <a:latin typeface="Times New Roman" pitchFamily="18" charset="0"/>
              </a:rPr>
              <a:t>(1,2,3)</a:t>
            </a:r>
            <a:r>
              <a:rPr lang="en-US" sz="2400">
                <a:solidFill>
                  <a:srgbClr val="0033CC"/>
                </a:solidFill>
                <a:latin typeface="Times New Roman" pitchFamily="18" charset="0"/>
              </a:rPr>
              <a:t> and </a:t>
            </a:r>
            <a:r>
              <a:rPr lang="en-US" sz="2400">
                <a:solidFill>
                  <a:srgbClr val="FF0000"/>
                </a:solidFill>
                <a:latin typeface="Times New Roman" pitchFamily="18" charset="0"/>
              </a:rPr>
              <a:t>(4,2,-3</a:t>
            </a:r>
            <a:r>
              <a:rPr lang="en-US" sz="2400">
                <a:solidFill>
                  <a:srgbClr val="0033CC"/>
                </a:solidFill>
                <a:latin typeface="Times New Roman" pitchFamily="18" charset="0"/>
              </a:rPr>
              <a:t> are </a:t>
            </a:r>
            <a:r>
              <a:rPr lang="en-US" altLang="en-US" sz="2400">
                <a:solidFill>
                  <a:srgbClr val="0033CC"/>
                </a:solidFill>
                <a:latin typeface="Times New Roman" pitchFamily="18" charset="0"/>
              </a:rPr>
              <a:t>“</a:t>
            </a:r>
            <a:r>
              <a:rPr lang="en-US" altLang="ja-JP" sz="2400">
                <a:solidFill>
                  <a:srgbClr val="FF0000"/>
                </a:solidFill>
                <a:latin typeface="Times New Roman" pitchFamily="18" charset="0"/>
              </a:rPr>
              <a:t>almost</a:t>
            </a:r>
            <a:r>
              <a:rPr lang="en-US" altLang="en-US" sz="2400">
                <a:solidFill>
                  <a:srgbClr val="0033CC"/>
                </a:solidFill>
                <a:latin typeface="Times New Roman" pitchFamily="18" charset="0"/>
              </a:rPr>
              <a:t>”</a:t>
            </a:r>
            <a:r>
              <a:rPr lang="en-US" altLang="ja-JP" sz="2400">
                <a:solidFill>
                  <a:srgbClr val="0033CC"/>
                </a:solidFill>
                <a:latin typeface="Times New Roman" pitchFamily="18" charset="0"/>
              </a:rPr>
              <a:t> orthogonal (</a:t>
            </a:r>
            <a:r>
              <a:rPr lang="en-US" altLang="ja-JP" sz="2400">
                <a:solidFill>
                  <a:srgbClr val="FF0000"/>
                </a:solidFill>
                <a:latin typeface="Times New Roman" pitchFamily="18" charset="0"/>
              </a:rPr>
              <a:t>-1</a:t>
            </a:r>
            <a:r>
              <a:rPr lang="en-US" altLang="ja-JP" sz="2400">
                <a:solidFill>
                  <a:srgbClr val="0033CC"/>
                </a:solidFill>
                <a:latin typeface="Times New Roman" pitchFamily="18" charset="0"/>
              </a:rPr>
              <a:t> </a:t>
            </a:r>
            <a:r>
              <a:rPr lang="en-US" altLang="ja-JP" sz="2400">
                <a:solidFill>
                  <a:srgbClr val="FF0000"/>
                </a:solidFill>
                <a:latin typeface="Times New Roman" pitchFamily="18" charset="0"/>
              </a:rPr>
              <a:t>which is close to zero</a:t>
            </a:r>
            <a:r>
              <a:rPr lang="en-US" altLang="ja-JP" sz="2400">
                <a:solidFill>
                  <a:srgbClr val="0033CC"/>
                </a:solidFill>
                <a:latin typeface="Times New Roman" pitchFamily="18" charset="0"/>
              </a:rPr>
              <a:t>). </a:t>
            </a:r>
          </a:p>
          <a:p>
            <a:pPr>
              <a:spcBef>
                <a:spcPct val="50000"/>
              </a:spcBef>
            </a:pPr>
            <a:r>
              <a:rPr lang="en-US" sz="2800">
                <a:solidFill>
                  <a:srgbClr val="FF0000"/>
                </a:solidFill>
                <a:latin typeface="Times New Roman" pitchFamily="18" charset="0"/>
              </a:rPr>
              <a:t>Barker code (+1,-1,+1,+1,-1,+1,+1+1,-1,-1,-1),</a:t>
            </a:r>
            <a:r>
              <a:rPr lang="en-US" sz="2400">
                <a:solidFill>
                  <a:srgbClr val="0033CC"/>
                </a:solidFill>
                <a:latin typeface="Times New Roman" pitchFamily="18" charset="0"/>
              </a:rPr>
              <a:t> </a:t>
            </a:r>
            <a:r>
              <a:rPr lang="en-US" sz="2800">
                <a:solidFill>
                  <a:srgbClr val="0033CC"/>
                </a:solidFill>
                <a:latin typeface="Times New Roman" pitchFamily="18" charset="0"/>
              </a:rPr>
              <a:t>has good</a:t>
            </a:r>
            <a:r>
              <a:rPr lang="en-US" sz="2400">
                <a:solidFill>
                  <a:srgbClr val="0033CC"/>
                </a:solidFill>
                <a:latin typeface="Times New Roman" pitchFamily="18" charset="0"/>
              </a:rPr>
              <a:t>          autocorrelation, (inner product with itself is large </a:t>
            </a:r>
            <a:r>
              <a:rPr lang="en-US" sz="2400">
                <a:solidFill>
                  <a:srgbClr val="FF0000"/>
                </a:solidFill>
                <a:latin typeface="Times New Roman" pitchFamily="18" charset="0"/>
              </a:rPr>
              <a:t>11)</a:t>
            </a:r>
            <a:r>
              <a:rPr lang="en-US" sz="2400">
                <a:solidFill>
                  <a:srgbClr val="0033CC"/>
                </a:solidFill>
                <a:latin typeface="Times New Roman" pitchFamily="18" charset="0"/>
              </a:rPr>
              <a:t>. But if this      Barker code </a:t>
            </a:r>
            <a:r>
              <a:rPr lang="en-US" sz="2800">
                <a:solidFill>
                  <a:srgbClr val="FF0000"/>
                </a:solidFill>
                <a:latin typeface="Times New Roman" pitchFamily="18" charset="0"/>
              </a:rPr>
              <a:t>is shifted</a:t>
            </a:r>
            <a:r>
              <a:rPr lang="en-US" sz="2800">
                <a:solidFill>
                  <a:srgbClr val="0033CC"/>
                </a:solidFill>
                <a:latin typeface="Times New Roman" pitchFamily="18" charset="0"/>
              </a:rPr>
              <a:t> </a:t>
            </a:r>
            <a:r>
              <a:rPr lang="en-US" sz="2800">
                <a:solidFill>
                  <a:srgbClr val="FF0000"/>
                </a:solidFill>
                <a:latin typeface="Times New Roman" pitchFamily="18" charset="0"/>
              </a:rPr>
              <a:t>1 chip</a:t>
            </a:r>
            <a:r>
              <a:rPr lang="en-US" sz="2400">
                <a:solidFill>
                  <a:srgbClr val="0033CC"/>
                </a:solidFill>
                <a:latin typeface="Times New Roman" pitchFamily="18" charset="0"/>
              </a:rPr>
              <a:t>, the correlation drops to a value of </a:t>
            </a:r>
            <a:r>
              <a:rPr lang="en-US" sz="2800">
                <a:solidFill>
                  <a:srgbClr val="FF0000"/>
                </a:solidFill>
                <a:latin typeface="Times New Roman" pitchFamily="18" charset="0"/>
              </a:rPr>
              <a:t>1</a:t>
            </a:r>
            <a:r>
              <a:rPr lang="en-US" sz="2400">
                <a:solidFill>
                  <a:srgbClr val="0033CC"/>
                </a:solidFill>
                <a:latin typeface="Times New Roman" pitchFamily="18" charset="0"/>
              </a:rPr>
              <a:t>. It stays at this low until  the code matches itself again perfectly. This helps to synchronize a  receiver with the data stream.                         The matching process  helps the receiver to reconstruct the original  data.</a:t>
            </a:r>
          </a:p>
        </p:txBody>
      </p:sp>
      <p:sp>
        <p:nvSpPr>
          <p:cNvPr id="125960" name="Text Box 8"/>
          <p:cNvSpPr txBox="1">
            <a:spLocks noChangeArrowheads="1"/>
          </p:cNvSpPr>
          <p:nvPr/>
        </p:nvSpPr>
        <p:spPr bwMode="auto">
          <a:xfrm>
            <a:off x="8380413" y="533400"/>
            <a:ext cx="611187"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a:spAutoFit/>
          </a:bodyPr>
          <a:lstStyle/>
          <a:p>
            <a:pPr>
              <a:spcBef>
                <a:spcPct val="50000"/>
              </a:spcBef>
              <a:defRPr/>
            </a:pPr>
            <a:r>
              <a:rPr lang="en-US" sz="2800">
                <a:solidFill>
                  <a:schemeClr val="folHlink"/>
                </a:solidFill>
                <a:latin typeface="굴림" charset="0"/>
                <a:ea typeface="굴림" charset="0"/>
                <a:cs typeface="굴림" charset="0"/>
              </a:rPr>
              <a:t>DSSS</a:t>
            </a:r>
          </a:p>
        </p:txBody>
      </p:sp>
    </p:spTree>
  </p:cSld>
  <p:clrMapOvr>
    <a:masterClrMapping/>
  </p:clrMapOvr>
</p:sld>
</file>

<file path=ppt/theme/theme1.xml><?xml version="1.0" encoding="utf-8"?>
<a:theme xmlns:a="http://schemas.openxmlformats.org/drawingml/2006/main" name="기본 디자인">
  <a:themeElements>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기본 디자인">
      <a:majorFont>
        <a:latin typeface="Times New Roman"/>
        <a:ea typeface="굴림"/>
        <a:cs typeface="Times New Roman"/>
      </a:majorFont>
      <a:minorFont>
        <a:latin typeface="Times New Roman"/>
        <a:ea typeface="굴림"/>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1" i="0" u="none" strike="noStrike" cap="none" normalizeH="0" baseline="0">
            <a:ln>
              <a:noFill/>
            </a:ln>
            <a:solidFill>
              <a:schemeClr val="tx1"/>
            </a:solidFill>
            <a:effectLst/>
            <a:latin typeface="굴림" charset="0"/>
            <a:ea typeface="굴림" charset="0"/>
            <a:cs typeface="굴림"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800" b="1" i="0" u="none" strike="noStrike" cap="none" normalizeH="0" baseline="0">
            <a:ln>
              <a:noFill/>
            </a:ln>
            <a:solidFill>
              <a:schemeClr val="tx1"/>
            </a:solidFill>
            <a:effectLst/>
            <a:latin typeface="굴림" charset="0"/>
            <a:ea typeface="굴림" charset="0"/>
            <a:cs typeface="굴림" charset="0"/>
          </a:defRPr>
        </a:defPPr>
      </a:lst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8647</TotalTime>
  <Words>4187</Words>
  <Application>Microsoft Office PowerPoint</Application>
  <PresentationFormat>On-screen Show (4:3)</PresentationFormat>
  <Paragraphs>604</Paragraphs>
  <Slides>58</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4</vt:i4>
      </vt:variant>
      <vt:variant>
        <vt:lpstr>Slide Titles</vt:lpstr>
      </vt:variant>
      <vt:variant>
        <vt:i4>58</vt:i4>
      </vt:variant>
    </vt:vector>
  </HeadingPairs>
  <TitlesOfParts>
    <vt:vector size="71" baseType="lpstr">
      <vt:lpstr>굴림</vt:lpstr>
      <vt:lpstr>Arial</vt:lpstr>
      <vt:lpstr>Times New Roman</vt:lpstr>
      <vt:lpstr>Comic Sans MS</vt:lpstr>
      <vt:lpstr>Symbol</vt:lpstr>
      <vt:lpstr>Courier New</vt:lpstr>
      <vt:lpstr>Times</vt:lpstr>
      <vt:lpstr>Batang</vt:lpstr>
      <vt:lpstr>기본 디자인</vt:lpstr>
      <vt:lpstr>Microsoft Equation 3.0</vt:lpstr>
      <vt:lpstr>Microsoft Word Picture</vt:lpstr>
      <vt:lpstr>Microsoft ClipArt Gallery</vt:lpstr>
      <vt:lpstr>Microsoft Clip Gallery</vt:lpstr>
      <vt:lpstr>Lecture 2b. Wireless Channels (01/17) </vt:lpstr>
      <vt:lpstr>1.Introduction</vt:lpstr>
      <vt:lpstr>Radio frequencies in the 100 kHz to 10 GHz range. </vt:lpstr>
      <vt:lpstr>Slide 4</vt:lpstr>
      <vt:lpstr>Modulation Techniques (cont)</vt:lpstr>
      <vt:lpstr>Slide 6</vt:lpstr>
      <vt:lpstr>Slide 7</vt:lpstr>
      <vt:lpstr>Slide 8</vt:lpstr>
      <vt:lpstr>Slide 9</vt:lpstr>
      <vt:lpstr>Slide 10</vt:lpstr>
      <vt:lpstr>Slide 11</vt:lpstr>
      <vt:lpstr>Slide 12</vt:lpstr>
      <vt:lpstr>Slide 13</vt:lpstr>
      <vt:lpstr>e.Spread Spectrum in CDMA </vt:lpstr>
      <vt:lpstr>CDMA: two-sender interference</vt:lpstr>
      <vt:lpstr>Slide 16</vt:lpstr>
      <vt:lpstr>Slide 17</vt:lpstr>
      <vt:lpstr>FHSS hops</vt:lpstr>
      <vt:lpstr>Example: Bluetooth Frequency Hopping</vt:lpstr>
      <vt:lpstr>3. Mobile Radio Propagation</vt:lpstr>
      <vt:lpstr>Radio Transmission (cont)</vt:lpstr>
      <vt:lpstr>Slide 22</vt:lpstr>
      <vt:lpstr>a. Propagation mechanisms</vt:lpstr>
      <vt:lpstr> Reflection and diffraction of radio  signals</vt:lpstr>
      <vt:lpstr>  multipath signals, Intersymbol interference</vt:lpstr>
      <vt:lpstr>b. Free space propagation</vt:lpstr>
      <vt:lpstr>Free Space Path loss </vt:lpstr>
      <vt:lpstr> Free-space path loss (Cont)</vt:lpstr>
      <vt:lpstr>c. Wireless Link Power Budget Analysis </vt:lpstr>
      <vt:lpstr>Wireless Link Power Budget Analysis (cont)</vt:lpstr>
      <vt:lpstr>Slide 31</vt:lpstr>
      <vt:lpstr>4. Basics of Antenna Theory</vt:lpstr>
      <vt:lpstr>An isotropic antenna would radiate equally in all directions </vt:lpstr>
      <vt:lpstr>Slide 34</vt:lpstr>
      <vt:lpstr>Receiving antenna (cont)</vt:lpstr>
      <vt:lpstr>The polarization of the electromagnetic wave</vt:lpstr>
      <vt:lpstr>Slide 37</vt:lpstr>
      <vt:lpstr>Slide 38</vt:lpstr>
      <vt:lpstr>Slide 39</vt:lpstr>
      <vt:lpstr>a. Differences with wired Ethernet</vt:lpstr>
      <vt:lpstr>Slide 41</vt:lpstr>
      <vt:lpstr>Slide 42</vt:lpstr>
      <vt:lpstr>TDMA</vt:lpstr>
      <vt:lpstr>Slide 44</vt:lpstr>
      <vt:lpstr>Slide 45</vt:lpstr>
      <vt:lpstr>7. Motivation for a specialized MAC </vt:lpstr>
      <vt:lpstr>a. The MACA protocol </vt:lpstr>
      <vt:lpstr>The MACA protocol </vt:lpstr>
      <vt:lpstr>Slide 49</vt:lpstr>
      <vt:lpstr>The 802.11 standard specifies three transmission techniques allowed in the physical layer</vt:lpstr>
      <vt:lpstr>802.11 Modifications</vt:lpstr>
      <vt:lpstr>8. Medium Access Protocol for        CSMA/CA</vt:lpstr>
      <vt:lpstr>Medium Access with CSMA/CA (Cont)</vt:lpstr>
      <vt:lpstr>Slide 54</vt:lpstr>
      <vt:lpstr>Slide 55</vt:lpstr>
      <vt:lpstr>Slide 56</vt:lpstr>
      <vt:lpstr>b. Link characteristics of selected  wireless network standards </vt:lpstr>
      <vt:lpstr>Some characteristics of 802.11 WLAN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Yu at XP</dc:creator>
  <cp:lastModifiedBy>Vahe</cp:lastModifiedBy>
  <cp:revision>193</cp:revision>
  <dcterms:created xsi:type="dcterms:W3CDTF">2003-01-28T01:14:22Z</dcterms:created>
  <dcterms:modified xsi:type="dcterms:W3CDTF">2012-01-25T03:41:26Z</dcterms:modified>
</cp:coreProperties>
</file>