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412" r:id="rId2"/>
    <p:sldId id="413" r:id="rId3"/>
    <p:sldId id="460" r:id="rId4"/>
    <p:sldId id="417" r:id="rId5"/>
    <p:sldId id="418" r:id="rId6"/>
    <p:sldId id="445" r:id="rId7"/>
    <p:sldId id="446" r:id="rId8"/>
    <p:sldId id="447" r:id="rId9"/>
    <p:sldId id="449" r:id="rId10"/>
    <p:sldId id="458" r:id="rId11"/>
    <p:sldId id="450" r:id="rId12"/>
    <p:sldId id="459" r:id="rId13"/>
    <p:sldId id="452" r:id="rId14"/>
    <p:sldId id="453" r:id="rId15"/>
    <p:sldId id="454" r:id="rId16"/>
    <p:sldId id="455" r:id="rId17"/>
    <p:sldId id="456" r:id="rId18"/>
    <p:sldId id="457" r:id="rId19"/>
    <p:sldId id="461" r:id="rId20"/>
    <p:sldId id="396" r:id="rId21"/>
    <p:sldId id="495" r:id="rId22"/>
    <p:sldId id="496" r:id="rId23"/>
    <p:sldId id="498" r:id="rId24"/>
    <p:sldId id="504" r:id="rId25"/>
    <p:sldId id="505" r:id="rId26"/>
    <p:sldId id="506" r:id="rId27"/>
    <p:sldId id="507" r:id="rId28"/>
    <p:sldId id="508" r:id="rId29"/>
    <p:sldId id="510" r:id="rId30"/>
    <p:sldId id="511" r:id="rId31"/>
    <p:sldId id="512" r:id="rId32"/>
    <p:sldId id="462" r:id="rId33"/>
    <p:sldId id="463" r:id="rId34"/>
    <p:sldId id="464" r:id="rId35"/>
    <p:sldId id="493" r:id="rId36"/>
    <p:sldId id="492" r:id="rId37"/>
    <p:sldId id="490" r:id="rId38"/>
    <p:sldId id="465" r:id="rId39"/>
    <p:sldId id="491" r:id="rId40"/>
    <p:sldId id="494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6" r:id="rId52"/>
    <p:sldId id="477" r:id="rId53"/>
    <p:sldId id="478" r:id="rId54"/>
    <p:sldId id="479" r:id="rId55"/>
    <p:sldId id="480" r:id="rId56"/>
    <p:sldId id="481" r:id="rId57"/>
    <p:sldId id="482" r:id="rId58"/>
    <p:sldId id="483" r:id="rId59"/>
    <p:sldId id="484" r:id="rId60"/>
    <p:sldId id="485" r:id="rId61"/>
    <p:sldId id="486" r:id="rId62"/>
    <p:sldId id="487" r:id="rId63"/>
    <p:sldId id="488" r:id="rId64"/>
    <p:sldId id="489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00"/>
    <a:srgbClr val="990033"/>
    <a:srgbClr val="FF00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8" y="-50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8A9C2C-C8AB-470B-9010-202BF8D041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E7062-CAEA-47A5-B295-AF51D53F9C30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57C82-BC1F-48CE-A64B-637AF5B11566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3D3BC-2D33-444D-B691-6D69487559A4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3AC97-1BBD-4E41-B3CA-28C9EDFA9F86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7E2E-1CAD-4D6C-B79D-9E3E7E412415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A62B3-05F7-4497-9A06-DF891C703283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98E6B-A952-41D2-840F-DE5D96A8858C}" type="slidenum">
              <a:rPr lang="en-US"/>
              <a:pPr/>
              <a:t>15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62F07-03BE-43E8-B929-C3C0CC2C7470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9E7A0-FAAB-4B88-A1C4-E6F43BF75773}" type="slidenum">
              <a:rPr lang="en-US"/>
              <a:pPr/>
              <a:t>17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6421D-36B6-4CA4-A9BA-8ECF9046474F}" type="slidenum">
              <a:rPr lang="en-US"/>
              <a:pPr/>
              <a:t>18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11D27-75DC-4436-B19F-4E954BC6A6D9}" type="slidenum">
              <a:rPr lang="en-US"/>
              <a:pPr/>
              <a:t>19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CA414-9EF7-4868-8641-1D471105D9AA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6EEAF-7EF1-46EF-A29A-0BC9F85F9C90}" type="slidenum">
              <a:rPr lang="en-US"/>
              <a:pPr/>
              <a:t>20</a:t>
            </a:fld>
            <a:endParaRPr lang="en-US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85DBF-AF99-4794-A5C6-17486117DFCD}" type="slidenum">
              <a:rPr lang="en-US"/>
              <a:pPr/>
              <a:t>21</a:t>
            </a:fld>
            <a:endParaRPr 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23F18-2B4C-4D79-B4A2-980CC6C678BC}" type="slidenum">
              <a:rPr lang="en-US"/>
              <a:pPr/>
              <a:t>22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57FE3E-9365-41BE-96F9-EF46B1AC842D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460774-558A-45F8-8863-66D4CBAB3E1A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2CFBD-0A73-4A98-83B7-16253071E379}" type="slidenum">
              <a:rPr lang="en-US"/>
              <a:pPr/>
              <a:t>27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5D88C-4B06-4936-838E-11C8C540CBAB}" type="slidenum">
              <a:rPr lang="en-US"/>
              <a:pPr/>
              <a:t>28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14CBB-09CA-4F2C-BD84-3250FC4CC442}" type="slidenum">
              <a:rPr lang="en-US"/>
              <a:pPr/>
              <a:t>29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37BB-D858-45E2-A174-F596AEBB299B}" type="slidenum">
              <a:rPr lang="en-US"/>
              <a:pPr/>
              <a:t>30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29A7C-EC1E-43CF-92DD-73B2BF229871}" type="slidenum">
              <a:rPr lang="en-US"/>
              <a:pPr/>
              <a:t>31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53C9D-2C48-4763-84C2-7920E2D65E4B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30769-6A82-4EBE-AAFE-A40AD6A0591F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231DA-AAF6-4096-9E2D-46BFC9982D74}" type="slidenum">
              <a:rPr lang="en-US"/>
              <a:pPr/>
              <a:t>33</a:t>
            </a:fld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64E66-360F-4920-A588-439C7F0CE30F}" type="slidenum">
              <a:rPr lang="en-US"/>
              <a:pPr/>
              <a:t>34</a:t>
            </a:fld>
            <a:endParaRPr lang="en-US"/>
          </a:p>
        </p:txBody>
      </p:sp>
      <p:sp>
        <p:nvSpPr>
          <p:cNvPr id="8294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6CB29-E2F5-4476-A0B3-B0A950ED7EE1}" type="slidenum">
              <a:rPr lang="en-US"/>
              <a:pPr/>
              <a:t>35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4613" y="11113"/>
            <a:ext cx="2973387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4613" y="8704263"/>
            <a:ext cx="2973387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518" tIns="0" rIns="18518" bIns="0" anchor="b"/>
          <a:lstStyle/>
          <a:p>
            <a:pPr algn="r" defTabSz="784225" eaLnBrk="0" hangingPunct="0"/>
            <a:r>
              <a:rPr lang="de-DE" sz="1000" i="1"/>
              <a:t>12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704263"/>
            <a:ext cx="2971800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1113"/>
            <a:ext cx="2971800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457325" y="700088"/>
            <a:ext cx="4248150" cy="3186112"/>
          </a:xfrm>
          <a:ln w="12700" cap="flat">
            <a:solidFill>
              <a:schemeClr val="tx1"/>
            </a:solidFill>
          </a:ln>
        </p:spPr>
      </p:sp>
      <p:sp>
        <p:nvSpPr>
          <p:cNvPr id="84999" name="Rectangle 7"/>
          <p:cNvSpPr>
            <a:spLocks noChangeArrowheads="1"/>
          </p:cNvSpPr>
          <p:nvPr>
            <p:ph type="body" idx="1"/>
          </p:nvPr>
        </p:nvSpPr>
        <p:spPr>
          <a:xfrm>
            <a:off x="52388" y="4519613"/>
            <a:ext cx="6427787" cy="4370387"/>
          </a:xfrm>
          <a:noFill/>
          <a:ln/>
        </p:spPr>
        <p:txBody>
          <a:bodyPr lIns="95678" tIns="47839" rIns="95678" bIns="47839"/>
          <a:lstStyle/>
          <a:p>
            <a:pPr defTabSz="952500"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966DD-4258-448C-9B29-A7479910C517}" type="slidenum">
              <a:rPr lang="en-US"/>
              <a:pPr/>
              <a:t>36</a:t>
            </a:fld>
            <a:endParaRPr lang="en-US"/>
          </a:p>
        </p:txBody>
      </p:sp>
      <p:sp>
        <p:nvSpPr>
          <p:cNvPr id="87042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6458C-363E-4C1A-98BE-FDF84E1F6E8D}" type="slidenum">
              <a:rPr lang="en-US"/>
              <a:pPr/>
              <a:t>37</a:t>
            </a:fld>
            <a:endParaRPr lang="en-US"/>
          </a:p>
        </p:txBody>
      </p:sp>
      <p:sp>
        <p:nvSpPr>
          <p:cNvPr id="8909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AA625-A63F-44DC-85C8-7BF6F03A3C9E}" type="slidenum">
              <a:rPr lang="en-US"/>
              <a:pPr/>
              <a:t>38</a:t>
            </a:fld>
            <a:endParaRPr lang="en-US"/>
          </a:p>
        </p:txBody>
      </p:sp>
      <p:sp>
        <p:nvSpPr>
          <p:cNvPr id="9113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2B135-A1F6-4B98-9D2F-67F97093A466}" type="slidenum">
              <a:rPr lang="en-US"/>
              <a:pPr/>
              <a:t>39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5EA08-B9AB-4F6F-9EB0-0E66909F3873}" type="slidenum">
              <a:rPr lang="en-US"/>
              <a:pPr/>
              <a:t>40</a:t>
            </a:fld>
            <a:endParaRPr lang="en-US"/>
          </a:p>
        </p:txBody>
      </p:sp>
      <p:sp>
        <p:nvSpPr>
          <p:cNvPr id="95234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67448-B928-45B6-BCBC-98BF42743041}" type="slidenum">
              <a:rPr lang="en-US"/>
              <a:pPr/>
              <a:t>41</a:t>
            </a:fld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88075-763E-4E47-BA38-F00D2A62AB0C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41FEF-67E9-4EEB-BDE9-A8358AF53626}" type="slidenum">
              <a:rPr lang="en-US"/>
              <a:pPr/>
              <a:t>42</a:t>
            </a:fld>
            <a:endParaRPr lang="en-US"/>
          </a:p>
        </p:txBody>
      </p:sp>
      <p:sp>
        <p:nvSpPr>
          <p:cNvPr id="9933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CA11E-852E-41D0-BFDF-B68A43A04568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7B6C5-F614-49D7-972E-1E57C60854FD}" type="slidenum">
              <a:rPr lang="en-US"/>
              <a:pPr/>
              <a:t>44</a:t>
            </a:fld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E9046-4736-4F4B-AD12-88DB01281CEC}" type="slidenum">
              <a:rPr lang="en-US"/>
              <a:pPr/>
              <a:t>45</a:t>
            </a:fld>
            <a:endParaRPr lang="en-US"/>
          </a:p>
        </p:txBody>
      </p:sp>
      <p:sp>
        <p:nvSpPr>
          <p:cNvPr id="105474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05475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94892-4804-435D-B4AC-A8CCD27E42A8}" type="slidenum">
              <a:rPr lang="en-US"/>
              <a:pPr/>
              <a:t>46</a:t>
            </a:fld>
            <a:endParaRPr lang="en-US"/>
          </a:p>
        </p:txBody>
      </p:sp>
      <p:sp>
        <p:nvSpPr>
          <p:cNvPr id="107522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07523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034F1-2CB5-41C7-9D86-3C6C35A4287F}" type="slidenum">
              <a:rPr lang="en-US"/>
              <a:pPr/>
              <a:t>47</a:t>
            </a:fld>
            <a:endParaRPr lang="en-US"/>
          </a:p>
        </p:txBody>
      </p:sp>
      <p:sp>
        <p:nvSpPr>
          <p:cNvPr id="109570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09571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3A02A-0A95-4DCD-BE93-A61D7967895F}" type="slidenum">
              <a:rPr lang="en-US"/>
              <a:pPr/>
              <a:t>48</a:t>
            </a:fld>
            <a:endParaRPr lang="en-US"/>
          </a:p>
        </p:txBody>
      </p:sp>
      <p:sp>
        <p:nvSpPr>
          <p:cNvPr id="111618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11619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3B3C2-BBC8-4FBF-AEC0-63A6D94642CE}" type="slidenum">
              <a:rPr lang="en-US"/>
              <a:pPr/>
              <a:t>49</a:t>
            </a:fld>
            <a:endParaRPr lang="en-US"/>
          </a:p>
        </p:txBody>
      </p:sp>
      <p:sp>
        <p:nvSpPr>
          <p:cNvPr id="113666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13667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42953-F91A-4BD1-8F5A-F543D16B6F1B}" type="slidenum">
              <a:rPr lang="en-US"/>
              <a:pPr/>
              <a:t>50</a:t>
            </a:fld>
            <a:endParaRPr lang="en-US"/>
          </a:p>
        </p:txBody>
      </p:sp>
      <p:sp>
        <p:nvSpPr>
          <p:cNvPr id="115714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15715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9F58D-AE70-4C07-93AA-0A8F51D38FF7}" type="slidenum">
              <a:rPr lang="en-US"/>
              <a:pPr/>
              <a:t>51</a:t>
            </a:fld>
            <a:endParaRPr lang="en-US"/>
          </a:p>
        </p:txBody>
      </p:sp>
      <p:sp>
        <p:nvSpPr>
          <p:cNvPr id="117762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17763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AB543-4CF2-4F3B-B2DF-B14A35D2140D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9A406-D5A9-4138-8667-472EA81B9BA6}" type="slidenum">
              <a:rPr lang="en-US"/>
              <a:pPr/>
              <a:t>52</a:t>
            </a:fld>
            <a:endParaRPr lang="en-US"/>
          </a:p>
        </p:txBody>
      </p:sp>
      <p:sp>
        <p:nvSpPr>
          <p:cNvPr id="119810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19811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4559A-2AA4-492E-9E45-21F2C718FE24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21859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4D066-47FE-4921-B7B3-ED38E82FD528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F3F07-CB66-4CA2-8E58-4A815CE17C97}" type="slidenum">
              <a:rPr lang="en-US"/>
              <a:pPr/>
              <a:t>55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>
            <p:ph type="sldImg"/>
          </p:nvPr>
        </p:nvSpPr>
        <p:spPr>
          <a:xfrm>
            <a:off x="1152525" y="693738"/>
            <a:ext cx="4554538" cy="3416300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ChangeArrowheads="1"/>
          </p:cNvSpPr>
          <p:nvPr>
            <p:ph type="body" idx="1"/>
          </p:nvPr>
        </p:nvSpPr>
        <p:spPr>
          <a:xfrm>
            <a:off x="911225" y="4344988"/>
            <a:ext cx="5032375" cy="41116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169" tIns="45084" rIns="90169" bIns="45084"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44CF4-31ED-4A7C-861D-330B66DD5AD9}" type="slidenum">
              <a:rPr lang="en-US"/>
              <a:pPr/>
              <a:t>56</a:t>
            </a:fld>
            <a:endParaRPr lang="en-US"/>
          </a:p>
        </p:txBody>
      </p:sp>
      <p:sp>
        <p:nvSpPr>
          <p:cNvPr id="128002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0CAA0-EC50-496F-8CFD-3E96248BA3E6}" type="slidenum">
              <a:rPr lang="en-US"/>
              <a:pPr/>
              <a:t>57</a:t>
            </a:fld>
            <a:endParaRPr lang="en-US"/>
          </a:p>
        </p:txBody>
      </p:sp>
      <p:sp>
        <p:nvSpPr>
          <p:cNvPr id="13005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2ED1B-6BE7-4BA0-BB19-D9AAF2588A86}" type="slidenum">
              <a:rPr lang="en-US"/>
              <a:pPr/>
              <a:t>58</a:t>
            </a:fld>
            <a:endParaRPr lang="en-US"/>
          </a:p>
        </p:txBody>
      </p:sp>
      <p:sp>
        <p:nvSpPr>
          <p:cNvPr id="13209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09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4E68F-6EB1-4AA0-87A7-3F26FEF54F60}" type="slidenum">
              <a:rPr lang="en-US"/>
              <a:pPr/>
              <a:t>59</a:t>
            </a:fld>
            <a:endParaRPr lang="en-US"/>
          </a:p>
        </p:txBody>
      </p:sp>
      <p:sp>
        <p:nvSpPr>
          <p:cNvPr id="13414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2C078-62E3-4608-A5CD-C2D71F8CD908}" type="slidenum">
              <a:rPr lang="en-US"/>
              <a:pPr/>
              <a:t>60</a:t>
            </a:fld>
            <a:endParaRPr lang="en-US"/>
          </a:p>
        </p:txBody>
      </p:sp>
      <p:sp>
        <p:nvSpPr>
          <p:cNvPr id="136194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1AE07-446C-4642-8137-C3CA36BA0D33}" type="slidenum">
              <a:rPr lang="en-US"/>
              <a:pPr/>
              <a:t>61</a:t>
            </a:fld>
            <a:endParaRPr lang="en-US"/>
          </a:p>
        </p:txBody>
      </p:sp>
      <p:sp>
        <p:nvSpPr>
          <p:cNvPr id="138242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6B087-182F-46B7-B383-D12DAB318E52}" type="slidenum">
              <a:rPr lang="en-US"/>
              <a:pPr/>
              <a:t>6</a:t>
            </a:fld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95499-B9FB-4804-991C-4CB3E0F5993D}" type="slidenum">
              <a:rPr lang="en-US"/>
              <a:pPr/>
              <a:t>62</a:t>
            </a:fld>
            <a:endParaRPr lang="en-US"/>
          </a:p>
        </p:txBody>
      </p:sp>
      <p:sp>
        <p:nvSpPr>
          <p:cNvPr id="140290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F65E2-6268-4EEA-9F5F-F45F09DAFDD6}" type="slidenum">
              <a:rPr lang="en-US"/>
              <a:pPr/>
              <a:t>63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3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AC964-4606-442B-B85D-CE4B6366F062}" type="slidenum">
              <a:rPr lang="en-US"/>
              <a:pPr/>
              <a:t>64</a:t>
            </a:fld>
            <a:endParaRPr lang="en-US"/>
          </a:p>
        </p:txBody>
      </p:sp>
      <p:sp>
        <p:nvSpPr>
          <p:cNvPr id="14438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F196B-9A36-4726-95EF-B89A48F178AF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27D6-4A28-4FE5-8FB8-E8E0F32E4805}" type="slidenum">
              <a:rPr lang="en-US"/>
              <a:pPr/>
              <a:t>8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4AE5E-03C5-4BE7-8EC9-9A99E2C98B17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41183-262C-4486-833D-B09D322B3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98F3E-CDA8-4850-8F3E-A012D38E76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B52A7-E070-475D-8C81-257629E07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D5FC8-EDD8-4149-915D-6BAD8558FD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D4C50-3795-4772-9F30-60AEED8B90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0E9AA-2A10-4B9B-93B1-01C762803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D1BCE-4665-45F8-A9F8-F5733128D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8751-29C9-4ED1-9D18-ECE18D451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90A56-97F9-4CE3-B68B-057ABDA97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69AB-DEAA-45BC-98DB-6E3B6FC4D6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F248A-6858-4D0D-A9E8-1A54C70DDA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316EE2-389A-400D-A9A6-7215B082F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7AD77-A6A7-442B-BDF5-76ED3632B4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C83CD2-EAC8-4586-9714-342E52DF0AC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Helvetica" charset="0"/>
              </a:rPr>
              <a:t>CS 117  Winter 11</a:t>
            </a:r>
            <a:br>
              <a:rPr lang="en-US" smtClean="0">
                <a:latin typeface="Helvetica" charset="0"/>
              </a:rPr>
            </a:br>
            <a:r>
              <a:rPr lang="en-US" sz="3200" smtClean="0">
                <a:latin typeface="Helvetica" charset="0"/>
              </a:rPr>
              <a:t>Lecture 2A,  Jan 10, 2011</a:t>
            </a:r>
            <a:endParaRPr lang="en-US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rgbClr val="FF0000"/>
                </a:solidFill>
                <a:latin typeface="Helvetica" charset="0"/>
              </a:rPr>
              <a:t>The wireless channel</a:t>
            </a:r>
          </a:p>
          <a:p>
            <a:pPr eaLnBrk="1" hangingPunct="1"/>
            <a:r>
              <a:rPr lang="en-US" sz="2800" b="1" smtClean="0">
                <a:solidFill>
                  <a:srgbClr val="FF0000"/>
                </a:solidFill>
                <a:latin typeface="Helvetica" charset="0"/>
              </a:rPr>
              <a:t>The 802.11 MAC</a:t>
            </a:r>
          </a:p>
          <a:p>
            <a:pPr eaLnBrk="1" hangingPunct="1"/>
            <a:r>
              <a:rPr lang="en-US" sz="2800" smtClean="0">
                <a:latin typeface="Helvetica" charset="0"/>
              </a:rPr>
              <a:t>T. 68-71,134-137, 267-270,292-310</a:t>
            </a:r>
          </a:p>
          <a:p>
            <a:pPr eaLnBrk="1" hangingPunct="1"/>
            <a:r>
              <a:rPr lang="en-US" sz="2800" smtClean="0">
                <a:latin typeface="Helvetica" charset="0"/>
              </a:rPr>
              <a:t>Recommended:T.208-211, 462-464, 553-555)</a:t>
            </a:r>
          </a:p>
          <a:p>
            <a:pPr eaLnBrk="1" hangingPunct="1"/>
            <a:endParaRPr lang="en-US" sz="2800" smtClean="0">
              <a:latin typeface="Helvetica" charset="0"/>
            </a:endParaRPr>
          </a:p>
          <a:p>
            <a:pPr eaLnBrk="1" hangingPunct="1"/>
            <a:endParaRPr lang="en-US" sz="2800" smtClean="0">
              <a:latin typeface="Helvetica" charset="0"/>
            </a:endParaRPr>
          </a:p>
          <a:p>
            <a:pPr eaLnBrk="1" hangingPunct="1"/>
            <a:endParaRPr lang="en-US" sz="2800" b="1" smtClean="0">
              <a:solidFill>
                <a:srgbClr val="FF0000"/>
              </a:solidFill>
              <a:latin typeface="Helvetica" charset="0"/>
            </a:endParaRPr>
          </a:p>
          <a:p>
            <a:pPr eaLnBrk="1" hangingPunct="1"/>
            <a:endParaRPr lang="en-US" sz="4000" b="1" smtClean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-1044575" y="-1809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  <a:t>The delay spread of a signal</a:t>
            </a:r>
          </a:p>
        </p:txBody>
      </p:sp>
      <p:pic>
        <p:nvPicPr>
          <p:cNvPr id="34818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04938" y="2189163"/>
            <a:ext cx="6765925" cy="3581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868363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  <a:t>Propagation mechanisms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Reflection:</a:t>
            </a:r>
            <a:r>
              <a:rPr lang="en-US" smtClean="0"/>
              <a:t> </a:t>
            </a:r>
            <a:r>
              <a:rPr lang="en-US" smtClean="0">
                <a:solidFill>
                  <a:srgbClr val="0033CC"/>
                </a:solidFill>
              </a:rPr>
              <a:t>propagation wave reflected by smooth surface larger than wavelength</a:t>
            </a:r>
            <a:endParaRPr lang="en-US" smtClean="0">
              <a:solidFill>
                <a:srgbClr val="FF0000"/>
              </a:solidFill>
            </a:endParaRP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Diffraction (shadowing):</a:t>
            </a:r>
            <a:r>
              <a:rPr lang="en-US" smtClean="0"/>
              <a:t> </a:t>
            </a:r>
            <a:r>
              <a:rPr lang="en-US" smtClean="0">
                <a:solidFill>
                  <a:srgbClr val="0033CC"/>
                </a:solidFill>
              </a:rPr>
              <a:t>wave obstructed by surface with sharp, irregular edges.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Scattering:</a:t>
            </a:r>
            <a:r>
              <a:rPr lang="en-US" smtClean="0"/>
              <a:t> </a:t>
            </a:r>
            <a:r>
              <a:rPr lang="en-US" smtClean="0">
                <a:solidFill>
                  <a:srgbClr val="0033CC"/>
                </a:solidFill>
              </a:rPr>
              <a:t>wave hits loose objects smaller  than wavelength; signal scattered in bunch of outgoing weaker signals (wavelets)</a:t>
            </a:r>
            <a:endParaRPr lang="en-US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  <a:t>Fading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533400" y="3429000"/>
            <a:ext cx="7391400" cy="3429000"/>
          </a:xfrm>
        </p:spPr>
      </p:pic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762000"/>
            <a:ext cx="8763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b="1">
                <a:solidFill>
                  <a:schemeClr val="accent2"/>
                </a:solidFill>
                <a:ea typeface="Gulim" pitchFamily="34" charset="-127"/>
              </a:rPr>
              <a:t>FAST FADING</a:t>
            </a:r>
            <a:r>
              <a:rPr kumimoji="1" lang="en-US" b="1">
                <a:ea typeface="Gulim" pitchFamily="34" charset="-127"/>
              </a:rPr>
              <a:t> - observed over traveled distance of about half a       . For VHF and UHF, a vehicle traveling 30 mph passes through several fast fades in a sec.</a:t>
            </a:r>
          </a:p>
          <a:p>
            <a:pPr latinLnBrk="1">
              <a:spcBef>
                <a:spcPct val="50000"/>
              </a:spcBef>
            </a:pPr>
            <a:r>
              <a:rPr kumimoji="1" lang="en-US" b="1">
                <a:solidFill>
                  <a:srgbClr val="FF0000"/>
                </a:solidFill>
                <a:ea typeface="Gulim" pitchFamily="34" charset="-127"/>
              </a:rPr>
              <a:t>SLOW FADING</a:t>
            </a:r>
            <a:r>
              <a:rPr kumimoji="1" lang="en-US" b="1">
                <a:ea typeface="Gulim" pitchFamily="34" charset="-127"/>
              </a:rPr>
              <a:t> - caused by large obstructions</a:t>
            </a:r>
          </a:p>
          <a:p>
            <a:pPr latinLnBrk="1">
              <a:spcBef>
                <a:spcPct val="50000"/>
              </a:spcBef>
            </a:pPr>
            <a:r>
              <a:rPr kumimoji="1" lang="en-US" b="1">
                <a:ea typeface="Gulim" pitchFamily="34" charset="-127"/>
              </a:rPr>
              <a:t>Therefore, the mobile radio signal consists of a </a:t>
            </a:r>
            <a:r>
              <a:rPr kumimoji="1" lang="en-US" b="1">
                <a:solidFill>
                  <a:srgbClr val="0033CC"/>
                </a:solidFill>
                <a:ea typeface="Gulim" pitchFamily="34" charset="-127"/>
              </a:rPr>
              <a:t>Short-Term Fast-Fading signal</a:t>
            </a:r>
            <a:r>
              <a:rPr kumimoji="1" lang="en-US" b="1">
                <a:ea typeface="Gulim" pitchFamily="34" charset="-127"/>
              </a:rPr>
              <a:t> + </a:t>
            </a:r>
            <a:r>
              <a:rPr kumimoji="1" lang="en-US" b="1">
                <a:solidFill>
                  <a:srgbClr val="FF0000"/>
                </a:solidFill>
                <a:ea typeface="Gulim" pitchFamily="34" charset="-127"/>
              </a:rPr>
              <a:t>Long-Term</a:t>
            </a:r>
            <a:r>
              <a:rPr kumimoji="1" lang="en-US" b="1">
                <a:ea typeface="Gulim" pitchFamily="34" charset="-127"/>
              </a:rPr>
              <a:t> </a:t>
            </a:r>
            <a:r>
              <a:rPr kumimoji="1" lang="en-US" b="1">
                <a:solidFill>
                  <a:srgbClr val="FF0000"/>
                </a:solidFill>
                <a:ea typeface="Gulim" pitchFamily="34" charset="-127"/>
              </a:rPr>
              <a:t>Slow Fading signal,</a:t>
            </a:r>
            <a:r>
              <a:rPr kumimoji="1" lang="en-US" b="1">
                <a:ea typeface="Gulim" pitchFamily="34" charset="-127"/>
              </a:rPr>
              <a:t>  a local mean value that remains constant over a small area  and varies slowly as the receiver moves.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>
            <p:ph idx="1"/>
          </p:nvPr>
        </p:nvGraphicFramePr>
        <p:xfrm>
          <a:off x="7162800" y="762000"/>
          <a:ext cx="269875" cy="296863"/>
        </p:xfrm>
        <a:graphic>
          <a:graphicData uri="http://schemas.openxmlformats.org/presentationml/2006/ole">
            <p:oleObj spid="_x0000_s38916" name="Equation" r:id="rId5" imgW="127000" imgH="139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Schematic diagram of propagation loss</a:t>
            </a:r>
            <a:b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</a:br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and fading</a:t>
            </a:r>
          </a:p>
        </p:txBody>
      </p:sp>
      <p:pic>
        <p:nvPicPr>
          <p:cNvPr id="40962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2514600"/>
            <a:ext cx="8763000" cy="4343400"/>
          </a:xfrm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8763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sz="3200" b="1">
                <a:solidFill>
                  <a:srgbClr val="FF0000"/>
                </a:solidFill>
                <a:ea typeface="Gulim" pitchFamily="34" charset="-127"/>
              </a:rPr>
              <a:t>L</a:t>
            </a:r>
            <a:r>
              <a:rPr kumimoji="1" lang="en-US" b="1">
                <a:solidFill>
                  <a:srgbClr val="FF0000"/>
                </a:solidFill>
                <a:ea typeface="Gulim" pitchFamily="34" charset="-127"/>
              </a:rPr>
              <a:t>f </a:t>
            </a:r>
            <a:r>
              <a:rPr kumimoji="1" lang="en-US" sz="2800" b="1">
                <a:solidFill>
                  <a:srgbClr val="FF0000"/>
                </a:solidFill>
                <a:ea typeface="Gulim" pitchFamily="34" charset="-127"/>
              </a:rPr>
              <a:t>= fast fading:</a:t>
            </a:r>
            <a:r>
              <a:rPr kumimoji="1" lang="en-US" sz="2400" b="1">
                <a:ea typeface="Gulim" pitchFamily="34" charset="-127"/>
              </a:rPr>
              <a:t> rapid fluctuations due to multipath fading</a:t>
            </a:r>
          </a:p>
          <a:p>
            <a:pPr latinLnBrk="1"/>
            <a:r>
              <a:rPr kumimoji="1" lang="en-US" sz="3200" b="1">
                <a:solidFill>
                  <a:srgbClr val="FF0000"/>
                </a:solidFill>
                <a:ea typeface="Gulim" pitchFamily="34" charset="-127"/>
              </a:rPr>
              <a:t>L</a:t>
            </a:r>
            <a:r>
              <a:rPr kumimoji="1" lang="en-US" sz="2800" b="1">
                <a:solidFill>
                  <a:srgbClr val="FF0000"/>
                </a:solidFill>
                <a:ea typeface="Gulim" pitchFamily="34" charset="-127"/>
              </a:rPr>
              <a:t>s = slow fading (shadow fading):</a:t>
            </a:r>
            <a:r>
              <a:rPr kumimoji="1" lang="en-US" sz="2400" b="1">
                <a:ea typeface="Gulim" pitchFamily="34" charset="-127"/>
              </a:rPr>
              <a:t> path loss </a:t>
            </a:r>
            <a:r>
              <a:rPr kumimoji="1" lang="ja-JP" altLang="en-US" sz="2400" b="1">
                <a:ea typeface="Gulim" pitchFamily="34" charset="-127"/>
              </a:rPr>
              <a:t>“</a:t>
            </a:r>
            <a:r>
              <a:rPr kumimoji="1" lang="en-US" altLang="ja-JP" sz="2400" b="1">
                <a:ea typeface="Gulim" pitchFamily="34" charset="-127"/>
              </a:rPr>
              <a:t>variation</a:t>
            </a:r>
            <a:r>
              <a:rPr kumimoji="1" lang="ja-JP" altLang="en-US" sz="2400" b="1">
                <a:ea typeface="Gulim" pitchFamily="34" charset="-127"/>
              </a:rPr>
              <a:t>”</a:t>
            </a:r>
            <a:r>
              <a:rPr kumimoji="1" lang="en-US" altLang="ja-JP" sz="2400" b="1">
                <a:ea typeface="Gulim" pitchFamily="34" charset="-127"/>
              </a:rPr>
              <a:t> </a:t>
            </a:r>
          </a:p>
          <a:p>
            <a:pPr latinLnBrk="1"/>
            <a:r>
              <a:rPr kumimoji="1" lang="en-US" sz="2400" b="1">
                <a:ea typeface="Gulim" pitchFamily="34" charset="-127"/>
              </a:rPr>
              <a:t>caused by changes in landscape, i.e., building.</a:t>
            </a:r>
            <a:endParaRPr kumimoji="1" lang="en-US" b="1">
              <a:solidFill>
                <a:schemeClr val="accent2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0" y="2514600"/>
            <a:ext cx="1143000" cy="12017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sz="1800" b="1">
                <a:ea typeface="Gulim" pitchFamily="34" charset="-127"/>
              </a:rPr>
              <a:t>VHF, </a:t>
            </a:r>
          </a:p>
          <a:p>
            <a:pPr latinLnBrk="1">
              <a:spcBef>
                <a:spcPct val="50000"/>
              </a:spcBef>
            </a:pPr>
            <a:r>
              <a:rPr kumimoji="1" lang="en-US" sz="1800" b="1">
                <a:ea typeface="Gulim" pitchFamily="34" charset="-127"/>
              </a:rPr>
              <a:t>30 mph</a:t>
            </a:r>
          </a:p>
          <a:p>
            <a:pPr latinLnBrk="1">
              <a:spcBef>
                <a:spcPct val="50000"/>
              </a:spcBef>
            </a:pPr>
            <a:r>
              <a:rPr kumimoji="1" lang="en-US" sz="1800" b="1">
                <a:ea typeface="Gulim" pitchFamily="34" charset="-127"/>
              </a:rPr>
              <a:t>In City</a:t>
            </a:r>
          </a:p>
        </p:txBody>
      </p:sp>
      <p:graphicFrame>
        <p:nvGraphicFramePr>
          <p:cNvPr id="40965" name="Object 2"/>
          <p:cNvGraphicFramePr>
            <a:graphicFrameLocks noChangeAspect="1"/>
          </p:cNvGraphicFramePr>
          <p:nvPr>
            <p:ph idx="1"/>
          </p:nvPr>
        </p:nvGraphicFramePr>
        <p:xfrm>
          <a:off x="901700" y="2813050"/>
          <a:ext cx="431800" cy="482600"/>
        </p:xfrm>
        <a:graphic>
          <a:graphicData uri="http://schemas.openxmlformats.org/presentationml/2006/ole">
            <p:oleObj spid="_x0000_s40965" name="Equation" r:id="rId5" imgW="241300" imgH="304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600" b="1" smtClean="0">
                <a:solidFill>
                  <a:schemeClr val="folHlink"/>
                </a:solidFill>
                <a:latin typeface="Comic Sans MS" pitchFamily="66" charset="0"/>
              </a:rPr>
              <a:t>Fast fading: Raleigh distribution</a:t>
            </a:r>
            <a:br>
              <a:rPr lang="en-US" altLang="ko-KR" sz="3600" b="1" smtClean="0">
                <a:solidFill>
                  <a:schemeClr val="folHlink"/>
                </a:solidFill>
                <a:latin typeface="Comic Sans MS" pitchFamily="66" charset="0"/>
              </a:rPr>
            </a:br>
            <a:endParaRPr lang="en-US" sz="3600" b="1" smtClean="0">
              <a:solidFill>
                <a:schemeClr val="folHlink"/>
              </a:solidFill>
              <a:latin typeface="Comic Sans MS" pitchFamily="66" charset="0"/>
            </a:endParaRPr>
          </a:p>
        </p:txBody>
      </p:sp>
      <p:pic>
        <p:nvPicPr>
          <p:cNvPr id="43010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990600"/>
            <a:ext cx="8610600" cy="5257800"/>
          </a:xfrm>
        </p:spPr>
      </p:pic>
      <p:graphicFrame>
        <p:nvGraphicFramePr>
          <p:cNvPr id="43011" name="Object 2"/>
          <p:cNvGraphicFramePr>
            <a:graphicFrameLocks noChangeAspect="1"/>
          </p:cNvGraphicFramePr>
          <p:nvPr>
            <p:ph idx="1"/>
          </p:nvPr>
        </p:nvGraphicFramePr>
        <p:xfrm>
          <a:off x="2819400" y="915988"/>
          <a:ext cx="3657600" cy="1196975"/>
        </p:xfrm>
        <a:graphic>
          <a:graphicData uri="http://schemas.openxmlformats.org/presentationml/2006/ole">
            <p:oleObj spid="_x0000_s43011" name="Equation" r:id="rId5" imgW="1397000" imgH="457200" progId="Equation.3">
              <p:embed/>
            </p:oleObj>
          </a:graphicData>
        </a:graphic>
      </p:graphicFrame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248400"/>
            <a:ext cx="845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b="1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kumimoji="1" lang="en-US" b="1">
                <a:solidFill>
                  <a:srgbClr val="0033CC"/>
                </a:solidFill>
                <a:cs typeface="Times New Roman" pitchFamily="18" charset="0"/>
              </a:rPr>
              <a:t>robability </a:t>
            </a:r>
            <a:r>
              <a:rPr kumimoji="1" lang="en-US" b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kumimoji="1" lang="en-US" b="1">
                <a:solidFill>
                  <a:srgbClr val="0033CC"/>
                </a:solidFill>
                <a:cs typeface="Times New Roman" pitchFamily="18" charset="0"/>
              </a:rPr>
              <a:t>ensity </a:t>
            </a:r>
            <a:r>
              <a:rPr kumimoji="1" lang="en-US" b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kumimoji="1" lang="en-US" b="1">
                <a:solidFill>
                  <a:srgbClr val="0033CC"/>
                </a:solidFill>
                <a:cs typeface="Times New Roman" pitchFamily="18" charset="0"/>
              </a:rPr>
              <a:t>unction of Raleigh distribution when sigma=1,2,and 3</a:t>
            </a:r>
            <a:endParaRPr kumimoji="1" lang="en-US" altLang="ko-KR" b="1">
              <a:solidFill>
                <a:srgbClr val="0033CC"/>
              </a:solidFill>
              <a:cs typeface="Times New Roman" pitchFamily="18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3276600" y="2286000"/>
            <a:ext cx="5181600" cy="600075"/>
          </a:xfrm>
          <a:prstGeom prst="rect">
            <a:avLst/>
          </a:prstGeom>
          <a:noFill/>
          <a:ln w="19050">
            <a:solidFill>
              <a:srgbClr val="9933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sz="1600" b="1">
                <a:latin typeface="Gulim" pitchFamily="34" charset="-127"/>
                <a:ea typeface="Gulim" pitchFamily="34" charset="-127"/>
              </a:rPr>
              <a:t>Where r is the envelope of faded signal,    is the standard deviation of signal level in decibels.</a:t>
            </a:r>
            <a:r>
              <a:rPr kumimoji="1" lang="en-US" sz="1800" b="1">
                <a:latin typeface="Gulim" pitchFamily="34" charset="-127"/>
                <a:ea typeface="Gulim" pitchFamily="34" charset="-127"/>
              </a:rPr>
              <a:t> 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5" name="Object 3"/>
          <p:cNvGraphicFramePr>
            <a:graphicFrameLocks noChangeAspect="1"/>
          </p:cNvGraphicFramePr>
          <p:nvPr/>
        </p:nvGraphicFramePr>
        <p:xfrm>
          <a:off x="7239000" y="2286000"/>
          <a:ext cx="276225" cy="328613"/>
        </p:xfrm>
        <a:graphic>
          <a:graphicData uri="http://schemas.openxmlformats.org/presentationml/2006/ole">
            <p:oleObj spid="_x0000_s43015" name="Equation" r:id="rId6" imgW="152400" imgH="139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715963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Fast fading: Receiver Close to Transmitter.</a:t>
            </a:r>
            <a:r>
              <a:rPr lang="en-US" smtClean="0"/>
              <a:t> 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9142413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this case, there is a dominant direct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line of sight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ray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assume that the probability distribution of amplitudes  of non dominant signals is Gaussian and their phase has uniform distribution.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Thus, the probability distribution of the envelope of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composite   signal is a Rician distribution: </a:t>
            </a: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268538" y="4613275"/>
          <a:ext cx="3598862" cy="1069975"/>
        </p:xfrm>
        <a:graphic>
          <a:graphicData uri="http://schemas.openxmlformats.org/presentationml/2006/ole">
            <p:oleObj spid="_x0000_s45059" name="Equation" r:id="rId4" imgW="1562100" imgH="482600" progId="Equation.3">
              <p:embed/>
            </p:oleObj>
          </a:graphicData>
        </a:graphic>
      </p:graphicFrame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152400" y="34290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endParaRPr kumimoji="1" lang="en-US" sz="1800" b="1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0" y="32766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altLang="ko-KR" sz="2800" b="1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Rician </a:t>
            </a:r>
            <a:r>
              <a:rPr kumimoji="1" lang="en-US" altLang="ko-KR" sz="2800" b="1">
                <a:solidFill>
                  <a:schemeClr val="accent2"/>
                </a:solidFill>
                <a:latin typeface="Comic Sans MS" pitchFamily="66" charset="0"/>
                <a:ea typeface="Gulim" pitchFamily="34" charset="-127"/>
              </a:rPr>
              <a:t>distribution</a:t>
            </a:r>
            <a:endParaRPr kumimoji="1" lang="en-US" sz="2800" b="1">
              <a:solidFill>
                <a:schemeClr val="accent2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685800" y="5715000"/>
            <a:ext cx="579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sz="2400" b="1" i="1">
                <a:ea typeface="Gulim" pitchFamily="34" charset="-127"/>
              </a:rPr>
              <a:t>Io</a:t>
            </a:r>
            <a:r>
              <a:rPr kumimoji="1" lang="en-US" sz="2400" b="1">
                <a:ea typeface="Gulim" pitchFamily="34" charset="-127"/>
              </a:rPr>
              <a:t> = zero-order modified Bessel function; </a:t>
            </a:r>
          </a:p>
          <a:p>
            <a:pPr latinLnBrk="1"/>
            <a:r>
              <a:rPr kumimoji="1" lang="en-US" sz="2400" b="1">
                <a:ea typeface="Gulim" pitchFamily="34" charset="-127"/>
              </a:rPr>
              <a:t> alfa= amplitude of direct signal 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554162"/>
          </a:xfrm>
        </p:spPr>
        <p:txBody>
          <a:bodyPr/>
          <a:lstStyle/>
          <a:p>
            <a:pPr algn="l" eaLnBrk="1" hangingPunct="1"/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The </a:t>
            </a:r>
            <a:r>
              <a:rPr lang="en-US" altLang="ko-KR" sz="3200" b="1" smtClean="0">
                <a:solidFill>
                  <a:schemeClr val="folHlink"/>
                </a:solidFill>
                <a:latin typeface="Comic Sans MS" pitchFamily="66" charset="0"/>
              </a:rPr>
              <a:t>PDF</a:t>
            </a:r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 of envelope of composite </a:t>
            </a:r>
            <a:b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</a:br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signals according to Rician distribution (Fast Fading) </a:t>
            </a:r>
            <a:b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</a:br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alpha = dominant signal/reflected signals</a:t>
            </a:r>
            <a:endParaRPr lang="en-US" sz="3600" b="1" smtClean="0">
              <a:solidFill>
                <a:schemeClr val="folHlink"/>
              </a:solidFill>
              <a:latin typeface="Comic Sans MS" pitchFamily="66" charset="0"/>
            </a:endParaRPr>
          </a:p>
        </p:txBody>
      </p:sp>
      <p:pic>
        <p:nvPicPr>
          <p:cNvPr id="47106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438400"/>
            <a:ext cx="7010400" cy="3854450"/>
          </a:xfr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82000" cy="7159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folHlink"/>
                </a:solidFill>
                <a:latin typeface="Comic Sans MS" pitchFamily="66" charset="0"/>
              </a:rPr>
              <a:t>Slow (shadow) fading</a:t>
            </a:r>
            <a:endParaRPr lang="en-US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56388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chemeClr val="accent2"/>
                </a:solidFill>
              </a:rPr>
              <a:t>Also known as Log-Normal Shadowing - accounts for path attenuation from a remote source (say, several miles away)</a:t>
            </a:r>
          </a:p>
          <a:p>
            <a:pPr eaLnBrk="1" hangingPunct="1"/>
            <a:r>
              <a:rPr lang="en-US" sz="2000" smtClean="0"/>
              <a:t>Issues: environment may cause significant variations in received </a:t>
            </a:r>
          </a:p>
          <a:p>
            <a:pPr eaLnBrk="1" hangingPunct="1">
              <a:buFontTx/>
              <a:buNone/>
            </a:pPr>
            <a:r>
              <a:rPr lang="en-US" sz="2000" smtClean="0"/>
              <a:t>power with distance.</a:t>
            </a:r>
          </a:p>
          <a:p>
            <a:pPr eaLnBrk="1" hangingPunct="1"/>
            <a:r>
              <a:rPr lang="en-US" sz="2000" smtClean="0"/>
              <a:t>Measurements show that such distribution is log- normal. Why?  </a:t>
            </a:r>
          </a:p>
          <a:p>
            <a:pPr eaLnBrk="1" hangingPunct="1"/>
            <a:r>
              <a:rPr lang="en-US" sz="2000" b="1" smtClean="0">
                <a:solidFill>
                  <a:schemeClr val="accent2"/>
                </a:solidFill>
              </a:rPr>
              <a:t>Given the large distance </a:t>
            </a:r>
            <a:r>
              <a:rPr lang="en-US" sz="2000" b="1" smtClean="0">
                <a:solidFill>
                  <a:srgbClr val="FF0000"/>
                </a:solidFill>
              </a:rPr>
              <a:t>d</a:t>
            </a:r>
            <a:r>
              <a:rPr lang="en-US" sz="2000" b="1" smtClean="0">
                <a:solidFill>
                  <a:schemeClr val="accent2"/>
                </a:solidFill>
              </a:rPr>
              <a:t>, only one ray arrives at receiver; this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 ray was reflected over several surfaces;    the total attenuation is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the product of many independent  elementary attenuations.</a:t>
            </a:r>
          </a:p>
          <a:p>
            <a:pPr eaLnBrk="1" hangingPunct="1"/>
            <a:r>
              <a:rPr lang="en-US" altLang="ko-KR" sz="2000" smtClean="0"/>
              <a:t>Since: Log of Products = Sum of Logs,  the probability distribution of the envelope of the composite signals is a </a:t>
            </a:r>
            <a:r>
              <a:rPr lang="en-US" altLang="ko-KR" sz="2000" b="1" smtClean="0"/>
              <a:t>log</a:t>
            </a:r>
            <a:r>
              <a:rPr lang="en-US" altLang="ko-KR" sz="2000" smtClean="0"/>
              <a:t> - </a:t>
            </a:r>
            <a:r>
              <a:rPr lang="en-US" altLang="ko-KR" sz="2000" b="1" smtClean="0"/>
              <a:t>Gaussian, ie log -Normal</a:t>
            </a: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  <a:t>Doppler effect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Envelope of composite signals also depends on </a:t>
            </a:r>
            <a:r>
              <a:rPr lang="en-US" sz="2800" b="1" smtClean="0"/>
              <a:t>Doppler</a:t>
            </a:r>
            <a:r>
              <a:rPr lang="ja-JP" altLang="en-US" sz="2800" b="1" smtClean="0"/>
              <a:t>’</a:t>
            </a:r>
            <a:r>
              <a:rPr lang="en-US" altLang="ja-JP" sz="2800" b="1" smtClean="0"/>
              <a:t>s Effect</a:t>
            </a:r>
            <a:r>
              <a:rPr lang="en-US" altLang="ja-JP" sz="2800" smtClean="0"/>
              <a:t>  (when a wave source and a receiver are moving    relative to one another, the frequency of the received        signal will not be the same as the source). </a:t>
            </a:r>
          </a:p>
          <a:p>
            <a:pPr eaLnBrk="1" hangingPunct="1"/>
            <a:r>
              <a:rPr lang="en-US" sz="2800" smtClean="0"/>
              <a:t>Receiver mobility affects the received  frequency Fr:</a:t>
            </a:r>
          </a:p>
          <a:p>
            <a:pPr eaLnBrk="1" hangingPunct="1"/>
            <a:r>
              <a:rPr lang="en-US" sz="2800" smtClean="0"/>
              <a:t>F</a:t>
            </a:r>
            <a:r>
              <a:rPr lang="en-US" sz="2000" smtClean="0"/>
              <a:t>r</a:t>
            </a:r>
            <a:r>
              <a:rPr lang="en-US" sz="2800" smtClean="0"/>
              <a:t> = F</a:t>
            </a:r>
            <a:r>
              <a:rPr lang="en-US" sz="2000" smtClean="0"/>
              <a:t>t</a:t>
            </a:r>
            <a:r>
              <a:rPr lang="en-US" sz="2800" smtClean="0"/>
              <a:t>  - F</a:t>
            </a:r>
            <a:r>
              <a:rPr lang="en-US" sz="2000" smtClean="0"/>
              <a:t>Doppler</a:t>
            </a:r>
            <a:endParaRPr lang="en-US" sz="2800" smtClean="0"/>
          </a:p>
          <a:p>
            <a:pPr eaLnBrk="1" hangingPunct="1"/>
            <a:endParaRPr lang="en-US" sz="3600" smtClean="0"/>
          </a:p>
          <a:p>
            <a:pPr eaLnBrk="1" hangingPunct="1"/>
            <a:r>
              <a:rPr lang="en-US" sz="2800" smtClean="0"/>
              <a:t>F</a:t>
            </a:r>
            <a:r>
              <a:rPr lang="en-US" sz="2000" smtClean="0"/>
              <a:t>d</a:t>
            </a:r>
            <a:r>
              <a:rPr lang="en-US" sz="2800" smtClean="0"/>
              <a:t> =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Where     =angular difference between speed and T-R axis</a:t>
            </a: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549400" y="4475163"/>
          <a:ext cx="2159000" cy="933450"/>
        </p:xfrm>
        <a:graphic>
          <a:graphicData uri="http://schemas.openxmlformats.org/presentationml/2006/ole">
            <p:oleObj spid="_x0000_s51203" name="Equation" r:id="rId4" imgW="876300" imgH="393700" progId="Equation.3">
              <p:embed/>
            </p:oleObj>
          </a:graphicData>
        </a:graphic>
      </p:graphicFrame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333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1676400" y="5715000"/>
          <a:ext cx="228600" cy="430213"/>
        </p:xfrm>
        <a:graphic>
          <a:graphicData uri="http://schemas.openxmlformats.org/presentationml/2006/ole">
            <p:oleObj spid="_x0000_s51205" name="Equation" r:id="rId5" imgW="127000" imgH="1778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FD278-E112-4B96-AF58-FE511B40BFEB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Tx, Sense, Interfence Range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>
            <p:ph type="chart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0825" y="1981200"/>
            <a:ext cx="610235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Outline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915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1. The wireless channel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Propagation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2. The 802.11 MAC and Wireless LANs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Ref: Tanenbaum Chpt 2, pg 100-107; pg 162-166 (CDMA); pg 292-301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3. Ad Hoc Networks - Ref Tanenbaum 4th edition pg 375-380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ABF642-F406-4E98-9D56-5B317682BCFC}" type="slidenum">
              <a:rPr lang="en-US"/>
              <a:pPr/>
              <a:t>20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6800"/>
            <a:ext cx="7086600" cy="533400"/>
          </a:xfrm>
        </p:spPr>
        <p:txBody>
          <a:bodyPr/>
          <a:lstStyle/>
          <a:p>
            <a:pPr eaLnBrk="1" hangingPunct="1"/>
            <a:r>
              <a:rPr lang="en-US" smtClean="0"/>
              <a:t>Wireless LANs - MAC layer</a:t>
            </a:r>
            <a:br>
              <a:rPr lang="en-US" smtClean="0"/>
            </a:br>
            <a:endParaRPr 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971800"/>
            <a:ext cx="7772400" cy="2590800"/>
          </a:xfrm>
        </p:spPr>
        <p:txBody>
          <a:bodyPr/>
          <a:lstStyle/>
          <a:p>
            <a:pPr eaLnBrk="1" hangingPunct="1"/>
            <a:r>
              <a:rPr lang="en-US" sz="2800" smtClean="0"/>
              <a:t>MAC Protocols Review</a:t>
            </a:r>
          </a:p>
          <a:p>
            <a:pPr eaLnBrk="1" hangingPunct="1"/>
            <a:r>
              <a:rPr lang="en-US" sz="2800" smtClean="0"/>
              <a:t>The 802.11 Physical Layer</a:t>
            </a:r>
          </a:p>
          <a:p>
            <a:pPr eaLnBrk="1" hangingPunct="1"/>
            <a:r>
              <a:rPr lang="en-US" sz="2800" smtClean="0"/>
              <a:t>IEEE 802.11 MAC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 Layer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Media Access Control protocol: coordination and scheduling of transmissions among competing neighbors </a:t>
            </a:r>
          </a:p>
          <a:p>
            <a:pPr eaLnBrk="1" hangingPunct="1"/>
            <a:r>
              <a:rPr lang="en-US" smtClean="0"/>
              <a:t>Goals: low latency, good channel utilization; best effort + real time support</a:t>
            </a:r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MAC layer clustering</a:t>
            </a:r>
            <a:r>
              <a:rPr lang="en-US" smtClean="0"/>
              <a:t>: aggregation of nodes in a cluster (= cell) for MAC enhancement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 protocols reviewed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FDMA/TDMA/CDMA</a:t>
            </a:r>
          </a:p>
          <a:p>
            <a:pPr eaLnBrk="1" hangingPunct="1"/>
            <a:r>
              <a:rPr lang="en-US" sz="2000" smtClean="0"/>
              <a:t>ALOHA</a:t>
            </a:r>
          </a:p>
          <a:p>
            <a:pPr eaLnBrk="1" hangingPunct="1"/>
            <a:r>
              <a:rPr lang="en-US" sz="2000" smtClean="0"/>
              <a:t>CSMA (Packet Radio Net)</a:t>
            </a:r>
          </a:p>
          <a:p>
            <a:pPr eaLnBrk="1" hangingPunct="1"/>
            <a:r>
              <a:rPr lang="en-US" sz="2000" smtClean="0"/>
              <a:t>IEEE 802.11</a:t>
            </a:r>
          </a:p>
          <a:p>
            <a:pPr eaLnBrk="1" hangingPunct="1"/>
            <a:r>
              <a:rPr lang="en-US" sz="2000" smtClean="0"/>
              <a:t>Bluetooth</a:t>
            </a:r>
          </a:p>
          <a:p>
            <a:pPr eaLnBrk="1" hangingPunct="1"/>
            <a:r>
              <a:rPr lang="en-US" sz="2000" smtClean="0"/>
              <a:t>ZigBee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TDMA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Division Multiple Access</a:t>
            </a:r>
          </a:p>
          <a:p>
            <a:pPr lvl="1" eaLnBrk="1" hangingPunct="1"/>
            <a:r>
              <a:rPr lang="en-US" smtClean="0"/>
              <a:t>Time frame divided in slots: one slot per user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Problem with TDMA?</a:t>
            </a:r>
          </a:p>
        </p:txBody>
      </p:sp>
      <p:grpSp>
        <p:nvGrpSpPr>
          <p:cNvPr id="61443" name="Group 4"/>
          <p:cNvGrpSpPr>
            <a:grpSpLocks/>
          </p:cNvGrpSpPr>
          <p:nvPr/>
        </p:nvGrpSpPr>
        <p:grpSpPr bwMode="auto">
          <a:xfrm>
            <a:off x="762000" y="3352800"/>
            <a:ext cx="6934200" cy="1920875"/>
            <a:chOff x="480" y="912"/>
            <a:chExt cx="4368" cy="1210"/>
          </a:xfrm>
        </p:grpSpPr>
        <p:sp>
          <p:nvSpPr>
            <p:cNvPr id="61444" name="Rectangle 5"/>
            <p:cNvSpPr>
              <a:spLocks noChangeArrowheads="1"/>
            </p:cNvSpPr>
            <p:nvPr/>
          </p:nvSpPr>
          <p:spPr bwMode="auto">
            <a:xfrm>
              <a:off x="768" y="1200"/>
              <a:ext cx="40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" name="Line 6"/>
            <p:cNvSpPr>
              <a:spLocks noChangeShapeType="1"/>
            </p:cNvSpPr>
            <p:nvPr/>
          </p:nvSpPr>
          <p:spPr bwMode="auto">
            <a:xfrm>
              <a:off x="2784" y="120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6" name="Line 7"/>
            <p:cNvSpPr>
              <a:spLocks noChangeShapeType="1"/>
            </p:cNvSpPr>
            <p:nvPr/>
          </p:nvSpPr>
          <p:spPr bwMode="auto">
            <a:xfrm>
              <a:off x="2976" y="120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7" name="Line 8"/>
            <p:cNvSpPr>
              <a:spLocks noChangeShapeType="1"/>
            </p:cNvSpPr>
            <p:nvPr/>
          </p:nvSpPr>
          <p:spPr bwMode="auto">
            <a:xfrm>
              <a:off x="3168" y="120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8" name="Line 9"/>
            <p:cNvSpPr>
              <a:spLocks noChangeShapeType="1"/>
            </p:cNvSpPr>
            <p:nvPr/>
          </p:nvSpPr>
          <p:spPr bwMode="auto">
            <a:xfrm>
              <a:off x="4656" y="120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Text Box 10"/>
            <p:cNvSpPr txBox="1">
              <a:spLocks noChangeArrowheads="1"/>
            </p:cNvSpPr>
            <p:nvPr/>
          </p:nvSpPr>
          <p:spPr bwMode="auto">
            <a:xfrm>
              <a:off x="3408" y="1209"/>
              <a:ext cx="72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/>
                <a:t>…..</a:t>
              </a:r>
            </a:p>
          </p:txBody>
        </p:sp>
        <p:sp>
          <p:nvSpPr>
            <p:cNvPr id="61450" name="Line 11"/>
            <p:cNvSpPr>
              <a:spLocks noChangeShapeType="1"/>
            </p:cNvSpPr>
            <p:nvPr/>
          </p:nvSpPr>
          <p:spPr bwMode="auto">
            <a:xfrm>
              <a:off x="768" y="9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Line 12"/>
            <p:cNvSpPr>
              <a:spLocks noChangeShapeType="1"/>
            </p:cNvSpPr>
            <p:nvPr/>
          </p:nvSpPr>
          <p:spPr bwMode="auto">
            <a:xfrm>
              <a:off x="4848" y="9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2" name="Line 13"/>
            <p:cNvSpPr>
              <a:spLocks noChangeShapeType="1"/>
            </p:cNvSpPr>
            <p:nvPr/>
          </p:nvSpPr>
          <p:spPr bwMode="auto">
            <a:xfrm>
              <a:off x="4848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Line 14"/>
            <p:cNvSpPr>
              <a:spLocks noChangeShapeType="1"/>
            </p:cNvSpPr>
            <p:nvPr/>
          </p:nvSpPr>
          <p:spPr bwMode="auto">
            <a:xfrm>
              <a:off x="768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4" name="Line 15"/>
            <p:cNvSpPr>
              <a:spLocks noChangeShapeType="1"/>
            </p:cNvSpPr>
            <p:nvPr/>
          </p:nvSpPr>
          <p:spPr bwMode="auto">
            <a:xfrm flipH="1">
              <a:off x="768" y="1056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5" name="Line 16"/>
            <p:cNvSpPr>
              <a:spLocks noChangeShapeType="1"/>
            </p:cNvSpPr>
            <p:nvPr/>
          </p:nvSpPr>
          <p:spPr bwMode="auto">
            <a:xfrm>
              <a:off x="3360" y="105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Line 17"/>
            <p:cNvSpPr>
              <a:spLocks noChangeShapeType="1"/>
            </p:cNvSpPr>
            <p:nvPr/>
          </p:nvSpPr>
          <p:spPr bwMode="auto">
            <a:xfrm>
              <a:off x="2784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Line 18"/>
            <p:cNvSpPr>
              <a:spLocks noChangeShapeType="1"/>
            </p:cNvSpPr>
            <p:nvPr/>
          </p:nvSpPr>
          <p:spPr bwMode="auto">
            <a:xfrm flipH="1">
              <a:off x="768" y="18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Line 19"/>
            <p:cNvSpPr>
              <a:spLocks noChangeShapeType="1"/>
            </p:cNvSpPr>
            <p:nvPr/>
          </p:nvSpPr>
          <p:spPr bwMode="auto">
            <a:xfrm>
              <a:off x="4272" y="18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Line 20"/>
            <p:cNvSpPr>
              <a:spLocks noChangeShapeType="1"/>
            </p:cNvSpPr>
            <p:nvPr/>
          </p:nvSpPr>
          <p:spPr bwMode="auto">
            <a:xfrm flipH="1">
              <a:off x="2784" y="182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Line 21"/>
            <p:cNvSpPr>
              <a:spLocks noChangeShapeType="1"/>
            </p:cNvSpPr>
            <p:nvPr/>
          </p:nvSpPr>
          <p:spPr bwMode="auto">
            <a:xfrm>
              <a:off x="2352" y="18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Text Box 22"/>
            <p:cNvSpPr txBox="1">
              <a:spLocks noChangeArrowheads="1"/>
            </p:cNvSpPr>
            <p:nvPr/>
          </p:nvSpPr>
          <p:spPr bwMode="auto">
            <a:xfrm>
              <a:off x="2400" y="912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frame</a:t>
              </a:r>
              <a:endParaRPr lang="en-US"/>
            </a:p>
          </p:txBody>
        </p:sp>
        <p:sp>
          <p:nvSpPr>
            <p:cNvPr id="61462" name="Text Box 23"/>
            <p:cNvSpPr txBox="1">
              <a:spLocks noChangeArrowheads="1"/>
            </p:cNvSpPr>
            <p:nvPr/>
          </p:nvSpPr>
          <p:spPr bwMode="auto">
            <a:xfrm>
              <a:off x="3360" y="1686"/>
              <a:ext cx="91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1463" name="Text Box 24"/>
            <p:cNvSpPr txBox="1">
              <a:spLocks noChangeArrowheads="1"/>
            </p:cNvSpPr>
            <p:nvPr/>
          </p:nvSpPr>
          <p:spPr bwMode="auto">
            <a:xfrm>
              <a:off x="480" y="1776"/>
              <a:ext cx="2688" cy="3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55000"/>
                </a:lnSpc>
                <a:spcBef>
                  <a:spcPct val="50000"/>
                </a:spcBef>
              </a:pPr>
              <a:endParaRPr lang="en-US">
                <a:latin typeface="Helvetica" charset="0"/>
              </a:endParaRPr>
            </a:p>
            <a:p>
              <a:pPr>
                <a:lnSpc>
                  <a:spcPct val="55000"/>
                </a:lnSpc>
                <a:spcBef>
                  <a:spcPct val="50000"/>
                </a:spcBef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 Hopping (FH)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Frequency spectrum sliced into frequency subbands (eg, 125 subbands in a 25 Mhz range)</a:t>
            </a:r>
          </a:p>
          <a:p>
            <a:pPr eaLnBrk="1" hangingPunct="1"/>
            <a:r>
              <a:rPr lang="en-US" sz="2000" smtClean="0"/>
              <a:t>Time is subdivided into slots; each slot can typically carry one packet (or fraction of it)</a:t>
            </a:r>
          </a:p>
          <a:p>
            <a:pPr eaLnBrk="1" hangingPunct="1"/>
            <a:r>
              <a:rPr lang="en-US" sz="2000" smtClean="0"/>
              <a:t>A Bluetooth packet covers up to 5 freq slots </a:t>
            </a:r>
          </a:p>
          <a:p>
            <a:pPr eaLnBrk="1" hangingPunct="1"/>
            <a:r>
              <a:rPr lang="en-US" sz="2000" smtClean="0"/>
              <a:t>Users are clock and slot synchronized; they frequency hop slot by slot according to unique, predefined sequence;</a:t>
            </a:r>
          </a:p>
          <a:p>
            <a:pPr eaLnBrk="1" hangingPunct="1"/>
            <a:r>
              <a:rPr lang="en-US" sz="2000" smtClean="0"/>
              <a:t>Ideally, hopping sequences are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orthogonal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across networks (ie, no overlap); in practice, conflicts occur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Bluetooth Frequency Hopping: </a:t>
            </a:r>
            <a:br>
              <a:rPr lang="en-US" sz="3600" smtClean="0"/>
            </a:br>
            <a:r>
              <a:rPr lang="en-US" sz="3600" smtClean="0"/>
              <a:t>1pkt per frequency slot</a:t>
            </a:r>
          </a:p>
        </p:txBody>
      </p:sp>
      <p:sp>
        <p:nvSpPr>
          <p:cNvPr id="64514" name="Line 3"/>
          <p:cNvSpPr>
            <a:spLocks noChangeShapeType="1"/>
          </p:cNvSpPr>
          <p:nvPr/>
        </p:nvSpPr>
        <p:spPr bwMode="auto">
          <a:xfrm>
            <a:off x="1219200" y="2286000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Line 4"/>
          <p:cNvSpPr>
            <a:spLocks noChangeShapeType="1"/>
          </p:cNvSpPr>
          <p:nvPr/>
        </p:nvSpPr>
        <p:spPr bwMode="auto">
          <a:xfrm>
            <a:off x="1117600" y="3484563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1090613" y="4610100"/>
            <a:ext cx="6934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669925" y="1905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m</a:t>
            </a: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660400" y="3195638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s</a:t>
            </a:r>
            <a:r>
              <a:rPr lang="en-US">
                <a:latin typeface="Comic Sans MS" pitchFamily="66" charset="0"/>
              </a:rPr>
              <a:t>1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633413" y="4279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s</a:t>
            </a:r>
            <a:r>
              <a:rPr lang="en-US" sz="1600">
                <a:latin typeface="Comic Sans MS" pitchFamily="66" charset="0"/>
              </a:rPr>
              <a:t>2</a:t>
            </a:r>
            <a:endParaRPr lang="en-US" sz="2400">
              <a:latin typeface="Comic Sans MS" pitchFamily="66" charset="0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204913" y="1968500"/>
            <a:ext cx="814387" cy="304800"/>
            <a:chOff x="768" y="1240"/>
            <a:chExt cx="513" cy="192"/>
          </a:xfrm>
        </p:grpSpPr>
        <p:sp>
          <p:nvSpPr>
            <p:cNvPr id="64586" name="Rectangle 10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7" name="Rectangle 11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8" name="Rectangle 12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1" name="Group 13"/>
          <p:cNvGrpSpPr>
            <a:grpSpLocks/>
          </p:cNvGrpSpPr>
          <p:nvPr/>
        </p:nvGrpSpPr>
        <p:grpSpPr bwMode="auto">
          <a:xfrm>
            <a:off x="2376488" y="3160713"/>
            <a:ext cx="814387" cy="304800"/>
            <a:chOff x="768" y="1240"/>
            <a:chExt cx="513" cy="192"/>
          </a:xfrm>
        </p:grpSpPr>
        <p:sp>
          <p:nvSpPr>
            <p:cNvPr id="64583" name="Rectangle 14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4" name="Rectangle 15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5" name="Rectangle 16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22" name="Line 17"/>
          <p:cNvSpPr>
            <a:spLocks noChangeShapeType="1"/>
          </p:cNvSpPr>
          <p:nvPr/>
        </p:nvSpPr>
        <p:spPr bwMode="auto">
          <a:xfrm>
            <a:off x="1184275" y="1557338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23" name="Line 18"/>
          <p:cNvSpPr>
            <a:spLocks noChangeShapeType="1"/>
          </p:cNvSpPr>
          <p:nvPr/>
        </p:nvSpPr>
        <p:spPr bwMode="auto">
          <a:xfrm>
            <a:off x="2382838" y="1531938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4524" name="Group 19"/>
          <p:cNvGrpSpPr>
            <a:grpSpLocks/>
          </p:cNvGrpSpPr>
          <p:nvPr/>
        </p:nvGrpSpPr>
        <p:grpSpPr bwMode="auto">
          <a:xfrm>
            <a:off x="3519488" y="1962150"/>
            <a:ext cx="814387" cy="304800"/>
            <a:chOff x="768" y="1240"/>
            <a:chExt cx="513" cy="192"/>
          </a:xfrm>
        </p:grpSpPr>
        <p:sp>
          <p:nvSpPr>
            <p:cNvPr id="64580" name="Rectangle 20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1" name="Rectangle 21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2" name="Rectangle 22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5" name="Group 23"/>
          <p:cNvGrpSpPr>
            <a:grpSpLocks/>
          </p:cNvGrpSpPr>
          <p:nvPr/>
        </p:nvGrpSpPr>
        <p:grpSpPr bwMode="auto">
          <a:xfrm>
            <a:off x="4576763" y="3159125"/>
            <a:ext cx="814387" cy="304800"/>
            <a:chOff x="768" y="1240"/>
            <a:chExt cx="513" cy="192"/>
          </a:xfrm>
        </p:grpSpPr>
        <p:sp>
          <p:nvSpPr>
            <p:cNvPr id="64577" name="Rectangle 24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8" name="Rectangle 25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9" name="Rectangle 26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6" name="Group 27"/>
          <p:cNvGrpSpPr>
            <a:grpSpLocks/>
          </p:cNvGrpSpPr>
          <p:nvPr/>
        </p:nvGrpSpPr>
        <p:grpSpPr bwMode="auto">
          <a:xfrm>
            <a:off x="5580063" y="1960563"/>
            <a:ext cx="814387" cy="304800"/>
            <a:chOff x="768" y="1240"/>
            <a:chExt cx="513" cy="192"/>
          </a:xfrm>
        </p:grpSpPr>
        <p:sp>
          <p:nvSpPr>
            <p:cNvPr id="64574" name="Rectangle 28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5" name="Rectangle 29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6" name="Rectangle 30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7" name="Group 31"/>
          <p:cNvGrpSpPr>
            <a:grpSpLocks/>
          </p:cNvGrpSpPr>
          <p:nvPr/>
        </p:nvGrpSpPr>
        <p:grpSpPr bwMode="auto">
          <a:xfrm>
            <a:off x="6673850" y="4276725"/>
            <a:ext cx="814388" cy="304800"/>
            <a:chOff x="768" y="1240"/>
            <a:chExt cx="513" cy="192"/>
          </a:xfrm>
        </p:grpSpPr>
        <p:sp>
          <p:nvSpPr>
            <p:cNvPr id="64571" name="Rectangle 32"/>
            <p:cNvSpPr>
              <a:spLocks noChangeArrowheads="1"/>
            </p:cNvSpPr>
            <p:nvPr/>
          </p:nvSpPr>
          <p:spPr bwMode="auto">
            <a:xfrm>
              <a:off x="768" y="1240"/>
              <a:ext cx="102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2" name="Rectangle 33"/>
            <p:cNvSpPr>
              <a:spLocks noChangeArrowheads="1"/>
            </p:cNvSpPr>
            <p:nvPr/>
          </p:nvSpPr>
          <p:spPr bwMode="auto">
            <a:xfrm>
              <a:off x="968" y="1240"/>
              <a:ext cx="313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3" name="Rectangle 34"/>
            <p:cNvSpPr>
              <a:spLocks noChangeArrowheads="1"/>
            </p:cNvSpPr>
            <p:nvPr/>
          </p:nvSpPr>
          <p:spPr bwMode="auto">
            <a:xfrm>
              <a:off x="864" y="1240"/>
              <a:ext cx="102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8" name="Group 35"/>
          <p:cNvGrpSpPr>
            <a:grpSpLocks/>
          </p:cNvGrpSpPr>
          <p:nvPr/>
        </p:nvGrpSpPr>
        <p:grpSpPr bwMode="auto">
          <a:xfrm>
            <a:off x="1201738" y="3159125"/>
            <a:ext cx="814387" cy="304800"/>
            <a:chOff x="757" y="1990"/>
            <a:chExt cx="513" cy="192"/>
          </a:xfrm>
        </p:grpSpPr>
        <p:sp>
          <p:nvSpPr>
            <p:cNvPr id="64568" name="Rectangle 36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9" name="Rectangle 37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0" name="Rectangle 38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29" name="Group 39"/>
          <p:cNvGrpSpPr>
            <a:grpSpLocks/>
          </p:cNvGrpSpPr>
          <p:nvPr/>
        </p:nvGrpSpPr>
        <p:grpSpPr bwMode="auto">
          <a:xfrm>
            <a:off x="2382838" y="1973263"/>
            <a:ext cx="814387" cy="304800"/>
            <a:chOff x="757" y="1990"/>
            <a:chExt cx="513" cy="192"/>
          </a:xfrm>
        </p:grpSpPr>
        <p:sp>
          <p:nvSpPr>
            <p:cNvPr id="64565" name="Rectangle 40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Rectangle 41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7" name="Rectangle 42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30" name="Group 43"/>
          <p:cNvGrpSpPr>
            <a:grpSpLocks/>
          </p:cNvGrpSpPr>
          <p:nvPr/>
        </p:nvGrpSpPr>
        <p:grpSpPr bwMode="auto">
          <a:xfrm>
            <a:off x="3503613" y="3157538"/>
            <a:ext cx="814387" cy="304800"/>
            <a:chOff x="757" y="1990"/>
            <a:chExt cx="513" cy="192"/>
          </a:xfrm>
        </p:grpSpPr>
        <p:sp>
          <p:nvSpPr>
            <p:cNvPr id="64562" name="Rectangle 44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Rectangle 45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4" name="Rectangle 46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31" name="Group 47"/>
          <p:cNvGrpSpPr>
            <a:grpSpLocks/>
          </p:cNvGrpSpPr>
          <p:nvPr/>
        </p:nvGrpSpPr>
        <p:grpSpPr bwMode="auto">
          <a:xfrm>
            <a:off x="4572000" y="1960563"/>
            <a:ext cx="814388" cy="304800"/>
            <a:chOff x="757" y="1990"/>
            <a:chExt cx="513" cy="192"/>
          </a:xfrm>
        </p:grpSpPr>
        <p:sp>
          <p:nvSpPr>
            <p:cNvPr id="64559" name="Rectangle 48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0" name="Rectangle 49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Rectangle 50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32" name="Group 51"/>
          <p:cNvGrpSpPr>
            <a:grpSpLocks/>
          </p:cNvGrpSpPr>
          <p:nvPr/>
        </p:nvGrpSpPr>
        <p:grpSpPr bwMode="auto">
          <a:xfrm>
            <a:off x="5627688" y="4264025"/>
            <a:ext cx="814387" cy="304800"/>
            <a:chOff x="757" y="1990"/>
            <a:chExt cx="513" cy="192"/>
          </a:xfrm>
        </p:grpSpPr>
        <p:sp>
          <p:nvSpPr>
            <p:cNvPr id="64556" name="Rectangle 52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Rectangle 53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8" name="Rectangle 54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33" name="Group 55"/>
          <p:cNvGrpSpPr>
            <a:grpSpLocks/>
          </p:cNvGrpSpPr>
          <p:nvPr/>
        </p:nvGrpSpPr>
        <p:grpSpPr bwMode="auto">
          <a:xfrm>
            <a:off x="6670675" y="1960563"/>
            <a:ext cx="814388" cy="304800"/>
            <a:chOff x="757" y="1990"/>
            <a:chExt cx="513" cy="192"/>
          </a:xfrm>
        </p:grpSpPr>
        <p:sp>
          <p:nvSpPr>
            <p:cNvPr id="64553" name="Rectangle 56"/>
            <p:cNvSpPr>
              <a:spLocks noChangeArrowheads="1"/>
            </p:cNvSpPr>
            <p:nvPr/>
          </p:nvSpPr>
          <p:spPr bwMode="auto">
            <a:xfrm>
              <a:off x="757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Rectangle 57"/>
            <p:cNvSpPr>
              <a:spLocks noChangeArrowheads="1"/>
            </p:cNvSpPr>
            <p:nvPr/>
          </p:nvSpPr>
          <p:spPr bwMode="auto">
            <a:xfrm>
              <a:off x="957" y="1990"/>
              <a:ext cx="31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Rectangle 58"/>
            <p:cNvSpPr>
              <a:spLocks noChangeArrowheads="1"/>
            </p:cNvSpPr>
            <p:nvPr/>
          </p:nvSpPr>
          <p:spPr bwMode="auto">
            <a:xfrm>
              <a:off x="853" y="1990"/>
              <a:ext cx="10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4" name="Line 59"/>
          <p:cNvSpPr>
            <a:spLocks noChangeShapeType="1"/>
          </p:cNvSpPr>
          <p:nvPr/>
        </p:nvSpPr>
        <p:spPr bwMode="auto">
          <a:xfrm>
            <a:off x="3527425" y="1581150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35" name="Line 60"/>
          <p:cNvSpPr>
            <a:spLocks noChangeShapeType="1"/>
          </p:cNvSpPr>
          <p:nvPr/>
        </p:nvSpPr>
        <p:spPr bwMode="auto">
          <a:xfrm>
            <a:off x="4608513" y="1568450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36" name="Line 61"/>
          <p:cNvSpPr>
            <a:spLocks noChangeShapeType="1"/>
          </p:cNvSpPr>
          <p:nvPr/>
        </p:nvSpPr>
        <p:spPr bwMode="auto">
          <a:xfrm>
            <a:off x="5597525" y="1668463"/>
            <a:ext cx="0" cy="35004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37" name="Line 62"/>
          <p:cNvSpPr>
            <a:spLocks noChangeShapeType="1"/>
          </p:cNvSpPr>
          <p:nvPr/>
        </p:nvSpPr>
        <p:spPr bwMode="auto">
          <a:xfrm>
            <a:off x="6662738" y="1666875"/>
            <a:ext cx="0" cy="35004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38" name="Line 63"/>
          <p:cNvSpPr>
            <a:spLocks noChangeShapeType="1"/>
          </p:cNvSpPr>
          <p:nvPr/>
        </p:nvSpPr>
        <p:spPr bwMode="auto">
          <a:xfrm>
            <a:off x="1622425" y="2381250"/>
            <a:ext cx="0" cy="6048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39" name="Line 64"/>
          <p:cNvSpPr>
            <a:spLocks noChangeShapeType="1"/>
          </p:cNvSpPr>
          <p:nvPr/>
        </p:nvSpPr>
        <p:spPr bwMode="auto">
          <a:xfrm>
            <a:off x="2778125" y="2430463"/>
            <a:ext cx="0" cy="6048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40" name="Line 65"/>
          <p:cNvSpPr>
            <a:spLocks noChangeShapeType="1"/>
          </p:cNvSpPr>
          <p:nvPr/>
        </p:nvSpPr>
        <p:spPr bwMode="auto">
          <a:xfrm>
            <a:off x="5027613" y="2479675"/>
            <a:ext cx="0" cy="6048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41" name="Line 66"/>
          <p:cNvSpPr>
            <a:spLocks noChangeShapeType="1"/>
          </p:cNvSpPr>
          <p:nvPr/>
        </p:nvSpPr>
        <p:spPr bwMode="auto">
          <a:xfrm>
            <a:off x="3962400" y="2443163"/>
            <a:ext cx="0" cy="6048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42" name="Line 67"/>
          <p:cNvSpPr>
            <a:spLocks noChangeShapeType="1"/>
          </p:cNvSpPr>
          <p:nvPr/>
        </p:nvSpPr>
        <p:spPr bwMode="auto">
          <a:xfrm>
            <a:off x="5994400" y="2389188"/>
            <a:ext cx="0" cy="1673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3" name="Line 68"/>
          <p:cNvSpPr>
            <a:spLocks noChangeShapeType="1"/>
          </p:cNvSpPr>
          <p:nvPr/>
        </p:nvSpPr>
        <p:spPr bwMode="auto">
          <a:xfrm>
            <a:off x="7086600" y="2400300"/>
            <a:ext cx="0" cy="1673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4" name="Text Box 69"/>
          <p:cNvSpPr txBox="1">
            <a:spLocks noChangeArrowheads="1"/>
          </p:cNvSpPr>
          <p:nvPr/>
        </p:nvSpPr>
        <p:spPr bwMode="auto">
          <a:xfrm>
            <a:off x="1122363" y="5068888"/>
            <a:ext cx="12811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625 </a:t>
            </a:r>
            <a:r>
              <a:rPr lang="en-US" b="1">
                <a:latin typeface="Courier New" pitchFamily="49" charset="0"/>
                <a:cs typeface="Courier New" pitchFamily="49" charset="0"/>
                <a:sym typeface="Math A" pitchFamily="18" charset="2"/>
              </a:rPr>
              <a:t>µsec</a:t>
            </a:r>
          </a:p>
        </p:txBody>
      </p:sp>
      <p:sp>
        <p:nvSpPr>
          <p:cNvPr id="64545" name="Line 70"/>
          <p:cNvSpPr>
            <a:spLocks noChangeShapeType="1"/>
          </p:cNvSpPr>
          <p:nvPr/>
        </p:nvSpPr>
        <p:spPr bwMode="auto">
          <a:xfrm>
            <a:off x="1209675" y="4891088"/>
            <a:ext cx="1108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46" name="Text Box 71"/>
          <p:cNvSpPr txBox="1">
            <a:spLocks noChangeArrowheads="1"/>
          </p:cNvSpPr>
          <p:nvPr/>
        </p:nvSpPr>
        <p:spPr bwMode="auto">
          <a:xfrm>
            <a:off x="1509713" y="1271588"/>
            <a:ext cx="4587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f1</a:t>
            </a:r>
            <a:endParaRPr lang="en-US" b="1">
              <a:solidFill>
                <a:srgbClr val="0033FF"/>
              </a:solidFill>
              <a:latin typeface="Courier New" pitchFamily="49" charset="0"/>
            </a:endParaRPr>
          </a:p>
        </p:txBody>
      </p:sp>
      <p:sp>
        <p:nvSpPr>
          <p:cNvPr id="64547" name="Text Box 72"/>
          <p:cNvSpPr txBox="1">
            <a:spLocks noChangeArrowheads="1"/>
          </p:cNvSpPr>
          <p:nvPr/>
        </p:nvSpPr>
        <p:spPr bwMode="auto">
          <a:xfrm>
            <a:off x="2652713" y="1282700"/>
            <a:ext cx="4587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f2</a:t>
            </a:r>
            <a:endParaRPr lang="en-US" b="1">
              <a:solidFill>
                <a:srgbClr val="0033FF"/>
              </a:solidFill>
              <a:latin typeface="Courier New" pitchFamily="49" charset="0"/>
            </a:endParaRPr>
          </a:p>
        </p:txBody>
      </p:sp>
      <p:sp>
        <p:nvSpPr>
          <p:cNvPr id="64548" name="Text Box 73"/>
          <p:cNvSpPr txBox="1">
            <a:spLocks noChangeArrowheads="1"/>
          </p:cNvSpPr>
          <p:nvPr/>
        </p:nvSpPr>
        <p:spPr bwMode="auto">
          <a:xfrm>
            <a:off x="3719513" y="1279525"/>
            <a:ext cx="4587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f3</a:t>
            </a:r>
            <a:endParaRPr lang="en-US" b="1">
              <a:solidFill>
                <a:srgbClr val="0033FF"/>
              </a:solidFill>
              <a:latin typeface="Courier New" pitchFamily="49" charset="0"/>
            </a:endParaRPr>
          </a:p>
        </p:txBody>
      </p:sp>
      <p:sp>
        <p:nvSpPr>
          <p:cNvPr id="64549" name="Text Box 74"/>
          <p:cNvSpPr txBox="1">
            <a:spLocks noChangeArrowheads="1"/>
          </p:cNvSpPr>
          <p:nvPr/>
        </p:nvSpPr>
        <p:spPr bwMode="auto">
          <a:xfrm>
            <a:off x="4837113" y="1271588"/>
            <a:ext cx="5730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f4</a:t>
            </a:r>
            <a:endParaRPr lang="en-US" b="1">
              <a:solidFill>
                <a:srgbClr val="0033FF"/>
              </a:solidFill>
              <a:latin typeface="Courier New" pitchFamily="49" charset="0"/>
            </a:endParaRPr>
          </a:p>
        </p:txBody>
      </p:sp>
      <p:sp>
        <p:nvSpPr>
          <p:cNvPr id="64550" name="Text Box 75"/>
          <p:cNvSpPr txBox="1">
            <a:spLocks noChangeArrowheads="1"/>
          </p:cNvSpPr>
          <p:nvPr/>
        </p:nvSpPr>
        <p:spPr bwMode="auto">
          <a:xfrm>
            <a:off x="1100138" y="5608638"/>
            <a:ext cx="19669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1600 hops/sec</a:t>
            </a:r>
          </a:p>
        </p:txBody>
      </p:sp>
      <p:sp>
        <p:nvSpPr>
          <p:cNvPr id="64551" name="Text Box 76"/>
          <p:cNvSpPr txBox="1">
            <a:spLocks noChangeArrowheads="1"/>
          </p:cNvSpPr>
          <p:nvPr/>
        </p:nvSpPr>
        <p:spPr bwMode="auto">
          <a:xfrm>
            <a:off x="5799138" y="1270000"/>
            <a:ext cx="5254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f5</a:t>
            </a:r>
            <a:endParaRPr lang="en-US" b="1">
              <a:solidFill>
                <a:srgbClr val="0033FF"/>
              </a:solidFill>
              <a:latin typeface="Courier New" pitchFamily="49" charset="0"/>
            </a:endParaRPr>
          </a:p>
        </p:txBody>
      </p:sp>
      <p:sp>
        <p:nvSpPr>
          <p:cNvPr id="64552" name="Text Box 77"/>
          <p:cNvSpPr txBox="1">
            <a:spLocks noChangeArrowheads="1"/>
          </p:cNvSpPr>
          <p:nvPr/>
        </p:nvSpPr>
        <p:spPr bwMode="auto">
          <a:xfrm>
            <a:off x="6934200" y="13081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>
                <a:latin typeface="Courier New" pitchFamily="49" charset="0"/>
              </a:rPr>
              <a:t>f6</a:t>
            </a:r>
            <a:endParaRPr lang="en-US" b="1">
              <a:solidFill>
                <a:srgbClr val="0033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 protocols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(a) Channel Partitioning : TDMA, FDMA,</a:t>
            </a:r>
          </a:p>
          <a:p>
            <a:pPr eaLnBrk="1" hangingPunct="1"/>
            <a:r>
              <a:rPr lang="en-US" smtClean="0"/>
              <a:t>(b) Random Access: CSMA, MACA </a:t>
            </a:r>
            <a:r>
              <a:rPr lang="en-US" smtClean="0">
                <a:solidFill>
                  <a:srgbClr val="FFFFFF"/>
                </a:solidFill>
              </a:rPr>
              <a:t>NEXT</a:t>
            </a:r>
          </a:p>
          <a:p>
            <a:pPr eaLnBrk="1" hangingPunct="1"/>
            <a:r>
              <a:rPr lang="en-US" smtClean="0"/>
              <a:t>(c) </a:t>
            </a:r>
            <a:r>
              <a:rPr lang="ja-JP" altLang="en-US" smtClean="0"/>
              <a:t>“</a:t>
            </a:r>
            <a:r>
              <a:rPr lang="en-US" altLang="ja-JP" smtClean="0"/>
              <a:t>Taking turns</a:t>
            </a:r>
            <a:r>
              <a:rPr lang="ja-JP" altLang="en-US" smtClean="0"/>
              <a:t>”</a:t>
            </a:r>
            <a:r>
              <a:rPr lang="en-US" altLang="ja-JP" smtClean="0"/>
              <a:t> : polling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protocols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 node transmits </a:t>
            </a:r>
            <a:r>
              <a:rPr lang="en-US" sz="2000" smtClean="0">
                <a:solidFill>
                  <a:schemeClr val="accent2"/>
                </a:solidFill>
              </a:rPr>
              <a:t>at random</a:t>
            </a:r>
            <a:r>
              <a:rPr lang="en-US" sz="2000" smtClean="0"/>
              <a:t> (ie, no a priory coordination among nodes) at </a:t>
            </a:r>
            <a:r>
              <a:rPr lang="en-US" sz="2000" smtClean="0">
                <a:solidFill>
                  <a:schemeClr val="accent2"/>
                </a:solidFill>
              </a:rPr>
              <a:t>full </a:t>
            </a:r>
            <a:r>
              <a:rPr lang="en-US" sz="2000" smtClean="0"/>
              <a:t>channel data rate R.</a:t>
            </a:r>
          </a:p>
          <a:p>
            <a:pPr eaLnBrk="1" hangingPunct="1"/>
            <a:r>
              <a:rPr lang="en-US" sz="2000" smtClean="0"/>
              <a:t>If two or more nodes </a:t>
            </a:r>
            <a:r>
              <a:rPr lang="ja-JP" altLang="en-US" sz="2000" smtClean="0"/>
              <a:t>“</a:t>
            </a:r>
            <a:r>
              <a:rPr lang="en-US" altLang="ja-JP" sz="2000" smtClean="0">
                <a:solidFill>
                  <a:schemeClr val="accent2"/>
                </a:solidFill>
              </a:rPr>
              <a:t>collide</a:t>
            </a:r>
            <a:r>
              <a:rPr lang="ja-JP" altLang="en-US" sz="2000" smtClean="0"/>
              <a:t>”</a:t>
            </a:r>
            <a:r>
              <a:rPr lang="en-US" altLang="ja-JP" sz="2000" smtClean="0"/>
              <a:t>, they retransmit at random times</a:t>
            </a:r>
          </a:p>
          <a:p>
            <a:pPr eaLnBrk="1" hangingPunct="1"/>
            <a:r>
              <a:rPr lang="en-US" sz="2000" smtClean="0"/>
              <a:t>The </a:t>
            </a:r>
            <a:r>
              <a:rPr lang="en-US" sz="2000" smtClean="0">
                <a:solidFill>
                  <a:schemeClr val="accent2"/>
                </a:solidFill>
              </a:rPr>
              <a:t>random access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MAC</a:t>
            </a:r>
            <a:r>
              <a:rPr lang="en-US" sz="2000" smtClean="0"/>
              <a:t> protocol specifies how to detect collisions and how to recover from them (eg, retx) </a:t>
            </a:r>
          </a:p>
          <a:p>
            <a:pPr eaLnBrk="1" hangingPunct="1"/>
            <a:r>
              <a:rPr lang="en-US" sz="2000" smtClean="0"/>
              <a:t>Examples:</a:t>
            </a:r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(a) SLOTTED ALOHA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(b) ALOHA</a:t>
            </a:r>
          </a:p>
          <a:p>
            <a:pPr eaLnBrk="1" hangingPunct="1">
              <a:buFontTx/>
              <a:buNone/>
            </a:pPr>
            <a:r>
              <a:rPr lang="en-US" sz="2000" smtClean="0"/>
              <a:t>(c) CSMA and CSMA/CD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Slotted Aloha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Time is slotted (slot = full packet size)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newly arriving station transmits at the beginning of the next slot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collision occurs (assume channel feedback) the source retransmits the packet at each slot with probability P, until successful.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Success (S), Collision (C),  Empty (E) slots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Throughput efficiency = 1/e</a:t>
            </a:r>
          </a:p>
          <a:p>
            <a:pPr eaLnBrk="1" hangingPunct="1">
              <a:lnSpc>
                <a:spcPct val="90000"/>
              </a:lnSpc>
            </a:pPr>
            <a:endParaRPr lang="en-US" sz="1400" smtClean="0"/>
          </a:p>
        </p:txBody>
      </p:sp>
      <p:pic>
        <p:nvPicPr>
          <p:cNvPr id="69635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876800"/>
            <a:ext cx="6873875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CSMA (Carrier Sense Multiple Access)</a:t>
            </a:r>
            <a:endParaRPr lang="en-US" smtClean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CSMA</a:t>
            </a:r>
            <a:r>
              <a:rPr lang="en-US" sz="2800" smtClean="0"/>
              <a:t>: listen before transmit. If channel is sensed busy, defer transmission 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Persistent 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accent2"/>
                </a:solidFill>
              </a:rPr>
              <a:t>CSMA</a:t>
            </a:r>
            <a:r>
              <a:rPr lang="en-US" sz="2800" smtClean="0"/>
              <a:t>: retry immediately when channel becomes idle (this may cause instability)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Non persistent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accent2"/>
                </a:solidFill>
              </a:rPr>
              <a:t>CSMA</a:t>
            </a:r>
            <a:r>
              <a:rPr lang="en-US" sz="2800" smtClean="0"/>
              <a:t>: retry after random interval</a:t>
            </a:r>
          </a:p>
          <a:p>
            <a:pPr eaLnBrk="1" hangingPunct="1"/>
            <a:r>
              <a:rPr lang="en-US" sz="2800" smtClean="0"/>
              <a:t>Note: collisions may still exist: </a:t>
            </a:r>
          </a:p>
          <a:p>
            <a:pPr lvl="1" eaLnBrk="1" hangingPunct="1"/>
            <a:r>
              <a:rPr lang="en-US" sz="2400" smtClean="0"/>
              <a:t>two stations may sense the channel idle at same time</a:t>
            </a:r>
          </a:p>
          <a:p>
            <a:pPr lvl="1" eaLnBrk="1" hangingPunct="1"/>
            <a:r>
              <a:rPr lang="en-US" sz="2400" smtClean="0"/>
              <a:t>In case of collision, the entire pkt is retransmitted</a:t>
            </a:r>
            <a:endParaRPr lang="en-US" sz="1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0B08F-F2D6-457E-870B-8C6E63B086F9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Spectrum and Propagation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CSMA collisions</a:t>
            </a:r>
          </a:p>
        </p:txBody>
      </p:sp>
      <p:pic>
        <p:nvPicPr>
          <p:cNvPr id="73730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219200"/>
            <a:ext cx="4287838" cy="50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CSMA/CD (Collision Detection)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accent2"/>
                </a:solidFill>
              </a:rPr>
              <a:t>CSMA/CD</a:t>
            </a:r>
            <a:r>
              <a:rPr lang="en-US" sz="2400" smtClean="0"/>
              <a:t>: carrier sensing like in CSMA. Now, collisions are detected within a few bit times.</a:t>
            </a:r>
          </a:p>
          <a:p>
            <a:pPr lvl="1" eaLnBrk="1" hangingPunct="1"/>
            <a:r>
              <a:rPr lang="en-US" sz="1800" smtClean="0"/>
              <a:t>Transmission is then aborted, reducing channel OH, wastage</a:t>
            </a:r>
          </a:p>
          <a:p>
            <a:pPr lvl="1" eaLnBrk="1" hangingPunct="1"/>
            <a:r>
              <a:rPr lang="en-US" sz="1800" smtClean="0"/>
              <a:t>Typically, </a:t>
            </a:r>
            <a:r>
              <a:rPr lang="en-US" sz="1800" smtClean="0">
                <a:solidFill>
                  <a:schemeClr val="accent2"/>
                </a:solidFill>
              </a:rPr>
              <a:t>persistent</a:t>
            </a:r>
            <a:r>
              <a:rPr lang="en-US" sz="1800" smtClean="0"/>
              <a:t>  transmission is implemented</a:t>
            </a:r>
          </a:p>
          <a:p>
            <a:pPr lvl="1" eaLnBrk="1" hangingPunct="1"/>
            <a:r>
              <a:rPr lang="en-US" sz="1800" smtClean="0"/>
              <a:t>CSMA/CD can approach channel utilization =1 in LANs (low ratio of propagation over packet transmission time)</a:t>
            </a:r>
          </a:p>
          <a:p>
            <a:pPr eaLnBrk="1" hangingPunct="1"/>
            <a:r>
              <a:rPr lang="en-US" sz="2400" smtClean="0"/>
              <a:t>Collision detection is </a:t>
            </a:r>
            <a:r>
              <a:rPr lang="en-US" sz="2400" b="1" i="1" smtClean="0">
                <a:solidFill>
                  <a:srgbClr val="FF0000"/>
                </a:solidFill>
              </a:rPr>
              <a:t>easy in wired LANs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b="1" smtClean="0">
                <a:solidFill>
                  <a:srgbClr val="000000"/>
                </a:solidFill>
              </a:rPr>
              <a:t>(</a:t>
            </a:r>
            <a:r>
              <a:rPr lang="en-US" sz="2400" smtClean="0"/>
              <a:t>eg, E-net): can measure signal strength on the line, or code violations, or compare tx and receive signals</a:t>
            </a:r>
          </a:p>
          <a:p>
            <a:pPr eaLnBrk="1" hangingPunct="1"/>
            <a:r>
              <a:rPr lang="en-US" sz="2400" smtClean="0"/>
              <a:t>Collision detection </a:t>
            </a:r>
            <a:r>
              <a:rPr lang="en-US" sz="2400" b="1" i="1" smtClean="0">
                <a:solidFill>
                  <a:srgbClr val="FF0000"/>
                </a:solidFill>
              </a:rPr>
              <a:t>cannot be done in wireless LANs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(the receiver is shut off while transmitting, to avoid damaging it with excess power)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9258D2-6AA9-491B-952E-ADA4B1EBD43B}" type="slidenum">
              <a:rPr lang="en-US"/>
              <a:pPr/>
              <a:t>32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400" y="2286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Comic Sans MS" pitchFamily="66" charset="0"/>
              </a:rPr>
              <a:t>802.11 Wireless LAN Configurations</a:t>
            </a:r>
          </a:p>
        </p:txBody>
      </p:sp>
      <p:graphicFrame>
        <p:nvGraphicFramePr>
          <p:cNvPr id="77827" name="Object 2"/>
          <p:cNvGraphicFramePr>
            <a:graphicFrameLocks noChangeAspect="1"/>
          </p:cNvGraphicFramePr>
          <p:nvPr/>
        </p:nvGraphicFramePr>
        <p:xfrm>
          <a:off x="2070100" y="2133600"/>
          <a:ext cx="685800" cy="544513"/>
        </p:xfrm>
        <a:graphic>
          <a:graphicData uri="http://schemas.openxmlformats.org/presentationml/2006/ole">
            <p:oleObj spid="_x0000_s77827" name="ClipArt" r:id="rId4" imgW="4603467" imgH="3653898" progId="MS_ClipArt_Gallery.2">
              <p:embed/>
            </p:oleObj>
          </a:graphicData>
        </a:graphic>
      </p:graphicFrame>
      <p:graphicFrame>
        <p:nvGraphicFramePr>
          <p:cNvPr id="77828" name="Object 3"/>
          <p:cNvGraphicFramePr>
            <a:graphicFrameLocks noChangeAspect="1"/>
          </p:cNvGraphicFramePr>
          <p:nvPr/>
        </p:nvGraphicFramePr>
        <p:xfrm>
          <a:off x="469900" y="3135313"/>
          <a:ext cx="685800" cy="544512"/>
        </p:xfrm>
        <a:graphic>
          <a:graphicData uri="http://schemas.openxmlformats.org/presentationml/2006/ole">
            <p:oleObj spid="_x0000_s77828" name="ClipArt" r:id="rId5" imgW="4603467" imgH="3653898" progId="MS_ClipArt_Gallery.2">
              <p:embed/>
            </p:oleObj>
          </a:graphicData>
        </a:graphic>
      </p:graphicFrame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3733800" y="3059113"/>
          <a:ext cx="685800" cy="544512"/>
        </p:xfrm>
        <a:graphic>
          <a:graphicData uri="http://schemas.openxmlformats.org/presentationml/2006/ole">
            <p:oleObj spid="_x0000_s77829" name="ClipArt" r:id="rId6" imgW="4603467" imgH="3653898" progId="MS_ClipArt_Gallery.2">
              <p:embed/>
            </p:oleObj>
          </a:graphicData>
        </a:graphic>
      </p:graphicFrame>
      <p:graphicFrame>
        <p:nvGraphicFramePr>
          <p:cNvPr id="77830" name="Object 5"/>
          <p:cNvGraphicFramePr>
            <a:graphicFrameLocks noChangeAspect="1"/>
          </p:cNvGraphicFramePr>
          <p:nvPr/>
        </p:nvGraphicFramePr>
        <p:xfrm>
          <a:off x="1155700" y="4800600"/>
          <a:ext cx="685800" cy="544513"/>
        </p:xfrm>
        <a:graphic>
          <a:graphicData uri="http://schemas.openxmlformats.org/presentationml/2006/ole">
            <p:oleObj spid="_x0000_s77830" name="ClipArt" r:id="rId7" imgW="4603467" imgH="3653898" progId="MS_ClipArt_Gallery.2">
              <p:embed/>
            </p:oleObj>
          </a:graphicData>
        </a:graphic>
      </p:graphicFrame>
      <p:graphicFrame>
        <p:nvGraphicFramePr>
          <p:cNvPr id="77831" name="Object 6"/>
          <p:cNvGraphicFramePr>
            <a:graphicFrameLocks noChangeAspect="1"/>
          </p:cNvGraphicFramePr>
          <p:nvPr/>
        </p:nvGraphicFramePr>
        <p:xfrm>
          <a:off x="3289300" y="4800600"/>
          <a:ext cx="685800" cy="544513"/>
        </p:xfrm>
        <a:graphic>
          <a:graphicData uri="http://schemas.openxmlformats.org/presentationml/2006/ole">
            <p:oleObj spid="_x0000_s77831" name="ClipArt" r:id="rId8" imgW="4603467" imgH="3653898" progId="MS_ClipArt_Gallery.2">
              <p:embed/>
            </p:oleObj>
          </a:graphicData>
        </a:graphic>
      </p:graphicFrame>
      <p:sp>
        <p:nvSpPr>
          <p:cNvPr id="77832" name="Line 8"/>
          <p:cNvSpPr>
            <a:spLocks noChangeShapeType="1"/>
          </p:cNvSpPr>
          <p:nvPr/>
        </p:nvSpPr>
        <p:spPr bwMode="auto">
          <a:xfrm flipH="1">
            <a:off x="1155700" y="2678113"/>
            <a:ext cx="1143000" cy="674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2603500" y="2678113"/>
            <a:ext cx="1219200" cy="674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850900" y="3679825"/>
            <a:ext cx="533400" cy="11207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H="1">
            <a:off x="3670300" y="3679825"/>
            <a:ext cx="381000" cy="11207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1841500" y="5105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rot="87269" flipH="1">
            <a:off x="1727200" y="2678113"/>
            <a:ext cx="609600" cy="21224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2451100" y="2678113"/>
            <a:ext cx="1219200" cy="21224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1155700" y="33528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1155700" y="3352800"/>
            <a:ext cx="228600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V="1">
            <a:off x="1727200" y="3505200"/>
            <a:ext cx="2095500" cy="129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graphicFrame>
        <p:nvGraphicFramePr>
          <p:cNvPr id="77842" name="Object 7"/>
          <p:cNvGraphicFramePr>
            <a:graphicFrameLocks noChangeAspect="1"/>
          </p:cNvGraphicFramePr>
          <p:nvPr/>
        </p:nvGraphicFramePr>
        <p:xfrm>
          <a:off x="6400800" y="1981200"/>
          <a:ext cx="685800" cy="544513"/>
        </p:xfrm>
        <a:graphic>
          <a:graphicData uri="http://schemas.openxmlformats.org/presentationml/2006/ole">
            <p:oleObj spid="_x0000_s77842" name="ClipArt" r:id="rId9" imgW="4603467" imgH="3653898" progId="MS_ClipArt_Gallery.2">
              <p:embed/>
            </p:oleObj>
          </a:graphicData>
        </a:graphic>
      </p:graphicFrame>
      <p:graphicFrame>
        <p:nvGraphicFramePr>
          <p:cNvPr id="77843" name="Object 8"/>
          <p:cNvGraphicFramePr>
            <a:graphicFrameLocks noChangeAspect="1"/>
          </p:cNvGraphicFramePr>
          <p:nvPr/>
        </p:nvGraphicFramePr>
        <p:xfrm>
          <a:off x="4953000" y="3059113"/>
          <a:ext cx="685800" cy="544512"/>
        </p:xfrm>
        <a:graphic>
          <a:graphicData uri="http://schemas.openxmlformats.org/presentationml/2006/ole">
            <p:oleObj spid="_x0000_s77843" name="ClipArt" r:id="rId10" imgW="4603467" imgH="3653898" progId="MS_ClipArt_Gallery.2">
              <p:embed/>
            </p:oleObj>
          </a:graphicData>
        </a:graphic>
      </p:graphicFrame>
      <p:graphicFrame>
        <p:nvGraphicFramePr>
          <p:cNvPr id="77844" name="Object 9"/>
          <p:cNvGraphicFramePr>
            <a:graphicFrameLocks noChangeAspect="1"/>
          </p:cNvGraphicFramePr>
          <p:nvPr/>
        </p:nvGraphicFramePr>
        <p:xfrm>
          <a:off x="8001000" y="2960688"/>
          <a:ext cx="685800" cy="544512"/>
        </p:xfrm>
        <a:graphic>
          <a:graphicData uri="http://schemas.openxmlformats.org/presentationml/2006/ole">
            <p:oleObj spid="_x0000_s77844" name="ClipArt" r:id="rId11" imgW="4603467" imgH="3653898" progId="MS_ClipArt_Gallery.2">
              <p:embed/>
            </p:oleObj>
          </a:graphicData>
        </a:graphic>
      </p:graphicFrame>
      <p:graphicFrame>
        <p:nvGraphicFramePr>
          <p:cNvPr id="77845" name="Object 10"/>
          <p:cNvGraphicFramePr>
            <a:graphicFrameLocks noChangeAspect="1"/>
          </p:cNvGraphicFramePr>
          <p:nvPr/>
        </p:nvGraphicFramePr>
        <p:xfrm>
          <a:off x="5715000" y="4560888"/>
          <a:ext cx="685800" cy="544512"/>
        </p:xfrm>
        <a:graphic>
          <a:graphicData uri="http://schemas.openxmlformats.org/presentationml/2006/ole">
            <p:oleObj spid="_x0000_s77845" name="ClipArt" r:id="rId12" imgW="4603467" imgH="3653898" progId="MS_ClipArt_Gallery.2">
              <p:embed/>
            </p:oleObj>
          </a:graphicData>
        </a:graphic>
      </p:graphicFrame>
      <p:graphicFrame>
        <p:nvGraphicFramePr>
          <p:cNvPr id="77846" name="Object 11"/>
          <p:cNvGraphicFramePr>
            <a:graphicFrameLocks noChangeAspect="1"/>
          </p:cNvGraphicFramePr>
          <p:nvPr/>
        </p:nvGraphicFramePr>
        <p:xfrm>
          <a:off x="7620000" y="4560888"/>
          <a:ext cx="685800" cy="544512"/>
        </p:xfrm>
        <a:graphic>
          <a:graphicData uri="http://schemas.openxmlformats.org/presentationml/2006/ole">
            <p:oleObj spid="_x0000_s77846" name="ClipArt" r:id="rId13" imgW="4603467" imgH="3653898" progId="MS_ClipArt_Gallery.2">
              <p:embed/>
            </p:oleObj>
          </a:graphicData>
        </a:graphic>
      </p:graphicFrame>
      <p:sp>
        <p:nvSpPr>
          <p:cNvPr id="77847" name="Line 23"/>
          <p:cNvSpPr>
            <a:spLocks noChangeShapeType="1"/>
          </p:cNvSpPr>
          <p:nvPr/>
        </p:nvSpPr>
        <p:spPr bwMode="auto">
          <a:xfrm flipH="1">
            <a:off x="5715000" y="2525713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>
            <a:off x="7086600" y="2525713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6172200" y="2525713"/>
            <a:ext cx="609600" cy="2035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6781800" y="2525713"/>
            <a:ext cx="1219200" cy="2035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6108700" y="1485900"/>
            <a:ext cx="1447800" cy="13604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2075" tIns="1143000" rIns="92075" bIns="46038" anchor="ctr"/>
          <a:lstStyle/>
          <a:p>
            <a:endParaRPr lang="en-US"/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6629400" y="1616075"/>
            <a:ext cx="457200" cy="365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BS</a:t>
            </a:r>
            <a:endParaRPr lang="en-US" sz="2400"/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152400" y="5561013"/>
            <a:ext cx="8686800" cy="1277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Standard IEEE committee work in mid </a:t>
            </a: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1990</a:t>
            </a: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,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Goal: send IP packets over the WLAN, and  make </a:t>
            </a: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802.11</a:t>
            </a: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 compatible with Ethernet above the DLL.</a:t>
            </a:r>
            <a:r>
              <a:rPr lang="en-US" sz="2400"/>
              <a:t> 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33400" y="990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FF0066"/>
                </a:solidFill>
              </a:rPr>
              <a:t>     1. Ad-Hoc Networking               2. Infrastructure Networking</a:t>
            </a:r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9FA18-B18E-4E23-BDFC-092AAA017D22}" type="slidenum">
              <a:rPr lang="en-US"/>
              <a:pPr/>
              <a:t>33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802.11 - MAC layer</a:t>
            </a:r>
            <a:r>
              <a:rPr lang="en-US" smtClean="0"/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Access methods</a:t>
            </a:r>
          </a:p>
          <a:p>
            <a:pPr lvl="1" eaLnBrk="1" hangingPunct="1"/>
            <a:r>
              <a:rPr lang="en-US" sz="2000" smtClean="0">
                <a:solidFill>
                  <a:srgbClr val="FF0033"/>
                </a:solidFill>
              </a:rPr>
              <a:t>MAC-DCF CSMA/CA (mandatory)</a:t>
            </a:r>
          </a:p>
          <a:p>
            <a:pPr lvl="2" eaLnBrk="1" hangingPunct="1"/>
            <a:r>
              <a:rPr lang="en-US" sz="1800" b="1" smtClean="0"/>
              <a:t>Physical channel sensing</a:t>
            </a:r>
          </a:p>
          <a:p>
            <a:pPr lvl="2" eaLnBrk="1" hangingPunct="1"/>
            <a:r>
              <a:rPr lang="en-US" sz="1800" smtClean="0"/>
              <a:t>collision avoidance via randomized „back-off</a:t>
            </a:r>
            <a:r>
              <a:rPr lang="ja-JP" altLang="en-US" sz="1800" smtClean="0"/>
              <a:t>“</a:t>
            </a:r>
            <a:r>
              <a:rPr lang="en-US" altLang="ja-JP" sz="1800" smtClean="0"/>
              <a:t> mechanism</a:t>
            </a:r>
          </a:p>
          <a:p>
            <a:pPr lvl="2" eaLnBrk="1" hangingPunct="1"/>
            <a:r>
              <a:rPr lang="en-US" sz="1800" smtClean="0"/>
              <a:t>minimum distance between consecutive packets</a:t>
            </a:r>
          </a:p>
          <a:p>
            <a:pPr lvl="2" eaLnBrk="1" hangingPunct="1"/>
            <a:r>
              <a:rPr lang="en-US" sz="1800" smtClean="0"/>
              <a:t>ACK packet (not for broadcasts)</a:t>
            </a:r>
          </a:p>
          <a:p>
            <a:pPr lvl="1" eaLnBrk="1" hangingPunct="1"/>
            <a:r>
              <a:rPr lang="en-US" sz="2000" smtClean="0">
                <a:solidFill>
                  <a:srgbClr val="FF0033"/>
                </a:solidFill>
              </a:rPr>
              <a:t>MAC-DCF w/ RTS/CTS (optional)</a:t>
            </a:r>
          </a:p>
          <a:p>
            <a:pPr lvl="2" eaLnBrk="1" hangingPunct="1"/>
            <a:r>
              <a:rPr lang="en-US" sz="1800" smtClean="0"/>
              <a:t>Physical AND </a:t>
            </a:r>
            <a:r>
              <a:rPr lang="en-US" sz="1800" b="1" smtClean="0"/>
              <a:t>Virtual channel sensing</a:t>
            </a:r>
          </a:p>
          <a:p>
            <a:pPr lvl="2" eaLnBrk="1" hangingPunct="1"/>
            <a:r>
              <a:rPr lang="en-US" sz="1800" smtClean="0"/>
              <a:t>Distributed Foundation Wireless MAC</a:t>
            </a:r>
          </a:p>
          <a:p>
            <a:pPr lvl="2" eaLnBrk="1" hangingPunct="1"/>
            <a:r>
              <a:rPr lang="en-US" sz="1800" smtClean="0"/>
              <a:t>avoids hidden terminal problem</a:t>
            </a:r>
          </a:p>
          <a:p>
            <a:pPr lvl="1" eaLnBrk="1" hangingPunct="1"/>
            <a:r>
              <a:rPr lang="en-US" sz="2000" smtClean="0">
                <a:solidFill>
                  <a:srgbClr val="FF0033"/>
                </a:solidFill>
              </a:rPr>
              <a:t>MAC- PCF (optional)</a:t>
            </a:r>
          </a:p>
          <a:p>
            <a:pPr lvl="2" eaLnBrk="1" hangingPunct="1"/>
            <a:r>
              <a:rPr lang="en-US" sz="1800" smtClean="0"/>
              <a:t>access point polls terminals according to a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b="1" smtClean="0"/>
              <a:t>IEEE 802.11 Medium Access</a:t>
            </a:r>
            <a:endParaRPr lang="en-US" sz="3200" b="1" smtClean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FF0033"/>
                </a:solidFill>
              </a:rPr>
              <a:t>CSMA Version</a:t>
            </a:r>
            <a:r>
              <a:rPr lang="en-US" sz="2000" smtClean="0"/>
              <a:t> of the Protocol:</a:t>
            </a:r>
          </a:p>
          <a:p>
            <a:pPr eaLnBrk="1" hangingPunct="1">
              <a:buFontTx/>
              <a:buNone/>
            </a:pPr>
            <a:r>
              <a:rPr lang="en-US" sz="2000" smtClean="0"/>
              <a:t>sense channel idle for </a:t>
            </a:r>
            <a:r>
              <a:rPr lang="en-US" sz="2000" b="1" smtClean="0">
                <a:solidFill>
                  <a:schemeClr val="accent2"/>
                </a:solidFill>
              </a:rPr>
              <a:t>DIFS</a:t>
            </a:r>
            <a:r>
              <a:rPr lang="en-US" sz="2000" smtClean="0"/>
              <a:t> sec (Distributed Inter Frame Space)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     transmit frame (no Collision Detection)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     receiver returns ACK after </a:t>
            </a:r>
            <a:r>
              <a:rPr lang="en-US" sz="2000" b="1" smtClean="0">
                <a:solidFill>
                  <a:schemeClr val="accent2"/>
                </a:solidFill>
              </a:rPr>
              <a:t>SIFS</a:t>
            </a:r>
            <a:r>
              <a:rPr lang="en-US" sz="2000" smtClean="0"/>
              <a:t> (Short Inter Frame Space)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if channel sensed busy  =&gt; binary backoff (like Ethernet)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</a:rPr>
              <a:t>NAV</a:t>
            </a:r>
            <a:r>
              <a:rPr lang="en-US" sz="2000" smtClean="0"/>
              <a:t>: Network Allocation Vector (min time of deferral)</a:t>
            </a:r>
            <a:endParaRPr lang="en-US" sz="2400" smtClean="0"/>
          </a:p>
        </p:txBody>
      </p:sp>
      <p:pic>
        <p:nvPicPr>
          <p:cNvPr id="8192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57600"/>
            <a:ext cx="41624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FE6B5E-4FE5-476B-8812-E7553495846C}" type="slidenum">
              <a:rPr lang="en-US"/>
              <a:pPr/>
              <a:t>35</a:t>
            </a:fld>
            <a:endParaRPr lang="en-US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971550" y="22098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8118475" y="227012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133600" y="1828800"/>
            <a:ext cx="203835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medium busy</a:t>
            </a: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V="1">
            <a:off x="1123950" y="1371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 flipH="1" flipV="1">
            <a:off x="2133600" y="137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V="1">
            <a:off x="4171950" y="1371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V="1">
            <a:off x="516255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344988" y="11430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DIFS</a:t>
            </a: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4171950" y="144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1295400" y="11430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DIFS</a:t>
            </a: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1123950" y="144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6153150" y="1828800"/>
            <a:ext cx="20574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next frame</a:t>
            </a: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V="1">
            <a:off x="6153150" y="1371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5162550" y="1828800"/>
            <a:ext cx="9906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AutoShape 18"/>
          <p:cNvSpPr>
            <a:spLocks/>
          </p:cNvSpPr>
          <p:nvPr/>
        </p:nvSpPr>
        <p:spPr bwMode="auto">
          <a:xfrm rot="5400000">
            <a:off x="5581650" y="8001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6477000" y="838200"/>
            <a:ext cx="2092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contention window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(randomized back-off</a:t>
            </a:r>
            <a:br>
              <a:rPr lang="de-DE" sz="1600">
                <a:latin typeface="Arial" pitchFamily="34" charset="0"/>
              </a:rPr>
            </a:br>
            <a:r>
              <a:rPr lang="de-DE" sz="1600">
                <a:latin typeface="Arial" pitchFamily="34" charset="0"/>
              </a:rPr>
              <a:t>mechanism)</a:t>
            </a:r>
          </a:p>
        </p:txBody>
      </p:sp>
      <p:cxnSp>
        <p:nvCxnSpPr>
          <p:cNvPr id="83988" name="AutoShape 20"/>
          <p:cNvCxnSpPr>
            <a:cxnSpLocks noChangeShapeType="1"/>
            <a:stCxn id="83987" idx="1"/>
            <a:endCxn id="83986" idx="1"/>
          </p:cNvCxnSpPr>
          <p:nvPr/>
        </p:nvCxnSpPr>
        <p:spPr bwMode="auto">
          <a:xfrm rot="10800000">
            <a:off x="5656263" y="1217613"/>
            <a:ext cx="820737" cy="33337"/>
          </a:xfrm>
          <a:prstGeom prst="curvedConnector4">
            <a:avLst>
              <a:gd name="adj1" fmla="val 19731"/>
              <a:gd name="adj2" fmla="val 7809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989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eaLnBrk="1" hangingPunct="1"/>
            <a:r>
              <a:rPr lang="en-US" sz="3600" smtClean="0"/>
              <a:t>802.11 - CSMA/CA access method</a:t>
            </a:r>
            <a:r>
              <a:rPr lang="en-US" smtClean="0"/>
              <a:t> </a:t>
            </a:r>
          </a:p>
        </p:txBody>
      </p:sp>
      <p:sp>
        <p:nvSpPr>
          <p:cNvPr id="8399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762000" y="2895600"/>
            <a:ext cx="7772400" cy="3124200"/>
          </a:xfrm>
        </p:spPr>
        <p:txBody>
          <a:bodyPr/>
          <a:lstStyle/>
          <a:p>
            <a:pPr lvl="1" eaLnBrk="1" hangingPunct="1"/>
            <a:r>
              <a:rPr lang="en-US" sz="1800" b="1" smtClean="0"/>
              <a:t>station ready to send starts sensing the medium (Carrier Sense based on CCA, Clear Channel Assessment)</a:t>
            </a:r>
          </a:p>
          <a:p>
            <a:pPr lvl="1" eaLnBrk="1" hangingPunct="1"/>
            <a:r>
              <a:rPr lang="en-US" sz="1800" b="1" smtClean="0"/>
              <a:t>if the medium is free for the duration of an Inter-Frame Space (DIFS), the station can start sending </a:t>
            </a:r>
          </a:p>
          <a:p>
            <a:pPr lvl="1" eaLnBrk="1" hangingPunct="1"/>
            <a:r>
              <a:rPr lang="en-US" sz="1800" b="1" smtClean="0"/>
              <a:t>if the medium is busy, the station has to wait for a free DIFS, then the station must additionally wait a random back-off time (collision avoidance, multiple of slot-time) </a:t>
            </a:r>
          </a:p>
          <a:p>
            <a:pPr lvl="1" eaLnBrk="1" hangingPunct="1"/>
            <a:r>
              <a:rPr lang="en-US" sz="1800" b="1" smtClean="0"/>
              <a:t>if another station occupies the medium during the back-off time of the station, the back-off timer stops (fairness)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5257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5334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5410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>
            <a:off x="54864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5562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5638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5715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5791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>
            <a:off x="5867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>
            <a:off x="5943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3"/>
          <p:cNvSpPr>
            <a:spLocks noChangeShapeType="1"/>
          </p:cNvSpPr>
          <p:nvPr/>
        </p:nvSpPr>
        <p:spPr bwMode="auto">
          <a:xfrm>
            <a:off x="6019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2" name="Line 34"/>
          <p:cNvSpPr>
            <a:spLocks noChangeShapeType="1"/>
          </p:cNvSpPr>
          <p:nvPr/>
        </p:nvSpPr>
        <p:spPr bwMode="auto">
          <a:xfrm>
            <a:off x="6096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Freeform 35"/>
          <p:cNvSpPr>
            <a:spLocks/>
          </p:cNvSpPr>
          <p:nvPr/>
        </p:nvSpPr>
        <p:spPr bwMode="auto">
          <a:xfrm>
            <a:off x="5526088" y="2430463"/>
            <a:ext cx="457200" cy="304800"/>
          </a:xfrm>
          <a:custGeom>
            <a:avLst/>
            <a:gdLst>
              <a:gd name="T0" fmla="*/ 0 w 288"/>
              <a:gd name="T1" fmla="*/ 0 h 192"/>
              <a:gd name="T2" fmla="*/ 76200 w 288"/>
              <a:gd name="T3" fmla="*/ 228600 h 192"/>
              <a:gd name="T4" fmla="*/ 457200 w 288"/>
              <a:gd name="T5" fmla="*/ 304800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0"/>
                </a:moveTo>
                <a:cubicBezTo>
                  <a:pt x="0" y="56"/>
                  <a:pt x="0" y="112"/>
                  <a:pt x="48" y="144"/>
                </a:cubicBezTo>
                <a:cubicBezTo>
                  <a:pt x="96" y="176"/>
                  <a:pt x="216" y="184"/>
                  <a:pt x="288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5953125" y="2552700"/>
            <a:ext cx="941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slot time</a:t>
            </a: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2743200" y="2286000"/>
            <a:ext cx="2203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direct access if </a:t>
            </a:r>
            <a:br>
              <a:rPr lang="de-DE" sz="1600">
                <a:latin typeface="Arial" pitchFamily="34" charset="0"/>
              </a:rPr>
            </a:br>
            <a:r>
              <a:rPr lang="de-DE" sz="1600">
                <a:latin typeface="Arial" pitchFamily="34" charset="0"/>
              </a:rPr>
              <a:t>medium is free </a:t>
            </a:r>
            <a:r>
              <a:rPr lang="de-DE" sz="1600">
                <a:latin typeface="Arial" pitchFamily="34" charset="0"/>
                <a:sym typeface="Symbol" pitchFamily="18" charset="2"/>
              </a:rPr>
              <a:t> DIFS</a:t>
            </a:r>
          </a:p>
        </p:txBody>
      </p:sp>
      <p:cxnSp>
        <p:nvCxnSpPr>
          <p:cNvPr id="84006" name="AutoShape 38"/>
          <p:cNvCxnSpPr>
            <a:cxnSpLocks noChangeShapeType="1"/>
            <a:stCxn id="84005" idx="1"/>
            <a:endCxn id="83976" idx="0"/>
          </p:cNvCxnSpPr>
          <p:nvPr/>
        </p:nvCxnSpPr>
        <p:spPr bwMode="auto">
          <a:xfrm rot="10800000">
            <a:off x="2133600" y="2362200"/>
            <a:ext cx="609600" cy="2143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EE3F8-25FA-4D7E-9396-3A5569C881D4}" type="slidenum">
              <a:rPr lang="en-US"/>
              <a:pPr/>
              <a:t>36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sz="3600" b="1" smtClean="0"/>
              <a:t>802.11 - CSMA/CA (cont)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772400" cy="1535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Sending unicast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station has to wait for DIFS before sending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receivers acknowledge at once (after waiting for SIFS) if the packet was received correctly (CRC)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automatic retransmission of data packets in case of transmission errors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7848600" y="51054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 flipV="1">
            <a:off x="19812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V="1">
            <a:off x="2895600" y="3352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958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495800" y="3962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133600" y="33528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DIFS</a:t>
            </a: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19812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6858000" y="4724400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data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5105400" y="4114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ACK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3733800" y="5257800"/>
            <a:ext cx="1257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waiting time</a:t>
            </a: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1828800" y="5105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533400" y="4800600"/>
            <a:ext cx="884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other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stations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533400" y="42672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receiver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533400" y="3657600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sender</a:t>
            </a: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1828800" y="4495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1828800" y="3886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2895600" y="3505200"/>
            <a:ext cx="16002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data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V="1">
            <a:off x="4495800" y="3352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flipV="1">
            <a:off x="51054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flipV="1">
            <a:off x="55626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5715000" y="45720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DIFS</a:t>
            </a:r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5562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 flipH="1" flipV="1">
            <a:off x="64770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Line 27"/>
          <p:cNvSpPr>
            <a:spLocks noChangeShapeType="1"/>
          </p:cNvSpPr>
          <p:nvPr/>
        </p:nvSpPr>
        <p:spPr bwMode="auto">
          <a:xfrm>
            <a:off x="2895600" y="5257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6477000" y="47244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5181600" y="5334000"/>
            <a:ext cx="1122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contention</a:t>
            </a:r>
          </a:p>
        </p:txBody>
      </p:sp>
      <p:cxnSp>
        <p:nvCxnSpPr>
          <p:cNvPr id="86046" name="AutoShape 30"/>
          <p:cNvCxnSpPr>
            <a:cxnSpLocks noChangeShapeType="1"/>
            <a:stCxn id="86045" idx="3"/>
            <a:endCxn id="86044" idx="2"/>
          </p:cNvCxnSpPr>
          <p:nvPr/>
        </p:nvCxnSpPr>
        <p:spPr bwMode="auto">
          <a:xfrm flipV="1">
            <a:off x="6303963" y="5105400"/>
            <a:ext cx="363537" cy="396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9F9AB-17A6-4B6F-900B-B9040888E708}" type="slidenum">
              <a:rPr lang="en-US"/>
              <a:pPr/>
              <a:t>37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990600" y="3810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Comic Sans MS" pitchFamily="66" charset="0"/>
              </a:rPr>
              <a:t>Hidden Terminal effect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52400" y="11430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CSMA inefficient in presence of hidden terminals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Hidden terminals: A and C cannot hear each other because of obstacles or signal attenuation; so, their packets collide at B</a:t>
            </a:r>
          </a:p>
          <a:p>
            <a:pPr marL="342900" indent="-342900">
              <a:spcBef>
                <a:spcPct val="20000"/>
              </a:spcBef>
            </a:pPr>
            <a:endParaRPr lang="en-US" sz="3200" b="1"/>
          </a:p>
        </p:txBody>
      </p:sp>
      <p:pic>
        <p:nvPicPr>
          <p:cNvPr id="88068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81400"/>
            <a:ext cx="63055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80DAE0-AA0E-4320-B3E9-09FD551F61B9}" type="slidenum">
              <a:rPr lang="en-US"/>
              <a:pPr/>
              <a:t>38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 smtClean="0"/>
              <a:t>Virtual Channel Sensing (RTS/CTS)</a:t>
            </a:r>
          </a:p>
        </p:txBody>
      </p:sp>
      <p:pic>
        <p:nvPicPr>
          <p:cNvPr id="90115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429000"/>
            <a:ext cx="4191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260725" y="12382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320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85800" y="865188"/>
            <a:ext cx="8001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endParaRPr lang="en-US" sz="2400"/>
          </a:p>
          <a:p>
            <a:pPr eaLnBrk="0" hangingPunct="0"/>
            <a:endParaRPr lang="en-US" sz="3600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2286000"/>
          </a:xfrm>
        </p:spPr>
        <p:txBody>
          <a:bodyPr/>
          <a:lstStyle/>
          <a:p>
            <a:pPr eaLnBrk="1" hangingPunct="1"/>
            <a:r>
              <a:rPr lang="en-US" sz="1800" b="1" smtClean="0">
                <a:solidFill>
                  <a:schemeClr val="accent2"/>
                </a:solidFill>
              </a:rPr>
              <a:t>CTS</a:t>
            </a:r>
            <a:r>
              <a:rPr lang="en-US" sz="1800" smtClean="0"/>
              <a:t> 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freezes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stations within range of receiver (but possibly hidden from transmitter); this prevents collisions by hidden station during data </a:t>
            </a:r>
          </a:p>
          <a:p>
            <a:pPr eaLnBrk="1" hangingPunct="1"/>
            <a:r>
              <a:rPr lang="en-US" sz="1800" b="1" smtClean="0">
                <a:solidFill>
                  <a:schemeClr val="accent2"/>
                </a:solidFill>
              </a:rPr>
              <a:t>RTS</a:t>
            </a:r>
            <a:r>
              <a:rPr lang="en-US" sz="1800" b="1" smtClean="0"/>
              <a:t> </a:t>
            </a:r>
            <a:r>
              <a:rPr lang="en-US" sz="1800" smtClean="0"/>
              <a:t>and </a:t>
            </a:r>
            <a:r>
              <a:rPr lang="en-US" sz="1800" b="1" smtClean="0">
                <a:solidFill>
                  <a:schemeClr val="accent2"/>
                </a:solidFill>
              </a:rPr>
              <a:t>CTS</a:t>
            </a:r>
            <a:r>
              <a:rPr lang="en-US" sz="1800" smtClean="0">
                <a:solidFill>
                  <a:schemeClr val="accent2"/>
                </a:solidFill>
              </a:rPr>
              <a:t> </a:t>
            </a:r>
            <a:r>
              <a:rPr lang="en-US" sz="1800" smtClean="0"/>
              <a:t>are very short: collisions during data phase are thus very unlikely (similar effect as Collision Detection)</a:t>
            </a:r>
          </a:p>
          <a:p>
            <a:pPr eaLnBrk="1" hangingPunct="1"/>
            <a:r>
              <a:rPr lang="ja-JP" altLang="en-US" sz="1800" b="1" smtClean="0">
                <a:solidFill>
                  <a:srgbClr val="FF0033"/>
                </a:solidFill>
              </a:rPr>
              <a:t>“</a:t>
            </a:r>
            <a:r>
              <a:rPr lang="en-US" altLang="ja-JP" sz="1800" b="1" smtClean="0">
                <a:solidFill>
                  <a:srgbClr val="FF0033"/>
                </a:solidFill>
              </a:rPr>
              <a:t>Virtual</a:t>
            </a:r>
            <a:r>
              <a:rPr lang="ja-JP" altLang="en-US" sz="1800" b="1" smtClean="0">
                <a:solidFill>
                  <a:srgbClr val="FF0033"/>
                </a:solidFill>
              </a:rPr>
              <a:t>”</a:t>
            </a:r>
            <a:r>
              <a:rPr lang="en-US" altLang="ja-JP" sz="1800" b="1" smtClean="0">
                <a:solidFill>
                  <a:srgbClr val="FF0033"/>
                </a:solidFill>
              </a:rPr>
              <a:t> channel sensing</a:t>
            </a:r>
            <a:r>
              <a:rPr lang="en-US" altLang="ja-JP" sz="1800" smtClean="0">
                <a:solidFill>
                  <a:srgbClr val="FF0033"/>
                </a:solidFill>
              </a:rPr>
              <a:t> </a:t>
            </a:r>
            <a:r>
              <a:rPr lang="en-US" altLang="ja-JP" sz="1800" smtClean="0"/>
              <a:t>as opposed to physical sensing</a:t>
            </a:r>
            <a:r>
              <a:rPr lang="en-US" altLang="ja-JP" sz="1800" smtClean="0">
                <a:solidFill>
                  <a:srgbClr val="FF0033"/>
                </a:solidFill>
              </a:rPr>
              <a:t> </a:t>
            </a:r>
            <a:endParaRPr lang="en-US" sz="1800" smtClean="0">
              <a:solidFill>
                <a:srgbClr val="FF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C46D5-EBAE-4579-A945-0C3301F2C6D9}" type="slidenum">
              <a:rPr lang="en-US"/>
              <a:pPr/>
              <a:t>39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5334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chemeClr val="accent1"/>
                </a:solidFill>
                <a:latin typeface="Comic Sans MS" pitchFamily="66" charset="0"/>
              </a:rPr>
              <a:t>The</a:t>
            </a:r>
            <a:r>
              <a:rPr lang="en-US" sz="2400" b="1" smtClean="0">
                <a:solidFill>
                  <a:schemeClr val="accent2"/>
                </a:solidFill>
                <a:latin typeface="Comic Sans MS" pitchFamily="66" charset="0"/>
              </a:rPr>
              <a:t> RTS/CTS solution (</a:t>
            </a:r>
            <a:r>
              <a:rPr lang="en-US" sz="2400" b="1" u="sng" smtClean="0">
                <a:solidFill>
                  <a:srgbClr val="FF0066"/>
                </a:solidFill>
                <a:latin typeface="Comic Sans MS" pitchFamily="66" charset="0"/>
              </a:rPr>
              <a:t>CSMA/CA+RTS/CTS)</a:t>
            </a:r>
            <a:endParaRPr lang="en-US" sz="4000" smtClean="0"/>
          </a:p>
        </p:txBody>
      </p:sp>
      <p:grpSp>
        <p:nvGrpSpPr>
          <p:cNvPr id="92163" name="Group 3"/>
          <p:cNvGrpSpPr>
            <a:grpSpLocks noChangeAspect="1"/>
          </p:cNvGrpSpPr>
          <p:nvPr/>
        </p:nvGrpSpPr>
        <p:grpSpPr bwMode="auto">
          <a:xfrm>
            <a:off x="304800" y="533400"/>
            <a:ext cx="8458200" cy="3905250"/>
            <a:chOff x="2519" y="772"/>
            <a:chExt cx="7201" cy="3345"/>
          </a:xfrm>
        </p:grpSpPr>
        <p:sp>
          <p:nvSpPr>
            <p:cNvPr id="92169" name="AutoShape 4"/>
            <p:cNvSpPr>
              <a:spLocks noChangeAspect="1" noChangeArrowheads="1"/>
            </p:cNvSpPr>
            <p:nvPr/>
          </p:nvSpPr>
          <p:spPr bwMode="auto">
            <a:xfrm>
              <a:off x="2519" y="772"/>
              <a:ext cx="7201" cy="3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Oval 5"/>
            <p:cNvSpPr>
              <a:spLocks noChangeArrowheads="1"/>
            </p:cNvSpPr>
            <p:nvPr/>
          </p:nvSpPr>
          <p:spPr bwMode="auto">
            <a:xfrm>
              <a:off x="2519" y="912"/>
              <a:ext cx="2493" cy="2369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1" name="Oval 6"/>
            <p:cNvSpPr>
              <a:spLocks noChangeArrowheads="1"/>
            </p:cNvSpPr>
            <p:nvPr/>
          </p:nvSpPr>
          <p:spPr bwMode="auto">
            <a:xfrm>
              <a:off x="3349" y="912"/>
              <a:ext cx="2492" cy="236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2" name="Text Box 7"/>
            <p:cNvSpPr txBox="1">
              <a:spLocks noChangeArrowheads="1"/>
            </p:cNvSpPr>
            <p:nvPr/>
          </p:nvSpPr>
          <p:spPr bwMode="auto">
            <a:xfrm>
              <a:off x="2657" y="1887"/>
              <a:ext cx="322" cy="32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99003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C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73" name="Text Box 8"/>
            <p:cNvSpPr txBox="1">
              <a:spLocks noChangeArrowheads="1"/>
            </p:cNvSpPr>
            <p:nvPr/>
          </p:nvSpPr>
          <p:spPr bwMode="auto">
            <a:xfrm>
              <a:off x="4042" y="2723"/>
              <a:ext cx="326" cy="32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E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74" name="Text Box 9"/>
            <p:cNvSpPr txBox="1">
              <a:spLocks noChangeArrowheads="1"/>
            </p:cNvSpPr>
            <p:nvPr/>
          </p:nvSpPr>
          <p:spPr bwMode="auto">
            <a:xfrm>
              <a:off x="3487" y="1887"/>
              <a:ext cx="324" cy="32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A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75" name="Text Box 10"/>
            <p:cNvSpPr txBox="1">
              <a:spLocks noChangeArrowheads="1"/>
            </p:cNvSpPr>
            <p:nvPr/>
          </p:nvSpPr>
          <p:spPr bwMode="auto">
            <a:xfrm>
              <a:off x="4595" y="1887"/>
              <a:ext cx="324" cy="32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B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76" name="Text Box 11"/>
            <p:cNvSpPr txBox="1">
              <a:spLocks noChangeArrowheads="1"/>
            </p:cNvSpPr>
            <p:nvPr/>
          </p:nvSpPr>
          <p:spPr bwMode="auto">
            <a:xfrm>
              <a:off x="5427" y="1887"/>
              <a:ext cx="324" cy="32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99003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D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77" name="Text Box 12" descr="Small confetti"/>
            <p:cNvSpPr txBox="1">
              <a:spLocks noChangeArrowheads="1"/>
            </p:cNvSpPr>
            <p:nvPr/>
          </p:nvSpPr>
          <p:spPr bwMode="auto">
            <a:xfrm>
              <a:off x="3904" y="1887"/>
              <a:ext cx="555" cy="324"/>
            </a:xfrm>
            <a:prstGeom prst="rect">
              <a:avLst/>
            </a:prstGeom>
            <a:pattFill prst="smConfetti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 b="1">
                  <a:solidFill>
                    <a:schemeClr val="accent2"/>
                  </a:solidFill>
                  <a:ea typeface="Batang" pitchFamily="18" charset="-127"/>
                </a:rPr>
                <a:t>RTS</a:t>
              </a:r>
              <a:endParaRPr lang="en-US" sz="1600" b="1">
                <a:solidFill>
                  <a:schemeClr val="accent2"/>
                </a:solidFill>
                <a:ea typeface="Batang" pitchFamily="18" charset="-127"/>
              </a:endParaRPr>
            </a:p>
          </p:txBody>
        </p:sp>
        <p:sp>
          <p:nvSpPr>
            <p:cNvPr id="92178" name="Line 13"/>
            <p:cNvSpPr>
              <a:spLocks noChangeShapeType="1"/>
            </p:cNvSpPr>
            <p:nvPr/>
          </p:nvSpPr>
          <p:spPr bwMode="auto">
            <a:xfrm flipV="1">
              <a:off x="3904" y="2158"/>
              <a:ext cx="623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Oval 14"/>
            <p:cNvSpPr>
              <a:spLocks noChangeArrowheads="1"/>
            </p:cNvSpPr>
            <p:nvPr/>
          </p:nvSpPr>
          <p:spPr bwMode="auto">
            <a:xfrm>
              <a:off x="6396" y="912"/>
              <a:ext cx="2489" cy="237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Oval 15"/>
            <p:cNvSpPr>
              <a:spLocks noChangeArrowheads="1"/>
            </p:cNvSpPr>
            <p:nvPr/>
          </p:nvSpPr>
          <p:spPr bwMode="auto">
            <a:xfrm>
              <a:off x="7226" y="912"/>
              <a:ext cx="2489" cy="237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Text Box 16"/>
            <p:cNvSpPr txBox="1">
              <a:spLocks noChangeArrowheads="1"/>
            </p:cNvSpPr>
            <p:nvPr/>
          </p:nvSpPr>
          <p:spPr bwMode="auto">
            <a:xfrm>
              <a:off x="6534" y="1888"/>
              <a:ext cx="322" cy="323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99003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C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82" name="Text Box 17"/>
            <p:cNvSpPr txBox="1">
              <a:spLocks noChangeArrowheads="1"/>
            </p:cNvSpPr>
            <p:nvPr/>
          </p:nvSpPr>
          <p:spPr bwMode="auto">
            <a:xfrm>
              <a:off x="7919" y="2723"/>
              <a:ext cx="326" cy="325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E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83" name="Text Box 18"/>
            <p:cNvSpPr txBox="1">
              <a:spLocks noChangeArrowheads="1"/>
            </p:cNvSpPr>
            <p:nvPr/>
          </p:nvSpPr>
          <p:spPr bwMode="auto">
            <a:xfrm>
              <a:off x="7364" y="1888"/>
              <a:ext cx="324" cy="32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A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84" name="Text Box 19"/>
            <p:cNvSpPr txBox="1">
              <a:spLocks noChangeArrowheads="1"/>
            </p:cNvSpPr>
            <p:nvPr/>
          </p:nvSpPr>
          <p:spPr bwMode="auto">
            <a:xfrm>
              <a:off x="8471" y="1888"/>
              <a:ext cx="324" cy="323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B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85" name="Text Box 20"/>
            <p:cNvSpPr txBox="1">
              <a:spLocks noChangeArrowheads="1"/>
            </p:cNvSpPr>
            <p:nvPr/>
          </p:nvSpPr>
          <p:spPr bwMode="auto">
            <a:xfrm>
              <a:off x="9304" y="1888"/>
              <a:ext cx="321" cy="323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990033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ea typeface="Batang" pitchFamily="18" charset="-127"/>
                </a:rPr>
                <a:t>D</a:t>
              </a:r>
              <a:endParaRPr lang="en-US" sz="1600">
                <a:ea typeface="Batang" pitchFamily="18" charset="-127"/>
              </a:endParaRPr>
            </a:p>
          </p:txBody>
        </p:sp>
        <p:sp>
          <p:nvSpPr>
            <p:cNvPr id="92186" name="Text Box 21"/>
            <p:cNvSpPr txBox="1">
              <a:spLocks noChangeArrowheads="1"/>
            </p:cNvSpPr>
            <p:nvPr/>
          </p:nvSpPr>
          <p:spPr bwMode="auto">
            <a:xfrm>
              <a:off x="7919" y="1887"/>
              <a:ext cx="519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 b="1">
                  <a:solidFill>
                    <a:schemeClr val="accent2"/>
                  </a:solidFill>
                  <a:ea typeface="Batang" pitchFamily="18" charset="-127"/>
                </a:rPr>
                <a:t>CTS</a:t>
              </a:r>
              <a:endParaRPr lang="en-US" sz="1600" b="1">
                <a:solidFill>
                  <a:schemeClr val="accent2"/>
                </a:solidFill>
                <a:ea typeface="Batang" pitchFamily="18" charset="-127"/>
              </a:endParaRPr>
            </a:p>
          </p:txBody>
        </p:sp>
        <p:sp>
          <p:nvSpPr>
            <p:cNvPr id="92187" name="Line 22"/>
            <p:cNvSpPr>
              <a:spLocks noChangeShapeType="1"/>
            </p:cNvSpPr>
            <p:nvPr/>
          </p:nvSpPr>
          <p:spPr bwMode="auto">
            <a:xfrm flipH="1">
              <a:off x="7781" y="2166"/>
              <a:ext cx="6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8" name="Text Box 23"/>
            <p:cNvSpPr txBox="1">
              <a:spLocks noChangeArrowheads="1"/>
            </p:cNvSpPr>
            <p:nvPr/>
          </p:nvSpPr>
          <p:spPr bwMode="auto">
            <a:xfrm>
              <a:off x="3627" y="3699"/>
              <a:ext cx="554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92189" name="Text Box 24"/>
            <p:cNvSpPr txBox="1">
              <a:spLocks noChangeArrowheads="1"/>
            </p:cNvSpPr>
            <p:nvPr/>
          </p:nvSpPr>
          <p:spPr bwMode="auto">
            <a:xfrm>
              <a:off x="7642" y="3699"/>
              <a:ext cx="555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92164" name="Text Box 25"/>
          <p:cNvSpPr txBox="1">
            <a:spLocks noChangeArrowheads="1"/>
          </p:cNvSpPr>
          <p:nvPr/>
        </p:nvSpPr>
        <p:spPr bwMode="auto">
          <a:xfrm>
            <a:off x="381000" y="3581400"/>
            <a:ext cx="822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 </a:t>
            </a:r>
            <a:r>
              <a:rPr lang="en-US" sz="2400" b="1">
                <a:solidFill>
                  <a:srgbClr val="FF0066"/>
                </a:solidFill>
              </a:rPr>
              <a:t>A</a:t>
            </a:r>
            <a:r>
              <a:rPr lang="en-US" sz="2400">
                <a:solidFill>
                  <a:schemeClr val="accent2"/>
                </a:solidFill>
              </a:rPr>
              <a:t> sending an </a:t>
            </a: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RTS</a:t>
            </a:r>
            <a:r>
              <a:rPr lang="en-US" sz="2400">
                <a:solidFill>
                  <a:schemeClr val="accent2"/>
                </a:solidFill>
              </a:rPr>
              <a:t> to </a:t>
            </a:r>
            <a:r>
              <a:rPr lang="en-US" sz="2400">
                <a:solidFill>
                  <a:srgbClr val="FF0066"/>
                </a:solidFill>
              </a:rPr>
              <a:t>B</a:t>
            </a:r>
            <a:r>
              <a:rPr lang="en-US" sz="2400">
                <a:solidFill>
                  <a:schemeClr val="accent2"/>
                </a:solidFill>
              </a:rPr>
              <a:t>;</a:t>
            </a:r>
            <a:r>
              <a:rPr lang="en-US" sz="2400"/>
              <a:t>             </a:t>
            </a:r>
            <a:r>
              <a:rPr lang="en-US" sz="2400" b="1">
                <a:solidFill>
                  <a:srgbClr val="FF0066"/>
                </a:solidFill>
              </a:rPr>
              <a:t>B</a:t>
            </a:r>
            <a:r>
              <a:rPr lang="en-US" sz="2400">
                <a:solidFill>
                  <a:srgbClr val="009900"/>
                </a:solidFill>
              </a:rPr>
              <a:t> responding with a </a:t>
            </a: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CTS</a:t>
            </a:r>
            <a:r>
              <a:rPr lang="en-US" sz="2400">
                <a:solidFill>
                  <a:srgbClr val="009900"/>
                </a:solidFill>
              </a:rPr>
              <a:t> to </a:t>
            </a:r>
            <a:r>
              <a:rPr lang="en-US" sz="2400" b="1">
                <a:solidFill>
                  <a:srgbClr val="FF0066"/>
                </a:solidFill>
              </a:rPr>
              <a:t>A</a:t>
            </a:r>
            <a:r>
              <a:rPr lang="en-US" sz="2400">
                <a:solidFill>
                  <a:srgbClr val="009900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09900"/>
                </a:solidFill>
              </a:rPr>
              <a:t>            </a:t>
            </a:r>
            <a:r>
              <a:rPr lang="en-US" sz="2400"/>
              <a:t>After </a:t>
            </a:r>
            <a:r>
              <a:rPr lang="en-US" sz="2400" b="1">
                <a:solidFill>
                  <a:srgbClr val="009900"/>
                </a:solidFill>
                <a:latin typeface="Comic Sans MS" pitchFamily="66" charset="0"/>
              </a:rPr>
              <a:t>CTS</a:t>
            </a:r>
            <a:r>
              <a:rPr lang="en-US" sz="2400">
                <a:solidFill>
                  <a:srgbClr val="009900"/>
                </a:solidFill>
              </a:rPr>
              <a:t> </a:t>
            </a:r>
            <a:r>
              <a:rPr lang="en-US" sz="2400"/>
              <a:t>is received,</a:t>
            </a:r>
            <a:r>
              <a:rPr lang="en-US" sz="2400">
                <a:solidFill>
                  <a:srgbClr val="009900"/>
                </a:solidFill>
              </a:rPr>
              <a:t> </a:t>
            </a:r>
            <a:r>
              <a:rPr lang="en-US" sz="2400" b="1"/>
              <a:t>A</a:t>
            </a:r>
            <a:r>
              <a:rPr lang="en-US" sz="2400"/>
              <a:t> begins </a:t>
            </a: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transmission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rgbClr val="009900"/>
                </a:solidFill>
              </a:rPr>
              <a:t>     </a:t>
            </a:r>
          </a:p>
        </p:txBody>
      </p:sp>
      <p:sp>
        <p:nvSpPr>
          <p:cNvPr id="92165" name="Text Box 26"/>
          <p:cNvSpPr txBox="1">
            <a:spLocks noChangeArrowheads="1"/>
          </p:cNvSpPr>
          <p:nvPr/>
        </p:nvSpPr>
        <p:spPr bwMode="auto">
          <a:xfrm>
            <a:off x="0" y="5105400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Helvetica" charset="0"/>
              </a:rPr>
              <a:t>Anyone hearing </a:t>
            </a:r>
            <a:r>
              <a:rPr lang="en-US" sz="1800" b="1">
                <a:solidFill>
                  <a:schemeClr val="accent2"/>
                </a:solidFill>
                <a:latin typeface="Helvetica" charset="0"/>
              </a:rPr>
              <a:t>RTS</a:t>
            </a:r>
            <a:r>
              <a:rPr lang="en-US" sz="1800">
                <a:latin typeface="Helvetica" charset="0"/>
              </a:rPr>
              <a:t> must remain </a:t>
            </a:r>
            <a:r>
              <a:rPr lang="en-US" sz="1800" b="1">
                <a:solidFill>
                  <a:srgbClr val="FF0066"/>
                </a:solidFill>
                <a:latin typeface="Helvetica" charset="0"/>
              </a:rPr>
              <a:t>silent</a:t>
            </a:r>
            <a:r>
              <a:rPr lang="en-US" sz="1800">
                <a:latin typeface="Helvetica" charset="0"/>
              </a:rPr>
              <a:t> until </a:t>
            </a:r>
            <a:r>
              <a:rPr lang="en-US" sz="1800" b="1">
                <a:solidFill>
                  <a:schemeClr val="accent2"/>
                </a:solidFill>
                <a:latin typeface="Helvetica" charset="0"/>
              </a:rPr>
              <a:t>CTS</a:t>
            </a:r>
            <a:r>
              <a:rPr lang="en-US" sz="1800" b="1">
                <a:latin typeface="Helvetica" charset="0"/>
              </a:rPr>
              <a:t> </a:t>
            </a:r>
            <a:r>
              <a:rPr lang="en-US" sz="1800">
                <a:latin typeface="Helvetica" charset="0"/>
              </a:rPr>
              <a:t>is transmitted back to </a:t>
            </a:r>
            <a:r>
              <a:rPr lang="en-US" sz="1800" b="1">
                <a:latin typeface="Helvetica" charset="0"/>
              </a:rPr>
              <a:t>A.</a:t>
            </a:r>
            <a:r>
              <a:rPr lang="en-US" sz="1800">
                <a:latin typeface="Helvetica" charset="0"/>
              </a:rPr>
              <a:t> Anyone hearing </a:t>
            </a:r>
            <a:r>
              <a:rPr lang="en-US" sz="1800" b="1">
                <a:solidFill>
                  <a:schemeClr val="accent2"/>
                </a:solidFill>
                <a:latin typeface="Helvetica" charset="0"/>
              </a:rPr>
              <a:t>CTS</a:t>
            </a:r>
            <a:r>
              <a:rPr lang="en-US" sz="1800">
                <a:latin typeface="Helvetica" charset="0"/>
              </a:rPr>
              <a:t> must remain</a:t>
            </a:r>
            <a:r>
              <a:rPr lang="en-US" sz="1800">
                <a:solidFill>
                  <a:srgbClr val="990033"/>
                </a:solidFill>
                <a:latin typeface="Helvetica" charset="0"/>
              </a:rPr>
              <a:t> </a:t>
            </a:r>
            <a:r>
              <a:rPr lang="en-US" sz="1800" b="1">
                <a:solidFill>
                  <a:srgbClr val="FF0066"/>
                </a:solidFill>
                <a:latin typeface="Helvetica" charset="0"/>
              </a:rPr>
              <a:t>silent</a:t>
            </a:r>
            <a:r>
              <a:rPr lang="en-US" sz="1800">
                <a:latin typeface="Helvetica" charset="0"/>
              </a:rPr>
              <a:t> during the upcoming data transmission, whose duration </a:t>
            </a:r>
            <a:r>
              <a:rPr lang="en-US" sz="2400" b="1">
                <a:solidFill>
                  <a:srgbClr val="FF0066"/>
                </a:solidFill>
                <a:latin typeface="Helvetica" charset="0"/>
              </a:rPr>
              <a:t>t</a:t>
            </a:r>
            <a:r>
              <a:rPr lang="en-US" sz="1800">
                <a:latin typeface="Helvetica" charset="0"/>
              </a:rPr>
              <a:t> is declared in the  </a:t>
            </a:r>
            <a:r>
              <a:rPr lang="en-US" sz="1800" b="1">
                <a:solidFill>
                  <a:schemeClr val="accent2"/>
                </a:solidFill>
                <a:latin typeface="Helvetica" charset="0"/>
              </a:rPr>
              <a:t>CTS header.</a:t>
            </a:r>
            <a:endParaRPr lang="en-US" sz="1800">
              <a:latin typeface="Helvetica" charset="0"/>
            </a:endParaRPr>
          </a:p>
        </p:txBody>
      </p:sp>
      <p:sp>
        <p:nvSpPr>
          <p:cNvPr id="92166" name="Line 27"/>
          <p:cNvSpPr>
            <a:spLocks noChangeShapeType="1"/>
          </p:cNvSpPr>
          <p:nvPr/>
        </p:nvSpPr>
        <p:spPr bwMode="auto">
          <a:xfrm flipV="1">
            <a:off x="838200" y="121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7" name="Line 28"/>
          <p:cNvSpPr>
            <a:spLocks noChangeShapeType="1"/>
          </p:cNvSpPr>
          <p:nvPr/>
        </p:nvSpPr>
        <p:spPr bwMode="auto">
          <a:xfrm flipH="1" flipV="1">
            <a:off x="1295400" y="1295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8" name="AutoShape 29"/>
          <p:cNvSpPr>
            <a:spLocks noChangeArrowheads="1"/>
          </p:cNvSpPr>
          <p:nvPr/>
        </p:nvSpPr>
        <p:spPr bwMode="auto">
          <a:xfrm>
            <a:off x="1524000" y="1295400"/>
            <a:ext cx="304800" cy="2032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EM Spectrum	</a:t>
            </a:r>
          </a:p>
        </p:txBody>
      </p:sp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760413" y="4799013"/>
            <a:ext cx="750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12725" y="4489450"/>
            <a:ext cx="3698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Courier New" pitchFamily="49" charset="0"/>
                <a:sym typeface="Symbol" pitchFamily="18" charset="2"/>
              </a:rPr>
              <a:t></a:t>
            </a:r>
            <a:endParaRPr lang="en-US" sz="2800" b="1">
              <a:latin typeface="Courier New" pitchFamily="49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11200" y="5495925"/>
            <a:ext cx="7521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Propagation characteristics are different in each frequency band</a:t>
            </a:r>
            <a:r>
              <a:rPr lang="en-US" sz="1800" b="1">
                <a:solidFill>
                  <a:srgbClr val="0033FF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22533" name="Group 6"/>
          <p:cNvGrpSpPr>
            <a:grpSpLocks/>
          </p:cNvGrpSpPr>
          <p:nvPr/>
        </p:nvGrpSpPr>
        <p:grpSpPr bwMode="auto">
          <a:xfrm>
            <a:off x="534988" y="2270125"/>
            <a:ext cx="7346950" cy="381000"/>
            <a:chOff x="337" y="1430"/>
            <a:chExt cx="4628" cy="240"/>
          </a:xfrm>
        </p:grpSpPr>
        <p:sp>
          <p:nvSpPr>
            <p:cNvPr id="22593" name="Rectangle 7"/>
            <p:cNvSpPr>
              <a:spLocks noChangeArrowheads="1"/>
            </p:cNvSpPr>
            <p:nvPr/>
          </p:nvSpPr>
          <p:spPr bwMode="auto">
            <a:xfrm>
              <a:off x="337" y="1431"/>
              <a:ext cx="515" cy="239"/>
            </a:xfrm>
            <a:prstGeom prst="rect">
              <a:avLst/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0033FF"/>
                  </a:solidFill>
                  <a:latin typeface="Courier New" pitchFamily="49" charset="0"/>
                </a:rPr>
                <a:t>LF</a:t>
              </a:r>
            </a:p>
          </p:txBody>
        </p:sp>
        <p:sp>
          <p:nvSpPr>
            <p:cNvPr id="22594" name="Rectangle 8"/>
            <p:cNvSpPr>
              <a:spLocks noChangeArrowheads="1"/>
            </p:cNvSpPr>
            <p:nvPr/>
          </p:nvSpPr>
          <p:spPr bwMode="auto">
            <a:xfrm>
              <a:off x="1494" y="1431"/>
              <a:ext cx="637" cy="239"/>
            </a:xfrm>
            <a:prstGeom prst="rect">
              <a:avLst/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0033FF"/>
                  </a:solidFill>
                  <a:latin typeface="Courier New" pitchFamily="49" charset="0"/>
                </a:rPr>
                <a:t>HF</a:t>
              </a:r>
            </a:p>
          </p:txBody>
        </p:sp>
        <p:sp>
          <p:nvSpPr>
            <p:cNvPr id="22595" name="Rectangle 9"/>
            <p:cNvSpPr>
              <a:spLocks noChangeArrowheads="1"/>
            </p:cNvSpPr>
            <p:nvPr/>
          </p:nvSpPr>
          <p:spPr bwMode="auto">
            <a:xfrm>
              <a:off x="2132" y="1430"/>
              <a:ext cx="637" cy="239"/>
            </a:xfrm>
            <a:prstGeom prst="rect">
              <a:avLst/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0033FF"/>
                  </a:solidFill>
                  <a:latin typeface="Courier New" pitchFamily="49" charset="0"/>
                </a:rPr>
                <a:t>VHF</a:t>
              </a:r>
            </a:p>
          </p:txBody>
        </p:sp>
        <p:sp>
          <p:nvSpPr>
            <p:cNvPr id="22596" name="Rectangle 10"/>
            <p:cNvSpPr>
              <a:spLocks noChangeArrowheads="1"/>
            </p:cNvSpPr>
            <p:nvPr/>
          </p:nvSpPr>
          <p:spPr bwMode="auto">
            <a:xfrm>
              <a:off x="2767" y="1430"/>
              <a:ext cx="925" cy="239"/>
            </a:xfrm>
            <a:prstGeom prst="rect">
              <a:avLst/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0033FF"/>
                  </a:solidFill>
                  <a:latin typeface="Courier New" pitchFamily="49" charset="0"/>
                </a:rPr>
                <a:t>UHF</a:t>
              </a:r>
            </a:p>
          </p:txBody>
        </p:sp>
        <p:sp>
          <p:nvSpPr>
            <p:cNvPr id="22597" name="Rectangle 11"/>
            <p:cNvSpPr>
              <a:spLocks noChangeArrowheads="1"/>
            </p:cNvSpPr>
            <p:nvPr/>
          </p:nvSpPr>
          <p:spPr bwMode="auto">
            <a:xfrm>
              <a:off x="3695" y="1430"/>
              <a:ext cx="637" cy="239"/>
            </a:xfrm>
            <a:prstGeom prst="rect">
              <a:avLst/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0033FF"/>
                  </a:solidFill>
                  <a:latin typeface="Courier New" pitchFamily="49" charset="0"/>
                </a:rPr>
                <a:t>SHF</a:t>
              </a:r>
            </a:p>
          </p:txBody>
        </p:sp>
        <p:sp>
          <p:nvSpPr>
            <p:cNvPr id="22598" name="Rectangle 12"/>
            <p:cNvSpPr>
              <a:spLocks noChangeArrowheads="1"/>
            </p:cNvSpPr>
            <p:nvPr/>
          </p:nvSpPr>
          <p:spPr bwMode="auto">
            <a:xfrm>
              <a:off x="4328" y="1430"/>
              <a:ext cx="637" cy="239"/>
            </a:xfrm>
            <a:prstGeom prst="rect">
              <a:avLst/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0033FF"/>
                  </a:solidFill>
                  <a:latin typeface="Courier New" pitchFamily="49" charset="0"/>
                </a:rPr>
                <a:t>EHF</a:t>
              </a:r>
            </a:p>
          </p:txBody>
        </p:sp>
        <p:sp>
          <p:nvSpPr>
            <p:cNvPr id="22599" name="Rectangle 13"/>
            <p:cNvSpPr>
              <a:spLocks noChangeArrowheads="1"/>
            </p:cNvSpPr>
            <p:nvPr/>
          </p:nvSpPr>
          <p:spPr bwMode="auto">
            <a:xfrm>
              <a:off x="857" y="1431"/>
              <a:ext cx="637" cy="239"/>
            </a:xfrm>
            <a:prstGeom prst="rect">
              <a:avLst/>
            </a:prstGeom>
            <a:solidFill>
              <a:srgbClr val="F0FA2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0033FF"/>
                  </a:solidFill>
                  <a:latin typeface="Courier New" pitchFamily="49" charset="0"/>
                </a:rPr>
                <a:t>MF</a:t>
              </a:r>
            </a:p>
          </p:txBody>
        </p:sp>
      </p:grpSp>
      <p:sp>
        <p:nvSpPr>
          <p:cNvPr id="22534" name="Text Box 14"/>
          <p:cNvSpPr txBox="1">
            <a:spLocks noChangeArrowheads="1"/>
          </p:cNvSpPr>
          <p:nvPr/>
        </p:nvSpPr>
        <p:spPr bwMode="auto">
          <a:xfrm rot="-2815157">
            <a:off x="1338263" y="16827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AM radio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35" name="Text Box 15"/>
          <p:cNvSpPr txBox="1">
            <a:spLocks noChangeArrowheads="1"/>
          </p:cNvSpPr>
          <p:nvPr/>
        </p:nvSpPr>
        <p:spPr bwMode="auto">
          <a:xfrm>
            <a:off x="5753100" y="4473575"/>
            <a:ext cx="466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UV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36" name="Text Box 16"/>
          <p:cNvSpPr txBox="1">
            <a:spLocks noChangeArrowheads="1"/>
          </p:cNvSpPr>
          <p:nvPr/>
        </p:nvSpPr>
        <p:spPr bwMode="auto">
          <a:xfrm rot="-2815157">
            <a:off x="2559050" y="1636713"/>
            <a:ext cx="10763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S/W radio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37" name="Text Box 17"/>
          <p:cNvSpPr txBox="1">
            <a:spLocks noChangeArrowheads="1"/>
          </p:cNvSpPr>
          <p:nvPr/>
        </p:nvSpPr>
        <p:spPr bwMode="auto">
          <a:xfrm rot="-2815157">
            <a:off x="3307556" y="1626394"/>
            <a:ext cx="9858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FM radio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38" name="Text Box 18"/>
          <p:cNvSpPr txBox="1">
            <a:spLocks noChangeArrowheads="1"/>
          </p:cNvSpPr>
          <p:nvPr/>
        </p:nvSpPr>
        <p:spPr bwMode="auto">
          <a:xfrm rot="-2815157">
            <a:off x="3837781" y="1637507"/>
            <a:ext cx="9858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TV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39" name="Text Box 19"/>
          <p:cNvSpPr txBox="1">
            <a:spLocks noChangeArrowheads="1"/>
          </p:cNvSpPr>
          <p:nvPr/>
        </p:nvSpPr>
        <p:spPr bwMode="auto">
          <a:xfrm rot="-2815157">
            <a:off x="4253706" y="1654969"/>
            <a:ext cx="9858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TV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40" name="Text Box 20"/>
          <p:cNvSpPr txBox="1">
            <a:spLocks noChangeArrowheads="1"/>
          </p:cNvSpPr>
          <p:nvPr/>
        </p:nvSpPr>
        <p:spPr bwMode="auto">
          <a:xfrm rot="-2815157">
            <a:off x="4548981" y="1721644"/>
            <a:ext cx="9858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cellular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41" name="Text Box 21"/>
          <p:cNvSpPr txBox="1">
            <a:spLocks noChangeArrowheads="1"/>
          </p:cNvSpPr>
          <p:nvPr/>
        </p:nvSpPr>
        <p:spPr bwMode="auto">
          <a:xfrm>
            <a:off x="8469313" y="2455863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  <a:sym typeface="Symbol" pitchFamily="18" charset="2"/>
              </a:rPr>
              <a:t>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22542" name="Text Box 22"/>
          <p:cNvSpPr txBox="1">
            <a:spLocks noChangeArrowheads="1"/>
          </p:cNvSpPr>
          <p:nvPr/>
        </p:nvSpPr>
        <p:spPr bwMode="auto">
          <a:xfrm>
            <a:off x="1919288" y="4851400"/>
            <a:ext cx="715962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Courier New" pitchFamily="49" charset="0"/>
                <a:sym typeface="Symbol" pitchFamily="18" charset="2"/>
              </a:rPr>
              <a:t>1 MHz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2543" name="Text Box 23"/>
          <p:cNvSpPr txBox="1">
            <a:spLocks noChangeArrowheads="1"/>
          </p:cNvSpPr>
          <p:nvPr/>
        </p:nvSpPr>
        <p:spPr bwMode="auto">
          <a:xfrm>
            <a:off x="682625" y="4856163"/>
            <a:ext cx="7175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Courier New" pitchFamily="49" charset="0"/>
                <a:sym typeface="Symbol" pitchFamily="18" charset="2"/>
              </a:rPr>
              <a:t>1 kHz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2544" name="Text Box 24"/>
          <p:cNvSpPr txBox="1">
            <a:spLocks noChangeArrowheads="1"/>
          </p:cNvSpPr>
          <p:nvPr/>
        </p:nvSpPr>
        <p:spPr bwMode="auto">
          <a:xfrm>
            <a:off x="2989263" y="4851400"/>
            <a:ext cx="715962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Courier New" pitchFamily="49" charset="0"/>
                <a:sym typeface="Symbol" pitchFamily="18" charset="2"/>
              </a:rPr>
              <a:t>1 GHz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2545" name="Text Box 25"/>
          <p:cNvSpPr txBox="1">
            <a:spLocks noChangeArrowheads="1"/>
          </p:cNvSpPr>
          <p:nvPr/>
        </p:nvSpPr>
        <p:spPr bwMode="auto">
          <a:xfrm>
            <a:off x="3971925" y="4864100"/>
            <a:ext cx="715963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Courier New" pitchFamily="49" charset="0"/>
                <a:sym typeface="Symbol" pitchFamily="18" charset="2"/>
              </a:rPr>
              <a:t>1 THz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5424488" y="4897438"/>
            <a:ext cx="715962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Courier New" pitchFamily="49" charset="0"/>
                <a:sym typeface="Symbol" pitchFamily="18" charset="2"/>
              </a:rPr>
              <a:t>1 PHz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2547" name="Text Box 27"/>
          <p:cNvSpPr txBox="1">
            <a:spLocks noChangeArrowheads="1"/>
          </p:cNvSpPr>
          <p:nvPr/>
        </p:nvSpPr>
        <p:spPr bwMode="auto">
          <a:xfrm>
            <a:off x="6430963" y="4894263"/>
            <a:ext cx="715962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Courier New" pitchFamily="49" charset="0"/>
                <a:sym typeface="Symbol" pitchFamily="18" charset="2"/>
              </a:rPr>
              <a:t>1 EHz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2548" name="Line 28"/>
          <p:cNvSpPr>
            <a:spLocks noChangeShapeType="1"/>
          </p:cNvSpPr>
          <p:nvPr/>
        </p:nvSpPr>
        <p:spPr bwMode="auto">
          <a:xfrm>
            <a:off x="1550988" y="4448175"/>
            <a:ext cx="0" cy="442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9" name="Line 29"/>
          <p:cNvSpPr>
            <a:spLocks noChangeShapeType="1"/>
          </p:cNvSpPr>
          <p:nvPr/>
        </p:nvSpPr>
        <p:spPr bwMode="auto">
          <a:xfrm>
            <a:off x="4335463" y="446246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0" name="Text Box 30"/>
          <p:cNvSpPr txBox="1">
            <a:spLocks noChangeArrowheads="1"/>
          </p:cNvSpPr>
          <p:nvPr/>
        </p:nvSpPr>
        <p:spPr bwMode="auto">
          <a:xfrm>
            <a:off x="4297363" y="4478338"/>
            <a:ext cx="8731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infrared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51" name="Text Box 31"/>
          <p:cNvSpPr txBox="1">
            <a:spLocks noChangeArrowheads="1"/>
          </p:cNvSpPr>
          <p:nvPr/>
        </p:nvSpPr>
        <p:spPr bwMode="auto">
          <a:xfrm>
            <a:off x="5099050" y="4467225"/>
            <a:ext cx="749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visible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52" name="Text Box 32"/>
          <p:cNvSpPr txBox="1">
            <a:spLocks noChangeArrowheads="1"/>
          </p:cNvSpPr>
          <p:nvPr/>
        </p:nvSpPr>
        <p:spPr bwMode="auto">
          <a:xfrm>
            <a:off x="5988050" y="4140200"/>
            <a:ext cx="7604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X rays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53" name="Text Box 33"/>
          <p:cNvSpPr txBox="1">
            <a:spLocks noChangeArrowheads="1"/>
          </p:cNvSpPr>
          <p:nvPr/>
        </p:nvSpPr>
        <p:spPr bwMode="auto">
          <a:xfrm>
            <a:off x="6696075" y="4375150"/>
            <a:ext cx="13477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Arial" pitchFamily="34" charset="0"/>
                <a:sym typeface="Symbol" pitchFamily="18" charset="2"/>
              </a:rPr>
              <a:t>Gamma rays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554" name="Line 34"/>
          <p:cNvSpPr>
            <a:spLocks noChangeShapeType="1"/>
          </p:cNvSpPr>
          <p:nvPr/>
        </p:nvSpPr>
        <p:spPr bwMode="auto">
          <a:xfrm>
            <a:off x="5999163" y="4433888"/>
            <a:ext cx="1108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5" name="Line 35"/>
          <p:cNvSpPr>
            <a:spLocks noChangeShapeType="1"/>
          </p:cNvSpPr>
          <p:nvPr/>
        </p:nvSpPr>
        <p:spPr bwMode="auto">
          <a:xfrm>
            <a:off x="6694488" y="4700588"/>
            <a:ext cx="1108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6" name="Line 36"/>
          <p:cNvSpPr>
            <a:spLocks noChangeShapeType="1"/>
          </p:cNvSpPr>
          <p:nvPr/>
        </p:nvSpPr>
        <p:spPr bwMode="auto">
          <a:xfrm flipH="1" flipV="1">
            <a:off x="249238" y="2728913"/>
            <a:ext cx="1301750" cy="17176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7" name="Line 37"/>
          <p:cNvSpPr>
            <a:spLocks noChangeShapeType="1"/>
          </p:cNvSpPr>
          <p:nvPr/>
        </p:nvSpPr>
        <p:spPr bwMode="auto">
          <a:xfrm flipV="1">
            <a:off x="4337050" y="2728913"/>
            <a:ext cx="3962400" cy="17462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286375" y="1009650"/>
            <a:ext cx="2738438" cy="1874838"/>
            <a:chOff x="3330" y="636"/>
            <a:chExt cx="1725" cy="1181"/>
          </a:xfrm>
        </p:grpSpPr>
        <p:sp>
          <p:nvSpPr>
            <p:cNvPr id="22586" name="Text Box 39"/>
            <p:cNvSpPr txBox="1">
              <a:spLocks noChangeArrowheads="1"/>
            </p:cNvSpPr>
            <p:nvPr/>
          </p:nvSpPr>
          <p:spPr bwMode="auto">
            <a:xfrm>
              <a:off x="3330" y="808"/>
              <a:ext cx="99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</a:rPr>
                <a:t>902 – 928 Mhz</a:t>
              </a:r>
            </a:p>
          </p:txBody>
        </p:sp>
        <p:sp>
          <p:nvSpPr>
            <p:cNvPr id="22587" name="Text Box 40"/>
            <p:cNvSpPr txBox="1">
              <a:spLocks noChangeArrowheads="1"/>
            </p:cNvSpPr>
            <p:nvPr/>
          </p:nvSpPr>
          <p:spPr bwMode="auto">
            <a:xfrm>
              <a:off x="3552" y="983"/>
              <a:ext cx="119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</a:rPr>
                <a:t>2.4 – 2.4835 Ghz</a:t>
              </a:r>
            </a:p>
          </p:txBody>
        </p:sp>
        <p:sp>
          <p:nvSpPr>
            <p:cNvPr id="22588" name="Text Box 41"/>
            <p:cNvSpPr txBox="1">
              <a:spLocks noChangeArrowheads="1"/>
            </p:cNvSpPr>
            <p:nvPr/>
          </p:nvSpPr>
          <p:spPr bwMode="auto">
            <a:xfrm>
              <a:off x="3796" y="1207"/>
              <a:ext cx="125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</a:rPr>
                <a:t>5.725 – 5.785 Ghz</a:t>
              </a:r>
            </a:p>
          </p:txBody>
        </p:sp>
        <p:sp>
          <p:nvSpPr>
            <p:cNvPr id="22589" name="Text Box 42"/>
            <p:cNvSpPr txBox="1">
              <a:spLocks noChangeArrowheads="1"/>
            </p:cNvSpPr>
            <p:nvPr/>
          </p:nvSpPr>
          <p:spPr bwMode="auto">
            <a:xfrm>
              <a:off x="3375" y="636"/>
              <a:ext cx="80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" pitchFamily="34" charset="0"/>
                  <a:sym typeface="Symbol" pitchFamily="18" charset="2"/>
                </a:rPr>
                <a:t>ISM band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590" name="Rectangle 43"/>
            <p:cNvSpPr>
              <a:spLocks noChangeArrowheads="1"/>
            </p:cNvSpPr>
            <p:nvPr/>
          </p:nvSpPr>
          <p:spPr bwMode="auto">
            <a:xfrm>
              <a:off x="3345" y="1032"/>
              <a:ext cx="45" cy="785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1" name="Rectangle 44"/>
            <p:cNvSpPr>
              <a:spLocks noChangeArrowheads="1"/>
            </p:cNvSpPr>
            <p:nvPr/>
          </p:nvSpPr>
          <p:spPr bwMode="auto">
            <a:xfrm>
              <a:off x="3567" y="1132"/>
              <a:ext cx="45" cy="673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2" name="Rectangle 45"/>
            <p:cNvSpPr>
              <a:spLocks noChangeArrowheads="1"/>
            </p:cNvSpPr>
            <p:nvPr/>
          </p:nvSpPr>
          <p:spPr bwMode="auto">
            <a:xfrm>
              <a:off x="3780" y="1322"/>
              <a:ext cx="53" cy="489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59" name="Group 46"/>
          <p:cNvGrpSpPr>
            <a:grpSpLocks/>
          </p:cNvGrpSpPr>
          <p:nvPr/>
        </p:nvGrpSpPr>
        <p:grpSpPr bwMode="auto">
          <a:xfrm>
            <a:off x="247650" y="2665413"/>
            <a:ext cx="8629650" cy="860425"/>
            <a:chOff x="156" y="1679"/>
            <a:chExt cx="5436" cy="542"/>
          </a:xfrm>
        </p:grpSpPr>
        <p:sp>
          <p:nvSpPr>
            <p:cNvPr id="22560" name="Line 47"/>
            <p:cNvSpPr>
              <a:spLocks noChangeShapeType="1"/>
            </p:cNvSpPr>
            <p:nvPr/>
          </p:nvSpPr>
          <p:spPr bwMode="auto">
            <a:xfrm>
              <a:off x="189" y="1690"/>
              <a:ext cx="5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61" name="Text Box 48"/>
            <p:cNvSpPr txBox="1">
              <a:spLocks noChangeArrowheads="1"/>
            </p:cNvSpPr>
            <p:nvPr/>
          </p:nvSpPr>
          <p:spPr bwMode="auto">
            <a:xfrm>
              <a:off x="5371" y="1913"/>
              <a:ext cx="22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Courier New" pitchFamily="49" charset="0"/>
                  <a:sym typeface="Symbol" pitchFamily="18" charset="2"/>
                </a:rPr>
                <a:t></a:t>
              </a:r>
              <a:endParaRPr lang="en-US" sz="2400" b="1">
                <a:latin typeface="Courier New" pitchFamily="49" charset="0"/>
              </a:endParaRPr>
            </a:p>
          </p:txBody>
        </p:sp>
        <p:sp>
          <p:nvSpPr>
            <p:cNvPr id="22562" name="Text Box 49"/>
            <p:cNvSpPr txBox="1">
              <a:spLocks noChangeArrowheads="1"/>
            </p:cNvSpPr>
            <p:nvPr/>
          </p:nvSpPr>
          <p:spPr bwMode="auto">
            <a:xfrm>
              <a:off x="168" y="1765"/>
              <a:ext cx="4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30kHz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63" name="Text Box 50"/>
            <p:cNvSpPr txBox="1">
              <a:spLocks noChangeArrowheads="1"/>
            </p:cNvSpPr>
            <p:nvPr/>
          </p:nvSpPr>
          <p:spPr bwMode="auto">
            <a:xfrm>
              <a:off x="620" y="1765"/>
              <a:ext cx="51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300kHz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64" name="Text Box 51"/>
            <p:cNvSpPr txBox="1">
              <a:spLocks noChangeArrowheads="1"/>
            </p:cNvSpPr>
            <p:nvPr/>
          </p:nvSpPr>
          <p:spPr bwMode="auto">
            <a:xfrm>
              <a:off x="1285" y="1754"/>
              <a:ext cx="38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3MHz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65" name="Text Box 52"/>
            <p:cNvSpPr txBox="1">
              <a:spLocks noChangeArrowheads="1"/>
            </p:cNvSpPr>
            <p:nvPr/>
          </p:nvSpPr>
          <p:spPr bwMode="auto">
            <a:xfrm>
              <a:off x="1899" y="1744"/>
              <a:ext cx="4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30MHz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66" name="Text Box 53"/>
            <p:cNvSpPr txBox="1">
              <a:spLocks noChangeArrowheads="1"/>
            </p:cNvSpPr>
            <p:nvPr/>
          </p:nvSpPr>
          <p:spPr bwMode="auto">
            <a:xfrm>
              <a:off x="2564" y="1743"/>
              <a:ext cx="51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300MHz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67" name="Text Box 54"/>
            <p:cNvSpPr txBox="1">
              <a:spLocks noChangeArrowheads="1"/>
            </p:cNvSpPr>
            <p:nvPr/>
          </p:nvSpPr>
          <p:spPr bwMode="auto">
            <a:xfrm>
              <a:off x="4107" y="1752"/>
              <a:ext cx="45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30GHz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68" name="Text Box 55"/>
            <p:cNvSpPr txBox="1">
              <a:spLocks noChangeArrowheads="1"/>
            </p:cNvSpPr>
            <p:nvPr/>
          </p:nvSpPr>
          <p:spPr bwMode="auto">
            <a:xfrm>
              <a:off x="4741" y="1752"/>
              <a:ext cx="519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300GHz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69" name="Line 56"/>
            <p:cNvSpPr>
              <a:spLocks noChangeShapeType="1"/>
            </p:cNvSpPr>
            <p:nvPr/>
          </p:nvSpPr>
          <p:spPr bwMode="auto">
            <a:xfrm>
              <a:off x="349" y="1682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0" name="Line 57"/>
            <p:cNvSpPr>
              <a:spLocks noChangeShapeType="1"/>
            </p:cNvSpPr>
            <p:nvPr/>
          </p:nvSpPr>
          <p:spPr bwMode="auto">
            <a:xfrm>
              <a:off x="868" y="1697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1" name="Line 58"/>
            <p:cNvSpPr>
              <a:spLocks noChangeShapeType="1"/>
            </p:cNvSpPr>
            <p:nvPr/>
          </p:nvSpPr>
          <p:spPr bwMode="auto">
            <a:xfrm>
              <a:off x="1495" y="1685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2" name="Line 59"/>
            <p:cNvSpPr>
              <a:spLocks noChangeShapeType="1"/>
            </p:cNvSpPr>
            <p:nvPr/>
          </p:nvSpPr>
          <p:spPr bwMode="auto">
            <a:xfrm>
              <a:off x="2131" y="1691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3" name="Line 60"/>
            <p:cNvSpPr>
              <a:spLocks noChangeShapeType="1"/>
            </p:cNvSpPr>
            <p:nvPr/>
          </p:nvSpPr>
          <p:spPr bwMode="auto">
            <a:xfrm>
              <a:off x="2776" y="1697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4" name="Line 61"/>
            <p:cNvSpPr>
              <a:spLocks noChangeShapeType="1"/>
            </p:cNvSpPr>
            <p:nvPr/>
          </p:nvSpPr>
          <p:spPr bwMode="auto">
            <a:xfrm>
              <a:off x="4336" y="1691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5" name="Line 62"/>
            <p:cNvSpPr>
              <a:spLocks noChangeShapeType="1"/>
            </p:cNvSpPr>
            <p:nvPr/>
          </p:nvSpPr>
          <p:spPr bwMode="auto">
            <a:xfrm>
              <a:off x="4963" y="1679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6" name="Text Box 63"/>
            <p:cNvSpPr txBox="1">
              <a:spLocks noChangeArrowheads="1"/>
            </p:cNvSpPr>
            <p:nvPr/>
          </p:nvSpPr>
          <p:spPr bwMode="auto">
            <a:xfrm>
              <a:off x="156" y="2023"/>
              <a:ext cx="38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10km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77" name="Text Box 64"/>
            <p:cNvSpPr txBox="1">
              <a:spLocks noChangeArrowheads="1"/>
            </p:cNvSpPr>
            <p:nvPr/>
          </p:nvSpPr>
          <p:spPr bwMode="auto">
            <a:xfrm>
              <a:off x="684" y="2029"/>
              <a:ext cx="31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1km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78" name="Text Box 65"/>
            <p:cNvSpPr txBox="1">
              <a:spLocks noChangeArrowheads="1"/>
            </p:cNvSpPr>
            <p:nvPr/>
          </p:nvSpPr>
          <p:spPr bwMode="auto">
            <a:xfrm>
              <a:off x="1302" y="2017"/>
              <a:ext cx="38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100m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79" name="Text Box 66"/>
            <p:cNvSpPr txBox="1">
              <a:spLocks noChangeArrowheads="1"/>
            </p:cNvSpPr>
            <p:nvPr/>
          </p:nvSpPr>
          <p:spPr bwMode="auto">
            <a:xfrm>
              <a:off x="1939" y="2000"/>
              <a:ext cx="31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10m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80" name="Text Box 67"/>
            <p:cNvSpPr txBox="1">
              <a:spLocks noChangeArrowheads="1"/>
            </p:cNvSpPr>
            <p:nvPr/>
          </p:nvSpPr>
          <p:spPr bwMode="auto">
            <a:xfrm>
              <a:off x="2646" y="2009"/>
              <a:ext cx="25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81" name="Text Box 68"/>
            <p:cNvSpPr txBox="1">
              <a:spLocks noChangeArrowheads="1"/>
            </p:cNvSpPr>
            <p:nvPr/>
          </p:nvSpPr>
          <p:spPr bwMode="auto">
            <a:xfrm flipH="1">
              <a:off x="3560" y="1993"/>
              <a:ext cx="5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10cm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82" name="Text Box 69"/>
            <p:cNvSpPr txBox="1">
              <a:spLocks noChangeArrowheads="1"/>
            </p:cNvSpPr>
            <p:nvPr/>
          </p:nvSpPr>
          <p:spPr bwMode="auto">
            <a:xfrm flipH="1">
              <a:off x="4206" y="2002"/>
              <a:ext cx="5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1cm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83" name="Text Box 70"/>
            <p:cNvSpPr txBox="1">
              <a:spLocks noChangeArrowheads="1"/>
            </p:cNvSpPr>
            <p:nvPr/>
          </p:nvSpPr>
          <p:spPr bwMode="auto">
            <a:xfrm flipH="1">
              <a:off x="4756" y="1985"/>
              <a:ext cx="5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100mm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84" name="Text Box 71"/>
            <p:cNvSpPr txBox="1">
              <a:spLocks noChangeArrowheads="1"/>
            </p:cNvSpPr>
            <p:nvPr/>
          </p:nvSpPr>
          <p:spPr bwMode="auto">
            <a:xfrm>
              <a:off x="3511" y="1753"/>
              <a:ext cx="38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Courier New" pitchFamily="49" charset="0"/>
                  <a:sym typeface="Symbol" pitchFamily="18" charset="2"/>
                </a:rPr>
                <a:t>3GHz</a:t>
              </a:r>
              <a:endParaRPr lang="en-US" sz="1400">
                <a:latin typeface="Courier New" pitchFamily="49" charset="0"/>
              </a:endParaRPr>
            </a:p>
          </p:txBody>
        </p:sp>
        <p:sp>
          <p:nvSpPr>
            <p:cNvPr id="22585" name="Line 72"/>
            <p:cNvSpPr>
              <a:spLocks noChangeShapeType="1"/>
            </p:cNvSpPr>
            <p:nvPr/>
          </p:nvSpPr>
          <p:spPr bwMode="auto">
            <a:xfrm>
              <a:off x="3700" y="1694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36112F-9440-4153-847D-36A32D51606D}" type="slidenum">
              <a:rPr lang="en-US"/>
              <a:pPr/>
              <a:t>40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802.11 - CSMA/CA + RTS/CTS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1905000"/>
          </a:xfrm>
        </p:spPr>
        <p:txBody>
          <a:bodyPr/>
          <a:lstStyle/>
          <a:p>
            <a:pPr eaLnBrk="1" hangingPunct="1"/>
            <a:r>
              <a:rPr lang="en-US" sz="1800" b="1" smtClean="0"/>
              <a:t>Sending unicast packets</a:t>
            </a:r>
          </a:p>
          <a:p>
            <a:pPr lvl="1" eaLnBrk="1" hangingPunct="1"/>
            <a:r>
              <a:rPr lang="en-US" sz="1600" smtClean="0"/>
              <a:t>station can send RTS with reservation parameter after waiting for DIFS (reservation declares amount of time the data packet needs the medium for) </a:t>
            </a:r>
          </a:p>
          <a:p>
            <a:pPr lvl="1" eaLnBrk="1" hangingPunct="1"/>
            <a:r>
              <a:rPr lang="en-US" sz="1600" smtClean="0"/>
              <a:t>acknowledgement via CTS after SIFS by receiver (if ready to receive)</a:t>
            </a:r>
          </a:p>
          <a:p>
            <a:pPr lvl="1" eaLnBrk="1" hangingPunct="1"/>
            <a:r>
              <a:rPr lang="en-US" sz="1600" smtClean="0"/>
              <a:t>sender can now send data at once, acknowledgement via ACK</a:t>
            </a:r>
          </a:p>
          <a:p>
            <a:pPr lvl="1" eaLnBrk="1" hangingPunct="1"/>
            <a:r>
              <a:rPr lang="en-US" sz="1600" smtClean="0"/>
              <a:t>other stations store medium reservations announced by RTS and CTS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848600" y="53340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1371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V="1">
            <a:off x="19812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48006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800600" y="37338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371600" y="31242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DIFS</a:t>
            </a: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13716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6858000" y="4953000"/>
            <a:ext cx="9906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data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5410200" y="3886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ACK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3657600" y="5486400"/>
            <a:ext cx="1336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defer access</a:t>
            </a: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1219200" y="533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228600" y="5029200"/>
            <a:ext cx="8842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other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stations</a:t>
            </a: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28600" y="40386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receiver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28600" y="3429000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sender</a:t>
            </a: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1219200" y="4267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1219200" y="36576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4114800" y="3276600"/>
            <a:ext cx="6858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data</a:t>
            </a:r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V="1">
            <a:off x="4800600" y="3124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 flipV="1">
            <a:off x="54102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5867400" y="48006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DIFS</a:t>
            </a:r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58674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 flipH="1" flipV="1">
            <a:off x="6477000" y="487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2438400" y="5486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6477000" y="4953000"/>
            <a:ext cx="381000" cy="3810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257800" y="5562600"/>
            <a:ext cx="1122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contention</a:t>
            </a:r>
          </a:p>
        </p:txBody>
      </p:sp>
      <p:cxnSp>
        <p:nvCxnSpPr>
          <p:cNvPr id="94237" name="AutoShape 29"/>
          <p:cNvCxnSpPr>
            <a:cxnSpLocks noChangeShapeType="1"/>
            <a:stCxn id="94236" idx="3"/>
            <a:endCxn id="94235" idx="2"/>
          </p:cNvCxnSpPr>
          <p:nvPr/>
        </p:nvCxnSpPr>
        <p:spPr bwMode="auto">
          <a:xfrm flipV="1">
            <a:off x="6380163" y="5334000"/>
            <a:ext cx="287337" cy="396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1981200" y="3276600"/>
            <a:ext cx="4572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RTS</a:t>
            </a: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3048000" y="3886200"/>
            <a:ext cx="4572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CTS</a:t>
            </a:r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24384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2438400" y="37338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 flipV="1">
            <a:off x="2438400" y="3124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 flipV="1">
            <a:off x="3048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 flipV="1">
            <a:off x="3505200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41148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3505200" y="38100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>
            <a:off x="35052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8" name="Rectangle 40"/>
          <p:cNvSpPr>
            <a:spLocks noChangeArrowheads="1"/>
          </p:cNvSpPr>
          <p:nvPr/>
        </p:nvSpPr>
        <p:spPr bwMode="auto">
          <a:xfrm>
            <a:off x="2438400" y="4876800"/>
            <a:ext cx="34290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NAV (RTS)</a:t>
            </a:r>
          </a:p>
        </p:txBody>
      </p: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3505200" y="5105400"/>
            <a:ext cx="23622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NAV (CTS)</a:t>
            </a:r>
          </a:p>
        </p:txBody>
      </p:sp>
      <p:sp>
        <p:nvSpPr>
          <p:cNvPr id="94250" name="Line 42"/>
          <p:cNvSpPr>
            <a:spLocks noChangeShapeType="1"/>
          </p:cNvSpPr>
          <p:nvPr/>
        </p:nvSpPr>
        <p:spPr bwMode="auto">
          <a:xfrm flipV="1">
            <a:off x="5867400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4CC6F-AFF8-4A92-9A93-93DC953D16BB}" type="slidenum">
              <a:rPr lang="en-US"/>
              <a:pPr/>
              <a:t>41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2800" smtClean="0"/>
              <a:t>MAC-PCF (Point Coordination Function)</a:t>
            </a:r>
            <a:r>
              <a:rPr lang="de-DE" sz="3200" smtClean="0"/>
              <a:t/>
            </a:r>
            <a:br>
              <a:rPr lang="de-DE" sz="3200" smtClean="0"/>
            </a:br>
            <a:r>
              <a:rPr lang="de-DE" sz="2400" smtClean="0">
                <a:solidFill>
                  <a:schemeClr val="accent2"/>
                </a:solidFill>
              </a:rPr>
              <a:t>like polling</a:t>
            </a:r>
            <a:r>
              <a:rPr lang="de-DE" sz="4000" smtClean="0"/>
              <a:t> 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 flipH="1" flipV="1">
            <a:off x="3581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25908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514600" y="2743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PIFS</a:t>
            </a: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1828800" y="4495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914400" y="4267200"/>
            <a:ext cx="930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stations</a:t>
            </a:r>
            <a:r>
              <a:rPr lang="de-DE" altLang="en-US" sz="1600">
                <a:latin typeface="Arial" pitchFamily="34" charset="0"/>
              </a:rPr>
              <a:t>‘</a:t>
            </a:r>
            <a:endParaRPr lang="de-DE" sz="1600">
              <a:latin typeface="Arial" pitchFamily="34" charset="0"/>
            </a:endParaRPr>
          </a:p>
          <a:p>
            <a:pPr eaLnBrk="0" hangingPunct="0"/>
            <a:r>
              <a:rPr lang="de-DE" sz="1600">
                <a:latin typeface="Arial" pitchFamily="34" charset="0"/>
              </a:rPr>
              <a:t>NAV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914400" y="3657600"/>
            <a:ext cx="917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wireless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stations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14400" y="3048000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point 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coordinator</a:t>
            </a:r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1828800" y="38862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1828800" y="32766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V="1">
            <a:off x="3124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3124200" y="2895600"/>
            <a:ext cx="4572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</a:t>
            </a:r>
            <a:r>
              <a:rPr lang="de-DE" sz="1600" baseline="-25000">
                <a:latin typeface="Arial" pitchFamily="34" charset="0"/>
              </a:rPr>
              <a:t>1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4114800" y="3505200"/>
            <a:ext cx="4572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U</a:t>
            </a:r>
            <a:r>
              <a:rPr lang="de-DE" sz="1600" baseline="-25000">
                <a:latin typeface="Arial" pitchFamily="34" charset="0"/>
              </a:rPr>
              <a:t>1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V="1">
            <a:off x="4114800" y="3352800"/>
            <a:ext cx="15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505200" y="32766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3581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2286000" y="4267200"/>
            <a:ext cx="54102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NAV</a:t>
            </a: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 flipH="1" flipV="1">
            <a:off x="57912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45720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4495800" y="2743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 flipV="1">
            <a:off x="5105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5105400" y="2895600"/>
            <a:ext cx="6858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</a:t>
            </a:r>
            <a:r>
              <a:rPr lang="de-DE" sz="1600" baseline="-25000">
                <a:latin typeface="Arial" pitchFamily="34" charset="0"/>
              </a:rPr>
              <a:t>2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6324600" y="3505200"/>
            <a:ext cx="9144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U</a:t>
            </a:r>
            <a:r>
              <a:rPr lang="de-DE" sz="1600" baseline="-25000">
                <a:latin typeface="Arial" pitchFamily="34" charset="0"/>
              </a:rPr>
              <a:t>2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 flipV="1">
            <a:off x="6324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5715000" y="32766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6283" name="Line 27"/>
          <p:cNvSpPr>
            <a:spLocks noChangeShapeType="1"/>
          </p:cNvSpPr>
          <p:nvPr/>
        </p:nvSpPr>
        <p:spPr bwMode="auto">
          <a:xfrm>
            <a:off x="57912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 flipV="1">
            <a:off x="4572000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>
            <a:off x="18288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>
            <a:off x="7696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7" name="Line 31"/>
          <p:cNvSpPr>
            <a:spLocks noChangeShapeType="1"/>
          </p:cNvSpPr>
          <p:nvPr/>
        </p:nvSpPr>
        <p:spPr bwMode="auto">
          <a:xfrm>
            <a:off x="7696200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8" name="Line 32"/>
          <p:cNvSpPr>
            <a:spLocks noChangeShapeType="1"/>
          </p:cNvSpPr>
          <p:nvPr/>
        </p:nvSpPr>
        <p:spPr bwMode="auto">
          <a:xfrm>
            <a:off x="7696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>
            <a:off x="7239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7162800" y="2743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6291" name="Line 35"/>
          <p:cNvSpPr>
            <a:spLocks noChangeShapeType="1"/>
          </p:cNvSpPr>
          <p:nvPr/>
        </p:nvSpPr>
        <p:spPr bwMode="auto">
          <a:xfrm flipV="1">
            <a:off x="7239000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76962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3" name="Line 37"/>
          <p:cNvSpPr>
            <a:spLocks noChangeShapeType="1"/>
          </p:cNvSpPr>
          <p:nvPr/>
        </p:nvSpPr>
        <p:spPr bwMode="auto">
          <a:xfrm flipV="1">
            <a:off x="2286000" y="2362200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4" name="Line 38"/>
          <p:cNvSpPr>
            <a:spLocks noChangeShapeType="1"/>
          </p:cNvSpPr>
          <p:nvPr/>
        </p:nvSpPr>
        <p:spPr bwMode="auto">
          <a:xfrm flipH="1">
            <a:off x="2286000" y="4648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4419600" y="2133600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SuperFrame</a:t>
            </a:r>
          </a:p>
        </p:txBody>
      </p:sp>
      <p:sp>
        <p:nvSpPr>
          <p:cNvPr id="96296" name="Line 40"/>
          <p:cNvSpPr>
            <a:spLocks noChangeShapeType="1"/>
          </p:cNvSpPr>
          <p:nvPr/>
        </p:nvSpPr>
        <p:spPr bwMode="auto">
          <a:xfrm flipH="1">
            <a:off x="2286000" y="24384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2133600" y="19812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  <a:r>
              <a:rPr lang="de-DE" sz="1600" baseline="-25000">
                <a:latin typeface="Arial" pitchFamily="34" charset="0"/>
              </a:rPr>
              <a:t>0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6298" name="Line 42"/>
          <p:cNvSpPr>
            <a:spLocks noChangeShapeType="1"/>
          </p:cNvSpPr>
          <p:nvPr/>
        </p:nvSpPr>
        <p:spPr bwMode="auto">
          <a:xfrm>
            <a:off x="7696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9" name="Text Box 43"/>
          <p:cNvSpPr txBox="1">
            <a:spLocks noChangeArrowheads="1"/>
          </p:cNvSpPr>
          <p:nvPr/>
        </p:nvSpPr>
        <p:spPr bwMode="auto">
          <a:xfrm>
            <a:off x="1143000" y="2667000"/>
            <a:ext cx="14478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medium busy</a:t>
            </a:r>
          </a:p>
        </p:txBody>
      </p:sp>
      <p:sp>
        <p:nvSpPr>
          <p:cNvPr id="96300" name="Line 44"/>
          <p:cNvSpPr>
            <a:spLocks noChangeShapeType="1"/>
          </p:cNvSpPr>
          <p:nvPr/>
        </p:nvSpPr>
        <p:spPr bwMode="auto">
          <a:xfrm flipV="1">
            <a:off x="2590800" y="23622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2438400" y="19812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  <a:r>
              <a:rPr lang="de-DE" sz="1600" baseline="-25000">
                <a:latin typeface="Arial" pitchFamily="34" charset="0"/>
              </a:rPr>
              <a:t>1</a:t>
            </a:r>
            <a:endParaRPr lang="de-DE" sz="16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33FC4D-2235-4C85-A363-A601ADA655F5}" type="slidenum">
              <a:rPr lang="en-US"/>
              <a:pPr/>
              <a:t>42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MAC-PCF (cont)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759700" y="4191000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 flipH="1" flipV="1">
            <a:off x="2743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2133600" y="41910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990600" y="3962400"/>
            <a:ext cx="930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stations</a:t>
            </a:r>
            <a:r>
              <a:rPr lang="de-DE" altLang="en-US" sz="1600">
                <a:latin typeface="Arial" pitchFamily="34" charset="0"/>
              </a:rPr>
              <a:t>‘</a:t>
            </a:r>
            <a:endParaRPr lang="de-DE" sz="1600">
              <a:latin typeface="Arial" pitchFamily="34" charset="0"/>
            </a:endParaRPr>
          </a:p>
          <a:p>
            <a:pPr eaLnBrk="0" hangingPunct="0"/>
            <a:r>
              <a:rPr lang="de-DE" sz="1600">
                <a:latin typeface="Arial" pitchFamily="34" charset="0"/>
              </a:rPr>
              <a:t>NAV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990600" y="3352800"/>
            <a:ext cx="917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wireless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stations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990600" y="2743200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point 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coordinator</a:t>
            </a:r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133600" y="35814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133600" y="2971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V="1">
            <a:off x="22098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209800" y="2590800"/>
            <a:ext cx="5334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</a:t>
            </a:r>
            <a:r>
              <a:rPr lang="de-DE" sz="1600" baseline="-25000">
                <a:latin typeface="Arial" pitchFamily="34" charset="0"/>
              </a:rPr>
              <a:t>3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2209800" y="3962400"/>
            <a:ext cx="41910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NAV</a:t>
            </a:r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20574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27432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2667000" y="2438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PIFS</a:t>
            </a:r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H="1" flipV="1">
            <a:off x="3962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V="1">
            <a:off x="32766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3276600" y="2590800"/>
            <a:ext cx="6858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D</a:t>
            </a:r>
            <a:r>
              <a:rPr lang="de-DE" sz="1600" baseline="-25000">
                <a:latin typeface="Arial" pitchFamily="34" charset="0"/>
              </a:rPr>
              <a:t>4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4495800" y="3200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U</a:t>
            </a:r>
            <a:r>
              <a:rPr lang="de-DE" sz="1600" baseline="-25000">
                <a:latin typeface="Arial" pitchFamily="34" charset="0"/>
              </a:rPr>
              <a:t>4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V="1">
            <a:off x="44958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3886200" y="29718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3962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 flipH="1" flipV="1">
            <a:off x="5257800" y="2438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52578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181600" y="2438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SIFS</a:t>
            </a:r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 flipV="1"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rgbClr val="F4EE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600">
                <a:latin typeface="Arial" pitchFamily="34" charset="0"/>
              </a:rPr>
              <a:t>CF</a:t>
            </a:r>
            <a:r>
              <a:rPr lang="de-DE" sz="1600" baseline="-25000">
                <a:latin typeface="Arial" pitchFamily="34" charset="0"/>
              </a:rPr>
              <a:t>end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6400800" y="3962400"/>
            <a:ext cx="381000" cy="2286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19050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19050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19050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 flipV="1">
            <a:off x="7696200" y="2209800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7696200" y="3962400"/>
            <a:ext cx="1524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600">
              <a:latin typeface="Arial" pitchFamily="34" charset="0"/>
            </a:endParaRPr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 flipV="1">
            <a:off x="6400800" y="23622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553200" y="4267200"/>
            <a:ext cx="1122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contention</a:t>
            </a:r>
          </a:p>
          <a:p>
            <a:pPr eaLnBrk="0" hangingPunct="0"/>
            <a:r>
              <a:rPr lang="de-DE" sz="1600">
                <a:latin typeface="Arial" pitchFamily="34" charset="0"/>
              </a:rPr>
              <a:t>period</a:t>
            </a:r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64008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2819400" y="4191000"/>
            <a:ext cx="2149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contention free period</a:t>
            </a:r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48768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44" name="Line 40"/>
          <p:cNvSpPr>
            <a:spLocks noChangeShapeType="1"/>
          </p:cNvSpPr>
          <p:nvPr/>
        </p:nvSpPr>
        <p:spPr bwMode="auto">
          <a:xfrm flipH="1">
            <a:off x="21336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1905000" y="2286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19050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47" name="Text Box 43"/>
          <p:cNvSpPr txBox="1">
            <a:spLocks noChangeArrowheads="1"/>
          </p:cNvSpPr>
          <p:nvPr/>
        </p:nvSpPr>
        <p:spPr bwMode="auto">
          <a:xfrm>
            <a:off x="6248400" y="19050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  <a:r>
              <a:rPr lang="de-DE" sz="1600" baseline="-25000">
                <a:latin typeface="Arial" pitchFamily="34" charset="0"/>
              </a:rPr>
              <a:t>2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8348" name="Text Box 44"/>
          <p:cNvSpPr txBox="1">
            <a:spLocks noChangeArrowheads="1"/>
          </p:cNvSpPr>
          <p:nvPr/>
        </p:nvSpPr>
        <p:spPr bwMode="auto">
          <a:xfrm>
            <a:off x="6629400" y="19050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  <a:r>
              <a:rPr lang="de-DE" sz="1600" baseline="-25000">
                <a:latin typeface="Arial" pitchFamily="34" charset="0"/>
              </a:rPr>
              <a:t>3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8349" name="Text Box 45"/>
          <p:cNvSpPr txBox="1">
            <a:spLocks noChangeArrowheads="1"/>
          </p:cNvSpPr>
          <p:nvPr/>
        </p:nvSpPr>
        <p:spPr bwMode="auto">
          <a:xfrm>
            <a:off x="7543800" y="19050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latin typeface="Arial" pitchFamily="34" charset="0"/>
              </a:rPr>
              <a:t>t</a:t>
            </a:r>
            <a:r>
              <a:rPr lang="de-DE" sz="1600" baseline="-25000">
                <a:latin typeface="Arial" pitchFamily="34" charset="0"/>
              </a:rPr>
              <a:t>4</a:t>
            </a:r>
            <a:endParaRPr lang="de-DE" sz="1600">
              <a:latin typeface="Arial" pitchFamily="34" charset="0"/>
            </a:endParaRPr>
          </a:p>
        </p:txBody>
      </p:sp>
      <p:sp>
        <p:nvSpPr>
          <p:cNvPr id="98350" name="Line 46"/>
          <p:cNvSpPr>
            <a:spLocks noChangeShapeType="1"/>
          </p:cNvSpPr>
          <p:nvPr/>
        </p:nvSpPr>
        <p:spPr bwMode="auto">
          <a:xfrm flipV="1">
            <a:off x="6781800" y="23622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51" name="Line 47"/>
          <p:cNvSpPr>
            <a:spLocks noChangeShapeType="1"/>
          </p:cNvSpPr>
          <p:nvPr/>
        </p:nvSpPr>
        <p:spPr bwMode="auto">
          <a:xfrm>
            <a:off x="1905000" y="4343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45CCE-F1F8-4861-91D5-1409577DB5EF}" type="slidenum">
              <a:rPr lang="en-US"/>
              <a:pPr/>
              <a:t>43</a:t>
            </a:fld>
            <a:endParaRPr lang="en-US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990600" y="3810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  <a:latin typeface="Comic Sans MS" pitchFamily="66" charset="0"/>
              </a:rPr>
              <a:t>The 802.11 Frame Structure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52400" y="990600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800" b="1">
              <a:solidFill>
                <a:schemeClr val="accent2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1. data frame</a:t>
            </a:r>
            <a:r>
              <a:rPr lang="en-US" sz="1800" b="1">
                <a:solidFill>
                  <a:srgbClr val="FF0000"/>
                </a:solidFill>
              </a:rPr>
              <a:t> </a:t>
            </a:r>
          </a:p>
          <a:p>
            <a:pPr marL="609600" indent="-609600">
              <a:spcBef>
                <a:spcPct val="20000"/>
              </a:spcBef>
            </a:pPr>
            <a:endParaRPr lang="en-US" sz="1800" b="1">
              <a:solidFill>
                <a:schemeClr val="accent2"/>
              </a:solidFill>
            </a:endParaRPr>
          </a:p>
        </p:txBody>
      </p:sp>
      <p:pic>
        <p:nvPicPr>
          <p:cNvPr id="100356" name="Picture 4" descr="4-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6600"/>
            <a:ext cx="89916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7" name="AutoShape 5"/>
          <p:cNvSpPr>
            <a:spLocks/>
          </p:cNvSpPr>
          <p:nvPr/>
        </p:nvSpPr>
        <p:spPr bwMode="auto">
          <a:xfrm rot="5400000">
            <a:off x="3238500" y="266700"/>
            <a:ext cx="381000" cy="5486400"/>
          </a:xfrm>
          <a:prstGeom prst="leftBrace">
            <a:avLst>
              <a:gd name="adj1" fmla="val 120000"/>
              <a:gd name="adj2" fmla="val 48958"/>
            </a:avLst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362200" y="2209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MAC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FA1F0-ACDF-448C-B6AD-7D0D4DCC53ED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6096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1"/>
                </a:solidFill>
                <a:latin typeface="Comic Sans MS" pitchFamily="66" charset="0"/>
              </a:rPr>
              <a:t>802.11 Frame Structure (cont)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315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2. Control </a:t>
            </a:r>
            <a:r>
              <a:rPr lang="en-US" sz="2400"/>
              <a:t> </a:t>
            </a:r>
            <a:r>
              <a:rPr lang="en-US" sz="2400" b="1">
                <a:solidFill>
                  <a:schemeClr val="accent2"/>
                </a:solidFill>
              </a:rPr>
              <a:t>frame</a:t>
            </a:r>
            <a:r>
              <a:rPr lang="en-US" sz="2400"/>
              <a:t>= </a:t>
            </a:r>
            <a:r>
              <a:rPr lang="en-US" sz="2400">
                <a:solidFill>
                  <a:srgbClr val="FF0066"/>
                </a:solidFill>
              </a:rPr>
              <a:t>RTS, CTS, ACK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06" name="Object 2"/>
          <p:cNvGraphicFramePr>
            <a:graphicFrameLocks noChangeAspect="1"/>
          </p:cNvGraphicFramePr>
          <p:nvPr/>
        </p:nvGraphicFramePr>
        <p:xfrm>
          <a:off x="381000" y="2133600"/>
          <a:ext cx="7391400" cy="1568450"/>
        </p:xfrm>
        <a:graphic>
          <a:graphicData uri="http://schemas.openxmlformats.org/presentationml/2006/ole">
            <p:oleObj spid="_x0000_s102406" name="Picture" r:id="rId4" imgW="5852160" imgH="1280160" progId="Word.Picture.8">
              <p:embed/>
            </p:oleObj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52400" y="4724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3. Management Frames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265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09" name="Object 3"/>
          <p:cNvGraphicFramePr>
            <a:graphicFrameLocks noChangeAspect="1"/>
          </p:cNvGraphicFramePr>
          <p:nvPr/>
        </p:nvGraphicFramePr>
        <p:xfrm>
          <a:off x="1143000" y="3429000"/>
          <a:ext cx="5943600" cy="1555750"/>
        </p:xfrm>
        <a:graphic>
          <a:graphicData uri="http://schemas.openxmlformats.org/presentationml/2006/ole">
            <p:oleObj spid="_x0000_s102409" name="Picture" r:id="rId5" imgW="5852160" imgH="1280160" progId="Word.Picture.8">
              <p:embed/>
            </p:oleObj>
          </a:graphicData>
        </a:graphic>
      </p:graphicFrame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7162800" y="2286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7086600" y="2286000"/>
            <a:ext cx="914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RTS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CTS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7162800" y="4038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ACK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0" y="5105400"/>
            <a:ext cx="8991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Exchange management information and are transmitted in the same manner as data frames, but are not forwarded to upper layer.  </a:t>
            </a:r>
          </a:p>
          <a:p>
            <a:pPr>
              <a:spcBef>
                <a:spcPct val="50000"/>
              </a:spcBef>
            </a:pPr>
            <a:r>
              <a:rPr lang="en-US" sz="2400"/>
              <a:t>These frames are used for </a:t>
            </a:r>
            <a:r>
              <a:rPr lang="en-US" sz="2400">
                <a:solidFill>
                  <a:schemeClr val="accent2"/>
                </a:solidFill>
              </a:rPr>
              <a:t>synchronization, authentication, and power management. </a:t>
            </a:r>
          </a:p>
        </p:txBody>
      </p:sp>
      <p:sp>
        <p:nvSpPr>
          <p:cNvPr id="10241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455025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85471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8491538" cy="581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14400"/>
            <a:ext cx="7788275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1000"/>
            <a:ext cx="8875713" cy="613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Unlicensed Radio Spectrum</a:t>
            </a:r>
            <a:r>
              <a:rPr lang="en-US" smtClean="0"/>
              <a:t>	</a:t>
            </a:r>
          </a:p>
        </p:txBody>
      </p:sp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927100" y="2354263"/>
            <a:ext cx="750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203325" y="1887538"/>
            <a:ext cx="925513" cy="439737"/>
          </a:xfrm>
          <a:prstGeom prst="rect">
            <a:avLst/>
          </a:prstGeom>
          <a:solidFill>
            <a:srgbClr val="F0FA2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561975" y="2506663"/>
            <a:ext cx="11445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902 Mhz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598613" y="2897188"/>
            <a:ext cx="11445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928 Mhz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216025" y="1423988"/>
            <a:ext cx="10064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26 Mhz</a:t>
            </a:r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1227138" y="1766888"/>
            <a:ext cx="827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3935413" y="1889125"/>
            <a:ext cx="1200150" cy="439738"/>
          </a:xfrm>
          <a:prstGeom prst="rect">
            <a:avLst/>
          </a:prstGeom>
          <a:solidFill>
            <a:srgbClr val="F0FA2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6505575" y="1946275"/>
            <a:ext cx="1589088" cy="379413"/>
          </a:xfrm>
          <a:prstGeom prst="rect">
            <a:avLst/>
          </a:prstGeom>
          <a:solidFill>
            <a:srgbClr val="F0FA2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en-US" sz="1800" b="1">
              <a:solidFill>
                <a:srgbClr val="0033FF"/>
              </a:solidFill>
              <a:latin typeface="Courier New" pitchFamily="49" charset="0"/>
            </a:endParaRP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948113" y="1501775"/>
            <a:ext cx="12811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83.5 Mhz</a:t>
            </a:r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 flipV="1">
            <a:off x="3933825" y="1819275"/>
            <a:ext cx="1214438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6729413" y="1512888"/>
            <a:ext cx="11445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125 Mhz</a:t>
            </a: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 flipV="1">
            <a:off x="6489700" y="1843088"/>
            <a:ext cx="1579563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1190625" y="2343150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3270250" y="2520950"/>
            <a:ext cx="11445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2.4 Ghz</a:t>
            </a:r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4216400" y="2867025"/>
            <a:ext cx="1555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2.4835 Ghz</a:t>
            </a:r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>
            <a:off x="3937000" y="2357438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>
            <a:off x="5106988" y="2371725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6096000" y="2587625"/>
            <a:ext cx="1419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5.725 Ghz</a:t>
            </a:r>
          </a:p>
        </p:txBody>
      </p:sp>
      <p:sp>
        <p:nvSpPr>
          <p:cNvPr id="24596" name="Line 21"/>
          <p:cNvSpPr>
            <a:spLocks noChangeShapeType="1"/>
          </p:cNvSpPr>
          <p:nvPr/>
        </p:nvSpPr>
        <p:spPr bwMode="auto">
          <a:xfrm>
            <a:off x="6516688" y="237172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7405688" y="2887663"/>
            <a:ext cx="14192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5.785 Ghz</a:t>
            </a:r>
          </a:p>
        </p:txBody>
      </p:sp>
      <p:sp>
        <p:nvSpPr>
          <p:cNvPr id="24598" name="Line 23"/>
          <p:cNvSpPr>
            <a:spLocks noChangeShapeType="1"/>
          </p:cNvSpPr>
          <p:nvPr/>
        </p:nvSpPr>
        <p:spPr bwMode="auto">
          <a:xfrm>
            <a:off x="2125663" y="2387600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9" name="Line 24"/>
          <p:cNvSpPr>
            <a:spLocks noChangeShapeType="1"/>
          </p:cNvSpPr>
          <p:nvPr/>
        </p:nvSpPr>
        <p:spPr bwMode="auto">
          <a:xfrm>
            <a:off x="8077200" y="2362200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809625" y="3602038"/>
            <a:ext cx="21907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pitchFamily="34" charset="0"/>
              </a:rPr>
              <a:t>cordless phones</a:t>
            </a:r>
          </a:p>
          <a:p>
            <a:pPr eaLnBrk="0" hangingPunct="0"/>
            <a:r>
              <a:rPr lang="en-US" sz="1800">
                <a:latin typeface="Arial" pitchFamily="34" charset="0"/>
              </a:rPr>
              <a:t>baby monitors</a:t>
            </a:r>
          </a:p>
          <a:p>
            <a:pPr eaLnBrk="0" hangingPunct="0"/>
            <a:r>
              <a:rPr lang="en-US" sz="1800">
                <a:latin typeface="Arial" pitchFamily="34" charset="0"/>
              </a:rPr>
              <a:t>Wireless LANs (first</a:t>
            </a:r>
          </a:p>
          <a:p>
            <a:pPr eaLnBrk="0" hangingPunct="0"/>
            <a:r>
              <a:rPr lang="en-US" sz="1800">
                <a:latin typeface="Arial" pitchFamily="34" charset="0"/>
              </a:rPr>
              <a:t>generation)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3817938" y="3592513"/>
            <a:ext cx="1835150" cy="146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pitchFamily="34" charset="0"/>
              </a:rPr>
              <a:t>802.11</a:t>
            </a:r>
          </a:p>
          <a:p>
            <a:pPr eaLnBrk="0" hangingPunct="0"/>
            <a:r>
              <a:rPr lang="en-US" sz="1800">
                <a:latin typeface="Arial" pitchFamily="34" charset="0"/>
              </a:rPr>
              <a:t>Bluetooth</a:t>
            </a:r>
          </a:p>
          <a:p>
            <a:pPr eaLnBrk="0" hangingPunct="0"/>
            <a:r>
              <a:rPr lang="en-US" sz="1800">
                <a:latin typeface="Arial" pitchFamily="34" charset="0"/>
              </a:rPr>
              <a:t>ZigBee</a:t>
            </a:r>
          </a:p>
          <a:p>
            <a:pPr eaLnBrk="0" hangingPunct="0"/>
            <a:r>
              <a:rPr lang="en-US" sz="1800">
                <a:latin typeface="Arial" pitchFamily="34" charset="0"/>
              </a:rPr>
              <a:t>etc</a:t>
            </a:r>
          </a:p>
          <a:p>
            <a:pPr eaLnBrk="0" hangingPunct="0"/>
            <a:r>
              <a:rPr lang="en-US" sz="1800">
                <a:latin typeface="Arial" pitchFamily="34" charset="0"/>
              </a:rPr>
              <a:t>Microwave oven</a:t>
            </a:r>
          </a:p>
        </p:txBody>
      </p:sp>
      <p:sp>
        <p:nvSpPr>
          <p:cNvPr id="24602" name="Text Box 27"/>
          <p:cNvSpPr txBox="1">
            <a:spLocks noChangeArrowheads="1"/>
          </p:cNvSpPr>
          <p:nvPr/>
        </p:nvSpPr>
        <p:spPr bwMode="auto">
          <a:xfrm>
            <a:off x="6751638" y="3582988"/>
            <a:ext cx="10112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pitchFamily="34" charset="0"/>
              </a:rPr>
              <a:t>802.11a</a:t>
            </a:r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227013" y="935038"/>
            <a:ext cx="3508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  <a:sym typeface="Symbol" pitchFamily="18" charset="2"/>
              </a:rPr>
              <a:t></a:t>
            </a:r>
            <a:endParaRPr lang="en-US" sz="2400" b="1">
              <a:latin typeface="Courier New" pitchFamily="49" charset="0"/>
            </a:endParaRPr>
          </a:p>
        </p:txBody>
      </p:sp>
      <p:sp>
        <p:nvSpPr>
          <p:cNvPr id="24604" name="Text Box 29"/>
          <p:cNvSpPr txBox="1">
            <a:spLocks noChangeArrowheads="1"/>
          </p:cNvSpPr>
          <p:nvPr/>
        </p:nvSpPr>
        <p:spPr bwMode="auto">
          <a:xfrm>
            <a:off x="1182688" y="990600"/>
            <a:ext cx="7334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  <a:sym typeface="Symbol" pitchFamily="18" charset="2"/>
              </a:rPr>
              <a:t>33cm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24605" name="Text Box 30"/>
          <p:cNvSpPr txBox="1">
            <a:spLocks noChangeArrowheads="1"/>
          </p:cNvSpPr>
          <p:nvPr/>
        </p:nvSpPr>
        <p:spPr bwMode="auto">
          <a:xfrm>
            <a:off x="3843338" y="963613"/>
            <a:ext cx="7334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  <a:sym typeface="Symbol" pitchFamily="18" charset="2"/>
              </a:rPr>
              <a:t>12cm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24606" name="Text Box 31"/>
          <p:cNvSpPr txBox="1">
            <a:spLocks noChangeArrowheads="1"/>
          </p:cNvSpPr>
          <p:nvPr/>
        </p:nvSpPr>
        <p:spPr bwMode="auto">
          <a:xfrm>
            <a:off x="6434138" y="965200"/>
            <a:ext cx="5953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  <a:sym typeface="Symbol" pitchFamily="18" charset="2"/>
              </a:rPr>
              <a:t>5cm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24607" name="Text Box 32"/>
          <p:cNvSpPr txBox="1">
            <a:spLocks noChangeArrowheads="1"/>
          </p:cNvSpPr>
          <p:nvPr/>
        </p:nvSpPr>
        <p:spPr bwMode="auto">
          <a:xfrm>
            <a:off x="1889125" y="5287963"/>
            <a:ext cx="57705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sz="1800" b="1">
                <a:latin typeface="Gulim" pitchFamily="34" charset="-127"/>
                <a:ea typeface="Gulim" pitchFamily="34" charset="-127"/>
              </a:rPr>
              <a:t>This spectrum is free (unlicensed)</a:t>
            </a:r>
          </a:p>
          <a:p>
            <a:pPr latinLnBrk="1"/>
            <a:r>
              <a:rPr kumimoji="1" lang="en-US" sz="1800" b="1">
                <a:latin typeface="Gulim" pitchFamily="34" charset="-127"/>
                <a:ea typeface="Gulim" pitchFamily="34" charset="-127"/>
              </a:rPr>
              <a:t>However, users must implement </a:t>
            </a:r>
            <a:r>
              <a:rPr kumimoji="1" lang="ja-JP" altLang="en-US" sz="1800" b="1">
                <a:latin typeface="Gulim" pitchFamily="34" charset="-127"/>
                <a:ea typeface="Gulim" pitchFamily="34" charset="-127"/>
              </a:rPr>
              <a:t>“</a:t>
            </a:r>
            <a:r>
              <a:rPr kumimoji="1" lang="en-US" altLang="ja-JP" sz="1800" b="1">
                <a:latin typeface="Gulim" pitchFamily="34" charset="-127"/>
                <a:ea typeface="Gulim" pitchFamily="34" charset="-127"/>
              </a:rPr>
              <a:t>Spread Spectrum</a:t>
            </a:r>
            <a:r>
              <a:rPr kumimoji="1" lang="ja-JP" altLang="en-US" sz="1800" b="1">
                <a:latin typeface="Gulim" pitchFamily="34" charset="-127"/>
                <a:ea typeface="Gulim" pitchFamily="34" charset="-127"/>
              </a:rPr>
              <a:t>”</a:t>
            </a:r>
            <a:endParaRPr kumimoji="1" lang="en-US" altLang="ja-JP" sz="1800" b="1">
              <a:latin typeface="Gulim" pitchFamily="34" charset="-127"/>
              <a:ea typeface="Gulim" pitchFamily="34" charset="-127"/>
            </a:endParaRPr>
          </a:p>
          <a:p>
            <a:pPr latinLnBrk="1"/>
            <a:r>
              <a:rPr kumimoji="1" lang="en-US" sz="1800" b="1">
                <a:latin typeface="Gulim" pitchFamily="34" charset="-127"/>
                <a:ea typeface="Gulim" pitchFamily="34" charset="-127"/>
              </a:rPr>
              <a:t>Techniques in order to minimize mutual interference</a:t>
            </a:r>
          </a:p>
          <a:p>
            <a:pPr latinLnBrk="1"/>
            <a:r>
              <a:rPr kumimoji="1" lang="en-US" sz="1800" b="1">
                <a:latin typeface="Gulim" pitchFamily="34" charset="-127"/>
                <a:ea typeface="Gulim" pitchFamily="34" charset="-127"/>
              </a:rPr>
              <a:t>DSSS or Frequency Hopping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33400"/>
            <a:ext cx="8510588" cy="598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"/>
            <a:ext cx="77692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7907338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788035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BCB7AF-1574-4BF8-A45C-C63ACF9D9B8D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Higher Speeds?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/>
              <a:t>IEEE 802.11a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compatible MAC, but now 5.8  GHz ISM band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transmission rates up to 54 Mbit/s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OFDM modulation scheme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close cooperation with BRAN (ETSI Broadband Radio Access Network)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smtClean="0"/>
              <a:t>IEEE 802.11g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OFDM modulation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Operates in the 2.4 Ghz (like 802.11b)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 to 54Mbit/s </a:t>
            </a:r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QoS guarantees?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b="1" smtClean="0"/>
              <a:t>QoS guarantees</a:t>
            </a:r>
            <a:r>
              <a:rPr lang="en-US" sz="1600" smtClean="0"/>
              <a:t> desirable for real time traffic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smtClean="0">
                <a:solidFill>
                  <a:schemeClr val="accent2"/>
                </a:solidFill>
              </a:rPr>
              <a:t>IEEE 802.11 e</a:t>
            </a:r>
            <a:r>
              <a:rPr lang="en-US" sz="1600" smtClean="0"/>
              <a:t> is the answer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smtClean="0"/>
              <a:t>EDCF mode</a:t>
            </a:r>
            <a:r>
              <a:rPr lang="en-US" sz="1600" smtClean="0"/>
              <a:t> (Enhanced DFC):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Traffic class dependent CWmin  and DIFS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Frame bursting: RTS-CTS-DATA-ACK-DATA-ACK-DATA-ACK…..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b="1" smtClean="0"/>
              <a:t>HCF mode</a:t>
            </a:r>
            <a:r>
              <a:rPr lang="en-US" sz="1600" smtClean="0"/>
              <a:t> (Hybrid Coordination Function):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Similar to the PCF of 802.11b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Alternation of CP (contention periods) and CFP (cont free periods)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During the contention period EDCF mode is enacted, except that the AP can issue a QoS poll to specific stations (using PIFS)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High priority stations can tell the AP about their needs (to get the Poll)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Clearly, the </a:t>
            </a:r>
            <a:r>
              <a:rPr lang="en-US" sz="1600" b="1" smtClean="0"/>
              <a:t>Best Effort traffic is second citizen</a:t>
            </a:r>
            <a:r>
              <a:rPr lang="en-US" sz="1600" smtClean="0"/>
              <a:t> in this case!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/>
              <a:t>Another challenge is the coexistence of 802.11b and e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4E819-FBEA-4B89-9D6E-A537AC708D49}" type="slidenum">
              <a:rPr lang="en-US"/>
              <a:pPr/>
              <a:t>56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590800"/>
            <a:ext cx="7086600" cy="533400"/>
          </a:xfrm>
        </p:spPr>
        <p:txBody>
          <a:bodyPr/>
          <a:lstStyle/>
          <a:p>
            <a:pPr eaLnBrk="1" hangingPunct="1"/>
            <a:r>
              <a:rPr lang="en-US" smtClean="0"/>
              <a:t>CSMA/CA Protocol:  congestion control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B7740-E38C-4354-8723-8675D7AE7A99}" type="slidenum">
              <a:rPr lang="en-US"/>
              <a:pPr/>
              <a:t>57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Congestion Avoidance:</a:t>
            </a:r>
            <a:br>
              <a:rPr lang="en-US" sz="3600" smtClean="0"/>
            </a:br>
            <a:r>
              <a:rPr lang="en-US" sz="3600" smtClean="0"/>
              <a:t>in </a:t>
            </a:r>
            <a:r>
              <a:rPr lang="en-US" sz="3600" smtClean="0">
                <a:solidFill>
                  <a:schemeClr val="accent2"/>
                </a:solidFill>
              </a:rPr>
              <a:t>IEEE 802.11 DCF</a:t>
            </a:r>
            <a:r>
              <a:rPr lang="en-US" smtClean="0"/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  <a:p>
            <a:pPr eaLnBrk="1" hangingPunct="1"/>
            <a:r>
              <a:rPr lang="en-US" sz="2000" smtClean="0"/>
              <a:t>Before transmitting a packet, randomly choose a backoff interval  in the range [0,cw]</a:t>
            </a:r>
          </a:p>
          <a:p>
            <a:pPr lvl="1" eaLnBrk="1" hangingPunct="1"/>
            <a:r>
              <a:rPr lang="en-US" sz="1800" b="1" smtClean="0">
                <a:solidFill>
                  <a:schemeClr val="accent2"/>
                </a:solidFill>
              </a:rPr>
              <a:t>cw</a:t>
            </a:r>
            <a:r>
              <a:rPr lang="en-US" sz="1800" smtClean="0"/>
              <a:t> is the contention window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ja-JP" altLang="en-US" sz="2000" smtClean="0"/>
              <a:t>“</a:t>
            </a:r>
            <a:r>
              <a:rPr lang="en-US" altLang="ja-JP" sz="2000" smtClean="0"/>
              <a:t>Count down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the backoff interval when medium is idle</a:t>
            </a:r>
          </a:p>
          <a:p>
            <a:pPr lvl="1" eaLnBrk="1" hangingPunct="1"/>
            <a:r>
              <a:rPr lang="en-US" sz="1800" smtClean="0"/>
              <a:t>Count-down is suspended if medium becomes busy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When backoff interval reaches 0, transmit packet (or RTS)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5E05CC-922F-412B-A3FA-6FF8250EE9EE}" type="slidenum">
              <a:rPr lang="en-US"/>
              <a:pPr/>
              <a:t>58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DCF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2667000"/>
            <a:ext cx="2133600" cy="1295400"/>
            <a:chOff x="1824" y="1680"/>
            <a:chExt cx="1344" cy="816"/>
          </a:xfrm>
        </p:grpSpPr>
        <p:sp>
          <p:nvSpPr>
            <p:cNvPr id="131186" name="Rectangle 4"/>
            <p:cNvSpPr>
              <a:spLocks noChangeArrowheads="1"/>
            </p:cNvSpPr>
            <p:nvPr/>
          </p:nvSpPr>
          <p:spPr bwMode="auto">
            <a:xfrm>
              <a:off x="1824" y="2256"/>
              <a:ext cx="13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data</a:t>
              </a:r>
            </a:p>
          </p:txBody>
        </p:sp>
        <p:sp>
          <p:nvSpPr>
            <p:cNvPr id="131187" name="Rectangle 5"/>
            <p:cNvSpPr>
              <a:spLocks noChangeArrowheads="1"/>
            </p:cNvSpPr>
            <p:nvPr/>
          </p:nvSpPr>
          <p:spPr bwMode="auto">
            <a:xfrm>
              <a:off x="2064" y="1680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wait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37125" y="2209800"/>
            <a:ext cx="1235075" cy="2251075"/>
            <a:chOff x="3110" y="1392"/>
            <a:chExt cx="778" cy="1418"/>
          </a:xfrm>
        </p:grpSpPr>
        <p:sp>
          <p:nvSpPr>
            <p:cNvPr id="131158" name="Text Box 7"/>
            <p:cNvSpPr txBox="1">
              <a:spLocks noChangeArrowheads="1"/>
            </p:cNvSpPr>
            <p:nvPr/>
          </p:nvSpPr>
          <p:spPr bwMode="auto">
            <a:xfrm>
              <a:off x="3120" y="1392"/>
              <a:ext cx="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B1 = 5</a:t>
              </a:r>
            </a:p>
          </p:txBody>
        </p:sp>
        <p:grpSp>
          <p:nvGrpSpPr>
            <p:cNvPr id="131159" name="Group 8"/>
            <p:cNvGrpSpPr>
              <a:grpSpLocks/>
            </p:cNvGrpSpPr>
            <p:nvPr/>
          </p:nvGrpSpPr>
          <p:grpSpPr bwMode="auto">
            <a:xfrm>
              <a:off x="3408" y="2256"/>
              <a:ext cx="240" cy="240"/>
              <a:chOff x="864" y="1680"/>
              <a:chExt cx="240" cy="240"/>
            </a:xfrm>
          </p:grpSpPr>
          <p:sp>
            <p:nvSpPr>
              <p:cNvPr id="131181" name="Rectangle 9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2" name="Rectangle 10"/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3" name="Rectangle 1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4" name="Rectangle 12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85" name="Rectangle 13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160" name="Group 14"/>
            <p:cNvGrpSpPr>
              <a:grpSpLocks/>
            </p:cNvGrpSpPr>
            <p:nvPr/>
          </p:nvGrpSpPr>
          <p:grpSpPr bwMode="auto">
            <a:xfrm>
              <a:off x="3168" y="1680"/>
              <a:ext cx="720" cy="816"/>
              <a:chOff x="3168" y="1680"/>
              <a:chExt cx="720" cy="816"/>
            </a:xfrm>
          </p:grpSpPr>
          <p:grpSp>
            <p:nvGrpSpPr>
              <p:cNvPr id="131163" name="Group 15"/>
              <p:cNvGrpSpPr>
                <a:grpSpLocks/>
              </p:cNvGrpSpPr>
              <p:nvPr/>
            </p:nvGrpSpPr>
            <p:grpSpPr bwMode="auto">
              <a:xfrm>
                <a:off x="3168" y="1680"/>
                <a:ext cx="240" cy="240"/>
                <a:chOff x="864" y="1680"/>
                <a:chExt cx="240" cy="240"/>
              </a:xfrm>
            </p:grpSpPr>
            <p:sp>
              <p:nvSpPr>
                <p:cNvPr id="131176" name="Rectangle 16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7" name="Rectangle 17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9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1164" name="Group 21"/>
              <p:cNvGrpSpPr>
                <a:grpSpLocks/>
              </p:cNvGrpSpPr>
              <p:nvPr/>
            </p:nvGrpSpPr>
            <p:grpSpPr bwMode="auto">
              <a:xfrm>
                <a:off x="3168" y="2256"/>
                <a:ext cx="240" cy="240"/>
                <a:chOff x="864" y="1680"/>
                <a:chExt cx="240" cy="240"/>
              </a:xfrm>
            </p:grpSpPr>
            <p:sp>
              <p:nvSpPr>
                <p:cNvPr id="131171" name="Rectangle 22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2" name="Rectangle 23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3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4" name="Rectangle 2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1165" name="Group 27"/>
              <p:cNvGrpSpPr>
                <a:grpSpLocks/>
              </p:cNvGrpSpPr>
              <p:nvPr/>
            </p:nvGrpSpPr>
            <p:grpSpPr bwMode="auto">
              <a:xfrm>
                <a:off x="3648" y="2256"/>
                <a:ext cx="240" cy="240"/>
                <a:chOff x="864" y="1680"/>
                <a:chExt cx="240" cy="240"/>
              </a:xfrm>
            </p:grpSpPr>
            <p:sp>
              <p:nvSpPr>
                <p:cNvPr id="131166" name="Rectangle 28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67" name="Rectangle 29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68" name="Rectangle 30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69" name="Rectangle 31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70" name="Rectangle 32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1161" name="Text Box 33"/>
            <p:cNvSpPr txBox="1">
              <a:spLocks noChangeArrowheads="1"/>
            </p:cNvSpPr>
            <p:nvPr/>
          </p:nvSpPr>
          <p:spPr bwMode="auto">
            <a:xfrm>
              <a:off x="3110" y="2522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B2 = 15</a:t>
              </a:r>
            </a:p>
          </p:txBody>
        </p:sp>
        <p:sp>
          <p:nvSpPr>
            <p:cNvPr id="131162" name="Line 34"/>
            <p:cNvSpPr>
              <a:spLocks noChangeShapeType="1"/>
            </p:cNvSpPr>
            <p:nvPr/>
          </p:nvSpPr>
          <p:spPr bwMode="auto">
            <a:xfrm>
              <a:off x="3408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77" name="Group 35"/>
          <p:cNvGrpSpPr>
            <a:grpSpLocks/>
          </p:cNvGrpSpPr>
          <p:nvPr/>
        </p:nvGrpSpPr>
        <p:grpSpPr bwMode="auto">
          <a:xfrm>
            <a:off x="1279525" y="2174875"/>
            <a:ext cx="1997075" cy="2286000"/>
            <a:chOff x="806" y="1370"/>
            <a:chExt cx="1258" cy="1440"/>
          </a:xfrm>
        </p:grpSpPr>
        <p:grpSp>
          <p:nvGrpSpPr>
            <p:cNvPr id="131098" name="Group 36"/>
            <p:cNvGrpSpPr>
              <a:grpSpLocks/>
            </p:cNvGrpSpPr>
            <p:nvPr/>
          </p:nvGrpSpPr>
          <p:grpSpPr bwMode="auto">
            <a:xfrm>
              <a:off x="806" y="1370"/>
              <a:ext cx="1258" cy="1440"/>
              <a:chOff x="806" y="1370"/>
              <a:chExt cx="1258" cy="1440"/>
            </a:xfrm>
          </p:grpSpPr>
          <p:grpSp>
            <p:nvGrpSpPr>
              <p:cNvPr id="131100" name="Group 37"/>
              <p:cNvGrpSpPr>
                <a:grpSpLocks/>
              </p:cNvGrpSpPr>
              <p:nvPr/>
            </p:nvGrpSpPr>
            <p:grpSpPr bwMode="auto">
              <a:xfrm>
                <a:off x="864" y="1680"/>
                <a:ext cx="960" cy="240"/>
                <a:chOff x="864" y="1680"/>
                <a:chExt cx="960" cy="240"/>
              </a:xfrm>
            </p:grpSpPr>
            <p:grpSp>
              <p:nvGrpSpPr>
                <p:cNvPr id="131134" name="Group 38"/>
                <p:cNvGrpSpPr>
                  <a:grpSpLocks/>
                </p:cNvGrpSpPr>
                <p:nvPr/>
              </p:nvGrpSpPr>
              <p:grpSpPr bwMode="auto">
                <a:xfrm>
                  <a:off x="86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5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5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5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5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5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135" name="Group 44"/>
                <p:cNvGrpSpPr>
                  <a:grpSpLocks/>
                </p:cNvGrpSpPr>
                <p:nvPr/>
              </p:nvGrpSpPr>
              <p:grpSpPr bwMode="auto">
                <a:xfrm>
                  <a:off x="110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4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9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50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5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5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136" name="Group 50"/>
                <p:cNvGrpSpPr>
                  <a:grpSpLocks/>
                </p:cNvGrpSpPr>
                <p:nvPr/>
              </p:nvGrpSpPr>
              <p:grpSpPr bwMode="auto">
                <a:xfrm>
                  <a:off x="134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4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137" name="Group 56"/>
                <p:cNvGrpSpPr>
                  <a:grpSpLocks/>
                </p:cNvGrpSpPr>
                <p:nvPr/>
              </p:nvGrpSpPr>
              <p:grpSpPr bwMode="auto">
                <a:xfrm>
                  <a:off x="158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3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3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1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42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101" name="Group 62"/>
              <p:cNvGrpSpPr>
                <a:grpSpLocks/>
              </p:cNvGrpSpPr>
              <p:nvPr/>
            </p:nvGrpSpPr>
            <p:grpSpPr bwMode="auto">
              <a:xfrm>
                <a:off x="1824" y="1680"/>
                <a:ext cx="240" cy="240"/>
                <a:chOff x="864" y="1680"/>
                <a:chExt cx="240" cy="240"/>
              </a:xfrm>
            </p:grpSpPr>
            <p:sp>
              <p:nvSpPr>
                <p:cNvPr id="131129" name="Rectangle 63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30" name="Rectangle 64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31" name="Rectangle 65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32" name="Rectangle 66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133" name="Rectangle 67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1102" name="Group 68"/>
              <p:cNvGrpSpPr>
                <a:grpSpLocks/>
              </p:cNvGrpSpPr>
              <p:nvPr/>
            </p:nvGrpSpPr>
            <p:grpSpPr bwMode="auto">
              <a:xfrm>
                <a:off x="864" y="2256"/>
                <a:ext cx="960" cy="240"/>
                <a:chOff x="864" y="1680"/>
                <a:chExt cx="960" cy="240"/>
              </a:xfrm>
            </p:grpSpPr>
            <p:grpSp>
              <p:nvGrpSpPr>
                <p:cNvPr id="131105" name="Group 69"/>
                <p:cNvGrpSpPr>
                  <a:grpSpLocks/>
                </p:cNvGrpSpPr>
                <p:nvPr/>
              </p:nvGrpSpPr>
              <p:grpSpPr bwMode="auto">
                <a:xfrm>
                  <a:off x="86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2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6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106" name="Group 75"/>
                <p:cNvGrpSpPr>
                  <a:grpSpLocks/>
                </p:cNvGrpSpPr>
                <p:nvPr/>
              </p:nvGrpSpPr>
              <p:grpSpPr bwMode="auto">
                <a:xfrm>
                  <a:off x="110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19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0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1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2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2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107" name="Group 81"/>
                <p:cNvGrpSpPr>
                  <a:grpSpLocks/>
                </p:cNvGrpSpPr>
                <p:nvPr/>
              </p:nvGrpSpPr>
              <p:grpSpPr bwMode="auto">
                <a:xfrm>
                  <a:off x="134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14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5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108" name="Group 87"/>
                <p:cNvGrpSpPr>
                  <a:grpSpLocks/>
                </p:cNvGrpSpPr>
                <p:nvPr/>
              </p:nvGrpSpPr>
              <p:grpSpPr bwMode="auto">
                <a:xfrm>
                  <a:off x="1584" y="1680"/>
                  <a:ext cx="240" cy="240"/>
                  <a:chOff x="864" y="1680"/>
                  <a:chExt cx="240" cy="240"/>
                </a:xfrm>
              </p:grpSpPr>
              <p:sp>
                <p:nvSpPr>
                  <p:cNvPr id="131109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0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1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2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1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80"/>
                    <a:ext cx="48" cy="2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1103" name="Text Box 93"/>
              <p:cNvSpPr txBox="1">
                <a:spLocks noChangeArrowheads="1"/>
              </p:cNvSpPr>
              <p:nvPr/>
            </p:nvSpPr>
            <p:spPr bwMode="auto">
              <a:xfrm>
                <a:off x="806" y="1370"/>
                <a:ext cx="7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B1 = 25</a:t>
                </a:r>
              </a:p>
            </p:txBody>
          </p:sp>
          <p:sp>
            <p:nvSpPr>
              <p:cNvPr id="131104" name="Text Box 94"/>
              <p:cNvSpPr txBox="1">
                <a:spLocks noChangeArrowheads="1"/>
              </p:cNvSpPr>
              <p:nvPr/>
            </p:nvSpPr>
            <p:spPr bwMode="auto">
              <a:xfrm>
                <a:off x="806" y="2522"/>
                <a:ext cx="7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/>
                  <a:t>B2 = 20</a:t>
                </a:r>
              </a:p>
            </p:txBody>
          </p:sp>
        </p:grpSp>
        <p:sp>
          <p:nvSpPr>
            <p:cNvPr id="131099" name="Line 95"/>
            <p:cNvSpPr>
              <a:spLocks noChangeShapeType="1"/>
            </p:cNvSpPr>
            <p:nvPr/>
          </p:nvSpPr>
          <p:spPr bwMode="auto">
            <a:xfrm flipV="1">
              <a:off x="1824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96"/>
          <p:cNvGrpSpPr>
            <a:grpSpLocks/>
          </p:cNvGrpSpPr>
          <p:nvPr/>
        </p:nvGrpSpPr>
        <p:grpSpPr bwMode="auto">
          <a:xfrm>
            <a:off x="5410200" y="2667000"/>
            <a:ext cx="2133600" cy="1295400"/>
            <a:chOff x="3408" y="1680"/>
            <a:chExt cx="1344" cy="816"/>
          </a:xfrm>
        </p:grpSpPr>
        <p:sp>
          <p:nvSpPr>
            <p:cNvPr id="131096" name="Rectangle 97"/>
            <p:cNvSpPr>
              <a:spLocks noChangeArrowheads="1"/>
            </p:cNvSpPr>
            <p:nvPr/>
          </p:nvSpPr>
          <p:spPr bwMode="auto">
            <a:xfrm>
              <a:off x="3408" y="1680"/>
              <a:ext cx="13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data</a:t>
              </a:r>
            </a:p>
          </p:txBody>
        </p:sp>
        <p:sp>
          <p:nvSpPr>
            <p:cNvPr id="131097" name="Rectangle 98"/>
            <p:cNvSpPr>
              <a:spLocks noChangeArrowheads="1"/>
            </p:cNvSpPr>
            <p:nvPr/>
          </p:nvSpPr>
          <p:spPr bwMode="auto">
            <a:xfrm>
              <a:off x="3888" y="2256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wait</a:t>
              </a:r>
            </a:p>
          </p:txBody>
        </p:sp>
      </p:grpSp>
      <p:sp>
        <p:nvSpPr>
          <p:cNvPr id="131079" name="Text Box 99"/>
          <p:cNvSpPr txBox="1">
            <a:spLocks noChangeArrowheads="1"/>
          </p:cNvSpPr>
          <p:nvPr/>
        </p:nvSpPr>
        <p:spPr bwMode="auto">
          <a:xfrm>
            <a:off x="3870325" y="5364163"/>
            <a:ext cx="3967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B1 and B2 are backoff intervals</a:t>
            </a:r>
          </a:p>
          <a:p>
            <a:pPr eaLnBrk="0" hangingPunct="0"/>
            <a:r>
              <a:rPr lang="en-US" b="1">
                <a:latin typeface="Arial" pitchFamily="34" charset="0"/>
              </a:rPr>
              <a:t>at nodes 1 and 2</a:t>
            </a:r>
          </a:p>
        </p:txBody>
      </p:sp>
      <p:sp>
        <p:nvSpPr>
          <p:cNvPr id="131080" name="Text Box 100"/>
          <p:cNvSpPr txBox="1">
            <a:spLocks noChangeArrowheads="1"/>
          </p:cNvSpPr>
          <p:nvPr/>
        </p:nvSpPr>
        <p:spPr bwMode="auto">
          <a:xfrm>
            <a:off x="3808413" y="11430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latin typeface="Arial" pitchFamily="34" charset="0"/>
              </a:rPr>
              <a:t>Let cw = 31</a:t>
            </a:r>
          </a:p>
        </p:txBody>
      </p:sp>
      <p:grpSp>
        <p:nvGrpSpPr>
          <p:cNvPr id="23" name="Group 101"/>
          <p:cNvGrpSpPr>
            <a:grpSpLocks/>
          </p:cNvGrpSpPr>
          <p:nvPr/>
        </p:nvGrpSpPr>
        <p:grpSpPr bwMode="auto">
          <a:xfrm>
            <a:off x="7391400" y="3581400"/>
            <a:ext cx="1168400" cy="838200"/>
            <a:chOff x="4656" y="2256"/>
            <a:chExt cx="736" cy="528"/>
          </a:xfrm>
        </p:grpSpPr>
        <p:grpSp>
          <p:nvGrpSpPr>
            <p:cNvPr id="131082" name="Group 102"/>
            <p:cNvGrpSpPr>
              <a:grpSpLocks/>
            </p:cNvGrpSpPr>
            <p:nvPr/>
          </p:nvGrpSpPr>
          <p:grpSpPr bwMode="auto">
            <a:xfrm>
              <a:off x="4752" y="2256"/>
              <a:ext cx="480" cy="240"/>
              <a:chOff x="4752" y="2256"/>
              <a:chExt cx="480" cy="240"/>
            </a:xfrm>
          </p:grpSpPr>
          <p:grpSp>
            <p:nvGrpSpPr>
              <p:cNvPr id="131084" name="Group 103"/>
              <p:cNvGrpSpPr>
                <a:grpSpLocks/>
              </p:cNvGrpSpPr>
              <p:nvPr/>
            </p:nvGrpSpPr>
            <p:grpSpPr bwMode="auto">
              <a:xfrm>
                <a:off x="4752" y="2256"/>
                <a:ext cx="240" cy="240"/>
                <a:chOff x="864" y="1680"/>
                <a:chExt cx="240" cy="240"/>
              </a:xfrm>
            </p:grpSpPr>
            <p:sp>
              <p:nvSpPr>
                <p:cNvPr id="131091" name="Rectangle 104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2" name="Rectangle 105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3" name="Rectangle 106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4" name="Rectangle 107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1085" name="Group 109"/>
              <p:cNvGrpSpPr>
                <a:grpSpLocks/>
              </p:cNvGrpSpPr>
              <p:nvPr/>
            </p:nvGrpSpPr>
            <p:grpSpPr bwMode="auto">
              <a:xfrm>
                <a:off x="4992" y="2256"/>
                <a:ext cx="240" cy="240"/>
                <a:chOff x="864" y="1680"/>
                <a:chExt cx="240" cy="240"/>
              </a:xfrm>
            </p:grpSpPr>
            <p:sp>
              <p:nvSpPr>
                <p:cNvPr id="131086" name="Rectangle 110"/>
                <p:cNvSpPr>
                  <a:spLocks noChangeArrowheads="1"/>
                </p:cNvSpPr>
                <p:nvPr/>
              </p:nvSpPr>
              <p:spPr bwMode="auto">
                <a:xfrm>
                  <a:off x="912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87" name="Rectangle 111"/>
                <p:cNvSpPr>
                  <a:spLocks noChangeArrowheads="1"/>
                </p:cNvSpPr>
                <p:nvPr/>
              </p:nvSpPr>
              <p:spPr bwMode="auto">
                <a:xfrm>
                  <a:off x="864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88" name="Rectangle 112"/>
                <p:cNvSpPr>
                  <a:spLocks noChangeArrowheads="1"/>
                </p:cNvSpPr>
                <p:nvPr/>
              </p:nvSpPr>
              <p:spPr bwMode="auto">
                <a:xfrm>
                  <a:off x="960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89" name="Rectangle 113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56" y="1680"/>
                  <a:ext cx="48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1083" name="Text Box 115"/>
            <p:cNvSpPr txBox="1">
              <a:spLocks noChangeArrowheads="1"/>
            </p:cNvSpPr>
            <p:nvPr/>
          </p:nvSpPr>
          <p:spPr bwMode="auto">
            <a:xfrm>
              <a:off x="4656" y="2496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B2 = 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F4F21-692F-4776-9F46-45363314B5CF}" type="slidenum">
              <a:rPr lang="en-US"/>
              <a:pPr/>
              <a:t>59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Congestion Avoidance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time spent counting down backoff intervals contributes to  MAC overhead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Choosing a </a:t>
            </a:r>
            <a:r>
              <a:rPr lang="en-US" sz="2400" b="1" i="1" smtClean="0">
                <a:solidFill>
                  <a:schemeClr val="accent2"/>
                </a:solidFill>
              </a:rPr>
              <a:t>large cw</a:t>
            </a:r>
            <a:r>
              <a:rPr lang="en-US" sz="2400" i="1" smtClean="0">
                <a:solidFill>
                  <a:srgbClr val="A50021"/>
                </a:solidFill>
              </a:rPr>
              <a:t> </a:t>
            </a:r>
            <a:r>
              <a:rPr lang="en-US" sz="2400" smtClean="0"/>
              <a:t>leads to large backoff intervals and can result in larger overhead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Choosing a </a:t>
            </a:r>
            <a:r>
              <a:rPr lang="en-US" sz="2400" b="1" i="1" smtClean="0">
                <a:solidFill>
                  <a:schemeClr val="accent2"/>
                </a:solidFill>
              </a:rPr>
              <a:t>small cw</a:t>
            </a:r>
            <a:r>
              <a:rPr lang="en-US" sz="2400" smtClean="0"/>
              <a:t> leads to a larger number of collisions (more likely that  two nodes count down to 0 simultaneously)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15963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  <a:t>Mobile Radio Propagation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3048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33CC"/>
                </a:solidFill>
              </a:rPr>
              <a:t>Free space loss</a:t>
            </a:r>
          </a:p>
          <a:p>
            <a:pPr eaLnBrk="1" hangingPunct="1"/>
            <a:r>
              <a:rPr lang="en-US" smtClean="0">
                <a:solidFill>
                  <a:srgbClr val="0033CC"/>
                </a:solidFill>
              </a:rPr>
              <a:t>Two ray model</a:t>
            </a:r>
          </a:p>
          <a:p>
            <a:pPr eaLnBrk="1" hangingPunct="1"/>
            <a:r>
              <a:rPr lang="en-US" smtClean="0">
                <a:solidFill>
                  <a:srgbClr val="0033CC"/>
                </a:solidFill>
              </a:rPr>
              <a:t>Slow fading</a:t>
            </a:r>
          </a:p>
          <a:p>
            <a:pPr eaLnBrk="1" hangingPunct="1"/>
            <a:r>
              <a:rPr lang="en-US" smtClean="0">
                <a:solidFill>
                  <a:srgbClr val="0033CC"/>
                </a:solidFill>
              </a:rPr>
              <a:t>Fast fading</a:t>
            </a:r>
          </a:p>
          <a:p>
            <a:pPr eaLnBrk="1" hangingPunct="1"/>
            <a:r>
              <a:rPr lang="en-US" smtClean="0">
                <a:solidFill>
                  <a:srgbClr val="0033CC"/>
                </a:solidFill>
              </a:rPr>
              <a:t>Delay spread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BB515-E894-4EDF-A38B-E4D15EBFB274}" type="slidenum">
              <a:rPr lang="en-US"/>
              <a:pPr/>
              <a:t>60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Congestion Control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000" smtClean="0"/>
              <a:t>Since the number of nodes attempting to transmit simultaneously may change with time, some mechanism to manage congestion is needed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IEEE 802.11 DCF: Congestion control achieved by dynamically adjusting contention window </a:t>
            </a:r>
            <a:r>
              <a:rPr lang="en-US" sz="2000" b="1" i="1" smtClean="0">
                <a:solidFill>
                  <a:srgbClr val="FF0000"/>
                </a:solidFill>
              </a:rPr>
              <a:t>cw</a:t>
            </a:r>
          </a:p>
          <a:p>
            <a:pPr eaLnBrk="1" hangingPunct="1"/>
            <a:endParaRPr lang="en-US" sz="2000" i="1" smtClean="0">
              <a:solidFill>
                <a:srgbClr val="FF0000"/>
              </a:solidFill>
            </a:endParaRP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309FA1-BD08-4621-893F-846131ACB603}" type="slidenum">
              <a:rPr lang="en-US"/>
              <a:pPr/>
              <a:t>61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Exponential Backoff in DCF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When a node fails to receive CTS in response to its RTS, it increases the contention window</a:t>
            </a:r>
          </a:p>
          <a:p>
            <a:pPr lvl="1" eaLnBrk="1" hangingPunct="1"/>
            <a:r>
              <a:rPr lang="en-US" sz="2400" i="1" smtClean="0">
                <a:solidFill>
                  <a:srgbClr val="A50021"/>
                </a:solidFill>
              </a:rPr>
              <a:t>cw</a:t>
            </a:r>
            <a:r>
              <a:rPr lang="en-US" sz="2400" smtClean="0"/>
              <a:t> is doubled (up to an upper bound – typically 5 times)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smtClean="0"/>
              <a:t>When a node successfully completes a data transfer, it restores </a:t>
            </a:r>
            <a:r>
              <a:rPr lang="en-US" sz="2800" i="1" smtClean="0">
                <a:solidFill>
                  <a:srgbClr val="A50021"/>
                </a:solidFill>
              </a:rPr>
              <a:t>cw</a:t>
            </a:r>
            <a:r>
              <a:rPr lang="en-US" sz="2800" smtClean="0"/>
              <a:t> to </a:t>
            </a:r>
            <a:r>
              <a:rPr lang="en-US" sz="2800" i="1" smtClean="0">
                <a:solidFill>
                  <a:srgbClr val="339933"/>
                </a:solidFill>
              </a:rPr>
              <a:t>CW</a:t>
            </a:r>
            <a:r>
              <a:rPr lang="en-US" sz="2400" i="1" smtClean="0">
                <a:solidFill>
                  <a:srgbClr val="339933"/>
                </a:solidFill>
              </a:rPr>
              <a:t>min</a:t>
            </a:r>
            <a:endParaRPr lang="en-US" sz="2800" i="1" smtClean="0">
              <a:solidFill>
                <a:srgbClr val="33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13AE6-A71A-453A-8D6C-81E4886A270B}" type="slidenum">
              <a:rPr lang="en-US"/>
              <a:pPr/>
              <a:t>62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Lab - TCP/UDP performance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>
                <a:ea typeface="SimSun" pitchFamily="2" charset="-122"/>
              </a:rPr>
              <a:t>TCP/UDP performance over 802.11b Wireless LAN in presence of other devices and noise sources.  </a:t>
            </a:r>
          </a:p>
          <a:p>
            <a:pPr algn="just" eaLnBrk="1" hangingPunct="1"/>
            <a:endParaRPr lang="en-US" smtClean="0">
              <a:ea typeface="SimSun" pitchFamily="2" charset="-122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029F59-AD0A-4F4C-A40C-1C40FA798711}" type="slidenum">
              <a:rPr lang="en-US"/>
              <a:pPr/>
              <a:t>63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802.11Lab (cont)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algn="just" eaLnBrk="1" hangingPunct="1">
              <a:lnSpc>
                <a:spcPct val="90000"/>
              </a:lnSpc>
            </a:pPr>
            <a:r>
              <a:rPr lang="en-US" smtClean="0">
                <a:ea typeface="SimSun" pitchFamily="2" charset="-122"/>
              </a:rPr>
              <a:t>Measure TCP/UDP data throughput using Iperf measurement tool at different locations in Boelter Hall.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mtClean="0">
                <a:ea typeface="SimSun" pitchFamily="2" charset="-122"/>
              </a:rPr>
              <a:t>Measure TCP/UDP data throughput in Lab with and without microwave turned on.</a:t>
            </a:r>
            <a:endParaRPr lang="en-US" u="sng" smtClean="0">
              <a:ea typeface="SimSun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SimSun" pitchFamily="2" charset="-122"/>
              </a:rPr>
              <a:t>Measure TCP/UDP data throughput in Lab with a Bluetooth personal-area network turned on.</a:t>
            </a:r>
            <a:endParaRPr lang="en-US" u="sng" smtClean="0">
              <a:ea typeface="SimSun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SimSun" pitchFamily="2" charset="-122"/>
              </a:rPr>
              <a:t>Measure TCP/UDP data throughput in Lab with a 2.4 GHz cordless phone  operating (time permitting).</a:t>
            </a:r>
            <a:endParaRPr lang="en-US" u="sng" smtClean="0">
              <a:ea typeface="SimSun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7A21F2-1E1C-40AA-8165-672F206E7EE3}" type="slidenum">
              <a:rPr lang="en-US"/>
              <a:pPr/>
              <a:t>64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802.11 Lab (cont)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ea typeface="SimSun" pitchFamily="2" charset="-122"/>
              </a:rPr>
              <a:t>Specific experiments:</a:t>
            </a:r>
          </a:p>
          <a:p>
            <a:pPr eaLnBrk="1" hangingPunct="1"/>
            <a:r>
              <a:rPr lang="en-US" sz="2400" smtClean="0">
                <a:ea typeface="SimSun" pitchFamily="2" charset="-122"/>
              </a:rPr>
              <a:t>Plot TCP throughput vs. SNR (TCP throughput in Kbps on y-axis and SNR in dB on x-axis).</a:t>
            </a:r>
          </a:p>
          <a:p>
            <a:pPr eaLnBrk="1" hangingPunct="1"/>
            <a:r>
              <a:rPr lang="en-US" sz="2400" smtClean="0">
                <a:ea typeface="SimSun" pitchFamily="2" charset="-122"/>
              </a:rPr>
              <a:t>Explain your results. Is decrease in throughput linear with decrease in SNR? If not, why not?</a:t>
            </a:r>
          </a:p>
          <a:p>
            <a:pPr eaLnBrk="1" hangingPunct="1"/>
            <a:r>
              <a:rPr lang="en-US" sz="2400" smtClean="0">
                <a:ea typeface="SimSun" pitchFamily="2" charset="-122"/>
              </a:rPr>
              <a:t>Compare TCP throughput with the UDP throughput at the same points</a:t>
            </a:r>
          </a:p>
          <a:p>
            <a:pPr eaLnBrk="1" hangingPunct="1"/>
            <a:r>
              <a:rPr lang="en-US" sz="2400" smtClean="0">
                <a:ea typeface="SimSun" pitchFamily="2" charset="-122"/>
              </a:rPr>
              <a:t>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61350" cy="685800"/>
          </a:xfrm>
        </p:spPr>
        <p:txBody>
          <a:bodyPr/>
          <a:lstStyle/>
          <a:p>
            <a:pPr eaLnBrk="1" hangingPunct="1"/>
            <a:r>
              <a:rPr lang="en-US" smtClean="0"/>
              <a:t>Radio propagation: path loss</a:t>
            </a:r>
          </a:p>
        </p:txBody>
      </p:sp>
      <p:sp>
        <p:nvSpPr>
          <p:cNvPr id="28674" name="Oval 3"/>
          <p:cNvSpPr>
            <a:spLocks noChangeArrowheads="1"/>
          </p:cNvSpPr>
          <p:nvPr/>
        </p:nvSpPr>
        <p:spPr bwMode="auto">
          <a:xfrm>
            <a:off x="2249488" y="2613025"/>
            <a:ext cx="168275" cy="18097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1604963" y="1968500"/>
            <a:ext cx="1481137" cy="14541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3494088" y="3817938"/>
            <a:ext cx="168275" cy="1809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2428875" y="2217738"/>
            <a:ext cx="293688" cy="33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 flipV="1">
            <a:off x="2493963" y="2909888"/>
            <a:ext cx="939800" cy="9255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>
            <a:off x="2705100" y="2090738"/>
            <a:ext cx="168275" cy="1809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3494088" y="3817938"/>
            <a:ext cx="168275" cy="1809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1804988" y="2233613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P</a:t>
            </a:r>
            <a:r>
              <a:rPr lang="en-US" sz="2400" b="1" baseline="-25000">
                <a:latin typeface="Courier New" pitchFamily="49" charset="0"/>
              </a:rPr>
              <a:t>t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495675" y="327342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P</a:t>
            </a:r>
            <a:r>
              <a:rPr lang="en-US" sz="2400" b="1" baseline="-25000">
                <a:latin typeface="Courier New" pitchFamily="49" charset="0"/>
              </a:rPr>
              <a:t>r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2513013" y="158273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P</a:t>
            </a:r>
            <a:r>
              <a:rPr lang="en-US" sz="2400" b="1" baseline="-25000">
                <a:latin typeface="Courier New" pitchFamily="49" charset="0"/>
              </a:rPr>
              <a:t>r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1155700" y="1425575"/>
            <a:ext cx="11953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 </a:t>
            </a:r>
            <a:r>
              <a:rPr lang="en-US" sz="1800">
                <a:latin typeface="Arial" pitchFamily="34" charset="0"/>
              </a:rPr>
              <a:t>near field</a:t>
            </a:r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1731963" y="1758950"/>
            <a:ext cx="22225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6" name="Oval 15"/>
          <p:cNvSpPr>
            <a:spLocks noChangeArrowheads="1"/>
          </p:cNvSpPr>
          <p:nvPr/>
        </p:nvSpPr>
        <p:spPr bwMode="auto">
          <a:xfrm>
            <a:off x="427038" y="990600"/>
            <a:ext cx="3735387" cy="35655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838200" y="4495800"/>
            <a:ext cx="7529513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path loss  = 10 log (4</a:t>
            </a:r>
            <a:r>
              <a:rPr lang="en-US">
                <a:latin typeface="Arial" pitchFamily="34" charset="0"/>
                <a:sym typeface="Symbol" pitchFamily="18" charset="2"/>
              </a:rPr>
              <a:t></a:t>
            </a:r>
            <a:r>
              <a:rPr lang="en-US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r</a:t>
            </a:r>
            <a:r>
              <a:rPr lang="en-US" baseline="3000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2</a:t>
            </a:r>
            <a:r>
              <a:rPr lang="en-US">
                <a:latin typeface="Arial" pitchFamily="34" charset="0"/>
                <a:sym typeface="Symbol" pitchFamily="18" charset="2"/>
              </a:rPr>
              <a:t>/)                     r   8m</a:t>
            </a:r>
          </a:p>
          <a:p>
            <a:pPr eaLnBrk="0" hangingPunct="0"/>
            <a:endParaRPr lang="en-US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>
                <a:latin typeface="Arial" pitchFamily="34" charset="0"/>
                <a:sym typeface="Symbol" pitchFamily="18" charset="2"/>
              </a:rPr>
              <a:t>                 = 58.3 + 10 log (</a:t>
            </a:r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r</a:t>
            </a:r>
            <a:r>
              <a:rPr lang="en-US" sz="2400" b="1" baseline="30000">
                <a:solidFill>
                  <a:schemeClr val="tx2"/>
                </a:solidFill>
                <a:latin typeface="Courier New" pitchFamily="49" charset="0"/>
              </a:rPr>
              <a:t>3.3</a:t>
            </a:r>
            <a:r>
              <a:rPr lang="en-US">
                <a:latin typeface="Arial" pitchFamily="34" charset="0"/>
                <a:sym typeface="Symbol" pitchFamily="18" charset="2"/>
              </a:rPr>
              <a:t> /8)       r &gt; 8m</a:t>
            </a:r>
          </a:p>
          <a:p>
            <a:pPr eaLnBrk="0" hangingPunct="0"/>
            <a:endParaRPr lang="en-US">
              <a:latin typeface="Arial" pitchFamily="34" charset="0"/>
              <a:sym typeface="Symbol" pitchFamily="18" charset="2"/>
            </a:endParaRP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2909888" y="3062288"/>
            <a:ext cx="3667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r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5019675" y="1452563"/>
            <a:ext cx="31353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 path loss in 2.4 Ghz band</a:t>
            </a:r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 flipH="1">
            <a:off x="5621338" y="1938338"/>
            <a:ext cx="749300" cy="747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>
            <a:off x="6373813" y="1933575"/>
            <a:ext cx="749300" cy="747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4956175" y="2686050"/>
            <a:ext cx="13001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 near field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6746875" y="2684463"/>
            <a:ext cx="1087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 far field</a:t>
            </a:r>
          </a:p>
        </p:txBody>
      </p:sp>
      <p:grpSp>
        <p:nvGrpSpPr>
          <p:cNvPr id="28694" name="Group 23"/>
          <p:cNvGrpSpPr>
            <a:grpSpLocks/>
          </p:cNvGrpSpPr>
          <p:nvPr/>
        </p:nvGrpSpPr>
        <p:grpSpPr bwMode="auto">
          <a:xfrm>
            <a:off x="5186363" y="3013075"/>
            <a:ext cx="969962" cy="519113"/>
            <a:chOff x="3267" y="1898"/>
            <a:chExt cx="611" cy="327"/>
          </a:xfrm>
        </p:grpSpPr>
        <p:sp>
          <p:nvSpPr>
            <p:cNvPr id="28702" name="Text Box 24"/>
            <p:cNvSpPr txBox="1">
              <a:spLocks noChangeArrowheads="1"/>
            </p:cNvSpPr>
            <p:nvPr/>
          </p:nvSpPr>
          <p:spPr bwMode="auto">
            <a:xfrm>
              <a:off x="3570" y="1923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tx2"/>
                  </a:solidFill>
                  <a:latin typeface="Courier New" pitchFamily="49" charset="0"/>
                </a:rPr>
                <a:t>r</a:t>
              </a:r>
              <a:r>
                <a:rPr lang="en-US" sz="2400" b="1" baseline="30000">
                  <a:solidFill>
                    <a:schemeClr val="tx2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8703" name="Text Box 25"/>
            <p:cNvSpPr txBox="1">
              <a:spLocks noChangeArrowheads="1"/>
            </p:cNvSpPr>
            <p:nvPr/>
          </p:nvSpPr>
          <p:spPr bwMode="auto">
            <a:xfrm>
              <a:off x="3267" y="1898"/>
              <a:ext cx="27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tx2"/>
                  </a:solidFill>
                  <a:latin typeface="Courier New" pitchFamily="49" charset="0"/>
                  <a:sym typeface="Symbol" pitchFamily="18" charset="2"/>
                </a:rPr>
                <a:t></a:t>
              </a:r>
              <a:endParaRPr lang="en-US" sz="28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</p:grp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4048125" y="3106738"/>
            <a:ext cx="254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 </a:t>
            </a:r>
          </a:p>
        </p:txBody>
      </p:sp>
      <p:sp>
        <p:nvSpPr>
          <p:cNvPr id="28696" name="Text Box 27"/>
          <p:cNvSpPr txBox="1">
            <a:spLocks noChangeArrowheads="1"/>
          </p:cNvSpPr>
          <p:nvPr/>
        </p:nvSpPr>
        <p:spPr bwMode="auto">
          <a:xfrm>
            <a:off x="4879975" y="2009775"/>
            <a:ext cx="1146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r </a:t>
            </a:r>
            <a:r>
              <a:rPr lang="en-US">
                <a:latin typeface="Arial" pitchFamily="34" charset="0"/>
                <a:sym typeface="Symbol" pitchFamily="18" charset="2"/>
              </a:rPr>
              <a:t></a:t>
            </a:r>
            <a:r>
              <a:rPr lang="en-US" b="1">
                <a:latin typeface="Courier New" pitchFamily="49" charset="0"/>
              </a:rPr>
              <a:t> 8m</a:t>
            </a:r>
          </a:p>
        </p:txBody>
      </p:sp>
      <p:sp>
        <p:nvSpPr>
          <p:cNvPr id="28697" name="Text Box 28"/>
          <p:cNvSpPr txBox="1">
            <a:spLocks noChangeArrowheads="1"/>
          </p:cNvSpPr>
          <p:nvPr/>
        </p:nvSpPr>
        <p:spPr bwMode="auto">
          <a:xfrm>
            <a:off x="6778625" y="2065338"/>
            <a:ext cx="11604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Courier New" pitchFamily="49" charset="0"/>
              </a:rPr>
              <a:t>r </a:t>
            </a:r>
            <a:r>
              <a:rPr lang="en-US" b="1">
                <a:latin typeface="Courier New" pitchFamily="49" charset="0"/>
              </a:rPr>
              <a:t>&gt; 8m</a:t>
            </a:r>
          </a:p>
        </p:txBody>
      </p:sp>
      <p:grpSp>
        <p:nvGrpSpPr>
          <p:cNvPr id="28698" name="Group 29"/>
          <p:cNvGrpSpPr>
            <a:grpSpLocks/>
          </p:cNvGrpSpPr>
          <p:nvPr/>
        </p:nvGrpSpPr>
        <p:grpSpPr bwMode="auto">
          <a:xfrm>
            <a:off x="6838950" y="2994025"/>
            <a:ext cx="1214438" cy="519113"/>
            <a:chOff x="4308" y="1886"/>
            <a:chExt cx="765" cy="327"/>
          </a:xfrm>
        </p:grpSpPr>
        <p:sp>
          <p:nvSpPr>
            <p:cNvPr id="28700" name="Text Box 30"/>
            <p:cNvSpPr txBox="1">
              <a:spLocks noChangeArrowheads="1"/>
            </p:cNvSpPr>
            <p:nvPr/>
          </p:nvSpPr>
          <p:spPr bwMode="auto">
            <a:xfrm>
              <a:off x="4611" y="1911"/>
              <a:ext cx="46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tx2"/>
                  </a:solidFill>
                  <a:latin typeface="Courier New" pitchFamily="49" charset="0"/>
                </a:rPr>
                <a:t>r</a:t>
              </a:r>
              <a:r>
                <a:rPr lang="en-US" sz="2400" b="1" baseline="30000">
                  <a:solidFill>
                    <a:schemeClr val="tx2"/>
                  </a:solidFill>
                  <a:latin typeface="Courier New" pitchFamily="49" charset="0"/>
                </a:rPr>
                <a:t>3.3</a:t>
              </a:r>
            </a:p>
          </p:txBody>
        </p:sp>
        <p:sp>
          <p:nvSpPr>
            <p:cNvPr id="28701" name="Text Box 31"/>
            <p:cNvSpPr txBox="1">
              <a:spLocks noChangeArrowheads="1"/>
            </p:cNvSpPr>
            <p:nvPr/>
          </p:nvSpPr>
          <p:spPr bwMode="auto">
            <a:xfrm>
              <a:off x="4308" y="1886"/>
              <a:ext cx="27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tx2"/>
                  </a:solidFill>
                  <a:latin typeface="Courier New" pitchFamily="49" charset="0"/>
                  <a:sym typeface="Symbol" pitchFamily="18" charset="2"/>
                </a:rPr>
                <a:t></a:t>
              </a:r>
              <a:endParaRPr lang="en-US" sz="2800" b="1">
                <a:solidFill>
                  <a:schemeClr val="tx2"/>
                </a:solidFill>
                <a:latin typeface="Courier New" pitchFamily="49" charset="0"/>
              </a:endParaRPr>
            </a:p>
          </p:txBody>
        </p:sp>
      </p:grpSp>
      <p:sp>
        <p:nvSpPr>
          <p:cNvPr id="28699" name="Text Box 32"/>
          <p:cNvSpPr txBox="1">
            <a:spLocks noChangeArrowheads="1"/>
          </p:cNvSpPr>
          <p:nvPr/>
        </p:nvSpPr>
        <p:spPr bwMode="auto">
          <a:xfrm>
            <a:off x="5029200" y="3659188"/>
            <a:ext cx="397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Two ray (direct + reflected) model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61350" cy="685800"/>
          </a:xfrm>
        </p:spPr>
        <p:txBody>
          <a:bodyPr/>
          <a:lstStyle/>
          <a:p>
            <a:pPr eaLnBrk="1" hangingPunct="1"/>
            <a:r>
              <a:rPr lang="en-US" smtClean="0"/>
              <a:t>Multipath Fading</a:t>
            </a: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1163638" y="1649413"/>
            <a:ext cx="6802437" cy="266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auto">
          <a:xfrm>
            <a:off x="1341438" y="2273300"/>
            <a:ext cx="381000" cy="4572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4" name="AutoShape 5"/>
          <p:cNvCxnSpPr>
            <a:cxnSpLocks noChangeShapeType="1"/>
            <a:endCxn id="30723" idx="2"/>
          </p:cNvCxnSpPr>
          <p:nvPr/>
        </p:nvCxnSpPr>
        <p:spPr bwMode="auto">
          <a:xfrm flipV="1">
            <a:off x="1155700" y="2730500"/>
            <a:ext cx="376238" cy="333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5553075" y="3519488"/>
            <a:ext cx="381000" cy="4572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6" name="AutoShape 7"/>
          <p:cNvCxnSpPr>
            <a:cxnSpLocks noChangeShapeType="1"/>
            <a:endCxn id="30725" idx="2"/>
          </p:cNvCxnSpPr>
          <p:nvPr/>
        </p:nvCxnSpPr>
        <p:spPr bwMode="auto">
          <a:xfrm flipV="1">
            <a:off x="5367338" y="3976688"/>
            <a:ext cx="376237" cy="3333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727" name="Line 8"/>
          <p:cNvSpPr>
            <a:spLocks noChangeShapeType="1"/>
          </p:cNvSpPr>
          <p:nvPr/>
        </p:nvSpPr>
        <p:spPr bwMode="auto">
          <a:xfrm>
            <a:off x="1773238" y="2536825"/>
            <a:ext cx="3713162" cy="1011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 flipV="1">
            <a:off x="1814513" y="1663700"/>
            <a:ext cx="858837" cy="8588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2673350" y="1663700"/>
            <a:ext cx="5292725" cy="7477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>
            <a:off x="5970588" y="2425700"/>
            <a:ext cx="1954212" cy="10525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1279525" y="1855788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Tx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5534025" y="3101975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Rx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625475" y="809625"/>
            <a:ext cx="74834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Arial" pitchFamily="34" charset="0"/>
              </a:rPr>
              <a:t>Fading</a:t>
            </a:r>
            <a:r>
              <a:rPr lang="en-US">
                <a:latin typeface="Arial" pitchFamily="34" charset="0"/>
              </a:rPr>
              <a:t>: rapid fluctuation of the amplitude of a radio signal over a </a:t>
            </a:r>
          </a:p>
          <a:p>
            <a:pPr eaLnBrk="0" hangingPunct="0"/>
            <a:r>
              <a:rPr lang="en-US">
                <a:latin typeface="Arial" pitchFamily="34" charset="0"/>
              </a:rPr>
              <a:t>short period of time or travel distance</a:t>
            </a:r>
            <a:endParaRPr lang="en-US" sz="1800" b="1">
              <a:solidFill>
                <a:srgbClr val="0033FF"/>
              </a:solidFill>
              <a:latin typeface="Courier New" pitchFamily="49" charset="0"/>
            </a:endParaRPr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69925" y="4941888"/>
            <a:ext cx="76231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>
                <a:latin typeface="Arial" pitchFamily="34" charset="0"/>
              </a:rPr>
              <a:t>  Fading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pitchFamily="34" charset="0"/>
              </a:rPr>
              <a:t>  Varying doppler shifts on different multipath signals</a:t>
            </a:r>
          </a:p>
          <a:p>
            <a:pPr eaLnBrk="0" hangingPunct="0">
              <a:buFontTx/>
              <a:buChar char="•"/>
            </a:pPr>
            <a:r>
              <a:rPr lang="en-US">
                <a:latin typeface="Arial" pitchFamily="34" charset="0"/>
              </a:rPr>
              <a:t>  Time dispersion (causing inter symbol interference)</a:t>
            </a: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490538" y="4498975"/>
            <a:ext cx="24145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Effects of </a:t>
            </a:r>
            <a:r>
              <a:rPr lang="en-US">
                <a:solidFill>
                  <a:schemeClr val="tx2"/>
                </a:solidFill>
                <a:latin typeface="Arial" pitchFamily="34" charset="0"/>
              </a:rPr>
              <a:t>multipath: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 </a:t>
            </a:r>
            <a: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  <a:t>Reflection,diffraction, scattering</a:t>
            </a:r>
            <a:b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</a:br>
            <a:r>
              <a:rPr lang="en-US" sz="3600" b="1" smtClean="0">
                <a:solidFill>
                  <a:schemeClr val="folHlink"/>
                </a:solidFill>
                <a:latin typeface="Comic Sans MS" pitchFamily="66" charset="0"/>
              </a:rPr>
              <a:t>of radio signals</a:t>
            </a:r>
          </a:p>
        </p:txBody>
      </p:sp>
      <p:pic>
        <p:nvPicPr>
          <p:cNvPr id="32770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32771" name="Line 4"/>
          <p:cNvSpPr>
            <a:spLocks noChangeShapeType="1"/>
          </p:cNvSpPr>
          <p:nvPr/>
        </p:nvSpPr>
        <p:spPr bwMode="auto">
          <a:xfrm flipH="1">
            <a:off x="2895600" y="2209800"/>
            <a:ext cx="23622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 flipV="1">
            <a:off x="4343400" y="2362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 flipH="1">
            <a:off x="3886200" y="2895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 flipV="1">
            <a:off x="38100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3429000" y="2133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sz="1800" b="1">
                <a:latin typeface="Gulim" pitchFamily="34" charset="-127"/>
                <a:ea typeface="Gulim" pitchFamily="34" charset="-127"/>
              </a:rPr>
              <a:t>Scattering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11291</TotalTime>
  <Words>2778</Words>
  <Application>Microsoft Office PowerPoint</Application>
  <PresentationFormat>On-screen Show (4:3)</PresentationFormat>
  <Paragraphs>589</Paragraphs>
  <Slides>64</Slides>
  <Notes>62</Notes>
  <HiddenSlides>28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Times New Roman</vt:lpstr>
      <vt:lpstr>MS PGothic</vt:lpstr>
      <vt:lpstr>Arial</vt:lpstr>
      <vt:lpstr>Helvetica</vt:lpstr>
      <vt:lpstr>Courier New</vt:lpstr>
      <vt:lpstr>Symbol</vt:lpstr>
      <vt:lpstr>Gulim</vt:lpstr>
      <vt:lpstr>Comic Sans MS</vt:lpstr>
      <vt:lpstr>Math A</vt:lpstr>
      <vt:lpstr>Batang</vt:lpstr>
      <vt:lpstr>SimSun</vt:lpstr>
      <vt:lpstr>Default Design</vt:lpstr>
      <vt:lpstr>Microsoft Equation</vt:lpstr>
      <vt:lpstr>Microsoft Equation 3.0</vt:lpstr>
      <vt:lpstr>Microsoft ClipArt Gallery</vt:lpstr>
      <vt:lpstr>Microsoft Word Picture</vt:lpstr>
      <vt:lpstr>CS 117  Winter 11 Lecture 2A,  Jan 10, 2011</vt:lpstr>
      <vt:lpstr>Lecture Outline</vt:lpstr>
      <vt:lpstr>Spectrum and Propagation</vt:lpstr>
      <vt:lpstr>EM Spectrum </vt:lpstr>
      <vt:lpstr>Unlicensed Radio Spectrum </vt:lpstr>
      <vt:lpstr>Mobile Radio Propagation</vt:lpstr>
      <vt:lpstr>Radio propagation: path loss</vt:lpstr>
      <vt:lpstr>Multipath Fading</vt:lpstr>
      <vt:lpstr> Reflection,diffraction, scattering of radio signals</vt:lpstr>
      <vt:lpstr> The delay spread of a signal</vt:lpstr>
      <vt:lpstr>Propagation mechanisms</vt:lpstr>
      <vt:lpstr>Fading</vt:lpstr>
      <vt:lpstr>Schematic diagram of propagation loss and fading</vt:lpstr>
      <vt:lpstr>Fast fading: Raleigh distribution </vt:lpstr>
      <vt:lpstr>Fast fading: Receiver Close to Transmitter. </vt:lpstr>
      <vt:lpstr>The PDF of envelope of composite  signals according to Rician distribution (Fast Fading)  alpha = dominant signal/reflected signals</vt:lpstr>
      <vt:lpstr>Slow (shadow) fading</vt:lpstr>
      <vt:lpstr>Doppler effect</vt:lpstr>
      <vt:lpstr>Tx, Sense, Interfence Range</vt:lpstr>
      <vt:lpstr>Wireless LANs - MAC layer </vt:lpstr>
      <vt:lpstr>MAC Layer</vt:lpstr>
      <vt:lpstr>MAC protocols reviewed</vt:lpstr>
      <vt:lpstr>TDMA</vt:lpstr>
      <vt:lpstr>Frequency Hopping (FH)</vt:lpstr>
      <vt:lpstr>Bluetooth Frequency Hopping:  1pkt per frequency slot</vt:lpstr>
      <vt:lpstr>MAC protocols</vt:lpstr>
      <vt:lpstr>Random Access protocols</vt:lpstr>
      <vt:lpstr>Slotted Aloha</vt:lpstr>
      <vt:lpstr>CSMA (Carrier Sense Multiple Access)</vt:lpstr>
      <vt:lpstr>CSMA collisions</vt:lpstr>
      <vt:lpstr>CSMA/CD (Collision Detection)</vt:lpstr>
      <vt:lpstr>Slide 32</vt:lpstr>
      <vt:lpstr>802.11 - MAC layer </vt:lpstr>
      <vt:lpstr>IEEE 802.11 Medium Access</vt:lpstr>
      <vt:lpstr>802.11 - CSMA/CA access method </vt:lpstr>
      <vt:lpstr>802.11 - CSMA/CA (cont)</vt:lpstr>
      <vt:lpstr>Slide 37</vt:lpstr>
      <vt:lpstr>Virtual Channel Sensing (RTS/CTS)</vt:lpstr>
      <vt:lpstr>The RTS/CTS solution (CSMA/CA+RTS/CTS)</vt:lpstr>
      <vt:lpstr>802.11 - CSMA/CA + RTS/CTS</vt:lpstr>
      <vt:lpstr>MAC-PCF (Point Coordination Function) like polling </vt:lpstr>
      <vt:lpstr>MAC-PCF (cont)</vt:lpstr>
      <vt:lpstr>Slide 43</vt:lpstr>
      <vt:lpstr>802.11 Frame Structure (cont)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Higher Speeds?</vt:lpstr>
      <vt:lpstr>Better QoS guarantees?</vt:lpstr>
      <vt:lpstr>CSMA/CA Protocol:  congestion control</vt:lpstr>
      <vt:lpstr>Congestion Avoidance: in IEEE 802.11 DCF </vt:lpstr>
      <vt:lpstr>DCF Example</vt:lpstr>
      <vt:lpstr>Congestion Avoidance</vt:lpstr>
      <vt:lpstr>Congestion Control</vt:lpstr>
      <vt:lpstr>Binary Exponential Backoff in DCF</vt:lpstr>
      <vt:lpstr>802.11 Lab - TCP/UDP performance</vt:lpstr>
      <vt:lpstr>802.11Lab (cont)</vt:lpstr>
      <vt:lpstr>802.11 Lab (cont)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Medium Access with Carrier Sense Multiple Access with Collision Avoidance (CSMA/CA)</dc:title>
  <dc:creator>Revaz  Dzhanidze</dc:creator>
  <cp:lastModifiedBy>Vahe</cp:lastModifiedBy>
  <cp:revision>100</cp:revision>
  <dcterms:created xsi:type="dcterms:W3CDTF">2011-01-08T23:43:11Z</dcterms:created>
  <dcterms:modified xsi:type="dcterms:W3CDTF">2012-01-19T06:03:02Z</dcterms:modified>
</cp:coreProperties>
</file>