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3" r:id="rId2"/>
    <p:sldId id="321" r:id="rId3"/>
    <p:sldId id="289" r:id="rId4"/>
    <p:sldId id="257" r:id="rId5"/>
    <p:sldId id="325" r:id="rId6"/>
    <p:sldId id="327" r:id="rId7"/>
    <p:sldId id="341" r:id="rId8"/>
  </p:sldIdLst>
  <p:sldSz cx="9144000" cy="6858000" type="screen4x3"/>
  <p:notesSz cx="6942138" cy="928528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99"/>
    <a:srgbClr val="663300"/>
    <a:srgbClr val="CC6600"/>
    <a:srgbClr val="990033"/>
    <a:srgbClr val="6600CC"/>
    <a:srgbClr val="FFFFFF"/>
    <a:srgbClr val="99FFCC"/>
    <a:srgbClr val="99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80" d="100"/>
        <a:sy n="8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92" y="-90"/>
      </p:cViewPr>
      <p:guideLst>
        <p:guide orient="horz" pos="2924"/>
        <p:guide pos="218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083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000" i="1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-1588"/>
            <a:ext cx="30083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000" i="1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1738"/>
            <a:ext cx="30083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000" i="1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821738"/>
            <a:ext cx="30083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000" i="1"/>
            </a:lvl1pPr>
          </a:lstStyle>
          <a:p>
            <a:fld id="{26AC63FF-5C76-4D0D-B77B-31FE775FEB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083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000" i="1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-1588"/>
            <a:ext cx="30083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000" i="1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1738"/>
            <a:ext cx="30083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000" i="1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821738"/>
            <a:ext cx="30083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000" i="1"/>
            </a:lvl1pPr>
          </a:lstStyle>
          <a:p>
            <a:fld id="{0FBC3EF4-224D-49AD-BC7F-BBF8488335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11663"/>
            <a:ext cx="50942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53" tIns="47722" rIns="93853" bIns="47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3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8875" y="704850"/>
            <a:ext cx="4625975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CDC8F-1D78-4E7D-B93D-B5BA6E12DAB6}" type="slidenum">
              <a:rPr lang="en-US"/>
              <a:pPr/>
              <a:t>5</a:t>
            </a:fld>
            <a:endParaRPr lang="en-US"/>
          </a:p>
        </p:txBody>
      </p:sp>
      <p:sp>
        <p:nvSpPr>
          <p:cNvPr id="20482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1F3B36-3F3B-4C2A-8535-461EBFFC42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7C4FA-CAB0-4006-99BE-DF0D0734D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E58B46-E971-46D4-A92F-C3E72D1ECE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F8E0E-A394-4A7B-8C11-3B4CA0ACA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BD8A0-A591-47BF-9064-B0424DB8BC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8E826-66D8-43FC-A9FD-E03B144BE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6A7B7-5D6E-4D9E-ADD0-8C4DA12182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0ACF6-4211-4C46-B971-FCAE1A18D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9B76F3-FD14-4124-AB6B-CC2AA29468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03DB-17ED-408F-A948-B9C8EF954F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3FD9E-3B0E-4A7A-9C33-87227C89FA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3F5B889-C10C-4614-9B2D-530ED422B9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330200" y="177800"/>
            <a:ext cx="8515350" cy="64262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la.edu/NRL/wireless/uploads/kxu_wowmom02.pdf" TargetMode="External"/><Relationship Id="rId2" Type="http://schemas.openxmlformats.org/officeDocument/2006/relationships/hyperlink" Target="http://www.cs.ucla.edu/classes/fall02/cs218/l1/paper/wam/mmt99.pd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3600" smtClean="0"/>
              <a:t>TCP in wireless ad hoc networks</a:t>
            </a:r>
            <a:endParaRPr lang="en-US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 117 Winter 2012</a:t>
            </a:r>
          </a:p>
          <a:p>
            <a:r>
              <a:rPr lang="en-US" smtClean="0"/>
              <a:t>Mario Gerla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 Hoc TCP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Problems with TCP in ad hoc networks: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smtClean="0"/>
              <a:t>Broadcast medium: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smtClean="0"/>
              <a:t>Conflict between packets and ACKs in the same connection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smtClean="0"/>
              <a:t>unfairness and </a:t>
            </a:r>
            <a:r>
              <a:rPr lang="ja-JP" altLang="en-US" sz="1600" smtClean="0"/>
              <a:t>“</a:t>
            </a:r>
            <a:r>
              <a:rPr lang="en-US" altLang="ja-JP" sz="1600" smtClean="0"/>
              <a:t>capture</a:t>
            </a:r>
            <a:r>
              <a:rPr lang="ja-JP" altLang="en-US" sz="1600" smtClean="0"/>
              <a:t>”</a:t>
            </a:r>
            <a:r>
              <a:rPr lang="en-US" altLang="ja-JP" sz="1600" smtClean="0"/>
              <a:t> caused by the interaction between TCP time outs and MAC backoff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smtClean="0"/>
              <a:t>Random interference/jamming causes packet loss; Source cannot discriminate between congestion loss and random loss =&gt; drive TCP window to zero!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endParaRPr lang="en-US" sz="160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smtClean="0"/>
              <a:t>Node mobility: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smtClean="0"/>
              <a:t>Path breaks in motion forcing TCP to time out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60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i="1" smtClean="0"/>
              <a:t>Slow TCP reaction to pkt loss: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smtClean="0"/>
              <a:t>Packet loss not a timely congestion indicator - the MAC layer retransmits lost packets thus postponing the alarm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7086600" cy="533400"/>
          </a:xfrm>
        </p:spPr>
        <p:txBody>
          <a:bodyPr/>
          <a:lstStyle/>
          <a:p>
            <a:r>
              <a:rPr lang="en-US" sz="2400" smtClean="0"/>
              <a:t> </a:t>
            </a:r>
            <a:r>
              <a:rPr lang="en-US" smtClean="0"/>
              <a:t>Outline</a:t>
            </a:r>
            <a:endParaRPr lang="en-US" sz="2400" smtClean="0"/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910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TCP overview</a:t>
            </a:r>
          </a:p>
          <a:p>
            <a:r>
              <a:rPr lang="en-US" smtClean="0"/>
              <a:t>Ad hoc TCP </a:t>
            </a:r>
          </a:p>
          <a:p>
            <a:pPr lvl="1"/>
            <a:r>
              <a:rPr lang="en-US" smtClean="0"/>
              <a:t>optimal window</a:t>
            </a:r>
          </a:p>
          <a:p>
            <a:pPr lvl="1"/>
            <a:r>
              <a:rPr lang="en-US" smtClean="0"/>
              <a:t>TCP and MAC interaction study</a:t>
            </a:r>
          </a:p>
          <a:p>
            <a:pPr lvl="1"/>
            <a:r>
              <a:rPr lang="en-US" smtClean="0"/>
              <a:t>The problem of fairness and the NRED solution</a:t>
            </a:r>
          </a:p>
          <a:p>
            <a:r>
              <a:rPr lang="en-US" smtClean="0"/>
              <a:t>TCP in lossy, mobile environments</a:t>
            </a:r>
          </a:p>
          <a:p>
            <a:pPr lvl="1"/>
            <a:r>
              <a:rPr lang="en-US" smtClean="0"/>
              <a:t>The impact of multipath and routing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TCP ad hoc: Relevant literature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81200"/>
            <a:ext cx="8763000" cy="4724400"/>
          </a:xfrm>
        </p:spPr>
        <p:txBody>
          <a:bodyPr/>
          <a:lstStyle/>
          <a:p>
            <a:pPr algn="l"/>
            <a:r>
              <a:rPr lang="en-US" sz="2000" smtClean="0"/>
              <a:t>Holland and Vaidya,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</a:t>
            </a:r>
            <a:r>
              <a:rPr lang="en-US" altLang="ja-JP" sz="2000" smtClean="0">
                <a:solidFill>
                  <a:srgbClr val="FF0033"/>
                </a:solidFill>
              </a:rPr>
              <a:t>Impact of Routing and Link Layers on TCP Perofrmance in mobile ad hoc nets</a:t>
            </a:r>
            <a:r>
              <a:rPr lang="ja-JP" altLang="en-US" sz="2000" smtClean="0">
                <a:solidFill>
                  <a:srgbClr val="FF0033"/>
                </a:solidFill>
              </a:rPr>
              <a:t>”</a:t>
            </a:r>
            <a:r>
              <a:rPr lang="en-US" altLang="ja-JP" sz="2000" smtClean="0">
                <a:solidFill>
                  <a:srgbClr val="FF0033"/>
                </a:solidFill>
              </a:rPr>
              <a:t> </a:t>
            </a:r>
            <a:r>
              <a:rPr lang="en-US" altLang="ja-JP" sz="2000" smtClean="0"/>
              <a:t>, Mobicom 99.</a:t>
            </a:r>
          </a:p>
          <a:p>
            <a:pPr algn="l"/>
            <a:endParaRPr lang="en-US" sz="2000" smtClean="0"/>
          </a:p>
          <a:p>
            <a:pPr algn="l"/>
            <a:r>
              <a:rPr lang="en-US" sz="2000" smtClean="0"/>
              <a:t>Jiwei Chen,  et al </a:t>
            </a:r>
            <a:r>
              <a:rPr lang="ja-JP" altLang="en-US" sz="2000" u="sng" smtClean="0">
                <a:solidFill>
                  <a:schemeClr val="hlink"/>
                </a:solidFill>
              </a:rPr>
              <a:t>“</a:t>
            </a:r>
            <a:r>
              <a:rPr lang="en-US" altLang="ja-JP" sz="2000" u="sng" smtClean="0">
                <a:solidFill>
                  <a:schemeClr val="hlink"/>
                </a:solidFill>
              </a:rPr>
              <a:t>TCP with Variance Control for Multihop IEEE 802.11 Wireless Networks</a:t>
            </a:r>
            <a:r>
              <a:rPr lang="ja-JP" altLang="en-US" sz="2000" u="sng" smtClean="0">
                <a:solidFill>
                  <a:schemeClr val="hlink"/>
                </a:solidFill>
              </a:rPr>
              <a:t>”</a:t>
            </a:r>
            <a:r>
              <a:rPr lang="en-US" altLang="ja-JP" sz="2000" u="sng" smtClean="0">
                <a:solidFill>
                  <a:schemeClr val="hlink"/>
                </a:solidFill>
              </a:rPr>
              <a:t>,</a:t>
            </a:r>
            <a:r>
              <a:rPr lang="en-US" altLang="ja-JP" sz="2000" smtClean="0"/>
              <a:t> MILCOM Oct 2006</a:t>
            </a:r>
          </a:p>
          <a:p>
            <a:pPr algn="l"/>
            <a:endParaRPr lang="en-US" sz="2000" smtClean="0"/>
          </a:p>
          <a:p>
            <a:pPr algn="l"/>
            <a:r>
              <a:rPr lang="en-US" sz="2000" smtClean="0"/>
              <a:t>K. Tang and M. Gerla, "</a:t>
            </a:r>
            <a:r>
              <a:rPr lang="en-US" sz="2000" smtClean="0">
                <a:hlinkClick r:id="rId2"/>
              </a:rPr>
              <a:t>Fair Sharing of MAC under TCP in Wireless Ad Hoc Networks</a:t>
            </a:r>
            <a:r>
              <a:rPr lang="en-US" sz="2000" smtClean="0"/>
              <a:t>," In Proceedings of IEEE MMT'99, Oct. 1999. </a:t>
            </a:r>
          </a:p>
          <a:p>
            <a:pPr algn="l"/>
            <a:endParaRPr lang="en-US" sz="2000" smtClean="0"/>
          </a:p>
          <a:p>
            <a:pPr algn="l"/>
            <a:r>
              <a:rPr lang="en-US" sz="2000" smtClean="0"/>
              <a:t>Kaixin Xu, et al </a:t>
            </a:r>
            <a:r>
              <a:rPr lang="ja-JP" altLang="en-US" sz="2000" smtClean="0"/>
              <a:t>“</a:t>
            </a:r>
            <a:r>
              <a:rPr lang="en-US" altLang="ja-JP" sz="2000" smtClean="0">
                <a:hlinkClick r:id="rId3"/>
              </a:rPr>
              <a:t>TCP Behavior across Multihop Wireless Networks and the Wired Internet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ACM WoWMoM 2002, Sep. 2002.</a:t>
            </a:r>
          </a:p>
          <a:p>
            <a:pPr algn="l"/>
            <a:endParaRPr lang="en-US" sz="2000" smtClean="0"/>
          </a:p>
          <a:p>
            <a:pPr algn="l"/>
            <a:r>
              <a:rPr lang="en-US" sz="2000" smtClean="0"/>
              <a:t>Jiwei Chen, et al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 </a:t>
            </a:r>
            <a:r>
              <a:rPr lang="en-US" altLang="ja-JP" sz="2000" u="sng" smtClean="0">
                <a:solidFill>
                  <a:schemeClr val="hlink"/>
                </a:solidFill>
              </a:rPr>
              <a:t>TCP over Geo-routing for High Mobility:</a:t>
            </a:r>
          </a:p>
          <a:p>
            <a:pPr algn="l"/>
            <a:r>
              <a:rPr lang="en-US" sz="2000" u="sng" smtClean="0">
                <a:solidFill>
                  <a:schemeClr val="hlink"/>
                </a:solidFill>
              </a:rPr>
              <a:t>Vehicle Grids and Airborne Swarms</a:t>
            </a:r>
            <a:r>
              <a:rPr lang="ja-JP" altLang="en-US" sz="2000" u="sng" smtClean="0"/>
              <a:t>”</a:t>
            </a:r>
            <a:r>
              <a:rPr lang="en-US" altLang="ja-JP" sz="2000" u="sng" smtClean="0"/>
              <a:t>. WCC 2006, Santiago, Chile</a:t>
            </a:r>
            <a:endParaRPr lang="en-US" altLang="ja-JP" sz="2000" smtClean="0"/>
          </a:p>
          <a:p>
            <a:pPr algn="l"/>
            <a:endParaRPr lang="en-US" sz="2000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24800" cy="533400"/>
          </a:xfrm>
        </p:spPr>
        <p:txBody>
          <a:bodyPr/>
          <a:lstStyle/>
          <a:p>
            <a:r>
              <a:rPr lang="en-US" smtClean="0"/>
              <a:t>What can go  </a:t>
            </a:r>
            <a:r>
              <a:rPr lang="en-US" i="1" smtClean="0">
                <a:solidFill>
                  <a:srgbClr val="FFFFFF"/>
                </a:solidFill>
              </a:rPr>
              <a:t>wrong</a:t>
            </a:r>
            <a:r>
              <a:rPr lang="en-US" smtClean="0"/>
              <a:t> with TCP in Ad Hoc nets?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TCP problems: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z="2800" smtClean="0">
                <a:solidFill>
                  <a:schemeClr val="accent2"/>
                </a:solidFill>
              </a:rPr>
              <a:t>Multihop </a:t>
            </a:r>
            <a:r>
              <a:rPr lang="en-US" sz="2800" smtClean="0"/>
              <a:t>- throughput reduction</a:t>
            </a:r>
            <a:endParaRPr lang="en-US" sz="280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z="2800" smtClean="0">
                <a:solidFill>
                  <a:schemeClr val="accent2"/>
                </a:solidFill>
              </a:rPr>
              <a:t>mobility </a:t>
            </a:r>
            <a:r>
              <a:rPr lang="en-US" sz="2800" smtClean="0"/>
              <a:t>-  path breaks and forces TCP to timeout</a:t>
            </a:r>
          </a:p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z="2800" smtClean="0">
                <a:solidFill>
                  <a:schemeClr val="accent2"/>
                </a:solidFill>
              </a:rPr>
              <a:t>interference/jamming</a:t>
            </a:r>
            <a:r>
              <a:rPr lang="en-US" sz="2800" smtClean="0"/>
              <a:t> - TCP  interprets the loss as congestion</a:t>
            </a:r>
          </a:p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z="2800" smtClean="0">
                <a:solidFill>
                  <a:schemeClr val="accent2"/>
                </a:solidFill>
              </a:rPr>
              <a:t>interference</a:t>
            </a:r>
            <a:r>
              <a:rPr lang="en-US" sz="2800" smtClean="0"/>
              <a:t> between multiple TCP connections  -&gt; </a:t>
            </a:r>
            <a:r>
              <a:rPr lang="ja-JP" altLang="en-US" sz="2800" smtClean="0"/>
              <a:t>“</a:t>
            </a:r>
            <a:r>
              <a:rPr lang="en-US" altLang="ja-JP" sz="2800" smtClean="0"/>
              <a:t>capture</a:t>
            </a:r>
            <a:r>
              <a:rPr lang="ja-JP" altLang="en-US" sz="2800" smtClean="0"/>
              <a:t>”</a:t>
            </a:r>
            <a:endParaRPr lang="en-US" altLang="ja-JP" sz="2800" smtClean="0"/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Impact of Multi-Hop 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219200" y="1143000"/>
          <a:ext cx="7086600" cy="4743450"/>
        </p:xfrm>
        <a:graphic>
          <a:graphicData uri="http://schemas.openxmlformats.org/presentationml/2006/ole">
            <p:oleObj spid="_x0000_s21506" name="Chart" r:id="rId3" imgW="7239000" imgH="4826000" progId="MSGraph.Chart.8">
              <p:embed followColorScheme="full"/>
            </p:oleObj>
          </a:graphicData>
        </a:graphic>
      </p:graphicFrame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5854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2000" smtClean="0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20000"/>
              </a:spcBef>
              <a:buSzPct val="100000"/>
              <a:defRPr/>
            </a:pPr>
            <a:r>
              <a:rPr lang="en-US" sz="2000" b="1" smtClean="0">
                <a:latin typeface="Helvetica" charset="0"/>
              </a:rPr>
              <a:t>For large number of hops throughput stabilizes </a:t>
            </a:r>
            <a:r>
              <a:rPr lang="en-US" sz="2000" b="1" smtClean="0">
                <a:solidFill>
                  <a:schemeClr val="accent2"/>
                </a:solidFill>
                <a:latin typeface="Helvetica" charset="0"/>
              </a:rPr>
              <a:t>(</a:t>
            </a:r>
            <a:r>
              <a:rPr lang="en-US" sz="2000" b="1" i="1" smtClean="0">
                <a:solidFill>
                  <a:schemeClr val="accent2"/>
                </a:solidFill>
                <a:latin typeface="Helvetica" charset="0"/>
              </a:rPr>
              <a:t>pipelining effect)</a:t>
            </a:r>
            <a:r>
              <a:rPr lang="en-US" sz="2000" b="1" i="1" smtClean="0">
                <a:solidFill>
                  <a:srgbClr val="FF0033"/>
                </a:solidFill>
                <a:latin typeface="Helvetica" charset="0"/>
              </a:rPr>
              <a:t> </a:t>
            </a:r>
            <a:endParaRPr lang="en-US" sz="2000" b="1" smtClean="0">
              <a:solidFill>
                <a:srgbClr val="FF0033"/>
              </a:solidFill>
              <a:latin typeface="Helvetica" charset="0"/>
            </a:endParaRPr>
          </a:p>
          <a:p>
            <a:pPr>
              <a:defRPr/>
            </a:pPr>
            <a:endParaRPr lang="en-US" sz="2000" smtClean="0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-152400" y="1600200"/>
            <a:ext cx="1752600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Throughput</a:t>
            </a:r>
          </a:p>
          <a:p>
            <a:pPr>
              <a:defRPr/>
            </a:pPr>
            <a:r>
              <a:rPr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(2 Mbps 802.11 MAC)</a:t>
            </a:r>
            <a:endParaRPr lang="en-US" sz="1800" smtClean="0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1800" smtClean="0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Pacing and cwin in a multihop path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O----- </a:t>
            </a:r>
            <a:r>
              <a:rPr lang="en-US" smtClean="0">
                <a:solidFill>
                  <a:schemeClr val="accent2"/>
                </a:solidFill>
              </a:rPr>
              <a:t>DATA </a:t>
            </a:r>
            <a:r>
              <a:rPr lang="en-US" smtClean="0"/>
              <a:t>----&gt;O--------O-------O---- </a:t>
            </a:r>
            <a:r>
              <a:rPr lang="en-US" smtClean="0">
                <a:solidFill>
                  <a:schemeClr val="accent2"/>
                </a:solidFill>
              </a:rPr>
              <a:t>DATA </a:t>
            </a:r>
            <a:r>
              <a:rPr lang="en-US" smtClean="0"/>
              <a:t>--&gt;O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mtClean="0"/>
              <a:t>3D Pacing: </a:t>
            </a:r>
          </a:p>
          <a:p>
            <a:pPr lvl="1">
              <a:lnSpc>
                <a:spcPct val="90000"/>
              </a:lnSpc>
              <a:buFont typeface="Times" charset="0"/>
              <a:buChar char="•"/>
            </a:pPr>
            <a:r>
              <a:rPr lang="en-US" smtClean="0">
                <a:solidFill>
                  <a:schemeClr val="accent2"/>
                </a:solidFill>
              </a:rPr>
              <a:t>To avoid conflicts packets are injected every  3 slots</a:t>
            </a:r>
          </a:p>
          <a:p>
            <a:pPr lvl="1">
              <a:lnSpc>
                <a:spcPct val="90000"/>
              </a:lnSpc>
              <a:buFont typeface="Times" charset="0"/>
              <a:buChar char="•"/>
            </a:pPr>
            <a:r>
              <a:rPr lang="en-US" smtClean="0">
                <a:solidFill>
                  <a:schemeClr val="accent2"/>
                </a:solidFill>
              </a:rPr>
              <a:t>Closer packing leads to conflicts and congestion</a:t>
            </a:r>
          </a:p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mtClean="0"/>
              <a:t>In TCP, ACKs require bdw same as Data, thus =&gt; 4D pacing (ACK &lt;&lt; DATA) </a:t>
            </a:r>
          </a:p>
          <a:p>
            <a:pPr>
              <a:lnSpc>
                <a:spcPct val="90000"/>
              </a:lnSpc>
              <a:buFont typeface="Times" charset="0"/>
              <a:buChar char="•"/>
            </a:pPr>
            <a:r>
              <a:rPr lang="en-US" smtClean="0"/>
              <a:t>If interference range higher (say twice) than the transmission range, the pacing interval must be increased.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mtClean="0"/>
              <a:t>Optimal TCP window can be derived  from </a:t>
            </a:r>
            <a:r>
              <a:rPr lang="ja-JP" altLang="en-US" smtClean="0"/>
              <a:t>“</a:t>
            </a:r>
            <a:r>
              <a:rPr lang="en-US" altLang="ja-JP" smtClean="0"/>
              <a:t>pacing</a:t>
            </a:r>
            <a:r>
              <a:rPr lang="ja-JP" altLang="en-US" smtClean="0"/>
              <a:t>”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00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Presentation.pot</Template>
  <TotalTime>2</TotalTime>
  <Pages>18</Pages>
  <Words>425</Words>
  <Application>Microsoft Office PowerPoint</Application>
  <PresentationFormat>On-screen Show (4:3)</PresentationFormat>
  <Paragraphs>61</Paragraphs>
  <Slides>7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Times New Roman</vt:lpstr>
      <vt:lpstr>MS PGothic</vt:lpstr>
      <vt:lpstr>Arial</vt:lpstr>
      <vt:lpstr>Helvetica</vt:lpstr>
      <vt:lpstr>Wingdings</vt:lpstr>
      <vt:lpstr>Times</vt:lpstr>
      <vt:lpstr>Blank Presentation</vt:lpstr>
      <vt:lpstr>Microsoft Graph Chart</vt:lpstr>
      <vt:lpstr>TCP in wireless ad hoc networks</vt:lpstr>
      <vt:lpstr>Ad Hoc TCP</vt:lpstr>
      <vt:lpstr> Outline</vt:lpstr>
      <vt:lpstr>   TCP ad hoc: Relevant literature </vt:lpstr>
      <vt:lpstr>What can go  wrong with TCP in Ad Hoc nets?</vt:lpstr>
      <vt:lpstr>Impact of Multi-Hop  </vt:lpstr>
      <vt:lpstr>Pacing and cwin in a multihop 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Guarantee in Wirless Network</dc:title>
  <dc:creator>USER</dc:creator>
  <cp:lastModifiedBy>Vahe</cp:lastModifiedBy>
  <cp:revision>12275622</cp:revision>
  <cp:lastPrinted>1999-02-10T00:44:50Z</cp:lastPrinted>
  <dcterms:created xsi:type="dcterms:W3CDTF">2010-11-05T05:56:54Z</dcterms:created>
  <dcterms:modified xsi:type="dcterms:W3CDTF">2012-01-31T02:46:16Z</dcterms:modified>
</cp:coreProperties>
</file>