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60" r:id="rId2"/>
    <p:sldId id="270" r:id="rId3"/>
    <p:sldId id="257" r:id="rId4"/>
    <p:sldId id="306" r:id="rId5"/>
    <p:sldId id="258" r:id="rId6"/>
    <p:sldId id="307" r:id="rId7"/>
    <p:sldId id="259" r:id="rId8"/>
    <p:sldId id="302" r:id="rId9"/>
    <p:sldId id="277" r:id="rId10"/>
    <p:sldId id="278" r:id="rId11"/>
    <p:sldId id="279" r:id="rId12"/>
    <p:sldId id="309" r:id="rId13"/>
    <p:sldId id="304" r:id="rId14"/>
    <p:sldId id="314" r:id="rId15"/>
    <p:sldId id="315" r:id="rId16"/>
    <p:sldId id="316" r:id="rId17"/>
    <p:sldId id="318" r:id="rId18"/>
    <p:sldId id="317" r:id="rId19"/>
    <p:sldId id="284" r:id="rId20"/>
    <p:sldId id="305" r:id="rId21"/>
    <p:sldId id="286" r:id="rId22"/>
    <p:sldId id="310" r:id="rId23"/>
    <p:sldId id="296" r:id="rId24"/>
    <p:sldId id="311" r:id="rId25"/>
    <p:sldId id="308" r:id="rId26"/>
    <p:sldId id="262" r:id="rId27"/>
  </p:sldIdLst>
  <p:sldSz cx="9144000" cy="6858000" type="screen4x3"/>
  <p:notesSz cx="6881813" cy="100028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3" d="100"/>
          <a:sy n="63" d="100"/>
        </p:scale>
        <p:origin x="-10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9E557-6348-4134-AA4A-F6A01E17F8E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211584-FD0E-415B-8144-58AAE83B219E}">
      <dgm:prSet/>
      <dgm:spPr/>
      <dgm:t>
        <a:bodyPr/>
        <a:lstStyle/>
        <a:p>
          <a:pPr rtl="0"/>
          <a:r>
            <a:rPr lang="en-US" b="1" dirty="0" smtClean="0"/>
            <a:t>UCLA</a:t>
          </a:r>
          <a:endParaRPr lang="en-US" dirty="0"/>
        </a:p>
      </dgm:t>
    </dgm:pt>
    <dgm:pt modelId="{AAC8CF6B-CAB8-465E-807C-6B6BF08B7772}" type="parTrans" cxnId="{C510DD1D-F833-496B-9456-2A5B4D9F6CA5}">
      <dgm:prSet/>
      <dgm:spPr/>
      <dgm:t>
        <a:bodyPr/>
        <a:lstStyle/>
        <a:p>
          <a:endParaRPr lang="en-US"/>
        </a:p>
      </dgm:t>
    </dgm:pt>
    <dgm:pt modelId="{CADB7B9D-B68B-4E07-9C2C-D0DBE8A0A831}" type="sibTrans" cxnId="{C510DD1D-F833-496B-9456-2A5B4D9F6CA5}">
      <dgm:prSet/>
      <dgm:spPr/>
      <dgm:t>
        <a:bodyPr/>
        <a:lstStyle/>
        <a:p>
          <a:endParaRPr lang="en-US"/>
        </a:p>
      </dgm:t>
    </dgm:pt>
    <dgm:pt modelId="{A6171EBB-965D-4CCA-93FA-1C10B06C51B3}" type="pres">
      <dgm:prSet presAssocID="{DCF9E557-6348-4134-AA4A-F6A01E17F8E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6EB147-0E34-49B9-A2C8-014E4B31E167}" type="pres">
      <dgm:prSet presAssocID="{BB211584-FD0E-415B-8144-58AAE83B219E}" presName="node" presStyleLbl="node1" presStyleIdx="0" presStyleCnt="1" custRadScaleRad="100000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10DD1D-F833-496B-9456-2A5B4D9F6CA5}" srcId="{DCF9E557-6348-4134-AA4A-F6A01E17F8E7}" destId="{BB211584-FD0E-415B-8144-58AAE83B219E}" srcOrd="0" destOrd="0" parTransId="{AAC8CF6B-CAB8-465E-807C-6B6BF08B7772}" sibTransId="{CADB7B9D-B68B-4E07-9C2C-D0DBE8A0A831}"/>
    <dgm:cxn modelId="{1411E3CC-DC80-4F37-AD77-07843399EC33}" type="presOf" srcId="{DCF9E557-6348-4134-AA4A-F6A01E17F8E7}" destId="{A6171EBB-965D-4CCA-93FA-1C10B06C51B3}" srcOrd="0" destOrd="0" presId="urn:microsoft.com/office/officeart/2005/8/layout/cycle2"/>
    <dgm:cxn modelId="{C0875FDC-0841-4D0B-9070-2FDF5AEB5717}" type="presOf" srcId="{BB211584-FD0E-415B-8144-58AAE83B219E}" destId="{626EB147-0E34-49B9-A2C8-014E4B31E167}" srcOrd="0" destOrd="0" presId="urn:microsoft.com/office/officeart/2005/8/layout/cycle2"/>
    <dgm:cxn modelId="{7813312C-3BCB-4D75-B9B3-6D894517C4A6}" type="presParOf" srcId="{A6171EBB-965D-4CCA-93FA-1C10B06C51B3}" destId="{626EB147-0E34-49B9-A2C8-014E4B31E16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26EB147-0E34-49B9-A2C8-014E4B31E167}">
      <dsp:nvSpPr>
        <dsp:cNvPr id="0" name=""/>
        <dsp:cNvSpPr/>
      </dsp:nvSpPr>
      <dsp:spPr>
        <a:xfrm>
          <a:off x="332184" y="327"/>
          <a:ext cx="707231" cy="707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UCLA</a:t>
          </a:r>
          <a:endParaRPr lang="en-US" sz="1600" kern="1200" dirty="0"/>
        </a:p>
      </dsp:txBody>
      <dsp:txXfrm>
        <a:off x="332184" y="327"/>
        <a:ext cx="707231" cy="707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6" charset="0"/>
              </a:defRPr>
            </a:lvl1pPr>
          </a:lstStyle>
          <a:p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6" charset="0"/>
              </a:defRPr>
            </a:lvl1pPr>
          </a:lstStyle>
          <a:p>
            <a:fld id="{BD7A0095-E892-49BD-A484-26C28FC1937E}" type="datetime1">
              <a:rPr lang="en-US" altLang="ko-KR"/>
              <a:pPr/>
              <a:t>2/1/2012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9300"/>
            <a:ext cx="5000625" cy="3751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446" tIns="46223" rIns="92446" bIns="46223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751388"/>
            <a:ext cx="5505450" cy="4500562"/>
          </a:xfrm>
          <a:prstGeom prst="rect">
            <a:avLst/>
          </a:prstGeom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1188"/>
            <a:ext cx="2982913" cy="500062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6" charset="0"/>
              </a:defRPr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9501188"/>
            <a:ext cx="2982912" cy="500062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6" charset="0"/>
              </a:defRPr>
            </a:lvl1pPr>
          </a:lstStyle>
          <a:p>
            <a:fld id="{ECEA0A3A-F142-43AC-AD56-22209B35CD4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1A85FA-3A62-4B81-BCF6-4FDF2272345F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29699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EE50DA-ADF1-470C-81DF-8A40021B839F}" type="slidenum">
              <a:rPr lang="en-US" altLang="ko-KR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ko-KR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ko-KR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ko-KR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ko-KR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952246F-E9C9-4CC1-A6C7-FDF23C8A03F0}" type="slidenum">
              <a:rPr lang="en-US" altLang="ko-KR"/>
              <a:pPr/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2B2C9C-60CD-426A-B702-2C77BF80C122}" type="slidenum">
              <a:rPr lang="en-US" altLang="ko-KR"/>
              <a:pPr/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ko-KR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114AD0-512C-4743-B913-AE1E7DB0B169}" type="slidenum">
              <a:rPr lang="en-US" altLang="ko-KR">
                <a:latin typeface="Arial" charset="0"/>
              </a:rPr>
              <a:pPr/>
              <a:t>3</a:t>
            </a:fld>
            <a:endParaRPr lang="en-US" altLang="ko-KR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mtClean="0">
              <a:latin typeface="Arial" charset="0"/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1230BC-CBCC-473B-9690-697B24779E72}" type="slidenum">
              <a:rPr lang="en-US" altLang="ko-KR">
                <a:latin typeface="Arial" charset="0"/>
              </a:rPr>
              <a:pPr/>
              <a:t>4</a:t>
            </a:fld>
            <a:endParaRPr lang="en-US" altLang="ko-KR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mtClean="0">
              <a:latin typeface="Arial" charset="0"/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F4F6AB-6553-4A71-B6FA-BA22E0B7FC0F}" type="slidenum">
              <a:rPr lang="en-US" altLang="ko-KR">
                <a:latin typeface="Arial" charset="0"/>
              </a:rPr>
              <a:pPr/>
              <a:t>5</a:t>
            </a:fld>
            <a:endParaRPr lang="en-US" altLang="ko-KR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mtClean="0">
              <a:latin typeface="Arial" charset="0"/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28B6F7-8F6A-4887-A80F-B4AB1B0E9533}" type="slidenum">
              <a:rPr lang="en-US" altLang="ko-KR">
                <a:latin typeface="Arial" charset="0"/>
              </a:rPr>
              <a:pPr/>
              <a:t>7</a:t>
            </a:fld>
            <a:endParaRPr lang="en-US" altLang="ko-KR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mtClean="0">
              <a:latin typeface="Arial" charset="0"/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ko-KR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ko-KR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ko-KR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218454-2DCB-41D6-B12B-4FFDFD317982}" type="datetime1">
              <a:rPr lang="en-US" altLang="ko-KR"/>
              <a:pPr/>
              <a:t>2/1/2012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DFAEE-780B-4240-8325-24B43C040C2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137DCE-981D-4906-BD5B-0C9BAB6892C7}" type="datetime1">
              <a:rPr lang="en-US" altLang="ko-KR"/>
              <a:pPr/>
              <a:t>2/1/2012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0A609-4A76-4DC7-8DD7-945A594093F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881630-A4E2-4814-B094-1D84241CED9D}" type="datetime1">
              <a:rPr lang="en-US" altLang="ko-KR"/>
              <a:pPr/>
              <a:t>2/1/2012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B33AF-BEE8-450F-BEDB-9FA2C6D6FC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C42E3C-7F95-4E2C-A7AA-FD4A8802A896}" type="datetime1">
              <a:rPr lang="en-US" altLang="ko-KR"/>
              <a:pPr/>
              <a:t>2/1/2012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6AE22-DD1F-42B6-BC47-3CCB402EE8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4A49DE-A7AB-402B-931B-543C7BF21D22}" type="datetime1">
              <a:rPr lang="en-US" altLang="ko-KR"/>
              <a:pPr/>
              <a:t>2/1/2012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4DCD9-83E7-4087-AAB3-81FAF16B05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D3E5E-5C52-42B3-A24C-807652F7D390}" type="datetime1">
              <a:rPr lang="en-US" altLang="ko-KR"/>
              <a:pPr/>
              <a:t>2/1/2012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DE442-82EB-43E2-879B-C543359567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8F058-61A0-4884-9A55-52C56951A78C}" type="datetime1">
              <a:rPr lang="en-US" altLang="ko-KR"/>
              <a:pPr/>
              <a:t>2/1/2012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452AE-957E-40C3-9F21-B74E468CE81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BD0C3A-A003-42DC-A671-3D734F2EFE5F}" type="datetime1">
              <a:rPr lang="en-US" altLang="ko-KR"/>
              <a:pPr/>
              <a:t>2/1/2012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70E2A-266A-4C8A-AC7F-A21266ED43E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A38E5-BD8C-465B-BB0F-14A0E41A78A0}" type="datetime1">
              <a:rPr lang="en-US" altLang="ko-KR"/>
              <a:pPr/>
              <a:t>2/1/2012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0BAE3-E3A5-4295-A8A9-00F0AF49BA9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8BF29-9D90-4609-B494-E2B2417F4CAE}" type="datetime1">
              <a:rPr lang="en-US" altLang="ko-KR"/>
              <a:pPr/>
              <a:t>2/1/2012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D660D-AA4A-4C42-A354-91DB0FBD4C3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1C802F-AB77-4348-A69B-751FB2028B17}" type="datetime1">
              <a:rPr lang="en-US" altLang="ko-KR"/>
              <a:pPr/>
              <a:t>2/1/2012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1D112-E267-46A4-A997-49B98FA78FB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6" charset="0"/>
              </a:defRPr>
            </a:lvl1pPr>
          </a:lstStyle>
          <a:p>
            <a:fld id="{5F6FD2AA-59E8-4CA3-9E50-4FF16A0A1835}" type="datetime1">
              <a:rPr lang="en-US" altLang="ko-KR"/>
              <a:pPr/>
              <a:t>2/1/2012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6" charset="0"/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6" charset="0"/>
              </a:defRPr>
            </a:lvl1pPr>
          </a:lstStyle>
          <a:p>
            <a:fld id="{55268C2F-4563-4CA9-9E60-A3358B48A74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wyang@cs.ucla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122@ucla.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wyang@cs.ucla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ea typeface="ＭＳ Ｐゴシック" pitchFamily="-106" charset="-128"/>
              </a:rPr>
              <a:t>CS 117 </a:t>
            </a:r>
            <a:br>
              <a:rPr lang="en-US" altLang="ko-KR" sz="4000" smtClean="0">
                <a:ea typeface="ＭＳ Ｐゴシック" pitchFamily="-106" charset="-128"/>
              </a:rPr>
            </a:br>
            <a:r>
              <a:rPr lang="en-US" altLang="ko-KR" sz="4000" smtClean="0">
                <a:ea typeface="ＭＳ Ｐゴシック" pitchFamily="-106" charset="-128"/>
              </a:rPr>
              <a:t>Class Project Examples</a:t>
            </a:r>
            <a:endParaRPr lang="en-US" altLang="ko-KR" sz="3300" smtClean="0">
              <a:ea typeface="ＭＳ Ｐゴシック" pitchFamily="-106" charset="-128"/>
            </a:endParaRP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898989"/>
                </a:solidFill>
                <a:ea typeface="ＭＳ Ｐゴシック" pitchFamily="-106" charset="-128"/>
              </a:rPr>
              <a:t>Mobile Applications on 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Motivations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Recent studies show that radiation from WiFi is harmful to trees. </a:t>
            </a:r>
          </a:p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Impact of wireless radiation on humans are still controversial.</a:t>
            </a:r>
          </a:p>
          <a:p>
            <a:pPr lvl="1" eaLnBrk="1" hangingPunct="1"/>
            <a:r>
              <a:rPr lang="en-US" altLang="ko-KR" smtClean="0">
                <a:ea typeface="ＭＳ Ｐゴシック" pitchFamily="-106" charset="-128"/>
              </a:rPr>
              <a:t>It may be harmful or not</a:t>
            </a:r>
          </a:p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It would be helpful if we have a radiation map</a:t>
            </a:r>
          </a:p>
          <a:p>
            <a:pPr eaLnBrk="1" hangingPunct="1"/>
            <a:endParaRPr lang="en-US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System Implementations</a:t>
            </a:r>
          </a:p>
        </p:txBody>
      </p:sp>
      <p:pic>
        <p:nvPicPr>
          <p:cNvPr id="12291" name="Picture 2" descr="C:\Users\Henry\Desktop\screenshot.png"/>
          <p:cNvPicPr>
            <a:picLocks noChangeAspect="1" noChangeArrowheads="1"/>
          </p:cNvPicPr>
          <p:nvPr/>
        </p:nvPicPr>
        <p:blipFill>
          <a:blip r:embed="rId3"/>
          <a:srcRect l="2339" t="8594" r="2933" b="4045"/>
          <a:stretch>
            <a:fillRect/>
          </a:stretch>
        </p:blipFill>
        <p:spPr bwMode="auto">
          <a:xfrm>
            <a:off x="1382713" y="4648200"/>
            <a:ext cx="27320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10" descr="imag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4888" y="1828800"/>
            <a:ext cx="7794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15"/>
          <p:cNvSpPr>
            <a:spLocks noChangeArrowheads="1"/>
          </p:cNvSpPr>
          <p:nvPr/>
        </p:nvSpPr>
        <p:spPr bwMode="auto">
          <a:xfrm>
            <a:off x="133350" y="3276600"/>
            <a:ext cx="25606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>
                <a:latin typeface="Gill Sans" pitchFamily="-106" charset="0"/>
              </a:rPr>
              <a:t>Smart phones move around</a:t>
            </a:r>
          </a:p>
        </p:txBody>
      </p:sp>
      <p:pic>
        <p:nvPicPr>
          <p:cNvPr id="12294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8888" y="2816225"/>
            <a:ext cx="885825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20"/>
          <p:cNvSpPr>
            <a:spLocks noChangeArrowheads="1"/>
          </p:cNvSpPr>
          <p:nvPr/>
        </p:nvSpPr>
        <p:spPr bwMode="auto">
          <a:xfrm>
            <a:off x="457200" y="1254125"/>
            <a:ext cx="18669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Gill Sans" pitchFamily="-106" charset="0"/>
              </a:rPr>
              <a:t>1. WiFi and Cellular</a:t>
            </a:r>
          </a:p>
          <a:p>
            <a:r>
              <a:rPr lang="en-US" altLang="ko-KR" sz="1500">
                <a:solidFill>
                  <a:srgbClr val="FF0000"/>
                </a:solidFill>
                <a:latin typeface="Gill Sans" pitchFamily="-106" charset="0"/>
              </a:rPr>
              <a:t>    Signal Collection</a:t>
            </a:r>
          </a:p>
        </p:txBody>
      </p:sp>
      <p:sp>
        <p:nvSpPr>
          <p:cNvPr id="12296" name="Line 11"/>
          <p:cNvSpPr>
            <a:spLocks noChangeShapeType="1"/>
          </p:cNvSpPr>
          <p:nvPr/>
        </p:nvSpPr>
        <p:spPr bwMode="auto">
          <a:xfrm>
            <a:off x="2209800" y="2438400"/>
            <a:ext cx="388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20"/>
          <p:cNvSpPr>
            <a:spLocks noChangeArrowheads="1"/>
          </p:cNvSpPr>
          <p:nvPr/>
        </p:nvSpPr>
        <p:spPr bwMode="auto">
          <a:xfrm>
            <a:off x="4191000" y="2492375"/>
            <a:ext cx="23971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Gill Sans" pitchFamily="-106" charset="0"/>
              </a:rPr>
              <a:t>2. Transfer Data to Server</a:t>
            </a:r>
          </a:p>
        </p:txBody>
      </p:sp>
      <p:pic>
        <p:nvPicPr>
          <p:cNvPr id="12298" name="Picture 10" descr="imag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012950"/>
            <a:ext cx="779463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0" descr="imag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981200"/>
            <a:ext cx="779463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0" name="Line 11"/>
          <p:cNvSpPr>
            <a:spLocks noChangeShapeType="1"/>
          </p:cNvSpPr>
          <p:nvPr/>
        </p:nvSpPr>
        <p:spPr bwMode="auto">
          <a:xfrm flipH="1">
            <a:off x="4343400" y="4079875"/>
            <a:ext cx="1752600" cy="155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20"/>
          <p:cNvSpPr>
            <a:spLocks noChangeArrowheads="1"/>
          </p:cNvSpPr>
          <p:nvPr/>
        </p:nvSpPr>
        <p:spPr bwMode="auto">
          <a:xfrm>
            <a:off x="6588125" y="4079875"/>
            <a:ext cx="21447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Gill Sans" pitchFamily="-106" charset="0"/>
              </a:rPr>
              <a:t>3. Draw Radiation Map</a:t>
            </a:r>
          </a:p>
        </p:txBody>
      </p:sp>
      <p:sp>
        <p:nvSpPr>
          <p:cNvPr id="12302" name="Rectangle 20"/>
          <p:cNvSpPr>
            <a:spLocks noChangeArrowheads="1"/>
          </p:cNvSpPr>
          <p:nvPr/>
        </p:nvSpPr>
        <p:spPr bwMode="auto">
          <a:xfrm>
            <a:off x="4191000" y="5791200"/>
            <a:ext cx="2070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Gill Sans" pitchFamily="-106" charset="0"/>
              </a:rPr>
              <a:t>4. Display Map Online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ＭＳ Ｐゴシック" pitchFamily="-106" charset="-128"/>
              </a:rPr>
              <a:t>User Interface</a:t>
            </a:r>
          </a:p>
        </p:txBody>
      </p:sp>
      <p:pic>
        <p:nvPicPr>
          <p:cNvPr id="13315" name="Picture 2" descr="Z:\geogriffin\Documents\Classes\Networking Physical Layer\Heatmap Pictures\dev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28956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3" descr="Z:\geogriffin\Documents\Classes\Networking Physical Layer\Heatmap Pictures\device setting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600200"/>
            <a:ext cx="28956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ＭＳ Ｐゴシック" pitchFamily="-106" charset="-128"/>
              </a:rPr>
              <a:t>Final Product</a:t>
            </a:r>
          </a:p>
        </p:txBody>
      </p:sp>
      <p:pic>
        <p:nvPicPr>
          <p:cNvPr id="14339" name="Picture 2" descr="Z:\geogriffin\Documents\Classes\Networking Physical Layer\Heatmap Pictures\dev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0763" y="1381125"/>
            <a:ext cx="8239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3" descr="Z:\geogriffin\Documents\Classes\Networking Physical Layer\Heatmap Pictures\UCLA-Westwoo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420813"/>
            <a:ext cx="6100763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" descr="Z:\geogriffin\Documents\Classes\Networking Physical Layer\Heatmap Pictures\dev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124200"/>
            <a:ext cx="8223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2" descr="Z:\geogriffin\Documents\Classes\Networking Physical Layer\Heatmap Pictures\dev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038" y="4746625"/>
            <a:ext cx="8223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ight Arrow 3"/>
          <p:cNvSpPr/>
          <p:nvPr/>
        </p:nvSpPr>
        <p:spPr>
          <a:xfrm rot="2372148">
            <a:off x="1881188" y="2898775"/>
            <a:ext cx="915987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>
              <a:solidFill>
                <a:srgbClr val="FFFFFF"/>
              </a:solidFill>
              <a:ea typeface="ＭＳ Ｐゴシック" pitchFamily="-106" charset="-128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600200" y="3532188"/>
            <a:ext cx="1143000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>
              <a:solidFill>
                <a:srgbClr val="FFFFFF"/>
              </a:solidFill>
              <a:ea typeface="ＭＳ Ｐゴシック" pitchFamily="-106" charset="-128"/>
            </a:endParaRPr>
          </a:p>
        </p:txBody>
      </p:sp>
      <p:sp>
        <p:nvSpPr>
          <p:cNvPr id="10" name="Right Arrow 9"/>
          <p:cNvSpPr/>
          <p:nvPr/>
        </p:nvSpPr>
        <p:spPr>
          <a:xfrm rot="19217636">
            <a:off x="1997075" y="4216400"/>
            <a:ext cx="849313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>
              <a:solidFill>
                <a:srgbClr val="FFFFFF"/>
              </a:solidFill>
              <a:ea typeface="ＭＳ Ｐゴシック" pitchFamily="-106" charset="-128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5183586" y="3232118"/>
          <a:ext cx="137160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Proposed projects</a:t>
            </a:r>
          </a:p>
        </p:txBody>
      </p:sp>
      <p:sp>
        <p:nvSpPr>
          <p:cNvPr id="15363" name="Subtitle 4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solidFill>
                  <a:schemeClr val="tx1"/>
                </a:solidFill>
                <a:ea typeface="ＭＳ Ｐゴシック" pitchFamily="-106" charset="-128"/>
              </a:rPr>
              <a:t>1. Implementing network simulator on Sewer Net (Not an Android project)</a:t>
            </a:r>
            <a:r>
              <a:rPr lang="en-US" altLang="ko-KR" sz="2400" smtClean="0">
                <a:solidFill>
                  <a:srgbClr val="898989"/>
                </a:solidFill>
                <a:ea typeface="ＭＳ Ｐゴシック" pitchFamily="-106" charset="-128"/>
              </a:rPr>
              <a:t> </a:t>
            </a:r>
            <a:br>
              <a:rPr lang="en-US" altLang="ko-KR" sz="2400" smtClean="0">
                <a:solidFill>
                  <a:srgbClr val="898989"/>
                </a:solidFill>
                <a:ea typeface="ＭＳ Ｐゴシック" pitchFamily="-106" charset="-128"/>
              </a:rPr>
            </a:br>
            <a:r>
              <a:rPr lang="en-US" altLang="ko-KR" sz="2400" smtClean="0">
                <a:solidFill>
                  <a:schemeClr val="tx1"/>
                </a:solidFill>
                <a:ea typeface="ＭＳ Ｐゴシック" pitchFamily="-106" charset="-128"/>
              </a:rPr>
              <a:t>Tutor : Jungsoo Lim (</a:t>
            </a:r>
            <a:r>
              <a:rPr lang="en-US" altLang="ko-KR" sz="2400" smtClean="0">
                <a:solidFill>
                  <a:srgbClr val="898989"/>
                </a:solidFill>
                <a:ea typeface="ＭＳ Ｐゴシック" pitchFamily="-106" charset="-128"/>
                <a:hlinkClick r:id="rId3"/>
              </a:rPr>
              <a:t>jungsoo.lim@lacity.o​rg</a:t>
            </a:r>
            <a:r>
              <a:rPr lang="en-US" altLang="ko-KR" sz="2400" smtClean="0">
                <a:solidFill>
                  <a:schemeClr val="tx1"/>
                </a:solidFill>
                <a:ea typeface="ＭＳ Ｐゴシック" pitchFamily="-106" charset="-128"/>
              </a:rPr>
              <a:t>)</a:t>
            </a:r>
            <a:endParaRPr lang="en-US" altLang="ko-KR" smtClean="0">
              <a:solidFill>
                <a:schemeClr val="tx1"/>
              </a:solidFill>
              <a:ea typeface="ＭＳ Ｐゴシック" pitchFamily="-106" charset="-128"/>
            </a:endParaRPr>
          </a:p>
          <a:p>
            <a:pPr eaLnBrk="1" hangingPunct="1"/>
            <a:endParaRPr lang="en-US" altLang="ko-KR" smtClean="0">
              <a:solidFill>
                <a:schemeClr val="tx1"/>
              </a:solidFill>
              <a:ea typeface="ＭＳ Ｐゴシック" pitchFamily="-106" charset="-128"/>
            </a:endParaRPr>
          </a:p>
          <a:p>
            <a:pPr eaLnBrk="1" hangingPunct="1"/>
            <a:endParaRPr lang="ko-KR" altLang="ko-KR" smtClean="0">
              <a:solidFill>
                <a:schemeClr val="tx1"/>
              </a:solidFill>
              <a:ea typeface="ＭＳ Ｐゴシック" pitchFamily="-106" charset="-128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 bwMode="auto">
          <a:xfrm>
            <a:off x="1371600" y="34290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ko-KR" sz="2400">
                <a:latin typeface="Calibri" pitchFamily="-106" charset="0"/>
              </a:rPr>
              <a:t>2. EyeGuardian: A Framework of Eye Tracking and Blink Detection for Mobile Device Users</a:t>
            </a:r>
            <a:br>
              <a:rPr lang="en-US" altLang="ko-KR" sz="2400">
                <a:latin typeface="Calibri" pitchFamily="-106" charset="0"/>
              </a:rPr>
            </a:br>
            <a:r>
              <a:rPr lang="en-US" altLang="ko-KR" sz="2400">
                <a:latin typeface="Calibri" pitchFamily="-106" charset="0"/>
              </a:rPr>
              <a:t>(Android project)</a:t>
            </a:r>
            <a:r>
              <a:rPr lang="en-US" altLang="ko-KR" sz="2400">
                <a:solidFill>
                  <a:srgbClr val="898989"/>
                </a:solidFill>
                <a:latin typeface="Calibri" pitchFamily="-106" charset="0"/>
              </a:rPr>
              <a:t> </a:t>
            </a:r>
            <a:br>
              <a:rPr lang="en-US" altLang="ko-KR" sz="2400">
                <a:solidFill>
                  <a:srgbClr val="898989"/>
                </a:solidFill>
                <a:latin typeface="Calibri" pitchFamily="-106" charset="0"/>
              </a:rPr>
            </a:br>
            <a:r>
              <a:rPr lang="en-US" altLang="ko-KR" sz="2400">
                <a:latin typeface="Calibri" pitchFamily="-106" charset="0"/>
              </a:rPr>
              <a:t>Tutor : Seongwon Han (</a:t>
            </a:r>
            <a:r>
              <a:rPr lang="en-US" altLang="ko-KR" sz="2400">
                <a:solidFill>
                  <a:srgbClr val="898989"/>
                </a:solidFill>
                <a:latin typeface="Calibri" pitchFamily="-106" charset="0"/>
                <a:hlinkClick r:id="rId3"/>
              </a:rPr>
              <a:t>swhancs@gmail.com</a:t>
            </a:r>
            <a:r>
              <a:rPr lang="en-US" altLang="ko-KR" sz="2400">
                <a:latin typeface="Calibri" pitchFamily="-106" charset="0"/>
              </a:rPr>
              <a:t>)</a:t>
            </a:r>
            <a:endParaRPr lang="en-US" altLang="ko-KR" sz="3200">
              <a:latin typeface="Calibri" pitchFamily="-106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ko-KR" sz="3200">
              <a:latin typeface="Calibri" pitchFamily="-106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ko-KR" altLang="ko-KR" sz="3200">
              <a:latin typeface="Calibri" pitchFamily="-106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 bwMode="auto">
          <a:xfrm>
            <a:off x="685800" y="5410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altLang="ko-KR" sz="2400" b="1">
                <a:latin typeface="Calibri" pitchFamily="-106" charset="0"/>
              </a:rPr>
              <a:t>If you are interested in these projects please contact tutors</a:t>
            </a:r>
            <a:endParaRPr lang="en-US" altLang="ko-KR" sz="3200" b="1">
              <a:latin typeface="Calibri" pitchFamily="-106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ko-KR" sz="3200">
              <a:latin typeface="Calibri" pitchFamily="-106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ko-KR" altLang="ko-KR" sz="3200">
              <a:latin typeface="Calibri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2. EyeGuardian: A Framework of Eye Tracking and Blink Detection for Mobile Device Users</a:t>
            </a:r>
          </a:p>
        </p:txBody>
      </p:sp>
      <p:sp>
        <p:nvSpPr>
          <p:cNvPr id="1638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 smtClean="0">
              <a:solidFill>
                <a:srgbClr val="898989"/>
              </a:solidFill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Motivations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Computer Vision Syndrome (CVS) </a:t>
            </a:r>
          </a:p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The symptoms of CVS - </a:t>
            </a:r>
            <a:r>
              <a:rPr lang="en-US" altLang="ko-KR" sz="2400" smtClean="0">
                <a:ea typeface="ＭＳ Ｐゴシック" pitchFamily="-106" charset="-128"/>
              </a:rPr>
              <a:t>eye irritation, such as dry eye; red, itchy, and watery eyes; fatigue, difficulty in focusing the eyes, headaches, neck aches, backaches and muscle spasms.</a:t>
            </a:r>
            <a:endParaRPr lang="en-US" altLang="ko-KR" smtClean="0">
              <a:ea typeface="ＭＳ Ｐゴシック" pitchFamily="-106" charset="-128"/>
            </a:endParaRPr>
          </a:p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Cause of CVS</a:t>
            </a:r>
          </a:p>
          <a:p>
            <a:pPr lvl="1" eaLnBrk="1" hangingPunct="1"/>
            <a:r>
              <a:rPr lang="en-US" altLang="ko-KR" sz="2400" smtClean="0">
                <a:ea typeface="ＭＳ Ｐゴシック" pitchFamily="-106" charset="-128"/>
              </a:rPr>
              <a:t>Reading information on a computer screen often increases burden on the human eyes. </a:t>
            </a:r>
          </a:p>
          <a:p>
            <a:pPr lvl="1" eaLnBrk="1" hangingPunct="1"/>
            <a:r>
              <a:rPr lang="en-US" altLang="ko-KR" sz="2400" smtClean="0">
                <a:ea typeface="ＭＳ Ｐゴシック" pitchFamily="-106" charset="-128"/>
              </a:rPr>
              <a:t>To adapt to this screen-saturated viewing situation, people tend to blink less than usual.</a:t>
            </a:r>
          </a:p>
          <a:p>
            <a:pPr lvl="1" eaLnBrk="1" hangingPunct="1"/>
            <a:r>
              <a:rPr lang="en-US" altLang="ko-KR" sz="2400" smtClean="0">
                <a:ea typeface="ＭＳ Ｐゴシック" pitchFamily="-106" charset="-128"/>
              </a:rPr>
              <a:t>Tears covering the eyes evaporate more rapidly during long non-blinking phases, resulting in dry eyes.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Solution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CVS is a real problem and we can certainly appreciate the need for solving it</a:t>
            </a:r>
          </a:p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The simplest way to avoid CVS is to blink frequently.</a:t>
            </a:r>
          </a:p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HOW? Develop an Application to solve it</a:t>
            </a:r>
          </a:p>
          <a:p>
            <a:pPr lvl="1" eaLnBrk="1" hangingPunct="1"/>
            <a:r>
              <a:rPr lang="en-US" altLang="ko-KR" sz="2000" smtClean="0">
                <a:ea typeface="ＭＳ Ｐゴシック" pitchFamily="-106" charset="-128"/>
              </a:rPr>
              <a:t>EyeGuardian : a mobile application that keeps track of the reader's blink rate and prods the user to blink if an exceptionally low blink rate is detected. </a:t>
            </a:r>
            <a:r>
              <a:rPr lang="en-US" altLang="ko-KR" smtClean="0">
                <a:ea typeface="ＭＳ Ｐゴシック" pitchFamily="-106" charset="-128"/>
              </a:rPr>
              <a:t/>
            </a:r>
            <a:br>
              <a:rPr lang="en-US" altLang="ko-KR" smtClean="0">
                <a:ea typeface="ＭＳ Ｐゴシック" pitchFamily="-106" charset="-128"/>
              </a:rPr>
            </a:br>
            <a:endParaRPr lang="en-US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System Implementations</a:t>
            </a:r>
          </a:p>
        </p:txBody>
      </p:sp>
      <p:sp>
        <p:nvSpPr>
          <p:cNvPr id="19459" name="Rectangle 15"/>
          <p:cNvSpPr>
            <a:spLocks noChangeArrowheads="1"/>
          </p:cNvSpPr>
          <p:nvPr/>
        </p:nvSpPr>
        <p:spPr bwMode="auto">
          <a:xfrm>
            <a:off x="746125" y="3703638"/>
            <a:ext cx="23780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>
                <a:latin typeface="Gill Sans" pitchFamily="-106" charset="0"/>
              </a:rPr>
              <a:t>Galaxy tab 10.1 tablet PC</a:t>
            </a:r>
          </a:p>
        </p:txBody>
      </p:sp>
      <p:sp>
        <p:nvSpPr>
          <p:cNvPr id="19460" name="Rectangle 20"/>
          <p:cNvSpPr>
            <a:spLocks noChangeArrowheads="1"/>
          </p:cNvSpPr>
          <p:nvPr/>
        </p:nvSpPr>
        <p:spPr bwMode="auto">
          <a:xfrm>
            <a:off x="304800" y="1828800"/>
            <a:ext cx="33401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>
                <a:solidFill>
                  <a:srgbClr val="FF0000"/>
                </a:solidFill>
                <a:latin typeface="Gill Sans" pitchFamily="-106" charset="0"/>
              </a:rPr>
              <a:t>Using front facing camera, </a:t>
            </a:r>
            <a:br>
              <a:rPr lang="en-US" altLang="ko-KR">
                <a:solidFill>
                  <a:srgbClr val="FF0000"/>
                </a:solidFill>
                <a:latin typeface="Gill Sans" pitchFamily="-106" charset="0"/>
              </a:rPr>
            </a:br>
            <a:r>
              <a:rPr lang="en-US" altLang="ko-KR">
                <a:solidFill>
                  <a:srgbClr val="FF0000"/>
                </a:solidFill>
                <a:latin typeface="Gill Sans" pitchFamily="-106" charset="0"/>
              </a:rPr>
              <a:t>it monitors users blink rates</a:t>
            </a:r>
          </a:p>
          <a:p>
            <a:pPr marL="342900" indent="-342900">
              <a:buFontTx/>
              <a:buAutoNum type="arabicPeriod"/>
            </a:pPr>
            <a:endParaRPr lang="en-US" altLang="ko-KR" sz="1500">
              <a:solidFill>
                <a:srgbClr val="FF0000"/>
              </a:solidFill>
              <a:latin typeface="Gill Sans" pitchFamily="-106" charset="0"/>
            </a:endParaRPr>
          </a:p>
        </p:txBody>
      </p:sp>
      <p:sp>
        <p:nvSpPr>
          <p:cNvPr id="19461" name="Line 11"/>
          <p:cNvSpPr>
            <a:spLocks noChangeShapeType="1"/>
          </p:cNvSpPr>
          <p:nvPr/>
        </p:nvSpPr>
        <p:spPr bwMode="auto">
          <a:xfrm>
            <a:off x="3124200" y="31892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20"/>
          <p:cNvSpPr>
            <a:spLocks noChangeArrowheads="1"/>
          </p:cNvSpPr>
          <p:nvPr/>
        </p:nvSpPr>
        <p:spPr bwMode="auto">
          <a:xfrm>
            <a:off x="3581400" y="4002088"/>
            <a:ext cx="5429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Gill Sans" pitchFamily="-106" charset="0"/>
              </a:rPr>
              <a:t>2. recommends the users to rest their eyes </a:t>
            </a:r>
            <a:br>
              <a:rPr lang="en-US" altLang="ko-KR">
                <a:solidFill>
                  <a:srgbClr val="FF0000"/>
                </a:solidFill>
                <a:latin typeface="Gill Sans" pitchFamily="-106" charset="0"/>
              </a:rPr>
            </a:br>
            <a:r>
              <a:rPr lang="en-US" altLang="ko-KR">
                <a:solidFill>
                  <a:srgbClr val="FF0000"/>
                </a:solidFill>
                <a:latin typeface="Gill Sans" pitchFamily="-106" charset="0"/>
              </a:rPr>
              <a:t>if the number of eye blinks is lower than thresholds </a:t>
            </a: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2560638"/>
            <a:ext cx="20828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560638"/>
            <a:ext cx="2041525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TextBox 16"/>
          <p:cNvSpPr txBox="1">
            <a:spLocks noChangeArrowheads="1"/>
          </p:cNvSpPr>
          <p:nvPr/>
        </p:nvSpPr>
        <p:spPr bwMode="auto">
          <a:xfrm>
            <a:off x="5410200" y="2906713"/>
            <a:ext cx="344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!!!</a:t>
            </a:r>
            <a:endParaRPr lang="ko-KR" altLang="en-US"/>
          </a:p>
        </p:txBody>
      </p:sp>
      <p:sp>
        <p:nvSpPr>
          <p:cNvPr id="19466" name="TextBox 17"/>
          <p:cNvSpPr txBox="1">
            <a:spLocks noChangeArrowheads="1"/>
          </p:cNvSpPr>
          <p:nvPr/>
        </p:nvSpPr>
        <p:spPr bwMode="auto">
          <a:xfrm>
            <a:off x="685800" y="5257800"/>
            <a:ext cx="787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We will use front camera of Samsung Galaxy tab 10.1</a:t>
            </a:r>
            <a:r>
              <a:rPr lang="ko-KR" altLang="en-US"/>
              <a:t> </a:t>
            </a:r>
            <a:r>
              <a:rPr lang="en-US" altLang="ko-KR"/>
              <a:t>and </a:t>
            </a:r>
            <a:br>
              <a:rPr lang="en-US" altLang="ko-KR"/>
            </a:br>
            <a:r>
              <a:rPr lang="en-US" altLang="ko-KR"/>
              <a:t>Android version of OpenCV libraries for image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Propose your projects!!</a:t>
            </a:r>
          </a:p>
        </p:txBody>
      </p:sp>
      <p:sp>
        <p:nvSpPr>
          <p:cNvPr id="2048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 smtClean="0">
              <a:solidFill>
                <a:srgbClr val="898989"/>
              </a:solidFill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ounded Rectangle 58"/>
          <p:cNvSpPr>
            <a:spLocks noChangeArrowheads="1"/>
          </p:cNvSpPr>
          <p:nvPr/>
        </p:nvSpPr>
        <p:spPr bwMode="auto">
          <a:xfrm>
            <a:off x="457200" y="5791200"/>
            <a:ext cx="8229600" cy="347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Calibri" pitchFamily="-106" charset="0"/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>
                <a:ea typeface="ＭＳ Ｐゴシック" pitchFamily="-106" charset="-128"/>
              </a:rPr>
              <a:t>Mobile Device Evolution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7200" y="4689475"/>
            <a:ext cx="32226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7" name="TextBox 15"/>
          <p:cNvSpPr txBox="1">
            <a:spLocks noChangeArrowheads="1"/>
          </p:cNvSpPr>
          <p:nvPr/>
        </p:nvSpPr>
        <p:spPr bwMode="auto">
          <a:xfrm>
            <a:off x="533400" y="2187575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alibri" pitchFamily="-106" charset="0"/>
              </a:rPr>
              <a:t>Mobile Phone Users (Billion)</a:t>
            </a:r>
          </a:p>
        </p:txBody>
      </p:sp>
      <p:sp>
        <p:nvSpPr>
          <p:cNvPr id="3078" name="TextBox 16"/>
          <p:cNvSpPr txBox="1">
            <a:spLocks noChangeArrowheads="1"/>
          </p:cNvSpPr>
          <p:nvPr/>
        </p:nvSpPr>
        <p:spPr bwMode="auto">
          <a:xfrm>
            <a:off x="381000" y="2633663"/>
            <a:ext cx="300038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alibri" pitchFamily="-106" charset="0"/>
              </a:rPr>
              <a:t>4</a:t>
            </a:r>
          </a:p>
          <a:p>
            <a:endParaRPr lang="en-US" altLang="ko-KR">
              <a:latin typeface="Calibri" pitchFamily="-106" charset="0"/>
            </a:endParaRPr>
          </a:p>
          <a:p>
            <a:r>
              <a:rPr lang="en-US" altLang="ko-KR">
                <a:latin typeface="Calibri" pitchFamily="-106" charset="0"/>
              </a:rPr>
              <a:t>3</a:t>
            </a:r>
          </a:p>
          <a:p>
            <a:endParaRPr lang="en-US" altLang="ko-KR">
              <a:latin typeface="Calibri" pitchFamily="-106" charset="0"/>
            </a:endParaRPr>
          </a:p>
          <a:p>
            <a:r>
              <a:rPr lang="en-US" altLang="ko-KR">
                <a:latin typeface="Calibri" pitchFamily="-106" charset="0"/>
              </a:rPr>
              <a:t>2</a:t>
            </a:r>
          </a:p>
          <a:p>
            <a:endParaRPr lang="en-US" altLang="ko-KR">
              <a:latin typeface="Calibri" pitchFamily="-106" charset="0"/>
            </a:endParaRPr>
          </a:p>
          <a:p>
            <a:r>
              <a:rPr lang="en-US" altLang="ko-KR">
                <a:latin typeface="Calibri" pitchFamily="-106" charset="0"/>
              </a:rPr>
              <a:t>1</a:t>
            </a:r>
          </a:p>
        </p:txBody>
      </p:sp>
      <p:sp>
        <p:nvSpPr>
          <p:cNvPr id="3079" name="TextBox 17"/>
          <p:cNvSpPr txBox="1">
            <a:spLocks noChangeArrowheads="1"/>
          </p:cNvSpPr>
          <p:nvPr/>
        </p:nvSpPr>
        <p:spPr bwMode="auto">
          <a:xfrm>
            <a:off x="682625" y="4767263"/>
            <a:ext cx="284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Calibri" pitchFamily="-106" charset="0"/>
              </a:rPr>
              <a:t>2000                  2009             2015</a:t>
            </a:r>
          </a:p>
        </p:txBody>
      </p:sp>
      <p:cxnSp>
        <p:nvCxnSpPr>
          <p:cNvPr id="3080" name="Straight Connector 29"/>
          <p:cNvCxnSpPr>
            <a:cxnSpLocks noChangeShapeType="1"/>
          </p:cNvCxnSpPr>
          <p:nvPr/>
        </p:nvCxnSpPr>
        <p:spPr bwMode="auto">
          <a:xfrm flipV="1">
            <a:off x="990600" y="2786063"/>
            <a:ext cx="2209800" cy="1676400"/>
          </a:xfrm>
          <a:prstGeom prst="line">
            <a:avLst/>
          </a:prstGeom>
          <a:noFill/>
          <a:ln w="63500">
            <a:solidFill>
              <a:srgbClr val="262626"/>
            </a:solidFill>
            <a:round/>
            <a:headEnd/>
            <a:tailEnd type="triangle" w="med" len="med"/>
          </a:ln>
        </p:spPr>
      </p:cxnSp>
      <p:pic>
        <p:nvPicPr>
          <p:cNvPr id="3081" name="Picture 34" descr="images-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338" y="3643313"/>
            <a:ext cx="1947862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36" descr="old-cell-phone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8138" y="1863725"/>
            <a:ext cx="213677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37" descr="Picture 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91338" y="1752600"/>
            <a:ext cx="1947862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Straight Arrow Connector 39"/>
          <p:cNvCxnSpPr/>
          <p:nvPr/>
        </p:nvCxnSpPr>
        <p:spPr>
          <a:xfrm>
            <a:off x="6284913" y="2570163"/>
            <a:ext cx="544512" cy="7937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7723188" y="3465513"/>
            <a:ext cx="290512" cy="4762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6" name="TextBox 49"/>
          <p:cNvSpPr txBox="1">
            <a:spLocks noChangeArrowheads="1"/>
          </p:cNvSpPr>
          <p:nvPr/>
        </p:nvSpPr>
        <p:spPr bwMode="auto">
          <a:xfrm>
            <a:off x="4953000" y="5040313"/>
            <a:ext cx="3135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alibri" pitchFamily="-106" charset="0"/>
              </a:rPr>
              <a:t>New uses for mobile computing</a:t>
            </a:r>
          </a:p>
        </p:txBody>
      </p:sp>
      <p:sp>
        <p:nvSpPr>
          <p:cNvPr id="3087" name="TextBox 50"/>
          <p:cNvSpPr txBox="1">
            <a:spLocks noChangeArrowheads="1"/>
          </p:cNvSpPr>
          <p:nvPr/>
        </p:nvSpPr>
        <p:spPr bwMode="auto">
          <a:xfrm>
            <a:off x="550863" y="5715000"/>
            <a:ext cx="8135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>
                <a:solidFill>
                  <a:srgbClr val="FFFFFF"/>
                </a:solidFill>
                <a:latin typeface="Calibri" pitchFamily="-106" charset="0"/>
              </a:rPr>
              <a:t>You will be asked to develop an application on a Smartphone. 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18250" y="4405313"/>
            <a:ext cx="544513" cy="7937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9" name="Slide Number Placeholder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2BBB41-17B8-4CCE-BFCF-87F045FED60A}" type="slidenum">
              <a:rPr lang="en-US" altLang="ko-KR"/>
              <a:pPr/>
              <a:t>2</a:t>
            </a:fld>
            <a:endParaRPr lang="en-US" altLang="ko-KR"/>
          </a:p>
        </p:txBody>
      </p:sp>
      <p:pic>
        <p:nvPicPr>
          <p:cNvPr id="3090" name="Picture 22" descr="  redsn0w 0.8, Jailbreak iPhone 3.0.1, Jailbreak, iPhone, 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46538" y="3643313"/>
            <a:ext cx="2125662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ＭＳ Ｐゴシック" pitchFamily="-106" charset="-128"/>
              </a:rPr>
              <a:t>Project Requirements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ko-KR" smtClean="0">
                <a:ea typeface="ＭＳ Ｐゴシック" pitchFamily="-106" charset="-128"/>
              </a:rPr>
              <a:t>Smart phone application</a:t>
            </a:r>
          </a:p>
          <a:p>
            <a:pPr lvl="1"/>
            <a:r>
              <a:rPr lang="en-US" altLang="ko-KR" smtClean="0">
                <a:ea typeface="ＭＳ Ｐゴシック" pitchFamily="-106" charset="-128"/>
              </a:rPr>
              <a:t>You can use other platforms, e.g. iPhone or Windows mobile, if you have phones</a:t>
            </a:r>
          </a:p>
          <a:p>
            <a:r>
              <a:rPr lang="en-US" altLang="ko-KR" sz="2800" smtClean="0">
                <a:ea typeface="ＭＳ Ｐゴシック" pitchFamily="-106" charset="-128"/>
              </a:rPr>
              <a:t>Wireless Communications OR Health related issues</a:t>
            </a:r>
          </a:p>
          <a:p>
            <a:pPr lvl="1"/>
            <a:r>
              <a:rPr lang="en-US" altLang="ko-KR" sz="2400" smtClean="0">
                <a:ea typeface="ＭＳ Ｐゴシック" pitchFamily="-106" charset="-128"/>
              </a:rPr>
              <a:t>It’s recommended to use at least one wireless interface</a:t>
            </a:r>
          </a:p>
          <a:p>
            <a:pPr lvl="2"/>
            <a:r>
              <a:rPr lang="en-US" altLang="ko-KR" smtClean="0">
                <a:ea typeface="ＭＳ Ｐゴシック" pitchFamily="-106" charset="-128"/>
              </a:rPr>
              <a:t>Upload data to web server via WiFi</a:t>
            </a:r>
          </a:p>
          <a:p>
            <a:pPr lvl="2"/>
            <a:r>
              <a:rPr lang="en-US" altLang="ko-KR" smtClean="0">
                <a:ea typeface="ＭＳ Ｐゴシック" pitchFamily="-106" charset="-128"/>
              </a:rPr>
              <a:t>Communication between two phones over BT or WiFi </a:t>
            </a:r>
          </a:p>
          <a:p>
            <a:pPr lvl="1"/>
            <a:r>
              <a:rPr lang="en-US" altLang="ko-KR" sz="2400" smtClean="0">
                <a:ea typeface="ＭＳ Ｐゴシック" pitchFamily="-106" charset="-128"/>
              </a:rPr>
              <a:t>But NOT limited to wireless interface</a:t>
            </a:r>
          </a:p>
          <a:p>
            <a:pPr lvl="2"/>
            <a:r>
              <a:rPr lang="en-US" altLang="ko-KR" smtClean="0">
                <a:ea typeface="ＭＳ Ｐゴシック" pitchFamily="-106" charset="-128"/>
              </a:rPr>
              <a:t>If you use at least one of the sensors on the phone</a:t>
            </a:r>
            <a:br>
              <a:rPr lang="en-US" altLang="ko-KR" smtClean="0">
                <a:ea typeface="ＭＳ Ｐゴシック" pitchFamily="-106" charset="-128"/>
              </a:rPr>
            </a:br>
            <a:r>
              <a:rPr lang="en-US" altLang="ko-KR" sz="2000" smtClean="0">
                <a:ea typeface="ＭＳ Ｐゴシック" pitchFamily="-106" charset="-128"/>
              </a:rPr>
              <a:t>e.g.) Accelerometer, 3-axis gyroscope, GPS, Digital compass, NFC, Camera, Microphone etc.</a:t>
            </a:r>
            <a:endParaRPr lang="en-US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ＭＳ Ｐゴシック" pitchFamily="-106" charset="-128"/>
              </a:rPr>
              <a:t>Lab Devices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3000" smtClean="0">
                <a:ea typeface="ＭＳ Ｐゴシック" pitchFamily="-106" charset="-128"/>
              </a:rPr>
              <a:t>NFC tags</a:t>
            </a:r>
          </a:p>
          <a:p>
            <a:pPr>
              <a:lnSpc>
                <a:spcPct val="90000"/>
              </a:lnSpc>
            </a:pPr>
            <a:r>
              <a:rPr lang="en-US" altLang="ko-KR" sz="3000" smtClean="0">
                <a:ea typeface="ＭＳ Ｐゴシック" pitchFamily="-106" charset="-128"/>
              </a:rPr>
              <a:t>Two phones will be issued per Group</a:t>
            </a:r>
          </a:p>
          <a:p>
            <a:pPr lvl="1">
              <a:lnSpc>
                <a:spcPct val="90000"/>
              </a:lnSpc>
            </a:pPr>
            <a:r>
              <a:rPr lang="en-US" altLang="ko-KR" sz="2600" smtClean="0">
                <a:ea typeface="ＭＳ Ｐゴシック" pitchFamily="-106" charset="-128"/>
              </a:rPr>
              <a:t>(10) Samsung Nexus S with NFC capability</a:t>
            </a:r>
            <a:br>
              <a:rPr lang="en-US" altLang="ko-KR" sz="2600" smtClean="0">
                <a:ea typeface="ＭＳ Ｐゴシック" pitchFamily="-106" charset="-128"/>
              </a:rPr>
            </a:br>
            <a:r>
              <a:rPr lang="en-US" altLang="ko-KR" sz="2600" smtClean="0">
                <a:ea typeface="ＭＳ Ｐゴシック" pitchFamily="-106" charset="-128"/>
              </a:rPr>
              <a:t> (Android 2.3.4)</a:t>
            </a:r>
          </a:p>
          <a:p>
            <a:pPr lvl="1">
              <a:lnSpc>
                <a:spcPct val="90000"/>
              </a:lnSpc>
            </a:pPr>
            <a:r>
              <a:rPr lang="en-US" altLang="ko-KR" sz="2600" smtClean="0">
                <a:ea typeface="ＭＳ Ｐゴシック" pitchFamily="-106" charset="-128"/>
              </a:rPr>
              <a:t>(5) Samsung Galaxy SII (Android 2.3.4)</a:t>
            </a:r>
          </a:p>
          <a:p>
            <a:pPr lvl="1">
              <a:lnSpc>
                <a:spcPct val="90000"/>
              </a:lnSpc>
            </a:pPr>
            <a:r>
              <a:rPr lang="en-US" altLang="ko-KR" sz="2600" smtClean="0">
                <a:ea typeface="ＭＳ Ｐゴシック" pitchFamily="-106" charset="-128"/>
              </a:rPr>
              <a:t>(10) Motorola Droid Bionic </a:t>
            </a:r>
            <a:br>
              <a:rPr lang="en-US" altLang="ko-KR" sz="2600" smtClean="0">
                <a:ea typeface="ＭＳ Ｐゴシック" pitchFamily="-106" charset="-128"/>
              </a:rPr>
            </a:br>
            <a:r>
              <a:rPr lang="en-US" altLang="ko-KR" sz="2600" smtClean="0">
                <a:ea typeface="ＭＳ Ｐゴシック" pitchFamily="-106" charset="-128"/>
              </a:rPr>
              <a:t>with unlimited Data plan (Android 2.3.4)</a:t>
            </a:r>
          </a:p>
          <a:p>
            <a:pPr lvl="1">
              <a:lnSpc>
                <a:spcPct val="90000"/>
              </a:lnSpc>
            </a:pPr>
            <a:r>
              <a:rPr lang="en-US" altLang="ko-KR" sz="2600" smtClean="0">
                <a:ea typeface="ＭＳ Ｐゴシック" pitchFamily="-106" charset="-128"/>
              </a:rPr>
              <a:t>(1) iPad2 &amp; (1) Galaxy tab 10.1</a:t>
            </a:r>
          </a:p>
          <a:p>
            <a:pPr lvl="1">
              <a:lnSpc>
                <a:spcPct val="90000"/>
              </a:lnSpc>
            </a:pPr>
            <a:r>
              <a:rPr lang="en-US" altLang="ko-KR" sz="2600" smtClean="0">
                <a:ea typeface="ＭＳ Ｐゴシック" pitchFamily="-106" charset="-128"/>
              </a:rPr>
              <a:t>More Android phones may be available</a:t>
            </a:r>
          </a:p>
          <a:p>
            <a:pPr lvl="1">
              <a:lnSpc>
                <a:spcPct val="90000"/>
              </a:lnSpc>
            </a:pPr>
            <a:endParaRPr lang="en-US" altLang="ko-KR" sz="2600" smtClean="0">
              <a:ea typeface="ＭＳ Ｐゴシック" pitchFamily="-106" charset="-128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ko-KR" sz="2600" smtClean="0"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363"/>
            <a:ext cx="8229600" cy="6778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Project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17563"/>
          <a:ext cx="8229600" cy="5699125"/>
        </p:xfrm>
        <a:graphic>
          <a:graphicData uri="http://schemas.openxmlformats.org/drawingml/2006/table">
            <a:tbl>
              <a:tblPr/>
              <a:tblGrid>
                <a:gridCol w="757238"/>
                <a:gridCol w="2482850"/>
                <a:gridCol w="2559050"/>
                <a:gridCol w="2430462"/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Week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Tuesday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Wednesday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Thursday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01/31 PA2232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Teams formed &amp;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Project design proposed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02/01 BH3704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Lab # 3 BT PAN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HW # 3 &amp; RDS 2 due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02/02 PA2232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Projects proposed by students (5 min)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02/07 BH3704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Equipments handed 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02/08 No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02/09 BH3704</a:t>
                      </a:r>
                      <a:b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</a:b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02/14 BH3704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02/15 No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02/16 BH3704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REP &amp; RDS 3 due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02/21 PA2232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Progress presentations by students (10 min)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02/22 No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02/23 BH3704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02/28 BH3704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02/29 No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03/01 BH3704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03/06 BH3704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03/07 No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03/08 BH3704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03/13 PA2232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Final presentations 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03/14 BH3704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Quiz test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03/15 PA2232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Final presentations 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Finals week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-106" charset="0"/>
                        <a:ea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03/22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6" charset="0"/>
                          <a:ea typeface="ＭＳ Ｐゴシック" pitchFamily="-106" charset="-128"/>
                        </a:rPr>
                        <a:t>Project reports submission due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3607" name="TextBox 4"/>
          <p:cNvSpPr txBox="1">
            <a:spLocks noChangeArrowheads="1"/>
          </p:cNvSpPr>
          <p:nvPr/>
        </p:nvSpPr>
        <p:spPr bwMode="auto">
          <a:xfrm>
            <a:off x="381000" y="6434138"/>
            <a:ext cx="784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*Red bold text - you are required to come to the class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ＭＳ Ｐゴシック" pitchFamily="-106" charset="-128"/>
              </a:rPr>
              <a:t>CS 117 Project Grading Policy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3000" smtClean="0">
                <a:ea typeface="ＭＳ Ｐゴシック" pitchFamily="-106" charset="-128"/>
              </a:rPr>
              <a:t>Project – 50% of the total grading</a:t>
            </a:r>
          </a:p>
          <a:p>
            <a:pPr>
              <a:lnSpc>
                <a:spcPct val="80000"/>
              </a:lnSpc>
            </a:pPr>
            <a:r>
              <a:rPr lang="en-US" altLang="ko-KR" sz="3000" smtClean="0">
                <a:ea typeface="ＭＳ Ｐゴシック" pitchFamily="-106" charset="-128"/>
              </a:rPr>
              <a:t>No attendance check</a:t>
            </a:r>
            <a:r>
              <a:rPr lang="en-US" altLang="ko-KR" sz="2600" smtClean="0">
                <a:ea typeface="ＭＳ Ｐゴシック" pitchFamily="-106" charset="-128"/>
              </a:rPr>
              <a:t>s </a:t>
            </a:r>
            <a:r>
              <a:rPr lang="en-US" altLang="ko-KR" sz="2800" smtClean="0">
                <a:ea typeface="ＭＳ Ｐゴシック" pitchFamily="-106" charset="-128"/>
              </a:rPr>
              <a:t>– 0%</a:t>
            </a:r>
            <a:endParaRPr lang="en-US" altLang="ko-KR" sz="2600" smtClean="0">
              <a:ea typeface="ＭＳ Ｐゴシック" pitchFamily="-106" charset="-128"/>
            </a:endParaRPr>
          </a:p>
          <a:p>
            <a:pPr lvl="1">
              <a:lnSpc>
                <a:spcPct val="80000"/>
              </a:lnSpc>
            </a:pPr>
            <a:r>
              <a:rPr lang="en-US" altLang="ko-KR" sz="2600" smtClean="0">
                <a:ea typeface="ＭＳ Ｐゴシック" pitchFamily="-106" charset="-128"/>
              </a:rPr>
              <a:t>Lab (3704BH) will be open for discussion </a:t>
            </a:r>
            <a:br>
              <a:rPr lang="en-US" altLang="ko-KR" sz="2600" smtClean="0">
                <a:ea typeface="ＭＳ Ｐゴシック" pitchFamily="-106" charset="-128"/>
              </a:rPr>
            </a:br>
            <a:r>
              <a:rPr lang="en-US" altLang="ko-KR" sz="2600" smtClean="0">
                <a:ea typeface="ＭＳ Ｐゴシック" pitchFamily="-106" charset="-128"/>
              </a:rPr>
              <a:t>Tuesdays and Thursdays (2 – 4pm)</a:t>
            </a:r>
          </a:p>
          <a:p>
            <a:pPr lvl="1">
              <a:lnSpc>
                <a:spcPct val="80000"/>
              </a:lnSpc>
            </a:pPr>
            <a:r>
              <a:rPr lang="en-US" altLang="ko-KR" sz="2600" smtClean="0">
                <a:ea typeface="ＭＳ Ｐゴシック" pitchFamily="-106" charset="-128"/>
              </a:rPr>
              <a:t>Tues for Dis 1A and Thurs for Dis 1B </a:t>
            </a:r>
            <a:br>
              <a:rPr lang="en-US" altLang="ko-KR" sz="2600" smtClean="0">
                <a:ea typeface="ＭＳ Ｐゴシック" pitchFamily="-106" charset="-128"/>
              </a:rPr>
            </a:br>
            <a:r>
              <a:rPr lang="en-US" altLang="ko-KR" sz="2600" smtClean="0">
                <a:ea typeface="ＭＳ Ｐゴシック" pitchFamily="-106" charset="-128"/>
              </a:rPr>
              <a:t>recommended to avoid congestion</a:t>
            </a:r>
          </a:p>
          <a:p>
            <a:pPr>
              <a:lnSpc>
                <a:spcPct val="80000"/>
              </a:lnSpc>
            </a:pPr>
            <a:r>
              <a:rPr lang="en-US" altLang="ko-KR" sz="3000" smtClean="0">
                <a:ea typeface="ＭＳ Ｐゴシック" pitchFamily="-106" charset="-128"/>
              </a:rPr>
              <a:t>Proposal presentation – 10%</a:t>
            </a:r>
          </a:p>
          <a:p>
            <a:pPr>
              <a:lnSpc>
                <a:spcPct val="80000"/>
              </a:lnSpc>
            </a:pPr>
            <a:r>
              <a:rPr lang="en-US" altLang="ko-KR" sz="3000" smtClean="0">
                <a:ea typeface="ＭＳ Ｐゴシック" pitchFamily="-106" charset="-128"/>
              </a:rPr>
              <a:t>Progress presentation &amp; discussion – 20%</a:t>
            </a:r>
          </a:p>
          <a:p>
            <a:pPr>
              <a:lnSpc>
                <a:spcPct val="80000"/>
              </a:lnSpc>
            </a:pPr>
            <a:r>
              <a:rPr lang="en-US" altLang="ko-KR" sz="3000" smtClean="0">
                <a:ea typeface="ＭＳ Ｐゴシック" pitchFamily="-106" charset="-128"/>
              </a:rPr>
              <a:t>Final Presentation – 50%</a:t>
            </a:r>
          </a:p>
          <a:p>
            <a:pPr lvl="1">
              <a:lnSpc>
                <a:spcPct val="80000"/>
              </a:lnSpc>
            </a:pPr>
            <a:r>
              <a:rPr lang="en-US" altLang="ko-KR" sz="2600" smtClean="0">
                <a:ea typeface="ＭＳ Ｐゴシック" pitchFamily="-106" charset="-128"/>
              </a:rPr>
              <a:t>Group presentation </a:t>
            </a:r>
          </a:p>
          <a:p>
            <a:pPr lvl="1">
              <a:lnSpc>
                <a:spcPct val="80000"/>
              </a:lnSpc>
            </a:pPr>
            <a:r>
              <a:rPr lang="en-US" altLang="ko-KR" sz="2600" smtClean="0">
                <a:ea typeface="ＭＳ Ｐゴシック" pitchFamily="-106" charset="-128"/>
              </a:rPr>
              <a:t>all members will participate </a:t>
            </a:r>
          </a:p>
          <a:p>
            <a:pPr lvl="1">
              <a:lnSpc>
                <a:spcPct val="80000"/>
              </a:lnSpc>
            </a:pPr>
            <a:r>
              <a:rPr lang="en-US" altLang="ko-KR" sz="2600" smtClean="0">
                <a:ea typeface="ＭＳ Ｐゴシック" pitchFamily="-106" charset="-128"/>
              </a:rPr>
              <a:t>up to 20 minutes</a:t>
            </a:r>
          </a:p>
          <a:p>
            <a:pPr>
              <a:lnSpc>
                <a:spcPct val="80000"/>
              </a:lnSpc>
            </a:pPr>
            <a:r>
              <a:rPr lang="en-US" altLang="ko-KR" sz="3000" smtClean="0">
                <a:ea typeface="ＭＳ Ｐゴシック" pitchFamily="-106" charset="-128"/>
              </a:rPr>
              <a:t>Final Report (Friday of finals week) – 20%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ＭＳ Ｐゴシック" pitchFamily="-106" charset="-128"/>
              </a:rPr>
              <a:t>Final Report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000" smtClean="0">
                <a:ea typeface="ＭＳ Ｐゴシック" pitchFamily="-106" charset="-128"/>
              </a:rPr>
              <a:t>Due: 03/22 Midnight</a:t>
            </a:r>
          </a:p>
          <a:p>
            <a:pPr>
              <a:lnSpc>
                <a:spcPct val="90000"/>
              </a:lnSpc>
            </a:pPr>
            <a:r>
              <a:rPr lang="en-US" altLang="ko-KR" sz="3000" smtClean="0">
                <a:ea typeface="ＭＳ Ｐゴシック" pitchFamily="-106" charset="-128"/>
              </a:rPr>
              <a:t>Electronic submission only</a:t>
            </a:r>
          </a:p>
          <a:p>
            <a:pPr lvl="1">
              <a:lnSpc>
                <a:spcPct val="90000"/>
              </a:lnSpc>
            </a:pPr>
            <a:r>
              <a:rPr lang="en-US" altLang="ko-KR" sz="2600" smtClean="0">
                <a:ea typeface="ＭＳ Ｐゴシック" pitchFamily="-106" charset="-128"/>
              </a:rPr>
              <a:t>Send to </a:t>
            </a:r>
            <a:r>
              <a:rPr lang="en-US" altLang="ko-KR" sz="2600" u="sng" smtClean="0">
                <a:solidFill>
                  <a:srgbClr val="0000FF"/>
                </a:solidFill>
                <a:ea typeface="ＭＳ Ｐゴシック" pitchFamily="-106" charset="-128"/>
              </a:rPr>
              <a:t>swhancs@gmail.com</a:t>
            </a:r>
          </a:p>
          <a:p>
            <a:pPr lvl="1">
              <a:lnSpc>
                <a:spcPct val="90000"/>
              </a:lnSpc>
            </a:pPr>
            <a:r>
              <a:rPr lang="en-US" altLang="ko-KR" sz="2600" smtClean="0">
                <a:ea typeface="ＭＳ Ｐゴシック" pitchFamily="-106" charset="-128"/>
              </a:rPr>
              <a:t>One submission for one team</a:t>
            </a:r>
          </a:p>
          <a:p>
            <a:pPr>
              <a:lnSpc>
                <a:spcPct val="90000"/>
              </a:lnSpc>
            </a:pPr>
            <a:r>
              <a:rPr lang="en-US" altLang="ko-KR" sz="3000" smtClean="0">
                <a:ea typeface="ＭＳ Ｐゴシック" pitchFamily="-106" charset="-128"/>
              </a:rPr>
              <a:t> No strict format</a:t>
            </a:r>
          </a:p>
          <a:p>
            <a:pPr lvl="1">
              <a:lnSpc>
                <a:spcPct val="90000"/>
              </a:lnSpc>
            </a:pPr>
            <a:r>
              <a:rPr lang="en-US" altLang="ko-KR" sz="2600" smtClean="0">
                <a:ea typeface="ＭＳ Ｐゴシック" pitchFamily="-106" charset="-128"/>
              </a:rPr>
              <a:t>Can be either single or double column</a:t>
            </a:r>
          </a:p>
          <a:p>
            <a:pPr lvl="1">
              <a:lnSpc>
                <a:spcPct val="90000"/>
              </a:lnSpc>
            </a:pPr>
            <a:r>
              <a:rPr lang="en-US" altLang="ko-KR" sz="2600" smtClean="0">
                <a:ea typeface="ＭＳ Ｐゴシック" pitchFamily="-106" charset="-128"/>
              </a:rPr>
              <a:t>No minimum/maximum page length</a:t>
            </a:r>
          </a:p>
          <a:p>
            <a:pPr lvl="2">
              <a:lnSpc>
                <a:spcPct val="90000"/>
              </a:lnSpc>
            </a:pPr>
            <a:r>
              <a:rPr lang="en-US" altLang="ko-KR" sz="2200" smtClean="0">
                <a:ea typeface="ＭＳ Ｐゴシック" pitchFamily="-106" charset="-128"/>
              </a:rPr>
              <a:t>Usually 8-10 pages (single column, single space)</a:t>
            </a:r>
          </a:p>
          <a:p>
            <a:pPr lvl="2">
              <a:lnSpc>
                <a:spcPct val="90000"/>
              </a:lnSpc>
            </a:pPr>
            <a:r>
              <a:rPr lang="en-US" altLang="ko-KR" sz="2200" smtClean="0">
                <a:ea typeface="ＭＳ Ｐゴシック" pitchFamily="-106" charset="-128"/>
              </a:rPr>
              <a:t>Can include pictures/figures</a:t>
            </a:r>
          </a:p>
          <a:p>
            <a:pPr lvl="2">
              <a:lnSpc>
                <a:spcPct val="90000"/>
              </a:lnSpc>
            </a:pPr>
            <a:r>
              <a:rPr lang="en-US" altLang="ko-KR" sz="2200" smtClean="0">
                <a:ea typeface="ＭＳ Ｐゴシック" pitchFamily="-106" charset="-128"/>
              </a:rPr>
              <a:t>Do not include source codes </a:t>
            </a:r>
          </a:p>
          <a:p>
            <a:pPr lvl="1">
              <a:lnSpc>
                <a:spcPct val="90000"/>
              </a:lnSpc>
            </a:pPr>
            <a:endParaRPr lang="en-US" altLang="ko-KR" sz="2600" smtClean="0">
              <a:ea typeface="ＭＳ Ｐゴシック" pitchFamily="-106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ＭＳ Ｐゴシック" pitchFamily="-106" charset="-128"/>
              </a:rPr>
              <a:t>Recommendation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ＭＳ Ｐゴシック" pitchFamily="-106" charset="-128"/>
              </a:rPr>
              <a:t>Start EARLY</a:t>
            </a:r>
          </a:p>
          <a:p>
            <a:pPr lvl="1"/>
            <a:r>
              <a:rPr lang="en-US" altLang="ko-KR" smtClean="0">
                <a:ea typeface="ＭＳ Ｐゴシック" pitchFamily="-106" charset="-128"/>
              </a:rPr>
              <a:t>Find your team members (4 students) by </a:t>
            </a:r>
            <a:r>
              <a:rPr lang="en-US" altLang="ko-KR" b="1" smtClean="0">
                <a:solidFill>
                  <a:srgbClr val="FF0000"/>
                </a:solidFill>
                <a:ea typeface="ＭＳ Ｐゴシック" pitchFamily="-106" charset="-128"/>
              </a:rPr>
              <a:t>Jan 31</a:t>
            </a:r>
            <a:r>
              <a:rPr lang="en-US" altLang="ko-KR" b="1" baseline="30000" smtClean="0">
                <a:solidFill>
                  <a:srgbClr val="FF0000"/>
                </a:solidFill>
                <a:ea typeface="ＭＳ Ｐゴシック" pitchFamily="-106" charset="-128"/>
              </a:rPr>
              <a:t>st</a:t>
            </a:r>
            <a:r>
              <a:rPr lang="en-US" altLang="ko-KR" b="1" smtClean="0">
                <a:solidFill>
                  <a:srgbClr val="FF0000"/>
                </a:solidFill>
                <a:ea typeface="ＭＳ Ｐゴシック" pitchFamily="-106" charset="-128"/>
              </a:rPr>
              <a:t>.</a:t>
            </a:r>
            <a:endParaRPr lang="en-US" altLang="ko-KR" smtClean="0">
              <a:ea typeface="ＭＳ Ｐゴシック" pitchFamily="-106" charset="-128"/>
            </a:endParaRPr>
          </a:p>
          <a:p>
            <a:pPr lvl="1"/>
            <a:r>
              <a:rPr lang="en-US" altLang="ko-KR" smtClean="0">
                <a:ea typeface="ＭＳ Ｐゴシック" pitchFamily="-106" charset="-128"/>
              </a:rPr>
              <a:t>Get familiar with mobile app development</a:t>
            </a:r>
          </a:p>
          <a:p>
            <a:pPr lvl="2"/>
            <a:r>
              <a:rPr lang="en-US" altLang="ko-KR" smtClean="0">
                <a:ea typeface="ＭＳ Ｐゴシック" pitchFamily="-106" charset="-128"/>
              </a:rPr>
              <a:t>Android SDK </a:t>
            </a:r>
          </a:p>
          <a:p>
            <a:pPr lvl="2"/>
            <a:r>
              <a:rPr lang="en-US" altLang="ko-KR" smtClean="0">
                <a:ea typeface="ＭＳ Ｐゴシック" pitchFamily="-106" charset="-128"/>
              </a:rPr>
              <a:t>Java language</a:t>
            </a:r>
          </a:p>
          <a:p>
            <a:pPr lvl="2"/>
            <a:r>
              <a:rPr lang="en-US" altLang="ko-KR" u="sng" smtClean="0">
                <a:solidFill>
                  <a:srgbClr val="0000FF"/>
                </a:solidFill>
                <a:ea typeface="ＭＳ Ｐゴシック" pitchFamily="-106" charset="-128"/>
              </a:rPr>
              <a:t>http://developer.android.com/</a:t>
            </a:r>
          </a:p>
          <a:p>
            <a:pPr lvl="1"/>
            <a:r>
              <a:rPr lang="en-US" altLang="ko-KR" smtClean="0">
                <a:ea typeface="ＭＳ Ｐゴシック" pitchFamily="-106" charset="-128"/>
              </a:rPr>
              <a:t>Think about your project</a:t>
            </a:r>
          </a:p>
          <a:p>
            <a:pPr lvl="2"/>
            <a:r>
              <a:rPr lang="en-US" altLang="ko-KR" smtClean="0">
                <a:ea typeface="ＭＳ Ｐゴシック" pitchFamily="-106" charset="-128"/>
              </a:rPr>
              <a:t>Let me know if you have an idea!</a:t>
            </a:r>
          </a:p>
          <a:p>
            <a:pPr lvl="2"/>
            <a:endParaRPr lang="en-US" altLang="ko-KR" smtClean="0">
              <a:ea typeface="ＭＳ Ｐゴシック" pitchFamily="-106" charset="-128"/>
            </a:endParaRPr>
          </a:p>
          <a:p>
            <a:pPr lvl="1"/>
            <a:endParaRPr lang="en-US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Contact Information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Seongwon Han</a:t>
            </a:r>
          </a:p>
          <a:p>
            <a:pPr lvl="1" eaLnBrk="1" hangingPunct="1"/>
            <a:r>
              <a:rPr lang="en-US" altLang="ko-KR" smtClean="0">
                <a:ea typeface="ＭＳ Ｐゴシック" pitchFamily="-106" charset="-128"/>
                <a:hlinkClick r:id="rId3"/>
              </a:rPr>
              <a:t>swhancs@gmail.com</a:t>
            </a:r>
            <a:endParaRPr lang="en-US" altLang="ko-KR" smtClean="0">
              <a:ea typeface="ＭＳ Ｐゴシック" pitchFamily="-106" charset="-128"/>
            </a:endParaRPr>
          </a:p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Jungsoo Lim (project on sewer net)</a:t>
            </a:r>
          </a:p>
          <a:p>
            <a:pPr lvl="1" eaLnBrk="1" hangingPunct="1"/>
            <a:r>
              <a:rPr lang="en-US" altLang="ko-KR" smtClean="0">
                <a:ea typeface="ＭＳ Ｐゴシック" pitchFamily="-106" charset="-128"/>
                <a:hlinkClick r:id="rId4"/>
              </a:rPr>
              <a:t>jungsoo.lim@lacity.o​rg</a:t>
            </a:r>
            <a:endParaRPr lang="en-US" altLang="ko-KR" smtClean="0">
              <a:ea typeface="ＭＳ Ｐゴシック" pitchFamily="-106" charset="-128"/>
            </a:endParaRPr>
          </a:p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Sungwon Yang</a:t>
            </a:r>
          </a:p>
          <a:p>
            <a:pPr lvl="1" eaLnBrk="1" hangingPunct="1"/>
            <a:r>
              <a:rPr lang="en-US" altLang="ko-KR" smtClean="0">
                <a:ea typeface="ＭＳ Ｐゴシック" pitchFamily="-106" charset="-128"/>
                <a:hlinkClick r:id="rId4"/>
              </a:rPr>
              <a:t>swyang@cs.ucla.edu</a:t>
            </a:r>
            <a:endParaRPr lang="en-US" altLang="ko-KR" smtClean="0">
              <a:ea typeface="ＭＳ Ｐゴシック" pitchFamily="-106" charset="-128"/>
            </a:endParaRPr>
          </a:p>
          <a:p>
            <a:pPr eaLnBrk="1" hangingPunct="1"/>
            <a:endParaRPr lang="en-US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Project Examples </a:t>
            </a:r>
            <a:br>
              <a:rPr lang="en-US" altLang="ko-KR" smtClean="0">
                <a:ea typeface="ＭＳ Ｐゴシック" pitchFamily="-106" charset="-128"/>
              </a:rPr>
            </a:br>
            <a:r>
              <a:rPr lang="en-US" altLang="ko-KR" smtClean="0">
                <a:ea typeface="ＭＳ Ｐゴシック" pitchFamily="-106" charset="-128"/>
              </a:rPr>
              <a:t>from Previous Classes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Symbol" pitchFamily="-106" charset="2"/>
              <a:buNone/>
            </a:pPr>
            <a:endParaRPr lang="ko-KR" altLang="ko-KR" smtClean="0">
              <a:solidFill>
                <a:srgbClr val="898989"/>
              </a:solidFill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1. Mobile Activity Monitor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Symbol" pitchFamily="-106" charset="2"/>
              <a:buNone/>
            </a:pPr>
            <a:endParaRPr lang="ko-KR" altLang="ko-KR" smtClean="0">
              <a:solidFill>
                <a:srgbClr val="898989"/>
              </a:solidFill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Activity Monitoring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ＭＳ Ｐゴシック" pitchFamily="-106" charset="-128"/>
              </a:rPr>
              <a:t>Use the android smart-phone as a data collection device</a:t>
            </a:r>
          </a:p>
          <a:p>
            <a:r>
              <a:rPr lang="en-US" altLang="ko-KR" smtClean="0">
                <a:ea typeface="ＭＳ Ｐゴシック" pitchFamily="-106" charset="-128"/>
              </a:rPr>
              <a:t>Run a software pedometer to classify and count steps</a:t>
            </a:r>
          </a:p>
          <a:p>
            <a:r>
              <a:rPr lang="en-US" altLang="ko-KR" smtClean="0">
                <a:ea typeface="ＭＳ Ｐゴシック" pitchFamily="-106" charset="-128"/>
              </a:rPr>
              <a:t>Upload hourly step counts to central server</a:t>
            </a:r>
          </a:p>
          <a:p>
            <a:r>
              <a:rPr lang="en-US" altLang="ko-KR" smtClean="0">
                <a:ea typeface="ＭＳ Ｐゴシック" pitchFamily="-106" charset="-128"/>
              </a:rPr>
              <a:t>Provide interesting statistics and views</a:t>
            </a:r>
          </a:p>
          <a:p>
            <a:r>
              <a:rPr lang="en-US" altLang="ko-KR" smtClean="0">
                <a:ea typeface="ＭＳ Ｐゴシック" pitchFamily="-106" charset="-128"/>
              </a:rPr>
              <a:t>Focus: Ease of use, non-interference</a:t>
            </a:r>
          </a:p>
          <a:p>
            <a:pPr eaLnBrk="1" hangingPunct="1"/>
            <a:endParaRPr lang="en-US" altLang="ko-KR" smtClean="0">
              <a:ea typeface="ＭＳ Ｐゴシック" pitchFamily="-106" charset="-128"/>
            </a:endParaRPr>
          </a:p>
          <a:p>
            <a:pPr eaLnBrk="1" hangingPunct="1"/>
            <a:endParaRPr lang="en-US" altLang="ko-KR" smtClean="0">
              <a:ea typeface="ＭＳ Ｐゴシック" pitchFamily="-106" charset="-128"/>
            </a:endParaRPr>
          </a:p>
          <a:p>
            <a:pPr eaLnBrk="1" hangingPunct="1"/>
            <a:endParaRPr lang="en-US" altLang="ko-KR" smtClean="0"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ＭＳ Ｐゴシック" pitchFamily="-106" charset="-128"/>
              </a:rPr>
              <a:t>Android Pedometer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524000"/>
            <a:ext cx="304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Pedometer Widget  displaying steps on Home Screen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Count reset at the end of each hour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Screen scrape of the android display shown on the right</a:t>
            </a:r>
          </a:p>
        </p:txBody>
      </p:sp>
      <p:pic>
        <p:nvPicPr>
          <p:cNvPr id="7172" name="Picture 3" descr="C:\Users\niranjanr\Documents\cs117_physical_layer\final_presentation\dev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447800"/>
            <a:ext cx="2881313" cy="512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Android Pedometer Module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3048000" cy="5105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 smtClean="0"/>
              <a:t>Accelerometer Sensor Service</a:t>
            </a:r>
          </a:p>
          <a:p>
            <a:pPr>
              <a:defRPr/>
            </a:pPr>
            <a:r>
              <a:rPr lang="en-US" sz="2400" dirty="0" smtClean="0"/>
              <a:t>High Resolution Accelerometer values</a:t>
            </a:r>
          </a:p>
          <a:p>
            <a:pPr>
              <a:defRPr/>
            </a:pPr>
            <a:r>
              <a:rPr lang="en-US" sz="2400" dirty="0" smtClean="0"/>
              <a:t>Process: </a:t>
            </a:r>
          </a:p>
          <a:p>
            <a:pPr lvl="1">
              <a:defRPr/>
            </a:pPr>
            <a:r>
              <a:rPr lang="en-US" sz="2000" dirty="0" smtClean="0"/>
              <a:t>Apply Kalman filter</a:t>
            </a:r>
          </a:p>
          <a:p>
            <a:pPr lvl="1">
              <a:defRPr/>
            </a:pPr>
            <a:r>
              <a:rPr lang="en-US" sz="2000" dirty="0" smtClean="0"/>
              <a:t>Calculate magnitude</a:t>
            </a:r>
          </a:p>
          <a:p>
            <a:pPr lvl="1">
              <a:defRPr/>
            </a:pPr>
            <a:r>
              <a:rPr lang="en-US" sz="2000" dirty="0" smtClean="0"/>
              <a:t>Calculate moving average based on window</a:t>
            </a:r>
          </a:p>
          <a:p>
            <a:pPr lvl="1">
              <a:defRPr/>
            </a:pPr>
            <a:r>
              <a:rPr lang="en-US" sz="2000" dirty="0" smtClean="0"/>
              <a:t>Filter based on moving average window (spike type classifier)</a:t>
            </a:r>
          </a:p>
          <a:p>
            <a:pPr lvl="1">
              <a:defRPr/>
            </a:pPr>
            <a:r>
              <a:rPr lang="en-US" sz="2000" dirty="0" smtClean="0"/>
              <a:t>Different thresholds</a:t>
            </a:r>
            <a:endParaRPr lang="en-US" sz="2000" dirty="0"/>
          </a:p>
        </p:txBody>
      </p:sp>
      <p:pic>
        <p:nvPicPr>
          <p:cNvPr id="8196" name="Picture 3" descr="C:\Users\niranjanr\Documents\cs117_physical_layer\final_presentation\pedometer_explan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524000"/>
            <a:ext cx="55911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Box 17"/>
          <p:cNvSpPr txBox="1">
            <a:spLocks noChangeArrowheads="1"/>
          </p:cNvSpPr>
          <p:nvPr/>
        </p:nvSpPr>
        <p:spPr bwMode="auto">
          <a:xfrm>
            <a:off x="5715000" y="5029200"/>
            <a:ext cx="3124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Green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/>
              <a:t>-&gt; Run threshold</a:t>
            </a:r>
          </a:p>
          <a:p>
            <a:r>
              <a:rPr lang="en-US" altLang="ko-KR">
                <a:solidFill>
                  <a:srgbClr val="FF0000"/>
                </a:solidFill>
              </a:rPr>
              <a:t>Red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/>
              <a:t>-&gt; Walk threshold</a:t>
            </a:r>
          </a:p>
          <a:p>
            <a:r>
              <a:rPr lang="en-US" altLang="ko-KR">
                <a:solidFill>
                  <a:srgbClr val="0070C0"/>
                </a:solidFill>
              </a:rPr>
              <a:t>Blue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/>
              <a:t>-&gt; Moving average</a:t>
            </a:r>
          </a:p>
          <a:p>
            <a:r>
              <a:rPr lang="en-US" altLang="ko-KR">
                <a:solidFill>
                  <a:schemeClr val="bg1"/>
                </a:solidFill>
              </a:rPr>
              <a:t>Black -&gt; Accelerometer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ＭＳ Ｐゴシック" pitchFamily="-106" charset="-128"/>
              </a:rPr>
              <a:t>Android User-Interface &amp; </a:t>
            </a:r>
            <a:br>
              <a:rPr lang="en-US" altLang="ko-KR" smtClean="0">
                <a:ea typeface="ＭＳ Ｐゴシック" pitchFamily="-106" charset="-128"/>
              </a:rPr>
            </a:br>
            <a:r>
              <a:rPr lang="en-US" altLang="ko-KR" smtClean="0">
                <a:ea typeface="ＭＳ Ｐゴシック" pitchFamily="-106" charset="-128"/>
              </a:rPr>
              <a:t>Data Display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3810000" cy="5105400"/>
          </a:xfrm>
        </p:spPr>
        <p:txBody>
          <a:bodyPr/>
          <a:lstStyle/>
          <a:p>
            <a:r>
              <a:rPr lang="en-US" altLang="ko-KR" sz="2400" smtClean="0">
                <a:ea typeface="ＭＳ Ｐゴシック" pitchFamily="-106" charset="-128"/>
              </a:rPr>
              <a:t>Provides control over the Activity Monitor</a:t>
            </a:r>
          </a:p>
          <a:p>
            <a:r>
              <a:rPr lang="en-US" altLang="ko-KR" sz="2400" smtClean="0">
                <a:ea typeface="ＭＳ Ｐゴシック" pitchFamily="-106" charset="-128"/>
              </a:rPr>
              <a:t>Control over the pedometer sensitivity</a:t>
            </a:r>
          </a:p>
          <a:p>
            <a:r>
              <a:rPr lang="en-US" altLang="ko-KR" sz="2400" smtClean="0">
                <a:ea typeface="ＭＳ Ｐゴシック" pitchFamily="-106" charset="-128"/>
              </a:rPr>
              <a:t>Choice of views: daily, weekly, monthly</a:t>
            </a:r>
          </a:p>
          <a:p>
            <a:r>
              <a:rPr lang="en-US" altLang="ko-KR" sz="2400" smtClean="0">
                <a:ea typeface="ＭＳ Ｐゴシック" pitchFamily="-106" charset="-128"/>
              </a:rPr>
              <a:t>Graphical Representation.</a:t>
            </a:r>
          </a:p>
          <a:p>
            <a:r>
              <a:rPr lang="en-US" altLang="ko-KR" sz="2400" smtClean="0">
                <a:ea typeface="ＭＳ Ｐゴシック" pitchFamily="-106" charset="-128"/>
              </a:rPr>
              <a:t>Metrics that make more sense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6950" y="1495425"/>
            <a:ext cx="31845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ＭＳ Ｐゴシック" pitchFamily="-106" charset="-128"/>
              </a:rPr>
              <a:t>2. Ambient Radiation Monitoring</a:t>
            </a:r>
          </a:p>
        </p:txBody>
      </p:sp>
      <p:sp>
        <p:nvSpPr>
          <p:cNvPr id="1024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 smtClean="0">
              <a:solidFill>
                <a:srgbClr val="898989"/>
              </a:solidFill>
              <a:ea typeface="ＭＳ Ｐゴシック" pitchFamily="-10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8975</TotalTime>
  <Words>901</Words>
  <Application>Microsoft Office PowerPoint</Application>
  <PresentationFormat>On-screen Show (4:3)</PresentationFormat>
  <Paragraphs>199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ＭＳ Ｐゴシック</vt:lpstr>
      <vt:lpstr>Calibri</vt:lpstr>
      <vt:lpstr>Symbol</vt:lpstr>
      <vt:lpstr>Gill Sans</vt:lpstr>
      <vt:lpstr>Office Theme</vt:lpstr>
      <vt:lpstr>CS 117  Class Project Examples</vt:lpstr>
      <vt:lpstr>Mobile Device Evolution</vt:lpstr>
      <vt:lpstr>Project Examples  from Previous Classes</vt:lpstr>
      <vt:lpstr>1. Mobile Activity Monitor</vt:lpstr>
      <vt:lpstr>Activity Monitoring</vt:lpstr>
      <vt:lpstr>Android Pedometer Module</vt:lpstr>
      <vt:lpstr>Android Pedometer Module</vt:lpstr>
      <vt:lpstr>Android User-Interface &amp;  Data Display</vt:lpstr>
      <vt:lpstr>2. Ambient Radiation Monitoring</vt:lpstr>
      <vt:lpstr>Motivations</vt:lpstr>
      <vt:lpstr>System Implementations</vt:lpstr>
      <vt:lpstr>User Interface</vt:lpstr>
      <vt:lpstr>Final Product</vt:lpstr>
      <vt:lpstr>Proposed projects</vt:lpstr>
      <vt:lpstr>2. EyeGuardian: A Framework of Eye Tracking and Blink Detection for Mobile Device Users</vt:lpstr>
      <vt:lpstr>Motivations</vt:lpstr>
      <vt:lpstr>Solution</vt:lpstr>
      <vt:lpstr>System Implementations</vt:lpstr>
      <vt:lpstr>Propose your projects!!</vt:lpstr>
      <vt:lpstr>Project Requirements</vt:lpstr>
      <vt:lpstr>Lab Devices</vt:lpstr>
      <vt:lpstr>Project Schedule</vt:lpstr>
      <vt:lpstr>CS 117 Project Grading Policy</vt:lpstr>
      <vt:lpstr>Final Report </vt:lpstr>
      <vt:lpstr>Recommendation</vt:lpstr>
      <vt:lpstr>Contact Information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117  Wireless Projects</dc:title>
  <dc:creator>Dae-Ki Cho</dc:creator>
  <cp:lastModifiedBy>Vahe</cp:lastModifiedBy>
  <cp:revision>203</cp:revision>
  <dcterms:created xsi:type="dcterms:W3CDTF">2011-03-28T23:00:25Z</dcterms:created>
  <dcterms:modified xsi:type="dcterms:W3CDTF">2012-02-02T05:20:12Z</dcterms:modified>
</cp:coreProperties>
</file>