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487" r:id="rId2"/>
    <p:sldId id="427" r:id="rId3"/>
    <p:sldId id="431" r:id="rId4"/>
    <p:sldId id="480" r:id="rId5"/>
    <p:sldId id="481" r:id="rId6"/>
    <p:sldId id="474" r:id="rId7"/>
    <p:sldId id="475" r:id="rId8"/>
    <p:sldId id="482" r:id="rId9"/>
    <p:sldId id="502" r:id="rId10"/>
    <p:sldId id="483" r:id="rId11"/>
    <p:sldId id="484" r:id="rId12"/>
    <p:sldId id="485" r:id="rId13"/>
    <p:sldId id="486" r:id="rId14"/>
    <p:sldId id="477" r:id="rId15"/>
    <p:sldId id="478" r:id="rId16"/>
    <p:sldId id="479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24" r:id="rId63"/>
    <p:sldId id="525" r:id="rId64"/>
    <p:sldId id="526" r:id="rId65"/>
    <p:sldId id="527" r:id="rId66"/>
    <p:sldId id="528" r:id="rId67"/>
    <p:sldId id="529" r:id="rId68"/>
    <p:sldId id="488" r:id="rId69"/>
    <p:sldId id="489" r:id="rId70"/>
    <p:sldId id="490" r:id="rId71"/>
    <p:sldId id="503" r:id="rId72"/>
    <p:sldId id="504" r:id="rId73"/>
    <p:sldId id="505" r:id="rId74"/>
  </p:sldIdLst>
  <p:sldSz cx="9144000" cy="6858000" type="screen4x3"/>
  <p:notesSz cx="6942138" cy="928528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9900"/>
    <a:srgbClr val="FFCC00"/>
    <a:srgbClr val="FF9900"/>
    <a:srgbClr val="99FF99"/>
    <a:srgbClr val="CCFFCC"/>
    <a:srgbClr val="FF0033"/>
    <a:srgbClr val="FFFF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32"/>
      </p:guideLst>
    </p:cSldViewPr>
  </p:slideViewPr>
  <p:outlineViewPr>
    <p:cViewPr>
      <p:scale>
        <a:sx n="80" d="100"/>
        <a:sy n="8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notesViewPr>
    <p:cSldViewPr>
      <p:cViewPr varScale="1">
        <p:scale>
          <a:sx n="57" d="100"/>
          <a:sy n="57" d="100"/>
        </p:scale>
        <p:origin x="-1692" y="-90"/>
      </p:cViewPr>
      <p:guideLst>
        <p:guide orient="horz" pos="2924"/>
        <p:guide pos="218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 i="1">
                <a:ea typeface="굴림" pitchFamily="34" charset="-127"/>
              </a:defRPr>
            </a:lvl1pPr>
          </a:lstStyle>
          <a:p>
            <a:fld id="{4CA917AE-9DFA-4A2B-ADBC-0C751B2A2EF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-1588"/>
            <a:ext cx="30083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000" i="1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21738"/>
            <a:ext cx="30083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9" tIns="0" rIns="19089" bIns="0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>
                <a:ea typeface="굴림" pitchFamily="34" charset="-127"/>
              </a:defRPr>
            </a:lvl1pPr>
          </a:lstStyle>
          <a:p>
            <a:fld id="{1659EDC9-C07A-4A2E-93F1-418F470147A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11663"/>
            <a:ext cx="50942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53" tIns="47722" rIns="93853" bIns="47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6391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8875" y="704850"/>
            <a:ext cx="4625975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DCA2C-85D9-452E-AE9A-2F436FDCB0CA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843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56137-39D6-4948-999F-0E29C9BE2BA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686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464F1-AD89-4045-A4BB-1F92419D9E3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891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AA4B8-8A37-443D-B385-F5BCD55C9FF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096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ACB97-8F5D-4D20-9172-915A87F0EC1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301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8EE3A-55FE-4304-9E2B-BB886DD48EC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50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B1312-C196-4467-BAD6-CBD18DD22E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710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0062B-988F-4186-8F15-11F7FF5AA15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0075"/>
            <a:ext cx="5091112" cy="4178300"/>
          </a:xfrm>
          <a:noFill/>
          <a:ln/>
        </p:spPr>
        <p:txBody>
          <a:bodyPr lIns="91778" tIns="45889" rIns="91778" bIns="45889"/>
          <a:lstStyle/>
          <a:p>
            <a:pPr>
              <a:buFontTx/>
              <a:buChar char="•"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If there is no data to be sent on the ACL link and no polling is required, no transmission shall take place.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If a slave fails to decode the slave address in the packet header, it is not allowed to transmit in the next slot. 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However, on an SCO link, the slave can go ahead and transmit in its allocated slot even if the decoding fails in the preceding slot.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SCO slave shall not transmit in its allocated slot if a different slave was addressed in the previous master-to-slave slot.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A collision can happen when a slave incorrectly decodes a packet addressed to another slave and responds</a:t>
            </a:r>
          </a:p>
          <a:p>
            <a:pPr>
              <a:buFontTx/>
              <a:buChar char="•"/>
            </a:pP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C5A97-34B9-4F68-B80E-FB789119CB6B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/>
          <a:lstStyle/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Add channel mapping discussion here:</a:t>
            </a:r>
          </a:p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Link Control Channel (packet header)</a:t>
            </a:r>
          </a:p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Link Management channel </a:t>
            </a:r>
          </a:p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L2CAP</a:t>
            </a:r>
          </a:p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SCO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95A28-7F5D-40ED-ACD0-402DEFE2D34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/>
          <a:lstStyle/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Mention that over SCO link you cannot carry any other real-time traffic. There is no protocol-id field in the SCO header/payload. Is this really true?</a:t>
            </a:r>
          </a:p>
          <a:p>
            <a:pPr defTabSz="914400"/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EEF1-BFDE-4FBF-A5EB-77FA11ABA89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D51D5-5509-4F9B-904F-13C37C77CB6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/>
          <a:lstStyle/>
          <a:p>
            <a:pPr defTabSz="914400"/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9E0FA-70F5-4F55-8857-6BCCA8587D34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/>
          <a:lstStyle/>
          <a:p>
            <a:pPr defTabSz="914400"/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How useful is header protection when payload is unprotected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FFEE3-EA99-4AA1-AD6C-665B807BBD3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5BFEC-9D66-4A1E-9736-ED2C22E3B6A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6BB74-43D9-441E-A496-A177E8E5BBE2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43EBD-D1A8-43A4-BA8E-13A933189DCD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89524-A815-4FD5-B58F-1BB4D50B33F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1CDD6-0677-42DD-BBC1-09472394EBA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 lIns="92708" tIns="46355" rIns="92708" bIns="46355"/>
          <a:lstStyle/>
          <a:p>
            <a:pPr defTabSz="914400"/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EAAFC-303F-4726-A244-21854818307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BF93D-8F96-4F55-912F-7D20723F8DC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7C15-3BC7-4CEE-9174-4201FA9CA2A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96BFA-E939-43DE-AB63-BA87E673D2B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253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633CB-A270-4F9B-8C22-5FA499948F2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6913"/>
            <a:ext cx="4640263" cy="34798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08488"/>
            <a:ext cx="5091112" cy="4179887"/>
          </a:xfrm>
          <a:noFill/>
          <a:ln/>
        </p:spPr>
        <p:txBody>
          <a:bodyPr/>
          <a:lstStyle/>
          <a:p>
            <a:pPr defTabSz="914400"/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60D5D-8423-4FB0-B532-96D9E92D04F4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F861F-887D-484C-A9B1-E7719663DBD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C7C8E-D28A-4920-B0F6-934E122A9FE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8C411-3DE8-4B31-A0E7-EAF1759D068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A0BFA-3249-4126-903F-E9E415AB404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88067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88068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2628B-C007-44A4-B275-BBD4A82938B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90115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90116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EA03A-5A11-4B29-921C-2C5EEDECB0B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92163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92164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438DF-BF6C-4F0C-B52E-279E49FB487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94211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94212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9172B-9910-49AF-A03A-939D253CBE9A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96259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96260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PER: Packet Error Rate;   BER: Bit Error Rate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852EE-1B63-4575-8C06-CD2287FB4DF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2242F-4961-402F-971F-5BD6E1B42EAF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98307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98308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BF585-6864-4345-9475-CABA86D09966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00355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100356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F263F-BC76-41DF-B6B5-A3A9D1E55932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2403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102404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BBC17-6028-4B3E-9E5E-DFCF3CC4F1D9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04451" name="Rectangle 1026"/>
          <p:cNvSpPr>
            <a:spLocks noChangeArrowheads="1"/>
          </p:cNvSpPr>
          <p:nvPr>
            <p:ph type="sldImg"/>
          </p:nvPr>
        </p:nvSpPr>
        <p:spPr>
          <a:xfrm>
            <a:off x="1150938" y="696913"/>
            <a:ext cx="4641850" cy="3481387"/>
          </a:xfrm>
          <a:solidFill>
            <a:srgbClr val="FFFFFF"/>
          </a:solidFill>
          <a:ln/>
        </p:spPr>
      </p:sp>
      <p:sp>
        <p:nvSpPr>
          <p:cNvPr id="104452" name="Rectangle 1027"/>
          <p:cNvSpPr>
            <a:spLocks noChangeArrowheads="1"/>
          </p:cNvSpPr>
          <p:nvPr>
            <p:ph type="body" idx="1"/>
          </p:nvPr>
        </p:nvSpPr>
        <p:spPr>
          <a:xfrm>
            <a:off x="693738" y="4410075"/>
            <a:ext cx="5554662" cy="41783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20" tIns="46360" rIns="92720" bIns="46360"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C402C-4B5D-486B-8C96-9A349929B08E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06499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99DC5-2B23-4B68-B3DA-2A41797C8B3B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08547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A0CEB-4065-4BC4-B9F2-F112B606C177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10595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FC49D-0242-48E4-A0FA-90E64CC01AA5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12643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E32FE-DD8F-4ABD-97DD-40501F763AC6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14691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D7D80-623E-4981-89EB-644CDFC86312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16739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82618-998C-4168-8D4A-5EAEE6460EA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662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326F5-3ABC-4A55-B295-79D09AAFA6FC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18787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0FD73-6AA1-4FD0-B7D4-270F8915B0E4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20835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BBB6A-48B6-4AF7-888F-F77202781F6C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22883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3EA74-7874-4D06-82CD-85EFF78BDAEC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24931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B1F7E-E344-4783-963D-0807B51CCB02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26979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50398-65FD-49B7-B1FF-09B98F491DA5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29027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B0217-0CA3-4069-9D0B-57BFE6BC9B5F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31075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EA9FB-7547-4A7B-B69F-9FE565C2BB2B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33123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213C1-D9DB-40D0-A655-77B24A59F1F3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35171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0F7EF-8DA0-480D-A9A4-E6DBFEFB8A1A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37219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C6A33-E75E-4A60-B438-D16D6C31BC9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711200"/>
            <a:ext cx="4649787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410075"/>
            <a:ext cx="5157787" cy="4198938"/>
          </a:xfrm>
          <a:noFill/>
          <a:ln/>
        </p:spPr>
        <p:txBody>
          <a:bodyPr/>
          <a:lstStyle/>
          <a:p>
            <a:r>
              <a:rPr lang="en-GB" smtClean="0">
                <a:latin typeface="Times New Roman" pitchFamily="18" charset="0"/>
              </a:rPr>
              <a:t>Main usage models targeted during development: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Internet Bridge (one interface towards PSTN, ISDN, LAN, xDSL, GSM,…)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Synchronisation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The ultimate headset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Briefcase trick (hidden computing)</a:t>
            </a:r>
          </a:p>
          <a:p>
            <a:pPr lvl="1">
              <a:buFontTx/>
              <a:buChar char="•"/>
            </a:pPr>
            <a:r>
              <a:rPr lang="en-GB" smtClean="0">
                <a:latin typeface="Times New Roman" pitchFamily="18" charset="0"/>
                <a:ea typeface="ＭＳ Ｐゴシック" pitchFamily="34" charset="-128"/>
              </a:rPr>
              <a:t>Control laptop in briefcasefrom mobile phone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Three in one phone (Office, home, cellular)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Speaking laptop (use laptop as speakerphone)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Instant Postcard</a:t>
            </a:r>
          </a:p>
          <a:p>
            <a:pPr>
              <a:buFontTx/>
              <a:buChar char="•"/>
            </a:pPr>
            <a:r>
              <a:rPr lang="en-GB" smtClean="0">
                <a:latin typeface="Times New Roman" pitchFamily="18" charset="0"/>
              </a:rPr>
              <a:t>Conference table</a:t>
            </a:r>
          </a:p>
          <a:p>
            <a:pPr>
              <a:buFontTx/>
              <a:buChar char="•"/>
            </a:pPr>
            <a:endParaRPr lang="en-GB" smtClean="0">
              <a:latin typeface="Times New Roman" pitchFamily="18" charset="0"/>
            </a:endParaRPr>
          </a:p>
          <a:p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0B36E-AB4B-44B4-B744-C069FC3634C7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39267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4A36-365E-4382-8387-051219D200F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41315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41316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EC2B9-67E0-4E93-BD6C-D8DC37DDD0BD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43363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99709-CDFD-4D08-9750-98F775E37B40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45411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45412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DA16F-393D-46B8-A827-03D8546A2CAB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47459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47460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6B330-6393-4C03-B220-EF4C45828146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49507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6D352-D879-4991-9560-C09556D00689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51555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51556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D8396-6B28-4D6E-BFA6-9DB9FC3B819B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53603" name="Rectangle 2"/>
          <p:cNvSpPr>
            <a:spLocks noChangeArrowheads="1"/>
          </p:cNvSpPr>
          <p:nvPr>
            <p:ph type="sldImg"/>
          </p:nvPr>
        </p:nvSpPr>
        <p:spPr>
          <a:xfrm>
            <a:off x="1123950" y="684213"/>
            <a:ext cx="4670425" cy="3502025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ChangeArrowheads="1"/>
          </p:cNvSpPr>
          <p:nvPr>
            <p:ph type="body" idx="1"/>
          </p:nvPr>
        </p:nvSpPr>
        <p:spPr>
          <a:xfrm>
            <a:off x="922338" y="4414838"/>
            <a:ext cx="5073650" cy="4186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EB4EB-B6C9-4AE0-ABB8-814D9F77539C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1C799-59C0-422C-886D-B3968AD5EDB5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21592-0A83-4BD0-BA75-469181B8B86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711200"/>
            <a:ext cx="4649787" cy="3486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410075"/>
            <a:ext cx="5157787" cy="4198938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D32DA-8ABE-4392-9787-E53B4F1DB1C3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4ED5B-6D23-4034-A94B-EDFA9B8C95B1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4C643-12AF-4992-A2A7-9E98B8404B56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2B42E-AAB3-4C89-9B44-7EBB781D1CB2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E32DF-AD69-4D92-B998-BB8E036165E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277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199B5-0039-40A3-A8B7-F2CFC2A81AF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481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9C6D1-8B87-4300-BCC7-D39281D0677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BA5D4-A785-4E90-8EF2-327338563B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B1576-B23E-4064-AE8E-7B3787595CD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225A2-C9E8-4DF1-9D25-50F4476CB3B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A5FA-141F-4B5A-A5D8-45928F9093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8CD59-1F96-4797-8AD9-4BA9EE92B7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05A64-D2DC-4497-BE70-8528B99AF7E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857DA-864B-472D-8EEC-A9B561019F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5CF56-D0C4-4AB9-AEF1-3EACFE37E5E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6C6AA-E1D5-43EC-9C51-1742622530F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FD23F-62DF-49BF-A65C-89316A0146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A21A4-ADB4-451C-AB9F-3CFACB8C6D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FB230-5B23-423F-B018-B355352D28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ea typeface="굴림" charset="-127"/>
                <a:cs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34" charset="-127"/>
              </a:defRPr>
            </a:lvl1pPr>
          </a:lstStyle>
          <a:p>
            <a:fld id="{16BFF694-E779-4372-B92C-CE58834B0D0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CS 117 Winter 2011</a:t>
            </a:r>
            <a:br>
              <a:rPr lang="en-US" altLang="ko-KR" sz="3200" smtClean="0">
                <a:ea typeface="굴림" pitchFamily="34" charset="-127"/>
              </a:rPr>
            </a:br>
            <a:r>
              <a:rPr lang="en-US" altLang="ko-KR" sz="3200" smtClean="0">
                <a:ea typeface="굴림" pitchFamily="34" charset="-127"/>
              </a:rPr>
              <a:t>Wednesday Jan 19</a:t>
            </a:r>
            <a:br>
              <a:rPr lang="en-US" altLang="ko-KR" sz="3200" smtClean="0">
                <a:ea typeface="굴림" pitchFamily="34" charset="-127"/>
              </a:rPr>
            </a:br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altLang="ko-KR" sz="4000" smtClean="0">
                <a:solidFill>
                  <a:schemeClr val="accent2"/>
                </a:solidFill>
                <a:ea typeface="굴림" pitchFamily="34" charset="-127"/>
              </a:rPr>
              <a:t>Bluetooth</a:t>
            </a:r>
          </a:p>
          <a:p>
            <a:r>
              <a:rPr lang="en-US" altLang="ko-KR" sz="2000" smtClean="0">
                <a:ea typeface="굴림" pitchFamily="34" charset="-127"/>
              </a:rPr>
              <a:t>Tanenbaum Chpt 4, pg 310-317</a:t>
            </a:r>
          </a:p>
          <a:p>
            <a:r>
              <a:rPr lang="en-US" altLang="ko-KR" sz="2000" smtClean="0">
                <a:ea typeface="굴림" pitchFamily="34" charset="-127"/>
              </a:rPr>
              <a:t>Also:</a:t>
            </a:r>
          </a:p>
          <a:p>
            <a:endParaRPr lang="en-US" altLang="ko-KR" sz="2000" smtClean="0">
              <a:ea typeface="굴림" pitchFamily="34" charset="-127"/>
            </a:endParaRPr>
          </a:p>
          <a:p>
            <a:r>
              <a:rPr lang="en-US" sz="1800" smtClean="0">
                <a:solidFill>
                  <a:srgbClr val="FFFF00"/>
                </a:solidFill>
              </a:rPr>
              <a:t>“Enhancing Bluetooth TCP Throughput ..”</a:t>
            </a:r>
          </a:p>
          <a:p>
            <a:r>
              <a:rPr lang="en-US" sz="1800" smtClean="0">
                <a:solidFill>
                  <a:srgbClr val="FFFF00"/>
                </a:solidFill>
              </a:rPr>
              <a:t>Ling-Jyh Chen, et al - ICC 2004</a:t>
            </a:r>
          </a:p>
          <a:p>
            <a:r>
              <a:rPr lang="en-US" sz="1800" smtClean="0">
                <a:solidFill>
                  <a:srgbClr val="FFFF00"/>
                </a:solidFill>
              </a:rPr>
              <a:t>“BlueTorrent: Cooperative Content Sharing ..”</a:t>
            </a:r>
          </a:p>
          <a:p>
            <a:r>
              <a:rPr lang="en-US" sz="1800" smtClean="0">
                <a:solidFill>
                  <a:srgbClr val="FFFF00"/>
                </a:solidFill>
              </a:rPr>
              <a:t>Sewook Jung, etc - Percon 2007</a:t>
            </a:r>
            <a:endParaRPr lang="en-US" altLang="ko-KR" sz="180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 Setup</a:t>
            </a:r>
          </a:p>
        </p:txBody>
      </p:sp>
      <p:sp>
        <p:nvSpPr>
          <p:cNvPr id="35843" name="Oval 1027"/>
          <p:cNvSpPr>
            <a:spLocks noChangeArrowheads="1"/>
          </p:cNvSpPr>
          <p:nvPr/>
        </p:nvSpPr>
        <p:spPr bwMode="auto">
          <a:xfrm>
            <a:off x="6281738" y="2973388"/>
            <a:ext cx="168275" cy="1809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2420" name="Oval 1028"/>
          <p:cNvSpPr>
            <a:spLocks noChangeArrowheads="1"/>
          </p:cNvSpPr>
          <p:nvPr/>
        </p:nvSpPr>
        <p:spPr bwMode="auto">
          <a:xfrm>
            <a:off x="5043488" y="1833563"/>
            <a:ext cx="2640012" cy="251142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21" name="Oval 1029"/>
          <p:cNvSpPr>
            <a:spLocks noChangeArrowheads="1"/>
          </p:cNvSpPr>
          <p:nvPr/>
        </p:nvSpPr>
        <p:spPr bwMode="auto">
          <a:xfrm>
            <a:off x="5637213" y="2328863"/>
            <a:ext cx="1481137" cy="14541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2422" name="Oval 1030"/>
          <p:cNvSpPr>
            <a:spLocks noChangeArrowheads="1"/>
          </p:cNvSpPr>
          <p:nvPr/>
        </p:nvSpPr>
        <p:spPr bwMode="auto">
          <a:xfrm>
            <a:off x="4459288" y="1350963"/>
            <a:ext cx="3735387" cy="35655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Oval 1031"/>
          <p:cNvSpPr>
            <a:spLocks noChangeArrowheads="1"/>
          </p:cNvSpPr>
          <p:nvPr/>
        </p:nvSpPr>
        <p:spPr bwMode="auto">
          <a:xfrm>
            <a:off x="4876800" y="3652838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8" name="Oval 1032"/>
          <p:cNvSpPr>
            <a:spLocks noChangeArrowheads="1"/>
          </p:cNvSpPr>
          <p:nvPr/>
        </p:nvSpPr>
        <p:spPr bwMode="auto">
          <a:xfrm>
            <a:off x="6973888" y="2119313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Oval 1033"/>
          <p:cNvSpPr>
            <a:spLocks noChangeArrowheads="1"/>
          </p:cNvSpPr>
          <p:nvPr/>
        </p:nvSpPr>
        <p:spPr bwMode="auto">
          <a:xfrm>
            <a:off x="7526338" y="4178300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0" name="Oval 1034"/>
          <p:cNvSpPr>
            <a:spLocks noChangeArrowheads="1"/>
          </p:cNvSpPr>
          <p:nvPr/>
        </p:nvSpPr>
        <p:spPr bwMode="auto">
          <a:xfrm>
            <a:off x="5427663" y="2209800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5084763" y="2328863"/>
            <a:ext cx="2381250" cy="1866900"/>
            <a:chOff x="1792" y="1564"/>
            <a:chExt cx="1500" cy="1176"/>
          </a:xfrm>
        </p:grpSpPr>
        <p:sp>
          <p:nvSpPr>
            <p:cNvPr id="35858" name="Line 1036"/>
            <p:cNvSpPr>
              <a:spLocks noChangeShapeType="1"/>
            </p:cNvSpPr>
            <p:nvPr/>
          </p:nvSpPr>
          <p:spPr bwMode="auto">
            <a:xfrm flipV="1">
              <a:off x="1792" y="2092"/>
              <a:ext cx="730" cy="3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9" name="Line 1037"/>
            <p:cNvSpPr>
              <a:spLocks noChangeShapeType="1"/>
            </p:cNvSpPr>
            <p:nvPr/>
          </p:nvSpPr>
          <p:spPr bwMode="auto">
            <a:xfrm>
              <a:off x="2116" y="1597"/>
              <a:ext cx="406" cy="3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0" name="Line 1038"/>
            <p:cNvSpPr>
              <a:spLocks noChangeShapeType="1"/>
            </p:cNvSpPr>
            <p:nvPr/>
          </p:nvSpPr>
          <p:spPr bwMode="auto">
            <a:xfrm flipH="1">
              <a:off x="2659" y="1564"/>
              <a:ext cx="325" cy="36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1" name="Line 1039"/>
            <p:cNvSpPr>
              <a:spLocks noChangeShapeType="1"/>
            </p:cNvSpPr>
            <p:nvPr/>
          </p:nvSpPr>
          <p:spPr bwMode="auto">
            <a:xfrm flipH="1" flipV="1">
              <a:off x="2700" y="2157"/>
              <a:ext cx="592" cy="5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40"/>
          <p:cNvGrpSpPr>
            <a:grpSpLocks/>
          </p:cNvGrpSpPr>
          <p:nvPr/>
        </p:nvGrpSpPr>
        <p:grpSpPr bwMode="auto">
          <a:xfrm>
            <a:off x="4876800" y="2119313"/>
            <a:ext cx="2817813" cy="2239962"/>
            <a:chOff x="1661" y="1432"/>
            <a:chExt cx="1775" cy="1411"/>
          </a:xfrm>
        </p:grpSpPr>
        <p:sp>
          <p:nvSpPr>
            <p:cNvPr id="35854" name="Oval 1041"/>
            <p:cNvSpPr>
              <a:spLocks noChangeArrowheads="1"/>
            </p:cNvSpPr>
            <p:nvPr/>
          </p:nvSpPr>
          <p:spPr bwMode="auto">
            <a:xfrm>
              <a:off x="1661" y="2398"/>
              <a:ext cx="106" cy="11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5" name="Oval 1042"/>
            <p:cNvSpPr>
              <a:spLocks noChangeArrowheads="1"/>
            </p:cNvSpPr>
            <p:nvPr/>
          </p:nvSpPr>
          <p:spPr bwMode="auto">
            <a:xfrm>
              <a:off x="2982" y="1432"/>
              <a:ext cx="106" cy="11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6" name="Oval 1043"/>
            <p:cNvSpPr>
              <a:spLocks noChangeArrowheads="1"/>
            </p:cNvSpPr>
            <p:nvPr/>
          </p:nvSpPr>
          <p:spPr bwMode="auto">
            <a:xfrm>
              <a:off x="3330" y="2729"/>
              <a:ext cx="106" cy="11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7" name="Oval 1044"/>
            <p:cNvSpPr>
              <a:spLocks noChangeArrowheads="1"/>
            </p:cNvSpPr>
            <p:nvPr/>
          </p:nvSpPr>
          <p:spPr bwMode="auto">
            <a:xfrm>
              <a:off x="2008" y="1489"/>
              <a:ext cx="106" cy="11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53" name="Rectangle 1045"/>
          <p:cNvSpPr>
            <a:spLocks noChangeArrowheads="1"/>
          </p:cNvSpPr>
          <p:nvPr/>
        </p:nvSpPr>
        <p:spPr bwMode="auto">
          <a:xfrm>
            <a:off x="444500" y="1262063"/>
            <a:ext cx="4510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solidFill>
                  <a:schemeClr val="tx2"/>
                </a:solidFill>
                <a:latin typeface="Helvetica" charset="0"/>
                <a:ea typeface="굴림" pitchFamily="34" charset="-127"/>
              </a:rPr>
              <a:t>Inquiry - scan protocol</a:t>
            </a:r>
            <a:endParaRPr lang="en-US" altLang="ko-KR" sz="2400" b="1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to learn about the clock offset and device address of other nodes in proximity </a:t>
            </a:r>
          </a:p>
          <a:p>
            <a:pPr marL="1143000" lvl="2" indent="-228600" algn="l">
              <a:spcBef>
                <a:spcPct val="20000"/>
              </a:spcBef>
              <a:buSzPct val="100000"/>
              <a:buFontTx/>
              <a:buChar char="•"/>
            </a:pPr>
            <a:endParaRPr lang="en-US" altLang="ko-KR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ko-KR" altLang="en-US">
              <a:latin typeface="Helvetica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nimBg="1"/>
      <p:bldP spid="572421" grpId="0" animBg="1"/>
      <p:bldP spid="5724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Inquiry on time axis</a:t>
            </a:r>
          </a:p>
        </p:txBody>
      </p:sp>
      <p:sp>
        <p:nvSpPr>
          <p:cNvPr id="37891" name="Text Box 1027"/>
          <p:cNvSpPr txBox="1">
            <a:spLocks noChangeArrowheads="1"/>
          </p:cNvSpPr>
          <p:nvPr/>
        </p:nvSpPr>
        <p:spPr bwMode="auto">
          <a:xfrm>
            <a:off x="217488" y="1687513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Slave1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414713" y="2552700"/>
            <a:ext cx="115887" cy="974725"/>
            <a:chOff x="2151" y="1590"/>
            <a:chExt cx="73" cy="614"/>
          </a:xfrm>
        </p:grpSpPr>
        <p:sp>
          <p:nvSpPr>
            <p:cNvPr id="37951" name="Line 1029"/>
            <p:cNvSpPr>
              <a:spLocks noChangeShapeType="1"/>
            </p:cNvSpPr>
            <p:nvPr/>
          </p:nvSpPr>
          <p:spPr bwMode="auto">
            <a:xfrm flipV="1">
              <a:off x="2151" y="1590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52" name="Line 1030"/>
            <p:cNvSpPr>
              <a:spLocks noChangeShapeType="1"/>
            </p:cNvSpPr>
            <p:nvPr/>
          </p:nvSpPr>
          <p:spPr bwMode="auto">
            <a:xfrm flipV="1">
              <a:off x="2224" y="1613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893" name="Line 1031"/>
          <p:cNvSpPr>
            <a:spLocks noChangeShapeType="1"/>
          </p:cNvSpPr>
          <p:nvPr/>
        </p:nvSpPr>
        <p:spPr bwMode="auto">
          <a:xfrm>
            <a:off x="927100" y="2279650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4" name="Text Box 1032"/>
          <p:cNvSpPr txBox="1">
            <a:spLocks noChangeArrowheads="1"/>
          </p:cNvSpPr>
          <p:nvPr/>
        </p:nvSpPr>
        <p:spPr bwMode="auto">
          <a:xfrm>
            <a:off x="168275" y="4868863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Slave2</a:t>
            </a:r>
          </a:p>
        </p:txBody>
      </p:sp>
      <p:sp>
        <p:nvSpPr>
          <p:cNvPr id="37895" name="AutoShape 1033"/>
          <p:cNvSpPr>
            <a:spLocks noChangeArrowheads="1"/>
          </p:cNvSpPr>
          <p:nvPr/>
        </p:nvSpPr>
        <p:spPr bwMode="auto">
          <a:xfrm flipV="1">
            <a:off x="1774825" y="5300663"/>
            <a:ext cx="3733800" cy="376237"/>
          </a:xfrm>
          <a:custGeom>
            <a:avLst/>
            <a:gdLst>
              <a:gd name="T0" fmla="*/ 3267075 w 21600"/>
              <a:gd name="T1" fmla="*/ 188119 h 21600"/>
              <a:gd name="T2" fmla="*/ 1866900 w 21600"/>
              <a:gd name="T3" fmla="*/ 376237 h 21600"/>
              <a:gd name="T4" fmla="*/ 466725 w 21600"/>
              <a:gd name="T5" fmla="*/ 188119 h 21600"/>
              <a:gd name="T6" fmla="*/ 1866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A2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Line 1034"/>
          <p:cNvSpPr>
            <a:spLocks noChangeShapeType="1"/>
          </p:cNvSpPr>
          <p:nvPr/>
        </p:nvSpPr>
        <p:spPr bwMode="auto">
          <a:xfrm>
            <a:off x="790575" y="5713413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7" name="AutoShape 1035"/>
          <p:cNvSpPr>
            <a:spLocks noChangeArrowheads="1"/>
          </p:cNvSpPr>
          <p:nvPr/>
        </p:nvSpPr>
        <p:spPr bwMode="auto">
          <a:xfrm flipV="1">
            <a:off x="4765675" y="1884363"/>
            <a:ext cx="3230563" cy="376237"/>
          </a:xfrm>
          <a:custGeom>
            <a:avLst/>
            <a:gdLst>
              <a:gd name="T0" fmla="*/ 2826743 w 21600"/>
              <a:gd name="T1" fmla="*/ 188119 h 21600"/>
              <a:gd name="T2" fmla="*/ 1615282 w 21600"/>
              <a:gd name="T3" fmla="*/ 376237 h 21600"/>
              <a:gd name="T4" fmla="*/ 403820 w 21600"/>
              <a:gd name="T5" fmla="*/ 188119 h 21600"/>
              <a:gd name="T6" fmla="*/ 16152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8" name="AutoShape 1036"/>
          <p:cNvSpPr>
            <a:spLocks noChangeArrowheads="1"/>
          </p:cNvSpPr>
          <p:nvPr/>
        </p:nvSpPr>
        <p:spPr bwMode="auto">
          <a:xfrm flipV="1">
            <a:off x="5519738" y="5303838"/>
            <a:ext cx="3148012" cy="376237"/>
          </a:xfrm>
          <a:custGeom>
            <a:avLst/>
            <a:gdLst>
              <a:gd name="T0" fmla="*/ 2754511 w 21600"/>
              <a:gd name="T1" fmla="*/ 188119 h 21600"/>
              <a:gd name="T2" fmla="*/ 1574006 w 21600"/>
              <a:gd name="T3" fmla="*/ 376237 h 21600"/>
              <a:gd name="T4" fmla="*/ 393502 w 21600"/>
              <a:gd name="T5" fmla="*/ 188119 h 21600"/>
              <a:gd name="T6" fmla="*/ 157400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9" name="Text Box 1037"/>
          <p:cNvSpPr txBox="1">
            <a:spLocks noChangeArrowheads="1"/>
          </p:cNvSpPr>
          <p:nvPr/>
        </p:nvSpPr>
        <p:spPr bwMode="auto">
          <a:xfrm>
            <a:off x="187325" y="332740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1946275" y="2541588"/>
            <a:ext cx="23813" cy="2705100"/>
            <a:chOff x="1226" y="1601"/>
            <a:chExt cx="15" cy="1704"/>
          </a:xfrm>
        </p:grpSpPr>
        <p:sp>
          <p:nvSpPr>
            <p:cNvPr id="37949" name="Line 1039"/>
            <p:cNvSpPr>
              <a:spLocks noChangeShapeType="1"/>
            </p:cNvSpPr>
            <p:nvPr/>
          </p:nvSpPr>
          <p:spPr bwMode="auto">
            <a:xfrm flipV="1">
              <a:off x="1241" y="1601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50" name="Line 1040"/>
            <p:cNvSpPr>
              <a:spLocks noChangeShapeType="1"/>
            </p:cNvSpPr>
            <p:nvPr/>
          </p:nvSpPr>
          <p:spPr bwMode="auto">
            <a:xfrm flipV="1">
              <a:off x="1226" y="2714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4941888" y="4267200"/>
            <a:ext cx="115887" cy="974725"/>
            <a:chOff x="3113" y="2688"/>
            <a:chExt cx="73" cy="614"/>
          </a:xfrm>
        </p:grpSpPr>
        <p:sp>
          <p:nvSpPr>
            <p:cNvPr id="37947" name="Line 1042"/>
            <p:cNvSpPr>
              <a:spLocks noChangeShapeType="1"/>
            </p:cNvSpPr>
            <p:nvPr/>
          </p:nvSpPr>
          <p:spPr bwMode="auto">
            <a:xfrm flipV="1">
              <a:off x="3113" y="2688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48" name="Line 1043"/>
            <p:cNvSpPr>
              <a:spLocks noChangeShapeType="1"/>
            </p:cNvSpPr>
            <p:nvPr/>
          </p:nvSpPr>
          <p:spPr bwMode="auto">
            <a:xfrm flipV="1">
              <a:off x="3186" y="2711"/>
              <a:ext cx="0" cy="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44"/>
          <p:cNvGrpSpPr>
            <a:grpSpLocks/>
          </p:cNvGrpSpPr>
          <p:nvPr/>
        </p:nvGrpSpPr>
        <p:grpSpPr bwMode="auto">
          <a:xfrm>
            <a:off x="828675" y="2719388"/>
            <a:ext cx="7667625" cy="1477962"/>
            <a:chOff x="522" y="1713"/>
            <a:chExt cx="4830" cy="931"/>
          </a:xfrm>
        </p:grpSpPr>
        <p:sp>
          <p:nvSpPr>
            <p:cNvPr id="37908" name="Text Box 1045"/>
            <p:cNvSpPr txBox="1">
              <a:spLocks noChangeArrowheads="1"/>
            </p:cNvSpPr>
            <p:nvPr/>
          </p:nvSpPr>
          <p:spPr bwMode="auto">
            <a:xfrm>
              <a:off x="4251" y="1713"/>
              <a:ext cx="1101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Inquiry hopping</a:t>
              </a:r>
            </a:p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sequence</a:t>
              </a:r>
            </a:p>
          </p:txBody>
        </p:sp>
        <p:grpSp>
          <p:nvGrpSpPr>
            <p:cNvPr id="37909" name="Group 1046"/>
            <p:cNvGrpSpPr>
              <a:grpSpLocks/>
            </p:cNvGrpSpPr>
            <p:nvPr/>
          </p:nvGrpSpPr>
          <p:grpSpPr bwMode="auto">
            <a:xfrm>
              <a:off x="798" y="2388"/>
              <a:ext cx="3890" cy="246"/>
              <a:chOff x="798" y="2388"/>
              <a:chExt cx="3890" cy="246"/>
            </a:xfrm>
          </p:grpSpPr>
          <p:sp>
            <p:nvSpPr>
              <p:cNvPr id="37912" name="AutoShape 1047"/>
              <p:cNvSpPr>
                <a:spLocks noChangeArrowheads="1"/>
              </p:cNvSpPr>
              <p:nvPr/>
            </p:nvSpPr>
            <p:spPr bwMode="auto">
              <a:xfrm flipV="1">
                <a:off x="798" y="2391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3" name="AutoShape 1048"/>
              <p:cNvSpPr>
                <a:spLocks noChangeArrowheads="1"/>
              </p:cNvSpPr>
              <p:nvPr/>
            </p:nvSpPr>
            <p:spPr bwMode="auto">
              <a:xfrm flipV="1">
                <a:off x="918" y="2391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4" name="AutoShape 1049"/>
              <p:cNvSpPr>
                <a:spLocks noChangeArrowheads="1"/>
              </p:cNvSpPr>
              <p:nvPr/>
            </p:nvSpPr>
            <p:spPr bwMode="auto">
              <a:xfrm flipV="1">
                <a:off x="1044" y="2392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5" name="AutoShape 1050"/>
              <p:cNvSpPr>
                <a:spLocks noChangeArrowheads="1"/>
              </p:cNvSpPr>
              <p:nvPr/>
            </p:nvSpPr>
            <p:spPr bwMode="auto">
              <a:xfrm flipV="1">
                <a:off x="1172" y="2392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6" name="AutoShape 1051"/>
              <p:cNvSpPr>
                <a:spLocks noChangeArrowheads="1"/>
              </p:cNvSpPr>
              <p:nvPr/>
            </p:nvSpPr>
            <p:spPr bwMode="auto">
              <a:xfrm flipV="1">
                <a:off x="1284" y="2394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7" name="AutoShape 1052"/>
              <p:cNvSpPr>
                <a:spLocks noChangeArrowheads="1"/>
              </p:cNvSpPr>
              <p:nvPr/>
            </p:nvSpPr>
            <p:spPr bwMode="auto">
              <a:xfrm flipV="1">
                <a:off x="1402" y="2394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8" name="AutoShape 1053"/>
              <p:cNvSpPr>
                <a:spLocks noChangeArrowheads="1"/>
              </p:cNvSpPr>
              <p:nvPr/>
            </p:nvSpPr>
            <p:spPr bwMode="auto">
              <a:xfrm flipV="1">
                <a:off x="1521" y="2394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9" name="AutoShape 1054"/>
              <p:cNvSpPr>
                <a:spLocks noChangeArrowheads="1"/>
              </p:cNvSpPr>
              <p:nvPr/>
            </p:nvSpPr>
            <p:spPr bwMode="auto">
              <a:xfrm flipV="1">
                <a:off x="1647" y="2394"/>
                <a:ext cx="134" cy="237"/>
              </a:xfrm>
              <a:custGeom>
                <a:avLst/>
                <a:gdLst>
                  <a:gd name="T0" fmla="*/ 117 w 21600"/>
                  <a:gd name="T1" fmla="*/ 119 h 21600"/>
                  <a:gd name="T2" fmla="*/ 67 w 21600"/>
                  <a:gd name="T3" fmla="*/ 237 h 21600"/>
                  <a:gd name="T4" fmla="*/ 17 w 21600"/>
                  <a:gd name="T5" fmla="*/ 119 h 21600"/>
                  <a:gd name="T6" fmla="*/ 6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3 w 21600"/>
                  <a:gd name="T13" fmla="*/ 4466 h 21600"/>
                  <a:gd name="T14" fmla="*/ 17087 w 21600"/>
                  <a:gd name="T15" fmla="*/ 1713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920" name="Group 1055"/>
              <p:cNvGrpSpPr>
                <a:grpSpLocks/>
              </p:cNvGrpSpPr>
              <p:nvPr/>
            </p:nvGrpSpPr>
            <p:grpSpPr bwMode="auto">
              <a:xfrm>
                <a:off x="1778" y="2392"/>
                <a:ext cx="983" cy="240"/>
                <a:chOff x="1770" y="2392"/>
                <a:chExt cx="983" cy="240"/>
              </a:xfrm>
            </p:grpSpPr>
            <p:sp>
              <p:nvSpPr>
                <p:cNvPr id="37939" name="AutoShape 1056"/>
                <p:cNvSpPr>
                  <a:spLocks noChangeArrowheads="1"/>
                </p:cNvSpPr>
                <p:nvPr/>
              </p:nvSpPr>
              <p:spPr bwMode="auto">
                <a:xfrm flipV="1">
                  <a:off x="177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0" name="AutoShape 1057"/>
                <p:cNvSpPr>
                  <a:spLocks noChangeArrowheads="1"/>
                </p:cNvSpPr>
                <p:nvPr/>
              </p:nvSpPr>
              <p:spPr bwMode="auto">
                <a:xfrm flipV="1">
                  <a:off x="189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1" name="AutoShape 1058"/>
                <p:cNvSpPr>
                  <a:spLocks noChangeArrowheads="1"/>
                </p:cNvSpPr>
                <p:nvPr/>
              </p:nvSpPr>
              <p:spPr bwMode="auto">
                <a:xfrm flipV="1">
                  <a:off x="2016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2" name="AutoShape 1059"/>
                <p:cNvSpPr>
                  <a:spLocks noChangeArrowheads="1"/>
                </p:cNvSpPr>
                <p:nvPr/>
              </p:nvSpPr>
              <p:spPr bwMode="auto">
                <a:xfrm flipV="1">
                  <a:off x="2144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3" name="AutoShape 1060"/>
                <p:cNvSpPr>
                  <a:spLocks noChangeArrowheads="1"/>
                </p:cNvSpPr>
                <p:nvPr/>
              </p:nvSpPr>
              <p:spPr bwMode="auto">
                <a:xfrm flipV="1">
                  <a:off x="2256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4" name="AutoShape 1061"/>
                <p:cNvSpPr>
                  <a:spLocks noChangeArrowheads="1"/>
                </p:cNvSpPr>
                <p:nvPr/>
              </p:nvSpPr>
              <p:spPr bwMode="auto">
                <a:xfrm flipV="1">
                  <a:off x="2374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5" name="AutoShape 1062"/>
                <p:cNvSpPr>
                  <a:spLocks noChangeArrowheads="1"/>
                </p:cNvSpPr>
                <p:nvPr/>
              </p:nvSpPr>
              <p:spPr bwMode="auto">
                <a:xfrm flipV="1">
                  <a:off x="2493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46" name="AutoShape 1063"/>
                <p:cNvSpPr>
                  <a:spLocks noChangeArrowheads="1"/>
                </p:cNvSpPr>
                <p:nvPr/>
              </p:nvSpPr>
              <p:spPr bwMode="auto">
                <a:xfrm flipV="1">
                  <a:off x="2619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21" name="Group 1064"/>
              <p:cNvGrpSpPr>
                <a:grpSpLocks/>
              </p:cNvGrpSpPr>
              <p:nvPr/>
            </p:nvGrpSpPr>
            <p:grpSpPr bwMode="auto">
              <a:xfrm>
                <a:off x="2742" y="2394"/>
                <a:ext cx="983" cy="240"/>
                <a:chOff x="1770" y="2392"/>
                <a:chExt cx="983" cy="240"/>
              </a:xfrm>
            </p:grpSpPr>
            <p:sp>
              <p:nvSpPr>
                <p:cNvPr id="37931" name="AutoShape 1065"/>
                <p:cNvSpPr>
                  <a:spLocks noChangeArrowheads="1"/>
                </p:cNvSpPr>
                <p:nvPr/>
              </p:nvSpPr>
              <p:spPr bwMode="auto">
                <a:xfrm flipV="1">
                  <a:off x="177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2" name="AutoShape 1066"/>
                <p:cNvSpPr>
                  <a:spLocks noChangeArrowheads="1"/>
                </p:cNvSpPr>
                <p:nvPr/>
              </p:nvSpPr>
              <p:spPr bwMode="auto">
                <a:xfrm flipV="1">
                  <a:off x="189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3" name="AutoShape 1067"/>
                <p:cNvSpPr>
                  <a:spLocks noChangeArrowheads="1"/>
                </p:cNvSpPr>
                <p:nvPr/>
              </p:nvSpPr>
              <p:spPr bwMode="auto">
                <a:xfrm flipV="1">
                  <a:off x="2016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4" name="AutoShape 1068"/>
                <p:cNvSpPr>
                  <a:spLocks noChangeArrowheads="1"/>
                </p:cNvSpPr>
                <p:nvPr/>
              </p:nvSpPr>
              <p:spPr bwMode="auto">
                <a:xfrm flipV="1">
                  <a:off x="2144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5" name="AutoShape 1069"/>
                <p:cNvSpPr>
                  <a:spLocks noChangeArrowheads="1"/>
                </p:cNvSpPr>
                <p:nvPr/>
              </p:nvSpPr>
              <p:spPr bwMode="auto">
                <a:xfrm flipV="1">
                  <a:off x="2256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6" name="AutoShape 1070"/>
                <p:cNvSpPr>
                  <a:spLocks noChangeArrowheads="1"/>
                </p:cNvSpPr>
                <p:nvPr/>
              </p:nvSpPr>
              <p:spPr bwMode="auto">
                <a:xfrm flipV="1">
                  <a:off x="2374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7" name="AutoShape 1071"/>
                <p:cNvSpPr>
                  <a:spLocks noChangeArrowheads="1"/>
                </p:cNvSpPr>
                <p:nvPr/>
              </p:nvSpPr>
              <p:spPr bwMode="auto">
                <a:xfrm flipV="1">
                  <a:off x="2493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8" name="AutoShape 1072"/>
                <p:cNvSpPr>
                  <a:spLocks noChangeArrowheads="1"/>
                </p:cNvSpPr>
                <p:nvPr/>
              </p:nvSpPr>
              <p:spPr bwMode="auto">
                <a:xfrm flipV="1">
                  <a:off x="2619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22" name="Group 1073"/>
              <p:cNvGrpSpPr>
                <a:grpSpLocks/>
              </p:cNvGrpSpPr>
              <p:nvPr/>
            </p:nvGrpSpPr>
            <p:grpSpPr bwMode="auto">
              <a:xfrm>
                <a:off x="3705" y="2388"/>
                <a:ext cx="983" cy="240"/>
                <a:chOff x="1770" y="2392"/>
                <a:chExt cx="983" cy="240"/>
              </a:xfrm>
            </p:grpSpPr>
            <p:sp>
              <p:nvSpPr>
                <p:cNvPr id="37923" name="AutoShape 1074"/>
                <p:cNvSpPr>
                  <a:spLocks noChangeArrowheads="1"/>
                </p:cNvSpPr>
                <p:nvPr/>
              </p:nvSpPr>
              <p:spPr bwMode="auto">
                <a:xfrm flipV="1">
                  <a:off x="177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4" name="AutoShape 1075"/>
                <p:cNvSpPr>
                  <a:spLocks noChangeArrowheads="1"/>
                </p:cNvSpPr>
                <p:nvPr/>
              </p:nvSpPr>
              <p:spPr bwMode="auto">
                <a:xfrm flipV="1">
                  <a:off x="1890" y="2392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5" name="AutoShape 1076"/>
                <p:cNvSpPr>
                  <a:spLocks noChangeArrowheads="1"/>
                </p:cNvSpPr>
                <p:nvPr/>
              </p:nvSpPr>
              <p:spPr bwMode="auto">
                <a:xfrm flipV="1">
                  <a:off x="2016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6" name="AutoShape 1077"/>
                <p:cNvSpPr>
                  <a:spLocks noChangeArrowheads="1"/>
                </p:cNvSpPr>
                <p:nvPr/>
              </p:nvSpPr>
              <p:spPr bwMode="auto">
                <a:xfrm flipV="1">
                  <a:off x="2144" y="2393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7" name="AutoShape 1078"/>
                <p:cNvSpPr>
                  <a:spLocks noChangeArrowheads="1"/>
                </p:cNvSpPr>
                <p:nvPr/>
              </p:nvSpPr>
              <p:spPr bwMode="auto">
                <a:xfrm flipV="1">
                  <a:off x="2256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8" name="AutoShape 1079"/>
                <p:cNvSpPr>
                  <a:spLocks noChangeArrowheads="1"/>
                </p:cNvSpPr>
                <p:nvPr/>
              </p:nvSpPr>
              <p:spPr bwMode="auto">
                <a:xfrm flipV="1">
                  <a:off x="2374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9" name="AutoShape 1080"/>
                <p:cNvSpPr>
                  <a:spLocks noChangeArrowheads="1"/>
                </p:cNvSpPr>
                <p:nvPr/>
              </p:nvSpPr>
              <p:spPr bwMode="auto">
                <a:xfrm flipV="1">
                  <a:off x="2493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0" name="AutoShape 1081"/>
                <p:cNvSpPr>
                  <a:spLocks noChangeArrowheads="1"/>
                </p:cNvSpPr>
                <p:nvPr/>
              </p:nvSpPr>
              <p:spPr bwMode="auto">
                <a:xfrm flipV="1">
                  <a:off x="2619" y="2395"/>
                  <a:ext cx="134" cy="237"/>
                </a:xfrm>
                <a:custGeom>
                  <a:avLst/>
                  <a:gdLst>
                    <a:gd name="T0" fmla="*/ 117 w 21600"/>
                    <a:gd name="T1" fmla="*/ 119 h 21600"/>
                    <a:gd name="T2" fmla="*/ 67 w 21600"/>
                    <a:gd name="T3" fmla="*/ 237 h 21600"/>
                    <a:gd name="T4" fmla="*/ 17 w 21600"/>
                    <a:gd name="T5" fmla="*/ 119 h 21600"/>
                    <a:gd name="T6" fmla="*/ 6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3 w 21600"/>
                    <a:gd name="T13" fmla="*/ 4466 h 21600"/>
                    <a:gd name="T14" fmla="*/ 17087 w 21600"/>
                    <a:gd name="T15" fmla="*/ 1713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10" name="Line 1082"/>
            <p:cNvSpPr>
              <a:spLocks noChangeShapeType="1"/>
            </p:cNvSpPr>
            <p:nvPr/>
          </p:nvSpPr>
          <p:spPr bwMode="auto">
            <a:xfrm>
              <a:off x="522" y="2644"/>
              <a:ext cx="4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Line 1083"/>
            <p:cNvSpPr>
              <a:spLocks noChangeShapeType="1"/>
            </p:cNvSpPr>
            <p:nvPr/>
          </p:nvSpPr>
          <p:spPr bwMode="auto">
            <a:xfrm flipH="1">
              <a:off x="3929" y="1957"/>
              <a:ext cx="269" cy="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903" name="Line 1084"/>
          <p:cNvSpPr>
            <a:spLocks noChangeShapeType="1"/>
          </p:cNvSpPr>
          <p:nvPr/>
        </p:nvSpPr>
        <p:spPr bwMode="auto">
          <a:xfrm>
            <a:off x="1216025" y="1165225"/>
            <a:ext cx="0" cy="46974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4" name="Line 1085"/>
          <p:cNvSpPr>
            <a:spLocks noChangeShapeType="1"/>
          </p:cNvSpPr>
          <p:nvPr/>
        </p:nvSpPr>
        <p:spPr bwMode="auto">
          <a:xfrm>
            <a:off x="1693863" y="1166813"/>
            <a:ext cx="0" cy="4697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5" name="AutoShape 1086"/>
          <p:cNvSpPr>
            <a:spLocks noChangeArrowheads="1"/>
          </p:cNvSpPr>
          <p:nvPr/>
        </p:nvSpPr>
        <p:spPr bwMode="auto">
          <a:xfrm flipV="1">
            <a:off x="1233488" y="1878013"/>
            <a:ext cx="3581400" cy="376237"/>
          </a:xfrm>
          <a:custGeom>
            <a:avLst/>
            <a:gdLst>
              <a:gd name="T0" fmla="*/ 3133725 w 21600"/>
              <a:gd name="T1" fmla="*/ 188119 h 21600"/>
              <a:gd name="T2" fmla="*/ 1790700 w 21600"/>
              <a:gd name="T3" fmla="*/ 376237 h 21600"/>
              <a:gd name="T4" fmla="*/ 447675 w 21600"/>
              <a:gd name="T5" fmla="*/ 188119 h 21600"/>
              <a:gd name="T6" fmla="*/ 1790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A2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6" name="Text Box 1087"/>
          <p:cNvSpPr txBox="1">
            <a:spLocks noChangeArrowheads="1"/>
          </p:cNvSpPr>
          <p:nvPr/>
        </p:nvSpPr>
        <p:spPr bwMode="auto">
          <a:xfrm>
            <a:off x="2822575" y="1450975"/>
            <a:ext cx="4587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f1</a:t>
            </a:r>
          </a:p>
        </p:txBody>
      </p:sp>
      <p:sp>
        <p:nvSpPr>
          <p:cNvPr id="37907" name="Text Box 1088"/>
          <p:cNvSpPr txBox="1">
            <a:spLocks noChangeArrowheads="1"/>
          </p:cNvSpPr>
          <p:nvPr/>
        </p:nvSpPr>
        <p:spPr bwMode="auto">
          <a:xfrm>
            <a:off x="6135688" y="1466850"/>
            <a:ext cx="4587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f2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Piconet formation</a:t>
            </a:r>
          </a:p>
        </p:txBody>
      </p:sp>
      <p:sp>
        <p:nvSpPr>
          <p:cNvPr id="39939" name="Oval 1027"/>
          <p:cNvSpPr>
            <a:spLocks noChangeArrowheads="1"/>
          </p:cNvSpPr>
          <p:nvPr/>
        </p:nvSpPr>
        <p:spPr bwMode="auto">
          <a:xfrm>
            <a:off x="2603500" y="2187575"/>
            <a:ext cx="3735388" cy="3565525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0" name="Oval 1028"/>
          <p:cNvSpPr>
            <a:spLocks noChangeArrowheads="1"/>
          </p:cNvSpPr>
          <p:nvPr/>
        </p:nvSpPr>
        <p:spPr bwMode="auto">
          <a:xfrm>
            <a:off x="5029200" y="2905125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1" name="Oval 1029"/>
          <p:cNvSpPr>
            <a:spLocks noChangeArrowheads="1"/>
          </p:cNvSpPr>
          <p:nvPr/>
        </p:nvSpPr>
        <p:spPr bwMode="auto">
          <a:xfrm>
            <a:off x="6530975" y="4705350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Oval 1030"/>
          <p:cNvSpPr>
            <a:spLocks noChangeArrowheads="1"/>
          </p:cNvSpPr>
          <p:nvPr/>
        </p:nvSpPr>
        <p:spPr bwMode="auto">
          <a:xfrm>
            <a:off x="6183313" y="2927350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71" name="Line 1031"/>
          <p:cNvSpPr>
            <a:spLocks noChangeShapeType="1"/>
          </p:cNvSpPr>
          <p:nvPr/>
        </p:nvSpPr>
        <p:spPr bwMode="auto">
          <a:xfrm flipV="1">
            <a:off x="4478338" y="3114675"/>
            <a:ext cx="604837" cy="74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72" name="Line 1032"/>
          <p:cNvSpPr>
            <a:spLocks noChangeShapeType="1"/>
          </p:cNvSpPr>
          <p:nvPr/>
        </p:nvSpPr>
        <p:spPr bwMode="auto">
          <a:xfrm>
            <a:off x="4491038" y="3978275"/>
            <a:ext cx="114617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73" name="Line 1033"/>
          <p:cNvSpPr>
            <a:spLocks noChangeShapeType="1"/>
          </p:cNvSpPr>
          <p:nvPr/>
        </p:nvSpPr>
        <p:spPr bwMode="auto">
          <a:xfrm flipH="1">
            <a:off x="3140075" y="3938588"/>
            <a:ext cx="1235075" cy="604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74" name="Line 1034"/>
          <p:cNvSpPr>
            <a:spLocks noChangeShapeType="1"/>
          </p:cNvSpPr>
          <p:nvPr/>
        </p:nvSpPr>
        <p:spPr bwMode="auto">
          <a:xfrm flipH="1" flipV="1">
            <a:off x="3667125" y="3205163"/>
            <a:ext cx="708025" cy="604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Oval 1035"/>
          <p:cNvSpPr>
            <a:spLocks noChangeArrowheads="1"/>
          </p:cNvSpPr>
          <p:nvPr/>
        </p:nvSpPr>
        <p:spPr bwMode="auto">
          <a:xfrm>
            <a:off x="4286250" y="3784600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8" name="Oval 1036"/>
          <p:cNvSpPr>
            <a:spLocks noChangeArrowheads="1"/>
          </p:cNvSpPr>
          <p:nvPr/>
        </p:nvSpPr>
        <p:spPr bwMode="auto">
          <a:xfrm>
            <a:off x="5554663" y="4962525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Oval 1037"/>
          <p:cNvSpPr>
            <a:spLocks noChangeArrowheads="1"/>
          </p:cNvSpPr>
          <p:nvPr/>
        </p:nvSpPr>
        <p:spPr bwMode="auto">
          <a:xfrm>
            <a:off x="3452813" y="3001963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038"/>
          <p:cNvGrpSpPr>
            <a:grpSpLocks/>
          </p:cNvGrpSpPr>
          <p:nvPr/>
        </p:nvGrpSpPr>
        <p:grpSpPr bwMode="auto">
          <a:xfrm>
            <a:off x="3294063" y="3914775"/>
            <a:ext cx="2243137" cy="1330325"/>
            <a:chOff x="1873" y="2036"/>
            <a:chExt cx="1413" cy="838"/>
          </a:xfrm>
        </p:grpSpPr>
        <p:sp>
          <p:nvSpPr>
            <p:cNvPr id="39966" name="Oval 1039"/>
            <p:cNvSpPr>
              <a:spLocks noChangeArrowheads="1"/>
            </p:cNvSpPr>
            <p:nvPr/>
          </p:nvSpPr>
          <p:spPr bwMode="auto">
            <a:xfrm>
              <a:off x="2314" y="2760"/>
              <a:ext cx="106" cy="114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67" name="Oval 1040"/>
            <p:cNvSpPr>
              <a:spLocks noChangeArrowheads="1"/>
            </p:cNvSpPr>
            <p:nvPr/>
          </p:nvSpPr>
          <p:spPr bwMode="auto">
            <a:xfrm>
              <a:off x="3180" y="2134"/>
              <a:ext cx="106" cy="114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68" name="Oval 1041"/>
            <p:cNvSpPr>
              <a:spLocks noChangeArrowheads="1"/>
            </p:cNvSpPr>
            <p:nvPr/>
          </p:nvSpPr>
          <p:spPr bwMode="auto">
            <a:xfrm>
              <a:off x="1873" y="2036"/>
              <a:ext cx="106" cy="114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69" name="Oval 1042"/>
            <p:cNvSpPr>
              <a:spLocks noChangeArrowheads="1"/>
            </p:cNvSpPr>
            <p:nvPr/>
          </p:nvSpPr>
          <p:spPr bwMode="auto">
            <a:xfrm>
              <a:off x="2610" y="2748"/>
              <a:ext cx="106" cy="114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483" name="Line 1043"/>
          <p:cNvSpPr>
            <a:spLocks noChangeShapeType="1"/>
          </p:cNvSpPr>
          <p:nvPr/>
        </p:nvSpPr>
        <p:spPr bwMode="auto">
          <a:xfrm flipH="1">
            <a:off x="3475038" y="3913188"/>
            <a:ext cx="733425" cy="904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84" name="Line 1044"/>
          <p:cNvSpPr>
            <a:spLocks noChangeShapeType="1"/>
          </p:cNvSpPr>
          <p:nvPr/>
        </p:nvSpPr>
        <p:spPr bwMode="auto">
          <a:xfrm flipH="1">
            <a:off x="4117975" y="4094163"/>
            <a:ext cx="244475" cy="9128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85" name="Line 1045"/>
          <p:cNvSpPr>
            <a:spLocks noChangeShapeType="1"/>
          </p:cNvSpPr>
          <p:nvPr/>
        </p:nvSpPr>
        <p:spPr bwMode="auto">
          <a:xfrm>
            <a:off x="4581525" y="3900488"/>
            <a:ext cx="708025" cy="2444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86" name="Line 1046"/>
          <p:cNvSpPr>
            <a:spLocks noChangeShapeType="1"/>
          </p:cNvSpPr>
          <p:nvPr/>
        </p:nvSpPr>
        <p:spPr bwMode="auto">
          <a:xfrm>
            <a:off x="4427538" y="4094163"/>
            <a:ext cx="88900" cy="9255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5" name="Oval 1047"/>
          <p:cNvSpPr>
            <a:spLocks noChangeArrowheads="1"/>
          </p:cNvSpPr>
          <p:nvPr/>
        </p:nvSpPr>
        <p:spPr bwMode="auto">
          <a:xfrm>
            <a:off x="2900363" y="4457700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048"/>
          <p:cNvGrpSpPr>
            <a:grpSpLocks/>
          </p:cNvGrpSpPr>
          <p:nvPr/>
        </p:nvGrpSpPr>
        <p:grpSpPr bwMode="auto">
          <a:xfrm>
            <a:off x="6883400" y="1219200"/>
            <a:ext cx="2151063" cy="2224088"/>
            <a:chOff x="380" y="769"/>
            <a:chExt cx="1355" cy="1401"/>
          </a:xfrm>
        </p:grpSpPr>
        <p:sp>
          <p:nvSpPr>
            <p:cNvPr id="39958" name="Oval 1049"/>
            <p:cNvSpPr>
              <a:spLocks noChangeArrowheads="1"/>
            </p:cNvSpPr>
            <p:nvPr/>
          </p:nvSpPr>
          <p:spPr bwMode="auto">
            <a:xfrm>
              <a:off x="394" y="1188"/>
              <a:ext cx="154" cy="15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Oval 1050"/>
            <p:cNvSpPr>
              <a:spLocks noChangeArrowheads="1"/>
            </p:cNvSpPr>
            <p:nvPr/>
          </p:nvSpPr>
          <p:spPr bwMode="auto">
            <a:xfrm>
              <a:off x="380" y="802"/>
              <a:ext cx="162" cy="16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Text Box 1051"/>
            <p:cNvSpPr txBox="1">
              <a:spLocks noChangeArrowheads="1"/>
            </p:cNvSpPr>
            <p:nvPr/>
          </p:nvSpPr>
          <p:spPr bwMode="auto">
            <a:xfrm>
              <a:off x="616" y="769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Master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39961" name="Text Box 1052"/>
            <p:cNvSpPr txBox="1">
              <a:spLocks noChangeArrowheads="1"/>
            </p:cNvSpPr>
            <p:nvPr/>
          </p:nvSpPr>
          <p:spPr bwMode="auto">
            <a:xfrm>
              <a:off x="574" y="1156"/>
              <a:ext cx="115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Active Slave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39962" name="Oval 1053"/>
            <p:cNvSpPr>
              <a:spLocks noChangeArrowheads="1"/>
            </p:cNvSpPr>
            <p:nvPr/>
          </p:nvSpPr>
          <p:spPr bwMode="auto">
            <a:xfrm>
              <a:off x="414" y="1615"/>
              <a:ext cx="106" cy="114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63" name="Text Box 1054"/>
            <p:cNvSpPr txBox="1">
              <a:spLocks noChangeArrowheads="1"/>
            </p:cNvSpPr>
            <p:nvPr/>
          </p:nvSpPr>
          <p:spPr bwMode="auto">
            <a:xfrm>
              <a:off x="582" y="1560"/>
              <a:ext cx="115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Parked Slave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39964" name="Oval 1055"/>
            <p:cNvSpPr>
              <a:spLocks noChangeArrowheads="1"/>
            </p:cNvSpPr>
            <p:nvPr/>
          </p:nvSpPr>
          <p:spPr bwMode="auto">
            <a:xfrm>
              <a:off x="424" y="1997"/>
              <a:ext cx="106" cy="11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65" name="Text Box 1056"/>
            <p:cNvSpPr txBox="1">
              <a:spLocks noChangeArrowheads="1"/>
            </p:cNvSpPr>
            <p:nvPr/>
          </p:nvSpPr>
          <p:spPr bwMode="auto">
            <a:xfrm>
              <a:off x="683" y="1939"/>
              <a:ext cx="72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Standby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  <p:sp>
        <p:nvSpPr>
          <p:cNvPr id="39957" name="Rectangle 1057"/>
          <p:cNvSpPr>
            <a:spLocks noChangeArrowheads="1"/>
          </p:cNvSpPr>
          <p:nvPr/>
        </p:nvSpPr>
        <p:spPr bwMode="auto">
          <a:xfrm>
            <a:off x="261938" y="949325"/>
            <a:ext cx="38782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solidFill>
                  <a:schemeClr val="tx2"/>
                </a:solidFill>
                <a:latin typeface="Helvetica" charset="0"/>
                <a:ea typeface="굴림" pitchFamily="34" charset="-127"/>
              </a:rPr>
              <a:t>Page - scan protocol</a:t>
            </a:r>
            <a:endParaRPr lang="en-US" altLang="ko-KR" sz="2400" b="1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to establish links with nodes in proximity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ko-KR" altLang="en-US">
              <a:latin typeface="Helvetica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1" grpId="0" animBg="1"/>
      <p:bldP spid="574472" grpId="0" animBg="1"/>
      <p:bldP spid="574473" grpId="0" animBg="1"/>
      <p:bldP spid="574474" grpId="0" animBg="1"/>
      <p:bldP spid="574483" grpId="0" animBg="1"/>
      <p:bldP spid="574484" grpId="0" animBg="1"/>
      <p:bldP spid="574485" grpId="0" animBg="1"/>
      <p:bldP spid="5744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Addressing</a:t>
            </a:r>
          </a:p>
        </p:txBody>
      </p:sp>
      <p:sp>
        <p:nvSpPr>
          <p:cNvPr id="575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547813"/>
          </a:xfrm>
        </p:spPr>
        <p:txBody>
          <a:bodyPr/>
          <a:lstStyle/>
          <a:p>
            <a:r>
              <a:rPr lang="en-US" altLang="ko-KR" smtClean="0">
                <a:solidFill>
                  <a:schemeClr val="tx2"/>
                </a:solidFill>
                <a:ea typeface="굴림" pitchFamily="34" charset="-127"/>
              </a:rPr>
              <a:t>Bluetooth device address  (BD_ADDR)</a:t>
            </a:r>
            <a:endParaRPr lang="en-US" altLang="ko-KR" smtClean="0">
              <a:ea typeface="굴림" pitchFamily="34" charset="-127"/>
            </a:endParaRPr>
          </a:p>
          <a:p>
            <a:pPr lvl="1"/>
            <a:r>
              <a:rPr lang="en-US" altLang="ko-KR" smtClean="0">
                <a:ea typeface="굴림" pitchFamily="34" charset="-127"/>
              </a:rPr>
              <a:t>48 bit IEEE MAC address</a:t>
            </a:r>
          </a:p>
          <a:p>
            <a:pPr lvl="2"/>
            <a:endParaRPr lang="en-US" altLang="ko-KR" smtClean="0">
              <a:ea typeface="굴림" pitchFamily="34" charset="-127"/>
            </a:endParaRPr>
          </a:p>
          <a:p>
            <a:pPr lvl="1"/>
            <a:endParaRPr lang="ko-KR" altLang="en-US" smtClean="0">
              <a:ea typeface="굴림" pitchFamily="34" charset="-127"/>
            </a:endParaRPr>
          </a:p>
        </p:txBody>
      </p:sp>
      <p:sp>
        <p:nvSpPr>
          <p:cNvPr id="575492" name="Rectangle 1028"/>
          <p:cNvSpPr>
            <a:spLocks noChangeArrowheads="1"/>
          </p:cNvSpPr>
          <p:nvPr/>
        </p:nvSpPr>
        <p:spPr bwMode="auto">
          <a:xfrm>
            <a:off x="455613" y="1901825"/>
            <a:ext cx="82296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solidFill>
                  <a:schemeClr val="tx2"/>
                </a:solidFill>
                <a:latin typeface="Helvetica" charset="0"/>
                <a:ea typeface="굴림" pitchFamily="34" charset="-127"/>
              </a:rPr>
              <a:t>Active Member address (AM_ADDR)</a:t>
            </a:r>
            <a:endParaRPr lang="en-US" altLang="ko-KR" sz="2400" b="1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3 bits active slave address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all zero broadcast address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en-US" altLang="ko-KR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ko-KR" altLang="en-US">
              <a:latin typeface="Helvetica" charset="0"/>
              <a:ea typeface="굴림" pitchFamily="34" charset="-127"/>
            </a:endParaRPr>
          </a:p>
        </p:txBody>
      </p:sp>
      <p:sp>
        <p:nvSpPr>
          <p:cNvPr id="575493" name="Rectangle 1029"/>
          <p:cNvSpPr>
            <a:spLocks noChangeArrowheads="1"/>
          </p:cNvSpPr>
          <p:nvPr/>
        </p:nvSpPr>
        <p:spPr bwMode="auto">
          <a:xfrm>
            <a:off x="403225" y="3449638"/>
            <a:ext cx="8229600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solidFill>
                  <a:schemeClr val="tx2"/>
                </a:solidFill>
                <a:latin typeface="Helvetica" charset="0"/>
                <a:ea typeface="굴림" pitchFamily="34" charset="-127"/>
              </a:rPr>
              <a:t>Parked Member address (PM_ADDR)</a:t>
            </a:r>
            <a:endParaRPr lang="en-US" altLang="ko-KR" sz="2400" b="1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8 bit parked slave address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ko-KR" altLang="en-US">
              <a:latin typeface="Helvetica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 autoUpdateAnimBg="0"/>
      <p:bldP spid="575492" grpId="0" autoUpdateAnimBg="0"/>
      <p:bldP spid="5754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Piconet MAC protocol : Polling</a:t>
            </a:r>
          </a:p>
        </p:txBody>
      </p:sp>
      <p:sp>
        <p:nvSpPr>
          <p:cNvPr id="44035" name="Line 1027"/>
          <p:cNvSpPr>
            <a:spLocks noChangeShapeType="1"/>
          </p:cNvSpPr>
          <p:nvPr/>
        </p:nvSpPr>
        <p:spPr bwMode="auto">
          <a:xfrm>
            <a:off x="1219200" y="22860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1028"/>
          <p:cNvSpPr>
            <a:spLocks noChangeShapeType="1"/>
          </p:cNvSpPr>
          <p:nvPr/>
        </p:nvSpPr>
        <p:spPr bwMode="auto">
          <a:xfrm>
            <a:off x="1117600" y="3484563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1029"/>
          <p:cNvSpPr>
            <a:spLocks noChangeShapeType="1"/>
          </p:cNvSpPr>
          <p:nvPr/>
        </p:nvSpPr>
        <p:spPr bwMode="auto">
          <a:xfrm>
            <a:off x="1090613" y="46101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1030"/>
          <p:cNvSpPr txBox="1">
            <a:spLocks noChangeArrowheads="1"/>
          </p:cNvSpPr>
          <p:nvPr/>
        </p:nvSpPr>
        <p:spPr bwMode="auto">
          <a:xfrm>
            <a:off x="669925" y="1905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m</a:t>
            </a:r>
          </a:p>
        </p:txBody>
      </p:sp>
      <p:sp>
        <p:nvSpPr>
          <p:cNvPr id="44039" name="Text Box 1031"/>
          <p:cNvSpPr txBox="1">
            <a:spLocks noChangeArrowheads="1"/>
          </p:cNvSpPr>
          <p:nvPr/>
        </p:nvSpPr>
        <p:spPr bwMode="auto">
          <a:xfrm>
            <a:off x="660400" y="3195638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>
                <a:latin typeface="Comic Sans MS" pitchFamily="66" charset="0"/>
                <a:ea typeface="굴림" pitchFamily="34" charset="-127"/>
              </a:rPr>
              <a:t>1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44040" name="Text Box 1032"/>
          <p:cNvSpPr txBox="1">
            <a:spLocks noChangeArrowheads="1"/>
          </p:cNvSpPr>
          <p:nvPr/>
        </p:nvSpPr>
        <p:spPr bwMode="auto">
          <a:xfrm>
            <a:off x="633413" y="4279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 sz="1600">
                <a:latin typeface="Comic Sans MS" pitchFamily="66" charset="0"/>
                <a:ea typeface="굴림" pitchFamily="34" charset="-127"/>
              </a:rPr>
              <a:t>2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grpSp>
        <p:nvGrpSpPr>
          <p:cNvPr id="44041" name="Group 1033"/>
          <p:cNvGrpSpPr>
            <a:grpSpLocks/>
          </p:cNvGrpSpPr>
          <p:nvPr/>
        </p:nvGrpSpPr>
        <p:grpSpPr bwMode="auto">
          <a:xfrm>
            <a:off x="1204913" y="1968500"/>
            <a:ext cx="814387" cy="304800"/>
            <a:chOff x="768" y="1240"/>
            <a:chExt cx="513" cy="192"/>
          </a:xfrm>
        </p:grpSpPr>
        <p:sp>
          <p:nvSpPr>
            <p:cNvPr id="44108" name="Rectangle 103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Rectangle 103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0" name="Rectangle 103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2" name="Group 1037"/>
          <p:cNvGrpSpPr>
            <a:grpSpLocks/>
          </p:cNvGrpSpPr>
          <p:nvPr/>
        </p:nvGrpSpPr>
        <p:grpSpPr bwMode="auto">
          <a:xfrm>
            <a:off x="2376488" y="3160713"/>
            <a:ext cx="814387" cy="304800"/>
            <a:chOff x="768" y="1240"/>
            <a:chExt cx="513" cy="192"/>
          </a:xfrm>
        </p:grpSpPr>
        <p:sp>
          <p:nvSpPr>
            <p:cNvPr id="44105" name="Rectangle 1038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Rectangle 1039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Rectangle 1040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3" name="Line 1041"/>
          <p:cNvSpPr>
            <a:spLocks noChangeShapeType="1"/>
          </p:cNvSpPr>
          <p:nvPr/>
        </p:nvSpPr>
        <p:spPr bwMode="auto">
          <a:xfrm>
            <a:off x="1184275" y="15573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4" name="Line 1042"/>
          <p:cNvSpPr>
            <a:spLocks noChangeShapeType="1"/>
          </p:cNvSpPr>
          <p:nvPr/>
        </p:nvSpPr>
        <p:spPr bwMode="auto">
          <a:xfrm>
            <a:off x="2382838" y="15319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45" name="Group 1043"/>
          <p:cNvGrpSpPr>
            <a:grpSpLocks/>
          </p:cNvGrpSpPr>
          <p:nvPr/>
        </p:nvGrpSpPr>
        <p:grpSpPr bwMode="auto">
          <a:xfrm>
            <a:off x="3519488" y="1962150"/>
            <a:ext cx="814387" cy="304800"/>
            <a:chOff x="768" y="1240"/>
            <a:chExt cx="513" cy="192"/>
          </a:xfrm>
        </p:grpSpPr>
        <p:sp>
          <p:nvSpPr>
            <p:cNvPr id="44102" name="Rectangle 104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Rectangle 104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Rectangle 104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6" name="Group 1047"/>
          <p:cNvGrpSpPr>
            <a:grpSpLocks/>
          </p:cNvGrpSpPr>
          <p:nvPr/>
        </p:nvGrpSpPr>
        <p:grpSpPr bwMode="auto">
          <a:xfrm>
            <a:off x="4576763" y="3159125"/>
            <a:ext cx="814387" cy="304800"/>
            <a:chOff x="768" y="1240"/>
            <a:chExt cx="513" cy="192"/>
          </a:xfrm>
        </p:grpSpPr>
        <p:sp>
          <p:nvSpPr>
            <p:cNvPr id="44099" name="Rectangle 1048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Rectangle 1049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Rectangle 1050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7" name="Group 1051"/>
          <p:cNvGrpSpPr>
            <a:grpSpLocks/>
          </p:cNvGrpSpPr>
          <p:nvPr/>
        </p:nvGrpSpPr>
        <p:grpSpPr bwMode="auto">
          <a:xfrm>
            <a:off x="5580063" y="1960563"/>
            <a:ext cx="814387" cy="304800"/>
            <a:chOff x="768" y="1240"/>
            <a:chExt cx="513" cy="192"/>
          </a:xfrm>
        </p:grpSpPr>
        <p:sp>
          <p:nvSpPr>
            <p:cNvPr id="44096" name="Rectangle 1052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Rectangle 1053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Rectangle 1054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8" name="Group 1055"/>
          <p:cNvGrpSpPr>
            <a:grpSpLocks/>
          </p:cNvGrpSpPr>
          <p:nvPr/>
        </p:nvGrpSpPr>
        <p:grpSpPr bwMode="auto">
          <a:xfrm>
            <a:off x="6673850" y="4276725"/>
            <a:ext cx="814388" cy="304800"/>
            <a:chOff x="768" y="1240"/>
            <a:chExt cx="513" cy="192"/>
          </a:xfrm>
        </p:grpSpPr>
        <p:sp>
          <p:nvSpPr>
            <p:cNvPr id="44093" name="Rectangle 1056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Rectangle 1057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Rectangle 1058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9" name="Group 1059"/>
          <p:cNvGrpSpPr>
            <a:grpSpLocks/>
          </p:cNvGrpSpPr>
          <p:nvPr/>
        </p:nvGrpSpPr>
        <p:grpSpPr bwMode="auto">
          <a:xfrm>
            <a:off x="1201738" y="3159125"/>
            <a:ext cx="814387" cy="304800"/>
            <a:chOff x="757" y="1990"/>
            <a:chExt cx="513" cy="192"/>
          </a:xfrm>
        </p:grpSpPr>
        <p:sp>
          <p:nvSpPr>
            <p:cNvPr id="44090" name="Rectangle 1060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Rectangle 1061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Rectangle 1062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0" name="Group 1063"/>
          <p:cNvGrpSpPr>
            <a:grpSpLocks/>
          </p:cNvGrpSpPr>
          <p:nvPr/>
        </p:nvGrpSpPr>
        <p:grpSpPr bwMode="auto">
          <a:xfrm>
            <a:off x="2382838" y="1973263"/>
            <a:ext cx="814387" cy="304800"/>
            <a:chOff x="757" y="1990"/>
            <a:chExt cx="513" cy="192"/>
          </a:xfrm>
        </p:grpSpPr>
        <p:sp>
          <p:nvSpPr>
            <p:cNvPr id="44087" name="Rectangle 1064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Rectangle 1065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Rectangle 1066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1" name="Group 1067"/>
          <p:cNvGrpSpPr>
            <a:grpSpLocks/>
          </p:cNvGrpSpPr>
          <p:nvPr/>
        </p:nvGrpSpPr>
        <p:grpSpPr bwMode="auto">
          <a:xfrm>
            <a:off x="3503613" y="3157538"/>
            <a:ext cx="814387" cy="304800"/>
            <a:chOff x="757" y="1990"/>
            <a:chExt cx="513" cy="192"/>
          </a:xfrm>
        </p:grpSpPr>
        <p:sp>
          <p:nvSpPr>
            <p:cNvPr id="44084" name="Rectangle 1068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Rectangle 1069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Rectangle 1070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2" name="Group 1071"/>
          <p:cNvGrpSpPr>
            <a:grpSpLocks/>
          </p:cNvGrpSpPr>
          <p:nvPr/>
        </p:nvGrpSpPr>
        <p:grpSpPr bwMode="auto">
          <a:xfrm>
            <a:off x="4572000" y="1960563"/>
            <a:ext cx="814388" cy="304800"/>
            <a:chOff x="757" y="1990"/>
            <a:chExt cx="513" cy="192"/>
          </a:xfrm>
        </p:grpSpPr>
        <p:sp>
          <p:nvSpPr>
            <p:cNvPr id="44081" name="Rectangle 1072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Rectangle 1073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Rectangle 1074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3" name="Group 1075"/>
          <p:cNvGrpSpPr>
            <a:grpSpLocks/>
          </p:cNvGrpSpPr>
          <p:nvPr/>
        </p:nvGrpSpPr>
        <p:grpSpPr bwMode="auto">
          <a:xfrm>
            <a:off x="5627688" y="4264025"/>
            <a:ext cx="814387" cy="304800"/>
            <a:chOff x="757" y="1990"/>
            <a:chExt cx="513" cy="192"/>
          </a:xfrm>
        </p:grpSpPr>
        <p:sp>
          <p:nvSpPr>
            <p:cNvPr id="44078" name="Rectangle 1076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Rectangle 1077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Rectangle 1078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54" name="Group 1079"/>
          <p:cNvGrpSpPr>
            <a:grpSpLocks/>
          </p:cNvGrpSpPr>
          <p:nvPr/>
        </p:nvGrpSpPr>
        <p:grpSpPr bwMode="auto">
          <a:xfrm>
            <a:off x="6670675" y="1960563"/>
            <a:ext cx="814388" cy="304800"/>
            <a:chOff x="757" y="1990"/>
            <a:chExt cx="513" cy="192"/>
          </a:xfrm>
        </p:grpSpPr>
        <p:sp>
          <p:nvSpPr>
            <p:cNvPr id="44075" name="Rectangle 1080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Rectangle 1081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Rectangle 1082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Line 1083"/>
          <p:cNvSpPr>
            <a:spLocks noChangeShapeType="1"/>
          </p:cNvSpPr>
          <p:nvPr/>
        </p:nvSpPr>
        <p:spPr bwMode="auto">
          <a:xfrm>
            <a:off x="3527425" y="15811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6" name="Line 1084"/>
          <p:cNvSpPr>
            <a:spLocks noChangeShapeType="1"/>
          </p:cNvSpPr>
          <p:nvPr/>
        </p:nvSpPr>
        <p:spPr bwMode="auto">
          <a:xfrm>
            <a:off x="4608513" y="15684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7" name="Line 1085"/>
          <p:cNvSpPr>
            <a:spLocks noChangeShapeType="1"/>
          </p:cNvSpPr>
          <p:nvPr/>
        </p:nvSpPr>
        <p:spPr bwMode="auto">
          <a:xfrm>
            <a:off x="5597525" y="1668463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8" name="Line 1086"/>
          <p:cNvSpPr>
            <a:spLocks noChangeShapeType="1"/>
          </p:cNvSpPr>
          <p:nvPr/>
        </p:nvSpPr>
        <p:spPr bwMode="auto">
          <a:xfrm>
            <a:off x="6662738" y="1666875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9" name="Line 1087"/>
          <p:cNvSpPr>
            <a:spLocks noChangeShapeType="1"/>
          </p:cNvSpPr>
          <p:nvPr/>
        </p:nvSpPr>
        <p:spPr bwMode="auto">
          <a:xfrm>
            <a:off x="1622425" y="2381250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0" name="Line 1088"/>
          <p:cNvSpPr>
            <a:spLocks noChangeShapeType="1"/>
          </p:cNvSpPr>
          <p:nvPr/>
        </p:nvSpPr>
        <p:spPr bwMode="auto">
          <a:xfrm>
            <a:off x="2778125" y="2430463"/>
            <a:ext cx="0" cy="6048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1" name="Line 1089"/>
          <p:cNvSpPr>
            <a:spLocks noChangeShapeType="1"/>
          </p:cNvSpPr>
          <p:nvPr/>
        </p:nvSpPr>
        <p:spPr bwMode="auto">
          <a:xfrm>
            <a:off x="5027613" y="2479675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2" name="Line 1090"/>
          <p:cNvSpPr>
            <a:spLocks noChangeShapeType="1"/>
          </p:cNvSpPr>
          <p:nvPr/>
        </p:nvSpPr>
        <p:spPr bwMode="auto">
          <a:xfrm>
            <a:off x="3962400" y="2443163"/>
            <a:ext cx="0" cy="6048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3" name="Line 1091"/>
          <p:cNvSpPr>
            <a:spLocks noChangeShapeType="1"/>
          </p:cNvSpPr>
          <p:nvPr/>
        </p:nvSpPr>
        <p:spPr bwMode="auto">
          <a:xfrm>
            <a:off x="5994400" y="2389188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4" name="Line 1092"/>
          <p:cNvSpPr>
            <a:spLocks noChangeShapeType="1"/>
          </p:cNvSpPr>
          <p:nvPr/>
        </p:nvSpPr>
        <p:spPr bwMode="auto">
          <a:xfrm>
            <a:off x="7086600" y="2400300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5" name="Text Box 1093"/>
          <p:cNvSpPr txBox="1">
            <a:spLocks noChangeArrowheads="1"/>
          </p:cNvSpPr>
          <p:nvPr/>
        </p:nvSpPr>
        <p:spPr bwMode="auto">
          <a:xfrm>
            <a:off x="1122363" y="5068888"/>
            <a:ext cx="12811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625 </a:t>
            </a:r>
            <a:r>
              <a:rPr lang="ko-KR" altLang="en-US" b="1">
                <a:latin typeface="Courier New" pitchFamily="49" charset="0"/>
                <a:ea typeface="굴림" pitchFamily="34" charset="-127"/>
                <a:sym typeface="Math A" pitchFamily="18" charset="2"/>
              </a:rPr>
              <a:t>µ</a:t>
            </a:r>
            <a:r>
              <a:rPr lang="en-US" altLang="ko-KR" b="1">
                <a:latin typeface="Courier New" pitchFamily="49" charset="0"/>
                <a:ea typeface="굴림" pitchFamily="34" charset="-127"/>
                <a:sym typeface="Math A" pitchFamily="18" charset="2"/>
              </a:rPr>
              <a:t>sec</a:t>
            </a:r>
          </a:p>
        </p:txBody>
      </p:sp>
      <p:sp>
        <p:nvSpPr>
          <p:cNvPr id="44066" name="Line 1094"/>
          <p:cNvSpPr>
            <a:spLocks noChangeShapeType="1"/>
          </p:cNvSpPr>
          <p:nvPr/>
        </p:nvSpPr>
        <p:spPr bwMode="auto">
          <a:xfrm>
            <a:off x="1209675" y="4891088"/>
            <a:ext cx="1108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7" name="Text Box 1095"/>
          <p:cNvSpPr txBox="1">
            <a:spLocks noChangeArrowheads="1"/>
          </p:cNvSpPr>
          <p:nvPr/>
        </p:nvSpPr>
        <p:spPr bwMode="auto">
          <a:xfrm>
            <a:off x="1509713" y="1271588"/>
            <a:ext cx="4587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f1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68" name="Text Box 1096"/>
          <p:cNvSpPr txBox="1">
            <a:spLocks noChangeArrowheads="1"/>
          </p:cNvSpPr>
          <p:nvPr/>
        </p:nvSpPr>
        <p:spPr bwMode="auto">
          <a:xfrm>
            <a:off x="2652713" y="1282700"/>
            <a:ext cx="4587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f2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69" name="Text Box 1097"/>
          <p:cNvSpPr txBox="1">
            <a:spLocks noChangeArrowheads="1"/>
          </p:cNvSpPr>
          <p:nvPr/>
        </p:nvSpPr>
        <p:spPr bwMode="auto">
          <a:xfrm>
            <a:off x="3719513" y="1279525"/>
            <a:ext cx="4587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f3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70" name="Text Box 1098"/>
          <p:cNvSpPr txBox="1">
            <a:spLocks noChangeArrowheads="1"/>
          </p:cNvSpPr>
          <p:nvPr/>
        </p:nvSpPr>
        <p:spPr bwMode="auto">
          <a:xfrm>
            <a:off x="4837113" y="1271588"/>
            <a:ext cx="573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f4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71" name="Text Box 1099"/>
          <p:cNvSpPr txBox="1">
            <a:spLocks noChangeArrowheads="1"/>
          </p:cNvSpPr>
          <p:nvPr/>
        </p:nvSpPr>
        <p:spPr bwMode="auto">
          <a:xfrm>
            <a:off x="1100138" y="5608638"/>
            <a:ext cx="19669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1600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hops/sec</a:t>
            </a:r>
          </a:p>
        </p:txBody>
      </p:sp>
      <p:sp>
        <p:nvSpPr>
          <p:cNvPr id="44072" name="Text Box 1100"/>
          <p:cNvSpPr txBox="1">
            <a:spLocks noChangeArrowheads="1"/>
          </p:cNvSpPr>
          <p:nvPr/>
        </p:nvSpPr>
        <p:spPr bwMode="auto">
          <a:xfrm>
            <a:off x="5799138" y="1270000"/>
            <a:ext cx="525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f5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73" name="Text Box 1101"/>
          <p:cNvSpPr txBox="1">
            <a:spLocks noChangeArrowheads="1"/>
          </p:cNvSpPr>
          <p:nvPr/>
        </p:nvSpPr>
        <p:spPr bwMode="auto">
          <a:xfrm>
            <a:off x="6934200" y="13081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f6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4074" name="Text Box 1102"/>
          <p:cNvSpPr txBox="1">
            <a:spLocks noChangeArrowheads="1"/>
          </p:cNvSpPr>
          <p:nvPr/>
        </p:nvSpPr>
        <p:spPr bwMode="auto">
          <a:xfrm>
            <a:off x="711200" y="825500"/>
            <a:ext cx="1281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000">
                <a:latin typeface="Arial" pitchFamily="34" charset="0"/>
                <a:ea typeface="굴림" pitchFamily="34" charset="-127"/>
              </a:rPr>
              <a:t>FH/TDD</a:t>
            </a:r>
            <a:endParaRPr lang="en-US" altLang="ko-KR" sz="20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Multi slot packets</a:t>
            </a:r>
          </a:p>
        </p:txBody>
      </p:sp>
      <p:sp>
        <p:nvSpPr>
          <p:cNvPr id="46083" name="Line 1027"/>
          <p:cNvSpPr>
            <a:spLocks noChangeShapeType="1"/>
          </p:cNvSpPr>
          <p:nvPr/>
        </p:nvSpPr>
        <p:spPr bwMode="auto">
          <a:xfrm>
            <a:off x="1219200" y="22860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1028"/>
          <p:cNvSpPr>
            <a:spLocks noChangeShapeType="1"/>
          </p:cNvSpPr>
          <p:nvPr/>
        </p:nvSpPr>
        <p:spPr bwMode="auto">
          <a:xfrm>
            <a:off x="1117600" y="3484563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1029"/>
          <p:cNvSpPr>
            <a:spLocks noChangeShapeType="1"/>
          </p:cNvSpPr>
          <p:nvPr/>
        </p:nvSpPr>
        <p:spPr bwMode="auto">
          <a:xfrm>
            <a:off x="1090613" y="46101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1030"/>
          <p:cNvSpPr txBox="1">
            <a:spLocks noChangeArrowheads="1"/>
          </p:cNvSpPr>
          <p:nvPr/>
        </p:nvSpPr>
        <p:spPr bwMode="auto">
          <a:xfrm>
            <a:off x="669925" y="1905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m</a:t>
            </a:r>
          </a:p>
        </p:txBody>
      </p:sp>
      <p:sp>
        <p:nvSpPr>
          <p:cNvPr id="46087" name="Text Box 1031"/>
          <p:cNvSpPr txBox="1">
            <a:spLocks noChangeArrowheads="1"/>
          </p:cNvSpPr>
          <p:nvPr/>
        </p:nvSpPr>
        <p:spPr bwMode="auto">
          <a:xfrm>
            <a:off x="660400" y="3195638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>
                <a:latin typeface="Comic Sans MS" pitchFamily="66" charset="0"/>
                <a:ea typeface="굴림" pitchFamily="34" charset="-127"/>
              </a:rPr>
              <a:t>1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46088" name="Text Box 1032"/>
          <p:cNvSpPr txBox="1">
            <a:spLocks noChangeArrowheads="1"/>
          </p:cNvSpPr>
          <p:nvPr/>
        </p:nvSpPr>
        <p:spPr bwMode="auto">
          <a:xfrm>
            <a:off x="633413" y="4279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 sz="1600">
                <a:latin typeface="Comic Sans MS" pitchFamily="66" charset="0"/>
                <a:ea typeface="굴림" pitchFamily="34" charset="-127"/>
              </a:rPr>
              <a:t>2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46089" name="Rectangle 1033"/>
          <p:cNvSpPr>
            <a:spLocks noChangeArrowheads="1"/>
          </p:cNvSpPr>
          <p:nvPr/>
        </p:nvSpPr>
        <p:spPr bwMode="auto">
          <a:xfrm>
            <a:off x="1204913" y="1968500"/>
            <a:ext cx="219075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34"/>
          <p:cNvSpPr>
            <a:spLocks noChangeArrowheads="1"/>
          </p:cNvSpPr>
          <p:nvPr/>
        </p:nvSpPr>
        <p:spPr bwMode="auto">
          <a:xfrm>
            <a:off x="1592263" y="1968500"/>
            <a:ext cx="2719387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035"/>
          <p:cNvSpPr>
            <a:spLocks noChangeArrowheads="1"/>
          </p:cNvSpPr>
          <p:nvPr/>
        </p:nvSpPr>
        <p:spPr bwMode="auto">
          <a:xfrm>
            <a:off x="1411288" y="1968500"/>
            <a:ext cx="192087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36"/>
          <p:cNvSpPr>
            <a:spLocks noChangeShapeType="1"/>
          </p:cNvSpPr>
          <p:nvPr/>
        </p:nvSpPr>
        <p:spPr bwMode="auto">
          <a:xfrm>
            <a:off x="1184275" y="15573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3" name="Line 1037"/>
          <p:cNvSpPr>
            <a:spLocks noChangeShapeType="1"/>
          </p:cNvSpPr>
          <p:nvPr/>
        </p:nvSpPr>
        <p:spPr bwMode="auto">
          <a:xfrm>
            <a:off x="2382838" y="15319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094" name="Group 1038"/>
          <p:cNvGrpSpPr>
            <a:grpSpLocks/>
          </p:cNvGrpSpPr>
          <p:nvPr/>
        </p:nvGrpSpPr>
        <p:grpSpPr bwMode="auto">
          <a:xfrm>
            <a:off x="4576763" y="3159125"/>
            <a:ext cx="814387" cy="304800"/>
            <a:chOff x="768" y="1240"/>
            <a:chExt cx="513" cy="192"/>
          </a:xfrm>
        </p:grpSpPr>
        <p:sp>
          <p:nvSpPr>
            <p:cNvPr id="46132" name="Rectangle 1039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1040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1041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5" name="Group 1042"/>
          <p:cNvGrpSpPr>
            <a:grpSpLocks/>
          </p:cNvGrpSpPr>
          <p:nvPr/>
        </p:nvGrpSpPr>
        <p:grpSpPr bwMode="auto">
          <a:xfrm>
            <a:off x="5580063" y="1960563"/>
            <a:ext cx="814387" cy="304800"/>
            <a:chOff x="768" y="1240"/>
            <a:chExt cx="513" cy="192"/>
          </a:xfrm>
        </p:grpSpPr>
        <p:sp>
          <p:nvSpPr>
            <p:cNvPr id="46129" name="Rectangle 104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04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04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6" name="Group 1046"/>
          <p:cNvGrpSpPr>
            <a:grpSpLocks/>
          </p:cNvGrpSpPr>
          <p:nvPr/>
        </p:nvGrpSpPr>
        <p:grpSpPr bwMode="auto">
          <a:xfrm>
            <a:off x="6673850" y="4276725"/>
            <a:ext cx="814388" cy="304800"/>
            <a:chOff x="768" y="1240"/>
            <a:chExt cx="513" cy="192"/>
          </a:xfrm>
        </p:grpSpPr>
        <p:sp>
          <p:nvSpPr>
            <p:cNvPr id="46126" name="Rectangle 1047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Rectangle 1048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Rectangle 1049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7" name="Group 1050"/>
          <p:cNvGrpSpPr>
            <a:grpSpLocks/>
          </p:cNvGrpSpPr>
          <p:nvPr/>
        </p:nvGrpSpPr>
        <p:grpSpPr bwMode="auto">
          <a:xfrm>
            <a:off x="4572000" y="1960563"/>
            <a:ext cx="814388" cy="304800"/>
            <a:chOff x="757" y="1990"/>
            <a:chExt cx="513" cy="192"/>
          </a:xfrm>
        </p:grpSpPr>
        <p:sp>
          <p:nvSpPr>
            <p:cNvPr id="46123" name="Rectangle 1051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1052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1053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8" name="Group 1054"/>
          <p:cNvGrpSpPr>
            <a:grpSpLocks/>
          </p:cNvGrpSpPr>
          <p:nvPr/>
        </p:nvGrpSpPr>
        <p:grpSpPr bwMode="auto">
          <a:xfrm>
            <a:off x="5627688" y="4264025"/>
            <a:ext cx="814387" cy="304800"/>
            <a:chOff x="757" y="1990"/>
            <a:chExt cx="513" cy="192"/>
          </a:xfrm>
        </p:grpSpPr>
        <p:sp>
          <p:nvSpPr>
            <p:cNvPr id="46120" name="Rectangle 1055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1056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1057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9" name="Group 1058"/>
          <p:cNvGrpSpPr>
            <a:grpSpLocks/>
          </p:cNvGrpSpPr>
          <p:nvPr/>
        </p:nvGrpSpPr>
        <p:grpSpPr bwMode="auto">
          <a:xfrm>
            <a:off x="6670675" y="1960563"/>
            <a:ext cx="814388" cy="304800"/>
            <a:chOff x="757" y="1990"/>
            <a:chExt cx="513" cy="192"/>
          </a:xfrm>
        </p:grpSpPr>
        <p:sp>
          <p:nvSpPr>
            <p:cNvPr id="46117" name="Rectangle 1059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Rectangle 1060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Rectangle 1061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0" name="Line 1062"/>
          <p:cNvSpPr>
            <a:spLocks noChangeShapeType="1"/>
          </p:cNvSpPr>
          <p:nvPr/>
        </p:nvSpPr>
        <p:spPr bwMode="auto">
          <a:xfrm>
            <a:off x="3527425" y="15811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1" name="Line 1063"/>
          <p:cNvSpPr>
            <a:spLocks noChangeShapeType="1"/>
          </p:cNvSpPr>
          <p:nvPr/>
        </p:nvSpPr>
        <p:spPr bwMode="auto">
          <a:xfrm>
            <a:off x="4608513" y="15684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2" name="Line 1064"/>
          <p:cNvSpPr>
            <a:spLocks noChangeShapeType="1"/>
          </p:cNvSpPr>
          <p:nvPr/>
        </p:nvSpPr>
        <p:spPr bwMode="auto">
          <a:xfrm>
            <a:off x="5597525" y="1668463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3" name="Line 1065"/>
          <p:cNvSpPr>
            <a:spLocks noChangeShapeType="1"/>
          </p:cNvSpPr>
          <p:nvPr/>
        </p:nvSpPr>
        <p:spPr bwMode="auto">
          <a:xfrm>
            <a:off x="6662738" y="1666875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4" name="Line 1066"/>
          <p:cNvSpPr>
            <a:spLocks noChangeShapeType="1"/>
          </p:cNvSpPr>
          <p:nvPr/>
        </p:nvSpPr>
        <p:spPr bwMode="auto">
          <a:xfrm>
            <a:off x="2716213" y="2432050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5" name="Line 1067"/>
          <p:cNvSpPr>
            <a:spLocks noChangeShapeType="1"/>
          </p:cNvSpPr>
          <p:nvPr/>
        </p:nvSpPr>
        <p:spPr bwMode="auto">
          <a:xfrm>
            <a:off x="5027613" y="2479675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6" name="Line 1068"/>
          <p:cNvSpPr>
            <a:spLocks noChangeShapeType="1"/>
          </p:cNvSpPr>
          <p:nvPr/>
        </p:nvSpPr>
        <p:spPr bwMode="auto">
          <a:xfrm>
            <a:off x="5994400" y="2389188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07" name="Line 1069"/>
          <p:cNvSpPr>
            <a:spLocks noChangeShapeType="1"/>
          </p:cNvSpPr>
          <p:nvPr/>
        </p:nvSpPr>
        <p:spPr bwMode="auto">
          <a:xfrm>
            <a:off x="7086600" y="2400300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08" name="Text Box 1070"/>
          <p:cNvSpPr txBox="1">
            <a:spLocks noChangeArrowheads="1"/>
          </p:cNvSpPr>
          <p:nvPr/>
        </p:nvSpPr>
        <p:spPr bwMode="auto">
          <a:xfrm>
            <a:off x="1120775" y="5068888"/>
            <a:ext cx="12811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625 </a:t>
            </a:r>
            <a:r>
              <a:rPr lang="ko-KR" altLang="en-US" b="1">
                <a:latin typeface="Courier New" pitchFamily="49" charset="0"/>
                <a:ea typeface="굴림" pitchFamily="34" charset="-127"/>
                <a:sym typeface="Math A" pitchFamily="18" charset="2"/>
              </a:rPr>
              <a:t>µ</a:t>
            </a:r>
            <a:r>
              <a:rPr lang="en-US" altLang="ko-KR" b="1">
                <a:latin typeface="Courier New" pitchFamily="49" charset="0"/>
                <a:ea typeface="굴림" pitchFamily="34" charset="-127"/>
                <a:sym typeface="Math A" pitchFamily="18" charset="2"/>
              </a:rPr>
              <a:t>sec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09" name="Line 1071"/>
          <p:cNvSpPr>
            <a:spLocks noChangeShapeType="1"/>
          </p:cNvSpPr>
          <p:nvPr/>
        </p:nvSpPr>
        <p:spPr bwMode="auto">
          <a:xfrm>
            <a:off x="1209675" y="4891088"/>
            <a:ext cx="1108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0" name="Text Box 1072"/>
          <p:cNvSpPr txBox="1">
            <a:spLocks noChangeArrowheads="1"/>
          </p:cNvSpPr>
          <p:nvPr/>
        </p:nvSpPr>
        <p:spPr bwMode="auto">
          <a:xfrm>
            <a:off x="2654300" y="1193800"/>
            <a:ext cx="4587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f1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11" name="Text Box 1073"/>
          <p:cNvSpPr txBox="1">
            <a:spLocks noChangeArrowheads="1"/>
          </p:cNvSpPr>
          <p:nvPr/>
        </p:nvSpPr>
        <p:spPr bwMode="auto">
          <a:xfrm>
            <a:off x="4837113" y="1271588"/>
            <a:ext cx="4968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f4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12" name="Text Box 1074"/>
          <p:cNvSpPr txBox="1">
            <a:spLocks noChangeArrowheads="1"/>
          </p:cNvSpPr>
          <p:nvPr/>
        </p:nvSpPr>
        <p:spPr bwMode="auto">
          <a:xfrm>
            <a:off x="5799138" y="1270000"/>
            <a:ext cx="601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f5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13" name="Text Box 1075"/>
          <p:cNvSpPr txBox="1">
            <a:spLocks noChangeArrowheads="1"/>
          </p:cNvSpPr>
          <p:nvPr/>
        </p:nvSpPr>
        <p:spPr bwMode="auto">
          <a:xfrm>
            <a:off x="6934200" y="13081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f6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14" name="Text Box 1076"/>
          <p:cNvSpPr txBox="1">
            <a:spLocks noChangeArrowheads="1"/>
          </p:cNvSpPr>
          <p:nvPr/>
        </p:nvSpPr>
        <p:spPr bwMode="auto">
          <a:xfrm>
            <a:off x="711200" y="825500"/>
            <a:ext cx="1281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000">
                <a:latin typeface="Arial" pitchFamily="34" charset="0"/>
                <a:ea typeface="굴림" pitchFamily="34" charset="-127"/>
              </a:rPr>
              <a:t>FH/TDD</a:t>
            </a:r>
            <a:endParaRPr lang="en-US" altLang="ko-KR" sz="20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46115" name="Line 1077"/>
          <p:cNvSpPr>
            <a:spLocks noChangeShapeType="1"/>
          </p:cNvSpPr>
          <p:nvPr/>
        </p:nvSpPr>
        <p:spPr bwMode="auto">
          <a:xfrm>
            <a:off x="1093788" y="1582738"/>
            <a:ext cx="347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6" name="Text Box 1078"/>
          <p:cNvSpPr txBox="1">
            <a:spLocks noChangeArrowheads="1"/>
          </p:cNvSpPr>
          <p:nvPr/>
        </p:nvSpPr>
        <p:spPr bwMode="auto">
          <a:xfrm>
            <a:off x="1865313" y="5540375"/>
            <a:ext cx="50974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240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Data rate depends on type of packet</a:t>
            </a:r>
            <a:endParaRPr lang="en-US" altLang="ko-KR" sz="20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Physical Link Types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1219200" y="3508375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117600" y="4706938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090613" y="5832475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69925" y="31273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m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60400" y="4418013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>
                <a:latin typeface="Comic Sans MS" pitchFamily="66" charset="0"/>
                <a:ea typeface="굴림" pitchFamily="34" charset="-127"/>
              </a:rPr>
              <a:t>1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33413" y="5502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400">
                <a:latin typeface="Comic Sans MS" pitchFamily="66" charset="0"/>
                <a:ea typeface="굴림" pitchFamily="34" charset="-127"/>
              </a:rPr>
              <a:t>s</a:t>
            </a:r>
            <a:r>
              <a:rPr lang="en-US" altLang="ko-KR" sz="1600">
                <a:latin typeface="Comic Sans MS" pitchFamily="66" charset="0"/>
                <a:ea typeface="굴림" pitchFamily="34" charset="-127"/>
              </a:rPr>
              <a:t>2</a:t>
            </a:r>
            <a:endParaRPr lang="en-US" altLang="ko-KR" sz="2400"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184275" y="2779713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27125" y="2894013"/>
            <a:ext cx="5000625" cy="1820862"/>
            <a:chOff x="710" y="1823"/>
            <a:chExt cx="3150" cy="1147"/>
          </a:xfrm>
        </p:grpSpPr>
        <p:grpSp>
          <p:nvGrpSpPr>
            <p:cNvPr id="48197" name="Group 11"/>
            <p:cNvGrpSpPr>
              <a:grpSpLocks/>
            </p:cNvGrpSpPr>
            <p:nvPr/>
          </p:nvGrpSpPr>
          <p:grpSpPr bwMode="auto">
            <a:xfrm>
              <a:off x="759" y="2010"/>
              <a:ext cx="273" cy="937"/>
              <a:chOff x="759" y="1240"/>
              <a:chExt cx="273" cy="937"/>
            </a:xfrm>
          </p:grpSpPr>
          <p:sp>
            <p:nvSpPr>
              <p:cNvPr id="48211" name="Rectangle 12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Line 13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13" name="Rectangle 14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Line 15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98" name="Group 16"/>
            <p:cNvGrpSpPr>
              <a:grpSpLocks/>
            </p:cNvGrpSpPr>
            <p:nvPr/>
          </p:nvGrpSpPr>
          <p:grpSpPr bwMode="auto">
            <a:xfrm>
              <a:off x="2291" y="2033"/>
              <a:ext cx="273" cy="937"/>
              <a:chOff x="759" y="1240"/>
              <a:chExt cx="273" cy="937"/>
            </a:xfrm>
          </p:grpSpPr>
          <p:sp>
            <p:nvSpPr>
              <p:cNvPr id="48207" name="Rectangle 17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Line 18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9" name="Rectangle 19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Line 20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99" name="Group 21"/>
            <p:cNvGrpSpPr>
              <a:grpSpLocks/>
            </p:cNvGrpSpPr>
            <p:nvPr/>
          </p:nvGrpSpPr>
          <p:grpSpPr bwMode="auto">
            <a:xfrm>
              <a:off x="3556" y="2016"/>
              <a:ext cx="273" cy="937"/>
              <a:chOff x="759" y="1240"/>
              <a:chExt cx="273" cy="937"/>
            </a:xfrm>
          </p:grpSpPr>
          <p:sp>
            <p:nvSpPr>
              <p:cNvPr id="48203" name="Rectangle 22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Line 23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5" name="Rectangle 24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Line 25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200" name="Text Box 26"/>
            <p:cNvSpPr txBox="1">
              <a:spLocks noChangeArrowheads="1"/>
            </p:cNvSpPr>
            <p:nvPr/>
          </p:nvSpPr>
          <p:spPr bwMode="auto">
            <a:xfrm>
              <a:off x="710" y="1823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201" name="Text Box 27"/>
            <p:cNvSpPr txBox="1">
              <a:spLocks noChangeArrowheads="1"/>
            </p:cNvSpPr>
            <p:nvPr/>
          </p:nvSpPr>
          <p:spPr bwMode="auto">
            <a:xfrm>
              <a:off x="2217" y="1838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202" name="Text Box 28"/>
            <p:cNvSpPr txBox="1">
              <a:spLocks noChangeArrowheads="1"/>
            </p:cNvSpPr>
            <p:nvPr/>
          </p:nvSpPr>
          <p:spPr bwMode="auto">
            <a:xfrm>
              <a:off x="3514" y="1845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  <p:sp>
        <p:nvSpPr>
          <p:cNvPr id="567325" name="Rectangle 29"/>
          <p:cNvSpPr>
            <a:spLocks noChangeArrowheads="1"/>
          </p:cNvSpPr>
          <p:nvPr/>
        </p:nvSpPr>
        <p:spPr bwMode="auto">
          <a:xfrm>
            <a:off x="508000" y="1073150"/>
            <a:ext cx="82296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§"/>
            </a:pPr>
            <a:r>
              <a:rPr lang="en-US" altLang="ko-KR" sz="2000" b="1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Synchronous Connection Oriented (SCO) Link</a:t>
            </a:r>
            <a:r>
              <a:rPr lang="en-US" altLang="ko-KR" sz="200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 </a:t>
            </a:r>
            <a:endParaRPr lang="en-US" altLang="ko-KR" sz="2000">
              <a:latin typeface="Arial" pitchFamily="34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US" altLang="ko-KR">
                <a:latin typeface="Arial" pitchFamily="34" charset="0"/>
                <a:ea typeface="굴림" pitchFamily="34" charset="-127"/>
              </a:rPr>
              <a:t>slot reservation at fixed intervals</a:t>
            </a:r>
          </a:p>
          <a:p>
            <a:pPr marL="742950" lvl="1" indent="-285750" algn="l">
              <a:spcBef>
                <a:spcPct val="20000"/>
              </a:spcBef>
              <a:buFont typeface="Webdings" pitchFamily="18" charset="2"/>
              <a:buChar char="4"/>
            </a:pPr>
            <a:endParaRPr lang="ko-KR" altLang="en-US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567326" name="Rectangle 30"/>
          <p:cNvSpPr>
            <a:spLocks noChangeArrowheads="1"/>
          </p:cNvSpPr>
          <p:nvPr/>
        </p:nvSpPr>
        <p:spPr bwMode="auto">
          <a:xfrm>
            <a:off x="506413" y="1925638"/>
            <a:ext cx="82296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 typeface="Wingdings" pitchFamily="2" charset="2"/>
              <a:buChar char="§"/>
            </a:pPr>
            <a:r>
              <a:rPr lang="en-US" altLang="ko-KR" sz="2000" b="1">
                <a:solidFill>
                  <a:schemeClr val="tx2"/>
                </a:solidFill>
                <a:latin typeface="Helvetica" charset="0"/>
                <a:ea typeface="굴림" pitchFamily="34" charset="-127"/>
              </a:rPr>
              <a:t>Asynchronous Connection-less (ACL) Link</a:t>
            </a:r>
            <a:endParaRPr lang="en-US" altLang="ko-KR" sz="2000" b="1">
              <a:latin typeface="Helvetica" charset="0"/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SzPct val="100000"/>
            </a:pPr>
            <a:r>
              <a:rPr lang="en-US" altLang="ko-KR" sz="1600">
                <a:latin typeface="Helvetica" charset="0"/>
                <a:ea typeface="굴림" pitchFamily="34" charset="-127"/>
              </a:rPr>
              <a:t>Polling access method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135063" y="2890838"/>
            <a:ext cx="5000625" cy="1820862"/>
            <a:chOff x="710" y="1823"/>
            <a:chExt cx="3150" cy="1147"/>
          </a:xfrm>
        </p:grpSpPr>
        <p:grpSp>
          <p:nvGrpSpPr>
            <p:cNvPr id="48179" name="Group 32"/>
            <p:cNvGrpSpPr>
              <a:grpSpLocks/>
            </p:cNvGrpSpPr>
            <p:nvPr/>
          </p:nvGrpSpPr>
          <p:grpSpPr bwMode="auto">
            <a:xfrm>
              <a:off x="759" y="2010"/>
              <a:ext cx="273" cy="937"/>
              <a:chOff x="759" y="1240"/>
              <a:chExt cx="273" cy="937"/>
            </a:xfrm>
          </p:grpSpPr>
          <p:sp>
            <p:nvSpPr>
              <p:cNvPr id="48193" name="Rectangle 33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34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95" name="Rectangle 35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Line 36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80" name="Group 37"/>
            <p:cNvGrpSpPr>
              <a:grpSpLocks/>
            </p:cNvGrpSpPr>
            <p:nvPr/>
          </p:nvGrpSpPr>
          <p:grpSpPr bwMode="auto">
            <a:xfrm>
              <a:off x="2291" y="2033"/>
              <a:ext cx="273" cy="937"/>
              <a:chOff x="759" y="1240"/>
              <a:chExt cx="273" cy="937"/>
            </a:xfrm>
          </p:grpSpPr>
          <p:sp>
            <p:nvSpPr>
              <p:cNvPr id="48189" name="Rectangle 38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Line 39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91" name="Rectangle 40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Line 41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81" name="Group 42"/>
            <p:cNvGrpSpPr>
              <a:grpSpLocks/>
            </p:cNvGrpSpPr>
            <p:nvPr/>
          </p:nvGrpSpPr>
          <p:grpSpPr bwMode="auto">
            <a:xfrm>
              <a:off x="3556" y="2016"/>
              <a:ext cx="273" cy="937"/>
              <a:chOff x="759" y="1240"/>
              <a:chExt cx="273" cy="937"/>
            </a:xfrm>
          </p:grpSpPr>
          <p:sp>
            <p:nvSpPr>
              <p:cNvPr id="48185" name="Rectangle 43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Line 44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87" name="Rectangle 45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Line 46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182" name="Text Box 47"/>
            <p:cNvSpPr txBox="1">
              <a:spLocks noChangeArrowheads="1"/>
            </p:cNvSpPr>
            <p:nvPr/>
          </p:nvSpPr>
          <p:spPr bwMode="auto">
            <a:xfrm>
              <a:off x="710" y="1823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83" name="Text Box 48"/>
            <p:cNvSpPr txBox="1">
              <a:spLocks noChangeArrowheads="1"/>
            </p:cNvSpPr>
            <p:nvPr/>
          </p:nvSpPr>
          <p:spPr bwMode="auto">
            <a:xfrm>
              <a:off x="2217" y="1838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84" name="Text Box 49"/>
            <p:cNvSpPr txBox="1">
              <a:spLocks noChangeArrowheads="1"/>
            </p:cNvSpPr>
            <p:nvPr/>
          </p:nvSpPr>
          <p:spPr bwMode="auto">
            <a:xfrm>
              <a:off x="3514" y="1845"/>
              <a:ext cx="3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SCO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433638" y="2882900"/>
            <a:ext cx="5118100" cy="1793875"/>
            <a:chOff x="1533" y="1046"/>
            <a:chExt cx="3224" cy="1130"/>
          </a:xfrm>
        </p:grpSpPr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1533" y="1240"/>
              <a:ext cx="435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2071" y="1984"/>
              <a:ext cx="10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Line 53"/>
            <p:cNvSpPr>
              <a:spLocks noChangeShapeType="1"/>
            </p:cNvSpPr>
            <p:nvPr/>
          </p:nvSpPr>
          <p:spPr bwMode="auto">
            <a:xfrm>
              <a:off x="1669" y="1523"/>
              <a:ext cx="0" cy="38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2122" y="1538"/>
              <a:ext cx="0" cy="38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8166" name="Group 55"/>
            <p:cNvGrpSpPr>
              <a:grpSpLocks/>
            </p:cNvGrpSpPr>
            <p:nvPr/>
          </p:nvGrpSpPr>
          <p:grpSpPr bwMode="auto">
            <a:xfrm>
              <a:off x="3992" y="1229"/>
              <a:ext cx="273" cy="937"/>
              <a:chOff x="759" y="1240"/>
              <a:chExt cx="273" cy="937"/>
            </a:xfrm>
          </p:grpSpPr>
          <p:sp>
            <p:nvSpPr>
              <p:cNvPr id="48175" name="Rectangle 56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Line 57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7" name="Rectangle 58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Line 59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67" name="Group 60"/>
            <p:cNvGrpSpPr>
              <a:grpSpLocks/>
            </p:cNvGrpSpPr>
            <p:nvPr/>
          </p:nvGrpSpPr>
          <p:grpSpPr bwMode="auto">
            <a:xfrm>
              <a:off x="4405" y="1235"/>
              <a:ext cx="273" cy="937"/>
              <a:chOff x="759" y="1240"/>
              <a:chExt cx="273" cy="937"/>
            </a:xfrm>
          </p:grpSpPr>
          <p:sp>
            <p:nvSpPr>
              <p:cNvPr id="48171" name="Rectangle 61"/>
              <p:cNvSpPr>
                <a:spLocks noChangeArrowheads="1"/>
              </p:cNvSpPr>
              <p:nvPr/>
            </p:nvSpPr>
            <p:spPr bwMode="auto">
              <a:xfrm>
                <a:off x="759" y="1240"/>
                <a:ext cx="102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Line 62"/>
              <p:cNvSpPr>
                <a:spLocks noChangeShapeType="1"/>
              </p:cNvSpPr>
              <p:nvPr/>
            </p:nvSpPr>
            <p:spPr bwMode="auto">
              <a:xfrm>
                <a:off x="819" y="1524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3" name="Rectangle 63"/>
              <p:cNvSpPr>
                <a:spLocks noChangeArrowheads="1"/>
              </p:cNvSpPr>
              <p:nvPr/>
            </p:nvSpPr>
            <p:spPr bwMode="auto">
              <a:xfrm>
                <a:off x="930" y="1985"/>
                <a:ext cx="102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Line 64"/>
              <p:cNvSpPr>
                <a:spLocks noChangeShapeType="1"/>
              </p:cNvSpPr>
              <p:nvPr/>
            </p:nvSpPr>
            <p:spPr bwMode="auto">
              <a:xfrm>
                <a:off x="972" y="1530"/>
                <a:ext cx="0" cy="381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168" name="Text Box 65"/>
            <p:cNvSpPr txBox="1">
              <a:spLocks noChangeArrowheads="1"/>
            </p:cNvSpPr>
            <p:nvPr/>
          </p:nvSpPr>
          <p:spPr bwMode="auto">
            <a:xfrm>
              <a:off x="1567" y="1046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69" name="Text Box 66"/>
            <p:cNvSpPr txBox="1">
              <a:spLocks noChangeArrowheads="1"/>
            </p:cNvSpPr>
            <p:nvPr/>
          </p:nvSpPr>
          <p:spPr bwMode="auto">
            <a:xfrm>
              <a:off x="3925" y="1076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70" name="Text Box 67"/>
            <p:cNvSpPr txBox="1">
              <a:spLocks noChangeArrowheads="1"/>
            </p:cNvSpPr>
            <p:nvPr/>
          </p:nvSpPr>
          <p:spPr bwMode="auto">
            <a:xfrm>
              <a:off x="4410" y="1058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1768475" y="2890838"/>
            <a:ext cx="3724275" cy="2881312"/>
            <a:chOff x="1114" y="1051"/>
            <a:chExt cx="2346" cy="1815"/>
          </a:xfrm>
        </p:grpSpPr>
        <p:grpSp>
          <p:nvGrpSpPr>
            <p:cNvPr id="48144" name="Group 69"/>
            <p:cNvGrpSpPr>
              <a:grpSpLocks/>
            </p:cNvGrpSpPr>
            <p:nvPr/>
          </p:nvGrpSpPr>
          <p:grpSpPr bwMode="auto">
            <a:xfrm>
              <a:off x="1155" y="1232"/>
              <a:ext cx="312" cy="1634"/>
              <a:chOff x="1106" y="1224"/>
              <a:chExt cx="312" cy="1634"/>
            </a:xfrm>
          </p:grpSpPr>
          <p:sp>
            <p:nvSpPr>
              <p:cNvPr id="48158" name="Rectangle 70"/>
              <p:cNvSpPr>
                <a:spLocks noChangeArrowheads="1"/>
              </p:cNvSpPr>
              <p:nvPr/>
            </p:nvSpPr>
            <p:spPr bwMode="auto">
              <a:xfrm>
                <a:off x="1106" y="1224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Rectangle 71"/>
              <p:cNvSpPr>
                <a:spLocks noChangeArrowheads="1"/>
              </p:cNvSpPr>
              <p:nvPr/>
            </p:nvSpPr>
            <p:spPr bwMode="auto">
              <a:xfrm>
                <a:off x="1316" y="2666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72"/>
              <p:cNvSpPr>
                <a:spLocks noChangeShapeType="1"/>
              </p:cNvSpPr>
              <p:nvPr/>
            </p:nvSpPr>
            <p:spPr bwMode="auto">
              <a:xfrm>
                <a:off x="1173" y="1513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1" name="Line 73"/>
              <p:cNvSpPr>
                <a:spLocks noChangeShapeType="1"/>
              </p:cNvSpPr>
              <p:nvPr/>
            </p:nvSpPr>
            <p:spPr bwMode="auto">
              <a:xfrm>
                <a:off x="1358" y="1536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45" name="Group 74"/>
            <p:cNvGrpSpPr>
              <a:grpSpLocks/>
            </p:cNvGrpSpPr>
            <p:nvPr/>
          </p:nvGrpSpPr>
          <p:grpSpPr bwMode="auto">
            <a:xfrm>
              <a:off x="2621" y="1223"/>
              <a:ext cx="312" cy="1634"/>
              <a:chOff x="1106" y="1224"/>
              <a:chExt cx="312" cy="1634"/>
            </a:xfrm>
          </p:grpSpPr>
          <p:sp>
            <p:nvSpPr>
              <p:cNvPr id="48154" name="Rectangle 75"/>
              <p:cNvSpPr>
                <a:spLocks noChangeArrowheads="1"/>
              </p:cNvSpPr>
              <p:nvPr/>
            </p:nvSpPr>
            <p:spPr bwMode="auto">
              <a:xfrm>
                <a:off x="1106" y="1224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Rectangle 76"/>
              <p:cNvSpPr>
                <a:spLocks noChangeArrowheads="1"/>
              </p:cNvSpPr>
              <p:nvPr/>
            </p:nvSpPr>
            <p:spPr bwMode="auto">
              <a:xfrm>
                <a:off x="1316" y="2666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77"/>
              <p:cNvSpPr>
                <a:spLocks noChangeShapeType="1"/>
              </p:cNvSpPr>
              <p:nvPr/>
            </p:nvSpPr>
            <p:spPr bwMode="auto">
              <a:xfrm>
                <a:off x="1173" y="1513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7" name="Line 78"/>
              <p:cNvSpPr>
                <a:spLocks noChangeShapeType="1"/>
              </p:cNvSpPr>
              <p:nvPr/>
            </p:nvSpPr>
            <p:spPr bwMode="auto">
              <a:xfrm>
                <a:off x="1358" y="1536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46" name="Group 79"/>
            <p:cNvGrpSpPr>
              <a:grpSpLocks/>
            </p:cNvGrpSpPr>
            <p:nvPr/>
          </p:nvGrpSpPr>
          <p:grpSpPr bwMode="auto">
            <a:xfrm>
              <a:off x="3065" y="1213"/>
              <a:ext cx="312" cy="1634"/>
              <a:chOff x="1106" y="1224"/>
              <a:chExt cx="312" cy="1634"/>
            </a:xfrm>
          </p:grpSpPr>
          <p:sp>
            <p:nvSpPr>
              <p:cNvPr id="48150" name="Rectangle 80"/>
              <p:cNvSpPr>
                <a:spLocks noChangeArrowheads="1"/>
              </p:cNvSpPr>
              <p:nvPr/>
            </p:nvSpPr>
            <p:spPr bwMode="auto">
              <a:xfrm>
                <a:off x="1106" y="1224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Rectangle 81"/>
              <p:cNvSpPr>
                <a:spLocks noChangeArrowheads="1"/>
              </p:cNvSpPr>
              <p:nvPr/>
            </p:nvSpPr>
            <p:spPr bwMode="auto">
              <a:xfrm>
                <a:off x="1316" y="2666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Line 82"/>
              <p:cNvSpPr>
                <a:spLocks noChangeShapeType="1"/>
              </p:cNvSpPr>
              <p:nvPr/>
            </p:nvSpPr>
            <p:spPr bwMode="auto">
              <a:xfrm>
                <a:off x="1173" y="1513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3" name="Line 83"/>
              <p:cNvSpPr>
                <a:spLocks noChangeShapeType="1"/>
              </p:cNvSpPr>
              <p:nvPr/>
            </p:nvSpPr>
            <p:spPr bwMode="auto">
              <a:xfrm>
                <a:off x="1358" y="1536"/>
                <a:ext cx="1" cy="1054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triangle" w="med" len="med"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147" name="Text Box 84"/>
            <p:cNvSpPr txBox="1">
              <a:spLocks noChangeArrowheads="1"/>
            </p:cNvSpPr>
            <p:nvPr/>
          </p:nvSpPr>
          <p:spPr bwMode="auto">
            <a:xfrm>
              <a:off x="1114" y="1064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48" name="Text Box 85"/>
            <p:cNvSpPr txBox="1">
              <a:spLocks noChangeArrowheads="1"/>
            </p:cNvSpPr>
            <p:nvPr/>
          </p:nvSpPr>
          <p:spPr bwMode="auto">
            <a:xfrm>
              <a:off x="2628" y="1069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48149" name="Text Box 86"/>
            <p:cNvSpPr txBox="1">
              <a:spLocks noChangeArrowheads="1"/>
            </p:cNvSpPr>
            <p:nvPr/>
          </p:nvSpPr>
          <p:spPr bwMode="auto">
            <a:xfrm>
              <a:off x="3113" y="1051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ACL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7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25" grpId="0" build="p" autoUpdateAnimBg="0"/>
      <p:bldP spid="5673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Packet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62063"/>
            <a:ext cx="8229600" cy="1547812"/>
          </a:xfrm>
        </p:spPr>
        <p:txBody>
          <a:bodyPr/>
          <a:lstStyle/>
          <a:p>
            <a:pPr lvl="2"/>
            <a:endParaRPr lang="ko-KR" altLang="en-US" smtClean="0">
              <a:ea typeface="굴림" pitchFamily="34" charset="-127"/>
            </a:endParaRPr>
          </a:p>
          <a:p>
            <a:pPr lvl="1"/>
            <a:endParaRPr lang="ko-KR" altLang="en-US" smtClean="0">
              <a:ea typeface="굴림" pitchFamily="34" charset="-127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331913" y="1627188"/>
            <a:ext cx="115728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Control</a:t>
            </a:r>
          </a:p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packets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165725" y="1595438"/>
            <a:ext cx="156845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Data/voice</a:t>
            </a:r>
          </a:p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packets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039813" y="2743200"/>
            <a:ext cx="73342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ID*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Null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Poll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FHS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938588" y="2482850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Voice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389688" y="2505075"/>
            <a:ext cx="7334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data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929063" y="2909888"/>
            <a:ext cx="59531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HV1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HV2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HV3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DV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746750" y="2990850"/>
            <a:ext cx="595313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DM1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DM3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DM5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905750" y="2967038"/>
            <a:ext cx="595313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DH1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DH3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DH5</a:t>
            </a:r>
          </a:p>
        </p:txBody>
      </p: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4656138" y="2992438"/>
            <a:ext cx="381000" cy="185737"/>
            <a:chOff x="768" y="1240"/>
            <a:chExt cx="513" cy="192"/>
          </a:xfrm>
        </p:grpSpPr>
        <p:sp>
          <p:nvSpPr>
            <p:cNvPr id="50224" name="Rectangle 1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Rectangle 1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Rectangle 1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9" name="Group 16"/>
          <p:cNvGrpSpPr>
            <a:grpSpLocks/>
          </p:cNvGrpSpPr>
          <p:nvPr/>
        </p:nvGrpSpPr>
        <p:grpSpPr bwMode="auto">
          <a:xfrm>
            <a:off x="4652963" y="3278188"/>
            <a:ext cx="381000" cy="185737"/>
            <a:chOff x="768" y="1240"/>
            <a:chExt cx="513" cy="192"/>
          </a:xfrm>
        </p:grpSpPr>
        <p:sp>
          <p:nvSpPr>
            <p:cNvPr id="50221" name="Rectangle 17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Rectangle 18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Rectangle 19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90" name="Group 20"/>
          <p:cNvGrpSpPr>
            <a:grpSpLocks/>
          </p:cNvGrpSpPr>
          <p:nvPr/>
        </p:nvGrpSpPr>
        <p:grpSpPr bwMode="auto">
          <a:xfrm>
            <a:off x="4649788" y="3575050"/>
            <a:ext cx="381000" cy="185738"/>
            <a:chOff x="768" y="1240"/>
            <a:chExt cx="513" cy="192"/>
          </a:xfrm>
        </p:grpSpPr>
        <p:sp>
          <p:nvSpPr>
            <p:cNvPr id="50218" name="Rectangle 21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Rectangle 22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Rectangle 23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91" name="Group 24"/>
          <p:cNvGrpSpPr>
            <a:grpSpLocks/>
          </p:cNvGrpSpPr>
          <p:nvPr/>
        </p:nvGrpSpPr>
        <p:grpSpPr bwMode="auto">
          <a:xfrm>
            <a:off x="4657725" y="3860800"/>
            <a:ext cx="381000" cy="185738"/>
            <a:chOff x="768" y="1240"/>
            <a:chExt cx="513" cy="192"/>
          </a:xfrm>
        </p:grpSpPr>
        <p:sp>
          <p:nvSpPr>
            <p:cNvPr id="50215" name="Rectangle 25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26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Rectangle 27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2" name="Rectangle 28"/>
          <p:cNvSpPr>
            <a:spLocks noChangeArrowheads="1"/>
          </p:cNvSpPr>
          <p:nvPr/>
        </p:nvSpPr>
        <p:spPr bwMode="auto">
          <a:xfrm>
            <a:off x="1774825" y="2805113"/>
            <a:ext cx="76200" cy="185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1771650" y="3090863"/>
            <a:ext cx="76200" cy="1857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1843088" y="3090863"/>
            <a:ext cx="76200" cy="185737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31"/>
          <p:cNvSpPr>
            <a:spLocks noChangeArrowheads="1"/>
          </p:cNvSpPr>
          <p:nvPr/>
        </p:nvSpPr>
        <p:spPr bwMode="auto">
          <a:xfrm>
            <a:off x="1768475" y="3387725"/>
            <a:ext cx="76200" cy="1857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1839913" y="3387725"/>
            <a:ext cx="76200" cy="185738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7" name="Group 33"/>
          <p:cNvGrpSpPr>
            <a:grpSpLocks/>
          </p:cNvGrpSpPr>
          <p:nvPr/>
        </p:nvGrpSpPr>
        <p:grpSpPr bwMode="auto">
          <a:xfrm>
            <a:off x="1776413" y="3673475"/>
            <a:ext cx="381000" cy="185738"/>
            <a:chOff x="768" y="1240"/>
            <a:chExt cx="513" cy="192"/>
          </a:xfrm>
        </p:grpSpPr>
        <p:sp>
          <p:nvSpPr>
            <p:cNvPr id="50212" name="Rectangle 3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Rectangle 3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Rectangle 3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8" name="Line 37"/>
          <p:cNvSpPr>
            <a:spLocks noChangeShapeType="1"/>
          </p:cNvSpPr>
          <p:nvPr/>
        </p:nvSpPr>
        <p:spPr bwMode="auto">
          <a:xfrm flipH="1">
            <a:off x="2528888" y="784225"/>
            <a:ext cx="1627187" cy="73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9" name="Line 38"/>
          <p:cNvSpPr>
            <a:spLocks noChangeShapeType="1"/>
          </p:cNvSpPr>
          <p:nvPr/>
        </p:nvSpPr>
        <p:spPr bwMode="auto">
          <a:xfrm>
            <a:off x="4156075" y="795338"/>
            <a:ext cx="1531938" cy="677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0" name="Line 39"/>
          <p:cNvSpPr>
            <a:spLocks noChangeShapeType="1"/>
          </p:cNvSpPr>
          <p:nvPr/>
        </p:nvSpPr>
        <p:spPr bwMode="auto">
          <a:xfrm flipH="1">
            <a:off x="5057775" y="2268538"/>
            <a:ext cx="83185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1" name="Line 40"/>
          <p:cNvSpPr>
            <a:spLocks noChangeShapeType="1"/>
          </p:cNvSpPr>
          <p:nvPr/>
        </p:nvSpPr>
        <p:spPr bwMode="auto">
          <a:xfrm>
            <a:off x="5913438" y="2268538"/>
            <a:ext cx="831850" cy="236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0202" name="Group 41"/>
          <p:cNvGrpSpPr>
            <a:grpSpLocks/>
          </p:cNvGrpSpPr>
          <p:nvPr/>
        </p:nvGrpSpPr>
        <p:grpSpPr bwMode="auto">
          <a:xfrm>
            <a:off x="6350000" y="3062288"/>
            <a:ext cx="381000" cy="185737"/>
            <a:chOff x="768" y="1240"/>
            <a:chExt cx="513" cy="192"/>
          </a:xfrm>
        </p:grpSpPr>
        <p:sp>
          <p:nvSpPr>
            <p:cNvPr id="50209" name="Rectangle 42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Rectangle 43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Rectangle 44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03" name="Rectangle 45"/>
          <p:cNvSpPr>
            <a:spLocks noChangeArrowheads="1"/>
          </p:cNvSpPr>
          <p:nvPr/>
        </p:nvSpPr>
        <p:spPr bwMode="auto">
          <a:xfrm>
            <a:off x="6361113" y="3346450"/>
            <a:ext cx="76200" cy="1857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46"/>
          <p:cNvSpPr>
            <a:spLocks noChangeArrowheads="1"/>
          </p:cNvSpPr>
          <p:nvPr/>
        </p:nvSpPr>
        <p:spPr bwMode="auto">
          <a:xfrm>
            <a:off x="6510338" y="3346450"/>
            <a:ext cx="754062" cy="1857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Rectangle 47"/>
          <p:cNvSpPr>
            <a:spLocks noChangeArrowheads="1"/>
          </p:cNvSpPr>
          <p:nvPr/>
        </p:nvSpPr>
        <p:spPr bwMode="auto">
          <a:xfrm>
            <a:off x="6432550" y="3346450"/>
            <a:ext cx="76200" cy="185738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Rectangle 48"/>
          <p:cNvSpPr>
            <a:spLocks noChangeArrowheads="1"/>
          </p:cNvSpPr>
          <p:nvPr/>
        </p:nvSpPr>
        <p:spPr bwMode="auto">
          <a:xfrm>
            <a:off x="6372225" y="3594100"/>
            <a:ext cx="76200" cy="1857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Rectangle 49"/>
          <p:cNvSpPr>
            <a:spLocks noChangeArrowheads="1"/>
          </p:cNvSpPr>
          <p:nvPr/>
        </p:nvSpPr>
        <p:spPr bwMode="auto">
          <a:xfrm>
            <a:off x="6521450" y="3606800"/>
            <a:ext cx="1384300" cy="1730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Rectangle 50"/>
          <p:cNvSpPr>
            <a:spLocks noChangeArrowheads="1"/>
          </p:cNvSpPr>
          <p:nvPr/>
        </p:nvSpPr>
        <p:spPr bwMode="auto">
          <a:xfrm>
            <a:off x="6443663" y="3594100"/>
            <a:ext cx="76200" cy="185738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Packet Format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462088" y="123190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72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632075" y="1217613"/>
            <a:ext cx="1144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54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86288" y="1279525"/>
            <a:ext cx="19669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0 - 2744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71625" y="1597025"/>
            <a:ext cx="1149350" cy="612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25875" y="1597025"/>
            <a:ext cx="3529013" cy="6127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654300" y="1597025"/>
            <a:ext cx="1149350" cy="612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565275" y="1582738"/>
            <a:ext cx="1125538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Access </a:t>
            </a:r>
          </a:p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code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722563" y="170815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816475" y="1720850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Payload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5381625" y="3068638"/>
            <a:ext cx="2235200" cy="6016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400675" y="3105150"/>
            <a:ext cx="647700" cy="523875"/>
          </a:xfrm>
          <a:prstGeom prst="rect">
            <a:avLst/>
          </a:prstGeom>
          <a:solidFill>
            <a:srgbClr val="33CC33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7194550" y="3101975"/>
            <a:ext cx="392113" cy="5349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154738" y="3187700"/>
            <a:ext cx="7334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Data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543050" y="3081338"/>
            <a:ext cx="2235200" cy="6016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2197100" y="3200400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Voice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2778125" y="2205038"/>
            <a:ext cx="2600325" cy="855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5330825" y="2217738"/>
            <a:ext cx="1211263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137400" y="3200400"/>
            <a:ext cx="549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CRC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06550" y="3683000"/>
            <a:ext cx="1555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No CRC</a:t>
            </a:r>
          </a:p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No retries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384425" y="51022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2916238" y="5094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1870075" y="50879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459288" y="51212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4991100" y="51133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3944938" y="51069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3435350" y="5102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4613" y="508476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5481638" y="511016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6013450" y="5102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1287463" y="5484813"/>
            <a:ext cx="686435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7556500" y="512921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8088313" y="512127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7042150" y="51149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6532563" y="511016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1385888" y="5089525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1389063" y="5243513"/>
            <a:ext cx="381000" cy="185737"/>
            <a:chOff x="768" y="1240"/>
            <a:chExt cx="513" cy="192"/>
          </a:xfrm>
        </p:grpSpPr>
        <p:sp>
          <p:nvSpPr>
            <p:cNvPr id="52333" name="Rectangle 39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4" name="Rectangle 40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5" name="Rectangle 41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3" name="Group 42"/>
          <p:cNvGrpSpPr>
            <a:grpSpLocks/>
          </p:cNvGrpSpPr>
          <p:nvPr/>
        </p:nvGrpSpPr>
        <p:grpSpPr bwMode="auto">
          <a:xfrm>
            <a:off x="2422525" y="5254625"/>
            <a:ext cx="381000" cy="185738"/>
            <a:chOff x="768" y="1240"/>
            <a:chExt cx="513" cy="192"/>
          </a:xfrm>
        </p:grpSpPr>
        <p:sp>
          <p:nvSpPr>
            <p:cNvPr id="52330" name="Rectangle 4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1" name="Rectangle 4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2" name="Rectangle 4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4" name="Group 46"/>
          <p:cNvGrpSpPr>
            <a:grpSpLocks/>
          </p:cNvGrpSpPr>
          <p:nvPr/>
        </p:nvGrpSpPr>
        <p:grpSpPr bwMode="auto">
          <a:xfrm>
            <a:off x="3463925" y="5262563"/>
            <a:ext cx="381000" cy="185737"/>
            <a:chOff x="768" y="1240"/>
            <a:chExt cx="513" cy="192"/>
          </a:xfrm>
        </p:grpSpPr>
        <p:sp>
          <p:nvSpPr>
            <p:cNvPr id="52327" name="Rectangle 47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" name="Rectangle 48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" name="Rectangle 49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5" name="Group 50"/>
          <p:cNvGrpSpPr>
            <a:grpSpLocks/>
          </p:cNvGrpSpPr>
          <p:nvPr/>
        </p:nvGrpSpPr>
        <p:grpSpPr bwMode="auto">
          <a:xfrm>
            <a:off x="4497388" y="5273675"/>
            <a:ext cx="381000" cy="185738"/>
            <a:chOff x="768" y="1240"/>
            <a:chExt cx="513" cy="192"/>
          </a:xfrm>
        </p:grpSpPr>
        <p:sp>
          <p:nvSpPr>
            <p:cNvPr id="52324" name="Rectangle 51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5" name="Rectangle 52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6" name="Rectangle 53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6" name="Group 54"/>
          <p:cNvGrpSpPr>
            <a:grpSpLocks/>
          </p:cNvGrpSpPr>
          <p:nvPr/>
        </p:nvGrpSpPr>
        <p:grpSpPr bwMode="auto">
          <a:xfrm>
            <a:off x="5519738" y="5262563"/>
            <a:ext cx="381000" cy="185737"/>
            <a:chOff x="768" y="1240"/>
            <a:chExt cx="513" cy="192"/>
          </a:xfrm>
        </p:grpSpPr>
        <p:sp>
          <p:nvSpPr>
            <p:cNvPr id="52321" name="Rectangle 55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2" name="Rectangle 56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3" name="Rectangle 57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7" name="Group 58"/>
          <p:cNvGrpSpPr>
            <a:grpSpLocks/>
          </p:cNvGrpSpPr>
          <p:nvPr/>
        </p:nvGrpSpPr>
        <p:grpSpPr bwMode="auto">
          <a:xfrm>
            <a:off x="6561138" y="5270500"/>
            <a:ext cx="381000" cy="185738"/>
            <a:chOff x="768" y="1240"/>
            <a:chExt cx="513" cy="192"/>
          </a:xfrm>
        </p:grpSpPr>
        <p:sp>
          <p:nvSpPr>
            <p:cNvPr id="52318" name="Rectangle 59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9" name="Rectangle 60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0" name="Rectangle 61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68" name="Group 62"/>
          <p:cNvGrpSpPr>
            <a:grpSpLocks/>
          </p:cNvGrpSpPr>
          <p:nvPr/>
        </p:nvGrpSpPr>
        <p:grpSpPr bwMode="auto">
          <a:xfrm>
            <a:off x="7594600" y="5281613"/>
            <a:ext cx="381000" cy="185737"/>
            <a:chOff x="768" y="1240"/>
            <a:chExt cx="513" cy="192"/>
          </a:xfrm>
        </p:grpSpPr>
        <p:sp>
          <p:nvSpPr>
            <p:cNvPr id="52315" name="Rectangle 6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6" name="Rectangle 6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7" name="Rectangle 6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69" name="Text Box 66"/>
          <p:cNvSpPr txBox="1">
            <a:spLocks noChangeArrowheads="1"/>
          </p:cNvSpPr>
          <p:nvPr/>
        </p:nvSpPr>
        <p:spPr bwMode="auto">
          <a:xfrm>
            <a:off x="1182688" y="4700588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625 µ</a:t>
            </a:r>
            <a:r>
              <a:rPr lang="en-US" altLang="ko-KR" sz="1200" b="1">
                <a:latin typeface="Courier New" pitchFamily="49" charset="0"/>
                <a:ea typeface="굴림" pitchFamily="34" charset="-127"/>
              </a:rPr>
              <a:t>s</a:t>
            </a:r>
          </a:p>
        </p:txBody>
      </p:sp>
      <p:sp>
        <p:nvSpPr>
          <p:cNvPr id="52270" name="Line 67"/>
          <p:cNvSpPr>
            <a:spLocks noChangeShapeType="1"/>
          </p:cNvSpPr>
          <p:nvPr/>
        </p:nvSpPr>
        <p:spPr bwMode="auto">
          <a:xfrm>
            <a:off x="2384425" y="580231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1" name="Line 68"/>
          <p:cNvSpPr>
            <a:spLocks noChangeShapeType="1"/>
          </p:cNvSpPr>
          <p:nvPr/>
        </p:nvSpPr>
        <p:spPr bwMode="auto">
          <a:xfrm>
            <a:off x="2916238" y="579437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2" name="Line 69"/>
          <p:cNvSpPr>
            <a:spLocks noChangeShapeType="1"/>
          </p:cNvSpPr>
          <p:nvPr/>
        </p:nvSpPr>
        <p:spPr bwMode="auto">
          <a:xfrm>
            <a:off x="1870075" y="57880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3" name="Line 70"/>
          <p:cNvSpPr>
            <a:spLocks noChangeShapeType="1"/>
          </p:cNvSpPr>
          <p:nvPr/>
        </p:nvSpPr>
        <p:spPr bwMode="auto">
          <a:xfrm>
            <a:off x="4459288" y="582136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4" name="Line 71"/>
          <p:cNvSpPr>
            <a:spLocks noChangeShapeType="1"/>
          </p:cNvSpPr>
          <p:nvPr/>
        </p:nvSpPr>
        <p:spPr bwMode="auto">
          <a:xfrm>
            <a:off x="4991100" y="58134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5" name="Line 72"/>
          <p:cNvSpPr>
            <a:spLocks noChangeShapeType="1"/>
          </p:cNvSpPr>
          <p:nvPr/>
        </p:nvSpPr>
        <p:spPr bwMode="auto">
          <a:xfrm>
            <a:off x="3944938" y="58070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6" name="Line 73"/>
          <p:cNvSpPr>
            <a:spLocks noChangeShapeType="1"/>
          </p:cNvSpPr>
          <p:nvPr/>
        </p:nvSpPr>
        <p:spPr bwMode="auto">
          <a:xfrm>
            <a:off x="3435350" y="580231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7" name="Line 74"/>
          <p:cNvSpPr>
            <a:spLocks noChangeShapeType="1"/>
          </p:cNvSpPr>
          <p:nvPr/>
        </p:nvSpPr>
        <p:spPr bwMode="auto">
          <a:xfrm>
            <a:off x="1344613" y="57848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8" name="Line 75"/>
          <p:cNvSpPr>
            <a:spLocks noChangeShapeType="1"/>
          </p:cNvSpPr>
          <p:nvPr/>
        </p:nvSpPr>
        <p:spPr bwMode="auto">
          <a:xfrm>
            <a:off x="5481638" y="58102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79" name="Line 76"/>
          <p:cNvSpPr>
            <a:spLocks noChangeShapeType="1"/>
          </p:cNvSpPr>
          <p:nvPr/>
        </p:nvSpPr>
        <p:spPr bwMode="auto">
          <a:xfrm>
            <a:off x="6013450" y="580231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0" name="Line 77"/>
          <p:cNvSpPr>
            <a:spLocks noChangeShapeType="1"/>
          </p:cNvSpPr>
          <p:nvPr/>
        </p:nvSpPr>
        <p:spPr bwMode="auto">
          <a:xfrm>
            <a:off x="1287463" y="6184900"/>
            <a:ext cx="68643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1" name="Line 78"/>
          <p:cNvSpPr>
            <a:spLocks noChangeShapeType="1"/>
          </p:cNvSpPr>
          <p:nvPr/>
        </p:nvSpPr>
        <p:spPr bwMode="auto">
          <a:xfrm>
            <a:off x="7556500" y="58293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2" name="Line 79"/>
          <p:cNvSpPr>
            <a:spLocks noChangeShapeType="1"/>
          </p:cNvSpPr>
          <p:nvPr/>
        </p:nvSpPr>
        <p:spPr bwMode="auto">
          <a:xfrm>
            <a:off x="8088313" y="5821363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3" name="Line 80"/>
          <p:cNvSpPr>
            <a:spLocks noChangeShapeType="1"/>
          </p:cNvSpPr>
          <p:nvPr/>
        </p:nvSpPr>
        <p:spPr bwMode="auto">
          <a:xfrm>
            <a:off x="7042150" y="5815013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4" name="Line 81"/>
          <p:cNvSpPr>
            <a:spLocks noChangeShapeType="1"/>
          </p:cNvSpPr>
          <p:nvPr/>
        </p:nvSpPr>
        <p:spPr bwMode="auto">
          <a:xfrm>
            <a:off x="6532563" y="58102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2285" name="Group 82"/>
          <p:cNvGrpSpPr>
            <a:grpSpLocks/>
          </p:cNvGrpSpPr>
          <p:nvPr/>
        </p:nvGrpSpPr>
        <p:grpSpPr bwMode="auto">
          <a:xfrm>
            <a:off x="1922463" y="5943600"/>
            <a:ext cx="381000" cy="185738"/>
            <a:chOff x="768" y="1240"/>
            <a:chExt cx="513" cy="192"/>
          </a:xfrm>
        </p:grpSpPr>
        <p:sp>
          <p:nvSpPr>
            <p:cNvPr id="52312" name="Rectangle 8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3" name="Rectangle 8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4" name="Rectangle 8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86" name="Group 86"/>
          <p:cNvGrpSpPr>
            <a:grpSpLocks/>
          </p:cNvGrpSpPr>
          <p:nvPr/>
        </p:nvGrpSpPr>
        <p:grpSpPr bwMode="auto">
          <a:xfrm>
            <a:off x="2954338" y="5942013"/>
            <a:ext cx="381000" cy="185737"/>
            <a:chOff x="768" y="1240"/>
            <a:chExt cx="513" cy="192"/>
          </a:xfrm>
        </p:grpSpPr>
        <p:sp>
          <p:nvSpPr>
            <p:cNvPr id="52309" name="Rectangle 87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0" name="Rectangle 88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1" name="Rectangle 89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87" name="Group 90"/>
          <p:cNvGrpSpPr>
            <a:grpSpLocks/>
          </p:cNvGrpSpPr>
          <p:nvPr/>
        </p:nvGrpSpPr>
        <p:grpSpPr bwMode="auto">
          <a:xfrm>
            <a:off x="3986213" y="5954713"/>
            <a:ext cx="381000" cy="185737"/>
            <a:chOff x="768" y="1240"/>
            <a:chExt cx="513" cy="192"/>
          </a:xfrm>
        </p:grpSpPr>
        <p:sp>
          <p:nvSpPr>
            <p:cNvPr id="52306" name="Rectangle 91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7" name="Rectangle 92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8" name="Rectangle 93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88" name="Group 94"/>
          <p:cNvGrpSpPr>
            <a:grpSpLocks/>
          </p:cNvGrpSpPr>
          <p:nvPr/>
        </p:nvGrpSpPr>
        <p:grpSpPr bwMode="auto">
          <a:xfrm>
            <a:off x="5045075" y="5940425"/>
            <a:ext cx="381000" cy="185738"/>
            <a:chOff x="768" y="1240"/>
            <a:chExt cx="513" cy="192"/>
          </a:xfrm>
        </p:grpSpPr>
        <p:sp>
          <p:nvSpPr>
            <p:cNvPr id="52303" name="Rectangle 95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4" name="Rectangle 96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5" name="Rectangle 97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89" name="Group 98"/>
          <p:cNvGrpSpPr>
            <a:grpSpLocks/>
          </p:cNvGrpSpPr>
          <p:nvPr/>
        </p:nvGrpSpPr>
        <p:grpSpPr bwMode="auto">
          <a:xfrm>
            <a:off x="6065838" y="5940425"/>
            <a:ext cx="381000" cy="185738"/>
            <a:chOff x="768" y="1240"/>
            <a:chExt cx="513" cy="192"/>
          </a:xfrm>
        </p:grpSpPr>
        <p:sp>
          <p:nvSpPr>
            <p:cNvPr id="52300" name="Rectangle 99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1" name="Rectangle 100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2" name="Rectangle 101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90" name="Group 102"/>
          <p:cNvGrpSpPr>
            <a:grpSpLocks/>
          </p:cNvGrpSpPr>
          <p:nvPr/>
        </p:nvGrpSpPr>
        <p:grpSpPr bwMode="auto">
          <a:xfrm>
            <a:off x="7097713" y="5964238"/>
            <a:ext cx="381000" cy="185737"/>
            <a:chOff x="768" y="1240"/>
            <a:chExt cx="513" cy="192"/>
          </a:xfrm>
        </p:grpSpPr>
        <p:sp>
          <p:nvSpPr>
            <p:cNvPr id="52297" name="Rectangle 10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8" name="Rectangle 10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9" name="Rectangle 10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91" name="Text Box 106"/>
          <p:cNvSpPr txBox="1">
            <a:spLocks noChangeArrowheads="1"/>
          </p:cNvSpPr>
          <p:nvPr/>
        </p:nvSpPr>
        <p:spPr bwMode="auto">
          <a:xfrm>
            <a:off x="468313" y="5154613"/>
            <a:ext cx="917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sp>
        <p:nvSpPr>
          <p:cNvPr id="52292" name="Text Box 107"/>
          <p:cNvSpPr txBox="1">
            <a:spLocks noChangeArrowheads="1"/>
          </p:cNvSpPr>
          <p:nvPr/>
        </p:nvSpPr>
        <p:spPr bwMode="auto">
          <a:xfrm>
            <a:off x="582613" y="5862638"/>
            <a:ext cx="917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slave</a:t>
            </a:r>
          </a:p>
        </p:txBody>
      </p:sp>
      <p:sp>
        <p:nvSpPr>
          <p:cNvPr id="52293" name="Text Box 108"/>
          <p:cNvSpPr txBox="1">
            <a:spLocks noChangeArrowheads="1"/>
          </p:cNvSpPr>
          <p:nvPr/>
        </p:nvSpPr>
        <p:spPr bwMode="auto">
          <a:xfrm rot="6698">
            <a:off x="5321300" y="3179763"/>
            <a:ext cx="823913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52294" name="Text Box 109"/>
          <p:cNvSpPr txBox="1">
            <a:spLocks noChangeArrowheads="1"/>
          </p:cNvSpPr>
          <p:nvPr/>
        </p:nvSpPr>
        <p:spPr bwMode="auto">
          <a:xfrm>
            <a:off x="6213475" y="3787775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ARQ</a:t>
            </a:r>
          </a:p>
        </p:txBody>
      </p:sp>
      <p:sp>
        <p:nvSpPr>
          <p:cNvPr id="52295" name="Text Box 110"/>
          <p:cNvSpPr txBox="1">
            <a:spLocks noChangeArrowheads="1"/>
          </p:cNvSpPr>
          <p:nvPr/>
        </p:nvSpPr>
        <p:spPr bwMode="auto">
          <a:xfrm>
            <a:off x="1592263" y="4286250"/>
            <a:ext cx="2105025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FEC (optional)</a:t>
            </a:r>
          </a:p>
        </p:txBody>
      </p:sp>
      <p:sp>
        <p:nvSpPr>
          <p:cNvPr id="52296" name="Text Box 111"/>
          <p:cNvSpPr txBox="1">
            <a:spLocks noChangeArrowheads="1"/>
          </p:cNvSpPr>
          <p:nvPr/>
        </p:nvSpPr>
        <p:spPr bwMode="auto">
          <a:xfrm>
            <a:off x="5462588" y="4237038"/>
            <a:ext cx="210502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FEC (optional)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Access Code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3398838"/>
            <a:ext cx="3378200" cy="114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Synchronization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DC offset compensation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Identification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Signaling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512888" y="1685925"/>
            <a:ext cx="5861050" cy="612775"/>
            <a:chOff x="953" y="1062"/>
            <a:chExt cx="3692" cy="386"/>
          </a:xfrm>
        </p:grpSpPr>
        <p:sp>
          <p:nvSpPr>
            <p:cNvPr id="54329" name="Rectangle 5"/>
            <p:cNvSpPr>
              <a:spLocks noChangeArrowheads="1"/>
            </p:cNvSpPr>
            <p:nvPr/>
          </p:nvSpPr>
          <p:spPr bwMode="auto">
            <a:xfrm>
              <a:off x="953" y="1062"/>
              <a:ext cx="724" cy="3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0" name="Rectangle 6"/>
            <p:cNvSpPr>
              <a:spLocks noChangeArrowheads="1"/>
            </p:cNvSpPr>
            <p:nvPr/>
          </p:nvSpPr>
          <p:spPr bwMode="auto">
            <a:xfrm>
              <a:off x="2422" y="1062"/>
              <a:ext cx="2223" cy="38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1" name="Rectangle 7"/>
            <p:cNvSpPr>
              <a:spLocks noChangeArrowheads="1"/>
            </p:cNvSpPr>
            <p:nvPr/>
          </p:nvSpPr>
          <p:spPr bwMode="auto">
            <a:xfrm>
              <a:off x="1698" y="1062"/>
              <a:ext cx="724" cy="38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1552575" y="1709738"/>
            <a:ext cx="1144588" cy="6413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Access </a:t>
            </a:r>
          </a:p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code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2795588" y="1843088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Header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913313" y="182245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1462088" y="123190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72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4281" name="Text Box 12"/>
          <p:cNvSpPr txBox="1">
            <a:spLocks noChangeArrowheads="1"/>
          </p:cNvSpPr>
          <p:nvPr/>
        </p:nvSpPr>
        <p:spPr bwMode="auto">
          <a:xfrm>
            <a:off x="750888" y="2679700"/>
            <a:ext cx="1250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Purpose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54488" y="2595563"/>
            <a:ext cx="4411662" cy="2246312"/>
            <a:chOff x="2555" y="2146"/>
            <a:chExt cx="2779" cy="1415"/>
          </a:xfrm>
        </p:grpSpPr>
        <p:sp>
          <p:nvSpPr>
            <p:cNvPr id="54327" name="Rectangle 14"/>
            <p:cNvSpPr>
              <a:spLocks noChangeArrowheads="1"/>
            </p:cNvSpPr>
            <p:nvPr/>
          </p:nvSpPr>
          <p:spPr bwMode="auto">
            <a:xfrm>
              <a:off x="2668" y="2542"/>
              <a:ext cx="2666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Char char="&lt;"/>
              </a:pPr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Channel Access Code (CAC)</a:t>
              </a:r>
            </a:p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Char char="&lt;"/>
              </a:pPr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Device Access Code (DAC)</a:t>
              </a:r>
            </a:p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Char char="&lt;"/>
              </a:pPr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Inquiry Access Code (IAC)</a:t>
              </a:r>
            </a:p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Char char="&lt;"/>
              </a:pPr>
              <a:endParaRPr lang="en-US" altLang="ko-KR" sz="2000">
                <a:latin typeface="Arial" pitchFamily="34" charset="0"/>
                <a:ea typeface="굴림" pitchFamily="34" charset="-127"/>
              </a:endParaRPr>
            </a:p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Char char="&lt;"/>
              </a:pPr>
              <a:endParaRPr lang="ko-KR" altLang="en-US" sz="2000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54328" name="Text Box 15"/>
            <p:cNvSpPr txBox="1">
              <a:spLocks noChangeArrowheads="1"/>
            </p:cNvSpPr>
            <p:nvPr/>
          </p:nvSpPr>
          <p:spPr bwMode="auto">
            <a:xfrm>
              <a:off x="2555" y="2146"/>
              <a:ext cx="78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ko-KR" sz="2000" b="1">
                  <a:solidFill>
                    <a:schemeClr val="tx2"/>
                  </a:solidFill>
                  <a:latin typeface="Courier New" pitchFamily="49" charset="0"/>
                  <a:ea typeface="굴림" pitchFamily="34" charset="-127"/>
                </a:rPr>
                <a:t>Types</a:t>
              </a:r>
            </a:p>
          </p:txBody>
        </p:sp>
      </p:grpSp>
      <p:sp>
        <p:nvSpPr>
          <p:cNvPr id="54283" name="Line 16"/>
          <p:cNvSpPr>
            <a:spLocks noChangeShapeType="1"/>
          </p:cNvSpPr>
          <p:nvPr/>
        </p:nvSpPr>
        <p:spPr bwMode="auto">
          <a:xfrm>
            <a:off x="2106613" y="56022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>
            <a:off x="2638425" y="55943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1592263" y="55880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6" name="Line 19"/>
          <p:cNvSpPr>
            <a:spLocks noChangeShapeType="1"/>
          </p:cNvSpPr>
          <p:nvPr/>
        </p:nvSpPr>
        <p:spPr bwMode="auto">
          <a:xfrm>
            <a:off x="4181475" y="56213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7" name="Line 20"/>
          <p:cNvSpPr>
            <a:spLocks noChangeShapeType="1"/>
          </p:cNvSpPr>
          <p:nvPr/>
        </p:nvSpPr>
        <p:spPr bwMode="auto">
          <a:xfrm>
            <a:off x="4713288" y="561340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3667125" y="56070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9" name="Line 22"/>
          <p:cNvSpPr>
            <a:spLocks noChangeShapeType="1"/>
          </p:cNvSpPr>
          <p:nvPr/>
        </p:nvSpPr>
        <p:spPr bwMode="auto">
          <a:xfrm>
            <a:off x="31575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0" name="Line 23"/>
          <p:cNvSpPr>
            <a:spLocks noChangeShapeType="1"/>
          </p:cNvSpPr>
          <p:nvPr/>
        </p:nvSpPr>
        <p:spPr bwMode="auto">
          <a:xfrm>
            <a:off x="1066800" y="55848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1" name="Line 24"/>
          <p:cNvSpPr>
            <a:spLocks noChangeShapeType="1"/>
          </p:cNvSpPr>
          <p:nvPr/>
        </p:nvSpPr>
        <p:spPr bwMode="auto">
          <a:xfrm>
            <a:off x="5203825" y="56102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2" name="Line 25"/>
          <p:cNvSpPr>
            <a:spLocks noChangeShapeType="1"/>
          </p:cNvSpPr>
          <p:nvPr/>
        </p:nvSpPr>
        <p:spPr bwMode="auto">
          <a:xfrm>
            <a:off x="57356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3" name="Line 26"/>
          <p:cNvSpPr>
            <a:spLocks noChangeShapeType="1"/>
          </p:cNvSpPr>
          <p:nvPr/>
        </p:nvSpPr>
        <p:spPr bwMode="auto">
          <a:xfrm>
            <a:off x="1009650" y="5984875"/>
            <a:ext cx="68643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4" name="Line 27"/>
          <p:cNvSpPr>
            <a:spLocks noChangeShapeType="1"/>
          </p:cNvSpPr>
          <p:nvPr/>
        </p:nvSpPr>
        <p:spPr bwMode="auto">
          <a:xfrm>
            <a:off x="7278688" y="56292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5" name="Line 28"/>
          <p:cNvSpPr>
            <a:spLocks noChangeShapeType="1"/>
          </p:cNvSpPr>
          <p:nvPr/>
        </p:nvSpPr>
        <p:spPr bwMode="auto">
          <a:xfrm>
            <a:off x="7810500" y="56213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6" name="Line 29"/>
          <p:cNvSpPr>
            <a:spLocks noChangeShapeType="1"/>
          </p:cNvSpPr>
          <p:nvPr/>
        </p:nvSpPr>
        <p:spPr bwMode="auto">
          <a:xfrm>
            <a:off x="6764338" y="56149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7" name="Line 30"/>
          <p:cNvSpPr>
            <a:spLocks noChangeShapeType="1"/>
          </p:cNvSpPr>
          <p:nvPr/>
        </p:nvSpPr>
        <p:spPr bwMode="auto">
          <a:xfrm>
            <a:off x="6254750" y="5610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98" name="Line 31"/>
          <p:cNvSpPr>
            <a:spLocks noChangeShapeType="1"/>
          </p:cNvSpPr>
          <p:nvPr/>
        </p:nvSpPr>
        <p:spPr bwMode="auto">
          <a:xfrm>
            <a:off x="1108075" y="5589588"/>
            <a:ext cx="474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4299" name="Group 32"/>
          <p:cNvGrpSpPr>
            <a:grpSpLocks/>
          </p:cNvGrpSpPr>
          <p:nvPr/>
        </p:nvGrpSpPr>
        <p:grpSpPr bwMode="auto">
          <a:xfrm>
            <a:off x="1111250" y="5743575"/>
            <a:ext cx="381000" cy="185738"/>
            <a:chOff x="768" y="1240"/>
            <a:chExt cx="513" cy="192"/>
          </a:xfrm>
        </p:grpSpPr>
        <p:sp>
          <p:nvSpPr>
            <p:cNvPr id="54324" name="Rectangle 33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5" name="Rectangle 34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6" name="Rectangle 35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00" name="Group 36"/>
          <p:cNvGrpSpPr>
            <a:grpSpLocks/>
          </p:cNvGrpSpPr>
          <p:nvPr/>
        </p:nvGrpSpPr>
        <p:grpSpPr bwMode="auto">
          <a:xfrm>
            <a:off x="2144713" y="5754688"/>
            <a:ext cx="381000" cy="185737"/>
            <a:chOff x="768" y="1240"/>
            <a:chExt cx="513" cy="192"/>
          </a:xfrm>
        </p:grpSpPr>
        <p:sp>
          <p:nvSpPr>
            <p:cNvPr id="54321" name="Rectangle 37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2" name="Rectangle 38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3" name="Rectangle 39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301" name="Group 40"/>
          <p:cNvGrpSpPr>
            <a:grpSpLocks/>
          </p:cNvGrpSpPr>
          <p:nvPr/>
        </p:nvGrpSpPr>
        <p:grpSpPr bwMode="auto">
          <a:xfrm>
            <a:off x="7316788" y="5781675"/>
            <a:ext cx="381000" cy="185738"/>
            <a:chOff x="768" y="1240"/>
            <a:chExt cx="513" cy="192"/>
          </a:xfrm>
        </p:grpSpPr>
        <p:sp>
          <p:nvSpPr>
            <p:cNvPr id="54318" name="Rectangle 41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Rectangle 42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Rectangle 43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24238" y="4576763"/>
            <a:ext cx="4322762" cy="695325"/>
            <a:chOff x="2157" y="2883"/>
            <a:chExt cx="2723" cy="438"/>
          </a:xfrm>
        </p:grpSpPr>
        <p:sp>
          <p:nvSpPr>
            <p:cNvPr id="54305" name="Line 45"/>
            <p:cNvSpPr>
              <a:spLocks noChangeShapeType="1"/>
            </p:cNvSpPr>
            <p:nvPr/>
          </p:nvSpPr>
          <p:spPr bwMode="auto">
            <a:xfrm>
              <a:off x="2569" y="2895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06" name="Line 46"/>
            <p:cNvSpPr>
              <a:spLocks noChangeShapeType="1"/>
            </p:cNvSpPr>
            <p:nvPr/>
          </p:nvSpPr>
          <p:spPr bwMode="auto">
            <a:xfrm>
              <a:off x="2904" y="2890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07" name="Line 47"/>
            <p:cNvSpPr>
              <a:spLocks noChangeShapeType="1"/>
            </p:cNvSpPr>
            <p:nvPr/>
          </p:nvSpPr>
          <p:spPr bwMode="auto">
            <a:xfrm>
              <a:off x="2245" y="2886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08" name="Line 48"/>
            <p:cNvSpPr>
              <a:spLocks noChangeShapeType="1"/>
            </p:cNvSpPr>
            <p:nvPr/>
          </p:nvSpPr>
          <p:spPr bwMode="auto">
            <a:xfrm>
              <a:off x="3213" y="2888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09" name="Line 49"/>
            <p:cNvSpPr>
              <a:spLocks noChangeShapeType="1"/>
            </p:cNvSpPr>
            <p:nvPr/>
          </p:nvSpPr>
          <p:spPr bwMode="auto">
            <a:xfrm>
              <a:off x="3548" y="2883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0" name="Line 50"/>
            <p:cNvSpPr>
              <a:spLocks noChangeShapeType="1"/>
            </p:cNvSpPr>
            <p:nvPr/>
          </p:nvSpPr>
          <p:spPr bwMode="auto">
            <a:xfrm>
              <a:off x="2157" y="3124"/>
              <a:ext cx="272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1" name="Line 51"/>
            <p:cNvSpPr>
              <a:spLocks noChangeShapeType="1"/>
            </p:cNvSpPr>
            <p:nvPr/>
          </p:nvSpPr>
          <p:spPr bwMode="auto">
            <a:xfrm>
              <a:off x="4520" y="2900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2" name="Line 52"/>
            <p:cNvSpPr>
              <a:spLocks noChangeShapeType="1"/>
            </p:cNvSpPr>
            <p:nvPr/>
          </p:nvSpPr>
          <p:spPr bwMode="auto">
            <a:xfrm>
              <a:off x="4855" y="2895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3" name="Line 53"/>
            <p:cNvSpPr>
              <a:spLocks noChangeShapeType="1"/>
            </p:cNvSpPr>
            <p:nvPr/>
          </p:nvSpPr>
          <p:spPr bwMode="auto">
            <a:xfrm>
              <a:off x="4196" y="2891"/>
              <a:ext cx="0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4" name="Line 54"/>
            <p:cNvSpPr>
              <a:spLocks noChangeShapeType="1"/>
            </p:cNvSpPr>
            <p:nvPr/>
          </p:nvSpPr>
          <p:spPr bwMode="auto">
            <a:xfrm>
              <a:off x="3875" y="2888"/>
              <a:ext cx="0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315" name="Rectangle 55"/>
            <p:cNvSpPr>
              <a:spLocks noChangeArrowheads="1"/>
            </p:cNvSpPr>
            <p:nvPr/>
          </p:nvSpPr>
          <p:spPr bwMode="auto">
            <a:xfrm>
              <a:off x="2932" y="2980"/>
              <a:ext cx="101" cy="11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3026" y="2980"/>
              <a:ext cx="146" cy="11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>
              <a:off x="2916" y="2895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0730" name="Line 58"/>
          <p:cNvSpPr>
            <a:spLocks noChangeShapeType="1"/>
          </p:cNvSpPr>
          <p:nvPr/>
        </p:nvSpPr>
        <p:spPr bwMode="auto">
          <a:xfrm>
            <a:off x="4810125" y="5011738"/>
            <a:ext cx="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4833938" y="55245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 animBg="1"/>
      <p:bldP spid="5407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Bluetooth: </a:t>
            </a:r>
            <a:br>
              <a:rPr lang="en-US" altLang="ko-KR" smtClean="0">
                <a:ea typeface="굴림" pitchFamily="34" charset="-127"/>
              </a:rPr>
            </a:br>
            <a:endParaRPr lang="en-US" altLang="ko-KR" smtClean="0">
              <a:ea typeface="굴림" pitchFamily="34" charset="-127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440363" y="3987800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2000" b="1">
              <a:solidFill>
                <a:schemeClr val="tx2"/>
              </a:solidFill>
              <a:latin typeface="Courier New" pitchFamily="49" charset="0"/>
              <a:ea typeface="굴림" pitchFamily="34" charset="-127"/>
            </a:endParaRPr>
          </a:p>
          <a:p>
            <a:endParaRPr lang="ko-KR" altLang="en-US" sz="2000" b="1">
              <a:solidFill>
                <a:schemeClr val="tx2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1949450" y="1068388"/>
            <a:ext cx="487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Helvetica" charset="0"/>
                <a:ea typeface="굴림" pitchFamily="34" charset="-127"/>
              </a:rPr>
              <a:t>Where does the name come from?</a:t>
            </a:r>
            <a:endParaRPr lang="en-US" altLang="ko-KR" sz="2400">
              <a:solidFill>
                <a:schemeClr val="accent2"/>
              </a:solidFill>
              <a:ea typeface="굴림" pitchFamily="34" charset="-127"/>
            </a:endParaRPr>
          </a:p>
        </p:txBody>
      </p:sp>
      <p:pic>
        <p:nvPicPr>
          <p:cNvPr id="19461" name="Picture 9"/>
          <p:cNvPicPr>
            <a:picLocks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57400" y="2057400"/>
            <a:ext cx="5191125" cy="48006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Packet Header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276600"/>
            <a:ext cx="3533775" cy="2109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Addressing    (3)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Packet type   (4)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Flow control  (1)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1-bit ARQ      (1)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Sequencing   (1)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HEC              (8)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57250" y="1452563"/>
            <a:ext cx="1149350" cy="6127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189288" y="1452563"/>
            <a:ext cx="3529012" cy="61277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039938" y="1452563"/>
            <a:ext cx="1149350" cy="612775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884238" y="1474788"/>
            <a:ext cx="114458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Access </a:t>
            </a:r>
          </a:p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code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128838" y="1576388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329113" y="1552575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009775" y="984250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54 </a:t>
            </a:r>
            <a:r>
              <a:rPr lang="en-US" altLang="ko-KR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871538" y="2760663"/>
            <a:ext cx="1250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 b="1">
                <a:solidFill>
                  <a:schemeClr val="tx2"/>
                </a:solidFill>
                <a:latin typeface="Courier New" pitchFamily="49" charset="0"/>
                <a:ea typeface="굴림" pitchFamily="34" charset="-127"/>
              </a:rPr>
              <a:t>Purpose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95313" y="5881688"/>
            <a:ext cx="5746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ko-KR" altLang="en-US" sz="2000"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2000">
                <a:latin typeface="Arial" pitchFamily="34" charset="0"/>
                <a:ea typeface="굴림" pitchFamily="34" charset="-127"/>
              </a:rPr>
              <a:t>Encode with 1/3 FEC to get 54 bits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478338" y="4237038"/>
            <a:ext cx="4095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ko-KR" sz="2000">
                <a:latin typeface="Arial" pitchFamily="34" charset="0"/>
                <a:ea typeface="굴림" pitchFamily="34" charset="-127"/>
              </a:rPr>
              <a:t>Broadcast packets are not ACKed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487863" y="4625975"/>
            <a:ext cx="4095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ko-KR" sz="2000">
                <a:latin typeface="Arial" pitchFamily="34" charset="0"/>
                <a:ea typeface="굴림" pitchFamily="34" charset="-127"/>
              </a:rPr>
              <a:t>For filtering retransmitted packets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925513" y="5462588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820988" y="5453063"/>
            <a:ext cx="11445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18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262063" y="5440363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total</a:t>
            </a: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900113" y="5837238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6339" name="Group 19"/>
          <p:cNvGrpSpPr>
            <a:grpSpLocks/>
          </p:cNvGrpSpPr>
          <p:nvPr/>
        </p:nvGrpSpPr>
        <p:grpSpPr bwMode="auto">
          <a:xfrm>
            <a:off x="7169150" y="1330325"/>
            <a:ext cx="1487488" cy="1447800"/>
            <a:chOff x="4247" y="1728"/>
            <a:chExt cx="937" cy="912"/>
          </a:xfrm>
        </p:grpSpPr>
        <p:sp>
          <p:nvSpPr>
            <p:cNvPr id="56349" name="Line 20"/>
            <p:cNvSpPr>
              <a:spLocks noChangeShapeType="1"/>
            </p:cNvSpPr>
            <p:nvPr/>
          </p:nvSpPr>
          <p:spPr bwMode="auto">
            <a:xfrm flipH="1">
              <a:off x="4416" y="1968"/>
              <a:ext cx="192" cy="288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1"/>
            <p:cNvSpPr>
              <a:spLocks noChangeShapeType="1"/>
            </p:cNvSpPr>
            <p:nvPr/>
          </p:nvSpPr>
          <p:spPr bwMode="auto">
            <a:xfrm>
              <a:off x="4800" y="1920"/>
              <a:ext cx="240" cy="3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Oval 22"/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Text Box 23"/>
            <p:cNvSpPr txBox="1">
              <a:spLocks noChangeArrowheads="1"/>
            </p:cNvSpPr>
            <p:nvPr/>
          </p:nvSpPr>
          <p:spPr bwMode="auto">
            <a:xfrm>
              <a:off x="4614" y="2352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56353" name="Oval 24"/>
            <p:cNvSpPr>
              <a:spLocks noChangeArrowheads="1"/>
            </p:cNvSpPr>
            <p:nvPr/>
          </p:nvSpPr>
          <p:spPr bwMode="auto">
            <a:xfrm>
              <a:off x="4247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25"/>
            <p:cNvSpPr txBox="1">
              <a:spLocks noChangeArrowheads="1"/>
            </p:cNvSpPr>
            <p:nvPr/>
          </p:nvSpPr>
          <p:spPr bwMode="auto">
            <a:xfrm>
              <a:off x="4247" y="216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56355" name="Oval 26"/>
            <p:cNvSpPr>
              <a:spLocks noChangeArrowheads="1"/>
            </p:cNvSpPr>
            <p:nvPr/>
          </p:nvSpPr>
          <p:spPr bwMode="auto">
            <a:xfrm>
              <a:off x="4944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Oval 27"/>
            <p:cNvSpPr>
              <a:spLocks noChangeArrowheads="1"/>
            </p:cNvSpPr>
            <p:nvPr/>
          </p:nvSpPr>
          <p:spPr bwMode="auto">
            <a:xfrm>
              <a:off x="4583" y="1776"/>
              <a:ext cx="240" cy="24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28"/>
            <p:cNvSpPr txBox="1">
              <a:spLocks noChangeArrowheads="1"/>
            </p:cNvSpPr>
            <p:nvPr/>
          </p:nvSpPr>
          <p:spPr bwMode="auto">
            <a:xfrm>
              <a:off x="4583" y="172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m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56358" name="Text Box 29"/>
            <p:cNvSpPr txBox="1">
              <a:spLocks noChangeArrowheads="1"/>
            </p:cNvSpPr>
            <p:nvPr/>
          </p:nvSpPr>
          <p:spPr bwMode="auto">
            <a:xfrm>
              <a:off x="4944" y="216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56359" name="Line 30"/>
            <p:cNvSpPr>
              <a:spLocks noChangeShapeType="1"/>
            </p:cNvSpPr>
            <p:nvPr/>
          </p:nvSpPr>
          <p:spPr bwMode="auto">
            <a:xfrm>
              <a:off x="4727" y="2016"/>
              <a:ext cx="0" cy="3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40" name="Rectangle 31"/>
          <p:cNvSpPr>
            <a:spLocks noChangeArrowheads="1"/>
          </p:cNvSpPr>
          <p:nvPr/>
        </p:nvSpPr>
        <p:spPr bwMode="auto">
          <a:xfrm>
            <a:off x="4400550" y="3657600"/>
            <a:ext cx="4095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ko-KR" altLang="en-US" sz="2000">
                <a:latin typeface="Arial" pitchFamily="34" charset="0"/>
                <a:ea typeface="굴림" pitchFamily="34" charset="-127"/>
              </a:rPr>
              <a:t> 16 </a:t>
            </a:r>
            <a:r>
              <a:rPr lang="en-US" altLang="ko-KR" sz="2000">
                <a:latin typeface="Arial" pitchFamily="34" charset="0"/>
                <a:ea typeface="굴림" pitchFamily="34" charset="-127"/>
              </a:rPr>
              <a:t>packet types (some unused)</a:t>
            </a:r>
          </a:p>
        </p:txBody>
      </p:sp>
      <p:sp>
        <p:nvSpPr>
          <p:cNvPr id="56341" name="Line 32"/>
          <p:cNvSpPr>
            <a:spLocks noChangeShapeType="1"/>
          </p:cNvSpPr>
          <p:nvPr/>
        </p:nvSpPr>
        <p:spPr bwMode="auto">
          <a:xfrm>
            <a:off x="3227388" y="4403725"/>
            <a:ext cx="127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2" name="Line 33"/>
          <p:cNvSpPr>
            <a:spLocks noChangeShapeType="1"/>
          </p:cNvSpPr>
          <p:nvPr/>
        </p:nvSpPr>
        <p:spPr bwMode="auto">
          <a:xfrm>
            <a:off x="3257550" y="380365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6343" name="Group 34"/>
          <p:cNvGrpSpPr>
            <a:grpSpLocks/>
          </p:cNvGrpSpPr>
          <p:nvPr/>
        </p:nvGrpSpPr>
        <p:grpSpPr bwMode="auto">
          <a:xfrm>
            <a:off x="3235325" y="3211513"/>
            <a:ext cx="5357813" cy="342900"/>
            <a:chOff x="2038" y="2023"/>
            <a:chExt cx="3375" cy="216"/>
          </a:xfrm>
        </p:grpSpPr>
        <p:sp>
          <p:nvSpPr>
            <p:cNvPr id="56347" name="Rectangle 35"/>
            <p:cNvSpPr>
              <a:spLocks noChangeArrowheads="1"/>
            </p:cNvSpPr>
            <p:nvPr/>
          </p:nvSpPr>
          <p:spPr bwMode="auto">
            <a:xfrm>
              <a:off x="2833" y="2023"/>
              <a:ext cx="258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SzPct val="85000"/>
                <a:buFont typeface="Webdings" pitchFamily="18" charset="2"/>
                <a:buNone/>
              </a:pPr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Max 7 active slaves</a:t>
              </a:r>
            </a:p>
          </p:txBody>
        </p:sp>
        <p:sp>
          <p:nvSpPr>
            <p:cNvPr id="56348" name="Line 36"/>
            <p:cNvSpPr>
              <a:spLocks noChangeShapeType="1"/>
            </p:cNvSpPr>
            <p:nvPr/>
          </p:nvSpPr>
          <p:spPr bwMode="auto">
            <a:xfrm>
              <a:off x="2038" y="2142"/>
              <a:ext cx="8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344" name="Line 37"/>
          <p:cNvSpPr>
            <a:spLocks noChangeShapeType="1"/>
          </p:cNvSpPr>
          <p:nvPr/>
        </p:nvSpPr>
        <p:spPr bwMode="auto">
          <a:xfrm>
            <a:off x="3241675" y="511810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5" name="Line 38"/>
          <p:cNvSpPr>
            <a:spLocks noChangeShapeType="1"/>
          </p:cNvSpPr>
          <p:nvPr/>
        </p:nvSpPr>
        <p:spPr bwMode="auto">
          <a:xfrm>
            <a:off x="3241675" y="4795838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6" name="Rectangle 39"/>
          <p:cNvSpPr>
            <a:spLocks noChangeArrowheads="1"/>
          </p:cNvSpPr>
          <p:nvPr/>
        </p:nvSpPr>
        <p:spPr bwMode="auto">
          <a:xfrm>
            <a:off x="4495800" y="5011738"/>
            <a:ext cx="4095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ko-KR" sz="2000">
                <a:latin typeface="Arial" pitchFamily="34" charset="0"/>
                <a:ea typeface="굴림" pitchFamily="34" charset="-127"/>
              </a:rPr>
              <a:t>Verify header integrity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Voice Packets (HV1, HV2, HV3)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031875" y="1439863"/>
            <a:ext cx="1055688" cy="48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Access </a:t>
            </a:r>
          </a:p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code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103563" y="1439863"/>
            <a:ext cx="3241675" cy="482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025650" y="1439863"/>
            <a:ext cx="1057275" cy="48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038350" y="1508125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098925" y="2062163"/>
            <a:ext cx="1144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938213" y="1042988"/>
            <a:ext cx="11445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72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012950" y="1031875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54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119563" y="1025525"/>
            <a:ext cx="12811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b="1">
                <a:latin typeface="Courier New" pitchFamily="49" charset="0"/>
                <a:ea typeface="굴림" pitchFamily="34" charset="-127"/>
              </a:rPr>
              <a:t>240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075113" y="1546225"/>
            <a:ext cx="12811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30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419850" y="1076325"/>
            <a:ext cx="1555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= 366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163888" y="2601913"/>
            <a:ext cx="1308100" cy="4206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 flipH="1">
            <a:off x="3187700" y="2660650"/>
            <a:ext cx="1384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10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3175000" y="3386138"/>
            <a:ext cx="1866900" cy="4222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3184525" y="4208463"/>
            <a:ext cx="3087688" cy="4222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3109913" y="1933575"/>
            <a:ext cx="11112" cy="26511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327775" y="1933575"/>
            <a:ext cx="0" cy="2714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4953000" y="3444875"/>
            <a:ext cx="15001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+ 2/3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FEC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637088" y="2655888"/>
            <a:ext cx="14192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+ 1/3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FEC</a:t>
            </a:r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 flipH="1">
            <a:off x="3427413" y="3427413"/>
            <a:ext cx="13858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20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 flipH="1">
            <a:off x="3990975" y="4249738"/>
            <a:ext cx="1384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30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1995488" y="56340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2527300" y="562610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1481138" y="56197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4070350" y="56530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4602163" y="56451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3556000" y="56388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3046413" y="56340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955675" y="56165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5092700" y="56419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5624513" y="56340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933450" y="6040438"/>
            <a:ext cx="651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7167563" y="56610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7699375" y="56530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6653213" y="56467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6143625" y="564197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2378075" y="4241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HV3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2373313" y="3440113"/>
            <a:ext cx="5953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HV2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2346325" y="2608263"/>
            <a:ext cx="5953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HV1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965200" y="4756150"/>
            <a:ext cx="6629400" cy="1262063"/>
            <a:chOff x="608" y="683"/>
            <a:chExt cx="4176" cy="795"/>
          </a:xfrm>
        </p:grpSpPr>
        <p:sp>
          <p:nvSpPr>
            <p:cNvPr id="58479" name="Line 42"/>
            <p:cNvSpPr>
              <a:spLocks noChangeShapeType="1"/>
            </p:cNvSpPr>
            <p:nvPr/>
          </p:nvSpPr>
          <p:spPr bwMode="auto">
            <a:xfrm flipV="1">
              <a:off x="608" y="847"/>
              <a:ext cx="1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80" name="Text Box 43"/>
            <p:cNvSpPr txBox="1">
              <a:spLocks noChangeArrowheads="1"/>
            </p:cNvSpPr>
            <p:nvPr/>
          </p:nvSpPr>
          <p:spPr bwMode="auto">
            <a:xfrm>
              <a:off x="1785" y="683"/>
              <a:ext cx="1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3.75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ms    (HV3)</a:t>
              </a:r>
            </a:p>
          </p:txBody>
        </p:sp>
        <p:grpSp>
          <p:nvGrpSpPr>
            <p:cNvPr id="58481" name="Group 44"/>
            <p:cNvGrpSpPr>
              <a:grpSpLocks/>
            </p:cNvGrpSpPr>
            <p:nvPr/>
          </p:nvGrpSpPr>
          <p:grpSpPr bwMode="auto">
            <a:xfrm>
              <a:off x="635" y="1337"/>
              <a:ext cx="4149" cy="141"/>
              <a:chOff x="841" y="3459"/>
              <a:chExt cx="4149" cy="141"/>
            </a:xfrm>
          </p:grpSpPr>
          <p:grpSp>
            <p:nvGrpSpPr>
              <p:cNvPr id="58482" name="Group 45"/>
              <p:cNvGrpSpPr>
                <a:grpSpLocks/>
              </p:cNvGrpSpPr>
              <p:nvPr/>
            </p:nvGrpSpPr>
            <p:grpSpPr bwMode="auto">
              <a:xfrm>
                <a:off x="841" y="3459"/>
                <a:ext cx="240" cy="117"/>
                <a:chOff x="768" y="1240"/>
                <a:chExt cx="513" cy="192"/>
              </a:xfrm>
            </p:grpSpPr>
            <p:sp>
              <p:nvSpPr>
                <p:cNvPr id="58491" name="Rectangle 46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2" name="Rectangle 47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3" name="Rectangle 48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83" name="Group 49"/>
              <p:cNvGrpSpPr>
                <a:grpSpLocks/>
              </p:cNvGrpSpPr>
              <p:nvPr/>
            </p:nvGrpSpPr>
            <p:grpSpPr bwMode="auto">
              <a:xfrm>
                <a:off x="2799" y="3478"/>
                <a:ext cx="240" cy="117"/>
                <a:chOff x="768" y="1240"/>
                <a:chExt cx="513" cy="192"/>
              </a:xfrm>
            </p:grpSpPr>
            <p:sp>
              <p:nvSpPr>
                <p:cNvPr id="58488" name="Rectangle 50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0" name="Rectangle 52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84" name="Group 53"/>
              <p:cNvGrpSpPr>
                <a:grpSpLocks/>
              </p:cNvGrpSpPr>
              <p:nvPr/>
            </p:nvGrpSpPr>
            <p:grpSpPr bwMode="auto">
              <a:xfrm>
                <a:off x="4750" y="3483"/>
                <a:ext cx="240" cy="117"/>
                <a:chOff x="768" y="1240"/>
                <a:chExt cx="513" cy="192"/>
              </a:xfrm>
            </p:grpSpPr>
            <p:sp>
              <p:nvSpPr>
                <p:cNvPr id="58485" name="Rectangle 54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6" name="Rectangle 55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7" name="Rectangle 56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982663" y="5048250"/>
            <a:ext cx="6615112" cy="969963"/>
            <a:chOff x="610" y="1992"/>
            <a:chExt cx="4167" cy="611"/>
          </a:xfrm>
        </p:grpSpPr>
        <p:sp>
          <p:nvSpPr>
            <p:cNvPr id="58460" name="Line 58"/>
            <p:cNvSpPr>
              <a:spLocks noChangeShapeType="1"/>
            </p:cNvSpPr>
            <p:nvPr/>
          </p:nvSpPr>
          <p:spPr bwMode="auto">
            <a:xfrm flipV="1">
              <a:off x="610" y="2169"/>
              <a:ext cx="12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61" name="Text Box 59"/>
            <p:cNvSpPr txBox="1">
              <a:spLocks noChangeArrowheads="1"/>
            </p:cNvSpPr>
            <p:nvPr/>
          </p:nvSpPr>
          <p:spPr bwMode="auto">
            <a:xfrm>
              <a:off x="1045" y="1992"/>
              <a:ext cx="1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2.5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ms      (HV2)</a:t>
              </a:r>
            </a:p>
          </p:txBody>
        </p:sp>
        <p:grpSp>
          <p:nvGrpSpPr>
            <p:cNvPr id="58462" name="Group 60"/>
            <p:cNvGrpSpPr>
              <a:grpSpLocks/>
            </p:cNvGrpSpPr>
            <p:nvPr/>
          </p:nvGrpSpPr>
          <p:grpSpPr bwMode="auto">
            <a:xfrm>
              <a:off x="628" y="2462"/>
              <a:ext cx="4149" cy="141"/>
              <a:chOff x="826" y="3460"/>
              <a:chExt cx="4149" cy="141"/>
            </a:xfrm>
          </p:grpSpPr>
          <p:grpSp>
            <p:nvGrpSpPr>
              <p:cNvPr id="58463" name="Group 61"/>
              <p:cNvGrpSpPr>
                <a:grpSpLocks/>
              </p:cNvGrpSpPr>
              <p:nvPr/>
            </p:nvGrpSpPr>
            <p:grpSpPr bwMode="auto">
              <a:xfrm>
                <a:off x="826" y="3460"/>
                <a:ext cx="240" cy="117"/>
                <a:chOff x="768" y="1240"/>
                <a:chExt cx="513" cy="192"/>
              </a:xfrm>
            </p:grpSpPr>
            <p:sp>
              <p:nvSpPr>
                <p:cNvPr id="58476" name="Rectangle 62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7" name="Rectangle 63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8" name="Rectangle 64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64" name="Group 65"/>
              <p:cNvGrpSpPr>
                <a:grpSpLocks/>
              </p:cNvGrpSpPr>
              <p:nvPr/>
            </p:nvGrpSpPr>
            <p:grpSpPr bwMode="auto">
              <a:xfrm>
                <a:off x="2133" y="3472"/>
                <a:ext cx="240" cy="117"/>
                <a:chOff x="768" y="1240"/>
                <a:chExt cx="513" cy="192"/>
              </a:xfrm>
            </p:grpSpPr>
            <p:sp>
              <p:nvSpPr>
                <p:cNvPr id="58473" name="Rectangle 66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4" name="Rectangle 67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5" name="Rectangle 68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65" name="Group 69"/>
              <p:cNvGrpSpPr>
                <a:grpSpLocks/>
              </p:cNvGrpSpPr>
              <p:nvPr/>
            </p:nvGrpSpPr>
            <p:grpSpPr bwMode="auto">
              <a:xfrm>
                <a:off x="3428" y="3472"/>
                <a:ext cx="240" cy="117"/>
                <a:chOff x="768" y="1240"/>
                <a:chExt cx="513" cy="192"/>
              </a:xfrm>
            </p:grpSpPr>
            <p:sp>
              <p:nvSpPr>
                <p:cNvPr id="58470" name="Rectangle 70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1" name="Rectangle 71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2" name="Rectangle 72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66" name="Group 73"/>
              <p:cNvGrpSpPr>
                <a:grpSpLocks/>
              </p:cNvGrpSpPr>
              <p:nvPr/>
            </p:nvGrpSpPr>
            <p:grpSpPr bwMode="auto">
              <a:xfrm>
                <a:off x="4735" y="3484"/>
                <a:ext cx="240" cy="117"/>
                <a:chOff x="768" y="1240"/>
                <a:chExt cx="513" cy="192"/>
              </a:xfrm>
            </p:grpSpPr>
            <p:sp>
              <p:nvSpPr>
                <p:cNvPr id="58467" name="Rectangle 74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8" name="Rectangle 75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9" name="Rectangle 76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1008063" y="5359400"/>
            <a:ext cx="6591300" cy="644525"/>
            <a:chOff x="635" y="3349"/>
            <a:chExt cx="4152" cy="406"/>
          </a:xfrm>
        </p:grpSpPr>
        <p:sp>
          <p:nvSpPr>
            <p:cNvPr id="58412" name="Line 78"/>
            <p:cNvSpPr>
              <a:spLocks noChangeShapeType="1"/>
            </p:cNvSpPr>
            <p:nvPr/>
          </p:nvSpPr>
          <p:spPr bwMode="auto">
            <a:xfrm>
              <a:off x="635" y="3541"/>
              <a:ext cx="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13" name="Text Box 79"/>
            <p:cNvSpPr txBox="1">
              <a:spLocks noChangeArrowheads="1"/>
            </p:cNvSpPr>
            <p:nvPr/>
          </p:nvSpPr>
          <p:spPr bwMode="auto">
            <a:xfrm>
              <a:off x="650" y="3349"/>
              <a:ext cx="11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1.25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ms (</a:t>
              </a:r>
              <a:r>
                <a:rPr lang="en-US" altLang="ko-KR" sz="1600" b="1">
                  <a:latin typeface="Courier New" pitchFamily="49" charset="0"/>
                  <a:ea typeface="굴림" pitchFamily="34" charset="-127"/>
                </a:rPr>
                <a:t>HV1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)</a:t>
              </a:r>
            </a:p>
          </p:txBody>
        </p:sp>
        <p:grpSp>
          <p:nvGrpSpPr>
            <p:cNvPr id="58414" name="Group 80"/>
            <p:cNvGrpSpPr>
              <a:grpSpLocks/>
            </p:cNvGrpSpPr>
            <p:nvPr/>
          </p:nvGrpSpPr>
          <p:grpSpPr bwMode="auto">
            <a:xfrm>
              <a:off x="638" y="3612"/>
              <a:ext cx="4149" cy="141"/>
              <a:chOff x="835" y="3450"/>
              <a:chExt cx="4149" cy="141"/>
            </a:xfrm>
          </p:grpSpPr>
          <p:grpSp>
            <p:nvGrpSpPr>
              <p:cNvPr id="58432" name="Group 81"/>
              <p:cNvGrpSpPr>
                <a:grpSpLocks/>
              </p:cNvGrpSpPr>
              <p:nvPr/>
            </p:nvGrpSpPr>
            <p:grpSpPr bwMode="auto">
              <a:xfrm>
                <a:off x="835" y="3450"/>
                <a:ext cx="240" cy="117"/>
                <a:chOff x="768" y="1240"/>
                <a:chExt cx="513" cy="192"/>
              </a:xfrm>
            </p:grpSpPr>
            <p:sp>
              <p:nvSpPr>
                <p:cNvPr id="58457" name="Rectangle 82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8" name="Rectangle 83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9" name="Rectangle 84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3" name="Group 85"/>
              <p:cNvGrpSpPr>
                <a:grpSpLocks/>
              </p:cNvGrpSpPr>
              <p:nvPr/>
            </p:nvGrpSpPr>
            <p:grpSpPr bwMode="auto">
              <a:xfrm>
                <a:off x="1486" y="3457"/>
                <a:ext cx="240" cy="117"/>
                <a:chOff x="768" y="1240"/>
                <a:chExt cx="513" cy="192"/>
              </a:xfrm>
            </p:grpSpPr>
            <p:sp>
              <p:nvSpPr>
                <p:cNvPr id="58454" name="Rectangle 86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5" name="Rectangle 87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6" name="Rectangle 88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4" name="Group 89"/>
              <p:cNvGrpSpPr>
                <a:grpSpLocks/>
              </p:cNvGrpSpPr>
              <p:nvPr/>
            </p:nvGrpSpPr>
            <p:grpSpPr bwMode="auto">
              <a:xfrm>
                <a:off x="2142" y="3462"/>
                <a:ext cx="240" cy="117"/>
                <a:chOff x="768" y="1240"/>
                <a:chExt cx="513" cy="192"/>
              </a:xfrm>
            </p:grpSpPr>
            <p:sp>
              <p:nvSpPr>
                <p:cNvPr id="58451" name="Rectangle 90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2" name="Rectangle 91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3" name="Rectangle 92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5" name="Group 93"/>
              <p:cNvGrpSpPr>
                <a:grpSpLocks/>
              </p:cNvGrpSpPr>
              <p:nvPr/>
            </p:nvGrpSpPr>
            <p:grpSpPr bwMode="auto">
              <a:xfrm>
                <a:off x="2793" y="3469"/>
                <a:ext cx="240" cy="117"/>
                <a:chOff x="768" y="1240"/>
                <a:chExt cx="513" cy="192"/>
              </a:xfrm>
            </p:grpSpPr>
            <p:sp>
              <p:nvSpPr>
                <p:cNvPr id="58448" name="Rectangle 94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9" name="Rectangle 95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0" name="Rectangle 96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6" name="Group 97"/>
              <p:cNvGrpSpPr>
                <a:grpSpLocks/>
              </p:cNvGrpSpPr>
              <p:nvPr/>
            </p:nvGrpSpPr>
            <p:grpSpPr bwMode="auto">
              <a:xfrm>
                <a:off x="3437" y="3462"/>
                <a:ext cx="240" cy="117"/>
                <a:chOff x="768" y="1240"/>
                <a:chExt cx="513" cy="192"/>
              </a:xfrm>
            </p:grpSpPr>
            <p:sp>
              <p:nvSpPr>
                <p:cNvPr id="58445" name="Rectangle 98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6" name="Rectangle 99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7" name="Rectangle 100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7" name="Group 101"/>
              <p:cNvGrpSpPr>
                <a:grpSpLocks/>
              </p:cNvGrpSpPr>
              <p:nvPr/>
            </p:nvGrpSpPr>
            <p:grpSpPr bwMode="auto">
              <a:xfrm>
                <a:off x="4093" y="3467"/>
                <a:ext cx="240" cy="117"/>
                <a:chOff x="768" y="1240"/>
                <a:chExt cx="513" cy="192"/>
              </a:xfrm>
            </p:grpSpPr>
            <p:sp>
              <p:nvSpPr>
                <p:cNvPr id="58442" name="Rectangle 102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38" name="Group 105"/>
              <p:cNvGrpSpPr>
                <a:grpSpLocks/>
              </p:cNvGrpSpPr>
              <p:nvPr/>
            </p:nvGrpSpPr>
            <p:grpSpPr bwMode="auto">
              <a:xfrm>
                <a:off x="4744" y="3474"/>
                <a:ext cx="240" cy="117"/>
                <a:chOff x="768" y="1240"/>
                <a:chExt cx="513" cy="192"/>
              </a:xfrm>
            </p:grpSpPr>
            <p:sp>
              <p:nvSpPr>
                <p:cNvPr id="58439" name="Rectangle 106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0" name="Rectangle 107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1" name="Rectangle 108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415" name="Group 109"/>
            <p:cNvGrpSpPr>
              <a:grpSpLocks/>
            </p:cNvGrpSpPr>
            <p:nvPr/>
          </p:nvGrpSpPr>
          <p:grpSpPr bwMode="auto">
            <a:xfrm>
              <a:off x="637" y="3614"/>
              <a:ext cx="4149" cy="141"/>
              <a:chOff x="826" y="3460"/>
              <a:chExt cx="4149" cy="141"/>
            </a:xfrm>
          </p:grpSpPr>
          <p:grpSp>
            <p:nvGrpSpPr>
              <p:cNvPr id="58416" name="Group 110"/>
              <p:cNvGrpSpPr>
                <a:grpSpLocks/>
              </p:cNvGrpSpPr>
              <p:nvPr/>
            </p:nvGrpSpPr>
            <p:grpSpPr bwMode="auto">
              <a:xfrm>
                <a:off x="826" y="3460"/>
                <a:ext cx="240" cy="117"/>
                <a:chOff x="768" y="1240"/>
                <a:chExt cx="513" cy="192"/>
              </a:xfrm>
            </p:grpSpPr>
            <p:sp>
              <p:nvSpPr>
                <p:cNvPr id="584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0" name="Rectangle 112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1" name="Rectangle 113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17" name="Group 114"/>
              <p:cNvGrpSpPr>
                <a:grpSpLocks/>
              </p:cNvGrpSpPr>
              <p:nvPr/>
            </p:nvGrpSpPr>
            <p:grpSpPr bwMode="auto">
              <a:xfrm>
                <a:off x="2133" y="3472"/>
                <a:ext cx="240" cy="117"/>
                <a:chOff x="768" y="1240"/>
                <a:chExt cx="513" cy="192"/>
              </a:xfrm>
            </p:grpSpPr>
            <p:sp>
              <p:nvSpPr>
                <p:cNvPr id="584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7" name="Rectangle 116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8" name="Rectangle 117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18" name="Group 118"/>
              <p:cNvGrpSpPr>
                <a:grpSpLocks/>
              </p:cNvGrpSpPr>
              <p:nvPr/>
            </p:nvGrpSpPr>
            <p:grpSpPr bwMode="auto">
              <a:xfrm>
                <a:off x="3428" y="3472"/>
                <a:ext cx="240" cy="117"/>
                <a:chOff x="768" y="1240"/>
                <a:chExt cx="513" cy="192"/>
              </a:xfrm>
            </p:grpSpPr>
            <p:sp>
              <p:nvSpPr>
                <p:cNvPr id="5842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4" name="Rectangle 120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5" name="Rectangle 121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19" name="Group 122"/>
              <p:cNvGrpSpPr>
                <a:grpSpLocks/>
              </p:cNvGrpSpPr>
              <p:nvPr/>
            </p:nvGrpSpPr>
            <p:grpSpPr bwMode="auto">
              <a:xfrm>
                <a:off x="4735" y="3484"/>
                <a:ext cx="240" cy="117"/>
                <a:chOff x="768" y="1240"/>
                <a:chExt cx="513" cy="192"/>
              </a:xfrm>
            </p:grpSpPr>
            <p:sp>
              <p:nvSpPr>
                <p:cNvPr id="58420" name="Rectangle 123"/>
                <p:cNvSpPr>
                  <a:spLocks noChangeArrowheads="1"/>
                </p:cNvSpPr>
                <p:nvPr/>
              </p:nvSpPr>
              <p:spPr bwMode="auto">
                <a:xfrm>
                  <a:off x="768" y="1240"/>
                  <a:ext cx="102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1" name="Rectangle 124"/>
                <p:cNvSpPr>
                  <a:spLocks noChangeArrowheads="1"/>
                </p:cNvSpPr>
                <p:nvPr/>
              </p:nvSpPr>
              <p:spPr bwMode="auto">
                <a:xfrm>
                  <a:off x="968" y="1240"/>
                  <a:ext cx="313" cy="19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2" name="Rectangle 125"/>
                <p:cNvSpPr>
                  <a:spLocks noChangeArrowheads="1"/>
                </p:cNvSpPr>
                <p:nvPr/>
              </p:nvSpPr>
              <p:spPr bwMode="auto">
                <a:xfrm>
                  <a:off x="864" y="1240"/>
                  <a:ext cx="102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Data rate calculation: DM1 and DH1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649663" y="264160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03325" y="1920875"/>
            <a:ext cx="866775" cy="614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Access</a:t>
            </a:r>
          </a:p>
          <a:p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code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901950" y="1920875"/>
            <a:ext cx="2657475" cy="614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017713" y="1920875"/>
            <a:ext cx="866775" cy="614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85963" y="2070100"/>
            <a:ext cx="9159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057275" y="1524000"/>
            <a:ext cx="1038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72 </a:t>
            </a:r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047875" y="1535113"/>
            <a:ext cx="1038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54 </a:t>
            </a:r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700463" y="1524000"/>
            <a:ext cx="11604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240 </a:t>
            </a:r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698875" y="2054225"/>
            <a:ext cx="12811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30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586413" y="1543050"/>
            <a:ext cx="1555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= 366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898775" y="2549525"/>
            <a:ext cx="2644775" cy="2417763"/>
            <a:chOff x="1826" y="1606"/>
            <a:chExt cx="1666" cy="1523"/>
          </a:xfrm>
        </p:grpSpPr>
        <p:sp>
          <p:nvSpPr>
            <p:cNvPr id="60540" name="Line 14"/>
            <p:cNvSpPr>
              <a:spLocks noChangeShapeType="1"/>
            </p:cNvSpPr>
            <p:nvPr/>
          </p:nvSpPr>
          <p:spPr bwMode="auto">
            <a:xfrm>
              <a:off x="1826" y="160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541" name="Line 15"/>
            <p:cNvSpPr>
              <a:spLocks noChangeShapeType="1"/>
            </p:cNvSpPr>
            <p:nvPr/>
          </p:nvSpPr>
          <p:spPr bwMode="auto">
            <a:xfrm>
              <a:off x="3492" y="1628"/>
              <a:ext cx="0" cy="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95513" y="3384550"/>
            <a:ext cx="3340100" cy="641350"/>
            <a:chOff x="1383" y="2132"/>
            <a:chExt cx="2104" cy="404"/>
          </a:xfrm>
        </p:grpSpPr>
        <p:sp>
          <p:nvSpPr>
            <p:cNvPr id="60531" name="Text Box 17"/>
            <p:cNvSpPr txBox="1">
              <a:spLocks noChangeArrowheads="1"/>
            </p:cNvSpPr>
            <p:nvPr/>
          </p:nvSpPr>
          <p:spPr bwMode="auto">
            <a:xfrm>
              <a:off x="2939" y="2132"/>
              <a:ext cx="54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2/3 </a:t>
              </a:r>
            </a:p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FEC</a:t>
              </a:r>
            </a:p>
          </p:txBody>
        </p:sp>
        <p:grpSp>
          <p:nvGrpSpPr>
            <p:cNvPr id="60532" name="Group 18"/>
            <p:cNvGrpSpPr>
              <a:grpSpLocks/>
            </p:cNvGrpSpPr>
            <p:nvPr/>
          </p:nvGrpSpPr>
          <p:grpSpPr bwMode="auto">
            <a:xfrm>
              <a:off x="1383" y="2157"/>
              <a:ext cx="1487" cy="340"/>
              <a:chOff x="1383" y="2157"/>
              <a:chExt cx="1487" cy="340"/>
            </a:xfrm>
          </p:grpSpPr>
          <p:sp>
            <p:nvSpPr>
              <p:cNvPr id="60533" name="Rectangle 19"/>
              <p:cNvSpPr>
                <a:spLocks noChangeArrowheads="1"/>
              </p:cNvSpPr>
              <p:nvPr/>
            </p:nvSpPr>
            <p:spPr bwMode="auto">
              <a:xfrm>
                <a:off x="1840" y="2157"/>
                <a:ext cx="130" cy="338"/>
              </a:xfrm>
              <a:prstGeom prst="rect">
                <a:avLst/>
              </a:prstGeom>
              <a:solidFill>
                <a:srgbClr val="99CC00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34" name="Rectangle 20"/>
              <p:cNvSpPr>
                <a:spLocks noChangeArrowheads="1"/>
              </p:cNvSpPr>
              <p:nvPr/>
            </p:nvSpPr>
            <p:spPr bwMode="auto">
              <a:xfrm flipH="1">
                <a:off x="1827" y="2208"/>
                <a:ext cx="15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ko-KR" altLang="en-US" b="1">
                    <a:solidFill>
                      <a:srgbClr val="0033FF"/>
                    </a:solidFill>
                    <a:latin typeface="Courier New" pitchFamily="49" charset="0"/>
                    <a:ea typeface="굴림" pitchFamily="34" charset="-127"/>
                  </a:rPr>
                  <a:t>1</a:t>
                </a:r>
              </a:p>
            </p:txBody>
          </p:sp>
          <p:sp>
            <p:nvSpPr>
              <p:cNvPr id="60535" name="Rectangle 21"/>
              <p:cNvSpPr>
                <a:spLocks noChangeArrowheads="1"/>
              </p:cNvSpPr>
              <p:nvPr/>
            </p:nvSpPr>
            <p:spPr bwMode="auto">
              <a:xfrm>
                <a:off x="1972" y="2159"/>
                <a:ext cx="784" cy="33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36" name="Rectangle 22"/>
              <p:cNvSpPr>
                <a:spLocks noChangeArrowheads="1"/>
              </p:cNvSpPr>
              <p:nvPr/>
            </p:nvSpPr>
            <p:spPr bwMode="auto">
              <a:xfrm flipH="1">
                <a:off x="2282" y="2213"/>
                <a:ext cx="33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ko-KR" altLang="en-US" b="1">
                    <a:solidFill>
                      <a:srgbClr val="0033FF"/>
                    </a:solidFill>
                    <a:latin typeface="Courier New" pitchFamily="49" charset="0"/>
                    <a:ea typeface="굴림" pitchFamily="34" charset="-127"/>
                  </a:rPr>
                  <a:t>17</a:t>
                </a:r>
              </a:p>
            </p:txBody>
          </p:sp>
          <p:sp>
            <p:nvSpPr>
              <p:cNvPr id="60537" name="Rectangle 23"/>
              <p:cNvSpPr>
                <a:spLocks noChangeArrowheads="1"/>
              </p:cNvSpPr>
              <p:nvPr/>
            </p:nvSpPr>
            <p:spPr bwMode="auto">
              <a:xfrm>
                <a:off x="2741" y="2157"/>
                <a:ext cx="129" cy="33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38" name="Rectangle 24"/>
              <p:cNvSpPr>
                <a:spLocks noChangeArrowheads="1"/>
              </p:cNvSpPr>
              <p:nvPr/>
            </p:nvSpPr>
            <p:spPr bwMode="auto">
              <a:xfrm flipH="1">
                <a:off x="2712" y="2221"/>
                <a:ext cx="15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ko-KR" altLang="en-US" b="1">
                    <a:solidFill>
                      <a:srgbClr val="0033FF"/>
                    </a:solidFill>
                    <a:latin typeface="Courier New" pitchFamily="49" charset="0"/>
                    <a:ea typeface="굴림" pitchFamily="34" charset="-127"/>
                  </a:rPr>
                  <a:t>2</a:t>
                </a:r>
              </a:p>
            </p:txBody>
          </p:sp>
          <p:sp>
            <p:nvSpPr>
              <p:cNvPr id="60539" name="Text Box 25"/>
              <p:cNvSpPr txBox="1">
                <a:spLocks noChangeArrowheads="1"/>
              </p:cNvSpPr>
              <p:nvPr/>
            </p:nvSpPr>
            <p:spPr bwMode="auto">
              <a:xfrm>
                <a:off x="1383" y="2181"/>
                <a:ext cx="40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2000" b="1">
                    <a:latin typeface="Courier New" pitchFamily="49" charset="0"/>
                    <a:ea typeface="굴림" pitchFamily="34" charset="-127"/>
                  </a:rPr>
                  <a:t>DM1</a:t>
                </a: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230438" y="4418013"/>
            <a:ext cx="3289300" cy="539750"/>
            <a:chOff x="1405" y="2783"/>
            <a:chExt cx="2072" cy="340"/>
          </a:xfrm>
        </p:grpSpPr>
        <p:sp>
          <p:nvSpPr>
            <p:cNvPr id="60524" name="Rectangle 27"/>
            <p:cNvSpPr>
              <a:spLocks noChangeArrowheads="1"/>
            </p:cNvSpPr>
            <p:nvPr/>
          </p:nvSpPr>
          <p:spPr bwMode="auto">
            <a:xfrm>
              <a:off x="1842" y="2784"/>
              <a:ext cx="130" cy="33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25" name="Rectangle 28"/>
            <p:cNvSpPr>
              <a:spLocks noChangeArrowheads="1"/>
            </p:cNvSpPr>
            <p:nvPr/>
          </p:nvSpPr>
          <p:spPr bwMode="auto">
            <a:xfrm flipH="1">
              <a:off x="1824" y="2839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60526" name="Rectangle 29"/>
            <p:cNvSpPr>
              <a:spLocks noChangeArrowheads="1"/>
            </p:cNvSpPr>
            <p:nvPr/>
          </p:nvSpPr>
          <p:spPr bwMode="auto">
            <a:xfrm>
              <a:off x="1972" y="2783"/>
              <a:ext cx="1375" cy="3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527" name="Rectangle 30"/>
            <p:cNvSpPr>
              <a:spLocks noChangeArrowheads="1"/>
            </p:cNvSpPr>
            <p:nvPr/>
          </p:nvSpPr>
          <p:spPr bwMode="auto">
            <a:xfrm flipH="1">
              <a:off x="2466" y="2846"/>
              <a:ext cx="3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27</a:t>
              </a:r>
            </a:p>
          </p:txBody>
        </p:sp>
        <p:sp>
          <p:nvSpPr>
            <p:cNvPr id="60528" name="Rectangle 31"/>
            <p:cNvSpPr>
              <a:spLocks noChangeArrowheads="1"/>
            </p:cNvSpPr>
            <p:nvPr/>
          </p:nvSpPr>
          <p:spPr bwMode="auto">
            <a:xfrm>
              <a:off x="3347" y="2785"/>
              <a:ext cx="130" cy="33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29" name="Rectangle 32"/>
            <p:cNvSpPr>
              <a:spLocks noChangeArrowheads="1"/>
            </p:cNvSpPr>
            <p:nvPr/>
          </p:nvSpPr>
          <p:spPr bwMode="auto">
            <a:xfrm flipH="1">
              <a:off x="3323" y="2833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0530" name="Text Box 33"/>
            <p:cNvSpPr txBox="1">
              <a:spLocks noChangeArrowheads="1"/>
            </p:cNvSpPr>
            <p:nvPr/>
          </p:nvSpPr>
          <p:spPr bwMode="auto">
            <a:xfrm>
              <a:off x="1405" y="2809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DH1</a:t>
              </a:r>
            </a:p>
          </p:txBody>
        </p:sp>
      </p:grpSp>
      <p:grpSp>
        <p:nvGrpSpPr>
          <p:cNvPr id="60432" name="Group 34"/>
          <p:cNvGrpSpPr>
            <a:grpSpLocks/>
          </p:cNvGrpSpPr>
          <p:nvPr/>
        </p:nvGrpSpPr>
        <p:grpSpPr bwMode="auto">
          <a:xfrm>
            <a:off x="571500" y="939800"/>
            <a:ext cx="7943850" cy="1662113"/>
            <a:chOff x="360" y="592"/>
            <a:chExt cx="5004" cy="1047"/>
          </a:xfrm>
        </p:grpSpPr>
        <p:sp>
          <p:nvSpPr>
            <p:cNvPr id="60520" name="Line 35"/>
            <p:cNvSpPr>
              <a:spLocks noChangeShapeType="1"/>
            </p:cNvSpPr>
            <p:nvPr/>
          </p:nvSpPr>
          <p:spPr bwMode="auto">
            <a:xfrm>
              <a:off x="360" y="827"/>
              <a:ext cx="50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521" name="Line 36"/>
            <p:cNvSpPr>
              <a:spLocks noChangeShapeType="1"/>
            </p:cNvSpPr>
            <p:nvPr/>
          </p:nvSpPr>
          <p:spPr bwMode="auto">
            <a:xfrm flipH="1">
              <a:off x="5355" y="856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522" name="Text Box 37"/>
            <p:cNvSpPr txBox="1">
              <a:spLocks noChangeArrowheads="1"/>
            </p:cNvSpPr>
            <p:nvPr/>
          </p:nvSpPr>
          <p:spPr bwMode="auto">
            <a:xfrm>
              <a:off x="2135" y="592"/>
              <a:ext cx="72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625 µ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s</a:t>
              </a:r>
            </a:p>
          </p:txBody>
        </p:sp>
        <p:sp>
          <p:nvSpPr>
            <p:cNvPr id="60523" name="Line 38"/>
            <p:cNvSpPr>
              <a:spLocks noChangeShapeType="1"/>
            </p:cNvSpPr>
            <p:nvPr/>
          </p:nvSpPr>
          <p:spPr bwMode="auto">
            <a:xfrm flipH="1">
              <a:off x="364" y="877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433" name="Line 39"/>
          <p:cNvSpPr>
            <a:spLocks noChangeShapeType="1"/>
          </p:cNvSpPr>
          <p:nvPr/>
        </p:nvSpPr>
        <p:spPr bwMode="auto">
          <a:xfrm>
            <a:off x="2106613" y="56022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4" name="Line 40"/>
          <p:cNvSpPr>
            <a:spLocks noChangeShapeType="1"/>
          </p:cNvSpPr>
          <p:nvPr/>
        </p:nvSpPr>
        <p:spPr bwMode="auto">
          <a:xfrm>
            <a:off x="2638425" y="55943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5" name="Line 41"/>
          <p:cNvSpPr>
            <a:spLocks noChangeShapeType="1"/>
          </p:cNvSpPr>
          <p:nvPr/>
        </p:nvSpPr>
        <p:spPr bwMode="auto">
          <a:xfrm>
            <a:off x="1592263" y="55880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6" name="Line 42"/>
          <p:cNvSpPr>
            <a:spLocks noChangeShapeType="1"/>
          </p:cNvSpPr>
          <p:nvPr/>
        </p:nvSpPr>
        <p:spPr bwMode="auto">
          <a:xfrm>
            <a:off x="4181475" y="56213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7" name="Line 43"/>
          <p:cNvSpPr>
            <a:spLocks noChangeShapeType="1"/>
          </p:cNvSpPr>
          <p:nvPr/>
        </p:nvSpPr>
        <p:spPr bwMode="auto">
          <a:xfrm>
            <a:off x="4713288" y="561340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8" name="Line 44"/>
          <p:cNvSpPr>
            <a:spLocks noChangeShapeType="1"/>
          </p:cNvSpPr>
          <p:nvPr/>
        </p:nvSpPr>
        <p:spPr bwMode="auto">
          <a:xfrm>
            <a:off x="3667125" y="56070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9" name="Line 45"/>
          <p:cNvSpPr>
            <a:spLocks noChangeShapeType="1"/>
          </p:cNvSpPr>
          <p:nvPr/>
        </p:nvSpPr>
        <p:spPr bwMode="auto">
          <a:xfrm>
            <a:off x="31575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0" name="Line 46"/>
          <p:cNvSpPr>
            <a:spLocks noChangeShapeType="1"/>
          </p:cNvSpPr>
          <p:nvPr/>
        </p:nvSpPr>
        <p:spPr bwMode="auto">
          <a:xfrm>
            <a:off x="1066800" y="55848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1" name="Line 47"/>
          <p:cNvSpPr>
            <a:spLocks noChangeShapeType="1"/>
          </p:cNvSpPr>
          <p:nvPr/>
        </p:nvSpPr>
        <p:spPr bwMode="auto">
          <a:xfrm>
            <a:off x="5203825" y="56102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2" name="Line 48"/>
          <p:cNvSpPr>
            <a:spLocks noChangeShapeType="1"/>
          </p:cNvSpPr>
          <p:nvPr/>
        </p:nvSpPr>
        <p:spPr bwMode="auto">
          <a:xfrm>
            <a:off x="57356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3" name="Line 49"/>
          <p:cNvSpPr>
            <a:spLocks noChangeShapeType="1"/>
          </p:cNvSpPr>
          <p:nvPr/>
        </p:nvSpPr>
        <p:spPr bwMode="auto">
          <a:xfrm>
            <a:off x="1009650" y="5984875"/>
            <a:ext cx="68643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4" name="Line 50"/>
          <p:cNvSpPr>
            <a:spLocks noChangeShapeType="1"/>
          </p:cNvSpPr>
          <p:nvPr/>
        </p:nvSpPr>
        <p:spPr bwMode="auto">
          <a:xfrm>
            <a:off x="7278688" y="56292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5" name="Line 51"/>
          <p:cNvSpPr>
            <a:spLocks noChangeShapeType="1"/>
          </p:cNvSpPr>
          <p:nvPr/>
        </p:nvSpPr>
        <p:spPr bwMode="auto">
          <a:xfrm>
            <a:off x="7810500" y="56213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6" name="Line 52"/>
          <p:cNvSpPr>
            <a:spLocks noChangeShapeType="1"/>
          </p:cNvSpPr>
          <p:nvPr/>
        </p:nvSpPr>
        <p:spPr bwMode="auto">
          <a:xfrm>
            <a:off x="6764338" y="56149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7" name="Line 53"/>
          <p:cNvSpPr>
            <a:spLocks noChangeShapeType="1"/>
          </p:cNvSpPr>
          <p:nvPr/>
        </p:nvSpPr>
        <p:spPr bwMode="auto">
          <a:xfrm>
            <a:off x="6254750" y="5610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8" name="Line 54"/>
          <p:cNvSpPr>
            <a:spLocks noChangeShapeType="1"/>
          </p:cNvSpPr>
          <p:nvPr/>
        </p:nvSpPr>
        <p:spPr bwMode="auto">
          <a:xfrm>
            <a:off x="1108075" y="5589588"/>
            <a:ext cx="474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49" name="Group 55"/>
          <p:cNvGrpSpPr>
            <a:grpSpLocks/>
          </p:cNvGrpSpPr>
          <p:nvPr/>
        </p:nvGrpSpPr>
        <p:grpSpPr bwMode="auto">
          <a:xfrm>
            <a:off x="1111250" y="5743575"/>
            <a:ext cx="381000" cy="185738"/>
            <a:chOff x="768" y="1240"/>
            <a:chExt cx="513" cy="192"/>
          </a:xfrm>
        </p:grpSpPr>
        <p:sp>
          <p:nvSpPr>
            <p:cNvPr id="60517" name="Rectangle 56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8" name="Rectangle 57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" name="Rectangle 58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0" name="Group 59"/>
          <p:cNvGrpSpPr>
            <a:grpSpLocks/>
          </p:cNvGrpSpPr>
          <p:nvPr/>
        </p:nvGrpSpPr>
        <p:grpSpPr bwMode="auto">
          <a:xfrm>
            <a:off x="2144713" y="5754688"/>
            <a:ext cx="381000" cy="185737"/>
            <a:chOff x="768" y="1240"/>
            <a:chExt cx="513" cy="192"/>
          </a:xfrm>
        </p:grpSpPr>
        <p:sp>
          <p:nvSpPr>
            <p:cNvPr id="60514" name="Rectangle 60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5" name="Rectangle 61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6" name="Rectangle 62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1" name="Group 63"/>
          <p:cNvGrpSpPr>
            <a:grpSpLocks/>
          </p:cNvGrpSpPr>
          <p:nvPr/>
        </p:nvGrpSpPr>
        <p:grpSpPr bwMode="auto">
          <a:xfrm>
            <a:off x="3186113" y="5762625"/>
            <a:ext cx="381000" cy="185738"/>
            <a:chOff x="768" y="1240"/>
            <a:chExt cx="513" cy="192"/>
          </a:xfrm>
        </p:grpSpPr>
        <p:sp>
          <p:nvSpPr>
            <p:cNvPr id="60511" name="Rectangle 6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2" name="Rectangle 6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3" name="Rectangle 6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2" name="Group 67"/>
          <p:cNvGrpSpPr>
            <a:grpSpLocks/>
          </p:cNvGrpSpPr>
          <p:nvPr/>
        </p:nvGrpSpPr>
        <p:grpSpPr bwMode="auto">
          <a:xfrm>
            <a:off x="4219575" y="5773738"/>
            <a:ext cx="381000" cy="185737"/>
            <a:chOff x="768" y="1240"/>
            <a:chExt cx="513" cy="192"/>
          </a:xfrm>
        </p:grpSpPr>
        <p:sp>
          <p:nvSpPr>
            <p:cNvPr id="60508" name="Rectangle 68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9" name="Rectangle 69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0" name="Rectangle 70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3" name="Group 71"/>
          <p:cNvGrpSpPr>
            <a:grpSpLocks/>
          </p:cNvGrpSpPr>
          <p:nvPr/>
        </p:nvGrpSpPr>
        <p:grpSpPr bwMode="auto">
          <a:xfrm>
            <a:off x="5241925" y="5762625"/>
            <a:ext cx="381000" cy="185738"/>
            <a:chOff x="768" y="1240"/>
            <a:chExt cx="513" cy="192"/>
          </a:xfrm>
        </p:grpSpPr>
        <p:sp>
          <p:nvSpPr>
            <p:cNvPr id="60505" name="Rectangle 72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6" name="Rectangle 73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7" name="Rectangle 74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4" name="Group 75"/>
          <p:cNvGrpSpPr>
            <a:grpSpLocks/>
          </p:cNvGrpSpPr>
          <p:nvPr/>
        </p:nvGrpSpPr>
        <p:grpSpPr bwMode="auto">
          <a:xfrm>
            <a:off x="6283325" y="5770563"/>
            <a:ext cx="381000" cy="185737"/>
            <a:chOff x="768" y="1240"/>
            <a:chExt cx="513" cy="192"/>
          </a:xfrm>
        </p:grpSpPr>
        <p:sp>
          <p:nvSpPr>
            <p:cNvPr id="60502" name="Rectangle 76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3" name="Rectangle 77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4" name="Rectangle 78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55" name="Group 79"/>
          <p:cNvGrpSpPr>
            <a:grpSpLocks/>
          </p:cNvGrpSpPr>
          <p:nvPr/>
        </p:nvGrpSpPr>
        <p:grpSpPr bwMode="auto">
          <a:xfrm>
            <a:off x="7316788" y="5781675"/>
            <a:ext cx="381000" cy="185738"/>
            <a:chOff x="768" y="1240"/>
            <a:chExt cx="513" cy="192"/>
          </a:xfrm>
        </p:grpSpPr>
        <p:sp>
          <p:nvSpPr>
            <p:cNvPr id="60499" name="Rectangle 80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0" name="Rectangle 81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01" name="Rectangle 82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56" name="Text Box 83"/>
          <p:cNvSpPr txBox="1">
            <a:spLocks noChangeArrowheads="1"/>
          </p:cNvSpPr>
          <p:nvPr/>
        </p:nvSpPr>
        <p:spPr bwMode="auto">
          <a:xfrm>
            <a:off x="904875" y="5200650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625 µ</a:t>
            </a:r>
            <a:r>
              <a:rPr lang="en-US" altLang="ko-KR" sz="1200" b="1">
                <a:latin typeface="Courier New" pitchFamily="49" charset="0"/>
                <a:ea typeface="굴림" pitchFamily="34" charset="-127"/>
              </a:rPr>
              <a:t>s</a:t>
            </a:r>
          </a:p>
        </p:txBody>
      </p:sp>
      <p:sp>
        <p:nvSpPr>
          <p:cNvPr id="60457" name="Text Box 84"/>
          <p:cNvSpPr txBox="1">
            <a:spLocks noChangeArrowheads="1"/>
          </p:cNvSpPr>
          <p:nvPr/>
        </p:nvSpPr>
        <p:spPr bwMode="auto">
          <a:xfrm>
            <a:off x="1057275" y="593566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1</a:t>
            </a:r>
          </a:p>
        </p:txBody>
      </p:sp>
      <p:sp>
        <p:nvSpPr>
          <p:cNvPr id="60458" name="Text Box 85"/>
          <p:cNvSpPr txBox="1">
            <a:spLocks noChangeArrowheads="1"/>
          </p:cNvSpPr>
          <p:nvPr/>
        </p:nvSpPr>
        <p:spPr bwMode="auto">
          <a:xfrm>
            <a:off x="1543050" y="5943600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2</a:t>
            </a:r>
          </a:p>
        </p:txBody>
      </p:sp>
      <p:graphicFrame>
        <p:nvGraphicFramePr>
          <p:cNvPr id="544899" name="Group 131"/>
          <p:cNvGraphicFramePr>
            <a:graphicFrameLocks noGrp="1"/>
          </p:cNvGraphicFramePr>
          <p:nvPr/>
        </p:nvGraphicFramePr>
        <p:xfrm>
          <a:off x="5849938" y="2625725"/>
          <a:ext cx="2735262" cy="2530475"/>
        </p:xfrm>
        <a:graphic>
          <a:graphicData uri="http://schemas.openxmlformats.org/drawingml/2006/table">
            <a:tbl>
              <a:tblPr/>
              <a:tblGrid>
                <a:gridCol w="492125"/>
                <a:gridCol w="676275"/>
                <a:gridCol w="804862"/>
                <a:gridCol w="7620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1600/2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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108.8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27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172.8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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172.8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Data rate calculation: DM3 and DH3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649663" y="264160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203325" y="1920875"/>
            <a:ext cx="652463" cy="614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522538" y="1920875"/>
            <a:ext cx="3203575" cy="614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851025" y="1920875"/>
            <a:ext cx="652463" cy="614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116013" y="2028825"/>
            <a:ext cx="930275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Access </a:t>
            </a:r>
          </a:p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code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774825" y="2085975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38250" y="1401763"/>
            <a:ext cx="6715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72 </a:t>
            </a:r>
          </a:p>
          <a:p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879600" y="1400175"/>
            <a:ext cx="6715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54 </a:t>
            </a:r>
          </a:p>
          <a:p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600450" y="1524000"/>
            <a:ext cx="12811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1500 </a:t>
            </a:r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698875" y="2054225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187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895975" y="1519238"/>
            <a:ext cx="16938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= 1626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43175" y="2573338"/>
            <a:ext cx="3143250" cy="2382837"/>
            <a:chOff x="1602" y="1621"/>
            <a:chExt cx="1980" cy="1501"/>
          </a:xfrm>
        </p:grpSpPr>
        <p:sp>
          <p:nvSpPr>
            <p:cNvPr id="62574" name="Line 15"/>
            <p:cNvSpPr>
              <a:spLocks noChangeShapeType="1"/>
            </p:cNvSpPr>
            <p:nvPr/>
          </p:nvSpPr>
          <p:spPr bwMode="auto">
            <a:xfrm>
              <a:off x="1602" y="163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75" name="Line 16"/>
            <p:cNvSpPr>
              <a:spLocks noChangeShapeType="1"/>
            </p:cNvSpPr>
            <p:nvPr/>
          </p:nvSpPr>
          <p:spPr bwMode="auto">
            <a:xfrm>
              <a:off x="3582" y="1621"/>
              <a:ext cx="0" cy="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870075" y="3373438"/>
            <a:ext cx="3578225" cy="641350"/>
            <a:chOff x="1178" y="2125"/>
            <a:chExt cx="2254" cy="404"/>
          </a:xfrm>
        </p:grpSpPr>
        <p:sp>
          <p:nvSpPr>
            <p:cNvPr id="62566" name="Text Box 18"/>
            <p:cNvSpPr txBox="1">
              <a:spLocks noChangeArrowheads="1"/>
            </p:cNvSpPr>
            <p:nvPr/>
          </p:nvSpPr>
          <p:spPr bwMode="auto">
            <a:xfrm>
              <a:off x="2884" y="2125"/>
              <a:ext cx="54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2/3 </a:t>
              </a:r>
            </a:p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FEC</a:t>
              </a:r>
            </a:p>
          </p:txBody>
        </p:sp>
        <p:sp>
          <p:nvSpPr>
            <p:cNvPr id="62567" name="Rectangle 19"/>
            <p:cNvSpPr>
              <a:spLocks noChangeArrowheads="1"/>
            </p:cNvSpPr>
            <p:nvPr/>
          </p:nvSpPr>
          <p:spPr bwMode="auto">
            <a:xfrm>
              <a:off x="1635" y="2143"/>
              <a:ext cx="130" cy="33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568" name="Rectangle 20"/>
            <p:cNvSpPr>
              <a:spLocks noChangeArrowheads="1"/>
            </p:cNvSpPr>
            <p:nvPr/>
          </p:nvSpPr>
          <p:spPr bwMode="auto">
            <a:xfrm flipH="1">
              <a:off x="1622" y="2194"/>
              <a:ext cx="1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2569" name="Rectangle 21"/>
            <p:cNvSpPr>
              <a:spLocks noChangeArrowheads="1"/>
            </p:cNvSpPr>
            <p:nvPr/>
          </p:nvSpPr>
          <p:spPr bwMode="auto">
            <a:xfrm>
              <a:off x="1767" y="2138"/>
              <a:ext cx="904" cy="3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70" name="Rectangle 22"/>
            <p:cNvSpPr>
              <a:spLocks noChangeArrowheads="1"/>
            </p:cNvSpPr>
            <p:nvPr/>
          </p:nvSpPr>
          <p:spPr bwMode="auto">
            <a:xfrm flipH="1">
              <a:off x="1967" y="2199"/>
              <a:ext cx="43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121</a:t>
              </a:r>
            </a:p>
          </p:txBody>
        </p:sp>
        <p:sp>
          <p:nvSpPr>
            <p:cNvPr id="62571" name="Rectangle 23"/>
            <p:cNvSpPr>
              <a:spLocks noChangeArrowheads="1"/>
            </p:cNvSpPr>
            <p:nvPr/>
          </p:nvSpPr>
          <p:spPr bwMode="auto">
            <a:xfrm>
              <a:off x="2676" y="2136"/>
              <a:ext cx="129" cy="33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572" name="Rectangle 24"/>
            <p:cNvSpPr>
              <a:spLocks noChangeArrowheads="1"/>
            </p:cNvSpPr>
            <p:nvPr/>
          </p:nvSpPr>
          <p:spPr bwMode="auto">
            <a:xfrm flipH="1">
              <a:off x="2654" y="2207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2573" name="Text Box 25"/>
            <p:cNvSpPr txBox="1">
              <a:spLocks noChangeArrowheads="1"/>
            </p:cNvSpPr>
            <p:nvPr/>
          </p:nvSpPr>
          <p:spPr bwMode="auto">
            <a:xfrm>
              <a:off x="1178" y="216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DM3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909763" y="4375150"/>
            <a:ext cx="3730625" cy="546100"/>
            <a:chOff x="1203" y="2756"/>
            <a:chExt cx="2350" cy="344"/>
          </a:xfrm>
        </p:grpSpPr>
        <p:sp>
          <p:nvSpPr>
            <p:cNvPr id="62559" name="Rectangle 27"/>
            <p:cNvSpPr>
              <a:spLocks noChangeArrowheads="1"/>
            </p:cNvSpPr>
            <p:nvPr/>
          </p:nvSpPr>
          <p:spPr bwMode="auto">
            <a:xfrm>
              <a:off x="1640" y="2762"/>
              <a:ext cx="130" cy="33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560" name="Rectangle 28"/>
            <p:cNvSpPr>
              <a:spLocks noChangeArrowheads="1"/>
            </p:cNvSpPr>
            <p:nvPr/>
          </p:nvSpPr>
          <p:spPr bwMode="auto">
            <a:xfrm flipH="1">
              <a:off x="1622" y="2817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2561" name="Rectangle 29"/>
            <p:cNvSpPr>
              <a:spLocks noChangeArrowheads="1"/>
            </p:cNvSpPr>
            <p:nvPr/>
          </p:nvSpPr>
          <p:spPr bwMode="auto">
            <a:xfrm>
              <a:off x="1770" y="2761"/>
              <a:ext cx="1645" cy="3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62" name="Rectangle 30"/>
            <p:cNvSpPr>
              <a:spLocks noChangeArrowheads="1"/>
            </p:cNvSpPr>
            <p:nvPr/>
          </p:nvSpPr>
          <p:spPr bwMode="auto">
            <a:xfrm flipH="1">
              <a:off x="2265" y="2824"/>
              <a:ext cx="4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183</a:t>
              </a:r>
            </a:p>
          </p:txBody>
        </p:sp>
        <p:sp>
          <p:nvSpPr>
            <p:cNvPr id="62563" name="Rectangle 31"/>
            <p:cNvSpPr>
              <a:spLocks noChangeArrowheads="1"/>
            </p:cNvSpPr>
            <p:nvPr/>
          </p:nvSpPr>
          <p:spPr bwMode="auto">
            <a:xfrm>
              <a:off x="3416" y="2756"/>
              <a:ext cx="130" cy="33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564" name="Rectangle 32"/>
            <p:cNvSpPr>
              <a:spLocks noChangeArrowheads="1"/>
            </p:cNvSpPr>
            <p:nvPr/>
          </p:nvSpPr>
          <p:spPr bwMode="auto">
            <a:xfrm flipH="1">
              <a:off x="3401" y="2819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2565" name="Text Box 33"/>
            <p:cNvSpPr txBox="1">
              <a:spLocks noChangeArrowheads="1"/>
            </p:cNvSpPr>
            <p:nvPr/>
          </p:nvSpPr>
          <p:spPr bwMode="auto">
            <a:xfrm>
              <a:off x="1203" y="27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DH3</a:t>
              </a:r>
            </a:p>
          </p:txBody>
        </p:sp>
      </p:grpSp>
      <p:grpSp>
        <p:nvGrpSpPr>
          <p:cNvPr id="62481" name="Group 34"/>
          <p:cNvGrpSpPr>
            <a:grpSpLocks/>
          </p:cNvGrpSpPr>
          <p:nvPr/>
        </p:nvGrpSpPr>
        <p:grpSpPr bwMode="auto">
          <a:xfrm>
            <a:off x="571500" y="939800"/>
            <a:ext cx="7943850" cy="1662113"/>
            <a:chOff x="360" y="592"/>
            <a:chExt cx="5004" cy="1047"/>
          </a:xfrm>
        </p:grpSpPr>
        <p:sp>
          <p:nvSpPr>
            <p:cNvPr id="62555" name="Line 35"/>
            <p:cNvSpPr>
              <a:spLocks noChangeShapeType="1"/>
            </p:cNvSpPr>
            <p:nvPr/>
          </p:nvSpPr>
          <p:spPr bwMode="auto">
            <a:xfrm>
              <a:off x="360" y="827"/>
              <a:ext cx="50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56" name="Line 36"/>
            <p:cNvSpPr>
              <a:spLocks noChangeShapeType="1"/>
            </p:cNvSpPr>
            <p:nvPr/>
          </p:nvSpPr>
          <p:spPr bwMode="auto">
            <a:xfrm flipH="1">
              <a:off x="5355" y="856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57" name="Text Box 37"/>
            <p:cNvSpPr txBox="1">
              <a:spLocks noChangeArrowheads="1"/>
            </p:cNvSpPr>
            <p:nvPr/>
          </p:nvSpPr>
          <p:spPr bwMode="auto">
            <a:xfrm>
              <a:off x="2135" y="592"/>
              <a:ext cx="80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1875 µ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s</a:t>
              </a:r>
            </a:p>
          </p:txBody>
        </p:sp>
        <p:sp>
          <p:nvSpPr>
            <p:cNvPr id="62558" name="Line 38"/>
            <p:cNvSpPr>
              <a:spLocks noChangeShapeType="1"/>
            </p:cNvSpPr>
            <p:nvPr/>
          </p:nvSpPr>
          <p:spPr bwMode="auto">
            <a:xfrm flipH="1">
              <a:off x="364" y="877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2482" name="Line 39"/>
          <p:cNvSpPr>
            <a:spLocks noChangeShapeType="1"/>
          </p:cNvSpPr>
          <p:nvPr/>
        </p:nvSpPr>
        <p:spPr bwMode="auto">
          <a:xfrm>
            <a:off x="2106613" y="56022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3" name="Line 40"/>
          <p:cNvSpPr>
            <a:spLocks noChangeShapeType="1"/>
          </p:cNvSpPr>
          <p:nvPr/>
        </p:nvSpPr>
        <p:spPr bwMode="auto">
          <a:xfrm>
            <a:off x="2638425" y="55943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4" name="Line 41"/>
          <p:cNvSpPr>
            <a:spLocks noChangeShapeType="1"/>
          </p:cNvSpPr>
          <p:nvPr/>
        </p:nvSpPr>
        <p:spPr bwMode="auto">
          <a:xfrm>
            <a:off x="1592263" y="55880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5" name="Line 42"/>
          <p:cNvSpPr>
            <a:spLocks noChangeShapeType="1"/>
          </p:cNvSpPr>
          <p:nvPr/>
        </p:nvSpPr>
        <p:spPr bwMode="auto">
          <a:xfrm>
            <a:off x="4181475" y="56213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6" name="Line 43"/>
          <p:cNvSpPr>
            <a:spLocks noChangeShapeType="1"/>
          </p:cNvSpPr>
          <p:nvPr/>
        </p:nvSpPr>
        <p:spPr bwMode="auto">
          <a:xfrm>
            <a:off x="4713288" y="561340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7" name="Line 44"/>
          <p:cNvSpPr>
            <a:spLocks noChangeShapeType="1"/>
          </p:cNvSpPr>
          <p:nvPr/>
        </p:nvSpPr>
        <p:spPr bwMode="auto">
          <a:xfrm>
            <a:off x="3667125" y="56070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8" name="Line 45"/>
          <p:cNvSpPr>
            <a:spLocks noChangeShapeType="1"/>
          </p:cNvSpPr>
          <p:nvPr/>
        </p:nvSpPr>
        <p:spPr bwMode="auto">
          <a:xfrm>
            <a:off x="31575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9" name="Line 46"/>
          <p:cNvSpPr>
            <a:spLocks noChangeShapeType="1"/>
          </p:cNvSpPr>
          <p:nvPr/>
        </p:nvSpPr>
        <p:spPr bwMode="auto">
          <a:xfrm>
            <a:off x="1066800" y="55848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0" name="Line 47"/>
          <p:cNvSpPr>
            <a:spLocks noChangeShapeType="1"/>
          </p:cNvSpPr>
          <p:nvPr/>
        </p:nvSpPr>
        <p:spPr bwMode="auto">
          <a:xfrm>
            <a:off x="5203825" y="56102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1" name="Line 48"/>
          <p:cNvSpPr>
            <a:spLocks noChangeShapeType="1"/>
          </p:cNvSpPr>
          <p:nvPr/>
        </p:nvSpPr>
        <p:spPr bwMode="auto">
          <a:xfrm>
            <a:off x="57356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2" name="Line 49"/>
          <p:cNvSpPr>
            <a:spLocks noChangeShapeType="1"/>
          </p:cNvSpPr>
          <p:nvPr/>
        </p:nvSpPr>
        <p:spPr bwMode="auto">
          <a:xfrm>
            <a:off x="1009650" y="5984875"/>
            <a:ext cx="68643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3" name="Line 50"/>
          <p:cNvSpPr>
            <a:spLocks noChangeShapeType="1"/>
          </p:cNvSpPr>
          <p:nvPr/>
        </p:nvSpPr>
        <p:spPr bwMode="auto">
          <a:xfrm>
            <a:off x="7278688" y="56292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4" name="Line 51"/>
          <p:cNvSpPr>
            <a:spLocks noChangeShapeType="1"/>
          </p:cNvSpPr>
          <p:nvPr/>
        </p:nvSpPr>
        <p:spPr bwMode="auto">
          <a:xfrm>
            <a:off x="7810500" y="56213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5" name="Line 52"/>
          <p:cNvSpPr>
            <a:spLocks noChangeShapeType="1"/>
          </p:cNvSpPr>
          <p:nvPr/>
        </p:nvSpPr>
        <p:spPr bwMode="auto">
          <a:xfrm>
            <a:off x="6764338" y="56149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6" name="Line 53"/>
          <p:cNvSpPr>
            <a:spLocks noChangeShapeType="1"/>
          </p:cNvSpPr>
          <p:nvPr/>
        </p:nvSpPr>
        <p:spPr bwMode="auto">
          <a:xfrm>
            <a:off x="6254750" y="5610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97" name="Line 54"/>
          <p:cNvSpPr>
            <a:spLocks noChangeShapeType="1"/>
          </p:cNvSpPr>
          <p:nvPr/>
        </p:nvSpPr>
        <p:spPr bwMode="auto">
          <a:xfrm>
            <a:off x="1108075" y="5589588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2498" name="Group 55"/>
          <p:cNvGrpSpPr>
            <a:grpSpLocks/>
          </p:cNvGrpSpPr>
          <p:nvPr/>
        </p:nvGrpSpPr>
        <p:grpSpPr bwMode="auto">
          <a:xfrm>
            <a:off x="1111250" y="5741988"/>
            <a:ext cx="1425575" cy="187325"/>
            <a:chOff x="700" y="3617"/>
            <a:chExt cx="898" cy="118"/>
          </a:xfrm>
        </p:grpSpPr>
        <p:sp>
          <p:nvSpPr>
            <p:cNvPr id="62552" name="Rectangle 56"/>
            <p:cNvSpPr>
              <a:spLocks noChangeArrowheads="1"/>
            </p:cNvSpPr>
            <p:nvPr/>
          </p:nvSpPr>
          <p:spPr bwMode="auto">
            <a:xfrm>
              <a:off x="700" y="3618"/>
              <a:ext cx="48" cy="1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3" name="Rectangle 57"/>
            <p:cNvSpPr>
              <a:spLocks noChangeArrowheads="1"/>
            </p:cNvSpPr>
            <p:nvPr/>
          </p:nvSpPr>
          <p:spPr bwMode="auto">
            <a:xfrm>
              <a:off x="794" y="3617"/>
              <a:ext cx="804" cy="11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4" name="Rectangle 58"/>
            <p:cNvSpPr>
              <a:spLocks noChangeArrowheads="1"/>
            </p:cNvSpPr>
            <p:nvPr/>
          </p:nvSpPr>
          <p:spPr bwMode="auto">
            <a:xfrm>
              <a:off x="745" y="3618"/>
              <a:ext cx="48" cy="1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99" name="Text Box 59"/>
          <p:cNvSpPr txBox="1">
            <a:spLocks noChangeArrowheads="1"/>
          </p:cNvSpPr>
          <p:nvPr/>
        </p:nvSpPr>
        <p:spPr bwMode="auto">
          <a:xfrm>
            <a:off x="1331913" y="5213350"/>
            <a:ext cx="9620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1875 µ</a:t>
            </a:r>
            <a:r>
              <a:rPr lang="en-US" altLang="ko-KR" sz="1200" b="1">
                <a:latin typeface="Courier New" pitchFamily="49" charset="0"/>
                <a:ea typeface="굴림" pitchFamily="34" charset="-127"/>
              </a:rPr>
              <a:t>s</a:t>
            </a:r>
          </a:p>
        </p:txBody>
      </p:sp>
      <p:grpSp>
        <p:nvGrpSpPr>
          <p:cNvPr id="62500" name="Group 60"/>
          <p:cNvGrpSpPr>
            <a:grpSpLocks/>
          </p:cNvGrpSpPr>
          <p:nvPr/>
        </p:nvGrpSpPr>
        <p:grpSpPr bwMode="auto">
          <a:xfrm>
            <a:off x="3198813" y="5751513"/>
            <a:ext cx="1425575" cy="187325"/>
            <a:chOff x="700" y="3617"/>
            <a:chExt cx="898" cy="118"/>
          </a:xfrm>
        </p:grpSpPr>
        <p:sp>
          <p:nvSpPr>
            <p:cNvPr id="62549" name="Rectangle 61"/>
            <p:cNvSpPr>
              <a:spLocks noChangeArrowheads="1"/>
            </p:cNvSpPr>
            <p:nvPr/>
          </p:nvSpPr>
          <p:spPr bwMode="auto">
            <a:xfrm>
              <a:off x="700" y="3618"/>
              <a:ext cx="48" cy="1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0" name="Rectangle 62"/>
            <p:cNvSpPr>
              <a:spLocks noChangeArrowheads="1"/>
            </p:cNvSpPr>
            <p:nvPr/>
          </p:nvSpPr>
          <p:spPr bwMode="auto">
            <a:xfrm>
              <a:off x="794" y="3617"/>
              <a:ext cx="804" cy="11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1" name="Rectangle 63"/>
            <p:cNvSpPr>
              <a:spLocks noChangeArrowheads="1"/>
            </p:cNvSpPr>
            <p:nvPr/>
          </p:nvSpPr>
          <p:spPr bwMode="auto">
            <a:xfrm>
              <a:off x="745" y="3618"/>
              <a:ext cx="48" cy="1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01" name="Group 64"/>
          <p:cNvGrpSpPr>
            <a:grpSpLocks/>
          </p:cNvGrpSpPr>
          <p:nvPr/>
        </p:nvGrpSpPr>
        <p:grpSpPr bwMode="auto">
          <a:xfrm>
            <a:off x="5253038" y="5751513"/>
            <a:ext cx="1425575" cy="187325"/>
            <a:chOff x="700" y="3617"/>
            <a:chExt cx="898" cy="118"/>
          </a:xfrm>
        </p:grpSpPr>
        <p:sp>
          <p:nvSpPr>
            <p:cNvPr id="62546" name="Rectangle 65"/>
            <p:cNvSpPr>
              <a:spLocks noChangeArrowheads="1"/>
            </p:cNvSpPr>
            <p:nvPr/>
          </p:nvSpPr>
          <p:spPr bwMode="auto">
            <a:xfrm>
              <a:off x="700" y="3618"/>
              <a:ext cx="48" cy="1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Rectangle 66"/>
            <p:cNvSpPr>
              <a:spLocks noChangeArrowheads="1"/>
            </p:cNvSpPr>
            <p:nvPr/>
          </p:nvSpPr>
          <p:spPr bwMode="auto">
            <a:xfrm>
              <a:off x="794" y="3617"/>
              <a:ext cx="804" cy="11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8" name="Rectangle 67"/>
            <p:cNvSpPr>
              <a:spLocks noChangeArrowheads="1"/>
            </p:cNvSpPr>
            <p:nvPr/>
          </p:nvSpPr>
          <p:spPr bwMode="auto">
            <a:xfrm>
              <a:off x="745" y="3618"/>
              <a:ext cx="48" cy="1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45908" name="Group 116"/>
          <p:cNvGraphicFramePr>
            <a:graphicFrameLocks noGrp="1"/>
          </p:cNvGraphicFramePr>
          <p:nvPr/>
        </p:nvGraphicFramePr>
        <p:xfrm>
          <a:off x="5849938" y="2625725"/>
          <a:ext cx="2735262" cy="2803525"/>
        </p:xfrm>
        <a:graphic>
          <a:graphicData uri="http://schemas.openxmlformats.org/drawingml/2006/table">
            <a:tbl>
              <a:tblPr/>
              <a:tblGrid>
                <a:gridCol w="492125"/>
                <a:gridCol w="676275"/>
                <a:gridCol w="804862"/>
                <a:gridCol w="7620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1600/4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387.2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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54.4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183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585.6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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86.4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62542" name="Text Box 112"/>
          <p:cNvSpPr txBox="1">
            <a:spLocks noChangeArrowheads="1"/>
          </p:cNvSpPr>
          <p:nvPr/>
        </p:nvSpPr>
        <p:spPr bwMode="auto">
          <a:xfrm>
            <a:off x="1057275" y="593566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1</a:t>
            </a:r>
          </a:p>
        </p:txBody>
      </p:sp>
      <p:sp>
        <p:nvSpPr>
          <p:cNvPr id="62543" name="Text Box 113"/>
          <p:cNvSpPr txBox="1">
            <a:spLocks noChangeArrowheads="1"/>
          </p:cNvSpPr>
          <p:nvPr/>
        </p:nvSpPr>
        <p:spPr bwMode="auto">
          <a:xfrm>
            <a:off x="1543050" y="5943600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2</a:t>
            </a:r>
          </a:p>
        </p:txBody>
      </p:sp>
      <p:sp>
        <p:nvSpPr>
          <p:cNvPr id="62544" name="Text Box 114"/>
          <p:cNvSpPr txBox="1">
            <a:spLocks noChangeArrowheads="1"/>
          </p:cNvSpPr>
          <p:nvPr/>
        </p:nvSpPr>
        <p:spPr bwMode="auto">
          <a:xfrm>
            <a:off x="2095500" y="5951538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3</a:t>
            </a:r>
          </a:p>
        </p:txBody>
      </p:sp>
      <p:sp>
        <p:nvSpPr>
          <p:cNvPr id="62545" name="Text Box 115"/>
          <p:cNvSpPr txBox="1">
            <a:spLocks noChangeArrowheads="1"/>
          </p:cNvSpPr>
          <p:nvPr/>
        </p:nvSpPr>
        <p:spPr bwMode="auto">
          <a:xfrm>
            <a:off x="2614613" y="594836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Data rate calculation: DM5 and DH5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649663" y="2641600"/>
            <a:ext cx="11445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Payload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203325" y="1920875"/>
            <a:ext cx="652463" cy="614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Access</a:t>
            </a:r>
          </a:p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Code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522538" y="1920875"/>
            <a:ext cx="3203575" cy="6143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851025" y="1920875"/>
            <a:ext cx="652463" cy="614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774825" y="2085975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Header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238250" y="1401763"/>
            <a:ext cx="6715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72 </a:t>
            </a:r>
          </a:p>
          <a:p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879600" y="1400175"/>
            <a:ext cx="6715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54 </a:t>
            </a:r>
          </a:p>
          <a:p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600450" y="1524000"/>
            <a:ext cx="12811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2744 </a:t>
            </a:r>
            <a:r>
              <a:rPr lang="en-US" altLang="ko-KR" sz="1600" b="1">
                <a:latin typeface="Courier New" pitchFamily="49" charset="0"/>
                <a:ea typeface="굴림" pitchFamily="34" charset="-127"/>
              </a:rPr>
              <a:t>bits</a:t>
            </a:r>
            <a:endParaRPr lang="en-US" altLang="ko-KR" sz="1600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698875" y="2054225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343 </a:t>
            </a:r>
            <a:r>
              <a: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bytes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895975" y="1519238"/>
            <a:ext cx="16938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= 2870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bits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54288" y="2573338"/>
            <a:ext cx="3143250" cy="2382837"/>
            <a:chOff x="1602" y="1621"/>
            <a:chExt cx="1980" cy="1501"/>
          </a:xfrm>
        </p:grpSpPr>
        <p:sp>
          <p:nvSpPr>
            <p:cNvPr id="64622" name="Line 14"/>
            <p:cNvSpPr>
              <a:spLocks noChangeShapeType="1"/>
            </p:cNvSpPr>
            <p:nvPr/>
          </p:nvSpPr>
          <p:spPr bwMode="auto">
            <a:xfrm>
              <a:off x="1602" y="163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623" name="Line 15"/>
            <p:cNvSpPr>
              <a:spLocks noChangeShapeType="1"/>
            </p:cNvSpPr>
            <p:nvPr/>
          </p:nvSpPr>
          <p:spPr bwMode="auto">
            <a:xfrm>
              <a:off x="3582" y="1621"/>
              <a:ext cx="0" cy="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70075" y="3373438"/>
            <a:ext cx="3578225" cy="641350"/>
            <a:chOff x="1178" y="2125"/>
            <a:chExt cx="2254" cy="404"/>
          </a:xfrm>
        </p:grpSpPr>
        <p:sp>
          <p:nvSpPr>
            <p:cNvPr id="64614" name="Text Box 17"/>
            <p:cNvSpPr txBox="1">
              <a:spLocks noChangeArrowheads="1"/>
            </p:cNvSpPr>
            <p:nvPr/>
          </p:nvSpPr>
          <p:spPr bwMode="auto">
            <a:xfrm>
              <a:off x="2884" y="2125"/>
              <a:ext cx="54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2/3 </a:t>
              </a:r>
            </a:p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FEC</a:t>
              </a:r>
            </a:p>
          </p:txBody>
        </p:sp>
        <p:sp>
          <p:nvSpPr>
            <p:cNvPr id="64615" name="Rectangle 18"/>
            <p:cNvSpPr>
              <a:spLocks noChangeArrowheads="1"/>
            </p:cNvSpPr>
            <p:nvPr/>
          </p:nvSpPr>
          <p:spPr bwMode="auto">
            <a:xfrm>
              <a:off x="1635" y="2143"/>
              <a:ext cx="130" cy="33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616" name="Rectangle 19"/>
            <p:cNvSpPr>
              <a:spLocks noChangeArrowheads="1"/>
            </p:cNvSpPr>
            <p:nvPr/>
          </p:nvSpPr>
          <p:spPr bwMode="auto">
            <a:xfrm flipH="1">
              <a:off x="1622" y="2194"/>
              <a:ext cx="1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4617" name="Rectangle 20"/>
            <p:cNvSpPr>
              <a:spLocks noChangeArrowheads="1"/>
            </p:cNvSpPr>
            <p:nvPr/>
          </p:nvSpPr>
          <p:spPr bwMode="auto">
            <a:xfrm>
              <a:off x="1767" y="2138"/>
              <a:ext cx="904" cy="3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618" name="Rectangle 21"/>
            <p:cNvSpPr>
              <a:spLocks noChangeArrowheads="1"/>
            </p:cNvSpPr>
            <p:nvPr/>
          </p:nvSpPr>
          <p:spPr bwMode="auto">
            <a:xfrm flipH="1">
              <a:off x="1967" y="2199"/>
              <a:ext cx="43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224</a:t>
              </a:r>
            </a:p>
          </p:txBody>
        </p:sp>
        <p:sp>
          <p:nvSpPr>
            <p:cNvPr id="64619" name="Rectangle 22"/>
            <p:cNvSpPr>
              <a:spLocks noChangeArrowheads="1"/>
            </p:cNvSpPr>
            <p:nvPr/>
          </p:nvSpPr>
          <p:spPr bwMode="auto">
            <a:xfrm>
              <a:off x="2676" y="2136"/>
              <a:ext cx="129" cy="33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620" name="Rectangle 23"/>
            <p:cNvSpPr>
              <a:spLocks noChangeArrowheads="1"/>
            </p:cNvSpPr>
            <p:nvPr/>
          </p:nvSpPr>
          <p:spPr bwMode="auto">
            <a:xfrm flipH="1">
              <a:off x="2654" y="2207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4621" name="Text Box 24"/>
            <p:cNvSpPr txBox="1">
              <a:spLocks noChangeArrowheads="1"/>
            </p:cNvSpPr>
            <p:nvPr/>
          </p:nvSpPr>
          <p:spPr bwMode="auto">
            <a:xfrm>
              <a:off x="1178" y="216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DM5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9763" y="4375150"/>
            <a:ext cx="3730625" cy="546100"/>
            <a:chOff x="1203" y="2756"/>
            <a:chExt cx="2350" cy="344"/>
          </a:xfrm>
        </p:grpSpPr>
        <p:sp>
          <p:nvSpPr>
            <p:cNvPr id="64607" name="Rectangle 26"/>
            <p:cNvSpPr>
              <a:spLocks noChangeArrowheads="1"/>
            </p:cNvSpPr>
            <p:nvPr/>
          </p:nvSpPr>
          <p:spPr bwMode="auto">
            <a:xfrm>
              <a:off x="1640" y="2762"/>
              <a:ext cx="130" cy="33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608" name="Rectangle 27"/>
            <p:cNvSpPr>
              <a:spLocks noChangeArrowheads="1"/>
            </p:cNvSpPr>
            <p:nvPr/>
          </p:nvSpPr>
          <p:spPr bwMode="auto">
            <a:xfrm flipH="1">
              <a:off x="1622" y="2817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4609" name="Rectangle 28"/>
            <p:cNvSpPr>
              <a:spLocks noChangeArrowheads="1"/>
            </p:cNvSpPr>
            <p:nvPr/>
          </p:nvSpPr>
          <p:spPr bwMode="auto">
            <a:xfrm>
              <a:off x="1770" y="2761"/>
              <a:ext cx="1645" cy="3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610" name="Rectangle 29"/>
            <p:cNvSpPr>
              <a:spLocks noChangeArrowheads="1"/>
            </p:cNvSpPr>
            <p:nvPr/>
          </p:nvSpPr>
          <p:spPr bwMode="auto">
            <a:xfrm flipH="1">
              <a:off x="2265" y="2824"/>
              <a:ext cx="4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339</a:t>
              </a:r>
            </a:p>
          </p:txBody>
        </p:sp>
        <p:sp>
          <p:nvSpPr>
            <p:cNvPr id="64611" name="Rectangle 30"/>
            <p:cNvSpPr>
              <a:spLocks noChangeArrowheads="1"/>
            </p:cNvSpPr>
            <p:nvPr/>
          </p:nvSpPr>
          <p:spPr bwMode="auto">
            <a:xfrm>
              <a:off x="3416" y="2756"/>
              <a:ext cx="130" cy="33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612" name="Rectangle 31"/>
            <p:cNvSpPr>
              <a:spLocks noChangeArrowheads="1"/>
            </p:cNvSpPr>
            <p:nvPr/>
          </p:nvSpPr>
          <p:spPr bwMode="auto">
            <a:xfrm flipH="1">
              <a:off x="3401" y="2819"/>
              <a:ext cx="1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ko-KR" altLang="en-US" b="1">
                  <a:solidFill>
                    <a:srgbClr val="0033FF"/>
                  </a:solidFill>
                  <a:latin typeface="Courier New" pitchFamily="49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64613" name="Text Box 32"/>
            <p:cNvSpPr txBox="1">
              <a:spLocks noChangeArrowheads="1"/>
            </p:cNvSpPr>
            <p:nvPr/>
          </p:nvSpPr>
          <p:spPr bwMode="auto">
            <a:xfrm>
              <a:off x="1203" y="27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DH5</a:t>
              </a:r>
            </a:p>
          </p:txBody>
        </p:sp>
      </p:grpSp>
      <p:grpSp>
        <p:nvGrpSpPr>
          <p:cNvPr id="64528" name="Group 33"/>
          <p:cNvGrpSpPr>
            <a:grpSpLocks/>
          </p:cNvGrpSpPr>
          <p:nvPr/>
        </p:nvGrpSpPr>
        <p:grpSpPr bwMode="auto">
          <a:xfrm>
            <a:off x="571500" y="939800"/>
            <a:ext cx="7943850" cy="1662113"/>
            <a:chOff x="360" y="592"/>
            <a:chExt cx="5004" cy="1047"/>
          </a:xfrm>
        </p:grpSpPr>
        <p:sp>
          <p:nvSpPr>
            <p:cNvPr id="64603" name="Line 34"/>
            <p:cNvSpPr>
              <a:spLocks noChangeShapeType="1"/>
            </p:cNvSpPr>
            <p:nvPr/>
          </p:nvSpPr>
          <p:spPr bwMode="auto">
            <a:xfrm>
              <a:off x="360" y="827"/>
              <a:ext cx="50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604" name="Line 35"/>
            <p:cNvSpPr>
              <a:spLocks noChangeShapeType="1"/>
            </p:cNvSpPr>
            <p:nvPr/>
          </p:nvSpPr>
          <p:spPr bwMode="auto">
            <a:xfrm flipH="1">
              <a:off x="5355" y="856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605" name="Text Box 36"/>
            <p:cNvSpPr txBox="1">
              <a:spLocks noChangeArrowheads="1"/>
            </p:cNvSpPr>
            <p:nvPr/>
          </p:nvSpPr>
          <p:spPr bwMode="auto">
            <a:xfrm>
              <a:off x="2135" y="592"/>
              <a:ext cx="80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ko-KR" altLang="en-US" b="1">
                  <a:latin typeface="Courier New" pitchFamily="49" charset="0"/>
                  <a:ea typeface="굴림" pitchFamily="34" charset="-127"/>
                </a:rPr>
                <a:t> 3125 µ</a:t>
              </a:r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s</a:t>
              </a:r>
            </a:p>
          </p:txBody>
        </p:sp>
        <p:sp>
          <p:nvSpPr>
            <p:cNvPr id="64606" name="Line 37"/>
            <p:cNvSpPr>
              <a:spLocks noChangeShapeType="1"/>
            </p:cNvSpPr>
            <p:nvPr/>
          </p:nvSpPr>
          <p:spPr bwMode="auto">
            <a:xfrm flipH="1">
              <a:off x="364" y="877"/>
              <a:ext cx="0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4529" name="Line 38"/>
          <p:cNvSpPr>
            <a:spLocks noChangeShapeType="1"/>
          </p:cNvSpPr>
          <p:nvPr/>
        </p:nvSpPr>
        <p:spPr bwMode="auto">
          <a:xfrm>
            <a:off x="2106613" y="56022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0" name="Line 39"/>
          <p:cNvSpPr>
            <a:spLocks noChangeShapeType="1"/>
          </p:cNvSpPr>
          <p:nvPr/>
        </p:nvSpPr>
        <p:spPr bwMode="auto">
          <a:xfrm>
            <a:off x="2638425" y="559435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1" name="Line 40"/>
          <p:cNvSpPr>
            <a:spLocks noChangeShapeType="1"/>
          </p:cNvSpPr>
          <p:nvPr/>
        </p:nvSpPr>
        <p:spPr bwMode="auto">
          <a:xfrm>
            <a:off x="1592263" y="558800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2" name="Line 41"/>
          <p:cNvSpPr>
            <a:spLocks noChangeShapeType="1"/>
          </p:cNvSpPr>
          <p:nvPr/>
        </p:nvSpPr>
        <p:spPr bwMode="auto">
          <a:xfrm>
            <a:off x="4181475" y="562133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3" name="Line 42"/>
          <p:cNvSpPr>
            <a:spLocks noChangeShapeType="1"/>
          </p:cNvSpPr>
          <p:nvPr/>
        </p:nvSpPr>
        <p:spPr bwMode="auto">
          <a:xfrm>
            <a:off x="4713288" y="5613400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4" name="Line 43"/>
          <p:cNvSpPr>
            <a:spLocks noChangeShapeType="1"/>
          </p:cNvSpPr>
          <p:nvPr/>
        </p:nvSpPr>
        <p:spPr bwMode="auto">
          <a:xfrm>
            <a:off x="3667125" y="5607050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5" name="Line 44"/>
          <p:cNvSpPr>
            <a:spLocks noChangeShapeType="1"/>
          </p:cNvSpPr>
          <p:nvPr/>
        </p:nvSpPr>
        <p:spPr bwMode="auto">
          <a:xfrm>
            <a:off x="31575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6" name="Line 45"/>
          <p:cNvSpPr>
            <a:spLocks noChangeShapeType="1"/>
          </p:cNvSpPr>
          <p:nvPr/>
        </p:nvSpPr>
        <p:spPr bwMode="auto">
          <a:xfrm>
            <a:off x="1066800" y="55848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7" name="Line 46"/>
          <p:cNvSpPr>
            <a:spLocks noChangeShapeType="1"/>
          </p:cNvSpPr>
          <p:nvPr/>
        </p:nvSpPr>
        <p:spPr bwMode="auto">
          <a:xfrm>
            <a:off x="5203825" y="561022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8" name="Line 47"/>
          <p:cNvSpPr>
            <a:spLocks noChangeShapeType="1"/>
          </p:cNvSpPr>
          <p:nvPr/>
        </p:nvSpPr>
        <p:spPr bwMode="auto">
          <a:xfrm>
            <a:off x="5735638" y="560228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9" name="Line 48"/>
          <p:cNvSpPr>
            <a:spLocks noChangeShapeType="1"/>
          </p:cNvSpPr>
          <p:nvPr/>
        </p:nvSpPr>
        <p:spPr bwMode="auto">
          <a:xfrm>
            <a:off x="1009650" y="5984875"/>
            <a:ext cx="68643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0" name="Line 49"/>
          <p:cNvSpPr>
            <a:spLocks noChangeShapeType="1"/>
          </p:cNvSpPr>
          <p:nvPr/>
        </p:nvSpPr>
        <p:spPr bwMode="auto">
          <a:xfrm>
            <a:off x="7278688" y="5629275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1" name="Line 50"/>
          <p:cNvSpPr>
            <a:spLocks noChangeShapeType="1"/>
          </p:cNvSpPr>
          <p:nvPr/>
        </p:nvSpPr>
        <p:spPr bwMode="auto">
          <a:xfrm>
            <a:off x="7810500" y="5621338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2" name="Line 51"/>
          <p:cNvSpPr>
            <a:spLocks noChangeShapeType="1"/>
          </p:cNvSpPr>
          <p:nvPr/>
        </p:nvSpPr>
        <p:spPr bwMode="auto">
          <a:xfrm>
            <a:off x="6764338" y="5614988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3" name="Line 52"/>
          <p:cNvSpPr>
            <a:spLocks noChangeShapeType="1"/>
          </p:cNvSpPr>
          <p:nvPr/>
        </p:nvSpPr>
        <p:spPr bwMode="auto">
          <a:xfrm>
            <a:off x="6254750" y="56102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4" name="Line 53"/>
          <p:cNvSpPr>
            <a:spLocks noChangeShapeType="1"/>
          </p:cNvSpPr>
          <p:nvPr/>
        </p:nvSpPr>
        <p:spPr bwMode="auto">
          <a:xfrm>
            <a:off x="1108075" y="5589588"/>
            <a:ext cx="249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4545" name="Group 54"/>
          <p:cNvGrpSpPr>
            <a:grpSpLocks/>
          </p:cNvGrpSpPr>
          <p:nvPr/>
        </p:nvGrpSpPr>
        <p:grpSpPr bwMode="auto">
          <a:xfrm>
            <a:off x="1111250" y="5743575"/>
            <a:ext cx="2482850" cy="185738"/>
            <a:chOff x="700" y="3618"/>
            <a:chExt cx="1564" cy="117"/>
          </a:xfrm>
        </p:grpSpPr>
        <p:sp>
          <p:nvSpPr>
            <p:cNvPr id="64600" name="Rectangle 55"/>
            <p:cNvSpPr>
              <a:spLocks noChangeArrowheads="1"/>
            </p:cNvSpPr>
            <p:nvPr/>
          </p:nvSpPr>
          <p:spPr bwMode="auto">
            <a:xfrm>
              <a:off x="700" y="3618"/>
              <a:ext cx="48" cy="1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1" name="Rectangle 56"/>
            <p:cNvSpPr>
              <a:spLocks noChangeArrowheads="1"/>
            </p:cNvSpPr>
            <p:nvPr/>
          </p:nvSpPr>
          <p:spPr bwMode="auto">
            <a:xfrm>
              <a:off x="794" y="3624"/>
              <a:ext cx="1470" cy="11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Rectangle 57"/>
            <p:cNvSpPr>
              <a:spLocks noChangeArrowheads="1"/>
            </p:cNvSpPr>
            <p:nvPr/>
          </p:nvSpPr>
          <p:spPr bwMode="auto">
            <a:xfrm>
              <a:off x="745" y="3618"/>
              <a:ext cx="48" cy="1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46" name="Text Box 58"/>
          <p:cNvSpPr txBox="1">
            <a:spLocks noChangeArrowheads="1"/>
          </p:cNvSpPr>
          <p:nvPr/>
        </p:nvSpPr>
        <p:spPr bwMode="auto">
          <a:xfrm>
            <a:off x="1866900" y="5248275"/>
            <a:ext cx="9620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3125 µ</a:t>
            </a:r>
            <a:r>
              <a:rPr lang="en-US" altLang="ko-KR" sz="1200" b="1">
                <a:latin typeface="Courier New" pitchFamily="49" charset="0"/>
                <a:ea typeface="굴림" pitchFamily="34" charset="-127"/>
              </a:rPr>
              <a:t>s</a:t>
            </a:r>
          </a:p>
        </p:txBody>
      </p:sp>
      <p:sp>
        <p:nvSpPr>
          <p:cNvPr id="64547" name="Text Box 59"/>
          <p:cNvSpPr txBox="1">
            <a:spLocks noChangeArrowheads="1"/>
          </p:cNvSpPr>
          <p:nvPr/>
        </p:nvSpPr>
        <p:spPr bwMode="auto">
          <a:xfrm>
            <a:off x="3506788" y="52228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625 µ</a:t>
            </a:r>
            <a:r>
              <a:rPr lang="en-US" altLang="ko-KR" sz="1200" b="1">
                <a:latin typeface="Courier New" pitchFamily="49" charset="0"/>
                <a:ea typeface="굴림" pitchFamily="34" charset="-127"/>
              </a:rPr>
              <a:t>s</a:t>
            </a:r>
          </a:p>
        </p:txBody>
      </p:sp>
      <p:sp>
        <p:nvSpPr>
          <p:cNvPr id="64548" name="Line 60"/>
          <p:cNvSpPr>
            <a:spLocks noChangeShapeType="1"/>
          </p:cNvSpPr>
          <p:nvPr/>
        </p:nvSpPr>
        <p:spPr bwMode="auto">
          <a:xfrm>
            <a:off x="3709988" y="55895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4549" name="Group 61"/>
          <p:cNvGrpSpPr>
            <a:grpSpLocks/>
          </p:cNvGrpSpPr>
          <p:nvPr/>
        </p:nvGrpSpPr>
        <p:grpSpPr bwMode="auto">
          <a:xfrm>
            <a:off x="4219575" y="5765800"/>
            <a:ext cx="2482850" cy="185738"/>
            <a:chOff x="700" y="3618"/>
            <a:chExt cx="1564" cy="117"/>
          </a:xfrm>
        </p:grpSpPr>
        <p:sp>
          <p:nvSpPr>
            <p:cNvPr id="64597" name="Rectangle 62"/>
            <p:cNvSpPr>
              <a:spLocks noChangeArrowheads="1"/>
            </p:cNvSpPr>
            <p:nvPr/>
          </p:nvSpPr>
          <p:spPr bwMode="auto">
            <a:xfrm>
              <a:off x="700" y="3618"/>
              <a:ext cx="48" cy="11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Rectangle 63"/>
            <p:cNvSpPr>
              <a:spLocks noChangeArrowheads="1"/>
            </p:cNvSpPr>
            <p:nvPr/>
          </p:nvSpPr>
          <p:spPr bwMode="auto">
            <a:xfrm>
              <a:off x="794" y="3624"/>
              <a:ext cx="1470" cy="11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Rectangle 64"/>
            <p:cNvSpPr>
              <a:spLocks noChangeArrowheads="1"/>
            </p:cNvSpPr>
            <p:nvPr/>
          </p:nvSpPr>
          <p:spPr bwMode="auto">
            <a:xfrm>
              <a:off x="745" y="3618"/>
              <a:ext cx="48" cy="11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50" name="Text Box 65"/>
          <p:cNvSpPr txBox="1">
            <a:spLocks noChangeArrowheads="1"/>
          </p:cNvSpPr>
          <p:nvPr/>
        </p:nvSpPr>
        <p:spPr bwMode="auto">
          <a:xfrm>
            <a:off x="1057275" y="593566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1</a:t>
            </a:r>
          </a:p>
        </p:txBody>
      </p:sp>
      <p:sp>
        <p:nvSpPr>
          <p:cNvPr id="64551" name="Text Box 66"/>
          <p:cNvSpPr txBox="1">
            <a:spLocks noChangeArrowheads="1"/>
          </p:cNvSpPr>
          <p:nvPr/>
        </p:nvSpPr>
        <p:spPr bwMode="auto">
          <a:xfrm>
            <a:off x="1543050" y="5943600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2</a:t>
            </a:r>
          </a:p>
        </p:txBody>
      </p:sp>
      <p:sp>
        <p:nvSpPr>
          <p:cNvPr id="64552" name="Text Box 67"/>
          <p:cNvSpPr txBox="1">
            <a:spLocks noChangeArrowheads="1"/>
          </p:cNvSpPr>
          <p:nvPr/>
        </p:nvSpPr>
        <p:spPr bwMode="auto">
          <a:xfrm>
            <a:off x="2095500" y="5951538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3</a:t>
            </a:r>
          </a:p>
        </p:txBody>
      </p:sp>
      <p:sp>
        <p:nvSpPr>
          <p:cNvPr id="64553" name="Text Box 68"/>
          <p:cNvSpPr txBox="1">
            <a:spLocks noChangeArrowheads="1"/>
          </p:cNvSpPr>
          <p:nvPr/>
        </p:nvSpPr>
        <p:spPr bwMode="auto">
          <a:xfrm>
            <a:off x="2614613" y="594836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4</a:t>
            </a:r>
          </a:p>
        </p:txBody>
      </p:sp>
      <p:sp>
        <p:nvSpPr>
          <p:cNvPr id="64554" name="Text Box 69"/>
          <p:cNvSpPr txBox="1">
            <a:spLocks noChangeArrowheads="1"/>
          </p:cNvSpPr>
          <p:nvPr/>
        </p:nvSpPr>
        <p:spPr bwMode="auto">
          <a:xfrm>
            <a:off x="3133725" y="5956300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5</a:t>
            </a:r>
          </a:p>
        </p:txBody>
      </p:sp>
      <p:sp>
        <p:nvSpPr>
          <p:cNvPr id="64555" name="Text Box 70"/>
          <p:cNvSpPr txBox="1">
            <a:spLocks noChangeArrowheads="1"/>
          </p:cNvSpPr>
          <p:nvPr/>
        </p:nvSpPr>
        <p:spPr bwMode="auto">
          <a:xfrm>
            <a:off x="3708400" y="5964238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 </a:t>
            </a:r>
            <a:r>
              <a:rPr lang="ko-KR" altLang="en-US" sz="1200" b="1">
                <a:latin typeface="Courier New" pitchFamily="49" charset="0"/>
                <a:ea typeface="굴림" pitchFamily="34" charset="-127"/>
              </a:rPr>
              <a:t>6</a:t>
            </a:r>
          </a:p>
        </p:txBody>
      </p:sp>
      <p:graphicFrame>
        <p:nvGraphicFramePr>
          <p:cNvPr id="546932" name="Group 116"/>
          <p:cNvGraphicFramePr>
            <a:graphicFrameLocks noGrp="1"/>
          </p:cNvGraphicFramePr>
          <p:nvPr/>
        </p:nvGraphicFramePr>
        <p:xfrm>
          <a:off x="5849938" y="2625725"/>
          <a:ext cx="2735262" cy="2803525"/>
        </p:xfrm>
        <a:graphic>
          <a:graphicData uri="http://schemas.openxmlformats.org/drawingml/2006/table">
            <a:tbl>
              <a:tblPr/>
              <a:tblGrid>
                <a:gridCol w="492125"/>
                <a:gridCol w="676275"/>
                <a:gridCol w="804862"/>
                <a:gridCol w="7620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224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1600/6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477.8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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36.3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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339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723.2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  <a:sym typeface="Symbol" pitchFamily="18" charset="2"/>
                        </a:rPr>
                        <a:t> </a:t>
                      </a: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pitchFamily="34" charset="-127"/>
                        </a:rPr>
                        <a:t>  57.6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</a:tbl>
          </a:graphicData>
        </a:graphic>
      </p:graphicFrame>
      <p:sp>
        <p:nvSpPr>
          <p:cNvPr id="546931" name="Oval 115"/>
          <p:cNvSpPr>
            <a:spLocks noChangeArrowheads="1"/>
          </p:cNvSpPr>
          <p:nvPr/>
        </p:nvSpPr>
        <p:spPr bwMode="auto">
          <a:xfrm>
            <a:off x="7772400" y="4419600"/>
            <a:ext cx="808038" cy="59372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Data Packet Types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62063"/>
            <a:ext cx="8229600" cy="1547812"/>
          </a:xfrm>
        </p:spPr>
        <p:txBody>
          <a:bodyPr/>
          <a:lstStyle/>
          <a:p>
            <a:pPr lvl="2"/>
            <a:endParaRPr lang="ko-KR" altLang="en-US" smtClean="0">
              <a:ea typeface="굴림" pitchFamily="34" charset="-127"/>
            </a:endParaRPr>
          </a:p>
          <a:p>
            <a:pPr lvl="1"/>
            <a:endParaRPr lang="ko-KR" altLang="en-US" smtClean="0">
              <a:ea typeface="굴림" pitchFamily="34" charset="-127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744663" y="1566863"/>
            <a:ext cx="3097212" cy="1506537"/>
            <a:chOff x="693" y="987"/>
            <a:chExt cx="1951" cy="949"/>
          </a:xfrm>
        </p:grpSpPr>
        <p:sp>
          <p:nvSpPr>
            <p:cNvPr id="66629" name="Text Box 5"/>
            <p:cNvSpPr txBox="1">
              <a:spLocks noChangeArrowheads="1"/>
            </p:cNvSpPr>
            <p:nvPr/>
          </p:nvSpPr>
          <p:spPr bwMode="auto">
            <a:xfrm>
              <a:off x="695" y="9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DM1</a:t>
              </a:r>
            </a:p>
          </p:txBody>
        </p:sp>
        <p:grpSp>
          <p:nvGrpSpPr>
            <p:cNvPr id="66630" name="Group 6"/>
            <p:cNvGrpSpPr>
              <a:grpSpLocks/>
            </p:cNvGrpSpPr>
            <p:nvPr/>
          </p:nvGrpSpPr>
          <p:grpSpPr bwMode="auto">
            <a:xfrm>
              <a:off x="1128" y="1027"/>
              <a:ext cx="323" cy="147"/>
              <a:chOff x="768" y="1240"/>
              <a:chExt cx="513" cy="192"/>
            </a:xfrm>
          </p:grpSpPr>
          <p:sp>
            <p:nvSpPr>
              <p:cNvPr id="66639" name="Rectangle 7"/>
              <p:cNvSpPr>
                <a:spLocks noChangeArrowheads="1"/>
              </p:cNvSpPr>
              <p:nvPr/>
            </p:nvSpPr>
            <p:spPr bwMode="auto">
              <a:xfrm>
                <a:off x="768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0" name="Rectangle 8"/>
              <p:cNvSpPr>
                <a:spLocks noChangeArrowheads="1"/>
              </p:cNvSpPr>
              <p:nvPr/>
            </p:nvSpPr>
            <p:spPr bwMode="auto">
              <a:xfrm>
                <a:off x="968" y="1240"/>
                <a:ext cx="313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1" name="Rectangle 9"/>
              <p:cNvSpPr>
                <a:spLocks noChangeArrowheads="1"/>
              </p:cNvSpPr>
              <p:nvPr/>
            </p:nvSpPr>
            <p:spPr bwMode="auto">
              <a:xfrm>
                <a:off x="864" y="1240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31" name="Text Box 10"/>
            <p:cNvSpPr txBox="1">
              <a:spLocks noChangeArrowheads="1"/>
            </p:cNvSpPr>
            <p:nvPr/>
          </p:nvSpPr>
          <p:spPr bwMode="auto">
            <a:xfrm>
              <a:off x="693" y="1321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DM3</a:t>
              </a:r>
            </a:p>
          </p:txBody>
        </p:sp>
        <p:sp>
          <p:nvSpPr>
            <p:cNvPr id="66632" name="Rectangle 11"/>
            <p:cNvSpPr>
              <a:spLocks noChangeArrowheads="1"/>
            </p:cNvSpPr>
            <p:nvPr/>
          </p:nvSpPr>
          <p:spPr bwMode="auto">
            <a:xfrm>
              <a:off x="1126" y="1361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3" name="Rectangle 12"/>
            <p:cNvSpPr>
              <a:spLocks noChangeArrowheads="1"/>
            </p:cNvSpPr>
            <p:nvPr/>
          </p:nvSpPr>
          <p:spPr bwMode="auto">
            <a:xfrm>
              <a:off x="1252" y="1361"/>
              <a:ext cx="67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4" name="Rectangle 13"/>
            <p:cNvSpPr>
              <a:spLocks noChangeArrowheads="1"/>
            </p:cNvSpPr>
            <p:nvPr/>
          </p:nvSpPr>
          <p:spPr bwMode="auto">
            <a:xfrm>
              <a:off x="1186" y="1361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5" name="Text Box 14"/>
            <p:cNvSpPr txBox="1">
              <a:spLocks noChangeArrowheads="1"/>
            </p:cNvSpPr>
            <p:nvPr/>
          </p:nvSpPr>
          <p:spPr bwMode="auto">
            <a:xfrm>
              <a:off x="708" y="1686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DM5</a:t>
              </a:r>
            </a:p>
          </p:txBody>
        </p:sp>
        <p:sp>
          <p:nvSpPr>
            <p:cNvPr id="66636" name="Rectangle 15"/>
            <p:cNvSpPr>
              <a:spLocks noChangeArrowheads="1"/>
            </p:cNvSpPr>
            <p:nvPr/>
          </p:nvSpPr>
          <p:spPr bwMode="auto">
            <a:xfrm>
              <a:off x="1132" y="1736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7" name="Rectangle 16"/>
            <p:cNvSpPr>
              <a:spLocks noChangeArrowheads="1"/>
            </p:cNvSpPr>
            <p:nvPr/>
          </p:nvSpPr>
          <p:spPr bwMode="auto">
            <a:xfrm>
              <a:off x="1258" y="1736"/>
              <a:ext cx="138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8" name="Rectangle 17"/>
            <p:cNvSpPr>
              <a:spLocks noChangeArrowheads="1"/>
            </p:cNvSpPr>
            <p:nvPr/>
          </p:nvSpPr>
          <p:spPr bwMode="auto">
            <a:xfrm>
              <a:off x="1192" y="1736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5" name="Group 18"/>
          <p:cNvGrpSpPr>
            <a:grpSpLocks/>
          </p:cNvGrpSpPr>
          <p:nvPr/>
        </p:nvGrpSpPr>
        <p:grpSpPr bwMode="auto">
          <a:xfrm>
            <a:off x="1808163" y="3952875"/>
            <a:ext cx="3097212" cy="1506538"/>
            <a:chOff x="693" y="987"/>
            <a:chExt cx="1951" cy="949"/>
          </a:xfrm>
        </p:grpSpPr>
        <p:sp>
          <p:nvSpPr>
            <p:cNvPr id="66616" name="Text Box 19"/>
            <p:cNvSpPr txBox="1">
              <a:spLocks noChangeArrowheads="1"/>
            </p:cNvSpPr>
            <p:nvPr/>
          </p:nvSpPr>
          <p:spPr bwMode="auto">
            <a:xfrm>
              <a:off x="695" y="9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DH1</a:t>
              </a:r>
            </a:p>
          </p:txBody>
        </p:sp>
        <p:grpSp>
          <p:nvGrpSpPr>
            <p:cNvPr id="66617" name="Group 20"/>
            <p:cNvGrpSpPr>
              <a:grpSpLocks/>
            </p:cNvGrpSpPr>
            <p:nvPr/>
          </p:nvGrpSpPr>
          <p:grpSpPr bwMode="auto">
            <a:xfrm>
              <a:off x="1128" y="1027"/>
              <a:ext cx="323" cy="147"/>
              <a:chOff x="768" y="1240"/>
              <a:chExt cx="513" cy="192"/>
            </a:xfrm>
          </p:grpSpPr>
          <p:sp>
            <p:nvSpPr>
              <p:cNvPr id="66626" name="Rectangle 21"/>
              <p:cNvSpPr>
                <a:spLocks noChangeArrowheads="1"/>
              </p:cNvSpPr>
              <p:nvPr/>
            </p:nvSpPr>
            <p:spPr bwMode="auto">
              <a:xfrm>
                <a:off x="768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7" name="Rectangle 22"/>
              <p:cNvSpPr>
                <a:spLocks noChangeArrowheads="1"/>
              </p:cNvSpPr>
              <p:nvPr/>
            </p:nvSpPr>
            <p:spPr bwMode="auto">
              <a:xfrm>
                <a:off x="968" y="1240"/>
                <a:ext cx="313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8" name="Rectangle 23"/>
              <p:cNvSpPr>
                <a:spLocks noChangeArrowheads="1"/>
              </p:cNvSpPr>
              <p:nvPr/>
            </p:nvSpPr>
            <p:spPr bwMode="auto">
              <a:xfrm>
                <a:off x="864" y="1240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18" name="Text Box 24"/>
            <p:cNvSpPr txBox="1">
              <a:spLocks noChangeArrowheads="1"/>
            </p:cNvSpPr>
            <p:nvPr/>
          </p:nvSpPr>
          <p:spPr bwMode="auto">
            <a:xfrm>
              <a:off x="693" y="1321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DH3</a:t>
              </a:r>
            </a:p>
          </p:txBody>
        </p:sp>
        <p:sp>
          <p:nvSpPr>
            <p:cNvPr id="66619" name="Rectangle 25"/>
            <p:cNvSpPr>
              <a:spLocks noChangeArrowheads="1"/>
            </p:cNvSpPr>
            <p:nvPr/>
          </p:nvSpPr>
          <p:spPr bwMode="auto">
            <a:xfrm>
              <a:off x="1126" y="1361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Rectangle 26"/>
            <p:cNvSpPr>
              <a:spLocks noChangeArrowheads="1"/>
            </p:cNvSpPr>
            <p:nvPr/>
          </p:nvSpPr>
          <p:spPr bwMode="auto">
            <a:xfrm>
              <a:off x="1252" y="1361"/>
              <a:ext cx="67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Rectangle 27"/>
            <p:cNvSpPr>
              <a:spLocks noChangeArrowheads="1"/>
            </p:cNvSpPr>
            <p:nvPr/>
          </p:nvSpPr>
          <p:spPr bwMode="auto">
            <a:xfrm>
              <a:off x="1186" y="1361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Text Box 28"/>
            <p:cNvSpPr txBox="1">
              <a:spLocks noChangeArrowheads="1"/>
            </p:cNvSpPr>
            <p:nvPr/>
          </p:nvSpPr>
          <p:spPr bwMode="auto">
            <a:xfrm>
              <a:off x="708" y="1686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DH5</a:t>
              </a:r>
            </a:p>
          </p:txBody>
        </p:sp>
        <p:sp>
          <p:nvSpPr>
            <p:cNvPr id="66623" name="Rectangle 29"/>
            <p:cNvSpPr>
              <a:spLocks noChangeArrowheads="1"/>
            </p:cNvSpPr>
            <p:nvPr/>
          </p:nvSpPr>
          <p:spPr bwMode="auto">
            <a:xfrm>
              <a:off x="1132" y="1736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Rectangle 30"/>
            <p:cNvSpPr>
              <a:spLocks noChangeArrowheads="1"/>
            </p:cNvSpPr>
            <p:nvPr/>
          </p:nvSpPr>
          <p:spPr bwMode="auto">
            <a:xfrm>
              <a:off x="1258" y="1736"/>
              <a:ext cx="138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Rectangle 31"/>
            <p:cNvSpPr>
              <a:spLocks noChangeArrowheads="1"/>
            </p:cNvSpPr>
            <p:nvPr/>
          </p:nvSpPr>
          <p:spPr bwMode="auto">
            <a:xfrm>
              <a:off x="1192" y="1736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6" name="Line 32"/>
          <p:cNvSpPr>
            <a:spLocks noChangeShapeType="1"/>
          </p:cNvSpPr>
          <p:nvPr/>
        </p:nvSpPr>
        <p:spPr bwMode="auto">
          <a:xfrm flipV="1">
            <a:off x="819150" y="2435225"/>
            <a:ext cx="890588" cy="1068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7" name="Line 33"/>
          <p:cNvSpPr>
            <a:spLocks noChangeShapeType="1"/>
          </p:cNvSpPr>
          <p:nvPr/>
        </p:nvSpPr>
        <p:spPr bwMode="auto">
          <a:xfrm>
            <a:off x="831850" y="3503613"/>
            <a:ext cx="914400" cy="949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8" name="Text Box 34"/>
          <p:cNvSpPr txBox="1">
            <a:spLocks noChangeArrowheads="1"/>
          </p:cNvSpPr>
          <p:nvPr/>
        </p:nvSpPr>
        <p:spPr bwMode="auto">
          <a:xfrm>
            <a:off x="406400" y="2473325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2/3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FEC</a:t>
            </a:r>
          </a:p>
        </p:txBody>
      </p:sp>
      <p:sp>
        <p:nvSpPr>
          <p:cNvPr id="66569" name="Text Box 35"/>
          <p:cNvSpPr txBox="1">
            <a:spLocks noChangeArrowheads="1"/>
          </p:cNvSpPr>
          <p:nvPr/>
        </p:nvSpPr>
        <p:spPr bwMode="auto">
          <a:xfrm>
            <a:off x="407988" y="3914775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No FEC</a:t>
            </a:r>
          </a:p>
        </p:txBody>
      </p:sp>
      <p:sp>
        <p:nvSpPr>
          <p:cNvPr id="66570" name="Text Box 36"/>
          <p:cNvSpPr txBox="1">
            <a:spLocks noChangeArrowheads="1"/>
          </p:cNvSpPr>
          <p:nvPr/>
        </p:nvSpPr>
        <p:spPr bwMode="auto">
          <a:xfrm>
            <a:off x="5286375" y="1235075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Symmetric</a:t>
            </a:r>
          </a:p>
        </p:txBody>
      </p:sp>
      <p:sp>
        <p:nvSpPr>
          <p:cNvPr id="66571" name="Text Box 37"/>
          <p:cNvSpPr txBox="1">
            <a:spLocks noChangeArrowheads="1"/>
          </p:cNvSpPr>
          <p:nvPr/>
        </p:nvSpPr>
        <p:spPr bwMode="auto">
          <a:xfrm>
            <a:off x="6769100" y="118903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Asymmetric</a:t>
            </a:r>
          </a:p>
        </p:txBody>
      </p:sp>
      <p:graphicFrame>
        <p:nvGraphicFramePr>
          <p:cNvPr id="547878" name="Group 38"/>
          <p:cNvGraphicFramePr>
            <a:graphicFrameLocks noGrp="1"/>
          </p:cNvGraphicFramePr>
          <p:nvPr/>
        </p:nvGraphicFramePr>
        <p:xfrm>
          <a:off x="5905500" y="1587500"/>
          <a:ext cx="2355850" cy="1457325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  <a:gridCol w="785812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258.1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387.2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 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286.7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477.8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 36.3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6593" name="Text Box 59"/>
          <p:cNvSpPr txBox="1">
            <a:spLocks noChangeArrowheads="1"/>
          </p:cNvSpPr>
          <p:nvPr/>
        </p:nvSpPr>
        <p:spPr bwMode="auto">
          <a:xfrm>
            <a:off x="5497513" y="3502025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Symmetric</a:t>
            </a:r>
          </a:p>
        </p:txBody>
      </p:sp>
      <p:sp>
        <p:nvSpPr>
          <p:cNvPr id="66594" name="Text Box 60"/>
          <p:cNvSpPr txBox="1">
            <a:spLocks noChangeArrowheads="1"/>
          </p:cNvSpPr>
          <p:nvPr/>
        </p:nvSpPr>
        <p:spPr bwMode="auto">
          <a:xfrm>
            <a:off x="6980238" y="345598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Asymmetric</a:t>
            </a:r>
          </a:p>
        </p:txBody>
      </p:sp>
      <p:graphicFrame>
        <p:nvGraphicFramePr>
          <p:cNvPr id="547901" name="Group 61"/>
          <p:cNvGraphicFramePr>
            <a:graphicFrameLocks noGrp="1"/>
          </p:cNvGraphicFramePr>
          <p:nvPr/>
        </p:nvGraphicFramePr>
        <p:xfrm>
          <a:off x="6116638" y="3854450"/>
          <a:ext cx="2355850" cy="1457325"/>
        </p:xfrm>
        <a:graphic>
          <a:graphicData uri="http://schemas.openxmlformats.org/drawingml/2006/table">
            <a:tbl>
              <a:tblPr/>
              <a:tblGrid>
                <a:gridCol w="785812"/>
                <a:gridCol w="784225"/>
                <a:gridCol w="785813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390.4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585.6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86.4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433.9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723.2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57.6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Inter piconet communication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801688" y="935038"/>
            <a:ext cx="3735387" cy="3565525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6943725" y="3914775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7229475" y="1906588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032125" y="5254625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6140450" y="2085975"/>
            <a:ext cx="1042988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80138" y="2935288"/>
            <a:ext cx="746125" cy="104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5894388" y="2657475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038600" y="4727575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278313" y="5586413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3295650" y="4929188"/>
            <a:ext cx="708025" cy="38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4170363" y="4994275"/>
            <a:ext cx="1555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114550" y="5464175"/>
            <a:ext cx="1555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Cell phone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4529138" y="5481638"/>
            <a:ext cx="12811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Cordless</a:t>
            </a:r>
          </a:p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headset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962775" y="1963738"/>
            <a:ext cx="12763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Cordless</a:t>
            </a:r>
          </a:p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headset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6811963" y="357028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Cell phone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2701925" y="4492625"/>
            <a:ext cx="2382838" cy="14668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5724525" y="1893888"/>
            <a:ext cx="2692400" cy="220186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8884" name="Oval 20"/>
          <p:cNvSpPr>
            <a:spLocks noChangeArrowheads="1"/>
          </p:cNvSpPr>
          <p:nvPr/>
        </p:nvSpPr>
        <p:spPr bwMode="auto">
          <a:xfrm>
            <a:off x="2355850" y="1227138"/>
            <a:ext cx="3775075" cy="3784600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5894388" y="2657475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4038600" y="4727575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8631" name="Group 23"/>
          <p:cNvGrpSpPr>
            <a:grpSpLocks/>
          </p:cNvGrpSpPr>
          <p:nvPr/>
        </p:nvGrpSpPr>
        <p:grpSpPr bwMode="auto">
          <a:xfrm>
            <a:off x="5899150" y="2649538"/>
            <a:ext cx="250825" cy="244475"/>
            <a:chOff x="4991" y="2084"/>
            <a:chExt cx="158" cy="154"/>
          </a:xfrm>
        </p:grpSpPr>
        <p:sp>
          <p:nvSpPr>
            <p:cNvPr id="68652" name="AutoShape 24"/>
            <p:cNvSpPr>
              <a:spLocks noChangeArrowheads="1"/>
            </p:cNvSpPr>
            <p:nvPr/>
          </p:nvSpPr>
          <p:spPr bwMode="auto">
            <a:xfrm>
              <a:off x="5060" y="2084"/>
              <a:ext cx="89" cy="154"/>
            </a:xfrm>
            <a:prstGeom prst="flowChartDelay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53" name="AutoShape 25"/>
            <p:cNvSpPr>
              <a:spLocks noChangeArrowheads="1"/>
            </p:cNvSpPr>
            <p:nvPr/>
          </p:nvSpPr>
          <p:spPr bwMode="auto">
            <a:xfrm rot="10800000">
              <a:off x="4991" y="2084"/>
              <a:ext cx="89" cy="154"/>
            </a:xfrm>
            <a:prstGeom prst="flowChartDelay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8632" name="Group 26"/>
          <p:cNvGrpSpPr>
            <a:grpSpLocks/>
          </p:cNvGrpSpPr>
          <p:nvPr/>
        </p:nvGrpSpPr>
        <p:grpSpPr bwMode="auto">
          <a:xfrm>
            <a:off x="4043363" y="4719638"/>
            <a:ext cx="250825" cy="244475"/>
            <a:chOff x="4991" y="2084"/>
            <a:chExt cx="158" cy="154"/>
          </a:xfrm>
        </p:grpSpPr>
        <p:sp>
          <p:nvSpPr>
            <p:cNvPr id="68650" name="AutoShape 27"/>
            <p:cNvSpPr>
              <a:spLocks noChangeArrowheads="1"/>
            </p:cNvSpPr>
            <p:nvPr/>
          </p:nvSpPr>
          <p:spPr bwMode="auto">
            <a:xfrm>
              <a:off x="5060" y="2084"/>
              <a:ext cx="89" cy="154"/>
            </a:xfrm>
            <a:prstGeom prst="flowChartDelay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51" name="AutoShape 28"/>
            <p:cNvSpPr>
              <a:spLocks noChangeArrowheads="1"/>
            </p:cNvSpPr>
            <p:nvPr/>
          </p:nvSpPr>
          <p:spPr bwMode="auto">
            <a:xfrm rot="10800000">
              <a:off x="4991" y="2084"/>
              <a:ext cx="89" cy="154"/>
            </a:xfrm>
            <a:prstGeom prst="flowChartDelay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8893" name="Line 29"/>
          <p:cNvSpPr>
            <a:spLocks noChangeShapeType="1"/>
          </p:cNvSpPr>
          <p:nvPr/>
        </p:nvSpPr>
        <p:spPr bwMode="auto">
          <a:xfrm>
            <a:off x="2870200" y="2625725"/>
            <a:ext cx="3000375" cy="128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94" name="Line 30"/>
          <p:cNvSpPr>
            <a:spLocks noChangeShapeType="1"/>
          </p:cNvSpPr>
          <p:nvPr/>
        </p:nvSpPr>
        <p:spPr bwMode="auto">
          <a:xfrm>
            <a:off x="2806700" y="2779713"/>
            <a:ext cx="1287463" cy="1930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8635" name="Group 31"/>
          <p:cNvGrpSpPr>
            <a:grpSpLocks/>
          </p:cNvGrpSpPr>
          <p:nvPr/>
        </p:nvGrpSpPr>
        <p:grpSpPr bwMode="auto">
          <a:xfrm>
            <a:off x="636588" y="1209675"/>
            <a:ext cx="3643312" cy="2601913"/>
            <a:chOff x="401" y="762"/>
            <a:chExt cx="2295" cy="1639"/>
          </a:xfrm>
        </p:grpSpPr>
        <p:sp>
          <p:nvSpPr>
            <p:cNvPr id="68638" name="Oval 32"/>
            <p:cNvSpPr>
              <a:spLocks noChangeArrowheads="1"/>
            </p:cNvSpPr>
            <p:nvPr/>
          </p:nvSpPr>
          <p:spPr bwMode="auto">
            <a:xfrm>
              <a:off x="2033" y="1041"/>
              <a:ext cx="154" cy="15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39" name="Line 33"/>
            <p:cNvSpPr>
              <a:spLocks noChangeShapeType="1"/>
            </p:cNvSpPr>
            <p:nvPr/>
          </p:nvSpPr>
          <p:spPr bwMode="auto">
            <a:xfrm flipV="1">
              <a:off x="1686" y="1173"/>
              <a:ext cx="381" cy="4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40" name="Line 34"/>
            <p:cNvSpPr>
              <a:spLocks noChangeShapeType="1"/>
            </p:cNvSpPr>
            <p:nvPr/>
          </p:nvSpPr>
          <p:spPr bwMode="auto">
            <a:xfrm flipH="1">
              <a:off x="843" y="1692"/>
              <a:ext cx="778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41" name="Line 35"/>
            <p:cNvSpPr>
              <a:spLocks noChangeShapeType="1"/>
            </p:cNvSpPr>
            <p:nvPr/>
          </p:nvSpPr>
          <p:spPr bwMode="auto">
            <a:xfrm flipH="1" flipV="1">
              <a:off x="1175" y="1230"/>
              <a:ext cx="446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42" name="Oval 36"/>
            <p:cNvSpPr>
              <a:spLocks noChangeArrowheads="1"/>
            </p:cNvSpPr>
            <p:nvPr/>
          </p:nvSpPr>
          <p:spPr bwMode="auto">
            <a:xfrm>
              <a:off x="1565" y="1595"/>
              <a:ext cx="162" cy="16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3" name="Oval 37"/>
            <p:cNvSpPr>
              <a:spLocks noChangeArrowheads="1"/>
            </p:cNvSpPr>
            <p:nvPr/>
          </p:nvSpPr>
          <p:spPr bwMode="auto">
            <a:xfrm>
              <a:off x="1040" y="1102"/>
              <a:ext cx="154" cy="15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4" name="Oval 38"/>
            <p:cNvSpPr>
              <a:spLocks noChangeArrowheads="1"/>
            </p:cNvSpPr>
            <p:nvPr/>
          </p:nvSpPr>
          <p:spPr bwMode="auto">
            <a:xfrm>
              <a:off x="668" y="2060"/>
              <a:ext cx="154" cy="154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5" name="Text Box 39"/>
            <p:cNvSpPr txBox="1">
              <a:spLocks noChangeArrowheads="1"/>
            </p:cNvSpPr>
            <p:nvPr/>
          </p:nvSpPr>
          <p:spPr bwMode="auto">
            <a:xfrm>
              <a:off x="916" y="762"/>
              <a:ext cx="807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Cordless</a:t>
              </a:r>
            </a:p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headset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68646" name="Text Box 40"/>
            <p:cNvSpPr txBox="1">
              <a:spLocks noChangeArrowheads="1"/>
            </p:cNvSpPr>
            <p:nvPr/>
          </p:nvSpPr>
          <p:spPr bwMode="auto">
            <a:xfrm>
              <a:off x="401" y="2170"/>
              <a:ext cx="9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Cell phone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68647" name="Text Box 41"/>
            <p:cNvSpPr txBox="1">
              <a:spLocks noChangeArrowheads="1"/>
            </p:cNvSpPr>
            <p:nvPr/>
          </p:nvSpPr>
          <p:spPr bwMode="auto">
            <a:xfrm>
              <a:off x="2148" y="1082"/>
              <a:ext cx="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latin typeface="Courier New" pitchFamily="49" charset="0"/>
                  <a:ea typeface="굴림" pitchFamily="34" charset="-127"/>
                </a:rPr>
                <a:t>mouse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68648" name="Oval 42"/>
            <p:cNvSpPr>
              <a:spLocks noChangeArrowheads="1"/>
            </p:cNvSpPr>
            <p:nvPr/>
          </p:nvSpPr>
          <p:spPr bwMode="auto">
            <a:xfrm>
              <a:off x="1565" y="1595"/>
              <a:ext cx="162" cy="16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68649" name="Picture 4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5A51F8"/>
                </a:clrFrom>
                <a:clrTo>
                  <a:srgbClr val="5A51F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05" y="1433"/>
              <a:ext cx="489" cy="4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68636" name="Picture 4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725" y="2336800"/>
            <a:ext cx="776288" cy="695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68637" name="Picture 4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6338" y="4640263"/>
            <a:ext cx="776287" cy="695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4" grpId="0" animBg="1"/>
      <p:bldP spid="548893" grpId="0" animBg="1"/>
      <p:bldP spid="5488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Scatternet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801688" y="935038"/>
            <a:ext cx="3735387" cy="3565525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3227388" y="1652588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5541963" y="4171950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5592763" y="2060575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676525" y="1862138"/>
            <a:ext cx="604838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689225" y="2725738"/>
            <a:ext cx="114617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1338263" y="2686050"/>
            <a:ext cx="1235075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 flipV="1">
            <a:off x="1865313" y="1952625"/>
            <a:ext cx="708025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2484438" y="2532063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3752850" y="3709988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1651000" y="1749425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060450" y="3270250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5095875" y="3032125"/>
            <a:ext cx="257175" cy="2571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3259138" y="1420813"/>
            <a:ext cx="3735387" cy="3565525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4029075" y="3238500"/>
            <a:ext cx="1042988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5238750" y="3290888"/>
            <a:ext cx="334963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5318125" y="2247900"/>
            <a:ext cx="320675" cy="785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0676" name="Group 20"/>
          <p:cNvGrpSpPr>
            <a:grpSpLocks/>
          </p:cNvGrpSpPr>
          <p:nvPr/>
        </p:nvGrpSpPr>
        <p:grpSpPr bwMode="auto">
          <a:xfrm>
            <a:off x="952500" y="5475288"/>
            <a:ext cx="7362825" cy="123825"/>
            <a:chOff x="600" y="3449"/>
            <a:chExt cx="4638" cy="78"/>
          </a:xfrm>
        </p:grpSpPr>
        <p:sp>
          <p:nvSpPr>
            <p:cNvPr id="70816" name="Line 21"/>
            <p:cNvSpPr>
              <a:spLocks noChangeShapeType="1"/>
            </p:cNvSpPr>
            <p:nvPr/>
          </p:nvSpPr>
          <p:spPr bwMode="auto">
            <a:xfrm>
              <a:off x="600" y="3484"/>
              <a:ext cx="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0817" name="Group 22"/>
            <p:cNvGrpSpPr>
              <a:grpSpLocks/>
            </p:cNvGrpSpPr>
            <p:nvPr/>
          </p:nvGrpSpPr>
          <p:grpSpPr bwMode="auto">
            <a:xfrm>
              <a:off x="655" y="3451"/>
              <a:ext cx="2142" cy="76"/>
              <a:chOff x="1257" y="3451"/>
              <a:chExt cx="2142" cy="76"/>
            </a:xfrm>
          </p:grpSpPr>
          <p:grpSp>
            <p:nvGrpSpPr>
              <p:cNvPr id="70880" name="Group 23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0911" name="Group 24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927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935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6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4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92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92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1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2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3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34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912" name="Group 39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913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92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3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6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91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915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16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17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18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19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92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0881" name="Group 54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0897" name="Group 55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9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1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98" name="Group 62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89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0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882" name="Group 69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0883" name="Group 70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8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84" name="Group 77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885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8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87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8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8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9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0818" name="Group 84"/>
            <p:cNvGrpSpPr>
              <a:grpSpLocks/>
            </p:cNvGrpSpPr>
            <p:nvPr/>
          </p:nvGrpSpPr>
          <p:grpSpPr bwMode="auto">
            <a:xfrm>
              <a:off x="2794" y="3449"/>
              <a:ext cx="2142" cy="76"/>
              <a:chOff x="1257" y="3451"/>
              <a:chExt cx="2142" cy="76"/>
            </a:xfrm>
          </p:grpSpPr>
          <p:grpSp>
            <p:nvGrpSpPr>
              <p:cNvPr id="70819" name="Group 85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0850" name="Group 86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866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7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5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6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7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8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9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867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68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9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1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2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73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851" name="Group 101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85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60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1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2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3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4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65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85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54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55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56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57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58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59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0820" name="Group 116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0836" name="Group 117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844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5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6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9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37" name="Group 124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83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4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821" name="Group 131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0822" name="Group 132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830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35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23" name="Group 139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824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25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2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2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2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2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0677" name="Group 146"/>
          <p:cNvGrpSpPr>
            <a:grpSpLocks/>
          </p:cNvGrpSpPr>
          <p:nvPr/>
        </p:nvGrpSpPr>
        <p:grpSpPr bwMode="auto">
          <a:xfrm>
            <a:off x="938213" y="6078538"/>
            <a:ext cx="7362825" cy="123825"/>
            <a:chOff x="600" y="3449"/>
            <a:chExt cx="4638" cy="78"/>
          </a:xfrm>
        </p:grpSpPr>
        <p:sp>
          <p:nvSpPr>
            <p:cNvPr id="70691" name="Line 147"/>
            <p:cNvSpPr>
              <a:spLocks noChangeShapeType="1"/>
            </p:cNvSpPr>
            <p:nvPr/>
          </p:nvSpPr>
          <p:spPr bwMode="auto">
            <a:xfrm>
              <a:off x="600" y="3484"/>
              <a:ext cx="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0692" name="Group 148"/>
            <p:cNvGrpSpPr>
              <a:grpSpLocks/>
            </p:cNvGrpSpPr>
            <p:nvPr/>
          </p:nvGrpSpPr>
          <p:grpSpPr bwMode="auto">
            <a:xfrm>
              <a:off x="655" y="3451"/>
              <a:ext cx="2142" cy="76"/>
              <a:chOff x="1257" y="3451"/>
              <a:chExt cx="2142" cy="76"/>
            </a:xfrm>
          </p:grpSpPr>
          <p:grpSp>
            <p:nvGrpSpPr>
              <p:cNvPr id="70755" name="Group 149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0786" name="Group 150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802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10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11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12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13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14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15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80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804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5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6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7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8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9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787" name="Group 165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78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96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7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8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9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0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1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789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9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1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2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4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95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0756" name="Group 180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0772" name="Group 181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780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81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82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83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84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8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773" name="Group 188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774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5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6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7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9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757" name="Group 195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0758" name="Group 196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766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7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8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9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0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71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759" name="Group 203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76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4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65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0693" name="Group 210"/>
            <p:cNvGrpSpPr>
              <a:grpSpLocks/>
            </p:cNvGrpSpPr>
            <p:nvPr/>
          </p:nvGrpSpPr>
          <p:grpSpPr bwMode="auto">
            <a:xfrm>
              <a:off x="2794" y="3449"/>
              <a:ext cx="2142" cy="76"/>
              <a:chOff x="1257" y="3451"/>
              <a:chExt cx="2142" cy="76"/>
            </a:xfrm>
          </p:grpSpPr>
          <p:grpSp>
            <p:nvGrpSpPr>
              <p:cNvPr id="70694" name="Group 211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0725" name="Group 212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741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49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50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51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52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53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54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742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43" name="Line 2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4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5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6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7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8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726" name="Group 227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0727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35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6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7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8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9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40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0728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0729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0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1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2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3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34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0695" name="Group 242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0711" name="Group 243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719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20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21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22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23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24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712" name="Group 250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71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696" name="Group 257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0697" name="Group 258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0705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6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7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8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9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10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98" name="Group 265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0699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0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1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2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3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04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0678" name="Group 272"/>
          <p:cNvGrpSpPr>
            <a:grpSpLocks/>
          </p:cNvGrpSpPr>
          <p:nvPr/>
        </p:nvGrpSpPr>
        <p:grpSpPr bwMode="auto">
          <a:xfrm>
            <a:off x="952500" y="5346700"/>
            <a:ext cx="2641600" cy="161925"/>
            <a:chOff x="600" y="3368"/>
            <a:chExt cx="1664" cy="102"/>
          </a:xfrm>
        </p:grpSpPr>
        <p:sp>
          <p:nvSpPr>
            <p:cNvPr id="70686" name="Rectangle 273"/>
            <p:cNvSpPr>
              <a:spLocks noChangeArrowheads="1"/>
            </p:cNvSpPr>
            <p:nvPr/>
          </p:nvSpPr>
          <p:spPr bwMode="auto">
            <a:xfrm>
              <a:off x="600" y="3381"/>
              <a:ext cx="300" cy="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87" name="Rectangle 274"/>
            <p:cNvSpPr>
              <a:spLocks noChangeArrowheads="1"/>
            </p:cNvSpPr>
            <p:nvPr/>
          </p:nvSpPr>
          <p:spPr bwMode="auto">
            <a:xfrm>
              <a:off x="1174" y="3370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8" name="Rectangle 275"/>
            <p:cNvSpPr>
              <a:spLocks noChangeArrowheads="1"/>
            </p:cNvSpPr>
            <p:nvPr/>
          </p:nvSpPr>
          <p:spPr bwMode="auto">
            <a:xfrm>
              <a:off x="1521" y="3377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9" name="Rectangle 276"/>
            <p:cNvSpPr>
              <a:spLocks noChangeArrowheads="1"/>
            </p:cNvSpPr>
            <p:nvPr/>
          </p:nvSpPr>
          <p:spPr bwMode="auto">
            <a:xfrm>
              <a:off x="1884" y="3368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90" name="Rectangle 277"/>
            <p:cNvSpPr>
              <a:spLocks noChangeArrowheads="1"/>
            </p:cNvSpPr>
            <p:nvPr/>
          </p:nvSpPr>
          <p:spPr bwMode="auto">
            <a:xfrm>
              <a:off x="2159" y="3383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0679" name="Group 278"/>
          <p:cNvGrpSpPr>
            <a:grpSpLocks/>
          </p:cNvGrpSpPr>
          <p:nvPr/>
        </p:nvGrpSpPr>
        <p:grpSpPr bwMode="auto">
          <a:xfrm>
            <a:off x="3949700" y="5935663"/>
            <a:ext cx="2641600" cy="161925"/>
            <a:chOff x="600" y="3368"/>
            <a:chExt cx="1664" cy="102"/>
          </a:xfrm>
        </p:grpSpPr>
        <p:sp>
          <p:nvSpPr>
            <p:cNvPr id="70681" name="Rectangle 279"/>
            <p:cNvSpPr>
              <a:spLocks noChangeArrowheads="1"/>
            </p:cNvSpPr>
            <p:nvPr/>
          </p:nvSpPr>
          <p:spPr bwMode="auto">
            <a:xfrm>
              <a:off x="600" y="3381"/>
              <a:ext cx="300" cy="8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682" name="Rectangle 280"/>
            <p:cNvSpPr>
              <a:spLocks noChangeArrowheads="1"/>
            </p:cNvSpPr>
            <p:nvPr/>
          </p:nvSpPr>
          <p:spPr bwMode="auto">
            <a:xfrm>
              <a:off x="1174" y="3370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3" name="Rectangle 281"/>
            <p:cNvSpPr>
              <a:spLocks noChangeArrowheads="1"/>
            </p:cNvSpPr>
            <p:nvPr/>
          </p:nvSpPr>
          <p:spPr bwMode="auto">
            <a:xfrm>
              <a:off x="1521" y="3377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4" name="Rectangle 282"/>
            <p:cNvSpPr>
              <a:spLocks noChangeArrowheads="1"/>
            </p:cNvSpPr>
            <p:nvPr/>
          </p:nvSpPr>
          <p:spPr bwMode="auto">
            <a:xfrm>
              <a:off x="1884" y="3368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5" name="Rectangle 283"/>
            <p:cNvSpPr>
              <a:spLocks noChangeArrowheads="1"/>
            </p:cNvSpPr>
            <p:nvPr/>
          </p:nvSpPr>
          <p:spPr bwMode="auto">
            <a:xfrm>
              <a:off x="2159" y="3383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0680" name="Line 284"/>
          <p:cNvSpPr>
            <a:spLocks noChangeShapeType="1"/>
          </p:cNvSpPr>
          <p:nvPr/>
        </p:nvSpPr>
        <p:spPr bwMode="auto">
          <a:xfrm>
            <a:off x="3617913" y="5470525"/>
            <a:ext cx="257175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Scatternet, scenario 2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325438" y="1244600"/>
            <a:ext cx="3052762" cy="2792413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751138" y="1962150"/>
            <a:ext cx="200025" cy="19208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4267200" y="4094163"/>
            <a:ext cx="138113" cy="1412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4664075" y="2486025"/>
            <a:ext cx="138113" cy="1412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2200275" y="2171700"/>
            <a:ext cx="493713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212975" y="3035300"/>
            <a:ext cx="936625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1055688" y="2970213"/>
            <a:ext cx="1009650" cy="473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 flipV="1">
            <a:off x="1389063" y="2262188"/>
            <a:ext cx="577850" cy="473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2008188" y="2841625"/>
            <a:ext cx="209550" cy="201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3122613" y="3903663"/>
            <a:ext cx="200025" cy="192087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1174750" y="2058988"/>
            <a:ext cx="200025" cy="192087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8" name="Oval 14"/>
          <p:cNvSpPr>
            <a:spLocks noChangeArrowheads="1"/>
          </p:cNvSpPr>
          <p:nvPr/>
        </p:nvSpPr>
        <p:spPr bwMode="auto">
          <a:xfrm>
            <a:off x="815975" y="3463925"/>
            <a:ext cx="200025" cy="19208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9" name="Oval 15"/>
          <p:cNvSpPr>
            <a:spLocks noChangeArrowheads="1"/>
          </p:cNvSpPr>
          <p:nvPr/>
        </p:nvSpPr>
        <p:spPr bwMode="auto">
          <a:xfrm>
            <a:off x="2036763" y="1612900"/>
            <a:ext cx="3052762" cy="2792413"/>
          </a:xfrm>
          <a:prstGeom prst="ellipse">
            <a:avLst/>
          </a:prstGeom>
          <a:noFill/>
          <a:ln w="19050">
            <a:solidFill>
              <a:srgbClr val="FF99FF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952500" y="5475288"/>
            <a:ext cx="7362825" cy="123825"/>
            <a:chOff x="600" y="3449"/>
            <a:chExt cx="4638" cy="78"/>
          </a:xfrm>
        </p:grpSpPr>
        <p:sp>
          <p:nvSpPr>
            <p:cNvPr id="72869" name="Line 17"/>
            <p:cNvSpPr>
              <a:spLocks noChangeShapeType="1"/>
            </p:cNvSpPr>
            <p:nvPr/>
          </p:nvSpPr>
          <p:spPr bwMode="auto">
            <a:xfrm>
              <a:off x="600" y="3484"/>
              <a:ext cx="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870" name="Group 18"/>
            <p:cNvGrpSpPr>
              <a:grpSpLocks/>
            </p:cNvGrpSpPr>
            <p:nvPr/>
          </p:nvGrpSpPr>
          <p:grpSpPr bwMode="auto">
            <a:xfrm>
              <a:off x="655" y="3451"/>
              <a:ext cx="2142" cy="76"/>
              <a:chOff x="1257" y="3451"/>
              <a:chExt cx="2142" cy="76"/>
            </a:xfrm>
          </p:grpSpPr>
          <p:grpSp>
            <p:nvGrpSpPr>
              <p:cNvPr id="72933" name="Group 19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2964" name="Group 20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980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8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9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9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9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9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98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82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3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8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965" name="Group 35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96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74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5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6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7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8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9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96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6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6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73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2934" name="Group 50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2950" name="Group 51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95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6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6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6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6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951" name="Group 58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952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5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935" name="Group 65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2936" name="Group 66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94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937" name="Group 73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93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39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4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2871" name="Group 80"/>
            <p:cNvGrpSpPr>
              <a:grpSpLocks/>
            </p:cNvGrpSpPr>
            <p:nvPr/>
          </p:nvGrpSpPr>
          <p:grpSpPr bwMode="auto">
            <a:xfrm>
              <a:off x="2794" y="3449"/>
              <a:ext cx="2142" cy="76"/>
              <a:chOff x="1257" y="3451"/>
              <a:chExt cx="2142" cy="76"/>
            </a:xfrm>
          </p:grpSpPr>
          <p:grpSp>
            <p:nvGrpSpPr>
              <p:cNvPr id="72872" name="Group 81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2903" name="Group 82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91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2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9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30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31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32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92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21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2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3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4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5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2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904" name="Group 97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90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13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7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8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906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907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08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09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0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1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912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2873" name="Group 112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2889" name="Group 113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89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00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0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02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890" name="Group 120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89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9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874" name="Group 127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2875" name="Group 128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883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4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6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7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8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876" name="Group 135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877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7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7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1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8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2721" name="Group 142"/>
          <p:cNvGrpSpPr>
            <a:grpSpLocks/>
          </p:cNvGrpSpPr>
          <p:nvPr/>
        </p:nvGrpSpPr>
        <p:grpSpPr bwMode="auto">
          <a:xfrm>
            <a:off x="938213" y="6078538"/>
            <a:ext cx="7362825" cy="123825"/>
            <a:chOff x="600" y="3449"/>
            <a:chExt cx="4638" cy="78"/>
          </a:xfrm>
        </p:grpSpPr>
        <p:sp>
          <p:nvSpPr>
            <p:cNvPr id="72744" name="Line 143"/>
            <p:cNvSpPr>
              <a:spLocks noChangeShapeType="1"/>
            </p:cNvSpPr>
            <p:nvPr/>
          </p:nvSpPr>
          <p:spPr bwMode="auto">
            <a:xfrm>
              <a:off x="600" y="3484"/>
              <a:ext cx="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745" name="Group 144"/>
            <p:cNvGrpSpPr>
              <a:grpSpLocks/>
            </p:cNvGrpSpPr>
            <p:nvPr/>
          </p:nvGrpSpPr>
          <p:grpSpPr bwMode="auto">
            <a:xfrm>
              <a:off x="655" y="3451"/>
              <a:ext cx="2142" cy="76"/>
              <a:chOff x="1257" y="3451"/>
              <a:chExt cx="2142" cy="76"/>
            </a:xfrm>
          </p:grpSpPr>
          <p:grpSp>
            <p:nvGrpSpPr>
              <p:cNvPr id="72808" name="Group 145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2839" name="Group 146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855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863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4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5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6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7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8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856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85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9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0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1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2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840" name="Group 161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841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84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0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1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2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54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842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843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44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45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46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47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48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2809" name="Group 176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2825" name="Group 177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833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5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826" name="Group 184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82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8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9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32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810" name="Group 191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2811" name="Group 192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819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0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2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3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24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812" name="Group 199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813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14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15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16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17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18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2746" name="Group 206"/>
            <p:cNvGrpSpPr>
              <a:grpSpLocks/>
            </p:cNvGrpSpPr>
            <p:nvPr/>
          </p:nvGrpSpPr>
          <p:grpSpPr bwMode="auto">
            <a:xfrm>
              <a:off x="2794" y="3449"/>
              <a:ext cx="2142" cy="76"/>
              <a:chOff x="1257" y="3451"/>
              <a:chExt cx="2142" cy="76"/>
            </a:xfrm>
          </p:grpSpPr>
          <p:grpSp>
            <p:nvGrpSpPr>
              <p:cNvPr id="72747" name="Group 207"/>
              <p:cNvGrpSpPr>
                <a:grpSpLocks/>
              </p:cNvGrpSpPr>
              <p:nvPr/>
            </p:nvGrpSpPr>
            <p:grpSpPr bwMode="auto">
              <a:xfrm>
                <a:off x="1257" y="3451"/>
                <a:ext cx="1428" cy="76"/>
                <a:chOff x="1257" y="3451"/>
                <a:chExt cx="1428" cy="76"/>
              </a:xfrm>
            </p:grpSpPr>
            <p:grpSp>
              <p:nvGrpSpPr>
                <p:cNvPr id="72778" name="Group 208"/>
                <p:cNvGrpSpPr>
                  <a:grpSpLocks/>
                </p:cNvGrpSpPr>
                <p:nvPr/>
              </p:nvGrpSpPr>
              <p:grpSpPr bwMode="auto">
                <a:xfrm>
                  <a:off x="1257" y="3452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794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802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3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4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5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6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7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795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79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8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9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0" name="Line 2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01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779" name="Group 223"/>
                <p:cNvGrpSpPr>
                  <a:grpSpLocks/>
                </p:cNvGrpSpPr>
                <p:nvPr/>
              </p:nvGrpSpPr>
              <p:grpSpPr bwMode="auto">
                <a:xfrm>
                  <a:off x="1969" y="3451"/>
                  <a:ext cx="716" cy="75"/>
                  <a:chOff x="1257" y="3452"/>
                  <a:chExt cx="716" cy="75"/>
                </a:xfrm>
              </p:grpSpPr>
              <p:grpSp>
                <p:nvGrpSpPr>
                  <p:cNvPr id="72780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257" y="3454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788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9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0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1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2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93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2781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613" y="3452"/>
                    <a:ext cx="360" cy="73"/>
                    <a:chOff x="1257" y="3454"/>
                    <a:chExt cx="360" cy="73"/>
                  </a:xfrm>
                </p:grpSpPr>
                <p:sp>
                  <p:nvSpPr>
                    <p:cNvPr id="72782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3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4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5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3" y="3462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6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87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" y="3454"/>
                      <a:ext cx="0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2748" name="Group 238"/>
              <p:cNvGrpSpPr>
                <a:grpSpLocks/>
              </p:cNvGrpSpPr>
              <p:nvPr/>
            </p:nvGrpSpPr>
            <p:grpSpPr bwMode="auto">
              <a:xfrm>
                <a:off x="1257" y="3452"/>
                <a:ext cx="716" cy="75"/>
                <a:chOff x="1257" y="3452"/>
                <a:chExt cx="716" cy="75"/>
              </a:xfrm>
            </p:grpSpPr>
            <p:grpSp>
              <p:nvGrpSpPr>
                <p:cNvPr id="72764" name="Group 239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77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65" name="Group 246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766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7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8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9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0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71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749" name="Group 253"/>
              <p:cNvGrpSpPr>
                <a:grpSpLocks/>
              </p:cNvGrpSpPr>
              <p:nvPr/>
            </p:nvGrpSpPr>
            <p:grpSpPr bwMode="auto">
              <a:xfrm>
                <a:off x="2683" y="3452"/>
                <a:ext cx="716" cy="75"/>
                <a:chOff x="1257" y="3452"/>
                <a:chExt cx="716" cy="75"/>
              </a:xfrm>
            </p:grpSpPr>
            <p:grpSp>
              <p:nvGrpSpPr>
                <p:cNvPr id="72750" name="Group 254"/>
                <p:cNvGrpSpPr>
                  <a:grpSpLocks/>
                </p:cNvGrpSpPr>
                <p:nvPr/>
              </p:nvGrpSpPr>
              <p:grpSpPr bwMode="auto">
                <a:xfrm>
                  <a:off x="1257" y="3454"/>
                  <a:ext cx="360" cy="73"/>
                  <a:chOff x="1257" y="3454"/>
                  <a:chExt cx="360" cy="73"/>
                </a:xfrm>
              </p:grpSpPr>
              <p:sp>
                <p:nvSpPr>
                  <p:cNvPr id="72758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9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0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1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2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6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51" name="Group 261"/>
                <p:cNvGrpSpPr>
                  <a:grpSpLocks/>
                </p:cNvGrpSpPr>
                <p:nvPr/>
              </p:nvGrpSpPr>
              <p:grpSpPr bwMode="auto">
                <a:xfrm>
                  <a:off x="1613" y="3452"/>
                  <a:ext cx="360" cy="73"/>
                  <a:chOff x="1257" y="3454"/>
                  <a:chExt cx="360" cy="73"/>
                </a:xfrm>
              </p:grpSpPr>
              <p:sp>
                <p:nvSpPr>
                  <p:cNvPr id="72752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25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3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5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1433" y="3462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6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57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1617" y="3454"/>
                    <a:ext cx="0" cy="6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2722" name="Group 268"/>
          <p:cNvGrpSpPr>
            <a:grpSpLocks/>
          </p:cNvGrpSpPr>
          <p:nvPr/>
        </p:nvGrpSpPr>
        <p:grpSpPr bwMode="auto">
          <a:xfrm>
            <a:off x="952500" y="5346700"/>
            <a:ext cx="2641600" cy="161925"/>
            <a:chOff x="600" y="3368"/>
            <a:chExt cx="1664" cy="102"/>
          </a:xfrm>
        </p:grpSpPr>
        <p:sp>
          <p:nvSpPr>
            <p:cNvPr id="72739" name="Rectangle 269"/>
            <p:cNvSpPr>
              <a:spLocks noChangeArrowheads="1"/>
            </p:cNvSpPr>
            <p:nvPr/>
          </p:nvSpPr>
          <p:spPr bwMode="auto">
            <a:xfrm>
              <a:off x="600" y="3381"/>
              <a:ext cx="300" cy="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40" name="Rectangle 270"/>
            <p:cNvSpPr>
              <a:spLocks noChangeArrowheads="1"/>
            </p:cNvSpPr>
            <p:nvPr/>
          </p:nvSpPr>
          <p:spPr bwMode="auto">
            <a:xfrm>
              <a:off x="1174" y="3370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41" name="Rectangle 271"/>
            <p:cNvSpPr>
              <a:spLocks noChangeArrowheads="1"/>
            </p:cNvSpPr>
            <p:nvPr/>
          </p:nvSpPr>
          <p:spPr bwMode="auto">
            <a:xfrm>
              <a:off x="1521" y="3377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42" name="Rectangle 272"/>
            <p:cNvSpPr>
              <a:spLocks noChangeArrowheads="1"/>
            </p:cNvSpPr>
            <p:nvPr/>
          </p:nvSpPr>
          <p:spPr bwMode="auto">
            <a:xfrm>
              <a:off x="1884" y="3368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43" name="Rectangle 273"/>
            <p:cNvSpPr>
              <a:spLocks noChangeArrowheads="1"/>
            </p:cNvSpPr>
            <p:nvPr/>
          </p:nvSpPr>
          <p:spPr bwMode="auto">
            <a:xfrm>
              <a:off x="2159" y="3383"/>
              <a:ext cx="105" cy="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23" name="Group 274"/>
          <p:cNvGrpSpPr>
            <a:grpSpLocks/>
          </p:cNvGrpSpPr>
          <p:nvPr/>
        </p:nvGrpSpPr>
        <p:grpSpPr bwMode="auto">
          <a:xfrm>
            <a:off x="3949700" y="5935663"/>
            <a:ext cx="2641600" cy="161925"/>
            <a:chOff x="600" y="3368"/>
            <a:chExt cx="1664" cy="102"/>
          </a:xfrm>
        </p:grpSpPr>
        <p:sp>
          <p:nvSpPr>
            <p:cNvPr id="72734" name="Rectangle 275"/>
            <p:cNvSpPr>
              <a:spLocks noChangeArrowheads="1"/>
            </p:cNvSpPr>
            <p:nvPr/>
          </p:nvSpPr>
          <p:spPr bwMode="auto">
            <a:xfrm>
              <a:off x="600" y="3381"/>
              <a:ext cx="300" cy="8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35" name="Rectangle 276"/>
            <p:cNvSpPr>
              <a:spLocks noChangeArrowheads="1"/>
            </p:cNvSpPr>
            <p:nvPr/>
          </p:nvSpPr>
          <p:spPr bwMode="auto">
            <a:xfrm>
              <a:off x="1174" y="3370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36" name="Rectangle 277"/>
            <p:cNvSpPr>
              <a:spLocks noChangeArrowheads="1"/>
            </p:cNvSpPr>
            <p:nvPr/>
          </p:nvSpPr>
          <p:spPr bwMode="auto">
            <a:xfrm>
              <a:off x="1521" y="3377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37" name="Rectangle 278"/>
            <p:cNvSpPr>
              <a:spLocks noChangeArrowheads="1"/>
            </p:cNvSpPr>
            <p:nvPr/>
          </p:nvSpPr>
          <p:spPr bwMode="auto">
            <a:xfrm>
              <a:off x="1884" y="3368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38" name="Rectangle 279"/>
            <p:cNvSpPr>
              <a:spLocks noChangeArrowheads="1"/>
            </p:cNvSpPr>
            <p:nvPr/>
          </p:nvSpPr>
          <p:spPr bwMode="auto">
            <a:xfrm>
              <a:off x="2159" y="3383"/>
              <a:ext cx="105" cy="8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24" name="Line 280"/>
          <p:cNvSpPr>
            <a:spLocks noChangeShapeType="1"/>
          </p:cNvSpPr>
          <p:nvPr/>
        </p:nvSpPr>
        <p:spPr bwMode="auto">
          <a:xfrm>
            <a:off x="3617913" y="5470525"/>
            <a:ext cx="257175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2725" name="Group 281"/>
          <p:cNvGrpSpPr>
            <a:grpSpLocks/>
          </p:cNvGrpSpPr>
          <p:nvPr/>
        </p:nvGrpSpPr>
        <p:grpSpPr bwMode="auto">
          <a:xfrm>
            <a:off x="3562350" y="3051175"/>
            <a:ext cx="204788" cy="192088"/>
            <a:chOff x="4991" y="2084"/>
            <a:chExt cx="158" cy="154"/>
          </a:xfrm>
        </p:grpSpPr>
        <p:sp>
          <p:nvSpPr>
            <p:cNvPr id="72732" name="AutoShape 282"/>
            <p:cNvSpPr>
              <a:spLocks noChangeArrowheads="1"/>
            </p:cNvSpPr>
            <p:nvPr/>
          </p:nvSpPr>
          <p:spPr bwMode="auto">
            <a:xfrm>
              <a:off x="5060" y="2084"/>
              <a:ext cx="89" cy="154"/>
            </a:xfrm>
            <a:prstGeom prst="flowChartDelay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33" name="AutoShape 283"/>
            <p:cNvSpPr>
              <a:spLocks noChangeArrowheads="1"/>
            </p:cNvSpPr>
            <p:nvPr/>
          </p:nvSpPr>
          <p:spPr bwMode="auto">
            <a:xfrm rot="10800000">
              <a:off x="4991" y="2084"/>
              <a:ext cx="89" cy="154"/>
            </a:xfrm>
            <a:prstGeom prst="flowChartDelay">
              <a:avLst/>
            </a:prstGeom>
            <a:solidFill>
              <a:srgbClr val="99CC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26" name="Line 284"/>
          <p:cNvSpPr>
            <a:spLocks noChangeShapeType="1"/>
          </p:cNvSpPr>
          <p:nvPr/>
        </p:nvSpPr>
        <p:spPr bwMode="auto">
          <a:xfrm>
            <a:off x="2330450" y="2973388"/>
            <a:ext cx="1198563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7" name="Line 285"/>
          <p:cNvSpPr>
            <a:spLocks noChangeShapeType="1"/>
          </p:cNvSpPr>
          <p:nvPr/>
        </p:nvSpPr>
        <p:spPr bwMode="auto">
          <a:xfrm flipV="1">
            <a:off x="3770313" y="2600325"/>
            <a:ext cx="852487" cy="473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8" name="Line 286"/>
          <p:cNvSpPr>
            <a:spLocks noChangeShapeType="1"/>
          </p:cNvSpPr>
          <p:nvPr/>
        </p:nvSpPr>
        <p:spPr bwMode="auto">
          <a:xfrm>
            <a:off x="3706813" y="3308350"/>
            <a:ext cx="609600" cy="815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9" name="Text Box 287"/>
          <p:cNvSpPr txBox="1">
            <a:spLocks noChangeArrowheads="1"/>
          </p:cNvSpPr>
          <p:nvPr/>
        </p:nvSpPr>
        <p:spPr bwMode="auto">
          <a:xfrm>
            <a:off x="5097463" y="1208088"/>
            <a:ext cx="3767137" cy="1431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  <a:ea typeface="굴림" pitchFamily="34" charset="-127"/>
              </a:rPr>
              <a:t>How to schedule presence in two piconets?</a:t>
            </a:r>
          </a:p>
          <a:p>
            <a:pPr algn="l"/>
            <a:endParaRPr lang="en-US" altLang="ko-KR" sz="2400">
              <a:latin typeface="Arial" pitchFamily="34" charset="0"/>
              <a:ea typeface="굴림" pitchFamily="34" charset="-127"/>
            </a:endParaRPr>
          </a:p>
          <a:p>
            <a:pPr algn="l"/>
            <a:endParaRPr lang="ko-KR" altLang="en-US" sz="2400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72730" name="Text Box 288"/>
          <p:cNvSpPr txBox="1">
            <a:spLocks noChangeArrowheads="1"/>
          </p:cNvSpPr>
          <p:nvPr/>
        </p:nvSpPr>
        <p:spPr bwMode="auto">
          <a:xfrm>
            <a:off x="5160963" y="2265363"/>
            <a:ext cx="366395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  <a:ea typeface="굴림" pitchFamily="34" charset="-127"/>
              </a:rPr>
              <a:t>Forwarding delay ?</a:t>
            </a:r>
          </a:p>
          <a:p>
            <a:pPr algn="l"/>
            <a:endParaRPr lang="en-US" altLang="ko-KR" sz="2400">
              <a:latin typeface="Arial" pitchFamily="34" charset="0"/>
              <a:ea typeface="굴림" pitchFamily="34" charset="-127"/>
            </a:endParaRPr>
          </a:p>
          <a:p>
            <a:pPr algn="l"/>
            <a:endParaRPr lang="ko-KR" altLang="en-US" sz="2400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72731" name="Text Box 289"/>
          <p:cNvSpPr txBox="1">
            <a:spLocks noChangeArrowheads="1"/>
          </p:cNvSpPr>
          <p:nvPr/>
        </p:nvSpPr>
        <p:spPr bwMode="auto">
          <a:xfrm>
            <a:off x="5095875" y="3167063"/>
            <a:ext cx="3663950" cy="112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ko-KR" sz="2000">
                <a:latin typeface="Arial" pitchFamily="34" charset="0"/>
                <a:ea typeface="굴림" pitchFamily="34" charset="-127"/>
              </a:rPr>
              <a:t>Missed traffic?</a:t>
            </a:r>
          </a:p>
          <a:p>
            <a:pPr algn="l"/>
            <a:endParaRPr lang="en-US" altLang="ko-KR" sz="2400">
              <a:latin typeface="Arial" pitchFamily="34" charset="0"/>
              <a:ea typeface="굴림" pitchFamily="34" charset="-127"/>
            </a:endParaRPr>
          </a:p>
          <a:p>
            <a:pPr algn="l"/>
            <a:endParaRPr lang="ko-KR" altLang="en-US" sz="2400">
              <a:latin typeface="Arial" pitchFamily="34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Baseband: Summary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3797300"/>
            <a:ext cx="7231063" cy="2322513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TDD, frequency hopping physical layer</a:t>
            </a:r>
          </a:p>
          <a:p>
            <a:r>
              <a:rPr lang="en-US" altLang="ko-KR" smtClean="0">
                <a:ea typeface="굴림" pitchFamily="34" charset="-127"/>
              </a:rPr>
              <a:t>Device inquiry and paging</a:t>
            </a:r>
          </a:p>
          <a:p>
            <a:r>
              <a:rPr lang="en-US" altLang="ko-KR" smtClean="0">
                <a:ea typeface="굴림" pitchFamily="34" charset="-127"/>
              </a:rPr>
              <a:t>Two types of links: SCO and ACL links</a:t>
            </a:r>
          </a:p>
          <a:p>
            <a:r>
              <a:rPr lang="en-US" altLang="ko-KR" smtClean="0">
                <a:ea typeface="굴림" pitchFamily="34" charset="-127"/>
              </a:rPr>
              <a:t>Multiple packet types (multiple data rates with and without FEC)</a:t>
            </a:r>
          </a:p>
          <a:p>
            <a:endParaRPr lang="en-US" altLang="ko-KR" smtClean="0">
              <a:ea typeface="굴림" pitchFamily="34" charset="-127"/>
            </a:endParaRPr>
          </a:p>
          <a:p>
            <a:endParaRPr lang="ko-KR" altLang="en-US" sz="2000" smtClean="0">
              <a:ea typeface="굴림" pitchFamily="34" charset="-127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663700" y="879475"/>
            <a:ext cx="5278438" cy="2535238"/>
            <a:chOff x="1056" y="1145"/>
            <a:chExt cx="3530" cy="1739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>
              <a:off x="3300" y="1393"/>
              <a:ext cx="1286" cy="1476"/>
            </a:xfrm>
            <a:prstGeom prst="roundRect">
              <a:avLst>
                <a:gd name="adj" fmla="val 16667"/>
              </a:avLst>
            </a:prstGeom>
            <a:solidFill>
              <a:srgbClr val="F0FA24">
                <a:alpha val="50195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auto">
            <a:xfrm>
              <a:off x="1056" y="1377"/>
              <a:ext cx="1286" cy="1507"/>
            </a:xfrm>
            <a:prstGeom prst="roundRect">
              <a:avLst>
                <a:gd name="adj" fmla="val 16667"/>
              </a:avLst>
            </a:prstGeom>
            <a:solidFill>
              <a:srgbClr val="F0FA24">
                <a:alpha val="50195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auto">
            <a:xfrm>
              <a:off x="1096" y="2278"/>
              <a:ext cx="3464" cy="41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auto">
            <a:xfrm>
              <a:off x="1088" y="1534"/>
              <a:ext cx="3464" cy="742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auto">
            <a:xfrm>
              <a:off x="1240" y="2179"/>
              <a:ext cx="1094" cy="28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Baseband</a:t>
              </a:r>
            </a:p>
          </p:txBody>
        </p:sp>
        <p:sp>
          <p:nvSpPr>
            <p:cNvPr id="74762" name="AutoShape 10"/>
            <p:cNvSpPr>
              <a:spLocks noChangeArrowheads="1"/>
            </p:cNvSpPr>
            <p:nvPr/>
          </p:nvSpPr>
          <p:spPr bwMode="auto">
            <a:xfrm>
              <a:off x="3325" y="2165"/>
              <a:ext cx="1173" cy="28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Baseband</a:t>
              </a:r>
            </a:p>
          </p:txBody>
        </p:sp>
        <p:sp>
          <p:nvSpPr>
            <p:cNvPr id="74763" name="AutoShape 11"/>
            <p:cNvSpPr>
              <a:spLocks noChangeArrowheads="1"/>
            </p:cNvSpPr>
            <p:nvPr/>
          </p:nvSpPr>
          <p:spPr bwMode="auto">
            <a:xfrm>
              <a:off x="3296" y="1611"/>
              <a:ext cx="645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L2CAP</a:t>
              </a:r>
            </a:p>
          </p:txBody>
        </p:sp>
        <p:sp>
          <p:nvSpPr>
            <p:cNvPr id="74764" name="AutoShape 12"/>
            <p:cNvSpPr>
              <a:spLocks noChangeArrowheads="1"/>
            </p:cNvSpPr>
            <p:nvPr/>
          </p:nvSpPr>
          <p:spPr bwMode="auto">
            <a:xfrm>
              <a:off x="1687" y="1628"/>
              <a:ext cx="639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L2CAP</a:t>
              </a:r>
            </a:p>
          </p:txBody>
        </p:sp>
        <p:sp>
          <p:nvSpPr>
            <p:cNvPr id="74765" name="AutoShape 13"/>
            <p:cNvSpPr>
              <a:spLocks noChangeArrowheads="1"/>
            </p:cNvSpPr>
            <p:nvPr/>
          </p:nvSpPr>
          <p:spPr bwMode="auto">
            <a:xfrm>
              <a:off x="2423" y="2228"/>
              <a:ext cx="836" cy="158"/>
            </a:xfrm>
            <a:prstGeom prst="leftRightArrow">
              <a:avLst>
                <a:gd name="adj1" fmla="val 50000"/>
                <a:gd name="adj2" fmla="val 105823"/>
              </a:avLst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6" name="AutoShape 14"/>
            <p:cNvSpPr>
              <a:spLocks noChangeArrowheads="1"/>
            </p:cNvSpPr>
            <p:nvPr/>
          </p:nvSpPr>
          <p:spPr bwMode="auto">
            <a:xfrm>
              <a:off x="2399" y="1692"/>
              <a:ext cx="836" cy="158"/>
            </a:xfrm>
            <a:prstGeom prst="leftRightArrow">
              <a:avLst>
                <a:gd name="adj1" fmla="val 50000"/>
                <a:gd name="adj2" fmla="val 105823"/>
              </a:avLst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auto">
            <a:xfrm>
              <a:off x="3978" y="1828"/>
              <a:ext cx="478" cy="282"/>
            </a:xfrm>
            <a:prstGeom prst="roundRect">
              <a:avLst>
                <a:gd name="adj" fmla="val 16667"/>
              </a:avLst>
            </a:prstGeom>
            <a:solidFill>
              <a:srgbClr val="F0FA24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LMP</a:t>
              </a: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auto">
            <a:xfrm>
              <a:off x="1200" y="1845"/>
              <a:ext cx="479" cy="282"/>
            </a:xfrm>
            <a:prstGeom prst="roundRect">
              <a:avLst>
                <a:gd name="adj" fmla="val 16667"/>
              </a:avLst>
            </a:prstGeom>
            <a:solidFill>
              <a:srgbClr val="F0FA24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33FF"/>
                  </a:solidFill>
                  <a:latin typeface="Arial" pitchFamily="34" charset="0"/>
                  <a:ea typeface="굴림" pitchFamily="34" charset="-127"/>
                </a:rPr>
                <a:t>LMP</a:t>
              </a:r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auto">
            <a:xfrm>
              <a:off x="2513" y="2383"/>
              <a:ext cx="69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solidFill>
                    <a:schemeClr val="bg2"/>
                  </a:solidFill>
                  <a:latin typeface="Arial" pitchFamily="34" charset="0"/>
                  <a:ea typeface="굴림" pitchFamily="34" charset="-127"/>
                </a:rPr>
                <a:t>Physical</a:t>
              </a:r>
            </a:p>
          </p:txBody>
        </p:sp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2513" y="1815"/>
              <a:ext cx="717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solidFill>
                    <a:schemeClr val="bg2"/>
                  </a:solidFill>
                  <a:latin typeface="Arial" pitchFamily="34" charset="0"/>
                  <a:ea typeface="굴림" pitchFamily="34" charset="-127"/>
                </a:rPr>
                <a:t>Data link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3595" y="1145"/>
              <a:ext cx="71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Device 2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1379" y="1145"/>
              <a:ext cx="717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Device 1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Bluetooth working group history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5334000"/>
          </a:xfrm>
        </p:spPr>
        <p:txBody>
          <a:bodyPr/>
          <a:lstStyle/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February 1998</a:t>
            </a:r>
            <a:r>
              <a:rPr lang="en-US" altLang="ko-KR" sz="2000" smtClean="0">
                <a:ea typeface="굴림" pitchFamily="34" charset="-127"/>
              </a:rPr>
              <a:t>: The Bluetooth SIG is formed</a:t>
            </a:r>
          </a:p>
          <a:p>
            <a:pPr lvl="1"/>
            <a:r>
              <a:rPr lang="en-US" altLang="ko-KR" sz="1600" smtClean="0">
                <a:ea typeface="굴림" pitchFamily="34" charset="-127"/>
              </a:rPr>
              <a:t>promoter company group: </a:t>
            </a:r>
            <a:r>
              <a:rPr lang="en-US" altLang="ko-KR" sz="1600" smtClean="0">
                <a:solidFill>
                  <a:schemeClr val="accent1"/>
                </a:solidFill>
                <a:ea typeface="굴림" pitchFamily="34" charset="-127"/>
              </a:rPr>
              <a:t>Ericsson, IBM, Intel, Nokia, Toshiba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May 1998</a:t>
            </a:r>
            <a:r>
              <a:rPr lang="en-US" altLang="ko-KR" sz="2000" smtClean="0">
                <a:ea typeface="굴림" pitchFamily="34" charset="-127"/>
              </a:rPr>
              <a:t>: Public announcement of the Bluetooth SIG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July 1999</a:t>
            </a:r>
            <a:r>
              <a:rPr lang="en-US" altLang="ko-KR" sz="2000" smtClean="0">
                <a:ea typeface="굴림" pitchFamily="34" charset="-127"/>
              </a:rPr>
              <a:t>: 1.0A spec (&gt;1,500 pages) is published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December 1999</a:t>
            </a:r>
            <a:r>
              <a:rPr lang="en-US" altLang="ko-KR" sz="2000" smtClean="0">
                <a:ea typeface="굴림" pitchFamily="34" charset="-127"/>
              </a:rPr>
              <a:t>: ver. 1.0B is released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December 1999</a:t>
            </a:r>
            <a:r>
              <a:rPr lang="en-US" altLang="ko-KR" sz="2000" smtClean="0">
                <a:ea typeface="굴림" pitchFamily="34" charset="-127"/>
              </a:rPr>
              <a:t>: The promoter group increases to 9</a:t>
            </a:r>
          </a:p>
          <a:p>
            <a:pPr lvl="1"/>
            <a:r>
              <a:rPr lang="en-US" altLang="ko-KR" sz="1600" smtClean="0">
                <a:solidFill>
                  <a:schemeClr val="accent1"/>
                </a:solidFill>
                <a:ea typeface="굴림" pitchFamily="34" charset="-127"/>
              </a:rPr>
              <a:t>3Com, Lucent, Microsoft, Motorola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March 2001</a:t>
            </a:r>
            <a:r>
              <a:rPr lang="en-US" altLang="ko-KR" sz="2000" smtClean="0">
                <a:ea typeface="굴림" pitchFamily="34" charset="-127"/>
              </a:rPr>
              <a:t>: ver. 1.1 is released</a:t>
            </a:r>
          </a:p>
          <a:p>
            <a:r>
              <a:rPr lang="en-US" altLang="ko-KR" sz="2000" smtClean="0">
                <a:solidFill>
                  <a:schemeClr val="tx2"/>
                </a:solidFill>
                <a:ea typeface="굴림" pitchFamily="34" charset="-127"/>
              </a:rPr>
              <a:t>Aug 2001</a:t>
            </a:r>
            <a:r>
              <a:rPr lang="en-US" altLang="ko-KR" sz="2000" smtClean="0">
                <a:ea typeface="굴림" pitchFamily="34" charset="-127"/>
              </a:rPr>
              <a:t>: There are 2,491+ adopter companies</a:t>
            </a:r>
          </a:p>
          <a:p>
            <a:r>
              <a:rPr lang="en-US" altLang="ko-KR" sz="2000" smtClean="0">
                <a:solidFill>
                  <a:srgbClr val="FFFF00"/>
                </a:solidFill>
                <a:ea typeface="굴림" pitchFamily="34" charset="-127"/>
              </a:rPr>
              <a:t>Nov 2004</a:t>
            </a:r>
            <a:r>
              <a:rPr lang="en-US" altLang="ko-KR" sz="2000" smtClean="0">
                <a:ea typeface="굴림" pitchFamily="34" charset="-127"/>
              </a:rPr>
              <a:t>: ver. 2.0 is released</a:t>
            </a:r>
          </a:p>
          <a:p>
            <a:pPr lvl="1"/>
            <a:r>
              <a:rPr lang="en-US" altLang="ko-KR" sz="1600" smtClean="0">
                <a:ea typeface="굴림" pitchFamily="34" charset="-127"/>
              </a:rPr>
              <a:t>Support EDR (Enhanced Data Rate) up to 3Mbps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77800"/>
            <a:ext cx="7772400" cy="498475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Link Manager Protocol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956175" y="3049588"/>
            <a:ext cx="36068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2400">
                <a:latin typeface="Arial" pitchFamily="34" charset="0"/>
                <a:ea typeface="굴림" pitchFamily="34" charset="-127"/>
              </a:rPr>
              <a:t>Setup and management </a:t>
            </a:r>
          </a:p>
          <a:p>
            <a:pPr algn="l"/>
            <a:r>
              <a:rPr lang="en-US" altLang="ko-KR" sz="2400">
                <a:latin typeface="Arial" pitchFamily="34" charset="0"/>
                <a:ea typeface="굴림" pitchFamily="34" charset="-127"/>
              </a:rPr>
              <a:t>of Baseband connections</a:t>
            </a:r>
          </a:p>
          <a:p>
            <a:pPr algn="l"/>
            <a:endParaRPr lang="en-US" altLang="ko-KR" sz="2400">
              <a:latin typeface="Arial" pitchFamily="34" charset="0"/>
              <a:ea typeface="굴림" pitchFamily="34" charset="-127"/>
            </a:endParaRPr>
          </a:p>
          <a:p>
            <a:pPr algn="l">
              <a:buFontTx/>
              <a:buChar char="•"/>
            </a:pPr>
            <a:r>
              <a:rPr lang="en-US" altLang="ko-KR" sz="2400">
                <a:latin typeface="Arial" pitchFamily="34" charset="0"/>
                <a:ea typeface="굴림" pitchFamily="34" charset="-127"/>
              </a:rPr>
              <a:t>  </a:t>
            </a:r>
            <a:r>
              <a:rPr lang="en-US" altLang="ko-KR" sz="240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Piconet Management</a:t>
            </a:r>
          </a:p>
          <a:p>
            <a:pPr algn="l">
              <a:buFontTx/>
              <a:buChar char="•"/>
            </a:pPr>
            <a:r>
              <a:rPr lang="en-US" altLang="ko-KR" sz="240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  Link Configuration</a:t>
            </a:r>
          </a:p>
          <a:p>
            <a:pPr algn="l">
              <a:buFontTx/>
              <a:buChar char="•"/>
            </a:pPr>
            <a:r>
              <a:rPr lang="en-US" altLang="ko-KR" sz="240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  Security</a:t>
            </a:r>
            <a:endParaRPr lang="en-US" altLang="ko-KR" b="1">
              <a:solidFill>
                <a:schemeClr val="tx2"/>
              </a:solidFill>
              <a:latin typeface="Courier New" pitchFamily="49" charset="0"/>
              <a:ea typeface="굴림" pitchFamily="34" charset="-127"/>
            </a:endParaRP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338513" y="3649663"/>
            <a:ext cx="1365250" cy="655637"/>
            <a:chOff x="2103" y="2299"/>
            <a:chExt cx="860" cy="413"/>
          </a:xfrm>
        </p:grpSpPr>
        <p:sp>
          <p:nvSpPr>
            <p:cNvPr id="76821" name="AutoShape 5"/>
            <p:cNvSpPr>
              <a:spLocks noChangeArrowheads="1"/>
            </p:cNvSpPr>
            <p:nvPr/>
          </p:nvSpPr>
          <p:spPr bwMode="auto">
            <a:xfrm>
              <a:off x="2103" y="2299"/>
              <a:ext cx="860" cy="413"/>
            </a:xfrm>
            <a:prstGeom prst="leftArrow">
              <a:avLst>
                <a:gd name="adj1" fmla="val 50000"/>
                <a:gd name="adj2" fmla="val 52058"/>
              </a:avLst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/>
              <a:endParaRPr lang="ko-KR" altLang="en-US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  <p:sp>
          <p:nvSpPr>
            <p:cNvPr id="76822" name="Text Box 6"/>
            <p:cNvSpPr txBox="1">
              <a:spLocks noChangeArrowheads="1"/>
            </p:cNvSpPr>
            <p:nvPr/>
          </p:nvSpPr>
          <p:spPr bwMode="auto">
            <a:xfrm>
              <a:off x="2447" y="2407"/>
              <a:ext cx="3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b="1">
                  <a:solidFill>
                    <a:schemeClr val="bg2"/>
                  </a:solidFill>
                  <a:latin typeface="Courier New" pitchFamily="49" charset="0"/>
                  <a:ea typeface="굴림" pitchFamily="34" charset="-127"/>
                </a:rPr>
                <a:t>LMP</a:t>
              </a:r>
              <a:endParaRPr lang="en-US" altLang="ko-KR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endParaRPr>
            </a:p>
          </p:txBody>
        </p:sp>
      </p:grp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568325" y="1371600"/>
            <a:ext cx="3351213" cy="3711575"/>
            <a:chOff x="952" y="936"/>
            <a:chExt cx="2111" cy="2338"/>
          </a:xfrm>
        </p:grpSpPr>
        <p:sp>
          <p:nvSpPr>
            <p:cNvPr id="76806" name="Rectangle 8"/>
            <p:cNvSpPr>
              <a:spLocks noChangeArrowheads="1"/>
            </p:cNvSpPr>
            <p:nvPr/>
          </p:nvSpPr>
          <p:spPr bwMode="auto">
            <a:xfrm>
              <a:off x="977" y="3063"/>
              <a:ext cx="1553" cy="211"/>
            </a:xfrm>
            <a:prstGeom prst="rect">
              <a:avLst/>
            </a:prstGeom>
            <a:solidFill>
              <a:srgbClr val="B2B2B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sz="2400" b="1">
                  <a:latin typeface="Arial" pitchFamily="34" charset="0"/>
                </a:rPr>
                <a:t>RF</a:t>
              </a:r>
            </a:p>
          </p:txBody>
        </p:sp>
        <p:sp>
          <p:nvSpPr>
            <p:cNvPr id="76807" name="Rectangle 9"/>
            <p:cNvSpPr>
              <a:spLocks noChangeArrowheads="1"/>
            </p:cNvSpPr>
            <p:nvPr/>
          </p:nvSpPr>
          <p:spPr bwMode="auto">
            <a:xfrm>
              <a:off x="985" y="2786"/>
              <a:ext cx="1553" cy="227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sz="2400" b="1">
                  <a:latin typeface="Arial" pitchFamily="34" charset="0"/>
                </a:rPr>
                <a:t>Baseband</a:t>
              </a:r>
            </a:p>
          </p:txBody>
        </p:sp>
        <p:sp>
          <p:nvSpPr>
            <p:cNvPr id="76808" name="Rectangle 10"/>
            <p:cNvSpPr>
              <a:spLocks noChangeArrowheads="1"/>
            </p:cNvSpPr>
            <p:nvPr/>
          </p:nvSpPr>
          <p:spPr bwMode="auto">
            <a:xfrm>
              <a:off x="985" y="2298"/>
              <a:ext cx="380" cy="456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ko-KR" sz="2000">
                  <a:solidFill>
                    <a:srgbClr val="FFFF00"/>
                  </a:solidFill>
                  <a:latin typeface="Arial" pitchFamily="34" charset="0"/>
                  <a:ea typeface="굴림" pitchFamily="34" charset="-127"/>
                </a:rPr>
                <a:t>Audio</a:t>
              </a:r>
              <a:endParaRPr lang="en-GB" sz="2400">
                <a:solidFill>
                  <a:srgbClr val="FFFF00"/>
                </a:solidFill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76809" name="Rectangle 11"/>
            <p:cNvSpPr>
              <a:spLocks noChangeArrowheads="1"/>
            </p:cNvSpPr>
            <p:nvPr/>
          </p:nvSpPr>
          <p:spPr bwMode="auto">
            <a:xfrm>
              <a:off x="1397" y="2542"/>
              <a:ext cx="1141" cy="212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sz="2000" b="1">
                  <a:latin typeface="Arial" pitchFamily="34" charset="0"/>
                </a:rPr>
                <a:t>Link Manager</a:t>
              </a:r>
              <a:endParaRPr lang="en-GB" sz="20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6810" name="Rectangle 12"/>
            <p:cNvSpPr>
              <a:spLocks noChangeArrowheads="1"/>
            </p:cNvSpPr>
            <p:nvPr/>
          </p:nvSpPr>
          <p:spPr bwMode="auto">
            <a:xfrm>
              <a:off x="1397" y="2298"/>
              <a:ext cx="729" cy="212"/>
            </a:xfrm>
            <a:prstGeom prst="rect">
              <a:avLst/>
            </a:prstGeom>
            <a:solidFill>
              <a:srgbClr val="808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sz="2000" b="1">
                  <a:latin typeface="Arial" pitchFamily="34" charset="0"/>
                </a:rPr>
                <a:t>L2CAP</a:t>
              </a:r>
              <a:endParaRPr lang="en-GB" sz="2400" b="1">
                <a:latin typeface="Arial" pitchFamily="34" charset="0"/>
              </a:endParaRPr>
            </a:p>
          </p:txBody>
        </p:sp>
        <p:sp>
          <p:nvSpPr>
            <p:cNvPr id="76811" name="Freeform 13"/>
            <p:cNvSpPr>
              <a:spLocks/>
            </p:cNvSpPr>
            <p:nvPr/>
          </p:nvSpPr>
          <p:spPr bwMode="auto">
            <a:xfrm>
              <a:off x="985" y="1726"/>
              <a:ext cx="1458" cy="540"/>
            </a:xfrm>
            <a:custGeom>
              <a:avLst/>
              <a:gdLst>
                <a:gd name="T0" fmla="*/ 624 w 2208"/>
                <a:gd name="T1" fmla="*/ 912 h 912"/>
                <a:gd name="T2" fmla="*/ 0 w 2208"/>
                <a:gd name="T3" fmla="*/ 0 h 912"/>
                <a:gd name="T4" fmla="*/ 2208 w 2208"/>
                <a:gd name="T5" fmla="*/ 0 h 912"/>
                <a:gd name="T6" fmla="*/ 1728 w 2208"/>
                <a:gd name="T7" fmla="*/ 912 h 912"/>
                <a:gd name="T8" fmla="*/ 624 w 2208"/>
                <a:gd name="T9" fmla="*/ 912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8"/>
                <a:gd name="T16" fmla="*/ 0 h 912"/>
                <a:gd name="T17" fmla="*/ 2208 w 22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8" h="912">
                  <a:moveTo>
                    <a:pt x="624" y="912"/>
                  </a:moveTo>
                  <a:lnTo>
                    <a:pt x="0" y="0"/>
                  </a:lnTo>
                  <a:lnTo>
                    <a:pt x="2208" y="0"/>
                  </a:lnTo>
                  <a:lnTo>
                    <a:pt x="1728" y="912"/>
                  </a:lnTo>
                  <a:lnTo>
                    <a:pt x="624" y="912"/>
                  </a:lnTo>
                  <a:close/>
                </a:path>
              </a:pathLst>
            </a:cu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6812" name="Text Box 14"/>
            <p:cNvSpPr txBox="1">
              <a:spLocks noChangeArrowheads="1"/>
            </p:cNvSpPr>
            <p:nvPr/>
          </p:nvSpPr>
          <p:spPr bwMode="auto">
            <a:xfrm>
              <a:off x="1619" y="1845"/>
              <a:ext cx="52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>
                  <a:latin typeface="Arial" pitchFamily="34" charset="0"/>
                  <a:ea typeface="굴림" pitchFamily="34" charset="-127"/>
                </a:rPr>
                <a:t>Data</a:t>
              </a:r>
            </a:p>
          </p:txBody>
        </p:sp>
        <p:sp>
          <p:nvSpPr>
            <p:cNvPr id="76813" name="Freeform 15"/>
            <p:cNvSpPr>
              <a:spLocks/>
            </p:cNvSpPr>
            <p:nvPr/>
          </p:nvSpPr>
          <p:spPr bwMode="auto">
            <a:xfrm>
              <a:off x="2270" y="1163"/>
              <a:ext cx="793" cy="1327"/>
            </a:xfrm>
            <a:custGeom>
              <a:avLst/>
              <a:gdLst>
                <a:gd name="T0" fmla="*/ 0 w 1296"/>
                <a:gd name="T1" fmla="*/ 1632 h 1632"/>
                <a:gd name="T2" fmla="*/ 0 w 1296"/>
                <a:gd name="T3" fmla="*/ 1296 h 1632"/>
                <a:gd name="T4" fmla="*/ 528 w 1296"/>
                <a:gd name="T5" fmla="*/ 336 h 1632"/>
                <a:gd name="T6" fmla="*/ 528 w 1296"/>
                <a:gd name="T7" fmla="*/ 0 h 1632"/>
                <a:gd name="T8" fmla="*/ 1296 w 1296"/>
                <a:gd name="T9" fmla="*/ 0 h 1632"/>
                <a:gd name="T10" fmla="*/ 1296 w 1296"/>
                <a:gd name="T11" fmla="*/ 288 h 1632"/>
                <a:gd name="T12" fmla="*/ 576 w 1296"/>
                <a:gd name="T13" fmla="*/ 1632 h 1632"/>
                <a:gd name="T14" fmla="*/ 0 w 1296"/>
                <a:gd name="T15" fmla="*/ 1632 h 16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6"/>
                <a:gd name="T25" fmla="*/ 0 h 1632"/>
                <a:gd name="T26" fmla="*/ 1296 w 1296"/>
                <a:gd name="T27" fmla="*/ 1632 h 16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6" h="1632">
                  <a:moveTo>
                    <a:pt x="0" y="1632"/>
                  </a:moveTo>
                  <a:lnTo>
                    <a:pt x="0" y="1296"/>
                  </a:lnTo>
                  <a:lnTo>
                    <a:pt x="528" y="336"/>
                  </a:lnTo>
                  <a:lnTo>
                    <a:pt x="528" y="0"/>
                  </a:lnTo>
                  <a:lnTo>
                    <a:pt x="1296" y="0"/>
                  </a:lnTo>
                  <a:lnTo>
                    <a:pt x="1296" y="288"/>
                  </a:lnTo>
                  <a:lnTo>
                    <a:pt x="57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6814" name="Text Box 16"/>
            <p:cNvSpPr txBox="1">
              <a:spLocks noChangeArrowheads="1"/>
            </p:cNvSpPr>
            <p:nvPr/>
          </p:nvSpPr>
          <p:spPr bwMode="auto">
            <a:xfrm rot="-3789816">
              <a:off x="2295" y="1691"/>
              <a:ext cx="73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>
                  <a:latin typeface="Arial" pitchFamily="34" charset="0"/>
                  <a:ea typeface="굴림" pitchFamily="34" charset="-127"/>
                </a:rPr>
                <a:t>Control</a:t>
              </a:r>
              <a:endParaRPr lang="en-US" altLang="ko-KR" sz="2400" b="1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76815" name="Rectangle 17"/>
            <p:cNvSpPr>
              <a:spLocks noChangeArrowheads="1"/>
            </p:cNvSpPr>
            <p:nvPr/>
          </p:nvSpPr>
          <p:spPr bwMode="auto">
            <a:xfrm>
              <a:off x="982" y="1336"/>
              <a:ext cx="464" cy="327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b="1">
                  <a:latin typeface="Arial" pitchFamily="34" charset="0"/>
                </a:rPr>
                <a:t>SDP</a:t>
              </a:r>
              <a:endParaRPr lang="en-GB" b="1"/>
            </a:p>
          </p:txBody>
        </p:sp>
        <p:sp>
          <p:nvSpPr>
            <p:cNvPr id="76816" name="Rectangle 18"/>
            <p:cNvSpPr>
              <a:spLocks noChangeArrowheads="1"/>
            </p:cNvSpPr>
            <p:nvPr/>
          </p:nvSpPr>
          <p:spPr bwMode="auto">
            <a:xfrm>
              <a:off x="1680" y="1436"/>
              <a:ext cx="778" cy="236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b="1">
                  <a:latin typeface="Arial" pitchFamily="34" charset="0"/>
                </a:rPr>
                <a:t>RFCOMM</a:t>
              </a:r>
              <a:endParaRPr lang="en-GB" sz="2400" b="1"/>
            </a:p>
          </p:txBody>
        </p:sp>
        <p:grpSp>
          <p:nvGrpSpPr>
            <p:cNvPr id="76817" name="Group 19"/>
            <p:cNvGrpSpPr>
              <a:grpSpLocks/>
            </p:cNvGrpSpPr>
            <p:nvPr/>
          </p:nvGrpSpPr>
          <p:grpSpPr bwMode="auto">
            <a:xfrm>
              <a:off x="1474" y="1236"/>
              <a:ext cx="642" cy="416"/>
              <a:chOff x="1516" y="1253"/>
              <a:chExt cx="659" cy="416"/>
            </a:xfrm>
          </p:grpSpPr>
          <p:sp>
            <p:nvSpPr>
              <p:cNvPr id="76819" name="Rectangle 20"/>
              <p:cNvSpPr>
                <a:spLocks noChangeArrowheads="1"/>
              </p:cNvSpPr>
              <p:nvPr/>
            </p:nvSpPr>
            <p:spPr bwMode="auto">
              <a:xfrm>
                <a:off x="1516" y="1253"/>
                <a:ext cx="115" cy="416"/>
              </a:xfrm>
              <a:prstGeom prst="rect">
                <a:avLst/>
              </a:prstGeom>
              <a:solidFill>
                <a:srgbClr val="FF99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GB" b="1"/>
              </a:p>
            </p:txBody>
          </p:sp>
          <p:sp>
            <p:nvSpPr>
              <p:cNvPr id="76820" name="Rectangle 21"/>
              <p:cNvSpPr>
                <a:spLocks noChangeArrowheads="1"/>
              </p:cNvSpPr>
              <p:nvPr/>
            </p:nvSpPr>
            <p:spPr bwMode="auto">
              <a:xfrm>
                <a:off x="1632" y="1253"/>
                <a:ext cx="543" cy="179"/>
              </a:xfrm>
              <a:prstGeom prst="rect">
                <a:avLst/>
              </a:prstGeom>
              <a:solidFill>
                <a:srgbClr val="FF99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en-GB" b="1">
                    <a:latin typeface="Arial" pitchFamily="34" charset="0"/>
                  </a:rPr>
                  <a:t>IP</a:t>
                </a:r>
                <a:endParaRPr lang="en-GB" sz="2400" b="1"/>
              </a:p>
            </p:txBody>
          </p:sp>
        </p:grpSp>
        <p:sp>
          <p:nvSpPr>
            <p:cNvPr id="76818" name="Rectangle 22"/>
            <p:cNvSpPr>
              <a:spLocks noChangeArrowheads="1"/>
            </p:cNvSpPr>
            <p:nvPr/>
          </p:nvSpPr>
          <p:spPr bwMode="auto">
            <a:xfrm>
              <a:off x="952" y="936"/>
              <a:ext cx="2029" cy="211"/>
            </a:xfrm>
            <a:prstGeom prst="rect">
              <a:avLst/>
            </a:prstGeom>
            <a:solidFill>
              <a:srgbClr val="9999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GB" sz="2400" b="1">
                  <a:solidFill>
                    <a:srgbClr val="FFFF00"/>
                  </a:solidFill>
                  <a:latin typeface="Arial" pitchFamily="34" charset="0"/>
                </a:rPr>
                <a:t>Applications</a:t>
              </a:r>
              <a:endParaRPr lang="en-GB" sz="2400" b="1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Piconet Management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004888"/>
            <a:ext cx="8229600" cy="1547812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Attach and detach slaves</a:t>
            </a:r>
          </a:p>
          <a:p>
            <a:r>
              <a:rPr lang="en-US" altLang="ko-KR" sz="2000" smtClean="0">
                <a:ea typeface="굴림" pitchFamily="34" charset="-127"/>
              </a:rPr>
              <a:t>Master-slave switch</a:t>
            </a:r>
          </a:p>
          <a:p>
            <a:r>
              <a:rPr lang="en-US" altLang="ko-KR" sz="2000" smtClean="0">
                <a:ea typeface="굴림" pitchFamily="34" charset="-127"/>
              </a:rPr>
              <a:t>Establishing SCO links</a:t>
            </a:r>
          </a:p>
          <a:p>
            <a:r>
              <a:rPr lang="en-US" altLang="ko-KR" sz="2000" smtClean="0">
                <a:ea typeface="굴림" pitchFamily="34" charset="-127"/>
              </a:rPr>
              <a:t>Handling of low power modes ( Sniff, Hold, Park)</a:t>
            </a:r>
          </a:p>
          <a:p>
            <a:pPr lvl="1"/>
            <a:endParaRPr lang="ko-KR" altLang="en-US" sz="1600" smtClean="0">
              <a:ea typeface="굴림" pitchFamily="34" charset="-127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597275" y="3625850"/>
            <a:ext cx="474663" cy="2441575"/>
          </a:xfrm>
          <a:prstGeom prst="rect">
            <a:avLst/>
          </a:prstGeom>
          <a:solidFill>
            <a:srgbClr val="F0FA24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0FA24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06800" y="3157538"/>
            <a:ext cx="474663" cy="4508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7158038" y="3595688"/>
            <a:ext cx="474662" cy="2439987"/>
          </a:xfrm>
          <a:prstGeom prst="rect">
            <a:avLst/>
          </a:prstGeom>
          <a:solidFill>
            <a:srgbClr val="F0FA24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0FA24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7158038" y="3152775"/>
            <a:ext cx="474662" cy="4508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4376738" y="4222750"/>
            <a:ext cx="2659062" cy="593725"/>
          </a:xfrm>
          <a:prstGeom prst="rightArrow">
            <a:avLst>
              <a:gd name="adj1" fmla="val 50000"/>
              <a:gd name="adj2" fmla="val 111965"/>
            </a:avLst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600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req</a:t>
            </a:r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 flipH="1">
            <a:off x="4343400" y="4927600"/>
            <a:ext cx="2403475" cy="593725"/>
          </a:xfrm>
          <a:prstGeom prst="rightArrow">
            <a:avLst>
              <a:gd name="adj1" fmla="val 50000"/>
              <a:gd name="adj2" fmla="val 101203"/>
            </a:avLst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600" b="1">
                <a:solidFill>
                  <a:srgbClr val="0033FF"/>
                </a:solidFill>
                <a:latin typeface="Courier New" pitchFamily="49" charset="0"/>
                <a:ea typeface="굴림" pitchFamily="34" charset="-127"/>
              </a:rPr>
              <a:t>response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119688" y="271145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Paging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4316413" y="3255963"/>
            <a:ext cx="2803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 rot="-5400000">
            <a:off x="3356769" y="4631531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 rot="-5400000">
            <a:off x="6961982" y="4672806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solidFill>
                  <a:schemeClr val="bg2"/>
                </a:solidFill>
                <a:latin typeface="Courier New" pitchFamily="49" charset="0"/>
                <a:ea typeface="굴림" pitchFamily="34" charset="-127"/>
              </a:rPr>
              <a:t>Slave</a:t>
            </a:r>
          </a:p>
        </p:txBody>
      </p: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1055688" y="3333750"/>
            <a:ext cx="1487487" cy="1447800"/>
            <a:chOff x="4247" y="1728"/>
            <a:chExt cx="937" cy="912"/>
          </a:xfrm>
        </p:grpSpPr>
        <p:sp>
          <p:nvSpPr>
            <p:cNvPr id="78864" name="Line 15"/>
            <p:cNvSpPr>
              <a:spLocks noChangeShapeType="1"/>
            </p:cNvSpPr>
            <p:nvPr/>
          </p:nvSpPr>
          <p:spPr bwMode="auto">
            <a:xfrm flipH="1">
              <a:off x="4416" y="1968"/>
              <a:ext cx="192" cy="288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16"/>
            <p:cNvSpPr>
              <a:spLocks noChangeShapeType="1"/>
            </p:cNvSpPr>
            <p:nvPr/>
          </p:nvSpPr>
          <p:spPr bwMode="auto">
            <a:xfrm>
              <a:off x="4800" y="1920"/>
              <a:ext cx="240" cy="3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Oval 17"/>
            <p:cNvSpPr>
              <a:spLocks noChangeArrowheads="1"/>
            </p:cNvSpPr>
            <p:nvPr/>
          </p:nvSpPr>
          <p:spPr bwMode="auto">
            <a:xfrm>
              <a:off x="460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Text Box 18"/>
            <p:cNvSpPr txBox="1">
              <a:spLocks noChangeArrowheads="1"/>
            </p:cNvSpPr>
            <p:nvPr/>
          </p:nvSpPr>
          <p:spPr bwMode="auto">
            <a:xfrm>
              <a:off x="4614" y="2352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78868" name="Oval 19"/>
            <p:cNvSpPr>
              <a:spLocks noChangeArrowheads="1"/>
            </p:cNvSpPr>
            <p:nvPr/>
          </p:nvSpPr>
          <p:spPr bwMode="auto">
            <a:xfrm>
              <a:off x="4247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Text Box 20"/>
            <p:cNvSpPr txBox="1">
              <a:spLocks noChangeArrowheads="1"/>
            </p:cNvSpPr>
            <p:nvPr/>
          </p:nvSpPr>
          <p:spPr bwMode="auto">
            <a:xfrm>
              <a:off x="4247" y="216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78870" name="Oval 21"/>
            <p:cNvSpPr>
              <a:spLocks noChangeArrowheads="1"/>
            </p:cNvSpPr>
            <p:nvPr/>
          </p:nvSpPr>
          <p:spPr bwMode="auto">
            <a:xfrm>
              <a:off x="4944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Oval 22"/>
            <p:cNvSpPr>
              <a:spLocks noChangeArrowheads="1"/>
            </p:cNvSpPr>
            <p:nvPr/>
          </p:nvSpPr>
          <p:spPr bwMode="auto">
            <a:xfrm>
              <a:off x="4583" y="1776"/>
              <a:ext cx="240" cy="24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Text Box 23"/>
            <p:cNvSpPr txBox="1">
              <a:spLocks noChangeArrowheads="1"/>
            </p:cNvSpPr>
            <p:nvPr/>
          </p:nvSpPr>
          <p:spPr bwMode="auto">
            <a:xfrm>
              <a:off x="4583" y="172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m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78873" name="Text Box 24"/>
            <p:cNvSpPr txBox="1">
              <a:spLocks noChangeArrowheads="1"/>
            </p:cNvSpPr>
            <p:nvPr/>
          </p:nvSpPr>
          <p:spPr bwMode="auto">
            <a:xfrm>
              <a:off x="4944" y="216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78874" name="Line 25"/>
            <p:cNvSpPr>
              <a:spLocks noChangeShapeType="1"/>
            </p:cNvSpPr>
            <p:nvPr/>
          </p:nvSpPr>
          <p:spPr bwMode="auto">
            <a:xfrm>
              <a:off x="4727" y="2016"/>
              <a:ext cx="0" cy="3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3" name="Rectangle 26"/>
          <p:cNvSpPr>
            <a:spLocks noChangeArrowheads="1"/>
          </p:cNvSpPr>
          <p:nvPr/>
        </p:nvSpPr>
        <p:spPr bwMode="auto">
          <a:xfrm>
            <a:off x="8686800" y="6497638"/>
            <a:ext cx="442913" cy="3460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Low power mode (hold)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42913" y="1735138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Slave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057400" y="2743200"/>
            <a:ext cx="19669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Hold duration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2038350" y="2633663"/>
            <a:ext cx="278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71500" y="1019175"/>
            <a:ext cx="16938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Hold offset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754188" y="1450975"/>
            <a:ext cx="176212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87325" y="332740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 flipV="1">
            <a:off x="881063" y="37957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 flipV="1">
            <a:off x="1071563" y="37957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 flipV="1">
            <a:off x="1271588" y="37973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 flipV="1">
            <a:off x="1474788" y="37973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 flipV="1">
            <a:off x="1652588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 flipV="1">
            <a:off x="1839913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 flipV="1">
            <a:off x="2028825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 flipV="1">
            <a:off x="2228850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2436813" y="3797300"/>
            <a:ext cx="1560512" cy="381000"/>
            <a:chOff x="1770" y="2392"/>
            <a:chExt cx="983" cy="240"/>
          </a:xfrm>
        </p:grpSpPr>
        <p:sp>
          <p:nvSpPr>
            <p:cNvPr id="80967" name="AutoShape 18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8" name="AutoShape 19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AutoShape 20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70" name="AutoShape 21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71" name="AutoShape 22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72" name="AutoShape 23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73" name="AutoShape 24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74" name="AutoShape 25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0914" name="Group 26"/>
          <p:cNvGrpSpPr>
            <a:grpSpLocks/>
          </p:cNvGrpSpPr>
          <p:nvPr/>
        </p:nvGrpSpPr>
        <p:grpSpPr bwMode="auto">
          <a:xfrm>
            <a:off x="3967163" y="3800475"/>
            <a:ext cx="1560512" cy="381000"/>
            <a:chOff x="1770" y="2392"/>
            <a:chExt cx="983" cy="240"/>
          </a:xfrm>
        </p:grpSpPr>
        <p:sp>
          <p:nvSpPr>
            <p:cNvPr id="80959" name="AutoShape 27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0" name="AutoShape 28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AutoShape 29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2" name="AutoShape 30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3" name="AutoShape 31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4" name="AutoShape 32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5" name="AutoShape 33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6" name="AutoShape 34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0915" name="Group 35"/>
          <p:cNvGrpSpPr>
            <a:grpSpLocks/>
          </p:cNvGrpSpPr>
          <p:nvPr/>
        </p:nvGrpSpPr>
        <p:grpSpPr bwMode="auto">
          <a:xfrm>
            <a:off x="5495925" y="3790950"/>
            <a:ext cx="1560513" cy="381000"/>
            <a:chOff x="1770" y="2392"/>
            <a:chExt cx="983" cy="240"/>
          </a:xfrm>
        </p:grpSpPr>
        <p:sp>
          <p:nvSpPr>
            <p:cNvPr id="80951" name="AutoShape 36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2" name="AutoShape 37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3" name="AutoShape 38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4" name="AutoShape 39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5" name="AutoShape 40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6" name="AutoShape 41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7" name="AutoShape 42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8" name="AutoShape 43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16" name="Line 44"/>
          <p:cNvSpPr>
            <a:spLocks noChangeShapeType="1"/>
          </p:cNvSpPr>
          <p:nvPr/>
        </p:nvSpPr>
        <p:spPr bwMode="auto">
          <a:xfrm>
            <a:off x="828675" y="4197350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0917" name="Group 45"/>
          <p:cNvGrpSpPr>
            <a:grpSpLocks/>
          </p:cNvGrpSpPr>
          <p:nvPr/>
        </p:nvGrpSpPr>
        <p:grpSpPr bwMode="auto">
          <a:xfrm>
            <a:off x="7034213" y="3790950"/>
            <a:ext cx="1560512" cy="381000"/>
            <a:chOff x="1770" y="2392"/>
            <a:chExt cx="983" cy="240"/>
          </a:xfrm>
        </p:grpSpPr>
        <p:sp>
          <p:nvSpPr>
            <p:cNvPr id="80943" name="AutoShape 46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4" name="AutoShape 47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5" name="AutoShape 48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6" name="AutoShape 49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7" name="AutoShape 50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8" name="AutoShape 51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9" name="AutoShape 52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50" name="AutoShape 53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18" name="AutoShape 54"/>
          <p:cNvSpPr>
            <a:spLocks noChangeArrowheads="1"/>
          </p:cNvSpPr>
          <p:nvPr/>
        </p:nvSpPr>
        <p:spPr bwMode="auto">
          <a:xfrm flipV="1">
            <a:off x="855663" y="21066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19" name="AutoShape 55"/>
          <p:cNvSpPr>
            <a:spLocks noChangeArrowheads="1"/>
          </p:cNvSpPr>
          <p:nvPr/>
        </p:nvSpPr>
        <p:spPr bwMode="auto">
          <a:xfrm flipV="1">
            <a:off x="1046163" y="21066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0" name="AutoShape 56"/>
          <p:cNvSpPr>
            <a:spLocks noChangeArrowheads="1"/>
          </p:cNvSpPr>
          <p:nvPr/>
        </p:nvSpPr>
        <p:spPr bwMode="auto">
          <a:xfrm flipV="1">
            <a:off x="1246188" y="21082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1" name="AutoShape 57"/>
          <p:cNvSpPr>
            <a:spLocks noChangeArrowheads="1"/>
          </p:cNvSpPr>
          <p:nvPr/>
        </p:nvSpPr>
        <p:spPr bwMode="auto">
          <a:xfrm flipV="1">
            <a:off x="1449388" y="21082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2" name="AutoShape 58"/>
          <p:cNvSpPr>
            <a:spLocks noChangeArrowheads="1"/>
          </p:cNvSpPr>
          <p:nvPr/>
        </p:nvSpPr>
        <p:spPr bwMode="auto">
          <a:xfrm flipV="1">
            <a:off x="1627188" y="21113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3" name="AutoShape 59"/>
          <p:cNvSpPr>
            <a:spLocks noChangeArrowheads="1"/>
          </p:cNvSpPr>
          <p:nvPr/>
        </p:nvSpPr>
        <p:spPr bwMode="auto">
          <a:xfrm flipV="1">
            <a:off x="1814513" y="21113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0924" name="Group 60"/>
          <p:cNvGrpSpPr>
            <a:grpSpLocks/>
          </p:cNvGrpSpPr>
          <p:nvPr/>
        </p:nvGrpSpPr>
        <p:grpSpPr bwMode="auto">
          <a:xfrm>
            <a:off x="4856163" y="2101850"/>
            <a:ext cx="1560512" cy="381000"/>
            <a:chOff x="1770" y="2392"/>
            <a:chExt cx="983" cy="240"/>
          </a:xfrm>
        </p:grpSpPr>
        <p:sp>
          <p:nvSpPr>
            <p:cNvPr id="80935" name="AutoShape 61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6" name="AutoShape 62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7" name="AutoShape 63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8" name="AutoShape 64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9" name="AutoShape 65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0" name="AutoShape 66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1" name="AutoShape 67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42" name="AutoShape 68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925" name="Line 69"/>
          <p:cNvSpPr>
            <a:spLocks noChangeShapeType="1"/>
          </p:cNvSpPr>
          <p:nvPr/>
        </p:nvSpPr>
        <p:spPr bwMode="auto">
          <a:xfrm>
            <a:off x="731838" y="2508250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0926" name="Group 70"/>
          <p:cNvGrpSpPr>
            <a:grpSpLocks/>
          </p:cNvGrpSpPr>
          <p:nvPr/>
        </p:nvGrpSpPr>
        <p:grpSpPr bwMode="auto">
          <a:xfrm>
            <a:off x="6394450" y="2101850"/>
            <a:ext cx="1560513" cy="381000"/>
            <a:chOff x="1770" y="2392"/>
            <a:chExt cx="983" cy="240"/>
          </a:xfrm>
        </p:grpSpPr>
        <p:sp>
          <p:nvSpPr>
            <p:cNvPr id="80927" name="AutoShape 71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28" name="AutoShape 72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29" name="AutoShape 73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0" name="AutoShape 74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1" name="AutoShape 75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2" name="AutoShape 76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3" name="AutoShape 77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4" name="AutoShape 78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Low power mode (Sniff)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04800" y="329565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90513" y="21240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Slave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057400" y="2743200"/>
            <a:ext cx="18303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Sniff period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651000" y="2647950"/>
            <a:ext cx="3503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1500" y="1019175"/>
            <a:ext cx="18303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Sniff offset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379538" y="1354138"/>
            <a:ext cx="176212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1649413" y="1909763"/>
            <a:ext cx="1127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711325" y="1577975"/>
            <a:ext cx="21050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Sniff duration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19125" y="4557713"/>
            <a:ext cx="7786688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latin typeface="Helvetica" charset="0"/>
                <a:ea typeface="굴림" pitchFamily="34" charset="-127"/>
              </a:rPr>
              <a:t>Traffic reduced to periodic sniff slots</a:t>
            </a:r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 flipV="1">
            <a:off x="881063" y="37957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 flipV="1">
            <a:off x="1071563" y="37957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 flipV="1">
            <a:off x="1271588" y="37973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 flipV="1">
            <a:off x="1474788" y="37973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0" name="AutoShape 16"/>
          <p:cNvSpPr>
            <a:spLocks noChangeArrowheads="1"/>
          </p:cNvSpPr>
          <p:nvPr/>
        </p:nvSpPr>
        <p:spPr bwMode="auto">
          <a:xfrm flipV="1">
            <a:off x="1652588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1" name="AutoShape 17"/>
          <p:cNvSpPr>
            <a:spLocks noChangeArrowheads="1"/>
          </p:cNvSpPr>
          <p:nvPr/>
        </p:nvSpPr>
        <p:spPr bwMode="auto">
          <a:xfrm flipV="1">
            <a:off x="1839913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 flipV="1">
            <a:off x="2028825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3" name="AutoShape 19"/>
          <p:cNvSpPr>
            <a:spLocks noChangeArrowheads="1"/>
          </p:cNvSpPr>
          <p:nvPr/>
        </p:nvSpPr>
        <p:spPr bwMode="auto">
          <a:xfrm flipV="1">
            <a:off x="2228850" y="38004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2436813" y="3797300"/>
            <a:ext cx="1560512" cy="381000"/>
            <a:chOff x="1770" y="2392"/>
            <a:chExt cx="983" cy="240"/>
          </a:xfrm>
        </p:grpSpPr>
        <p:sp>
          <p:nvSpPr>
            <p:cNvPr id="83006" name="AutoShape 21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7" name="AutoShape 22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8" name="AutoShape 23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9" name="AutoShape 24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10" name="AutoShape 25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11" name="AutoShape 26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12" name="AutoShape 27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13" name="AutoShape 28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65" name="Group 29"/>
          <p:cNvGrpSpPr>
            <a:grpSpLocks/>
          </p:cNvGrpSpPr>
          <p:nvPr/>
        </p:nvGrpSpPr>
        <p:grpSpPr bwMode="auto">
          <a:xfrm>
            <a:off x="3967163" y="3800475"/>
            <a:ext cx="1560512" cy="381000"/>
            <a:chOff x="1770" y="2392"/>
            <a:chExt cx="983" cy="240"/>
          </a:xfrm>
        </p:grpSpPr>
        <p:sp>
          <p:nvSpPr>
            <p:cNvPr id="82998" name="AutoShape 30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9" name="AutoShape 31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0" name="AutoShape 32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1" name="AutoShape 33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2" name="AutoShape 34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3" name="AutoShape 35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4" name="AutoShape 36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005" name="AutoShape 37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66" name="Group 38"/>
          <p:cNvGrpSpPr>
            <a:grpSpLocks/>
          </p:cNvGrpSpPr>
          <p:nvPr/>
        </p:nvGrpSpPr>
        <p:grpSpPr bwMode="auto">
          <a:xfrm>
            <a:off x="5495925" y="3790950"/>
            <a:ext cx="1560513" cy="381000"/>
            <a:chOff x="1770" y="2392"/>
            <a:chExt cx="983" cy="240"/>
          </a:xfrm>
        </p:grpSpPr>
        <p:sp>
          <p:nvSpPr>
            <p:cNvPr id="82990" name="AutoShape 39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1" name="AutoShape 40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2" name="AutoShape 41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3" name="AutoShape 42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4" name="AutoShape 43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5" name="AutoShape 44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6" name="AutoShape 45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97" name="AutoShape 46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67" name="Line 47"/>
          <p:cNvSpPr>
            <a:spLocks noChangeShapeType="1"/>
          </p:cNvSpPr>
          <p:nvPr/>
        </p:nvSpPr>
        <p:spPr bwMode="auto">
          <a:xfrm>
            <a:off x="828675" y="4197350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968" name="Group 48"/>
          <p:cNvGrpSpPr>
            <a:grpSpLocks/>
          </p:cNvGrpSpPr>
          <p:nvPr/>
        </p:nvGrpSpPr>
        <p:grpSpPr bwMode="auto">
          <a:xfrm>
            <a:off x="7034213" y="3790950"/>
            <a:ext cx="1560512" cy="381000"/>
            <a:chOff x="1770" y="2392"/>
            <a:chExt cx="983" cy="240"/>
          </a:xfrm>
        </p:grpSpPr>
        <p:sp>
          <p:nvSpPr>
            <p:cNvPr id="82982" name="AutoShape 49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3" name="AutoShape 50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4" name="AutoShape 51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5" name="AutoShape 52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6" name="AutoShape 53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7" name="AutoShape 54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8" name="AutoShape 55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989" name="AutoShape 56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69" name="AutoShape 57"/>
          <p:cNvSpPr>
            <a:spLocks noChangeArrowheads="1"/>
          </p:cNvSpPr>
          <p:nvPr/>
        </p:nvSpPr>
        <p:spPr bwMode="auto">
          <a:xfrm flipV="1">
            <a:off x="1651000" y="217963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0" name="AutoShape 58"/>
          <p:cNvSpPr>
            <a:spLocks noChangeArrowheads="1"/>
          </p:cNvSpPr>
          <p:nvPr/>
        </p:nvSpPr>
        <p:spPr bwMode="auto">
          <a:xfrm flipV="1">
            <a:off x="5041900" y="21844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1" name="AutoShape 59"/>
          <p:cNvSpPr>
            <a:spLocks noChangeArrowheads="1"/>
          </p:cNvSpPr>
          <p:nvPr/>
        </p:nvSpPr>
        <p:spPr bwMode="auto">
          <a:xfrm flipV="1">
            <a:off x="5241925" y="21844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2" name="AutoShape 60"/>
          <p:cNvSpPr>
            <a:spLocks noChangeArrowheads="1"/>
          </p:cNvSpPr>
          <p:nvPr/>
        </p:nvSpPr>
        <p:spPr bwMode="auto">
          <a:xfrm flipV="1">
            <a:off x="5422900" y="21701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3" name="AutoShape 61"/>
          <p:cNvSpPr>
            <a:spLocks noChangeArrowheads="1"/>
          </p:cNvSpPr>
          <p:nvPr/>
        </p:nvSpPr>
        <p:spPr bwMode="auto">
          <a:xfrm flipV="1">
            <a:off x="5613400" y="21701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4" name="AutoShape 62"/>
          <p:cNvSpPr>
            <a:spLocks noChangeArrowheads="1"/>
          </p:cNvSpPr>
          <p:nvPr/>
        </p:nvSpPr>
        <p:spPr bwMode="auto">
          <a:xfrm flipV="1">
            <a:off x="5813425" y="21717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5" name="AutoShape 63"/>
          <p:cNvSpPr>
            <a:spLocks noChangeArrowheads="1"/>
          </p:cNvSpPr>
          <p:nvPr/>
        </p:nvSpPr>
        <p:spPr bwMode="auto">
          <a:xfrm flipV="1">
            <a:off x="6016625" y="217170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6" name="Line 64"/>
          <p:cNvSpPr>
            <a:spLocks noChangeShapeType="1"/>
          </p:cNvSpPr>
          <p:nvPr/>
        </p:nvSpPr>
        <p:spPr bwMode="auto">
          <a:xfrm>
            <a:off x="755650" y="2576513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7" name="AutoShape 65"/>
          <p:cNvSpPr>
            <a:spLocks noChangeArrowheads="1"/>
          </p:cNvSpPr>
          <p:nvPr/>
        </p:nvSpPr>
        <p:spPr bwMode="auto">
          <a:xfrm flipV="1">
            <a:off x="1870075" y="21653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8" name="AutoShape 66"/>
          <p:cNvSpPr>
            <a:spLocks noChangeArrowheads="1"/>
          </p:cNvSpPr>
          <p:nvPr/>
        </p:nvSpPr>
        <p:spPr bwMode="auto">
          <a:xfrm flipV="1">
            <a:off x="2058988" y="21653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79" name="AutoShape 67"/>
          <p:cNvSpPr>
            <a:spLocks noChangeArrowheads="1"/>
          </p:cNvSpPr>
          <p:nvPr/>
        </p:nvSpPr>
        <p:spPr bwMode="auto">
          <a:xfrm flipV="1">
            <a:off x="2259013" y="21653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80" name="AutoShape 68"/>
          <p:cNvSpPr>
            <a:spLocks noChangeArrowheads="1"/>
          </p:cNvSpPr>
          <p:nvPr/>
        </p:nvSpPr>
        <p:spPr bwMode="auto">
          <a:xfrm flipV="1">
            <a:off x="2444750" y="21605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81" name="AutoShape 69"/>
          <p:cNvSpPr>
            <a:spLocks noChangeArrowheads="1"/>
          </p:cNvSpPr>
          <p:nvPr/>
        </p:nvSpPr>
        <p:spPr bwMode="auto">
          <a:xfrm flipV="1">
            <a:off x="2635250" y="21605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Low power mode (Park)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2473325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Master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42913" y="912813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Slave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806575" y="3392488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Beacon interval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538288" y="3763963"/>
            <a:ext cx="2814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00063" y="1966913"/>
            <a:ext cx="21050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Beacon instant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470025" y="1031875"/>
            <a:ext cx="438150" cy="78263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319588" y="1065213"/>
            <a:ext cx="438150" cy="78263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7148513" y="1087438"/>
            <a:ext cx="438150" cy="78263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660400" y="4484688"/>
            <a:ext cx="7786688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000" b="1">
                <a:latin typeface="Helvetica" charset="0"/>
                <a:ea typeface="굴림" pitchFamily="34" charset="-127"/>
              </a:rPr>
              <a:t>Power saving + keep more than 7 slaves in a piconet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000" b="1">
                <a:latin typeface="Helvetica" charset="0"/>
                <a:ea typeface="굴림" pitchFamily="34" charset="-127"/>
              </a:rPr>
              <a:t>Give up active member address, yet maintain synchronization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000" b="1">
                <a:latin typeface="Helvetica" charset="0"/>
                <a:ea typeface="굴림" pitchFamily="34" charset="-127"/>
              </a:rPr>
              <a:t>Communication via broadcast LMP messages</a:t>
            </a:r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306513" y="2232025"/>
            <a:ext cx="153987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 flipV="1">
            <a:off x="866775" y="286702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 flipV="1">
            <a:off x="1057275" y="286702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 flipV="1">
            <a:off x="1257300" y="28686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 flipV="1">
            <a:off x="1460500" y="28686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 flipV="1">
            <a:off x="1638300" y="28717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0" name="AutoShape 18"/>
          <p:cNvSpPr>
            <a:spLocks noChangeArrowheads="1"/>
          </p:cNvSpPr>
          <p:nvPr/>
        </p:nvSpPr>
        <p:spPr bwMode="auto">
          <a:xfrm flipV="1">
            <a:off x="1825625" y="28717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1" name="AutoShape 19"/>
          <p:cNvSpPr>
            <a:spLocks noChangeArrowheads="1"/>
          </p:cNvSpPr>
          <p:nvPr/>
        </p:nvSpPr>
        <p:spPr bwMode="auto">
          <a:xfrm flipV="1">
            <a:off x="2014538" y="28717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2" name="AutoShape 20"/>
          <p:cNvSpPr>
            <a:spLocks noChangeArrowheads="1"/>
          </p:cNvSpPr>
          <p:nvPr/>
        </p:nvSpPr>
        <p:spPr bwMode="auto">
          <a:xfrm flipV="1">
            <a:off x="2214563" y="287178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2422525" y="2868613"/>
            <a:ext cx="1560513" cy="381000"/>
            <a:chOff x="1770" y="2392"/>
            <a:chExt cx="983" cy="240"/>
          </a:xfrm>
        </p:grpSpPr>
        <p:sp>
          <p:nvSpPr>
            <p:cNvPr id="85052" name="AutoShape 22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3" name="AutoShape 23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4" name="AutoShape 24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5" name="AutoShape 25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6" name="AutoShape 26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7" name="AutoShape 27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8" name="AutoShape 28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9" name="AutoShape 29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5014" name="Group 30"/>
          <p:cNvGrpSpPr>
            <a:grpSpLocks/>
          </p:cNvGrpSpPr>
          <p:nvPr/>
        </p:nvGrpSpPr>
        <p:grpSpPr bwMode="auto">
          <a:xfrm>
            <a:off x="3952875" y="2871788"/>
            <a:ext cx="1560513" cy="381000"/>
            <a:chOff x="1770" y="2392"/>
            <a:chExt cx="983" cy="240"/>
          </a:xfrm>
        </p:grpSpPr>
        <p:sp>
          <p:nvSpPr>
            <p:cNvPr id="85044" name="AutoShape 31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5" name="AutoShape 32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6" name="AutoShape 33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7" name="AutoShape 34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8" name="AutoShape 35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9" name="AutoShape 36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0" name="AutoShape 37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51" name="AutoShape 38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5015" name="Group 39"/>
          <p:cNvGrpSpPr>
            <a:grpSpLocks/>
          </p:cNvGrpSpPr>
          <p:nvPr/>
        </p:nvGrpSpPr>
        <p:grpSpPr bwMode="auto">
          <a:xfrm>
            <a:off x="5481638" y="2862263"/>
            <a:ext cx="1560512" cy="381000"/>
            <a:chOff x="1770" y="2392"/>
            <a:chExt cx="983" cy="240"/>
          </a:xfrm>
        </p:grpSpPr>
        <p:sp>
          <p:nvSpPr>
            <p:cNvPr id="85036" name="AutoShape 40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7" name="AutoShape 41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8" name="AutoShape 42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9" name="AutoShape 43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0" name="AutoShape 44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1" name="AutoShape 45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2" name="AutoShape 46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43" name="AutoShape 47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016" name="Line 48"/>
          <p:cNvSpPr>
            <a:spLocks noChangeShapeType="1"/>
          </p:cNvSpPr>
          <p:nvPr/>
        </p:nvSpPr>
        <p:spPr bwMode="auto">
          <a:xfrm>
            <a:off x="814388" y="3268663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017" name="Group 49"/>
          <p:cNvGrpSpPr>
            <a:grpSpLocks/>
          </p:cNvGrpSpPr>
          <p:nvPr/>
        </p:nvGrpSpPr>
        <p:grpSpPr bwMode="auto">
          <a:xfrm>
            <a:off x="7019925" y="2862263"/>
            <a:ext cx="1560513" cy="381000"/>
            <a:chOff x="1770" y="2392"/>
            <a:chExt cx="983" cy="240"/>
          </a:xfrm>
        </p:grpSpPr>
        <p:sp>
          <p:nvSpPr>
            <p:cNvPr id="85028" name="AutoShape 50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29" name="AutoShape 51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0" name="AutoShape 52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1" name="AutoShape 53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2" name="AutoShape 54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3" name="AutoShape 55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4" name="AutoShape 56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035" name="AutoShape 57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018" name="Rectangle 58"/>
          <p:cNvSpPr>
            <a:spLocks noChangeArrowheads="1"/>
          </p:cNvSpPr>
          <p:nvPr/>
        </p:nvSpPr>
        <p:spPr bwMode="auto">
          <a:xfrm>
            <a:off x="4322763" y="2635250"/>
            <a:ext cx="438150" cy="78263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9" name="Rectangle 59"/>
          <p:cNvSpPr>
            <a:spLocks noChangeArrowheads="1"/>
          </p:cNvSpPr>
          <p:nvPr/>
        </p:nvSpPr>
        <p:spPr bwMode="auto">
          <a:xfrm>
            <a:off x="7170738" y="2586038"/>
            <a:ext cx="438150" cy="78263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20" name="Rectangle 60"/>
          <p:cNvSpPr>
            <a:spLocks noChangeArrowheads="1"/>
          </p:cNvSpPr>
          <p:nvPr/>
        </p:nvSpPr>
        <p:spPr bwMode="auto">
          <a:xfrm>
            <a:off x="1450975" y="2613025"/>
            <a:ext cx="438150" cy="78263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21" name="AutoShape 61"/>
          <p:cNvSpPr>
            <a:spLocks noChangeArrowheads="1"/>
          </p:cNvSpPr>
          <p:nvPr/>
        </p:nvSpPr>
        <p:spPr bwMode="auto">
          <a:xfrm flipV="1">
            <a:off x="1474788" y="124777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2" name="AutoShape 62"/>
          <p:cNvSpPr>
            <a:spLocks noChangeArrowheads="1"/>
          </p:cNvSpPr>
          <p:nvPr/>
        </p:nvSpPr>
        <p:spPr bwMode="auto">
          <a:xfrm flipV="1">
            <a:off x="1666875" y="12509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3" name="AutoShape 63"/>
          <p:cNvSpPr>
            <a:spLocks noChangeArrowheads="1"/>
          </p:cNvSpPr>
          <p:nvPr/>
        </p:nvSpPr>
        <p:spPr bwMode="auto">
          <a:xfrm flipV="1">
            <a:off x="4343400" y="125253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4" name="AutoShape 64"/>
          <p:cNvSpPr>
            <a:spLocks noChangeArrowheads="1"/>
          </p:cNvSpPr>
          <p:nvPr/>
        </p:nvSpPr>
        <p:spPr bwMode="auto">
          <a:xfrm flipV="1">
            <a:off x="4546600" y="125253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5" name="Line 65"/>
          <p:cNvSpPr>
            <a:spLocks noChangeShapeType="1"/>
          </p:cNvSpPr>
          <p:nvPr/>
        </p:nvSpPr>
        <p:spPr bwMode="auto">
          <a:xfrm>
            <a:off x="814388" y="1647825"/>
            <a:ext cx="711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26" name="AutoShape 66"/>
          <p:cNvSpPr>
            <a:spLocks noChangeArrowheads="1"/>
          </p:cNvSpPr>
          <p:nvPr/>
        </p:nvSpPr>
        <p:spPr bwMode="auto">
          <a:xfrm flipV="1">
            <a:off x="7196138" y="1241425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7" name="AutoShape 67"/>
          <p:cNvSpPr>
            <a:spLocks noChangeArrowheads="1"/>
          </p:cNvSpPr>
          <p:nvPr/>
        </p:nvSpPr>
        <p:spPr bwMode="auto">
          <a:xfrm flipV="1">
            <a:off x="7396163" y="12430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47800"/>
            <a:ext cx="6888163" cy="1470025"/>
          </a:xfrm>
        </p:spPr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Times New Roman" pitchFamily="18" charset="0"/>
              </a:rPr>
              <a:t>Case study I: Enhancing Bluetooth TCP Throughput via Packet Type Adaptation</a:t>
            </a:r>
            <a:r>
              <a:rPr lang="en-US" altLang="ko-KR" smtClean="0">
                <a:ea typeface="굴림" pitchFamily="34" charset="-127"/>
              </a:rPr>
              <a:t> </a:t>
            </a:r>
            <a:br>
              <a:rPr lang="en-US" altLang="ko-KR" smtClean="0">
                <a:ea typeface="굴림" pitchFamily="34" charset="-127"/>
              </a:rPr>
            </a:br>
            <a:r>
              <a:rPr lang="en-US" altLang="ko-KR" smtClean="0">
                <a:ea typeface="굴림" pitchFamily="34" charset="-127"/>
              </a:rPr>
              <a:t/>
            </a:r>
            <a:br>
              <a:rPr lang="en-US" altLang="ko-KR" smtClean="0">
                <a:ea typeface="굴림" pitchFamily="34" charset="-127"/>
              </a:rPr>
            </a:br>
            <a:r>
              <a:rPr lang="en-US" altLang="ko-KR" sz="2400" i="1" smtClean="0">
                <a:solidFill>
                  <a:schemeClr val="accent2"/>
                </a:solidFill>
                <a:ea typeface="굴림" pitchFamily="34" charset="-127"/>
              </a:rPr>
              <a:t>ICC 2004 Paris, June 2004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733800"/>
            <a:ext cx="83820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Ling-Jyh Chen, Rohit Kapoor, M. Y. Sanadidi, Mario Gerla</a:t>
            </a:r>
          </a:p>
          <a:p>
            <a:pPr>
              <a:lnSpc>
                <a:spcPct val="80000"/>
              </a:lnSpc>
            </a:pPr>
            <a:r>
              <a:rPr lang="en-US" altLang="ko-KR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Dept. of Computer Science, UCLA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effectLst>
                <a:outerShdw blurRad="38100" dist="38100" dir="2700000" algn="tl">
                  <a:srgbClr val="000000"/>
                </a:outerShdw>
              </a:effectLst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Copy of the paper is posted on Course Web</a:t>
            </a:r>
            <a:endParaRPr lang="en-US" altLang="ko-KR" sz="2000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Outline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0" smtClean="0">
                <a:solidFill>
                  <a:schemeClr val="accent2"/>
                </a:solidFill>
                <a:ea typeface="굴림" pitchFamily="34" charset="-127"/>
              </a:rPr>
              <a:t>The problem</a:t>
            </a:r>
            <a:r>
              <a:rPr lang="en-US" altLang="ko-KR" smtClean="0">
                <a:solidFill>
                  <a:schemeClr val="accent2"/>
                </a:solidFill>
                <a:ea typeface="굴림" pitchFamily="34" charset="-127"/>
              </a:rPr>
              <a:t>:</a:t>
            </a:r>
            <a:r>
              <a:rPr lang="en-US" altLang="ko-KR" smtClean="0">
                <a:ea typeface="굴림" pitchFamily="34" charset="-127"/>
              </a:rPr>
              <a:t> Wireless interference and bit errors severely affect TCP efficiency.</a:t>
            </a:r>
          </a:p>
          <a:p>
            <a:pPr>
              <a:lnSpc>
                <a:spcPct val="80000"/>
              </a:lnSpc>
            </a:pPr>
            <a:endParaRPr lang="en-US" altLang="ko-KR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0" smtClean="0">
                <a:solidFill>
                  <a:schemeClr val="accent2"/>
                </a:solidFill>
                <a:ea typeface="굴림" pitchFamily="34" charset="-127"/>
              </a:rPr>
              <a:t>The opportunity</a:t>
            </a:r>
            <a:r>
              <a:rPr lang="en-US" altLang="ko-KR" smtClean="0">
                <a:ea typeface="굴림" pitchFamily="34" charset="-127"/>
              </a:rPr>
              <a:t>: Bluetooth offers multiple packet type options with different FEC and packet lengths. Moreover, the link layer API provides link error quality information. </a:t>
            </a:r>
            <a:r>
              <a:rPr lang="en-US" altLang="ko-KR" b="0" smtClean="0">
                <a:solidFill>
                  <a:srgbClr val="FFFF00"/>
                </a:solidFill>
                <a:ea typeface="굴림" pitchFamily="34" charset="-127"/>
              </a:rPr>
              <a:t>Opportunity for cross-layer adaptation</a:t>
            </a:r>
            <a:r>
              <a:rPr lang="en-US" altLang="ko-KR" smtClean="0">
                <a:solidFill>
                  <a:srgbClr val="FFFF00"/>
                </a:solidFill>
                <a:ea typeface="굴림" pitchFamily="34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0" smtClean="0">
                <a:solidFill>
                  <a:schemeClr val="accent2"/>
                </a:solidFill>
                <a:ea typeface="굴림" pitchFamily="34" charset="-127"/>
              </a:rPr>
              <a:t>Key idea</a:t>
            </a:r>
            <a:r>
              <a:rPr lang="en-US" altLang="ko-KR" smtClean="0">
                <a:ea typeface="굴림" pitchFamily="34" charset="-127"/>
              </a:rPr>
              <a:t>: dynamically select packet type based on measured link quality.</a:t>
            </a:r>
          </a:p>
          <a:p>
            <a:pPr>
              <a:lnSpc>
                <a:spcPct val="80000"/>
              </a:lnSpc>
            </a:pPr>
            <a:endParaRPr lang="en-US" altLang="ko-KR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b="0" smtClean="0">
                <a:solidFill>
                  <a:schemeClr val="accent2"/>
                </a:solidFill>
                <a:ea typeface="굴림" pitchFamily="34" charset="-127"/>
              </a:rPr>
              <a:t>The results</a:t>
            </a:r>
            <a:r>
              <a:rPr lang="en-US" altLang="ko-KR" smtClean="0">
                <a:ea typeface="굴림" pitchFamily="34" charset="-127"/>
              </a:rPr>
              <a:t>: we show that the </a:t>
            </a:r>
            <a:r>
              <a:rPr lang="en-US" altLang="ko-KR" b="0" smtClean="0">
                <a:solidFill>
                  <a:srgbClr val="FFFF00"/>
                </a:solidFill>
                <a:ea typeface="굴림" pitchFamily="34" charset="-127"/>
              </a:rPr>
              <a:t>“</a:t>
            </a:r>
            <a:r>
              <a:rPr lang="en-US" altLang="ko-KR" b="0" i="1" smtClean="0">
                <a:solidFill>
                  <a:srgbClr val="FFFF00"/>
                </a:solidFill>
                <a:ea typeface="굴림" pitchFamily="34" charset="-127"/>
              </a:rPr>
              <a:t>Adaptive Packet Type”</a:t>
            </a:r>
            <a:r>
              <a:rPr lang="en-US" altLang="ko-KR" smtClean="0">
                <a:ea typeface="굴림" pitchFamily="34" charset="-127"/>
              </a:rPr>
              <a:t> approach in Bluetooth can effectively enhance TCP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Data Packet Types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62063"/>
            <a:ext cx="8229600" cy="1547812"/>
          </a:xfrm>
        </p:spPr>
        <p:txBody>
          <a:bodyPr/>
          <a:lstStyle/>
          <a:p>
            <a:pPr lvl="2"/>
            <a:endParaRPr lang="ko-KR" altLang="en-US" smtClean="0">
              <a:ea typeface="굴림" pitchFamily="34" charset="-127"/>
            </a:endParaRPr>
          </a:p>
          <a:p>
            <a:pPr lvl="1"/>
            <a:endParaRPr lang="ko-KR" altLang="en-US" smtClean="0">
              <a:ea typeface="굴림" pitchFamily="34" charset="-127"/>
            </a:endParaRP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1744663" y="2051050"/>
            <a:ext cx="3097212" cy="1506538"/>
            <a:chOff x="693" y="987"/>
            <a:chExt cx="1951" cy="949"/>
          </a:xfrm>
        </p:grpSpPr>
        <p:sp>
          <p:nvSpPr>
            <p:cNvPr id="91199" name="Text Box 5"/>
            <p:cNvSpPr txBox="1">
              <a:spLocks noChangeArrowheads="1"/>
            </p:cNvSpPr>
            <p:nvPr/>
          </p:nvSpPr>
          <p:spPr bwMode="auto">
            <a:xfrm>
              <a:off x="695" y="9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DM1</a:t>
              </a:r>
            </a:p>
          </p:txBody>
        </p:sp>
        <p:grpSp>
          <p:nvGrpSpPr>
            <p:cNvPr id="91200" name="Group 6"/>
            <p:cNvGrpSpPr>
              <a:grpSpLocks/>
            </p:cNvGrpSpPr>
            <p:nvPr/>
          </p:nvGrpSpPr>
          <p:grpSpPr bwMode="auto">
            <a:xfrm>
              <a:off x="1128" y="1027"/>
              <a:ext cx="323" cy="147"/>
              <a:chOff x="768" y="1240"/>
              <a:chExt cx="513" cy="192"/>
            </a:xfrm>
          </p:grpSpPr>
          <p:sp>
            <p:nvSpPr>
              <p:cNvPr id="91209" name="Rectangle 7"/>
              <p:cNvSpPr>
                <a:spLocks noChangeArrowheads="1"/>
              </p:cNvSpPr>
              <p:nvPr/>
            </p:nvSpPr>
            <p:spPr bwMode="auto">
              <a:xfrm>
                <a:off x="768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0" name="Rectangle 8"/>
              <p:cNvSpPr>
                <a:spLocks noChangeArrowheads="1"/>
              </p:cNvSpPr>
              <p:nvPr/>
            </p:nvSpPr>
            <p:spPr bwMode="auto">
              <a:xfrm>
                <a:off x="968" y="1240"/>
                <a:ext cx="313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1" name="Rectangle 9"/>
              <p:cNvSpPr>
                <a:spLocks noChangeArrowheads="1"/>
              </p:cNvSpPr>
              <p:nvPr/>
            </p:nvSpPr>
            <p:spPr bwMode="auto">
              <a:xfrm>
                <a:off x="864" y="1240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201" name="Text Box 10"/>
            <p:cNvSpPr txBox="1">
              <a:spLocks noChangeArrowheads="1"/>
            </p:cNvSpPr>
            <p:nvPr/>
          </p:nvSpPr>
          <p:spPr bwMode="auto">
            <a:xfrm>
              <a:off x="693" y="1321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DM3</a:t>
              </a:r>
            </a:p>
          </p:txBody>
        </p:sp>
        <p:sp>
          <p:nvSpPr>
            <p:cNvPr id="91202" name="Rectangle 11"/>
            <p:cNvSpPr>
              <a:spLocks noChangeArrowheads="1"/>
            </p:cNvSpPr>
            <p:nvPr/>
          </p:nvSpPr>
          <p:spPr bwMode="auto">
            <a:xfrm>
              <a:off x="1126" y="1361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3" name="Rectangle 12"/>
            <p:cNvSpPr>
              <a:spLocks noChangeArrowheads="1"/>
            </p:cNvSpPr>
            <p:nvPr/>
          </p:nvSpPr>
          <p:spPr bwMode="auto">
            <a:xfrm>
              <a:off x="1252" y="1361"/>
              <a:ext cx="67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4" name="Rectangle 13"/>
            <p:cNvSpPr>
              <a:spLocks noChangeArrowheads="1"/>
            </p:cNvSpPr>
            <p:nvPr/>
          </p:nvSpPr>
          <p:spPr bwMode="auto">
            <a:xfrm>
              <a:off x="1186" y="1361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5" name="Text Box 14"/>
            <p:cNvSpPr txBox="1">
              <a:spLocks noChangeArrowheads="1"/>
            </p:cNvSpPr>
            <p:nvPr/>
          </p:nvSpPr>
          <p:spPr bwMode="auto">
            <a:xfrm>
              <a:off x="708" y="1686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DM5</a:t>
              </a:r>
            </a:p>
          </p:txBody>
        </p:sp>
        <p:sp>
          <p:nvSpPr>
            <p:cNvPr id="91206" name="Rectangle 15"/>
            <p:cNvSpPr>
              <a:spLocks noChangeArrowheads="1"/>
            </p:cNvSpPr>
            <p:nvPr/>
          </p:nvSpPr>
          <p:spPr bwMode="auto">
            <a:xfrm>
              <a:off x="1132" y="1736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7" name="Rectangle 16"/>
            <p:cNvSpPr>
              <a:spLocks noChangeArrowheads="1"/>
            </p:cNvSpPr>
            <p:nvPr/>
          </p:nvSpPr>
          <p:spPr bwMode="auto">
            <a:xfrm>
              <a:off x="1258" y="1736"/>
              <a:ext cx="138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8" name="Rectangle 17"/>
            <p:cNvSpPr>
              <a:spLocks noChangeArrowheads="1"/>
            </p:cNvSpPr>
            <p:nvPr/>
          </p:nvSpPr>
          <p:spPr bwMode="auto">
            <a:xfrm>
              <a:off x="1192" y="1736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1" name="Group 18"/>
          <p:cNvGrpSpPr>
            <a:grpSpLocks/>
          </p:cNvGrpSpPr>
          <p:nvPr/>
        </p:nvGrpSpPr>
        <p:grpSpPr bwMode="auto">
          <a:xfrm>
            <a:off x="1808163" y="4437063"/>
            <a:ext cx="3097212" cy="1506537"/>
            <a:chOff x="693" y="987"/>
            <a:chExt cx="1951" cy="949"/>
          </a:xfrm>
        </p:grpSpPr>
        <p:sp>
          <p:nvSpPr>
            <p:cNvPr id="91186" name="Text Box 19"/>
            <p:cNvSpPr txBox="1">
              <a:spLocks noChangeArrowheads="1"/>
            </p:cNvSpPr>
            <p:nvPr/>
          </p:nvSpPr>
          <p:spPr bwMode="auto">
            <a:xfrm>
              <a:off x="695" y="987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DH1</a:t>
              </a:r>
            </a:p>
          </p:txBody>
        </p:sp>
        <p:grpSp>
          <p:nvGrpSpPr>
            <p:cNvPr id="91187" name="Group 20"/>
            <p:cNvGrpSpPr>
              <a:grpSpLocks/>
            </p:cNvGrpSpPr>
            <p:nvPr/>
          </p:nvGrpSpPr>
          <p:grpSpPr bwMode="auto">
            <a:xfrm>
              <a:off x="1128" y="1027"/>
              <a:ext cx="323" cy="147"/>
              <a:chOff x="768" y="1240"/>
              <a:chExt cx="513" cy="192"/>
            </a:xfrm>
          </p:grpSpPr>
          <p:sp>
            <p:nvSpPr>
              <p:cNvPr id="91196" name="Rectangle 21"/>
              <p:cNvSpPr>
                <a:spLocks noChangeArrowheads="1"/>
              </p:cNvSpPr>
              <p:nvPr/>
            </p:nvSpPr>
            <p:spPr bwMode="auto">
              <a:xfrm>
                <a:off x="768" y="1240"/>
                <a:ext cx="102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7" name="Rectangle 22"/>
              <p:cNvSpPr>
                <a:spLocks noChangeArrowheads="1"/>
              </p:cNvSpPr>
              <p:nvPr/>
            </p:nvSpPr>
            <p:spPr bwMode="auto">
              <a:xfrm>
                <a:off x="968" y="1240"/>
                <a:ext cx="313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8" name="Rectangle 23"/>
              <p:cNvSpPr>
                <a:spLocks noChangeArrowheads="1"/>
              </p:cNvSpPr>
              <p:nvPr/>
            </p:nvSpPr>
            <p:spPr bwMode="auto">
              <a:xfrm>
                <a:off x="864" y="1240"/>
                <a:ext cx="10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88" name="Text Box 24"/>
            <p:cNvSpPr txBox="1">
              <a:spLocks noChangeArrowheads="1"/>
            </p:cNvSpPr>
            <p:nvPr/>
          </p:nvSpPr>
          <p:spPr bwMode="auto">
            <a:xfrm>
              <a:off x="693" y="1321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DH3</a:t>
              </a:r>
            </a:p>
          </p:txBody>
        </p:sp>
        <p:sp>
          <p:nvSpPr>
            <p:cNvPr id="91189" name="Rectangle 25"/>
            <p:cNvSpPr>
              <a:spLocks noChangeArrowheads="1"/>
            </p:cNvSpPr>
            <p:nvPr/>
          </p:nvSpPr>
          <p:spPr bwMode="auto">
            <a:xfrm>
              <a:off x="1126" y="1361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0" name="Rectangle 26"/>
            <p:cNvSpPr>
              <a:spLocks noChangeArrowheads="1"/>
            </p:cNvSpPr>
            <p:nvPr/>
          </p:nvSpPr>
          <p:spPr bwMode="auto">
            <a:xfrm>
              <a:off x="1252" y="1361"/>
              <a:ext cx="67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1" name="Rectangle 27"/>
            <p:cNvSpPr>
              <a:spLocks noChangeArrowheads="1"/>
            </p:cNvSpPr>
            <p:nvPr/>
          </p:nvSpPr>
          <p:spPr bwMode="auto">
            <a:xfrm>
              <a:off x="1186" y="1361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2" name="Text Box 28"/>
            <p:cNvSpPr txBox="1">
              <a:spLocks noChangeArrowheads="1"/>
            </p:cNvSpPr>
            <p:nvPr/>
          </p:nvSpPr>
          <p:spPr bwMode="auto">
            <a:xfrm>
              <a:off x="708" y="1686"/>
              <a:ext cx="4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b="1">
                  <a:latin typeface="Courier New" pitchFamily="49" charset="0"/>
                  <a:ea typeface="굴림" pitchFamily="34" charset="-127"/>
                </a:rPr>
                <a:t>DH5</a:t>
              </a:r>
            </a:p>
          </p:txBody>
        </p:sp>
        <p:sp>
          <p:nvSpPr>
            <p:cNvPr id="91193" name="Rectangle 29"/>
            <p:cNvSpPr>
              <a:spLocks noChangeArrowheads="1"/>
            </p:cNvSpPr>
            <p:nvPr/>
          </p:nvSpPr>
          <p:spPr bwMode="auto">
            <a:xfrm>
              <a:off x="1132" y="1736"/>
              <a:ext cx="64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4" name="Rectangle 30"/>
            <p:cNvSpPr>
              <a:spLocks noChangeArrowheads="1"/>
            </p:cNvSpPr>
            <p:nvPr/>
          </p:nvSpPr>
          <p:spPr bwMode="auto">
            <a:xfrm>
              <a:off x="1258" y="1736"/>
              <a:ext cx="1386" cy="14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5" name="Rectangle 31"/>
            <p:cNvSpPr>
              <a:spLocks noChangeArrowheads="1"/>
            </p:cNvSpPr>
            <p:nvPr/>
          </p:nvSpPr>
          <p:spPr bwMode="auto">
            <a:xfrm>
              <a:off x="1192" y="1736"/>
              <a:ext cx="65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2" name="Line 32"/>
          <p:cNvSpPr>
            <a:spLocks noChangeShapeType="1"/>
          </p:cNvSpPr>
          <p:nvPr/>
        </p:nvSpPr>
        <p:spPr bwMode="auto">
          <a:xfrm flipV="1">
            <a:off x="819150" y="2919413"/>
            <a:ext cx="890588" cy="106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3" name="Line 33"/>
          <p:cNvSpPr>
            <a:spLocks noChangeShapeType="1"/>
          </p:cNvSpPr>
          <p:nvPr/>
        </p:nvSpPr>
        <p:spPr bwMode="auto">
          <a:xfrm>
            <a:off x="831850" y="3987800"/>
            <a:ext cx="914400" cy="949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4" name="Text Box 34"/>
          <p:cNvSpPr txBox="1">
            <a:spLocks noChangeArrowheads="1"/>
          </p:cNvSpPr>
          <p:nvPr/>
        </p:nvSpPr>
        <p:spPr bwMode="auto">
          <a:xfrm>
            <a:off x="406400" y="2957513"/>
            <a:ext cx="1144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2/3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FEC</a:t>
            </a:r>
          </a:p>
        </p:txBody>
      </p:sp>
      <p:sp>
        <p:nvSpPr>
          <p:cNvPr id="91145" name="Text Box 35"/>
          <p:cNvSpPr txBox="1">
            <a:spLocks noChangeArrowheads="1"/>
          </p:cNvSpPr>
          <p:nvPr/>
        </p:nvSpPr>
        <p:spPr bwMode="auto">
          <a:xfrm>
            <a:off x="407988" y="4398963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No FEC</a:t>
            </a:r>
          </a:p>
        </p:txBody>
      </p:sp>
      <p:sp>
        <p:nvSpPr>
          <p:cNvPr id="91146" name="Text Box 36"/>
          <p:cNvSpPr txBox="1">
            <a:spLocks noChangeArrowheads="1"/>
          </p:cNvSpPr>
          <p:nvPr/>
        </p:nvSpPr>
        <p:spPr bwMode="auto">
          <a:xfrm>
            <a:off x="5286375" y="1719263"/>
            <a:ext cx="14192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Symmetric</a:t>
            </a:r>
          </a:p>
        </p:txBody>
      </p:sp>
      <p:sp>
        <p:nvSpPr>
          <p:cNvPr id="91147" name="Text Box 37"/>
          <p:cNvSpPr txBox="1">
            <a:spLocks noChangeArrowheads="1"/>
          </p:cNvSpPr>
          <p:nvPr/>
        </p:nvSpPr>
        <p:spPr bwMode="auto">
          <a:xfrm>
            <a:off x="6769100" y="170973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Asymmetric</a:t>
            </a:r>
          </a:p>
        </p:txBody>
      </p:sp>
      <p:graphicFrame>
        <p:nvGraphicFramePr>
          <p:cNvPr id="716838" name="Group 38"/>
          <p:cNvGraphicFramePr>
            <a:graphicFrameLocks noGrp="1"/>
          </p:cNvGraphicFramePr>
          <p:nvPr/>
        </p:nvGraphicFramePr>
        <p:xfrm>
          <a:off x="5891213" y="2071688"/>
          <a:ext cx="2355850" cy="1457325"/>
        </p:xfrm>
        <a:graphic>
          <a:graphicData uri="http://schemas.openxmlformats.org/drawingml/2006/table">
            <a:tbl>
              <a:tblPr/>
              <a:tblGrid>
                <a:gridCol w="785812"/>
                <a:gridCol w="784225"/>
                <a:gridCol w="785813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108.8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258.1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387.2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 54.4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286.7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477.8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 36.3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1166" name="Text Box 56"/>
          <p:cNvSpPr txBox="1">
            <a:spLocks noChangeArrowheads="1"/>
          </p:cNvSpPr>
          <p:nvPr/>
        </p:nvSpPr>
        <p:spPr bwMode="auto">
          <a:xfrm>
            <a:off x="5334000" y="3986213"/>
            <a:ext cx="14192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Symmetric</a:t>
            </a:r>
          </a:p>
        </p:txBody>
      </p:sp>
      <p:sp>
        <p:nvSpPr>
          <p:cNvPr id="91167" name="Text Box 57"/>
          <p:cNvSpPr txBox="1">
            <a:spLocks noChangeArrowheads="1"/>
          </p:cNvSpPr>
          <p:nvPr/>
        </p:nvSpPr>
        <p:spPr bwMode="auto">
          <a:xfrm>
            <a:off x="6781800" y="397668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1">
                <a:latin typeface="Courier New" pitchFamily="49" charset="0"/>
                <a:ea typeface="굴림" pitchFamily="34" charset="-127"/>
              </a:rPr>
              <a:t>Asymmetric</a:t>
            </a:r>
          </a:p>
        </p:txBody>
      </p:sp>
      <p:graphicFrame>
        <p:nvGraphicFramePr>
          <p:cNvPr id="716858" name="Group 58"/>
          <p:cNvGraphicFramePr>
            <a:graphicFrameLocks noGrp="1"/>
          </p:cNvGraphicFramePr>
          <p:nvPr/>
        </p:nvGraphicFramePr>
        <p:xfrm>
          <a:off x="5867400" y="4410075"/>
          <a:ext cx="2355850" cy="1457325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  <a:gridCol w="785812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172.8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390.4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585.6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86.4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433.9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723.2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" charset="0"/>
                          <a:ea typeface="굴림" charset="-127"/>
                          <a:cs typeface="굴림" charset="-127"/>
                        </a:rPr>
                        <a:t>57.6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Bluetooth packet types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842375" cy="3206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DH:  Stop and Wait ARQ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DM:  ARQ as well as  2/3 FEC codes to correct single bit errors</a:t>
            </a:r>
          </a:p>
          <a:p>
            <a:pPr>
              <a:lnSpc>
                <a:spcPct val="80000"/>
              </a:lnSpc>
            </a:pPr>
            <a:endParaRPr lang="en-US" altLang="ko-KR" sz="2000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FEC coding scheme: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(15, 10) Hamming code,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 each block of 10 information bits is encoded into a 15 bit codeword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can correct a single bit error in each block.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295400"/>
            <a:ext cx="7391400" cy="5186363"/>
          </a:xfrm>
        </p:spPr>
      </p:pic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PER vs BER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4113" y="1371600"/>
            <a:ext cx="820737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0138" y="2508250"/>
            <a:ext cx="94456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4"/>
          <p:cNvSpPr txBox="1">
            <a:spLocks noChangeArrowheads="1"/>
          </p:cNvSpPr>
          <p:nvPr/>
        </p:nvSpPr>
        <p:spPr bwMode="auto">
          <a:xfrm>
            <a:off x="838200" y="3797300"/>
            <a:ext cx="43434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endParaRPr lang="ko-KR" altLang="en-US" sz="2400" b="1">
              <a:solidFill>
                <a:srgbClr val="FF0000"/>
              </a:solidFill>
              <a:latin typeface="Arial" pitchFamily="34" charset="0"/>
              <a:ea typeface="굴림" pitchFamily="34" charset="-127"/>
            </a:endParaRPr>
          </a:p>
          <a:p>
            <a:pPr algn="l"/>
            <a:endParaRPr lang="ko-KR" altLang="en-US" sz="2400" b="1">
              <a:solidFill>
                <a:srgbClr val="FF0000"/>
              </a:solidFill>
              <a:latin typeface="Arial" pitchFamily="34" charset="0"/>
              <a:ea typeface="굴림" pitchFamily="34" charset="-127"/>
            </a:endParaRPr>
          </a:p>
          <a:p>
            <a:pPr algn="l"/>
            <a:endParaRPr lang="ko-KR" altLang="en-US" sz="2400" b="1">
              <a:solidFill>
                <a:srgbClr val="FF0000"/>
              </a:solidFill>
              <a:latin typeface="Arial" pitchFamily="34" charset="0"/>
              <a:ea typeface="굴림" pitchFamily="34" charset="-127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953125" y="1728788"/>
          <a:ext cx="1538288" cy="849312"/>
        </p:xfrm>
        <a:graphic>
          <a:graphicData uri="http://schemas.openxmlformats.org/presentationml/2006/ole">
            <p:oleObj spid="_x0000_s23554" name="VISIO" r:id="rId6" imgW="1526760" imgH="660240" progId="Visio.Drawing.5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900738" y="2362200"/>
          <a:ext cx="1538287" cy="849313"/>
        </p:xfrm>
        <a:graphic>
          <a:graphicData uri="http://schemas.openxmlformats.org/presentationml/2006/ole">
            <p:oleObj spid="_x0000_s23555" name="VISIO" r:id="rId7" imgW="1526760" imgH="660240" progId="Visio.Drawing.5">
              <p:embed/>
            </p:oleObj>
          </a:graphicData>
        </a:graphic>
      </p:graphicFrame>
      <p:pic>
        <p:nvPicPr>
          <p:cNvPr id="2356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1695450"/>
            <a:ext cx="2057400" cy="1843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183313" y="2490788"/>
          <a:ext cx="1538287" cy="849312"/>
        </p:xfrm>
        <a:graphic>
          <a:graphicData uri="http://schemas.openxmlformats.org/presentationml/2006/ole">
            <p:oleObj spid="_x0000_s23556" name="VISIO" r:id="rId9" imgW="1526760" imgH="660240" progId="Visio.Drawing.5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157913" y="1600200"/>
          <a:ext cx="1538287" cy="849313"/>
        </p:xfrm>
        <a:graphic>
          <a:graphicData uri="http://schemas.openxmlformats.org/presentationml/2006/ole">
            <p:oleObj spid="_x0000_s23557" name="VISIO" r:id="rId10" imgW="1526760" imgH="660240" progId="Visio.Drawing.5">
              <p:embed/>
            </p:oleObj>
          </a:graphicData>
        </a:graphic>
      </p:graphicFrame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What does Bluetooth do for you?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3951288"/>
            <a:ext cx="4784725" cy="18621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mtClean="0">
                <a:solidFill>
                  <a:schemeClr val="accent2"/>
                </a:solidFill>
                <a:ea typeface="굴림" pitchFamily="34" charset="-127"/>
              </a:rPr>
              <a:t>Synchronization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Automatic synchronization of  calendars, address books, business cards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Push button synchronization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Wireless keyboard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Proximity 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371600"/>
            <a:ext cx="7315200" cy="5133975"/>
          </a:xfrm>
        </p:spPr>
      </p:pic>
      <p:graphicFrame>
        <p:nvGraphicFramePr>
          <p:cNvPr id="722947" name="Group 3"/>
          <p:cNvGraphicFramePr>
            <a:graphicFrameLocks noGrp="1"/>
          </p:cNvGraphicFramePr>
          <p:nvPr/>
        </p:nvGraphicFramePr>
        <p:xfrm>
          <a:off x="3429000" y="1608138"/>
          <a:ext cx="3581400" cy="1219200"/>
        </p:xfrm>
        <a:graphic>
          <a:graphicData uri="http://schemas.openxmlformats.org/drawingml/2006/table">
            <a:tbl>
              <a:tblPr/>
              <a:tblGrid>
                <a:gridCol w="928688"/>
                <a:gridCol w="2652712"/>
              </a:tblGrid>
              <a:tr h="214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34" charset="-127"/>
                        </a:rPr>
                        <a:t>Mode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34" charset="-127"/>
                        </a:rPr>
                        <a:t>BER range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Helvetica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DH5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&lt;0.0001529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DM5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&gt;0.0001529,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and &lt;0.0060795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DM3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&gt;0.0060695,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and &lt;0.0157813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DM1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PMingLiU" pitchFamily="18" charset="-120"/>
                        </a:rPr>
                        <a:t>&gt;0.0157813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9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Bluetooth Throughput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Proposed Approach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altLang="ko-KR" i="1" smtClean="0">
                <a:solidFill>
                  <a:schemeClr val="tx2"/>
                </a:solidFill>
                <a:ea typeface="굴림" pitchFamily="34" charset="-127"/>
              </a:rPr>
              <a:t>Adaptive Packet Type</a:t>
            </a:r>
            <a:r>
              <a:rPr lang="en-US" altLang="ko-KR" smtClean="0">
                <a:solidFill>
                  <a:schemeClr val="tx2"/>
                </a:solidFill>
                <a:ea typeface="굴림" pitchFamily="34" charset="-127"/>
              </a:rPr>
              <a:t> (APT):</a:t>
            </a:r>
            <a:endParaRPr lang="en-US" altLang="ko-KR" smtClean="0">
              <a:ea typeface="굴림" pitchFamily="34" charset="-127"/>
            </a:endParaRPr>
          </a:p>
          <a:p>
            <a:pPr lvl="1"/>
            <a:r>
              <a:rPr lang="en-US" altLang="ko-KR" sz="2400" smtClean="0">
                <a:ea typeface="굴림" pitchFamily="34" charset="-127"/>
              </a:rPr>
              <a:t>In BT specs, the function call, </a:t>
            </a:r>
            <a:r>
              <a:rPr lang="en-US" altLang="ko-KR" sz="2400" i="1" smtClean="0">
                <a:ea typeface="굴림" pitchFamily="34" charset="-127"/>
              </a:rPr>
              <a:t>Get_Link_Quality,</a:t>
            </a:r>
            <a:r>
              <a:rPr lang="en-US" altLang="ko-KR" sz="2400" smtClean="0">
                <a:ea typeface="굴림" pitchFamily="34" charset="-127"/>
              </a:rPr>
              <a:t> returns the Quality of the specified Link. </a:t>
            </a:r>
          </a:p>
          <a:p>
            <a:pPr lvl="1">
              <a:buFontTx/>
              <a:buNone/>
            </a:pPr>
            <a:endParaRPr lang="en-US" altLang="ko-KR" sz="2400" smtClean="0">
              <a:ea typeface="굴림" pitchFamily="34" charset="-127"/>
            </a:endParaRPr>
          </a:p>
          <a:p>
            <a:pPr lvl="1"/>
            <a:r>
              <a:rPr lang="en-US" altLang="ko-KR" sz="2400" smtClean="0">
                <a:ea typeface="굴림" pitchFamily="34" charset="-127"/>
              </a:rPr>
              <a:t>We read the returned link Quality Value, and adapt packet type so as to optimize throughput.</a:t>
            </a:r>
          </a:p>
          <a:p>
            <a:pPr lvl="1"/>
            <a:endParaRPr lang="ko-KR" altLang="en-US" sz="2400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752600"/>
            <a:ext cx="9144000" cy="4446588"/>
          </a:xfrm>
        </p:spPr>
      </p:pic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420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Simulation 1: Fixed BER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81000" y="1979613"/>
            <a:ext cx="3886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Time: 600 seconds</a:t>
            </a:r>
            <a:b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</a:b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TCP Packet Size: 500 bytes</a:t>
            </a:r>
            <a:b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</a:b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Buffer Size: 9000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641475"/>
            <a:ext cx="9144000" cy="4606925"/>
          </a:xfrm>
        </p:spPr>
      </p:pic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420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rPr>
              <a:t>Simulation 2: Varying BER</a:t>
            </a:r>
            <a:endParaRPr lang="en-US" altLang="ko-KR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itchFamily="34" charset="-127"/>
            </a:endParaRP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81000" y="1828800"/>
            <a:ext cx="3886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Time: 600 seconds</a:t>
            </a:r>
            <a:b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</a:b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TCP Packet Size: 500 bytes</a:t>
            </a:r>
            <a:b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</a:b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Buffer Size: 9000 bytes</a:t>
            </a:r>
            <a:b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</a:br>
            <a:r>
              <a:rPr lang="en-US" altLang="ko-KR">
                <a:solidFill>
                  <a:srgbClr val="FF0033"/>
                </a:solidFill>
                <a:latin typeface="Arial" pitchFamily="34" charset="0"/>
                <a:ea typeface="굴림" pitchFamily="34" charset="-127"/>
              </a:rPr>
              <a:t>BER: changes between 0.0001 and 0.0005 every 1 second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ko-KR" sz="4000" smtClean="0">
                <a:solidFill>
                  <a:schemeClr val="accent2"/>
                </a:solidFill>
                <a:ea typeface="굴림" pitchFamily="34" charset="-127"/>
              </a:rPr>
              <a:t>BlueTorrent: P2P content sharing with Bluetooth</a:t>
            </a:r>
            <a:r>
              <a:rPr lang="en-US" altLang="ko-KR" sz="2400" smtClean="0">
                <a:ea typeface="굴림" pitchFamily="34" charset="-127"/>
              </a:rPr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ko-KR" sz="1800" smtClean="0">
              <a:ea typeface="굴림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 Mario Gerla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Sewook Jung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Uichin Lee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Network Research Lab.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UCLA</a:t>
            </a:r>
            <a:endParaRPr lang="en-US" altLang="ko-KR" sz="2800" smtClean="0">
              <a:ea typeface="굴림" pitchFamily="34" charset="-127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7624763" y="1419225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People-2-People </a:t>
            </a:r>
            <a:r>
              <a:rPr lang="en-US" altLang="ko-KR" smtClean="0"/>
              <a:t>C</a:t>
            </a:r>
            <a:r>
              <a:rPr lang="en-US" smtClean="0"/>
              <a:t>ontent </a:t>
            </a:r>
            <a:r>
              <a:rPr lang="en-US" altLang="ko-KR" smtClean="0"/>
              <a:t>S</a:t>
            </a:r>
            <a:r>
              <a:rPr lang="en-US" smtClean="0"/>
              <a:t>haring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153400" cy="2420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smtClean="0"/>
              <a:t>Scenarios of interest</a:t>
            </a:r>
          </a:p>
          <a:p>
            <a:pPr lvl="1">
              <a:lnSpc>
                <a:spcPct val="90000"/>
              </a:lnSpc>
            </a:pPr>
            <a:r>
              <a:rPr lang="en-US" altLang="ko-KR" sz="1200" smtClean="0">
                <a:ea typeface="굴림" pitchFamily="34" charset="-127"/>
              </a:rPr>
              <a:t>D</a:t>
            </a:r>
            <a:r>
              <a:rPr lang="en-US" sz="1200" smtClean="0">
                <a:ea typeface="ＭＳ Ｐゴシック" pitchFamily="34" charset="-128"/>
              </a:rPr>
              <a:t>ownloading newspaper, news clips, music on the</a:t>
            </a:r>
            <a:r>
              <a:rPr lang="en-US" altLang="ko-KR" sz="1200" smtClean="0">
                <a:ea typeface="굴림" pitchFamily="34" charset="-127"/>
              </a:rPr>
              <a:t> </a:t>
            </a:r>
            <a:r>
              <a:rPr lang="en-US" sz="1200" smtClean="0">
                <a:ea typeface="ＭＳ Ｐゴシック" pitchFamily="34" charset="-128"/>
              </a:rPr>
              <a:t>w</a:t>
            </a:r>
            <a:r>
              <a:rPr lang="en-US" altLang="ko-KR" sz="1200" smtClean="0">
                <a:ea typeface="굴림" pitchFamily="34" charset="-127"/>
              </a:rPr>
              <a:t>a</a:t>
            </a:r>
            <a:r>
              <a:rPr lang="en-US" sz="1200" smtClean="0">
                <a:ea typeface="ＭＳ Ｐゴシック" pitchFamily="34" charset="-128"/>
              </a:rPr>
              <a:t>y to the subway</a:t>
            </a:r>
          </a:p>
          <a:p>
            <a:pPr lvl="2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7 degrees </a:t>
            </a:r>
            <a:r>
              <a:rPr lang="en-US" altLang="ko-KR" sz="1200" smtClean="0">
                <a:ea typeface="굴림" pitchFamily="34" charset="-127"/>
              </a:rPr>
              <a:t>of Separation </a:t>
            </a:r>
            <a:r>
              <a:rPr lang="en-US" sz="1200" smtClean="0">
                <a:ea typeface="ＭＳ Ｐゴシック" pitchFamily="34" charset="-128"/>
              </a:rPr>
              <a:t>(Columbia</a:t>
            </a:r>
            <a:r>
              <a:rPr lang="en-US" altLang="ko-KR" sz="1200" smtClean="0">
                <a:ea typeface="굴림" pitchFamily="34" charset="-127"/>
              </a:rPr>
              <a:t> Univ.</a:t>
            </a:r>
            <a:r>
              <a:rPr lang="en-US" sz="12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200" smtClean="0">
                <a:ea typeface="굴림" pitchFamily="34" charset="-127"/>
              </a:rPr>
              <a:t>Proximity Advertisement</a:t>
            </a:r>
          </a:p>
          <a:p>
            <a:pPr lvl="2">
              <a:lnSpc>
                <a:spcPct val="90000"/>
              </a:lnSpc>
            </a:pPr>
            <a:r>
              <a:rPr lang="en-US" altLang="ko-KR" sz="1200" smtClean="0">
                <a:ea typeface="굴림" pitchFamily="34" charset="-127"/>
              </a:rPr>
              <a:t>Listen to music - Nokia-EMI</a:t>
            </a:r>
          </a:p>
          <a:p>
            <a:pPr lvl="2">
              <a:lnSpc>
                <a:spcPct val="90000"/>
              </a:lnSpc>
            </a:pPr>
            <a:r>
              <a:rPr lang="en-US" altLang="ko-KR" sz="1200" smtClean="0">
                <a:ea typeface="굴림" pitchFamily="34" charset="-127"/>
              </a:rPr>
              <a:t>Advertisement – Bluecasting, WideRay</a:t>
            </a:r>
          </a:p>
          <a:p>
            <a:pPr lvl="2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“</a:t>
            </a:r>
            <a:r>
              <a:rPr lang="en-US" altLang="ko-KR" sz="1200" smtClean="0">
                <a:ea typeface="굴림" pitchFamily="34" charset="-127"/>
              </a:rPr>
              <a:t>R</a:t>
            </a:r>
            <a:r>
              <a:rPr lang="en-US" sz="1200" smtClean="0">
                <a:ea typeface="ＭＳ Ｐゴシック" pitchFamily="34" charset="-128"/>
              </a:rPr>
              <a:t>eading” billboards</a:t>
            </a:r>
            <a:r>
              <a:rPr lang="en-US" altLang="ko-KR" sz="1200" smtClean="0">
                <a:ea typeface="굴림" pitchFamily="34" charset="-127"/>
              </a:rPr>
              <a:t> – CBS</a:t>
            </a:r>
            <a:endParaRPr lang="en-US" sz="12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Exchanging songs, pictures, ads, </a:t>
            </a:r>
            <a:r>
              <a:rPr lang="en-US" altLang="ko-KR" sz="1200" smtClean="0">
                <a:ea typeface="굴림" pitchFamily="34" charset="-127"/>
              </a:rPr>
              <a:t>movie clips</a:t>
            </a:r>
          </a:p>
          <a:p>
            <a:pPr lvl="1">
              <a:lnSpc>
                <a:spcPct val="90000"/>
              </a:lnSpc>
            </a:pPr>
            <a:r>
              <a:rPr lang="en-US" sz="1200" smtClean="0">
                <a:ea typeface="ＭＳ Ｐゴシック" pitchFamily="34" charset="-128"/>
              </a:rPr>
              <a:t>Social networking</a:t>
            </a:r>
            <a:r>
              <a:rPr lang="en-US" altLang="ko-KR" sz="1200" smtClean="0">
                <a:ea typeface="굴림" pitchFamily="34" charset="-127"/>
              </a:rPr>
              <a:t> - Nokia Sensor</a:t>
            </a:r>
            <a:endParaRPr lang="en-US" sz="1200" smtClean="0">
              <a:ea typeface="ＭＳ Ｐゴシック" pitchFamily="34" charset="-128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089025" y="4519613"/>
          <a:ext cx="3254375" cy="2049462"/>
        </p:xfrm>
        <a:graphic>
          <a:graphicData uri="http://schemas.openxmlformats.org/presentationml/2006/ole">
            <p:oleObj spid="_x0000_s107522" name="Image" r:id="rId4" imgW="6615873" imgH="4165079" progId="Photoshop.Image.7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4518025"/>
          <a:ext cx="3276600" cy="2025650"/>
        </p:xfrm>
        <a:graphic>
          <a:graphicData uri="http://schemas.openxmlformats.org/presentationml/2006/ole">
            <p:oleObj spid="_x0000_s107523" name="Image" r:id="rId5" imgW="6653968" imgH="4114286" progId="Photoshop.Image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Target </a:t>
            </a:r>
            <a:r>
              <a:rPr lang="en-US" altLang="ko-KR" sz="3200" smtClean="0"/>
              <a:t>S</a:t>
            </a:r>
            <a:r>
              <a:rPr lang="en-US" sz="3200" smtClean="0"/>
              <a:t>cenario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263775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Airport Corridor, </a:t>
            </a:r>
            <a:r>
              <a:rPr lang="en-US" smtClean="0"/>
              <a:t>Subway platform</a:t>
            </a:r>
          </a:p>
          <a:p>
            <a:r>
              <a:rPr lang="en-US" smtClean="0"/>
              <a:t>Multiple Blue</a:t>
            </a:r>
            <a:r>
              <a:rPr lang="en-US" altLang="ko-KR" smtClean="0">
                <a:ea typeface="굴림" pitchFamily="34" charset="-127"/>
              </a:rPr>
              <a:t>t</a:t>
            </a:r>
            <a:r>
              <a:rPr lang="en-US" smtClean="0"/>
              <a:t>ooth </a:t>
            </a:r>
            <a:r>
              <a:rPr lang="en-US" altLang="ko-KR" smtClean="0">
                <a:ea typeface="굴림" pitchFamily="34" charset="-127"/>
              </a:rPr>
              <a:t>A</a:t>
            </a:r>
            <a:r>
              <a:rPr lang="en-US" smtClean="0"/>
              <a:t>ccess </a:t>
            </a:r>
            <a:r>
              <a:rPr lang="en-US" altLang="ko-KR" smtClean="0">
                <a:ea typeface="굴림" pitchFamily="34" charset="-127"/>
              </a:rPr>
              <a:t>P</a:t>
            </a:r>
            <a:r>
              <a:rPr lang="en-US" smtClean="0"/>
              <a:t>oints</a:t>
            </a:r>
          </a:p>
          <a:p>
            <a:r>
              <a:rPr lang="en-US" smtClean="0"/>
              <a:t>Proximity data transfers</a:t>
            </a:r>
          </a:p>
        </p:txBody>
      </p:sp>
      <p:pic>
        <p:nvPicPr>
          <p:cNvPr id="109572" name="Picture 4" descr="j03999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886200"/>
            <a:ext cx="40386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 descr="j018259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86200"/>
            <a:ext cx="17319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3914775"/>
            <a:ext cx="781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7655" name="AutoShape 7"/>
          <p:cNvSpPr>
            <a:spLocks noChangeArrowheads="1"/>
          </p:cNvSpPr>
          <p:nvPr/>
        </p:nvSpPr>
        <p:spPr bwMode="auto">
          <a:xfrm rot="-1890256">
            <a:off x="1350963" y="4724400"/>
            <a:ext cx="1011237" cy="228600"/>
          </a:xfrm>
          <a:prstGeom prst="leftRightArrow">
            <a:avLst>
              <a:gd name="adj1" fmla="val 41833"/>
              <a:gd name="adj2" fmla="val 231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7656" name="AutoShape 8"/>
          <p:cNvSpPr>
            <a:spLocks noChangeArrowheads="1"/>
          </p:cNvSpPr>
          <p:nvPr/>
        </p:nvSpPr>
        <p:spPr bwMode="auto">
          <a:xfrm>
            <a:off x="741363" y="51054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7657" name="AutoShape 9"/>
          <p:cNvSpPr>
            <a:spLocks noChangeArrowheads="1"/>
          </p:cNvSpPr>
          <p:nvPr/>
        </p:nvSpPr>
        <p:spPr bwMode="auto">
          <a:xfrm rot="1784886">
            <a:off x="3048000" y="4876800"/>
            <a:ext cx="1849438" cy="228600"/>
          </a:xfrm>
          <a:prstGeom prst="leftRightArrow">
            <a:avLst>
              <a:gd name="adj1" fmla="val 41833"/>
              <a:gd name="adj2" fmla="val 423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7658" name="AutoShape 10"/>
          <p:cNvSpPr>
            <a:spLocks noChangeArrowheads="1"/>
          </p:cNvSpPr>
          <p:nvPr/>
        </p:nvSpPr>
        <p:spPr bwMode="auto">
          <a:xfrm>
            <a:off x="4800600" y="51054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135188" y="5116513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>
                <a:ea typeface="굴림" pitchFamily="34" charset="-127"/>
              </a:rPr>
              <a:t>Access Point</a:t>
            </a:r>
          </a:p>
        </p:txBody>
      </p:sp>
      <p:pic>
        <p:nvPicPr>
          <p:cNvPr id="10958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9913" y="3886200"/>
            <a:ext cx="781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7661" name="AutoShape 13"/>
          <p:cNvSpPr>
            <a:spLocks noChangeArrowheads="1"/>
          </p:cNvSpPr>
          <p:nvPr/>
        </p:nvSpPr>
        <p:spPr bwMode="auto">
          <a:xfrm rot="-1220977">
            <a:off x="5257800" y="4800600"/>
            <a:ext cx="2971800" cy="228600"/>
          </a:xfrm>
          <a:prstGeom prst="leftRightArrow">
            <a:avLst>
              <a:gd name="adj1" fmla="val 41833"/>
              <a:gd name="adj2" fmla="val 68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854950" y="51054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>
                <a:ea typeface="굴림" pitchFamily="34" charset="-127"/>
              </a:rPr>
              <a:t>Access Point</a:t>
            </a:r>
          </a:p>
        </p:txBody>
      </p:sp>
      <p:sp>
        <p:nvSpPr>
          <p:cNvPr id="667663" name="AutoShape 15"/>
          <p:cNvSpPr>
            <a:spLocks noChangeArrowheads="1"/>
          </p:cNvSpPr>
          <p:nvPr/>
        </p:nvSpPr>
        <p:spPr bwMode="auto">
          <a:xfrm rot="1784886">
            <a:off x="3048000" y="4876800"/>
            <a:ext cx="1849438" cy="228600"/>
          </a:xfrm>
          <a:prstGeom prst="leftRightArrow">
            <a:avLst>
              <a:gd name="adj1" fmla="val 41833"/>
              <a:gd name="adj2" fmla="val 423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 animBg="1"/>
      <p:bldP spid="667656" grpId="0" animBg="1"/>
      <p:bldP spid="667657" grpId="0" animBg="1"/>
      <p:bldP spid="667658" grpId="0" animBg="1"/>
      <p:bldP spid="667661" grpId="0" animBg="1"/>
      <p:bldP spid="66766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P2P Data </a:t>
            </a:r>
            <a:r>
              <a:rPr lang="en-US" altLang="ko-KR" smtClean="0"/>
              <a:t>T</a:t>
            </a:r>
            <a:r>
              <a:rPr lang="en-US" smtClean="0"/>
              <a:t>ransfers in Bluetooth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4605338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Piconets</a:t>
            </a:r>
            <a:r>
              <a:rPr lang="en-US" altLang="ko-KR" smtClean="0">
                <a:ea typeface="굴림" pitchFamily="34" charset="-127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1-to-1 connection for P2P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up to 7 slaves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S</a:t>
            </a:r>
            <a:r>
              <a:rPr lang="en-US" smtClean="0"/>
              <a:t>catternet</a:t>
            </a:r>
            <a:r>
              <a:rPr lang="en-US" altLang="ko-KR" smtClean="0">
                <a:ea typeface="굴림" pitchFamily="34" charset="-127"/>
              </a:rPr>
              <a:t> (?)</a:t>
            </a: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Hardware Limitation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Some chips support only limited scatternet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Software Limitation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No specification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Mobility problem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Disconnection, Reconfiguration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Bluetooth Overlays</a:t>
            </a:r>
            <a:endParaRPr lang="en-US" smtClean="0"/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6781800" y="2590800"/>
            <a:ext cx="457200" cy="2667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M</a:t>
            </a:r>
          </a:p>
        </p:txBody>
      </p:sp>
      <p:cxnSp>
        <p:nvCxnSpPr>
          <p:cNvPr id="111621" name="AutoShape 5"/>
          <p:cNvCxnSpPr>
            <a:cxnSpLocks noChangeShapeType="1"/>
            <a:stCxn id="111620" idx="4"/>
            <a:endCxn id="111622" idx="0"/>
          </p:cNvCxnSpPr>
          <p:nvPr/>
        </p:nvCxnSpPr>
        <p:spPr bwMode="auto">
          <a:xfrm>
            <a:off x="7010400" y="2857500"/>
            <a:ext cx="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6781800" y="3144838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cxnSp>
        <p:nvCxnSpPr>
          <p:cNvPr id="111623" name="AutoShape 7"/>
          <p:cNvCxnSpPr>
            <a:cxnSpLocks noChangeShapeType="1"/>
            <a:stCxn id="111620" idx="3"/>
            <a:endCxn id="111624" idx="0"/>
          </p:cNvCxnSpPr>
          <p:nvPr/>
        </p:nvCxnSpPr>
        <p:spPr bwMode="auto">
          <a:xfrm flipH="1">
            <a:off x="6400800" y="2817813"/>
            <a:ext cx="4476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6172200" y="3144838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6477000" y="35052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" pitchFamily="34" charset="0"/>
                <a:ea typeface="굴림" pitchFamily="34" charset="-127"/>
              </a:rPr>
              <a:t>Piconet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6096000" y="4495800"/>
            <a:ext cx="457200" cy="2667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M</a:t>
            </a: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6705600" y="4991100"/>
            <a:ext cx="4572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SB</a:t>
            </a:r>
          </a:p>
        </p:txBody>
      </p:sp>
      <p:cxnSp>
        <p:nvCxnSpPr>
          <p:cNvPr id="111628" name="AutoShape 12"/>
          <p:cNvCxnSpPr>
            <a:cxnSpLocks noChangeShapeType="1"/>
            <a:stCxn id="111626" idx="5"/>
            <a:endCxn id="111627" idx="1"/>
          </p:cNvCxnSpPr>
          <p:nvPr/>
        </p:nvCxnSpPr>
        <p:spPr bwMode="auto">
          <a:xfrm>
            <a:off x="6486525" y="4722813"/>
            <a:ext cx="2857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29" name="Oval 13"/>
          <p:cNvSpPr>
            <a:spLocks noChangeArrowheads="1"/>
          </p:cNvSpPr>
          <p:nvPr/>
        </p:nvSpPr>
        <p:spPr bwMode="auto">
          <a:xfrm>
            <a:off x="7315200" y="4495800"/>
            <a:ext cx="457200" cy="2667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M</a:t>
            </a:r>
          </a:p>
        </p:txBody>
      </p:sp>
      <p:cxnSp>
        <p:nvCxnSpPr>
          <p:cNvPr id="111630" name="AutoShape 14"/>
          <p:cNvCxnSpPr>
            <a:cxnSpLocks noChangeShapeType="1"/>
            <a:stCxn id="111629" idx="3"/>
            <a:endCxn id="111627" idx="7"/>
          </p:cNvCxnSpPr>
          <p:nvPr/>
        </p:nvCxnSpPr>
        <p:spPr bwMode="auto">
          <a:xfrm flipH="1">
            <a:off x="7096125" y="4722813"/>
            <a:ext cx="2857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1631" name="AutoShape 15"/>
          <p:cNvCxnSpPr>
            <a:cxnSpLocks noChangeShapeType="1"/>
            <a:stCxn id="111629" idx="5"/>
            <a:endCxn id="111634" idx="0"/>
          </p:cNvCxnSpPr>
          <p:nvPr/>
        </p:nvCxnSpPr>
        <p:spPr bwMode="auto">
          <a:xfrm>
            <a:off x="7705725" y="4722813"/>
            <a:ext cx="447675" cy="268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1632" name="AutoShape 16"/>
          <p:cNvCxnSpPr>
            <a:cxnSpLocks noChangeShapeType="1"/>
            <a:stCxn id="111626" idx="3"/>
            <a:endCxn id="111633" idx="0"/>
          </p:cNvCxnSpPr>
          <p:nvPr/>
        </p:nvCxnSpPr>
        <p:spPr bwMode="auto">
          <a:xfrm flipH="1">
            <a:off x="5867400" y="4722813"/>
            <a:ext cx="295275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33" name="Oval 17"/>
          <p:cNvSpPr>
            <a:spLocks noChangeArrowheads="1"/>
          </p:cNvSpPr>
          <p:nvPr/>
        </p:nvSpPr>
        <p:spPr bwMode="auto">
          <a:xfrm>
            <a:off x="5638800" y="4953000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7924800" y="4991100"/>
            <a:ext cx="4572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MB</a:t>
            </a:r>
          </a:p>
        </p:txBody>
      </p:sp>
      <p:cxnSp>
        <p:nvCxnSpPr>
          <p:cNvPr id="111635" name="AutoShape 19"/>
          <p:cNvCxnSpPr>
            <a:cxnSpLocks noChangeShapeType="1"/>
            <a:stCxn id="111634" idx="5"/>
            <a:endCxn id="111636" idx="0"/>
          </p:cNvCxnSpPr>
          <p:nvPr/>
        </p:nvCxnSpPr>
        <p:spPr bwMode="auto">
          <a:xfrm>
            <a:off x="8315325" y="5218113"/>
            <a:ext cx="295275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36" name="Oval 20"/>
          <p:cNvSpPr>
            <a:spLocks noChangeArrowheads="1"/>
          </p:cNvSpPr>
          <p:nvPr/>
        </p:nvSpPr>
        <p:spPr bwMode="auto">
          <a:xfrm>
            <a:off x="8382000" y="5600700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cxnSp>
        <p:nvCxnSpPr>
          <p:cNvPr id="111637" name="AutoShape 21"/>
          <p:cNvCxnSpPr>
            <a:cxnSpLocks noChangeShapeType="1"/>
            <a:stCxn id="111634" idx="3"/>
            <a:endCxn id="111638" idx="0"/>
          </p:cNvCxnSpPr>
          <p:nvPr/>
        </p:nvCxnSpPr>
        <p:spPr bwMode="auto">
          <a:xfrm flipH="1">
            <a:off x="7696200" y="5218113"/>
            <a:ext cx="295275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7467600" y="5600700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6299200" y="5957888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" pitchFamily="34" charset="0"/>
                <a:ea typeface="굴림" pitchFamily="34" charset="-127"/>
              </a:rPr>
              <a:t>Scatternet</a:t>
            </a:r>
          </a:p>
        </p:txBody>
      </p:sp>
      <p:sp>
        <p:nvSpPr>
          <p:cNvPr id="111640" name="Oval 24"/>
          <p:cNvSpPr>
            <a:spLocks noChangeArrowheads="1"/>
          </p:cNvSpPr>
          <p:nvPr/>
        </p:nvSpPr>
        <p:spPr bwMode="auto">
          <a:xfrm>
            <a:off x="5486400" y="4419600"/>
            <a:ext cx="1752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Oval 25"/>
          <p:cNvSpPr>
            <a:spLocks noChangeArrowheads="1"/>
          </p:cNvSpPr>
          <p:nvPr/>
        </p:nvSpPr>
        <p:spPr bwMode="auto">
          <a:xfrm>
            <a:off x="6629400" y="4419600"/>
            <a:ext cx="1905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Oval 26"/>
          <p:cNvSpPr>
            <a:spLocks noChangeArrowheads="1"/>
          </p:cNvSpPr>
          <p:nvPr/>
        </p:nvSpPr>
        <p:spPr bwMode="auto">
          <a:xfrm>
            <a:off x="7315200" y="4953000"/>
            <a:ext cx="1752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Oval 27"/>
          <p:cNvSpPr>
            <a:spLocks noChangeArrowheads="1"/>
          </p:cNvSpPr>
          <p:nvPr/>
        </p:nvSpPr>
        <p:spPr bwMode="auto">
          <a:xfrm>
            <a:off x="6324600" y="1447800"/>
            <a:ext cx="457200" cy="2667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M</a:t>
            </a:r>
          </a:p>
        </p:txBody>
      </p:sp>
      <p:cxnSp>
        <p:nvCxnSpPr>
          <p:cNvPr id="111644" name="AutoShape 28"/>
          <p:cNvCxnSpPr>
            <a:cxnSpLocks noChangeShapeType="1"/>
            <a:stCxn id="111643" idx="6"/>
            <a:endCxn id="111645" idx="2"/>
          </p:cNvCxnSpPr>
          <p:nvPr/>
        </p:nvCxnSpPr>
        <p:spPr bwMode="auto">
          <a:xfrm>
            <a:off x="6781800" y="158115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45" name="Oval 29"/>
          <p:cNvSpPr>
            <a:spLocks noChangeArrowheads="1"/>
          </p:cNvSpPr>
          <p:nvPr/>
        </p:nvSpPr>
        <p:spPr bwMode="auto">
          <a:xfrm>
            <a:off x="7391400" y="1447800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5334000" y="1790700"/>
            <a:ext cx="332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" pitchFamily="34" charset="0"/>
                <a:ea typeface="굴림" pitchFamily="34" charset="-127"/>
              </a:rPr>
              <a:t>Piconet (1-to-1, Peer-to-peer)</a:t>
            </a:r>
          </a:p>
        </p:txBody>
      </p:sp>
      <p:sp>
        <p:nvSpPr>
          <p:cNvPr id="111647" name="Oval 31"/>
          <p:cNvSpPr>
            <a:spLocks noChangeArrowheads="1"/>
          </p:cNvSpPr>
          <p:nvPr/>
        </p:nvSpPr>
        <p:spPr bwMode="auto">
          <a:xfrm>
            <a:off x="8229600" y="3124200"/>
            <a:ext cx="4572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kumimoji="1" lang="en-US" altLang="ko-KR" sz="2400">
                <a:ea typeface="굴림" pitchFamily="34" charset="-127"/>
              </a:rPr>
              <a:t>S</a:t>
            </a:r>
          </a:p>
        </p:txBody>
      </p:sp>
      <p:cxnSp>
        <p:nvCxnSpPr>
          <p:cNvPr id="111648" name="AutoShape 32"/>
          <p:cNvCxnSpPr>
            <a:cxnSpLocks noChangeShapeType="1"/>
            <a:stCxn id="111620" idx="6"/>
            <a:endCxn id="111647" idx="1"/>
          </p:cNvCxnSpPr>
          <p:nvPr/>
        </p:nvCxnSpPr>
        <p:spPr bwMode="auto">
          <a:xfrm>
            <a:off x="7239000" y="2724150"/>
            <a:ext cx="105727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7512050" y="3048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ea typeface="굴림" pitchFamily="34" charset="-127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The  Overlay Concept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98625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ko-KR" sz="1800" smtClean="0">
                <a:ea typeface="굴림" pitchFamily="34" charset="-127"/>
              </a:rPr>
              <a:t>Piconet Members move together (Group Mobility)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ko-KR" sz="1800" smtClean="0">
                <a:ea typeface="굴림" pitchFamily="34" charset="-127"/>
              </a:rPr>
              <a:t>Each Piconet represents a “nomadic warrior”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ko-KR" sz="1800" smtClean="0">
                <a:ea typeface="굴림" pitchFamily="34" charset="-127"/>
              </a:rPr>
              <a:t>Works also with single node Piconets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ko-KR" sz="1800" smtClean="0">
                <a:ea typeface="굴림" pitchFamily="34" charset="-127"/>
              </a:rPr>
              <a:t>Opportunistic neighbor Piconet merge =&gt; Overlay BT 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ko-KR" sz="1800" smtClean="0">
                <a:ea typeface="굴림" pitchFamily="34" charset="-127"/>
              </a:rPr>
              <a:t>Result: Virtual Scatternet </a:t>
            </a: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1539875" y="3352800"/>
            <a:ext cx="5318125" cy="3267075"/>
            <a:chOff x="384" y="384"/>
            <a:chExt cx="4224" cy="3587"/>
          </a:xfrm>
        </p:grpSpPr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>
              <a:off x="720" y="38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432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S1</a:t>
              </a:r>
            </a:p>
          </p:txBody>
        </p:sp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008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D2</a:t>
              </a:r>
            </a:p>
          </p:txBody>
        </p:sp>
        <p:cxnSp>
          <p:nvCxnSpPr>
            <p:cNvPr id="113672" name="AutoShape 8"/>
            <p:cNvCxnSpPr>
              <a:cxnSpLocks noChangeShapeType="1"/>
              <a:stCxn id="113669" idx="3"/>
              <a:endCxn id="113670" idx="0"/>
            </p:cNvCxnSpPr>
            <p:nvPr/>
          </p:nvCxnSpPr>
          <p:spPr bwMode="auto">
            <a:xfrm flipH="1">
              <a:off x="528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673" name="AutoShape 9"/>
            <p:cNvCxnSpPr>
              <a:cxnSpLocks noChangeShapeType="1"/>
              <a:stCxn id="113669" idx="5"/>
              <a:endCxn id="113671" idx="0"/>
            </p:cNvCxnSpPr>
            <p:nvPr/>
          </p:nvCxnSpPr>
          <p:spPr bwMode="auto">
            <a:xfrm>
              <a:off x="884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1776" y="38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D1</a:t>
              </a:r>
            </a:p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S3</a:t>
              </a:r>
            </a:p>
          </p:txBody>
        </p:sp>
        <p:sp>
          <p:nvSpPr>
            <p:cNvPr id="113675" name="Oval 11"/>
            <p:cNvSpPr>
              <a:spLocks noChangeArrowheads="1"/>
            </p:cNvSpPr>
            <p:nvPr/>
          </p:nvSpPr>
          <p:spPr bwMode="auto">
            <a:xfrm>
              <a:off x="1488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S2</a:t>
              </a: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2064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D3</a:t>
              </a:r>
            </a:p>
          </p:txBody>
        </p:sp>
        <p:cxnSp>
          <p:nvCxnSpPr>
            <p:cNvPr id="113677" name="AutoShape 13"/>
            <p:cNvCxnSpPr>
              <a:cxnSpLocks noChangeShapeType="1"/>
              <a:stCxn id="113674" idx="3"/>
              <a:endCxn id="113675" idx="0"/>
            </p:cNvCxnSpPr>
            <p:nvPr/>
          </p:nvCxnSpPr>
          <p:spPr bwMode="auto">
            <a:xfrm flipH="1">
              <a:off x="1584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678" name="AutoShape 14"/>
            <p:cNvCxnSpPr>
              <a:cxnSpLocks noChangeShapeType="1"/>
              <a:stCxn id="113674" idx="5"/>
              <a:endCxn id="113676" idx="0"/>
            </p:cNvCxnSpPr>
            <p:nvPr/>
          </p:nvCxnSpPr>
          <p:spPr bwMode="auto">
            <a:xfrm>
              <a:off x="1940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721" y="1160"/>
              <a:ext cx="153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2000">
                  <a:latin typeface="Arial" pitchFamily="34" charset="0"/>
                  <a:ea typeface="굴림" pitchFamily="34" charset="-127"/>
                </a:rPr>
                <a:t>(a) Slave Stage</a:t>
              </a:r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2016" y="52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2959" y="1191"/>
              <a:ext cx="157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2000">
                  <a:latin typeface="Arial" pitchFamily="34" charset="0"/>
                  <a:ea typeface="굴림" pitchFamily="34" charset="-127"/>
                </a:rPr>
                <a:t>(b) Probe Stage</a:t>
              </a:r>
            </a:p>
          </p:txBody>
        </p:sp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3072" y="38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2784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S1</a:t>
              </a:r>
            </a:p>
          </p:txBody>
        </p:sp>
        <p:sp>
          <p:nvSpPr>
            <p:cNvPr id="113684" name="Oval 20"/>
            <p:cNvSpPr>
              <a:spLocks noChangeArrowheads="1"/>
            </p:cNvSpPr>
            <p:nvPr/>
          </p:nvSpPr>
          <p:spPr bwMode="auto">
            <a:xfrm>
              <a:off x="3360" y="86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D2</a:t>
              </a:r>
            </a:p>
          </p:txBody>
        </p:sp>
        <p:cxnSp>
          <p:nvCxnSpPr>
            <p:cNvPr id="113685" name="AutoShape 21"/>
            <p:cNvCxnSpPr>
              <a:cxnSpLocks noChangeShapeType="1"/>
              <a:stCxn id="113682" idx="3"/>
              <a:endCxn id="113683" idx="0"/>
            </p:cNvCxnSpPr>
            <p:nvPr/>
          </p:nvCxnSpPr>
          <p:spPr bwMode="auto">
            <a:xfrm flipH="1">
              <a:off x="2880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4128" y="38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D1</a:t>
              </a:r>
            </a:p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S3</a:t>
              </a:r>
            </a:p>
          </p:txBody>
        </p:sp>
        <p:sp>
          <p:nvSpPr>
            <p:cNvPr id="113687" name="Oval 23"/>
            <p:cNvSpPr>
              <a:spLocks noChangeArrowheads="1"/>
            </p:cNvSpPr>
            <p:nvPr/>
          </p:nvSpPr>
          <p:spPr bwMode="auto">
            <a:xfrm>
              <a:off x="3840" y="86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S2</a:t>
              </a:r>
            </a:p>
          </p:txBody>
        </p:sp>
        <p:sp>
          <p:nvSpPr>
            <p:cNvPr id="113688" name="Oval 24"/>
            <p:cNvSpPr>
              <a:spLocks noChangeArrowheads="1"/>
            </p:cNvSpPr>
            <p:nvPr/>
          </p:nvSpPr>
          <p:spPr bwMode="auto">
            <a:xfrm>
              <a:off x="4416" y="8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D3</a:t>
              </a:r>
            </a:p>
          </p:txBody>
        </p:sp>
        <p:cxnSp>
          <p:nvCxnSpPr>
            <p:cNvPr id="113689" name="AutoShape 25"/>
            <p:cNvCxnSpPr>
              <a:cxnSpLocks noChangeShapeType="1"/>
              <a:stCxn id="113686" idx="5"/>
              <a:endCxn id="113688" idx="0"/>
            </p:cNvCxnSpPr>
            <p:nvPr/>
          </p:nvCxnSpPr>
          <p:spPr bwMode="auto">
            <a:xfrm>
              <a:off x="4292" y="548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4368" y="528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3691" name="AutoShape 27"/>
            <p:cNvCxnSpPr>
              <a:cxnSpLocks noChangeShapeType="1"/>
              <a:stCxn id="113686" idx="3"/>
              <a:endCxn id="113684" idx="0"/>
            </p:cNvCxnSpPr>
            <p:nvPr/>
          </p:nvCxnSpPr>
          <p:spPr bwMode="auto">
            <a:xfrm flipH="1">
              <a:off x="3456" y="548"/>
              <a:ext cx="70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692" name="AutoShape 28"/>
            <p:cNvCxnSpPr>
              <a:cxnSpLocks noChangeShapeType="1"/>
              <a:stCxn id="113682" idx="5"/>
              <a:endCxn id="113687" idx="0"/>
            </p:cNvCxnSpPr>
            <p:nvPr/>
          </p:nvCxnSpPr>
          <p:spPr bwMode="auto">
            <a:xfrm>
              <a:off x="3236" y="548"/>
              <a:ext cx="70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93" name="Oval 29"/>
            <p:cNvSpPr>
              <a:spLocks noChangeArrowheads="1"/>
            </p:cNvSpPr>
            <p:nvPr/>
          </p:nvSpPr>
          <p:spPr bwMode="auto">
            <a:xfrm>
              <a:off x="720" y="1711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Oval 30"/>
            <p:cNvSpPr>
              <a:spLocks noChangeArrowheads="1"/>
            </p:cNvSpPr>
            <p:nvPr/>
          </p:nvSpPr>
          <p:spPr bwMode="auto">
            <a:xfrm>
              <a:off x="432" y="219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S1</a:t>
              </a:r>
            </a:p>
          </p:txBody>
        </p:sp>
        <p:sp>
          <p:nvSpPr>
            <p:cNvPr id="113695" name="Oval 31"/>
            <p:cNvSpPr>
              <a:spLocks noChangeArrowheads="1"/>
            </p:cNvSpPr>
            <p:nvPr/>
          </p:nvSpPr>
          <p:spPr bwMode="auto">
            <a:xfrm>
              <a:off x="1008" y="219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D2</a:t>
              </a:r>
            </a:p>
          </p:txBody>
        </p:sp>
        <p:cxnSp>
          <p:nvCxnSpPr>
            <p:cNvPr id="113696" name="AutoShape 32"/>
            <p:cNvCxnSpPr>
              <a:cxnSpLocks noChangeShapeType="1"/>
              <a:stCxn id="113693" idx="3"/>
              <a:endCxn id="113694" idx="0"/>
            </p:cNvCxnSpPr>
            <p:nvPr/>
          </p:nvCxnSpPr>
          <p:spPr bwMode="auto">
            <a:xfrm flipH="1">
              <a:off x="528" y="1875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697" name="AutoShape 33"/>
            <p:cNvCxnSpPr>
              <a:cxnSpLocks noChangeShapeType="1"/>
              <a:stCxn id="113693" idx="5"/>
              <a:endCxn id="113695" idx="0"/>
            </p:cNvCxnSpPr>
            <p:nvPr/>
          </p:nvCxnSpPr>
          <p:spPr bwMode="auto">
            <a:xfrm>
              <a:off x="884" y="1875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698" name="Oval 34"/>
            <p:cNvSpPr>
              <a:spLocks noChangeArrowheads="1"/>
            </p:cNvSpPr>
            <p:nvPr/>
          </p:nvSpPr>
          <p:spPr bwMode="auto">
            <a:xfrm>
              <a:off x="1776" y="1711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D1</a:t>
              </a:r>
            </a:p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S3</a:t>
              </a:r>
            </a:p>
          </p:txBody>
        </p:sp>
        <p:sp>
          <p:nvSpPr>
            <p:cNvPr id="113699" name="Oval 35"/>
            <p:cNvSpPr>
              <a:spLocks noChangeArrowheads="1"/>
            </p:cNvSpPr>
            <p:nvPr/>
          </p:nvSpPr>
          <p:spPr bwMode="auto">
            <a:xfrm>
              <a:off x="1488" y="219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S2</a:t>
              </a:r>
            </a:p>
          </p:txBody>
        </p:sp>
        <p:sp>
          <p:nvSpPr>
            <p:cNvPr id="113700" name="Oval 36"/>
            <p:cNvSpPr>
              <a:spLocks noChangeArrowheads="1"/>
            </p:cNvSpPr>
            <p:nvPr/>
          </p:nvSpPr>
          <p:spPr bwMode="auto">
            <a:xfrm>
              <a:off x="2064" y="219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D3</a:t>
              </a:r>
            </a:p>
          </p:txBody>
        </p:sp>
        <p:cxnSp>
          <p:nvCxnSpPr>
            <p:cNvPr id="113701" name="AutoShape 37"/>
            <p:cNvCxnSpPr>
              <a:cxnSpLocks noChangeShapeType="1"/>
              <a:stCxn id="113698" idx="3"/>
              <a:endCxn id="113699" idx="0"/>
            </p:cNvCxnSpPr>
            <p:nvPr/>
          </p:nvCxnSpPr>
          <p:spPr bwMode="auto">
            <a:xfrm flipH="1">
              <a:off x="1584" y="1875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702" name="AutoShape 38"/>
            <p:cNvCxnSpPr>
              <a:cxnSpLocks noChangeShapeType="1"/>
              <a:stCxn id="113698" idx="5"/>
              <a:endCxn id="113700" idx="0"/>
            </p:cNvCxnSpPr>
            <p:nvPr/>
          </p:nvCxnSpPr>
          <p:spPr bwMode="auto">
            <a:xfrm>
              <a:off x="1940" y="1875"/>
              <a:ext cx="220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703" name="Text Box 39"/>
            <p:cNvSpPr txBox="1">
              <a:spLocks noChangeArrowheads="1"/>
            </p:cNvSpPr>
            <p:nvPr/>
          </p:nvSpPr>
          <p:spPr bwMode="auto">
            <a:xfrm>
              <a:off x="721" y="2488"/>
              <a:ext cx="162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2000">
                  <a:latin typeface="Arial" pitchFamily="34" charset="0"/>
                  <a:ea typeface="굴림" pitchFamily="34" charset="-127"/>
                </a:rPr>
                <a:t>(c) Return Stage</a:t>
              </a:r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2016" y="1855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5" name="Oval 41"/>
            <p:cNvSpPr>
              <a:spLocks noChangeArrowheads="1"/>
            </p:cNvSpPr>
            <p:nvPr/>
          </p:nvSpPr>
          <p:spPr bwMode="auto">
            <a:xfrm>
              <a:off x="3072" y="171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6" name="Oval 42"/>
            <p:cNvSpPr>
              <a:spLocks noChangeArrowheads="1"/>
            </p:cNvSpPr>
            <p:nvPr/>
          </p:nvSpPr>
          <p:spPr bwMode="auto">
            <a:xfrm>
              <a:off x="2784" y="2191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S1</a:t>
              </a:r>
            </a:p>
          </p:txBody>
        </p:sp>
        <p:sp>
          <p:nvSpPr>
            <p:cNvPr id="113707" name="Oval 43"/>
            <p:cNvSpPr>
              <a:spLocks noChangeArrowheads="1"/>
            </p:cNvSpPr>
            <p:nvPr/>
          </p:nvSpPr>
          <p:spPr bwMode="auto">
            <a:xfrm>
              <a:off x="3360" y="219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D2</a:t>
              </a:r>
            </a:p>
          </p:txBody>
        </p:sp>
        <p:sp>
          <p:nvSpPr>
            <p:cNvPr id="113708" name="Oval 44"/>
            <p:cNvSpPr>
              <a:spLocks noChangeArrowheads="1"/>
            </p:cNvSpPr>
            <p:nvPr/>
          </p:nvSpPr>
          <p:spPr bwMode="auto">
            <a:xfrm>
              <a:off x="4128" y="171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D1</a:t>
              </a:r>
            </a:p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S3</a:t>
              </a:r>
            </a:p>
          </p:txBody>
        </p:sp>
        <p:sp>
          <p:nvSpPr>
            <p:cNvPr id="113709" name="Oval 45"/>
            <p:cNvSpPr>
              <a:spLocks noChangeArrowheads="1"/>
            </p:cNvSpPr>
            <p:nvPr/>
          </p:nvSpPr>
          <p:spPr bwMode="auto">
            <a:xfrm>
              <a:off x="3840" y="2191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S2</a:t>
              </a:r>
            </a:p>
          </p:txBody>
        </p:sp>
        <p:sp>
          <p:nvSpPr>
            <p:cNvPr id="113710" name="Oval 46"/>
            <p:cNvSpPr>
              <a:spLocks noChangeArrowheads="1"/>
            </p:cNvSpPr>
            <p:nvPr/>
          </p:nvSpPr>
          <p:spPr bwMode="auto">
            <a:xfrm>
              <a:off x="4416" y="219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ko-KR" sz="1600" b="1">
                  <a:latin typeface="Arial" pitchFamily="34" charset="0"/>
                  <a:ea typeface="굴림" pitchFamily="34" charset="-127"/>
                </a:rPr>
                <a:t>D3</a:t>
              </a:r>
            </a:p>
          </p:txBody>
        </p:sp>
        <p:sp>
          <p:nvSpPr>
            <p:cNvPr id="113711" name="Text Box 47"/>
            <p:cNvSpPr txBox="1">
              <a:spLocks noChangeArrowheads="1"/>
            </p:cNvSpPr>
            <p:nvPr/>
          </p:nvSpPr>
          <p:spPr bwMode="auto">
            <a:xfrm>
              <a:off x="3073" y="2488"/>
              <a:ext cx="151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2000">
                  <a:latin typeface="Arial" pitchFamily="34" charset="0"/>
                  <a:ea typeface="굴림" pitchFamily="34" charset="-127"/>
                </a:rPr>
                <a:t>(d) </a:t>
              </a:r>
              <a:r>
                <a:rPr kumimoji="1" lang="en-US" altLang="ko-KR" sz="2000" b="1">
                  <a:solidFill>
                    <a:srgbClr val="FF3300"/>
                  </a:solidFill>
                  <a:latin typeface="Arial" pitchFamily="34" charset="0"/>
                  <a:ea typeface="굴림" pitchFamily="34" charset="-127"/>
                </a:rPr>
                <a:t>Overlay BT</a:t>
              </a:r>
              <a:endParaRPr kumimoji="1" lang="en-US" altLang="ko-KR" sz="2000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113712" name="Line 48"/>
            <p:cNvSpPr>
              <a:spLocks noChangeShapeType="1"/>
            </p:cNvSpPr>
            <p:nvPr/>
          </p:nvSpPr>
          <p:spPr bwMode="auto">
            <a:xfrm flipV="1">
              <a:off x="2928" y="1728"/>
              <a:ext cx="120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3713" name="AutoShape 49"/>
            <p:cNvCxnSpPr>
              <a:cxnSpLocks noChangeShapeType="1"/>
              <a:stCxn id="113706" idx="7"/>
              <a:endCxn id="113708" idx="2"/>
            </p:cNvCxnSpPr>
            <p:nvPr/>
          </p:nvCxnSpPr>
          <p:spPr bwMode="auto">
            <a:xfrm flipV="1">
              <a:off x="2948" y="1807"/>
              <a:ext cx="118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714" name="AutoShape 50"/>
            <p:cNvCxnSpPr>
              <a:cxnSpLocks noChangeShapeType="1"/>
              <a:stCxn id="113709" idx="2"/>
              <a:endCxn id="113707" idx="6"/>
            </p:cNvCxnSpPr>
            <p:nvPr/>
          </p:nvCxnSpPr>
          <p:spPr bwMode="auto">
            <a:xfrm flipH="1">
              <a:off x="3552" y="2287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715" name="Line 51"/>
            <p:cNvSpPr>
              <a:spLocks noChangeShapeType="1"/>
            </p:cNvSpPr>
            <p:nvPr/>
          </p:nvSpPr>
          <p:spPr bwMode="auto">
            <a:xfrm flipH="1" flipV="1">
              <a:off x="3552" y="22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6" name="Oval 52"/>
            <p:cNvSpPr>
              <a:spLocks noChangeArrowheads="1"/>
            </p:cNvSpPr>
            <p:nvPr/>
          </p:nvSpPr>
          <p:spPr bwMode="auto">
            <a:xfrm>
              <a:off x="384" y="3360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sz="1600" b="1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113717" name="Oval 53"/>
            <p:cNvSpPr>
              <a:spLocks noChangeArrowheads="1"/>
            </p:cNvSpPr>
            <p:nvPr/>
          </p:nvSpPr>
          <p:spPr bwMode="auto">
            <a:xfrm>
              <a:off x="384" y="360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8" name="Oval 54"/>
            <p:cNvSpPr>
              <a:spLocks noChangeArrowheads="1"/>
            </p:cNvSpPr>
            <p:nvPr/>
          </p:nvSpPr>
          <p:spPr bwMode="auto">
            <a:xfrm>
              <a:off x="384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sz="1600" b="1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113719" name="Oval 55"/>
            <p:cNvSpPr>
              <a:spLocks noChangeArrowheads="1"/>
            </p:cNvSpPr>
            <p:nvPr/>
          </p:nvSpPr>
          <p:spPr bwMode="auto">
            <a:xfrm>
              <a:off x="384" y="31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sz="1600" b="1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113720" name="Text Box 56"/>
            <p:cNvSpPr txBox="1">
              <a:spLocks noChangeArrowheads="1"/>
            </p:cNvSpPr>
            <p:nvPr/>
          </p:nvSpPr>
          <p:spPr bwMode="auto">
            <a:xfrm>
              <a:off x="671" y="2882"/>
              <a:ext cx="107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Master Node</a:t>
              </a:r>
            </a:p>
          </p:txBody>
        </p:sp>
        <p:sp>
          <p:nvSpPr>
            <p:cNvPr id="113721" name="Text Box 57"/>
            <p:cNvSpPr txBox="1">
              <a:spLocks noChangeArrowheads="1"/>
            </p:cNvSpPr>
            <p:nvPr/>
          </p:nvSpPr>
          <p:spPr bwMode="auto">
            <a:xfrm>
              <a:off x="671" y="3120"/>
              <a:ext cx="98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Slave Node</a:t>
              </a:r>
            </a:p>
          </p:txBody>
        </p:sp>
        <p:sp>
          <p:nvSpPr>
            <p:cNvPr id="113722" name="Text Box 58"/>
            <p:cNvSpPr txBox="1">
              <a:spLocks noChangeArrowheads="1"/>
            </p:cNvSpPr>
            <p:nvPr/>
          </p:nvSpPr>
          <p:spPr bwMode="auto">
            <a:xfrm>
              <a:off x="671" y="3361"/>
              <a:ext cx="100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Probe Node</a:t>
              </a:r>
            </a:p>
          </p:txBody>
        </p:sp>
        <p:sp>
          <p:nvSpPr>
            <p:cNvPr id="113723" name="Text Box 59"/>
            <p:cNvSpPr txBox="1">
              <a:spLocks noChangeArrowheads="1"/>
            </p:cNvSpPr>
            <p:nvPr/>
          </p:nvSpPr>
          <p:spPr bwMode="auto">
            <a:xfrm>
              <a:off x="671" y="3601"/>
              <a:ext cx="91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Free Node</a:t>
              </a:r>
            </a:p>
          </p:txBody>
        </p:sp>
        <p:sp>
          <p:nvSpPr>
            <p:cNvPr id="113724" name="Text Box 60"/>
            <p:cNvSpPr txBox="1">
              <a:spLocks noChangeArrowheads="1"/>
            </p:cNvSpPr>
            <p:nvPr/>
          </p:nvSpPr>
          <p:spPr bwMode="auto">
            <a:xfrm>
              <a:off x="2127" y="2884"/>
              <a:ext cx="98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S_ : Source</a:t>
              </a:r>
            </a:p>
          </p:txBody>
        </p:sp>
        <p:sp>
          <p:nvSpPr>
            <p:cNvPr id="113725" name="Text Box 61"/>
            <p:cNvSpPr txBox="1">
              <a:spLocks noChangeArrowheads="1"/>
            </p:cNvSpPr>
            <p:nvPr/>
          </p:nvSpPr>
          <p:spPr bwMode="auto">
            <a:xfrm>
              <a:off x="2111" y="3148"/>
              <a:ext cx="12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 sz="1600">
                  <a:latin typeface="Arial" pitchFamily="34" charset="0"/>
                  <a:ea typeface="굴림" pitchFamily="34" charset="-127"/>
                </a:rPr>
                <a:t>D_ : Destination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Problem</a:t>
            </a:r>
            <a:endParaRPr 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ko-KR" sz="3200" smtClean="0">
                <a:ea typeface="굴림" pitchFamily="34" charset="-127"/>
              </a:rPr>
              <a:t>Provide an “effective” content sharing mechanism for Bluetooth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Cordless Headset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708275"/>
            <a:ext cx="3756025" cy="1863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mtClean="0">
                <a:ea typeface="굴림" pitchFamily="34" charset="-127"/>
              </a:rPr>
              <a:t>User benefits</a:t>
            </a:r>
          </a:p>
          <a:p>
            <a:r>
              <a:rPr lang="en-US" altLang="ko-KR" sz="2000" b="0" smtClean="0">
                <a:ea typeface="굴림" pitchFamily="34" charset="-127"/>
              </a:rPr>
              <a:t>Multiple device access </a:t>
            </a:r>
          </a:p>
          <a:p>
            <a:r>
              <a:rPr lang="en-US" altLang="ko-KR" sz="2000" b="0" smtClean="0">
                <a:ea typeface="굴림" pitchFamily="34" charset="-127"/>
              </a:rPr>
              <a:t>Cordless phone benefits</a:t>
            </a:r>
          </a:p>
          <a:p>
            <a:r>
              <a:rPr lang="en-US" altLang="ko-KR" sz="2000" b="0" smtClean="0">
                <a:ea typeface="굴림" pitchFamily="34" charset="-127"/>
              </a:rPr>
              <a:t>Hands free operation</a:t>
            </a:r>
            <a:endParaRPr lang="en-US" altLang="ko-KR" smtClean="0">
              <a:solidFill>
                <a:srgbClr val="FF0000"/>
              </a:solidFill>
              <a:ea typeface="굴림" pitchFamily="34" charset="-127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5767388" y="2532063"/>
            <a:ext cx="1235075" cy="604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 flipV="1">
            <a:off x="6294438" y="1798638"/>
            <a:ext cx="708025" cy="604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6080125" y="1595438"/>
            <a:ext cx="244475" cy="2444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883275" y="1055688"/>
            <a:ext cx="128111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Cordless</a:t>
            </a:r>
          </a:p>
          <a:p>
            <a:r>
              <a:rPr lang="en-US" altLang="ko-KR" b="1">
                <a:latin typeface="Courier New" pitchFamily="49" charset="0"/>
                <a:ea typeface="굴림" pitchFamily="34" charset="-127"/>
              </a:rPr>
              <a:t>headset</a:t>
            </a:r>
            <a:endParaRPr lang="en-US" altLang="ko-KR" b="1">
              <a:solidFill>
                <a:srgbClr val="0033FF"/>
              </a:solidFill>
              <a:latin typeface="Courier New" pitchFamily="49" charset="0"/>
              <a:ea typeface="굴림" pitchFamily="34" charset="-127"/>
            </a:endParaRP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2057400"/>
            <a:ext cx="1150938" cy="1030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8425" y="2805113"/>
            <a:ext cx="8096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5767388" y="1879600"/>
            <a:ext cx="334962" cy="887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pitchFamily="34" charset="-127"/>
              </a:rPr>
              <a:t>Enter: BlueTorrent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BlueTorrent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Bluetooth P2P Application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Sharing small size audio/video files (&lt;10MB)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Download data from digital billboards on the street with BT-AP transfer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Exchange data with BT-BT transfer after receiving from 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BlueTorrent (cont)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New contribution: 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34" charset="-128"/>
              </a:rPr>
              <a:t>P2P transfer  (commercial products </a:t>
            </a:r>
            <a:r>
              <a:rPr lang="en-US" altLang="ko-KR" sz="2000" smtClean="0">
                <a:ea typeface="굴림" pitchFamily="34" charset="-127"/>
              </a:rPr>
              <a:t>support </a:t>
            </a:r>
            <a:r>
              <a:rPr lang="en-US" sz="2000" smtClean="0">
                <a:ea typeface="ＭＳ Ｐゴシック" pitchFamily="34" charset="-128"/>
              </a:rPr>
              <a:t>only AP</a:t>
            </a:r>
            <a:r>
              <a:rPr lang="en-US" altLang="ko-KR" sz="2000" smtClean="0">
                <a:ea typeface="굴림" pitchFamily="34" charset="-127"/>
              </a:rPr>
              <a:t>-BT transfer</a:t>
            </a:r>
            <a:r>
              <a:rPr lang="en-US" sz="2000" smtClean="0">
                <a:ea typeface="ＭＳ Ｐゴシック" pitchFamily="34" charset="-128"/>
              </a:rPr>
              <a:t> - e</a:t>
            </a:r>
            <a:r>
              <a:rPr lang="en-US" altLang="ko-KR" sz="2000" smtClean="0">
                <a:ea typeface="굴림" pitchFamily="34" charset="-127"/>
              </a:rPr>
              <a:t>x</a:t>
            </a:r>
            <a:r>
              <a:rPr lang="en-US" sz="2000" smtClean="0">
                <a:ea typeface="ＭＳ Ｐゴシック" pitchFamily="34" charset="-128"/>
              </a:rPr>
              <a:t>ample Bluecasting</a:t>
            </a:r>
            <a:r>
              <a:rPr lang="en-US" altLang="ko-KR" sz="2000" smtClean="0">
                <a:ea typeface="굴림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T</a:t>
            </a:r>
            <a:r>
              <a:rPr lang="en-US" sz="2000" smtClean="0">
                <a:ea typeface="ＭＳ Ｐゴシック" pitchFamily="34" charset="-128"/>
              </a:rPr>
              <a:t>o complete download, must help others (same as in BitTorrent)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Performance measures: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34" charset="-128"/>
              </a:rPr>
              <a:t>Download </a:t>
            </a:r>
            <a:r>
              <a:rPr lang="en-US" altLang="ko-KR" sz="2000" smtClean="0">
                <a:ea typeface="굴림" pitchFamily="34" charset="-127"/>
              </a:rPr>
              <a:t>percentage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Download finish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BlueCasting</a:t>
            </a:r>
          </a:p>
        </p:txBody>
      </p:sp>
      <p:pic>
        <p:nvPicPr>
          <p:cNvPr id="121859" name="Picture 3" descr="bluecasting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378075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922588"/>
            <a:ext cx="4084638" cy="2411412"/>
            <a:chOff x="96" y="1841"/>
            <a:chExt cx="2573" cy="1519"/>
          </a:xfrm>
        </p:grpSpPr>
        <p:grpSp>
          <p:nvGrpSpPr>
            <p:cNvPr id="121908" name="Group 5"/>
            <p:cNvGrpSpPr>
              <a:grpSpLocks/>
            </p:cNvGrpSpPr>
            <p:nvPr/>
          </p:nvGrpSpPr>
          <p:grpSpPr bwMode="auto">
            <a:xfrm>
              <a:off x="96" y="2622"/>
              <a:ext cx="738" cy="738"/>
              <a:chOff x="96" y="2622"/>
              <a:chExt cx="738" cy="738"/>
            </a:xfrm>
          </p:grpSpPr>
          <p:pic>
            <p:nvPicPr>
              <p:cNvPr id="121910" name="Picture 6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6" y="262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911" name="Text Box 7"/>
              <p:cNvSpPr txBox="1">
                <a:spLocks noChangeArrowheads="1"/>
              </p:cNvSpPr>
              <p:nvPr/>
            </p:nvSpPr>
            <p:spPr bwMode="auto">
              <a:xfrm>
                <a:off x="563" y="28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A</a:t>
                </a:r>
              </a:p>
            </p:txBody>
          </p:sp>
        </p:grpSp>
        <p:cxnSp>
          <p:nvCxnSpPr>
            <p:cNvPr id="121909" name="AutoShape 8"/>
            <p:cNvCxnSpPr>
              <a:cxnSpLocks noChangeShapeType="1"/>
            </p:cNvCxnSpPr>
            <p:nvPr/>
          </p:nvCxnSpPr>
          <p:spPr bwMode="auto">
            <a:xfrm flipH="1">
              <a:off x="465" y="1841"/>
              <a:ext cx="2204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086225" y="2922588"/>
            <a:ext cx="1171575" cy="2411412"/>
            <a:chOff x="2574" y="1841"/>
            <a:chExt cx="738" cy="1519"/>
          </a:xfrm>
        </p:grpSpPr>
        <p:grpSp>
          <p:nvGrpSpPr>
            <p:cNvPr id="121904" name="Group 10"/>
            <p:cNvGrpSpPr>
              <a:grpSpLocks/>
            </p:cNvGrpSpPr>
            <p:nvPr/>
          </p:nvGrpSpPr>
          <p:grpSpPr bwMode="auto">
            <a:xfrm>
              <a:off x="2574" y="2622"/>
              <a:ext cx="738" cy="738"/>
              <a:chOff x="2574" y="2622"/>
              <a:chExt cx="738" cy="738"/>
            </a:xfrm>
          </p:grpSpPr>
          <p:pic>
            <p:nvPicPr>
              <p:cNvPr id="121906" name="Picture 11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74" y="262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907" name="Text Box 12"/>
              <p:cNvSpPr txBox="1">
                <a:spLocks noChangeArrowheads="1"/>
              </p:cNvSpPr>
              <p:nvPr/>
            </p:nvSpPr>
            <p:spPr bwMode="auto">
              <a:xfrm>
                <a:off x="3024" y="2841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A</a:t>
                </a:r>
              </a:p>
            </p:txBody>
          </p:sp>
        </p:grpSp>
        <p:cxnSp>
          <p:nvCxnSpPr>
            <p:cNvPr id="121905" name="AutoShape 13"/>
            <p:cNvCxnSpPr>
              <a:cxnSpLocks noChangeShapeType="1"/>
            </p:cNvCxnSpPr>
            <p:nvPr/>
          </p:nvCxnSpPr>
          <p:spPr bwMode="auto">
            <a:xfrm flipH="1" flipV="1">
              <a:off x="2669" y="1841"/>
              <a:ext cx="274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237038" y="2922588"/>
            <a:ext cx="2544762" cy="1373187"/>
            <a:chOff x="2669" y="1841"/>
            <a:chExt cx="1603" cy="865"/>
          </a:xfrm>
        </p:grpSpPr>
        <p:grpSp>
          <p:nvGrpSpPr>
            <p:cNvPr id="121900" name="Group 15"/>
            <p:cNvGrpSpPr>
              <a:grpSpLocks/>
            </p:cNvGrpSpPr>
            <p:nvPr/>
          </p:nvGrpSpPr>
          <p:grpSpPr bwMode="auto">
            <a:xfrm>
              <a:off x="3534" y="1968"/>
              <a:ext cx="738" cy="738"/>
              <a:chOff x="3534" y="1968"/>
              <a:chExt cx="738" cy="738"/>
            </a:xfrm>
          </p:grpSpPr>
          <p:pic>
            <p:nvPicPr>
              <p:cNvPr id="121902" name="Picture 16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534" y="1968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903" name="Text Box 17"/>
              <p:cNvSpPr txBox="1">
                <a:spLocks noChangeArrowheads="1"/>
              </p:cNvSpPr>
              <p:nvPr/>
            </p:nvSpPr>
            <p:spPr bwMode="auto">
              <a:xfrm>
                <a:off x="4004" y="220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B</a:t>
                </a:r>
              </a:p>
            </p:txBody>
          </p:sp>
        </p:grpSp>
        <p:cxnSp>
          <p:nvCxnSpPr>
            <p:cNvPr id="121901" name="AutoShape 18"/>
            <p:cNvCxnSpPr>
              <a:cxnSpLocks noChangeShapeType="1"/>
            </p:cNvCxnSpPr>
            <p:nvPr/>
          </p:nvCxnSpPr>
          <p:spPr bwMode="auto">
            <a:xfrm>
              <a:off x="2669" y="1841"/>
              <a:ext cx="1234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1752600" y="2922588"/>
            <a:ext cx="2484438" cy="1373187"/>
            <a:chOff x="1104" y="1841"/>
            <a:chExt cx="1565" cy="865"/>
          </a:xfrm>
        </p:grpSpPr>
        <p:grpSp>
          <p:nvGrpSpPr>
            <p:cNvPr id="121896" name="Group 20"/>
            <p:cNvGrpSpPr>
              <a:grpSpLocks/>
            </p:cNvGrpSpPr>
            <p:nvPr/>
          </p:nvGrpSpPr>
          <p:grpSpPr bwMode="auto">
            <a:xfrm>
              <a:off x="1104" y="1968"/>
              <a:ext cx="738" cy="738"/>
              <a:chOff x="1104" y="1968"/>
              <a:chExt cx="738" cy="738"/>
            </a:xfrm>
          </p:grpSpPr>
          <p:pic>
            <p:nvPicPr>
              <p:cNvPr id="121898" name="Picture 21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04" y="1968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899" name="Text Box 22"/>
              <p:cNvSpPr txBox="1">
                <a:spLocks noChangeArrowheads="1"/>
              </p:cNvSpPr>
              <p:nvPr/>
            </p:nvSpPr>
            <p:spPr bwMode="auto">
              <a:xfrm>
                <a:off x="1584" y="2208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B</a:t>
                </a:r>
              </a:p>
            </p:txBody>
          </p:sp>
        </p:grpSp>
        <p:cxnSp>
          <p:nvCxnSpPr>
            <p:cNvPr id="121897" name="AutoShape 23"/>
            <p:cNvCxnSpPr>
              <a:cxnSpLocks noChangeShapeType="1"/>
            </p:cNvCxnSpPr>
            <p:nvPr/>
          </p:nvCxnSpPr>
          <p:spPr bwMode="auto">
            <a:xfrm flipH="1">
              <a:off x="1473" y="1841"/>
              <a:ext cx="1196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4267200" y="2922588"/>
            <a:ext cx="4144963" cy="2030412"/>
            <a:chOff x="2669" y="1841"/>
            <a:chExt cx="2611" cy="1279"/>
          </a:xfrm>
        </p:grpSpPr>
        <p:grpSp>
          <p:nvGrpSpPr>
            <p:cNvPr id="121892" name="Group 25"/>
            <p:cNvGrpSpPr>
              <a:grpSpLocks/>
            </p:cNvGrpSpPr>
            <p:nvPr/>
          </p:nvGrpSpPr>
          <p:grpSpPr bwMode="auto">
            <a:xfrm>
              <a:off x="4542" y="2382"/>
              <a:ext cx="738" cy="738"/>
              <a:chOff x="4542" y="2382"/>
              <a:chExt cx="738" cy="738"/>
            </a:xfrm>
          </p:grpSpPr>
          <p:pic>
            <p:nvPicPr>
              <p:cNvPr id="121894" name="Picture 26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42" y="238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895" name="Text Box 27"/>
              <p:cNvSpPr txBox="1">
                <a:spLocks noChangeArrowheads="1"/>
              </p:cNvSpPr>
              <p:nvPr/>
            </p:nvSpPr>
            <p:spPr bwMode="auto">
              <a:xfrm>
                <a:off x="5012" y="2601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C</a:t>
                </a:r>
              </a:p>
            </p:txBody>
          </p:sp>
        </p:grpSp>
        <p:cxnSp>
          <p:nvCxnSpPr>
            <p:cNvPr id="121893" name="AutoShape 28"/>
            <p:cNvCxnSpPr>
              <a:cxnSpLocks noChangeShapeType="1"/>
            </p:cNvCxnSpPr>
            <p:nvPr/>
          </p:nvCxnSpPr>
          <p:spPr bwMode="auto">
            <a:xfrm>
              <a:off x="2669" y="1841"/>
              <a:ext cx="2242" cy="5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819400" y="2922588"/>
            <a:ext cx="1417638" cy="2030412"/>
            <a:chOff x="1776" y="1841"/>
            <a:chExt cx="893" cy="1279"/>
          </a:xfrm>
        </p:grpSpPr>
        <p:grpSp>
          <p:nvGrpSpPr>
            <p:cNvPr id="121888" name="Group 30"/>
            <p:cNvGrpSpPr>
              <a:grpSpLocks/>
            </p:cNvGrpSpPr>
            <p:nvPr/>
          </p:nvGrpSpPr>
          <p:grpSpPr bwMode="auto">
            <a:xfrm>
              <a:off x="1776" y="2382"/>
              <a:ext cx="738" cy="738"/>
              <a:chOff x="1776" y="2382"/>
              <a:chExt cx="738" cy="738"/>
            </a:xfrm>
          </p:grpSpPr>
          <p:pic>
            <p:nvPicPr>
              <p:cNvPr id="121890" name="Picture 31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776" y="238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891" name="Text Box 32"/>
              <p:cNvSpPr txBox="1">
                <a:spLocks noChangeArrowheads="1"/>
              </p:cNvSpPr>
              <p:nvPr/>
            </p:nvSpPr>
            <p:spPr bwMode="auto">
              <a:xfrm>
                <a:off x="2228" y="2601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C</a:t>
                </a:r>
              </a:p>
            </p:txBody>
          </p:sp>
        </p:grpSp>
        <p:cxnSp>
          <p:nvCxnSpPr>
            <p:cNvPr id="121889" name="AutoShape 33"/>
            <p:cNvCxnSpPr>
              <a:cxnSpLocks noChangeShapeType="1"/>
            </p:cNvCxnSpPr>
            <p:nvPr/>
          </p:nvCxnSpPr>
          <p:spPr bwMode="auto">
            <a:xfrm flipH="1">
              <a:off x="2145" y="1841"/>
              <a:ext cx="524" cy="5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2133600" y="2922588"/>
            <a:ext cx="2103438" cy="3554412"/>
            <a:chOff x="1344" y="1841"/>
            <a:chExt cx="1325" cy="2239"/>
          </a:xfrm>
        </p:grpSpPr>
        <p:grpSp>
          <p:nvGrpSpPr>
            <p:cNvPr id="121884" name="Group 35"/>
            <p:cNvGrpSpPr>
              <a:grpSpLocks/>
            </p:cNvGrpSpPr>
            <p:nvPr/>
          </p:nvGrpSpPr>
          <p:grpSpPr bwMode="auto">
            <a:xfrm>
              <a:off x="1344" y="3342"/>
              <a:ext cx="738" cy="738"/>
              <a:chOff x="1344" y="3342"/>
              <a:chExt cx="738" cy="738"/>
            </a:xfrm>
          </p:grpSpPr>
          <p:pic>
            <p:nvPicPr>
              <p:cNvPr id="121886" name="Picture 36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44" y="334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887" name="Text Box 37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D</a:t>
                </a:r>
              </a:p>
            </p:txBody>
          </p:sp>
        </p:grpSp>
        <p:cxnSp>
          <p:nvCxnSpPr>
            <p:cNvPr id="121885" name="AutoShape 38"/>
            <p:cNvCxnSpPr>
              <a:cxnSpLocks noChangeShapeType="1"/>
            </p:cNvCxnSpPr>
            <p:nvPr/>
          </p:nvCxnSpPr>
          <p:spPr bwMode="auto">
            <a:xfrm flipH="1">
              <a:off x="1713" y="1841"/>
              <a:ext cx="956" cy="1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4237038" y="2922588"/>
            <a:ext cx="2649537" cy="3554412"/>
            <a:chOff x="2669" y="1841"/>
            <a:chExt cx="1669" cy="2239"/>
          </a:xfrm>
        </p:grpSpPr>
        <p:grpSp>
          <p:nvGrpSpPr>
            <p:cNvPr id="121880" name="Group 40"/>
            <p:cNvGrpSpPr>
              <a:grpSpLocks/>
            </p:cNvGrpSpPr>
            <p:nvPr/>
          </p:nvGrpSpPr>
          <p:grpSpPr bwMode="auto">
            <a:xfrm>
              <a:off x="3600" y="3342"/>
              <a:ext cx="738" cy="738"/>
              <a:chOff x="3600" y="3342"/>
              <a:chExt cx="738" cy="738"/>
            </a:xfrm>
          </p:grpSpPr>
          <p:pic>
            <p:nvPicPr>
              <p:cNvPr id="121882" name="Picture 41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00" y="334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883" name="Text Box 42"/>
              <p:cNvSpPr txBox="1">
                <a:spLocks noChangeArrowheads="1"/>
              </p:cNvSpPr>
              <p:nvPr/>
            </p:nvSpPr>
            <p:spPr bwMode="auto">
              <a:xfrm>
                <a:off x="4080" y="360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D</a:t>
                </a:r>
              </a:p>
            </p:txBody>
          </p:sp>
        </p:grpSp>
        <p:cxnSp>
          <p:nvCxnSpPr>
            <p:cNvPr id="121881" name="AutoShape 43"/>
            <p:cNvCxnSpPr>
              <a:cxnSpLocks noChangeShapeType="1"/>
            </p:cNvCxnSpPr>
            <p:nvPr/>
          </p:nvCxnSpPr>
          <p:spPr bwMode="auto">
            <a:xfrm>
              <a:off x="2669" y="1841"/>
              <a:ext cx="1300" cy="1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6372225" y="4162425"/>
            <a:ext cx="1171575" cy="1171575"/>
            <a:chOff x="2574" y="2622"/>
            <a:chExt cx="738" cy="738"/>
          </a:xfrm>
        </p:grpSpPr>
        <p:pic>
          <p:nvPicPr>
            <p:cNvPr id="121878" name="Picture 45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4" y="2622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79" name="Text Box 46"/>
            <p:cNvSpPr txBox="1">
              <a:spLocks noChangeArrowheads="1"/>
            </p:cNvSpPr>
            <p:nvPr/>
          </p:nvSpPr>
          <p:spPr bwMode="auto">
            <a:xfrm>
              <a:off x="3024" y="284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A</a:t>
              </a: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457200" y="3095625"/>
            <a:ext cx="1171575" cy="1171575"/>
            <a:chOff x="1104" y="1968"/>
            <a:chExt cx="738" cy="738"/>
          </a:xfrm>
        </p:grpSpPr>
        <p:pic>
          <p:nvPicPr>
            <p:cNvPr id="121876" name="Picture 48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04" y="1968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77" name="Text Box 49"/>
            <p:cNvSpPr txBox="1">
              <a:spLocks noChangeArrowheads="1"/>
            </p:cNvSpPr>
            <p:nvPr/>
          </p:nvSpPr>
          <p:spPr bwMode="auto">
            <a:xfrm>
              <a:off x="1584" y="220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B</a:t>
              </a:r>
            </a:p>
          </p:txBody>
        </p:sp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1752600" y="3781425"/>
            <a:ext cx="1171575" cy="1171575"/>
            <a:chOff x="1776" y="2382"/>
            <a:chExt cx="738" cy="738"/>
          </a:xfrm>
        </p:grpSpPr>
        <p:pic>
          <p:nvPicPr>
            <p:cNvPr id="121874" name="Picture 51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76" y="2382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75" name="Text Box 52"/>
            <p:cNvSpPr txBox="1">
              <a:spLocks noChangeArrowheads="1"/>
            </p:cNvSpPr>
            <p:nvPr/>
          </p:nvSpPr>
          <p:spPr bwMode="auto">
            <a:xfrm>
              <a:off x="2228" y="260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C</a:t>
              </a:r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7134225" y="5305425"/>
            <a:ext cx="1171575" cy="1171575"/>
            <a:chOff x="3600" y="3342"/>
            <a:chExt cx="738" cy="738"/>
          </a:xfrm>
        </p:grpSpPr>
        <p:pic>
          <p:nvPicPr>
            <p:cNvPr id="121872" name="Picture 54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0" y="3342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73" name="Text Box 55"/>
            <p:cNvSpPr txBox="1">
              <a:spLocks noChangeArrowheads="1"/>
            </p:cNvSpPr>
            <p:nvPr/>
          </p:nvSpPr>
          <p:spPr bwMode="auto">
            <a:xfrm>
              <a:off x="4080" y="360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BlueTorrent</a:t>
            </a:r>
          </a:p>
        </p:txBody>
      </p:sp>
      <p:pic>
        <p:nvPicPr>
          <p:cNvPr id="123907" name="Picture 3" descr="bluecasting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378075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922588"/>
            <a:ext cx="4084638" cy="2411412"/>
            <a:chOff x="96" y="1841"/>
            <a:chExt cx="2573" cy="1519"/>
          </a:xfrm>
        </p:grpSpPr>
        <p:grpSp>
          <p:nvGrpSpPr>
            <p:cNvPr id="123961" name="Group 5"/>
            <p:cNvGrpSpPr>
              <a:grpSpLocks/>
            </p:cNvGrpSpPr>
            <p:nvPr/>
          </p:nvGrpSpPr>
          <p:grpSpPr bwMode="auto">
            <a:xfrm>
              <a:off x="96" y="2622"/>
              <a:ext cx="738" cy="738"/>
              <a:chOff x="96" y="2622"/>
              <a:chExt cx="738" cy="738"/>
            </a:xfrm>
          </p:grpSpPr>
          <p:pic>
            <p:nvPicPr>
              <p:cNvPr id="123963" name="Picture 6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6" y="262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64" name="Text Box 7"/>
              <p:cNvSpPr txBox="1">
                <a:spLocks noChangeArrowheads="1"/>
              </p:cNvSpPr>
              <p:nvPr/>
            </p:nvSpPr>
            <p:spPr bwMode="auto">
              <a:xfrm>
                <a:off x="563" y="28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A</a:t>
                </a:r>
              </a:p>
            </p:txBody>
          </p:sp>
        </p:grpSp>
        <p:cxnSp>
          <p:nvCxnSpPr>
            <p:cNvPr id="123962" name="AutoShape 8"/>
            <p:cNvCxnSpPr>
              <a:cxnSpLocks noChangeShapeType="1"/>
            </p:cNvCxnSpPr>
            <p:nvPr/>
          </p:nvCxnSpPr>
          <p:spPr bwMode="auto">
            <a:xfrm flipH="1">
              <a:off x="465" y="1841"/>
              <a:ext cx="2204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086225" y="2922588"/>
            <a:ext cx="1171575" cy="2411412"/>
            <a:chOff x="2574" y="1841"/>
            <a:chExt cx="738" cy="1519"/>
          </a:xfrm>
        </p:grpSpPr>
        <p:grpSp>
          <p:nvGrpSpPr>
            <p:cNvPr id="123957" name="Group 10"/>
            <p:cNvGrpSpPr>
              <a:grpSpLocks/>
            </p:cNvGrpSpPr>
            <p:nvPr/>
          </p:nvGrpSpPr>
          <p:grpSpPr bwMode="auto">
            <a:xfrm>
              <a:off x="2574" y="2622"/>
              <a:ext cx="738" cy="738"/>
              <a:chOff x="2574" y="2622"/>
              <a:chExt cx="738" cy="738"/>
            </a:xfrm>
          </p:grpSpPr>
          <p:pic>
            <p:nvPicPr>
              <p:cNvPr id="123959" name="Picture 11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74" y="262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60" name="Text Box 12"/>
              <p:cNvSpPr txBox="1">
                <a:spLocks noChangeArrowheads="1"/>
              </p:cNvSpPr>
              <p:nvPr/>
            </p:nvSpPr>
            <p:spPr bwMode="auto">
              <a:xfrm>
                <a:off x="3024" y="2841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A</a:t>
                </a:r>
              </a:p>
            </p:txBody>
          </p:sp>
        </p:grpSp>
        <p:cxnSp>
          <p:nvCxnSpPr>
            <p:cNvPr id="123958" name="AutoShape 13"/>
            <p:cNvCxnSpPr>
              <a:cxnSpLocks noChangeShapeType="1"/>
            </p:cNvCxnSpPr>
            <p:nvPr/>
          </p:nvCxnSpPr>
          <p:spPr bwMode="auto">
            <a:xfrm flipH="1" flipV="1">
              <a:off x="2669" y="1841"/>
              <a:ext cx="274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237038" y="2922588"/>
            <a:ext cx="4175125" cy="2030412"/>
            <a:chOff x="2669" y="1841"/>
            <a:chExt cx="2630" cy="1279"/>
          </a:xfrm>
        </p:grpSpPr>
        <p:grpSp>
          <p:nvGrpSpPr>
            <p:cNvPr id="123947" name="Group 15"/>
            <p:cNvGrpSpPr>
              <a:grpSpLocks/>
            </p:cNvGrpSpPr>
            <p:nvPr/>
          </p:nvGrpSpPr>
          <p:grpSpPr bwMode="auto">
            <a:xfrm>
              <a:off x="2669" y="1841"/>
              <a:ext cx="1603" cy="865"/>
              <a:chOff x="2669" y="1841"/>
              <a:chExt cx="1603" cy="865"/>
            </a:xfrm>
          </p:grpSpPr>
          <p:grpSp>
            <p:nvGrpSpPr>
              <p:cNvPr id="123953" name="Group 16"/>
              <p:cNvGrpSpPr>
                <a:grpSpLocks/>
              </p:cNvGrpSpPr>
              <p:nvPr/>
            </p:nvGrpSpPr>
            <p:grpSpPr bwMode="auto">
              <a:xfrm>
                <a:off x="3534" y="1968"/>
                <a:ext cx="738" cy="738"/>
                <a:chOff x="3534" y="1968"/>
                <a:chExt cx="738" cy="738"/>
              </a:xfrm>
            </p:grpSpPr>
            <p:pic>
              <p:nvPicPr>
                <p:cNvPr id="123955" name="Picture 17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534" y="1968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5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004" y="2208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B</a:t>
                  </a:r>
                </a:p>
              </p:txBody>
            </p:sp>
          </p:grpSp>
          <p:cxnSp>
            <p:nvCxnSpPr>
              <p:cNvPr id="123954" name="AutoShape 19"/>
              <p:cNvCxnSpPr>
                <a:cxnSpLocks noChangeShapeType="1"/>
              </p:cNvCxnSpPr>
              <p:nvPr/>
            </p:nvCxnSpPr>
            <p:spPr bwMode="auto">
              <a:xfrm>
                <a:off x="2669" y="1841"/>
                <a:ext cx="1234" cy="1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123948" name="Group 20"/>
            <p:cNvGrpSpPr>
              <a:grpSpLocks/>
            </p:cNvGrpSpPr>
            <p:nvPr/>
          </p:nvGrpSpPr>
          <p:grpSpPr bwMode="auto">
            <a:xfrm>
              <a:off x="4383" y="2382"/>
              <a:ext cx="916" cy="738"/>
              <a:chOff x="4383" y="2382"/>
              <a:chExt cx="916" cy="738"/>
            </a:xfrm>
          </p:grpSpPr>
          <p:grpSp>
            <p:nvGrpSpPr>
              <p:cNvPr id="123949" name="Group 21"/>
              <p:cNvGrpSpPr>
                <a:grpSpLocks/>
              </p:cNvGrpSpPr>
              <p:nvPr/>
            </p:nvGrpSpPr>
            <p:grpSpPr bwMode="auto">
              <a:xfrm>
                <a:off x="4561" y="2382"/>
                <a:ext cx="738" cy="738"/>
                <a:chOff x="4542" y="2382"/>
                <a:chExt cx="738" cy="738"/>
              </a:xfrm>
            </p:grpSpPr>
            <p:pic>
              <p:nvPicPr>
                <p:cNvPr id="123951" name="Picture 22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542" y="2382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12" y="2601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C</a:t>
                  </a:r>
                </a:p>
              </p:txBody>
            </p:sp>
          </p:grpSp>
          <p:cxnSp>
            <p:nvCxnSpPr>
              <p:cNvPr id="123950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4383" y="2382"/>
                <a:ext cx="547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</p:grp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1752600" y="2922588"/>
            <a:ext cx="5205413" cy="2030412"/>
            <a:chOff x="1104" y="1841"/>
            <a:chExt cx="3279" cy="1279"/>
          </a:xfrm>
        </p:grpSpPr>
        <p:grpSp>
          <p:nvGrpSpPr>
            <p:cNvPr id="123937" name="Group 26"/>
            <p:cNvGrpSpPr>
              <a:grpSpLocks/>
            </p:cNvGrpSpPr>
            <p:nvPr/>
          </p:nvGrpSpPr>
          <p:grpSpPr bwMode="auto">
            <a:xfrm>
              <a:off x="1104" y="1841"/>
              <a:ext cx="1565" cy="865"/>
              <a:chOff x="1104" y="1841"/>
              <a:chExt cx="1565" cy="865"/>
            </a:xfrm>
          </p:grpSpPr>
          <p:grpSp>
            <p:nvGrpSpPr>
              <p:cNvPr id="123943" name="Group 27"/>
              <p:cNvGrpSpPr>
                <a:grpSpLocks/>
              </p:cNvGrpSpPr>
              <p:nvPr/>
            </p:nvGrpSpPr>
            <p:grpSpPr bwMode="auto">
              <a:xfrm>
                <a:off x="1104" y="1968"/>
                <a:ext cx="738" cy="738"/>
                <a:chOff x="1104" y="1968"/>
                <a:chExt cx="738" cy="738"/>
              </a:xfrm>
            </p:grpSpPr>
            <p:pic>
              <p:nvPicPr>
                <p:cNvPr id="123945" name="Picture 28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04" y="1968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84" y="2208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B</a:t>
                  </a:r>
                </a:p>
              </p:txBody>
            </p:sp>
          </p:grpSp>
          <p:cxnSp>
            <p:nvCxnSpPr>
              <p:cNvPr id="123944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1473" y="1841"/>
                <a:ext cx="1196" cy="1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123938" name="Group 31"/>
            <p:cNvGrpSpPr>
              <a:grpSpLocks/>
            </p:cNvGrpSpPr>
            <p:nvPr/>
          </p:nvGrpSpPr>
          <p:grpSpPr bwMode="auto">
            <a:xfrm>
              <a:off x="1776" y="2382"/>
              <a:ext cx="2607" cy="738"/>
              <a:chOff x="1776" y="2382"/>
              <a:chExt cx="2607" cy="738"/>
            </a:xfrm>
          </p:grpSpPr>
          <p:grpSp>
            <p:nvGrpSpPr>
              <p:cNvPr id="123939" name="Group 32"/>
              <p:cNvGrpSpPr>
                <a:grpSpLocks/>
              </p:cNvGrpSpPr>
              <p:nvPr/>
            </p:nvGrpSpPr>
            <p:grpSpPr bwMode="auto">
              <a:xfrm>
                <a:off x="1776" y="2382"/>
                <a:ext cx="738" cy="738"/>
                <a:chOff x="1776" y="2382"/>
                <a:chExt cx="738" cy="738"/>
              </a:xfrm>
            </p:grpSpPr>
            <p:pic>
              <p:nvPicPr>
                <p:cNvPr id="123941" name="Picture 33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76" y="2382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28" y="2601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C</a:t>
                  </a:r>
                </a:p>
              </p:txBody>
            </p:sp>
          </p:grpSp>
          <p:cxnSp>
            <p:nvCxnSpPr>
              <p:cNvPr id="123940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2145" y="2382"/>
                <a:ext cx="223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</p:grpSp>
      </p:grpSp>
      <p:grpSp>
        <p:nvGrpSpPr>
          <p:cNvPr id="16" name="Group 36"/>
          <p:cNvGrpSpPr>
            <a:grpSpLocks/>
          </p:cNvGrpSpPr>
          <p:nvPr/>
        </p:nvGrpSpPr>
        <p:grpSpPr bwMode="auto">
          <a:xfrm>
            <a:off x="2133600" y="4953000"/>
            <a:ext cx="1171575" cy="1524000"/>
            <a:chOff x="1344" y="3120"/>
            <a:chExt cx="738" cy="960"/>
          </a:xfrm>
        </p:grpSpPr>
        <p:grpSp>
          <p:nvGrpSpPr>
            <p:cNvPr id="123933" name="Group 37"/>
            <p:cNvGrpSpPr>
              <a:grpSpLocks/>
            </p:cNvGrpSpPr>
            <p:nvPr/>
          </p:nvGrpSpPr>
          <p:grpSpPr bwMode="auto">
            <a:xfrm>
              <a:off x="1344" y="3342"/>
              <a:ext cx="738" cy="738"/>
              <a:chOff x="1344" y="3342"/>
              <a:chExt cx="738" cy="738"/>
            </a:xfrm>
          </p:grpSpPr>
          <p:pic>
            <p:nvPicPr>
              <p:cNvPr id="123935" name="Picture 38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44" y="334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36" name="Text Box 39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D</a:t>
                </a:r>
              </a:p>
            </p:txBody>
          </p:sp>
        </p:grpSp>
        <p:cxnSp>
          <p:nvCxnSpPr>
            <p:cNvPr id="123934" name="AutoShape 40"/>
            <p:cNvCxnSpPr>
              <a:cxnSpLocks noChangeShapeType="1"/>
            </p:cNvCxnSpPr>
            <p:nvPr/>
          </p:nvCxnSpPr>
          <p:spPr bwMode="auto">
            <a:xfrm>
              <a:off x="1473" y="3120"/>
              <a:ext cx="240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2338388" y="4953000"/>
            <a:ext cx="4548187" cy="1524000"/>
            <a:chOff x="1473" y="3120"/>
            <a:chExt cx="2865" cy="960"/>
          </a:xfrm>
        </p:grpSpPr>
        <p:grpSp>
          <p:nvGrpSpPr>
            <p:cNvPr id="123929" name="Group 42"/>
            <p:cNvGrpSpPr>
              <a:grpSpLocks/>
            </p:cNvGrpSpPr>
            <p:nvPr/>
          </p:nvGrpSpPr>
          <p:grpSpPr bwMode="auto">
            <a:xfrm>
              <a:off x="3600" y="3342"/>
              <a:ext cx="738" cy="738"/>
              <a:chOff x="3600" y="3342"/>
              <a:chExt cx="738" cy="738"/>
            </a:xfrm>
          </p:grpSpPr>
          <p:pic>
            <p:nvPicPr>
              <p:cNvPr id="123931" name="Picture 43" descr="t519_m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00" y="3342"/>
                <a:ext cx="73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32" name="Text Box 44"/>
              <p:cNvSpPr txBox="1">
                <a:spLocks noChangeArrowheads="1"/>
              </p:cNvSpPr>
              <p:nvPr/>
            </p:nvSpPr>
            <p:spPr bwMode="auto">
              <a:xfrm>
                <a:off x="4080" y="360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b="1">
                    <a:latin typeface="Arial" pitchFamily="34" charset="0"/>
                    <a:ea typeface="굴림" pitchFamily="34" charset="-127"/>
                  </a:rPr>
                  <a:t>D</a:t>
                </a:r>
              </a:p>
            </p:txBody>
          </p:sp>
        </p:grpSp>
        <p:cxnSp>
          <p:nvCxnSpPr>
            <p:cNvPr id="123930" name="AutoShape 45"/>
            <p:cNvCxnSpPr>
              <a:cxnSpLocks noChangeShapeType="1"/>
            </p:cNvCxnSpPr>
            <p:nvPr/>
          </p:nvCxnSpPr>
          <p:spPr bwMode="auto">
            <a:xfrm>
              <a:off x="1473" y="3120"/>
              <a:ext cx="2496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0" name="Group 46"/>
          <p:cNvGrpSpPr>
            <a:grpSpLocks/>
          </p:cNvGrpSpPr>
          <p:nvPr/>
        </p:nvGrpSpPr>
        <p:grpSpPr bwMode="auto">
          <a:xfrm>
            <a:off x="6372225" y="4162425"/>
            <a:ext cx="1171575" cy="1171575"/>
            <a:chOff x="2574" y="2622"/>
            <a:chExt cx="738" cy="738"/>
          </a:xfrm>
        </p:grpSpPr>
        <p:pic>
          <p:nvPicPr>
            <p:cNvPr id="123927" name="Picture 47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4" y="2622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928" name="Text Box 48"/>
            <p:cNvSpPr txBox="1">
              <a:spLocks noChangeArrowheads="1"/>
            </p:cNvSpPr>
            <p:nvPr/>
          </p:nvSpPr>
          <p:spPr bwMode="auto">
            <a:xfrm>
              <a:off x="3024" y="284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A</a:t>
              </a:r>
            </a:p>
          </p:txBody>
        </p:sp>
      </p:grpSp>
      <p:grpSp>
        <p:nvGrpSpPr>
          <p:cNvPr id="21" name="Group 49"/>
          <p:cNvGrpSpPr>
            <a:grpSpLocks/>
          </p:cNvGrpSpPr>
          <p:nvPr/>
        </p:nvGrpSpPr>
        <p:grpSpPr bwMode="auto">
          <a:xfrm>
            <a:off x="7134225" y="5305425"/>
            <a:ext cx="1171575" cy="1171575"/>
            <a:chOff x="3600" y="3342"/>
            <a:chExt cx="738" cy="738"/>
          </a:xfrm>
        </p:grpSpPr>
        <p:pic>
          <p:nvPicPr>
            <p:cNvPr id="123925" name="Picture 50" descr="t519_m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0" y="3342"/>
              <a:ext cx="73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926" name="Text Box 51"/>
            <p:cNvSpPr txBox="1">
              <a:spLocks noChangeArrowheads="1"/>
            </p:cNvSpPr>
            <p:nvPr/>
          </p:nvSpPr>
          <p:spPr bwMode="auto">
            <a:xfrm>
              <a:off x="4080" y="360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b="1">
                  <a:latin typeface="Arial" pitchFamily="34" charset="0"/>
                  <a:ea typeface="굴림" pitchFamily="34" charset="-127"/>
                </a:rPr>
                <a:t>D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57200" y="2922588"/>
            <a:ext cx="3779838" cy="2030412"/>
            <a:chOff x="288" y="1841"/>
            <a:chExt cx="2381" cy="1279"/>
          </a:xfrm>
        </p:grpSpPr>
        <p:grpSp>
          <p:nvGrpSpPr>
            <p:cNvPr id="123917" name="Group 53"/>
            <p:cNvGrpSpPr>
              <a:grpSpLocks/>
            </p:cNvGrpSpPr>
            <p:nvPr/>
          </p:nvGrpSpPr>
          <p:grpSpPr bwMode="auto">
            <a:xfrm>
              <a:off x="288" y="1950"/>
              <a:ext cx="1554" cy="1170"/>
              <a:chOff x="288" y="1950"/>
              <a:chExt cx="1554" cy="1170"/>
            </a:xfrm>
          </p:grpSpPr>
          <p:grpSp>
            <p:nvGrpSpPr>
              <p:cNvPr id="123919" name="Group 54"/>
              <p:cNvGrpSpPr>
                <a:grpSpLocks/>
              </p:cNvGrpSpPr>
              <p:nvPr/>
            </p:nvGrpSpPr>
            <p:grpSpPr bwMode="auto">
              <a:xfrm>
                <a:off x="288" y="1950"/>
                <a:ext cx="738" cy="738"/>
                <a:chOff x="1104" y="1968"/>
                <a:chExt cx="738" cy="738"/>
              </a:xfrm>
            </p:grpSpPr>
            <p:pic>
              <p:nvPicPr>
                <p:cNvPr id="123923" name="Picture 55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04" y="1968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2208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B</a:t>
                  </a:r>
                </a:p>
              </p:txBody>
            </p:sp>
          </p:grpSp>
          <p:grpSp>
            <p:nvGrpSpPr>
              <p:cNvPr id="123920" name="Group 57"/>
              <p:cNvGrpSpPr>
                <a:grpSpLocks/>
              </p:cNvGrpSpPr>
              <p:nvPr/>
            </p:nvGrpSpPr>
            <p:grpSpPr bwMode="auto">
              <a:xfrm>
                <a:off x="1104" y="2382"/>
                <a:ext cx="738" cy="738"/>
                <a:chOff x="1776" y="2382"/>
                <a:chExt cx="738" cy="738"/>
              </a:xfrm>
            </p:grpSpPr>
            <p:pic>
              <p:nvPicPr>
                <p:cNvPr id="123921" name="Picture 58" descr="t519_med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76" y="2382"/>
                  <a:ext cx="738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392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28" y="2601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b="1">
                      <a:latin typeface="Arial" pitchFamily="34" charset="0"/>
                      <a:ea typeface="굴림" pitchFamily="34" charset="-127"/>
                    </a:rPr>
                    <a:t>C</a:t>
                  </a:r>
                </a:p>
              </p:txBody>
            </p:sp>
          </p:grpSp>
        </p:grpSp>
        <p:cxnSp>
          <p:nvCxnSpPr>
            <p:cNvPr id="123918" name="AutoShape 60"/>
            <p:cNvCxnSpPr>
              <a:cxnSpLocks noChangeShapeType="1"/>
            </p:cNvCxnSpPr>
            <p:nvPr/>
          </p:nvCxnSpPr>
          <p:spPr bwMode="auto">
            <a:xfrm flipV="1">
              <a:off x="657" y="1841"/>
              <a:ext cx="2012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BlueTorrent vs. Bluecasting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4572000" y="1647825"/>
            <a:ext cx="2790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Bluetooth Access Point</a:t>
            </a:r>
          </a:p>
        </p:txBody>
      </p:sp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5707063" y="2257425"/>
            <a:ext cx="307975" cy="257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765425" y="3603625"/>
            <a:ext cx="420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굴림" pitchFamily="34" charset="-127"/>
                <a:ea typeface="굴림" pitchFamily="34" charset="-127"/>
              </a:rPr>
              <a:t>(A) BLUECASTING = AP only Transfer</a:t>
            </a: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2286000" y="2286000"/>
            <a:ext cx="309563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6400800" y="647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6481763" y="6067425"/>
            <a:ext cx="309562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6918325" y="6019800"/>
            <a:ext cx="1476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400">
                <a:latin typeface="굴림" pitchFamily="34" charset="-127"/>
                <a:ea typeface="굴림" pitchFamily="34" charset="-127"/>
              </a:rPr>
              <a:t>Bluetooth Node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6904038" y="6324600"/>
            <a:ext cx="136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400">
                <a:latin typeface="굴림" pitchFamily="34" charset="-127"/>
                <a:ea typeface="굴림" pitchFamily="34" charset="-127"/>
              </a:rPr>
              <a:t>Bluetooth Link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172200" y="5867400"/>
            <a:ext cx="24384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5038" y="2386013"/>
            <a:ext cx="1604962" cy="661987"/>
            <a:chOff x="3357" y="639"/>
            <a:chExt cx="1011" cy="417"/>
          </a:xfrm>
        </p:grpSpPr>
        <p:sp>
          <p:nvSpPr>
            <p:cNvPr id="126002" name="Oval 13"/>
            <p:cNvSpPr>
              <a:spLocks noChangeArrowheads="1"/>
            </p:cNvSpPr>
            <p:nvPr/>
          </p:nvSpPr>
          <p:spPr bwMode="auto">
            <a:xfrm>
              <a:off x="4173" y="894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6003" name="AutoShape 14"/>
            <p:cNvCxnSpPr>
              <a:cxnSpLocks noChangeShapeType="1"/>
              <a:stCxn id="125956" idx="6"/>
              <a:endCxn id="126002" idx="1"/>
            </p:cNvCxnSpPr>
            <p:nvPr/>
          </p:nvCxnSpPr>
          <p:spPr bwMode="auto">
            <a:xfrm>
              <a:off x="3357" y="639"/>
              <a:ext cx="845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176713" y="2386013"/>
            <a:ext cx="1530350" cy="661987"/>
            <a:chOff x="2199" y="639"/>
            <a:chExt cx="964" cy="417"/>
          </a:xfrm>
        </p:grpSpPr>
        <p:sp>
          <p:nvSpPr>
            <p:cNvPr id="126000" name="Oval 16"/>
            <p:cNvSpPr>
              <a:spLocks noChangeArrowheads="1"/>
            </p:cNvSpPr>
            <p:nvPr/>
          </p:nvSpPr>
          <p:spPr bwMode="auto">
            <a:xfrm>
              <a:off x="2199" y="894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6001" name="AutoShape 17"/>
            <p:cNvCxnSpPr>
              <a:cxnSpLocks noChangeShapeType="1"/>
              <a:stCxn id="125956" idx="2"/>
              <a:endCxn id="126000" idx="7"/>
            </p:cNvCxnSpPr>
            <p:nvPr/>
          </p:nvCxnSpPr>
          <p:spPr bwMode="auto">
            <a:xfrm flipH="1">
              <a:off x="2365" y="639"/>
              <a:ext cx="798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705475" y="2514600"/>
            <a:ext cx="309563" cy="533400"/>
            <a:chOff x="3834" y="816"/>
            <a:chExt cx="195" cy="336"/>
          </a:xfrm>
        </p:grpSpPr>
        <p:cxnSp>
          <p:nvCxnSpPr>
            <p:cNvPr id="125998" name="AutoShape 19"/>
            <p:cNvCxnSpPr>
              <a:cxnSpLocks noChangeShapeType="1"/>
              <a:stCxn id="125956" idx="4"/>
              <a:endCxn id="125999" idx="0"/>
            </p:cNvCxnSpPr>
            <p:nvPr/>
          </p:nvCxnSpPr>
          <p:spPr bwMode="auto">
            <a:xfrm>
              <a:off x="3932" y="816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25999" name="Oval 20"/>
            <p:cNvSpPr>
              <a:spLocks noChangeArrowheads="1"/>
            </p:cNvSpPr>
            <p:nvPr/>
          </p:nvSpPr>
          <p:spPr bwMode="auto">
            <a:xfrm>
              <a:off x="3834" y="990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4053" name="Oval 21"/>
          <p:cNvSpPr>
            <a:spLocks noChangeArrowheads="1"/>
          </p:cNvSpPr>
          <p:nvPr/>
        </p:nvSpPr>
        <p:spPr bwMode="auto">
          <a:xfrm>
            <a:off x="3729038" y="2790825"/>
            <a:ext cx="309562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4054" name="Oval 22"/>
          <p:cNvSpPr>
            <a:spLocks noChangeArrowheads="1"/>
          </p:cNvSpPr>
          <p:nvPr/>
        </p:nvSpPr>
        <p:spPr bwMode="auto">
          <a:xfrm>
            <a:off x="762000" y="2790825"/>
            <a:ext cx="309563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4055" name="Oval 23"/>
          <p:cNvSpPr>
            <a:spLocks noChangeArrowheads="1"/>
          </p:cNvSpPr>
          <p:nvPr/>
        </p:nvSpPr>
        <p:spPr bwMode="auto">
          <a:xfrm>
            <a:off x="2286000" y="2790825"/>
            <a:ext cx="309563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Text Box 24"/>
          <p:cNvSpPr txBox="1">
            <a:spLocks noChangeArrowheads="1"/>
          </p:cNvSpPr>
          <p:nvPr/>
        </p:nvSpPr>
        <p:spPr bwMode="auto">
          <a:xfrm>
            <a:off x="4495800" y="4281488"/>
            <a:ext cx="279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Bluetooth Access Point</a:t>
            </a:r>
          </a:p>
        </p:txBody>
      </p:sp>
      <p:sp>
        <p:nvSpPr>
          <p:cNvPr id="125971" name="Oval 25"/>
          <p:cNvSpPr>
            <a:spLocks noChangeArrowheads="1"/>
          </p:cNvSpPr>
          <p:nvPr/>
        </p:nvSpPr>
        <p:spPr bwMode="auto">
          <a:xfrm>
            <a:off x="5707063" y="4848225"/>
            <a:ext cx="307975" cy="257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72" name="Oval 26"/>
          <p:cNvSpPr>
            <a:spLocks noChangeArrowheads="1"/>
          </p:cNvSpPr>
          <p:nvPr/>
        </p:nvSpPr>
        <p:spPr bwMode="auto">
          <a:xfrm>
            <a:off x="2286000" y="4876800"/>
            <a:ext cx="309563" cy="257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15038" y="4976813"/>
            <a:ext cx="1604962" cy="661987"/>
            <a:chOff x="3357" y="639"/>
            <a:chExt cx="1011" cy="417"/>
          </a:xfrm>
        </p:grpSpPr>
        <p:sp>
          <p:nvSpPr>
            <p:cNvPr id="125996" name="Oval 28"/>
            <p:cNvSpPr>
              <a:spLocks noChangeArrowheads="1"/>
            </p:cNvSpPr>
            <p:nvPr/>
          </p:nvSpPr>
          <p:spPr bwMode="auto">
            <a:xfrm>
              <a:off x="4173" y="894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5997" name="AutoShape 29"/>
            <p:cNvCxnSpPr>
              <a:cxnSpLocks noChangeShapeType="1"/>
              <a:stCxn id="125971" idx="6"/>
              <a:endCxn id="125996" idx="1"/>
            </p:cNvCxnSpPr>
            <p:nvPr/>
          </p:nvCxnSpPr>
          <p:spPr bwMode="auto">
            <a:xfrm>
              <a:off x="3357" y="639"/>
              <a:ext cx="845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176713" y="4976813"/>
            <a:ext cx="1530350" cy="661987"/>
            <a:chOff x="2199" y="639"/>
            <a:chExt cx="964" cy="417"/>
          </a:xfrm>
        </p:grpSpPr>
        <p:sp>
          <p:nvSpPr>
            <p:cNvPr id="125994" name="Oval 31"/>
            <p:cNvSpPr>
              <a:spLocks noChangeArrowheads="1"/>
            </p:cNvSpPr>
            <p:nvPr/>
          </p:nvSpPr>
          <p:spPr bwMode="auto">
            <a:xfrm>
              <a:off x="2199" y="894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5995" name="AutoShape 32"/>
            <p:cNvCxnSpPr>
              <a:cxnSpLocks noChangeShapeType="1"/>
              <a:stCxn id="125971" idx="2"/>
              <a:endCxn id="125994" idx="7"/>
            </p:cNvCxnSpPr>
            <p:nvPr/>
          </p:nvCxnSpPr>
          <p:spPr bwMode="auto">
            <a:xfrm flipH="1">
              <a:off x="2365" y="639"/>
              <a:ext cx="798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705475" y="5105400"/>
            <a:ext cx="309563" cy="533400"/>
            <a:chOff x="3834" y="816"/>
            <a:chExt cx="195" cy="336"/>
          </a:xfrm>
        </p:grpSpPr>
        <p:cxnSp>
          <p:nvCxnSpPr>
            <p:cNvPr id="125992" name="AutoShape 34"/>
            <p:cNvCxnSpPr>
              <a:cxnSpLocks noChangeShapeType="1"/>
              <a:stCxn id="125971" idx="4"/>
              <a:endCxn id="125993" idx="0"/>
            </p:cNvCxnSpPr>
            <p:nvPr/>
          </p:nvCxnSpPr>
          <p:spPr bwMode="auto">
            <a:xfrm>
              <a:off x="3932" y="816"/>
              <a:ext cx="0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25993" name="Oval 35"/>
            <p:cNvSpPr>
              <a:spLocks noChangeArrowheads="1"/>
            </p:cNvSpPr>
            <p:nvPr/>
          </p:nvSpPr>
          <p:spPr bwMode="auto">
            <a:xfrm>
              <a:off x="3834" y="990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76" name="Text Box 36"/>
          <p:cNvSpPr txBox="1">
            <a:spLocks noChangeArrowheads="1"/>
          </p:cNvSpPr>
          <p:nvPr/>
        </p:nvSpPr>
        <p:spPr bwMode="auto">
          <a:xfrm>
            <a:off x="2667000" y="6186488"/>
            <a:ext cx="326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굴림" pitchFamily="34" charset="-127"/>
                <a:ea typeface="굴림" pitchFamily="34" charset="-127"/>
              </a:rPr>
              <a:t>(B) BlueTorrent P2P Transfer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2595563" y="5005388"/>
            <a:ext cx="1443037" cy="633412"/>
            <a:chOff x="1875" y="2385"/>
            <a:chExt cx="909" cy="399"/>
          </a:xfrm>
        </p:grpSpPr>
        <p:sp>
          <p:nvSpPr>
            <p:cNvPr id="125990" name="Oval 38"/>
            <p:cNvSpPr>
              <a:spLocks noChangeArrowheads="1"/>
            </p:cNvSpPr>
            <p:nvPr/>
          </p:nvSpPr>
          <p:spPr bwMode="auto">
            <a:xfrm>
              <a:off x="2589" y="2622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5991" name="AutoShape 39"/>
            <p:cNvCxnSpPr>
              <a:cxnSpLocks noChangeShapeType="1"/>
              <a:stCxn id="125990" idx="1"/>
              <a:endCxn id="125972" idx="6"/>
            </p:cNvCxnSpPr>
            <p:nvPr/>
          </p:nvCxnSpPr>
          <p:spPr bwMode="auto">
            <a:xfrm flipH="1" flipV="1">
              <a:off x="1875" y="2385"/>
              <a:ext cx="743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286000" y="5133975"/>
            <a:ext cx="309563" cy="504825"/>
            <a:chOff x="1680" y="2466"/>
            <a:chExt cx="195" cy="318"/>
          </a:xfrm>
        </p:grpSpPr>
        <p:sp>
          <p:nvSpPr>
            <p:cNvPr id="125988" name="Oval 41"/>
            <p:cNvSpPr>
              <a:spLocks noChangeArrowheads="1"/>
            </p:cNvSpPr>
            <p:nvPr/>
          </p:nvSpPr>
          <p:spPr bwMode="auto">
            <a:xfrm>
              <a:off x="1680" y="2622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5989" name="AutoShape 42"/>
            <p:cNvCxnSpPr>
              <a:cxnSpLocks noChangeShapeType="1"/>
              <a:stCxn id="125988" idx="0"/>
              <a:endCxn id="125972" idx="4"/>
            </p:cNvCxnSpPr>
            <p:nvPr/>
          </p:nvCxnSpPr>
          <p:spPr bwMode="auto">
            <a:xfrm flipV="1">
              <a:off x="1778" y="2466"/>
              <a:ext cx="0" cy="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62000" y="5005388"/>
            <a:ext cx="1524000" cy="633412"/>
            <a:chOff x="720" y="2385"/>
            <a:chExt cx="960" cy="399"/>
          </a:xfrm>
        </p:grpSpPr>
        <p:sp>
          <p:nvSpPr>
            <p:cNvPr id="125986" name="Oval 44"/>
            <p:cNvSpPr>
              <a:spLocks noChangeArrowheads="1"/>
            </p:cNvSpPr>
            <p:nvPr/>
          </p:nvSpPr>
          <p:spPr bwMode="auto">
            <a:xfrm>
              <a:off x="720" y="2622"/>
              <a:ext cx="195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5987" name="AutoShape 45"/>
            <p:cNvCxnSpPr>
              <a:cxnSpLocks noChangeShapeType="1"/>
              <a:stCxn id="125986" idx="7"/>
              <a:endCxn id="125972" idx="2"/>
            </p:cNvCxnSpPr>
            <p:nvPr/>
          </p:nvCxnSpPr>
          <p:spPr bwMode="auto">
            <a:xfrm flipV="1">
              <a:off x="886" y="2385"/>
              <a:ext cx="794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25980" name="Text Box 46"/>
          <p:cNvSpPr txBox="1">
            <a:spLocks noChangeArrowheads="1"/>
          </p:cNvSpPr>
          <p:nvPr/>
        </p:nvSpPr>
        <p:spPr bwMode="auto">
          <a:xfrm>
            <a:off x="5029200" y="2498725"/>
            <a:ext cx="1808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000">
                <a:latin typeface="Arial" pitchFamily="34" charset="0"/>
                <a:ea typeface="굴림" pitchFamily="34" charset="-127"/>
              </a:rPr>
              <a:t>Download from Access Point</a:t>
            </a:r>
          </a:p>
        </p:txBody>
      </p:sp>
      <p:sp>
        <p:nvSpPr>
          <p:cNvPr id="125981" name="Text Box 47"/>
          <p:cNvSpPr txBox="1">
            <a:spLocks noChangeArrowheads="1"/>
          </p:cNvSpPr>
          <p:nvPr/>
        </p:nvSpPr>
        <p:spPr bwMode="auto">
          <a:xfrm>
            <a:off x="1600200" y="2498725"/>
            <a:ext cx="1765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000">
                <a:latin typeface="Arial" pitchFamily="34" charset="0"/>
                <a:ea typeface="굴림" pitchFamily="34" charset="-127"/>
              </a:rPr>
              <a:t>Data cannot be downloaded</a:t>
            </a:r>
          </a:p>
        </p:txBody>
      </p:sp>
      <p:sp>
        <p:nvSpPr>
          <p:cNvPr id="125982" name="Text Box 48"/>
          <p:cNvSpPr txBox="1">
            <a:spLocks noChangeArrowheads="1"/>
          </p:cNvSpPr>
          <p:nvPr/>
        </p:nvSpPr>
        <p:spPr bwMode="auto">
          <a:xfrm>
            <a:off x="1371600" y="1644650"/>
            <a:ext cx="229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Out of Range User</a:t>
            </a:r>
          </a:p>
        </p:txBody>
      </p:sp>
      <p:sp>
        <p:nvSpPr>
          <p:cNvPr id="125983" name="Text Box 49"/>
          <p:cNvSpPr txBox="1">
            <a:spLocks noChangeArrowheads="1"/>
          </p:cNvSpPr>
          <p:nvPr/>
        </p:nvSpPr>
        <p:spPr bwMode="auto">
          <a:xfrm>
            <a:off x="1371600" y="4343400"/>
            <a:ext cx="229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Out of Range User</a:t>
            </a:r>
          </a:p>
        </p:txBody>
      </p:sp>
      <p:sp>
        <p:nvSpPr>
          <p:cNvPr id="125984" name="Text Box 50"/>
          <p:cNvSpPr txBox="1">
            <a:spLocks noChangeArrowheads="1"/>
          </p:cNvSpPr>
          <p:nvPr/>
        </p:nvSpPr>
        <p:spPr bwMode="auto">
          <a:xfrm>
            <a:off x="5029200" y="5105400"/>
            <a:ext cx="1808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000">
                <a:latin typeface="Arial" pitchFamily="34" charset="0"/>
                <a:ea typeface="굴림" pitchFamily="34" charset="-127"/>
              </a:rPr>
              <a:t>Download from Access Point</a:t>
            </a:r>
          </a:p>
        </p:txBody>
      </p:sp>
      <p:sp>
        <p:nvSpPr>
          <p:cNvPr id="125985" name="Text Box 51"/>
          <p:cNvSpPr txBox="1">
            <a:spLocks noChangeArrowheads="1"/>
          </p:cNvSpPr>
          <p:nvPr/>
        </p:nvSpPr>
        <p:spPr bwMode="auto">
          <a:xfrm>
            <a:off x="1524000" y="5089525"/>
            <a:ext cx="198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000">
                <a:latin typeface="Arial" pitchFamily="34" charset="0"/>
                <a:ea typeface="굴림" pitchFamily="34" charset="-127"/>
              </a:rPr>
              <a:t>Download to Out of Range 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3" grpId="0" animBg="1"/>
      <p:bldP spid="684054" grpId="0" animBg="1"/>
      <p:bldP spid="6840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BlueTorrent Architecture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1831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BlueTorrent core components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Query processor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Data collector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Peer manager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BlueTorrent user interface</a:t>
            </a:r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 rot="10800000">
            <a:off x="228600" y="4041775"/>
            <a:ext cx="458788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Verdana" pitchFamily="34" charset="0"/>
                <a:ea typeface="굴림" pitchFamily="34" charset="-127"/>
              </a:rPr>
              <a:t>App. Layer</a:t>
            </a:r>
          </a:p>
        </p:txBody>
      </p:sp>
      <p:sp>
        <p:nvSpPr>
          <p:cNvPr id="128006" name="Line 5"/>
          <p:cNvSpPr>
            <a:spLocks noChangeShapeType="1"/>
          </p:cNvSpPr>
          <p:nvPr/>
        </p:nvSpPr>
        <p:spPr bwMode="auto">
          <a:xfrm>
            <a:off x="381000" y="5943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07" name="Line 6"/>
          <p:cNvSpPr>
            <a:spLocks noChangeShapeType="1"/>
          </p:cNvSpPr>
          <p:nvPr/>
        </p:nvSpPr>
        <p:spPr bwMode="auto">
          <a:xfrm flipV="1">
            <a:off x="685800" y="38862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08" name="Line 7"/>
          <p:cNvSpPr>
            <a:spLocks noChangeShapeType="1"/>
          </p:cNvSpPr>
          <p:nvPr/>
        </p:nvSpPr>
        <p:spPr bwMode="auto">
          <a:xfrm>
            <a:off x="381000" y="3810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>
            <p:ph idx="1"/>
          </p:nvPr>
        </p:nvGraphicFramePr>
        <p:xfrm>
          <a:off x="990600" y="3729038"/>
          <a:ext cx="7620000" cy="2747962"/>
        </p:xfrm>
        <a:graphic>
          <a:graphicData uri="http://schemas.openxmlformats.org/presentationml/2006/ole">
            <p:oleObj spid="_x0000_s128002" name="Visio" r:id="rId4" imgW="2902029" imgH="104679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Query Processor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Query types (push/pull)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Only APs can “push” the index to users passing by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Regular users send “pull” type query to find the index info. of the interested file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Index information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Unique file ID (e.g., 32bit hash)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Title, producer, media type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User interface allows to send queries to neighbors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E.g., title: “Pirates &amp; Caribbean” media type: avg/mpg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Data Collector / Peer Manager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Data Collector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BitTorrent-style file swarming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A file is divided into “k” pieces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Procedure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A new connection is announced to the data collector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Exchange bitmap vector to find missing pieces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Download missing pieces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itchFamily="34" charset="-127"/>
              </a:rPr>
              <a:t>Peer Manager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Run periodic inquiry procedure to find peers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Find the best peer to download based on connection history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Peer Discovery Procedure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153400" cy="23622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ko-KR" sz="2100" smtClean="0">
                <a:ea typeface="굴림" pitchFamily="34" charset="-127"/>
              </a:rPr>
              <a:t>Inquiry (master) and scan (slave) pair to make a connection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ko-KR" sz="1600" smtClean="0">
                <a:ea typeface="굴림" pitchFamily="34" charset="-127"/>
              </a:rPr>
              <a:t>Bluetooth was originally developed for “cable replacement”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ko-KR" sz="2100" smtClean="0">
                <a:ea typeface="굴림" pitchFamily="34" charset="-127"/>
              </a:rPr>
              <a:t>Inquiry discovery procedure</a:t>
            </a:r>
          </a:p>
          <a:p>
            <a:pPr marL="838200" lvl="1" indent="-381000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>
                <a:ea typeface="굴림" pitchFamily="34" charset="-127"/>
              </a:rPr>
              <a:t>A sends inquiry packet trains (window size is multiple of 1.28s)</a:t>
            </a:r>
          </a:p>
          <a:p>
            <a:pPr marL="838200" lvl="1" indent="-381000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>
                <a:ea typeface="굴림" pitchFamily="34" charset="-127"/>
              </a:rPr>
              <a:t>B receives an inquiry packet</a:t>
            </a:r>
          </a:p>
          <a:p>
            <a:pPr marL="838200" lvl="1" indent="-381000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>
                <a:ea typeface="굴림" pitchFamily="34" charset="-127"/>
              </a:rPr>
              <a:t>B backs off by a random interval over [0,1023]</a:t>
            </a:r>
          </a:p>
          <a:p>
            <a:pPr marL="838200" lvl="1" indent="-381000">
              <a:lnSpc>
                <a:spcPct val="90000"/>
              </a:lnSpc>
              <a:buFontTx/>
              <a:buAutoNum type="arabicParenR"/>
            </a:pPr>
            <a:r>
              <a:rPr lang="en-US" altLang="ko-KR" sz="1600" smtClean="0">
                <a:ea typeface="굴림" pitchFamily="34" charset="-127"/>
              </a:rPr>
              <a:t>B sends back an “inquiry response packet”</a:t>
            </a:r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7467600" y="5521325"/>
            <a:ext cx="914400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ko-KR" sz="1600">
                <a:latin typeface="Verdana" pitchFamily="34" charset="0"/>
                <a:ea typeface="굴림" pitchFamily="34" charset="-127"/>
              </a:rPr>
              <a:t>Slave</a:t>
            </a:r>
          </a:p>
        </p:txBody>
      </p:sp>
      <p:sp>
        <p:nvSpPr>
          <p:cNvPr id="134150" name="Text Box 5"/>
          <p:cNvSpPr txBox="1">
            <a:spLocks noChangeArrowheads="1"/>
          </p:cNvSpPr>
          <p:nvPr/>
        </p:nvSpPr>
        <p:spPr bwMode="auto">
          <a:xfrm>
            <a:off x="7467600" y="4038600"/>
            <a:ext cx="914400" cy="3460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ko-KR" sz="1600">
                <a:latin typeface="Verdana" pitchFamily="34" charset="0"/>
                <a:ea typeface="굴림" pitchFamily="34" charset="-127"/>
              </a:rPr>
              <a:t>Master</a:t>
            </a: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914400" y="3429000"/>
          <a:ext cx="6553200" cy="3168650"/>
        </p:xfrm>
        <a:graphic>
          <a:graphicData uri="http://schemas.openxmlformats.org/presentationml/2006/ole">
            <p:oleObj spid="_x0000_s134146" name="Visio" r:id="rId4" imgW="3013710" imgH="1456849" progId="Visio.Drawing.11">
              <p:embed/>
            </p:oleObj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971800" y="4851400"/>
            <a:ext cx="45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 sz="1400">
                <a:latin typeface="Verdana" pitchFamily="34" charset="0"/>
                <a:ea typeface="굴림" pitchFamily="34" charset="-127"/>
              </a:rPr>
              <a:t>(1)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579813" y="5105400"/>
            <a:ext cx="45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 sz="1400">
                <a:latin typeface="Verdana" pitchFamily="34" charset="0"/>
                <a:ea typeface="굴림" pitchFamily="34" charset="-127"/>
              </a:rPr>
              <a:t>(2)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198813" y="6019800"/>
            <a:ext cx="45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 sz="1400">
                <a:latin typeface="Verdana" pitchFamily="34" charset="0"/>
                <a:ea typeface="굴림" pitchFamily="34" charset="-127"/>
              </a:rPr>
              <a:t>(3)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4724400" y="5334000"/>
            <a:ext cx="45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 sz="1400">
                <a:latin typeface="Verdana" pitchFamily="34" charset="0"/>
                <a:ea typeface="굴림" pitchFamily="34" charset="-127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Simulation Setup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NS-2 + UCBT extension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Corridor mobility model: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Rectangle Area (length &gt;&gt; width)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Two directions (West -&gt; East, East -&gt; West)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Constant speed randomly selected over [0, V</a:t>
            </a:r>
            <a:r>
              <a:rPr lang="en-US" altLang="ko-KR" baseline="-25000" smtClean="0">
                <a:ea typeface="굴림" pitchFamily="34" charset="-127"/>
              </a:rPr>
              <a:t>max</a:t>
            </a:r>
            <a:r>
              <a:rPr lang="en-US" altLang="ko-KR" smtClean="0">
                <a:ea typeface="굴림" pitchFamily="34" charset="-127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When reaching the bounds: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North or South: nodes are mirrored back to the area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West or East bound: nodes are restarted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Reset mode: user data is cleared (acting as a new node)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No-reset mode: user data is retained (re-enter the area)</a:t>
            </a: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pitchFamily="34" charset="-127"/>
              </a:rPr>
              <a:t>Mobility Setting: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# of nodes: 25, 50, 75, 100 (Default: 50 nodes)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V</a:t>
            </a:r>
            <a:r>
              <a:rPr lang="en-US" altLang="ko-KR" baseline="-25000" smtClean="0">
                <a:ea typeface="굴림" pitchFamily="34" charset="-127"/>
              </a:rPr>
              <a:t>max</a:t>
            </a:r>
            <a:r>
              <a:rPr lang="en-US" altLang="ko-KR" smtClean="0">
                <a:ea typeface="굴림" pitchFamily="34" charset="-127"/>
              </a:rPr>
              <a:t> =0.0 (static), 0.4, 0.8, 1.2, 1.6 m/s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Area: [25, 50, 100] x [3,5] m</a:t>
            </a:r>
            <a:r>
              <a:rPr lang="en-US" altLang="ko-KR" baseline="30000" smtClean="0">
                <a:ea typeface="굴림" pitchFamily="34" charset="-127"/>
              </a:rPr>
              <a:t>2 </a:t>
            </a:r>
            <a:r>
              <a:rPr lang="en-US" altLang="ko-KR" smtClean="0">
                <a:ea typeface="굴림" pitchFamily="34" charset="-127"/>
              </a:rPr>
              <a:t>(Default: 100x5 m</a:t>
            </a:r>
            <a:r>
              <a:rPr lang="en-US" altLang="ko-KR" baseline="30000" smtClean="0">
                <a:ea typeface="굴림" pitchFamily="34" charset="-127"/>
              </a:rPr>
              <a:t>2</a:t>
            </a:r>
            <a:r>
              <a:rPr lang="en-US" altLang="ko-KR" smtClean="0">
                <a:ea typeface="굴림" pitchFamily="34" charset="-127"/>
              </a:rPr>
              <a:t>)</a:t>
            </a:r>
            <a:endParaRPr lang="en-US" altLang="ko-KR" sz="14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63925" y="3830638"/>
            <a:ext cx="3089275" cy="2462212"/>
            <a:chOff x="2064" y="2130"/>
            <a:chExt cx="2384" cy="2314"/>
          </a:xfrm>
        </p:grpSpPr>
        <p:sp>
          <p:nvSpPr>
            <p:cNvPr id="27997" name="Oval 3"/>
            <p:cNvSpPr>
              <a:spLocks noChangeArrowheads="1"/>
            </p:cNvSpPr>
            <p:nvPr/>
          </p:nvSpPr>
          <p:spPr bwMode="auto">
            <a:xfrm>
              <a:off x="2187" y="2130"/>
              <a:ext cx="2223" cy="1712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8" name="Freeform 4"/>
            <p:cNvSpPr>
              <a:spLocks/>
            </p:cNvSpPr>
            <p:nvPr/>
          </p:nvSpPr>
          <p:spPr bwMode="auto">
            <a:xfrm flipV="1">
              <a:off x="2373" y="2187"/>
              <a:ext cx="802" cy="286"/>
            </a:xfrm>
            <a:custGeom>
              <a:avLst/>
              <a:gdLst>
                <a:gd name="T0" fmla="*/ 423 w 424"/>
                <a:gd name="T1" fmla="*/ 331 h 332"/>
                <a:gd name="T2" fmla="*/ 145 w 424"/>
                <a:gd name="T3" fmla="*/ 186 h 332"/>
                <a:gd name="T4" fmla="*/ 305 w 424"/>
                <a:gd name="T5" fmla="*/ 191 h 332"/>
                <a:gd name="T6" fmla="*/ 0 w 424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332"/>
                <a:gd name="T14" fmla="*/ 424 w 424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332">
                  <a:moveTo>
                    <a:pt x="423" y="331"/>
                  </a:moveTo>
                  <a:lnTo>
                    <a:pt x="145" y="186"/>
                  </a:lnTo>
                  <a:lnTo>
                    <a:pt x="305" y="1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99" name="Freeform 5"/>
            <p:cNvSpPr>
              <a:spLocks/>
            </p:cNvSpPr>
            <p:nvPr/>
          </p:nvSpPr>
          <p:spPr bwMode="auto">
            <a:xfrm rot="14072215" flipV="1">
              <a:off x="3638" y="2346"/>
              <a:ext cx="742" cy="309"/>
            </a:xfrm>
            <a:custGeom>
              <a:avLst/>
              <a:gdLst>
                <a:gd name="T0" fmla="*/ 423 w 424"/>
                <a:gd name="T1" fmla="*/ 331 h 332"/>
                <a:gd name="T2" fmla="*/ 145 w 424"/>
                <a:gd name="T3" fmla="*/ 186 h 332"/>
                <a:gd name="T4" fmla="*/ 305 w 424"/>
                <a:gd name="T5" fmla="*/ 191 h 332"/>
                <a:gd name="T6" fmla="*/ 0 w 424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332"/>
                <a:gd name="T14" fmla="*/ 424 w 424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332">
                  <a:moveTo>
                    <a:pt x="423" y="331"/>
                  </a:moveTo>
                  <a:lnTo>
                    <a:pt x="145" y="186"/>
                  </a:lnTo>
                  <a:lnTo>
                    <a:pt x="305" y="1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00" name="Freeform 6"/>
            <p:cNvSpPr>
              <a:spLocks/>
            </p:cNvSpPr>
            <p:nvPr/>
          </p:nvSpPr>
          <p:spPr bwMode="auto">
            <a:xfrm rot="14072215" flipV="1">
              <a:off x="2588" y="2747"/>
              <a:ext cx="741" cy="308"/>
            </a:xfrm>
            <a:custGeom>
              <a:avLst/>
              <a:gdLst>
                <a:gd name="T0" fmla="*/ 423 w 424"/>
                <a:gd name="T1" fmla="*/ 331 h 332"/>
                <a:gd name="T2" fmla="*/ 145 w 424"/>
                <a:gd name="T3" fmla="*/ 186 h 332"/>
                <a:gd name="T4" fmla="*/ 305 w 424"/>
                <a:gd name="T5" fmla="*/ 191 h 332"/>
                <a:gd name="T6" fmla="*/ 0 w 424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332"/>
                <a:gd name="T14" fmla="*/ 424 w 424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332">
                  <a:moveTo>
                    <a:pt x="423" y="331"/>
                  </a:moveTo>
                  <a:lnTo>
                    <a:pt x="145" y="186"/>
                  </a:lnTo>
                  <a:lnTo>
                    <a:pt x="305" y="1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01" name="Freeform 7"/>
            <p:cNvSpPr>
              <a:spLocks/>
            </p:cNvSpPr>
            <p:nvPr/>
          </p:nvSpPr>
          <p:spPr bwMode="auto">
            <a:xfrm flipV="1">
              <a:off x="3422" y="2815"/>
              <a:ext cx="802" cy="285"/>
            </a:xfrm>
            <a:custGeom>
              <a:avLst/>
              <a:gdLst>
                <a:gd name="T0" fmla="*/ 423 w 424"/>
                <a:gd name="T1" fmla="*/ 331 h 332"/>
                <a:gd name="T2" fmla="*/ 145 w 424"/>
                <a:gd name="T3" fmla="*/ 186 h 332"/>
                <a:gd name="T4" fmla="*/ 305 w 424"/>
                <a:gd name="T5" fmla="*/ 191 h 332"/>
                <a:gd name="T6" fmla="*/ 0 w 424"/>
                <a:gd name="T7" fmla="*/ 0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332"/>
                <a:gd name="T14" fmla="*/ 424 w 424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332">
                  <a:moveTo>
                    <a:pt x="423" y="331"/>
                  </a:moveTo>
                  <a:lnTo>
                    <a:pt x="145" y="186"/>
                  </a:lnTo>
                  <a:lnTo>
                    <a:pt x="305" y="1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136" name="Text Box 8"/>
            <p:cNvSpPr txBox="1">
              <a:spLocks noChangeArrowheads="1"/>
            </p:cNvSpPr>
            <p:nvPr/>
          </p:nvSpPr>
          <p:spPr bwMode="auto">
            <a:xfrm>
              <a:off x="2126" y="3785"/>
              <a:ext cx="2221" cy="6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FF9900"/>
                  </a:solidFill>
                  <a:latin typeface="Arial" pitchFamily="34" charset="0"/>
                  <a:ea typeface="굴림" pitchFamily="34" charset="-127"/>
                </a:rPr>
                <a:t>Personal Ad-hoc Networks</a:t>
              </a:r>
              <a:endParaRPr lang="en-US" altLang="ko-KR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34" charset="-127"/>
              </a:endParaRPr>
            </a:p>
          </p:txBody>
        </p:sp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2064" y="2496"/>
            <a:ext cx="560" cy="624"/>
          </p:xfrm>
          <a:graphic>
            <a:graphicData uri="http://schemas.openxmlformats.org/presentationml/2006/ole">
              <p:oleObj spid="_x0000_s27661" name="Photo Editor Photo" r:id="rId4" imgW="2152951" imgH="2400635" progId="MSPhotoEd.3">
                <p:embed/>
              </p:oleObj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3024" y="3168"/>
            <a:ext cx="560" cy="624"/>
          </p:xfrm>
          <a:graphic>
            <a:graphicData uri="http://schemas.openxmlformats.org/presentationml/2006/ole">
              <p:oleObj spid="_x0000_s27662" name="Photo Editor Photo" r:id="rId5" imgW="2152951" imgH="2400635" progId="MSPhotoEd.3">
                <p:embed/>
              </p:oleObj>
            </a:graphicData>
          </a:graphic>
        </p:graphicFrame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3888" y="2736"/>
            <a:ext cx="560" cy="624"/>
          </p:xfrm>
          <a:graphic>
            <a:graphicData uri="http://schemas.openxmlformats.org/presentationml/2006/ole">
              <p:oleObj spid="_x0000_s27663" name="Photo Editor Photo" r:id="rId6" imgW="2152951" imgH="2400635" progId="MSPhotoEd.3">
                <p:embed/>
              </p:oleObj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3168" y="2160"/>
            <a:ext cx="401" cy="453"/>
          </p:xfrm>
          <a:graphic>
            <a:graphicData uri="http://schemas.openxmlformats.org/presentationml/2006/ole">
              <p:oleObj spid="_x0000_s27664" name="Photo Editor Photo" r:id="rId7" imgW="1409897" imgH="1590897" progId="MSPhotoEd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91200" y="1752600"/>
            <a:ext cx="2487613" cy="2514600"/>
            <a:chOff x="3951" y="1104"/>
            <a:chExt cx="1697" cy="1584"/>
          </a:xfrm>
        </p:grpSpPr>
        <p:sp>
          <p:nvSpPr>
            <p:cNvPr id="27802" name="Oval 14"/>
            <p:cNvSpPr>
              <a:spLocks noChangeArrowheads="1"/>
            </p:cNvSpPr>
            <p:nvPr/>
          </p:nvSpPr>
          <p:spPr bwMode="auto">
            <a:xfrm>
              <a:off x="4001" y="1104"/>
              <a:ext cx="1647" cy="1063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3" name="Freeform 15"/>
            <p:cNvSpPr>
              <a:spLocks/>
            </p:cNvSpPr>
            <p:nvPr/>
          </p:nvSpPr>
          <p:spPr bwMode="auto">
            <a:xfrm>
              <a:off x="4283" y="1341"/>
              <a:ext cx="327" cy="96"/>
            </a:xfrm>
            <a:custGeom>
              <a:avLst/>
              <a:gdLst>
                <a:gd name="T0" fmla="*/ 0 w 343"/>
                <a:gd name="T1" fmla="*/ 129 h 130"/>
                <a:gd name="T2" fmla="*/ 224 w 343"/>
                <a:gd name="T3" fmla="*/ 73 h 130"/>
                <a:gd name="T4" fmla="*/ 94 w 343"/>
                <a:gd name="T5" fmla="*/ 74 h 130"/>
                <a:gd name="T6" fmla="*/ 342 w 343"/>
                <a:gd name="T7" fmla="*/ 0 h 1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3"/>
                <a:gd name="T13" fmla="*/ 0 h 130"/>
                <a:gd name="T14" fmla="*/ 343 w 343"/>
                <a:gd name="T15" fmla="*/ 130 h 1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3" h="130">
                  <a:moveTo>
                    <a:pt x="0" y="129"/>
                  </a:moveTo>
                  <a:lnTo>
                    <a:pt x="224" y="73"/>
                  </a:lnTo>
                  <a:lnTo>
                    <a:pt x="94" y="74"/>
                  </a:lnTo>
                  <a:lnTo>
                    <a:pt x="342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Freeform 16"/>
            <p:cNvSpPr>
              <a:spLocks/>
            </p:cNvSpPr>
            <p:nvPr/>
          </p:nvSpPr>
          <p:spPr bwMode="auto">
            <a:xfrm>
              <a:off x="4907" y="1222"/>
              <a:ext cx="328" cy="96"/>
            </a:xfrm>
            <a:custGeom>
              <a:avLst/>
              <a:gdLst>
                <a:gd name="T0" fmla="*/ 0 w 344"/>
                <a:gd name="T1" fmla="*/ 129 h 130"/>
                <a:gd name="T2" fmla="*/ 224 w 344"/>
                <a:gd name="T3" fmla="*/ 73 h 130"/>
                <a:gd name="T4" fmla="*/ 94 w 344"/>
                <a:gd name="T5" fmla="*/ 74 h 130"/>
                <a:gd name="T6" fmla="*/ 343 w 344"/>
                <a:gd name="T7" fmla="*/ 0 h 1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30"/>
                <a:gd name="T14" fmla="*/ 344 w 344"/>
                <a:gd name="T15" fmla="*/ 130 h 1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30">
                  <a:moveTo>
                    <a:pt x="0" y="129"/>
                  </a:moveTo>
                  <a:lnTo>
                    <a:pt x="224" y="73"/>
                  </a:lnTo>
                  <a:lnTo>
                    <a:pt x="94" y="74"/>
                  </a:lnTo>
                  <a:lnTo>
                    <a:pt x="343" y="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Freeform 17"/>
            <p:cNvSpPr>
              <a:spLocks/>
            </p:cNvSpPr>
            <p:nvPr/>
          </p:nvSpPr>
          <p:spPr bwMode="auto">
            <a:xfrm>
              <a:off x="4907" y="1390"/>
              <a:ext cx="417" cy="191"/>
            </a:xfrm>
            <a:custGeom>
              <a:avLst/>
              <a:gdLst>
                <a:gd name="T0" fmla="*/ 0 w 438"/>
                <a:gd name="T1" fmla="*/ 0 h 260"/>
                <a:gd name="T2" fmla="*/ 287 w 438"/>
                <a:gd name="T3" fmla="*/ 112 h 260"/>
                <a:gd name="T4" fmla="*/ 121 w 438"/>
                <a:gd name="T5" fmla="*/ 109 h 260"/>
                <a:gd name="T6" fmla="*/ 437 w 438"/>
                <a:gd name="T7" fmla="*/ 259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60"/>
                <a:gd name="T14" fmla="*/ 438 w 438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60">
                  <a:moveTo>
                    <a:pt x="0" y="0"/>
                  </a:moveTo>
                  <a:lnTo>
                    <a:pt x="287" y="112"/>
                  </a:lnTo>
                  <a:lnTo>
                    <a:pt x="121" y="109"/>
                  </a:lnTo>
                  <a:lnTo>
                    <a:pt x="437" y="259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806" name="Group 18"/>
            <p:cNvGrpSpPr>
              <a:grpSpLocks/>
            </p:cNvGrpSpPr>
            <p:nvPr/>
          </p:nvGrpSpPr>
          <p:grpSpPr bwMode="auto">
            <a:xfrm>
              <a:off x="4371" y="2035"/>
              <a:ext cx="540" cy="167"/>
              <a:chOff x="1157" y="1885"/>
              <a:chExt cx="567" cy="227"/>
            </a:xfrm>
          </p:grpSpPr>
          <p:sp>
            <p:nvSpPr>
              <p:cNvPr id="27906" name="Freeform 19"/>
              <p:cNvSpPr>
                <a:spLocks/>
              </p:cNvSpPr>
              <p:nvPr/>
            </p:nvSpPr>
            <p:spPr bwMode="auto">
              <a:xfrm>
                <a:off x="1313" y="1885"/>
                <a:ext cx="411" cy="128"/>
              </a:xfrm>
              <a:custGeom>
                <a:avLst/>
                <a:gdLst>
                  <a:gd name="T0" fmla="*/ 0 w 411"/>
                  <a:gd name="T1" fmla="*/ 0 h 128"/>
                  <a:gd name="T2" fmla="*/ 0 w 411"/>
                  <a:gd name="T3" fmla="*/ 24 h 128"/>
                  <a:gd name="T4" fmla="*/ 410 w 411"/>
                  <a:gd name="T5" fmla="*/ 127 h 128"/>
                  <a:gd name="T6" fmla="*/ 410 w 411"/>
                  <a:gd name="T7" fmla="*/ 94 h 128"/>
                  <a:gd name="T8" fmla="*/ 0 w 411"/>
                  <a:gd name="T9" fmla="*/ 0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1"/>
                  <a:gd name="T16" fmla="*/ 0 h 128"/>
                  <a:gd name="T17" fmla="*/ 411 w 411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1" h="128">
                    <a:moveTo>
                      <a:pt x="0" y="0"/>
                    </a:moveTo>
                    <a:lnTo>
                      <a:pt x="0" y="24"/>
                    </a:lnTo>
                    <a:lnTo>
                      <a:pt x="410" y="127"/>
                    </a:lnTo>
                    <a:lnTo>
                      <a:pt x="410" y="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7" name="Freeform 20"/>
              <p:cNvSpPr>
                <a:spLocks/>
              </p:cNvSpPr>
              <p:nvPr/>
            </p:nvSpPr>
            <p:spPr bwMode="auto">
              <a:xfrm>
                <a:off x="1157" y="1891"/>
                <a:ext cx="561" cy="221"/>
              </a:xfrm>
              <a:custGeom>
                <a:avLst/>
                <a:gdLst>
                  <a:gd name="T0" fmla="*/ 0 w 561"/>
                  <a:gd name="T1" fmla="*/ 84 h 221"/>
                  <a:gd name="T2" fmla="*/ 430 w 561"/>
                  <a:gd name="T3" fmla="*/ 220 h 221"/>
                  <a:gd name="T4" fmla="*/ 560 w 561"/>
                  <a:gd name="T5" fmla="*/ 123 h 221"/>
                  <a:gd name="T6" fmla="*/ 560 w 561"/>
                  <a:gd name="T7" fmla="*/ 94 h 221"/>
                  <a:gd name="T8" fmla="*/ 159 w 561"/>
                  <a:gd name="T9" fmla="*/ 0 h 221"/>
                  <a:gd name="T10" fmla="*/ 0 w 561"/>
                  <a:gd name="T11" fmla="*/ 84 h 2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1"/>
                  <a:gd name="T19" fmla="*/ 0 h 221"/>
                  <a:gd name="T20" fmla="*/ 561 w 561"/>
                  <a:gd name="T21" fmla="*/ 221 h 2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1" h="221">
                    <a:moveTo>
                      <a:pt x="0" y="84"/>
                    </a:moveTo>
                    <a:lnTo>
                      <a:pt x="430" y="220"/>
                    </a:lnTo>
                    <a:lnTo>
                      <a:pt x="560" y="123"/>
                    </a:lnTo>
                    <a:lnTo>
                      <a:pt x="560" y="94"/>
                    </a:lnTo>
                    <a:lnTo>
                      <a:pt x="159" y="0"/>
                    </a:lnTo>
                    <a:lnTo>
                      <a:pt x="0" y="84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8" name="Freeform 21"/>
              <p:cNvSpPr>
                <a:spLocks/>
              </p:cNvSpPr>
              <p:nvPr/>
            </p:nvSpPr>
            <p:spPr bwMode="auto">
              <a:xfrm>
                <a:off x="1157" y="1977"/>
                <a:ext cx="429" cy="122"/>
              </a:xfrm>
              <a:custGeom>
                <a:avLst/>
                <a:gdLst>
                  <a:gd name="T0" fmla="*/ 428 w 429"/>
                  <a:gd name="T1" fmla="*/ 112 h 122"/>
                  <a:gd name="T2" fmla="*/ 0 w 429"/>
                  <a:gd name="T3" fmla="*/ 0 h 122"/>
                  <a:gd name="T4" fmla="*/ 0 w 429"/>
                  <a:gd name="T5" fmla="*/ 6 h 122"/>
                  <a:gd name="T6" fmla="*/ 427 w 429"/>
                  <a:gd name="T7" fmla="*/ 121 h 122"/>
                  <a:gd name="T8" fmla="*/ 428 w 429"/>
                  <a:gd name="T9" fmla="*/ 112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9"/>
                  <a:gd name="T16" fmla="*/ 0 h 122"/>
                  <a:gd name="T17" fmla="*/ 429 w 429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9" h="122">
                    <a:moveTo>
                      <a:pt x="428" y="11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27" y="121"/>
                    </a:lnTo>
                    <a:lnTo>
                      <a:pt x="428" y="112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9" name="Line 22"/>
              <p:cNvSpPr>
                <a:spLocks noChangeShapeType="1"/>
              </p:cNvSpPr>
              <p:nvPr/>
            </p:nvSpPr>
            <p:spPr bwMode="auto">
              <a:xfrm flipV="1">
                <a:off x="1582" y="1986"/>
                <a:ext cx="13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910" name="Group 23"/>
              <p:cNvGrpSpPr>
                <a:grpSpLocks/>
              </p:cNvGrpSpPr>
              <p:nvPr/>
            </p:nvGrpSpPr>
            <p:grpSpPr bwMode="auto">
              <a:xfrm>
                <a:off x="1213" y="1900"/>
                <a:ext cx="481" cy="185"/>
                <a:chOff x="1213" y="1900"/>
                <a:chExt cx="481" cy="185"/>
              </a:xfrm>
            </p:grpSpPr>
            <p:grpSp>
              <p:nvGrpSpPr>
                <p:cNvPr id="27911" name="Group 24"/>
                <p:cNvGrpSpPr>
                  <a:grpSpLocks/>
                </p:cNvGrpSpPr>
                <p:nvPr/>
              </p:nvGrpSpPr>
              <p:grpSpPr bwMode="auto">
                <a:xfrm>
                  <a:off x="1230" y="1943"/>
                  <a:ext cx="396" cy="108"/>
                  <a:chOff x="1230" y="1943"/>
                  <a:chExt cx="396" cy="108"/>
                </a:xfrm>
              </p:grpSpPr>
              <p:sp>
                <p:nvSpPr>
                  <p:cNvPr id="27983" name="Freeform 25"/>
                  <p:cNvSpPr>
                    <a:spLocks/>
                  </p:cNvSpPr>
                  <p:nvPr/>
                </p:nvSpPr>
                <p:spPr bwMode="auto">
                  <a:xfrm>
                    <a:off x="1230" y="1943"/>
                    <a:ext cx="42" cy="21"/>
                  </a:xfrm>
                  <a:custGeom>
                    <a:avLst/>
                    <a:gdLst>
                      <a:gd name="T0" fmla="*/ 0 w 42"/>
                      <a:gd name="T1" fmla="*/ 9 h 21"/>
                      <a:gd name="T2" fmla="*/ 15 w 42"/>
                      <a:gd name="T3" fmla="*/ 0 h 21"/>
                      <a:gd name="T4" fmla="*/ 41 w 42"/>
                      <a:gd name="T5" fmla="*/ 8 h 21"/>
                      <a:gd name="T6" fmla="*/ 30 w 42"/>
                      <a:gd name="T7" fmla="*/ 20 h 21"/>
                      <a:gd name="T8" fmla="*/ 0 w 42"/>
                      <a:gd name="T9" fmla="*/ 9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"/>
                      <a:gd name="T16" fmla="*/ 0 h 21"/>
                      <a:gd name="T17" fmla="*/ 42 w 42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" h="21">
                        <a:moveTo>
                          <a:pt x="0" y="9"/>
                        </a:moveTo>
                        <a:lnTo>
                          <a:pt x="15" y="0"/>
                        </a:lnTo>
                        <a:lnTo>
                          <a:pt x="41" y="8"/>
                        </a:lnTo>
                        <a:lnTo>
                          <a:pt x="30" y="20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4" name="Freeform 26"/>
                  <p:cNvSpPr>
                    <a:spLocks/>
                  </p:cNvSpPr>
                  <p:nvPr/>
                </p:nvSpPr>
                <p:spPr bwMode="auto">
                  <a:xfrm>
                    <a:off x="1265" y="1952"/>
                    <a:ext cx="28" cy="21"/>
                  </a:xfrm>
                  <a:custGeom>
                    <a:avLst/>
                    <a:gdLst>
                      <a:gd name="T0" fmla="*/ 12 w 28"/>
                      <a:gd name="T1" fmla="*/ 0 h 21"/>
                      <a:gd name="T2" fmla="*/ 27 w 28"/>
                      <a:gd name="T3" fmla="*/ 7 h 21"/>
                      <a:gd name="T4" fmla="*/ 14 w 28"/>
                      <a:gd name="T5" fmla="*/ 20 h 21"/>
                      <a:gd name="T6" fmla="*/ 0 w 28"/>
                      <a:gd name="T7" fmla="*/ 11 h 21"/>
                      <a:gd name="T8" fmla="*/ 12 w 28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1"/>
                      <a:gd name="T17" fmla="*/ 28 w 28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1">
                        <a:moveTo>
                          <a:pt x="12" y="0"/>
                        </a:moveTo>
                        <a:lnTo>
                          <a:pt x="27" y="7"/>
                        </a:lnTo>
                        <a:lnTo>
                          <a:pt x="14" y="20"/>
                        </a:lnTo>
                        <a:lnTo>
                          <a:pt x="0" y="1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5" name="Freeform 27"/>
                  <p:cNvSpPr>
                    <a:spLocks/>
                  </p:cNvSpPr>
                  <p:nvPr/>
                </p:nvSpPr>
                <p:spPr bwMode="auto">
                  <a:xfrm>
                    <a:off x="1289" y="1958"/>
                    <a:ext cx="29" cy="20"/>
                  </a:xfrm>
                  <a:custGeom>
                    <a:avLst/>
                    <a:gdLst>
                      <a:gd name="T0" fmla="*/ 12 w 29"/>
                      <a:gd name="T1" fmla="*/ 0 h 20"/>
                      <a:gd name="T2" fmla="*/ 28 w 29"/>
                      <a:gd name="T3" fmla="*/ 3 h 20"/>
                      <a:gd name="T4" fmla="*/ 17 w 29"/>
                      <a:gd name="T5" fmla="*/ 19 h 20"/>
                      <a:gd name="T6" fmla="*/ 0 w 29"/>
                      <a:gd name="T7" fmla="*/ 12 h 20"/>
                      <a:gd name="T8" fmla="*/ 12 w 29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0"/>
                      <a:gd name="T17" fmla="*/ 29 w 29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0">
                        <a:moveTo>
                          <a:pt x="12" y="0"/>
                        </a:moveTo>
                        <a:lnTo>
                          <a:pt x="28" y="3"/>
                        </a:lnTo>
                        <a:lnTo>
                          <a:pt x="17" y="19"/>
                        </a:lnTo>
                        <a:lnTo>
                          <a:pt x="0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6" name="Freeform 28"/>
                  <p:cNvSpPr>
                    <a:spLocks/>
                  </p:cNvSpPr>
                  <p:nvPr/>
                </p:nvSpPr>
                <p:spPr bwMode="auto">
                  <a:xfrm>
                    <a:off x="1313" y="1964"/>
                    <a:ext cx="30" cy="20"/>
                  </a:xfrm>
                  <a:custGeom>
                    <a:avLst/>
                    <a:gdLst>
                      <a:gd name="T0" fmla="*/ 13 w 30"/>
                      <a:gd name="T1" fmla="*/ 0 h 20"/>
                      <a:gd name="T2" fmla="*/ 0 w 30"/>
                      <a:gd name="T3" fmla="*/ 11 h 20"/>
                      <a:gd name="T4" fmla="*/ 18 w 30"/>
                      <a:gd name="T5" fmla="*/ 19 h 20"/>
                      <a:gd name="T6" fmla="*/ 29 w 30"/>
                      <a:gd name="T7" fmla="*/ 7 h 20"/>
                      <a:gd name="T8" fmla="*/ 13 w 3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0"/>
                      <a:gd name="T17" fmla="*/ 30 w 3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0">
                        <a:moveTo>
                          <a:pt x="13" y="0"/>
                        </a:moveTo>
                        <a:lnTo>
                          <a:pt x="0" y="11"/>
                        </a:lnTo>
                        <a:lnTo>
                          <a:pt x="18" y="19"/>
                        </a:lnTo>
                        <a:lnTo>
                          <a:pt x="29" y="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7" name="Freeform 29"/>
                  <p:cNvSpPr>
                    <a:spLocks/>
                  </p:cNvSpPr>
                  <p:nvPr/>
                </p:nvSpPr>
                <p:spPr bwMode="auto">
                  <a:xfrm>
                    <a:off x="1338" y="1972"/>
                    <a:ext cx="34" cy="19"/>
                  </a:xfrm>
                  <a:custGeom>
                    <a:avLst/>
                    <a:gdLst>
                      <a:gd name="T0" fmla="*/ 13 w 34"/>
                      <a:gd name="T1" fmla="*/ 0 h 19"/>
                      <a:gd name="T2" fmla="*/ 0 w 34"/>
                      <a:gd name="T3" fmla="*/ 9 h 19"/>
                      <a:gd name="T4" fmla="*/ 22 w 34"/>
                      <a:gd name="T5" fmla="*/ 18 h 19"/>
                      <a:gd name="T6" fmla="*/ 33 w 34"/>
                      <a:gd name="T7" fmla="*/ 4 h 19"/>
                      <a:gd name="T8" fmla="*/ 13 w 34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"/>
                      <a:gd name="T16" fmla="*/ 0 h 19"/>
                      <a:gd name="T17" fmla="*/ 34 w 34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" h="19">
                        <a:moveTo>
                          <a:pt x="13" y="0"/>
                        </a:moveTo>
                        <a:lnTo>
                          <a:pt x="0" y="9"/>
                        </a:lnTo>
                        <a:lnTo>
                          <a:pt x="22" y="18"/>
                        </a:lnTo>
                        <a:lnTo>
                          <a:pt x="33" y="4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8" name="Freeform 30"/>
                  <p:cNvSpPr>
                    <a:spLocks/>
                  </p:cNvSpPr>
                  <p:nvPr/>
                </p:nvSpPr>
                <p:spPr bwMode="auto">
                  <a:xfrm>
                    <a:off x="1367" y="1978"/>
                    <a:ext cx="27" cy="20"/>
                  </a:xfrm>
                  <a:custGeom>
                    <a:avLst/>
                    <a:gdLst>
                      <a:gd name="T0" fmla="*/ 11 w 27"/>
                      <a:gd name="T1" fmla="*/ 0 h 20"/>
                      <a:gd name="T2" fmla="*/ 0 w 27"/>
                      <a:gd name="T3" fmla="*/ 11 h 20"/>
                      <a:gd name="T4" fmla="*/ 16 w 27"/>
                      <a:gd name="T5" fmla="*/ 19 h 20"/>
                      <a:gd name="T6" fmla="*/ 26 w 27"/>
                      <a:gd name="T7" fmla="*/ 7 h 20"/>
                      <a:gd name="T8" fmla="*/ 11 w 27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0"/>
                      <a:gd name="T17" fmla="*/ 27 w 27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0">
                        <a:moveTo>
                          <a:pt x="11" y="0"/>
                        </a:moveTo>
                        <a:lnTo>
                          <a:pt x="0" y="11"/>
                        </a:lnTo>
                        <a:lnTo>
                          <a:pt x="16" y="19"/>
                        </a:lnTo>
                        <a:lnTo>
                          <a:pt x="26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9" name="Freeform 31"/>
                  <p:cNvSpPr>
                    <a:spLocks/>
                  </p:cNvSpPr>
                  <p:nvPr/>
                </p:nvSpPr>
                <p:spPr bwMode="auto">
                  <a:xfrm>
                    <a:off x="1391" y="1984"/>
                    <a:ext cx="32" cy="20"/>
                  </a:xfrm>
                  <a:custGeom>
                    <a:avLst/>
                    <a:gdLst>
                      <a:gd name="T0" fmla="*/ 11 w 32"/>
                      <a:gd name="T1" fmla="*/ 0 h 20"/>
                      <a:gd name="T2" fmla="*/ 0 w 32"/>
                      <a:gd name="T3" fmla="*/ 11 h 20"/>
                      <a:gd name="T4" fmla="*/ 18 w 32"/>
                      <a:gd name="T5" fmla="*/ 19 h 20"/>
                      <a:gd name="T6" fmla="*/ 31 w 32"/>
                      <a:gd name="T7" fmla="*/ 7 h 20"/>
                      <a:gd name="T8" fmla="*/ 11 w 3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"/>
                      <a:gd name="T16" fmla="*/ 0 h 20"/>
                      <a:gd name="T17" fmla="*/ 32 w 3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" h="20">
                        <a:moveTo>
                          <a:pt x="11" y="0"/>
                        </a:moveTo>
                        <a:lnTo>
                          <a:pt x="0" y="11"/>
                        </a:lnTo>
                        <a:lnTo>
                          <a:pt x="18" y="19"/>
                        </a:lnTo>
                        <a:lnTo>
                          <a:pt x="31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0" name="Freeform 32"/>
                  <p:cNvSpPr>
                    <a:spLocks/>
                  </p:cNvSpPr>
                  <p:nvPr/>
                </p:nvSpPr>
                <p:spPr bwMode="auto">
                  <a:xfrm>
                    <a:off x="1419" y="1989"/>
                    <a:ext cx="30" cy="24"/>
                  </a:xfrm>
                  <a:custGeom>
                    <a:avLst/>
                    <a:gdLst>
                      <a:gd name="T0" fmla="*/ 11 w 30"/>
                      <a:gd name="T1" fmla="*/ 0 h 24"/>
                      <a:gd name="T2" fmla="*/ 0 w 30"/>
                      <a:gd name="T3" fmla="*/ 14 h 24"/>
                      <a:gd name="T4" fmla="*/ 19 w 30"/>
                      <a:gd name="T5" fmla="*/ 23 h 24"/>
                      <a:gd name="T6" fmla="*/ 29 w 30"/>
                      <a:gd name="T7" fmla="*/ 7 h 24"/>
                      <a:gd name="T8" fmla="*/ 11 w 30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4"/>
                      <a:gd name="T17" fmla="*/ 30 w 30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4">
                        <a:moveTo>
                          <a:pt x="11" y="0"/>
                        </a:moveTo>
                        <a:lnTo>
                          <a:pt x="0" y="14"/>
                        </a:lnTo>
                        <a:lnTo>
                          <a:pt x="19" y="23"/>
                        </a:lnTo>
                        <a:lnTo>
                          <a:pt x="29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1" name="Freeform 33"/>
                  <p:cNvSpPr>
                    <a:spLocks/>
                  </p:cNvSpPr>
                  <p:nvPr/>
                </p:nvSpPr>
                <p:spPr bwMode="auto">
                  <a:xfrm>
                    <a:off x="1444" y="1997"/>
                    <a:ext cx="28" cy="23"/>
                  </a:xfrm>
                  <a:custGeom>
                    <a:avLst/>
                    <a:gdLst>
                      <a:gd name="T0" fmla="*/ 9 w 28"/>
                      <a:gd name="T1" fmla="*/ 0 h 23"/>
                      <a:gd name="T2" fmla="*/ 0 w 28"/>
                      <a:gd name="T3" fmla="*/ 13 h 23"/>
                      <a:gd name="T4" fmla="*/ 17 w 28"/>
                      <a:gd name="T5" fmla="*/ 22 h 23"/>
                      <a:gd name="T6" fmla="*/ 27 w 28"/>
                      <a:gd name="T7" fmla="*/ 7 h 23"/>
                      <a:gd name="T8" fmla="*/ 9 w 28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3"/>
                      <a:gd name="T17" fmla="*/ 28 w 28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3">
                        <a:moveTo>
                          <a:pt x="9" y="0"/>
                        </a:moveTo>
                        <a:lnTo>
                          <a:pt x="0" y="13"/>
                        </a:lnTo>
                        <a:lnTo>
                          <a:pt x="17" y="22"/>
                        </a:lnTo>
                        <a:lnTo>
                          <a:pt x="27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2" name="Freeform 34"/>
                  <p:cNvSpPr>
                    <a:spLocks/>
                  </p:cNvSpPr>
                  <p:nvPr/>
                </p:nvSpPr>
                <p:spPr bwMode="auto">
                  <a:xfrm>
                    <a:off x="1471" y="2003"/>
                    <a:ext cx="28" cy="22"/>
                  </a:xfrm>
                  <a:custGeom>
                    <a:avLst/>
                    <a:gdLst>
                      <a:gd name="T0" fmla="*/ 10 w 28"/>
                      <a:gd name="T1" fmla="*/ 0 h 22"/>
                      <a:gd name="T2" fmla="*/ 0 w 28"/>
                      <a:gd name="T3" fmla="*/ 13 h 22"/>
                      <a:gd name="T4" fmla="*/ 17 w 28"/>
                      <a:gd name="T5" fmla="*/ 21 h 22"/>
                      <a:gd name="T6" fmla="*/ 27 w 28"/>
                      <a:gd name="T7" fmla="*/ 4 h 22"/>
                      <a:gd name="T8" fmla="*/ 10 w 28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2"/>
                      <a:gd name="T17" fmla="*/ 28 w 28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2">
                        <a:moveTo>
                          <a:pt x="10" y="0"/>
                        </a:moveTo>
                        <a:lnTo>
                          <a:pt x="0" y="13"/>
                        </a:lnTo>
                        <a:lnTo>
                          <a:pt x="17" y="21"/>
                        </a:lnTo>
                        <a:lnTo>
                          <a:pt x="27" y="4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3" name="Freeform 35"/>
                  <p:cNvSpPr>
                    <a:spLocks/>
                  </p:cNvSpPr>
                  <p:nvPr/>
                </p:nvSpPr>
                <p:spPr bwMode="auto">
                  <a:xfrm>
                    <a:off x="1496" y="2010"/>
                    <a:ext cx="31" cy="21"/>
                  </a:xfrm>
                  <a:custGeom>
                    <a:avLst/>
                    <a:gdLst>
                      <a:gd name="T0" fmla="*/ 11 w 31"/>
                      <a:gd name="T1" fmla="*/ 0 h 21"/>
                      <a:gd name="T2" fmla="*/ 0 w 31"/>
                      <a:gd name="T3" fmla="*/ 12 h 21"/>
                      <a:gd name="T4" fmla="*/ 20 w 31"/>
                      <a:gd name="T5" fmla="*/ 20 h 21"/>
                      <a:gd name="T6" fmla="*/ 30 w 31"/>
                      <a:gd name="T7" fmla="*/ 6 h 21"/>
                      <a:gd name="T8" fmla="*/ 11 w 31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1"/>
                      <a:gd name="T17" fmla="*/ 31 w 31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1">
                        <a:moveTo>
                          <a:pt x="11" y="0"/>
                        </a:moveTo>
                        <a:lnTo>
                          <a:pt x="0" y="12"/>
                        </a:lnTo>
                        <a:lnTo>
                          <a:pt x="20" y="20"/>
                        </a:lnTo>
                        <a:lnTo>
                          <a:pt x="30" y="6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4" name="Freeform 36"/>
                  <p:cNvSpPr>
                    <a:spLocks/>
                  </p:cNvSpPr>
                  <p:nvPr/>
                </p:nvSpPr>
                <p:spPr bwMode="auto">
                  <a:xfrm>
                    <a:off x="1523" y="2016"/>
                    <a:ext cx="31" cy="22"/>
                  </a:xfrm>
                  <a:custGeom>
                    <a:avLst/>
                    <a:gdLst>
                      <a:gd name="T0" fmla="*/ 10 w 31"/>
                      <a:gd name="T1" fmla="*/ 0 h 22"/>
                      <a:gd name="T2" fmla="*/ 0 w 31"/>
                      <a:gd name="T3" fmla="*/ 12 h 22"/>
                      <a:gd name="T4" fmla="*/ 17 w 31"/>
                      <a:gd name="T5" fmla="*/ 21 h 22"/>
                      <a:gd name="T6" fmla="*/ 30 w 31"/>
                      <a:gd name="T7" fmla="*/ 6 h 22"/>
                      <a:gd name="T8" fmla="*/ 10 w 31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2"/>
                      <a:gd name="T17" fmla="*/ 31 w 31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2">
                        <a:moveTo>
                          <a:pt x="10" y="0"/>
                        </a:moveTo>
                        <a:lnTo>
                          <a:pt x="0" y="12"/>
                        </a:lnTo>
                        <a:lnTo>
                          <a:pt x="17" y="21"/>
                        </a:lnTo>
                        <a:lnTo>
                          <a:pt x="30" y="6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5" name="Freeform 37"/>
                  <p:cNvSpPr>
                    <a:spLocks/>
                  </p:cNvSpPr>
                  <p:nvPr/>
                </p:nvSpPr>
                <p:spPr bwMode="auto">
                  <a:xfrm>
                    <a:off x="1545" y="2022"/>
                    <a:ext cx="34" cy="22"/>
                  </a:xfrm>
                  <a:custGeom>
                    <a:avLst/>
                    <a:gdLst>
                      <a:gd name="T0" fmla="*/ 14 w 34"/>
                      <a:gd name="T1" fmla="*/ 0 h 22"/>
                      <a:gd name="T2" fmla="*/ 0 w 34"/>
                      <a:gd name="T3" fmla="*/ 12 h 22"/>
                      <a:gd name="T4" fmla="*/ 21 w 34"/>
                      <a:gd name="T5" fmla="*/ 21 h 22"/>
                      <a:gd name="T6" fmla="*/ 33 w 34"/>
                      <a:gd name="T7" fmla="*/ 7 h 22"/>
                      <a:gd name="T8" fmla="*/ 14 w 34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"/>
                      <a:gd name="T16" fmla="*/ 0 h 22"/>
                      <a:gd name="T17" fmla="*/ 34 w 34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" h="22">
                        <a:moveTo>
                          <a:pt x="14" y="0"/>
                        </a:moveTo>
                        <a:lnTo>
                          <a:pt x="0" y="12"/>
                        </a:lnTo>
                        <a:lnTo>
                          <a:pt x="21" y="21"/>
                        </a:lnTo>
                        <a:lnTo>
                          <a:pt x="33" y="7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96" name="Freeform 38"/>
                  <p:cNvSpPr>
                    <a:spLocks/>
                  </p:cNvSpPr>
                  <p:nvPr/>
                </p:nvSpPr>
                <p:spPr bwMode="auto">
                  <a:xfrm>
                    <a:off x="1576" y="2031"/>
                    <a:ext cx="50" cy="20"/>
                  </a:xfrm>
                  <a:custGeom>
                    <a:avLst/>
                    <a:gdLst>
                      <a:gd name="T0" fmla="*/ 11 w 50"/>
                      <a:gd name="T1" fmla="*/ 0 h 20"/>
                      <a:gd name="T2" fmla="*/ 0 w 50"/>
                      <a:gd name="T3" fmla="*/ 7 h 20"/>
                      <a:gd name="T4" fmla="*/ 39 w 50"/>
                      <a:gd name="T5" fmla="*/ 19 h 20"/>
                      <a:gd name="T6" fmla="*/ 49 w 50"/>
                      <a:gd name="T7" fmla="*/ 7 h 20"/>
                      <a:gd name="T8" fmla="*/ 11 w 5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0"/>
                      <a:gd name="T16" fmla="*/ 0 h 20"/>
                      <a:gd name="T17" fmla="*/ 50 w 5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0" h="20">
                        <a:moveTo>
                          <a:pt x="11" y="0"/>
                        </a:moveTo>
                        <a:lnTo>
                          <a:pt x="0" y="7"/>
                        </a:lnTo>
                        <a:lnTo>
                          <a:pt x="39" y="19"/>
                        </a:lnTo>
                        <a:lnTo>
                          <a:pt x="49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912" name="Group 39"/>
                <p:cNvGrpSpPr>
                  <a:grpSpLocks/>
                </p:cNvGrpSpPr>
                <p:nvPr/>
              </p:nvGrpSpPr>
              <p:grpSpPr bwMode="auto">
                <a:xfrm>
                  <a:off x="1213" y="1955"/>
                  <a:ext cx="383" cy="130"/>
                  <a:chOff x="1213" y="1955"/>
                  <a:chExt cx="383" cy="130"/>
                </a:xfrm>
              </p:grpSpPr>
              <p:sp>
                <p:nvSpPr>
                  <p:cNvPr id="27974" name="Freeform 40"/>
                  <p:cNvSpPr>
                    <a:spLocks/>
                  </p:cNvSpPr>
                  <p:nvPr/>
                </p:nvSpPr>
                <p:spPr bwMode="auto">
                  <a:xfrm>
                    <a:off x="1213" y="1955"/>
                    <a:ext cx="43" cy="22"/>
                  </a:xfrm>
                  <a:custGeom>
                    <a:avLst/>
                    <a:gdLst>
                      <a:gd name="T0" fmla="*/ 11 w 43"/>
                      <a:gd name="T1" fmla="*/ 0 h 22"/>
                      <a:gd name="T2" fmla="*/ 0 w 43"/>
                      <a:gd name="T3" fmla="*/ 9 h 22"/>
                      <a:gd name="T4" fmla="*/ 31 w 43"/>
                      <a:gd name="T5" fmla="*/ 21 h 22"/>
                      <a:gd name="T6" fmla="*/ 42 w 43"/>
                      <a:gd name="T7" fmla="*/ 12 h 22"/>
                      <a:gd name="T8" fmla="*/ 11 w 43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3"/>
                      <a:gd name="T16" fmla="*/ 0 h 22"/>
                      <a:gd name="T17" fmla="*/ 43 w 43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3" h="22">
                        <a:moveTo>
                          <a:pt x="11" y="0"/>
                        </a:moveTo>
                        <a:lnTo>
                          <a:pt x="0" y="9"/>
                        </a:lnTo>
                        <a:lnTo>
                          <a:pt x="31" y="21"/>
                        </a:lnTo>
                        <a:lnTo>
                          <a:pt x="42" y="12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5" name="Freeform 41"/>
                  <p:cNvSpPr>
                    <a:spLocks/>
                  </p:cNvSpPr>
                  <p:nvPr/>
                </p:nvSpPr>
                <p:spPr bwMode="auto">
                  <a:xfrm>
                    <a:off x="1236" y="1974"/>
                    <a:ext cx="29" cy="22"/>
                  </a:xfrm>
                  <a:custGeom>
                    <a:avLst/>
                    <a:gdLst>
                      <a:gd name="T0" fmla="*/ 10 w 29"/>
                      <a:gd name="T1" fmla="*/ 0 h 22"/>
                      <a:gd name="T2" fmla="*/ 0 w 29"/>
                      <a:gd name="T3" fmla="*/ 10 h 22"/>
                      <a:gd name="T4" fmla="*/ 18 w 29"/>
                      <a:gd name="T5" fmla="*/ 21 h 22"/>
                      <a:gd name="T6" fmla="*/ 28 w 29"/>
                      <a:gd name="T7" fmla="*/ 7 h 22"/>
                      <a:gd name="T8" fmla="*/ 10 w 2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2"/>
                      <a:gd name="T17" fmla="*/ 29 w 2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2">
                        <a:moveTo>
                          <a:pt x="10" y="0"/>
                        </a:moveTo>
                        <a:lnTo>
                          <a:pt x="0" y="10"/>
                        </a:lnTo>
                        <a:lnTo>
                          <a:pt x="18" y="21"/>
                        </a:lnTo>
                        <a:lnTo>
                          <a:pt x="28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6" name="Freeform 42"/>
                  <p:cNvSpPr>
                    <a:spLocks/>
                  </p:cNvSpPr>
                  <p:nvPr/>
                </p:nvSpPr>
                <p:spPr bwMode="auto">
                  <a:xfrm>
                    <a:off x="1282" y="1974"/>
                    <a:ext cx="36" cy="22"/>
                  </a:xfrm>
                  <a:custGeom>
                    <a:avLst/>
                    <a:gdLst>
                      <a:gd name="T0" fmla="*/ 9 w 36"/>
                      <a:gd name="T1" fmla="*/ 0 h 22"/>
                      <a:gd name="T2" fmla="*/ 0 w 36"/>
                      <a:gd name="T3" fmla="*/ 7 h 22"/>
                      <a:gd name="T4" fmla="*/ 25 w 36"/>
                      <a:gd name="T5" fmla="*/ 21 h 22"/>
                      <a:gd name="T6" fmla="*/ 35 w 36"/>
                      <a:gd name="T7" fmla="*/ 10 h 22"/>
                      <a:gd name="T8" fmla="*/ 9 w 36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22"/>
                      <a:gd name="T17" fmla="*/ 36 w 36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22">
                        <a:moveTo>
                          <a:pt x="9" y="0"/>
                        </a:moveTo>
                        <a:lnTo>
                          <a:pt x="0" y="7"/>
                        </a:lnTo>
                        <a:lnTo>
                          <a:pt x="25" y="21"/>
                        </a:lnTo>
                        <a:lnTo>
                          <a:pt x="35" y="10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7" name="Freeform 43"/>
                  <p:cNvSpPr>
                    <a:spLocks/>
                  </p:cNvSpPr>
                  <p:nvPr/>
                </p:nvSpPr>
                <p:spPr bwMode="auto">
                  <a:xfrm>
                    <a:off x="1504" y="2044"/>
                    <a:ext cx="29" cy="24"/>
                  </a:xfrm>
                  <a:custGeom>
                    <a:avLst/>
                    <a:gdLst>
                      <a:gd name="T0" fmla="*/ 6 w 29"/>
                      <a:gd name="T1" fmla="*/ 0 h 24"/>
                      <a:gd name="T2" fmla="*/ 28 w 29"/>
                      <a:gd name="T3" fmla="*/ 10 h 24"/>
                      <a:gd name="T4" fmla="*/ 21 w 29"/>
                      <a:gd name="T5" fmla="*/ 23 h 24"/>
                      <a:gd name="T6" fmla="*/ 0 w 29"/>
                      <a:gd name="T7" fmla="*/ 11 h 24"/>
                      <a:gd name="T8" fmla="*/ 6 w 29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4"/>
                      <a:gd name="T17" fmla="*/ 29 w 29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4">
                        <a:moveTo>
                          <a:pt x="6" y="0"/>
                        </a:moveTo>
                        <a:lnTo>
                          <a:pt x="28" y="10"/>
                        </a:lnTo>
                        <a:lnTo>
                          <a:pt x="21" y="23"/>
                        </a:lnTo>
                        <a:lnTo>
                          <a:pt x="0" y="11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8" name="Freeform 44"/>
                  <p:cNvSpPr>
                    <a:spLocks/>
                  </p:cNvSpPr>
                  <p:nvPr/>
                </p:nvSpPr>
                <p:spPr bwMode="auto">
                  <a:xfrm>
                    <a:off x="1532" y="2055"/>
                    <a:ext cx="31" cy="20"/>
                  </a:xfrm>
                  <a:custGeom>
                    <a:avLst/>
                    <a:gdLst>
                      <a:gd name="T0" fmla="*/ 7 w 31"/>
                      <a:gd name="T1" fmla="*/ 0 h 20"/>
                      <a:gd name="T2" fmla="*/ 0 w 31"/>
                      <a:gd name="T3" fmla="*/ 10 h 20"/>
                      <a:gd name="T4" fmla="*/ 23 w 31"/>
                      <a:gd name="T5" fmla="*/ 19 h 20"/>
                      <a:gd name="T6" fmla="*/ 30 w 31"/>
                      <a:gd name="T7" fmla="*/ 7 h 20"/>
                      <a:gd name="T8" fmla="*/ 7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7" y="0"/>
                        </a:moveTo>
                        <a:lnTo>
                          <a:pt x="0" y="10"/>
                        </a:lnTo>
                        <a:lnTo>
                          <a:pt x="23" y="19"/>
                        </a:lnTo>
                        <a:lnTo>
                          <a:pt x="30" y="7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9" name="Freeform 45"/>
                  <p:cNvSpPr>
                    <a:spLocks/>
                  </p:cNvSpPr>
                  <p:nvPr/>
                </p:nvSpPr>
                <p:spPr bwMode="auto">
                  <a:xfrm>
                    <a:off x="1563" y="2065"/>
                    <a:ext cx="33" cy="20"/>
                  </a:xfrm>
                  <a:custGeom>
                    <a:avLst/>
                    <a:gdLst>
                      <a:gd name="T0" fmla="*/ 8 w 33"/>
                      <a:gd name="T1" fmla="*/ 0 h 20"/>
                      <a:gd name="T2" fmla="*/ 0 w 33"/>
                      <a:gd name="T3" fmla="*/ 7 h 20"/>
                      <a:gd name="T4" fmla="*/ 25 w 33"/>
                      <a:gd name="T5" fmla="*/ 19 h 20"/>
                      <a:gd name="T6" fmla="*/ 32 w 33"/>
                      <a:gd name="T7" fmla="*/ 7 h 20"/>
                      <a:gd name="T8" fmla="*/ 8 w 33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0"/>
                      <a:gd name="T17" fmla="*/ 33 w 33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0">
                        <a:moveTo>
                          <a:pt x="8" y="0"/>
                        </a:moveTo>
                        <a:lnTo>
                          <a:pt x="0" y="7"/>
                        </a:lnTo>
                        <a:lnTo>
                          <a:pt x="25" y="19"/>
                        </a:lnTo>
                        <a:lnTo>
                          <a:pt x="32" y="7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0" name="Freeform 46"/>
                  <p:cNvSpPr>
                    <a:spLocks/>
                  </p:cNvSpPr>
                  <p:nvPr/>
                </p:nvSpPr>
                <p:spPr bwMode="auto">
                  <a:xfrm>
                    <a:off x="1545" y="2041"/>
                    <a:ext cx="38" cy="21"/>
                  </a:xfrm>
                  <a:custGeom>
                    <a:avLst/>
                    <a:gdLst>
                      <a:gd name="T0" fmla="*/ 12 w 38"/>
                      <a:gd name="T1" fmla="*/ 0 h 21"/>
                      <a:gd name="T2" fmla="*/ 0 w 38"/>
                      <a:gd name="T3" fmla="*/ 10 h 21"/>
                      <a:gd name="T4" fmla="*/ 26 w 38"/>
                      <a:gd name="T5" fmla="*/ 20 h 21"/>
                      <a:gd name="T6" fmla="*/ 37 w 38"/>
                      <a:gd name="T7" fmla="*/ 8 h 21"/>
                      <a:gd name="T8" fmla="*/ 12 w 38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21"/>
                      <a:gd name="T17" fmla="*/ 38 w 38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21">
                        <a:moveTo>
                          <a:pt x="12" y="0"/>
                        </a:moveTo>
                        <a:lnTo>
                          <a:pt x="0" y="10"/>
                        </a:lnTo>
                        <a:lnTo>
                          <a:pt x="26" y="20"/>
                        </a:lnTo>
                        <a:lnTo>
                          <a:pt x="37" y="8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1" name="Freeform 47"/>
                  <p:cNvSpPr>
                    <a:spLocks/>
                  </p:cNvSpPr>
                  <p:nvPr/>
                </p:nvSpPr>
                <p:spPr bwMode="auto">
                  <a:xfrm>
                    <a:off x="1471" y="2021"/>
                    <a:ext cx="36" cy="21"/>
                  </a:xfrm>
                  <a:custGeom>
                    <a:avLst/>
                    <a:gdLst>
                      <a:gd name="T0" fmla="*/ 8 w 36"/>
                      <a:gd name="T1" fmla="*/ 0 h 21"/>
                      <a:gd name="T2" fmla="*/ 0 w 36"/>
                      <a:gd name="T3" fmla="*/ 10 h 21"/>
                      <a:gd name="T4" fmla="*/ 28 w 36"/>
                      <a:gd name="T5" fmla="*/ 20 h 21"/>
                      <a:gd name="T6" fmla="*/ 35 w 36"/>
                      <a:gd name="T7" fmla="*/ 7 h 21"/>
                      <a:gd name="T8" fmla="*/ 8 w 36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21"/>
                      <a:gd name="T17" fmla="*/ 36 w 36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21">
                        <a:moveTo>
                          <a:pt x="8" y="0"/>
                        </a:moveTo>
                        <a:lnTo>
                          <a:pt x="0" y="10"/>
                        </a:lnTo>
                        <a:lnTo>
                          <a:pt x="28" y="20"/>
                        </a:lnTo>
                        <a:lnTo>
                          <a:pt x="35" y="7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82" name="Freeform 48"/>
                  <p:cNvSpPr>
                    <a:spLocks/>
                  </p:cNvSpPr>
                  <p:nvPr/>
                </p:nvSpPr>
                <p:spPr bwMode="auto">
                  <a:xfrm>
                    <a:off x="1318" y="1981"/>
                    <a:ext cx="151" cy="46"/>
                  </a:xfrm>
                  <a:custGeom>
                    <a:avLst/>
                    <a:gdLst>
                      <a:gd name="T0" fmla="*/ 11 w 151"/>
                      <a:gd name="T1" fmla="*/ 0 h 46"/>
                      <a:gd name="T2" fmla="*/ 0 w 151"/>
                      <a:gd name="T3" fmla="*/ 7 h 46"/>
                      <a:gd name="T4" fmla="*/ 140 w 151"/>
                      <a:gd name="T5" fmla="*/ 45 h 46"/>
                      <a:gd name="T6" fmla="*/ 150 w 151"/>
                      <a:gd name="T7" fmla="*/ 36 h 46"/>
                      <a:gd name="T8" fmla="*/ 11 w 151"/>
                      <a:gd name="T9" fmla="*/ 0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46"/>
                      <a:gd name="T17" fmla="*/ 151 w 151"/>
                      <a:gd name="T18" fmla="*/ 46 h 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46">
                        <a:moveTo>
                          <a:pt x="11" y="0"/>
                        </a:moveTo>
                        <a:lnTo>
                          <a:pt x="0" y="7"/>
                        </a:lnTo>
                        <a:lnTo>
                          <a:pt x="140" y="45"/>
                        </a:lnTo>
                        <a:lnTo>
                          <a:pt x="150" y="36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913" name="Group 49"/>
                <p:cNvGrpSpPr>
                  <a:grpSpLocks/>
                </p:cNvGrpSpPr>
                <p:nvPr/>
              </p:nvGrpSpPr>
              <p:grpSpPr bwMode="auto">
                <a:xfrm>
                  <a:off x="1291" y="1911"/>
                  <a:ext cx="388" cy="109"/>
                  <a:chOff x="1291" y="1911"/>
                  <a:chExt cx="388" cy="109"/>
                </a:xfrm>
              </p:grpSpPr>
              <p:sp>
                <p:nvSpPr>
                  <p:cNvPr id="27959" name="Freeform 50"/>
                  <p:cNvSpPr>
                    <a:spLocks/>
                  </p:cNvSpPr>
                  <p:nvPr/>
                </p:nvSpPr>
                <p:spPr bwMode="auto">
                  <a:xfrm>
                    <a:off x="1291" y="1911"/>
                    <a:ext cx="28" cy="20"/>
                  </a:xfrm>
                  <a:custGeom>
                    <a:avLst/>
                    <a:gdLst>
                      <a:gd name="T0" fmla="*/ 12 w 28"/>
                      <a:gd name="T1" fmla="*/ 0 h 20"/>
                      <a:gd name="T2" fmla="*/ 27 w 28"/>
                      <a:gd name="T3" fmla="*/ 7 h 20"/>
                      <a:gd name="T4" fmla="*/ 16 w 28"/>
                      <a:gd name="T5" fmla="*/ 19 h 20"/>
                      <a:gd name="T6" fmla="*/ 0 w 28"/>
                      <a:gd name="T7" fmla="*/ 11 h 20"/>
                      <a:gd name="T8" fmla="*/ 12 w 2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0"/>
                      <a:gd name="T17" fmla="*/ 28 w 28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0">
                        <a:moveTo>
                          <a:pt x="12" y="0"/>
                        </a:moveTo>
                        <a:lnTo>
                          <a:pt x="27" y="7"/>
                        </a:lnTo>
                        <a:lnTo>
                          <a:pt x="16" y="19"/>
                        </a:lnTo>
                        <a:lnTo>
                          <a:pt x="0" y="1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0" name="Freeform 51"/>
                  <p:cNvSpPr>
                    <a:spLocks/>
                  </p:cNvSpPr>
                  <p:nvPr/>
                </p:nvSpPr>
                <p:spPr bwMode="auto">
                  <a:xfrm>
                    <a:off x="1314" y="1916"/>
                    <a:ext cx="31" cy="20"/>
                  </a:xfrm>
                  <a:custGeom>
                    <a:avLst/>
                    <a:gdLst>
                      <a:gd name="T0" fmla="*/ 12 w 31"/>
                      <a:gd name="T1" fmla="*/ 0 h 20"/>
                      <a:gd name="T2" fmla="*/ 0 w 31"/>
                      <a:gd name="T3" fmla="*/ 11 h 20"/>
                      <a:gd name="T4" fmla="*/ 17 w 31"/>
                      <a:gd name="T5" fmla="*/ 19 h 20"/>
                      <a:gd name="T6" fmla="*/ 30 w 31"/>
                      <a:gd name="T7" fmla="*/ 5 h 20"/>
                      <a:gd name="T8" fmla="*/ 12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12" y="0"/>
                        </a:moveTo>
                        <a:lnTo>
                          <a:pt x="0" y="11"/>
                        </a:lnTo>
                        <a:lnTo>
                          <a:pt x="17" y="19"/>
                        </a:lnTo>
                        <a:lnTo>
                          <a:pt x="30" y="5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1" name="Freeform 52"/>
                  <p:cNvSpPr>
                    <a:spLocks/>
                  </p:cNvSpPr>
                  <p:nvPr/>
                </p:nvSpPr>
                <p:spPr bwMode="auto">
                  <a:xfrm>
                    <a:off x="1339" y="1922"/>
                    <a:ext cx="31" cy="20"/>
                  </a:xfrm>
                  <a:custGeom>
                    <a:avLst/>
                    <a:gdLst>
                      <a:gd name="T0" fmla="*/ 12 w 31"/>
                      <a:gd name="T1" fmla="*/ 0 h 20"/>
                      <a:gd name="T2" fmla="*/ 0 w 31"/>
                      <a:gd name="T3" fmla="*/ 10 h 20"/>
                      <a:gd name="T4" fmla="*/ 18 w 31"/>
                      <a:gd name="T5" fmla="*/ 19 h 20"/>
                      <a:gd name="T6" fmla="*/ 30 w 31"/>
                      <a:gd name="T7" fmla="*/ 7 h 20"/>
                      <a:gd name="T8" fmla="*/ 12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12" y="0"/>
                        </a:moveTo>
                        <a:lnTo>
                          <a:pt x="0" y="10"/>
                        </a:lnTo>
                        <a:lnTo>
                          <a:pt x="18" y="19"/>
                        </a:lnTo>
                        <a:lnTo>
                          <a:pt x="30" y="7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2" name="Freeform 53"/>
                  <p:cNvSpPr>
                    <a:spLocks/>
                  </p:cNvSpPr>
                  <p:nvPr/>
                </p:nvSpPr>
                <p:spPr bwMode="auto">
                  <a:xfrm>
                    <a:off x="1363" y="1930"/>
                    <a:ext cx="31" cy="20"/>
                  </a:xfrm>
                  <a:custGeom>
                    <a:avLst/>
                    <a:gdLst>
                      <a:gd name="T0" fmla="*/ 12 w 31"/>
                      <a:gd name="T1" fmla="*/ 0 h 20"/>
                      <a:gd name="T2" fmla="*/ 0 w 31"/>
                      <a:gd name="T3" fmla="*/ 10 h 20"/>
                      <a:gd name="T4" fmla="*/ 17 w 31"/>
                      <a:gd name="T5" fmla="*/ 19 h 20"/>
                      <a:gd name="T6" fmla="*/ 30 w 31"/>
                      <a:gd name="T7" fmla="*/ 5 h 20"/>
                      <a:gd name="T8" fmla="*/ 12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12" y="0"/>
                        </a:moveTo>
                        <a:lnTo>
                          <a:pt x="0" y="10"/>
                        </a:lnTo>
                        <a:lnTo>
                          <a:pt x="17" y="19"/>
                        </a:lnTo>
                        <a:lnTo>
                          <a:pt x="30" y="5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3" name="Freeform 54"/>
                  <p:cNvSpPr>
                    <a:spLocks/>
                  </p:cNvSpPr>
                  <p:nvPr/>
                </p:nvSpPr>
                <p:spPr bwMode="auto">
                  <a:xfrm>
                    <a:off x="1389" y="1934"/>
                    <a:ext cx="31" cy="22"/>
                  </a:xfrm>
                  <a:custGeom>
                    <a:avLst/>
                    <a:gdLst>
                      <a:gd name="T0" fmla="*/ 12 w 31"/>
                      <a:gd name="T1" fmla="*/ 0 h 22"/>
                      <a:gd name="T2" fmla="*/ 0 w 31"/>
                      <a:gd name="T3" fmla="*/ 12 h 22"/>
                      <a:gd name="T4" fmla="*/ 19 w 31"/>
                      <a:gd name="T5" fmla="*/ 21 h 22"/>
                      <a:gd name="T6" fmla="*/ 30 w 31"/>
                      <a:gd name="T7" fmla="*/ 5 h 22"/>
                      <a:gd name="T8" fmla="*/ 12 w 31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2"/>
                      <a:gd name="T17" fmla="*/ 31 w 31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2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19" y="21"/>
                        </a:lnTo>
                        <a:lnTo>
                          <a:pt x="30" y="5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4" name="Freeform 55"/>
                  <p:cNvSpPr>
                    <a:spLocks/>
                  </p:cNvSpPr>
                  <p:nvPr/>
                </p:nvSpPr>
                <p:spPr bwMode="auto">
                  <a:xfrm>
                    <a:off x="1415" y="1941"/>
                    <a:ext cx="31" cy="20"/>
                  </a:xfrm>
                  <a:custGeom>
                    <a:avLst/>
                    <a:gdLst>
                      <a:gd name="T0" fmla="*/ 11 w 31"/>
                      <a:gd name="T1" fmla="*/ 0 h 20"/>
                      <a:gd name="T2" fmla="*/ 0 w 31"/>
                      <a:gd name="T3" fmla="*/ 11 h 20"/>
                      <a:gd name="T4" fmla="*/ 17 w 31"/>
                      <a:gd name="T5" fmla="*/ 19 h 20"/>
                      <a:gd name="T6" fmla="*/ 30 w 31"/>
                      <a:gd name="T7" fmla="*/ 6 h 20"/>
                      <a:gd name="T8" fmla="*/ 11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11" y="0"/>
                        </a:moveTo>
                        <a:lnTo>
                          <a:pt x="0" y="11"/>
                        </a:lnTo>
                        <a:lnTo>
                          <a:pt x="17" y="19"/>
                        </a:lnTo>
                        <a:lnTo>
                          <a:pt x="30" y="6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5" name="Freeform 56"/>
                  <p:cNvSpPr>
                    <a:spLocks/>
                  </p:cNvSpPr>
                  <p:nvPr/>
                </p:nvSpPr>
                <p:spPr bwMode="auto">
                  <a:xfrm>
                    <a:off x="1443" y="1945"/>
                    <a:ext cx="29" cy="22"/>
                  </a:xfrm>
                  <a:custGeom>
                    <a:avLst/>
                    <a:gdLst>
                      <a:gd name="T0" fmla="*/ 12 w 29"/>
                      <a:gd name="T1" fmla="*/ 0 h 22"/>
                      <a:gd name="T2" fmla="*/ 0 w 29"/>
                      <a:gd name="T3" fmla="*/ 12 h 22"/>
                      <a:gd name="T4" fmla="*/ 20 w 29"/>
                      <a:gd name="T5" fmla="*/ 21 h 22"/>
                      <a:gd name="T6" fmla="*/ 28 w 29"/>
                      <a:gd name="T7" fmla="*/ 6 h 22"/>
                      <a:gd name="T8" fmla="*/ 12 w 29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2"/>
                      <a:gd name="T17" fmla="*/ 29 w 29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2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20" y="21"/>
                        </a:lnTo>
                        <a:lnTo>
                          <a:pt x="28" y="6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6" name="Freeform 57"/>
                  <p:cNvSpPr>
                    <a:spLocks/>
                  </p:cNvSpPr>
                  <p:nvPr/>
                </p:nvSpPr>
                <p:spPr bwMode="auto">
                  <a:xfrm>
                    <a:off x="1470" y="1954"/>
                    <a:ext cx="29" cy="20"/>
                  </a:xfrm>
                  <a:custGeom>
                    <a:avLst/>
                    <a:gdLst>
                      <a:gd name="T0" fmla="*/ 9 w 29"/>
                      <a:gd name="T1" fmla="*/ 0 h 20"/>
                      <a:gd name="T2" fmla="*/ 0 w 29"/>
                      <a:gd name="T3" fmla="*/ 11 h 20"/>
                      <a:gd name="T4" fmla="*/ 19 w 29"/>
                      <a:gd name="T5" fmla="*/ 19 h 20"/>
                      <a:gd name="T6" fmla="*/ 28 w 29"/>
                      <a:gd name="T7" fmla="*/ 7 h 20"/>
                      <a:gd name="T8" fmla="*/ 9 w 29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0"/>
                      <a:gd name="T17" fmla="*/ 29 w 29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0">
                        <a:moveTo>
                          <a:pt x="9" y="0"/>
                        </a:moveTo>
                        <a:lnTo>
                          <a:pt x="0" y="11"/>
                        </a:lnTo>
                        <a:lnTo>
                          <a:pt x="19" y="19"/>
                        </a:lnTo>
                        <a:lnTo>
                          <a:pt x="28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7" name="Freeform 58"/>
                  <p:cNvSpPr>
                    <a:spLocks/>
                  </p:cNvSpPr>
                  <p:nvPr/>
                </p:nvSpPr>
                <p:spPr bwMode="auto">
                  <a:xfrm>
                    <a:off x="1494" y="1958"/>
                    <a:ext cx="26" cy="21"/>
                  </a:xfrm>
                  <a:custGeom>
                    <a:avLst/>
                    <a:gdLst>
                      <a:gd name="T0" fmla="*/ 10 w 26"/>
                      <a:gd name="T1" fmla="*/ 0 h 21"/>
                      <a:gd name="T2" fmla="*/ 0 w 26"/>
                      <a:gd name="T3" fmla="*/ 11 h 21"/>
                      <a:gd name="T4" fmla="*/ 17 w 26"/>
                      <a:gd name="T5" fmla="*/ 20 h 21"/>
                      <a:gd name="T6" fmla="*/ 25 w 26"/>
                      <a:gd name="T7" fmla="*/ 7 h 21"/>
                      <a:gd name="T8" fmla="*/ 10 w 26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21"/>
                      <a:gd name="T17" fmla="*/ 26 w 26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21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17" y="20"/>
                        </a:lnTo>
                        <a:lnTo>
                          <a:pt x="25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8" name="Freeform 59"/>
                  <p:cNvSpPr>
                    <a:spLocks/>
                  </p:cNvSpPr>
                  <p:nvPr/>
                </p:nvSpPr>
                <p:spPr bwMode="auto">
                  <a:xfrm>
                    <a:off x="1519" y="1964"/>
                    <a:ext cx="29" cy="21"/>
                  </a:xfrm>
                  <a:custGeom>
                    <a:avLst/>
                    <a:gdLst>
                      <a:gd name="T0" fmla="*/ 9 w 29"/>
                      <a:gd name="T1" fmla="*/ 0 h 21"/>
                      <a:gd name="T2" fmla="*/ 0 w 29"/>
                      <a:gd name="T3" fmla="*/ 11 h 21"/>
                      <a:gd name="T4" fmla="*/ 19 w 29"/>
                      <a:gd name="T5" fmla="*/ 20 h 21"/>
                      <a:gd name="T6" fmla="*/ 28 w 29"/>
                      <a:gd name="T7" fmla="*/ 7 h 21"/>
                      <a:gd name="T8" fmla="*/ 9 w 29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1"/>
                      <a:gd name="T17" fmla="*/ 29 w 29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1">
                        <a:moveTo>
                          <a:pt x="9" y="0"/>
                        </a:moveTo>
                        <a:lnTo>
                          <a:pt x="0" y="11"/>
                        </a:lnTo>
                        <a:lnTo>
                          <a:pt x="19" y="20"/>
                        </a:lnTo>
                        <a:lnTo>
                          <a:pt x="28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69" name="Freeform 60"/>
                  <p:cNvSpPr>
                    <a:spLocks/>
                  </p:cNvSpPr>
                  <p:nvPr/>
                </p:nvSpPr>
                <p:spPr bwMode="auto">
                  <a:xfrm>
                    <a:off x="1543" y="1972"/>
                    <a:ext cx="29" cy="19"/>
                  </a:xfrm>
                  <a:custGeom>
                    <a:avLst/>
                    <a:gdLst>
                      <a:gd name="T0" fmla="*/ 9 w 29"/>
                      <a:gd name="T1" fmla="*/ 0 h 19"/>
                      <a:gd name="T2" fmla="*/ 0 w 29"/>
                      <a:gd name="T3" fmla="*/ 9 h 19"/>
                      <a:gd name="T4" fmla="*/ 19 w 29"/>
                      <a:gd name="T5" fmla="*/ 18 h 19"/>
                      <a:gd name="T6" fmla="*/ 28 w 29"/>
                      <a:gd name="T7" fmla="*/ 4 h 19"/>
                      <a:gd name="T8" fmla="*/ 9 w 29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19"/>
                      <a:gd name="T17" fmla="*/ 29 w 2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19">
                        <a:moveTo>
                          <a:pt x="9" y="0"/>
                        </a:moveTo>
                        <a:lnTo>
                          <a:pt x="0" y="9"/>
                        </a:lnTo>
                        <a:lnTo>
                          <a:pt x="19" y="18"/>
                        </a:lnTo>
                        <a:lnTo>
                          <a:pt x="28" y="4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0" name="Freeform 61"/>
                  <p:cNvSpPr>
                    <a:spLocks/>
                  </p:cNvSpPr>
                  <p:nvPr/>
                </p:nvSpPr>
                <p:spPr bwMode="auto">
                  <a:xfrm>
                    <a:off x="1571" y="1978"/>
                    <a:ext cx="27" cy="20"/>
                  </a:xfrm>
                  <a:custGeom>
                    <a:avLst/>
                    <a:gdLst>
                      <a:gd name="T0" fmla="*/ 9 w 27"/>
                      <a:gd name="T1" fmla="*/ 0 h 20"/>
                      <a:gd name="T2" fmla="*/ 0 w 27"/>
                      <a:gd name="T3" fmla="*/ 11 h 20"/>
                      <a:gd name="T4" fmla="*/ 18 w 27"/>
                      <a:gd name="T5" fmla="*/ 19 h 20"/>
                      <a:gd name="T6" fmla="*/ 26 w 27"/>
                      <a:gd name="T7" fmla="*/ 7 h 20"/>
                      <a:gd name="T8" fmla="*/ 9 w 27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0"/>
                      <a:gd name="T17" fmla="*/ 27 w 27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0">
                        <a:moveTo>
                          <a:pt x="9" y="0"/>
                        </a:moveTo>
                        <a:lnTo>
                          <a:pt x="0" y="11"/>
                        </a:lnTo>
                        <a:lnTo>
                          <a:pt x="18" y="19"/>
                        </a:lnTo>
                        <a:lnTo>
                          <a:pt x="26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1" name="Freeform 62"/>
                  <p:cNvSpPr>
                    <a:spLocks/>
                  </p:cNvSpPr>
                  <p:nvPr/>
                </p:nvSpPr>
                <p:spPr bwMode="auto">
                  <a:xfrm>
                    <a:off x="1595" y="1984"/>
                    <a:ext cx="28" cy="20"/>
                  </a:xfrm>
                  <a:custGeom>
                    <a:avLst/>
                    <a:gdLst>
                      <a:gd name="T0" fmla="*/ 10 w 28"/>
                      <a:gd name="T1" fmla="*/ 0 h 20"/>
                      <a:gd name="T2" fmla="*/ 0 w 28"/>
                      <a:gd name="T3" fmla="*/ 11 h 20"/>
                      <a:gd name="T4" fmla="*/ 16 w 28"/>
                      <a:gd name="T5" fmla="*/ 19 h 20"/>
                      <a:gd name="T6" fmla="*/ 27 w 28"/>
                      <a:gd name="T7" fmla="*/ 7 h 20"/>
                      <a:gd name="T8" fmla="*/ 10 w 2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0"/>
                      <a:gd name="T17" fmla="*/ 28 w 28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0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16" y="19"/>
                        </a:lnTo>
                        <a:lnTo>
                          <a:pt x="27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2" name="Freeform 63"/>
                  <p:cNvSpPr>
                    <a:spLocks/>
                  </p:cNvSpPr>
                  <p:nvPr/>
                </p:nvSpPr>
                <p:spPr bwMode="auto">
                  <a:xfrm>
                    <a:off x="1620" y="1990"/>
                    <a:ext cx="31" cy="21"/>
                  </a:xfrm>
                  <a:custGeom>
                    <a:avLst/>
                    <a:gdLst>
                      <a:gd name="T0" fmla="*/ 10 w 31"/>
                      <a:gd name="T1" fmla="*/ 0 h 21"/>
                      <a:gd name="T2" fmla="*/ 0 w 31"/>
                      <a:gd name="T3" fmla="*/ 11 h 21"/>
                      <a:gd name="T4" fmla="*/ 18 w 31"/>
                      <a:gd name="T5" fmla="*/ 20 h 21"/>
                      <a:gd name="T6" fmla="*/ 30 w 31"/>
                      <a:gd name="T7" fmla="*/ 7 h 21"/>
                      <a:gd name="T8" fmla="*/ 10 w 31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1"/>
                      <a:gd name="T17" fmla="*/ 31 w 31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1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18" y="20"/>
                        </a:lnTo>
                        <a:lnTo>
                          <a:pt x="30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73" name="Freeform 64"/>
                  <p:cNvSpPr>
                    <a:spLocks/>
                  </p:cNvSpPr>
                  <p:nvPr/>
                </p:nvSpPr>
                <p:spPr bwMode="auto">
                  <a:xfrm>
                    <a:off x="1648" y="1997"/>
                    <a:ext cx="31" cy="23"/>
                  </a:xfrm>
                  <a:custGeom>
                    <a:avLst/>
                    <a:gdLst>
                      <a:gd name="T0" fmla="*/ 10 w 31"/>
                      <a:gd name="T1" fmla="*/ 0 h 23"/>
                      <a:gd name="T2" fmla="*/ 30 w 31"/>
                      <a:gd name="T3" fmla="*/ 7 h 23"/>
                      <a:gd name="T4" fmla="*/ 20 w 31"/>
                      <a:gd name="T5" fmla="*/ 22 h 23"/>
                      <a:gd name="T6" fmla="*/ 0 w 31"/>
                      <a:gd name="T7" fmla="*/ 11 h 23"/>
                      <a:gd name="T8" fmla="*/ 10 w 31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3"/>
                      <a:gd name="T17" fmla="*/ 31 w 31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3">
                        <a:moveTo>
                          <a:pt x="10" y="0"/>
                        </a:moveTo>
                        <a:lnTo>
                          <a:pt x="30" y="7"/>
                        </a:lnTo>
                        <a:lnTo>
                          <a:pt x="20" y="22"/>
                        </a:lnTo>
                        <a:lnTo>
                          <a:pt x="0" y="11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914" name="Group 65"/>
                <p:cNvGrpSpPr>
                  <a:grpSpLocks/>
                </p:cNvGrpSpPr>
                <p:nvPr/>
              </p:nvGrpSpPr>
              <p:grpSpPr bwMode="auto">
                <a:xfrm>
                  <a:off x="1249" y="1934"/>
                  <a:ext cx="395" cy="105"/>
                  <a:chOff x="1249" y="1934"/>
                  <a:chExt cx="395" cy="105"/>
                </a:xfrm>
              </p:grpSpPr>
              <p:sp>
                <p:nvSpPr>
                  <p:cNvPr id="27946" name="Freeform 66"/>
                  <p:cNvSpPr>
                    <a:spLocks/>
                  </p:cNvSpPr>
                  <p:nvPr/>
                </p:nvSpPr>
                <p:spPr bwMode="auto">
                  <a:xfrm>
                    <a:off x="1290" y="1941"/>
                    <a:ext cx="28" cy="20"/>
                  </a:xfrm>
                  <a:custGeom>
                    <a:avLst/>
                    <a:gdLst>
                      <a:gd name="T0" fmla="*/ 10 w 28"/>
                      <a:gd name="T1" fmla="*/ 0 h 20"/>
                      <a:gd name="T2" fmla="*/ 0 w 28"/>
                      <a:gd name="T3" fmla="*/ 11 h 20"/>
                      <a:gd name="T4" fmla="*/ 17 w 28"/>
                      <a:gd name="T5" fmla="*/ 19 h 20"/>
                      <a:gd name="T6" fmla="*/ 27 w 28"/>
                      <a:gd name="T7" fmla="*/ 6 h 20"/>
                      <a:gd name="T8" fmla="*/ 10 w 2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0"/>
                      <a:gd name="T17" fmla="*/ 28 w 28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0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17" y="19"/>
                        </a:lnTo>
                        <a:lnTo>
                          <a:pt x="27" y="6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7" name="Freeform 67"/>
                  <p:cNvSpPr>
                    <a:spLocks/>
                  </p:cNvSpPr>
                  <p:nvPr/>
                </p:nvSpPr>
                <p:spPr bwMode="auto">
                  <a:xfrm>
                    <a:off x="1313" y="1947"/>
                    <a:ext cx="30" cy="21"/>
                  </a:xfrm>
                  <a:custGeom>
                    <a:avLst/>
                    <a:gdLst>
                      <a:gd name="T0" fmla="*/ 11 w 30"/>
                      <a:gd name="T1" fmla="*/ 0 h 21"/>
                      <a:gd name="T2" fmla="*/ 0 w 30"/>
                      <a:gd name="T3" fmla="*/ 10 h 21"/>
                      <a:gd name="T4" fmla="*/ 19 w 30"/>
                      <a:gd name="T5" fmla="*/ 20 h 21"/>
                      <a:gd name="T6" fmla="*/ 29 w 30"/>
                      <a:gd name="T7" fmla="*/ 7 h 21"/>
                      <a:gd name="T8" fmla="*/ 11 w 30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1"/>
                      <a:gd name="T17" fmla="*/ 30 w 30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1">
                        <a:moveTo>
                          <a:pt x="11" y="0"/>
                        </a:moveTo>
                        <a:lnTo>
                          <a:pt x="0" y="10"/>
                        </a:lnTo>
                        <a:lnTo>
                          <a:pt x="19" y="20"/>
                        </a:lnTo>
                        <a:lnTo>
                          <a:pt x="29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8" name="Freeform 68"/>
                  <p:cNvSpPr>
                    <a:spLocks/>
                  </p:cNvSpPr>
                  <p:nvPr/>
                </p:nvSpPr>
                <p:spPr bwMode="auto">
                  <a:xfrm>
                    <a:off x="1341" y="1954"/>
                    <a:ext cx="29" cy="23"/>
                  </a:xfrm>
                  <a:custGeom>
                    <a:avLst/>
                    <a:gdLst>
                      <a:gd name="T0" fmla="*/ 11 w 29"/>
                      <a:gd name="T1" fmla="*/ 0 h 23"/>
                      <a:gd name="T2" fmla="*/ 0 w 29"/>
                      <a:gd name="T3" fmla="*/ 13 h 23"/>
                      <a:gd name="T4" fmla="*/ 18 w 29"/>
                      <a:gd name="T5" fmla="*/ 22 h 23"/>
                      <a:gd name="T6" fmla="*/ 28 w 29"/>
                      <a:gd name="T7" fmla="*/ 6 h 23"/>
                      <a:gd name="T8" fmla="*/ 11 w 29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3"/>
                      <a:gd name="T17" fmla="*/ 29 w 29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3">
                        <a:moveTo>
                          <a:pt x="11" y="0"/>
                        </a:moveTo>
                        <a:lnTo>
                          <a:pt x="0" y="13"/>
                        </a:lnTo>
                        <a:lnTo>
                          <a:pt x="18" y="22"/>
                        </a:lnTo>
                        <a:lnTo>
                          <a:pt x="28" y="6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9" name="Freeform 69"/>
                  <p:cNvSpPr>
                    <a:spLocks/>
                  </p:cNvSpPr>
                  <p:nvPr/>
                </p:nvSpPr>
                <p:spPr bwMode="auto">
                  <a:xfrm>
                    <a:off x="1367" y="1961"/>
                    <a:ext cx="31" cy="21"/>
                  </a:xfrm>
                  <a:custGeom>
                    <a:avLst/>
                    <a:gdLst>
                      <a:gd name="T0" fmla="*/ 10 w 31"/>
                      <a:gd name="T1" fmla="*/ 0 h 21"/>
                      <a:gd name="T2" fmla="*/ 0 w 31"/>
                      <a:gd name="T3" fmla="*/ 10 h 21"/>
                      <a:gd name="T4" fmla="*/ 20 w 31"/>
                      <a:gd name="T5" fmla="*/ 20 h 21"/>
                      <a:gd name="T6" fmla="*/ 30 w 31"/>
                      <a:gd name="T7" fmla="*/ 7 h 21"/>
                      <a:gd name="T8" fmla="*/ 10 w 31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1"/>
                      <a:gd name="T17" fmla="*/ 31 w 31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1">
                        <a:moveTo>
                          <a:pt x="10" y="0"/>
                        </a:moveTo>
                        <a:lnTo>
                          <a:pt x="0" y="10"/>
                        </a:lnTo>
                        <a:lnTo>
                          <a:pt x="20" y="20"/>
                        </a:lnTo>
                        <a:lnTo>
                          <a:pt x="30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0" name="Freeform 70"/>
                  <p:cNvSpPr>
                    <a:spLocks/>
                  </p:cNvSpPr>
                  <p:nvPr/>
                </p:nvSpPr>
                <p:spPr bwMode="auto">
                  <a:xfrm>
                    <a:off x="1393" y="1968"/>
                    <a:ext cx="28" cy="23"/>
                  </a:xfrm>
                  <a:custGeom>
                    <a:avLst/>
                    <a:gdLst>
                      <a:gd name="T0" fmla="*/ 10 w 28"/>
                      <a:gd name="T1" fmla="*/ 0 h 23"/>
                      <a:gd name="T2" fmla="*/ 0 w 28"/>
                      <a:gd name="T3" fmla="*/ 13 h 23"/>
                      <a:gd name="T4" fmla="*/ 16 w 28"/>
                      <a:gd name="T5" fmla="*/ 22 h 23"/>
                      <a:gd name="T6" fmla="*/ 27 w 28"/>
                      <a:gd name="T7" fmla="*/ 7 h 23"/>
                      <a:gd name="T8" fmla="*/ 10 w 28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3"/>
                      <a:gd name="T17" fmla="*/ 28 w 28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3">
                        <a:moveTo>
                          <a:pt x="10" y="0"/>
                        </a:moveTo>
                        <a:lnTo>
                          <a:pt x="0" y="13"/>
                        </a:lnTo>
                        <a:lnTo>
                          <a:pt x="16" y="22"/>
                        </a:lnTo>
                        <a:lnTo>
                          <a:pt x="27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1" name="Freeform 71"/>
                  <p:cNvSpPr>
                    <a:spLocks/>
                  </p:cNvSpPr>
                  <p:nvPr/>
                </p:nvSpPr>
                <p:spPr bwMode="auto">
                  <a:xfrm>
                    <a:off x="1249" y="1934"/>
                    <a:ext cx="47" cy="20"/>
                  </a:xfrm>
                  <a:custGeom>
                    <a:avLst/>
                    <a:gdLst>
                      <a:gd name="T0" fmla="*/ 13 w 47"/>
                      <a:gd name="T1" fmla="*/ 0 h 20"/>
                      <a:gd name="T2" fmla="*/ 0 w 47"/>
                      <a:gd name="T3" fmla="*/ 7 h 20"/>
                      <a:gd name="T4" fmla="*/ 32 w 47"/>
                      <a:gd name="T5" fmla="*/ 19 h 20"/>
                      <a:gd name="T6" fmla="*/ 46 w 47"/>
                      <a:gd name="T7" fmla="*/ 10 h 20"/>
                      <a:gd name="T8" fmla="*/ 13 w 47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20"/>
                      <a:gd name="T17" fmla="*/ 47 w 47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20">
                        <a:moveTo>
                          <a:pt x="13" y="0"/>
                        </a:moveTo>
                        <a:lnTo>
                          <a:pt x="0" y="7"/>
                        </a:lnTo>
                        <a:lnTo>
                          <a:pt x="32" y="19"/>
                        </a:lnTo>
                        <a:lnTo>
                          <a:pt x="46" y="1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2" name="Freeform 72"/>
                  <p:cNvSpPr>
                    <a:spLocks/>
                  </p:cNvSpPr>
                  <p:nvPr/>
                </p:nvSpPr>
                <p:spPr bwMode="auto">
                  <a:xfrm>
                    <a:off x="1419" y="1977"/>
                    <a:ext cx="30" cy="21"/>
                  </a:xfrm>
                  <a:custGeom>
                    <a:avLst/>
                    <a:gdLst>
                      <a:gd name="T0" fmla="*/ 10 w 30"/>
                      <a:gd name="T1" fmla="*/ 0 h 21"/>
                      <a:gd name="T2" fmla="*/ 29 w 30"/>
                      <a:gd name="T3" fmla="*/ 7 h 21"/>
                      <a:gd name="T4" fmla="*/ 19 w 30"/>
                      <a:gd name="T5" fmla="*/ 20 h 21"/>
                      <a:gd name="T6" fmla="*/ 0 w 30"/>
                      <a:gd name="T7" fmla="*/ 11 h 21"/>
                      <a:gd name="T8" fmla="*/ 10 w 30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1"/>
                      <a:gd name="T17" fmla="*/ 30 w 30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1">
                        <a:moveTo>
                          <a:pt x="10" y="0"/>
                        </a:moveTo>
                        <a:lnTo>
                          <a:pt x="29" y="7"/>
                        </a:lnTo>
                        <a:lnTo>
                          <a:pt x="19" y="20"/>
                        </a:lnTo>
                        <a:lnTo>
                          <a:pt x="0" y="11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3" name="Freeform 73"/>
                  <p:cNvSpPr>
                    <a:spLocks/>
                  </p:cNvSpPr>
                  <p:nvPr/>
                </p:nvSpPr>
                <p:spPr bwMode="auto">
                  <a:xfrm>
                    <a:off x="1445" y="1981"/>
                    <a:ext cx="28" cy="20"/>
                  </a:xfrm>
                  <a:custGeom>
                    <a:avLst/>
                    <a:gdLst>
                      <a:gd name="T0" fmla="*/ 10 w 28"/>
                      <a:gd name="T1" fmla="*/ 0 h 20"/>
                      <a:gd name="T2" fmla="*/ 0 w 28"/>
                      <a:gd name="T3" fmla="*/ 11 h 20"/>
                      <a:gd name="T4" fmla="*/ 16 w 28"/>
                      <a:gd name="T5" fmla="*/ 19 h 20"/>
                      <a:gd name="T6" fmla="*/ 27 w 28"/>
                      <a:gd name="T7" fmla="*/ 5 h 20"/>
                      <a:gd name="T8" fmla="*/ 10 w 2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0"/>
                      <a:gd name="T17" fmla="*/ 28 w 28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0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16" y="19"/>
                        </a:lnTo>
                        <a:lnTo>
                          <a:pt x="27" y="5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4" name="Freeform 74"/>
                  <p:cNvSpPr>
                    <a:spLocks/>
                  </p:cNvSpPr>
                  <p:nvPr/>
                </p:nvSpPr>
                <p:spPr bwMode="auto">
                  <a:xfrm>
                    <a:off x="1471" y="1987"/>
                    <a:ext cx="30" cy="21"/>
                  </a:xfrm>
                  <a:custGeom>
                    <a:avLst/>
                    <a:gdLst>
                      <a:gd name="T0" fmla="*/ 9 w 30"/>
                      <a:gd name="T1" fmla="*/ 0 h 21"/>
                      <a:gd name="T2" fmla="*/ 0 w 30"/>
                      <a:gd name="T3" fmla="*/ 10 h 21"/>
                      <a:gd name="T4" fmla="*/ 20 w 30"/>
                      <a:gd name="T5" fmla="*/ 20 h 21"/>
                      <a:gd name="T6" fmla="*/ 29 w 30"/>
                      <a:gd name="T7" fmla="*/ 7 h 21"/>
                      <a:gd name="T8" fmla="*/ 9 w 30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1"/>
                      <a:gd name="T17" fmla="*/ 30 w 30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1">
                        <a:moveTo>
                          <a:pt x="9" y="0"/>
                        </a:moveTo>
                        <a:lnTo>
                          <a:pt x="0" y="10"/>
                        </a:lnTo>
                        <a:lnTo>
                          <a:pt x="20" y="20"/>
                        </a:lnTo>
                        <a:lnTo>
                          <a:pt x="29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5" name="Freeform 75"/>
                  <p:cNvSpPr>
                    <a:spLocks/>
                  </p:cNvSpPr>
                  <p:nvPr/>
                </p:nvSpPr>
                <p:spPr bwMode="auto">
                  <a:xfrm>
                    <a:off x="1500" y="1997"/>
                    <a:ext cx="30" cy="19"/>
                  </a:xfrm>
                  <a:custGeom>
                    <a:avLst/>
                    <a:gdLst>
                      <a:gd name="T0" fmla="*/ 11 w 30"/>
                      <a:gd name="T1" fmla="*/ 0 h 19"/>
                      <a:gd name="T2" fmla="*/ 0 w 30"/>
                      <a:gd name="T3" fmla="*/ 9 h 19"/>
                      <a:gd name="T4" fmla="*/ 19 w 30"/>
                      <a:gd name="T5" fmla="*/ 18 h 19"/>
                      <a:gd name="T6" fmla="*/ 29 w 30"/>
                      <a:gd name="T7" fmla="*/ 5 h 19"/>
                      <a:gd name="T8" fmla="*/ 11 w 30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19"/>
                      <a:gd name="T17" fmla="*/ 30 w 30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19">
                        <a:moveTo>
                          <a:pt x="11" y="0"/>
                        </a:moveTo>
                        <a:lnTo>
                          <a:pt x="0" y="9"/>
                        </a:lnTo>
                        <a:lnTo>
                          <a:pt x="19" y="18"/>
                        </a:lnTo>
                        <a:lnTo>
                          <a:pt x="29" y="5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6" name="Freeform 76"/>
                  <p:cNvSpPr>
                    <a:spLocks/>
                  </p:cNvSpPr>
                  <p:nvPr/>
                </p:nvSpPr>
                <p:spPr bwMode="auto">
                  <a:xfrm>
                    <a:off x="1527" y="2000"/>
                    <a:ext cx="28" cy="23"/>
                  </a:xfrm>
                  <a:custGeom>
                    <a:avLst/>
                    <a:gdLst>
                      <a:gd name="T0" fmla="*/ 9 w 28"/>
                      <a:gd name="T1" fmla="*/ 0 h 23"/>
                      <a:gd name="T2" fmla="*/ 0 w 28"/>
                      <a:gd name="T3" fmla="*/ 13 h 23"/>
                      <a:gd name="T4" fmla="*/ 18 w 28"/>
                      <a:gd name="T5" fmla="*/ 22 h 23"/>
                      <a:gd name="T6" fmla="*/ 27 w 28"/>
                      <a:gd name="T7" fmla="*/ 7 h 23"/>
                      <a:gd name="T8" fmla="*/ 9 w 28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3"/>
                      <a:gd name="T17" fmla="*/ 28 w 28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3">
                        <a:moveTo>
                          <a:pt x="9" y="0"/>
                        </a:moveTo>
                        <a:lnTo>
                          <a:pt x="0" y="13"/>
                        </a:lnTo>
                        <a:lnTo>
                          <a:pt x="18" y="22"/>
                        </a:lnTo>
                        <a:lnTo>
                          <a:pt x="27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7" name="Freeform 77"/>
                  <p:cNvSpPr>
                    <a:spLocks/>
                  </p:cNvSpPr>
                  <p:nvPr/>
                </p:nvSpPr>
                <p:spPr bwMode="auto">
                  <a:xfrm>
                    <a:off x="1551" y="2008"/>
                    <a:ext cx="31" cy="20"/>
                  </a:xfrm>
                  <a:custGeom>
                    <a:avLst/>
                    <a:gdLst>
                      <a:gd name="T0" fmla="*/ 10 w 31"/>
                      <a:gd name="T1" fmla="*/ 0 h 20"/>
                      <a:gd name="T2" fmla="*/ 0 w 31"/>
                      <a:gd name="T3" fmla="*/ 11 h 20"/>
                      <a:gd name="T4" fmla="*/ 20 w 31"/>
                      <a:gd name="T5" fmla="*/ 19 h 20"/>
                      <a:gd name="T6" fmla="*/ 30 w 31"/>
                      <a:gd name="T7" fmla="*/ 7 h 20"/>
                      <a:gd name="T8" fmla="*/ 10 w 31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0"/>
                      <a:gd name="T17" fmla="*/ 31 w 31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0">
                        <a:moveTo>
                          <a:pt x="10" y="0"/>
                        </a:moveTo>
                        <a:lnTo>
                          <a:pt x="0" y="11"/>
                        </a:lnTo>
                        <a:lnTo>
                          <a:pt x="20" y="19"/>
                        </a:lnTo>
                        <a:lnTo>
                          <a:pt x="30" y="7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58" name="Freeform 78"/>
                  <p:cNvSpPr>
                    <a:spLocks/>
                  </p:cNvSpPr>
                  <p:nvPr/>
                </p:nvSpPr>
                <p:spPr bwMode="auto">
                  <a:xfrm>
                    <a:off x="1576" y="2013"/>
                    <a:ext cx="68" cy="26"/>
                  </a:xfrm>
                  <a:custGeom>
                    <a:avLst/>
                    <a:gdLst>
                      <a:gd name="T0" fmla="*/ 13 w 68"/>
                      <a:gd name="T1" fmla="*/ 0 h 26"/>
                      <a:gd name="T2" fmla="*/ 0 w 68"/>
                      <a:gd name="T3" fmla="*/ 8 h 26"/>
                      <a:gd name="T4" fmla="*/ 57 w 68"/>
                      <a:gd name="T5" fmla="*/ 25 h 26"/>
                      <a:gd name="T6" fmla="*/ 67 w 68"/>
                      <a:gd name="T7" fmla="*/ 13 h 26"/>
                      <a:gd name="T8" fmla="*/ 13 w 68"/>
                      <a:gd name="T9" fmla="*/ 0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"/>
                      <a:gd name="T16" fmla="*/ 0 h 26"/>
                      <a:gd name="T17" fmla="*/ 68 w 68"/>
                      <a:gd name="T18" fmla="*/ 26 h 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" h="26">
                        <a:moveTo>
                          <a:pt x="13" y="0"/>
                        </a:moveTo>
                        <a:lnTo>
                          <a:pt x="0" y="8"/>
                        </a:lnTo>
                        <a:lnTo>
                          <a:pt x="57" y="25"/>
                        </a:lnTo>
                        <a:lnTo>
                          <a:pt x="67" y="13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915" name="Group 79"/>
                <p:cNvGrpSpPr>
                  <a:grpSpLocks/>
                </p:cNvGrpSpPr>
                <p:nvPr/>
              </p:nvGrpSpPr>
              <p:grpSpPr bwMode="auto">
                <a:xfrm>
                  <a:off x="1268" y="1922"/>
                  <a:ext cx="393" cy="105"/>
                  <a:chOff x="1268" y="1922"/>
                  <a:chExt cx="393" cy="105"/>
                </a:xfrm>
              </p:grpSpPr>
              <p:sp>
                <p:nvSpPr>
                  <p:cNvPr id="27932" name="Freeform 80"/>
                  <p:cNvSpPr>
                    <a:spLocks/>
                  </p:cNvSpPr>
                  <p:nvPr/>
                </p:nvSpPr>
                <p:spPr bwMode="auto">
                  <a:xfrm>
                    <a:off x="1268" y="1922"/>
                    <a:ext cx="42" cy="20"/>
                  </a:xfrm>
                  <a:custGeom>
                    <a:avLst/>
                    <a:gdLst>
                      <a:gd name="T0" fmla="*/ 0 w 42"/>
                      <a:gd name="T1" fmla="*/ 10 h 20"/>
                      <a:gd name="T2" fmla="*/ 15 w 42"/>
                      <a:gd name="T3" fmla="*/ 0 h 20"/>
                      <a:gd name="T4" fmla="*/ 41 w 42"/>
                      <a:gd name="T5" fmla="*/ 7 h 20"/>
                      <a:gd name="T6" fmla="*/ 30 w 42"/>
                      <a:gd name="T7" fmla="*/ 19 h 20"/>
                      <a:gd name="T8" fmla="*/ 0 w 42"/>
                      <a:gd name="T9" fmla="*/ 1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"/>
                      <a:gd name="T16" fmla="*/ 0 h 20"/>
                      <a:gd name="T17" fmla="*/ 42 w 4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" h="20">
                        <a:moveTo>
                          <a:pt x="0" y="10"/>
                        </a:moveTo>
                        <a:lnTo>
                          <a:pt x="15" y="0"/>
                        </a:lnTo>
                        <a:lnTo>
                          <a:pt x="41" y="7"/>
                        </a:lnTo>
                        <a:lnTo>
                          <a:pt x="30" y="19"/>
                        </a:lnTo>
                        <a:lnTo>
                          <a:pt x="0" y="1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3" name="Freeform 81"/>
                  <p:cNvSpPr>
                    <a:spLocks/>
                  </p:cNvSpPr>
                  <p:nvPr/>
                </p:nvSpPr>
                <p:spPr bwMode="auto">
                  <a:xfrm>
                    <a:off x="1304" y="1930"/>
                    <a:ext cx="29" cy="19"/>
                  </a:xfrm>
                  <a:custGeom>
                    <a:avLst/>
                    <a:gdLst>
                      <a:gd name="T0" fmla="*/ 12 w 29"/>
                      <a:gd name="T1" fmla="*/ 0 h 19"/>
                      <a:gd name="T2" fmla="*/ 28 w 29"/>
                      <a:gd name="T3" fmla="*/ 4 h 19"/>
                      <a:gd name="T4" fmla="*/ 17 w 29"/>
                      <a:gd name="T5" fmla="*/ 18 h 19"/>
                      <a:gd name="T6" fmla="*/ 0 w 29"/>
                      <a:gd name="T7" fmla="*/ 9 h 19"/>
                      <a:gd name="T8" fmla="*/ 12 w 29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19"/>
                      <a:gd name="T17" fmla="*/ 29 w 2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19">
                        <a:moveTo>
                          <a:pt x="12" y="0"/>
                        </a:moveTo>
                        <a:lnTo>
                          <a:pt x="28" y="4"/>
                        </a:lnTo>
                        <a:lnTo>
                          <a:pt x="17" y="18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4" name="Freeform 82"/>
                  <p:cNvSpPr>
                    <a:spLocks/>
                  </p:cNvSpPr>
                  <p:nvPr/>
                </p:nvSpPr>
                <p:spPr bwMode="auto">
                  <a:xfrm>
                    <a:off x="1326" y="1935"/>
                    <a:ext cx="31" cy="21"/>
                  </a:xfrm>
                  <a:custGeom>
                    <a:avLst/>
                    <a:gdLst>
                      <a:gd name="T0" fmla="*/ 13 w 31"/>
                      <a:gd name="T1" fmla="*/ 0 h 21"/>
                      <a:gd name="T2" fmla="*/ 30 w 31"/>
                      <a:gd name="T3" fmla="*/ 3 h 21"/>
                      <a:gd name="T4" fmla="*/ 19 w 31"/>
                      <a:gd name="T5" fmla="*/ 20 h 21"/>
                      <a:gd name="T6" fmla="*/ 0 w 31"/>
                      <a:gd name="T7" fmla="*/ 13 h 21"/>
                      <a:gd name="T8" fmla="*/ 13 w 31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"/>
                      <a:gd name="T16" fmla="*/ 0 h 21"/>
                      <a:gd name="T17" fmla="*/ 31 w 31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" h="21">
                        <a:moveTo>
                          <a:pt x="13" y="0"/>
                        </a:moveTo>
                        <a:lnTo>
                          <a:pt x="30" y="3"/>
                        </a:lnTo>
                        <a:lnTo>
                          <a:pt x="19" y="20"/>
                        </a:lnTo>
                        <a:lnTo>
                          <a:pt x="0" y="13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5" name="Freeform 83"/>
                  <p:cNvSpPr>
                    <a:spLocks/>
                  </p:cNvSpPr>
                  <p:nvPr/>
                </p:nvSpPr>
                <p:spPr bwMode="auto">
                  <a:xfrm>
                    <a:off x="1351" y="1941"/>
                    <a:ext cx="33" cy="20"/>
                  </a:xfrm>
                  <a:custGeom>
                    <a:avLst/>
                    <a:gdLst>
                      <a:gd name="T0" fmla="*/ 12 w 33"/>
                      <a:gd name="T1" fmla="*/ 0 h 20"/>
                      <a:gd name="T2" fmla="*/ 0 w 33"/>
                      <a:gd name="T3" fmla="*/ 11 h 20"/>
                      <a:gd name="T4" fmla="*/ 19 w 33"/>
                      <a:gd name="T5" fmla="*/ 19 h 20"/>
                      <a:gd name="T6" fmla="*/ 32 w 33"/>
                      <a:gd name="T7" fmla="*/ 6 h 20"/>
                      <a:gd name="T8" fmla="*/ 12 w 33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0"/>
                      <a:gd name="T17" fmla="*/ 33 w 33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0">
                        <a:moveTo>
                          <a:pt x="12" y="0"/>
                        </a:moveTo>
                        <a:lnTo>
                          <a:pt x="0" y="11"/>
                        </a:lnTo>
                        <a:lnTo>
                          <a:pt x="19" y="19"/>
                        </a:lnTo>
                        <a:lnTo>
                          <a:pt x="32" y="6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6" name="Freeform 84"/>
                  <p:cNvSpPr>
                    <a:spLocks/>
                  </p:cNvSpPr>
                  <p:nvPr/>
                </p:nvSpPr>
                <p:spPr bwMode="auto">
                  <a:xfrm>
                    <a:off x="1378" y="1947"/>
                    <a:ext cx="32" cy="21"/>
                  </a:xfrm>
                  <a:custGeom>
                    <a:avLst/>
                    <a:gdLst>
                      <a:gd name="T0" fmla="*/ 12 w 32"/>
                      <a:gd name="T1" fmla="*/ 0 h 21"/>
                      <a:gd name="T2" fmla="*/ 0 w 32"/>
                      <a:gd name="T3" fmla="*/ 12 h 21"/>
                      <a:gd name="T4" fmla="*/ 21 w 32"/>
                      <a:gd name="T5" fmla="*/ 20 h 21"/>
                      <a:gd name="T6" fmla="*/ 31 w 32"/>
                      <a:gd name="T7" fmla="*/ 6 h 21"/>
                      <a:gd name="T8" fmla="*/ 12 w 32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"/>
                      <a:gd name="T16" fmla="*/ 0 h 21"/>
                      <a:gd name="T17" fmla="*/ 32 w 32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" h="21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21" y="20"/>
                        </a:lnTo>
                        <a:lnTo>
                          <a:pt x="31" y="6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7" name="Freeform 85"/>
                  <p:cNvSpPr>
                    <a:spLocks/>
                  </p:cNvSpPr>
                  <p:nvPr/>
                </p:nvSpPr>
                <p:spPr bwMode="auto">
                  <a:xfrm>
                    <a:off x="1406" y="1954"/>
                    <a:ext cx="27" cy="23"/>
                  </a:xfrm>
                  <a:custGeom>
                    <a:avLst/>
                    <a:gdLst>
                      <a:gd name="T0" fmla="*/ 9 w 27"/>
                      <a:gd name="T1" fmla="*/ 0 h 23"/>
                      <a:gd name="T2" fmla="*/ 0 w 27"/>
                      <a:gd name="T3" fmla="*/ 13 h 23"/>
                      <a:gd name="T4" fmla="*/ 15 w 27"/>
                      <a:gd name="T5" fmla="*/ 22 h 23"/>
                      <a:gd name="T6" fmla="*/ 26 w 27"/>
                      <a:gd name="T7" fmla="*/ 6 h 23"/>
                      <a:gd name="T8" fmla="*/ 9 w 27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3"/>
                      <a:gd name="T17" fmla="*/ 27 w 27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3">
                        <a:moveTo>
                          <a:pt x="9" y="0"/>
                        </a:moveTo>
                        <a:lnTo>
                          <a:pt x="0" y="13"/>
                        </a:lnTo>
                        <a:lnTo>
                          <a:pt x="15" y="22"/>
                        </a:lnTo>
                        <a:lnTo>
                          <a:pt x="26" y="6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8" name="Freeform 86"/>
                  <p:cNvSpPr>
                    <a:spLocks/>
                  </p:cNvSpPr>
                  <p:nvPr/>
                </p:nvSpPr>
                <p:spPr bwMode="auto">
                  <a:xfrm>
                    <a:off x="1432" y="1961"/>
                    <a:ext cx="30" cy="21"/>
                  </a:xfrm>
                  <a:custGeom>
                    <a:avLst/>
                    <a:gdLst>
                      <a:gd name="T0" fmla="*/ 9 w 30"/>
                      <a:gd name="T1" fmla="*/ 0 h 21"/>
                      <a:gd name="T2" fmla="*/ 0 w 30"/>
                      <a:gd name="T3" fmla="*/ 12 h 21"/>
                      <a:gd name="T4" fmla="*/ 19 w 30"/>
                      <a:gd name="T5" fmla="*/ 20 h 21"/>
                      <a:gd name="T6" fmla="*/ 29 w 30"/>
                      <a:gd name="T7" fmla="*/ 7 h 21"/>
                      <a:gd name="T8" fmla="*/ 9 w 30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1"/>
                      <a:gd name="T17" fmla="*/ 30 w 30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1">
                        <a:moveTo>
                          <a:pt x="9" y="0"/>
                        </a:moveTo>
                        <a:lnTo>
                          <a:pt x="0" y="12"/>
                        </a:lnTo>
                        <a:lnTo>
                          <a:pt x="19" y="20"/>
                        </a:lnTo>
                        <a:lnTo>
                          <a:pt x="29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9" name="Freeform 87"/>
                  <p:cNvSpPr>
                    <a:spLocks/>
                  </p:cNvSpPr>
                  <p:nvPr/>
                </p:nvSpPr>
                <p:spPr bwMode="auto">
                  <a:xfrm>
                    <a:off x="1458" y="1967"/>
                    <a:ext cx="29" cy="21"/>
                  </a:xfrm>
                  <a:custGeom>
                    <a:avLst/>
                    <a:gdLst>
                      <a:gd name="T0" fmla="*/ 11 w 29"/>
                      <a:gd name="T1" fmla="*/ 0 h 21"/>
                      <a:gd name="T2" fmla="*/ 0 w 29"/>
                      <a:gd name="T3" fmla="*/ 11 h 21"/>
                      <a:gd name="T4" fmla="*/ 17 w 29"/>
                      <a:gd name="T5" fmla="*/ 20 h 21"/>
                      <a:gd name="T6" fmla="*/ 28 w 29"/>
                      <a:gd name="T7" fmla="*/ 7 h 21"/>
                      <a:gd name="T8" fmla="*/ 11 w 29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1"/>
                      <a:gd name="T17" fmla="*/ 29 w 29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1">
                        <a:moveTo>
                          <a:pt x="11" y="0"/>
                        </a:moveTo>
                        <a:lnTo>
                          <a:pt x="0" y="11"/>
                        </a:lnTo>
                        <a:lnTo>
                          <a:pt x="17" y="20"/>
                        </a:lnTo>
                        <a:lnTo>
                          <a:pt x="28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0" name="Freeform 88"/>
                  <p:cNvSpPr>
                    <a:spLocks/>
                  </p:cNvSpPr>
                  <p:nvPr/>
                </p:nvSpPr>
                <p:spPr bwMode="auto">
                  <a:xfrm>
                    <a:off x="1481" y="1977"/>
                    <a:ext cx="30" cy="20"/>
                  </a:xfrm>
                  <a:custGeom>
                    <a:avLst/>
                    <a:gdLst>
                      <a:gd name="T0" fmla="*/ 11 w 30"/>
                      <a:gd name="T1" fmla="*/ 0 h 20"/>
                      <a:gd name="T2" fmla="*/ 0 w 30"/>
                      <a:gd name="T3" fmla="*/ 11 h 20"/>
                      <a:gd name="T4" fmla="*/ 19 w 30"/>
                      <a:gd name="T5" fmla="*/ 19 h 20"/>
                      <a:gd name="T6" fmla="*/ 29 w 30"/>
                      <a:gd name="T7" fmla="*/ 7 h 20"/>
                      <a:gd name="T8" fmla="*/ 11 w 3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0"/>
                      <a:gd name="T17" fmla="*/ 30 w 3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0">
                        <a:moveTo>
                          <a:pt x="11" y="0"/>
                        </a:moveTo>
                        <a:lnTo>
                          <a:pt x="0" y="11"/>
                        </a:lnTo>
                        <a:lnTo>
                          <a:pt x="19" y="19"/>
                        </a:lnTo>
                        <a:lnTo>
                          <a:pt x="29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1" name="Freeform 89"/>
                  <p:cNvSpPr>
                    <a:spLocks/>
                  </p:cNvSpPr>
                  <p:nvPr/>
                </p:nvSpPr>
                <p:spPr bwMode="auto">
                  <a:xfrm>
                    <a:off x="1509" y="1977"/>
                    <a:ext cx="30" cy="24"/>
                  </a:xfrm>
                  <a:custGeom>
                    <a:avLst/>
                    <a:gdLst>
                      <a:gd name="T0" fmla="*/ 11 w 30"/>
                      <a:gd name="T1" fmla="*/ 0 h 24"/>
                      <a:gd name="T2" fmla="*/ 0 w 30"/>
                      <a:gd name="T3" fmla="*/ 14 h 24"/>
                      <a:gd name="T4" fmla="*/ 19 w 30"/>
                      <a:gd name="T5" fmla="*/ 23 h 24"/>
                      <a:gd name="T6" fmla="*/ 29 w 30"/>
                      <a:gd name="T7" fmla="*/ 7 h 24"/>
                      <a:gd name="T8" fmla="*/ 11 w 30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4"/>
                      <a:gd name="T17" fmla="*/ 30 w 30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4">
                        <a:moveTo>
                          <a:pt x="11" y="0"/>
                        </a:moveTo>
                        <a:lnTo>
                          <a:pt x="0" y="14"/>
                        </a:lnTo>
                        <a:lnTo>
                          <a:pt x="19" y="23"/>
                        </a:lnTo>
                        <a:lnTo>
                          <a:pt x="29" y="7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2" name="Freeform 90"/>
                  <p:cNvSpPr>
                    <a:spLocks/>
                  </p:cNvSpPr>
                  <p:nvPr/>
                </p:nvSpPr>
                <p:spPr bwMode="auto">
                  <a:xfrm>
                    <a:off x="1533" y="1986"/>
                    <a:ext cx="34" cy="22"/>
                  </a:xfrm>
                  <a:custGeom>
                    <a:avLst/>
                    <a:gdLst>
                      <a:gd name="T0" fmla="*/ 13 w 34"/>
                      <a:gd name="T1" fmla="*/ 0 h 22"/>
                      <a:gd name="T2" fmla="*/ 0 w 34"/>
                      <a:gd name="T3" fmla="*/ 11 h 22"/>
                      <a:gd name="T4" fmla="*/ 22 w 34"/>
                      <a:gd name="T5" fmla="*/ 21 h 22"/>
                      <a:gd name="T6" fmla="*/ 33 w 34"/>
                      <a:gd name="T7" fmla="*/ 7 h 22"/>
                      <a:gd name="T8" fmla="*/ 13 w 34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"/>
                      <a:gd name="T16" fmla="*/ 0 h 22"/>
                      <a:gd name="T17" fmla="*/ 34 w 34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" h="22">
                        <a:moveTo>
                          <a:pt x="13" y="0"/>
                        </a:moveTo>
                        <a:lnTo>
                          <a:pt x="0" y="11"/>
                        </a:lnTo>
                        <a:lnTo>
                          <a:pt x="22" y="21"/>
                        </a:lnTo>
                        <a:lnTo>
                          <a:pt x="33" y="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3" name="Freeform 91"/>
                  <p:cNvSpPr>
                    <a:spLocks/>
                  </p:cNvSpPr>
                  <p:nvPr/>
                </p:nvSpPr>
                <p:spPr bwMode="auto">
                  <a:xfrm>
                    <a:off x="1559" y="1997"/>
                    <a:ext cx="33" cy="19"/>
                  </a:xfrm>
                  <a:custGeom>
                    <a:avLst/>
                    <a:gdLst>
                      <a:gd name="T0" fmla="*/ 11 w 33"/>
                      <a:gd name="T1" fmla="*/ 0 h 19"/>
                      <a:gd name="T2" fmla="*/ 0 w 33"/>
                      <a:gd name="T3" fmla="*/ 9 h 19"/>
                      <a:gd name="T4" fmla="*/ 17 w 33"/>
                      <a:gd name="T5" fmla="*/ 18 h 19"/>
                      <a:gd name="T6" fmla="*/ 32 w 33"/>
                      <a:gd name="T7" fmla="*/ 4 h 19"/>
                      <a:gd name="T8" fmla="*/ 11 w 33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19"/>
                      <a:gd name="T17" fmla="*/ 33 w 33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19">
                        <a:moveTo>
                          <a:pt x="11" y="0"/>
                        </a:moveTo>
                        <a:lnTo>
                          <a:pt x="0" y="9"/>
                        </a:lnTo>
                        <a:lnTo>
                          <a:pt x="17" y="18"/>
                        </a:lnTo>
                        <a:lnTo>
                          <a:pt x="32" y="4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4" name="Freeform 92"/>
                  <p:cNvSpPr>
                    <a:spLocks/>
                  </p:cNvSpPr>
                  <p:nvPr/>
                </p:nvSpPr>
                <p:spPr bwMode="auto">
                  <a:xfrm>
                    <a:off x="1585" y="2001"/>
                    <a:ext cx="34" cy="20"/>
                  </a:xfrm>
                  <a:custGeom>
                    <a:avLst/>
                    <a:gdLst>
                      <a:gd name="T0" fmla="*/ 13 w 34"/>
                      <a:gd name="T1" fmla="*/ 0 h 20"/>
                      <a:gd name="T2" fmla="*/ 0 w 34"/>
                      <a:gd name="T3" fmla="*/ 11 h 20"/>
                      <a:gd name="T4" fmla="*/ 22 w 34"/>
                      <a:gd name="T5" fmla="*/ 19 h 20"/>
                      <a:gd name="T6" fmla="*/ 33 w 34"/>
                      <a:gd name="T7" fmla="*/ 7 h 20"/>
                      <a:gd name="T8" fmla="*/ 13 w 34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"/>
                      <a:gd name="T16" fmla="*/ 0 h 20"/>
                      <a:gd name="T17" fmla="*/ 34 w 34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" h="20">
                        <a:moveTo>
                          <a:pt x="13" y="0"/>
                        </a:moveTo>
                        <a:lnTo>
                          <a:pt x="0" y="11"/>
                        </a:lnTo>
                        <a:lnTo>
                          <a:pt x="22" y="19"/>
                        </a:lnTo>
                        <a:lnTo>
                          <a:pt x="33" y="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45" name="Freeform 93"/>
                  <p:cNvSpPr>
                    <a:spLocks/>
                  </p:cNvSpPr>
                  <p:nvPr/>
                </p:nvSpPr>
                <p:spPr bwMode="auto">
                  <a:xfrm>
                    <a:off x="1616" y="2007"/>
                    <a:ext cx="45" cy="20"/>
                  </a:xfrm>
                  <a:custGeom>
                    <a:avLst/>
                    <a:gdLst>
                      <a:gd name="T0" fmla="*/ 12 w 45"/>
                      <a:gd name="T1" fmla="*/ 0 h 20"/>
                      <a:gd name="T2" fmla="*/ 0 w 45"/>
                      <a:gd name="T3" fmla="*/ 10 h 20"/>
                      <a:gd name="T4" fmla="*/ 34 w 45"/>
                      <a:gd name="T5" fmla="*/ 19 h 20"/>
                      <a:gd name="T6" fmla="*/ 44 w 45"/>
                      <a:gd name="T7" fmla="*/ 7 h 20"/>
                      <a:gd name="T8" fmla="*/ 12 w 45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"/>
                      <a:gd name="T16" fmla="*/ 0 h 20"/>
                      <a:gd name="T17" fmla="*/ 45 w 45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" h="20">
                        <a:moveTo>
                          <a:pt x="12" y="0"/>
                        </a:moveTo>
                        <a:lnTo>
                          <a:pt x="0" y="10"/>
                        </a:lnTo>
                        <a:lnTo>
                          <a:pt x="34" y="19"/>
                        </a:lnTo>
                        <a:lnTo>
                          <a:pt x="44" y="7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916" name="Group 94"/>
                <p:cNvGrpSpPr>
                  <a:grpSpLocks/>
                </p:cNvGrpSpPr>
                <p:nvPr/>
              </p:nvGrpSpPr>
              <p:grpSpPr bwMode="auto">
                <a:xfrm>
                  <a:off x="1311" y="1900"/>
                  <a:ext cx="383" cy="106"/>
                  <a:chOff x="1311" y="1900"/>
                  <a:chExt cx="383" cy="106"/>
                </a:xfrm>
              </p:grpSpPr>
              <p:sp>
                <p:nvSpPr>
                  <p:cNvPr id="27917" name="Freeform 95"/>
                  <p:cNvSpPr>
                    <a:spLocks/>
                  </p:cNvSpPr>
                  <p:nvPr/>
                </p:nvSpPr>
                <p:spPr bwMode="auto">
                  <a:xfrm>
                    <a:off x="1359" y="1910"/>
                    <a:ext cx="25" cy="23"/>
                  </a:xfrm>
                  <a:custGeom>
                    <a:avLst/>
                    <a:gdLst>
                      <a:gd name="T0" fmla="*/ 8 w 25"/>
                      <a:gd name="T1" fmla="*/ 0 h 23"/>
                      <a:gd name="T2" fmla="*/ 24 w 25"/>
                      <a:gd name="T3" fmla="*/ 7 h 23"/>
                      <a:gd name="T4" fmla="*/ 18 w 25"/>
                      <a:gd name="T5" fmla="*/ 22 h 23"/>
                      <a:gd name="T6" fmla="*/ 0 w 25"/>
                      <a:gd name="T7" fmla="*/ 10 h 23"/>
                      <a:gd name="T8" fmla="*/ 8 w 25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23"/>
                      <a:gd name="T17" fmla="*/ 25 w 25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23">
                        <a:moveTo>
                          <a:pt x="8" y="0"/>
                        </a:moveTo>
                        <a:lnTo>
                          <a:pt x="24" y="7"/>
                        </a:lnTo>
                        <a:lnTo>
                          <a:pt x="18" y="22"/>
                        </a:lnTo>
                        <a:lnTo>
                          <a:pt x="0" y="10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18" name="Freeform 96"/>
                  <p:cNvSpPr>
                    <a:spLocks/>
                  </p:cNvSpPr>
                  <p:nvPr/>
                </p:nvSpPr>
                <p:spPr bwMode="auto">
                  <a:xfrm>
                    <a:off x="1384" y="1917"/>
                    <a:ext cx="26" cy="22"/>
                  </a:xfrm>
                  <a:custGeom>
                    <a:avLst/>
                    <a:gdLst>
                      <a:gd name="T0" fmla="*/ 7 w 26"/>
                      <a:gd name="T1" fmla="*/ 0 h 22"/>
                      <a:gd name="T2" fmla="*/ 25 w 26"/>
                      <a:gd name="T3" fmla="*/ 7 h 22"/>
                      <a:gd name="T4" fmla="*/ 18 w 26"/>
                      <a:gd name="T5" fmla="*/ 21 h 22"/>
                      <a:gd name="T6" fmla="*/ 0 w 26"/>
                      <a:gd name="T7" fmla="*/ 11 h 22"/>
                      <a:gd name="T8" fmla="*/ 7 w 26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22"/>
                      <a:gd name="T17" fmla="*/ 26 w 26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22">
                        <a:moveTo>
                          <a:pt x="7" y="0"/>
                        </a:moveTo>
                        <a:lnTo>
                          <a:pt x="25" y="7"/>
                        </a:lnTo>
                        <a:lnTo>
                          <a:pt x="18" y="21"/>
                        </a:lnTo>
                        <a:lnTo>
                          <a:pt x="0" y="11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19" name="Freeform 97"/>
                  <p:cNvSpPr>
                    <a:spLocks/>
                  </p:cNvSpPr>
                  <p:nvPr/>
                </p:nvSpPr>
                <p:spPr bwMode="auto">
                  <a:xfrm>
                    <a:off x="1408" y="1922"/>
                    <a:ext cx="28" cy="23"/>
                  </a:xfrm>
                  <a:custGeom>
                    <a:avLst/>
                    <a:gdLst>
                      <a:gd name="T0" fmla="*/ 9 w 28"/>
                      <a:gd name="T1" fmla="*/ 0 h 23"/>
                      <a:gd name="T2" fmla="*/ 27 w 28"/>
                      <a:gd name="T3" fmla="*/ 7 h 23"/>
                      <a:gd name="T4" fmla="*/ 18 w 28"/>
                      <a:gd name="T5" fmla="*/ 22 h 23"/>
                      <a:gd name="T6" fmla="*/ 0 w 28"/>
                      <a:gd name="T7" fmla="*/ 11 h 23"/>
                      <a:gd name="T8" fmla="*/ 9 w 28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3"/>
                      <a:gd name="T17" fmla="*/ 28 w 28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3">
                        <a:moveTo>
                          <a:pt x="9" y="0"/>
                        </a:moveTo>
                        <a:lnTo>
                          <a:pt x="27" y="7"/>
                        </a:lnTo>
                        <a:lnTo>
                          <a:pt x="18" y="22"/>
                        </a:lnTo>
                        <a:lnTo>
                          <a:pt x="0" y="11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0" name="Freeform 98"/>
                  <p:cNvSpPr>
                    <a:spLocks/>
                  </p:cNvSpPr>
                  <p:nvPr/>
                </p:nvSpPr>
                <p:spPr bwMode="auto">
                  <a:xfrm>
                    <a:off x="1432" y="1929"/>
                    <a:ext cx="30" cy="20"/>
                  </a:xfrm>
                  <a:custGeom>
                    <a:avLst/>
                    <a:gdLst>
                      <a:gd name="T0" fmla="*/ 8 w 30"/>
                      <a:gd name="T1" fmla="*/ 0 h 20"/>
                      <a:gd name="T2" fmla="*/ 0 w 30"/>
                      <a:gd name="T3" fmla="*/ 8 h 20"/>
                      <a:gd name="T4" fmla="*/ 22 w 30"/>
                      <a:gd name="T5" fmla="*/ 19 h 20"/>
                      <a:gd name="T6" fmla="*/ 29 w 30"/>
                      <a:gd name="T7" fmla="*/ 8 h 20"/>
                      <a:gd name="T8" fmla="*/ 8 w 3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0"/>
                      <a:gd name="T17" fmla="*/ 30 w 3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0">
                        <a:moveTo>
                          <a:pt x="8" y="0"/>
                        </a:moveTo>
                        <a:lnTo>
                          <a:pt x="0" y="8"/>
                        </a:lnTo>
                        <a:lnTo>
                          <a:pt x="22" y="19"/>
                        </a:lnTo>
                        <a:lnTo>
                          <a:pt x="29" y="8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1" name="Freeform 99"/>
                  <p:cNvSpPr>
                    <a:spLocks/>
                  </p:cNvSpPr>
                  <p:nvPr/>
                </p:nvSpPr>
                <p:spPr bwMode="auto">
                  <a:xfrm>
                    <a:off x="1460" y="1935"/>
                    <a:ext cx="28" cy="22"/>
                  </a:xfrm>
                  <a:custGeom>
                    <a:avLst/>
                    <a:gdLst>
                      <a:gd name="T0" fmla="*/ 7 w 28"/>
                      <a:gd name="T1" fmla="*/ 0 h 22"/>
                      <a:gd name="T2" fmla="*/ 0 w 28"/>
                      <a:gd name="T3" fmla="*/ 12 h 22"/>
                      <a:gd name="T4" fmla="*/ 19 w 28"/>
                      <a:gd name="T5" fmla="*/ 21 h 22"/>
                      <a:gd name="T6" fmla="*/ 27 w 28"/>
                      <a:gd name="T7" fmla="*/ 7 h 22"/>
                      <a:gd name="T8" fmla="*/ 7 w 28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2"/>
                      <a:gd name="T17" fmla="*/ 28 w 28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2">
                        <a:moveTo>
                          <a:pt x="7" y="0"/>
                        </a:moveTo>
                        <a:lnTo>
                          <a:pt x="0" y="12"/>
                        </a:lnTo>
                        <a:lnTo>
                          <a:pt x="19" y="21"/>
                        </a:lnTo>
                        <a:lnTo>
                          <a:pt x="27" y="7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2" name="Freeform 100"/>
                  <p:cNvSpPr>
                    <a:spLocks/>
                  </p:cNvSpPr>
                  <p:nvPr/>
                </p:nvSpPr>
                <p:spPr bwMode="auto">
                  <a:xfrm>
                    <a:off x="1485" y="1941"/>
                    <a:ext cx="26" cy="22"/>
                  </a:xfrm>
                  <a:custGeom>
                    <a:avLst/>
                    <a:gdLst>
                      <a:gd name="T0" fmla="*/ 6 w 26"/>
                      <a:gd name="T1" fmla="*/ 0 h 22"/>
                      <a:gd name="T2" fmla="*/ 0 w 26"/>
                      <a:gd name="T3" fmla="*/ 9 h 22"/>
                      <a:gd name="T4" fmla="*/ 18 w 26"/>
                      <a:gd name="T5" fmla="*/ 21 h 22"/>
                      <a:gd name="T6" fmla="*/ 25 w 26"/>
                      <a:gd name="T7" fmla="*/ 7 h 22"/>
                      <a:gd name="T8" fmla="*/ 6 w 26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22"/>
                      <a:gd name="T17" fmla="*/ 26 w 26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22">
                        <a:moveTo>
                          <a:pt x="6" y="0"/>
                        </a:moveTo>
                        <a:lnTo>
                          <a:pt x="0" y="9"/>
                        </a:lnTo>
                        <a:lnTo>
                          <a:pt x="18" y="21"/>
                        </a:lnTo>
                        <a:lnTo>
                          <a:pt x="25" y="7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3" name="Freeform 101"/>
                  <p:cNvSpPr>
                    <a:spLocks/>
                  </p:cNvSpPr>
                  <p:nvPr/>
                </p:nvSpPr>
                <p:spPr bwMode="auto">
                  <a:xfrm>
                    <a:off x="1510" y="1946"/>
                    <a:ext cx="30" cy="21"/>
                  </a:xfrm>
                  <a:custGeom>
                    <a:avLst/>
                    <a:gdLst>
                      <a:gd name="T0" fmla="*/ 8 w 30"/>
                      <a:gd name="T1" fmla="*/ 0 h 21"/>
                      <a:gd name="T2" fmla="*/ 0 w 30"/>
                      <a:gd name="T3" fmla="*/ 10 h 21"/>
                      <a:gd name="T4" fmla="*/ 19 w 30"/>
                      <a:gd name="T5" fmla="*/ 20 h 21"/>
                      <a:gd name="T6" fmla="*/ 29 w 30"/>
                      <a:gd name="T7" fmla="*/ 8 h 21"/>
                      <a:gd name="T8" fmla="*/ 8 w 30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21"/>
                      <a:gd name="T17" fmla="*/ 30 w 30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21">
                        <a:moveTo>
                          <a:pt x="8" y="0"/>
                        </a:moveTo>
                        <a:lnTo>
                          <a:pt x="0" y="10"/>
                        </a:lnTo>
                        <a:lnTo>
                          <a:pt x="19" y="20"/>
                        </a:lnTo>
                        <a:lnTo>
                          <a:pt x="29" y="8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4" name="Freeform 102"/>
                  <p:cNvSpPr>
                    <a:spLocks/>
                  </p:cNvSpPr>
                  <p:nvPr/>
                </p:nvSpPr>
                <p:spPr bwMode="auto">
                  <a:xfrm>
                    <a:off x="1538" y="1955"/>
                    <a:ext cx="26" cy="22"/>
                  </a:xfrm>
                  <a:custGeom>
                    <a:avLst/>
                    <a:gdLst>
                      <a:gd name="T0" fmla="*/ 9 w 26"/>
                      <a:gd name="T1" fmla="*/ 0 h 22"/>
                      <a:gd name="T2" fmla="*/ 0 w 26"/>
                      <a:gd name="T3" fmla="*/ 10 h 22"/>
                      <a:gd name="T4" fmla="*/ 17 w 26"/>
                      <a:gd name="T5" fmla="*/ 21 h 22"/>
                      <a:gd name="T6" fmla="*/ 25 w 26"/>
                      <a:gd name="T7" fmla="*/ 7 h 22"/>
                      <a:gd name="T8" fmla="*/ 9 w 26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22"/>
                      <a:gd name="T17" fmla="*/ 26 w 26"/>
                      <a:gd name="T18" fmla="*/ 22 h 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22">
                        <a:moveTo>
                          <a:pt x="9" y="0"/>
                        </a:moveTo>
                        <a:lnTo>
                          <a:pt x="0" y="10"/>
                        </a:lnTo>
                        <a:lnTo>
                          <a:pt x="17" y="21"/>
                        </a:lnTo>
                        <a:lnTo>
                          <a:pt x="25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5" name="Freeform 103"/>
                  <p:cNvSpPr>
                    <a:spLocks/>
                  </p:cNvSpPr>
                  <p:nvPr/>
                </p:nvSpPr>
                <p:spPr bwMode="auto">
                  <a:xfrm>
                    <a:off x="1562" y="1961"/>
                    <a:ext cx="27" cy="21"/>
                  </a:xfrm>
                  <a:custGeom>
                    <a:avLst/>
                    <a:gdLst>
                      <a:gd name="T0" fmla="*/ 8 w 27"/>
                      <a:gd name="T1" fmla="*/ 0 h 21"/>
                      <a:gd name="T2" fmla="*/ 0 w 27"/>
                      <a:gd name="T3" fmla="*/ 10 h 21"/>
                      <a:gd name="T4" fmla="*/ 19 w 27"/>
                      <a:gd name="T5" fmla="*/ 20 h 21"/>
                      <a:gd name="T6" fmla="*/ 26 w 27"/>
                      <a:gd name="T7" fmla="*/ 7 h 21"/>
                      <a:gd name="T8" fmla="*/ 8 w 27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1"/>
                      <a:gd name="T17" fmla="*/ 27 w 27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1">
                        <a:moveTo>
                          <a:pt x="8" y="0"/>
                        </a:moveTo>
                        <a:lnTo>
                          <a:pt x="0" y="10"/>
                        </a:lnTo>
                        <a:lnTo>
                          <a:pt x="19" y="20"/>
                        </a:lnTo>
                        <a:lnTo>
                          <a:pt x="26" y="7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6" name="Freeform 104"/>
                  <p:cNvSpPr>
                    <a:spLocks/>
                  </p:cNvSpPr>
                  <p:nvPr/>
                </p:nvSpPr>
                <p:spPr bwMode="auto">
                  <a:xfrm>
                    <a:off x="1585" y="1966"/>
                    <a:ext cx="28" cy="21"/>
                  </a:xfrm>
                  <a:custGeom>
                    <a:avLst/>
                    <a:gdLst>
                      <a:gd name="T0" fmla="*/ 9 w 28"/>
                      <a:gd name="T1" fmla="*/ 0 h 21"/>
                      <a:gd name="T2" fmla="*/ 0 w 28"/>
                      <a:gd name="T3" fmla="*/ 10 h 21"/>
                      <a:gd name="T4" fmla="*/ 19 w 28"/>
                      <a:gd name="T5" fmla="*/ 20 h 21"/>
                      <a:gd name="T6" fmla="*/ 27 w 28"/>
                      <a:gd name="T7" fmla="*/ 7 h 21"/>
                      <a:gd name="T8" fmla="*/ 9 w 28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1"/>
                      <a:gd name="T17" fmla="*/ 28 w 28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1">
                        <a:moveTo>
                          <a:pt x="9" y="0"/>
                        </a:moveTo>
                        <a:lnTo>
                          <a:pt x="0" y="10"/>
                        </a:lnTo>
                        <a:lnTo>
                          <a:pt x="19" y="20"/>
                        </a:lnTo>
                        <a:lnTo>
                          <a:pt x="27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7" name="Freeform 105"/>
                  <p:cNvSpPr>
                    <a:spLocks/>
                  </p:cNvSpPr>
                  <p:nvPr/>
                </p:nvSpPr>
                <p:spPr bwMode="auto">
                  <a:xfrm>
                    <a:off x="1612" y="1972"/>
                    <a:ext cx="29" cy="21"/>
                  </a:xfrm>
                  <a:custGeom>
                    <a:avLst/>
                    <a:gdLst>
                      <a:gd name="T0" fmla="*/ 9 w 29"/>
                      <a:gd name="T1" fmla="*/ 0 h 21"/>
                      <a:gd name="T2" fmla="*/ 0 w 29"/>
                      <a:gd name="T3" fmla="*/ 10 h 21"/>
                      <a:gd name="T4" fmla="*/ 18 w 29"/>
                      <a:gd name="T5" fmla="*/ 20 h 21"/>
                      <a:gd name="T6" fmla="*/ 28 w 29"/>
                      <a:gd name="T7" fmla="*/ 6 h 21"/>
                      <a:gd name="T8" fmla="*/ 9 w 29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21"/>
                      <a:gd name="T17" fmla="*/ 29 w 29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21">
                        <a:moveTo>
                          <a:pt x="9" y="0"/>
                        </a:moveTo>
                        <a:lnTo>
                          <a:pt x="0" y="10"/>
                        </a:lnTo>
                        <a:lnTo>
                          <a:pt x="18" y="20"/>
                        </a:lnTo>
                        <a:lnTo>
                          <a:pt x="28" y="6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8" name="Freeform 106"/>
                  <p:cNvSpPr>
                    <a:spLocks/>
                  </p:cNvSpPr>
                  <p:nvPr/>
                </p:nvSpPr>
                <p:spPr bwMode="auto">
                  <a:xfrm>
                    <a:off x="1637" y="1977"/>
                    <a:ext cx="28" cy="23"/>
                  </a:xfrm>
                  <a:custGeom>
                    <a:avLst/>
                    <a:gdLst>
                      <a:gd name="T0" fmla="*/ 9 w 28"/>
                      <a:gd name="T1" fmla="*/ 0 h 23"/>
                      <a:gd name="T2" fmla="*/ 0 w 28"/>
                      <a:gd name="T3" fmla="*/ 11 h 23"/>
                      <a:gd name="T4" fmla="*/ 20 w 28"/>
                      <a:gd name="T5" fmla="*/ 22 h 23"/>
                      <a:gd name="T6" fmla="*/ 27 w 28"/>
                      <a:gd name="T7" fmla="*/ 7 h 23"/>
                      <a:gd name="T8" fmla="*/ 9 w 28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"/>
                      <a:gd name="T16" fmla="*/ 0 h 23"/>
                      <a:gd name="T17" fmla="*/ 28 w 28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" h="23">
                        <a:moveTo>
                          <a:pt x="9" y="0"/>
                        </a:moveTo>
                        <a:lnTo>
                          <a:pt x="0" y="11"/>
                        </a:lnTo>
                        <a:lnTo>
                          <a:pt x="20" y="22"/>
                        </a:lnTo>
                        <a:lnTo>
                          <a:pt x="27" y="7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29" name="Freeform 107"/>
                  <p:cNvSpPr>
                    <a:spLocks/>
                  </p:cNvSpPr>
                  <p:nvPr/>
                </p:nvSpPr>
                <p:spPr bwMode="auto">
                  <a:xfrm>
                    <a:off x="1311" y="1900"/>
                    <a:ext cx="24" cy="23"/>
                  </a:xfrm>
                  <a:custGeom>
                    <a:avLst/>
                    <a:gdLst>
                      <a:gd name="T0" fmla="*/ 0 w 24"/>
                      <a:gd name="T1" fmla="*/ 11 h 23"/>
                      <a:gd name="T2" fmla="*/ 9 w 24"/>
                      <a:gd name="T3" fmla="*/ 0 h 23"/>
                      <a:gd name="T4" fmla="*/ 23 w 24"/>
                      <a:gd name="T5" fmla="*/ 8 h 23"/>
                      <a:gd name="T6" fmla="*/ 16 w 24"/>
                      <a:gd name="T7" fmla="*/ 22 h 23"/>
                      <a:gd name="T8" fmla="*/ 0 w 24"/>
                      <a:gd name="T9" fmla="*/ 11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23"/>
                      <a:gd name="T17" fmla="*/ 24 w 24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23">
                        <a:moveTo>
                          <a:pt x="0" y="11"/>
                        </a:moveTo>
                        <a:lnTo>
                          <a:pt x="9" y="0"/>
                        </a:lnTo>
                        <a:lnTo>
                          <a:pt x="23" y="8"/>
                        </a:lnTo>
                        <a:lnTo>
                          <a:pt x="16" y="22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0" name="Freeform 108"/>
                  <p:cNvSpPr>
                    <a:spLocks/>
                  </p:cNvSpPr>
                  <p:nvPr/>
                </p:nvSpPr>
                <p:spPr bwMode="auto">
                  <a:xfrm>
                    <a:off x="1334" y="1910"/>
                    <a:ext cx="27" cy="20"/>
                  </a:xfrm>
                  <a:custGeom>
                    <a:avLst/>
                    <a:gdLst>
                      <a:gd name="T0" fmla="*/ 0 w 27"/>
                      <a:gd name="T1" fmla="*/ 10 h 20"/>
                      <a:gd name="T2" fmla="*/ 10 w 27"/>
                      <a:gd name="T3" fmla="*/ 0 h 20"/>
                      <a:gd name="T4" fmla="*/ 26 w 27"/>
                      <a:gd name="T5" fmla="*/ 7 h 20"/>
                      <a:gd name="T6" fmla="*/ 18 w 27"/>
                      <a:gd name="T7" fmla="*/ 19 h 20"/>
                      <a:gd name="T8" fmla="*/ 0 w 27"/>
                      <a:gd name="T9" fmla="*/ 1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0"/>
                      <a:gd name="T17" fmla="*/ 27 w 27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0">
                        <a:moveTo>
                          <a:pt x="0" y="10"/>
                        </a:moveTo>
                        <a:lnTo>
                          <a:pt x="10" y="0"/>
                        </a:lnTo>
                        <a:lnTo>
                          <a:pt x="26" y="7"/>
                        </a:lnTo>
                        <a:lnTo>
                          <a:pt x="18" y="19"/>
                        </a:lnTo>
                        <a:lnTo>
                          <a:pt x="0" y="1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31" name="Freeform 109"/>
                  <p:cNvSpPr>
                    <a:spLocks/>
                  </p:cNvSpPr>
                  <p:nvPr/>
                </p:nvSpPr>
                <p:spPr bwMode="auto">
                  <a:xfrm>
                    <a:off x="1662" y="1983"/>
                    <a:ext cx="32" cy="23"/>
                  </a:xfrm>
                  <a:custGeom>
                    <a:avLst/>
                    <a:gdLst>
                      <a:gd name="T0" fmla="*/ 8 w 32"/>
                      <a:gd name="T1" fmla="*/ 0 h 23"/>
                      <a:gd name="T2" fmla="*/ 31 w 32"/>
                      <a:gd name="T3" fmla="*/ 8 h 23"/>
                      <a:gd name="T4" fmla="*/ 24 w 32"/>
                      <a:gd name="T5" fmla="*/ 22 h 23"/>
                      <a:gd name="T6" fmla="*/ 0 w 32"/>
                      <a:gd name="T7" fmla="*/ 11 h 23"/>
                      <a:gd name="T8" fmla="*/ 8 w 32"/>
                      <a:gd name="T9" fmla="*/ 0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"/>
                      <a:gd name="T16" fmla="*/ 0 h 23"/>
                      <a:gd name="T17" fmla="*/ 32 w 32"/>
                      <a:gd name="T18" fmla="*/ 23 h 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" h="23">
                        <a:moveTo>
                          <a:pt x="8" y="0"/>
                        </a:moveTo>
                        <a:lnTo>
                          <a:pt x="31" y="8"/>
                        </a:lnTo>
                        <a:lnTo>
                          <a:pt x="24" y="22"/>
                        </a:lnTo>
                        <a:lnTo>
                          <a:pt x="0" y="11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7807" name="Group 110"/>
            <p:cNvGrpSpPr>
              <a:grpSpLocks/>
            </p:cNvGrpSpPr>
            <p:nvPr/>
          </p:nvGrpSpPr>
          <p:grpSpPr bwMode="auto">
            <a:xfrm>
              <a:off x="5027" y="1983"/>
              <a:ext cx="194" cy="122"/>
              <a:chOff x="1845" y="1815"/>
              <a:chExt cx="203" cy="166"/>
            </a:xfrm>
          </p:grpSpPr>
          <p:sp>
            <p:nvSpPr>
              <p:cNvPr id="27821" name="Freeform 111"/>
              <p:cNvSpPr>
                <a:spLocks/>
              </p:cNvSpPr>
              <p:nvPr/>
            </p:nvSpPr>
            <p:spPr bwMode="auto">
              <a:xfrm>
                <a:off x="1874" y="1850"/>
                <a:ext cx="13" cy="1"/>
              </a:xfrm>
              <a:custGeom>
                <a:avLst/>
                <a:gdLst>
                  <a:gd name="T0" fmla="*/ 12 w 13"/>
                  <a:gd name="T1" fmla="*/ 0 h 1"/>
                  <a:gd name="T2" fmla="*/ 0 w 13"/>
                  <a:gd name="T3" fmla="*/ 0 h 1"/>
                  <a:gd name="T4" fmla="*/ 12 w 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"/>
                  <a:gd name="T11" fmla="*/ 13 w 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2" name="Freeform 112"/>
              <p:cNvSpPr>
                <a:spLocks/>
              </p:cNvSpPr>
              <p:nvPr/>
            </p:nvSpPr>
            <p:spPr bwMode="auto">
              <a:xfrm>
                <a:off x="1849" y="1816"/>
                <a:ext cx="172" cy="151"/>
              </a:xfrm>
              <a:custGeom>
                <a:avLst/>
                <a:gdLst>
                  <a:gd name="T0" fmla="*/ 1 w 172"/>
                  <a:gd name="T1" fmla="*/ 61 h 151"/>
                  <a:gd name="T2" fmla="*/ 100 w 172"/>
                  <a:gd name="T3" fmla="*/ 148 h 151"/>
                  <a:gd name="T4" fmla="*/ 101 w 172"/>
                  <a:gd name="T5" fmla="*/ 148 h 151"/>
                  <a:gd name="T6" fmla="*/ 101 w 172"/>
                  <a:gd name="T7" fmla="*/ 149 h 151"/>
                  <a:gd name="T8" fmla="*/ 102 w 172"/>
                  <a:gd name="T9" fmla="*/ 150 h 151"/>
                  <a:gd name="T10" fmla="*/ 103 w 172"/>
                  <a:gd name="T11" fmla="*/ 150 h 151"/>
                  <a:gd name="T12" fmla="*/ 104 w 172"/>
                  <a:gd name="T13" fmla="*/ 150 h 151"/>
                  <a:gd name="T14" fmla="*/ 105 w 172"/>
                  <a:gd name="T15" fmla="*/ 150 h 151"/>
                  <a:gd name="T16" fmla="*/ 106 w 172"/>
                  <a:gd name="T17" fmla="*/ 150 h 151"/>
                  <a:gd name="T18" fmla="*/ 107 w 172"/>
                  <a:gd name="T19" fmla="*/ 149 h 151"/>
                  <a:gd name="T20" fmla="*/ 108 w 172"/>
                  <a:gd name="T21" fmla="*/ 149 h 151"/>
                  <a:gd name="T22" fmla="*/ 168 w 172"/>
                  <a:gd name="T23" fmla="*/ 93 h 151"/>
                  <a:gd name="T24" fmla="*/ 171 w 172"/>
                  <a:gd name="T25" fmla="*/ 89 h 151"/>
                  <a:gd name="T26" fmla="*/ 170 w 172"/>
                  <a:gd name="T27" fmla="*/ 61 h 151"/>
                  <a:gd name="T28" fmla="*/ 163 w 172"/>
                  <a:gd name="T29" fmla="*/ 49 h 151"/>
                  <a:gd name="T30" fmla="*/ 115 w 172"/>
                  <a:gd name="T31" fmla="*/ 15 h 151"/>
                  <a:gd name="T32" fmla="*/ 113 w 172"/>
                  <a:gd name="T33" fmla="*/ 14 h 151"/>
                  <a:gd name="T34" fmla="*/ 112 w 172"/>
                  <a:gd name="T35" fmla="*/ 14 h 151"/>
                  <a:gd name="T36" fmla="*/ 111 w 172"/>
                  <a:gd name="T37" fmla="*/ 13 h 151"/>
                  <a:gd name="T38" fmla="*/ 110 w 172"/>
                  <a:gd name="T39" fmla="*/ 13 h 151"/>
                  <a:gd name="T40" fmla="*/ 108 w 172"/>
                  <a:gd name="T41" fmla="*/ 13 h 151"/>
                  <a:gd name="T42" fmla="*/ 107 w 172"/>
                  <a:gd name="T43" fmla="*/ 13 h 151"/>
                  <a:gd name="T44" fmla="*/ 104 w 172"/>
                  <a:gd name="T45" fmla="*/ 13 h 151"/>
                  <a:gd name="T46" fmla="*/ 104 w 172"/>
                  <a:gd name="T47" fmla="*/ 13 h 151"/>
                  <a:gd name="T48" fmla="*/ 102 w 172"/>
                  <a:gd name="T49" fmla="*/ 12 h 151"/>
                  <a:gd name="T50" fmla="*/ 99 w 172"/>
                  <a:gd name="T51" fmla="*/ 12 h 151"/>
                  <a:gd name="T52" fmla="*/ 99 w 172"/>
                  <a:gd name="T53" fmla="*/ 9 h 151"/>
                  <a:gd name="T54" fmla="*/ 98 w 172"/>
                  <a:gd name="T55" fmla="*/ 9 h 151"/>
                  <a:gd name="T56" fmla="*/ 95 w 172"/>
                  <a:gd name="T57" fmla="*/ 9 h 151"/>
                  <a:gd name="T58" fmla="*/ 95 w 172"/>
                  <a:gd name="T59" fmla="*/ 8 h 151"/>
                  <a:gd name="T60" fmla="*/ 93 w 172"/>
                  <a:gd name="T61" fmla="*/ 8 h 151"/>
                  <a:gd name="T62" fmla="*/ 91 w 172"/>
                  <a:gd name="T63" fmla="*/ 8 h 151"/>
                  <a:gd name="T64" fmla="*/ 90 w 172"/>
                  <a:gd name="T65" fmla="*/ 8 h 151"/>
                  <a:gd name="T66" fmla="*/ 88 w 172"/>
                  <a:gd name="T67" fmla="*/ 7 h 151"/>
                  <a:gd name="T68" fmla="*/ 88 w 172"/>
                  <a:gd name="T69" fmla="*/ 6 h 151"/>
                  <a:gd name="T70" fmla="*/ 86 w 172"/>
                  <a:gd name="T71" fmla="*/ 6 h 151"/>
                  <a:gd name="T72" fmla="*/ 84 w 172"/>
                  <a:gd name="T73" fmla="*/ 6 h 151"/>
                  <a:gd name="T74" fmla="*/ 83 w 172"/>
                  <a:gd name="T75" fmla="*/ 4 h 151"/>
                  <a:gd name="T76" fmla="*/ 81 w 172"/>
                  <a:gd name="T77" fmla="*/ 3 h 151"/>
                  <a:gd name="T78" fmla="*/ 80 w 172"/>
                  <a:gd name="T79" fmla="*/ 3 h 151"/>
                  <a:gd name="T80" fmla="*/ 79 w 172"/>
                  <a:gd name="T81" fmla="*/ 3 h 151"/>
                  <a:gd name="T82" fmla="*/ 77 w 172"/>
                  <a:gd name="T83" fmla="*/ 3 h 151"/>
                  <a:gd name="T84" fmla="*/ 76 w 172"/>
                  <a:gd name="T85" fmla="*/ 3 h 151"/>
                  <a:gd name="T86" fmla="*/ 75 w 172"/>
                  <a:gd name="T87" fmla="*/ 3 h 151"/>
                  <a:gd name="T88" fmla="*/ 73 w 172"/>
                  <a:gd name="T89" fmla="*/ 1 h 151"/>
                  <a:gd name="T90" fmla="*/ 72 w 172"/>
                  <a:gd name="T91" fmla="*/ 1 h 151"/>
                  <a:gd name="T92" fmla="*/ 70 w 172"/>
                  <a:gd name="T93" fmla="*/ 0 h 151"/>
                  <a:gd name="T94" fmla="*/ 69 w 172"/>
                  <a:gd name="T95" fmla="*/ 0 h 151"/>
                  <a:gd name="T96" fmla="*/ 8 w 172"/>
                  <a:gd name="T97" fmla="*/ 40 h 151"/>
                  <a:gd name="T98" fmla="*/ 2 w 172"/>
                  <a:gd name="T99" fmla="*/ 47 h 151"/>
                  <a:gd name="T100" fmla="*/ 0 w 172"/>
                  <a:gd name="T101" fmla="*/ 56 h 151"/>
                  <a:gd name="T102" fmla="*/ 1 w 172"/>
                  <a:gd name="T103" fmla="*/ 61 h 15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2"/>
                  <a:gd name="T157" fmla="*/ 0 h 151"/>
                  <a:gd name="T158" fmla="*/ 172 w 172"/>
                  <a:gd name="T159" fmla="*/ 151 h 15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2" h="151">
                    <a:moveTo>
                      <a:pt x="1" y="61"/>
                    </a:moveTo>
                    <a:lnTo>
                      <a:pt x="100" y="148"/>
                    </a:lnTo>
                    <a:lnTo>
                      <a:pt x="101" y="148"/>
                    </a:lnTo>
                    <a:lnTo>
                      <a:pt x="101" y="149"/>
                    </a:lnTo>
                    <a:lnTo>
                      <a:pt x="102" y="150"/>
                    </a:lnTo>
                    <a:lnTo>
                      <a:pt x="103" y="150"/>
                    </a:lnTo>
                    <a:lnTo>
                      <a:pt x="104" y="150"/>
                    </a:lnTo>
                    <a:lnTo>
                      <a:pt x="105" y="150"/>
                    </a:lnTo>
                    <a:lnTo>
                      <a:pt x="106" y="150"/>
                    </a:lnTo>
                    <a:lnTo>
                      <a:pt x="107" y="149"/>
                    </a:lnTo>
                    <a:lnTo>
                      <a:pt x="108" y="149"/>
                    </a:lnTo>
                    <a:lnTo>
                      <a:pt x="168" y="93"/>
                    </a:lnTo>
                    <a:lnTo>
                      <a:pt x="171" y="89"/>
                    </a:lnTo>
                    <a:lnTo>
                      <a:pt x="170" y="61"/>
                    </a:lnTo>
                    <a:lnTo>
                      <a:pt x="163" y="49"/>
                    </a:lnTo>
                    <a:lnTo>
                      <a:pt x="115" y="15"/>
                    </a:lnTo>
                    <a:lnTo>
                      <a:pt x="113" y="14"/>
                    </a:lnTo>
                    <a:lnTo>
                      <a:pt x="112" y="14"/>
                    </a:lnTo>
                    <a:lnTo>
                      <a:pt x="111" y="13"/>
                    </a:lnTo>
                    <a:lnTo>
                      <a:pt x="110" y="13"/>
                    </a:lnTo>
                    <a:lnTo>
                      <a:pt x="108" y="13"/>
                    </a:lnTo>
                    <a:lnTo>
                      <a:pt x="107" y="13"/>
                    </a:lnTo>
                    <a:lnTo>
                      <a:pt x="104" y="13"/>
                    </a:lnTo>
                    <a:lnTo>
                      <a:pt x="102" y="12"/>
                    </a:lnTo>
                    <a:lnTo>
                      <a:pt x="99" y="12"/>
                    </a:lnTo>
                    <a:lnTo>
                      <a:pt x="99" y="9"/>
                    </a:lnTo>
                    <a:lnTo>
                      <a:pt x="98" y="9"/>
                    </a:lnTo>
                    <a:lnTo>
                      <a:pt x="95" y="9"/>
                    </a:lnTo>
                    <a:lnTo>
                      <a:pt x="95" y="8"/>
                    </a:lnTo>
                    <a:lnTo>
                      <a:pt x="93" y="8"/>
                    </a:lnTo>
                    <a:lnTo>
                      <a:pt x="91" y="8"/>
                    </a:lnTo>
                    <a:lnTo>
                      <a:pt x="90" y="8"/>
                    </a:lnTo>
                    <a:lnTo>
                      <a:pt x="88" y="7"/>
                    </a:lnTo>
                    <a:lnTo>
                      <a:pt x="88" y="6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3" y="4"/>
                    </a:lnTo>
                    <a:lnTo>
                      <a:pt x="81" y="3"/>
                    </a:lnTo>
                    <a:lnTo>
                      <a:pt x="80" y="3"/>
                    </a:lnTo>
                    <a:lnTo>
                      <a:pt x="79" y="3"/>
                    </a:lnTo>
                    <a:lnTo>
                      <a:pt x="77" y="3"/>
                    </a:lnTo>
                    <a:lnTo>
                      <a:pt x="76" y="3"/>
                    </a:lnTo>
                    <a:lnTo>
                      <a:pt x="75" y="3"/>
                    </a:lnTo>
                    <a:lnTo>
                      <a:pt x="73" y="1"/>
                    </a:lnTo>
                    <a:lnTo>
                      <a:pt x="72" y="1"/>
                    </a:lnTo>
                    <a:lnTo>
                      <a:pt x="70" y="0"/>
                    </a:lnTo>
                    <a:lnTo>
                      <a:pt x="69" y="0"/>
                    </a:lnTo>
                    <a:lnTo>
                      <a:pt x="8" y="40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1" y="61"/>
                    </a:lnTo>
                  </a:path>
                </a:pathLst>
              </a:custGeom>
              <a:solidFill>
                <a:srgbClr val="919191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3" name="Freeform 113"/>
              <p:cNvSpPr>
                <a:spLocks/>
              </p:cNvSpPr>
              <p:nvPr/>
            </p:nvSpPr>
            <p:spPr bwMode="auto">
              <a:xfrm>
                <a:off x="1850" y="1881"/>
                <a:ext cx="99" cy="86"/>
              </a:xfrm>
              <a:custGeom>
                <a:avLst/>
                <a:gdLst>
                  <a:gd name="T0" fmla="*/ 98 w 99"/>
                  <a:gd name="T1" fmla="*/ 83 h 86"/>
                  <a:gd name="T2" fmla="*/ 98 w 99"/>
                  <a:gd name="T3" fmla="*/ 85 h 86"/>
                  <a:gd name="T4" fmla="*/ 0 w 99"/>
                  <a:gd name="T5" fmla="*/ 0 h 86"/>
                  <a:gd name="T6" fmla="*/ 98 w 99"/>
                  <a:gd name="T7" fmla="*/ 85 h 86"/>
                  <a:gd name="T8" fmla="*/ 98 w 99"/>
                  <a:gd name="T9" fmla="*/ 83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86"/>
                  <a:gd name="T17" fmla="*/ 99 w 99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86">
                    <a:moveTo>
                      <a:pt x="98" y="83"/>
                    </a:moveTo>
                    <a:lnTo>
                      <a:pt x="98" y="85"/>
                    </a:lnTo>
                    <a:lnTo>
                      <a:pt x="0" y="0"/>
                    </a:lnTo>
                    <a:lnTo>
                      <a:pt x="98" y="85"/>
                    </a:lnTo>
                    <a:lnTo>
                      <a:pt x="98" y="8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4" name="Freeform 114"/>
              <p:cNvSpPr>
                <a:spLocks/>
              </p:cNvSpPr>
              <p:nvPr/>
            </p:nvSpPr>
            <p:spPr bwMode="auto">
              <a:xfrm>
                <a:off x="1952" y="1967"/>
                <a:ext cx="14" cy="12"/>
              </a:xfrm>
              <a:custGeom>
                <a:avLst/>
                <a:gdLst>
                  <a:gd name="T0" fmla="*/ 10 w 14"/>
                  <a:gd name="T1" fmla="*/ 4 h 12"/>
                  <a:gd name="T2" fmla="*/ 9 w 14"/>
                  <a:gd name="T3" fmla="*/ 4 h 12"/>
                  <a:gd name="T4" fmla="*/ 10 w 14"/>
                  <a:gd name="T5" fmla="*/ 0 h 12"/>
                  <a:gd name="T6" fmla="*/ 8 w 14"/>
                  <a:gd name="T7" fmla="*/ 0 h 12"/>
                  <a:gd name="T8" fmla="*/ 5 w 14"/>
                  <a:gd name="T9" fmla="*/ 0 h 12"/>
                  <a:gd name="T10" fmla="*/ 4 w 14"/>
                  <a:gd name="T11" fmla="*/ 0 h 12"/>
                  <a:gd name="T12" fmla="*/ 2 w 14"/>
                  <a:gd name="T13" fmla="*/ 3 h 12"/>
                  <a:gd name="T14" fmla="*/ 0 w 14"/>
                  <a:gd name="T15" fmla="*/ 11 h 12"/>
                  <a:gd name="T16" fmla="*/ 0 w 14"/>
                  <a:gd name="T17" fmla="*/ 3 h 12"/>
                  <a:gd name="T18" fmla="*/ 2 w 14"/>
                  <a:gd name="T19" fmla="*/ 0 h 12"/>
                  <a:gd name="T20" fmla="*/ 4 w 14"/>
                  <a:gd name="T21" fmla="*/ 0 h 12"/>
                  <a:gd name="T22" fmla="*/ 5 w 14"/>
                  <a:gd name="T23" fmla="*/ 0 h 12"/>
                  <a:gd name="T24" fmla="*/ 8 w 14"/>
                  <a:gd name="T25" fmla="*/ 0 h 12"/>
                  <a:gd name="T26" fmla="*/ 10 w 14"/>
                  <a:gd name="T27" fmla="*/ 0 h 12"/>
                  <a:gd name="T28" fmla="*/ 11 w 14"/>
                  <a:gd name="T29" fmla="*/ 0 h 12"/>
                  <a:gd name="T30" fmla="*/ 10 w 14"/>
                  <a:gd name="T31" fmla="*/ 4 h 12"/>
                  <a:gd name="T32" fmla="*/ 13 w 14"/>
                  <a:gd name="T33" fmla="*/ 5 h 12"/>
                  <a:gd name="T34" fmla="*/ 10 w 14"/>
                  <a:gd name="T35" fmla="*/ 4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"/>
                  <a:gd name="T55" fmla="*/ 0 h 12"/>
                  <a:gd name="T56" fmla="*/ 14 w 14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" h="12">
                    <a:moveTo>
                      <a:pt x="10" y="4"/>
                    </a:moveTo>
                    <a:lnTo>
                      <a:pt x="9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0" y="4"/>
                    </a:lnTo>
                    <a:lnTo>
                      <a:pt x="13" y="5"/>
                    </a:lnTo>
                    <a:lnTo>
                      <a:pt x="10" y="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5" name="Freeform 115"/>
              <p:cNvSpPr>
                <a:spLocks/>
              </p:cNvSpPr>
              <p:nvPr/>
            </p:nvSpPr>
            <p:spPr bwMode="auto">
              <a:xfrm>
                <a:off x="1961" y="1912"/>
                <a:ext cx="57" cy="56"/>
              </a:xfrm>
              <a:custGeom>
                <a:avLst/>
                <a:gdLst>
                  <a:gd name="T0" fmla="*/ 56 w 57"/>
                  <a:gd name="T1" fmla="*/ 0 h 56"/>
                  <a:gd name="T2" fmla="*/ 0 w 57"/>
                  <a:gd name="T3" fmla="*/ 55 h 56"/>
                  <a:gd name="T4" fmla="*/ 1 w 57"/>
                  <a:gd name="T5" fmla="*/ 55 h 56"/>
                  <a:gd name="T6" fmla="*/ 56 w 57"/>
                  <a:gd name="T7" fmla="*/ 1 h 56"/>
                  <a:gd name="T8" fmla="*/ 56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56" y="0"/>
                    </a:moveTo>
                    <a:lnTo>
                      <a:pt x="0" y="55"/>
                    </a:lnTo>
                    <a:lnTo>
                      <a:pt x="1" y="55"/>
                    </a:lnTo>
                    <a:lnTo>
                      <a:pt x="56" y="1"/>
                    </a:lnTo>
                    <a:lnTo>
                      <a:pt x="5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6" name="Freeform 116"/>
              <p:cNvSpPr>
                <a:spLocks/>
              </p:cNvSpPr>
              <p:nvPr/>
            </p:nvSpPr>
            <p:spPr bwMode="auto">
              <a:xfrm>
                <a:off x="2019" y="1910"/>
                <a:ext cx="14" cy="13"/>
              </a:xfrm>
              <a:custGeom>
                <a:avLst/>
                <a:gdLst>
                  <a:gd name="T0" fmla="*/ 0 w 14"/>
                  <a:gd name="T1" fmla="*/ 12 h 13"/>
                  <a:gd name="T2" fmla="*/ 13 w 14"/>
                  <a:gd name="T3" fmla="*/ 0 h 13"/>
                  <a:gd name="T4" fmla="*/ 0 w 14"/>
                  <a:gd name="T5" fmla="*/ 12 h 1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3"/>
                  <a:gd name="T11" fmla="*/ 14 w 14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3">
                    <a:moveTo>
                      <a:pt x="0" y="12"/>
                    </a:moveTo>
                    <a:lnTo>
                      <a:pt x="13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7" name="Freeform 117"/>
              <p:cNvSpPr>
                <a:spLocks/>
              </p:cNvSpPr>
              <p:nvPr/>
            </p:nvSpPr>
            <p:spPr bwMode="auto">
              <a:xfrm>
                <a:off x="1995" y="1883"/>
                <a:ext cx="53" cy="24"/>
              </a:xfrm>
              <a:custGeom>
                <a:avLst/>
                <a:gdLst>
                  <a:gd name="T0" fmla="*/ 52 w 53"/>
                  <a:gd name="T1" fmla="*/ 0 h 24"/>
                  <a:gd name="T2" fmla="*/ 0 w 53"/>
                  <a:gd name="T3" fmla="*/ 23 h 24"/>
                  <a:gd name="T4" fmla="*/ 52 w 53"/>
                  <a:gd name="T5" fmla="*/ 0 h 24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24"/>
                  <a:gd name="T11" fmla="*/ 53 w 53"/>
                  <a:gd name="T12" fmla="*/ 24 h 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24">
                    <a:moveTo>
                      <a:pt x="52" y="0"/>
                    </a:moveTo>
                    <a:lnTo>
                      <a:pt x="0" y="23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8" name="Freeform 118"/>
              <p:cNvSpPr>
                <a:spLocks/>
              </p:cNvSpPr>
              <p:nvPr/>
            </p:nvSpPr>
            <p:spPr bwMode="auto">
              <a:xfrm>
                <a:off x="2015" y="1869"/>
                <a:ext cx="13" cy="14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0 h 14"/>
                  <a:gd name="T4" fmla="*/ 12 w 13"/>
                  <a:gd name="T5" fmla="*/ 13 h 14"/>
                  <a:gd name="T6" fmla="*/ 3 w 13"/>
                  <a:gd name="T7" fmla="*/ 0 h 14"/>
                  <a:gd name="T8" fmla="*/ 0 w 13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4"/>
                  <a:gd name="T17" fmla="*/ 13 w 13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4">
                    <a:moveTo>
                      <a:pt x="0" y="0"/>
                    </a:moveTo>
                    <a:lnTo>
                      <a:pt x="0" y="0"/>
                    </a:lnTo>
                    <a:lnTo>
                      <a:pt x="12" y="1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9" name="Freeform 119"/>
              <p:cNvSpPr>
                <a:spLocks/>
              </p:cNvSpPr>
              <p:nvPr/>
            </p:nvSpPr>
            <p:spPr bwMode="auto">
              <a:xfrm>
                <a:off x="1967" y="1834"/>
                <a:ext cx="47" cy="31"/>
              </a:xfrm>
              <a:custGeom>
                <a:avLst/>
                <a:gdLst>
                  <a:gd name="T0" fmla="*/ 0 w 47"/>
                  <a:gd name="T1" fmla="*/ 0 h 31"/>
                  <a:gd name="T2" fmla="*/ 46 w 47"/>
                  <a:gd name="T3" fmla="*/ 30 h 31"/>
                  <a:gd name="T4" fmla="*/ 46 w 47"/>
                  <a:gd name="T5" fmla="*/ 28 h 31"/>
                  <a:gd name="T6" fmla="*/ 0 w 4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31"/>
                  <a:gd name="T14" fmla="*/ 47 w 4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31">
                    <a:moveTo>
                      <a:pt x="0" y="0"/>
                    </a:moveTo>
                    <a:lnTo>
                      <a:pt x="46" y="30"/>
                    </a:lnTo>
                    <a:lnTo>
                      <a:pt x="46" y="2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0" name="Freeform 120"/>
              <p:cNvSpPr>
                <a:spLocks/>
              </p:cNvSpPr>
              <p:nvPr/>
            </p:nvSpPr>
            <p:spPr bwMode="auto">
              <a:xfrm>
                <a:off x="1918" y="1816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2 w 46"/>
                  <a:gd name="T3" fmla="*/ 2 h 20"/>
                  <a:gd name="T4" fmla="*/ 6 w 46"/>
                  <a:gd name="T5" fmla="*/ 3 h 20"/>
                  <a:gd name="T6" fmla="*/ 8 w 46"/>
                  <a:gd name="T7" fmla="*/ 3 h 20"/>
                  <a:gd name="T8" fmla="*/ 11 w 46"/>
                  <a:gd name="T9" fmla="*/ 5 h 20"/>
                  <a:gd name="T10" fmla="*/ 15 w 46"/>
                  <a:gd name="T11" fmla="*/ 5 h 20"/>
                  <a:gd name="T12" fmla="*/ 16 w 46"/>
                  <a:gd name="T13" fmla="*/ 7 h 20"/>
                  <a:gd name="T14" fmla="*/ 19 w 46"/>
                  <a:gd name="T15" fmla="*/ 8 h 20"/>
                  <a:gd name="T16" fmla="*/ 23 w 46"/>
                  <a:gd name="T17" fmla="*/ 11 h 20"/>
                  <a:gd name="T18" fmla="*/ 26 w 46"/>
                  <a:gd name="T19" fmla="*/ 11 h 20"/>
                  <a:gd name="T20" fmla="*/ 27 w 46"/>
                  <a:gd name="T21" fmla="*/ 13 h 20"/>
                  <a:gd name="T22" fmla="*/ 30 w 46"/>
                  <a:gd name="T23" fmla="*/ 14 h 20"/>
                  <a:gd name="T24" fmla="*/ 33 w 46"/>
                  <a:gd name="T25" fmla="*/ 14 h 20"/>
                  <a:gd name="T26" fmla="*/ 36 w 46"/>
                  <a:gd name="T27" fmla="*/ 16 h 20"/>
                  <a:gd name="T28" fmla="*/ 39 w 46"/>
                  <a:gd name="T29" fmla="*/ 16 h 20"/>
                  <a:gd name="T30" fmla="*/ 43 w 46"/>
                  <a:gd name="T31" fmla="*/ 18 h 20"/>
                  <a:gd name="T32" fmla="*/ 43 w 46"/>
                  <a:gd name="T33" fmla="*/ 18 h 20"/>
                  <a:gd name="T34" fmla="*/ 40 w 46"/>
                  <a:gd name="T35" fmla="*/ 17 h 20"/>
                  <a:gd name="T36" fmla="*/ 38 w 46"/>
                  <a:gd name="T37" fmla="*/ 16 h 20"/>
                  <a:gd name="T38" fmla="*/ 35 w 46"/>
                  <a:gd name="T39" fmla="*/ 15 h 20"/>
                  <a:gd name="T40" fmla="*/ 31 w 46"/>
                  <a:gd name="T41" fmla="*/ 14 h 20"/>
                  <a:gd name="T42" fmla="*/ 29 w 46"/>
                  <a:gd name="T43" fmla="*/ 13 h 20"/>
                  <a:gd name="T44" fmla="*/ 27 w 46"/>
                  <a:gd name="T45" fmla="*/ 12 h 20"/>
                  <a:gd name="T46" fmla="*/ 23 w 46"/>
                  <a:gd name="T47" fmla="*/ 11 h 20"/>
                  <a:gd name="T48" fmla="*/ 21 w 46"/>
                  <a:gd name="T49" fmla="*/ 9 h 20"/>
                  <a:gd name="T50" fmla="*/ 18 w 46"/>
                  <a:gd name="T51" fmla="*/ 7 h 20"/>
                  <a:gd name="T52" fmla="*/ 15 w 46"/>
                  <a:gd name="T53" fmla="*/ 5 h 20"/>
                  <a:gd name="T54" fmla="*/ 11 w 46"/>
                  <a:gd name="T55" fmla="*/ 3 h 20"/>
                  <a:gd name="T56" fmla="*/ 8 w 46"/>
                  <a:gd name="T57" fmla="*/ 3 h 20"/>
                  <a:gd name="T58" fmla="*/ 6 w 46"/>
                  <a:gd name="T59" fmla="*/ 2 h 20"/>
                  <a:gd name="T60" fmla="*/ 2 w 46"/>
                  <a:gd name="T61" fmla="*/ 2 h 20"/>
                  <a:gd name="T62" fmla="*/ 0 w 46"/>
                  <a:gd name="T63" fmla="*/ 0 h 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20"/>
                  <a:gd name="T98" fmla="*/ 46 w 46"/>
                  <a:gd name="T99" fmla="*/ 20 h 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20">
                    <a:moveTo>
                      <a:pt x="0" y="0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20" y="9"/>
                    </a:lnTo>
                    <a:lnTo>
                      <a:pt x="23" y="11"/>
                    </a:lnTo>
                    <a:lnTo>
                      <a:pt x="26" y="11"/>
                    </a:lnTo>
                    <a:lnTo>
                      <a:pt x="26" y="13"/>
                    </a:lnTo>
                    <a:lnTo>
                      <a:pt x="27" y="13"/>
                    </a:lnTo>
                    <a:lnTo>
                      <a:pt x="29" y="13"/>
                    </a:lnTo>
                    <a:lnTo>
                      <a:pt x="30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5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39" y="16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3" y="17"/>
                    </a:lnTo>
                    <a:lnTo>
                      <a:pt x="40" y="17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6" y="15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31" y="14"/>
                    </a:lnTo>
                    <a:lnTo>
                      <a:pt x="30" y="14"/>
                    </a:lnTo>
                    <a:lnTo>
                      <a:pt x="29" y="13"/>
                    </a:lnTo>
                    <a:lnTo>
                      <a:pt x="27" y="13"/>
                    </a:lnTo>
                    <a:lnTo>
                      <a:pt x="27" y="12"/>
                    </a:lnTo>
                    <a:lnTo>
                      <a:pt x="26" y="11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1" y="9"/>
                    </a:lnTo>
                    <a:lnTo>
                      <a:pt x="19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1" name="Freeform 121"/>
              <p:cNvSpPr>
                <a:spLocks/>
              </p:cNvSpPr>
              <p:nvPr/>
            </p:nvSpPr>
            <p:spPr bwMode="auto">
              <a:xfrm>
                <a:off x="1857" y="1815"/>
                <a:ext cx="59" cy="38"/>
              </a:xfrm>
              <a:custGeom>
                <a:avLst/>
                <a:gdLst>
                  <a:gd name="T0" fmla="*/ 1 w 59"/>
                  <a:gd name="T1" fmla="*/ 37 h 38"/>
                  <a:gd name="T2" fmla="*/ 0 w 59"/>
                  <a:gd name="T3" fmla="*/ 37 h 38"/>
                  <a:gd name="T4" fmla="*/ 58 w 59"/>
                  <a:gd name="T5" fmla="*/ 1 h 38"/>
                  <a:gd name="T6" fmla="*/ 57 w 59"/>
                  <a:gd name="T7" fmla="*/ 0 h 38"/>
                  <a:gd name="T8" fmla="*/ 0 w 59"/>
                  <a:gd name="T9" fmla="*/ 37 h 38"/>
                  <a:gd name="T10" fmla="*/ 1 w 59"/>
                  <a:gd name="T11" fmla="*/ 3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38"/>
                  <a:gd name="T20" fmla="*/ 59 w 59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38">
                    <a:moveTo>
                      <a:pt x="1" y="37"/>
                    </a:moveTo>
                    <a:lnTo>
                      <a:pt x="0" y="37"/>
                    </a:lnTo>
                    <a:lnTo>
                      <a:pt x="58" y="1"/>
                    </a:lnTo>
                    <a:lnTo>
                      <a:pt x="57" y="0"/>
                    </a:lnTo>
                    <a:lnTo>
                      <a:pt x="0" y="37"/>
                    </a:lnTo>
                    <a:lnTo>
                      <a:pt x="1" y="3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2" name="Freeform 122"/>
              <p:cNvSpPr>
                <a:spLocks/>
              </p:cNvSpPr>
              <p:nvPr/>
            </p:nvSpPr>
            <p:spPr bwMode="auto">
              <a:xfrm>
                <a:off x="1851" y="1861"/>
                <a:ext cx="14" cy="13"/>
              </a:xfrm>
              <a:custGeom>
                <a:avLst/>
                <a:gdLst>
                  <a:gd name="T0" fmla="*/ 1 w 14"/>
                  <a:gd name="T1" fmla="*/ 12 h 13"/>
                  <a:gd name="T2" fmla="*/ 0 w 14"/>
                  <a:gd name="T3" fmla="*/ 12 h 13"/>
                  <a:gd name="T4" fmla="*/ 13 w 14"/>
                  <a:gd name="T5" fmla="*/ 0 h 13"/>
                  <a:gd name="T6" fmla="*/ 0 w 14"/>
                  <a:gd name="T7" fmla="*/ 10 h 13"/>
                  <a:gd name="T8" fmla="*/ 1 w 14"/>
                  <a:gd name="T9" fmla="*/ 12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3"/>
                  <a:gd name="T17" fmla="*/ 14 w 14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3">
                    <a:moveTo>
                      <a:pt x="1" y="12"/>
                    </a:moveTo>
                    <a:lnTo>
                      <a:pt x="0" y="12"/>
                    </a:lnTo>
                    <a:lnTo>
                      <a:pt x="13" y="0"/>
                    </a:lnTo>
                    <a:lnTo>
                      <a:pt x="0" y="10"/>
                    </a:lnTo>
                    <a:lnTo>
                      <a:pt x="1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3" name="Freeform 123"/>
              <p:cNvSpPr>
                <a:spLocks/>
              </p:cNvSpPr>
              <p:nvPr/>
            </p:nvSpPr>
            <p:spPr bwMode="auto">
              <a:xfrm>
                <a:off x="1846" y="1869"/>
                <a:ext cx="12" cy="14"/>
              </a:xfrm>
              <a:custGeom>
                <a:avLst/>
                <a:gdLst>
                  <a:gd name="T0" fmla="*/ 11 w 12"/>
                  <a:gd name="T1" fmla="*/ 12 h 14"/>
                  <a:gd name="T2" fmla="*/ 0 w 12"/>
                  <a:gd name="T3" fmla="*/ 1 h 14"/>
                  <a:gd name="T4" fmla="*/ 4 w 12"/>
                  <a:gd name="T5" fmla="*/ 0 h 14"/>
                  <a:gd name="T6" fmla="*/ 11 w 12"/>
                  <a:gd name="T7" fmla="*/ 12 h 14"/>
                  <a:gd name="T8" fmla="*/ 11 w 12"/>
                  <a:gd name="T9" fmla="*/ 13 h 14"/>
                  <a:gd name="T10" fmla="*/ 11 w 12"/>
                  <a:gd name="T11" fmla="*/ 12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14"/>
                  <a:gd name="T20" fmla="*/ 12 w 12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14">
                    <a:moveTo>
                      <a:pt x="11" y="12"/>
                    </a:moveTo>
                    <a:lnTo>
                      <a:pt x="0" y="1"/>
                    </a:lnTo>
                    <a:lnTo>
                      <a:pt x="4" y="0"/>
                    </a:lnTo>
                    <a:lnTo>
                      <a:pt x="11" y="12"/>
                    </a:lnTo>
                    <a:lnTo>
                      <a:pt x="11" y="13"/>
                    </a:lnTo>
                    <a:lnTo>
                      <a:pt x="11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4" name="Freeform 124"/>
              <p:cNvSpPr>
                <a:spLocks/>
              </p:cNvSpPr>
              <p:nvPr/>
            </p:nvSpPr>
            <p:spPr bwMode="auto">
              <a:xfrm>
                <a:off x="1845" y="1876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5" name="Freeform 125"/>
              <p:cNvSpPr>
                <a:spLocks/>
              </p:cNvSpPr>
              <p:nvPr/>
            </p:nvSpPr>
            <p:spPr bwMode="auto">
              <a:xfrm>
                <a:off x="1848" y="1876"/>
                <a:ext cx="173" cy="92"/>
              </a:xfrm>
              <a:custGeom>
                <a:avLst/>
                <a:gdLst>
                  <a:gd name="T0" fmla="*/ 172 w 173"/>
                  <a:gd name="T1" fmla="*/ 31 h 92"/>
                  <a:gd name="T2" fmla="*/ 109 w 173"/>
                  <a:gd name="T3" fmla="*/ 84 h 92"/>
                  <a:gd name="T4" fmla="*/ 109 w 173"/>
                  <a:gd name="T5" fmla="*/ 85 h 92"/>
                  <a:gd name="T6" fmla="*/ 107 w 173"/>
                  <a:gd name="T7" fmla="*/ 85 h 92"/>
                  <a:gd name="T8" fmla="*/ 107 w 173"/>
                  <a:gd name="T9" fmla="*/ 84 h 92"/>
                  <a:gd name="T10" fmla="*/ 107 w 173"/>
                  <a:gd name="T11" fmla="*/ 85 h 92"/>
                  <a:gd name="T12" fmla="*/ 106 w 173"/>
                  <a:gd name="T13" fmla="*/ 85 h 92"/>
                  <a:gd name="T14" fmla="*/ 105 w 173"/>
                  <a:gd name="T15" fmla="*/ 85 h 92"/>
                  <a:gd name="T16" fmla="*/ 104 w 173"/>
                  <a:gd name="T17" fmla="*/ 85 h 92"/>
                  <a:gd name="T18" fmla="*/ 104 w 173"/>
                  <a:gd name="T19" fmla="*/ 85 h 92"/>
                  <a:gd name="T20" fmla="*/ 103 w 173"/>
                  <a:gd name="T21" fmla="*/ 84 h 92"/>
                  <a:gd name="T22" fmla="*/ 101 w 173"/>
                  <a:gd name="T23" fmla="*/ 84 h 92"/>
                  <a:gd name="T24" fmla="*/ 0 w 173"/>
                  <a:gd name="T25" fmla="*/ 0 h 92"/>
                  <a:gd name="T26" fmla="*/ 1 w 173"/>
                  <a:gd name="T27" fmla="*/ 4 h 92"/>
                  <a:gd name="T28" fmla="*/ 100 w 173"/>
                  <a:gd name="T29" fmla="*/ 89 h 92"/>
                  <a:gd name="T30" fmla="*/ 102 w 173"/>
                  <a:gd name="T31" fmla="*/ 89 h 92"/>
                  <a:gd name="T32" fmla="*/ 102 w 173"/>
                  <a:gd name="T33" fmla="*/ 90 h 92"/>
                  <a:gd name="T34" fmla="*/ 103 w 173"/>
                  <a:gd name="T35" fmla="*/ 90 h 92"/>
                  <a:gd name="T36" fmla="*/ 104 w 173"/>
                  <a:gd name="T37" fmla="*/ 90 h 92"/>
                  <a:gd name="T38" fmla="*/ 105 w 173"/>
                  <a:gd name="T39" fmla="*/ 90 h 92"/>
                  <a:gd name="T40" fmla="*/ 106 w 173"/>
                  <a:gd name="T41" fmla="*/ 91 h 92"/>
                  <a:gd name="T42" fmla="*/ 108 w 173"/>
                  <a:gd name="T43" fmla="*/ 89 h 92"/>
                  <a:gd name="T44" fmla="*/ 109 w 173"/>
                  <a:gd name="T45" fmla="*/ 89 h 92"/>
                  <a:gd name="T46" fmla="*/ 169 w 173"/>
                  <a:gd name="T47" fmla="*/ 36 h 92"/>
                  <a:gd name="T48" fmla="*/ 172 w 173"/>
                  <a:gd name="T49" fmla="*/ 31 h 9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3"/>
                  <a:gd name="T76" fmla="*/ 0 h 92"/>
                  <a:gd name="T77" fmla="*/ 173 w 173"/>
                  <a:gd name="T78" fmla="*/ 92 h 9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3" h="92">
                    <a:moveTo>
                      <a:pt x="172" y="31"/>
                    </a:moveTo>
                    <a:lnTo>
                      <a:pt x="109" y="84"/>
                    </a:lnTo>
                    <a:lnTo>
                      <a:pt x="109" y="85"/>
                    </a:lnTo>
                    <a:lnTo>
                      <a:pt x="107" y="85"/>
                    </a:lnTo>
                    <a:lnTo>
                      <a:pt x="107" y="84"/>
                    </a:lnTo>
                    <a:lnTo>
                      <a:pt x="107" y="85"/>
                    </a:lnTo>
                    <a:lnTo>
                      <a:pt x="106" y="85"/>
                    </a:lnTo>
                    <a:lnTo>
                      <a:pt x="105" y="85"/>
                    </a:lnTo>
                    <a:lnTo>
                      <a:pt x="104" y="85"/>
                    </a:lnTo>
                    <a:lnTo>
                      <a:pt x="103" y="84"/>
                    </a:lnTo>
                    <a:lnTo>
                      <a:pt x="101" y="84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100" y="89"/>
                    </a:lnTo>
                    <a:lnTo>
                      <a:pt x="102" y="89"/>
                    </a:lnTo>
                    <a:lnTo>
                      <a:pt x="102" y="90"/>
                    </a:lnTo>
                    <a:lnTo>
                      <a:pt x="103" y="90"/>
                    </a:lnTo>
                    <a:lnTo>
                      <a:pt x="104" y="90"/>
                    </a:lnTo>
                    <a:lnTo>
                      <a:pt x="105" y="90"/>
                    </a:lnTo>
                    <a:lnTo>
                      <a:pt x="106" y="91"/>
                    </a:lnTo>
                    <a:lnTo>
                      <a:pt x="108" y="89"/>
                    </a:lnTo>
                    <a:lnTo>
                      <a:pt x="109" y="89"/>
                    </a:lnTo>
                    <a:lnTo>
                      <a:pt x="169" y="36"/>
                    </a:lnTo>
                    <a:lnTo>
                      <a:pt x="172" y="3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6" name="Freeform 126"/>
              <p:cNvSpPr>
                <a:spLocks/>
              </p:cNvSpPr>
              <p:nvPr/>
            </p:nvSpPr>
            <p:spPr bwMode="auto">
              <a:xfrm>
                <a:off x="1962" y="1910"/>
                <a:ext cx="59" cy="52"/>
              </a:xfrm>
              <a:custGeom>
                <a:avLst/>
                <a:gdLst>
                  <a:gd name="T0" fmla="*/ 0 w 59"/>
                  <a:gd name="T1" fmla="*/ 51 h 52"/>
                  <a:gd name="T2" fmla="*/ 58 w 59"/>
                  <a:gd name="T3" fmla="*/ 0 h 52"/>
                  <a:gd name="T4" fmla="*/ 0 w 59"/>
                  <a:gd name="T5" fmla="*/ 51 h 52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52"/>
                  <a:gd name="T11" fmla="*/ 59 w 5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52">
                    <a:moveTo>
                      <a:pt x="0" y="51"/>
                    </a:moveTo>
                    <a:lnTo>
                      <a:pt x="58" y="0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7" name="Freeform 127"/>
              <p:cNvSpPr>
                <a:spLocks/>
              </p:cNvSpPr>
              <p:nvPr/>
            </p:nvSpPr>
            <p:spPr bwMode="auto">
              <a:xfrm>
                <a:off x="1951" y="1963"/>
                <a:ext cx="13" cy="15"/>
              </a:xfrm>
              <a:custGeom>
                <a:avLst/>
                <a:gdLst>
                  <a:gd name="T0" fmla="*/ 0 w 13"/>
                  <a:gd name="T1" fmla="*/ 12 h 15"/>
                  <a:gd name="T2" fmla="*/ 3 w 13"/>
                  <a:gd name="T3" fmla="*/ 4 h 15"/>
                  <a:gd name="T4" fmla="*/ 5 w 13"/>
                  <a:gd name="T5" fmla="*/ 4 h 15"/>
                  <a:gd name="T6" fmla="*/ 6 w 13"/>
                  <a:gd name="T7" fmla="*/ 0 h 15"/>
                  <a:gd name="T8" fmla="*/ 9 w 13"/>
                  <a:gd name="T9" fmla="*/ 0 h 15"/>
                  <a:gd name="T10" fmla="*/ 11 w 13"/>
                  <a:gd name="T11" fmla="*/ 0 h 15"/>
                  <a:gd name="T12" fmla="*/ 11 w 13"/>
                  <a:gd name="T13" fmla="*/ 4 h 15"/>
                  <a:gd name="T14" fmla="*/ 12 w 13"/>
                  <a:gd name="T15" fmla="*/ 14 h 15"/>
                  <a:gd name="T16" fmla="*/ 9 w 13"/>
                  <a:gd name="T17" fmla="*/ 14 h 15"/>
                  <a:gd name="T18" fmla="*/ 11 w 13"/>
                  <a:gd name="T19" fmla="*/ 4 h 15"/>
                  <a:gd name="T20" fmla="*/ 10 w 13"/>
                  <a:gd name="T21" fmla="*/ 4 h 15"/>
                  <a:gd name="T22" fmla="*/ 9 w 13"/>
                  <a:gd name="T23" fmla="*/ 0 h 15"/>
                  <a:gd name="T24" fmla="*/ 8 w 13"/>
                  <a:gd name="T25" fmla="*/ 4 h 15"/>
                  <a:gd name="T26" fmla="*/ 6 w 13"/>
                  <a:gd name="T27" fmla="*/ 4 h 15"/>
                  <a:gd name="T28" fmla="*/ 5 w 13"/>
                  <a:gd name="T29" fmla="*/ 4 h 15"/>
                  <a:gd name="T30" fmla="*/ 3 w 13"/>
                  <a:gd name="T31" fmla="*/ 4 h 15"/>
                  <a:gd name="T32" fmla="*/ 2 w 13"/>
                  <a:gd name="T33" fmla="*/ 12 h 15"/>
                  <a:gd name="T34" fmla="*/ 0 w 13"/>
                  <a:gd name="T35" fmla="*/ 12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5"/>
                  <a:gd name="T56" fmla="*/ 13 w 13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5">
                    <a:moveTo>
                      <a:pt x="0" y="12"/>
                    </a:moveTo>
                    <a:lnTo>
                      <a:pt x="3" y="4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4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9" y="0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2" y="12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8" name="Freeform 128"/>
              <p:cNvSpPr>
                <a:spLocks/>
              </p:cNvSpPr>
              <p:nvPr/>
            </p:nvSpPr>
            <p:spPr bwMode="auto">
              <a:xfrm>
                <a:off x="1848" y="1876"/>
                <a:ext cx="102" cy="83"/>
              </a:xfrm>
              <a:custGeom>
                <a:avLst/>
                <a:gdLst>
                  <a:gd name="T0" fmla="*/ 0 w 102"/>
                  <a:gd name="T1" fmla="*/ 0 h 83"/>
                  <a:gd name="T2" fmla="*/ 0 w 102"/>
                  <a:gd name="T3" fmla="*/ 1 h 83"/>
                  <a:gd name="T4" fmla="*/ 100 w 102"/>
                  <a:gd name="T5" fmla="*/ 82 h 83"/>
                  <a:gd name="T6" fmla="*/ 101 w 102"/>
                  <a:gd name="T7" fmla="*/ 82 h 83"/>
                  <a:gd name="T8" fmla="*/ 0 w 102"/>
                  <a:gd name="T9" fmla="*/ 0 h 83"/>
                  <a:gd name="T10" fmla="*/ 0 w 102"/>
                  <a:gd name="T11" fmla="*/ 1 h 83"/>
                  <a:gd name="T12" fmla="*/ 0 w 102"/>
                  <a:gd name="T13" fmla="*/ 0 h 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2"/>
                  <a:gd name="T22" fmla="*/ 0 h 83"/>
                  <a:gd name="T23" fmla="*/ 102 w 102"/>
                  <a:gd name="T24" fmla="*/ 83 h 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2" h="83">
                    <a:moveTo>
                      <a:pt x="0" y="0"/>
                    </a:moveTo>
                    <a:lnTo>
                      <a:pt x="0" y="1"/>
                    </a:lnTo>
                    <a:lnTo>
                      <a:pt x="100" y="82"/>
                    </a:lnTo>
                    <a:lnTo>
                      <a:pt x="101" y="82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9" name="Freeform 129"/>
              <p:cNvSpPr>
                <a:spLocks/>
              </p:cNvSpPr>
              <p:nvPr/>
            </p:nvSpPr>
            <p:spPr bwMode="auto">
              <a:xfrm>
                <a:off x="1845" y="1876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0" name="Freeform 130"/>
              <p:cNvSpPr>
                <a:spLocks/>
              </p:cNvSpPr>
              <p:nvPr/>
            </p:nvSpPr>
            <p:spPr bwMode="auto">
              <a:xfrm>
                <a:off x="1850" y="1881"/>
                <a:ext cx="99" cy="86"/>
              </a:xfrm>
              <a:custGeom>
                <a:avLst/>
                <a:gdLst>
                  <a:gd name="T0" fmla="*/ 98 w 99"/>
                  <a:gd name="T1" fmla="*/ 83 h 86"/>
                  <a:gd name="T2" fmla="*/ 0 w 99"/>
                  <a:gd name="T3" fmla="*/ 0 h 86"/>
                  <a:gd name="T4" fmla="*/ 98 w 99"/>
                  <a:gd name="T5" fmla="*/ 85 h 86"/>
                  <a:gd name="T6" fmla="*/ 98 w 99"/>
                  <a:gd name="T7" fmla="*/ 83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86"/>
                  <a:gd name="T14" fmla="*/ 99 w 9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86">
                    <a:moveTo>
                      <a:pt x="98" y="83"/>
                    </a:moveTo>
                    <a:lnTo>
                      <a:pt x="0" y="0"/>
                    </a:lnTo>
                    <a:lnTo>
                      <a:pt x="98" y="85"/>
                    </a:lnTo>
                    <a:lnTo>
                      <a:pt x="98" y="8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1" name="Freeform 131"/>
              <p:cNvSpPr>
                <a:spLocks/>
              </p:cNvSpPr>
              <p:nvPr/>
            </p:nvSpPr>
            <p:spPr bwMode="auto">
              <a:xfrm>
                <a:off x="1952" y="1967"/>
                <a:ext cx="14" cy="14"/>
              </a:xfrm>
              <a:custGeom>
                <a:avLst/>
                <a:gdLst>
                  <a:gd name="T0" fmla="*/ 9 w 14"/>
                  <a:gd name="T1" fmla="*/ 13 h 14"/>
                  <a:gd name="T2" fmla="*/ 10 w 14"/>
                  <a:gd name="T3" fmla="*/ 4 h 14"/>
                  <a:gd name="T4" fmla="*/ 9 w 14"/>
                  <a:gd name="T5" fmla="*/ 4 h 14"/>
                  <a:gd name="T6" fmla="*/ 10 w 14"/>
                  <a:gd name="T7" fmla="*/ 0 h 14"/>
                  <a:gd name="T8" fmla="*/ 8 w 14"/>
                  <a:gd name="T9" fmla="*/ 0 h 14"/>
                  <a:gd name="T10" fmla="*/ 5 w 14"/>
                  <a:gd name="T11" fmla="*/ 0 h 14"/>
                  <a:gd name="T12" fmla="*/ 4 w 14"/>
                  <a:gd name="T13" fmla="*/ 0 h 14"/>
                  <a:gd name="T14" fmla="*/ 2 w 14"/>
                  <a:gd name="T15" fmla="*/ 3 h 14"/>
                  <a:gd name="T16" fmla="*/ 0 w 14"/>
                  <a:gd name="T17" fmla="*/ 12 h 14"/>
                  <a:gd name="T18" fmla="*/ 0 w 14"/>
                  <a:gd name="T19" fmla="*/ 3 h 14"/>
                  <a:gd name="T20" fmla="*/ 2 w 14"/>
                  <a:gd name="T21" fmla="*/ 0 h 14"/>
                  <a:gd name="T22" fmla="*/ 4 w 14"/>
                  <a:gd name="T23" fmla="*/ 0 h 14"/>
                  <a:gd name="T24" fmla="*/ 5 w 14"/>
                  <a:gd name="T25" fmla="*/ 0 h 14"/>
                  <a:gd name="T26" fmla="*/ 8 w 14"/>
                  <a:gd name="T27" fmla="*/ 0 h 14"/>
                  <a:gd name="T28" fmla="*/ 10 w 14"/>
                  <a:gd name="T29" fmla="*/ 0 h 14"/>
                  <a:gd name="T30" fmla="*/ 11 w 14"/>
                  <a:gd name="T31" fmla="*/ 0 h 14"/>
                  <a:gd name="T32" fmla="*/ 10 w 14"/>
                  <a:gd name="T33" fmla="*/ 4 h 14"/>
                  <a:gd name="T34" fmla="*/ 13 w 14"/>
                  <a:gd name="T35" fmla="*/ 5 h 14"/>
                  <a:gd name="T36" fmla="*/ 9 w 14"/>
                  <a:gd name="T37" fmla="*/ 13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14"/>
                  <a:gd name="T59" fmla="*/ 14 w 14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14">
                    <a:moveTo>
                      <a:pt x="9" y="13"/>
                    </a:moveTo>
                    <a:lnTo>
                      <a:pt x="10" y="4"/>
                    </a:lnTo>
                    <a:lnTo>
                      <a:pt x="9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0" y="4"/>
                    </a:lnTo>
                    <a:lnTo>
                      <a:pt x="13" y="5"/>
                    </a:lnTo>
                    <a:lnTo>
                      <a:pt x="9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2" name="Freeform 132"/>
              <p:cNvSpPr>
                <a:spLocks/>
              </p:cNvSpPr>
              <p:nvPr/>
            </p:nvSpPr>
            <p:spPr bwMode="auto">
              <a:xfrm>
                <a:off x="1962" y="1912"/>
                <a:ext cx="56" cy="56"/>
              </a:xfrm>
              <a:custGeom>
                <a:avLst/>
                <a:gdLst>
                  <a:gd name="T0" fmla="*/ 55 w 56"/>
                  <a:gd name="T1" fmla="*/ 0 h 56"/>
                  <a:gd name="T2" fmla="*/ 0 w 56"/>
                  <a:gd name="T3" fmla="*/ 53 h 56"/>
                  <a:gd name="T4" fmla="*/ 0 w 56"/>
                  <a:gd name="T5" fmla="*/ 55 h 56"/>
                  <a:gd name="T6" fmla="*/ 55 w 56"/>
                  <a:gd name="T7" fmla="*/ 1 h 56"/>
                  <a:gd name="T8" fmla="*/ 55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55" y="0"/>
                    </a:moveTo>
                    <a:lnTo>
                      <a:pt x="0" y="53"/>
                    </a:lnTo>
                    <a:lnTo>
                      <a:pt x="0" y="55"/>
                    </a:lnTo>
                    <a:lnTo>
                      <a:pt x="55" y="1"/>
                    </a:lnTo>
                    <a:lnTo>
                      <a:pt x="55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3" name="Freeform 133"/>
              <p:cNvSpPr>
                <a:spLocks/>
              </p:cNvSpPr>
              <p:nvPr/>
            </p:nvSpPr>
            <p:spPr bwMode="auto">
              <a:xfrm>
                <a:off x="2019" y="1898"/>
                <a:ext cx="14" cy="27"/>
              </a:xfrm>
              <a:custGeom>
                <a:avLst/>
                <a:gdLst>
                  <a:gd name="T0" fmla="*/ 0 w 14"/>
                  <a:gd name="T1" fmla="*/ 0 h 27"/>
                  <a:gd name="T2" fmla="*/ 13 w 14"/>
                  <a:gd name="T3" fmla="*/ 26 h 27"/>
                  <a:gd name="T4" fmla="*/ 0 w 14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27"/>
                  <a:gd name="T11" fmla="*/ 14 w 14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27">
                    <a:moveTo>
                      <a:pt x="0" y="0"/>
                    </a:moveTo>
                    <a:lnTo>
                      <a:pt x="13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4" name="Freeform 134"/>
              <p:cNvSpPr>
                <a:spLocks/>
              </p:cNvSpPr>
              <p:nvPr/>
            </p:nvSpPr>
            <p:spPr bwMode="auto">
              <a:xfrm>
                <a:off x="1851" y="1858"/>
                <a:ext cx="169" cy="76"/>
              </a:xfrm>
              <a:custGeom>
                <a:avLst/>
                <a:gdLst>
                  <a:gd name="T0" fmla="*/ 0 w 169"/>
                  <a:gd name="T1" fmla="*/ 8 h 76"/>
                  <a:gd name="T2" fmla="*/ 102 w 169"/>
                  <a:gd name="T3" fmla="*/ 73 h 76"/>
                  <a:gd name="T4" fmla="*/ 102 w 169"/>
                  <a:gd name="T5" fmla="*/ 75 h 76"/>
                  <a:gd name="T6" fmla="*/ 103 w 169"/>
                  <a:gd name="T7" fmla="*/ 75 h 76"/>
                  <a:gd name="T8" fmla="*/ 104 w 169"/>
                  <a:gd name="T9" fmla="*/ 75 h 76"/>
                  <a:gd name="T10" fmla="*/ 105 w 169"/>
                  <a:gd name="T11" fmla="*/ 75 h 76"/>
                  <a:gd name="T12" fmla="*/ 105 w 169"/>
                  <a:gd name="T13" fmla="*/ 74 h 76"/>
                  <a:gd name="T14" fmla="*/ 168 w 169"/>
                  <a:gd name="T15" fmla="*/ 20 h 76"/>
                  <a:gd name="T16" fmla="*/ 161 w 169"/>
                  <a:gd name="T17" fmla="*/ 8 h 76"/>
                  <a:gd name="T18" fmla="*/ 102 w 169"/>
                  <a:gd name="T19" fmla="*/ 56 h 76"/>
                  <a:gd name="T20" fmla="*/ 54 w 169"/>
                  <a:gd name="T21" fmla="*/ 19 h 76"/>
                  <a:gd name="T22" fmla="*/ 52 w 169"/>
                  <a:gd name="T23" fmla="*/ 19 h 76"/>
                  <a:gd name="T24" fmla="*/ 50 w 169"/>
                  <a:gd name="T25" fmla="*/ 19 h 76"/>
                  <a:gd name="T26" fmla="*/ 50 w 169"/>
                  <a:gd name="T27" fmla="*/ 18 h 76"/>
                  <a:gd name="T28" fmla="*/ 47 w 169"/>
                  <a:gd name="T29" fmla="*/ 18 h 76"/>
                  <a:gd name="T30" fmla="*/ 46 w 169"/>
                  <a:gd name="T31" fmla="*/ 17 h 76"/>
                  <a:gd name="T32" fmla="*/ 44 w 169"/>
                  <a:gd name="T33" fmla="*/ 15 h 76"/>
                  <a:gd name="T34" fmla="*/ 43 w 169"/>
                  <a:gd name="T35" fmla="*/ 15 h 76"/>
                  <a:gd name="T36" fmla="*/ 42 w 169"/>
                  <a:gd name="T37" fmla="*/ 15 h 76"/>
                  <a:gd name="T38" fmla="*/ 40 w 169"/>
                  <a:gd name="T39" fmla="*/ 15 h 76"/>
                  <a:gd name="T40" fmla="*/ 39 w 169"/>
                  <a:gd name="T41" fmla="*/ 14 h 76"/>
                  <a:gd name="T42" fmla="*/ 37 w 169"/>
                  <a:gd name="T43" fmla="*/ 14 h 76"/>
                  <a:gd name="T44" fmla="*/ 36 w 169"/>
                  <a:gd name="T45" fmla="*/ 14 h 76"/>
                  <a:gd name="T46" fmla="*/ 35 w 169"/>
                  <a:gd name="T47" fmla="*/ 12 h 76"/>
                  <a:gd name="T48" fmla="*/ 32 w 169"/>
                  <a:gd name="T49" fmla="*/ 12 h 76"/>
                  <a:gd name="T50" fmla="*/ 32 w 169"/>
                  <a:gd name="T51" fmla="*/ 11 h 76"/>
                  <a:gd name="T52" fmla="*/ 30 w 169"/>
                  <a:gd name="T53" fmla="*/ 11 h 76"/>
                  <a:gd name="T54" fmla="*/ 28 w 169"/>
                  <a:gd name="T55" fmla="*/ 9 h 76"/>
                  <a:gd name="T56" fmla="*/ 28 w 169"/>
                  <a:gd name="T57" fmla="*/ 9 h 76"/>
                  <a:gd name="T58" fmla="*/ 25 w 169"/>
                  <a:gd name="T59" fmla="*/ 8 h 76"/>
                  <a:gd name="T60" fmla="*/ 24 w 169"/>
                  <a:gd name="T61" fmla="*/ 8 h 76"/>
                  <a:gd name="T62" fmla="*/ 23 w 169"/>
                  <a:gd name="T63" fmla="*/ 8 h 76"/>
                  <a:gd name="T64" fmla="*/ 21 w 169"/>
                  <a:gd name="T65" fmla="*/ 6 h 76"/>
                  <a:gd name="T66" fmla="*/ 20 w 169"/>
                  <a:gd name="T67" fmla="*/ 6 h 76"/>
                  <a:gd name="T68" fmla="*/ 18 w 169"/>
                  <a:gd name="T69" fmla="*/ 5 h 76"/>
                  <a:gd name="T70" fmla="*/ 17 w 169"/>
                  <a:gd name="T71" fmla="*/ 4 h 76"/>
                  <a:gd name="T72" fmla="*/ 15 w 169"/>
                  <a:gd name="T73" fmla="*/ 4 h 76"/>
                  <a:gd name="T74" fmla="*/ 14 w 169"/>
                  <a:gd name="T75" fmla="*/ 3 h 76"/>
                  <a:gd name="T76" fmla="*/ 13 w 169"/>
                  <a:gd name="T77" fmla="*/ 2 h 76"/>
                  <a:gd name="T78" fmla="*/ 11 w 169"/>
                  <a:gd name="T79" fmla="*/ 2 h 76"/>
                  <a:gd name="T80" fmla="*/ 10 w 169"/>
                  <a:gd name="T81" fmla="*/ 1 h 76"/>
                  <a:gd name="T82" fmla="*/ 8 w 169"/>
                  <a:gd name="T83" fmla="*/ 1 h 76"/>
                  <a:gd name="T84" fmla="*/ 6 w 169"/>
                  <a:gd name="T85" fmla="*/ 0 h 76"/>
                  <a:gd name="T86" fmla="*/ 0 w 169"/>
                  <a:gd name="T87" fmla="*/ 8 h 7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69"/>
                  <a:gd name="T133" fmla="*/ 0 h 76"/>
                  <a:gd name="T134" fmla="*/ 169 w 169"/>
                  <a:gd name="T135" fmla="*/ 76 h 7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69" h="76">
                    <a:moveTo>
                      <a:pt x="0" y="8"/>
                    </a:moveTo>
                    <a:lnTo>
                      <a:pt x="102" y="73"/>
                    </a:lnTo>
                    <a:lnTo>
                      <a:pt x="102" y="75"/>
                    </a:lnTo>
                    <a:lnTo>
                      <a:pt x="103" y="75"/>
                    </a:lnTo>
                    <a:lnTo>
                      <a:pt x="104" y="75"/>
                    </a:lnTo>
                    <a:lnTo>
                      <a:pt x="105" y="75"/>
                    </a:lnTo>
                    <a:lnTo>
                      <a:pt x="105" y="74"/>
                    </a:lnTo>
                    <a:lnTo>
                      <a:pt x="168" y="20"/>
                    </a:lnTo>
                    <a:lnTo>
                      <a:pt x="161" y="8"/>
                    </a:lnTo>
                    <a:lnTo>
                      <a:pt x="102" y="56"/>
                    </a:lnTo>
                    <a:lnTo>
                      <a:pt x="54" y="19"/>
                    </a:lnTo>
                    <a:lnTo>
                      <a:pt x="52" y="19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47" y="18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5"/>
                    </a:lnTo>
                    <a:lnTo>
                      <a:pt x="42" y="15"/>
                    </a:lnTo>
                    <a:lnTo>
                      <a:pt x="40" y="15"/>
                    </a:lnTo>
                    <a:lnTo>
                      <a:pt x="39" y="14"/>
                    </a:lnTo>
                    <a:lnTo>
                      <a:pt x="37" y="14"/>
                    </a:lnTo>
                    <a:lnTo>
                      <a:pt x="36" y="14"/>
                    </a:lnTo>
                    <a:lnTo>
                      <a:pt x="35" y="12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0" y="11"/>
                    </a:lnTo>
                    <a:lnTo>
                      <a:pt x="28" y="9"/>
                    </a:lnTo>
                    <a:lnTo>
                      <a:pt x="25" y="8"/>
                    </a:lnTo>
                    <a:lnTo>
                      <a:pt x="24" y="8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18" y="5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CECE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5" name="Freeform 135"/>
              <p:cNvSpPr>
                <a:spLocks/>
              </p:cNvSpPr>
              <p:nvPr/>
            </p:nvSpPr>
            <p:spPr bwMode="auto">
              <a:xfrm>
                <a:off x="1856" y="1817"/>
                <a:ext cx="158" cy="97"/>
              </a:xfrm>
              <a:custGeom>
                <a:avLst/>
                <a:gdLst>
                  <a:gd name="T0" fmla="*/ 97 w 158"/>
                  <a:gd name="T1" fmla="*/ 96 h 97"/>
                  <a:gd name="T2" fmla="*/ 46 w 158"/>
                  <a:gd name="T3" fmla="*/ 59 h 97"/>
                  <a:gd name="T4" fmla="*/ 43 w 158"/>
                  <a:gd name="T5" fmla="*/ 58 h 97"/>
                  <a:gd name="T6" fmla="*/ 40 w 158"/>
                  <a:gd name="T7" fmla="*/ 57 h 97"/>
                  <a:gd name="T8" fmla="*/ 38 w 158"/>
                  <a:gd name="T9" fmla="*/ 56 h 97"/>
                  <a:gd name="T10" fmla="*/ 34 w 158"/>
                  <a:gd name="T11" fmla="*/ 54 h 97"/>
                  <a:gd name="T12" fmla="*/ 31 w 158"/>
                  <a:gd name="T13" fmla="*/ 54 h 97"/>
                  <a:gd name="T14" fmla="*/ 27 w 158"/>
                  <a:gd name="T15" fmla="*/ 52 h 97"/>
                  <a:gd name="T16" fmla="*/ 24 w 158"/>
                  <a:gd name="T17" fmla="*/ 52 h 97"/>
                  <a:gd name="T18" fmla="*/ 22 w 158"/>
                  <a:gd name="T19" fmla="*/ 50 h 97"/>
                  <a:gd name="T20" fmla="*/ 20 w 158"/>
                  <a:gd name="T21" fmla="*/ 48 h 97"/>
                  <a:gd name="T22" fmla="*/ 16 w 158"/>
                  <a:gd name="T23" fmla="*/ 46 h 97"/>
                  <a:gd name="T24" fmla="*/ 12 w 158"/>
                  <a:gd name="T25" fmla="*/ 46 h 97"/>
                  <a:gd name="T26" fmla="*/ 10 w 158"/>
                  <a:gd name="T27" fmla="*/ 44 h 97"/>
                  <a:gd name="T28" fmla="*/ 7 w 158"/>
                  <a:gd name="T29" fmla="*/ 43 h 97"/>
                  <a:gd name="T30" fmla="*/ 3 w 158"/>
                  <a:gd name="T31" fmla="*/ 40 h 97"/>
                  <a:gd name="T32" fmla="*/ 0 w 158"/>
                  <a:gd name="T33" fmla="*/ 40 h 97"/>
                  <a:gd name="T34" fmla="*/ 62 w 158"/>
                  <a:gd name="T35" fmla="*/ 0 h 97"/>
                  <a:gd name="T36" fmla="*/ 65 w 158"/>
                  <a:gd name="T37" fmla="*/ 2 h 97"/>
                  <a:gd name="T38" fmla="*/ 69 w 158"/>
                  <a:gd name="T39" fmla="*/ 3 h 97"/>
                  <a:gd name="T40" fmla="*/ 71 w 158"/>
                  <a:gd name="T41" fmla="*/ 3 h 97"/>
                  <a:gd name="T42" fmla="*/ 74 w 158"/>
                  <a:gd name="T43" fmla="*/ 4 h 97"/>
                  <a:gd name="T44" fmla="*/ 76 w 158"/>
                  <a:gd name="T45" fmla="*/ 6 h 97"/>
                  <a:gd name="T46" fmla="*/ 79 w 158"/>
                  <a:gd name="T47" fmla="*/ 6 h 97"/>
                  <a:gd name="T48" fmla="*/ 82 w 158"/>
                  <a:gd name="T49" fmla="*/ 8 h 97"/>
                  <a:gd name="T50" fmla="*/ 85 w 158"/>
                  <a:gd name="T51" fmla="*/ 9 h 97"/>
                  <a:gd name="T52" fmla="*/ 88 w 158"/>
                  <a:gd name="T53" fmla="*/ 9 h 97"/>
                  <a:gd name="T54" fmla="*/ 92 w 158"/>
                  <a:gd name="T55" fmla="*/ 9 h 97"/>
                  <a:gd name="T56" fmla="*/ 95 w 158"/>
                  <a:gd name="T57" fmla="*/ 11 h 97"/>
                  <a:gd name="T58" fmla="*/ 97 w 158"/>
                  <a:gd name="T59" fmla="*/ 11 h 97"/>
                  <a:gd name="T60" fmla="*/ 101 w 158"/>
                  <a:gd name="T61" fmla="*/ 13 h 97"/>
                  <a:gd name="T62" fmla="*/ 103 w 158"/>
                  <a:gd name="T63" fmla="*/ 13 h 97"/>
                  <a:gd name="T64" fmla="*/ 106 w 158"/>
                  <a:gd name="T65" fmla="*/ 14 h 97"/>
                  <a:gd name="T66" fmla="*/ 157 w 158"/>
                  <a:gd name="T67" fmla="*/ 48 h 9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8"/>
                  <a:gd name="T103" fmla="*/ 0 h 97"/>
                  <a:gd name="T104" fmla="*/ 158 w 158"/>
                  <a:gd name="T105" fmla="*/ 97 h 9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8" h="97">
                    <a:moveTo>
                      <a:pt x="157" y="48"/>
                    </a:moveTo>
                    <a:lnTo>
                      <a:pt x="97" y="96"/>
                    </a:lnTo>
                    <a:lnTo>
                      <a:pt x="47" y="59"/>
                    </a:lnTo>
                    <a:lnTo>
                      <a:pt x="46" y="59"/>
                    </a:lnTo>
                    <a:lnTo>
                      <a:pt x="45" y="59"/>
                    </a:lnTo>
                    <a:lnTo>
                      <a:pt x="43" y="58"/>
                    </a:lnTo>
                    <a:lnTo>
                      <a:pt x="42" y="57"/>
                    </a:lnTo>
                    <a:lnTo>
                      <a:pt x="40" y="57"/>
                    </a:lnTo>
                    <a:lnTo>
                      <a:pt x="38" y="57"/>
                    </a:lnTo>
                    <a:lnTo>
                      <a:pt x="38" y="56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3"/>
                    </a:lnTo>
                    <a:lnTo>
                      <a:pt x="27" y="52"/>
                    </a:lnTo>
                    <a:lnTo>
                      <a:pt x="26" y="52"/>
                    </a:lnTo>
                    <a:lnTo>
                      <a:pt x="24" y="52"/>
                    </a:lnTo>
                    <a:lnTo>
                      <a:pt x="23" y="51"/>
                    </a:lnTo>
                    <a:lnTo>
                      <a:pt x="22" y="50"/>
                    </a:lnTo>
                    <a:lnTo>
                      <a:pt x="20" y="49"/>
                    </a:lnTo>
                    <a:lnTo>
                      <a:pt x="20" y="48"/>
                    </a:lnTo>
                    <a:lnTo>
                      <a:pt x="17" y="48"/>
                    </a:lnTo>
                    <a:lnTo>
                      <a:pt x="16" y="46"/>
                    </a:lnTo>
                    <a:lnTo>
                      <a:pt x="15" y="46"/>
                    </a:lnTo>
                    <a:lnTo>
                      <a:pt x="12" y="46"/>
                    </a:lnTo>
                    <a:lnTo>
                      <a:pt x="11" y="45"/>
                    </a:lnTo>
                    <a:lnTo>
                      <a:pt x="10" y="44"/>
                    </a:lnTo>
                    <a:lnTo>
                      <a:pt x="8" y="43"/>
                    </a:lnTo>
                    <a:lnTo>
                      <a:pt x="7" y="43"/>
                    </a:lnTo>
                    <a:lnTo>
                      <a:pt x="4" y="41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3" y="1"/>
                    </a:lnTo>
                    <a:lnTo>
                      <a:pt x="65" y="2"/>
                    </a:lnTo>
                    <a:lnTo>
                      <a:pt x="66" y="3"/>
                    </a:lnTo>
                    <a:lnTo>
                      <a:pt x="69" y="3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2" y="3"/>
                    </a:lnTo>
                    <a:lnTo>
                      <a:pt x="74" y="4"/>
                    </a:lnTo>
                    <a:lnTo>
                      <a:pt x="75" y="4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79" y="6"/>
                    </a:lnTo>
                    <a:lnTo>
                      <a:pt x="81" y="7"/>
                    </a:lnTo>
                    <a:lnTo>
                      <a:pt x="82" y="8"/>
                    </a:lnTo>
                    <a:lnTo>
                      <a:pt x="84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88" y="9"/>
                    </a:lnTo>
                    <a:lnTo>
                      <a:pt x="90" y="9"/>
                    </a:lnTo>
                    <a:lnTo>
                      <a:pt x="92" y="9"/>
                    </a:lnTo>
                    <a:lnTo>
                      <a:pt x="93" y="10"/>
                    </a:lnTo>
                    <a:lnTo>
                      <a:pt x="95" y="11"/>
                    </a:lnTo>
                    <a:lnTo>
                      <a:pt x="96" y="11"/>
                    </a:lnTo>
                    <a:lnTo>
                      <a:pt x="97" y="11"/>
                    </a:lnTo>
                    <a:lnTo>
                      <a:pt x="98" y="13"/>
                    </a:lnTo>
                    <a:lnTo>
                      <a:pt x="101" y="13"/>
                    </a:lnTo>
                    <a:lnTo>
                      <a:pt x="102" y="13"/>
                    </a:lnTo>
                    <a:lnTo>
                      <a:pt x="103" y="13"/>
                    </a:lnTo>
                    <a:lnTo>
                      <a:pt x="105" y="14"/>
                    </a:lnTo>
                    <a:lnTo>
                      <a:pt x="106" y="14"/>
                    </a:lnTo>
                    <a:lnTo>
                      <a:pt x="108" y="15"/>
                    </a:lnTo>
                    <a:lnTo>
                      <a:pt x="157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6" name="Freeform 136"/>
              <p:cNvSpPr>
                <a:spLocks/>
              </p:cNvSpPr>
              <p:nvPr/>
            </p:nvSpPr>
            <p:spPr bwMode="auto">
              <a:xfrm>
                <a:off x="1850" y="1881"/>
                <a:ext cx="99" cy="86"/>
              </a:xfrm>
              <a:custGeom>
                <a:avLst/>
                <a:gdLst>
                  <a:gd name="T0" fmla="*/ 98 w 99"/>
                  <a:gd name="T1" fmla="*/ 83 h 86"/>
                  <a:gd name="T2" fmla="*/ 98 w 99"/>
                  <a:gd name="T3" fmla="*/ 85 h 86"/>
                  <a:gd name="T4" fmla="*/ 0 w 99"/>
                  <a:gd name="T5" fmla="*/ 0 h 86"/>
                  <a:gd name="T6" fmla="*/ 98 w 99"/>
                  <a:gd name="T7" fmla="*/ 85 h 86"/>
                  <a:gd name="T8" fmla="*/ 98 w 99"/>
                  <a:gd name="T9" fmla="*/ 83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86"/>
                  <a:gd name="T17" fmla="*/ 99 w 99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86">
                    <a:moveTo>
                      <a:pt x="98" y="83"/>
                    </a:moveTo>
                    <a:lnTo>
                      <a:pt x="98" y="85"/>
                    </a:lnTo>
                    <a:lnTo>
                      <a:pt x="0" y="0"/>
                    </a:lnTo>
                    <a:lnTo>
                      <a:pt x="98" y="85"/>
                    </a:lnTo>
                    <a:lnTo>
                      <a:pt x="98" y="8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7" name="Freeform 137"/>
              <p:cNvSpPr>
                <a:spLocks/>
              </p:cNvSpPr>
              <p:nvPr/>
            </p:nvSpPr>
            <p:spPr bwMode="auto">
              <a:xfrm>
                <a:off x="1952" y="1967"/>
                <a:ext cx="14" cy="12"/>
              </a:xfrm>
              <a:custGeom>
                <a:avLst/>
                <a:gdLst>
                  <a:gd name="T0" fmla="*/ 10 w 14"/>
                  <a:gd name="T1" fmla="*/ 4 h 12"/>
                  <a:gd name="T2" fmla="*/ 9 w 14"/>
                  <a:gd name="T3" fmla="*/ 4 h 12"/>
                  <a:gd name="T4" fmla="*/ 10 w 14"/>
                  <a:gd name="T5" fmla="*/ 0 h 12"/>
                  <a:gd name="T6" fmla="*/ 8 w 14"/>
                  <a:gd name="T7" fmla="*/ 0 h 12"/>
                  <a:gd name="T8" fmla="*/ 5 w 14"/>
                  <a:gd name="T9" fmla="*/ 0 h 12"/>
                  <a:gd name="T10" fmla="*/ 4 w 14"/>
                  <a:gd name="T11" fmla="*/ 0 h 12"/>
                  <a:gd name="T12" fmla="*/ 2 w 14"/>
                  <a:gd name="T13" fmla="*/ 3 h 12"/>
                  <a:gd name="T14" fmla="*/ 0 w 14"/>
                  <a:gd name="T15" fmla="*/ 11 h 12"/>
                  <a:gd name="T16" fmla="*/ 0 w 14"/>
                  <a:gd name="T17" fmla="*/ 3 h 12"/>
                  <a:gd name="T18" fmla="*/ 2 w 14"/>
                  <a:gd name="T19" fmla="*/ 0 h 12"/>
                  <a:gd name="T20" fmla="*/ 4 w 14"/>
                  <a:gd name="T21" fmla="*/ 0 h 12"/>
                  <a:gd name="T22" fmla="*/ 5 w 14"/>
                  <a:gd name="T23" fmla="*/ 0 h 12"/>
                  <a:gd name="T24" fmla="*/ 8 w 14"/>
                  <a:gd name="T25" fmla="*/ 0 h 12"/>
                  <a:gd name="T26" fmla="*/ 10 w 14"/>
                  <a:gd name="T27" fmla="*/ 0 h 12"/>
                  <a:gd name="T28" fmla="*/ 11 w 14"/>
                  <a:gd name="T29" fmla="*/ 0 h 12"/>
                  <a:gd name="T30" fmla="*/ 10 w 14"/>
                  <a:gd name="T31" fmla="*/ 4 h 12"/>
                  <a:gd name="T32" fmla="*/ 13 w 14"/>
                  <a:gd name="T33" fmla="*/ 5 h 12"/>
                  <a:gd name="T34" fmla="*/ 10 w 14"/>
                  <a:gd name="T35" fmla="*/ 4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"/>
                  <a:gd name="T55" fmla="*/ 0 h 12"/>
                  <a:gd name="T56" fmla="*/ 14 w 14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" h="12">
                    <a:moveTo>
                      <a:pt x="10" y="4"/>
                    </a:moveTo>
                    <a:lnTo>
                      <a:pt x="9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0" y="4"/>
                    </a:lnTo>
                    <a:lnTo>
                      <a:pt x="13" y="5"/>
                    </a:lnTo>
                    <a:lnTo>
                      <a:pt x="10" y="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8" name="Freeform 138"/>
              <p:cNvSpPr>
                <a:spLocks/>
              </p:cNvSpPr>
              <p:nvPr/>
            </p:nvSpPr>
            <p:spPr bwMode="auto">
              <a:xfrm>
                <a:off x="1961" y="1912"/>
                <a:ext cx="57" cy="56"/>
              </a:xfrm>
              <a:custGeom>
                <a:avLst/>
                <a:gdLst>
                  <a:gd name="T0" fmla="*/ 56 w 57"/>
                  <a:gd name="T1" fmla="*/ 0 h 56"/>
                  <a:gd name="T2" fmla="*/ 0 w 57"/>
                  <a:gd name="T3" fmla="*/ 55 h 56"/>
                  <a:gd name="T4" fmla="*/ 1 w 57"/>
                  <a:gd name="T5" fmla="*/ 55 h 56"/>
                  <a:gd name="T6" fmla="*/ 56 w 57"/>
                  <a:gd name="T7" fmla="*/ 1 h 56"/>
                  <a:gd name="T8" fmla="*/ 56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56" y="0"/>
                    </a:moveTo>
                    <a:lnTo>
                      <a:pt x="0" y="55"/>
                    </a:lnTo>
                    <a:lnTo>
                      <a:pt x="1" y="55"/>
                    </a:lnTo>
                    <a:lnTo>
                      <a:pt x="56" y="1"/>
                    </a:lnTo>
                    <a:lnTo>
                      <a:pt x="5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9" name="Freeform 139"/>
              <p:cNvSpPr>
                <a:spLocks/>
              </p:cNvSpPr>
              <p:nvPr/>
            </p:nvSpPr>
            <p:spPr bwMode="auto">
              <a:xfrm>
                <a:off x="2019" y="1910"/>
                <a:ext cx="14" cy="13"/>
              </a:xfrm>
              <a:custGeom>
                <a:avLst/>
                <a:gdLst>
                  <a:gd name="T0" fmla="*/ 0 w 14"/>
                  <a:gd name="T1" fmla="*/ 12 h 13"/>
                  <a:gd name="T2" fmla="*/ 13 w 14"/>
                  <a:gd name="T3" fmla="*/ 0 h 13"/>
                  <a:gd name="T4" fmla="*/ 0 w 14"/>
                  <a:gd name="T5" fmla="*/ 12 h 1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3"/>
                  <a:gd name="T11" fmla="*/ 14 w 14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3">
                    <a:moveTo>
                      <a:pt x="0" y="12"/>
                    </a:moveTo>
                    <a:lnTo>
                      <a:pt x="13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0" name="Freeform 140"/>
              <p:cNvSpPr>
                <a:spLocks/>
              </p:cNvSpPr>
              <p:nvPr/>
            </p:nvSpPr>
            <p:spPr bwMode="auto">
              <a:xfrm>
                <a:off x="1995" y="1883"/>
                <a:ext cx="53" cy="24"/>
              </a:xfrm>
              <a:custGeom>
                <a:avLst/>
                <a:gdLst>
                  <a:gd name="T0" fmla="*/ 52 w 53"/>
                  <a:gd name="T1" fmla="*/ 0 h 24"/>
                  <a:gd name="T2" fmla="*/ 0 w 53"/>
                  <a:gd name="T3" fmla="*/ 23 h 24"/>
                  <a:gd name="T4" fmla="*/ 52 w 53"/>
                  <a:gd name="T5" fmla="*/ 0 h 24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24"/>
                  <a:gd name="T11" fmla="*/ 53 w 53"/>
                  <a:gd name="T12" fmla="*/ 24 h 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24">
                    <a:moveTo>
                      <a:pt x="52" y="0"/>
                    </a:moveTo>
                    <a:lnTo>
                      <a:pt x="0" y="23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1" name="Freeform 141"/>
              <p:cNvSpPr>
                <a:spLocks/>
              </p:cNvSpPr>
              <p:nvPr/>
            </p:nvSpPr>
            <p:spPr bwMode="auto">
              <a:xfrm>
                <a:off x="2015" y="1869"/>
                <a:ext cx="13" cy="14"/>
              </a:xfrm>
              <a:custGeom>
                <a:avLst/>
                <a:gdLst>
                  <a:gd name="T0" fmla="*/ 0 w 13"/>
                  <a:gd name="T1" fmla="*/ 0 h 14"/>
                  <a:gd name="T2" fmla="*/ 0 w 13"/>
                  <a:gd name="T3" fmla="*/ 0 h 14"/>
                  <a:gd name="T4" fmla="*/ 12 w 13"/>
                  <a:gd name="T5" fmla="*/ 13 h 14"/>
                  <a:gd name="T6" fmla="*/ 3 w 13"/>
                  <a:gd name="T7" fmla="*/ 0 h 14"/>
                  <a:gd name="T8" fmla="*/ 0 w 13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4"/>
                  <a:gd name="T17" fmla="*/ 13 w 13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4">
                    <a:moveTo>
                      <a:pt x="0" y="0"/>
                    </a:moveTo>
                    <a:lnTo>
                      <a:pt x="0" y="0"/>
                    </a:lnTo>
                    <a:lnTo>
                      <a:pt x="12" y="1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2" name="Freeform 142"/>
              <p:cNvSpPr>
                <a:spLocks/>
              </p:cNvSpPr>
              <p:nvPr/>
            </p:nvSpPr>
            <p:spPr bwMode="auto">
              <a:xfrm>
                <a:off x="1967" y="1834"/>
                <a:ext cx="47" cy="31"/>
              </a:xfrm>
              <a:custGeom>
                <a:avLst/>
                <a:gdLst>
                  <a:gd name="T0" fmla="*/ 0 w 47"/>
                  <a:gd name="T1" fmla="*/ 0 h 31"/>
                  <a:gd name="T2" fmla="*/ 46 w 47"/>
                  <a:gd name="T3" fmla="*/ 30 h 31"/>
                  <a:gd name="T4" fmla="*/ 46 w 47"/>
                  <a:gd name="T5" fmla="*/ 28 h 31"/>
                  <a:gd name="T6" fmla="*/ 0 w 4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31"/>
                  <a:gd name="T14" fmla="*/ 47 w 4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31">
                    <a:moveTo>
                      <a:pt x="0" y="0"/>
                    </a:moveTo>
                    <a:lnTo>
                      <a:pt x="46" y="30"/>
                    </a:lnTo>
                    <a:lnTo>
                      <a:pt x="46" y="2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3" name="Freeform 143"/>
              <p:cNvSpPr>
                <a:spLocks/>
              </p:cNvSpPr>
              <p:nvPr/>
            </p:nvSpPr>
            <p:spPr bwMode="auto">
              <a:xfrm>
                <a:off x="1918" y="1816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2 w 46"/>
                  <a:gd name="T3" fmla="*/ 2 h 20"/>
                  <a:gd name="T4" fmla="*/ 6 w 46"/>
                  <a:gd name="T5" fmla="*/ 3 h 20"/>
                  <a:gd name="T6" fmla="*/ 8 w 46"/>
                  <a:gd name="T7" fmla="*/ 3 h 20"/>
                  <a:gd name="T8" fmla="*/ 11 w 46"/>
                  <a:gd name="T9" fmla="*/ 5 h 20"/>
                  <a:gd name="T10" fmla="*/ 15 w 46"/>
                  <a:gd name="T11" fmla="*/ 5 h 20"/>
                  <a:gd name="T12" fmla="*/ 16 w 46"/>
                  <a:gd name="T13" fmla="*/ 7 h 20"/>
                  <a:gd name="T14" fmla="*/ 19 w 46"/>
                  <a:gd name="T15" fmla="*/ 8 h 20"/>
                  <a:gd name="T16" fmla="*/ 23 w 46"/>
                  <a:gd name="T17" fmla="*/ 11 h 20"/>
                  <a:gd name="T18" fmla="*/ 26 w 46"/>
                  <a:gd name="T19" fmla="*/ 11 h 20"/>
                  <a:gd name="T20" fmla="*/ 27 w 46"/>
                  <a:gd name="T21" fmla="*/ 13 h 20"/>
                  <a:gd name="T22" fmla="*/ 30 w 46"/>
                  <a:gd name="T23" fmla="*/ 14 h 20"/>
                  <a:gd name="T24" fmla="*/ 33 w 46"/>
                  <a:gd name="T25" fmla="*/ 14 h 20"/>
                  <a:gd name="T26" fmla="*/ 36 w 46"/>
                  <a:gd name="T27" fmla="*/ 16 h 20"/>
                  <a:gd name="T28" fmla="*/ 39 w 46"/>
                  <a:gd name="T29" fmla="*/ 16 h 20"/>
                  <a:gd name="T30" fmla="*/ 43 w 46"/>
                  <a:gd name="T31" fmla="*/ 18 h 20"/>
                  <a:gd name="T32" fmla="*/ 43 w 46"/>
                  <a:gd name="T33" fmla="*/ 18 h 20"/>
                  <a:gd name="T34" fmla="*/ 40 w 46"/>
                  <a:gd name="T35" fmla="*/ 17 h 20"/>
                  <a:gd name="T36" fmla="*/ 38 w 46"/>
                  <a:gd name="T37" fmla="*/ 16 h 20"/>
                  <a:gd name="T38" fmla="*/ 35 w 46"/>
                  <a:gd name="T39" fmla="*/ 15 h 20"/>
                  <a:gd name="T40" fmla="*/ 31 w 46"/>
                  <a:gd name="T41" fmla="*/ 14 h 20"/>
                  <a:gd name="T42" fmla="*/ 29 w 46"/>
                  <a:gd name="T43" fmla="*/ 13 h 20"/>
                  <a:gd name="T44" fmla="*/ 27 w 46"/>
                  <a:gd name="T45" fmla="*/ 12 h 20"/>
                  <a:gd name="T46" fmla="*/ 23 w 46"/>
                  <a:gd name="T47" fmla="*/ 11 h 20"/>
                  <a:gd name="T48" fmla="*/ 21 w 46"/>
                  <a:gd name="T49" fmla="*/ 9 h 20"/>
                  <a:gd name="T50" fmla="*/ 18 w 46"/>
                  <a:gd name="T51" fmla="*/ 7 h 20"/>
                  <a:gd name="T52" fmla="*/ 15 w 46"/>
                  <a:gd name="T53" fmla="*/ 5 h 20"/>
                  <a:gd name="T54" fmla="*/ 11 w 46"/>
                  <a:gd name="T55" fmla="*/ 3 h 20"/>
                  <a:gd name="T56" fmla="*/ 8 w 46"/>
                  <a:gd name="T57" fmla="*/ 3 h 20"/>
                  <a:gd name="T58" fmla="*/ 6 w 46"/>
                  <a:gd name="T59" fmla="*/ 2 h 20"/>
                  <a:gd name="T60" fmla="*/ 2 w 46"/>
                  <a:gd name="T61" fmla="*/ 2 h 20"/>
                  <a:gd name="T62" fmla="*/ 0 w 46"/>
                  <a:gd name="T63" fmla="*/ 0 h 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20"/>
                  <a:gd name="T98" fmla="*/ 46 w 46"/>
                  <a:gd name="T99" fmla="*/ 20 h 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20">
                    <a:moveTo>
                      <a:pt x="0" y="0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20" y="9"/>
                    </a:lnTo>
                    <a:lnTo>
                      <a:pt x="23" y="11"/>
                    </a:lnTo>
                    <a:lnTo>
                      <a:pt x="26" y="11"/>
                    </a:lnTo>
                    <a:lnTo>
                      <a:pt x="26" y="13"/>
                    </a:lnTo>
                    <a:lnTo>
                      <a:pt x="27" y="13"/>
                    </a:lnTo>
                    <a:lnTo>
                      <a:pt x="29" y="13"/>
                    </a:lnTo>
                    <a:lnTo>
                      <a:pt x="30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5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39" y="16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3" y="17"/>
                    </a:lnTo>
                    <a:lnTo>
                      <a:pt x="40" y="17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6" y="15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31" y="14"/>
                    </a:lnTo>
                    <a:lnTo>
                      <a:pt x="30" y="14"/>
                    </a:lnTo>
                    <a:lnTo>
                      <a:pt x="29" y="13"/>
                    </a:lnTo>
                    <a:lnTo>
                      <a:pt x="27" y="13"/>
                    </a:lnTo>
                    <a:lnTo>
                      <a:pt x="27" y="12"/>
                    </a:lnTo>
                    <a:lnTo>
                      <a:pt x="26" y="11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1" y="9"/>
                    </a:lnTo>
                    <a:lnTo>
                      <a:pt x="19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" name="Freeform 144"/>
              <p:cNvSpPr>
                <a:spLocks/>
              </p:cNvSpPr>
              <p:nvPr/>
            </p:nvSpPr>
            <p:spPr bwMode="auto">
              <a:xfrm>
                <a:off x="1857" y="1815"/>
                <a:ext cx="59" cy="38"/>
              </a:xfrm>
              <a:custGeom>
                <a:avLst/>
                <a:gdLst>
                  <a:gd name="T0" fmla="*/ 1 w 59"/>
                  <a:gd name="T1" fmla="*/ 37 h 38"/>
                  <a:gd name="T2" fmla="*/ 0 w 59"/>
                  <a:gd name="T3" fmla="*/ 37 h 38"/>
                  <a:gd name="T4" fmla="*/ 58 w 59"/>
                  <a:gd name="T5" fmla="*/ 1 h 38"/>
                  <a:gd name="T6" fmla="*/ 57 w 59"/>
                  <a:gd name="T7" fmla="*/ 0 h 38"/>
                  <a:gd name="T8" fmla="*/ 0 w 59"/>
                  <a:gd name="T9" fmla="*/ 37 h 38"/>
                  <a:gd name="T10" fmla="*/ 1 w 59"/>
                  <a:gd name="T11" fmla="*/ 37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38"/>
                  <a:gd name="T20" fmla="*/ 59 w 59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38">
                    <a:moveTo>
                      <a:pt x="1" y="37"/>
                    </a:moveTo>
                    <a:lnTo>
                      <a:pt x="0" y="37"/>
                    </a:lnTo>
                    <a:lnTo>
                      <a:pt x="58" y="1"/>
                    </a:lnTo>
                    <a:lnTo>
                      <a:pt x="57" y="0"/>
                    </a:lnTo>
                    <a:lnTo>
                      <a:pt x="0" y="37"/>
                    </a:lnTo>
                    <a:lnTo>
                      <a:pt x="1" y="3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" name="Freeform 145"/>
              <p:cNvSpPr>
                <a:spLocks/>
              </p:cNvSpPr>
              <p:nvPr/>
            </p:nvSpPr>
            <p:spPr bwMode="auto">
              <a:xfrm>
                <a:off x="1851" y="1861"/>
                <a:ext cx="14" cy="13"/>
              </a:xfrm>
              <a:custGeom>
                <a:avLst/>
                <a:gdLst>
                  <a:gd name="T0" fmla="*/ 1 w 14"/>
                  <a:gd name="T1" fmla="*/ 12 h 13"/>
                  <a:gd name="T2" fmla="*/ 0 w 14"/>
                  <a:gd name="T3" fmla="*/ 12 h 13"/>
                  <a:gd name="T4" fmla="*/ 13 w 14"/>
                  <a:gd name="T5" fmla="*/ 0 h 13"/>
                  <a:gd name="T6" fmla="*/ 0 w 14"/>
                  <a:gd name="T7" fmla="*/ 10 h 13"/>
                  <a:gd name="T8" fmla="*/ 1 w 14"/>
                  <a:gd name="T9" fmla="*/ 12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3"/>
                  <a:gd name="T17" fmla="*/ 14 w 14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3">
                    <a:moveTo>
                      <a:pt x="1" y="12"/>
                    </a:moveTo>
                    <a:lnTo>
                      <a:pt x="0" y="12"/>
                    </a:lnTo>
                    <a:lnTo>
                      <a:pt x="13" y="0"/>
                    </a:lnTo>
                    <a:lnTo>
                      <a:pt x="0" y="10"/>
                    </a:lnTo>
                    <a:lnTo>
                      <a:pt x="1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6" name="Freeform 146"/>
              <p:cNvSpPr>
                <a:spLocks/>
              </p:cNvSpPr>
              <p:nvPr/>
            </p:nvSpPr>
            <p:spPr bwMode="auto">
              <a:xfrm>
                <a:off x="1846" y="1869"/>
                <a:ext cx="12" cy="14"/>
              </a:xfrm>
              <a:custGeom>
                <a:avLst/>
                <a:gdLst>
                  <a:gd name="T0" fmla="*/ 11 w 12"/>
                  <a:gd name="T1" fmla="*/ 12 h 14"/>
                  <a:gd name="T2" fmla="*/ 0 w 12"/>
                  <a:gd name="T3" fmla="*/ 1 h 14"/>
                  <a:gd name="T4" fmla="*/ 4 w 12"/>
                  <a:gd name="T5" fmla="*/ 0 h 14"/>
                  <a:gd name="T6" fmla="*/ 11 w 12"/>
                  <a:gd name="T7" fmla="*/ 12 h 14"/>
                  <a:gd name="T8" fmla="*/ 11 w 12"/>
                  <a:gd name="T9" fmla="*/ 13 h 14"/>
                  <a:gd name="T10" fmla="*/ 11 w 12"/>
                  <a:gd name="T11" fmla="*/ 12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14"/>
                  <a:gd name="T20" fmla="*/ 12 w 12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14">
                    <a:moveTo>
                      <a:pt x="11" y="12"/>
                    </a:moveTo>
                    <a:lnTo>
                      <a:pt x="0" y="1"/>
                    </a:lnTo>
                    <a:lnTo>
                      <a:pt x="4" y="0"/>
                    </a:lnTo>
                    <a:lnTo>
                      <a:pt x="11" y="12"/>
                    </a:lnTo>
                    <a:lnTo>
                      <a:pt x="11" y="13"/>
                    </a:lnTo>
                    <a:lnTo>
                      <a:pt x="11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" name="Freeform 147"/>
              <p:cNvSpPr>
                <a:spLocks/>
              </p:cNvSpPr>
              <p:nvPr/>
            </p:nvSpPr>
            <p:spPr bwMode="auto">
              <a:xfrm>
                <a:off x="1845" y="1876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8" name="Freeform 148"/>
              <p:cNvSpPr>
                <a:spLocks/>
              </p:cNvSpPr>
              <p:nvPr/>
            </p:nvSpPr>
            <p:spPr bwMode="auto">
              <a:xfrm>
                <a:off x="1871" y="1818"/>
                <a:ext cx="76" cy="49"/>
              </a:xfrm>
              <a:custGeom>
                <a:avLst/>
                <a:gdLst>
                  <a:gd name="T0" fmla="*/ 0 w 76"/>
                  <a:gd name="T1" fmla="*/ 37 h 49"/>
                  <a:gd name="T2" fmla="*/ 26 w 76"/>
                  <a:gd name="T3" fmla="*/ 48 h 49"/>
                  <a:gd name="T4" fmla="*/ 42 w 76"/>
                  <a:gd name="T5" fmla="*/ 37 h 49"/>
                  <a:gd name="T6" fmla="*/ 40 w 76"/>
                  <a:gd name="T7" fmla="*/ 37 h 49"/>
                  <a:gd name="T8" fmla="*/ 39 w 76"/>
                  <a:gd name="T9" fmla="*/ 36 h 49"/>
                  <a:gd name="T10" fmla="*/ 43 w 76"/>
                  <a:gd name="T11" fmla="*/ 37 h 49"/>
                  <a:gd name="T12" fmla="*/ 58 w 76"/>
                  <a:gd name="T13" fmla="*/ 27 h 49"/>
                  <a:gd name="T14" fmla="*/ 57 w 76"/>
                  <a:gd name="T15" fmla="*/ 27 h 49"/>
                  <a:gd name="T16" fmla="*/ 56 w 76"/>
                  <a:gd name="T17" fmla="*/ 24 h 49"/>
                  <a:gd name="T18" fmla="*/ 60 w 76"/>
                  <a:gd name="T19" fmla="*/ 26 h 49"/>
                  <a:gd name="T20" fmla="*/ 75 w 76"/>
                  <a:gd name="T21" fmla="*/ 16 h 49"/>
                  <a:gd name="T22" fmla="*/ 73 w 76"/>
                  <a:gd name="T23" fmla="*/ 14 h 49"/>
                  <a:gd name="T24" fmla="*/ 73 w 76"/>
                  <a:gd name="T25" fmla="*/ 13 h 49"/>
                  <a:gd name="T26" fmla="*/ 57 w 76"/>
                  <a:gd name="T27" fmla="*/ 7 h 49"/>
                  <a:gd name="T28" fmla="*/ 49 w 76"/>
                  <a:gd name="T29" fmla="*/ 0 h 49"/>
                  <a:gd name="T30" fmla="*/ 36 w 76"/>
                  <a:gd name="T31" fmla="*/ 8 h 49"/>
                  <a:gd name="T32" fmla="*/ 34 w 76"/>
                  <a:gd name="T33" fmla="*/ 12 h 49"/>
                  <a:gd name="T34" fmla="*/ 32 w 76"/>
                  <a:gd name="T35" fmla="*/ 12 h 49"/>
                  <a:gd name="T36" fmla="*/ 18 w 76"/>
                  <a:gd name="T37" fmla="*/ 19 h 49"/>
                  <a:gd name="T38" fmla="*/ 18 w 76"/>
                  <a:gd name="T39" fmla="*/ 22 h 49"/>
                  <a:gd name="T40" fmla="*/ 16 w 76"/>
                  <a:gd name="T41" fmla="*/ 22 h 49"/>
                  <a:gd name="T42" fmla="*/ 2 w 76"/>
                  <a:gd name="T43" fmla="*/ 30 h 49"/>
                  <a:gd name="T44" fmla="*/ 0 w 76"/>
                  <a:gd name="T45" fmla="*/ 36 h 49"/>
                  <a:gd name="T46" fmla="*/ 0 w 76"/>
                  <a:gd name="T47" fmla="*/ 37 h 4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6"/>
                  <a:gd name="T73" fmla="*/ 0 h 49"/>
                  <a:gd name="T74" fmla="*/ 76 w 76"/>
                  <a:gd name="T75" fmla="*/ 49 h 4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6" h="49">
                    <a:moveTo>
                      <a:pt x="0" y="37"/>
                    </a:moveTo>
                    <a:lnTo>
                      <a:pt x="26" y="48"/>
                    </a:lnTo>
                    <a:lnTo>
                      <a:pt x="42" y="37"/>
                    </a:lnTo>
                    <a:lnTo>
                      <a:pt x="40" y="37"/>
                    </a:lnTo>
                    <a:lnTo>
                      <a:pt x="39" y="36"/>
                    </a:lnTo>
                    <a:lnTo>
                      <a:pt x="43" y="37"/>
                    </a:lnTo>
                    <a:lnTo>
                      <a:pt x="58" y="27"/>
                    </a:lnTo>
                    <a:lnTo>
                      <a:pt x="57" y="27"/>
                    </a:lnTo>
                    <a:lnTo>
                      <a:pt x="56" y="24"/>
                    </a:lnTo>
                    <a:lnTo>
                      <a:pt x="60" y="26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3" y="13"/>
                    </a:lnTo>
                    <a:lnTo>
                      <a:pt x="57" y="7"/>
                    </a:lnTo>
                    <a:lnTo>
                      <a:pt x="49" y="0"/>
                    </a:lnTo>
                    <a:lnTo>
                      <a:pt x="36" y="8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18" y="19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" name="Freeform 149"/>
              <p:cNvSpPr>
                <a:spLocks/>
              </p:cNvSpPr>
              <p:nvPr/>
            </p:nvSpPr>
            <p:spPr bwMode="auto">
              <a:xfrm>
                <a:off x="1869" y="1860"/>
                <a:ext cx="26" cy="17"/>
              </a:xfrm>
              <a:custGeom>
                <a:avLst/>
                <a:gdLst>
                  <a:gd name="T0" fmla="*/ 24 w 26"/>
                  <a:gd name="T1" fmla="*/ 15 h 17"/>
                  <a:gd name="T2" fmla="*/ 25 w 26"/>
                  <a:gd name="T3" fmla="*/ 16 h 17"/>
                  <a:gd name="T4" fmla="*/ 0 w 26"/>
                  <a:gd name="T5" fmla="*/ 0 h 17"/>
                  <a:gd name="T6" fmla="*/ 0 w 26"/>
                  <a:gd name="T7" fmla="*/ 2 h 17"/>
                  <a:gd name="T8" fmla="*/ 25 w 26"/>
                  <a:gd name="T9" fmla="*/ 16 h 17"/>
                  <a:gd name="T10" fmla="*/ 24 w 26"/>
                  <a:gd name="T11" fmla="*/ 15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"/>
                  <a:gd name="T19" fmla="*/ 0 h 17"/>
                  <a:gd name="T20" fmla="*/ 26 w 26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" h="17">
                    <a:moveTo>
                      <a:pt x="24" y="15"/>
                    </a:moveTo>
                    <a:lnTo>
                      <a:pt x="25" y="16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5" y="16"/>
                    </a:lnTo>
                    <a:lnTo>
                      <a:pt x="24" y="1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0" name="Freeform 150"/>
              <p:cNvSpPr>
                <a:spLocks/>
              </p:cNvSpPr>
              <p:nvPr/>
            </p:nvSpPr>
            <p:spPr bwMode="auto">
              <a:xfrm>
                <a:off x="1900" y="1860"/>
                <a:ext cx="13" cy="12"/>
              </a:xfrm>
              <a:custGeom>
                <a:avLst/>
                <a:gdLst>
                  <a:gd name="T0" fmla="*/ 12 w 13"/>
                  <a:gd name="T1" fmla="*/ 0 h 12"/>
                  <a:gd name="T2" fmla="*/ 0 w 13"/>
                  <a:gd name="T3" fmla="*/ 11 h 12"/>
                  <a:gd name="T4" fmla="*/ 12 w 13"/>
                  <a:gd name="T5" fmla="*/ 0 h 1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2"/>
                  <a:gd name="T11" fmla="*/ 13 w 13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2">
                    <a:moveTo>
                      <a:pt x="12" y="0"/>
                    </a:moveTo>
                    <a:lnTo>
                      <a:pt x="0" y="11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1" name="Freeform 151"/>
              <p:cNvSpPr>
                <a:spLocks/>
              </p:cNvSpPr>
              <p:nvPr/>
            </p:nvSpPr>
            <p:spPr bwMode="auto">
              <a:xfrm>
                <a:off x="1912" y="1855"/>
                <a:ext cx="14" cy="13"/>
              </a:xfrm>
              <a:custGeom>
                <a:avLst/>
                <a:gdLst>
                  <a:gd name="T0" fmla="*/ 13 w 14"/>
                  <a:gd name="T1" fmla="*/ 0 h 13"/>
                  <a:gd name="T2" fmla="*/ 8 w 14"/>
                  <a:gd name="T3" fmla="*/ 0 h 13"/>
                  <a:gd name="T4" fmla="*/ 0 w 14"/>
                  <a:gd name="T5" fmla="*/ 0 h 13"/>
                  <a:gd name="T6" fmla="*/ 7 w 14"/>
                  <a:gd name="T7" fmla="*/ 12 h 13"/>
                  <a:gd name="T8" fmla="*/ 8 w 14"/>
                  <a:gd name="T9" fmla="*/ 0 h 13"/>
                  <a:gd name="T10" fmla="*/ 13 w 14"/>
                  <a:gd name="T11" fmla="*/ 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13"/>
                  <a:gd name="T20" fmla="*/ 14 w 14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13">
                    <a:moveTo>
                      <a:pt x="13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7" y="12"/>
                    </a:lnTo>
                    <a:lnTo>
                      <a:pt x="8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2" name="Freeform 152"/>
              <p:cNvSpPr>
                <a:spLocks/>
              </p:cNvSpPr>
              <p:nvPr/>
            </p:nvSpPr>
            <p:spPr bwMode="auto">
              <a:xfrm>
                <a:off x="1911" y="1855"/>
                <a:ext cx="14" cy="14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0 h 14"/>
                  <a:gd name="T4" fmla="*/ 0 w 14"/>
                  <a:gd name="T5" fmla="*/ 0 h 14"/>
                  <a:gd name="T6" fmla="*/ 11 w 14"/>
                  <a:gd name="T7" fmla="*/ 13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4"/>
                  <a:gd name="T14" fmla="*/ 14 w 14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4">
                    <a:moveTo>
                      <a:pt x="11" y="13"/>
                    </a:moveTo>
                    <a:lnTo>
                      <a:pt x="13" y="0"/>
                    </a:lnTo>
                    <a:lnTo>
                      <a:pt x="0" y="0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3" name="Freeform 153"/>
              <p:cNvSpPr>
                <a:spLocks/>
              </p:cNvSpPr>
              <p:nvPr/>
            </p:nvSpPr>
            <p:spPr bwMode="auto">
              <a:xfrm>
                <a:off x="1913" y="1855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4" name="Freeform 154"/>
              <p:cNvSpPr>
                <a:spLocks/>
              </p:cNvSpPr>
              <p:nvPr/>
            </p:nvSpPr>
            <p:spPr bwMode="auto">
              <a:xfrm>
                <a:off x="1917" y="1846"/>
                <a:ext cx="14" cy="13"/>
              </a:xfrm>
              <a:custGeom>
                <a:avLst/>
                <a:gdLst>
                  <a:gd name="T0" fmla="*/ 13 w 14"/>
                  <a:gd name="T1" fmla="*/ 1 h 13"/>
                  <a:gd name="T2" fmla="*/ 13 w 14"/>
                  <a:gd name="T3" fmla="*/ 0 h 13"/>
                  <a:gd name="T4" fmla="*/ 0 w 14"/>
                  <a:gd name="T5" fmla="*/ 12 h 13"/>
                  <a:gd name="T6" fmla="*/ 13 w 14"/>
                  <a:gd name="T7" fmla="*/ 1 h 13"/>
                  <a:gd name="T8" fmla="*/ 13 w 14"/>
                  <a:gd name="T9" fmla="*/ 0 h 13"/>
                  <a:gd name="T10" fmla="*/ 13 w 14"/>
                  <a:gd name="T11" fmla="*/ 1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13"/>
                  <a:gd name="T20" fmla="*/ 14 w 14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13">
                    <a:moveTo>
                      <a:pt x="13" y="1"/>
                    </a:moveTo>
                    <a:lnTo>
                      <a:pt x="13" y="0"/>
                    </a:lnTo>
                    <a:lnTo>
                      <a:pt x="0" y="12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3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5" name="Freeform 155"/>
              <p:cNvSpPr>
                <a:spLocks/>
              </p:cNvSpPr>
              <p:nvPr/>
            </p:nvSpPr>
            <p:spPr bwMode="auto">
              <a:xfrm>
                <a:off x="1928" y="1843"/>
                <a:ext cx="12" cy="14"/>
              </a:xfrm>
              <a:custGeom>
                <a:avLst/>
                <a:gdLst>
                  <a:gd name="T0" fmla="*/ 11 w 12"/>
                  <a:gd name="T1" fmla="*/ 13 h 14"/>
                  <a:gd name="T2" fmla="*/ 9 w 12"/>
                  <a:gd name="T3" fmla="*/ 13 h 14"/>
                  <a:gd name="T4" fmla="*/ 0 w 12"/>
                  <a:gd name="T5" fmla="*/ 0 h 14"/>
                  <a:gd name="T6" fmla="*/ 0 w 12"/>
                  <a:gd name="T7" fmla="*/ 12 h 14"/>
                  <a:gd name="T8" fmla="*/ 9 w 12"/>
                  <a:gd name="T9" fmla="*/ 13 h 14"/>
                  <a:gd name="T10" fmla="*/ 11 w 12"/>
                  <a:gd name="T11" fmla="*/ 1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14"/>
                  <a:gd name="T20" fmla="*/ 12 w 12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14">
                    <a:moveTo>
                      <a:pt x="11" y="13"/>
                    </a:moveTo>
                    <a:lnTo>
                      <a:pt x="9" y="13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9" y="13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6" name="Freeform 156"/>
              <p:cNvSpPr>
                <a:spLocks/>
              </p:cNvSpPr>
              <p:nvPr/>
            </p:nvSpPr>
            <p:spPr bwMode="auto">
              <a:xfrm>
                <a:off x="1927" y="1843"/>
                <a:ext cx="14" cy="14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0 h 14"/>
                  <a:gd name="T4" fmla="*/ 0 w 14"/>
                  <a:gd name="T5" fmla="*/ 0 h 14"/>
                  <a:gd name="T6" fmla="*/ 11 w 14"/>
                  <a:gd name="T7" fmla="*/ 13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4"/>
                  <a:gd name="T14" fmla="*/ 14 w 14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4">
                    <a:moveTo>
                      <a:pt x="11" y="13"/>
                    </a:moveTo>
                    <a:lnTo>
                      <a:pt x="13" y="0"/>
                    </a:lnTo>
                    <a:lnTo>
                      <a:pt x="0" y="0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7" name="Freeform 157"/>
              <p:cNvSpPr>
                <a:spLocks/>
              </p:cNvSpPr>
              <p:nvPr/>
            </p:nvSpPr>
            <p:spPr bwMode="auto">
              <a:xfrm>
                <a:off x="1931" y="1843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8" name="Freeform 158"/>
              <p:cNvSpPr>
                <a:spLocks/>
              </p:cNvSpPr>
              <p:nvPr/>
            </p:nvSpPr>
            <p:spPr bwMode="auto">
              <a:xfrm>
                <a:off x="1935" y="1834"/>
                <a:ext cx="14" cy="13"/>
              </a:xfrm>
              <a:custGeom>
                <a:avLst/>
                <a:gdLst>
                  <a:gd name="T0" fmla="*/ 13 w 14"/>
                  <a:gd name="T1" fmla="*/ 0 h 13"/>
                  <a:gd name="T2" fmla="*/ 0 w 14"/>
                  <a:gd name="T3" fmla="*/ 12 h 13"/>
                  <a:gd name="T4" fmla="*/ 13 w 14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3"/>
                  <a:gd name="T11" fmla="*/ 14 w 14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3">
                    <a:moveTo>
                      <a:pt x="13" y="0"/>
                    </a:moveTo>
                    <a:lnTo>
                      <a:pt x="0" y="1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69" name="Freeform 159"/>
              <p:cNvSpPr>
                <a:spLocks/>
              </p:cNvSpPr>
              <p:nvPr/>
            </p:nvSpPr>
            <p:spPr bwMode="auto">
              <a:xfrm>
                <a:off x="1946" y="1831"/>
                <a:ext cx="12" cy="14"/>
              </a:xfrm>
              <a:custGeom>
                <a:avLst/>
                <a:gdLst>
                  <a:gd name="T0" fmla="*/ 11 w 12"/>
                  <a:gd name="T1" fmla="*/ 13 h 14"/>
                  <a:gd name="T2" fmla="*/ 0 w 12"/>
                  <a:gd name="T3" fmla="*/ 0 h 14"/>
                  <a:gd name="T4" fmla="*/ 11 w 12"/>
                  <a:gd name="T5" fmla="*/ 13 h 14"/>
                  <a:gd name="T6" fmla="*/ 9 w 12"/>
                  <a:gd name="T7" fmla="*/ 13 h 14"/>
                  <a:gd name="T8" fmla="*/ 11 w 12"/>
                  <a:gd name="T9" fmla="*/ 13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4"/>
                  <a:gd name="T17" fmla="*/ 12 w 1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4">
                    <a:moveTo>
                      <a:pt x="11" y="13"/>
                    </a:moveTo>
                    <a:lnTo>
                      <a:pt x="0" y="0"/>
                    </a:lnTo>
                    <a:lnTo>
                      <a:pt x="11" y="13"/>
                    </a:lnTo>
                    <a:lnTo>
                      <a:pt x="9" y="13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0" name="Freeform 160"/>
              <p:cNvSpPr>
                <a:spLocks/>
              </p:cNvSpPr>
              <p:nvPr/>
            </p:nvSpPr>
            <p:spPr bwMode="auto">
              <a:xfrm>
                <a:off x="1946" y="1829"/>
                <a:ext cx="13" cy="15"/>
              </a:xfrm>
              <a:custGeom>
                <a:avLst/>
                <a:gdLst>
                  <a:gd name="T0" fmla="*/ 12 w 13"/>
                  <a:gd name="T1" fmla="*/ 4 h 15"/>
                  <a:gd name="T2" fmla="*/ 11 w 13"/>
                  <a:gd name="T3" fmla="*/ 14 h 15"/>
                  <a:gd name="T4" fmla="*/ 12 w 13"/>
                  <a:gd name="T5" fmla="*/ 0 h 15"/>
                  <a:gd name="T6" fmla="*/ 0 w 13"/>
                  <a:gd name="T7" fmla="*/ 0 h 15"/>
                  <a:gd name="T8" fmla="*/ 11 w 13"/>
                  <a:gd name="T9" fmla="*/ 14 h 15"/>
                  <a:gd name="T10" fmla="*/ 12 w 13"/>
                  <a:gd name="T11" fmla="*/ 4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15"/>
                  <a:gd name="T20" fmla="*/ 13 w 13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15">
                    <a:moveTo>
                      <a:pt x="12" y="4"/>
                    </a:moveTo>
                    <a:lnTo>
                      <a:pt x="11" y="1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" y="14"/>
                    </a:lnTo>
                    <a:lnTo>
                      <a:pt x="12" y="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1" name="Freeform 161"/>
              <p:cNvSpPr>
                <a:spLocks/>
              </p:cNvSpPr>
              <p:nvPr/>
            </p:nvSpPr>
            <p:spPr bwMode="auto">
              <a:xfrm>
                <a:off x="1932" y="1828"/>
                <a:ext cx="14" cy="1"/>
              </a:xfrm>
              <a:custGeom>
                <a:avLst/>
                <a:gdLst>
                  <a:gd name="T0" fmla="*/ 0 w 14"/>
                  <a:gd name="T1" fmla="*/ 0 h 1"/>
                  <a:gd name="T2" fmla="*/ 13 w 14"/>
                  <a:gd name="T3" fmla="*/ 0 h 1"/>
                  <a:gd name="T4" fmla="*/ 0 w 1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"/>
                  <a:gd name="T11" fmla="*/ 14 w 1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2" name="Freeform 162"/>
              <p:cNvSpPr>
                <a:spLocks/>
              </p:cNvSpPr>
              <p:nvPr/>
            </p:nvSpPr>
            <p:spPr bwMode="auto">
              <a:xfrm>
                <a:off x="1923" y="1818"/>
                <a:ext cx="12" cy="15"/>
              </a:xfrm>
              <a:custGeom>
                <a:avLst/>
                <a:gdLst>
                  <a:gd name="T0" fmla="*/ 0 w 12"/>
                  <a:gd name="T1" fmla="*/ 1 h 15"/>
                  <a:gd name="T2" fmla="*/ 11 w 12"/>
                  <a:gd name="T3" fmla="*/ 14 h 15"/>
                  <a:gd name="T4" fmla="*/ 0 w 12"/>
                  <a:gd name="T5" fmla="*/ 0 h 15"/>
                  <a:gd name="T6" fmla="*/ 0 w 12"/>
                  <a:gd name="T7" fmla="*/ 1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"/>
                  <a:gd name="T14" fmla="*/ 12 w 1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">
                    <a:moveTo>
                      <a:pt x="0" y="1"/>
                    </a:moveTo>
                    <a:lnTo>
                      <a:pt x="11" y="14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3" name="Freeform 163"/>
              <p:cNvSpPr>
                <a:spLocks/>
              </p:cNvSpPr>
              <p:nvPr/>
            </p:nvSpPr>
            <p:spPr bwMode="auto">
              <a:xfrm>
                <a:off x="1909" y="1816"/>
                <a:ext cx="14" cy="12"/>
              </a:xfrm>
              <a:custGeom>
                <a:avLst/>
                <a:gdLst>
                  <a:gd name="T0" fmla="*/ 0 w 14"/>
                  <a:gd name="T1" fmla="*/ 11 h 12"/>
                  <a:gd name="T2" fmla="*/ 13 w 14"/>
                  <a:gd name="T3" fmla="*/ 1 h 12"/>
                  <a:gd name="T4" fmla="*/ 13 w 14"/>
                  <a:gd name="T5" fmla="*/ 0 h 12"/>
                  <a:gd name="T6" fmla="*/ 0 w 14"/>
                  <a:gd name="T7" fmla="*/ 11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2"/>
                  <a:gd name="T14" fmla="*/ 14 w 1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2">
                    <a:moveTo>
                      <a:pt x="0" y="11"/>
                    </a:moveTo>
                    <a:lnTo>
                      <a:pt x="13" y="1"/>
                    </a:lnTo>
                    <a:lnTo>
                      <a:pt x="13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4" name="Freeform 164"/>
              <p:cNvSpPr>
                <a:spLocks/>
              </p:cNvSpPr>
              <p:nvPr/>
            </p:nvSpPr>
            <p:spPr bwMode="auto">
              <a:xfrm>
                <a:off x="1905" y="1828"/>
                <a:ext cx="13" cy="14"/>
              </a:xfrm>
              <a:custGeom>
                <a:avLst/>
                <a:gdLst>
                  <a:gd name="T0" fmla="*/ 12 w 13"/>
                  <a:gd name="T1" fmla="*/ 0 h 14"/>
                  <a:gd name="T2" fmla="*/ 5 w 13"/>
                  <a:gd name="T3" fmla="*/ 0 h 14"/>
                  <a:gd name="T4" fmla="*/ 0 w 13"/>
                  <a:gd name="T5" fmla="*/ 12 h 14"/>
                  <a:gd name="T6" fmla="*/ 3 w 13"/>
                  <a:gd name="T7" fmla="*/ 13 h 14"/>
                  <a:gd name="T8" fmla="*/ 12 w 13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4"/>
                  <a:gd name="T17" fmla="*/ 13 w 13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4">
                    <a:moveTo>
                      <a:pt x="12" y="0"/>
                    </a:moveTo>
                    <a:lnTo>
                      <a:pt x="5" y="0"/>
                    </a:lnTo>
                    <a:lnTo>
                      <a:pt x="0" y="12"/>
                    </a:lnTo>
                    <a:lnTo>
                      <a:pt x="3" y="1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5" name="Freeform 165"/>
              <p:cNvSpPr>
                <a:spLocks/>
              </p:cNvSpPr>
              <p:nvPr/>
            </p:nvSpPr>
            <p:spPr bwMode="auto">
              <a:xfrm>
                <a:off x="1904" y="1828"/>
                <a:ext cx="12" cy="15"/>
              </a:xfrm>
              <a:custGeom>
                <a:avLst/>
                <a:gdLst>
                  <a:gd name="T0" fmla="*/ 11 w 12"/>
                  <a:gd name="T1" fmla="*/ 14 h 15"/>
                  <a:gd name="T2" fmla="*/ 0 w 12"/>
                  <a:gd name="T3" fmla="*/ 0 h 15"/>
                  <a:gd name="T4" fmla="*/ 0 w 12"/>
                  <a:gd name="T5" fmla="*/ 4 h 15"/>
                  <a:gd name="T6" fmla="*/ 11 w 12"/>
                  <a:gd name="T7" fmla="*/ 14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"/>
                  <a:gd name="T14" fmla="*/ 12 w 1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">
                    <a:moveTo>
                      <a:pt x="11" y="1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1" y="1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6" name="Freeform 166"/>
              <p:cNvSpPr>
                <a:spLocks/>
              </p:cNvSpPr>
              <p:nvPr/>
            </p:nvSpPr>
            <p:spPr bwMode="auto">
              <a:xfrm>
                <a:off x="1891" y="1829"/>
                <a:ext cx="14" cy="13"/>
              </a:xfrm>
              <a:custGeom>
                <a:avLst/>
                <a:gdLst>
                  <a:gd name="T0" fmla="*/ 0 w 14"/>
                  <a:gd name="T1" fmla="*/ 12 h 13"/>
                  <a:gd name="T2" fmla="*/ 13 w 14"/>
                  <a:gd name="T3" fmla="*/ 0 h 13"/>
                  <a:gd name="T4" fmla="*/ 0 w 14"/>
                  <a:gd name="T5" fmla="*/ 10 h 13"/>
                  <a:gd name="T6" fmla="*/ 0 w 14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3"/>
                  <a:gd name="T14" fmla="*/ 14 w 14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3">
                    <a:moveTo>
                      <a:pt x="0" y="12"/>
                    </a:moveTo>
                    <a:lnTo>
                      <a:pt x="13" y="0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7" name="Freeform 167"/>
              <p:cNvSpPr>
                <a:spLocks/>
              </p:cNvSpPr>
              <p:nvPr/>
            </p:nvSpPr>
            <p:spPr bwMode="auto">
              <a:xfrm>
                <a:off x="1887" y="1840"/>
                <a:ext cx="13" cy="13"/>
              </a:xfrm>
              <a:custGeom>
                <a:avLst/>
                <a:gdLst>
                  <a:gd name="T0" fmla="*/ 5 w 13"/>
                  <a:gd name="T1" fmla="*/ 0 h 13"/>
                  <a:gd name="T2" fmla="*/ 0 w 13"/>
                  <a:gd name="T3" fmla="*/ 12 h 13"/>
                  <a:gd name="T4" fmla="*/ 12 w 13"/>
                  <a:gd name="T5" fmla="*/ 0 h 13"/>
                  <a:gd name="T6" fmla="*/ 5 w 13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3"/>
                  <a:gd name="T14" fmla="*/ 13 w 13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3">
                    <a:moveTo>
                      <a:pt x="5" y="0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8" name="Freeform 168"/>
              <p:cNvSpPr>
                <a:spLocks/>
              </p:cNvSpPr>
              <p:nvPr/>
            </p:nvSpPr>
            <p:spPr bwMode="auto">
              <a:xfrm>
                <a:off x="1885" y="1839"/>
                <a:ext cx="13" cy="15"/>
              </a:xfrm>
              <a:custGeom>
                <a:avLst/>
                <a:gdLst>
                  <a:gd name="T0" fmla="*/ 6 w 13"/>
                  <a:gd name="T1" fmla="*/ 6 h 15"/>
                  <a:gd name="T2" fmla="*/ 12 w 13"/>
                  <a:gd name="T3" fmla="*/ 7 h 15"/>
                  <a:gd name="T4" fmla="*/ 0 w 13"/>
                  <a:gd name="T5" fmla="*/ 0 h 15"/>
                  <a:gd name="T6" fmla="*/ 5 w 13"/>
                  <a:gd name="T7" fmla="*/ 13 h 15"/>
                  <a:gd name="T8" fmla="*/ 11 w 13"/>
                  <a:gd name="T9" fmla="*/ 14 h 15"/>
                  <a:gd name="T10" fmla="*/ 6 w 13"/>
                  <a:gd name="T11" fmla="*/ 6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15"/>
                  <a:gd name="T20" fmla="*/ 13 w 13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15">
                    <a:moveTo>
                      <a:pt x="6" y="6"/>
                    </a:moveTo>
                    <a:lnTo>
                      <a:pt x="12" y="7"/>
                    </a:lnTo>
                    <a:lnTo>
                      <a:pt x="0" y="0"/>
                    </a:lnTo>
                    <a:lnTo>
                      <a:pt x="5" y="13"/>
                    </a:lnTo>
                    <a:lnTo>
                      <a:pt x="11" y="14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79" name="Freeform 169"/>
              <p:cNvSpPr>
                <a:spLocks/>
              </p:cNvSpPr>
              <p:nvPr/>
            </p:nvSpPr>
            <p:spPr bwMode="auto">
              <a:xfrm>
                <a:off x="1874" y="1841"/>
                <a:ext cx="13" cy="13"/>
              </a:xfrm>
              <a:custGeom>
                <a:avLst/>
                <a:gdLst>
                  <a:gd name="T0" fmla="*/ 0 w 13"/>
                  <a:gd name="T1" fmla="*/ 12 h 13"/>
                  <a:gd name="T2" fmla="*/ 12 w 13"/>
                  <a:gd name="T3" fmla="*/ 1 h 13"/>
                  <a:gd name="T4" fmla="*/ 11 w 13"/>
                  <a:gd name="T5" fmla="*/ 0 h 13"/>
                  <a:gd name="T6" fmla="*/ 0 w 13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3"/>
                  <a:gd name="T14" fmla="*/ 13 w 13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3">
                    <a:moveTo>
                      <a:pt x="0" y="12"/>
                    </a:moveTo>
                    <a:lnTo>
                      <a:pt x="12" y="1"/>
                    </a:lnTo>
                    <a:lnTo>
                      <a:pt x="11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0" name="Freeform 170"/>
              <p:cNvSpPr>
                <a:spLocks/>
              </p:cNvSpPr>
              <p:nvPr/>
            </p:nvSpPr>
            <p:spPr bwMode="auto">
              <a:xfrm>
                <a:off x="1869" y="1853"/>
                <a:ext cx="13" cy="1"/>
              </a:xfrm>
              <a:custGeom>
                <a:avLst/>
                <a:gdLst>
                  <a:gd name="T0" fmla="*/ 12 w 13"/>
                  <a:gd name="T1" fmla="*/ 0 h 1"/>
                  <a:gd name="T2" fmla="*/ 0 w 13"/>
                  <a:gd name="T3" fmla="*/ 0 h 1"/>
                  <a:gd name="T4" fmla="*/ 12 w 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"/>
                  <a:gd name="T11" fmla="*/ 13 w 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1" name="Freeform 171"/>
              <p:cNvSpPr>
                <a:spLocks/>
              </p:cNvSpPr>
              <p:nvPr/>
            </p:nvSpPr>
            <p:spPr bwMode="auto">
              <a:xfrm>
                <a:off x="1857" y="1855"/>
                <a:ext cx="27" cy="13"/>
              </a:xfrm>
              <a:custGeom>
                <a:avLst/>
                <a:gdLst>
                  <a:gd name="T0" fmla="*/ 26 w 27"/>
                  <a:gd name="T1" fmla="*/ 3 h 13"/>
                  <a:gd name="T2" fmla="*/ 0 w 27"/>
                  <a:gd name="T3" fmla="*/ 12 h 13"/>
                  <a:gd name="T4" fmla="*/ 26 w 27"/>
                  <a:gd name="T5" fmla="*/ 3 h 13"/>
                  <a:gd name="T6" fmla="*/ 26 w 27"/>
                  <a:gd name="T7" fmla="*/ 0 h 13"/>
                  <a:gd name="T8" fmla="*/ 26 w 27"/>
                  <a:gd name="T9" fmla="*/ 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3"/>
                  <a:gd name="T17" fmla="*/ 27 w 27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3">
                    <a:moveTo>
                      <a:pt x="26" y="3"/>
                    </a:moveTo>
                    <a:lnTo>
                      <a:pt x="0" y="12"/>
                    </a:lnTo>
                    <a:lnTo>
                      <a:pt x="26" y="3"/>
                    </a:lnTo>
                    <a:lnTo>
                      <a:pt x="26" y="0"/>
                    </a:lnTo>
                    <a:lnTo>
                      <a:pt x="26" y="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2" name="Freeform 172"/>
              <p:cNvSpPr>
                <a:spLocks/>
              </p:cNvSpPr>
              <p:nvPr/>
            </p:nvSpPr>
            <p:spPr bwMode="auto">
              <a:xfrm>
                <a:off x="1874" y="1818"/>
                <a:ext cx="71" cy="46"/>
              </a:xfrm>
              <a:custGeom>
                <a:avLst/>
                <a:gdLst>
                  <a:gd name="T0" fmla="*/ 32 w 71"/>
                  <a:gd name="T1" fmla="*/ 8 h 46"/>
                  <a:gd name="T2" fmla="*/ 41 w 71"/>
                  <a:gd name="T3" fmla="*/ 17 h 46"/>
                  <a:gd name="T4" fmla="*/ 56 w 71"/>
                  <a:gd name="T5" fmla="*/ 23 h 46"/>
                  <a:gd name="T6" fmla="*/ 70 w 71"/>
                  <a:gd name="T7" fmla="*/ 13 h 46"/>
                  <a:gd name="T8" fmla="*/ 54 w 71"/>
                  <a:gd name="T9" fmla="*/ 8 h 46"/>
                  <a:gd name="T10" fmla="*/ 47 w 71"/>
                  <a:gd name="T11" fmla="*/ 0 h 46"/>
                  <a:gd name="T12" fmla="*/ 32 w 71"/>
                  <a:gd name="T13" fmla="*/ 8 h 46"/>
                  <a:gd name="T14" fmla="*/ 16 w 71"/>
                  <a:gd name="T15" fmla="*/ 18 h 46"/>
                  <a:gd name="T16" fmla="*/ 24 w 71"/>
                  <a:gd name="T17" fmla="*/ 27 h 46"/>
                  <a:gd name="T18" fmla="*/ 40 w 71"/>
                  <a:gd name="T19" fmla="*/ 33 h 46"/>
                  <a:gd name="T20" fmla="*/ 53 w 71"/>
                  <a:gd name="T21" fmla="*/ 23 h 46"/>
                  <a:gd name="T22" fmla="*/ 38 w 71"/>
                  <a:gd name="T23" fmla="*/ 18 h 46"/>
                  <a:gd name="T24" fmla="*/ 29 w 71"/>
                  <a:gd name="T25" fmla="*/ 10 h 46"/>
                  <a:gd name="T26" fmla="*/ 16 w 71"/>
                  <a:gd name="T27" fmla="*/ 18 h 46"/>
                  <a:gd name="T28" fmla="*/ 0 w 71"/>
                  <a:gd name="T29" fmla="*/ 30 h 46"/>
                  <a:gd name="T30" fmla="*/ 6 w 71"/>
                  <a:gd name="T31" fmla="*/ 38 h 46"/>
                  <a:gd name="T32" fmla="*/ 23 w 71"/>
                  <a:gd name="T33" fmla="*/ 45 h 46"/>
                  <a:gd name="T34" fmla="*/ 36 w 71"/>
                  <a:gd name="T35" fmla="*/ 36 h 46"/>
                  <a:gd name="T36" fmla="*/ 22 w 71"/>
                  <a:gd name="T37" fmla="*/ 29 h 46"/>
                  <a:gd name="T38" fmla="*/ 13 w 71"/>
                  <a:gd name="T39" fmla="*/ 22 h 46"/>
                  <a:gd name="T40" fmla="*/ 0 w 71"/>
                  <a:gd name="T41" fmla="*/ 30 h 46"/>
                  <a:gd name="T42" fmla="*/ 32 w 71"/>
                  <a:gd name="T43" fmla="*/ 8 h 4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1"/>
                  <a:gd name="T67" fmla="*/ 0 h 46"/>
                  <a:gd name="T68" fmla="*/ 71 w 71"/>
                  <a:gd name="T69" fmla="*/ 46 h 4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1" h="46">
                    <a:moveTo>
                      <a:pt x="32" y="8"/>
                    </a:moveTo>
                    <a:lnTo>
                      <a:pt x="41" y="17"/>
                    </a:lnTo>
                    <a:lnTo>
                      <a:pt x="56" y="23"/>
                    </a:lnTo>
                    <a:lnTo>
                      <a:pt x="70" y="13"/>
                    </a:lnTo>
                    <a:lnTo>
                      <a:pt x="54" y="8"/>
                    </a:lnTo>
                    <a:lnTo>
                      <a:pt x="47" y="0"/>
                    </a:lnTo>
                    <a:lnTo>
                      <a:pt x="32" y="8"/>
                    </a:lnTo>
                    <a:lnTo>
                      <a:pt x="16" y="18"/>
                    </a:lnTo>
                    <a:lnTo>
                      <a:pt x="24" y="27"/>
                    </a:lnTo>
                    <a:lnTo>
                      <a:pt x="40" y="33"/>
                    </a:lnTo>
                    <a:lnTo>
                      <a:pt x="53" y="23"/>
                    </a:lnTo>
                    <a:lnTo>
                      <a:pt x="38" y="18"/>
                    </a:lnTo>
                    <a:lnTo>
                      <a:pt x="29" y="10"/>
                    </a:lnTo>
                    <a:lnTo>
                      <a:pt x="16" y="18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23" y="45"/>
                    </a:lnTo>
                    <a:lnTo>
                      <a:pt x="36" y="36"/>
                    </a:lnTo>
                    <a:lnTo>
                      <a:pt x="22" y="29"/>
                    </a:lnTo>
                    <a:lnTo>
                      <a:pt x="13" y="22"/>
                    </a:lnTo>
                    <a:lnTo>
                      <a:pt x="0" y="30"/>
                    </a:lnTo>
                    <a:lnTo>
                      <a:pt x="32" y="8"/>
                    </a:lnTo>
                  </a:path>
                </a:pathLst>
              </a:custGeom>
              <a:solidFill>
                <a:srgbClr val="C1C1C1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3" name="Freeform 173"/>
              <p:cNvSpPr>
                <a:spLocks/>
              </p:cNvSpPr>
              <p:nvPr/>
            </p:nvSpPr>
            <p:spPr bwMode="auto">
              <a:xfrm>
                <a:off x="1907" y="1829"/>
                <a:ext cx="12" cy="15"/>
              </a:xfrm>
              <a:custGeom>
                <a:avLst/>
                <a:gdLst>
                  <a:gd name="T0" fmla="*/ 11 w 12"/>
                  <a:gd name="T1" fmla="*/ 14 h 15"/>
                  <a:gd name="T2" fmla="*/ 0 w 12"/>
                  <a:gd name="T3" fmla="*/ 0 h 15"/>
                  <a:gd name="T4" fmla="*/ 11 w 12"/>
                  <a:gd name="T5" fmla="*/ 14 h 15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5"/>
                  <a:gd name="T11" fmla="*/ 12 w 12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5">
                    <a:moveTo>
                      <a:pt x="11" y="14"/>
                    </a:moveTo>
                    <a:lnTo>
                      <a:pt x="0" y="0"/>
                    </a:lnTo>
                    <a:lnTo>
                      <a:pt x="11" y="1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4" name="Freeform 174"/>
              <p:cNvSpPr>
                <a:spLocks/>
              </p:cNvSpPr>
              <p:nvPr/>
            </p:nvSpPr>
            <p:spPr bwMode="auto">
              <a:xfrm>
                <a:off x="1917" y="1825"/>
                <a:ext cx="14" cy="28"/>
              </a:xfrm>
              <a:custGeom>
                <a:avLst/>
                <a:gdLst>
                  <a:gd name="T0" fmla="*/ 13 w 14"/>
                  <a:gd name="T1" fmla="*/ 27 h 28"/>
                  <a:gd name="T2" fmla="*/ 0 w 14"/>
                  <a:gd name="T3" fmla="*/ 0 h 28"/>
                  <a:gd name="T4" fmla="*/ 13 w 14"/>
                  <a:gd name="T5" fmla="*/ 27 h 28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28"/>
                  <a:gd name="T11" fmla="*/ 14 w 14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28">
                    <a:moveTo>
                      <a:pt x="13" y="27"/>
                    </a:moveTo>
                    <a:lnTo>
                      <a:pt x="0" y="0"/>
                    </a:lnTo>
                    <a:lnTo>
                      <a:pt x="13" y="2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5" name="Freeform 175"/>
              <p:cNvSpPr>
                <a:spLocks/>
              </p:cNvSpPr>
              <p:nvPr/>
            </p:nvSpPr>
            <p:spPr bwMode="auto">
              <a:xfrm>
                <a:off x="1934" y="1833"/>
                <a:ext cx="14" cy="12"/>
              </a:xfrm>
              <a:custGeom>
                <a:avLst/>
                <a:gdLst>
                  <a:gd name="T0" fmla="*/ 13 w 14"/>
                  <a:gd name="T1" fmla="*/ 1 h 12"/>
                  <a:gd name="T2" fmla="*/ 13 w 14"/>
                  <a:gd name="T3" fmla="*/ 0 h 12"/>
                  <a:gd name="T4" fmla="*/ 0 w 14"/>
                  <a:gd name="T5" fmla="*/ 10 h 12"/>
                  <a:gd name="T6" fmla="*/ 0 w 14"/>
                  <a:gd name="T7" fmla="*/ 11 h 12"/>
                  <a:gd name="T8" fmla="*/ 13 w 14"/>
                  <a:gd name="T9" fmla="*/ 1 h 12"/>
                  <a:gd name="T10" fmla="*/ 13 w 14"/>
                  <a:gd name="T11" fmla="*/ 0 h 12"/>
                  <a:gd name="T12" fmla="*/ 13 w 14"/>
                  <a:gd name="T13" fmla="*/ 1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2"/>
                  <a:gd name="T23" fmla="*/ 14 w 14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2">
                    <a:moveTo>
                      <a:pt x="13" y="1"/>
                    </a:moveTo>
                    <a:lnTo>
                      <a:pt x="13" y="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3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6" name="Freeform 176"/>
              <p:cNvSpPr>
                <a:spLocks/>
              </p:cNvSpPr>
              <p:nvPr/>
            </p:nvSpPr>
            <p:spPr bwMode="auto">
              <a:xfrm>
                <a:off x="1932" y="1828"/>
                <a:ext cx="14" cy="1"/>
              </a:xfrm>
              <a:custGeom>
                <a:avLst/>
                <a:gdLst>
                  <a:gd name="T0" fmla="*/ 0 w 14"/>
                  <a:gd name="T1" fmla="*/ 0 h 1"/>
                  <a:gd name="T2" fmla="*/ 13 w 14"/>
                  <a:gd name="T3" fmla="*/ 0 h 1"/>
                  <a:gd name="T4" fmla="*/ 0 w 1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"/>
                  <a:gd name="T11" fmla="*/ 14 w 1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7" name="Freeform 177"/>
              <p:cNvSpPr>
                <a:spLocks/>
              </p:cNvSpPr>
              <p:nvPr/>
            </p:nvSpPr>
            <p:spPr bwMode="auto">
              <a:xfrm>
                <a:off x="1923" y="1818"/>
                <a:ext cx="12" cy="15"/>
              </a:xfrm>
              <a:custGeom>
                <a:avLst/>
                <a:gdLst>
                  <a:gd name="T0" fmla="*/ 0 w 12"/>
                  <a:gd name="T1" fmla="*/ 1 h 15"/>
                  <a:gd name="T2" fmla="*/ 11 w 12"/>
                  <a:gd name="T3" fmla="*/ 14 h 15"/>
                  <a:gd name="T4" fmla="*/ 0 w 12"/>
                  <a:gd name="T5" fmla="*/ 0 h 15"/>
                  <a:gd name="T6" fmla="*/ 0 w 12"/>
                  <a:gd name="T7" fmla="*/ 1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"/>
                  <a:gd name="T14" fmla="*/ 12 w 1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">
                    <a:moveTo>
                      <a:pt x="0" y="1"/>
                    </a:moveTo>
                    <a:lnTo>
                      <a:pt x="11" y="14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8" name="Freeform 178"/>
              <p:cNvSpPr>
                <a:spLocks/>
              </p:cNvSpPr>
              <p:nvPr/>
            </p:nvSpPr>
            <p:spPr bwMode="auto">
              <a:xfrm>
                <a:off x="1909" y="1816"/>
                <a:ext cx="14" cy="12"/>
              </a:xfrm>
              <a:custGeom>
                <a:avLst/>
                <a:gdLst>
                  <a:gd name="T0" fmla="*/ 0 w 14"/>
                  <a:gd name="T1" fmla="*/ 11 h 12"/>
                  <a:gd name="T2" fmla="*/ 13 w 14"/>
                  <a:gd name="T3" fmla="*/ 1 h 12"/>
                  <a:gd name="T4" fmla="*/ 13 w 14"/>
                  <a:gd name="T5" fmla="*/ 0 h 12"/>
                  <a:gd name="T6" fmla="*/ 0 w 14"/>
                  <a:gd name="T7" fmla="*/ 11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12"/>
                  <a:gd name="T14" fmla="*/ 14 w 1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12">
                    <a:moveTo>
                      <a:pt x="0" y="11"/>
                    </a:moveTo>
                    <a:lnTo>
                      <a:pt x="13" y="1"/>
                    </a:lnTo>
                    <a:lnTo>
                      <a:pt x="13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9" name="Line 179"/>
              <p:cNvSpPr>
                <a:spLocks noChangeShapeType="1"/>
              </p:cNvSpPr>
              <p:nvPr/>
            </p:nvSpPr>
            <p:spPr bwMode="auto">
              <a:xfrm>
                <a:off x="1910" y="1829"/>
                <a:ext cx="8" cy="0"/>
              </a:xfrm>
              <a:prstGeom prst="line">
                <a:avLst/>
              </a:prstGeom>
              <a:noFill/>
              <a:ln w="9525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90" name="Freeform 180"/>
              <p:cNvSpPr>
                <a:spLocks/>
              </p:cNvSpPr>
              <p:nvPr/>
            </p:nvSpPr>
            <p:spPr bwMode="auto">
              <a:xfrm>
                <a:off x="1891" y="1841"/>
                <a:ext cx="12" cy="14"/>
              </a:xfrm>
              <a:custGeom>
                <a:avLst/>
                <a:gdLst>
                  <a:gd name="T0" fmla="*/ 11 w 12"/>
                  <a:gd name="T1" fmla="*/ 13 h 14"/>
                  <a:gd name="T2" fmla="*/ 0 w 12"/>
                  <a:gd name="T3" fmla="*/ 0 h 14"/>
                  <a:gd name="T4" fmla="*/ 9 w 12"/>
                  <a:gd name="T5" fmla="*/ 13 h 14"/>
                  <a:gd name="T6" fmla="*/ 11 w 12"/>
                  <a:gd name="T7" fmla="*/ 13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4"/>
                  <a:gd name="T14" fmla="*/ 12 w 12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4">
                    <a:moveTo>
                      <a:pt x="11" y="13"/>
                    </a:moveTo>
                    <a:lnTo>
                      <a:pt x="0" y="0"/>
                    </a:lnTo>
                    <a:lnTo>
                      <a:pt x="9" y="13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1" name="Freeform 181"/>
              <p:cNvSpPr>
                <a:spLocks/>
              </p:cNvSpPr>
              <p:nvPr/>
            </p:nvSpPr>
            <p:spPr bwMode="auto">
              <a:xfrm>
                <a:off x="1898" y="1850"/>
                <a:ext cx="15" cy="1"/>
              </a:xfrm>
              <a:custGeom>
                <a:avLst/>
                <a:gdLst>
                  <a:gd name="T0" fmla="*/ 14 w 15"/>
                  <a:gd name="T1" fmla="*/ 0 h 1"/>
                  <a:gd name="T2" fmla="*/ 0 w 15"/>
                  <a:gd name="T3" fmla="*/ 0 h 1"/>
                  <a:gd name="T4" fmla="*/ 14 w 1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1"/>
                  <a:gd name="T11" fmla="*/ 15 w 1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1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2" name="Freeform 182"/>
              <p:cNvSpPr>
                <a:spLocks/>
              </p:cNvSpPr>
              <p:nvPr/>
            </p:nvSpPr>
            <p:spPr bwMode="auto">
              <a:xfrm>
                <a:off x="1917" y="1845"/>
                <a:ext cx="14" cy="13"/>
              </a:xfrm>
              <a:custGeom>
                <a:avLst/>
                <a:gdLst>
                  <a:gd name="T0" fmla="*/ 13 w 14"/>
                  <a:gd name="T1" fmla="*/ 0 h 13"/>
                  <a:gd name="T2" fmla="*/ 0 w 14"/>
                  <a:gd name="T3" fmla="*/ 12 h 13"/>
                  <a:gd name="T4" fmla="*/ 13 w 14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3"/>
                  <a:gd name="T11" fmla="*/ 14 w 14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3">
                    <a:moveTo>
                      <a:pt x="13" y="0"/>
                    </a:moveTo>
                    <a:lnTo>
                      <a:pt x="0" y="1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3" name="Freeform 183"/>
              <p:cNvSpPr>
                <a:spLocks/>
              </p:cNvSpPr>
              <p:nvPr/>
            </p:nvSpPr>
            <p:spPr bwMode="auto">
              <a:xfrm>
                <a:off x="1914" y="1839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2 w 13"/>
                  <a:gd name="T3" fmla="*/ 0 h 1"/>
                  <a:gd name="T4" fmla="*/ 0 w 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"/>
                  <a:gd name="T11" fmla="*/ 13 w 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4" name="Freeform 184"/>
              <p:cNvSpPr>
                <a:spLocks/>
              </p:cNvSpPr>
              <p:nvPr/>
            </p:nvSpPr>
            <p:spPr bwMode="auto">
              <a:xfrm>
                <a:off x="1905" y="1830"/>
                <a:ext cx="12" cy="14"/>
              </a:xfrm>
              <a:custGeom>
                <a:avLst/>
                <a:gdLst>
                  <a:gd name="T0" fmla="*/ 0 w 12"/>
                  <a:gd name="T1" fmla="*/ 0 h 14"/>
                  <a:gd name="T2" fmla="*/ 11 w 12"/>
                  <a:gd name="T3" fmla="*/ 13 h 14"/>
                  <a:gd name="T4" fmla="*/ 0 w 12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0" y="0"/>
                    </a:moveTo>
                    <a:lnTo>
                      <a:pt x="11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5" name="Freeform 185"/>
              <p:cNvSpPr>
                <a:spLocks/>
              </p:cNvSpPr>
              <p:nvPr/>
            </p:nvSpPr>
            <p:spPr bwMode="auto">
              <a:xfrm>
                <a:off x="1891" y="1829"/>
                <a:ext cx="14" cy="13"/>
              </a:xfrm>
              <a:custGeom>
                <a:avLst/>
                <a:gdLst>
                  <a:gd name="T0" fmla="*/ 0 w 14"/>
                  <a:gd name="T1" fmla="*/ 10 h 13"/>
                  <a:gd name="T2" fmla="*/ 0 w 14"/>
                  <a:gd name="T3" fmla="*/ 12 h 13"/>
                  <a:gd name="T4" fmla="*/ 13 w 14"/>
                  <a:gd name="T5" fmla="*/ 0 h 13"/>
                  <a:gd name="T6" fmla="*/ 0 w 14"/>
                  <a:gd name="T7" fmla="*/ 10 h 13"/>
                  <a:gd name="T8" fmla="*/ 0 w 14"/>
                  <a:gd name="T9" fmla="*/ 12 h 13"/>
                  <a:gd name="T10" fmla="*/ 0 w 14"/>
                  <a:gd name="T11" fmla="*/ 1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13"/>
                  <a:gd name="T20" fmla="*/ 14 w 14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13">
                    <a:moveTo>
                      <a:pt x="0" y="10"/>
                    </a:moveTo>
                    <a:lnTo>
                      <a:pt x="0" y="12"/>
                    </a:lnTo>
                    <a:lnTo>
                      <a:pt x="13" y="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6" name="Freeform 186"/>
              <p:cNvSpPr>
                <a:spLocks/>
              </p:cNvSpPr>
              <p:nvPr/>
            </p:nvSpPr>
            <p:spPr bwMode="auto">
              <a:xfrm>
                <a:off x="1891" y="1836"/>
                <a:ext cx="1" cy="14"/>
              </a:xfrm>
              <a:custGeom>
                <a:avLst/>
                <a:gdLst>
                  <a:gd name="T0" fmla="*/ 0 w 1"/>
                  <a:gd name="T1" fmla="*/ 13 h 14"/>
                  <a:gd name="T2" fmla="*/ 0 w 1"/>
                  <a:gd name="T3" fmla="*/ 0 h 14"/>
                  <a:gd name="T4" fmla="*/ 0 w 1"/>
                  <a:gd name="T5" fmla="*/ 13 h 1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"/>
                  <a:gd name="T11" fmla="*/ 1 w 1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">
                    <a:moveTo>
                      <a:pt x="0" y="13"/>
                    </a:moveTo>
                    <a:lnTo>
                      <a:pt x="0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7" name="Freeform 187"/>
              <p:cNvSpPr>
                <a:spLocks/>
              </p:cNvSpPr>
              <p:nvPr/>
            </p:nvSpPr>
            <p:spPr bwMode="auto">
              <a:xfrm>
                <a:off x="1871" y="1853"/>
                <a:ext cx="12" cy="14"/>
              </a:xfrm>
              <a:custGeom>
                <a:avLst/>
                <a:gdLst>
                  <a:gd name="T0" fmla="*/ 11 w 12"/>
                  <a:gd name="T1" fmla="*/ 13 h 14"/>
                  <a:gd name="T2" fmla="*/ 0 w 12"/>
                  <a:gd name="T3" fmla="*/ 0 h 14"/>
                  <a:gd name="T4" fmla="*/ 11 w 12"/>
                  <a:gd name="T5" fmla="*/ 13 h 14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4"/>
                  <a:gd name="T11" fmla="*/ 12 w 12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4">
                    <a:moveTo>
                      <a:pt x="11" y="13"/>
                    </a:moveTo>
                    <a:lnTo>
                      <a:pt x="0" y="0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8" name="Freeform 188"/>
              <p:cNvSpPr>
                <a:spLocks/>
              </p:cNvSpPr>
              <p:nvPr/>
            </p:nvSpPr>
            <p:spPr bwMode="auto">
              <a:xfrm>
                <a:off x="1882" y="1849"/>
                <a:ext cx="14" cy="28"/>
              </a:xfrm>
              <a:custGeom>
                <a:avLst/>
                <a:gdLst>
                  <a:gd name="T0" fmla="*/ 12 w 14"/>
                  <a:gd name="T1" fmla="*/ 27 h 28"/>
                  <a:gd name="T2" fmla="*/ 0 w 14"/>
                  <a:gd name="T3" fmla="*/ 0 h 28"/>
                  <a:gd name="T4" fmla="*/ 12 w 14"/>
                  <a:gd name="T5" fmla="*/ 27 h 28"/>
                  <a:gd name="T6" fmla="*/ 13 w 14"/>
                  <a:gd name="T7" fmla="*/ 27 h 28"/>
                  <a:gd name="T8" fmla="*/ 12 w 1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8"/>
                  <a:gd name="T17" fmla="*/ 14 w 1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8">
                    <a:moveTo>
                      <a:pt x="12" y="27"/>
                    </a:moveTo>
                    <a:lnTo>
                      <a:pt x="0" y="0"/>
                    </a:lnTo>
                    <a:lnTo>
                      <a:pt x="12" y="27"/>
                    </a:lnTo>
                    <a:lnTo>
                      <a:pt x="13" y="27"/>
                    </a:lnTo>
                    <a:lnTo>
                      <a:pt x="12" y="2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9" name="Freeform 189"/>
              <p:cNvSpPr>
                <a:spLocks/>
              </p:cNvSpPr>
              <p:nvPr/>
            </p:nvSpPr>
            <p:spPr bwMode="auto">
              <a:xfrm>
                <a:off x="1899" y="1856"/>
                <a:ext cx="14" cy="13"/>
              </a:xfrm>
              <a:custGeom>
                <a:avLst/>
                <a:gdLst>
                  <a:gd name="T0" fmla="*/ 13 w 14"/>
                  <a:gd name="T1" fmla="*/ 1 h 13"/>
                  <a:gd name="T2" fmla="*/ 13 w 14"/>
                  <a:gd name="T3" fmla="*/ 0 h 13"/>
                  <a:gd name="T4" fmla="*/ 0 w 14"/>
                  <a:gd name="T5" fmla="*/ 12 h 13"/>
                  <a:gd name="T6" fmla="*/ 13 w 14"/>
                  <a:gd name="T7" fmla="*/ 1 h 13"/>
                  <a:gd name="T8" fmla="*/ 13 w 14"/>
                  <a:gd name="T9" fmla="*/ 0 h 13"/>
                  <a:gd name="T10" fmla="*/ 13 w 14"/>
                  <a:gd name="T11" fmla="*/ 1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13"/>
                  <a:gd name="T20" fmla="*/ 14 w 14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13">
                    <a:moveTo>
                      <a:pt x="13" y="1"/>
                    </a:moveTo>
                    <a:lnTo>
                      <a:pt x="13" y="0"/>
                    </a:lnTo>
                    <a:lnTo>
                      <a:pt x="0" y="12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3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0" name="Freeform 190"/>
              <p:cNvSpPr>
                <a:spLocks/>
              </p:cNvSpPr>
              <p:nvPr/>
            </p:nvSpPr>
            <p:spPr bwMode="auto">
              <a:xfrm>
                <a:off x="1897" y="1853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2 w 13"/>
                  <a:gd name="T3" fmla="*/ 0 h 1"/>
                  <a:gd name="T4" fmla="*/ 0 w 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"/>
                  <a:gd name="T11" fmla="*/ 13 w 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1" name="Freeform 191"/>
              <p:cNvSpPr>
                <a:spLocks/>
              </p:cNvSpPr>
              <p:nvPr/>
            </p:nvSpPr>
            <p:spPr bwMode="auto">
              <a:xfrm>
                <a:off x="1887" y="1843"/>
                <a:ext cx="13" cy="14"/>
              </a:xfrm>
              <a:custGeom>
                <a:avLst/>
                <a:gdLst>
                  <a:gd name="T0" fmla="*/ 1 w 13"/>
                  <a:gd name="T1" fmla="*/ 1 h 14"/>
                  <a:gd name="T2" fmla="*/ 0 w 13"/>
                  <a:gd name="T3" fmla="*/ 0 h 14"/>
                  <a:gd name="T4" fmla="*/ 10 w 13"/>
                  <a:gd name="T5" fmla="*/ 13 h 14"/>
                  <a:gd name="T6" fmla="*/ 12 w 13"/>
                  <a:gd name="T7" fmla="*/ 11 h 14"/>
                  <a:gd name="T8" fmla="*/ 1 w 13"/>
                  <a:gd name="T9" fmla="*/ 0 h 14"/>
                  <a:gd name="T10" fmla="*/ 0 w 13"/>
                  <a:gd name="T11" fmla="*/ 0 h 14"/>
                  <a:gd name="T12" fmla="*/ 1 w 13"/>
                  <a:gd name="T13" fmla="*/ 1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4"/>
                  <a:gd name="T23" fmla="*/ 13 w 13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4">
                    <a:moveTo>
                      <a:pt x="1" y="1"/>
                    </a:moveTo>
                    <a:lnTo>
                      <a:pt x="0" y="0"/>
                    </a:lnTo>
                    <a:lnTo>
                      <a:pt x="10" y="13"/>
                    </a:lnTo>
                    <a:lnTo>
                      <a:pt x="12" y="1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2" name="Freeform 192"/>
              <p:cNvSpPr>
                <a:spLocks/>
              </p:cNvSpPr>
              <p:nvPr/>
            </p:nvSpPr>
            <p:spPr bwMode="auto">
              <a:xfrm>
                <a:off x="1874" y="1841"/>
                <a:ext cx="13" cy="13"/>
              </a:xfrm>
              <a:custGeom>
                <a:avLst/>
                <a:gdLst>
                  <a:gd name="T0" fmla="*/ 0 w 13"/>
                  <a:gd name="T1" fmla="*/ 12 h 13"/>
                  <a:gd name="T2" fmla="*/ 12 w 13"/>
                  <a:gd name="T3" fmla="*/ 1 h 13"/>
                  <a:gd name="T4" fmla="*/ 11 w 13"/>
                  <a:gd name="T5" fmla="*/ 0 h 13"/>
                  <a:gd name="T6" fmla="*/ 0 w 13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13"/>
                  <a:gd name="T14" fmla="*/ 13 w 13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13">
                    <a:moveTo>
                      <a:pt x="0" y="12"/>
                    </a:moveTo>
                    <a:lnTo>
                      <a:pt x="12" y="1"/>
                    </a:lnTo>
                    <a:lnTo>
                      <a:pt x="11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3" name="Freeform 193"/>
              <p:cNvSpPr>
                <a:spLocks/>
              </p:cNvSpPr>
              <p:nvPr/>
            </p:nvSpPr>
            <p:spPr bwMode="auto">
              <a:xfrm>
                <a:off x="1917" y="1826"/>
                <a:ext cx="14" cy="13"/>
              </a:xfrm>
              <a:custGeom>
                <a:avLst/>
                <a:gdLst>
                  <a:gd name="T0" fmla="*/ 0 w 14"/>
                  <a:gd name="T1" fmla="*/ 12 h 13"/>
                  <a:gd name="T2" fmla="*/ 13 w 14"/>
                  <a:gd name="T3" fmla="*/ 1 h 13"/>
                  <a:gd name="T4" fmla="*/ 12 w 14"/>
                  <a:gd name="T5" fmla="*/ 0 h 13"/>
                  <a:gd name="T6" fmla="*/ 0 w 14"/>
                  <a:gd name="T7" fmla="*/ 10 h 13"/>
                  <a:gd name="T8" fmla="*/ 0 w 14"/>
                  <a:gd name="T9" fmla="*/ 12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3"/>
                  <a:gd name="T17" fmla="*/ 14 w 14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3">
                    <a:moveTo>
                      <a:pt x="0" y="12"/>
                    </a:moveTo>
                    <a:lnTo>
                      <a:pt x="13" y="1"/>
                    </a:lnTo>
                    <a:lnTo>
                      <a:pt x="12" y="0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4" name="Freeform 194"/>
              <p:cNvSpPr>
                <a:spLocks/>
              </p:cNvSpPr>
              <p:nvPr/>
            </p:nvSpPr>
            <p:spPr bwMode="auto">
              <a:xfrm>
                <a:off x="1900" y="1838"/>
                <a:ext cx="14" cy="12"/>
              </a:xfrm>
              <a:custGeom>
                <a:avLst/>
                <a:gdLst>
                  <a:gd name="T0" fmla="*/ 0 w 14"/>
                  <a:gd name="T1" fmla="*/ 11 h 12"/>
                  <a:gd name="T2" fmla="*/ 1 w 14"/>
                  <a:gd name="T3" fmla="*/ 11 h 12"/>
                  <a:gd name="T4" fmla="*/ 13 w 14"/>
                  <a:gd name="T5" fmla="*/ 0 h 12"/>
                  <a:gd name="T6" fmla="*/ 12 w 14"/>
                  <a:gd name="T7" fmla="*/ 0 h 12"/>
                  <a:gd name="T8" fmla="*/ 0 w 14"/>
                  <a:gd name="T9" fmla="*/ 11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2"/>
                  <a:gd name="T17" fmla="*/ 14 w 1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2">
                    <a:moveTo>
                      <a:pt x="0" y="11"/>
                    </a:moveTo>
                    <a:lnTo>
                      <a:pt x="1" y="11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05" name="Freeform 195"/>
              <p:cNvSpPr>
                <a:spLocks/>
              </p:cNvSpPr>
              <p:nvPr/>
            </p:nvSpPr>
            <p:spPr bwMode="auto">
              <a:xfrm>
                <a:off x="1882" y="1850"/>
                <a:ext cx="15" cy="13"/>
              </a:xfrm>
              <a:custGeom>
                <a:avLst/>
                <a:gdLst>
                  <a:gd name="T0" fmla="*/ 1 w 15"/>
                  <a:gd name="T1" fmla="*/ 12 h 13"/>
                  <a:gd name="T2" fmla="*/ 13 w 15"/>
                  <a:gd name="T3" fmla="*/ 1 h 13"/>
                  <a:gd name="T4" fmla="*/ 14 w 15"/>
                  <a:gd name="T5" fmla="*/ 0 h 13"/>
                  <a:gd name="T6" fmla="*/ 0 w 15"/>
                  <a:gd name="T7" fmla="*/ 12 h 13"/>
                  <a:gd name="T8" fmla="*/ 1 w 15"/>
                  <a:gd name="T9" fmla="*/ 12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13"/>
                  <a:gd name="T17" fmla="*/ 15 w 15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13">
                    <a:moveTo>
                      <a:pt x="1" y="12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0" y="12"/>
                    </a:lnTo>
                    <a:lnTo>
                      <a:pt x="1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7657" name="Object 9"/>
            <p:cNvGraphicFramePr>
              <a:graphicFrameLocks/>
            </p:cNvGraphicFramePr>
            <p:nvPr/>
          </p:nvGraphicFramePr>
          <p:xfrm>
            <a:off x="5264" y="1175"/>
            <a:ext cx="101" cy="129"/>
          </p:xfrm>
          <a:graphic>
            <a:graphicData uri="http://schemas.openxmlformats.org/presentationml/2006/ole">
              <p:oleObj spid="_x0000_s27657" name="VISIO" r:id="rId8" imgW="166680" imgH="277560" progId="Visio.Drawing.5">
                <p:embed/>
              </p:oleObj>
            </a:graphicData>
          </a:graphic>
        </p:graphicFrame>
        <p:grpSp>
          <p:nvGrpSpPr>
            <p:cNvPr id="27808" name="Group 197"/>
            <p:cNvGrpSpPr>
              <a:grpSpLocks/>
            </p:cNvGrpSpPr>
            <p:nvPr/>
          </p:nvGrpSpPr>
          <p:grpSpPr bwMode="auto">
            <a:xfrm>
              <a:off x="5354" y="1318"/>
              <a:ext cx="111" cy="178"/>
              <a:chOff x="2188" y="914"/>
              <a:chExt cx="116" cy="241"/>
            </a:xfrm>
          </p:grpSpPr>
          <p:sp>
            <p:nvSpPr>
              <p:cNvPr id="27813" name="Line 198"/>
              <p:cNvSpPr>
                <a:spLocks noChangeShapeType="1"/>
              </p:cNvSpPr>
              <p:nvPr/>
            </p:nvSpPr>
            <p:spPr bwMode="auto">
              <a:xfrm>
                <a:off x="2265" y="982"/>
                <a:ext cx="0" cy="13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14" name="Line 199"/>
              <p:cNvSpPr>
                <a:spLocks noChangeShapeType="1"/>
              </p:cNvSpPr>
              <p:nvPr/>
            </p:nvSpPr>
            <p:spPr bwMode="auto">
              <a:xfrm>
                <a:off x="2252" y="982"/>
                <a:ext cx="0" cy="13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15" name="Freeform 200"/>
              <p:cNvSpPr>
                <a:spLocks/>
              </p:cNvSpPr>
              <p:nvPr/>
            </p:nvSpPr>
            <p:spPr bwMode="auto">
              <a:xfrm>
                <a:off x="2244" y="917"/>
                <a:ext cx="27" cy="23"/>
              </a:xfrm>
              <a:custGeom>
                <a:avLst/>
                <a:gdLst>
                  <a:gd name="T0" fmla="*/ 7 w 27"/>
                  <a:gd name="T1" fmla="*/ 2 h 23"/>
                  <a:gd name="T2" fmla="*/ 0 w 27"/>
                  <a:gd name="T3" fmla="*/ 18 h 23"/>
                  <a:gd name="T4" fmla="*/ 7 w 27"/>
                  <a:gd name="T5" fmla="*/ 22 h 23"/>
                  <a:gd name="T6" fmla="*/ 19 w 27"/>
                  <a:gd name="T7" fmla="*/ 19 h 23"/>
                  <a:gd name="T8" fmla="*/ 26 w 27"/>
                  <a:gd name="T9" fmla="*/ 2 h 23"/>
                  <a:gd name="T10" fmla="*/ 18 w 27"/>
                  <a:gd name="T11" fmla="*/ 0 h 23"/>
                  <a:gd name="T12" fmla="*/ 7 w 27"/>
                  <a:gd name="T13" fmla="*/ 2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"/>
                  <a:gd name="T22" fmla="*/ 0 h 23"/>
                  <a:gd name="T23" fmla="*/ 27 w 27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" h="23">
                    <a:moveTo>
                      <a:pt x="7" y="2"/>
                    </a:moveTo>
                    <a:lnTo>
                      <a:pt x="0" y="18"/>
                    </a:lnTo>
                    <a:lnTo>
                      <a:pt x="7" y="22"/>
                    </a:lnTo>
                    <a:lnTo>
                      <a:pt x="19" y="19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7" y="2"/>
                    </a:lnTo>
                  </a:path>
                </a:pathLst>
              </a:custGeom>
              <a:solidFill>
                <a:srgbClr val="B2B2B2"/>
              </a:solidFill>
              <a:ln w="12700" cap="rnd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6" name="Freeform 201"/>
              <p:cNvSpPr>
                <a:spLocks/>
              </p:cNvSpPr>
              <p:nvPr/>
            </p:nvSpPr>
            <p:spPr bwMode="auto">
              <a:xfrm>
                <a:off x="2189" y="914"/>
                <a:ext cx="86" cy="64"/>
              </a:xfrm>
              <a:custGeom>
                <a:avLst/>
                <a:gdLst>
                  <a:gd name="T0" fmla="*/ 85 w 86"/>
                  <a:gd name="T1" fmla="*/ 61 h 64"/>
                  <a:gd name="T2" fmla="*/ 85 w 86"/>
                  <a:gd name="T3" fmla="*/ 24 h 64"/>
                  <a:gd name="T4" fmla="*/ 54 w 86"/>
                  <a:gd name="T5" fmla="*/ 0 h 64"/>
                  <a:gd name="T6" fmla="*/ 0 w 86"/>
                  <a:gd name="T7" fmla="*/ 0 h 64"/>
                  <a:gd name="T8" fmla="*/ 0 w 86"/>
                  <a:gd name="T9" fmla="*/ 26 h 64"/>
                  <a:gd name="T10" fmla="*/ 37 w 86"/>
                  <a:gd name="T11" fmla="*/ 63 h 64"/>
                  <a:gd name="T12" fmla="*/ 85 w 86"/>
                  <a:gd name="T13" fmla="*/ 63 h 64"/>
                  <a:gd name="T14" fmla="*/ 85 w 86"/>
                  <a:gd name="T15" fmla="*/ 61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6"/>
                  <a:gd name="T25" fmla="*/ 0 h 64"/>
                  <a:gd name="T26" fmla="*/ 86 w 86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6" h="64">
                    <a:moveTo>
                      <a:pt x="85" y="61"/>
                    </a:moveTo>
                    <a:lnTo>
                      <a:pt x="85" y="24"/>
                    </a:lnTo>
                    <a:lnTo>
                      <a:pt x="54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37" y="63"/>
                    </a:lnTo>
                    <a:lnTo>
                      <a:pt x="85" y="63"/>
                    </a:lnTo>
                    <a:lnTo>
                      <a:pt x="85" y="61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7" name="Freeform 202"/>
              <p:cNvSpPr>
                <a:spLocks/>
              </p:cNvSpPr>
              <p:nvPr/>
            </p:nvSpPr>
            <p:spPr bwMode="auto">
              <a:xfrm>
                <a:off x="2222" y="973"/>
                <a:ext cx="26" cy="156"/>
              </a:xfrm>
              <a:custGeom>
                <a:avLst/>
                <a:gdLst>
                  <a:gd name="T0" fmla="*/ 0 w 26"/>
                  <a:gd name="T1" fmla="*/ 155 h 156"/>
                  <a:gd name="T2" fmla="*/ 9 w 26"/>
                  <a:gd name="T3" fmla="*/ 150 h 156"/>
                  <a:gd name="T4" fmla="*/ 16 w 26"/>
                  <a:gd name="T5" fmla="*/ 143 h 156"/>
                  <a:gd name="T6" fmla="*/ 17 w 26"/>
                  <a:gd name="T7" fmla="*/ 136 h 156"/>
                  <a:gd name="T8" fmla="*/ 16 w 26"/>
                  <a:gd name="T9" fmla="*/ 129 h 156"/>
                  <a:gd name="T10" fmla="*/ 11 w 26"/>
                  <a:gd name="T11" fmla="*/ 121 h 156"/>
                  <a:gd name="T12" fmla="*/ 4 w 26"/>
                  <a:gd name="T13" fmla="*/ 118 h 156"/>
                  <a:gd name="T14" fmla="*/ 0 w 26"/>
                  <a:gd name="T15" fmla="*/ 115 h 156"/>
                  <a:gd name="T16" fmla="*/ 9 w 26"/>
                  <a:gd name="T17" fmla="*/ 111 h 156"/>
                  <a:gd name="T18" fmla="*/ 15 w 26"/>
                  <a:gd name="T19" fmla="*/ 105 h 156"/>
                  <a:gd name="T20" fmla="*/ 17 w 26"/>
                  <a:gd name="T21" fmla="*/ 100 h 156"/>
                  <a:gd name="T22" fmla="*/ 17 w 26"/>
                  <a:gd name="T23" fmla="*/ 93 h 156"/>
                  <a:gd name="T24" fmla="*/ 15 w 26"/>
                  <a:gd name="T25" fmla="*/ 89 h 156"/>
                  <a:gd name="T26" fmla="*/ 10 w 26"/>
                  <a:gd name="T27" fmla="*/ 82 h 156"/>
                  <a:gd name="T28" fmla="*/ 3 w 26"/>
                  <a:gd name="T29" fmla="*/ 78 h 156"/>
                  <a:gd name="T30" fmla="*/ 0 w 26"/>
                  <a:gd name="T31" fmla="*/ 78 h 156"/>
                  <a:gd name="T32" fmla="*/ 13 w 26"/>
                  <a:gd name="T33" fmla="*/ 69 h 156"/>
                  <a:gd name="T34" fmla="*/ 17 w 26"/>
                  <a:gd name="T35" fmla="*/ 64 h 156"/>
                  <a:gd name="T36" fmla="*/ 17 w 26"/>
                  <a:gd name="T37" fmla="*/ 59 h 156"/>
                  <a:gd name="T38" fmla="*/ 16 w 26"/>
                  <a:gd name="T39" fmla="*/ 54 h 156"/>
                  <a:gd name="T40" fmla="*/ 13 w 26"/>
                  <a:gd name="T41" fmla="*/ 48 h 156"/>
                  <a:gd name="T42" fmla="*/ 9 w 26"/>
                  <a:gd name="T43" fmla="*/ 44 h 156"/>
                  <a:gd name="T44" fmla="*/ 0 w 26"/>
                  <a:gd name="T45" fmla="*/ 38 h 156"/>
                  <a:gd name="T46" fmla="*/ 12 w 26"/>
                  <a:gd name="T47" fmla="*/ 32 h 156"/>
                  <a:gd name="T48" fmla="*/ 17 w 26"/>
                  <a:gd name="T49" fmla="*/ 25 h 156"/>
                  <a:gd name="T50" fmla="*/ 17 w 26"/>
                  <a:gd name="T51" fmla="*/ 19 h 156"/>
                  <a:gd name="T52" fmla="*/ 15 w 26"/>
                  <a:gd name="T53" fmla="*/ 11 h 156"/>
                  <a:gd name="T54" fmla="*/ 13 w 26"/>
                  <a:gd name="T55" fmla="*/ 7 h 156"/>
                  <a:gd name="T56" fmla="*/ 6 w 26"/>
                  <a:gd name="T57" fmla="*/ 3 h 156"/>
                  <a:gd name="T58" fmla="*/ 0 w 26"/>
                  <a:gd name="T59" fmla="*/ 0 h 156"/>
                  <a:gd name="T60" fmla="*/ 25 w 26"/>
                  <a:gd name="T61" fmla="*/ 0 h 156"/>
                  <a:gd name="T62" fmla="*/ 25 w 26"/>
                  <a:gd name="T63" fmla="*/ 155 h 156"/>
                  <a:gd name="T64" fmla="*/ 0 w 26"/>
                  <a:gd name="T65" fmla="*/ 155 h 1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6"/>
                  <a:gd name="T100" fmla="*/ 0 h 156"/>
                  <a:gd name="T101" fmla="*/ 26 w 26"/>
                  <a:gd name="T102" fmla="*/ 156 h 1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6" h="156">
                    <a:moveTo>
                      <a:pt x="0" y="155"/>
                    </a:moveTo>
                    <a:lnTo>
                      <a:pt x="9" y="150"/>
                    </a:lnTo>
                    <a:lnTo>
                      <a:pt x="16" y="143"/>
                    </a:lnTo>
                    <a:lnTo>
                      <a:pt x="17" y="136"/>
                    </a:lnTo>
                    <a:lnTo>
                      <a:pt x="16" y="129"/>
                    </a:lnTo>
                    <a:lnTo>
                      <a:pt x="11" y="121"/>
                    </a:lnTo>
                    <a:lnTo>
                      <a:pt x="4" y="118"/>
                    </a:lnTo>
                    <a:lnTo>
                      <a:pt x="0" y="115"/>
                    </a:lnTo>
                    <a:lnTo>
                      <a:pt x="9" y="111"/>
                    </a:lnTo>
                    <a:lnTo>
                      <a:pt x="15" y="105"/>
                    </a:lnTo>
                    <a:lnTo>
                      <a:pt x="17" y="100"/>
                    </a:lnTo>
                    <a:lnTo>
                      <a:pt x="17" y="93"/>
                    </a:lnTo>
                    <a:lnTo>
                      <a:pt x="15" y="89"/>
                    </a:lnTo>
                    <a:lnTo>
                      <a:pt x="10" y="82"/>
                    </a:lnTo>
                    <a:lnTo>
                      <a:pt x="3" y="78"/>
                    </a:lnTo>
                    <a:lnTo>
                      <a:pt x="0" y="78"/>
                    </a:lnTo>
                    <a:lnTo>
                      <a:pt x="13" y="69"/>
                    </a:lnTo>
                    <a:lnTo>
                      <a:pt x="17" y="64"/>
                    </a:lnTo>
                    <a:lnTo>
                      <a:pt x="17" y="59"/>
                    </a:lnTo>
                    <a:lnTo>
                      <a:pt x="16" y="54"/>
                    </a:lnTo>
                    <a:lnTo>
                      <a:pt x="13" y="48"/>
                    </a:lnTo>
                    <a:lnTo>
                      <a:pt x="9" y="44"/>
                    </a:lnTo>
                    <a:lnTo>
                      <a:pt x="0" y="38"/>
                    </a:lnTo>
                    <a:lnTo>
                      <a:pt x="12" y="32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5" y="11"/>
                    </a:lnTo>
                    <a:lnTo>
                      <a:pt x="13" y="7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8" name="Freeform 203"/>
              <p:cNvSpPr>
                <a:spLocks/>
              </p:cNvSpPr>
              <p:nvPr/>
            </p:nvSpPr>
            <p:spPr bwMode="auto">
              <a:xfrm>
                <a:off x="2188" y="945"/>
                <a:ext cx="45" cy="36"/>
              </a:xfrm>
              <a:custGeom>
                <a:avLst/>
                <a:gdLst>
                  <a:gd name="T0" fmla="*/ 44 w 45"/>
                  <a:gd name="T1" fmla="*/ 35 h 36"/>
                  <a:gd name="T2" fmla="*/ 0 w 45"/>
                  <a:gd name="T3" fmla="*/ 0 h 36"/>
                  <a:gd name="T4" fmla="*/ 34 w 45"/>
                  <a:gd name="T5" fmla="*/ 35 h 36"/>
                  <a:gd name="T6" fmla="*/ 42 w 45"/>
                  <a:gd name="T7" fmla="*/ 35 h 36"/>
                  <a:gd name="T8" fmla="*/ 44 w 45"/>
                  <a:gd name="T9" fmla="*/ 35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6"/>
                  <a:gd name="T17" fmla="*/ 45 w 4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6">
                    <a:moveTo>
                      <a:pt x="44" y="35"/>
                    </a:moveTo>
                    <a:lnTo>
                      <a:pt x="0" y="0"/>
                    </a:lnTo>
                    <a:lnTo>
                      <a:pt x="34" y="35"/>
                    </a:lnTo>
                    <a:lnTo>
                      <a:pt x="42" y="35"/>
                    </a:lnTo>
                    <a:lnTo>
                      <a:pt x="44" y="35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9" name="Rectangle 204"/>
              <p:cNvSpPr>
                <a:spLocks noChangeArrowheads="1"/>
              </p:cNvSpPr>
              <p:nvPr/>
            </p:nvSpPr>
            <p:spPr bwMode="auto">
              <a:xfrm>
                <a:off x="2190" y="1129"/>
                <a:ext cx="114" cy="26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20" name="Oval 205"/>
              <p:cNvSpPr>
                <a:spLocks noChangeArrowheads="1"/>
              </p:cNvSpPr>
              <p:nvPr/>
            </p:nvSpPr>
            <p:spPr bwMode="auto">
              <a:xfrm>
                <a:off x="2223" y="931"/>
                <a:ext cx="14" cy="15"/>
              </a:xfrm>
              <a:prstGeom prst="ellipse">
                <a:avLst/>
              </a:prstGeom>
              <a:solidFill>
                <a:srgbClr val="FF0033"/>
              </a:solidFill>
              <a:ln w="12700">
                <a:solidFill>
                  <a:srgbClr val="FF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809" name="Freeform 206"/>
            <p:cNvSpPr>
              <a:spLocks/>
            </p:cNvSpPr>
            <p:nvPr/>
          </p:nvSpPr>
          <p:spPr bwMode="auto">
            <a:xfrm>
              <a:off x="4937" y="1341"/>
              <a:ext cx="387" cy="73"/>
            </a:xfrm>
            <a:custGeom>
              <a:avLst/>
              <a:gdLst>
                <a:gd name="T0" fmla="*/ 0 w 406"/>
                <a:gd name="T1" fmla="*/ 22 h 98"/>
                <a:gd name="T2" fmla="*/ 217 w 406"/>
                <a:gd name="T3" fmla="*/ 97 h 98"/>
                <a:gd name="T4" fmla="*/ 144 w 406"/>
                <a:gd name="T5" fmla="*/ 0 h 98"/>
                <a:gd name="T6" fmla="*/ 405 w 406"/>
                <a:gd name="T7" fmla="*/ 6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6"/>
                <a:gd name="T13" fmla="*/ 0 h 98"/>
                <a:gd name="T14" fmla="*/ 406 w 406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6" h="98">
                  <a:moveTo>
                    <a:pt x="0" y="22"/>
                  </a:moveTo>
                  <a:lnTo>
                    <a:pt x="217" y="97"/>
                  </a:lnTo>
                  <a:lnTo>
                    <a:pt x="144" y="0"/>
                  </a:lnTo>
                  <a:lnTo>
                    <a:pt x="405" y="60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0" name="Freeform 207"/>
            <p:cNvSpPr>
              <a:spLocks/>
            </p:cNvSpPr>
            <p:nvPr/>
          </p:nvSpPr>
          <p:spPr bwMode="auto">
            <a:xfrm>
              <a:off x="4937" y="1485"/>
              <a:ext cx="119" cy="501"/>
            </a:xfrm>
            <a:custGeom>
              <a:avLst/>
              <a:gdLst>
                <a:gd name="T0" fmla="*/ 0 w 125"/>
                <a:gd name="T1" fmla="*/ 0 h 678"/>
                <a:gd name="T2" fmla="*/ 81 w 125"/>
                <a:gd name="T3" fmla="*/ 296 h 678"/>
                <a:gd name="T4" fmla="*/ 34 w 125"/>
                <a:gd name="T5" fmla="*/ 286 h 678"/>
                <a:gd name="T6" fmla="*/ 124 w 125"/>
                <a:gd name="T7" fmla="*/ 677 h 6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78"/>
                <a:gd name="T14" fmla="*/ 125 w 125"/>
                <a:gd name="T15" fmla="*/ 678 h 6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78">
                  <a:moveTo>
                    <a:pt x="0" y="0"/>
                  </a:moveTo>
                  <a:lnTo>
                    <a:pt x="81" y="296"/>
                  </a:lnTo>
                  <a:lnTo>
                    <a:pt x="34" y="286"/>
                  </a:lnTo>
                  <a:lnTo>
                    <a:pt x="124" y="677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1" name="Freeform 208"/>
            <p:cNvSpPr>
              <a:spLocks/>
            </p:cNvSpPr>
            <p:nvPr/>
          </p:nvSpPr>
          <p:spPr bwMode="auto">
            <a:xfrm>
              <a:off x="4818" y="1508"/>
              <a:ext cx="90" cy="525"/>
            </a:xfrm>
            <a:custGeom>
              <a:avLst/>
              <a:gdLst>
                <a:gd name="T0" fmla="*/ 93 w 94"/>
                <a:gd name="T1" fmla="*/ 0 h 712"/>
                <a:gd name="T2" fmla="*/ 32 w 94"/>
                <a:gd name="T3" fmla="*/ 310 h 712"/>
                <a:gd name="T4" fmla="*/ 67 w 94"/>
                <a:gd name="T5" fmla="*/ 300 h 712"/>
                <a:gd name="T6" fmla="*/ 0 w 94"/>
                <a:gd name="T7" fmla="*/ 711 h 7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712"/>
                <a:gd name="T14" fmla="*/ 94 w 94"/>
                <a:gd name="T15" fmla="*/ 712 h 7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712">
                  <a:moveTo>
                    <a:pt x="93" y="0"/>
                  </a:moveTo>
                  <a:lnTo>
                    <a:pt x="32" y="310"/>
                  </a:lnTo>
                  <a:lnTo>
                    <a:pt x="67" y="300"/>
                  </a:lnTo>
                  <a:lnTo>
                    <a:pt x="0" y="711"/>
                  </a:lnTo>
                </a:path>
              </a:pathLst>
            </a:custGeom>
            <a:noFill/>
            <a:ln w="25400" cap="rnd">
              <a:solidFill>
                <a:srgbClr val="FF9900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2" name="Text Box 209"/>
            <p:cNvSpPr txBox="1">
              <a:spLocks noChangeArrowheads="1"/>
            </p:cNvSpPr>
            <p:nvPr/>
          </p:nvSpPr>
          <p:spPr bwMode="auto">
            <a:xfrm>
              <a:off x="4184" y="2246"/>
              <a:ext cx="132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rgbClr val="FF3300"/>
                  </a:solidFill>
                  <a:latin typeface="Arial" pitchFamily="34" charset="0"/>
                  <a:ea typeface="굴림" pitchFamily="34" charset="-127"/>
                </a:rPr>
                <a:t>Cable Replacement</a:t>
              </a:r>
            </a:p>
          </p:txBody>
        </p:sp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951" y="1394"/>
            <a:ext cx="354" cy="303"/>
          </p:xfrm>
          <a:graphic>
            <a:graphicData uri="http://schemas.openxmlformats.org/presentationml/2006/ole">
              <p:oleObj spid="_x0000_s27658" name="Photo Editor Photo" r:id="rId9" imgW="1409897" imgH="1590897" progId="MSPhotoEd.3">
                <p:embed/>
              </p:oleObj>
            </a:graphicData>
          </a:graphic>
        </p:graphicFrame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4418" y="1265"/>
            <a:ext cx="494" cy="418"/>
          </p:xfrm>
          <a:graphic>
            <a:graphicData uri="http://schemas.openxmlformats.org/presentationml/2006/ole">
              <p:oleObj spid="_x0000_s27659" name="Photo Editor Photo" r:id="rId10" imgW="2152951" imgH="2400635" progId="MSPhotoEd.3">
                <p:embed/>
              </p:oleObj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203" y="1587"/>
            <a:ext cx="319" cy="386"/>
          </p:xfrm>
          <a:graphic>
            <a:graphicData uri="http://schemas.openxmlformats.org/presentationml/2006/ole">
              <p:oleObj spid="_x0000_s27660" name="Photo Editor Photo" r:id="rId11" imgW="933580" imgH="1486107" progId="MSPhotoEd.3">
                <p:embed/>
              </p:oleObj>
            </a:graphicData>
          </a:graphic>
        </p:graphicFrame>
      </p:grpSp>
      <p:grpSp>
        <p:nvGrpSpPr>
          <p:cNvPr id="14" name="Group 213"/>
          <p:cNvGrpSpPr>
            <a:grpSpLocks/>
          </p:cNvGrpSpPr>
          <p:nvPr/>
        </p:nvGrpSpPr>
        <p:grpSpPr bwMode="auto">
          <a:xfrm>
            <a:off x="309563" y="2019300"/>
            <a:ext cx="3652837" cy="2705100"/>
            <a:chOff x="212" y="1272"/>
            <a:chExt cx="2491" cy="1704"/>
          </a:xfrm>
        </p:grpSpPr>
        <p:sp>
          <p:nvSpPr>
            <p:cNvPr id="27674" name="Rectangle 214"/>
            <p:cNvSpPr>
              <a:spLocks noChangeArrowheads="1"/>
            </p:cNvSpPr>
            <p:nvPr/>
          </p:nvSpPr>
          <p:spPr bwMode="auto">
            <a:xfrm>
              <a:off x="212" y="1912"/>
              <a:ext cx="5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>
                  <a:latin typeface="Arial" pitchFamily="34" charset="0"/>
                  <a:ea typeface="굴림" pitchFamily="34" charset="-127"/>
                </a:rPr>
                <a:t>Landline</a:t>
              </a:r>
              <a:endParaRPr lang="en-US" altLang="ko-KR" sz="1200">
                <a:ea typeface="굴림" pitchFamily="34" charset="-127"/>
              </a:endParaRPr>
            </a:p>
          </p:txBody>
        </p:sp>
        <p:grpSp>
          <p:nvGrpSpPr>
            <p:cNvPr id="27675" name="Group 215"/>
            <p:cNvGrpSpPr>
              <a:grpSpLocks/>
            </p:cNvGrpSpPr>
            <p:nvPr/>
          </p:nvGrpSpPr>
          <p:grpSpPr bwMode="auto">
            <a:xfrm>
              <a:off x="563" y="1272"/>
              <a:ext cx="2140" cy="1704"/>
              <a:chOff x="212" y="877"/>
              <a:chExt cx="1976" cy="1704"/>
            </a:xfrm>
          </p:grpSpPr>
          <p:sp>
            <p:nvSpPr>
              <p:cNvPr id="27676" name="Oval 216"/>
              <p:cNvSpPr>
                <a:spLocks noChangeArrowheads="1"/>
              </p:cNvSpPr>
              <p:nvPr/>
            </p:nvSpPr>
            <p:spPr bwMode="auto">
              <a:xfrm>
                <a:off x="552" y="1087"/>
                <a:ext cx="1525" cy="1089"/>
              </a:xfrm>
              <a:prstGeom prst="ellipse">
                <a:avLst/>
              </a:prstGeom>
              <a:solidFill>
                <a:srgbClr val="FFFF00">
                  <a:alpha val="50195"/>
                </a:srgbClr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77" name="Group 217"/>
              <p:cNvGrpSpPr>
                <a:grpSpLocks/>
              </p:cNvGrpSpPr>
              <p:nvPr/>
            </p:nvGrpSpPr>
            <p:grpSpPr bwMode="auto">
              <a:xfrm>
                <a:off x="1611" y="1232"/>
                <a:ext cx="141" cy="92"/>
                <a:chOff x="2105" y="691"/>
                <a:chExt cx="160" cy="121"/>
              </a:xfrm>
            </p:grpSpPr>
            <p:sp>
              <p:nvSpPr>
                <p:cNvPr id="27768" name="Freeform 218"/>
                <p:cNvSpPr>
                  <a:spLocks/>
                </p:cNvSpPr>
                <p:nvPr/>
              </p:nvSpPr>
              <p:spPr bwMode="auto">
                <a:xfrm>
                  <a:off x="2106" y="696"/>
                  <a:ext cx="152" cy="111"/>
                </a:xfrm>
                <a:custGeom>
                  <a:avLst/>
                  <a:gdLst>
                    <a:gd name="T0" fmla="*/ 199 w 210"/>
                    <a:gd name="T1" fmla="*/ 0 h 154"/>
                    <a:gd name="T2" fmla="*/ 119 w 210"/>
                    <a:gd name="T3" fmla="*/ 0 h 154"/>
                    <a:gd name="T4" fmla="*/ 119 w 210"/>
                    <a:gd name="T5" fmla="*/ 2 h 154"/>
                    <a:gd name="T6" fmla="*/ 89 w 210"/>
                    <a:gd name="T7" fmla="*/ 2 h 154"/>
                    <a:gd name="T8" fmla="*/ 89 w 210"/>
                    <a:gd name="T9" fmla="*/ 0 h 154"/>
                    <a:gd name="T10" fmla="*/ 10 w 210"/>
                    <a:gd name="T11" fmla="*/ 0 h 154"/>
                    <a:gd name="T12" fmla="*/ 4 w 210"/>
                    <a:gd name="T13" fmla="*/ 10 h 154"/>
                    <a:gd name="T14" fmla="*/ 0 w 210"/>
                    <a:gd name="T15" fmla="*/ 46 h 154"/>
                    <a:gd name="T16" fmla="*/ 0 w 210"/>
                    <a:gd name="T17" fmla="*/ 68 h 154"/>
                    <a:gd name="T18" fmla="*/ 0 w 210"/>
                    <a:gd name="T19" fmla="*/ 91 h 154"/>
                    <a:gd name="T20" fmla="*/ 0 w 210"/>
                    <a:gd name="T21" fmla="*/ 108 h 154"/>
                    <a:gd name="T22" fmla="*/ 2 w 210"/>
                    <a:gd name="T23" fmla="*/ 123 h 154"/>
                    <a:gd name="T24" fmla="*/ 4 w 210"/>
                    <a:gd name="T25" fmla="*/ 139 h 154"/>
                    <a:gd name="T26" fmla="*/ 10 w 210"/>
                    <a:gd name="T27" fmla="*/ 150 h 154"/>
                    <a:gd name="T28" fmla="*/ 55 w 210"/>
                    <a:gd name="T29" fmla="*/ 153 h 154"/>
                    <a:gd name="T30" fmla="*/ 86 w 210"/>
                    <a:gd name="T31" fmla="*/ 153 h 154"/>
                    <a:gd name="T32" fmla="*/ 122 w 210"/>
                    <a:gd name="T33" fmla="*/ 153 h 154"/>
                    <a:gd name="T34" fmla="*/ 151 w 210"/>
                    <a:gd name="T35" fmla="*/ 153 h 154"/>
                    <a:gd name="T36" fmla="*/ 179 w 210"/>
                    <a:gd name="T37" fmla="*/ 151 h 154"/>
                    <a:gd name="T38" fmla="*/ 198 w 210"/>
                    <a:gd name="T39" fmla="*/ 150 h 154"/>
                    <a:gd name="T40" fmla="*/ 205 w 210"/>
                    <a:gd name="T41" fmla="*/ 139 h 154"/>
                    <a:gd name="T42" fmla="*/ 209 w 210"/>
                    <a:gd name="T43" fmla="*/ 97 h 154"/>
                    <a:gd name="T44" fmla="*/ 209 w 210"/>
                    <a:gd name="T45" fmla="*/ 55 h 154"/>
                    <a:gd name="T46" fmla="*/ 205 w 210"/>
                    <a:gd name="T47" fmla="*/ 10 h 154"/>
                    <a:gd name="T48" fmla="*/ 199 w 210"/>
                    <a:gd name="T49" fmla="*/ 0 h 15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154"/>
                    <a:gd name="T77" fmla="*/ 210 w 210"/>
                    <a:gd name="T78" fmla="*/ 154 h 15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154">
                      <a:moveTo>
                        <a:pt x="199" y="0"/>
                      </a:moveTo>
                      <a:lnTo>
                        <a:pt x="119" y="0"/>
                      </a:lnTo>
                      <a:lnTo>
                        <a:pt x="119" y="2"/>
                      </a:lnTo>
                      <a:lnTo>
                        <a:pt x="89" y="2"/>
                      </a:lnTo>
                      <a:lnTo>
                        <a:pt x="89" y="0"/>
                      </a:lnTo>
                      <a:lnTo>
                        <a:pt x="10" y="0"/>
                      </a:lnTo>
                      <a:lnTo>
                        <a:pt x="4" y="10"/>
                      </a:lnTo>
                      <a:lnTo>
                        <a:pt x="0" y="46"/>
                      </a:lnTo>
                      <a:lnTo>
                        <a:pt x="0" y="68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2" y="123"/>
                      </a:lnTo>
                      <a:lnTo>
                        <a:pt x="4" y="139"/>
                      </a:lnTo>
                      <a:lnTo>
                        <a:pt x="10" y="150"/>
                      </a:lnTo>
                      <a:lnTo>
                        <a:pt x="55" y="153"/>
                      </a:lnTo>
                      <a:lnTo>
                        <a:pt x="86" y="153"/>
                      </a:lnTo>
                      <a:lnTo>
                        <a:pt x="122" y="153"/>
                      </a:lnTo>
                      <a:lnTo>
                        <a:pt x="151" y="153"/>
                      </a:lnTo>
                      <a:lnTo>
                        <a:pt x="179" y="151"/>
                      </a:lnTo>
                      <a:lnTo>
                        <a:pt x="198" y="150"/>
                      </a:lnTo>
                      <a:lnTo>
                        <a:pt x="205" y="139"/>
                      </a:lnTo>
                      <a:lnTo>
                        <a:pt x="209" y="97"/>
                      </a:lnTo>
                      <a:lnTo>
                        <a:pt x="209" y="55"/>
                      </a:lnTo>
                      <a:lnTo>
                        <a:pt x="205" y="10"/>
                      </a:lnTo>
                      <a:lnTo>
                        <a:pt x="199" y="0"/>
                      </a:lnTo>
                    </a:path>
                  </a:pathLst>
                </a:custGeom>
                <a:solidFill>
                  <a:srgbClr val="4F4F4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219"/>
                <p:cNvSpPr>
                  <a:spLocks/>
                </p:cNvSpPr>
                <p:nvPr/>
              </p:nvSpPr>
              <p:spPr bwMode="auto">
                <a:xfrm>
                  <a:off x="2140" y="711"/>
                  <a:ext cx="84" cy="75"/>
                </a:xfrm>
                <a:custGeom>
                  <a:avLst/>
                  <a:gdLst>
                    <a:gd name="T0" fmla="*/ 115 w 116"/>
                    <a:gd name="T1" fmla="*/ 0 h 104"/>
                    <a:gd name="T2" fmla="*/ 0 w 116"/>
                    <a:gd name="T3" fmla="*/ 0 h 104"/>
                    <a:gd name="T4" fmla="*/ 0 w 116"/>
                    <a:gd name="T5" fmla="*/ 103 h 104"/>
                    <a:gd name="T6" fmla="*/ 115 w 116"/>
                    <a:gd name="T7" fmla="*/ 103 h 104"/>
                    <a:gd name="T8" fmla="*/ 115 w 11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6"/>
                    <a:gd name="T16" fmla="*/ 0 h 104"/>
                    <a:gd name="T17" fmla="*/ 116 w 11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6" h="104">
                      <a:moveTo>
                        <a:pt x="115" y="0"/>
                      </a:moveTo>
                      <a:lnTo>
                        <a:pt x="0" y="0"/>
                      </a:lnTo>
                      <a:lnTo>
                        <a:pt x="0" y="103"/>
                      </a:lnTo>
                      <a:lnTo>
                        <a:pt x="115" y="103"/>
                      </a:lnTo>
                      <a:lnTo>
                        <a:pt x="115" y="0"/>
                      </a:lnTo>
                    </a:path>
                  </a:pathLst>
                </a:custGeom>
                <a:solidFill>
                  <a:srgbClr val="FFFF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220"/>
                <p:cNvSpPr>
                  <a:spLocks/>
                </p:cNvSpPr>
                <p:nvPr/>
              </p:nvSpPr>
              <p:spPr bwMode="auto">
                <a:xfrm>
                  <a:off x="2137" y="801"/>
                  <a:ext cx="10" cy="11"/>
                </a:xfrm>
                <a:custGeom>
                  <a:avLst/>
                  <a:gdLst>
                    <a:gd name="T0" fmla="*/ 0 w 15"/>
                    <a:gd name="T1" fmla="*/ 0 h 15"/>
                    <a:gd name="T2" fmla="*/ 14 w 15"/>
                    <a:gd name="T3" fmla="*/ 0 h 15"/>
                    <a:gd name="T4" fmla="*/ 0 w 15"/>
                    <a:gd name="T5" fmla="*/ 7 h 15"/>
                    <a:gd name="T6" fmla="*/ 14 w 15"/>
                    <a:gd name="T7" fmla="*/ 7 h 15"/>
                    <a:gd name="T8" fmla="*/ 0 w 15"/>
                    <a:gd name="T9" fmla="*/ 7 h 15"/>
                    <a:gd name="T10" fmla="*/ 14 w 15"/>
                    <a:gd name="T11" fmla="*/ 7 h 15"/>
                    <a:gd name="T12" fmla="*/ 7 w 15"/>
                    <a:gd name="T13" fmla="*/ 7 h 15"/>
                    <a:gd name="T14" fmla="*/ 14 w 15"/>
                    <a:gd name="T15" fmla="*/ 14 h 15"/>
                    <a:gd name="T16" fmla="*/ 7 w 15"/>
                    <a:gd name="T17" fmla="*/ 14 h 15"/>
                    <a:gd name="T18" fmla="*/ 14 w 15"/>
                    <a:gd name="T19" fmla="*/ 14 h 15"/>
                    <a:gd name="T20" fmla="*/ 0 w 15"/>
                    <a:gd name="T21" fmla="*/ 14 h 15"/>
                    <a:gd name="T22" fmla="*/ 0 w 15"/>
                    <a:gd name="T23" fmla="*/ 0 h 1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5"/>
                    <a:gd name="T37" fmla="*/ 0 h 15"/>
                    <a:gd name="T38" fmla="*/ 15 w 15"/>
                    <a:gd name="T39" fmla="*/ 15 h 1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5" h="15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0" y="7"/>
                      </a:lnTo>
                      <a:lnTo>
                        <a:pt x="14" y="7"/>
                      </a:lnTo>
                      <a:lnTo>
                        <a:pt x="7" y="7"/>
                      </a:lnTo>
                      <a:lnTo>
                        <a:pt x="14" y="14"/>
                      </a:lnTo>
                      <a:lnTo>
                        <a:pt x="7" y="14"/>
                      </a:lnTo>
                      <a:lnTo>
                        <a:pt x="14" y="14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221"/>
                <p:cNvSpPr>
                  <a:spLocks/>
                </p:cNvSpPr>
                <p:nvPr/>
              </p:nvSpPr>
              <p:spPr bwMode="auto">
                <a:xfrm>
                  <a:off x="2146" y="802"/>
                  <a:ext cx="11" cy="10"/>
                </a:xfrm>
                <a:custGeom>
                  <a:avLst/>
                  <a:gdLst>
                    <a:gd name="T0" fmla="*/ 14 w 15"/>
                    <a:gd name="T1" fmla="*/ 0 h 15"/>
                    <a:gd name="T2" fmla="*/ 7 w 15"/>
                    <a:gd name="T3" fmla="*/ 3 h 15"/>
                    <a:gd name="T4" fmla="*/ 0 w 15"/>
                    <a:gd name="T5" fmla="*/ 5 h 15"/>
                    <a:gd name="T6" fmla="*/ 0 w 15"/>
                    <a:gd name="T7" fmla="*/ 14 h 15"/>
                    <a:gd name="T8" fmla="*/ 7 w 15"/>
                    <a:gd name="T9" fmla="*/ 10 h 15"/>
                    <a:gd name="T10" fmla="*/ 14 w 15"/>
                    <a:gd name="T11" fmla="*/ 8 h 15"/>
                    <a:gd name="T12" fmla="*/ 14 w 15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15"/>
                    <a:gd name="T23" fmla="*/ 15 w 15"/>
                    <a:gd name="T24" fmla="*/ 15 h 1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15">
                      <a:moveTo>
                        <a:pt x="14" y="0"/>
                      </a:moveTo>
                      <a:lnTo>
                        <a:pt x="7" y="3"/>
                      </a:lnTo>
                      <a:lnTo>
                        <a:pt x="0" y="5"/>
                      </a:lnTo>
                      <a:lnTo>
                        <a:pt x="0" y="14"/>
                      </a:lnTo>
                      <a:lnTo>
                        <a:pt x="7" y="10"/>
                      </a:lnTo>
                      <a:lnTo>
                        <a:pt x="14" y="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222"/>
                <p:cNvSpPr>
                  <a:spLocks/>
                </p:cNvSpPr>
                <p:nvPr/>
              </p:nvSpPr>
              <p:spPr bwMode="auto">
                <a:xfrm>
                  <a:off x="2128" y="704"/>
                  <a:ext cx="108" cy="89"/>
                </a:xfrm>
                <a:custGeom>
                  <a:avLst/>
                  <a:gdLst>
                    <a:gd name="T0" fmla="*/ 149 w 150"/>
                    <a:gd name="T1" fmla="*/ 123 h 124"/>
                    <a:gd name="T2" fmla="*/ 147 w 150"/>
                    <a:gd name="T3" fmla="*/ 122 h 124"/>
                    <a:gd name="T4" fmla="*/ 147 w 150"/>
                    <a:gd name="T5" fmla="*/ 1 h 124"/>
                    <a:gd name="T6" fmla="*/ 2 w 150"/>
                    <a:gd name="T7" fmla="*/ 1 h 124"/>
                    <a:gd name="T8" fmla="*/ 0 w 150"/>
                    <a:gd name="T9" fmla="*/ 0 h 124"/>
                    <a:gd name="T10" fmla="*/ 149 w 150"/>
                    <a:gd name="T11" fmla="*/ 0 h 124"/>
                    <a:gd name="T12" fmla="*/ 149 w 150"/>
                    <a:gd name="T13" fmla="*/ 123 h 1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0"/>
                    <a:gd name="T22" fmla="*/ 0 h 124"/>
                    <a:gd name="T23" fmla="*/ 150 w 150"/>
                    <a:gd name="T24" fmla="*/ 124 h 1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0" h="124">
                      <a:moveTo>
                        <a:pt x="149" y="123"/>
                      </a:moveTo>
                      <a:lnTo>
                        <a:pt x="147" y="122"/>
                      </a:lnTo>
                      <a:lnTo>
                        <a:pt x="147" y="1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149" y="0"/>
                      </a:lnTo>
                      <a:lnTo>
                        <a:pt x="149" y="123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223"/>
                <p:cNvSpPr>
                  <a:spLocks/>
                </p:cNvSpPr>
                <p:nvPr/>
              </p:nvSpPr>
              <p:spPr bwMode="auto">
                <a:xfrm>
                  <a:off x="2223" y="802"/>
                  <a:ext cx="12" cy="10"/>
                </a:xfrm>
                <a:custGeom>
                  <a:avLst/>
                  <a:gdLst>
                    <a:gd name="T0" fmla="*/ 0 w 17"/>
                    <a:gd name="T1" fmla="*/ 14 h 15"/>
                    <a:gd name="T2" fmla="*/ 8 w 17"/>
                    <a:gd name="T3" fmla="*/ 14 h 15"/>
                    <a:gd name="T4" fmla="*/ 8 w 17"/>
                    <a:gd name="T5" fmla="*/ 8 h 15"/>
                    <a:gd name="T6" fmla="*/ 16 w 17"/>
                    <a:gd name="T7" fmla="*/ 8 h 15"/>
                    <a:gd name="T8" fmla="*/ 16 w 17"/>
                    <a:gd name="T9" fmla="*/ 5 h 15"/>
                    <a:gd name="T10" fmla="*/ 8 w 17"/>
                    <a:gd name="T11" fmla="*/ 0 h 15"/>
                    <a:gd name="T12" fmla="*/ 0 w 17"/>
                    <a:gd name="T13" fmla="*/ 0 h 15"/>
                    <a:gd name="T14" fmla="*/ 8 w 17"/>
                    <a:gd name="T15" fmla="*/ 0 h 15"/>
                    <a:gd name="T16" fmla="*/ 16 w 17"/>
                    <a:gd name="T17" fmla="*/ 5 h 15"/>
                    <a:gd name="T18" fmla="*/ 16 w 17"/>
                    <a:gd name="T19" fmla="*/ 8 h 15"/>
                    <a:gd name="T20" fmla="*/ 8 w 17"/>
                    <a:gd name="T21" fmla="*/ 8 h 15"/>
                    <a:gd name="T22" fmla="*/ 8 w 17"/>
                    <a:gd name="T23" fmla="*/ 14 h 15"/>
                    <a:gd name="T24" fmla="*/ 0 w 17"/>
                    <a:gd name="T25" fmla="*/ 14 h 1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"/>
                    <a:gd name="T40" fmla="*/ 0 h 15"/>
                    <a:gd name="T41" fmla="*/ 17 w 17"/>
                    <a:gd name="T42" fmla="*/ 15 h 1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" h="15">
                      <a:moveTo>
                        <a:pt x="0" y="14"/>
                      </a:moveTo>
                      <a:lnTo>
                        <a:pt x="8" y="14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8" y="8"/>
                      </a:lnTo>
                      <a:lnTo>
                        <a:pt x="8" y="1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224"/>
                <p:cNvSpPr>
                  <a:spLocks/>
                </p:cNvSpPr>
                <p:nvPr/>
              </p:nvSpPr>
              <p:spPr bwMode="auto">
                <a:xfrm>
                  <a:off x="2209" y="801"/>
                  <a:ext cx="13" cy="11"/>
                </a:xfrm>
                <a:custGeom>
                  <a:avLst/>
                  <a:gdLst>
                    <a:gd name="T0" fmla="*/ 0 w 17"/>
                    <a:gd name="T1" fmla="*/ 14 h 15"/>
                    <a:gd name="T2" fmla="*/ 16 w 17"/>
                    <a:gd name="T3" fmla="*/ 8 h 15"/>
                    <a:gd name="T4" fmla="*/ 16 w 17"/>
                    <a:gd name="T5" fmla="*/ 5 h 15"/>
                    <a:gd name="T6" fmla="*/ 0 w 17"/>
                    <a:gd name="T7" fmla="*/ 5 h 15"/>
                    <a:gd name="T8" fmla="*/ 0 w 17"/>
                    <a:gd name="T9" fmla="*/ 0 h 15"/>
                    <a:gd name="T10" fmla="*/ 16 w 17"/>
                    <a:gd name="T11" fmla="*/ 5 h 15"/>
                    <a:gd name="T12" fmla="*/ 16 w 17"/>
                    <a:gd name="T13" fmla="*/ 8 h 15"/>
                    <a:gd name="T14" fmla="*/ 16 w 17"/>
                    <a:gd name="T15" fmla="*/ 14 h 15"/>
                    <a:gd name="T16" fmla="*/ 0 w 17"/>
                    <a:gd name="T17" fmla="*/ 14 h 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5"/>
                    <a:gd name="T29" fmla="*/ 17 w 17"/>
                    <a:gd name="T30" fmla="*/ 15 h 1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5">
                      <a:moveTo>
                        <a:pt x="0" y="14"/>
                      </a:move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225"/>
                <p:cNvSpPr>
                  <a:spLocks/>
                </p:cNvSpPr>
                <p:nvPr/>
              </p:nvSpPr>
              <p:spPr bwMode="auto">
                <a:xfrm>
                  <a:off x="2196" y="801"/>
                  <a:ext cx="0" cy="11"/>
                </a:xfrm>
                <a:custGeom>
                  <a:avLst/>
                  <a:gdLst>
                    <a:gd name="T0" fmla="*/ 0 w 1"/>
                    <a:gd name="T1" fmla="*/ 14 h 15"/>
                    <a:gd name="T2" fmla="*/ 0 w 1"/>
                    <a:gd name="T3" fmla="*/ 8 h 15"/>
                    <a:gd name="T4" fmla="*/ 0 w 1"/>
                    <a:gd name="T5" fmla="*/ 5 h 15"/>
                    <a:gd name="T6" fmla="*/ 0 w 1"/>
                    <a:gd name="T7" fmla="*/ 0 h 15"/>
                    <a:gd name="T8" fmla="*/ 0 w 1"/>
                    <a:gd name="T9" fmla="*/ 5 h 15"/>
                    <a:gd name="T10" fmla="*/ 0 w 1"/>
                    <a:gd name="T11" fmla="*/ 8 h 15"/>
                    <a:gd name="T12" fmla="*/ 0 w 1"/>
                    <a:gd name="T13" fmla="*/ 14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"/>
                    <a:gd name="T22" fmla="*/ 0 h 15"/>
                    <a:gd name="T23" fmla="*/ 0 w 1"/>
                    <a:gd name="T24" fmla="*/ 15 h 1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" h="15">
                      <a:moveTo>
                        <a:pt x="0" y="14"/>
                      </a:move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226"/>
                <p:cNvSpPr>
                  <a:spLocks/>
                </p:cNvSpPr>
                <p:nvPr/>
              </p:nvSpPr>
              <p:spPr bwMode="auto">
                <a:xfrm>
                  <a:off x="2181" y="801"/>
                  <a:ext cx="12" cy="11"/>
                </a:xfrm>
                <a:custGeom>
                  <a:avLst/>
                  <a:gdLst>
                    <a:gd name="T0" fmla="*/ 0 w 17"/>
                    <a:gd name="T1" fmla="*/ 14 h 15"/>
                    <a:gd name="T2" fmla="*/ 8 w 17"/>
                    <a:gd name="T3" fmla="*/ 14 h 15"/>
                    <a:gd name="T4" fmla="*/ 8 w 17"/>
                    <a:gd name="T5" fmla="*/ 8 h 15"/>
                    <a:gd name="T6" fmla="*/ 16 w 17"/>
                    <a:gd name="T7" fmla="*/ 8 h 15"/>
                    <a:gd name="T8" fmla="*/ 16 w 17"/>
                    <a:gd name="T9" fmla="*/ 5 h 15"/>
                    <a:gd name="T10" fmla="*/ 8 w 17"/>
                    <a:gd name="T11" fmla="*/ 5 h 15"/>
                    <a:gd name="T12" fmla="*/ 8 w 17"/>
                    <a:gd name="T13" fmla="*/ 0 h 15"/>
                    <a:gd name="T14" fmla="*/ 0 w 17"/>
                    <a:gd name="T15" fmla="*/ 0 h 15"/>
                    <a:gd name="T16" fmla="*/ 8 w 17"/>
                    <a:gd name="T17" fmla="*/ 0 h 15"/>
                    <a:gd name="T18" fmla="*/ 8 w 17"/>
                    <a:gd name="T19" fmla="*/ 5 h 15"/>
                    <a:gd name="T20" fmla="*/ 16 w 17"/>
                    <a:gd name="T21" fmla="*/ 5 h 15"/>
                    <a:gd name="T22" fmla="*/ 16 w 17"/>
                    <a:gd name="T23" fmla="*/ 8 h 15"/>
                    <a:gd name="T24" fmla="*/ 8 w 17"/>
                    <a:gd name="T25" fmla="*/ 14 h 15"/>
                    <a:gd name="T26" fmla="*/ 0 w 17"/>
                    <a:gd name="T27" fmla="*/ 14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5"/>
                    <a:gd name="T44" fmla="*/ 17 w 17"/>
                    <a:gd name="T45" fmla="*/ 15 h 1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5">
                      <a:moveTo>
                        <a:pt x="0" y="14"/>
                      </a:moveTo>
                      <a:lnTo>
                        <a:pt x="8" y="14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8" y="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5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8" y="1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227"/>
                <p:cNvSpPr>
                  <a:spLocks/>
                </p:cNvSpPr>
                <p:nvPr/>
              </p:nvSpPr>
              <p:spPr bwMode="auto">
                <a:xfrm>
                  <a:off x="2167" y="801"/>
                  <a:ext cx="13" cy="11"/>
                </a:xfrm>
                <a:custGeom>
                  <a:avLst/>
                  <a:gdLst>
                    <a:gd name="T0" fmla="*/ 0 w 17"/>
                    <a:gd name="T1" fmla="*/ 14 h 15"/>
                    <a:gd name="T2" fmla="*/ 8 w 17"/>
                    <a:gd name="T3" fmla="*/ 14 h 15"/>
                    <a:gd name="T4" fmla="*/ 8 w 17"/>
                    <a:gd name="T5" fmla="*/ 8 h 15"/>
                    <a:gd name="T6" fmla="*/ 16 w 17"/>
                    <a:gd name="T7" fmla="*/ 8 h 15"/>
                    <a:gd name="T8" fmla="*/ 16 w 17"/>
                    <a:gd name="T9" fmla="*/ 5 h 15"/>
                    <a:gd name="T10" fmla="*/ 8 w 17"/>
                    <a:gd name="T11" fmla="*/ 5 h 15"/>
                    <a:gd name="T12" fmla="*/ 8 w 17"/>
                    <a:gd name="T13" fmla="*/ 0 h 15"/>
                    <a:gd name="T14" fmla="*/ 0 w 17"/>
                    <a:gd name="T15" fmla="*/ 0 h 15"/>
                    <a:gd name="T16" fmla="*/ 8 w 17"/>
                    <a:gd name="T17" fmla="*/ 0 h 15"/>
                    <a:gd name="T18" fmla="*/ 8 w 17"/>
                    <a:gd name="T19" fmla="*/ 5 h 15"/>
                    <a:gd name="T20" fmla="*/ 16 w 17"/>
                    <a:gd name="T21" fmla="*/ 5 h 15"/>
                    <a:gd name="T22" fmla="*/ 16 w 17"/>
                    <a:gd name="T23" fmla="*/ 8 h 15"/>
                    <a:gd name="T24" fmla="*/ 8 w 17"/>
                    <a:gd name="T25" fmla="*/ 14 h 15"/>
                    <a:gd name="T26" fmla="*/ 0 w 17"/>
                    <a:gd name="T27" fmla="*/ 14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7"/>
                    <a:gd name="T43" fmla="*/ 0 h 15"/>
                    <a:gd name="T44" fmla="*/ 17 w 17"/>
                    <a:gd name="T45" fmla="*/ 15 h 1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7" h="15">
                      <a:moveTo>
                        <a:pt x="0" y="14"/>
                      </a:moveTo>
                      <a:lnTo>
                        <a:pt x="8" y="14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8" y="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5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8" y="1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228"/>
                <p:cNvSpPr>
                  <a:spLocks/>
                </p:cNvSpPr>
                <p:nvPr/>
              </p:nvSpPr>
              <p:spPr bwMode="auto">
                <a:xfrm>
                  <a:off x="2253" y="704"/>
                  <a:ext cx="1" cy="93"/>
                </a:xfrm>
                <a:custGeom>
                  <a:avLst/>
                  <a:gdLst>
                    <a:gd name="T0" fmla="*/ 0 w 1"/>
                    <a:gd name="T1" fmla="*/ 128 h 129"/>
                    <a:gd name="T2" fmla="*/ 0 w 1"/>
                    <a:gd name="T3" fmla="*/ 125 h 129"/>
                    <a:gd name="T4" fmla="*/ 0 w 1"/>
                    <a:gd name="T5" fmla="*/ 2 h 129"/>
                    <a:gd name="T6" fmla="*/ 0 w 1"/>
                    <a:gd name="T7" fmla="*/ 0 h 129"/>
                    <a:gd name="T8" fmla="*/ 0 w 1"/>
                    <a:gd name="T9" fmla="*/ 128 h 1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129"/>
                    <a:gd name="T17" fmla="*/ 1 w 1"/>
                    <a:gd name="T18" fmla="*/ 129 h 1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129">
                      <a:moveTo>
                        <a:pt x="0" y="128"/>
                      </a:moveTo>
                      <a:lnTo>
                        <a:pt x="0" y="12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128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229"/>
                <p:cNvSpPr>
                  <a:spLocks/>
                </p:cNvSpPr>
                <p:nvPr/>
              </p:nvSpPr>
              <p:spPr bwMode="auto">
                <a:xfrm>
                  <a:off x="2255" y="705"/>
                  <a:ext cx="10" cy="91"/>
                </a:xfrm>
                <a:custGeom>
                  <a:avLst/>
                  <a:gdLst>
                    <a:gd name="T0" fmla="*/ 14 w 15"/>
                    <a:gd name="T1" fmla="*/ 125 h 126"/>
                    <a:gd name="T2" fmla="*/ 14 w 15"/>
                    <a:gd name="T3" fmla="*/ 0 h 126"/>
                    <a:gd name="T4" fmla="*/ 0 w 15"/>
                    <a:gd name="T5" fmla="*/ 34 h 126"/>
                    <a:gd name="T6" fmla="*/ 0 w 15"/>
                    <a:gd name="T7" fmla="*/ 89 h 126"/>
                    <a:gd name="T8" fmla="*/ 14 w 15"/>
                    <a:gd name="T9" fmla="*/ 125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126"/>
                    <a:gd name="T17" fmla="*/ 15 w 15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126">
                      <a:moveTo>
                        <a:pt x="14" y="125"/>
                      </a:moveTo>
                      <a:lnTo>
                        <a:pt x="14" y="0"/>
                      </a:lnTo>
                      <a:lnTo>
                        <a:pt x="0" y="34"/>
                      </a:lnTo>
                      <a:lnTo>
                        <a:pt x="0" y="89"/>
                      </a:lnTo>
                      <a:lnTo>
                        <a:pt x="14" y="12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230"/>
                <p:cNvSpPr>
                  <a:spLocks/>
                </p:cNvSpPr>
                <p:nvPr/>
              </p:nvSpPr>
              <p:spPr bwMode="auto">
                <a:xfrm>
                  <a:off x="2108" y="705"/>
                  <a:ext cx="12" cy="91"/>
                </a:xfrm>
                <a:custGeom>
                  <a:avLst/>
                  <a:gdLst>
                    <a:gd name="T0" fmla="*/ 0 w 17"/>
                    <a:gd name="T1" fmla="*/ 125 h 126"/>
                    <a:gd name="T2" fmla="*/ 0 w 17"/>
                    <a:gd name="T3" fmla="*/ 0 h 126"/>
                    <a:gd name="T4" fmla="*/ 16 w 17"/>
                    <a:gd name="T5" fmla="*/ 34 h 126"/>
                    <a:gd name="T6" fmla="*/ 16 w 17"/>
                    <a:gd name="T7" fmla="*/ 89 h 126"/>
                    <a:gd name="T8" fmla="*/ 0 w 17"/>
                    <a:gd name="T9" fmla="*/ 125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26"/>
                    <a:gd name="T17" fmla="*/ 17 w 17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26">
                      <a:moveTo>
                        <a:pt x="0" y="125"/>
                      </a:moveTo>
                      <a:lnTo>
                        <a:pt x="0" y="0"/>
                      </a:lnTo>
                      <a:lnTo>
                        <a:pt x="16" y="34"/>
                      </a:lnTo>
                      <a:lnTo>
                        <a:pt x="16" y="89"/>
                      </a:lnTo>
                      <a:lnTo>
                        <a:pt x="0" y="12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231"/>
                <p:cNvSpPr>
                  <a:spLocks/>
                </p:cNvSpPr>
                <p:nvPr/>
              </p:nvSpPr>
              <p:spPr bwMode="auto">
                <a:xfrm>
                  <a:off x="2136" y="800"/>
                  <a:ext cx="11" cy="11"/>
                </a:xfrm>
                <a:custGeom>
                  <a:avLst/>
                  <a:gdLst>
                    <a:gd name="T0" fmla="*/ 15 w 16"/>
                    <a:gd name="T1" fmla="*/ 14 h 15"/>
                    <a:gd name="T2" fmla="*/ 14 w 16"/>
                    <a:gd name="T3" fmla="*/ 14 h 15"/>
                    <a:gd name="T4" fmla="*/ 13 w 16"/>
                    <a:gd name="T5" fmla="*/ 0 h 15"/>
                    <a:gd name="T6" fmla="*/ 11 w 16"/>
                    <a:gd name="T7" fmla="*/ 0 h 15"/>
                    <a:gd name="T8" fmla="*/ 9 w 16"/>
                    <a:gd name="T9" fmla="*/ 0 h 15"/>
                    <a:gd name="T10" fmla="*/ 6 w 16"/>
                    <a:gd name="T11" fmla="*/ 14 h 15"/>
                    <a:gd name="T12" fmla="*/ 3 w 16"/>
                    <a:gd name="T13" fmla="*/ 14 h 15"/>
                    <a:gd name="T14" fmla="*/ 1 w 16"/>
                    <a:gd name="T15" fmla="*/ 14 h 15"/>
                    <a:gd name="T16" fmla="*/ 0 w 16"/>
                    <a:gd name="T17" fmla="*/ 14 h 15"/>
                    <a:gd name="T18" fmla="*/ 15 w 16"/>
                    <a:gd name="T19" fmla="*/ 14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5"/>
                    <a:gd name="T32" fmla="*/ 16 w 16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5">
                      <a:moveTo>
                        <a:pt x="15" y="14"/>
                      </a:moveTo>
                      <a:lnTo>
                        <a:pt x="14" y="14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6" y="14"/>
                      </a:lnTo>
                      <a:lnTo>
                        <a:pt x="3" y="14"/>
                      </a:lnTo>
                      <a:lnTo>
                        <a:pt x="1" y="14"/>
                      </a:lnTo>
                      <a:lnTo>
                        <a:pt x="0" y="14"/>
                      </a:lnTo>
                      <a:lnTo>
                        <a:pt x="15" y="14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232"/>
                <p:cNvSpPr>
                  <a:spLocks/>
                </p:cNvSpPr>
                <p:nvPr/>
              </p:nvSpPr>
              <p:spPr bwMode="auto">
                <a:xfrm>
                  <a:off x="2136" y="801"/>
                  <a:ext cx="11" cy="11"/>
                </a:xfrm>
                <a:custGeom>
                  <a:avLst/>
                  <a:gdLst>
                    <a:gd name="T0" fmla="*/ 10 w 16"/>
                    <a:gd name="T1" fmla="*/ 12 h 15"/>
                    <a:gd name="T2" fmla="*/ 3 w 16"/>
                    <a:gd name="T3" fmla="*/ 8 h 15"/>
                    <a:gd name="T4" fmla="*/ 6 w 16"/>
                    <a:gd name="T5" fmla="*/ 8 h 15"/>
                    <a:gd name="T6" fmla="*/ 8 w 16"/>
                    <a:gd name="T7" fmla="*/ 10 h 15"/>
                    <a:gd name="T8" fmla="*/ 10 w 16"/>
                    <a:gd name="T9" fmla="*/ 10 h 15"/>
                    <a:gd name="T10" fmla="*/ 8 w 16"/>
                    <a:gd name="T11" fmla="*/ 8 h 15"/>
                    <a:gd name="T12" fmla="*/ 3 w 16"/>
                    <a:gd name="T13" fmla="*/ 5 h 15"/>
                    <a:gd name="T14" fmla="*/ 6 w 16"/>
                    <a:gd name="T15" fmla="*/ 5 h 15"/>
                    <a:gd name="T16" fmla="*/ 8 w 16"/>
                    <a:gd name="T17" fmla="*/ 8 h 15"/>
                    <a:gd name="T18" fmla="*/ 10 w 16"/>
                    <a:gd name="T19" fmla="*/ 8 h 15"/>
                    <a:gd name="T20" fmla="*/ 8 w 16"/>
                    <a:gd name="T21" fmla="*/ 5 h 15"/>
                    <a:gd name="T22" fmla="*/ 3 w 16"/>
                    <a:gd name="T23" fmla="*/ 3 h 15"/>
                    <a:gd name="T24" fmla="*/ 6 w 16"/>
                    <a:gd name="T25" fmla="*/ 3 h 15"/>
                    <a:gd name="T26" fmla="*/ 8 w 16"/>
                    <a:gd name="T27" fmla="*/ 5 h 15"/>
                    <a:gd name="T28" fmla="*/ 10 w 16"/>
                    <a:gd name="T29" fmla="*/ 8 h 15"/>
                    <a:gd name="T30" fmla="*/ 8 w 16"/>
                    <a:gd name="T31" fmla="*/ 3 h 15"/>
                    <a:gd name="T32" fmla="*/ 3 w 16"/>
                    <a:gd name="T33" fmla="*/ 1 h 15"/>
                    <a:gd name="T34" fmla="*/ 6 w 16"/>
                    <a:gd name="T35" fmla="*/ 1 h 15"/>
                    <a:gd name="T36" fmla="*/ 8 w 16"/>
                    <a:gd name="T37" fmla="*/ 3 h 15"/>
                    <a:gd name="T38" fmla="*/ 11 w 16"/>
                    <a:gd name="T39" fmla="*/ 5 h 15"/>
                    <a:gd name="T40" fmla="*/ 11 w 16"/>
                    <a:gd name="T41" fmla="*/ 14 h 15"/>
                    <a:gd name="T42" fmla="*/ 12 w 16"/>
                    <a:gd name="T43" fmla="*/ 12 h 15"/>
                    <a:gd name="T44" fmla="*/ 14 w 16"/>
                    <a:gd name="T45" fmla="*/ 10 h 15"/>
                    <a:gd name="T46" fmla="*/ 15 w 16"/>
                    <a:gd name="T47" fmla="*/ 10 h 15"/>
                    <a:gd name="T48" fmla="*/ 15 w 16"/>
                    <a:gd name="T49" fmla="*/ 0 h 15"/>
                    <a:gd name="T50" fmla="*/ 15 w 16"/>
                    <a:gd name="T51" fmla="*/ 10 h 15"/>
                    <a:gd name="T52" fmla="*/ 14 w 16"/>
                    <a:gd name="T53" fmla="*/ 10 h 15"/>
                    <a:gd name="T54" fmla="*/ 14 w 16"/>
                    <a:gd name="T55" fmla="*/ 12 h 15"/>
                    <a:gd name="T56" fmla="*/ 13 w 16"/>
                    <a:gd name="T57" fmla="*/ 12 h 15"/>
                    <a:gd name="T58" fmla="*/ 11 w 16"/>
                    <a:gd name="T59" fmla="*/ 14 h 15"/>
                    <a:gd name="T60" fmla="*/ 9 w 16"/>
                    <a:gd name="T61" fmla="*/ 12 h 15"/>
                    <a:gd name="T62" fmla="*/ 6 w 16"/>
                    <a:gd name="T63" fmla="*/ 12 h 15"/>
                    <a:gd name="T64" fmla="*/ 3 w 16"/>
                    <a:gd name="T65" fmla="*/ 10 h 15"/>
                    <a:gd name="T66" fmla="*/ 1 w 16"/>
                    <a:gd name="T67" fmla="*/ 10 h 15"/>
                    <a:gd name="T68" fmla="*/ 0 w 16"/>
                    <a:gd name="T69" fmla="*/ 10 h 15"/>
                    <a:gd name="T70" fmla="*/ 0 w 16"/>
                    <a:gd name="T71" fmla="*/ 0 h 15"/>
                    <a:gd name="T72" fmla="*/ 0 w 16"/>
                    <a:gd name="T73" fmla="*/ 10 h 15"/>
                    <a:gd name="T74" fmla="*/ 1 w 16"/>
                    <a:gd name="T75" fmla="*/ 10 h 15"/>
                    <a:gd name="T76" fmla="*/ 3 w 16"/>
                    <a:gd name="T77" fmla="*/ 10 h 15"/>
                    <a:gd name="T78" fmla="*/ 6 w 16"/>
                    <a:gd name="T79" fmla="*/ 10 h 15"/>
                    <a:gd name="T80" fmla="*/ 10 w 16"/>
                    <a:gd name="T81" fmla="*/ 12 h 1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"/>
                    <a:gd name="T124" fmla="*/ 0 h 15"/>
                    <a:gd name="T125" fmla="*/ 16 w 16"/>
                    <a:gd name="T126" fmla="*/ 15 h 1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" h="15">
                      <a:moveTo>
                        <a:pt x="10" y="12"/>
                      </a:moveTo>
                      <a:lnTo>
                        <a:pt x="3" y="8"/>
                      </a:lnTo>
                      <a:lnTo>
                        <a:pt x="6" y="8"/>
                      </a:lnTo>
                      <a:lnTo>
                        <a:pt x="8" y="10"/>
                      </a:lnTo>
                      <a:lnTo>
                        <a:pt x="10" y="10"/>
                      </a:lnTo>
                      <a:lnTo>
                        <a:pt x="8" y="8"/>
                      </a:lnTo>
                      <a:lnTo>
                        <a:pt x="3" y="5"/>
                      </a:lnTo>
                      <a:lnTo>
                        <a:pt x="6" y="5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8" y="5"/>
                      </a:lnTo>
                      <a:lnTo>
                        <a:pt x="3" y="3"/>
                      </a:lnTo>
                      <a:lnTo>
                        <a:pt x="6" y="3"/>
                      </a:lnTo>
                      <a:lnTo>
                        <a:pt x="8" y="5"/>
                      </a:lnTo>
                      <a:lnTo>
                        <a:pt x="10" y="8"/>
                      </a:lnTo>
                      <a:lnTo>
                        <a:pt x="8" y="3"/>
                      </a:lnTo>
                      <a:lnTo>
                        <a:pt x="3" y="1"/>
                      </a:lnTo>
                      <a:lnTo>
                        <a:pt x="6" y="1"/>
                      </a:lnTo>
                      <a:lnTo>
                        <a:pt x="8" y="3"/>
                      </a:lnTo>
                      <a:lnTo>
                        <a:pt x="11" y="5"/>
                      </a:ln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4" y="10"/>
                      </a:lnTo>
                      <a:lnTo>
                        <a:pt x="15" y="10"/>
                      </a:lnTo>
                      <a:lnTo>
                        <a:pt x="15" y="0"/>
                      </a:lnTo>
                      <a:lnTo>
                        <a:pt x="15" y="10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3" y="12"/>
                      </a:lnTo>
                      <a:lnTo>
                        <a:pt x="11" y="14"/>
                      </a:lnTo>
                      <a:lnTo>
                        <a:pt x="9" y="12"/>
                      </a:lnTo>
                      <a:lnTo>
                        <a:pt x="6" y="12"/>
                      </a:lnTo>
                      <a:lnTo>
                        <a:pt x="3" y="10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" y="10"/>
                      </a:lnTo>
                      <a:lnTo>
                        <a:pt x="3" y="10"/>
                      </a:lnTo>
                      <a:lnTo>
                        <a:pt x="6" y="10"/>
                      </a:lnTo>
                      <a:lnTo>
                        <a:pt x="10" y="1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233"/>
                <p:cNvSpPr>
                  <a:spLocks/>
                </p:cNvSpPr>
                <p:nvPr/>
              </p:nvSpPr>
              <p:spPr bwMode="auto">
                <a:xfrm>
                  <a:off x="2252" y="696"/>
                  <a:ext cx="12" cy="109"/>
                </a:xfrm>
                <a:custGeom>
                  <a:avLst/>
                  <a:gdLst>
                    <a:gd name="T0" fmla="*/ 0 w 17"/>
                    <a:gd name="T1" fmla="*/ 0 h 151"/>
                    <a:gd name="T2" fmla="*/ 8 w 17"/>
                    <a:gd name="T3" fmla="*/ 10 h 151"/>
                    <a:gd name="T4" fmla="*/ 9 w 17"/>
                    <a:gd name="T5" fmla="*/ 16 h 151"/>
                    <a:gd name="T6" fmla="*/ 9 w 17"/>
                    <a:gd name="T7" fmla="*/ 25 h 151"/>
                    <a:gd name="T8" fmla="*/ 11 w 17"/>
                    <a:gd name="T9" fmla="*/ 34 h 151"/>
                    <a:gd name="T10" fmla="*/ 11 w 17"/>
                    <a:gd name="T11" fmla="*/ 42 h 151"/>
                    <a:gd name="T12" fmla="*/ 12 w 17"/>
                    <a:gd name="T13" fmla="*/ 52 h 151"/>
                    <a:gd name="T14" fmla="*/ 12 w 17"/>
                    <a:gd name="T15" fmla="*/ 60 h 151"/>
                    <a:gd name="T16" fmla="*/ 12 w 17"/>
                    <a:gd name="T17" fmla="*/ 69 h 151"/>
                    <a:gd name="T18" fmla="*/ 12 w 17"/>
                    <a:gd name="T19" fmla="*/ 78 h 151"/>
                    <a:gd name="T20" fmla="*/ 12 w 17"/>
                    <a:gd name="T21" fmla="*/ 87 h 151"/>
                    <a:gd name="T22" fmla="*/ 12 w 17"/>
                    <a:gd name="T23" fmla="*/ 96 h 151"/>
                    <a:gd name="T24" fmla="*/ 11 w 17"/>
                    <a:gd name="T25" fmla="*/ 104 h 151"/>
                    <a:gd name="T26" fmla="*/ 11 w 17"/>
                    <a:gd name="T27" fmla="*/ 113 h 151"/>
                    <a:gd name="T28" fmla="*/ 9 w 17"/>
                    <a:gd name="T29" fmla="*/ 122 h 151"/>
                    <a:gd name="T30" fmla="*/ 9 w 17"/>
                    <a:gd name="T31" fmla="*/ 131 h 151"/>
                    <a:gd name="T32" fmla="*/ 8 w 17"/>
                    <a:gd name="T33" fmla="*/ 139 h 151"/>
                    <a:gd name="T34" fmla="*/ 0 w 17"/>
                    <a:gd name="T35" fmla="*/ 150 h 151"/>
                    <a:gd name="T36" fmla="*/ 8 w 17"/>
                    <a:gd name="T37" fmla="*/ 140 h 151"/>
                    <a:gd name="T38" fmla="*/ 9 w 17"/>
                    <a:gd name="T39" fmla="*/ 133 h 151"/>
                    <a:gd name="T40" fmla="*/ 11 w 17"/>
                    <a:gd name="T41" fmla="*/ 125 h 151"/>
                    <a:gd name="T42" fmla="*/ 12 w 17"/>
                    <a:gd name="T43" fmla="*/ 118 h 151"/>
                    <a:gd name="T44" fmla="*/ 14 w 17"/>
                    <a:gd name="T45" fmla="*/ 112 h 151"/>
                    <a:gd name="T46" fmla="*/ 14 w 17"/>
                    <a:gd name="T47" fmla="*/ 105 h 151"/>
                    <a:gd name="T48" fmla="*/ 14 w 17"/>
                    <a:gd name="T49" fmla="*/ 98 h 151"/>
                    <a:gd name="T50" fmla="*/ 16 w 17"/>
                    <a:gd name="T51" fmla="*/ 91 h 151"/>
                    <a:gd name="T52" fmla="*/ 16 w 17"/>
                    <a:gd name="T53" fmla="*/ 84 h 151"/>
                    <a:gd name="T54" fmla="*/ 16 w 17"/>
                    <a:gd name="T55" fmla="*/ 77 h 151"/>
                    <a:gd name="T56" fmla="*/ 16 w 17"/>
                    <a:gd name="T57" fmla="*/ 70 h 151"/>
                    <a:gd name="T58" fmla="*/ 16 w 17"/>
                    <a:gd name="T59" fmla="*/ 63 h 151"/>
                    <a:gd name="T60" fmla="*/ 16 w 17"/>
                    <a:gd name="T61" fmla="*/ 57 h 151"/>
                    <a:gd name="T62" fmla="*/ 14 w 17"/>
                    <a:gd name="T63" fmla="*/ 50 h 151"/>
                    <a:gd name="T64" fmla="*/ 14 w 17"/>
                    <a:gd name="T65" fmla="*/ 42 h 151"/>
                    <a:gd name="T66" fmla="*/ 12 w 17"/>
                    <a:gd name="T67" fmla="*/ 36 h 151"/>
                    <a:gd name="T68" fmla="*/ 11 w 17"/>
                    <a:gd name="T69" fmla="*/ 29 h 151"/>
                    <a:gd name="T70" fmla="*/ 11 w 17"/>
                    <a:gd name="T71" fmla="*/ 21 h 151"/>
                    <a:gd name="T72" fmla="*/ 9 w 17"/>
                    <a:gd name="T73" fmla="*/ 15 h 151"/>
                    <a:gd name="T74" fmla="*/ 8 w 17"/>
                    <a:gd name="T75" fmla="*/ 9 h 151"/>
                    <a:gd name="T76" fmla="*/ 0 w 17"/>
                    <a:gd name="T77" fmla="*/ 0 h 15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7"/>
                    <a:gd name="T118" fmla="*/ 0 h 151"/>
                    <a:gd name="T119" fmla="*/ 17 w 17"/>
                    <a:gd name="T120" fmla="*/ 151 h 15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7" h="151">
                      <a:moveTo>
                        <a:pt x="0" y="0"/>
                      </a:moveTo>
                      <a:lnTo>
                        <a:pt x="8" y="10"/>
                      </a:lnTo>
                      <a:lnTo>
                        <a:pt x="9" y="16"/>
                      </a:lnTo>
                      <a:lnTo>
                        <a:pt x="9" y="25"/>
                      </a:lnTo>
                      <a:lnTo>
                        <a:pt x="11" y="34"/>
                      </a:lnTo>
                      <a:lnTo>
                        <a:pt x="11" y="42"/>
                      </a:lnTo>
                      <a:lnTo>
                        <a:pt x="12" y="52"/>
                      </a:lnTo>
                      <a:lnTo>
                        <a:pt x="12" y="60"/>
                      </a:lnTo>
                      <a:lnTo>
                        <a:pt x="12" y="69"/>
                      </a:lnTo>
                      <a:lnTo>
                        <a:pt x="12" y="78"/>
                      </a:lnTo>
                      <a:lnTo>
                        <a:pt x="12" y="87"/>
                      </a:lnTo>
                      <a:lnTo>
                        <a:pt x="12" y="96"/>
                      </a:lnTo>
                      <a:lnTo>
                        <a:pt x="11" y="104"/>
                      </a:lnTo>
                      <a:lnTo>
                        <a:pt x="11" y="113"/>
                      </a:lnTo>
                      <a:lnTo>
                        <a:pt x="9" y="122"/>
                      </a:lnTo>
                      <a:lnTo>
                        <a:pt x="9" y="131"/>
                      </a:lnTo>
                      <a:lnTo>
                        <a:pt x="8" y="139"/>
                      </a:lnTo>
                      <a:lnTo>
                        <a:pt x="0" y="150"/>
                      </a:lnTo>
                      <a:lnTo>
                        <a:pt x="8" y="140"/>
                      </a:lnTo>
                      <a:lnTo>
                        <a:pt x="9" y="133"/>
                      </a:lnTo>
                      <a:lnTo>
                        <a:pt x="11" y="125"/>
                      </a:lnTo>
                      <a:lnTo>
                        <a:pt x="12" y="118"/>
                      </a:lnTo>
                      <a:lnTo>
                        <a:pt x="14" y="112"/>
                      </a:lnTo>
                      <a:lnTo>
                        <a:pt x="14" y="105"/>
                      </a:lnTo>
                      <a:lnTo>
                        <a:pt x="14" y="98"/>
                      </a:lnTo>
                      <a:lnTo>
                        <a:pt x="16" y="91"/>
                      </a:lnTo>
                      <a:lnTo>
                        <a:pt x="16" y="84"/>
                      </a:lnTo>
                      <a:lnTo>
                        <a:pt x="16" y="77"/>
                      </a:lnTo>
                      <a:lnTo>
                        <a:pt x="16" y="70"/>
                      </a:lnTo>
                      <a:lnTo>
                        <a:pt x="16" y="63"/>
                      </a:lnTo>
                      <a:lnTo>
                        <a:pt x="16" y="57"/>
                      </a:lnTo>
                      <a:lnTo>
                        <a:pt x="14" y="50"/>
                      </a:lnTo>
                      <a:lnTo>
                        <a:pt x="14" y="42"/>
                      </a:lnTo>
                      <a:lnTo>
                        <a:pt x="12" y="36"/>
                      </a:lnTo>
                      <a:lnTo>
                        <a:pt x="11" y="29"/>
                      </a:lnTo>
                      <a:lnTo>
                        <a:pt x="11" y="21"/>
                      </a:lnTo>
                      <a:lnTo>
                        <a:pt x="9" y="15"/>
                      </a:ln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234"/>
                <p:cNvSpPr>
                  <a:spLocks/>
                </p:cNvSpPr>
                <p:nvPr/>
              </p:nvSpPr>
              <p:spPr bwMode="auto">
                <a:xfrm>
                  <a:off x="2105" y="696"/>
                  <a:ext cx="11" cy="109"/>
                </a:xfrm>
                <a:custGeom>
                  <a:avLst/>
                  <a:gdLst>
                    <a:gd name="T0" fmla="*/ 14 w 15"/>
                    <a:gd name="T1" fmla="*/ 0 h 151"/>
                    <a:gd name="T2" fmla="*/ 7 w 15"/>
                    <a:gd name="T3" fmla="*/ 10 h 151"/>
                    <a:gd name="T4" fmla="*/ 5 w 15"/>
                    <a:gd name="T5" fmla="*/ 16 h 151"/>
                    <a:gd name="T6" fmla="*/ 5 w 15"/>
                    <a:gd name="T7" fmla="*/ 25 h 151"/>
                    <a:gd name="T8" fmla="*/ 4 w 15"/>
                    <a:gd name="T9" fmla="*/ 34 h 151"/>
                    <a:gd name="T10" fmla="*/ 2 w 15"/>
                    <a:gd name="T11" fmla="*/ 42 h 151"/>
                    <a:gd name="T12" fmla="*/ 2 w 15"/>
                    <a:gd name="T13" fmla="*/ 52 h 151"/>
                    <a:gd name="T14" fmla="*/ 2 w 15"/>
                    <a:gd name="T15" fmla="*/ 60 h 151"/>
                    <a:gd name="T16" fmla="*/ 2 w 15"/>
                    <a:gd name="T17" fmla="*/ 69 h 151"/>
                    <a:gd name="T18" fmla="*/ 2 w 15"/>
                    <a:gd name="T19" fmla="*/ 78 h 151"/>
                    <a:gd name="T20" fmla="*/ 2 w 15"/>
                    <a:gd name="T21" fmla="*/ 87 h 151"/>
                    <a:gd name="T22" fmla="*/ 2 w 15"/>
                    <a:gd name="T23" fmla="*/ 96 h 151"/>
                    <a:gd name="T24" fmla="*/ 2 w 15"/>
                    <a:gd name="T25" fmla="*/ 104 h 151"/>
                    <a:gd name="T26" fmla="*/ 4 w 15"/>
                    <a:gd name="T27" fmla="*/ 113 h 151"/>
                    <a:gd name="T28" fmla="*/ 4 w 15"/>
                    <a:gd name="T29" fmla="*/ 122 h 151"/>
                    <a:gd name="T30" fmla="*/ 5 w 15"/>
                    <a:gd name="T31" fmla="*/ 131 h 151"/>
                    <a:gd name="T32" fmla="*/ 7 w 15"/>
                    <a:gd name="T33" fmla="*/ 139 h 151"/>
                    <a:gd name="T34" fmla="*/ 14 w 15"/>
                    <a:gd name="T35" fmla="*/ 150 h 151"/>
                    <a:gd name="T36" fmla="*/ 7 w 15"/>
                    <a:gd name="T37" fmla="*/ 140 h 151"/>
                    <a:gd name="T38" fmla="*/ 5 w 15"/>
                    <a:gd name="T39" fmla="*/ 133 h 151"/>
                    <a:gd name="T40" fmla="*/ 4 w 15"/>
                    <a:gd name="T41" fmla="*/ 125 h 151"/>
                    <a:gd name="T42" fmla="*/ 2 w 15"/>
                    <a:gd name="T43" fmla="*/ 118 h 151"/>
                    <a:gd name="T44" fmla="*/ 1 w 15"/>
                    <a:gd name="T45" fmla="*/ 112 h 151"/>
                    <a:gd name="T46" fmla="*/ 1 w 15"/>
                    <a:gd name="T47" fmla="*/ 105 h 151"/>
                    <a:gd name="T48" fmla="*/ 0 w 15"/>
                    <a:gd name="T49" fmla="*/ 98 h 151"/>
                    <a:gd name="T50" fmla="*/ 0 w 15"/>
                    <a:gd name="T51" fmla="*/ 91 h 151"/>
                    <a:gd name="T52" fmla="*/ 0 w 15"/>
                    <a:gd name="T53" fmla="*/ 84 h 151"/>
                    <a:gd name="T54" fmla="*/ 0 w 15"/>
                    <a:gd name="T55" fmla="*/ 77 h 151"/>
                    <a:gd name="T56" fmla="*/ 0 w 15"/>
                    <a:gd name="T57" fmla="*/ 70 h 151"/>
                    <a:gd name="T58" fmla="*/ 0 w 15"/>
                    <a:gd name="T59" fmla="*/ 63 h 151"/>
                    <a:gd name="T60" fmla="*/ 0 w 15"/>
                    <a:gd name="T61" fmla="*/ 57 h 151"/>
                    <a:gd name="T62" fmla="*/ 1 w 15"/>
                    <a:gd name="T63" fmla="*/ 50 h 151"/>
                    <a:gd name="T64" fmla="*/ 1 w 15"/>
                    <a:gd name="T65" fmla="*/ 42 h 151"/>
                    <a:gd name="T66" fmla="*/ 1 w 15"/>
                    <a:gd name="T67" fmla="*/ 36 h 151"/>
                    <a:gd name="T68" fmla="*/ 2 w 15"/>
                    <a:gd name="T69" fmla="*/ 29 h 151"/>
                    <a:gd name="T70" fmla="*/ 4 w 15"/>
                    <a:gd name="T71" fmla="*/ 21 h 151"/>
                    <a:gd name="T72" fmla="*/ 5 w 15"/>
                    <a:gd name="T73" fmla="*/ 15 h 151"/>
                    <a:gd name="T74" fmla="*/ 7 w 15"/>
                    <a:gd name="T75" fmla="*/ 9 h 151"/>
                    <a:gd name="T76" fmla="*/ 14 w 15"/>
                    <a:gd name="T77" fmla="*/ 0 h 15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5"/>
                    <a:gd name="T118" fmla="*/ 0 h 151"/>
                    <a:gd name="T119" fmla="*/ 15 w 15"/>
                    <a:gd name="T120" fmla="*/ 151 h 15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5" h="151">
                      <a:moveTo>
                        <a:pt x="14" y="0"/>
                      </a:moveTo>
                      <a:lnTo>
                        <a:pt x="7" y="10"/>
                      </a:lnTo>
                      <a:lnTo>
                        <a:pt x="5" y="16"/>
                      </a:lnTo>
                      <a:lnTo>
                        <a:pt x="5" y="25"/>
                      </a:lnTo>
                      <a:lnTo>
                        <a:pt x="4" y="34"/>
                      </a:lnTo>
                      <a:lnTo>
                        <a:pt x="2" y="42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9"/>
                      </a:lnTo>
                      <a:lnTo>
                        <a:pt x="2" y="78"/>
                      </a:lnTo>
                      <a:lnTo>
                        <a:pt x="2" y="87"/>
                      </a:lnTo>
                      <a:lnTo>
                        <a:pt x="2" y="96"/>
                      </a:lnTo>
                      <a:lnTo>
                        <a:pt x="2" y="104"/>
                      </a:lnTo>
                      <a:lnTo>
                        <a:pt x="4" y="113"/>
                      </a:lnTo>
                      <a:lnTo>
                        <a:pt x="4" y="122"/>
                      </a:lnTo>
                      <a:lnTo>
                        <a:pt x="5" y="131"/>
                      </a:lnTo>
                      <a:lnTo>
                        <a:pt x="7" y="139"/>
                      </a:lnTo>
                      <a:lnTo>
                        <a:pt x="14" y="150"/>
                      </a:lnTo>
                      <a:lnTo>
                        <a:pt x="7" y="140"/>
                      </a:lnTo>
                      <a:lnTo>
                        <a:pt x="5" y="133"/>
                      </a:lnTo>
                      <a:lnTo>
                        <a:pt x="4" y="125"/>
                      </a:lnTo>
                      <a:lnTo>
                        <a:pt x="2" y="118"/>
                      </a:lnTo>
                      <a:lnTo>
                        <a:pt x="1" y="112"/>
                      </a:lnTo>
                      <a:lnTo>
                        <a:pt x="1" y="105"/>
                      </a:lnTo>
                      <a:lnTo>
                        <a:pt x="0" y="98"/>
                      </a:lnTo>
                      <a:lnTo>
                        <a:pt x="0" y="91"/>
                      </a:lnTo>
                      <a:lnTo>
                        <a:pt x="0" y="84"/>
                      </a:lnTo>
                      <a:lnTo>
                        <a:pt x="0" y="77"/>
                      </a:lnTo>
                      <a:lnTo>
                        <a:pt x="0" y="70"/>
                      </a:lnTo>
                      <a:lnTo>
                        <a:pt x="0" y="63"/>
                      </a:lnTo>
                      <a:lnTo>
                        <a:pt x="0" y="57"/>
                      </a:lnTo>
                      <a:lnTo>
                        <a:pt x="1" y="50"/>
                      </a:lnTo>
                      <a:lnTo>
                        <a:pt x="1" y="42"/>
                      </a:lnTo>
                      <a:lnTo>
                        <a:pt x="1" y="36"/>
                      </a:lnTo>
                      <a:lnTo>
                        <a:pt x="2" y="29"/>
                      </a:lnTo>
                      <a:lnTo>
                        <a:pt x="4" y="21"/>
                      </a:lnTo>
                      <a:lnTo>
                        <a:pt x="5" y="15"/>
                      </a:lnTo>
                      <a:lnTo>
                        <a:pt x="7" y="9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235"/>
                <p:cNvSpPr>
                  <a:spLocks/>
                </p:cNvSpPr>
                <p:nvPr/>
              </p:nvSpPr>
              <p:spPr bwMode="auto">
                <a:xfrm>
                  <a:off x="2114" y="696"/>
                  <a:ext cx="136" cy="109"/>
                </a:xfrm>
                <a:custGeom>
                  <a:avLst/>
                  <a:gdLst>
                    <a:gd name="T0" fmla="*/ 187 w 188"/>
                    <a:gd name="T1" fmla="*/ 150 h 151"/>
                    <a:gd name="T2" fmla="*/ 187 w 188"/>
                    <a:gd name="T3" fmla="*/ 0 h 151"/>
                    <a:gd name="T4" fmla="*/ 107 w 188"/>
                    <a:gd name="T5" fmla="*/ 0 h 151"/>
                    <a:gd name="T6" fmla="*/ 107 w 188"/>
                    <a:gd name="T7" fmla="*/ 2 h 151"/>
                    <a:gd name="T8" fmla="*/ 79 w 188"/>
                    <a:gd name="T9" fmla="*/ 2 h 151"/>
                    <a:gd name="T10" fmla="*/ 79 w 188"/>
                    <a:gd name="T11" fmla="*/ 0 h 151"/>
                    <a:gd name="T12" fmla="*/ 0 w 188"/>
                    <a:gd name="T13" fmla="*/ 0 h 151"/>
                    <a:gd name="T14" fmla="*/ 0 w 188"/>
                    <a:gd name="T15" fmla="*/ 150 h 151"/>
                    <a:gd name="T16" fmla="*/ 1 w 188"/>
                    <a:gd name="T17" fmla="*/ 150 h 151"/>
                    <a:gd name="T18" fmla="*/ 1 w 188"/>
                    <a:gd name="T19" fmla="*/ 0 h 151"/>
                    <a:gd name="T20" fmla="*/ 77 w 188"/>
                    <a:gd name="T21" fmla="*/ 0 h 151"/>
                    <a:gd name="T22" fmla="*/ 77 w 188"/>
                    <a:gd name="T23" fmla="*/ 2 h 151"/>
                    <a:gd name="T24" fmla="*/ 109 w 188"/>
                    <a:gd name="T25" fmla="*/ 2 h 151"/>
                    <a:gd name="T26" fmla="*/ 109 w 188"/>
                    <a:gd name="T27" fmla="*/ 0 h 151"/>
                    <a:gd name="T28" fmla="*/ 186 w 188"/>
                    <a:gd name="T29" fmla="*/ 0 h 151"/>
                    <a:gd name="T30" fmla="*/ 186 w 188"/>
                    <a:gd name="T31" fmla="*/ 150 h 151"/>
                    <a:gd name="T32" fmla="*/ 187 w 188"/>
                    <a:gd name="T33" fmla="*/ 150 h 15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8"/>
                    <a:gd name="T52" fmla="*/ 0 h 151"/>
                    <a:gd name="T53" fmla="*/ 188 w 188"/>
                    <a:gd name="T54" fmla="*/ 151 h 15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8" h="151">
                      <a:moveTo>
                        <a:pt x="187" y="150"/>
                      </a:moveTo>
                      <a:lnTo>
                        <a:pt x="187" y="0"/>
                      </a:lnTo>
                      <a:lnTo>
                        <a:pt x="107" y="0"/>
                      </a:lnTo>
                      <a:lnTo>
                        <a:pt x="107" y="2"/>
                      </a:lnTo>
                      <a:lnTo>
                        <a:pt x="79" y="2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0" y="150"/>
                      </a:lnTo>
                      <a:lnTo>
                        <a:pt x="1" y="150"/>
                      </a:lnTo>
                      <a:lnTo>
                        <a:pt x="1" y="0"/>
                      </a:lnTo>
                      <a:lnTo>
                        <a:pt x="77" y="0"/>
                      </a:lnTo>
                      <a:lnTo>
                        <a:pt x="77" y="2"/>
                      </a:lnTo>
                      <a:lnTo>
                        <a:pt x="109" y="2"/>
                      </a:lnTo>
                      <a:lnTo>
                        <a:pt x="109" y="0"/>
                      </a:lnTo>
                      <a:lnTo>
                        <a:pt x="186" y="0"/>
                      </a:lnTo>
                      <a:lnTo>
                        <a:pt x="186" y="150"/>
                      </a:lnTo>
                      <a:lnTo>
                        <a:pt x="187" y="15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236"/>
                <p:cNvSpPr>
                  <a:spLocks/>
                </p:cNvSpPr>
                <p:nvPr/>
              </p:nvSpPr>
              <p:spPr bwMode="auto">
                <a:xfrm>
                  <a:off x="2127" y="703"/>
                  <a:ext cx="110" cy="90"/>
                </a:xfrm>
                <a:custGeom>
                  <a:avLst/>
                  <a:gdLst>
                    <a:gd name="T0" fmla="*/ 151 w 152"/>
                    <a:gd name="T1" fmla="*/ 124 h 125"/>
                    <a:gd name="T2" fmla="*/ 149 w 152"/>
                    <a:gd name="T3" fmla="*/ 124 h 125"/>
                    <a:gd name="T4" fmla="*/ 149 w 152"/>
                    <a:gd name="T5" fmla="*/ 0 h 125"/>
                    <a:gd name="T6" fmla="*/ 0 w 152"/>
                    <a:gd name="T7" fmla="*/ 0 h 125"/>
                    <a:gd name="T8" fmla="*/ 151 w 152"/>
                    <a:gd name="T9" fmla="*/ 0 h 125"/>
                    <a:gd name="T10" fmla="*/ 151 w 152"/>
                    <a:gd name="T11" fmla="*/ 124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52"/>
                    <a:gd name="T19" fmla="*/ 0 h 125"/>
                    <a:gd name="T20" fmla="*/ 152 w 152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52" h="125">
                      <a:moveTo>
                        <a:pt x="151" y="124"/>
                      </a:moveTo>
                      <a:lnTo>
                        <a:pt x="149" y="124"/>
                      </a:lnTo>
                      <a:lnTo>
                        <a:pt x="149" y="0"/>
                      </a:lnTo>
                      <a:lnTo>
                        <a:pt x="0" y="0"/>
                      </a:lnTo>
                      <a:lnTo>
                        <a:pt x="151" y="0"/>
                      </a:lnTo>
                      <a:lnTo>
                        <a:pt x="151" y="124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237"/>
                <p:cNvSpPr>
                  <a:spLocks/>
                </p:cNvSpPr>
                <p:nvPr/>
              </p:nvSpPr>
              <p:spPr bwMode="auto">
                <a:xfrm>
                  <a:off x="2127" y="703"/>
                  <a:ext cx="110" cy="90"/>
                </a:xfrm>
                <a:custGeom>
                  <a:avLst/>
                  <a:gdLst>
                    <a:gd name="T0" fmla="*/ 0 w 152"/>
                    <a:gd name="T1" fmla="*/ 0 h 125"/>
                    <a:gd name="T2" fmla="*/ 1 w 152"/>
                    <a:gd name="T3" fmla="*/ 0 h 125"/>
                    <a:gd name="T4" fmla="*/ 1 w 152"/>
                    <a:gd name="T5" fmla="*/ 123 h 125"/>
                    <a:gd name="T6" fmla="*/ 150 w 152"/>
                    <a:gd name="T7" fmla="*/ 123 h 125"/>
                    <a:gd name="T8" fmla="*/ 151 w 152"/>
                    <a:gd name="T9" fmla="*/ 124 h 125"/>
                    <a:gd name="T10" fmla="*/ 0 w 152"/>
                    <a:gd name="T11" fmla="*/ 124 h 125"/>
                    <a:gd name="T12" fmla="*/ 0 w 152"/>
                    <a:gd name="T13" fmla="*/ 0 h 1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2"/>
                    <a:gd name="T22" fmla="*/ 0 h 125"/>
                    <a:gd name="T23" fmla="*/ 152 w 152"/>
                    <a:gd name="T24" fmla="*/ 125 h 1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2" h="125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1" y="123"/>
                      </a:lnTo>
                      <a:lnTo>
                        <a:pt x="150" y="123"/>
                      </a:lnTo>
                      <a:lnTo>
                        <a:pt x="151" y="124"/>
                      </a:lnTo>
                      <a:lnTo>
                        <a:pt x="0" y="1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238"/>
                <p:cNvSpPr>
                  <a:spLocks/>
                </p:cNvSpPr>
                <p:nvPr/>
              </p:nvSpPr>
              <p:spPr bwMode="auto">
                <a:xfrm>
                  <a:off x="2139" y="710"/>
                  <a:ext cx="85" cy="76"/>
                </a:xfrm>
                <a:custGeom>
                  <a:avLst/>
                  <a:gdLst>
                    <a:gd name="T0" fmla="*/ 0 w 118"/>
                    <a:gd name="T1" fmla="*/ 0 h 106"/>
                    <a:gd name="T2" fmla="*/ 3 w 118"/>
                    <a:gd name="T3" fmla="*/ 1 h 106"/>
                    <a:gd name="T4" fmla="*/ 114 w 118"/>
                    <a:gd name="T5" fmla="*/ 1 h 106"/>
                    <a:gd name="T6" fmla="*/ 114 w 118"/>
                    <a:gd name="T7" fmla="*/ 104 h 106"/>
                    <a:gd name="T8" fmla="*/ 117 w 118"/>
                    <a:gd name="T9" fmla="*/ 105 h 106"/>
                    <a:gd name="T10" fmla="*/ 117 w 118"/>
                    <a:gd name="T11" fmla="*/ 0 h 106"/>
                    <a:gd name="T12" fmla="*/ 0 w 118"/>
                    <a:gd name="T13" fmla="*/ 0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06"/>
                    <a:gd name="T23" fmla="*/ 118 w 118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06">
                      <a:moveTo>
                        <a:pt x="0" y="0"/>
                      </a:moveTo>
                      <a:lnTo>
                        <a:pt x="3" y="1"/>
                      </a:lnTo>
                      <a:lnTo>
                        <a:pt x="114" y="1"/>
                      </a:lnTo>
                      <a:lnTo>
                        <a:pt x="114" y="104"/>
                      </a:lnTo>
                      <a:lnTo>
                        <a:pt x="117" y="105"/>
                      </a:lnTo>
                      <a:lnTo>
                        <a:pt x="11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239"/>
                <p:cNvSpPr>
                  <a:spLocks/>
                </p:cNvSpPr>
                <p:nvPr/>
              </p:nvSpPr>
              <p:spPr bwMode="auto">
                <a:xfrm>
                  <a:off x="2139" y="710"/>
                  <a:ext cx="85" cy="76"/>
                </a:xfrm>
                <a:custGeom>
                  <a:avLst/>
                  <a:gdLst>
                    <a:gd name="T0" fmla="*/ 117 w 118"/>
                    <a:gd name="T1" fmla="*/ 105 h 106"/>
                    <a:gd name="T2" fmla="*/ 114 w 118"/>
                    <a:gd name="T3" fmla="*/ 104 h 106"/>
                    <a:gd name="T4" fmla="*/ 3 w 118"/>
                    <a:gd name="T5" fmla="*/ 104 h 106"/>
                    <a:gd name="T6" fmla="*/ 3 w 118"/>
                    <a:gd name="T7" fmla="*/ 1 h 106"/>
                    <a:gd name="T8" fmla="*/ 0 w 118"/>
                    <a:gd name="T9" fmla="*/ 0 h 106"/>
                    <a:gd name="T10" fmla="*/ 0 w 118"/>
                    <a:gd name="T11" fmla="*/ 105 h 106"/>
                    <a:gd name="T12" fmla="*/ 117 w 118"/>
                    <a:gd name="T13" fmla="*/ 105 h 10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8"/>
                    <a:gd name="T22" fmla="*/ 0 h 106"/>
                    <a:gd name="T23" fmla="*/ 118 w 118"/>
                    <a:gd name="T24" fmla="*/ 106 h 10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8" h="106">
                      <a:moveTo>
                        <a:pt x="117" y="105"/>
                      </a:moveTo>
                      <a:lnTo>
                        <a:pt x="114" y="104"/>
                      </a:lnTo>
                      <a:lnTo>
                        <a:pt x="3" y="104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105"/>
                      </a:lnTo>
                      <a:lnTo>
                        <a:pt x="117" y="105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240"/>
                <p:cNvSpPr>
                  <a:spLocks/>
                </p:cNvSpPr>
                <p:nvPr/>
              </p:nvSpPr>
              <p:spPr bwMode="auto">
                <a:xfrm>
                  <a:off x="2218" y="800"/>
                  <a:ext cx="11" cy="1"/>
                </a:xfrm>
                <a:custGeom>
                  <a:avLst/>
                  <a:gdLst>
                    <a:gd name="T0" fmla="*/ 12 w 15"/>
                    <a:gd name="T1" fmla="*/ 0 h 1"/>
                    <a:gd name="T2" fmla="*/ 11 w 15"/>
                    <a:gd name="T3" fmla="*/ 0 h 1"/>
                    <a:gd name="T4" fmla="*/ 9 w 15"/>
                    <a:gd name="T5" fmla="*/ 0 h 1"/>
                    <a:gd name="T6" fmla="*/ 8 w 15"/>
                    <a:gd name="T7" fmla="*/ 0 h 1"/>
                    <a:gd name="T8" fmla="*/ 6 w 15"/>
                    <a:gd name="T9" fmla="*/ 0 h 1"/>
                    <a:gd name="T10" fmla="*/ 4 w 15"/>
                    <a:gd name="T11" fmla="*/ 0 h 1"/>
                    <a:gd name="T12" fmla="*/ 3 w 15"/>
                    <a:gd name="T13" fmla="*/ 0 h 1"/>
                    <a:gd name="T14" fmla="*/ 1 w 15"/>
                    <a:gd name="T15" fmla="*/ 0 h 1"/>
                    <a:gd name="T16" fmla="*/ 0 w 15"/>
                    <a:gd name="T17" fmla="*/ 0 h 1"/>
                    <a:gd name="T18" fmla="*/ 1 w 15"/>
                    <a:gd name="T19" fmla="*/ 0 h 1"/>
                    <a:gd name="T20" fmla="*/ 3 w 15"/>
                    <a:gd name="T21" fmla="*/ 0 h 1"/>
                    <a:gd name="T22" fmla="*/ 4 w 15"/>
                    <a:gd name="T23" fmla="*/ 0 h 1"/>
                    <a:gd name="T24" fmla="*/ 6 w 15"/>
                    <a:gd name="T25" fmla="*/ 0 h 1"/>
                    <a:gd name="T26" fmla="*/ 8 w 15"/>
                    <a:gd name="T27" fmla="*/ 0 h 1"/>
                    <a:gd name="T28" fmla="*/ 9 w 15"/>
                    <a:gd name="T29" fmla="*/ 0 h 1"/>
                    <a:gd name="T30" fmla="*/ 11 w 15"/>
                    <a:gd name="T31" fmla="*/ 0 h 1"/>
                    <a:gd name="T32" fmla="*/ 14 w 15"/>
                    <a:gd name="T33" fmla="*/ 0 h 1"/>
                    <a:gd name="T34" fmla="*/ 12 w 15"/>
                    <a:gd name="T35" fmla="*/ 0 h 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"/>
                    <a:gd name="T55" fmla="*/ 0 h 1"/>
                    <a:gd name="T56" fmla="*/ 15 w 15"/>
                    <a:gd name="T57" fmla="*/ 1 h 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" h="1">
                      <a:moveTo>
                        <a:pt x="12" y="0"/>
                      </a:move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241"/>
                <p:cNvSpPr>
                  <a:spLocks/>
                </p:cNvSpPr>
                <p:nvPr/>
              </p:nvSpPr>
              <p:spPr bwMode="auto">
                <a:xfrm>
                  <a:off x="2218" y="802"/>
                  <a:ext cx="11" cy="1"/>
                </a:xfrm>
                <a:custGeom>
                  <a:avLst/>
                  <a:gdLst>
                    <a:gd name="T0" fmla="*/ 12 w 15"/>
                    <a:gd name="T1" fmla="*/ 0 h 1"/>
                    <a:gd name="T2" fmla="*/ 11 w 15"/>
                    <a:gd name="T3" fmla="*/ 0 h 1"/>
                    <a:gd name="T4" fmla="*/ 9 w 15"/>
                    <a:gd name="T5" fmla="*/ 0 h 1"/>
                    <a:gd name="T6" fmla="*/ 8 w 15"/>
                    <a:gd name="T7" fmla="*/ 0 h 1"/>
                    <a:gd name="T8" fmla="*/ 6 w 15"/>
                    <a:gd name="T9" fmla="*/ 0 h 1"/>
                    <a:gd name="T10" fmla="*/ 4 w 15"/>
                    <a:gd name="T11" fmla="*/ 0 h 1"/>
                    <a:gd name="T12" fmla="*/ 3 w 15"/>
                    <a:gd name="T13" fmla="*/ 0 h 1"/>
                    <a:gd name="T14" fmla="*/ 1 w 15"/>
                    <a:gd name="T15" fmla="*/ 0 h 1"/>
                    <a:gd name="T16" fmla="*/ 0 w 15"/>
                    <a:gd name="T17" fmla="*/ 0 h 1"/>
                    <a:gd name="T18" fmla="*/ 1 w 15"/>
                    <a:gd name="T19" fmla="*/ 0 h 1"/>
                    <a:gd name="T20" fmla="*/ 3 w 15"/>
                    <a:gd name="T21" fmla="*/ 0 h 1"/>
                    <a:gd name="T22" fmla="*/ 4 w 15"/>
                    <a:gd name="T23" fmla="*/ 0 h 1"/>
                    <a:gd name="T24" fmla="*/ 6 w 15"/>
                    <a:gd name="T25" fmla="*/ 0 h 1"/>
                    <a:gd name="T26" fmla="*/ 8 w 15"/>
                    <a:gd name="T27" fmla="*/ 0 h 1"/>
                    <a:gd name="T28" fmla="*/ 9 w 15"/>
                    <a:gd name="T29" fmla="*/ 0 h 1"/>
                    <a:gd name="T30" fmla="*/ 11 w 15"/>
                    <a:gd name="T31" fmla="*/ 0 h 1"/>
                    <a:gd name="T32" fmla="*/ 14 w 15"/>
                    <a:gd name="T33" fmla="*/ 0 h 1"/>
                    <a:gd name="T34" fmla="*/ 12 w 15"/>
                    <a:gd name="T35" fmla="*/ 0 h 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"/>
                    <a:gd name="T55" fmla="*/ 0 h 1"/>
                    <a:gd name="T56" fmla="*/ 15 w 15"/>
                    <a:gd name="T57" fmla="*/ 1 h 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" h="1">
                      <a:moveTo>
                        <a:pt x="12" y="0"/>
                      </a:move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242"/>
                <p:cNvSpPr>
                  <a:spLocks/>
                </p:cNvSpPr>
                <p:nvPr/>
              </p:nvSpPr>
              <p:spPr bwMode="auto">
                <a:xfrm>
                  <a:off x="2204" y="800"/>
                  <a:ext cx="12" cy="1"/>
                </a:xfrm>
                <a:custGeom>
                  <a:avLst/>
                  <a:gdLst>
                    <a:gd name="T0" fmla="*/ 14 w 17"/>
                    <a:gd name="T1" fmla="*/ 0 h 1"/>
                    <a:gd name="T2" fmla="*/ 12 w 17"/>
                    <a:gd name="T3" fmla="*/ 0 h 1"/>
                    <a:gd name="T4" fmla="*/ 10 w 17"/>
                    <a:gd name="T5" fmla="*/ 0 h 1"/>
                    <a:gd name="T6" fmla="*/ 8 w 17"/>
                    <a:gd name="T7" fmla="*/ 0 h 1"/>
                    <a:gd name="T8" fmla="*/ 7 w 17"/>
                    <a:gd name="T9" fmla="*/ 0 h 1"/>
                    <a:gd name="T10" fmla="*/ 5 w 17"/>
                    <a:gd name="T11" fmla="*/ 0 h 1"/>
                    <a:gd name="T12" fmla="*/ 3 w 17"/>
                    <a:gd name="T13" fmla="*/ 0 h 1"/>
                    <a:gd name="T14" fmla="*/ 1 w 17"/>
                    <a:gd name="T15" fmla="*/ 0 h 1"/>
                    <a:gd name="T16" fmla="*/ 0 w 17"/>
                    <a:gd name="T17" fmla="*/ 0 h 1"/>
                    <a:gd name="T18" fmla="*/ 1 w 17"/>
                    <a:gd name="T19" fmla="*/ 0 h 1"/>
                    <a:gd name="T20" fmla="*/ 3 w 17"/>
                    <a:gd name="T21" fmla="*/ 0 h 1"/>
                    <a:gd name="T22" fmla="*/ 5 w 17"/>
                    <a:gd name="T23" fmla="*/ 0 h 1"/>
                    <a:gd name="T24" fmla="*/ 7 w 17"/>
                    <a:gd name="T25" fmla="*/ 0 h 1"/>
                    <a:gd name="T26" fmla="*/ 8 w 17"/>
                    <a:gd name="T27" fmla="*/ 0 h 1"/>
                    <a:gd name="T28" fmla="*/ 10 w 17"/>
                    <a:gd name="T29" fmla="*/ 0 h 1"/>
                    <a:gd name="T30" fmla="*/ 12 w 17"/>
                    <a:gd name="T31" fmla="*/ 0 h 1"/>
                    <a:gd name="T32" fmla="*/ 14 w 17"/>
                    <a:gd name="T33" fmla="*/ 0 h 1"/>
                    <a:gd name="T34" fmla="*/ 16 w 17"/>
                    <a:gd name="T35" fmla="*/ 0 h 1"/>
                    <a:gd name="T36" fmla="*/ 14 w 17"/>
                    <a:gd name="T37" fmla="*/ 0 h 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"/>
                    <a:gd name="T59" fmla="*/ 17 w 17"/>
                    <a:gd name="T60" fmla="*/ 1 h 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">
                      <a:moveTo>
                        <a:pt x="14" y="0"/>
                      </a:move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243"/>
                <p:cNvSpPr>
                  <a:spLocks/>
                </p:cNvSpPr>
                <p:nvPr/>
              </p:nvSpPr>
              <p:spPr bwMode="auto">
                <a:xfrm>
                  <a:off x="2204" y="802"/>
                  <a:ext cx="12" cy="1"/>
                </a:xfrm>
                <a:custGeom>
                  <a:avLst/>
                  <a:gdLst>
                    <a:gd name="T0" fmla="*/ 14 w 17"/>
                    <a:gd name="T1" fmla="*/ 0 h 1"/>
                    <a:gd name="T2" fmla="*/ 12 w 17"/>
                    <a:gd name="T3" fmla="*/ 0 h 1"/>
                    <a:gd name="T4" fmla="*/ 10 w 17"/>
                    <a:gd name="T5" fmla="*/ 0 h 1"/>
                    <a:gd name="T6" fmla="*/ 8 w 17"/>
                    <a:gd name="T7" fmla="*/ 0 h 1"/>
                    <a:gd name="T8" fmla="*/ 7 w 17"/>
                    <a:gd name="T9" fmla="*/ 0 h 1"/>
                    <a:gd name="T10" fmla="*/ 5 w 17"/>
                    <a:gd name="T11" fmla="*/ 0 h 1"/>
                    <a:gd name="T12" fmla="*/ 3 w 17"/>
                    <a:gd name="T13" fmla="*/ 0 h 1"/>
                    <a:gd name="T14" fmla="*/ 1 w 17"/>
                    <a:gd name="T15" fmla="*/ 0 h 1"/>
                    <a:gd name="T16" fmla="*/ 0 w 17"/>
                    <a:gd name="T17" fmla="*/ 0 h 1"/>
                    <a:gd name="T18" fmla="*/ 1 w 17"/>
                    <a:gd name="T19" fmla="*/ 0 h 1"/>
                    <a:gd name="T20" fmla="*/ 3 w 17"/>
                    <a:gd name="T21" fmla="*/ 0 h 1"/>
                    <a:gd name="T22" fmla="*/ 5 w 17"/>
                    <a:gd name="T23" fmla="*/ 0 h 1"/>
                    <a:gd name="T24" fmla="*/ 7 w 17"/>
                    <a:gd name="T25" fmla="*/ 0 h 1"/>
                    <a:gd name="T26" fmla="*/ 8 w 17"/>
                    <a:gd name="T27" fmla="*/ 0 h 1"/>
                    <a:gd name="T28" fmla="*/ 10 w 17"/>
                    <a:gd name="T29" fmla="*/ 0 h 1"/>
                    <a:gd name="T30" fmla="*/ 12 w 17"/>
                    <a:gd name="T31" fmla="*/ 0 h 1"/>
                    <a:gd name="T32" fmla="*/ 14 w 17"/>
                    <a:gd name="T33" fmla="*/ 0 h 1"/>
                    <a:gd name="T34" fmla="*/ 16 w 17"/>
                    <a:gd name="T35" fmla="*/ 0 h 1"/>
                    <a:gd name="T36" fmla="*/ 14 w 17"/>
                    <a:gd name="T37" fmla="*/ 0 h 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"/>
                    <a:gd name="T58" fmla="*/ 0 h 1"/>
                    <a:gd name="T59" fmla="*/ 17 w 17"/>
                    <a:gd name="T60" fmla="*/ 1 h 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" h="1">
                      <a:moveTo>
                        <a:pt x="14" y="0"/>
                      </a:move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244"/>
                <p:cNvSpPr>
                  <a:spLocks/>
                </p:cNvSpPr>
                <p:nvPr/>
              </p:nvSpPr>
              <p:spPr bwMode="auto">
                <a:xfrm>
                  <a:off x="2191" y="800"/>
                  <a:ext cx="11" cy="1"/>
                </a:xfrm>
                <a:custGeom>
                  <a:avLst/>
                  <a:gdLst>
                    <a:gd name="T0" fmla="*/ 12 w 15"/>
                    <a:gd name="T1" fmla="*/ 0 h 1"/>
                    <a:gd name="T2" fmla="*/ 10 w 15"/>
                    <a:gd name="T3" fmla="*/ 0 h 1"/>
                    <a:gd name="T4" fmla="*/ 8 w 15"/>
                    <a:gd name="T5" fmla="*/ 0 h 1"/>
                    <a:gd name="T6" fmla="*/ 7 w 15"/>
                    <a:gd name="T7" fmla="*/ 0 h 1"/>
                    <a:gd name="T8" fmla="*/ 5 w 15"/>
                    <a:gd name="T9" fmla="*/ 0 h 1"/>
                    <a:gd name="T10" fmla="*/ 3 w 15"/>
                    <a:gd name="T11" fmla="*/ 0 h 1"/>
                    <a:gd name="T12" fmla="*/ 1 w 15"/>
                    <a:gd name="T13" fmla="*/ 0 h 1"/>
                    <a:gd name="T14" fmla="*/ 0 w 15"/>
                    <a:gd name="T15" fmla="*/ 0 h 1"/>
                    <a:gd name="T16" fmla="*/ 3 w 15"/>
                    <a:gd name="T17" fmla="*/ 0 h 1"/>
                    <a:gd name="T18" fmla="*/ 5 w 15"/>
                    <a:gd name="T19" fmla="*/ 0 h 1"/>
                    <a:gd name="T20" fmla="*/ 7 w 15"/>
                    <a:gd name="T21" fmla="*/ 0 h 1"/>
                    <a:gd name="T22" fmla="*/ 8 w 15"/>
                    <a:gd name="T23" fmla="*/ 0 h 1"/>
                    <a:gd name="T24" fmla="*/ 10 w 15"/>
                    <a:gd name="T25" fmla="*/ 0 h 1"/>
                    <a:gd name="T26" fmla="*/ 12 w 15"/>
                    <a:gd name="T27" fmla="*/ 0 h 1"/>
                    <a:gd name="T28" fmla="*/ 14 w 15"/>
                    <a:gd name="T29" fmla="*/ 0 h 1"/>
                    <a:gd name="T30" fmla="*/ 12 w 15"/>
                    <a:gd name="T31" fmla="*/ 0 h 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"/>
                    <a:gd name="T49" fmla="*/ 0 h 1"/>
                    <a:gd name="T50" fmla="*/ 15 w 15"/>
                    <a:gd name="T51" fmla="*/ 1 h 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" h="1">
                      <a:moveTo>
                        <a:pt x="12" y="0"/>
                      </a:move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245"/>
                <p:cNvSpPr>
                  <a:spLocks/>
                </p:cNvSpPr>
                <p:nvPr/>
              </p:nvSpPr>
              <p:spPr bwMode="auto">
                <a:xfrm>
                  <a:off x="2191" y="802"/>
                  <a:ext cx="11" cy="1"/>
                </a:xfrm>
                <a:custGeom>
                  <a:avLst/>
                  <a:gdLst>
                    <a:gd name="T0" fmla="*/ 12 w 15"/>
                    <a:gd name="T1" fmla="*/ 0 h 1"/>
                    <a:gd name="T2" fmla="*/ 10 w 15"/>
                    <a:gd name="T3" fmla="*/ 0 h 1"/>
                    <a:gd name="T4" fmla="*/ 8 w 15"/>
                    <a:gd name="T5" fmla="*/ 0 h 1"/>
                    <a:gd name="T6" fmla="*/ 7 w 15"/>
                    <a:gd name="T7" fmla="*/ 0 h 1"/>
                    <a:gd name="T8" fmla="*/ 5 w 15"/>
                    <a:gd name="T9" fmla="*/ 0 h 1"/>
                    <a:gd name="T10" fmla="*/ 3 w 15"/>
                    <a:gd name="T11" fmla="*/ 0 h 1"/>
                    <a:gd name="T12" fmla="*/ 1 w 15"/>
                    <a:gd name="T13" fmla="*/ 0 h 1"/>
                    <a:gd name="T14" fmla="*/ 0 w 15"/>
                    <a:gd name="T15" fmla="*/ 0 h 1"/>
                    <a:gd name="T16" fmla="*/ 3 w 15"/>
                    <a:gd name="T17" fmla="*/ 0 h 1"/>
                    <a:gd name="T18" fmla="*/ 5 w 15"/>
                    <a:gd name="T19" fmla="*/ 0 h 1"/>
                    <a:gd name="T20" fmla="*/ 7 w 15"/>
                    <a:gd name="T21" fmla="*/ 0 h 1"/>
                    <a:gd name="T22" fmla="*/ 8 w 15"/>
                    <a:gd name="T23" fmla="*/ 0 h 1"/>
                    <a:gd name="T24" fmla="*/ 10 w 15"/>
                    <a:gd name="T25" fmla="*/ 0 h 1"/>
                    <a:gd name="T26" fmla="*/ 12 w 15"/>
                    <a:gd name="T27" fmla="*/ 0 h 1"/>
                    <a:gd name="T28" fmla="*/ 14 w 15"/>
                    <a:gd name="T29" fmla="*/ 0 h 1"/>
                    <a:gd name="T30" fmla="*/ 12 w 15"/>
                    <a:gd name="T31" fmla="*/ 0 h 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"/>
                    <a:gd name="T49" fmla="*/ 0 h 1"/>
                    <a:gd name="T50" fmla="*/ 15 w 15"/>
                    <a:gd name="T51" fmla="*/ 1 h 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" h="1">
                      <a:moveTo>
                        <a:pt x="12" y="0"/>
                      </a:move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246"/>
                <p:cNvSpPr>
                  <a:spLocks/>
                </p:cNvSpPr>
                <p:nvPr/>
              </p:nvSpPr>
              <p:spPr bwMode="auto">
                <a:xfrm>
                  <a:off x="2178" y="800"/>
                  <a:ext cx="12" cy="1"/>
                </a:xfrm>
                <a:custGeom>
                  <a:avLst/>
                  <a:gdLst>
                    <a:gd name="T0" fmla="*/ 14 w 17"/>
                    <a:gd name="T1" fmla="*/ 0 h 1"/>
                    <a:gd name="T2" fmla="*/ 14 w 17"/>
                    <a:gd name="T3" fmla="*/ 0 h 1"/>
                    <a:gd name="T4" fmla="*/ 12 w 17"/>
                    <a:gd name="T5" fmla="*/ 0 h 1"/>
                    <a:gd name="T6" fmla="*/ 10 w 17"/>
                    <a:gd name="T7" fmla="*/ 0 h 1"/>
                    <a:gd name="T8" fmla="*/ 8 w 17"/>
                    <a:gd name="T9" fmla="*/ 0 h 1"/>
                    <a:gd name="T10" fmla="*/ 6 w 17"/>
                    <a:gd name="T11" fmla="*/ 0 h 1"/>
                    <a:gd name="T12" fmla="*/ 4 w 17"/>
                    <a:gd name="T13" fmla="*/ 0 h 1"/>
                    <a:gd name="T14" fmla="*/ 2 w 17"/>
                    <a:gd name="T15" fmla="*/ 0 h 1"/>
                    <a:gd name="T16" fmla="*/ 0 w 17"/>
                    <a:gd name="T17" fmla="*/ 0 h 1"/>
                    <a:gd name="T18" fmla="*/ 2 w 17"/>
                    <a:gd name="T19" fmla="*/ 0 h 1"/>
                    <a:gd name="T20" fmla="*/ 4 w 17"/>
                    <a:gd name="T21" fmla="*/ 0 h 1"/>
                    <a:gd name="T22" fmla="*/ 6 w 17"/>
                    <a:gd name="T23" fmla="*/ 0 h 1"/>
                    <a:gd name="T24" fmla="*/ 8 w 17"/>
                    <a:gd name="T25" fmla="*/ 0 h 1"/>
                    <a:gd name="T26" fmla="*/ 10 w 17"/>
                    <a:gd name="T27" fmla="*/ 0 h 1"/>
                    <a:gd name="T28" fmla="*/ 12 w 17"/>
                    <a:gd name="T29" fmla="*/ 0 h 1"/>
                    <a:gd name="T30" fmla="*/ 14 w 17"/>
                    <a:gd name="T31" fmla="*/ 0 h 1"/>
                    <a:gd name="T32" fmla="*/ 16 w 17"/>
                    <a:gd name="T33" fmla="*/ 0 h 1"/>
                    <a:gd name="T34" fmla="*/ 14 w 17"/>
                    <a:gd name="T35" fmla="*/ 0 h 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"/>
                    <a:gd name="T56" fmla="*/ 17 w 17"/>
                    <a:gd name="T57" fmla="*/ 1 h 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247"/>
                <p:cNvSpPr>
                  <a:spLocks/>
                </p:cNvSpPr>
                <p:nvPr/>
              </p:nvSpPr>
              <p:spPr bwMode="auto">
                <a:xfrm>
                  <a:off x="2178" y="802"/>
                  <a:ext cx="12" cy="1"/>
                </a:xfrm>
                <a:custGeom>
                  <a:avLst/>
                  <a:gdLst>
                    <a:gd name="T0" fmla="*/ 14 w 17"/>
                    <a:gd name="T1" fmla="*/ 0 h 1"/>
                    <a:gd name="T2" fmla="*/ 14 w 17"/>
                    <a:gd name="T3" fmla="*/ 0 h 1"/>
                    <a:gd name="T4" fmla="*/ 12 w 17"/>
                    <a:gd name="T5" fmla="*/ 0 h 1"/>
                    <a:gd name="T6" fmla="*/ 10 w 17"/>
                    <a:gd name="T7" fmla="*/ 0 h 1"/>
                    <a:gd name="T8" fmla="*/ 8 w 17"/>
                    <a:gd name="T9" fmla="*/ 0 h 1"/>
                    <a:gd name="T10" fmla="*/ 6 w 17"/>
                    <a:gd name="T11" fmla="*/ 0 h 1"/>
                    <a:gd name="T12" fmla="*/ 4 w 17"/>
                    <a:gd name="T13" fmla="*/ 0 h 1"/>
                    <a:gd name="T14" fmla="*/ 2 w 17"/>
                    <a:gd name="T15" fmla="*/ 0 h 1"/>
                    <a:gd name="T16" fmla="*/ 0 w 17"/>
                    <a:gd name="T17" fmla="*/ 0 h 1"/>
                    <a:gd name="T18" fmla="*/ 2 w 17"/>
                    <a:gd name="T19" fmla="*/ 0 h 1"/>
                    <a:gd name="T20" fmla="*/ 4 w 17"/>
                    <a:gd name="T21" fmla="*/ 0 h 1"/>
                    <a:gd name="T22" fmla="*/ 6 w 17"/>
                    <a:gd name="T23" fmla="*/ 0 h 1"/>
                    <a:gd name="T24" fmla="*/ 8 w 17"/>
                    <a:gd name="T25" fmla="*/ 0 h 1"/>
                    <a:gd name="T26" fmla="*/ 10 w 17"/>
                    <a:gd name="T27" fmla="*/ 0 h 1"/>
                    <a:gd name="T28" fmla="*/ 12 w 17"/>
                    <a:gd name="T29" fmla="*/ 0 h 1"/>
                    <a:gd name="T30" fmla="*/ 14 w 17"/>
                    <a:gd name="T31" fmla="*/ 0 h 1"/>
                    <a:gd name="T32" fmla="*/ 16 w 17"/>
                    <a:gd name="T33" fmla="*/ 0 h 1"/>
                    <a:gd name="T34" fmla="*/ 14 w 17"/>
                    <a:gd name="T35" fmla="*/ 0 h 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"/>
                    <a:gd name="T56" fmla="*/ 17 w 17"/>
                    <a:gd name="T57" fmla="*/ 1 h 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248"/>
                <p:cNvSpPr>
                  <a:spLocks/>
                </p:cNvSpPr>
                <p:nvPr/>
              </p:nvSpPr>
              <p:spPr bwMode="auto">
                <a:xfrm>
                  <a:off x="2163" y="800"/>
                  <a:ext cx="11" cy="1"/>
                </a:xfrm>
                <a:custGeom>
                  <a:avLst/>
                  <a:gdLst>
                    <a:gd name="T0" fmla="*/ 14 w 15"/>
                    <a:gd name="T1" fmla="*/ 0 h 1"/>
                    <a:gd name="T2" fmla="*/ 12 w 15"/>
                    <a:gd name="T3" fmla="*/ 0 h 1"/>
                    <a:gd name="T4" fmla="*/ 10 w 15"/>
                    <a:gd name="T5" fmla="*/ 0 h 1"/>
                    <a:gd name="T6" fmla="*/ 8 w 15"/>
                    <a:gd name="T7" fmla="*/ 0 h 1"/>
                    <a:gd name="T8" fmla="*/ 7 w 15"/>
                    <a:gd name="T9" fmla="*/ 0 h 1"/>
                    <a:gd name="T10" fmla="*/ 5 w 15"/>
                    <a:gd name="T11" fmla="*/ 0 h 1"/>
                    <a:gd name="T12" fmla="*/ 3 w 15"/>
                    <a:gd name="T13" fmla="*/ 0 h 1"/>
                    <a:gd name="T14" fmla="*/ 1 w 15"/>
                    <a:gd name="T15" fmla="*/ 0 h 1"/>
                    <a:gd name="T16" fmla="*/ 0 w 15"/>
                    <a:gd name="T17" fmla="*/ 0 h 1"/>
                    <a:gd name="T18" fmla="*/ 1 w 15"/>
                    <a:gd name="T19" fmla="*/ 0 h 1"/>
                    <a:gd name="T20" fmla="*/ 3 w 15"/>
                    <a:gd name="T21" fmla="*/ 0 h 1"/>
                    <a:gd name="T22" fmla="*/ 5 w 15"/>
                    <a:gd name="T23" fmla="*/ 0 h 1"/>
                    <a:gd name="T24" fmla="*/ 7 w 15"/>
                    <a:gd name="T25" fmla="*/ 0 h 1"/>
                    <a:gd name="T26" fmla="*/ 8 w 15"/>
                    <a:gd name="T27" fmla="*/ 0 h 1"/>
                    <a:gd name="T28" fmla="*/ 10 w 15"/>
                    <a:gd name="T29" fmla="*/ 0 h 1"/>
                    <a:gd name="T30" fmla="*/ 12 w 15"/>
                    <a:gd name="T31" fmla="*/ 0 h 1"/>
                    <a:gd name="T32" fmla="*/ 14 w 15"/>
                    <a:gd name="T33" fmla="*/ 0 h 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"/>
                    <a:gd name="T52" fmla="*/ 0 h 1"/>
                    <a:gd name="T53" fmla="*/ 15 w 15"/>
                    <a:gd name="T54" fmla="*/ 1 h 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" h="1">
                      <a:moveTo>
                        <a:pt x="14" y="0"/>
                      </a:move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249"/>
                <p:cNvSpPr>
                  <a:spLocks/>
                </p:cNvSpPr>
                <p:nvPr/>
              </p:nvSpPr>
              <p:spPr bwMode="auto">
                <a:xfrm>
                  <a:off x="2163" y="802"/>
                  <a:ext cx="11" cy="1"/>
                </a:xfrm>
                <a:custGeom>
                  <a:avLst/>
                  <a:gdLst>
                    <a:gd name="T0" fmla="*/ 14 w 15"/>
                    <a:gd name="T1" fmla="*/ 0 h 1"/>
                    <a:gd name="T2" fmla="*/ 12 w 15"/>
                    <a:gd name="T3" fmla="*/ 0 h 1"/>
                    <a:gd name="T4" fmla="*/ 10 w 15"/>
                    <a:gd name="T5" fmla="*/ 0 h 1"/>
                    <a:gd name="T6" fmla="*/ 8 w 15"/>
                    <a:gd name="T7" fmla="*/ 0 h 1"/>
                    <a:gd name="T8" fmla="*/ 7 w 15"/>
                    <a:gd name="T9" fmla="*/ 0 h 1"/>
                    <a:gd name="T10" fmla="*/ 5 w 15"/>
                    <a:gd name="T11" fmla="*/ 0 h 1"/>
                    <a:gd name="T12" fmla="*/ 3 w 15"/>
                    <a:gd name="T13" fmla="*/ 0 h 1"/>
                    <a:gd name="T14" fmla="*/ 1 w 15"/>
                    <a:gd name="T15" fmla="*/ 0 h 1"/>
                    <a:gd name="T16" fmla="*/ 0 w 15"/>
                    <a:gd name="T17" fmla="*/ 0 h 1"/>
                    <a:gd name="T18" fmla="*/ 1 w 15"/>
                    <a:gd name="T19" fmla="*/ 0 h 1"/>
                    <a:gd name="T20" fmla="*/ 3 w 15"/>
                    <a:gd name="T21" fmla="*/ 0 h 1"/>
                    <a:gd name="T22" fmla="*/ 5 w 15"/>
                    <a:gd name="T23" fmla="*/ 0 h 1"/>
                    <a:gd name="T24" fmla="*/ 7 w 15"/>
                    <a:gd name="T25" fmla="*/ 0 h 1"/>
                    <a:gd name="T26" fmla="*/ 8 w 15"/>
                    <a:gd name="T27" fmla="*/ 0 h 1"/>
                    <a:gd name="T28" fmla="*/ 10 w 15"/>
                    <a:gd name="T29" fmla="*/ 0 h 1"/>
                    <a:gd name="T30" fmla="*/ 12 w 15"/>
                    <a:gd name="T31" fmla="*/ 0 h 1"/>
                    <a:gd name="T32" fmla="*/ 14 w 15"/>
                    <a:gd name="T33" fmla="*/ 0 h 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"/>
                    <a:gd name="T52" fmla="*/ 0 h 1"/>
                    <a:gd name="T53" fmla="*/ 15 w 15"/>
                    <a:gd name="T54" fmla="*/ 1 h 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" h="1">
                      <a:moveTo>
                        <a:pt x="14" y="0"/>
                      </a:move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Oval 250"/>
                <p:cNvSpPr>
                  <a:spLocks noChangeArrowheads="1"/>
                </p:cNvSpPr>
                <p:nvPr/>
              </p:nvSpPr>
              <p:spPr bwMode="auto">
                <a:xfrm>
                  <a:off x="2143" y="691"/>
                  <a:ext cx="8" cy="8"/>
                </a:xfrm>
                <a:prstGeom prst="ellipse">
                  <a:avLst/>
                </a:prstGeom>
                <a:solidFill>
                  <a:srgbClr val="FF99FF"/>
                </a:solidFill>
                <a:ln w="12700">
                  <a:solidFill>
                    <a:srgbClr val="FF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801" name="Oval 251"/>
                <p:cNvSpPr>
                  <a:spLocks noChangeArrowheads="1"/>
                </p:cNvSpPr>
                <p:nvPr/>
              </p:nvSpPr>
              <p:spPr bwMode="auto">
                <a:xfrm>
                  <a:off x="2128" y="691"/>
                  <a:ext cx="7" cy="8"/>
                </a:xfrm>
                <a:prstGeom prst="ellipse">
                  <a:avLst/>
                </a:prstGeom>
                <a:solidFill>
                  <a:srgbClr val="FF0033"/>
                </a:solidFill>
                <a:ln w="12700">
                  <a:solidFill>
                    <a:srgbClr val="FF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78" name="Freeform 252"/>
              <p:cNvSpPr>
                <a:spLocks/>
              </p:cNvSpPr>
              <p:nvPr/>
            </p:nvSpPr>
            <p:spPr bwMode="auto">
              <a:xfrm flipV="1">
                <a:off x="1272" y="1450"/>
                <a:ext cx="339" cy="145"/>
              </a:xfrm>
              <a:custGeom>
                <a:avLst/>
                <a:gdLst>
                  <a:gd name="T0" fmla="*/ 0 w 303"/>
                  <a:gd name="T1" fmla="*/ 172 h 173"/>
                  <a:gd name="T2" fmla="*/ 198 w 303"/>
                  <a:gd name="T3" fmla="*/ 96 h 173"/>
                  <a:gd name="T4" fmla="*/ 83 w 303"/>
                  <a:gd name="T5" fmla="*/ 99 h 173"/>
                  <a:gd name="T6" fmla="*/ 302 w 303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3"/>
                  <a:gd name="T13" fmla="*/ 0 h 173"/>
                  <a:gd name="T14" fmla="*/ 303 w 303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3" h="173">
                    <a:moveTo>
                      <a:pt x="0" y="172"/>
                    </a:moveTo>
                    <a:lnTo>
                      <a:pt x="198" y="96"/>
                    </a:lnTo>
                    <a:lnTo>
                      <a:pt x="83" y="99"/>
                    </a:lnTo>
                    <a:lnTo>
                      <a:pt x="302" y="0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Freeform 253"/>
              <p:cNvSpPr>
                <a:spLocks/>
              </p:cNvSpPr>
              <p:nvPr/>
            </p:nvSpPr>
            <p:spPr bwMode="auto">
              <a:xfrm flipH="1">
                <a:off x="1611" y="1341"/>
                <a:ext cx="85" cy="290"/>
              </a:xfrm>
              <a:custGeom>
                <a:avLst/>
                <a:gdLst>
                  <a:gd name="T0" fmla="*/ 0 w 174"/>
                  <a:gd name="T1" fmla="*/ 0 h 217"/>
                  <a:gd name="T2" fmla="*/ 112 w 174"/>
                  <a:gd name="T3" fmla="*/ 94 h 217"/>
                  <a:gd name="T4" fmla="*/ 47 w 174"/>
                  <a:gd name="T5" fmla="*/ 91 h 217"/>
                  <a:gd name="T6" fmla="*/ 173 w 174"/>
                  <a:gd name="T7" fmla="*/ 216 h 2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4"/>
                  <a:gd name="T13" fmla="*/ 0 h 217"/>
                  <a:gd name="T14" fmla="*/ 174 w 174"/>
                  <a:gd name="T15" fmla="*/ 217 h 2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4" h="217">
                    <a:moveTo>
                      <a:pt x="0" y="0"/>
                    </a:moveTo>
                    <a:lnTo>
                      <a:pt x="112" y="94"/>
                    </a:lnTo>
                    <a:lnTo>
                      <a:pt x="47" y="91"/>
                    </a:lnTo>
                    <a:lnTo>
                      <a:pt x="173" y="216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Freeform 254"/>
              <p:cNvSpPr>
                <a:spLocks/>
              </p:cNvSpPr>
              <p:nvPr/>
            </p:nvSpPr>
            <p:spPr bwMode="auto">
              <a:xfrm>
                <a:off x="848" y="1595"/>
                <a:ext cx="636" cy="36"/>
              </a:xfrm>
              <a:custGeom>
                <a:avLst/>
                <a:gdLst>
                  <a:gd name="T0" fmla="*/ 0 w 475"/>
                  <a:gd name="T1" fmla="*/ 0 h 130"/>
                  <a:gd name="T2" fmla="*/ 310 w 475"/>
                  <a:gd name="T3" fmla="*/ 56 h 130"/>
                  <a:gd name="T4" fmla="*/ 131 w 475"/>
                  <a:gd name="T5" fmla="*/ 54 h 130"/>
                  <a:gd name="T6" fmla="*/ 474 w 475"/>
                  <a:gd name="T7" fmla="*/ 129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130"/>
                  <a:gd name="T14" fmla="*/ 475 w 475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130">
                    <a:moveTo>
                      <a:pt x="0" y="0"/>
                    </a:moveTo>
                    <a:lnTo>
                      <a:pt x="310" y="56"/>
                    </a:lnTo>
                    <a:lnTo>
                      <a:pt x="131" y="54"/>
                    </a:lnTo>
                    <a:lnTo>
                      <a:pt x="474" y="129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Freeform 255"/>
              <p:cNvSpPr>
                <a:spLocks/>
              </p:cNvSpPr>
              <p:nvPr/>
            </p:nvSpPr>
            <p:spPr bwMode="auto">
              <a:xfrm flipH="1">
                <a:off x="1781" y="1232"/>
                <a:ext cx="211" cy="36"/>
              </a:xfrm>
              <a:custGeom>
                <a:avLst/>
                <a:gdLst>
                  <a:gd name="T0" fmla="*/ 0 w 389"/>
                  <a:gd name="T1" fmla="*/ 388 h 389"/>
                  <a:gd name="T2" fmla="*/ 253 w 389"/>
                  <a:gd name="T3" fmla="*/ 218 h 389"/>
                  <a:gd name="T4" fmla="*/ 108 w 389"/>
                  <a:gd name="T5" fmla="*/ 224 h 389"/>
                  <a:gd name="T6" fmla="*/ 388 w 389"/>
                  <a:gd name="T7" fmla="*/ 0 h 3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9"/>
                  <a:gd name="T13" fmla="*/ 0 h 389"/>
                  <a:gd name="T14" fmla="*/ 389 w 389"/>
                  <a:gd name="T15" fmla="*/ 389 h 3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9" h="389">
                    <a:moveTo>
                      <a:pt x="0" y="388"/>
                    </a:moveTo>
                    <a:lnTo>
                      <a:pt x="253" y="218"/>
                    </a:lnTo>
                    <a:lnTo>
                      <a:pt x="108" y="224"/>
                    </a:lnTo>
                    <a:lnTo>
                      <a:pt x="388" y="0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Freeform 256"/>
              <p:cNvSpPr>
                <a:spLocks/>
              </p:cNvSpPr>
              <p:nvPr/>
            </p:nvSpPr>
            <p:spPr bwMode="auto">
              <a:xfrm>
                <a:off x="509" y="1885"/>
                <a:ext cx="424" cy="182"/>
              </a:xfrm>
              <a:custGeom>
                <a:avLst/>
                <a:gdLst>
                  <a:gd name="T0" fmla="*/ 0 w 776"/>
                  <a:gd name="T1" fmla="*/ 388 h 389"/>
                  <a:gd name="T2" fmla="*/ 508 w 776"/>
                  <a:gd name="T3" fmla="*/ 218 h 389"/>
                  <a:gd name="T4" fmla="*/ 214 w 776"/>
                  <a:gd name="T5" fmla="*/ 224 h 389"/>
                  <a:gd name="T6" fmla="*/ 775 w 776"/>
                  <a:gd name="T7" fmla="*/ 0 h 3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6"/>
                  <a:gd name="T13" fmla="*/ 0 h 389"/>
                  <a:gd name="T14" fmla="*/ 776 w 776"/>
                  <a:gd name="T15" fmla="*/ 389 h 3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6" h="389">
                    <a:moveTo>
                      <a:pt x="0" y="388"/>
                    </a:moveTo>
                    <a:lnTo>
                      <a:pt x="508" y="218"/>
                    </a:lnTo>
                    <a:lnTo>
                      <a:pt x="214" y="224"/>
                    </a:lnTo>
                    <a:lnTo>
                      <a:pt x="775" y="0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Freeform 257"/>
              <p:cNvSpPr>
                <a:spLocks/>
              </p:cNvSpPr>
              <p:nvPr/>
            </p:nvSpPr>
            <p:spPr bwMode="auto">
              <a:xfrm>
                <a:off x="763" y="1667"/>
                <a:ext cx="255" cy="146"/>
              </a:xfrm>
              <a:custGeom>
                <a:avLst/>
                <a:gdLst>
                  <a:gd name="T0" fmla="*/ 423 w 424"/>
                  <a:gd name="T1" fmla="*/ 331 h 332"/>
                  <a:gd name="T2" fmla="*/ 145 w 424"/>
                  <a:gd name="T3" fmla="*/ 186 h 332"/>
                  <a:gd name="T4" fmla="*/ 305 w 424"/>
                  <a:gd name="T5" fmla="*/ 191 h 332"/>
                  <a:gd name="T6" fmla="*/ 0 w 424"/>
                  <a:gd name="T7" fmla="*/ 0 h 3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4"/>
                  <a:gd name="T13" fmla="*/ 0 h 332"/>
                  <a:gd name="T14" fmla="*/ 424 w 424"/>
                  <a:gd name="T15" fmla="*/ 332 h 3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4" h="332">
                    <a:moveTo>
                      <a:pt x="423" y="331"/>
                    </a:moveTo>
                    <a:lnTo>
                      <a:pt x="145" y="186"/>
                    </a:lnTo>
                    <a:lnTo>
                      <a:pt x="305" y="1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84" name="Group 258"/>
              <p:cNvGrpSpPr>
                <a:grpSpLocks/>
              </p:cNvGrpSpPr>
              <p:nvPr/>
            </p:nvGrpSpPr>
            <p:grpSpPr bwMode="auto">
              <a:xfrm>
                <a:off x="668" y="1558"/>
                <a:ext cx="161" cy="76"/>
                <a:chOff x="4171" y="2145"/>
                <a:chExt cx="254" cy="140"/>
              </a:xfrm>
            </p:grpSpPr>
            <p:grpSp>
              <p:nvGrpSpPr>
                <p:cNvPr id="27696" name="Group 259"/>
                <p:cNvGrpSpPr>
                  <a:grpSpLocks/>
                </p:cNvGrpSpPr>
                <p:nvPr/>
              </p:nvGrpSpPr>
              <p:grpSpPr bwMode="auto">
                <a:xfrm>
                  <a:off x="4171" y="2219"/>
                  <a:ext cx="254" cy="66"/>
                  <a:chOff x="4171" y="2219"/>
                  <a:chExt cx="254" cy="66"/>
                </a:xfrm>
              </p:grpSpPr>
              <p:sp>
                <p:nvSpPr>
                  <p:cNvPr id="27698" name="Freeform 260"/>
                  <p:cNvSpPr>
                    <a:spLocks/>
                  </p:cNvSpPr>
                  <p:nvPr/>
                </p:nvSpPr>
                <p:spPr bwMode="auto">
                  <a:xfrm>
                    <a:off x="4171" y="2219"/>
                    <a:ext cx="254" cy="66"/>
                  </a:xfrm>
                  <a:custGeom>
                    <a:avLst/>
                    <a:gdLst>
                      <a:gd name="T0" fmla="*/ 253 w 254"/>
                      <a:gd name="T1" fmla="*/ 65 h 66"/>
                      <a:gd name="T2" fmla="*/ 253 w 254"/>
                      <a:gd name="T3" fmla="*/ 30 h 66"/>
                      <a:gd name="T4" fmla="*/ 228 w 254"/>
                      <a:gd name="T5" fmla="*/ 0 h 66"/>
                      <a:gd name="T6" fmla="*/ 24 w 254"/>
                      <a:gd name="T7" fmla="*/ 0 h 66"/>
                      <a:gd name="T8" fmla="*/ 0 w 254"/>
                      <a:gd name="T9" fmla="*/ 30 h 66"/>
                      <a:gd name="T10" fmla="*/ 0 w 254"/>
                      <a:gd name="T11" fmla="*/ 65 h 66"/>
                      <a:gd name="T12" fmla="*/ 253 w 254"/>
                      <a:gd name="T13" fmla="*/ 65 h 6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4"/>
                      <a:gd name="T22" fmla="*/ 0 h 66"/>
                      <a:gd name="T23" fmla="*/ 254 w 254"/>
                      <a:gd name="T24" fmla="*/ 66 h 6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4" h="66">
                        <a:moveTo>
                          <a:pt x="253" y="65"/>
                        </a:moveTo>
                        <a:lnTo>
                          <a:pt x="253" y="30"/>
                        </a:lnTo>
                        <a:lnTo>
                          <a:pt x="228" y="0"/>
                        </a:lnTo>
                        <a:lnTo>
                          <a:pt x="24" y="0"/>
                        </a:lnTo>
                        <a:lnTo>
                          <a:pt x="0" y="30"/>
                        </a:lnTo>
                        <a:lnTo>
                          <a:pt x="0" y="65"/>
                        </a:lnTo>
                        <a:lnTo>
                          <a:pt x="253" y="65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99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4175" y="2249"/>
                    <a:ext cx="24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0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4177" y="2245"/>
                    <a:ext cx="24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1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4173" y="2280"/>
                    <a:ext cx="25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2" name="Freeform 264"/>
                  <p:cNvSpPr>
                    <a:spLocks/>
                  </p:cNvSpPr>
                  <p:nvPr/>
                </p:nvSpPr>
                <p:spPr bwMode="auto">
                  <a:xfrm>
                    <a:off x="4180" y="2254"/>
                    <a:ext cx="236" cy="27"/>
                  </a:xfrm>
                  <a:custGeom>
                    <a:avLst/>
                    <a:gdLst>
                      <a:gd name="T0" fmla="*/ 0 w 236"/>
                      <a:gd name="T1" fmla="*/ 26 h 27"/>
                      <a:gd name="T2" fmla="*/ 0 w 236"/>
                      <a:gd name="T3" fmla="*/ 0 h 27"/>
                      <a:gd name="T4" fmla="*/ 235 w 236"/>
                      <a:gd name="T5" fmla="*/ 0 h 27"/>
                      <a:gd name="T6" fmla="*/ 235 w 236"/>
                      <a:gd name="T7" fmla="*/ 26 h 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6"/>
                      <a:gd name="T13" fmla="*/ 0 h 27"/>
                      <a:gd name="T14" fmla="*/ 236 w 236"/>
                      <a:gd name="T15" fmla="*/ 27 h 2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6" h="27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235" y="0"/>
                        </a:lnTo>
                        <a:lnTo>
                          <a:pt x="235" y="2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3" name="Freeform 265"/>
                  <p:cNvSpPr>
                    <a:spLocks/>
                  </p:cNvSpPr>
                  <p:nvPr/>
                </p:nvSpPr>
                <p:spPr bwMode="auto">
                  <a:xfrm>
                    <a:off x="4194" y="2258"/>
                    <a:ext cx="70" cy="19"/>
                  </a:xfrm>
                  <a:custGeom>
                    <a:avLst/>
                    <a:gdLst>
                      <a:gd name="T0" fmla="*/ 0 w 70"/>
                      <a:gd name="T1" fmla="*/ 0 h 19"/>
                      <a:gd name="T2" fmla="*/ 69 w 70"/>
                      <a:gd name="T3" fmla="*/ 0 h 19"/>
                      <a:gd name="T4" fmla="*/ 69 w 70"/>
                      <a:gd name="T5" fmla="*/ 18 h 19"/>
                      <a:gd name="T6" fmla="*/ 0 w 70"/>
                      <a:gd name="T7" fmla="*/ 18 h 19"/>
                      <a:gd name="T8" fmla="*/ 0 w 70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19"/>
                      <a:gd name="T17" fmla="*/ 70 w 70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19">
                        <a:moveTo>
                          <a:pt x="0" y="0"/>
                        </a:moveTo>
                        <a:lnTo>
                          <a:pt x="69" y="0"/>
                        </a:lnTo>
                        <a:lnTo>
                          <a:pt x="69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4" name="Freeform 266"/>
                  <p:cNvSpPr>
                    <a:spLocks/>
                  </p:cNvSpPr>
                  <p:nvPr/>
                </p:nvSpPr>
                <p:spPr bwMode="auto">
                  <a:xfrm>
                    <a:off x="4197" y="2260"/>
                    <a:ext cx="63" cy="14"/>
                  </a:xfrm>
                  <a:custGeom>
                    <a:avLst/>
                    <a:gdLst>
                      <a:gd name="T0" fmla="*/ 0 w 63"/>
                      <a:gd name="T1" fmla="*/ 0 h 14"/>
                      <a:gd name="T2" fmla="*/ 62 w 63"/>
                      <a:gd name="T3" fmla="*/ 0 h 14"/>
                      <a:gd name="T4" fmla="*/ 62 w 63"/>
                      <a:gd name="T5" fmla="*/ 13 h 14"/>
                      <a:gd name="T6" fmla="*/ 0 w 63"/>
                      <a:gd name="T7" fmla="*/ 13 h 14"/>
                      <a:gd name="T8" fmla="*/ 0 w 63"/>
                      <a:gd name="T9" fmla="*/ 0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14"/>
                      <a:gd name="T17" fmla="*/ 63 w 63"/>
                      <a:gd name="T18" fmla="*/ 14 h 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14">
                        <a:moveTo>
                          <a:pt x="0" y="0"/>
                        </a:moveTo>
                        <a:lnTo>
                          <a:pt x="62" y="0"/>
                        </a:lnTo>
                        <a:lnTo>
                          <a:pt x="62" y="13"/>
                        </a:lnTo>
                        <a:lnTo>
                          <a:pt x="0" y="1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5" name="Freeform 267"/>
                  <p:cNvSpPr>
                    <a:spLocks/>
                  </p:cNvSpPr>
                  <p:nvPr/>
                </p:nvSpPr>
                <p:spPr bwMode="auto">
                  <a:xfrm>
                    <a:off x="4206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FF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6" name="Freeform 268"/>
                  <p:cNvSpPr>
                    <a:spLocks/>
                  </p:cNvSpPr>
                  <p:nvPr/>
                </p:nvSpPr>
                <p:spPr bwMode="auto">
                  <a:xfrm>
                    <a:off x="4205" y="2265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FF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7" name="Freeform 269"/>
                  <p:cNvSpPr>
                    <a:spLocks/>
                  </p:cNvSpPr>
                  <p:nvPr/>
                </p:nvSpPr>
                <p:spPr bwMode="auto">
                  <a:xfrm>
                    <a:off x="4203" y="2267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FF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8" name="Freeform 270"/>
                  <p:cNvSpPr>
                    <a:spLocks/>
                  </p:cNvSpPr>
                  <p:nvPr/>
                </p:nvSpPr>
                <p:spPr bwMode="auto">
                  <a:xfrm>
                    <a:off x="4201" y="2269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FF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09" name="Freeform 271"/>
                  <p:cNvSpPr>
                    <a:spLocks/>
                  </p:cNvSpPr>
                  <p:nvPr/>
                </p:nvSpPr>
                <p:spPr bwMode="auto">
                  <a:xfrm>
                    <a:off x="4199" y="2271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FF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0" name="Freeform 272"/>
                  <p:cNvSpPr>
                    <a:spLocks/>
                  </p:cNvSpPr>
                  <p:nvPr/>
                </p:nvSpPr>
                <p:spPr bwMode="auto">
                  <a:xfrm>
                    <a:off x="4213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00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1" name="Freeform 273"/>
                  <p:cNvSpPr>
                    <a:spLocks/>
                  </p:cNvSpPr>
                  <p:nvPr/>
                </p:nvSpPr>
                <p:spPr bwMode="auto">
                  <a:xfrm>
                    <a:off x="4210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000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2" name="Freeform 274"/>
                  <p:cNvSpPr>
                    <a:spLocks/>
                  </p:cNvSpPr>
                  <p:nvPr/>
                </p:nvSpPr>
                <p:spPr bwMode="auto">
                  <a:xfrm>
                    <a:off x="4242" y="2272"/>
                    <a:ext cx="10" cy="8"/>
                  </a:xfrm>
                  <a:custGeom>
                    <a:avLst/>
                    <a:gdLst>
                      <a:gd name="T0" fmla="*/ 0 w 10"/>
                      <a:gd name="T1" fmla="*/ 7 h 8"/>
                      <a:gd name="T2" fmla="*/ 3 w 10"/>
                      <a:gd name="T3" fmla="*/ 0 h 8"/>
                      <a:gd name="T4" fmla="*/ 6 w 10"/>
                      <a:gd name="T5" fmla="*/ 0 h 8"/>
                      <a:gd name="T6" fmla="*/ 9 w 10"/>
                      <a:gd name="T7" fmla="*/ 7 h 8"/>
                      <a:gd name="T8" fmla="*/ 6 w 10"/>
                      <a:gd name="T9" fmla="*/ 7 h 8"/>
                      <a:gd name="T10" fmla="*/ 3 w 10"/>
                      <a:gd name="T11" fmla="*/ 7 h 8"/>
                      <a:gd name="T12" fmla="*/ 0 w 10"/>
                      <a:gd name="T13" fmla="*/ 7 h 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8"/>
                      <a:gd name="T23" fmla="*/ 10 w 10"/>
                      <a:gd name="T24" fmla="*/ 8 h 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8">
                        <a:moveTo>
                          <a:pt x="0" y="7"/>
                        </a:move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9" y="7"/>
                        </a:lnTo>
                        <a:lnTo>
                          <a:pt x="6" y="7"/>
                        </a:lnTo>
                        <a:lnTo>
                          <a:pt x="3" y="7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3" name="Freeform 275"/>
                  <p:cNvSpPr>
                    <a:spLocks/>
                  </p:cNvSpPr>
                  <p:nvPr/>
                </p:nvSpPr>
                <p:spPr bwMode="auto">
                  <a:xfrm>
                    <a:off x="4229" y="2268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0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4" name="Freeform 276"/>
                  <p:cNvSpPr>
                    <a:spLocks/>
                  </p:cNvSpPr>
                  <p:nvPr/>
                </p:nvSpPr>
                <p:spPr bwMode="auto">
                  <a:xfrm>
                    <a:off x="4229" y="2264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0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5" name="Freeform 277"/>
                  <p:cNvSpPr>
                    <a:spLocks/>
                  </p:cNvSpPr>
                  <p:nvPr/>
                </p:nvSpPr>
                <p:spPr bwMode="auto">
                  <a:xfrm>
                    <a:off x="4231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0 w 10"/>
                      <a:gd name="T3" fmla="*/ 0 h 9"/>
                      <a:gd name="T4" fmla="*/ 7 w 10"/>
                      <a:gd name="T5" fmla="*/ 0 h 9"/>
                      <a:gd name="T6" fmla="*/ 9 w 10"/>
                      <a:gd name="T7" fmla="*/ 8 h 9"/>
                      <a:gd name="T8" fmla="*/ 7 w 10"/>
                      <a:gd name="T9" fmla="*/ 8 h 9"/>
                      <a:gd name="T10" fmla="*/ 0 w 10"/>
                      <a:gd name="T11" fmla="*/ 8 h 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9"/>
                      <a:gd name="T20" fmla="*/ 10 w 10"/>
                      <a:gd name="T21" fmla="*/ 9 h 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9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9" y="8"/>
                        </a:lnTo>
                        <a:lnTo>
                          <a:pt x="7" y="8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6" name="Freeform 278"/>
                  <p:cNvSpPr>
                    <a:spLocks/>
                  </p:cNvSpPr>
                  <p:nvPr/>
                </p:nvSpPr>
                <p:spPr bwMode="auto">
                  <a:xfrm>
                    <a:off x="4231" y="2272"/>
                    <a:ext cx="10" cy="8"/>
                  </a:xfrm>
                  <a:custGeom>
                    <a:avLst/>
                    <a:gdLst>
                      <a:gd name="T0" fmla="*/ 0 w 10"/>
                      <a:gd name="T1" fmla="*/ 7 h 8"/>
                      <a:gd name="T2" fmla="*/ 0 w 10"/>
                      <a:gd name="T3" fmla="*/ 0 h 8"/>
                      <a:gd name="T4" fmla="*/ 7 w 10"/>
                      <a:gd name="T5" fmla="*/ 0 h 8"/>
                      <a:gd name="T6" fmla="*/ 9 w 10"/>
                      <a:gd name="T7" fmla="*/ 7 h 8"/>
                      <a:gd name="T8" fmla="*/ 7 w 10"/>
                      <a:gd name="T9" fmla="*/ 7 h 8"/>
                      <a:gd name="T10" fmla="*/ 0 w 10"/>
                      <a:gd name="T11" fmla="*/ 7 h 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8"/>
                      <a:gd name="T20" fmla="*/ 10 w 10"/>
                      <a:gd name="T21" fmla="*/ 8 h 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8">
                        <a:moveTo>
                          <a:pt x="0" y="7"/>
                        </a:move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9" y="7"/>
                        </a:lnTo>
                        <a:lnTo>
                          <a:pt x="7" y="7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7" name="Freeform 279"/>
                  <p:cNvSpPr>
                    <a:spLocks/>
                  </p:cNvSpPr>
                  <p:nvPr/>
                </p:nvSpPr>
                <p:spPr bwMode="auto">
                  <a:xfrm>
                    <a:off x="4235" y="2268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8" name="Freeform 280"/>
                  <p:cNvSpPr>
                    <a:spLocks/>
                  </p:cNvSpPr>
                  <p:nvPr/>
                </p:nvSpPr>
                <p:spPr bwMode="auto">
                  <a:xfrm>
                    <a:off x="4231" y="2268"/>
                    <a:ext cx="9" cy="9"/>
                  </a:xfrm>
                  <a:custGeom>
                    <a:avLst/>
                    <a:gdLst>
                      <a:gd name="T0" fmla="*/ 4 w 9"/>
                      <a:gd name="T1" fmla="*/ 8 h 9"/>
                      <a:gd name="T2" fmla="*/ 0 w 9"/>
                      <a:gd name="T3" fmla="*/ 7 h 9"/>
                      <a:gd name="T4" fmla="*/ 0 w 9"/>
                      <a:gd name="T5" fmla="*/ 1 h 9"/>
                      <a:gd name="T6" fmla="*/ 4 w 9"/>
                      <a:gd name="T7" fmla="*/ 0 h 9"/>
                      <a:gd name="T8" fmla="*/ 8 w 9"/>
                      <a:gd name="T9" fmla="*/ 1 h 9"/>
                      <a:gd name="T10" fmla="*/ 8 w 9"/>
                      <a:gd name="T11" fmla="*/ 7 h 9"/>
                      <a:gd name="T12" fmla="*/ 4 w 9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"/>
                      <a:gd name="T22" fmla="*/ 0 h 9"/>
                      <a:gd name="T23" fmla="*/ 9 w 9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" h="9">
                        <a:moveTo>
                          <a:pt x="4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8" y="7"/>
                        </a:lnTo>
                        <a:lnTo>
                          <a:pt x="4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19" name="Freeform 281"/>
                  <p:cNvSpPr>
                    <a:spLocks/>
                  </p:cNvSpPr>
                  <p:nvPr/>
                </p:nvSpPr>
                <p:spPr bwMode="auto">
                  <a:xfrm>
                    <a:off x="4235" y="2264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0" name="Freeform 282"/>
                  <p:cNvSpPr>
                    <a:spLocks/>
                  </p:cNvSpPr>
                  <p:nvPr/>
                </p:nvSpPr>
                <p:spPr bwMode="auto">
                  <a:xfrm>
                    <a:off x="4231" y="2264"/>
                    <a:ext cx="9" cy="9"/>
                  </a:xfrm>
                  <a:custGeom>
                    <a:avLst/>
                    <a:gdLst>
                      <a:gd name="T0" fmla="*/ 4 w 9"/>
                      <a:gd name="T1" fmla="*/ 8 h 9"/>
                      <a:gd name="T2" fmla="*/ 0 w 9"/>
                      <a:gd name="T3" fmla="*/ 7 h 9"/>
                      <a:gd name="T4" fmla="*/ 0 w 9"/>
                      <a:gd name="T5" fmla="*/ 1 h 9"/>
                      <a:gd name="T6" fmla="*/ 4 w 9"/>
                      <a:gd name="T7" fmla="*/ 0 h 9"/>
                      <a:gd name="T8" fmla="*/ 8 w 9"/>
                      <a:gd name="T9" fmla="*/ 1 h 9"/>
                      <a:gd name="T10" fmla="*/ 8 w 9"/>
                      <a:gd name="T11" fmla="*/ 7 h 9"/>
                      <a:gd name="T12" fmla="*/ 4 w 9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"/>
                      <a:gd name="T22" fmla="*/ 0 h 9"/>
                      <a:gd name="T23" fmla="*/ 9 w 9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" h="9">
                        <a:moveTo>
                          <a:pt x="4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8" y="7"/>
                        </a:lnTo>
                        <a:lnTo>
                          <a:pt x="4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1" name="Freeform 283"/>
                  <p:cNvSpPr>
                    <a:spLocks/>
                  </p:cNvSpPr>
                  <p:nvPr/>
                </p:nvSpPr>
                <p:spPr bwMode="auto">
                  <a:xfrm>
                    <a:off x="4236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1 w 10"/>
                      <a:gd name="T3" fmla="*/ 0 h 9"/>
                      <a:gd name="T4" fmla="*/ 8 w 10"/>
                      <a:gd name="T5" fmla="*/ 0 h 9"/>
                      <a:gd name="T6" fmla="*/ 9 w 10"/>
                      <a:gd name="T7" fmla="*/ 8 h 9"/>
                      <a:gd name="T8" fmla="*/ 8 w 10"/>
                      <a:gd name="T9" fmla="*/ 8 h 9"/>
                      <a:gd name="T10" fmla="*/ 1 w 10"/>
                      <a:gd name="T11" fmla="*/ 8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1" y="0"/>
                        </a:lnTo>
                        <a:lnTo>
                          <a:pt x="8" y="0"/>
                        </a:lnTo>
                        <a:lnTo>
                          <a:pt x="9" y="8"/>
                        </a:lnTo>
                        <a:lnTo>
                          <a:pt x="8" y="8"/>
                        </a:lnTo>
                        <a:lnTo>
                          <a:pt x="1" y="8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2" name="Freeform 284"/>
                  <p:cNvSpPr>
                    <a:spLocks/>
                  </p:cNvSpPr>
                  <p:nvPr/>
                </p:nvSpPr>
                <p:spPr bwMode="auto">
                  <a:xfrm>
                    <a:off x="4236" y="2272"/>
                    <a:ext cx="10" cy="8"/>
                  </a:xfrm>
                  <a:custGeom>
                    <a:avLst/>
                    <a:gdLst>
                      <a:gd name="T0" fmla="*/ 0 w 10"/>
                      <a:gd name="T1" fmla="*/ 7 h 8"/>
                      <a:gd name="T2" fmla="*/ 1 w 10"/>
                      <a:gd name="T3" fmla="*/ 0 h 8"/>
                      <a:gd name="T4" fmla="*/ 9 w 10"/>
                      <a:gd name="T5" fmla="*/ 0 h 8"/>
                      <a:gd name="T6" fmla="*/ 9 w 10"/>
                      <a:gd name="T7" fmla="*/ 7 h 8"/>
                      <a:gd name="T8" fmla="*/ 9 w 10"/>
                      <a:gd name="T9" fmla="*/ 7 h 8"/>
                      <a:gd name="T10" fmla="*/ 1 w 10"/>
                      <a:gd name="T11" fmla="*/ 7 h 8"/>
                      <a:gd name="T12" fmla="*/ 0 w 10"/>
                      <a:gd name="T13" fmla="*/ 7 h 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8"/>
                      <a:gd name="T23" fmla="*/ 10 w 10"/>
                      <a:gd name="T24" fmla="*/ 8 h 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8">
                        <a:moveTo>
                          <a:pt x="0" y="7"/>
                        </a:moveTo>
                        <a:lnTo>
                          <a:pt x="1" y="0"/>
                        </a:lnTo>
                        <a:lnTo>
                          <a:pt x="9" y="0"/>
                        </a:lnTo>
                        <a:lnTo>
                          <a:pt x="9" y="7"/>
                        </a:lnTo>
                        <a:lnTo>
                          <a:pt x="1" y="7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3" name="Freeform 285"/>
                  <p:cNvSpPr>
                    <a:spLocks/>
                  </p:cNvSpPr>
                  <p:nvPr/>
                </p:nvSpPr>
                <p:spPr bwMode="auto">
                  <a:xfrm>
                    <a:off x="4241" y="2268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4" name="Freeform 286"/>
                  <p:cNvSpPr>
                    <a:spLocks/>
                  </p:cNvSpPr>
                  <p:nvPr/>
                </p:nvSpPr>
                <p:spPr bwMode="auto">
                  <a:xfrm>
                    <a:off x="4236" y="2268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0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5" name="Freeform 287"/>
                  <p:cNvSpPr>
                    <a:spLocks/>
                  </p:cNvSpPr>
                  <p:nvPr/>
                </p:nvSpPr>
                <p:spPr bwMode="auto">
                  <a:xfrm>
                    <a:off x="4236" y="2264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0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6" name="Freeform 288"/>
                  <p:cNvSpPr>
                    <a:spLocks/>
                  </p:cNvSpPr>
                  <p:nvPr/>
                </p:nvSpPr>
                <p:spPr bwMode="auto">
                  <a:xfrm>
                    <a:off x="4236" y="2267"/>
                    <a:ext cx="10" cy="9"/>
                  </a:xfrm>
                  <a:custGeom>
                    <a:avLst/>
                    <a:gdLst>
                      <a:gd name="T0" fmla="*/ 1 w 10"/>
                      <a:gd name="T1" fmla="*/ 0 h 9"/>
                      <a:gd name="T2" fmla="*/ 8 w 10"/>
                      <a:gd name="T3" fmla="*/ 0 h 9"/>
                      <a:gd name="T4" fmla="*/ 9 w 10"/>
                      <a:gd name="T5" fmla="*/ 5 h 9"/>
                      <a:gd name="T6" fmla="*/ 8 w 10"/>
                      <a:gd name="T7" fmla="*/ 8 h 9"/>
                      <a:gd name="T8" fmla="*/ 1 w 10"/>
                      <a:gd name="T9" fmla="*/ 8 h 9"/>
                      <a:gd name="T10" fmla="*/ 0 w 10"/>
                      <a:gd name="T11" fmla="*/ 5 h 9"/>
                      <a:gd name="T12" fmla="*/ 1 w 10"/>
                      <a:gd name="T13" fmla="*/ 0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1" y="0"/>
                        </a:moveTo>
                        <a:lnTo>
                          <a:pt x="8" y="0"/>
                        </a:lnTo>
                        <a:lnTo>
                          <a:pt x="9" y="5"/>
                        </a:lnTo>
                        <a:lnTo>
                          <a:pt x="8" y="8"/>
                        </a:lnTo>
                        <a:lnTo>
                          <a:pt x="1" y="8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7" name="Freeform 289"/>
                  <p:cNvSpPr>
                    <a:spLocks/>
                  </p:cNvSpPr>
                  <p:nvPr/>
                </p:nvSpPr>
                <p:spPr bwMode="auto">
                  <a:xfrm>
                    <a:off x="4244" y="2263"/>
                    <a:ext cx="10" cy="9"/>
                  </a:xfrm>
                  <a:custGeom>
                    <a:avLst/>
                    <a:gdLst>
                      <a:gd name="T0" fmla="*/ 0 w 10"/>
                      <a:gd name="T1" fmla="*/ 8 h 9"/>
                      <a:gd name="T2" fmla="*/ 1 w 10"/>
                      <a:gd name="T3" fmla="*/ 0 h 9"/>
                      <a:gd name="T4" fmla="*/ 9 w 10"/>
                      <a:gd name="T5" fmla="*/ 0 h 9"/>
                      <a:gd name="T6" fmla="*/ 9 w 10"/>
                      <a:gd name="T7" fmla="*/ 8 h 9"/>
                      <a:gd name="T8" fmla="*/ 9 w 10"/>
                      <a:gd name="T9" fmla="*/ 8 h 9"/>
                      <a:gd name="T10" fmla="*/ 1 w 10"/>
                      <a:gd name="T11" fmla="*/ 8 h 9"/>
                      <a:gd name="T12" fmla="*/ 0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0" y="8"/>
                        </a:moveTo>
                        <a:lnTo>
                          <a:pt x="1" y="0"/>
                        </a:ln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1" y="8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8" name="Freeform 290"/>
                  <p:cNvSpPr>
                    <a:spLocks/>
                  </p:cNvSpPr>
                  <p:nvPr/>
                </p:nvSpPr>
                <p:spPr bwMode="auto">
                  <a:xfrm>
                    <a:off x="4244" y="2272"/>
                    <a:ext cx="10" cy="8"/>
                  </a:xfrm>
                  <a:custGeom>
                    <a:avLst/>
                    <a:gdLst>
                      <a:gd name="T0" fmla="*/ 0 w 10"/>
                      <a:gd name="T1" fmla="*/ 7 h 8"/>
                      <a:gd name="T2" fmla="*/ 0 w 10"/>
                      <a:gd name="T3" fmla="*/ 0 h 8"/>
                      <a:gd name="T4" fmla="*/ 7 w 10"/>
                      <a:gd name="T5" fmla="*/ 0 h 8"/>
                      <a:gd name="T6" fmla="*/ 9 w 10"/>
                      <a:gd name="T7" fmla="*/ 7 h 8"/>
                      <a:gd name="T8" fmla="*/ 7 w 10"/>
                      <a:gd name="T9" fmla="*/ 7 h 8"/>
                      <a:gd name="T10" fmla="*/ 0 w 10"/>
                      <a:gd name="T11" fmla="*/ 7 h 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8"/>
                      <a:gd name="T20" fmla="*/ 10 w 10"/>
                      <a:gd name="T21" fmla="*/ 8 h 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8">
                        <a:moveTo>
                          <a:pt x="0" y="7"/>
                        </a:move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9" y="7"/>
                        </a:lnTo>
                        <a:lnTo>
                          <a:pt x="7" y="7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29" name="Freeform 291"/>
                  <p:cNvSpPr>
                    <a:spLocks/>
                  </p:cNvSpPr>
                  <p:nvPr/>
                </p:nvSpPr>
                <p:spPr bwMode="auto">
                  <a:xfrm>
                    <a:off x="4248" y="2268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0" name="Freeform 292"/>
                  <p:cNvSpPr>
                    <a:spLocks/>
                  </p:cNvSpPr>
                  <p:nvPr/>
                </p:nvSpPr>
                <p:spPr bwMode="auto">
                  <a:xfrm>
                    <a:off x="4248" y="2264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1" name="Freeform 293"/>
                  <p:cNvSpPr>
                    <a:spLocks/>
                  </p:cNvSpPr>
                  <p:nvPr/>
                </p:nvSpPr>
                <p:spPr bwMode="auto">
                  <a:xfrm>
                    <a:off x="4243" y="2264"/>
                    <a:ext cx="10" cy="9"/>
                  </a:xfrm>
                  <a:custGeom>
                    <a:avLst/>
                    <a:gdLst>
                      <a:gd name="T0" fmla="*/ 5 w 10"/>
                      <a:gd name="T1" fmla="*/ 8 h 9"/>
                      <a:gd name="T2" fmla="*/ 0 w 10"/>
                      <a:gd name="T3" fmla="*/ 7 h 9"/>
                      <a:gd name="T4" fmla="*/ 0 w 10"/>
                      <a:gd name="T5" fmla="*/ 1 h 9"/>
                      <a:gd name="T6" fmla="*/ 5 w 10"/>
                      <a:gd name="T7" fmla="*/ 0 h 9"/>
                      <a:gd name="T8" fmla="*/ 9 w 10"/>
                      <a:gd name="T9" fmla="*/ 1 h 9"/>
                      <a:gd name="T10" fmla="*/ 9 w 10"/>
                      <a:gd name="T11" fmla="*/ 7 h 9"/>
                      <a:gd name="T12" fmla="*/ 5 w 10"/>
                      <a:gd name="T13" fmla="*/ 8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5" y="8"/>
                        </a:moveTo>
                        <a:lnTo>
                          <a:pt x="0" y="7"/>
                        </a:lnTo>
                        <a:lnTo>
                          <a:pt x="0" y="1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9" y="7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2" name="Freeform 294"/>
                  <p:cNvSpPr>
                    <a:spLocks/>
                  </p:cNvSpPr>
                  <p:nvPr/>
                </p:nvSpPr>
                <p:spPr bwMode="auto">
                  <a:xfrm>
                    <a:off x="4244" y="2267"/>
                    <a:ext cx="10" cy="9"/>
                  </a:xfrm>
                  <a:custGeom>
                    <a:avLst/>
                    <a:gdLst>
                      <a:gd name="T0" fmla="*/ 1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5 h 9"/>
                      <a:gd name="T6" fmla="*/ 9 w 10"/>
                      <a:gd name="T7" fmla="*/ 8 h 9"/>
                      <a:gd name="T8" fmla="*/ 1 w 10"/>
                      <a:gd name="T9" fmla="*/ 8 h 9"/>
                      <a:gd name="T10" fmla="*/ 0 w 10"/>
                      <a:gd name="T11" fmla="*/ 5 h 9"/>
                      <a:gd name="T12" fmla="*/ 1 w 10"/>
                      <a:gd name="T13" fmla="*/ 0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9"/>
                      <a:gd name="T23" fmla="*/ 10 w 10"/>
                      <a:gd name="T24" fmla="*/ 9 h 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9">
                        <a:moveTo>
                          <a:pt x="1" y="0"/>
                        </a:moveTo>
                        <a:lnTo>
                          <a:pt x="9" y="0"/>
                        </a:lnTo>
                        <a:lnTo>
                          <a:pt x="9" y="5"/>
                        </a:lnTo>
                        <a:lnTo>
                          <a:pt x="9" y="8"/>
                        </a:lnTo>
                        <a:lnTo>
                          <a:pt x="1" y="8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7FFFF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3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4280" y="225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4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4296" y="225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5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4311" y="2259"/>
                    <a:ext cx="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6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4327" y="225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7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4341" y="2259"/>
                    <a:ext cx="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8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4357" y="2259"/>
                    <a:ext cx="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39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4372" y="2259"/>
                    <a:ext cx="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40" name="Freeform 302"/>
                  <p:cNvSpPr>
                    <a:spLocks/>
                  </p:cNvSpPr>
                  <p:nvPr/>
                </p:nvSpPr>
                <p:spPr bwMode="auto">
                  <a:xfrm>
                    <a:off x="4370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1" name="Freeform 303"/>
                  <p:cNvSpPr>
                    <a:spLocks/>
                  </p:cNvSpPr>
                  <p:nvPr/>
                </p:nvSpPr>
                <p:spPr bwMode="auto">
                  <a:xfrm>
                    <a:off x="4354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2" name="Freeform 304"/>
                  <p:cNvSpPr>
                    <a:spLocks/>
                  </p:cNvSpPr>
                  <p:nvPr/>
                </p:nvSpPr>
                <p:spPr bwMode="auto">
                  <a:xfrm>
                    <a:off x="4339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3" name="Freeform 305"/>
                  <p:cNvSpPr>
                    <a:spLocks/>
                  </p:cNvSpPr>
                  <p:nvPr/>
                </p:nvSpPr>
                <p:spPr bwMode="auto">
                  <a:xfrm>
                    <a:off x="4324" y="2258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4" name="Freeform 306"/>
                  <p:cNvSpPr>
                    <a:spLocks/>
                  </p:cNvSpPr>
                  <p:nvPr/>
                </p:nvSpPr>
                <p:spPr bwMode="auto">
                  <a:xfrm>
                    <a:off x="4309" y="2258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5" name="Freeform 307"/>
                  <p:cNvSpPr>
                    <a:spLocks/>
                  </p:cNvSpPr>
                  <p:nvPr/>
                </p:nvSpPr>
                <p:spPr bwMode="auto">
                  <a:xfrm>
                    <a:off x="4293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6" name="Freeform 308"/>
                  <p:cNvSpPr>
                    <a:spLocks/>
                  </p:cNvSpPr>
                  <p:nvPr/>
                </p:nvSpPr>
                <p:spPr bwMode="auto">
                  <a:xfrm>
                    <a:off x="4278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7" name="Freeform 309"/>
                  <p:cNvSpPr>
                    <a:spLocks/>
                  </p:cNvSpPr>
                  <p:nvPr/>
                </p:nvSpPr>
                <p:spPr bwMode="auto">
                  <a:xfrm>
                    <a:off x="4370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8" name="Freeform 310"/>
                  <p:cNvSpPr>
                    <a:spLocks/>
                  </p:cNvSpPr>
                  <p:nvPr/>
                </p:nvSpPr>
                <p:spPr bwMode="auto">
                  <a:xfrm>
                    <a:off x="4354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49" name="Freeform 311"/>
                  <p:cNvSpPr>
                    <a:spLocks/>
                  </p:cNvSpPr>
                  <p:nvPr/>
                </p:nvSpPr>
                <p:spPr bwMode="auto">
                  <a:xfrm>
                    <a:off x="4339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0" name="Freeform 312"/>
                  <p:cNvSpPr>
                    <a:spLocks/>
                  </p:cNvSpPr>
                  <p:nvPr/>
                </p:nvSpPr>
                <p:spPr bwMode="auto">
                  <a:xfrm>
                    <a:off x="4324" y="2258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1" name="Freeform 313"/>
                  <p:cNvSpPr>
                    <a:spLocks/>
                  </p:cNvSpPr>
                  <p:nvPr/>
                </p:nvSpPr>
                <p:spPr bwMode="auto">
                  <a:xfrm>
                    <a:off x="4309" y="2258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2" name="Freeform 314"/>
                  <p:cNvSpPr>
                    <a:spLocks/>
                  </p:cNvSpPr>
                  <p:nvPr/>
                </p:nvSpPr>
                <p:spPr bwMode="auto">
                  <a:xfrm>
                    <a:off x="4293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3" name="Freeform 315"/>
                  <p:cNvSpPr>
                    <a:spLocks/>
                  </p:cNvSpPr>
                  <p:nvPr/>
                </p:nvSpPr>
                <p:spPr bwMode="auto">
                  <a:xfrm>
                    <a:off x="4278" y="2258"/>
                    <a:ext cx="11" cy="9"/>
                  </a:xfrm>
                  <a:custGeom>
                    <a:avLst/>
                    <a:gdLst>
                      <a:gd name="T0" fmla="*/ 0 w 11"/>
                      <a:gd name="T1" fmla="*/ 0 h 9"/>
                      <a:gd name="T2" fmla="*/ 10 w 11"/>
                      <a:gd name="T3" fmla="*/ 0 h 9"/>
                      <a:gd name="T4" fmla="*/ 10 w 11"/>
                      <a:gd name="T5" fmla="*/ 8 h 9"/>
                      <a:gd name="T6" fmla="*/ 0 w 11"/>
                      <a:gd name="T7" fmla="*/ 8 h 9"/>
                      <a:gd name="T8" fmla="*/ 0 w 11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"/>
                      <a:gd name="T16" fmla="*/ 0 h 9"/>
                      <a:gd name="T17" fmla="*/ 11 w 11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" h="9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4280" y="2269"/>
                    <a:ext cx="1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55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4296" y="2269"/>
                    <a:ext cx="1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56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4353" y="2269"/>
                    <a:ext cx="1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57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269"/>
                    <a:ext cx="1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58" name="Freeform 320"/>
                  <p:cNvSpPr>
                    <a:spLocks/>
                  </p:cNvSpPr>
                  <p:nvPr/>
                </p:nvSpPr>
                <p:spPr bwMode="auto">
                  <a:xfrm>
                    <a:off x="4365" y="2268"/>
                    <a:ext cx="16" cy="9"/>
                  </a:xfrm>
                  <a:custGeom>
                    <a:avLst/>
                    <a:gdLst>
                      <a:gd name="T0" fmla="*/ 0 w 16"/>
                      <a:gd name="T1" fmla="*/ 0 h 9"/>
                      <a:gd name="T2" fmla="*/ 15 w 16"/>
                      <a:gd name="T3" fmla="*/ 0 h 9"/>
                      <a:gd name="T4" fmla="*/ 15 w 16"/>
                      <a:gd name="T5" fmla="*/ 8 h 9"/>
                      <a:gd name="T6" fmla="*/ 0 w 16"/>
                      <a:gd name="T7" fmla="*/ 8 h 9"/>
                      <a:gd name="T8" fmla="*/ 0 w 16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9"/>
                      <a:gd name="T17" fmla="*/ 16 w 16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9">
                        <a:moveTo>
                          <a:pt x="0" y="0"/>
                        </a:moveTo>
                        <a:lnTo>
                          <a:pt x="15" y="0"/>
                        </a:lnTo>
                        <a:lnTo>
                          <a:pt x="15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59" name="Freeform 321"/>
                  <p:cNvSpPr>
                    <a:spLocks/>
                  </p:cNvSpPr>
                  <p:nvPr/>
                </p:nvSpPr>
                <p:spPr bwMode="auto">
                  <a:xfrm>
                    <a:off x="4350" y="2268"/>
                    <a:ext cx="15" cy="9"/>
                  </a:xfrm>
                  <a:custGeom>
                    <a:avLst/>
                    <a:gdLst>
                      <a:gd name="T0" fmla="*/ 0 w 15"/>
                      <a:gd name="T1" fmla="*/ 0 h 9"/>
                      <a:gd name="T2" fmla="*/ 14 w 15"/>
                      <a:gd name="T3" fmla="*/ 0 h 9"/>
                      <a:gd name="T4" fmla="*/ 14 w 15"/>
                      <a:gd name="T5" fmla="*/ 8 h 9"/>
                      <a:gd name="T6" fmla="*/ 0 w 15"/>
                      <a:gd name="T7" fmla="*/ 8 h 9"/>
                      <a:gd name="T8" fmla="*/ 0 w 15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9"/>
                      <a:gd name="T17" fmla="*/ 15 w 15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9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14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0" name="Freeform 322"/>
                  <p:cNvSpPr>
                    <a:spLocks/>
                  </p:cNvSpPr>
                  <p:nvPr/>
                </p:nvSpPr>
                <p:spPr bwMode="auto">
                  <a:xfrm>
                    <a:off x="4293" y="2268"/>
                    <a:ext cx="16" cy="9"/>
                  </a:xfrm>
                  <a:custGeom>
                    <a:avLst/>
                    <a:gdLst>
                      <a:gd name="T0" fmla="*/ 0 w 16"/>
                      <a:gd name="T1" fmla="*/ 0 h 9"/>
                      <a:gd name="T2" fmla="*/ 15 w 16"/>
                      <a:gd name="T3" fmla="*/ 0 h 9"/>
                      <a:gd name="T4" fmla="*/ 15 w 16"/>
                      <a:gd name="T5" fmla="*/ 8 h 9"/>
                      <a:gd name="T6" fmla="*/ 0 w 16"/>
                      <a:gd name="T7" fmla="*/ 8 h 9"/>
                      <a:gd name="T8" fmla="*/ 0 w 16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9"/>
                      <a:gd name="T17" fmla="*/ 16 w 16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9">
                        <a:moveTo>
                          <a:pt x="0" y="0"/>
                        </a:moveTo>
                        <a:lnTo>
                          <a:pt x="15" y="0"/>
                        </a:lnTo>
                        <a:lnTo>
                          <a:pt x="15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1" name="Freeform 323"/>
                  <p:cNvSpPr>
                    <a:spLocks/>
                  </p:cNvSpPr>
                  <p:nvPr/>
                </p:nvSpPr>
                <p:spPr bwMode="auto">
                  <a:xfrm>
                    <a:off x="4278" y="2268"/>
                    <a:ext cx="15" cy="9"/>
                  </a:xfrm>
                  <a:custGeom>
                    <a:avLst/>
                    <a:gdLst>
                      <a:gd name="T0" fmla="*/ 0 w 15"/>
                      <a:gd name="T1" fmla="*/ 0 h 9"/>
                      <a:gd name="T2" fmla="*/ 14 w 15"/>
                      <a:gd name="T3" fmla="*/ 0 h 9"/>
                      <a:gd name="T4" fmla="*/ 14 w 15"/>
                      <a:gd name="T5" fmla="*/ 8 h 9"/>
                      <a:gd name="T6" fmla="*/ 0 w 15"/>
                      <a:gd name="T7" fmla="*/ 8 h 9"/>
                      <a:gd name="T8" fmla="*/ 0 w 15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9"/>
                      <a:gd name="T17" fmla="*/ 15 w 15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9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14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BFB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2" name="Freeform 324"/>
                  <p:cNvSpPr>
                    <a:spLocks/>
                  </p:cNvSpPr>
                  <p:nvPr/>
                </p:nvSpPr>
                <p:spPr bwMode="auto">
                  <a:xfrm>
                    <a:off x="4365" y="2268"/>
                    <a:ext cx="16" cy="9"/>
                  </a:xfrm>
                  <a:custGeom>
                    <a:avLst/>
                    <a:gdLst>
                      <a:gd name="T0" fmla="*/ 0 w 16"/>
                      <a:gd name="T1" fmla="*/ 0 h 9"/>
                      <a:gd name="T2" fmla="*/ 15 w 16"/>
                      <a:gd name="T3" fmla="*/ 0 h 9"/>
                      <a:gd name="T4" fmla="*/ 15 w 16"/>
                      <a:gd name="T5" fmla="*/ 8 h 9"/>
                      <a:gd name="T6" fmla="*/ 0 w 16"/>
                      <a:gd name="T7" fmla="*/ 8 h 9"/>
                      <a:gd name="T8" fmla="*/ 0 w 16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9"/>
                      <a:gd name="T17" fmla="*/ 16 w 16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9">
                        <a:moveTo>
                          <a:pt x="0" y="0"/>
                        </a:moveTo>
                        <a:lnTo>
                          <a:pt x="15" y="0"/>
                        </a:lnTo>
                        <a:lnTo>
                          <a:pt x="15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3" name="Freeform 325"/>
                  <p:cNvSpPr>
                    <a:spLocks/>
                  </p:cNvSpPr>
                  <p:nvPr/>
                </p:nvSpPr>
                <p:spPr bwMode="auto">
                  <a:xfrm>
                    <a:off x="4350" y="2268"/>
                    <a:ext cx="15" cy="9"/>
                  </a:xfrm>
                  <a:custGeom>
                    <a:avLst/>
                    <a:gdLst>
                      <a:gd name="T0" fmla="*/ 0 w 15"/>
                      <a:gd name="T1" fmla="*/ 0 h 9"/>
                      <a:gd name="T2" fmla="*/ 14 w 15"/>
                      <a:gd name="T3" fmla="*/ 0 h 9"/>
                      <a:gd name="T4" fmla="*/ 14 w 15"/>
                      <a:gd name="T5" fmla="*/ 8 h 9"/>
                      <a:gd name="T6" fmla="*/ 0 w 15"/>
                      <a:gd name="T7" fmla="*/ 8 h 9"/>
                      <a:gd name="T8" fmla="*/ 0 w 15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9"/>
                      <a:gd name="T17" fmla="*/ 15 w 15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9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14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4" name="Freeform 326"/>
                  <p:cNvSpPr>
                    <a:spLocks/>
                  </p:cNvSpPr>
                  <p:nvPr/>
                </p:nvSpPr>
                <p:spPr bwMode="auto">
                  <a:xfrm>
                    <a:off x="4293" y="2268"/>
                    <a:ext cx="16" cy="9"/>
                  </a:xfrm>
                  <a:custGeom>
                    <a:avLst/>
                    <a:gdLst>
                      <a:gd name="T0" fmla="*/ 0 w 16"/>
                      <a:gd name="T1" fmla="*/ 0 h 9"/>
                      <a:gd name="T2" fmla="*/ 15 w 16"/>
                      <a:gd name="T3" fmla="*/ 0 h 9"/>
                      <a:gd name="T4" fmla="*/ 15 w 16"/>
                      <a:gd name="T5" fmla="*/ 8 h 9"/>
                      <a:gd name="T6" fmla="*/ 0 w 16"/>
                      <a:gd name="T7" fmla="*/ 8 h 9"/>
                      <a:gd name="T8" fmla="*/ 0 w 16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"/>
                      <a:gd name="T16" fmla="*/ 0 h 9"/>
                      <a:gd name="T17" fmla="*/ 16 w 16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" h="9">
                        <a:moveTo>
                          <a:pt x="0" y="0"/>
                        </a:moveTo>
                        <a:lnTo>
                          <a:pt x="15" y="0"/>
                        </a:lnTo>
                        <a:lnTo>
                          <a:pt x="15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5" name="Freeform 327"/>
                  <p:cNvSpPr>
                    <a:spLocks/>
                  </p:cNvSpPr>
                  <p:nvPr/>
                </p:nvSpPr>
                <p:spPr bwMode="auto">
                  <a:xfrm>
                    <a:off x="4278" y="2268"/>
                    <a:ext cx="15" cy="9"/>
                  </a:xfrm>
                  <a:custGeom>
                    <a:avLst/>
                    <a:gdLst>
                      <a:gd name="T0" fmla="*/ 0 w 15"/>
                      <a:gd name="T1" fmla="*/ 0 h 9"/>
                      <a:gd name="T2" fmla="*/ 14 w 15"/>
                      <a:gd name="T3" fmla="*/ 0 h 9"/>
                      <a:gd name="T4" fmla="*/ 14 w 15"/>
                      <a:gd name="T5" fmla="*/ 8 h 9"/>
                      <a:gd name="T6" fmla="*/ 0 w 15"/>
                      <a:gd name="T7" fmla="*/ 8 h 9"/>
                      <a:gd name="T8" fmla="*/ 0 w 15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9"/>
                      <a:gd name="T17" fmla="*/ 15 w 15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9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14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6" name="Freeform 328"/>
                  <p:cNvSpPr>
                    <a:spLocks/>
                  </p:cNvSpPr>
                  <p:nvPr/>
                </p:nvSpPr>
                <p:spPr bwMode="auto">
                  <a:xfrm>
                    <a:off x="4183" y="2258"/>
                    <a:ext cx="10" cy="14"/>
                  </a:xfrm>
                  <a:custGeom>
                    <a:avLst/>
                    <a:gdLst>
                      <a:gd name="T0" fmla="*/ 0 w 10"/>
                      <a:gd name="T1" fmla="*/ 0 h 14"/>
                      <a:gd name="T2" fmla="*/ 9 w 10"/>
                      <a:gd name="T3" fmla="*/ 0 h 14"/>
                      <a:gd name="T4" fmla="*/ 9 w 10"/>
                      <a:gd name="T5" fmla="*/ 13 h 14"/>
                      <a:gd name="T6" fmla="*/ 0 w 10"/>
                      <a:gd name="T7" fmla="*/ 13 h 14"/>
                      <a:gd name="T8" fmla="*/ 0 w 10"/>
                      <a:gd name="T9" fmla="*/ 0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14"/>
                      <a:gd name="T17" fmla="*/ 10 w 10"/>
                      <a:gd name="T18" fmla="*/ 14 h 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14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13"/>
                        </a:lnTo>
                        <a:lnTo>
                          <a:pt x="0" y="1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67" name="Freeform 329"/>
                  <p:cNvSpPr>
                    <a:spLocks/>
                  </p:cNvSpPr>
                  <p:nvPr/>
                </p:nvSpPr>
                <p:spPr bwMode="auto">
                  <a:xfrm>
                    <a:off x="4185" y="2259"/>
                    <a:ext cx="10" cy="9"/>
                  </a:xfrm>
                  <a:custGeom>
                    <a:avLst/>
                    <a:gdLst>
                      <a:gd name="T0" fmla="*/ 0 w 10"/>
                      <a:gd name="T1" fmla="*/ 0 h 9"/>
                      <a:gd name="T2" fmla="*/ 9 w 10"/>
                      <a:gd name="T3" fmla="*/ 0 h 9"/>
                      <a:gd name="T4" fmla="*/ 9 w 10"/>
                      <a:gd name="T5" fmla="*/ 8 h 9"/>
                      <a:gd name="T6" fmla="*/ 0 w 10"/>
                      <a:gd name="T7" fmla="*/ 8 h 9"/>
                      <a:gd name="T8" fmla="*/ 0 w 10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"/>
                      <a:gd name="T16" fmla="*/ 0 h 9"/>
                      <a:gd name="T17" fmla="*/ 10 w 10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" h="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697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4391" y="2145"/>
                  <a:ext cx="0" cy="79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85" name="Line 331"/>
              <p:cNvSpPr>
                <a:spLocks noChangeShapeType="1"/>
              </p:cNvSpPr>
              <p:nvPr/>
            </p:nvSpPr>
            <p:spPr bwMode="auto">
              <a:xfrm flipH="1">
                <a:off x="327" y="1604"/>
                <a:ext cx="3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Freeform 332"/>
              <p:cNvSpPr>
                <a:spLocks/>
              </p:cNvSpPr>
              <p:nvPr/>
            </p:nvSpPr>
            <p:spPr bwMode="auto">
              <a:xfrm>
                <a:off x="468" y="1615"/>
                <a:ext cx="200" cy="95"/>
              </a:xfrm>
              <a:custGeom>
                <a:avLst/>
                <a:gdLst>
                  <a:gd name="T0" fmla="*/ 0 w 316"/>
                  <a:gd name="T1" fmla="*/ 174 h 175"/>
                  <a:gd name="T2" fmla="*/ 29 w 316"/>
                  <a:gd name="T3" fmla="*/ 172 h 175"/>
                  <a:gd name="T4" fmla="*/ 59 w 316"/>
                  <a:gd name="T5" fmla="*/ 168 h 175"/>
                  <a:gd name="T6" fmla="*/ 85 w 316"/>
                  <a:gd name="T7" fmla="*/ 158 h 175"/>
                  <a:gd name="T8" fmla="*/ 107 w 316"/>
                  <a:gd name="T9" fmla="*/ 147 h 175"/>
                  <a:gd name="T10" fmla="*/ 127 w 316"/>
                  <a:gd name="T11" fmla="*/ 134 h 175"/>
                  <a:gd name="T12" fmla="*/ 143 w 316"/>
                  <a:gd name="T13" fmla="*/ 118 h 175"/>
                  <a:gd name="T14" fmla="*/ 153 w 316"/>
                  <a:gd name="T15" fmla="*/ 102 h 175"/>
                  <a:gd name="T16" fmla="*/ 156 w 316"/>
                  <a:gd name="T17" fmla="*/ 86 h 175"/>
                  <a:gd name="T18" fmla="*/ 159 w 316"/>
                  <a:gd name="T19" fmla="*/ 70 h 175"/>
                  <a:gd name="T20" fmla="*/ 169 w 316"/>
                  <a:gd name="T21" fmla="*/ 54 h 175"/>
                  <a:gd name="T22" fmla="*/ 185 w 316"/>
                  <a:gd name="T23" fmla="*/ 41 h 175"/>
                  <a:gd name="T24" fmla="*/ 208 w 316"/>
                  <a:gd name="T25" fmla="*/ 27 h 175"/>
                  <a:gd name="T26" fmla="*/ 231 w 316"/>
                  <a:gd name="T27" fmla="*/ 16 h 175"/>
                  <a:gd name="T28" fmla="*/ 257 w 316"/>
                  <a:gd name="T29" fmla="*/ 7 h 175"/>
                  <a:gd name="T30" fmla="*/ 286 w 316"/>
                  <a:gd name="T31" fmla="*/ 2 h 175"/>
                  <a:gd name="T32" fmla="*/ 315 w 316"/>
                  <a:gd name="T33" fmla="*/ 0 h 1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16"/>
                  <a:gd name="T52" fmla="*/ 0 h 175"/>
                  <a:gd name="T53" fmla="*/ 316 w 316"/>
                  <a:gd name="T54" fmla="*/ 175 h 17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16" h="175">
                    <a:moveTo>
                      <a:pt x="0" y="174"/>
                    </a:moveTo>
                    <a:lnTo>
                      <a:pt x="29" y="172"/>
                    </a:lnTo>
                    <a:lnTo>
                      <a:pt x="59" y="168"/>
                    </a:lnTo>
                    <a:lnTo>
                      <a:pt x="85" y="158"/>
                    </a:lnTo>
                    <a:lnTo>
                      <a:pt x="107" y="147"/>
                    </a:lnTo>
                    <a:lnTo>
                      <a:pt x="127" y="134"/>
                    </a:lnTo>
                    <a:lnTo>
                      <a:pt x="143" y="118"/>
                    </a:lnTo>
                    <a:lnTo>
                      <a:pt x="153" y="102"/>
                    </a:lnTo>
                    <a:lnTo>
                      <a:pt x="156" y="86"/>
                    </a:lnTo>
                    <a:lnTo>
                      <a:pt x="159" y="70"/>
                    </a:lnTo>
                    <a:lnTo>
                      <a:pt x="169" y="54"/>
                    </a:lnTo>
                    <a:lnTo>
                      <a:pt x="185" y="41"/>
                    </a:lnTo>
                    <a:lnTo>
                      <a:pt x="208" y="27"/>
                    </a:lnTo>
                    <a:lnTo>
                      <a:pt x="231" y="16"/>
                    </a:lnTo>
                    <a:lnTo>
                      <a:pt x="257" y="7"/>
                    </a:lnTo>
                    <a:lnTo>
                      <a:pt x="286" y="2"/>
                    </a:lnTo>
                    <a:lnTo>
                      <a:pt x="315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333"/>
              <p:cNvSpPr>
                <a:spLocks/>
              </p:cNvSpPr>
              <p:nvPr/>
            </p:nvSpPr>
            <p:spPr bwMode="auto">
              <a:xfrm>
                <a:off x="486" y="1535"/>
                <a:ext cx="198" cy="64"/>
              </a:xfrm>
              <a:custGeom>
                <a:avLst/>
                <a:gdLst>
                  <a:gd name="T0" fmla="*/ 0 w 310"/>
                  <a:gd name="T1" fmla="*/ 0 h 118"/>
                  <a:gd name="T2" fmla="*/ 26 w 310"/>
                  <a:gd name="T3" fmla="*/ 2 h 118"/>
                  <a:gd name="T4" fmla="*/ 53 w 310"/>
                  <a:gd name="T5" fmla="*/ 6 h 118"/>
                  <a:gd name="T6" fmla="*/ 76 w 310"/>
                  <a:gd name="T7" fmla="*/ 12 h 118"/>
                  <a:gd name="T8" fmla="*/ 96 w 310"/>
                  <a:gd name="T9" fmla="*/ 18 h 118"/>
                  <a:gd name="T10" fmla="*/ 115 w 310"/>
                  <a:gd name="T11" fmla="*/ 27 h 118"/>
                  <a:gd name="T12" fmla="*/ 128 w 310"/>
                  <a:gd name="T13" fmla="*/ 36 h 118"/>
                  <a:gd name="T14" fmla="*/ 138 w 310"/>
                  <a:gd name="T15" fmla="*/ 46 h 118"/>
                  <a:gd name="T16" fmla="*/ 141 w 310"/>
                  <a:gd name="T17" fmla="*/ 58 h 118"/>
                  <a:gd name="T18" fmla="*/ 145 w 310"/>
                  <a:gd name="T19" fmla="*/ 69 h 118"/>
                  <a:gd name="T20" fmla="*/ 155 w 310"/>
                  <a:gd name="T21" fmla="*/ 79 h 118"/>
                  <a:gd name="T22" fmla="*/ 171 w 310"/>
                  <a:gd name="T23" fmla="*/ 89 h 118"/>
                  <a:gd name="T24" fmla="*/ 194 w 310"/>
                  <a:gd name="T25" fmla="*/ 98 h 118"/>
                  <a:gd name="T26" fmla="*/ 217 w 310"/>
                  <a:gd name="T27" fmla="*/ 106 h 118"/>
                  <a:gd name="T28" fmla="*/ 247 w 310"/>
                  <a:gd name="T29" fmla="*/ 112 h 118"/>
                  <a:gd name="T30" fmla="*/ 276 w 310"/>
                  <a:gd name="T31" fmla="*/ 116 h 118"/>
                  <a:gd name="T32" fmla="*/ 309 w 310"/>
                  <a:gd name="T33" fmla="*/ 117 h 1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10"/>
                  <a:gd name="T52" fmla="*/ 0 h 118"/>
                  <a:gd name="T53" fmla="*/ 310 w 310"/>
                  <a:gd name="T54" fmla="*/ 118 h 1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10" h="118">
                    <a:moveTo>
                      <a:pt x="0" y="0"/>
                    </a:moveTo>
                    <a:lnTo>
                      <a:pt x="26" y="2"/>
                    </a:lnTo>
                    <a:lnTo>
                      <a:pt x="53" y="6"/>
                    </a:lnTo>
                    <a:lnTo>
                      <a:pt x="76" y="12"/>
                    </a:lnTo>
                    <a:lnTo>
                      <a:pt x="96" y="18"/>
                    </a:lnTo>
                    <a:lnTo>
                      <a:pt x="115" y="27"/>
                    </a:lnTo>
                    <a:lnTo>
                      <a:pt x="128" y="36"/>
                    </a:lnTo>
                    <a:lnTo>
                      <a:pt x="138" y="46"/>
                    </a:lnTo>
                    <a:lnTo>
                      <a:pt x="141" y="58"/>
                    </a:lnTo>
                    <a:lnTo>
                      <a:pt x="145" y="69"/>
                    </a:lnTo>
                    <a:lnTo>
                      <a:pt x="155" y="79"/>
                    </a:lnTo>
                    <a:lnTo>
                      <a:pt x="171" y="89"/>
                    </a:lnTo>
                    <a:lnTo>
                      <a:pt x="194" y="98"/>
                    </a:lnTo>
                    <a:lnTo>
                      <a:pt x="217" y="106"/>
                    </a:lnTo>
                    <a:lnTo>
                      <a:pt x="247" y="112"/>
                    </a:lnTo>
                    <a:lnTo>
                      <a:pt x="276" y="116"/>
                    </a:lnTo>
                    <a:lnTo>
                      <a:pt x="309" y="117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334"/>
              <p:cNvSpPr>
                <a:spLocks/>
              </p:cNvSpPr>
              <p:nvPr/>
            </p:nvSpPr>
            <p:spPr bwMode="auto">
              <a:xfrm>
                <a:off x="506" y="1403"/>
                <a:ext cx="178" cy="196"/>
              </a:xfrm>
              <a:custGeom>
                <a:avLst/>
                <a:gdLst>
                  <a:gd name="T0" fmla="*/ 0 w 280"/>
                  <a:gd name="T1" fmla="*/ 0 h 359"/>
                  <a:gd name="T2" fmla="*/ 13 w 280"/>
                  <a:gd name="T3" fmla="*/ 2 h 359"/>
                  <a:gd name="T4" fmla="*/ 23 w 280"/>
                  <a:gd name="T5" fmla="*/ 4 h 359"/>
                  <a:gd name="T6" fmla="*/ 46 w 280"/>
                  <a:gd name="T7" fmla="*/ 15 h 359"/>
                  <a:gd name="T8" fmla="*/ 69 w 280"/>
                  <a:gd name="T9" fmla="*/ 32 h 359"/>
                  <a:gd name="T10" fmla="*/ 88 w 280"/>
                  <a:gd name="T11" fmla="*/ 56 h 359"/>
                  <a:gd name="T12" fmla="*/ 105 w 280"/>
                  <a:gd name="T13" fmla="*/ 82 h 359"/>
                  <a:gd name="T14" fmla="*/ 118 w 280"/>
                  <a:gd name="T15" fmla="*/ 114 h 359"/>
                  <a:gd name="T16" fmla="*/ 125 w 280"/>
                  <a:gd name="T17" fmla="*/ 147 h 359"/>
                  <a:gd name="T18" fmla="*/ 128 w 280"/>
                  <a:gd name="T19" fmla="*/ 179 h 359"/>
                  <a:gd name="T20" fmla="*/ 131 w 280"/>
                  <a:gd name="T21" fmla="*/ 212 h 359"/>
                  <a:gd name="T22" fmla="*/ 141 w 280"/>
                  <a:gd name="T23" fmla="*/ 245 h 359"/>
                  <a:gd name="T24" fmla="*/ 158 w 280"/>
                  <a:gd name="T25" fmla="*/ 275 h 359"/>
                  <a:gd name="T26" fmla="*/ 174 w 280"/>
                  <a:gd name="T27" fmla="*/ 303 h 359"/>
                  <a:gd name="T28" fmla="*/ 197 w 280"/>
                  <a:gd name="T29" fmla="*/ 325 h 359"/>
                  <a:gd name="T30" fmla="*/ 223 w 280"/>
                  <a:gd name="T31" fmla="*/ 343 h 359"/>
                  <a:gd name="T32" fmla="*/ 250 w 280"/>
                  <a:gd name="T33" fmla="*/ 354 h 359"/>
                  <a:gd name="T34" fmla="*/ 266 w 280"/>
                  <a:gd name="T35" fmla="*/ 357 h 359"/>
                  <a:gd name="T36" fmla="*/ 279 w 280"/>
                  <a:gd name="T37" fmla="*/ 358 h 3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0"/>
                  <a:gd name="T58" fmla="*/ 0 h 359"/>
                  <a:gd name="T59" fmla="*/ 280 w 280"/>
                  <a:gd name="T60" fmla="*/ 359 h 35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0" h="359">
                    <a:moveTo>
                      <a:pt x="0" y="0"/>
                    </a:moveTo>
                    <a:lnTo>
                      <a:pt x="13" y="2"/>
                    </a:lnTo>
                    <a:lnTo>
                      <a:pt x="23" y="4"/>
                    </a:lnTo>
                    <a:lnTo>
                      <a:pt x="46" y="15"/>
                    </a:lnTo>
                    <a:lnTo>
                      <a:pt x="69" y="32"/>
                    </a:lnTo>
                    <a:lnTo>
                      <a:pt x="88" y="56"/>
                    </a:lnTo>
                    <a:lnTo>
                      <a:pt x="105" y="82"/>
                    </a:lnTo>
                    <a:lnTo>
                      <a:pt x="118" y="114"/>
                    </a:lnTo>
                    <a:lnTo>
                      <a:pt x="125" y="147"/>
                    </a:lnTo>
                    <a:lnTo>
                      <a:pt x="128" y="179"/>
                    </a:lnTo>
                    <a:lnTo>
                      <a:pt x="131" y="212"/>
                    </a:lnTo>
                    <a:lnTo>
                      <a:pt x="141" y="245"/>
                    </a:lnTo>
                    <a:lnTo>
                      <a:pt x="158" y="275"/>
                    </a:lnTo>
                    <a:lnTo>
                      <a:pt x="174" y="303"/>
                    </a:lnTo>
                    <a:lnTo>
                      <a:pt x="197" y="325"/>
                    </a:lnTo>
                    <a:lnTo>
                      <a:pt x="223" y="343"/>
                    </a:lnTo>
                    <a:lnTo>
                      <a:pt x="250" y="354"/>
                    </a:lnTo>
                    <a:lnTo>
                      <a:pt x="266" y="357"/>
                    </a:lnTo>
                    <a:lnTo>
                      <a:pt x="279" y="35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89" name="Group 335"/>
              <p:cNvGrpSpPr>
                <a:grpSpLocks/>
              </p:cNvGrpSpPr>
              <p:nvPr/>
            </p:nvGrpSpPr>
            <p:grpSpPr bwMode="auto">
              <a:xfrm>
                <a:off x="333" y="1305"/>
                <a:ext cx="222" cy="146"/>
                <a:chOff x="3646" y="1680"/>
                <a:chExt cx="348" cy="269"/>
              </a:xfrm>
            </p:grpSpPr>
            <p:pic>
              <p:nvPicPr>
                <p:cNvPr id="27694" name="Picture 336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646" y="1728"/>
                  <a:ext cx="348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695" name="Freeform 337"/>
                <p:cNvSpPr>
                  <a:spLocks/>
                </p:cNvSpPr>
                <p:nvPr/>
              </p:nvSpPr>
              <p:spPr bwMode="auto">
                <a:xfrm>
                  <a:off x="3719" y="1680"/>
                  <a:ext cx="239" cy="109"/>
                </a:xfrm>
                <a:custGeom>
                  <a:avLst/>
                  <a:gdLst>
                    <a:gd name="T0" fmla="*/ 64 w 239"/>
                    <a:gd name="T1" fmla="*/ 0 h 109"/>
                    <a:gd name="T2" fmla="*/ 238 w 239"/>
                    <a:gd name="T3" fmla="*/ 34 h 109"/>
                    <a:gd name="T4" fmla="*/ 173 w 239"/>
                    <a:gd name="T5" fmla="*/ 108 h 109"/>
                    <a:gd name="T6" fmla="*/ 0 w 239"/>
                    <a:gd name="T7" fmla="*/ 74 h 109"/>
                    <a:gd name="T8" fmla="*/ 64 w 239"/>
                    <a:gd name="T9" fmla="*/ 0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"/>
                    <a:gd name="T16" fmla="*/ 0 h 109"/>
                    <a:gd name="T17" fmla="*/ 239 w 239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" h="109">
                      <a:moveTo>
                        <a:pt x="64" y="0"/>
                      </a:moveTo>
                      <a:lnTo>
                        <a:pt x="238" y="34"/>
                      </a:lnTo>
                      <a:lnTo>
                        <a:pt x="173" y="108"/>
                      </a:lnTo>
                      <a:lnTo>
                        <a:pt x="0" y="74"/>
                      </a:lnTo>
                      <a:lnTo>
                        <a:pt x="64" y="0"/>
                      </a:lnTo>
                    </a:path>
                  </a:pathLst>
                </a:custGeom>
                <a:solidFill>
                  <a:schemeClr val="accent1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90" name="Picture 338"/>
              <p:cNvPicPr>
                <a:picLocks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363" y="1480"/>
                <a:ext cx="13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691" name="Freeform 339"/>
              <p:cNvSpPr>
                <a:spLocks/>
              </p:cNvSpPr>
              <p:nvPr/>
            </p:nvSpPr>
            <p:spPr bwMode="auto">
              <a:xfrm>
                <a:off x="848" y="1195"/>
                <a:ext cx="157" cy="196"/>
              </a:xfrm>
              <a:custGeom>
                <a:avLst/>
                <a:gdLst>
                  <a:gd name="T0" fmla="*/ 0 w 475"/>
                  <a:gd name="T1" fmla="*/ 0 h 130"/>
                  <a:gd name="T2" fmla="*/ 310 w 475"/>
                  <a:gd name="T3" fmla="*/ 56 h 130"/>
                  <a:gd name="T4" fmla="*/ 131 w 475"/>
                  <a:gd name="T5" fmla="*/ 54 h 130"/>
                  <a:gd name="T6" fmla="*/ 474 w 475"/>
                  <a:gd name="T7" fmla="*/ 129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130"/>
                  <a:gd name="T14" fmla="*/ 475 w 475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130">
                    <a:moveTo>
                      <a:pt x="0" y="0"/>
                    </a:moveTo>
                    <a:lnTo>
                      <a:pt x="310" y="56"/>
                    </a:lnTo>
                    <a:lnTo>
                      <a:pt x="131" y="54"/>
                    </a:lnTo>
                    <a:lnTo>
                      <a:pt x="474" y="129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Freeform 340"/>
              <p:cNvSpPr>
                <a:spLocks/>
              </p:cNvSpPr>
              <p:nvPr/>
            </p:nvSpPr>
            <p:spPr bwMode="auto">
              <a:xfrm>
                <a:off x="1103" y="1667"/>
                <a:ext cx="423" cy="110"/>
              </a:xfrm>
              <a:custGeom>
                <a:avLst/>
                <a:gdLst>
                  <a:gd name="T0" fmla="*/ 0 w 776"/>
                  <a:gd name="T1" fmla="*/ 388 h 389"/>
                  <a:gd name="T2" fmla="*/ 508 w 776"/>
                  <a:gd name="T3" fmla="*/ 218 h 389"/>
                  <a:gd name="T4" fmla="*/ 214 w 776"/>
                  <a:gd name="T5" fmla="*/ 224 h 389"/>
                  <a:gd name="T6" fmla="*/ 775 w 776"/>
                  <a:gd name="T7" fmla="*/ 0 h 3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6"/>
                  <a:gd name="T13" fmla="*/ 0 h 389"/>
                  <a:gd name="T14" fmla="*/ 776 w 776"/>
                  <a:gd name="T15" fmla="*/ 389 h 3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6" h="389">
                    <a:moveTo>
                      <a:pt x="0" y="388"/>
                    </a:moveTo>
                    <a:lnTo>
                      <a:pt x="508" y="218"/>
                    </a:lnTo>
                    <a:lnTo>
                      <a:pt x="214" y="224"/>
                    </a:lnTo>
                    <a:lnTo>
                      <a:pt x="775" y="0"/>
                    </a:lnTo>
                  </a:path>
                </a:pathLst>
              </a:custGeom>
              <a:noFill/>
              <a:ln w="25400" cap="rnd">
                <a:solidFill>
                  <a:srgbClr val="FF99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469" name="Text Box 341"/>
              <p:cNvSpPr txBox="1">
                <a:spLocks noChangeArrowheads="1"/>
              </p:cNvSpPr>
              <p:nvPr/>
            </p:nvSpPr>
            <p:spPr bwMode="auto">
              <a:xfrm>
                <a:off x="468" y="2139"/>
                <a:ext cx="1144" cy="44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rgbClr val="3399FF"/>
                    </a:solidFill>
                    <a:latin typeface="Arial" pitchFamily="34" charset="0"/>
                    <a:ea typeface="굴림" pitchFamily="34" charset="-127"/>
                  </a:rPr>
                  <a:t>Data/Voice Access Points</a:t>
                </a:r>
                <a:endParaRPr lang="en-US" altLang="ko-KR" sz="24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굴림" pitchFamily="34" charset="-127"/>
                </a:endParaRPr>
              </a:p>
            </p:txBody>
          </p:sp>
          <p:graphicFrame>
            <p:nvGraphicFramePr>
              <p:cNvPr id="27650" name="Object 2"/>
              <p:cNvGraphicFramePr>
                <a:graphicFrameLocks noChangeAspect="1"/>
              </p:cNvGraphicFramePr>
              <p:nvPr/>
            </p:nvGraphicFramePr>
            <p:xfrm>
              <a:off x="1975" y="1199"/>
              <a:ext cx="213" cy="450"/>
            </p:xfrm>
            <a:graphic>
              <a:graphicData uri="http://schemas.openxmlformats.org/presentationml/2006/ole">
                <p:oleObj spid="_x0000_s27650" name="Photo Editor Photo" r:id="rId14" imgW="933580" imgH="2400635" progId="MSPhotoEd.3">
                  <p:embed/>
                </p:oleObj>
              </a:graphicData>
            </a:graphic>
          </p:graphicFrame>
          <p:graphicFrame>
            <p:nvGraphicFramePr>
              <p:cNvPr id="27651" name="Object 3"/>
              <p:cNvGraphicFramePr>
                <a:graphicFrameLocks noChangeAspect="1"/>
              </p:cNvGraphicFramePr>
              <p:nvPr/>
            </p:nvGraphicFramePr>
            <p:xfrm>
              <a:off x="1231" y="1617"/>
              <a:ext cx="553" cy="507"/>
            </p:xfrm>
            <a:graphic>
              <a:graphicData uri="http://schemas.openxmlformats.org/presentationml/2006/ole">
                <p:oleObj spid="_x0000_s27651" name="Photo Editor Photo" r:id="rId15" imgW="2152951" imgH="2400635" progId="MSPhotoEd.3">
                  <p:embed/>
                </p:oleObj>
              </a:graphicData>
            </a:graphic>
          </p:graphicFrame>
          <p:graphicFrame>
            <p:nvGraphicFramePr>
              <p:cNvPr id="27652" name="Object 4"/>
              <p:cNvGraphicFramePr>
                <a:graphicFrameLocks noChangeAspect="1"/>
              </p:cNvGraphicFramePr>
              <p:nvPr/>
            </p:nvGraphicFramePr>
            <p:xfrm>
              <a:off x="330" y="1875"/>
              <a:ext cx="213" cy="450"/>
            </p:xfrm>
            <a:graphic>
              <a:graphicData uri="http://schemas.openxmlformats.org/presentationml/2006/ole">
                <p:oleObj spid="_x0000_s27652" name="Photo Editor Photo" r:id="rId16" imgW="933580" imgH="2400635" progId="MSPhotoEd.3">
                  <p:embed/>
                </p:oleObj>
              </a:graphicData>
            </a:graphic>
          </p:graphicFrame>
          <p:graphicFrame>
            <p:nvGraphicFramePr>
              <p:cNvPr id="27653" name="Object 5"/>
              <p:cNvGraphicFramePr>
                <a:graphicFrameLocks noChangeAspect="1"/>
              </p:cNvGraphicFramePr>
              <p:nvPr/>
            </p:nvGraphicFramePr>
            <p:xfrm>
              <a:off x="212" y="1649"/>
              <a:ext cx="271" cy="258"/>
            </p:xfrm>
            <a:graphic>
              <a:graphicData uri="http://schemas.openxmlformats.org/presentationml/2006/ole">
                <p:oleObj spid="_x0000_s27653" name="Photo Editor Photo" r:id="rId17" imgW="2857899" imgH="3304762" progId="MSPhotoEd.3">
                  <p:embed/>
                </p:oleObj>
              </a:graphicData>
            </a:graphic>
          </p:graphicFrame>
          <p:graphicFrame>
            <p:nvGraphicFramePr>
              <p:cNvPr id="27654" name="Object 6"/>
              <p:cNvGraphicFramePr>
                <a:graphicFrameLocks noChangeAspect="1"/>
              </p:cNvGraphicFramePr>
              <p:nvPr/>
            </p:nvGraphicFramePr>
            <p:xfrm>
              <a:off x="917" y="1842"/>
              <a:ext cx="235" cy="141"/>
            </p:xfrm>
            <a:graphic>
              <a:graphicData uri="http://schemas.openxmlformats.org/presentationml/2006/ole">
                <p:oleObj spid="_x0000_s27654" name="Photo Editor Photo" r:id="rId18" imgW="838095" imgH="609524" progId="MSPhotoEd.3">
                  <p:embed/>
                </p:oleObj>
              </a:graphicData>
            </a:graphic>
          </p:graphicFrame>
          <p:graphicFrame>
            <p:nvGraphicFramePr>
              <p:cNvPr id="27655" name="Object 7"/>
              <p:cNvGraphicFramePr>
                <a:graphicFrameLocks noChangeAspect="1"/>
              </p:cNvGraphicFramePr>
              <p:nvPr/>
            </p:nvGraphicFramePr>
            <p:xfrm>
              <a:off x="996" y="1328"/>
              <a:ext cx="286" cy="257"/>
            </p:xfrm>
            <a:graphic>
              <a:graphicData uri="http://schemas.openxmlformats.org/presentationml/2006/ole">
                <p:oleObj spid="_x0000_s27655" name="Photo Editor Photo" r:id="rId19" imgW="1980952" imgH="2172003" progId="MSPhotoEd.3">
                  <p:embed/>
                </p:oleObj>
              </a:graphicData>
            </a:graphic>
          </p:graphicFrame>
          <p:graphicFrame>
            <p:nvGraphicFramePr>
              <p:cNvPr id="27656" name="Object 8"/>
              <p:cNvGraphicFramePr>
                <a:graphicFrameLocks noChangeAspect="1"/>
              </p:cNvGraphicFramePr>
              <p:nvPr/>
            </p:nvGraphicFramePr>
            <p:xfrm>
              <a:off x="486" y="877"/>
              <a:ext cx="490" cy="551"/>
            </p:xfrm>
            <a:graphic>
              <a:graphicData uri="http://schemas.openxmlformats.org/presentationml/2006/ole">
                <p:oleObj spid="_x0000_s27656" name="Bitmap Image" r:id="rId20" imgW="952633" imgH="1305107" progId="Paint.Picture">
                  <p:embed/>
                </p:oleObj>
              </a:graphicData>
            </a:graphic>
          </p:graphicFrame>
        </p:grpSp>
      </p:grpSp>
      <p:sp>
        <p:nvSpPr>
          <p:cNvPr id="27668" name="Rectangle 349"/>
          <p:cNvSpPr>
            <a:spLocks noGrp="1" noChangeArrowheads="1"/>
          </p:cNvSpPr>
          <p:nvPr>
            <p:ph type="title"/>
          </p:nvPr>
        </p:nvSpPr>
        <p:spPr>
          <a:xfrm>
            <a:off x="481013" y="901700"/>
            <a:ext cx="8278812" cy="6096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Putting it all together..</a:t>
            </a:r>
          </a:p>
        </p:txBody>
      </p:sp>
      <p:grpSp>
        <p:nvGrpSpPr>
          <p:cNvPr id="20" name="Group 350"/>
          <p:cNvGrpSpPr>
            <a:grpSpLocks/>
          </p:cNvGrpSpPr>
          <p:nvPr/>
        </p:nvGrpSpPr>
        <p:grpSpPr bwMode="auto">
          <a:xfrm>
            <a:off x="-185738" y="2984500"/>
            <a:ext cx="6450013" cy="2805113"/>
            <a:chOff x="-127" y="1880"/>
            <a:chExt cx="4400" cy="1767"/>
          </a:xfrm>
        </p:grpSpPr>
        <p:sp>
          <p:nvSpPr>
            <p:cNvPr id="27670" name="Line 351"/>
            <p:cNvSpPr>
              <a:spLocks noChangeShapeType="1"/>
            </p:cNvSpPr>
            <p:nvPr/>
          </p:nvSpPr>
          <p:spPr bwMode="auto">
            <a:xfrm flipV="1">
              <a:off x="2616" y="1880"/>
              <a:ext cx="1488" cy="2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352"/>
            <p:cNvSpPr>
              <a:spLocks noChangeShapeType="1"/>
            </p:cNvSpPr>
            <p:nvPr/>
          </p:nvSpPr>
          <p:spPr bwMode="auto">
            <a:xfrm flipV="1">
              <a:off x="3840" y="2024"/>
              <a:ext cx="433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353"/>
            <p:cNvSpPr>
              <a:spLocks noChangeShapeType="1"/>
            </p:cNvSpPr>
            <p:nvPr/>
          </p:nvSpPr>
          <p:spPr bwMode="auto">
            <a:xfrm>
              <a:off x="2320" y="2440"/>
              <a:ext cx="224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354"/>
            <p:cNvSpPr txBox="1">
              <a:spLocks noChangeArrowheads="1"/>
            </p:cNvSpPr>
            <p:nvPr/>
          </p:nvSpPr>
          <p:spPr bwMode="auto">
            <a:xfrm>
              <a:off x="-127" y="3282"/>
              <a:ext cx="28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3200" b="1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…</a:t>
              </a:r>
              <a:r>
                <a:rPr lang="en-US" altLang="ko-KR" sz="3200" b="1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and combinations!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Simulation Setup (Cont)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Test scenarios: AP mode vs. P2P mode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AP mode: data is only transferred from AP to nodes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Periodic inquiry mode with inquiry scan interval (0.64s) and scan period [0.64s, 4s]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Distribute 1.2MB files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Divided by 50, 100, 200 blocks (# of blocks)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Metrics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Percentage of nodes that successfully downloaded the file  in a given time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solidFill>
                  <a:srgbClr val="CCFFCC"/>
                </a:solidFill>
                <a:ea typeface="굴림" pitchFamily="34" charset="-127"/>
              </a:rPr>
              <a:t>No-reset:</a:t>
            </a:r>
            <a:r>
              <a:rPr lang="en-US" altLang="ko-KR" smtClean="0">
                <a:ea typeface="굴림" pitchFamily="34" charset="-127"/>
              </a:rPr>
              <a:t> the total number of exposed nodes remains  the same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solidFill>
                  <a:srgbClr val="CCFFCC"/>
                </a:solidFill>
                <a:ea typeface="굴림" pitchFamily="34" charset="-127"/>
              </a:rPr>
              <a:t>Reset:</a:t>
            </a:r>
            <a:r>
              <a:rPr lang="en-US" altLang="ko-KR" smtClean="0">
                <a:ea typeface="굴림" pitchFamily="34" charset="-127"/>
              </a:rPr>
              <a:t> the number of exposed nodes keeps changing</a:t>
            </a:r>
          </a:p>
          <a:p>
            <a:pPr lvl="3">
              <a:lnSpc>
                <a:spcPct val="80000"/>
              </a:lnSpc>
            </a:pPr>
            <a:r>
              <a:rPr lang="en-US" altLang="ko-KR" smtClean="0">
                <a:ea typeface="굴림" pitchFamily="34" charset="-127"/>
              </a:rPr>
              <a:t>Fresh nodes come in continuously…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Simulation Result (1)</a:t>
            </a:r>
            <a:br>
              <a:rPr lang="en-US" altLang="ko-KR" sz="2400" smtClean="0">
                <a:ea typeface="굴림" pitchFamily="34" charset="-127"/>
              </a:rPr>
            </a:br>
            <a:r>
              <a:rPr lang="en-US" altLang="ko-KR" sz="1800" smtClean="0">
                <a:ea typeface="굴림" pitchFamily="34" charset="-127"/>
              </a:rPr>
              <a:t>Download Percentage vs. Time (reset)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31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smtClean="0">
                <a:ea typeface="굴림" pitchFamily="34" charset="-127"/>
              </a:rPr>
              <a:t>Reset – a new node enters after a node moves out of area</a:t>
            </a:r>
          </a:p>
          <a:p>
            <a:pPr>
              <a:lnSpc>
                <a:spcPct val="80000"/>
              </a:lnSpc>
            </a:pPr>
            <a:r>
              <a:rPr lang="en-US" altLang="ko-KR" sz="1600" smtClean="0">
                <a:ea typeface="굴림" pitchFamily="34" charset="-127"/>
              </a:rPr>
              <a:t>Speed is critical: as speed increases, download %age decreases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743200"/>
            <a:ext cx="5715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556125" y="3689350"/>
            <a:ext cx="560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latin typeface="Tahoma" pitchFamily="34" charset="0"/>
                <a:ea typeface="굴림" pitchFamily="34" charset="-127"/>
              </a:rPr>
              <a:t>P2P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105400" y="5257800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  <a:ea typeface="굴림" pitchFamily="34" charset="-127"/>
              </a:rPr>
              <a:t>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Experiment Setup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34" charset="-127"/>
              </a:rPr>
              <a:t>BlueZ Bluetooth protocol stack for Linux</a:t>
            </a:r>
          </a:p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34" charset="-127"/>
              </a:rPr>
              <a:t>Bluetake BT009Si (Silicon Wave, Bluetooth v1.2)</a:t>
            </a:r>
          </a:p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34" charset="-127"/>
              </a:rPr>
              <a:t>3 desktops and 5 laptops (Pentium IV/512MB RAM)</a:t>
            </a:r>
          </a:p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34" charset="-127"/>
              </a:rPr>
              <a:t>Mobility emulation: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AP is up for a certain period of time; to simulate a node moving out of AP’s range (1 AP vs 7 users)</a:t>
            </a:r>
          </a:p>
          <a:p>
            <a:pPr lvl="2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Move 20m (max AP’s range) at a speed 0.8m/s (=25s)</a:t>
            </a:r>
          </a:p>
          <a:p>
            <a:pPr lvl="2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Only P2P mode can transfer data in AP down period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Speed: 0.8m/s, 1.6m/s, corridor length: 100m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Reset period (i.e., lifetime) is determined by the speed and corridor length</a:t>
            </a:r>
          </a:p>
          <a:p>
            <a:pPr lvl="2">
              <a:lnSpc>
                <a:spcPct val="80000"/>
              </a:lnSpc>
            </a:pPr>
            <a:r>
              <a:rPr lang="en-US" altLang="ko-KR" sz="2000" smtClean="0">
                <a:ea typeface="굴림" pitchFamily="34" charset="-127"/>
              </a:rPr>
              <a:t>e.g. for 0.8m/s a node is reset after 100m/0.8m/s=125s</a:t>
            </a:r>
            <a:endParaRPr lang="en-US" altLang="ko-KR" sz="16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Experiment Result (2)</a:t>
            </a:r>
            <a:br>
              <a:rPr lang="en-US" altLang="ko-KR" sz="2400" smtClean="0">
                <a:ea typeface="굴림" pitchFamily="34" charset="-127"/>
              </a:rPr>
            </a:br>
            <a:r>
              <a:rPr lang="en-US" altLang="ko-KR" sz="1800" smtClean="0">
                <a:ea typeface="굴림" pitchFamily="34" charset="-127"/>
              </a:rPr>
              <a:t>Download Percentage vs. Time (no-reset)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P2P mode is faster than AP only mode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47938"/>
            <a:ext cx="5324475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Testbed Experiment Setup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18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smtClean="0">
                <a:ea typeface="굴림" pitchFamily="34" charset="-127"/>
              </a:rPr>
              <a:t>2 Laptops (Master, Slave)</a:t>
            </a:r>
          </a:p>
          <a:p>
            <a:pPr>
              <a:lnSpc>
                <a:spcPct val="90000"/>
              </a:lnSpc>
            </a:pPr>
            <a:r>
              <a:rPr lang="en-US" altLang="ko-KR" sz="1800" smtClean="0">
                <a:ea typeface="굴림" pitchFamily="34" charset="-127"/>
              </a:rPr>
              <a:t>Ackerman Union (w/ Interference, Obstacle)</a:t>
            </a:r>
          </a:p>
          <a:p>
            <a:pPr>
              <a:lnSpc>
                <a:spcPct val="90000"/>
              </a:lnSpc>
            </a:pPr>
            <a:r>
              <a:rPr lang="en-US" altLang="ko-KR" sz="1800" smtClean="0">
                <a:ea typeface="굴림" pitchFamily="34" charset="-127"/>
              </a:rPr>
              <a:t>Speed 1 m/s (5 meter marks)</a:t>
            </a:r>
          </a:p>
          <a:p>
            <a:pPr>
              <a:lnSpc>
                <a:spcPct val="90000"/>
              </a:lnSpc>
            </a:pPr>
            <a:r>
              <a:rPr lang="en-US" altLang="ko-KR" sz="1800" smtClean="0">
                <a:ea typeface="굴림" pitchFamily="34" charset="-127"/>
              </a:rPr>
              <a:t>BT 1.1 </a:t>
            </a:r>
            <a:r>
              <a:rPr lang="en-US" altLang="ko-KR" sz="1800" smtClean="0">
                <a:ea typeface="굴림" pitchFamily="34" charset="-127"/>
                <a:sym typeface="Wingdings" pitchFamily="2" charset="2"/>
              </a:rPr>
              <a:t> 1.1</a:t>
            </a:r>
          </a:p>
          <a:p>
            <a:pPr>
              <a:lnSpc>
                <a:spcPct val="90000"/>
              </a:lnSpc>
            </a:pPr>
            <a:r>
              <a:rPr lang="en-US" altLang="ko-KR" sz="1800" smtClean="0">
                <a:ea typeface="굴림" pitchFamily="34" charset="-127"/>
              </a:rPr>
              <a:t>BT 2.0 </a:t>
            </a:r>
            <a:r>
              <a:rPr lang="en-US" altLang="ko-KR" sz="1800" smtClean="0">
                <a:ea typeface="굴림" pitchFamily="34" charset="-127"/>
                <a:sym typeface="Wingdings" pitchFamily="2" charset="2"/>
              </a:rPr>
              <a:t> 2.0</a:t>
            </a:r>
            <a:endParaRPr lang="en-US" altLang="ko-KR" sz="1800" smtClean="0">
              <a:ea typeface="굴림" pitchFamily="34" charset="-127"/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117975" y="3657600"/>
            <a:ext cx="987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master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4454525" y="4114800"/>
            <a:ext cx="3317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4495800" y="4191000"/>
            <a:ext cx="269875" cy="257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876800"/>
            <a:ext cx="774700" cy="595313"/>
            <a:chOff x="288" y="2976"/>
            <a:chExt cx="488" cy="375"/>
          </a:xfrm>
        </p:grpSpPr>
        <p:sp>
          <p:nvSpPr>
            <p:cNvPr id="146447" name="Text Box 8"/>
            <p:cNvSpPr txBox="1">
              <a:spLocks noChangeArrowheads="1"/>
            </p:cNvSpPr>
            <p:nvPr/>
          </p:nvSpPr>
          <p:spPr bwMode="auto">
            <a:xfrm>
              <a:off x="288" y="3120"/>
              <a:ext cx="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ko-KR">
                  <a:latin typeface="Verdana" pitchFamily="34" charset="0"/>
                  <a:ea typeface="굴림" pitchFamily="34" charset="-127"/>
                </a:rPr>
                <a:t>slave</a:t>
              </a:r>
            </a:p>
          </p:txBody>
        </p:sp>
        <p:sp>
          <p:nvSpPr>
            <p:cNvPr id="146448" name="Oval 9"/>
            <p:cNvSpPr>
              <a:spLocks noChangeArrowheads="1"/>
            </p:cNvSpPr>
            <p:nvPr/>
          </p:nvSpPr>
          <p:spPr bwMode="auto">
            <a:xfrm>
              <a:off x="432" y="2976"/>
              <a:ext cx="171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40" name="Line 10"/>
          <p:cNvSpPr>
            <a:spLocks noChangeShapeType="1"/>
          </p:cNvSpPr>
          <p:nvPr/>
        </p:nvSpPr>
        <p:spPr bwMode="auto">
          <a:xfrm>
            <a:off x="8382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1" name="Line 11"/>
          <p:cNvSpPr>
            <a:spLocks noChangeShapeType="1"/>
          </p:cNvSpPr>
          <p:nvPr/>
        </p:nvSpPr>
        <p:spPr bwMode="auto">
          <a:xfrm>
            <a:off x="86106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2" name="Line 12"/>
          <p:cNvSpPr>
            <a:spLocks noChangeShapeType="1"/>
          </p:cNvSpPr>
          <p:nvPr/>
        </p:nvSpPr>
        <p:spPr bwMode="auto">
          <a:xfrm flipV="1">
            <a:off x="838200" y="58674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3" name="Text Box 13"/>
          <p:cNvSpPr txBox="1">
            <a:spLocks noChangeArrowheads="1"/>
          </p:cNvSpPr>
          <p:nvPr/>
        </p:nvSpPr>
        <p:spPr bwMode="auto">
          <a:xfrm>
            <a:off x="4191000" y="6096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60M</a:t>
            </a:r>
          </a:p>
        </p:txBody>
      </p:sp>
      <p:sp>
        <p:nvSpPr>
          <p:cNvPr id="146444" name="Line 14"/>
          <p:cNvSpPr>
            <a:spLocks noChangeShapeType="1"/>
          </p:cNvSpPr>
          <p:nvPr/>
        </p:nvSpPr>
        <p:spPr bwMode="auto">
          <a:xfrm>
            <a:off x="46482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5" name="Line 15"/>
          <p:cNvSpPr>
            <a:spLocks noChangeShapeType="1"/>
          </p:cNvSpPr>
          <p:nvPr/>
        </p:nvSpPr>
        <p:spPr bwMode="auto">
          <a:xfrm flipV="1">
            <a:off x="838200" y="5638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6" name="Text Box 16"/>
          <p:cNvSpPr txBox="1">
            <a:spLocks noChangeArrowheads="1"/>
          </p:cNvSpPr>
          <p:nvPr/>
        </p:nvSpPr>
        <p:spPr bwMode="auto">
          <a:xfrm>
            <a:off x="2305050" y="52720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ko-KR">
                <a:latin typeface="Verdana" pitchFamily="34" charset="0"/>
                <a:ea typeface="굴림" pitchFamily="34" charset="-127"/>
              </a:rPr>
              <a:t>30M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98844E-6 L 0.84948 0.0011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Real Environment Experiment Result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65350"/>
            <a:ext cx="45005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0100" y="2165350"/>
            <a:ext cx="45339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295400" y="5411788"/>
            <a:ext cx="198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000" b="1">
                <a:latin typeface="Verdana" pitchFamily="34" charset="0"/>
                <a:ea typeface="굴림" pitchFamily="34" charset="-127"/>
              </a:rPr>
              <a:t>BT 1.1 </a:t>
            </a:r>
            <a:r>
              <a:rPr kumimoji="1" lang="en-US" altLang="ko-KR" sz="2000" b="1">
                <a:latin typeface="Verdana" pitchFamily="34" charset="0"/>
                <a:ea typeface="굴림" pitchFamily="34" charset="-127"/>
                <a:sym typeface="Wingdings" pitchFamily="2" charset="2"/>
              </a:rPr>
              <a:t> 1.1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6019800" y="5411788"/>
            <a:ext cx="198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000" b="1">
                <a:latin typeface="Verdana" pitchFamily="34" charset="0"/>
                <a:ea typeface="굴림" pitchFamily="34" charset="-127"/>
              </a:rPr>
              <a:t>BT 2.0 </a:t>
            </a:r>
            <a:r>
              <a:rPr kumimoji="1" lang="en-US" altLang="ko-KR" sz="2000" b="1">
                <a:latin typeface="Verdana" pitchFamily="34" charset="0"/>
                <a:ea typeface="굴림" pitchFamily="34" charset="-127"/>
                <a:sym typeface="Wingdings" pitchFamily="2" charset="2"/>
              </a:rPr>
              <a:t> 2.0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84175" y="5913438"/>
            <a:ext cx="470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" pitchFamily="34" charset="0"/>
                <a:ea typeface="굴림" pitchFamily="34" charset="-127"/>
              </a:rPr>
              <a:t>Connection Can be made in 30m distance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1844675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Arial" pitchFamily="34" charset="0"/>
                <a:ea typeface="굴림" pitchFamily="34" charset="-127"/>
              </a:rPr>
              <a:t>Kbps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4800600" y="18288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Arial" pitchFamily="34" charset="0"/>
                <a:ea typeface="굴림" pitchFamily="34" charset="-127"/>
              </a:rPr>
              <a:t>Kbps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690938" y="182880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Arial" pitchFamily="34" charset="0"/>
                <a:ea typeface="굴림" pitchFamily="34" charset="-127"/>
              </a:rPr>
              <a:t>KBytes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8288338" y="182880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Arial" pitchFamily="34" charset="0"/>
                <a:ea typeface="굴림" pitchFamily="34" charset="-127"/>
              </a:rPr>
              <a:t>KBytes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Conclusion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Designed and implemented BlueTorrent</a:t>
            </a:r>
          </a:p>
          <a:p>
            <a:pPr lvl="1"/>
            <a:r>
              <a:rPr lang="en-US" altLang="ko-KR" sz="2400" smtClean="0">
                <a:ea typeface="굴림" pitchFamily="34" charset="-127"/>
              </a:rPr>
              <a:t>Peer manager, Query processor, Data collector</a:t>
            </a:r>
          </a:p>
          <a:p>
            <a:r>
              <a:rPr lang="en-US" altLang="ko-KR" smtClean="0">
                <a:ea typeface="굴림" pitchFamily="34" charset="-127"/>
              </a:rPr>
              <a:t>Found the optimal parameter setting for periodic inquiry mode</a:t>
            </a:r>
          </a:p>
          <a:p>
            <a:r>
              <a:rPr lang="en-US" altLang="ko-KR" smtClean="0">
                <a:ea typeface="굴림" pitchFamily="34" charset="-127"/>
              </a:rPr>
              <a:t>Showed that P2P networking outperforms the conventional client-server mode (i.e., AP mode)</a:t>
            </a:r>
          </a:p>
          <a:p>
            <a:r>
              <a:rPr lang="en-US" altLang="ko-KR" smtClean="0">
                <a:ea typeface="굴림" pitchFamily="34" charset="-127"/>
              </a:rPr>
              <a:t>Feasible in the walking speed range</a:t>
            </a:r>
          </a:p>
          <a:p>
            <a:endParaRPr lang="en-US" altLang="ko-KR" sz="20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Multiple simultaneous downloads (service discovery, scheduling)</a:t>
            </a:r>
          </a:p>
          <a:p>
            <a:pPr>
              <a:lnSpc>
                <a:spcPct val="90000"/>
              </a:lnSpc>
            </a:pPr>
            <a:r>
              <a:rPr lang="en-US" smtClean="0"/>
              <a:t>Incentives/security</a:t>
            </a:r>
          </a:p>
          <a:p>
            <a:pPr>
              <a:lnSpc>
                <a:spcPct val="90000"/>
              </a:lnSpc>
            </a:pPr>
            <a:r>
              <a:rPr lang="en-US" smtClean="0"/>
              <a:t>Advertising (e.g., embedding ads in files, like a Mobile-Google)</a:t>
            </a:r>
          </a:p>
          <a:p>
            <a:pPr>
              <a:lnSpc>
                <a:spcPct val="90000"/>
              </a:lnSpc>
            </a:pPr>
            <a:r>
              <a:rPr lang="en-US" smtClean="0"/>
              <a:t>Urban sensing; harvesting the massive data base</a:t>
            </a:r>
          </a:p>
          <a:p>
            <a:pPr>
              <a:lnSpc>
                <a:spcPct val="90000"/>
              </a:lnSpc>
            </a:pPr>
            <a:r>
              <a:rPr lang="en-US" smtClean="0"/>
              <a:t>BT vs ZigBee vs WiFI in smart phones</a:t>
            </a:r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CS 117 Bluetooth Lab Experiments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Measure TCP performance of BT in presence of 802.11 devices and/or noise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Bluetooth Experiment Goals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just">
              <a:buFont typeface="Wingdings" pitchFamily="2" charset="2"/>
              <a:buChar char="§"/>
            </a:pPr>
            <a:r>
              <a:rPr lang="en-US" altLang="ko-KR" sz="2800" smtClean="0">
                <a:ea typeface="굴림" pitchFamily="34" charset="-127"/>
              </a:rPr>
              <a:t>Impact of distance and Bit Error Rate (BER) on throughput.</a:t>
            </a:r>
            <a:endParaRPr lang="en-US" altLang="ko-KR" sz="2800" smtClean="0">
              <a:ea typeface="SimSun" pitchFamily="2" charset="-122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smtClean="0">
                <a:ea typeface="SimSun" pitchFamily="2" charset="-122"/>
              </a:rPr>
              <a:t>Effect of </a:t>
            </a:r>
            <a:r>
              <a:rPr lang="en-US" altLang="ko-KR" sz="2800" smtClean="0">
                <a:ea typeface="굴림" pitchFamily="34" charset="-127"/>
              </a:rPr>
              <a:t>one-to-many connection </a:t>
            </a:r>
            <a:r>
              <a:rPr lang="en-US" altLang="ko-KR" sz="2800" smtClean="0">
                <a:ea typeface="SimSun" pitchFamily="2" charset="-122"/>
              </a:rPr>
              <a:t>on throughput.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2800" smtClean="0">
                <a:ea typeface="굴림" pitchFamily="34" charset="-127"/>
              </a:rPr>
              <a:t>Interference among Bluetooth devices.</a:t>
            </a:r>
            <a:endParaRPr lang="en-US" altLang="ko-KR" sz="2800" smtClean="0">
              <a:ea typeface="SimSun" pitchFamily="2" charset="-122"/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2800" smtClean="0">
                <a:ea typeface="굴림" pitchFamily="34" charset="-127"/>
              </a:rPr>
              <a:t>Interference and fairness between  Bluetooth and IEEE802.11 devices. </a:t>
            </a:r>
            <a:endParaRPr lang="en-US" altLang="ko-KR" sz="2800" smtClean="0">
              <a:ea typeface="SimSun" pitchFamily="2" charset="-122"/>
            </a:endParaRPr>
          </a:p>
          <a:p>
            <a:endParaRPr lang="ko-KR" altLang="en-US" sz="28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4125" y="1244600"/>
            <a:ext cx="6751638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52425" y="609600"/>
            <a:ext cx="7604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749" tIns="37874" rIns="75749" bIns="37874"/>
          <a:lstStyle/>
          <a:p>
            <a:pPr marL="342900" indent="-342900" algn="l">
              <a:spcBef>
                <a:spcPct val="20000"/>
              </a:spcBef>
              <a:buSzPct val="100000"/>
            </a:pPr>
            <a:r>
              <a:rPr lang="en-US" altLang="ko-KR" sz="2900" b="1">
                <a:solidFill>
                  <a:schemeClr val="accent2"/>
                </a:solidFill>
                <a:latin typeface="Helvetica" charset="0"/>
                <a:ea typeface="굴림" pitchFamily="34" charset="-127"/>
              </a:rPr>
              <a:t>Example...</a:t>
            </a:r>
            <a:endParaRPr lang="en-US" altLang="ko-KR" sz="2900" b="1">
              <a:latin typeface="Helvetica" charset="0"/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Experiments (1)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447800"/>
          </a:xfrm>
        </p:spPr>
        <p:txBody>
          <a:bodyPr/>
          <a:lstStyle/>
          <a:p>
            <a:pPr lvl="2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400" smtClean="0">
                <a:ea typeface="SimSun" pitchFamily="2" charset="-122"/>
              </a:rPr>
              <a:t>Measure TCP data throughput using Iperf measurement tool </a:t>
            </a:r>
            <a:r>
              <a:rPr lang="en-US" altLang="ko-KR" sz="2400" smtClean="0">
                <a:ea typeface="굴림" pitchFamily="34" charset="-127"/>
              </a:rPr>
              <a:t>on one-to-one connection </a:t>
            </a:r>
            <a:r>
              <a:rPr lang="en-US" altLang="ko-KR" sz="2400" smtClean="0">
                <a:ea typeface="SimSun" pitchFamily="2" charset="-122"/>
              </a:rPr>
              <a:t>at different </a:t>
            </a:r>
            <a:r>
              <a:rPr lang="en-US" altLang="ko-KR" sz="2400" smtClean="0">
                <a:ea typeface="굴림" pitchFamily="34" charset="-127"/>
              </a:rPr>
              <a:t>distance and packet type (DH1, DH3, and DH5)</a:t>
            </a:r>
            <a:r>
              <a:rPr lang="ko-KR" altLang="en-US" sz="2400" smtClean="0">
                <a:ea typeface="SimSun" pitchFamily="2" charset="-122"/>
              </a:rPr>
              <a:t>. 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908050" y="3467100"/>
            <a:ext cx="766763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3209925" y="34671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5511800" y="34671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7685088" y="34671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27635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3581400" y="41148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5894388" y="4140200"/>
            <a:ext cx="3175" cy="1076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8067675" y="4140200"/>
            <a:ext cx="3175" cy="1076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1292225" y="4410075"/>
            <a:ext cx="23002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1292225" y="4813300"/>
            <a:ext cx="46021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1292225" y="5216525"/>
            <a:ext cx="67754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1874838" y="4471988"/>
            <a:ext cx="1282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3097213" y="4838700"/>
            <a:ext cx="1397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10m (32.8 ft)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4184650" y="5295900"/>
            <a:ext cx="1397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15m (49.2 ft)</a:t>
            </a:r>
          </a:p>
        </p:txBody>
      </p:sp>
      <p:sp>
        <p:nvSpPr>
          <p:cNvPr id="158738" name="Text Box 20"/>
          <p:cNvSpPr txBox="1">
            <a:spLocks noChangeArrowheads="1"/>
          </p:cNvSpPr>
          <p:nvPr/>
        </p:nvSpPr>
        <p:spPr bwMode="auto">
          <a:xfrm>
            <a:off x="2952750" y="3009900"/>
            <a:ext cx="1206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1</a:t>
            </a:r>
            <a:r>
              <a:rPr lang="en-US" altLang="ko-KR" baseline="30000">
                <a:ea typeface="굴림" pitchFamily="34" charset="-127"/>
              </a:rPr>
              <a:t>st</a:t>
            </a:r>
            <a:r>
              <a:rPr lang="en-US" altLang="ko-KR">
                <a:ea typeface="굴림" pitchFamily="34" charset="-127"/>
              </a:rPr>
              <a:t> Position</a:t>
            </a:r>
          </a:p>
        </p:txBody>
      </p:sp>
      <p:sp>
        <p:nvSpPr>
          <p:cNvPr id="158739" name="Text Box 21"/>
          <p:cNvSpPr txBox="1">
            <a:spLocks noChangeArrowheads="1"/>
          </p:cNvSpPr>
          <p:nvPr/>
        </p:nvSpPr>
        <p:spPr bwMode="auto">
          <a:xfrm>
            <a:off x="5208588" y="3009900"/>
            <a:ext cx="1314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2</a:t>
            </a:r>
            <a:r>
              <a:rPr lang="en-US" altLang="ko-KR" baseline="30000">
                <a:ea typeface="굴림" pitchFamily="34" charset="-127"/>
              </a:rPr>
              <a:t>nd</a:t>
            </a:r>
            <a:r>
              <a:rPr lang="en-US" altLang="ko-KR">
                <a:ea typeface="굴림" pitchFamily="34" charset="-127"/>
              </a:rPr>
              <a:t>  Position</a:t>
            </a:r>
          </a:p>
        </p:txBody>
      </p:sp>
      <p:sp>
        <p:nvSpPr>
          <p:cNvPr id="158740" name="Text Box 22"/>
          <p:cNvSpPr txBox="1">
            <a:spLocks noChangeArrowheads="1"/>
          </p:cNvSpPr>
          <p:nvPr/>
        </p:nvSpPr>
        <p:spPr bwMode="auto">
          <a:xfrm>
            <a:off x="7397750" y="3009900"/>
            <a:ext cx="1289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3</a:t>
            </a:r>
            <a:r>
              <a:rPr lang="en-US" altLang="ko-KR" baseline="30000">
                <a:ea typeface="굴림" pitchFamily="34" charset="-127"/>
              </a:rPr>
              <a:t>rd</a:t>
            </a:r>
            <a:r>
              <a:rPr lang="en-US" altLang="ko-KR">
                <a:ea typeface="굴림" pitchFamily="34" charset="-127"/>
              </a:rPr>
              <a:t> 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Experiments (2)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400" smtClean="0">
                <a:ea typeface="SimSun" pitchFamily="2" charset="-122"/>
              </a:rPr>
              <a:t>Measure TCP data throughput </a:t>
            </a:r>
            <a:r>
              <a:rPr lang="en-US" altLang="ko-KR" sz="2400" smtClean="0">
                <a:ea typeface="굴림" pitchFamily="34" charset="-127"/>
              </a:rPr>
              <a:t>on </a:t>
            </a:r>
            <a:r>
              <a:rPr lang="en-US" altLang="ko-KR" sz="2400" smtClean="0">
                <a:ea typeface="SimSun" pitchFamily="2" charset="-122"/>
              </a:rPr>
              <a:t>one-to-two and one-to-</a:t>
            </a:r>
            <a:r>
              <a:rPr lang="en-US" altLang="ko-KR" sz="2400" smtClean="0">
                <a:ea typeface="굴림" pitchFamily="34" charset="-127"/>
              </a:rPr>
              <a:t>four</a:t>
            </a:r>
            <a:r>
              <a:rPr lang="en-US" altLang="ko-KR" sz="2400" smtClean="0">
                <a:ea typeface="SimSun" pitchFamily="2" charset="-122"/>
              </a:rPr>
              <a:t> connection.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1443038" y="3670300"/>
            <a:ext cx="766762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2514600" y="45720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60774" name="Oval 7"/>
          <p:cNvSpPr>
            <a:spLocks noChangeArrowheads="1"/>
          </p:cNvSpPr>
          <p:nvPr/>
        </p:nvSpPr>
        <p:spPr bwMode="auto">
          <a:xfrm>
            <a:off x="457200" y="45720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60775" name="Oval 8"/>
          <p:cNvSpPr>
            <a:spLocks noChangeArrowheads="1"/>
          </p:cNvSpPr>
          <p:nvPr/>
        </p:nvSpPr>
        <p:spPr bwMode="auto">
          <a:xfrm>
            <a:off x="6096000" y="3670300"/>
            <a:ext cx="766763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</a:p>
        </p:txBody>
      </p:sp>
      <p:sp>
        <p:nvSpPr>
          <p:cNvPr id="160776" name="Oval 9"/>
          <p:cNvSpPr>
            <a:spLocks noChangeArrowheads="1"/>
          </p:cNvSpPr>
          <p:nvPr/>
        </p:nvSpPr>
        <p:spPr bwMode="auto">
          <a:xfrm>
            <a:off x="7310438" y="46609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60777" name="Oval 10"/>
          <p:cNvSpPr>
            <a:spLocks noChangeArrowheads="1"/>
          </p:cNvSpPr>
          <p:nvPr/>
        </p:nvSpPr>
        <p:spPr bwMode="auto">
          <a:xfrm>
            <a:off x="4953000" y="45847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60778" name="Oval 11"/>
          <p:cNvSpPr>
            <a:spLocks noChangeArrowheads="1"/>
          </p:cNvSpPr>
          <p:nvPr/>
        </p:nvSpPr>
        <p:spPr bwMode="auto">
          <a:xfrm>
            <a:off x="7234238" y="26670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sp>
        <p:nvSpPr>
          <p:cNvPr id="160779" name="Oval 12"/>
          <p:cNvSpPr>
            <a:spLocks noChangeArrowheads="1"/>
          </p:cNvSpPr>
          <p:nvPr/>
        </p:nvSpPr>
        <p:spPr bwMode="auto">
          <a:xfrm>
            <a:off x="4953000" y="26670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0780" name="AutoShape 13"/>
          <p:cNvCxnSpPr>
            <a:cxnSpLocks noChangeShapeType="1"/>
            <a:stCxn id="160772" idx="3"/>
            <a:endCxn id="160774" idx="7"/>
          </p:cNvCxnSpPr>
          <p:nvPr/>
        </p:nvCxnSpPr>
        <p:spPr bwMode="auto">
          <a:xfrm flipH="1">
            <a:off x="1111250" y="4244975"/>
            <a:ext cx="444500" cy="425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60781" name="AutoShape 14"/>
          <p:cNvCxnSpPr>
            <a:cxnSpLocks noChangeShapeType="1"/>
            <a:stCxn id="160772" idx="5"/>
            <a:endCxn id="160773" idx="1"/>
          </p:cNvCxnSpPr>
          <p:nvPr/>
        </p:nvCxnSpPr>
        <p:spPr bwMode="auto">
          <a:xfrm>
            <a:off x="2097088" y="4244975"/>
            <a:ext cx="530225" cy="425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60782" name="AutoShape 15"/>
          <p:cNvCxnSpPr>
            <a:cxnSpLocks noChangeShapeType="1"/>
            <a:stCxn id="160775" idx="5"/>
            <a:endCxn id="160776" idx="1"/>
          </p:cNvCxnSpPr>
          <p:nvPr/>
        </p:nvCxnSpPr>
        <p:spPr bwMode="auto">
          <a:xfrm>
            <a:off x="6750050" y="4244975"/>
            <a:ext cx="673100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60783" name="AutoShape 16"/>
          <p:cNvCxnSpPr>
            <a:cxnSpLocks noChangeShapeType="1"/>
            <a:stCxn id="160775" idx="7"/>
            <a:endCxn id="160778" idx="3"/>
          </p:cNvCxnSpPr>
          <p:nvPr/>
        </p:nvCxnSpPr>
        <p:spPr bwMode="auto">
          <a:xfrm flipV="1">
            <a:off x="6750050" y="3241675"/>
            <a:ext cx="596900" cy="527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60784" name="AutoShape 17"/>
          <p:cNvCxnSpPr>
            <a:cxnSpLocks noChangeShapeType="1"/>
            <a:stCxn id="160775" idx="1"/>
            <a:endCxn id="160779" idx="5"/>
          </p:cNvCxnSpPr>
          <p:nvPr/>
        </p:nvCxnSpPr>
        <p:spPr bwMode="auto">
          <a:xfrm flipH="1" flipV="1">
            <a:off x="5607050" y="3241675"/>
            <a:ext cx="601663" cy="527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60785" name="AutoShape 18"/>
          <p:cNvCxnSpPr>
            <a:cxnSpLocks noChangeShapeType="1"/>
            <a:stCxn id="160775" idx="3"/>
            <a:endCxn id="160777" idx="7"/>
          </p:cNvCxnSpPr>
          <p:nvPr/>
        </p:nvCxnSpPr>
        <p:spPr bwMode="auto">
          <a:xfrm flipH="1">
            <a:off x="5607050" y="4244975"/>
            <a:ext cx="601663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60786" name="Text Box 19"/>
          <p:cNvSpPr txBox="1">
            <a:spLocks noChangeArrowheads="1"/>
          </p:cNvSpPr>
          <p:nvPr/>
        </p:nvSpPr>
        <p:spPr bwMode="auto">
          <a:xfrm>
            <a:off x="698500" y="5653088"/>
            <a:ext cx="23495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One-to-two Connection</a:t>
            </a:r>
          </a:p>
        </p:txBody>
      </p:sp>
      <p:sp>
        <p:nvSpPr>
          <p:cNvPr id="160787" name="Text Box 20"/>
          <p:cNvSpPr txBox="1">
            <a:spLocks noChangeArrowheads="1"/>
          </p:cNvSpPr>
          <p:nvPr/>
        </p:nvSpPr>
        <p:spPr bwMode="auto">
          <a:xfrm>
            <a:off x="5410200" y="5653088"/>
            <a:ext cx="23876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One-to-four Connection</a:t>
            </a:r>
          </a:p>
        </p:txBody>
      </p:sp>
      <p:sp>
        <p:nvSpPr>
          <p:cNvPr id="160788" name="Text Box 23"/>
          <p:cNvSpPr txBox="1">
            <a:spLocks noChangeArrowheads="1"/>
          </p:cNvSpPr>
          <p:nvPr/>
        </p:nvSpPr>
        <p:spPr bwMode="auto">
          <a:xfrm>
            <a:off x="1874838" y="4191000"/>
            <a:ext cx="1282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0789" name="Text Box 24"/>
          <p:cNvSpPr txBox="1">
            <a:spLocks noChangeArrowheads="1"/>
          </p:cNvSpPr>
          <p:nvPr/>
        </p:nvSpPr>
        <p:spPr bwMode="auto">
          <a:xfrm>
            <a:off x="533400" y="4205288"/>
            <a:ext cx="1282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0790" name="Text Box 25"/>
          <p:cNvSpPr txBox="1">
            <a:spLocks noChangeArrowheads="1"/>
          </p:cNvSpPr>
          <p:nvPr/>
        </p:nvSpPr>
        <p:spPr bwMode="auto">
          <a:xfrm>
            <a:off x="5029200" y="3352800"/>
            <a:ext cx="1282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0791" name="Text Box 26"/>
          <p:cNvSpPr txBox="1">
            <a:spLocks noChangeArrowheads="1"/>
          </p:cNvSpPr>
          <p:nvPr/>
        </p:nvSpPr>
        <p:spPr bwMode="auto">
          <a:xfrm>
            <a:off x="6781800" y="3367088"/>
            <a:ext cx="1282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0792" name="Text Box 27"/>
          <p:cNvSpPr txBox="1">
            <a:spLocks noChangeArrowheads="1"/>
          </p:cNvSpPr>
          <p:nvPr/>
        </p:nvSpPr>
        <p:spPr bwMode="auto">
          <a:xfrm>
            <a:off x="5029200" y="4191000"/>
            <a:ext cx="1282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0793" name="Text Box 28"/>
          <p:cNvSpPr txBox="1">
            <a:spLocks noChangeArrowheads="1"/>
          </p:cNvSpPr>
          <p:nvPr/>
        </p:nvSpPr>
        <p:spPr bwMode="auto">
          <a:xfrm>
            <a:off x="6781800" y="4205288"/>
            <a:ext cx="1282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Experiments (3)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lvl="2" algn="just">
              <a:buFont typeface="Wingdings" pitchFamily="2" charset="2"/>
              <a:buChar char="§"/>
            </a:pPr>
            <a:r>
              <a:rPr lang="en-US" altLang="ko-KR" sz="2400" smtClean="0">
                <a:ea typeface="SimSun" pitchFamily="2" charset="-122"/>
              </a:rPr>
              <a:t>Measure TCP data throughput in four </a:t>
            </a:r>
            <a:r>
              <a:rPr lang="en-US" altLang="ko-KR" sz="2400" smtClean="0">
                <a:ea typeface="굴림" pitchFamily="34" charset="-127"/>
              </a:rPr>
              <a:t>crossed </a:t>
            </a:r>
            <a:r>
              <a:rPr lang="en-US" altLang="ko-KR" sz="2400" smtClean="0">
                <a:ea typeface="SimSun" pitchFamily="2" charset="-122"/>
              </a:rPr>
              <a:t>one-to-one connection</a:t>
            </a:r>
            <a:r>
              <a:rPr lang="en-US" altLang="ko-KR" sz="2400" smtClean="0">
                <a:ea typeface="굴림" pitchFamily="34" charset="-127"/>
              </a:rPr>
              <a:t>s</a:t>
            </a:r>
            <a:r>
              <a:rPr lang="en-US" altLang="ko-KR" sz="2400" smtClean="0">
                <a:ea typeface="SimSun" pitchFamily="2" charset="-122"/>
              </a:rPr>
              <a:t>.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2886075" y="2844800"/>
            <a:ext cx="766763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4719638" y="44958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2822" name="AutoShape 6"/>
          <p:cNvCxnSpPr>
            <a:cxnSpLocks noChangeShapeType="1"/>
            <a:stCxn id="162820" idx="5"/>
            <a:endCxn id="162821" idx="1"/>
          </p:cNvCxnSpPr>
          <p:nvPr/>
        </p:nvCxnSpPr>
        <p:spPr bwMode="auto">
          <a:xfrm>
            <a:off x="3540125" y="3419475"/>
            <a:ext cx="1292225" cy="1174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3581400" y="3581400"/>
            <a:ext cx="1282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ko-KR" altLang="en-US">
                <a:ea typeface="굴림" pitchFamily="34" charset="-127"/>
              </a:rPr>
              <a:t>5</a:t>
            </a:r>
            <a:r>
              <a:rPr lang="en-US" altLang="ko-KR">
                <a:ea typeface="굴림" pitchFamily="34" charset="-127"/>
              </a:rPr>
              <a:t>m (16.4 ft)</a:t>
            </a:r>
          </a:p>
        </p:txBody>
      </p:sp>
      <p:sp>
        <p:nvSpPr>
          <p:cNvPr id="162824" name="Oval 9"/>
          <p:cNvSpPr>
            <a:spLocks noChangeArrowheads="1"/>
          </p:cNvSpPr>
          <p:nvPr/>
        </p:nvSpPr>
        <p:spPr bwMode="auto">
          <a:xfrm>
            <a:off x="2895600" y="4495800"/>
            <a:ext cx="766763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2825" name="Oval 10"/>
          <p:cNvSpPr>
            <a:spLocks noChangeArrowheads="1"/>
          </p:cNvSpPr>
          <p:nvPr/>
        </p:nvSpPr>
        <p:spPr bwMode="auto">
          <a:xfrm>
            <a:off x="4648200" y="28194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2826" name="AutoShape 11"/>
          <p:cNvCxnSpPr>
            <a:cxnSpLocks noChangeShapeType="1"/>
            <a:stCxn id="162824" idx="7"/>
            <a:endCxn id="162825" idx="3"/>
          </p:cNvCxnSpPr>
          <p:nvPr/>
        </p:nvCxnSpPr>
        <p:spPr bwMode="auto">
          <a:xfrm flipV="1">
            <a:off x="3549650" y="3394075"/>
            <a:ext cx="1211263" cy="1200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62827" name="Oval 12"/>
          <p:cNvSpPr>
            <a:spLocks noChangeArrowheads="1"/>
          </p:cNvSpPr>
          <p:nvPr/>
        </p:nvSpPr>
        <p:spPr bwMode="auto">
          <a:xfrm>
            <a:off x="3794125" y="2374900"/>
            <a:ext cx="766763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2828" name="Oval 13"/>
          <p:cNvSpPr>
            <a:spLocks noChangeArrowheads="1"/>
          </p:cNvSpPr>
          <p:nvPr/>
        </p:nvSpPr>
        <p:spPr bwMode="auto">
          <a:xfrm>
            <a:off x="3794125" y="4965700"/>
            <a:ext cx="766763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2829" name="AutoShape 14"/>
          <p:cNvCxnSpPr>
            <a:cxnSpLocks noChangeShapeType="1"/>
            <a:stCxn id="162827" idx="4"/>
            <a:endCxn id="162828" idx="0"/>
          </p:cNvCxnSpPr>
          <p:nvPr/>
        </p:nvCxnSpPr>
        <p:spPr bwMode="auto">
          <a:xfrm>
            <a:off x="4178300" y="3048000"/>
            <a:ext cx="0" cy="1917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62830" name="Oval 15"/>
          <p:cNvSpPr>
            <a:spLocks noChangeArrowheads="1"/>
          </p:cNvSpPr>
          <p:nvPr/>
        </p:nvSpPr>
        <p:spPr bwMode="auto">
          <a:xfrm>
            <a:off x="2586038" y="3657600"/>
            <a:ext cx="766762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2831" name="Oval 16"/>
          <p:cNvSpPr>
            <a:spLocks noChangeArrowheads="1"/>
          </p:cNvSpPr>
          <p:nvPr/>
        </p:nvSpPr>
        <p:spPr bwMode="auto">
          <a:xfrm>
            <a:off x="5024438" y="36576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2832" name="AutoShape 17"/>
          <p:cNvCxnSpPr>
            <a:cxnSpLocks noChangeShapeType="1"/>
            <a:stCxn id="162830" idx="6"/>
            <a:endCxn id="162831" idx="2"/>
          </p:cNvCxnSpPr>
          <p:nvPr/>
        </p:nvCxnSpPr>
        <p:spPr bwMode="auto">
          <a:xfrm>
            <a:off x="3352800" y="3994150"/>
            <a:ext cx="16716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Experiments (4)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219200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ko-KR" sz="2400" smtClean="0">
                <a:ea typeface="SimSun" pitchFamily="2" charset="-122"/>
              </a:rPr>
              <a:t>Measure TCP data throughput for</a:t>
            </a:r>
            <a:r>
              <a:rPr lang="en-US" altLang="ko-KR" sz="2400" smtClean="0">
                <a:ea typeface="굴림" pitchFamily="34" charset="-127"/>
              </a:rPr>
              <a:t> one-to-one connection crossed by IEEE 802.11 transfer.</a:t>
            </a:r>
            <a:endParaRPr lang="en-US" altLang="ko-KR" sz="2400" u="sng" smtClean="0">
              <a:ea typeface="SimSun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altLang="ko-KR" smtClean="0">
              <a:ea typeface="굴림" pitchFamily="34" charset="-127"/>
            </a:endParaRPr>
          </a:p>
        </p:txBody>
      </p:sp>
      <p:sp>
        <p:nvSpPr>
          <p:cNvPr id="164868" name="Oval 4"/>
          <p:cNvSpPr>
            <a:spLocks noChangeArrowheads="1"/>
          </p:cNvSpPr>
          <p:nvPr/>
        </p:nvSpPr>
        <p:spPr bwMode="auto">
          <a:xfrm>
            <a:off x="2890838" y="4051300"/>
            <a:ext cx="766762" cy="6731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Master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4869" name="Oval 5"/>
          <p:cNvSpPr>
            <a:spLocks noChangeArrowheads="1"/>
          </p:cNvSpPr>
          <p:nvPr/>
        </p:nvSpPr>
        <p:spPr bwMode="auto">
          <a:xfrm>
            <a:off x="5329238" y="4051300"/>
            <a:ext cx="766762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2"/>
                </a:solidFill>
                <a:ea typeface="굴림" pitchFamily="34" charset="-127"/>
              </a:rPr>
              <a:t>Slave</a:t>
            </a:r>
            <a:endParaRPr lang="ko-KR" altLang="en-US">
              <a:solidFill>
                <a:schemeClr val="bg2"/>
              </a:solidFill>
              <a:ea typeface="굴림" pitchFamily="34" charset="-127"/>
            </a:endParaRPr>
          </a:p>
        </p:txBody>
      </p:sp>
      <p:cxnSp>
        <p:nvCxnSpPr>
          <p:cNvPr id="164870" name="AutoShape 6"/>
          <p:cNvCxnSpPr>
            <a:cxnSpLocks noChangeShapeType="1"/>
            <a:stCxn id="164868" idx="6"/>
            <a:endCxn id="164869" idx="2"/>
          </p:cNvCxnSpPr>
          <p:nvPr/>
        </p:nvCxnSpPr>
        <p:spPr bwMode="auto">
          <a:xfrm>
            <a:off x="3657600" y="4387850"/>
            <a:ext cx="16716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pic>
        <p:nvPicPr>
          <p:cNvPr id="16487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581275"/>
            <a:ext cx="776288" cy="695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A51F8"/>
              </a:clrFrom>
              <a:clrTo>
                <a:srgbClr val="5A51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4313" y="5181600"/>
            <a:ext cx="776287" cy="695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64873" name="AutoShape 9"/>
          <p:cNvSpPr>
            <a:spLocks noChangeArrowheads="1"/>
          </p:cNvSpPr>
          <p:nvPr/>
        </p:nvSpPr>
        <p:spPr bwMode="auto">
          <a:xfrm>
            <a:off x="4343400" y="3505200"/>
            <a:ext cx="304800" cy="1524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59350" y="2757488"/>
            <a:ext cx="1365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IEEE 802.11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53000" y="5424488"/>
            <a:ext cx="1365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IEEE 802.11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5600" y="63500"/>
            <a:ext cx="7772400" cy="754063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Bluetooth Physical link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7950"/>
            <a:ext cx="54102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itchFamily="34" charset="-127"/>
              </a:rPr>
              <a:t>Point to point link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itchFamily="34" charset="-127"/>
              </a:rPr>
              <a:t> master - slave relationship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itchFamily="34" charset="-127"/>
              </a:rPr>
              <a:t> radios can function as masters or slaves</a:t>
            </a:r>
            <a:endParaRPr lang="en-US" altLang="ko-KR" sz="2000" smtClean="0">
              <a:ea typeface="굴림" pitchFamily="34" charset="-127"/>
            </a:endParaRPr>
          </a:p>
        </p:txBody>
      </p:sp>
      <p:grpSp>
        <p:nvGrpSpPr>
          <p:cNvPr id="31748" name="Group 1028"/>
          <p:cNvGrpSpPr>
            <a:grpSpLocks/>
          </p:cNvGrpSpPr>
          <p:nvPr/>
        </p:nvGrpSpPr>
        <p:grpSpPr bwMode="auto">
          <a:xfrm>
            <a:off x="6781800" y="1905000"/>
            <a:ext cx="1271588" cy="457200"/>
            <a:chOff x="4272" y="1200"/>
            <a:chExt cx="801" cy="288"/>
          </a:xfrm>
        </p:grpSpPr>
        <p:sp>
          <p:nvSpPr>
            <p:cNvPr id="31763" name="Line 1029"/>
            <p:cNvSpPr>
              <a:spLocks noChangeShapeType="1"/>
            </p:cNvSpPr>
            <p:nvPr/>
          </p:nvSpPr>
          <p:spPr bwMode="auto">
            <a:xfrm rot="3167179" flipH="1">
              <a:off x="4570" y="1194"/>
              <a:ext cx="192" cy="288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1030"/>
            <p:cNvSpPr>
              <a:spLocks noChangeArrowheads="1"/>
            </p:cNvSpPr>
            <p:nvPr/>
          </p:nvSpPr>
          <p:spPr bwMode="auto">
            <a:xfrm rot="3167179">
              <a:off x="4286" y="1234"/>
              <a:ext cx="240" cy="24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Oval 1031"/>
            <p:cNvSpPr>
              <a:spLocks noChangeArrowheads="1"/>
            </p:cNvSpPr>
            <p:nvPr/>
          </p:nvSpPr>
          <p:spPr bwMode="auto">
            <a:xfrm rot="3167179">
              <a:off x="4833" y="1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1032"/>
            <p:cNvSpPr txBox="1">
              <a:spLocks noChangeArrowheads="1"/>
            </p:cNvSpPr>
            <p:nvPr/>
          </p:nvSpPr>
          <p:spPr bwMode="auto">
            <a:xfrm>
              <a:off x="4272" y="120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m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  <p:sp>
          <p:nvSpPr>
            <p:cNvPr id="31767" name="Text Box 1033"/>
            <p:cNvSpPr txBox="1">
              <a:spLocks noChangeArrowheads="1"/>
            </p:cNvSpPr>
            <p:nvPr/>
          </p:nvSpPr>
          <p:spPr bwMode="auto">
            <a:xfrm>
              <a:off x="4848" y="1200"/>
              <a:ext cx="2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ko-KR" sz="2400">
                  <a:solidFill>
                    <a:schemeClr val="bg2"/>
                  </a:solidFill>
                  <a:latin typeface="Comic Sans MS" pitchFamily="66" charset="0"/>
                  <a:ea typeface="굴림" pitchFamily="34" charset="-127"/>
                </a:rPr>
                <a:t>s</a:t>
              </a:r>
              <a:endParaRPr lang="en-US" altLang="ko-KR" sz="2400">
                <a:latin typeface="Comic Sans MS" pitchFamily="66" charset="0"/>
                <a:ea typeface="굴림" pitchFamily="34" charset="-127"/>
              </a:endParaRP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569913" y="3432175"/>
            <a:ext cx="7696200" cy="1447800"/>
            <a:chOff x="359" y="2162"/>
            <a:chExt cx="4848" cy="912"/>
          </a:xfrm>
        </p:grpSpPr>
        <p:grpSp>
          <p:nvGrpSpPr>
            <p:cNvPr id="31750" name="Group 1035"/>
            <p:cNvGrpSpPr>
              <a:grpSpLocks/>
            </p:cNvGrpSpPr>
            <p:nvPr/>
          </p:nvGrpSpPr>
          <p:grpSpPr bwMode="auto">
            <a:xfrm>
              <a:off x="4270" y="2162"/>
              <a:ext cx="937" cy="912"/>
              <a:chOff x="4247" y="1728"/>
              <a:chExt cx="937" cy="912"/>
            </a:xfrm>
          </p:grpSpPr>
          <p:sp>
            <p:nvSpPr>
              <p:cNvPr id="31752" name="Line 1036"/>
              <p:cNvSpPr>
                <a:spLocks noChangeShapeType="1"/>
              </p:cNvSpPr>
              <p:nvPr/>
            </p:nvSpPr>
            <p:spPr bwMode="auto">
              <a:xfrm flipH="1">
                <a:off x="4416" y="196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1037"/>
              <p:cNvSpPr>
                <a:spLocks noChangeShapeType="1"/>
              </p:cNvSpPr>
              <p:nvPr/>
            </p:nvSpPr>
            <p:spPr bwMode="auto">
              <a:xfrm>
                <a:off x="4800" y="1920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Oval 1038"/>
              <p:cNvSpPr>
                <a:spLocks noChangeArrowheads="1"/>
              </p:cNvSpPr>
              <p:nvPr/>
            </p:nvSpPr>
            <p:spPr bwMode="auto">
              <a:xfrm>
                <a:off x="4608" y="24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5" name="Text Box 1039"/>
              <p:cNvSpPr txBox="1">
                <a:spLocks noChangeArrowheads="1"/>
              </p:cNvSpPr>
              <p:nvPr/>
            </p:nvSpPr>
            <p:spPr bwMode="auto">
              <a:xfrm>
                <a:off x="4614" y="2352"/>
                <a:ext cx="2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sz="2400">
                    <a:solidFill>
                      <a:schemeClr val="bg2"/>
                    </a:solidFill>
                    <a:latin typeface="Comic Sans MS" pitchFamily="66" charset="0"/>
                    <a:ea typeface="굴림" pitchFamily="34" charset="-127"/>
                  </a:rPr>
                  <a:t>s</a:t>
                </a:r>
                <a:endParaRPr lang="en-US" altLang="ko-KR" sz="2400">
                  <a:latin typeface="Comic Sans MS" pitchFamily="66" charset="0"/>
                  <a:ea typeface="굴림" pitchFamily="34" charset="-127"/>
                </a:endParaRPr>
              </a:p>
            </p:txBody>
          </p:sp>
          <p:sp>
            <p:nvSpPr>
              <p:cNvPr id="31756" name="Oval 1040"/>
              <p:cNvSpPr>
                <a:spLocks noChangeArrowheads="1"/>
              </p:cNvSpPr>
              <p:nvPr/>
            </p:nvSpPr>
            <p:spPr bwMode="auto">
              <a:xfrm>
                <a:off x="4247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Text Box 1041"/>
              <p:cNvSpPr txBox="1">
                <a:spLocks noChangeArrowheads="1"/>
              </p:cNvSpPr>
              <p:nvPr/>
            </p:nvSpPr>
            <p:spPr bwMode="auto">
              <a:xfrm>
                <a:off x="4247" y="2160"/>
                <a:ext cx="2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sz="2400">
                    <a:solidFill>
                      <a:schemeClr val="bg2"/>
                    </a:solidFill>
                    <a:latin typeface="Comic Sans MS" pitchFamily="66" charset="0"/>
                    <a:ea typeface="굴림" pitchFamily="34" charset="-127"/>
                  </a:rPr>
                  <a:t>s</a:t>
                </a:r>
                <a:endParaRPr lang="en-US" altLang="ko-KR" sz="2400">
                  <a:latin typeface="Comic Sans MS" pitchFamily="66" charset="0"/>
                  <a:ea typeface="굴림" pitchFamily="34" charset="-127"/>
                </a:endParaRPr>
              </a:p>
            </p:txBody>
          </p:sp>
          <p:sp>
            <p:nvSpPr>
              <p:cNvPr id="31758" name="Oval 1042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Oval 1043"/>
              <p:cNvSpPr>
                <a:spLocks noChangeArrowheads="1"/>
              </p:cNvSpPr>
              <p:nvPr/>
            </p:nvSpPr>
            <p:spPr bwMode="auto">
              <a:xfrm>
                <a:off x="4583" y="1776"/>
                <a:ext cx="240" cy="240"/>
              </a:xfrm>
              <a:prstGeom prst="ellipse">
                <a:avLst/>
              </a:prstGeom>
              <a:solidFill>
                <a:srgbClr val="6699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0" name="Text Box 1044"/>
              <p:cNvSpPr txBox="1">
                <a:spLocks noChangeArrowheads="1"/>
              </p:cNvSpPr>
              <p:nvPr/>
            </p:nvSpPr>
            <p:spPr bwMode="auto">
              <a:xfrm>
                <a:off x="4583" y="1728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sz="2400">
                    <a:solidFill>
                      <a:schemeClr val="bg2"/>
                    </a:solidFill>
                    <a:latin typeface="Comic Sans MS" pitchFamily="66" charset="0"/>
                    <a:ea typeface="굴림" pitchFamily="34" charset="-127"/>
                  </a:rPr>
                  <a:t>m</a:t>
                </a:r>
                <a:endParaRPr lang="en-US" altLang="ko-KR" sz="2400">
                  <a:latin typeface="Comic Sans MS" pitchFamily="66" charset="0"/>
                  <a:ea typeface="굴림" pitchFamily="34" charset="-127"/>
                </a:endParaRPr>
              </a:p>
            </p:txBody>
          </p:sp>
          <p:sp>
            <p:nvSpPr>
              <p:cNvPr id="31761" name="Text Box 1045"/>
              <p:cNvSpPr txBox="1">
                <a:spLocks noChangeArrowheads="1"/>
              </p:cNvSpPr>
              <p:nvPr/>
            </p:nvSpPr>
            <p:spPr bwMode="auto">
              <a:xfrm>
                <a:off x="4944" y="2160"/>
                <a:ext cx="2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altLang="ko-KR" sz="2400">
                    <a:solidFill>
                      <a:schemeClr val="bg2"/>
                    </a:solidFill>
                    <a:latin typeface="Comic Sans MS" pitchFamily="66" charset="0"/>
                    <a:ea typeface="굴림" pitchFamily="34" charset="-127"/>
                  </a:rPr>
                  <a:t>s</a:t>
                </a:r>
                <a:endParaRPr lang="en-US" altLang="ko-KR" sz="2400">
                  <a:latin typeface="Comic Sans MS" pitchFamily="66" charset="0"/>
                  <a:ea typeface="굴림" pitchFamily="34" charset="-127"/>
                </a:endParaRPr>
              </a:p>
            </p:txBody>
          </p:sp>
          <p:sp>
            <p:nvSpPr>
              <p:cNvPr id="31762" name="Line 1046"/>
              <p:cNvSpPr>
                <a:spLocks noChangeShapeType="1"/>
              </p:cNvSpPr>
              <p:nvPr/>
            </p:nvSpPr>
            <p:spPr bwMode="auto">
              <a:xfrm>
                <a:off x="4727" y="2016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1" name="Rectangle 1047"/>
            <p:cNvSpPr>
              <a:spLocks noChangeArrowheads="1"/>
            </p:cNvSpPr>
            <p:nvPr/>
          </p:nvSpPr>
          <p:spPr bwMode="auto">
            <a:xfrm>
              <a:off x="359" y="2210"/>
              <a:ext cx="3408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SzPct val="100000"/>
                <a:buFontTx/>
                <a:buChar char="•"/>
              </a:pPr>
              <a:r>
                <a:rPr lang="en-US" altLang="ko-KR" sz="2400" b="1">
                  <a:latin typeface="Helvetica" charset="0"/>
                  <a:ea typeface="굴림" pitchFamily="34" charset="-127"/>
                </a:rPr>
                <a:t>Piconet</a:t>
              </a:r>
            </a:p>
            <a:p>
              <a:pPr marL="742950" lvl="1" indent="-285750" algn="l">
                <a:spcBef>
                  <a:spcPct val="20000"/>
                </a:spcBef>
                <a:buSzPct val="100000"/>
                <a:buFontTx/>
                <a:buChar char="–"/>
              </a:pPr>
              <a:r>
                <a:rPr lang="en-US" altLang="ko-KR" sz="2400">
                  <a:latin typeface="Helvetica" charset="0"/>
                  <a:ea typeface="굴림" pitchFamily="34" charset="-127"/>
                </a:rPr>
                <a:t>Master can connect to 7 slaves</a:t>
              </a:r>
            </a:p>
            <a:p>
              <a:pPr marL="742950" lvl="1" indent="-285750" algn="l">
                <a:spcBef>
                  <a:spcPct val="20000"/>
                </a:spcBef>
                <a:buSzPct val="100000"/>
                <a:buFontTx/>
                <a:buChar char="–"/>
              </a:pPr>
              <a:r>
                <a:rPr lang="en-US" altLang="ko-KR" sz="2400">
                  <a:latin typeface="Helvetica" charset="0"/>
                  <a:ea typeface="굴림" pitchFamily="34" charset="-127"/>
                </a:rPr>
                <a:t>Each piconet has max capacity =1 Mbps</a:t>
              </a:r>
            </a:p>
            <a:p>
              <a:pPr marL="742950" lvl="1" indent="-285750" algn="l">
                <a:spcBef>
                  <a:spcPct val="20000"/>
                </a:spcBef>
                <a:buSzPct val="100000"/>
                <a:buFontTx/>
                <a:buChar char="–"/>
              </a:pPr>
              <a:r>
                <a:rPr lang="en-US" altLang="ko-KR" sz="2400">
                  <a:latin typeface="Helvetica" charset="0"/>
                  <a:ea typeface="굴림" pitchFamily="34" charset="-127"/>
                </a:rPr>
                <a:t>hopping pattern is determined by the master</a:t>
              </a:r>
              <a:r>
                <a:rPr lang="en-US" altLang="ko-KR">
                  <a:latin typeface="Helvetica" charset="0"/>
                  <a:ea typeface="굴림" pitchFamily="34" charset="-127"/>
                </a:rPr>
                <a:t> </a:t>
              </a:r>
              <a:endParaRPr lang="en-US" altLang="ko-KR" sz="2000">
                <a:latin typeface="Helvetica" charset="0"/>
                <a:ea typeface="굴림" pitchFamily="34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ChangeArrowheads="1"/>
          </p:cNvSpPr>
          <p:nvPr/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 b="1">
                <a:solidFill>
                  <a:schemeClr val="tx2"/>
                </a:solidFill>
                <a:latin typeface="Comic Sans MS" pitchFamily="66" charset="0"/>
                <a:ea typeface="굴림" pitchFamily="34" charset="-127"/>
              </a:rPr>
              <a:t>Bluetooth radio link</a:t>
            </a:r>
            <a:endParaRPr lang="en-US" altLang="ko-KR" sz="2000" b="1">
              <a:solidFill>
                <a:schemeClr val="accent1"/>
              </a:solidFill>
              <a:latin typeface="Comic Sans MS" pitchFamily="66" charset="0"/>
              <a:ea typeface="굴림" pitchFamily="34" charset="-127"/>
            </a:endParaRPr>
          </a:p>
        </p:txBody>
      </p:sp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533400" y="3124200"/>
            <a:ext cx="812165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latin typeface="Helvetica" charset="0"/>
                <a:ea typeface="굴림" pitchFamily="34" charset="-127"/>
              </a:rPr>
              <a:t>frequency hopping spread spectrum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 b="1">
                <a:solidFill>
                  <a:schemeClr val="accent2"/>
                </a:solidFill>
                <a:latin typeface="Helvetica" charset="0"/>
                <a:ea typeface="굴림" pitchFamily="34" charset="-127"/>
              </a:rPr>
              <a:t>2.402 GHz + k MHz, k=0, …, 78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 b="1">
                <a:solidFill>
                  <a:schemeClr val="accent2"/>
                </a:solidFill>
                <a:latin typeface="Helvetica" charset="0"/>
                <a:ea typeface="굴림" pitchFamily="34" charset="-127"/>
              </a:rPr>
              <a:t>1,600 hops per second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latin typeface="Helvetica" charset="0"/>
                <a:ea typeface="굴림" pitchFamily="34" charset="-127"/>
              </a:rPr>
              <a:t>GFSK modulation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1 Mb/s symbol rate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altLang="ko-KR" sz="2400" b="1">
                <a:latin typeface="Helvetica" charset="0"/>
                <a:ea typeface="굴림" pitchFamily="34" charset="-127"/>
              </a:rPr>
              <a:t>transmit power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–"/>
            </a:pPr>
            <a:r>
              <a:rPr lang="en-US" altLang="ko-KR">
                <a:latin typeface="Helvetica" charset="0"/>
                <a:ea typeface="굴림" pitchFamily="34" charset="-127"/>
              </a:rPr>
              <a:t>0 dBm (up to 20dBm with power control)</a:t>
            </a:r>
            <a:endParaRPr lang="en-US" altLang="ko-KR" sz="1400">
              <a:latin typeface="Helvetica" charset="0"/>
              <a:ea typeface="굴림" pitchFamily="34" charset="-127"/>
            </a:endParaRPr>
          </a:p>
        </p:txBody>
      </p:sp>
      <p:sp>
        <p:nvSpPr>
          <p:cNvPr id="33796" name="AutoShape 1028"/>
          <p:cNvSpPr>
            <a:spLocks noChangeArrowheads="1"/>
          </p:cNvSpPr>
          <p:nvPr/>
        </p:nvSpPr>
        <p:spPr bwMode="auto">
          <a:xfrm flipV="1">
            <a:off x="1330325" y="18224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AutoShape 1029"/>
          <p:cNvSpPr>
            <a:spLocks noChangeArrowheads="1"/>
          </p:cNvSpPr>
          <p:nvPr/>
        </p:nvSpPr>
        <p:spPr bwMode="auto">
          <a:xfrm flipV="1">
            <a:off x="1520825" y="1822450"/>
            <a:ext cx="212725" cy="376238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8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AutoShape 1030"/>
          <p:cNvSpPr>
            <a:spLocks noChangeArrowheads="1"/>
          </p:cNvSpPr>
          <p:nvPr/>
        </p:nvSpPr>
        <p:spPr bwMode="auto">
          <a:xfrm flipV="1">
            <a:off x="1720850" y="182403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AutoShape 1031"/>
          <p:cNvSpPr>
            <a:spLocks noChangeArrowheads="1"/>
          </p:cNvSpPr>
          <p:nvPr/>
        </p:nvSpPr>
        <p:spPr bwMode="auto">
          <a:xfrm flipV="1">
            <a:off x="1924050" y="1824038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AutoShape 1032"/>
          <p:cNvSpPr>
            <a:spLocks noChangeArrowheads="1"/>
          </p:cNvSpPr>
          <p:nvPr/>
        </p:nvSpPr>
        <p:spPr bwMode="auto">
          <a:xfrm flipV="1">
            <a:off x="2101850" y="18272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AutoShape 1033"/>
          <p:cNvSpPr>
            <a:spLocks noChangeArrowheads="1"/>
          </p:cNvSpPr>
          <p:nvPr/>
        </p:nvSpPr>
        <p:spPr bwMode="auto">
          <a:xfrm flipV="1">
            <a:off x="2289175" y="18272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2" name="AutoShape 1034"/>
          <p:cNvSpPr>
            <a:spLocks noChangeArrowheads="1"/>
          </p:cNvSpPr>
          <p:nvPr/>
        </p:nvSpPr>
        <p:spPr bwMode="auto">
          <a:xfrm flipV="1">
            <a:off x="2478088" y="18272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AutoShape 1035"/>
          <p:cNvSpPr>
            <a:spLocks noChangeArrowheads="1"/>
          </p:cNvSpPr>
          <p:nvPr/>
        </p:nvSpPr>
        <p:spPr bwMode="auto">
          <a:xfrm flipV="1">
            <a:off x="2678113" y="1827213"/>
            <a:ext cx="212725" cy="376237"/>
          </a:xfrm>
          <a:custGeom>
            <a:avLst/>
            <a:gdLst>
              <a:gd name="T0" fmla="*/ 186134 w 21600"/>
              <a:gd name="T1" fmla="*/ 188119 h 21600"/>
              <a:gd name="T2" fmla="*/ 106363 w 21600"/>
              <a:gd name="T3" fmla="*/ 376237 h 21600"/>
              <a:gd name="T4" fmla="*/ 26591 w 21600"/>
              <a:gd name="T5" fmla="*/ 188119 h 21600"/>
              <a:gd name="T6" fmla="*/ 1063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3804" name="Group 1036"/>
          <p:cNvGrpSpPr>
            <a:grpSpLocks/>
          </p:cNvGrpSpPr>
          <p:nvPr/>
        </p:nvGrpSpPr>
        <p:grpSpPr bwMode="auto">
          <a:xfrm>
            <a:off x="2895600" y="1828800"/>
            <a:ext cx="1560513" cy="381000"/>
            <a:chOff x="1770" y="2392"/>
            <a:chExt cx="983" cy="240"/>
          </a:xfrm>
        </p:grpSpPr>
        <p:sp>
          <p:nvSpPr>
            <p:cNvPr id="33828" name="AutoShape 1037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9" name="AutoShape 1038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0" name="AutoShape 1039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1" name="AutoShape 1040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2" name="AutoShape 1041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3" name="AutoShape 1042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4" name="AutoShape 1043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5" name="AutoShape 1044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05" name="Group 1045"/>
          <p:cNvGrpSpPr>
            <a:grpSpLocks/>
          </p:cNvGrpSpPr>
          <p:nvPr/>
        </p:nvGrpSpPr>
        <p:grpSpPr bwMode="auto">
          <a:xfrm>
            <a:off x="5943600" y="1828800"/>
            <a:ext cx="1560513" cy="381000"/>
            <a:chOff x="1770" y="2392"/>
            <a:chExt cx="983" cy="240"/>
          </a:xfrm>
        </p:grpSpPr>
        <p:sp>
          <p:nvSpPr>
            <p:cNvPr id="33820" name="AutoShape 1046"/>
            <p:cNvSpPr>
              <a:spLocks noChangeArrowheads="1"/>
            </p:cNvSpPr>
            <p:nvPr/>
          </p:nvSpPr>
          <p:spPr bwMode="auto">
            <a:xfrm flipV="1">
              <a:off x="177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1" name="AutoShape 1047"/>
            <p:cNvSpPr>
              <a:spLocks noChangeArrowheads="1"/>
            </p:cNvSpPr>
            <p:nvPr/>
          </p:nvSpPr>
          <p:spPr bwMode="auto">
            <a:xfrm flipV="1">
              <a:off x="1890" y="2392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2" name="AutoShape 1048"/>
            <p:cNvSpPr>
              <a:spLocks noChangeArrowheads="1"/>
            </p:cNvSpPr>
            <p:nvPr/>
          </p:nvSpPr>
          <p:spPr bwMode="auto">
            <a:xfrm flipV="1">
              <a:off x="2016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3" name="AutoShape 1049"/>
            <p:cNvSpPr>
              <a:spLocks noChangeArrowheads="1"/>
            </p:cNvSpPr>
            <p:nvPr/>
          </p:nvSpPr>
          <p:spPr bwMode="auto">
            <a:xfrm flipV="1">
              <a:off x="2144" y="2393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4" name="AutoShape 1050"/>
            <p:cNvSpPr>
              <a:spLocks noChangeArrowheads="1"/>
            </p:cNvSpPr>
            <p:nvPr/>
          </p:nvSpPr>
          <p:spPr bwMode="auto">
            <a:xfrm flipV="1">
              <a:off x="2256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5" name="AutoShape 1051"/>
            <p:cNvSpPr>
              <a:spLocks noChangeArrowheads="1"/>
            </p:cNvSpPr>
            <p:nvPr/>
          </p:nvSpPr>
          <p:spPr bwMode="auto">
            <a:xfrm flipV="1">
              <a:off x="2374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6" name="AutoShape 1052"/>
            <p:cNvSpPr>
              <a:spLocks noChangeArrowheads="1"/>
            </p:cNvSpPr>
            <p:nvPr/>
          </p:nvSpPr>
          <p:spPr bwMode="auto">
            <a:xfrm flipV="1">
              <a:off x="2493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7" name="AutoShape 1053"/>
            <p:cNvSpPr>
              <a:spLocks noChangeArrowheads="1"/>
            </p:cNvSpPr>
            <p:nvPr/>
          </p:nvSpPr>
          <p:spPr bwMode="auto">
            <a:xfrm flipV="1">
              <a:off x="2619" y="2395"/>
              <a:ext cx="134" cy="237"/>
            </a:xfrm>
            <a:custGeom>
              <a:avLst/>
              <a:gdLst>
                <a:gd name="T0" fmla="*/ 117 w 21600"/>
                <a:gd name="T1" fmla="*/ 119 h 21600"/>
                <a:gd name="T2" fmla="*/ 67 w 21600"/>
                <a:gd name="T3" fmla="*/ 237 h 21600"/>
                <a:gd name="T4" fmla="*/ 17 w 21600"/>
                <a:gd name="T5" fmla="*/ 119 h 21600"/>
                <a:gd name="T6" fmla="*/ 6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3 w 21600"/>
                <a:gd name="T13" fmla="*/ 4466 h 21600"/>
                <a:gd name="T14" fmla="*/ 17087 w 21600"/>
                <a:gd name="T15" fmla="*/ 171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806" name="Line 1054"/>
          <p:cNvSpPr>
            <a:spLocks noChangeShapeType="1"/>
          </p:cNvSpPr>
          <p:nvPr/>
        </p:nvSpPr>
        <p:spPr bwMode="auto">
          <a:xfrm>
            <a:off x="1314450" y="1616075"/>
            <a:ext cx="0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7" name="Line 1055"/>
          <p:cNvSpPr>
            <a:spLocks noChangeShapeType="1"/>
          </p:cNvSpPr>
          <p:nvPr/>
        </p:nvSpPr>
        <p:spPr bwMode="auto">
          <a:xfrm>
            <a:off x="1530350" y="1628775"/>
            <a:ext cx="0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8" name="Line 1056"/>
          <p:cNvSpPr>
            <a:spLocks noChangeShapeType="1"/>
          </p:cNvSpPr>
          <p:nvPr/>
        </p:nvSpPr>
        <p:spPr bwMode="auto">
          <a:xfrm>
            <a:off x="1746250" y="1641475"/>
            <a:ext cx="0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9" name="Text Box 1057"/>
          <p:cNvSpPr txBox="1">
            <a:spLocks noChangeArrowheads="1"/>
          </p:cNvSpPr>
          <p:nvPr/>
        </p:nvSpPr>
        <p:spPr bwMode="auto">
          <a:xfrm>
            <a:off x="4622800" y="1943100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. . . </a:t>
            </a:r>
          </a:p>
        </p:txBody>
      </p:sp>
      <p:sp>
        <p:nvSpPr>
          <p:cNvPr id="33810" name="Text Box 1058"/>
          <p:cNvSpPr txBox="1">
            <a:spLocks noChangeArrowheads="1"/>
          </p:cNvSpPr>
          <p:nvPr/>
        </p:nvSpPr>
        <p:spPr bwMode="auto">
          <a:xfrm>
            <a:off x="1362075" y="1109663"/>
            <a:ext cx="7334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1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MHz</a:t>
            </a:r>
          </a:p>
        </p:txBody>
      </p:sp>
      <p:sp>
        <p:nvSpPr>
          <p:cNvPr id="33811" name="Line 1059"/>
          <p:cNvSpPr>
            <a:spLocks noChangeShapeType="1"/>
          </p:cNvSpPr>
          <p:nvPr/>
        </p:nvSpPr>
        <p:spPr bwMode="auto">
          <a:xfrm>
            <a:off x="1524000" y="1565275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2" name="Line 1060"/>
          <p:cNvSpPr>
            <a:spLocks noChangeShapeType="1"/>
          </p:cNvSpPr>
          <p:nvPr/>
        </p:nvSpPr>
        <p:spPr bwMode="auto">
          <a:xfrm>
            <a:off x="1039813" y="2601913"/>
            <a:ext cx="6773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3" name="Text Box 1061"/>
          <p:cNvSpPr txBox="1">
            <a:spLocks noChangeArrowheads="1"/>
          </p:cNvSpPr>
          <p:nvPr/>
        </p:nvSpPr>
        <p:spPr bwMode="auto">
          <a:xfrm>
            <a:off x="1292225" y="2293938"/>
            <a:ext cx="306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1</a:t>
            </a:r>
          </a:p>
        </p:txBody>
      </p:sp>
      <p:sp>
        <p:nvSpPr>
          <p:cNvPr id="33814" name="Text Box 1062"/>
          <p:cNvSpPr txBox="1">
            <a:spLocks noChangeArrowheads="1"/>
          </p:cNvSpPr>
          <p:nvPr/>
        </p:nvSpPr>
        <p:spPr bwMode="auto">
          <a:xfrm>
            <a:off x="1473200" y="2303463"/>
            <a:ext cx="306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2</a:t>
            </a:r>
          </a:p>
        </p:txBody>
      </p:sp>
      <p:sp>
        <p:nvSpPr>
          <p:cNvPr id="33815" name="Text Box 1063"/>
          <p:cNvSpPr txBox="1">
            <a:spLocks noChangeArrowheads="1"/>
          </p:cNvSpPr>
          <p:nvPr/>
        </p:nvSpPr>
        <p:spPr bwMode="auto">
          <a:xfrm>
            <a:off x="1711325" y="2312988"/>
            <a:ext cx="306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3</a:t>
            </a:r>
          </a:p>
        </p:txBody>
      </p:sp>
      <p:sp>
        <p:nvSpPr>
          <p:cNvPr id="33816" name="Text Box 1064"/>
          <p:cNvSpPr txBox="1">
            <a:spLocks noChangeArrowheads="1"/>
          </p:cNvSpPr>
          <p:nvPr/>
        </p:nvSpPr>
        <p:spPr bwMode="auto">
          <a:xfrm>
            <a:off x="7210425" y="2270125"/>
            <a:ext cx="428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b="1">
                <a:latin typeface="Courier New" pitchFamily="49" charset="0"/>
                <a:ea typeface="굴림" pitchFamily="34" charset="-127"/>
              </a:rPr>
              <a:t>79</a:t>
            </a:r>
          </a:p>
        </p:txBody>
      </p:sp>
      <p:sp>
        <p:nvSpPr>
          <p:cNvPr id="33817" name="Line 1065"/>
          <p:cNvSpPr>
            <a:spLocks noChangeShapeType="1"/>
          </p:cNvSpPr>
          <p:nvPr/>
        </p:nvSpPr>
        <p:spPr bwMode="auto">
          <a:xfrm>
            <a:off x="1050925" y="1249363"/>
            <a:ext cx="0" cy="15414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8" name="Line 1066"/>
          <p:cNvSpPr>
            <a:spLocks noChangeShapeType="1"/>
          </p:cNvSpPr>
          <p:nvPr/>
        </p:nvSpPr>
        <p:spPr bwMode="auto">
          <a:xfrm>
            <a:off x="7797800" y="1316038"/>
            <a:ext cx="0" cy="15414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9" name="Text Box 1067"/>
          <p:cNvSpPr txBox="1">
            <a:spLocks noChangeArrowheads="1"/>
          </p:cNvSpPr>
          <p:nvPr/>
        </p:nvSpPr>
        <p:spPr bwMode="auto">
          <a:xfrm>
            <a:off x="3648075" y="2566988"/>
            <a:ext cx="12811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b="1">
                <a:latin typeface="Courier New" pitchFamily="49" charset="0"/>
                <a:ea typeface="굴림" pitchFamily="34" charset="-127"/>
              </a:rPr>
              <a:t>83.5 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CC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AE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Presentation.pot</Template>
  <TotalTime>950</TotalTime>
  <Pages>18</Pages>
  <Words>3229</Words>
  <Application>Microsoft Office PowerPoint</Application>
  <PresentationFormat>On-screen Show (4:3)</PresentationFormat>
  <Paragraphs>980</Paragraphs>
  <Slides>73</Slides>
  <Notes>73</Notes>
  <HiddenSlides>11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73</vt:i4>
      </vt:variant>
    </vt:vector>
  </HeadingPairs>
  <TitlesOfParts>
    <vt:vector size="94" baseType="lpstr">
      <vt:lpstr>Times New Roman</vt:lpstr>
      <vt:lpstr>ＭＳ Ｐゴシック</vt:lpstr>
      <vt:lpstr>Arial</vt:lpstr>
      <vt:lpstr>Helvetica</vt:lpstr>
      <vt:lpstr>굴림</vt:lpstr>
      <vt:lpstr>Courier New</vt:lpstr>
      <vt:lpstr>Comic Sans MS</vt:lpstr>
      <vt:lpstr>Math A</vt:lpstr>
      <vt:lpstr>Wingdings</vt:lpstr>
      <vt:lpstr>Webdings</vt:lpstr>
      <vt:lpstr>Symbol</vt:lpstr>
      <vt:lpstr>Verdana</vt:lpstr>
      <vt:lpstr>PMingLiU</vt:lpstr>
      <vt:lpstr>Tahoma</vt:lpstr>
      <vt:lpstr>SimSun</vt:lpstr>
      <vt:lpstr>Blank Presentation</vt:lpstr>
      <vt:lpstr>VISIO 5 Drawing</vt:lpstr>
      <vt:lpstr>Microsoft Photo Editor 3.0 Photo</vt:lpstr>
      <vt:lpstr>Bitmap Image</vt:lpstr>
      <vt:lpstr>Adobe Photoshop Image</vt:lpstr>
      <vt:lpstr>Microsoft Visio Drawing</vt:lpstr>
      <vt:lpstr>CS 117 Winter 2011 Wednesday Jan 19 </vt:lpstr>
      <vt:lpstr>Bluetooth:  </vt:lpstr>
      <vt:lpstr>Bluetooth working group history</vt:lpstr>
      <vt:lpstr>What does Bluetooth do for you?</vt:lpstr>
      <vt:lpstr>Cordless Headset</vt:lpstr>
      <vt:lpstr>Putting it all together..</vt:lpstr>
      <vt:lpstr>Slide 7</vt:lpstr>
      <vt:lpstr>Bluetooth Physical link</vt:lpstr>
      <vt:lpstr>Slide 9</vt:lpstr>
      <vt:lpstr>Connection Setup</vt:lpstr>
      <vt:lpstr>Inquiry on time axis</vt:lpstr>
      <vt:lpstr>Piconet formation</vt:lpstr>
      <vt:lpstr>Addressing</vt:lpstr>
      <vt:lpstr>Piconet MAC protocol : Polling</vt:lpstr>
      <vt:lpstr>Multi slot packets</vt:lpstr>
      <vt:lpstr>Physical Link Types</vt:lpstr>
      <vt:lpstr>Packet Types</vt:lpstr>
      <vt:lpstr>Packet Format</vt:lpstr>
      <vt:lpstr>Access Code</vt:lpstr>
      <vt:lpstr>Packet Header</vt:lpstr>
      <vt:lpstr>Voice Packets (HV1, HV2, HV3)</vt:lpstr>
      <vt:lpstr>Data rate calculation: DM1 and DH1</vt:lpstr>
      <vt:lpstr>Data rate calculation: DM3 and DH3</vt:lpstr>
      <vt:lpstr>Data rate calculation: DM5 and DH5</vt:lpstr>
      <vt:lpstr>Data Packet Types</vt:lpstr>
      <vt:lpstr>Inter piconet communication</vt:lpstr>
      <vt:lpstr>Scatternet</vt:lpstr>
      <vt:lpstr>Scatternet, scenario 2</vt:lpstr>
      <vt:lpstr>Baseband: Summary</vt:lpstr>
      <vt:lpstr>Link Manager Protocol</vt:lpstr>
      <vt:lpstr>Piconet Management</vt:lpstr>
      <vt:lpstr>Low power mode (hold)</vt:lpstr>
      <vt:lpstr>Low power mode (Sniff)</vt:lpstr>
      <vt:lpstr>Low power mode (Park)</vt:lpstr>
      <vt:lpstr>Case study I: Enhancing Bluetooth TCP Throughput via Packet Type Adaptation   ICC 2004 Paris, June 2004</vt:lpstr>
      <vt:lpstr>Outline</vt:lpstr>
      <vt:lpstr>Data Packet Types</vt:lpstr>
      <vt:lpstr>Bluetooth packet types</vt:lpstr>
      <vt:lpstr>PER vs BER</vt:lpstr>
      <vt:lpstr>Bluetooth Throughput</vt:lpstr>
      <vt:lpstr>Proposed Approach</vt:lpstr>
      <vt:lpstr>Simulation 1: Fixed BER</vt:lpstr>
      <vt:lpstr>Simulation 2: Varying BER</vt:lpstr>
      <vt:lpstr>BlueTorrent: P2P content sharing with Bluetooth </vt:lpstr>
      <vt:lpstr>People-2-People Content Sharing</vt:lpstr>
      <vt:lpstr>Target Scenario</vt:lpstr>
      <vt:lpstr>P2P Data Transfers in Bluetooth</vt:lpstr>
      <vt:lpstr>The  Overlay Concept</vt:lpstr>
      <vt:lpstr>Problem</vt:lpstr>
      <vt:lpstr>Enter: BlueTorrent</vt:lpstr>
      <vt:lpstr>BlueTorrent (cont)</vt:lpstr>
      <vt:lpstr>BlueCasting</vt:lpstr>
      <vt:lpstr>BlueTorrent</vt:lpstr>
      <vt:lpstr>BlueTorrent vs. Bluecasting</vt:lpstr>
      <vt:lpstr>BlueTorrent Architecture</vt:lpstr>
      <vt:lpstr>Query Processor</vt:lpstr>
      <vt:lpstr>Data Collector / Peer Manager</vt:lpstr>
      <vt:lpstr>Peer Discovery Procedure</vt:lpstr>
      <vt:lpstr>Simulation Setup</vt:lpstr>
      <vt:lpstr>Simulation Setup (Cont)</vt:lpstr>
      <vt:lpstr>Simulation Result (1) Download Percentage vs. Time (reset)</vt:lpstr>
      <vt:lpstr>Experiment Setup</vt:lpstr>
      <vt:lpstr>Experiment Result (2) Download Percentage vs. Time (no-reset)</vt:lpstr>
      <vt:lpstr>Testbed Experiment Setup</vt:lpstr>
      <vt:lpstr>Real Environment Experiment Result</vt:lpstr>
      <vt:lpstr>Conclusion</vt:lpstr>
      <vt:lpstr>Future work</vt:lpstr>
      <vt:lpstr>CS 117 Bluetooth Lab Experiments</vt:lpstr>
      <vt:lpstr>Bluetooth Experiment Goals</vt:lpstr>
      <vt:lpstr>Experiments (1)</vt:lpstr>
      <vt:lpstr>Experiments (2)</vt:lpstr>
      <vt:lpstr>Experiments (3)</vt:lpstr>
      <vt:lpstr>Experiments (4)</vt:lpstr>
    </vt:vector>
  </TitlesOfParts>
  <Company>UCLA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117 Winter 2005 Tuesday Feb 15</dc:title>
  <dc:creator>Mario Gerla</dc:creator>
  <cp:lastModifiedBy>Vahe</cp:lastModifiedBy>
  <cp:revision>39</cp:revision>
  <cp:lastPrinted>1999-02-10T00:44:50Z</cp:lastPrinted>
  <dcterms:created xsi:type="dcterms:W3CDTF">2011-01-18T21:06:49Z</dcterms:created>
  <dcterms:modified xsi:type="dcterms:W3CDTF">2012-01-25T03:42:50Z</dcterms:modified>
</cp:coreProperties>
</file>